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g" ContentType="video/unknown"/>
  <Default Extension="jpeg" ContentType="image/jpeg"/>
  <Default Extension="rels" ContentType="application/vnd.openxmlformats-package.relationships+xml"/>
  <Default Extension="gif" ContentType="image/gi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87" r:id="rId2"/>
    <p:sldId id="288" r:id="rId3"/>
    <p:sldId id="257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6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272" r:id="rId24"/>
    <p:sldId id="271" r:id="rId25"/>
    <p:sldId id="270" r:id="rId26"/>
    <p:sldId id="314" r:id="rId27"/>
    <p:sldId id="273" r:id="rId28"/>
    <p:sldId id="307" r:id="rId29"/>
    <p:sldId id="309" r:id="rId30"/>
    <p:sldId id="310" r:id="rId31"/>
    <p:sldId id="313" r:id="rId32"/>
    <p:sldId id="312" r:id="rId33"/>
    <p:sldId id="311" r:id="rId34"/>
    <p:sldId id="321" r:id="rId35"/>
    <p:sldId id="317" r:id="rId36"/>
    <p:sldId id="318" r:id="rId37"/>
    <p:sldId id="319" r:id="rId38"/>
    <p:sldId id="322" r:id="rId39"/>
    <p:sldId id="28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>
      <p:cViewPr varScale="1">
        <p:scale>
          <a:sx n="86" d="100"/>
          <a:sy n="86" d="100"/>
        </p:scale>
        <p:origin x="-179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handoutMaster" Target="handoutMasters/handout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80BA7-5F84-034B-AB2B-0763CA19B474}" type="datetimeFigureOut">
              <a:rPr lang="en-US" smtClean="0"/>
              <a:t>10/8/12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319ED-6889-BB49-A089-D2BBF297E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77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BE30E-D36E-394B-B8EA-EC89E3075D3A}" type="datetimeFigureOut">
              <a:rPr lang="en-US" smtClean="0"/>
              <a:t>10/8/12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F913B-6E2A-DF49-B7F2-7D8AF72A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899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A06C-F3E3-694B-8D87-4046782407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84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Linear number</a:t>
            </a:r>
            <a:r>
              <a:rPr lang="en-US" baseline="0" dirty="0" smtClean="0"/>
              <a:t> of control inputs control a quadratic number of electrodes</a:t>
            </a:r>
          </a:p>
          <a:p>
            <a:r>
              <a:rPr lang="en-US" baseline="0" dirty="0" smtClean="0"/>
              <a:t>Device is fabricated using Thin-film transistors</a:t>
            </a:r>
          </a:p>
          <a:p>
            <a:r>
              <a:rPr lang="en-US" baseline="0" dirty="0" smtClean="0"/>
              <a:t>Addressing scheme is similar to LCD screens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D83DD-10F2-AC4B-BF91-29A34C9BAE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02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2B1CF-6DD2-8343-BAD9-833F278DF4E8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0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E0D7-B86E-6548-9C5A-CAA4EEA323D9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3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2E8A7-56E4-E346-BB5B-26FF095F3183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02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7EF82-95B6-BC42-9940-B9F059BDED2C}" type="datetime1">
              <a:rPr lang="en-US" smtClean="0"/>
              <a:t>10/8/12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3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4CD2-305E-2542-A553-3C183DB1FEE0}" type="datetime1">
              <a:rPr lang="en-US" smtClean="0"/>
              <a:t>10/8/12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90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711DB-F4BB-5949-9834-439152F6EA6A}" type="datetime1">
              <a:rPr lang="en-US" smtClean="0"/>
              <a:t>10/8/12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8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37B93-A1A1-6F40-A88A-A675CA644914}" type="datetime1">
              <a:rPr lang="en-US" smtClean="0"/>
              <a:t>10/8/12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59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1CD8-A8F0-C04F-9BA8-4B528DB68DDD}" type="datetime1">
              <a:rPr lang="en-US" smtClean="0"/>
              <a:t>10/8/12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07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1A27B-56DE-BD45-B07D-1837441257E8}" type="datetime1">
              <a:rPr lang="en-US" smtClean="0"/>
              <a:t>10/8/12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7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58E8-4D31-4549-9F1A-65BE639AD60C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10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C581-CFE9-5A40-B543-E917F56CA402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6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3AB7A-0DBC-CA4B-8925-E625F4D41C82}" type="datetime1">
              <a:rPr lang="en-US" smtClean="0"/>
              <a:t>10/8/12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6EE90-EE57-44A7-BAC0-1E9E53734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85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istry.umu.se/digitalAssets/4/4612_science_chemistry.gif" TargetMode="External"/><Relationship Id="rId4" Type="http://schemas.openxmlformats.org/officeDocument/2006/relationships/image" Target="../media/image1.gif"/><Relationship Id="rId5" Type="http://schemas.openxmlformats.org/officeDocument/2006/relationships/image" Target="../media/image2.jpg"/><Relationship Id="rId6" Type="http://schemas.openxmlformats.org/officeDocument/2006/relationships/hyperlink" Target="http://files.healthymagination.com/wp-content/uploads/2010/08/chip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hyperlink" Target="http://microfluidics.ee.duke.edu/" TargetMode="External"/><Relationship Id="rId1" Type="http://schemas.microsoft.com/office/2007/relationships/media" Target="../media/media1.mpg"/><Relationship Id="rId2" Type="http://schemas.openxmlformats.org/officeDocument/2006/relationships/video" Target="../media/media1.m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hyperlink" Target="http://microfluidics.ee.duke.edu/" TargetMode="External"/><Relationship Id="rId1" Type="http://schemas.microsoft.com/office/2007/relationships/media" Target="../media/media2.mpg"/><Relationship Id="rId2" Type="http://schemas.openxmlformats.org/officeDocument/2006/relationships/video" Target="../media/media2.m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../media/media4.mov"/><Relationship Id="rId2" Type="http://schemas.openxmlformats.org/officeDocument/2006/relationships/video" Target="../media/media4.mo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1" Type="http://schemas.microsoft.com/office/2007/relationships/media" Target="../media/media5.mov"/><Relationship Id="rId2" Type="http://schemas.openxmlformats.org/officeDocument/2006/relationships/video" Target="../media/media5.mov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hyperlink" Target="http://www.ee.duke.edu/~fs/Benchmark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hyperlink" Target="http://www.ee.duke.edu/~fs/Benchmark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hyperlink" Target="http://www.ee.duke.edu/~fs/Benchmark.pdf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hyperlink" Target="http://www.ee.duke.edu/~fs/Benchmark.pdf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1" Type="http://schemas.microsoft.com/office/2007/relationships/media" Target="../media/media6.mov"/><Relationship Id="rId2" Type="http://schemas.openxmlformats.org/officeDocument/2006/relationships/video" Target="../media/media6.mov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5" Type="http://schemas.openxmlformats.org/officeDocument/2006/relationships/image" Target="../media/image37.png"/><Relationship Id="rId1" Type="http://schemas.microsoft.com/office/2007/relationships/media" Target="../media/media7.mov"/><Relationship Id="rId2" Type="http://schemas.openxmlformats.org/officeDocument/2006/relationships/video" Target="../media/media7.mov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icrofluidics.cs.ucr.edu/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/>
              <a:t>Digital Microfluidic Biochip Synthesis </a:t>
            </a:r>
            <a:r>
              <a:rPr lang="en-US" dirty="0" smtClean="0"/>
              <a:t>Framework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981200"/>
            <a:ext cx="7848600" cy="4876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Daniel Grissom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, </a:t>
            </a:r>
            <a:r>
              <a:rPr lang="en-US" sz="2400" u="sng" dirty="0" smtClean="0"/>
              <a:t>Kenneth O’Neal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, Benjamin Preciado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, </a:t>
            </a:r>
          </a:p>
          <a:p>
            <a:r>
              <a:rPr lang="en-US" sz="2400" dirty="0" err="1" smtClean="0"/>
              <a:t>Hiral</a:t>
            </a:r>
            <a:r>
              <a:rPr lang="en-US" sz="2400" dirty="0" smtClean="0"/>
              <a:t> Patel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, Robert Doherty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, Nick Liao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, Philip Brisk</a:t>
            </a:r>
            <a:r>
              <a:rPr lang="en-US" sz="2400" baseline="30000" dirty="0" smtClean="0"/>
              <a:t>1</a:t>
            </a:r>
            <a:endParaRPr lang="en-US" sz="2400" dirty="0" smtClean="0"/>
          </a:p>
          <a:p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4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 Computer Science and Engineering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Bourns College of Engineering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University of California,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Riverside</a:t>
            </a:r>
          </a:p>
          <a:p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4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Bishop’s School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Jolla, CA, USA</a:t>
            </a:r>
          </a:p>
          <a:p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400" dirty="0" smtClean="0"/>
              <a:t>VLSI-</a:t>
            </a:r>
            <a:r>
              <a:rPr lang="en-US" sz="2400" dirty="0" smtClean="0"/>
              <a:t>SOC, </a:t>
            </a:r>
            <a:r>
              <a:rPr lang="en-US" sz="2400" dirty="0" smtClean="0"/>
              <a:t>Santa Cruz, CA, USA, Oct </a:t>
            </a:r>
            <a:r>
              <a:rPr lang="en-US" sz="2400" dirty="0" smtClean="0"/>
              <a:t>7-10, 2012</a:t>
            </a:r>
            <a:endParaRPr lang="en-US" sz="2400" dirty="0" smtClean="0"/>
          </a:p>
          <a:p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3865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559800" cy="6222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Miniaturized, automated programmable (bio-)chemistry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599" y="5464276"/>
            <a:ext cx="4701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http://www.chemistry.umu.se/digitalAssets/4/4612_science_chemistry.gif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 descr="4612_science_chemistry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5" y="2418915"/>
            <a:ext cx="3837010" cy="2881910"/>
          </a:xfrm>
          <a:prstGeom prst="rect">
            <a:avLst/>
          </a:prstGeom>
        </p:spPr>
      </p:pic>
      <p:pic>
        <p:nvPicPr>
          <p:cNvPr id="6" name="Picture 5" descr="chip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845" y="2539859"/>
            <a:ext cx="3378388" cy="25081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83255" y="5485091"/>
            <a:ext cx="4060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http://files.healthymagination.com/wp-content/uploads/2010/08/chip.jpg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57200" y="2418915"/>
            <a:ext cx="3927686" cy="2766633"/>
          </a:xfrm>
          <a:prstGeom prst="straightConnector1">
            <a:avLst/>
          </a:prstGeom>
          <a:ln w="127000">
            <a:solidFill>
              <a:srgbClr val="FF0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457200" y="2418915"/>
            <a:ext cx="3927687" cy="2629141"/>
          </a:xfrm>
          <a:prstGeom prst="straightConnector1">
            <a:avLst/>
          </a:prstGeom>
          <a:ln w="127000">
            <a:solidFill>
              <a:srgbClr val="FF0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754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DMFB </a:t>
            </a:r>
            <a:r>
              <a:rPr lang="en-US" dirty="0" smtClean="0"/>
              <a:t>technology</a:t>
            </a: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benchmarks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 framework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Implementation status and public release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04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Electrowetting</a:t>
            </a:r>
            <a:r>
              <a:rPr lang="en-US" dirty="0" smtClean="0"/>
              <a:t> on Dielectric (</a:t>
            </a:r>
            <a:r>
              <a:rPr lang="en-US" dirty="0" err="1" smtClean="0"/>
              <a:t>EWoD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0" y="1552785"/>
            <a:ext cx="7505700" cy="1358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22120" y="2043905"/>
            <a:ext cx="1021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20-80V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47090" y="2989031"/>
            <a:ext cx="5727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R.B. Fair, </a:t>
            </a:r>
            <a:r>
              <a:rPr lang="nl-NL" dirty="0" err="1" smtClean="0"/>
              <a:t>Microfluid</a:t>
            </a:r>
            <a:r>
              <a:rPr lang="nl-NL" dirty="0" smtClean="0"/>
              <a:t> </a:t>
            </a:r>
            <a:r>
              <a:rPr lang="nl-NL" dirty="0" err="1"/>
              <a:t>Nanofluid</a:t>
            </a:r>
            <a:r>
              <a:rPr lang="nl-NL" dirty="0"/>
              <a:t> (2007) 3:245–</a:t>
            </a:r>
            <a:r>
              <a:rPr lang="nl-NL" dirty="0" smtClean="0"/>
              <a:t>281, Fig. 3</a:t>
            </a:r>
            <a:endParaRPr lang="en-US" dirty="0"/>
          </a:p>
        </p:txBody>
      </p:sp>
      <p:pic>
        <p:nvPicPr>
          <p:cNvPr id="9" name="electrowetting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95600" y="3733800"/>
            <a:ext cx="3440557" cy="258041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12800" y="6310170"/>
            <a:ext cx="750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6"/>
              </a:rPr>
              <a:t>http://microfluidics.ee.duke.edu/</a:t>
            </a:r>
            <a:r>
              <a:rPr lang="en-US" dirty="0"/>
              <a:t> 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44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 </a:t>
            </a:r>
            <a:r>
              <a:rPr lang="en-US" dirty="0" err="1" smtClean="0"/>
              <a:t>Electrowetting</a:t>
            </a:r>
            <a:r>
              <a:rPr lang="en-US" dirty="0" smtClean="0"/>
              <a:t> Arrays</a:t>
            </a:r>
            <a:endParaRPr lang="en-US" dirty="0"/>
          </a:p>
        </p:txBody>
      </p:sp>
      <p:pic>
        <p:nvPicPr>
          <p:cNvPr id="4" name="Picture 3" descr="DMFB_Array_Cross_Section_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371600"/>
            <a:ext cx="86868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71600" y="3581400"/>
            <a:ext cx="668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D. Grissom </a:t>
            </a:r>
            <a:r>
              <a:rPr lang="nl-NL" dirty="0" err="1" smtClean="0"/>
              <a:t>and</a:t>
            </a:r>
            <a:r>
              <a:rPr lang="nl-NL" dirty="0" smtClean="0"/>
              <a:t> P. </a:t>
            </a:r>
            <a:r>
              <a:rPr lang="nl-NL" dirty="0" err="1" smtClean="0"/>
              <a:t>Brisk</a:t>
            </a:r>
            <a:r>
              <a:rPr lang="nl-NL" dirty="0" smtClean="0"/>
              <a:t>, GLS-VLSI (2012) 103-106, Fig. 1</a:t>
            </a:r>
            <a:endParaRPr lang="en-US" dirty="0"/>
          </a:p>
        </p:txBody>
      </p:sp>
      <p:pic>
        <p:nvPicPr>
          <p:cNvPr id="5" name="droplet_200hz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000" y="4114800"/>
            <a:ext cx="2912599" cy="21844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0" y="4114800"/>
            <a:ext cx="3112420" cy="2209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48200" y="6211669"/>
            <a:ext cx="3916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 smtClean="0"/>
              <a:t>K. </a:t>
            </a:r>
            <a:r>
              <a:rPr lang="nl-NL" dirty="0" err="1" smtClean="0"/>
              <a:t>Chakrabarty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J. Zeng , ACM JETC (2005) 1(3):186–223, Fig. 1(e)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6310170"/>
            <a:ext cx="345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7"/>
              </a:rPr>
              <a:t>http://microfluidics.ee.duke.edu/</a:t>
            </a:r>
            <a:r>
              <a:rPr lang="en-US" dirty="0"/>
              <a:t> 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639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81100"/>
            <a:ext cx="3382297" cy="3276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038600" y="2717800"/>
            <a:ext cx="508000" cy="1028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2012-06-20_10-49-01_89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405" y="88900"/>
            <a:ext cx="3767790" cy="66837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15406" y="5003800"/>
            <a:ext cx="3767790" cy="17688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978400" y="88900"/>
            <a:ext cx="4004795" cy="180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  <a:noFill/>
        </p:spPr>
        <p:txBody>
          <a:bodyPr/>
          <a:lstStyle/>
          <a:p>
            <a:r>
              <a:rPr lang="en-US" dirty="0" smtClean="0"/>
              <a:t>Active Matrix Control</a:t>
            </a:r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07496" y="5435600"/>
            <a:ext cx="8801100" cy="1047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M+N inputs independently control </a:t>
            </a:r>
            <a:r>
              <a:rPr lang="en-US" dirty="0" err="1" smtClean="0"/>
              <a:t>MxN</a:t>
            </a:r>
            <a:r>
              <a:rPr lang="en-US" dirty="0" smtClean="0"/>
              <a:t> electrodes</a:t>
            </a:r>
          </a:p>
          <a:p>
            <a:r>
              <a:rPr lang="en-US" dirty="0" smtClean="0"/>
              <a:t>16x16 device fabricated and tested </a:t>
            </a:r>
            <a:r>
              <a:rPr lang="en-US" u="sng" dirty="0"/>
              <a:t>3</a:t>
            </a:r>
            <a:r>
              <a:rPr lang="en-US" u="sng" dirty="0" smtClean="0"/>
              <a:t> weeks ago </a:t>
            </a:r>
            <a:r>
              <a:rPr lang="en-US" dirty="0" smtClean="0"/>
              <a:t>by Dr. Philip D. Rack’s group at the University of Tennessee, Knoxville, and Oakridge National Laboratory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15335" y="4457700"/>
            <a:ext cx="4020166" cy="723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J.H</a:t>
            </a:r>
            <a:r>
              <a:rPr lang="en-US" dirty="0"/>
              <a:t>. Noh et al., Lab-on-a-Chip (2012) 2:353-</a:t>
            </a:r>
            <a:r>
              <a:rPr lang="en-US" dirty="0" smtClean="0"/>
              <a:t>369, Fig. 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0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Active Matrix Addressing in Action</a:t>
            </a:r>
            <a:endParaRPr lang="en-US" dirty="0"/>
          </a:p>
        </p:txBody>
      </p:sp>
      <p:pic>
        <p:nvPicPr>
          <p:cNvPr id="4" name="AM_Drop_Moti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1399" y="1625600"/>
            <a:ext cx="7450667" cy="44704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66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“Blob” Motion</a:t>
            </a:r>
            <a:endParaRPr lang="en-US" dirty="0"/>
          </a:p>
        </p:txBody>
      </p:sp>
      <p:pic>
        <p:nvPicPr>
          <p:cNvPr id="9" name="Blob1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1399" y="1625600"/>
            <a:ext cx="7450667" cy="44704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75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“Oblong Blob” Motion</a:t>
            </a:r>
            <a:endParaRPr lang="en-US" dirty="0"/>
          </a:p>
        </p:txBody>
      </p:sp>
      <p:pic>
        <p:nvPicPr>
          <p:cNvPr id="7" name="Blob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1398" y="1625600"/>
            <a:ext cx="7450667" cy="44704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93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Operations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8627" y="4511169"/>
            <a:ext cx="8105161" cy="20610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+ External components</a:t>
            </a:r>
          </a:p>
          <a:p>
            <a:pPr lvl="1"/>
            <a:r>
              <a:rPr lang="en-US" dirty="0" smtClean="0"/>
              <a:t>Heaters, detectors, sensors, etc.</a:t>
            </a:r>
          </a:p>
          <a:p>
            <a:pPr lvl="1"/>
            <a:r>
              <a:rPr lang="en-US" dirty="0" smtClean="0"/>
              <a:t>Placed at pre-specified locations on the DMFB</a:t>
            </a:r>
          </a:p>
          <a:p>
            <a:pPr lvl="1"/>
            <a:r>
              <a:rPr lang="en-US" dirty="0" smtClean="0"/>
              <a:t>Route droplet(s) to the location</a:t>
            </a:r>
            <a:endParaRPr lang="en-US" dirty="0"/>
          </a:p>
        </p:txBody>
      </p:sp>
      <p:pic>
        <p:nvPicPr>
          <p:cNvPr id="8" name="Picture 7" descr="BasicOpera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1417638"/>
            <a:ext cx="8829675" cy="274916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034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Spacing Rules for Droplet Transport</a:t>
            </a:r>
            <a:endParaRPr lang="en-US" dirty="0"/>
          </a:p>
        </p:txBody>
      </p:sp>
      <p:pic>
        <p:nvPicPr>
          <p:cNvPr id="9" name="Picture 8" descr="IR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53" y="2172861"/>
            <a:ext cx="2840855" cy="2838884"/>
          </a:xfrm>
          <a:prstGeom prst="rect">
            <a:avLst/>
          </a:prstGeom>
        </p:spPr>
      </p:pic>
      <p:pic>
        <p:nvPicPr>
          <p:cNvPr id="11" name="Picture 10" descr="IR_2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4196668" y="2172861"/>
            <a:ext cx="3817090" cy="28388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1" y="4944458"/>
            <a:ext cx="3050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At rest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540878" y="4963180"/>
            <a:ext cx="3050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In motion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838200" y="1600200"/>
            <a:ext cx="698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IR = Interference Region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38733" y="5715000"/>
            <a:ext cx="7971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Prevent inadvertent merging with other droplets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50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technology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/>
              <a:t>DMFB synthesis</a:t>
            </a: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benchmarks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 framework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Implementation status and public release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56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DMFB Synthesis Steps</a:t>
            </a:r>
            <a:endParaRPr lang="en-US" dirty="0"/>
          </a:p>
        </p:txBody>
      </p:sp>
      <p:pic>
        <p:nvPicPr>
          <p:cNvPr id="4" name="Picture 3" descr="DMFB_Array_Cross_Section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8400" y="1676400"/>
            <a:ext cx="8621876" cy="212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2300" y="4191000"/>
            <a:ext cx="87940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Scheduling: </a:t>
            </a:r>
            <a:r>
              <a:rPr lang="en-US" sz="2400" dirty="0" smtClean="0"/>
              <a:t>Affects assay run time dramatically. </a:t>
            </a:r>
            <a:br>
              <a:rPr lang="en-US" sz="2400" dirty="0" smtClean="0"/>
            </a:br>
            <a:endParaRPr lang="en-U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Resources</a:t>
            </a:r>
            <a:r>
              <a:rPr lang="en-US" sz="2400" dirty="0" smtClean="0"/>
              <a:t>: Competition is tough. Storage is physical, taking up valuable board space.</a:t>
            </a:r>
            <a:br>
              <a:rPr lang="en-US" sz="2400" dirty="0" smtClean="0"/>
            </a:br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Goal: </a:t>
            </a:r>
            <a:r>
              <a:rPr lang="en-US" sz="2400" dirty="0" smtClean="0"/>
              <a:t>Legality, minimized schedule length.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4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DMFB Scheduling Algorithms:</a:t>
            </a:r>
            <a:br>
              <a:rPr lang="en-US" dirty="0" smtClean="0"/>
            </a:br>
            <a:r>
              <a:rPr lang="en-US" dirty="0" smtClean="0"/>
              <a:t>Runtime vs. Solution Quality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81000" y="3200400"/>
            <a:ext cx="8382000" cy="0"/>
          </a:xfrm>
          <a:prstGeom prst="straightConnector1">
            <a:avLst/>
          </a:prstGeom>
          <a:ln w="6350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04800" y="240166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Polynomial-time</a:t>
            </a:r>
          </a:p>
          <a:p>
            <a:r>
              <a:rPr lang="en-US" dirty="0"/>
              <a:t>h</a:t>
            </a:r>
            <a:r>
              <a:rPr lang="en-US" dirty="0" smtClean="0"/>
              <a:t>euristics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227707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Iterative improvement algorithms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43800" y="28194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Optimal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838200" y="3200400"/>
            <a:ext cx="0" cy="27432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066800" y="3200400"/>
            <a:ext cx="0" cy="14478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6477000" y="32004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620000" y="3200400"/>
            <a:ext cx="0" cy="6096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4400" y="4724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Path scheduling</a:t>
            </a:r>
          </a:p>
          <a:p>
            <a:r>
              <a:rPr lang="en-US" dirty="0" smtClean="0"/>
              <a:t>D. Grissom and P. Brisk.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DAC (</a:t>
            </a:r>
            <a:r>
              <a:rPr lang="en-US" dirty="0"/>
              <a:t>2012</a:t>
            </a:r>
            <a:r>
              <a:rPr lang="en-US" dirty="0" smtClean="0"/>
              <a:t>): 26-35</a:t>
            </a:r>
            <a:endParaRPr lang="en-US" dirty="0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295400" y="6172200"/>
            <a:ext cx="6096000" cy="6519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List scheduling / Genetic algorithm / ILP</a:t>
            </a:r>
          </a:p>
          <a:p>
            <a:pPr marL="0" indent="0">
              <a:buNone/>
            </a:pPr>
            <a:r>
              <a:rPr lang="en-US" sz="1800" dirty="0" smtClean="0"/>
              <a:t>F. Su and K. </a:t>
            </a:r>
            <a:r>
              <a:rPr lang="en-US" sz="1800" dirty="0" err="1" smtClean="0"/>
              <a:t>Chakrabarty</a:t>
            </a:r>
            <a:r>
              <a:rPr lang="en-US" sz="1800" dirty="0" smtClean="0"/>
              <a:t>, ACM JETC (2008) 3(4): article #16 </a:t>
            </a:r>
            <a:endParaRPr lang="en-US" sz="18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838200" y="5943600"/>
            <a:ext cx="457200" cy="325967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3886200" y="3733800"/>
            <a:ext cx="2590800" cy="24384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05200" y="4724400"/>
            <a:ext cx="26670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Genetic algorithm</a:t>
            </a:r>
          </a:p>
          <a:p>
            <a:r>
              <a:rPr lang="en-US" dirty="0" smtClean="0"/>
              <a:t>A.J. Ricketts et al., </a:t>
            </a:r>
          </a:p>
          <a:p>
            <a:r>
              <a:rPr lang="en-US" dirty="0" smtClean="0"/>
              <a:t>DATE (2006): 329-334</a:t>
            </a:r>
            <a:endParaRPr lang="en-US" dirty="0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5105400" y="3810000"/>
            <a:ext cx="2514600" cy="25146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2"/>
          <p:cNvSpPr txBox="1">
            <a:spLocks/>
          </p:cNvSpPr>
          <p:nvPr/>
        </p:nvSpPr>
        <p:spPr>
          <a:xfrm>
            <a:off x="6172200" y="4800600"/>
            <a:ext cx="2971800" cy="838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ILP</a:t>
            </a:r>
          </a:p>
          <a:p>
            <a:pPr marL="0" indent="0">
              <a:buNone/>
            </a:pPr>
            <a:r>
              <a:rPr lang="en-US" sz="1800" dirty="0" smtClean="0"/>
              <a:t>J. Ding et al., IEEE TCAD </a:t>
            </a:r>
          </a:p>
          <a:p>
            <a:pPr marL="0" indent="0">
              <a:buNone/>
            </a:pPr>
            <a:r>
              <a:rPr lang="en-US" sz="1800" dirty="0" smtClean="0"/>
              <a:t>(2001) 20(12): 1463-1468</a:t>
            </a:r>
            <a:endParaRPr lang="en-US" sz="1800" dirty="0"/>
          </a:p>
        </p:txBody>
      </p:sp>
      <p:sp>
        <p:nvSpPr>
          <p:cNvPr id="69" name="TextBox 68"/>
          <p:cNvSpPr txBox="1"/>
          <p:nvPr/>
        </p:nvSpPr>
        <p:spPr>
          <a:xfrm>
            <a:off x="1143000" y="3849469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Force-directed list scheduling</a:t>
            </a:r>
          </a:p>
          <a:p>
            <a:r>
              <a:rPr lang="en-US" dirty="0" smtClean="0"/>
              <a:t>K. O’Neal et al., VLSI-</a:t>
            </a:r>
            <a:r>
              <a:rPr lang="en-US" dirty="0" err="1" smtClean="0"/>
              <a:t>SoC</a:t>
            </a:r>
            <a:r>
              <a:rPr lang="en-US" dirty="0" smtClean="0"/>
              <a:t> (2012)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14</a:t>
            </a:fld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1295400" y="3200400"/>
            <a:ext cx="0" cy="6858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730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r>
              <a:rPr lang="en-US" dirty="0" smtClean="0"/>
              <a:t>DMFB Placement Algorithms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81000" y="3200400"/>
            <a:ext cx="8382000" cy="0"/>
          </a:xfrm>
          <a:prstGeom prst="straightConnector1">
            <a:avLst/>
          </a:prstGeom>
          <a:ln w="6350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62600" y="227707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Iterative improvement algorithms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43800" y="28194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Optimal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7620000" y="3200400"/>
            <a:ext cx="0" cy="24384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2"/>
          <p:cNvSpPr txBox="1">
            <a:spLocks/>
          </p:cNvSpPr>
          <p:nvPr/>
        </p:nvSpPr>
        <p:spPr>
          <a:xfrm>
            <a:off x="6172200" y="5715000"/>
            <a:ext cx="2971800" cy="9906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ILP (Process-variation aware)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Liao and Hu, IEEE TNBS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(</a:t>
            </a:r>
            <a:r>
              <a:rPr lang="en-US" sz="1800" dirty="0" smtClean="0"/>
              <a:t>2011</a:t>
            </a:r>
            <a:r>
              <a:rPr lang="en-US" sz="1800" dirty="0" smtClean="0"/>
              <a:t>) </a:t>
            </a:r>
            <a:r>
              <a:rPr lang="en-US" sz="1800" dirty="0" smtClean="0"/>
              <a:t>10</a:t>
            </a:r>
            <a:r>
              <a:rPr lang="en-US" sz="1800" dirty="0" smtClean="0"/>
              <a:t>(</a:t>
            </a:r>
            <a:r>
              <a:rPr lang="en-US" sz="1800" dirty="0" smtClean="0"/>
              <a:t>1)</a:t>
            </a:r>
            <a:r>
              <a:rPr lang="en-US" sz="1800" dirty="0" smtClean="0"/>
              <a:t>: </a:t>
            </a:r>
            <a:r>
              <a:rPr lang="en-US" sz="1800" dirty="0" smtClean="0"/>
              <a:t>51-58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15</a:t>
            </a:fld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124200" y="4895671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3D placement via simulated </a:t>
            </a:r>
            <a:r>
              <a:rPr lang="en-US" dirty="0"/>
              <a:t>a</a:t>
            </a:r>
            <a:r>
              <a:rPr lang="en-US" dirty="0" smtClean="0"/>
              <a:t>nnealing</a:t>
            </a:r>
          </a:p>
          <a:p>
            <a:r>
              <a:rPr lang="en-US" dirty="0" smtClean="0"/>
              <a:t>(Includes Scheduling)</a:t>
            </a:r>
          </a:p>
          <a:p>
            <a:r>
              <a:rPr lang="en-US" dirty="0" smtClean="0"/>
              <a:t>P-H. </a:t>
            </a:r>
            <a:r>
              <a:rPr lang="en-US" dirty="0" err="1" smtClean="0"/>
              <a:t>Yuh</a:t>
            </a:r>
            <a:r>
              <a:rPr lang="en-US" dirty="0" smtClean="0"/>
              <a:t> et al., ACM JETC (2007)</a:t>
            </a:r>
          </a:p>
          <a:p>
            <a:r>
              <a:rPr lang="en-US" dirty="0" smtClean="0"/>
              <a:t> 3(3):article #13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5943600" y="3200400"/>
            <a:ext cx="0" cy="6096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2438400" y="3849469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2D placement via simulated </a:t>
            </a:r>
            <a:r>
              <a:rPr lang="en-US" dirty="0"/>
              <a:t>a</a:t>
            </a:r>
            <a:r>
              <a:rPr lang="en-US" dirty="0" smtClean="0"/>
              <a:t>nnealing</a:t>
            </a:r>
          </a:p>
          <a:p>
            <a:r>
              <a:rPr lang="en-US" dirty="0" smtClean="0"/>
              <a:t>F. Su and K. </a:t>
            </a:r>
            <a:r>
              <a:rPr lang="en-US" dirty="0" err="1" smtClean="0"/>
              <a:t>Chakrabarty</a:t>
            </a:r>
            <a:r>
              <a:rPr lang="en-US" dirty="0" smtClean="0"/>
              <a:t>, ACM TODAES (2006) 11(3):682-710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248400" y="3200400"/>
            <a:ext cx="0" cy="16002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5943600" y="4800600"/>
            <a:ext cx="304800" cy="1524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28600" y="5657671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Pre-placed a-priori</a:t>
            </a:r>
            <a:endParaRPr lang="en-US" dirty="0" smtClean="0"/>
          </a:p>
          <a:p>
            <a:r>
              <a:rPr lang="en-US" dirty="0" smtClean="0"/>
              <a:t>D. Grissom and P. Brisk</a:t>
            </a:r>
          </a:p>
          <a:p>
            <a:r>
              <a:rPr lang="en-US" dirty="0" smtClean="0"/>
              <a:t>CODES-ISSS (2012)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62000" y="247786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Polynomial-time</a:t>
            </a:r>
          </a:p>
          <a:p>
            <a:r>
              <a:rPr lang="en-US" dirty="0"/>
              <a:t>h</a:t>
            </a:r>
            <a:r>
              <a:rPr lang="en-US" dirty="0" smtClean="0"/>
              <a:t>euristics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762000" y="3200400"/>
            <a:ext cx="0" cy="24384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480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r>
              <a:rPr lang="en-US" dirty="0" smtClean="0"/>
              <a:t>DMFB Routing Algorithms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81000" y="2294930"/>
            <a:ext cx="8382000" cy="0"/>
          </a:xfrm>
          <a:prstGeom prst="straightConnector1">
            <a:avLst/>
          </a:prstGeom>
          <a:ln w="63500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19800" y="13716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Iterative improvement algorithms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43800" y="191393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Optimal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8305800" y="2294930"/>
            <a:ext cx="0" cy="197227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2"/>
          <p:cNvSpPr txBox="1">
            <a:spLocks/>
          </p:cNvSpPr>
          <p:nvPr/>
        </p:nvSpPr>
        <p:spPr>
          <a:xfrm>
            <a:off x="6553200" y="4267200"/>
            <a:ext cx="2590800" cy="9906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A* Search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K. F. </a:t>
            </a:r>
            <a:r>
              <a:rPr lang="en-US" sz="1800" dirty="0" err="1" smtClean="0"/>
              <a:t>Bohringer</a:t>
            </a:r>
            <a:r>
              <a:rPr lang="en-US" sz="1800" dirty="0" smtClean="0"/>
              <a:t>, IEEE TCAD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(</a:t>
            </a:r>
            <a:r>
              <a:rPr lang="en-US" sz="1800" dirty="0" smtClean="0"/>
              <a:t>2006) 25(</a:t>
            </a:r>
            <a:r>
              <a:rPr lang="en-US" sz="1800" dirty="0"/>
              <a:t>2</a:t>
            </a:r>
            <a:r>
              <a:rPr lang="en-US" sz="1800" dirty="0" smtClean="0"/>
              <a:t>)</a:t>
            </a:r>
            <a:r>
              <a:rPr lang="en-US" sz="1800" dirty="0" smtClean="0"/>
              <a:t>: </a:t>
            </a:r>
            <a:r>
              <a:rPr lang="en-US" sz="1800" dirty="0" smtClean="0"/>
              <a:t>329</a:t>
            </a:r>
            <a:r>
              <a:rPr lang="en-US" sz="1800" dirty="0" smtClean="0"/>
              <a:t>-339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5DD4-ADB5-4291-94AC-F34237D85655}" type="slidenum">
              <a:rPr lang="en-US" smtClean="0"/>
              <a:t>16</a:t>
            </a:fld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791200" y="303907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Ant Colony Optimization</a:t>
            </a:r>
          </a:p>
          <a:p>
            <a:r>
              <a:rPr lang="en-US" dirty="0" smtClean="0"/>
              <a:t>I. Pan et al., IEEE ISED </a:t>
            </a:r>
          </a:p>
          <a:p>
            <a:r>
              <a:rPr lang="en-US" dirty="0" smtClean="0"/>
              <a:t>(2011): 223-229 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934200" y="2294930"/>
            <a:ext cx="0" cy="60067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14400" y="2819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F. Su et al., </a:t>
            </a:r>
          </a:p>
          <a:p>
            <a:r>
              <a:rPr lang="en-US" dirty="0" smtClean="0"/>
              <a:t>DATE (2006): 323-328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62000" y="157239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Polynomial-time</a:t>
            </a:r>
          </a:p>
          <a:p>
            <a:r>
              <a:rPr lang="en-US" dirty="0"/>
              <a:t>h</a:t>
            </a:r>
            <a:r>
              <a:rPr lang="en-US" dirty="0" smtClean="0"/>
              <a:t>euristics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762000" y="2294930"/>
            <a:ext cx="0" cy="357247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4400" y="3620869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M. Cho and D. Z. Pan, </a:t>
            </a:r>
          </a:p>
          <a:p>
            <a:r>
              <a:rPr lang="en-US" dirty="0" smtClean="0"/>
              <a:t>IEEE TCAD (2008) 27(10): 1714-1724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914400" y="463927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P-H. </a:t>
            </a:r>
            <a:r>
              <a:rPr lang="en-US" dirty="0" err="1" smtClean="0"/>
              <a:t>Yuh</a:t>
            </a:r>
            <a:r>
              <a:rPr lang="en-US" dirty="0" smtClean="0"/>
              <a:t> et al.,</a:t>
            </a:r>
          </a:p>
          <a:p>
            <a:r>
              <a:rPr lang="en-US" dirty="0" smtClean="0"/>
              <a:t>IEEE TCAD (2008) 27(11): 1928-1941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14400" y="562987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T-W. Huang and T-</a:t>
            </a:r>
            <a:r>
              <a:rPr lang="en-US" dirty="0"/>
              <a:t>Y</a:t>
            </a:r>
            <a:r>
              <a:rPr lang="en-US" dirty="0" smtClean="0"/>
              <a:t>. Ho.,</a:t>
            </a:r>
          </a:p>
          <a:p>
            <a:r>
              <a:rPr lang="en-US" dirty="0" smtClean="0"/>
              <a:t>ICCD 2009: 445-450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581400" y="2819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R. </a:t>
            </a:r>
            <a:r>
              <a:rPr lang="en-US" dirty="0" err="1" smtClean="0"/>
              <a:t>L’Orsa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Proc. SPIE 7318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657600" y="35814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P. Roy et al.</a:t>
            </a:r>
          </a:p>
          <a:p>
            <a:r>
              <a:rPr lang="en-US" dirty="0" smtClean="0"/>
              <a:t>GLS-VLSI 2010: </a:t>
            </a:r>
          </a:p>
          <a:p>
            <a:r>
              <a:rPr lang="en-US" dirty="0" smtClean="0"/>
              <a:t>441-446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7600" y="4535269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K. </a:t>
            </a:r>
            <a:r>
              <a:rPr lang="en-US" dirty="0" err="1" smtClean="0"/>
              <a:t>Singha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IEEE MESA 210: 251-256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657600" y="5221069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P. Roy et al.,</a:t>
            </a:r>
          </a:p>
          <a:p>
            <a:r>
              <a:rPr lang="en-US" dirty="0" smtClean="0"/>
              <a:t>Integration 45(3): 316-330 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762000" y="5867400"/>
            <a:ext cx="1524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62000" y="4876800"/>
            <a:ext cx="1524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762000" y="3886200"/>
            <a:ext cx="1524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762000" y="3048000"/>
            <a:ext cx="1524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62000" y="2667000"/>
            <a:ext cx="26670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429000" y="2667000"/>
            <a:ext cx="0" cy="274320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3429000" y="3048000"/>
            <a:ext cx="1524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3429000" y="3810000"/>
            <a:ext cx="1524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3429000" y="4800600"/>
            <a:ext cx="1524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3429000" y="5410200"/>
            <a:ext cx="1524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088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technology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/>
              <a:t>DMFB benchmarks</a:t>
            </a: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 framework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Implementation status and public release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4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PCR Mixing Stage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263" y="1371600"/>
            <a:ext cx="7151901" cy="27165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6" y="4114800"/>
            <a:ext cx="7756713" cy="20083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57291" y="6172200"/>
            <a:ext cx="44294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http://www.ee.duke.edu/~fs/</a:t>
            </a:r>
            <a:r>
              <a:rPr lang="en-US" dirty="0" smtClean="0">
                <a:hlinkClick r:id="rId4"/>
              </a:rPr>
              <a:t>Benchmark.pdf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35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Multiplexed In-vitro Diagnostics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73" y="4335045"/>
            <a:ext cx="6665027" cy="1955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40" y="1225643"/>
            <a:ext cx="7106539" cy="32775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57291" y="6287869"/>
            <a:ext cx="44294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http://www.ee.duke.edu/~fs/</a:t>
            </a:r>
            <a:r>
              <a:rPr lang="en-US" dirty="0" smtClean="0">
                <a:hlinkClick r:id="rId4"/>
              </a:rPr>
              <a:t>Benchmark.pdf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289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 Assay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823" y="1435782"/>
            <a:ext cx="5731885" cy="46602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57291" y="6172200"/>
            <a:ext cx="44294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http://www.ee.duke.edu/~fs/</a:t>
            </a:r>
            <a:r>
              <a:rPr lang="en-US" dirty="0" smtClean="0">
                <a:hlinkClick r:id="rId3"/>
              </a:rPr>
              <a:t>Benchmark.pdf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55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 Assay Module Library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44" y="1574254"/>
            <a:ext cx="7873895" cy="44056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757040" y="440094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57291" y="6172200"/>
            <a:ext cx="44294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http://www.ee.duke.edu/~fs/</a:t>
            </a:r>
            <a:r>
              <a:rPr lang="en-US" dirty="0" smtClean="0">
                <a:hlinkClick r:id="rId3"/>
              </a:rPr>
              <a:t>Benchmark.pdf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51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technology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benchmarks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/>
              <a:t>DMFB synthesis framework</a:t>
            </a: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Implementation status and public release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53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Framework Overview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036" y="1447800"/>
            <a:ext cx="6027964" cy="4952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1772483"/>
            <a:ext cx="2667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DAG visualization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Synthesis modules and interfaces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Place-and-route visualization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75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DAG Visualization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81407"/>
            <a:ext cx="8001000" cy="4690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81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 Placement Visualization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0"/>
            <a:ext cx="7924800" cy="500339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16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Droplet Mixing Visualization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67164"/>
            <a:ext cx="8686800" cy="19380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1" y="3905072"/>
            <a:ext cx="8763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Depict a merged droplet traversing the module 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Conceptual depiction of droplet mixing is too difficult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062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Placement Visualization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700"/>
            <a:ext cx="2821021" cy="5410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21" y="1259700"/>
            <a:ext cx="2668300" cy="541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9321" y="1636216"/>
            <a:ext cx="350227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Operations stretched vertically over execution area.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Allows for rotation and fly by perspective at any angle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Allows viewing of scheduled and placed array TS by TS. 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91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Placement Video</a:t>
            </a:r>
            <a:endParaRPr lang="en-US" dirty="0"/>
          </a:p>
        </p:txBody>
      </p:sp>
      <p:pic>
        <p:nvPicPr>
          <p:cNvPr id="3" name="3dPlac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8800" y="1524000"/>
            <a:ext cx="8128000" cy="45720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9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Visualization: Routing</a:t>
            </a:r>
            <a:endParaRPr lang="en-US" dirty="0"/>
          </a:p>
        </p:txBody>
      </p:sp>
      <p:pic>
        <p:nvPicPr>
          <p:cNvPr id="4" name="Picture 3" descr="2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4288536" cy="5105400"/>
          </a:xfrm>
          <a:prstGeom prst="rect">
            <a:avLst/>
          </a:prstGeom>
        </p:spPr>
      </p:pic>
      <p:pic>
        <p:nvPicPr>
          <p:cNvPr id="9" name="Picture 8" descr="2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34886"/>
            <a:ext cx="4343400" cy="5170714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73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Visualization: </a:t>
            </a:r>
            <a:r>
              <a:rPr lang="en-US" dirty="0" smtClean="0"/>
              <a:t>Compact Routes</a:t>
            </a:r>
            <a:endParaRPr lang="en-US" dirty="0"/>
          </a:p>
        </p:txBody>
      </p:sp>
      <p:pic>
        <p:nvPicPr>
          <p:cNvPr id="4" name="Picture 3" descr="1_2_Drop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" y="1524000"/>
            <a:ext cx="4352544" cy="5181600"/>
          </a:xfrm>
          <a:prstGeom prst="rect">
            <a:avLst/>
          </a:prstGeom>
        </p:spPr>
      </p:pic>
      <p:pic>
        <p:nvPicPr>
          <p:cNvPr id="6" name="Picture 5" descr="1_2_Drop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24000"/>
            <a:ext cx="4352544" cy="51816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9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074" y="1258772"/>
            <a:ext cx="6315526" cy="23988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PCR Mixing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74B1-88CA-414B-87AB-AAA9C4E3B6A0}" type="slidenum">
              <a:rPr lang="en-US" smtClean="0"/>
              <a:t>31</a:t>
            </a:fld>
            <a:endParaRPr lang="en-US"/>
          </a:p>
        </p:txBody>
      </p:sp>
      <p:pic>
        <p:nvPicPr>
          <p:cNvPr id="3" name="Picture 2" descr="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0"/>
            <a:ext cx="2560320" cy="3048000"/>
          </a:xfrm>
          <a:prstGeom prst="rect">
            <a:avLst/>
          </a:prstGeom>
        </p:spPr>
      </p:pic>
      <p:pic>
        <p:nvPicPr>
          <p:cNvPr id="5" name="Picture 4" descr="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087" y="3785008"/>
            <a:ext cx="2581313" cy="3072992"/>
          </a:xfrm>
          <a:prstGeom prst="rect">
            <a:avLst/>
          </a:prstGeom>
        </p:spPr>
      </p:pic>
      <p:pic>
        <p:nvPicPr>
          <p:cNvPr id="6" name="Picture 5" descr="1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064" y="3810000"/>
            <a:ext cx="256032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77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447800"/>
            <a:ext cx="4596369" cy="1745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Video: PCR Mixing</a:t>
            </a:r>
            <a:endParaRPr lang="en-US" dirty="0"/>
          </a:p>
        </p:txBody>
      </p:sp>
      <p:pic>
        <p:nvPicPr>
          <p:cNvPr id="4" name="PCR_HQ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11700" y="1481138"/>
            <a:ext cx="4394200" cy="5230902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74B1-88CA-414B-87AB-AAA9C4E3B6A0}" type="slidenum">
              <a:rPr lang="en-US" smtClean="0"/>
              <a:t>32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6200" y="3429000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Can view individual PNG files for each time-step, or “stitch” them together to form a video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u="sng" dirty="0" smtClean="0"/>
              <a:t>Note</a:t>
            </a:r>
            <a:r>
              <a:rPr lang="en-US" sz="2400" dirty="0" smtClean="0"/>
              <a:t>: videos are real-time and may induce seizures!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0684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Architecture </a:t>
            </a:r>
            <a:br>
              <a:rPr lang="en-US" dirty="0" smtClean="0"/>
            </a:br>
            <a:r>
              <a:rPr lang="en-US" dirty="0" smtClean="0"/>
              <a:t>and Data Structures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00200"/>
            <a:ext cx="5943600" cy="29561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822791"/>
            <a:ext cx="5931364" cy="1425609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9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technology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benchmarks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 framework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/>
              <a:t>Implementation status and public release</a:t>
            </a: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10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We use Eclipse</a:t>
            </a:r>
          </a:p>
          <a:p>
            <a:pPr lvl="1"/>
            <a:r>
              <a:rPr lang="en-US" dirty="0" smtClean="0"/>
              <a:t>Not a requirement, but recommended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Several </a:t>
            </a:r>
            <a:r>
              <a:rPr lang="en-US" dirty="0"/>
              <a:t>undergraduate students have successfully implemented </a:t>
            </a:r>
            <a:r>
              <a:rPr lang="en-US" dirty="0" smtClean="0"/>
              <a:t>algorithms</a:t>
            </a:r>
          </a:p>
          <a:p>
            <a:pPr lvl="1"/>
            <a:r>
              <a:rPr lang="en-US" dirty="0" smtClean="0"/>
              <a:t>UCR CS </a:t>
            </a:r>
            <a:r>
              <a:rPr lang="en-US" dirty="0"/>
              <a:t>179J senior design course, Winter 2012</a:t>
            </a:r>
          </a:p>
          <a:p>
            <a:pPr lvl="1"/>
            <a:r>
              <a:rPr lang="en-US" dirty="0"/>
              <a:t>Undergraduate student researchers from Winter 2012 through Summer </a:t>
            </a:r>
            <a:r>
              <a:rPr lang="en-US" dirty="0" smtClean="0"/>
              <a:t>2012</a:t>
            </a:r>
          </a:p>
          <a:p>
            <a:endParaRPr lang="en-US" dirty="0"/>
          </a:p>
          <a:p>
            <a:r>
              <a:rPr lang="en-US" dirty="0" smtClean="0"/>
              <a:t>Framework used for papers published at</a:t>
            </a:r>
          </a:p>
          <a:p>
            <a:pPr lvl="1"/>
            <a:r>
              <a:rPr lang="en-US" dirty="0" smtClean="0"/>
              <a:t>VLSI-</a:t>
            </a:r>
            <a:r>
              <a:rPr lang="en-US" dirty="0" err="1" smtClean="0"/>
              <a:t>SoC</a:t>
            </a:r>
            <a:r>
              <a:rPr lang="en-US" dirty="0" smtClean="0"/>
              <a:t> 2012 (Force-directed list </a:t>
            </a:r>
            <a:r>
              <a:rPr lang="en-US" dirty="0"/>
              <a:t>s</a:t>
            </a:r>
            <a:r>
              <a:rPr lang="en-US" dirty="0" smtClean="0"/>
              <a:t>cheduling)</a:t>
            </a:r>
          </a:p>
          <a:p>
            <a:pPr lvl="1"/>
            <a:r>
              <a:rPr lang="en-US" dirty="0" smtClean="0"/>
              <a:t>CODES-ISSS 2012 (Fast DMFB synthesis)</a:t>
            </a:r>
          </a:p>
          <a:p>
            <a:pPr marL="0" indent="0">
              <a:buNone/>
            </a:pPr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86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 Implemented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5 scheduling algorithms</a:t>
            </a:r>
          </a:p>
          <a:p>
            <a:pPr lvl="1"/>
            <a:r>
              <a:rPr lang="en-US" dirty="0" smtClean="0"/>
              <a:t>List scheduling</a:t>
            </a:r>
          </a:p>
          <a:p>
            <a:pPr lvl="1"/>
            <a:r>
              <a:rPr lang="en-US" dirty="0" smtClean="0"/>
              <a:t>Force-directed list scheduling (VLSI-</a:t>
            </a:r>
            <a:r>
              <a:rPr lang="en-US" dirty="0" err="1" smtClean="0"/>
              <a:t>SoC</a:t>
            </a:r>
            <a:r>
              <a:rPr lang="en-US" dirty="0"/>
              <a:t> </a:t>
            </a:r>
            <a:r>
              <a:rPr lang="en-US" dirty="0" smtClean="0"/>
              <a:t>2012)</a:t>
            </a:r>
          </a:p>
          <a:p>
            <a:pPr lvl="1"/>
            <a:r>
              <a:rPr lang="en-US" dirty="0" smtClean="0"/>
              <a:t>Path scheduling</a:t>
            </a:r>
          </a:p>
          <a:p>
            <a:pPr lvl="1"/>
            <a:r>
              <a:rPr lang="en-US" dirty="0" smtClean="0"/>
              <a:t>Two genetic algorithms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2 placement algorithms</a:t>
            </a:r>
            <a:endParaRPr lang="en-US" dirty="0"/>
          </a:p>
          <a:p>
            <a:pPr lvl="1"/>
            <a:r>
              <a:rPr lang="en-US" dirty="0" smtClean="0"/>
              <a:t>Pre-placed a-priori (CODES-ISSS 2012)</a:t>
            </a:r>
          </a:p>
          <a:p>
            <a:pPr lvl="1"/>
            <a:r>
              <a:rPr lang="en-US" dirty="0" smtClean="0"/>
              <a:t>Simulated annealing (2D placement)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4-5 routers</a:t>
            </a:r>
            <a:endParaRPr lang="en-US" dirty="0"/>
          </a:p>
          <a:p>
            <a:pPr lvl="1"/>
            <a:r>
              <a:rPr lang="en-US" dirty="0" smtClean="0"/>
              <a:t>Many similarities; hard to differentiate</a:t>
            </a:r>
          </a:p>
          <a:p>
            <a:pPr lvl="1"/>
            <a:r>
              <a:rPr lang="en-US" dirty="0" smtClean="0"/>
              <a:t>Most are adaptations of classic VLSI routing algorithms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51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Release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http://microfluidics.cs.ucr.edu/</a:t>
            </a:r>
            <a:endParaRPr lang="en-US" dirty="0"/>
          </a:p>
          <a:p>
            <a:pPr lvl="1"/>
            <a:r>
              <a:rPr lang="en-US" dirty="0"/>
              <a:t>In 1-2 weeks </a:t>
            </a:r>
          </a:p>
          <a:p>
            <a:pPr lvl="1"/>
            <a:r>
              <a:rPr lang="en-US" dirty="0"/>
              <a:t>Waiting for clearance from UCR Office of Research</a:t>
            </a:r>
          </a:p>
          <a:p>
            <a:endParaRPr lang="en-US" dirty="0" smtClean="0">
              <a:hlinkClick r:id="rId2"/>
            </a:endParaRPr>
          </a:p>
          <a:p>
            <a:r>
              <a:rPr lang="en-US" dirty="0" smtClean="0"/>
              <a:t>Source code + visualization tools</a:t>
            </a:r>
          </a:p>
          <a:p>
            <a:endParaRPr lang="en-US" dirty="0" smtClean="0"/>
          </a:p>
          <a:p>
            <a:r>
              <a:rPr lang="en-US" dirty="0" smtClean="0"/>
              <a:t>YouTube tutorial videos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840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technology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benchmarks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DMFB synthesis framework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Implementation status and public release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Conclusion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59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Open source DMFB synthesis framework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Future work</a:t>
            </a:r>
          </a:p>
          <a:p>
            <a:pPr lvl="1"/>
            <a:r>
              <a:rPr lang="en-US" dirty="0" smtClean="0"/>
              <a:t>Control </a:t>
            </a:r>
            <a:r>
              <a:rPr lang="en-US" dirty="0" smtClean="0"/>
              <a:t>real DMFBs, beyond software simulation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Targeted user groups</a:t>
            </a:r>
          </a:p>
          <a:p>
            <a:pPr lvl="1"/>
            <a:r>
              <a:rPr lang="en-US" u="sng" dirty="0" smtClean="0"/>
              <a:t>Present</a:t>
            </a:r>
            <a:r>
              <a:rPr lang="en-US" dirty="0" smtClean="0"/>
              <a:t>: Computer engineers </a:t>
            </a:r>
          </a:p>
          <a:p>
            <a:pPr lvl="2"/>
            <a:r>
              <a:rPr lang="en-US" dirty="0" smtClean="0"/>
              <a:t>Develop and compare DMFB synthesis algorithms</a:t>
            </a:r>
          </a:p>
          <a:p>
            <a:pPr lvl="1"/>
            <a:r>
              <a:rPr lang="en-US" u="sng" dirty="0" smtClean="0"/>
              <a:t>Future</a:t>
            </a:r>
            <a:r>
              <a:rPr lang="en-US" dirty="0" smtClean="0"/>
              <a:t>: DMFB device engineers</a:t>
            </a:r>
          </a:p>
          <a:p>
            <a:pPr lvl="2"/>
            <a:r>
              <a:rPr lang="en-US" dirty="0" smtClean="0"/>
              <a:t>Testing and verification</a:t>
            </a:r>
          </a:p>
          <a:p>
            <a:pPr lvl="1"/>
            <a:r>
              <a:rPr lang="en-US" u="sng" dirty="0" smtClean="0"/>
              <a:t>Future</a:t>
            </a:r>
            <a:r>
              <a:rPr lang="en-US" dirty="0" smtClean="0"/>
              <a:t>: Chemists and biologists </a:t>
            </a:r>
          </a:p>
          <a:p>
            <a:pPr lvl="2"/>
            <a:r>
              <a:rPr lang="en-US" dirty="0" smtClean="0"/>
              <a:t>Run assays on real devices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EE90-EE57-44A7-BAC0-1E9E5373434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56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1283</Words>
  <Application>Microsoft Macintosh PowerPoint</Application>
  <PresentationFormat>On-screen Show (4:3)</PresentationFormat>
  <Paragraphs>280</Paragraphs>
  <Slides>39</Slides>
  <Notes>2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A Digital Microfluidic Biochip Synthesis Framework</vt:lpstr>
      <vt:lpstr>Objective</vt:lpstr>
      <vt:lpstr>Outline </vt:lpstr>
      <vt:lpstr>Electrowetting on Dielectric (EWoD)</vt:lpstr>
      <vt:lpstr>2D Electrowetting Arrays</vt:lpstr>
      <vt:lpstr>Active Matrix Control</vt:lpstr>
      <vt:lpstr>Active Matrix Addressing in Action</vt:lpstr>
      <vt:lpstr>“Blob” Motion</vt:lpstr>
      <vt:lpstr>“Oblong Blob” Motion</vt:lpstr>
      <vt:lpstr>Fundamental Operations</vt:lpstr>
      <vt:lpstr>Spacing Rules for Droplet Transport</vt:lpstr>
      <vt:lpstr>Outline </vt:lpstr>
      <vt:lpstr>DMFB Synthesis Steps</vt:lpstr>
      <vt:lpstr>DMFB Scheduling Algorithms: Runtime vs. Solution Quality</vt:lpstr>
      <vt:lpstr>DMFB Placement Algorithms</vt:lpstr>
      <vt:lpstr>DMFB Routing Algorithms</vt:lpstr>
      <vt:lpstr>Outline </vt:lpstr>
      <vt:lpstr>PCR Mixing Stage</vt:lpstr>
      <vt:lpstr>Multiplexed In-vitro Diagnostics</vt:lpstr>
      <vt:lpstr>Protein Assay</vt:lpstr>
      <vt:lpstr>Protein Assay Module Library</vt:lpstr>
      <vt:lpstr>Outline </vt:lpstr>
      <vt:lpstr>Framework Overview</vt:lpstr>
      <vt:lpstr>DAG Visualization</vt:lpstr>
      <vt:lpstr>2D Placement Visualization</vt:lpstr>
      <vt:lpstr>Droplet Mixing Visualization</vt:lpstr>
      <vt:lpstr>3D Placement Visualization</vt:lpstr>
      <vt:lpstr>3D Placement Video</vt:lpstr>
      <vt:lpstr>Visualization: Routing</vt:lpstr>
      <vt:lpstr>Visualization: Compact Routes</vt:lpstr>
      <vt:lpstr>Example: PCR Mixing</vt:lpstr>
      <vt:lpstr>Example Video: PCR Mixing</vt:lpstr>
      <vt:lpstr>Software Architecture  and Data Structures</vt:lpstr>
      <vt:lpstr>Outline </vt:lpstr>
      <vt:lpstr>Implementation Status</vt:lpstr>
      <vt:lpstr>Algorithms Implemented</vt:lpstr>
      <vt:lpstr>Public Release</vt:lpstr>
      <vt:lpstr>Outline 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Kenny</dc:creator>
  <cp:lastModifiedBy>Philip Brisk</cp:lastModifiedBy>
  <cp:revision>42</cp:revision>
  <dcterms:created xsi:type="dcterms:W3CDTF">2012-10-05T18:30:18Z</dcterms:created>
  <dcterms:modified xsi:type="dcterms:W3CDTF">2012-10-09T06:57:36Z</dcterms:modified>
</cp:coreProperties>
</file>