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mpg" ContentType="video/unknown"/>
  <Default Extension="jpeg" ContentType="image/jpeg"/>
  <Default Extension="emf" ContentType="image/x-emf"/>
  <Default Extension="rels" ContentType="application/vnd.openxmlformats-package.relationships+xml"/>
  <Default Extension="gif" ContentType="image/gif"/>
  <Default Extension="mov" ContentType="video/unknown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2" r:id="rId1"/>
  </p:sldMasterIdLst>
  <p:notesMasterIdLst>
    <p:notesMasterId r:id="rId36"/>
  </p:notesMasterIdLst>
  <p:handoutMasterIdLst>
    <p:handoutMasterId r:id="rId37"/>
  </p:handoutMasterIdLst>
  <p:sldIdLst>
    <p:sldId id="256" r:id="rId2"/>
    <p:sldId id="295" r:id="rId3"/>
    <p:sldId id="261" r:id="rId4"/>
    <p:sldId id="296" r:id="rId5"/>
    <p:sldId id="297" r:id="rId6"/>
    <p:sldId id="299" r:id="rId7"/>
    <p:sldId id="300" r:id="rId8"/>
    <p:sldId id="301" r:id="rId9"/>
    <p:sldId id="302" r:id="rId10"/>
    <p:sldId id="307" r:id="rId11"/>
    <p:sldId id="303" r:id="rId12"/>
    <p:sldId id="304" r:id="rId13"/>
    <p:sldId id="305" r:id="rId14"/>
    <p:sldId id="308" r:id="rId15"/>
    <p:sldId id="309" r:id="rId16"/>
    <p:sldId id="310" r:id="rId17"/>
    <p:sldId id="291" r:id="rId18"/>
    <p:sldId id="311" r:id="rId19"/>
    <p:sldId id="312" r:id="rId20"/>
    <p:sldId id="313" r:id="rId21"/>
    <p:sldId id="315" r:id="rId22"/>
    <p:sldId id="318" r:id="rId23"/>
    <p:sldId id="319" r:id="rId24"/>
    <p:sldId id="320" r:id="rId25"/>
    <p:sldId id="321" r:id="rId26"/>
    <p:sldId id="322" r:id="rId27"/>
    <p:sldId id="324" r:id="rId28"/>
    <p:sldId id="325" r:id="rId29"/>
    <p:sldId id="323" r:id="rId30"/>
    <p:sldId id="330" r:id="rId31"/>
    <p:sldId id="331" r:id="rId32"/>
    <p:sldId id="332" r:id="rId33"/>
    <p:sldId id="329" r:id="rId34"/>
    <p:sldId id="328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19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9" autoAdjust="0"/>
    <p:restoredTop sz="94660"/>
  </p:normalViewPr>
  <p:slideViewPr>
    <p:cSldViewPr>
      <p:cViewPr>
        <p:scale>
          <a:sx n="100" d="100"/>
          <a:sy n="100" d="100"/>
        </p:scale>
        <p:origin x="-1488" y="5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handoutMaster" Target="handoutMasters/handoutMaster1.xml"/><Relationship Id="rId38" Type="http://schemas.openxmlformats.org/officeDocument/2006/relationships/printerSettings" Target="printerSettings/printerSettings1.bin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Workbook2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Workbook2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Workbook2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Sheet1!$E$3</c:f>
              <c:strCache>
                <c:ptCount val="1"/>
                <c:pt idx="0">
                  <c:v>LS</c:v>
                </c:pt>
              </c:strCache>
            </c:strRef>
          </c:tx>
          <c:invertIfNegative val="0"/>
          <c:cat>
            <c:strRef>
              <c:f>Sheet1!$F$2:$J$2</c:f>
              <c:strCache>
                <c:ptCount val="5"/>
                <c:pt idx="0">
                  <c:v>(4s_4r )</c:v>
                </c:pt>
                <c:pt idx="1">
                  <c:v>(3s_4r)</c:v>
                </c:pt>
                <c:pt idx="2">
                  <c:v>(3s_3r)</c:v>
                </c:pt>
                <c:pt idx="3">
                  <c:v>(2s_3r)</c:v>
                </c:pt>
                <c:pt idx="4">
                  <c:v>(2s_2r)</c:v>
                </c:pt>
              </c:strCache>
            </c:strRef>
          </c:cat>
          <c:val>
            <c:numRef>
              <c:f>Sheet1!$F$3:$J$3</c:f>
              <c:numCache>
                <c:formatCode>General</c:formatCode>
                <c:ptCount val="5"/>
                <c:pt idx="0">
                  <c:v>45.0</c:v>
                </c:pt>
                <c:pt idx="1">
                  <c:v>31.0</c:v>
                </c:pt>
                <c:pt idx="2">
                  <c:v>25.0</c:v>
                </c:pt>
                <c:pt idx="3">
                  <c:v>21.0</c:v>
                </c:pt>
                <c:pt idx="4">
                  <c:v>15.0</c:v>
                </c:pt>
              </c:numCache>
            </c:numRef>
          </c:val>
        </c:ser>
        <c:ser>
          <c:idx val="1"/>
          <c:order val="1"/>
          <c:tx>
            <c:strRef>
              <c:f>Sheet1!$E$4</c:f>
              <c:strCache>
                <c:ptCount val="1"/>
                <c:pt idx="0">
                  <c:v>PS</c:v>
                </c:pt>
              </c:strCache>
            </c:strRef>
          </c:tx>
          <c:invertIfNegative val="0"/>
          <c:cat>
            <c:strRef>
              <c:f>Sheet1!$F$2:$J$2</c:f>
              <c:strCache>
                <c:ptCount val="5"/>
                <c:pt idx="0">
                  <c:v>(4s_4r )</c:v>
                </c:pt>
                <c:pt idx="1">
                  <c:v>(3s_4r)</c:v>
                </c:pt>
                <c:pt idx="2">
                  <c:v>(3s_3r)</c:v>
                </c:pt>
                <c:pt idx="3">
                  <c:v>(2s_3r)</c:v>
                </c:pt>
                <c:pt idx="4">
                  <c:v>(2s_2r)</c:v>
                </c:pt>
              </c:strCache>
            </c:strRef>
          </c:cat>
          <c:val>
            <c:numRef>
              <c:f>Sheet1!$F$4:$J$4</c:f>
              <c:numCache>
                <c:formatCode>General</c:formatCode>
                <c:ptCount val="5"/>
                <c:pt idx="0">
                  <c:v>45.0</c:v>
                </c:pt>
                <c:pt idx="1">
                  <c:v>33.0</c:v>
                </c:pt>
                <c:pt idx="2">
                  <c:v>27.0</c:v>
                </c:pt>
                <c:pt idx="3">
                  <c:v>19.0</c:v>
                </c:pt>
                <c:pt idx="4">
                  <c:v>15.0</c:v>
                </c:pt>
              </c:numCache>
            </c:numRef>
          </c:val>
        </c:ser>
        <c:ser>
          <c:idx val="2"/>
          <c:order val="2"/>
          <c:tx>
            <c:strRef>
              <c:f>Sheet1!$E$5</c:f>
              <c:strCache>
                <c:ptCount val="1"/>
                <c:pt idx="0">
                  <c:v>FDLS1</c:v>
                </c:pt>
              </c:strCache>
            </c:strRef>
          </c:tx>
          <c:invertIfNegative val="0"/>
          <c:cat>
            <c:strRef>
              <c:f>Sheet1!$F$2:$J$2</c:f>
              <c:strCache>
                <c:ptCount val="5"/>
                <c:pt idx="0">
                  <c:v>(4s_4r )</c:v>
                </c:pt>
                <c:pt idx="1">
                  <c:v>(3s_4r)</c:v>
                </c:pt>
                <c:pt idx="2">
                  <c:v>(3s_3r)</c:v>
                </c:pt>
                <c:pt idx="3">
                  <c:v>(2s_3r)</c:v>
                </c:pt>
                <c:pt idx="4">
                  <c:v>(2s_2r)</c:v>
                </c:pt>
              </c:strCache>
            </c:strRef>
          </c:cat>
          <c:val>
            <c:numRef>
              <c:f>Sheet1!$F$5:$J$5</c:f>
              <c:numCache>
                <c:formatCode>General</c:formatCode>
                <c:ptCount val="5"/>
                <c:pt idx="0">
                  <c:v>41.0</c:v>
                </c:pt>
                <c:pt idx="1">
                  <c:v>31.0</c:v>
                </c:pt>
                <c:pt idx="2">
                  <c:v>25.0</c:v>
                </c:pt>
                <c:pt idx="3">
                  <c:v>18.0</c:v>
                </c:pt>
                <c:pt idx="4">
                  <c:v>15.0</c:v>
                </c:pt>
              </c:numCache>
            </c:numRef>
          </c:val>
        </c:ser>
        <c:ser>
          <c:idx val="3"/>
          <c:order val="3"/>
          <c:tx>
            <c:strRef>
              <c:f>Sheet1!$E$6</c:f>
              <c:strCache>
                <c:ptCount val="1"/>
                <c:pt idx="0">
                  <c:v>FDLS2</c:v>
                </c:pt>
              </c:strCache>
            </c:strRef>
          </c:tx>
          <c:invertIfNegative val="0"/>
          <c:cat>
            <c:strRef>
              <c:f>Sheet1!$F$2:$J$2</c:f>
              <c:strCache>
                <c:ptCount val="5"/>
                <c:pt idx="0">
                  <c:v>(4s_4r )</c:v>
                </c:pt>
                <c:pt idx="1">
                  <c:v>(3s_4r)</c:v>
                </c:pt>
                <c:pt idx="2">
                  <c:v>(3s_3r)</c:v>
                </c:pt>
                <c:pt idx="3">
                  <c:v>(2s_3r)</c:v>
                </c:pt>
                <c:pt idx="4">
                  <c:v>(2s_2r)</c:v>
                </c:pt>
              </c:strCache>
            </c:strRef>
          </c:cat>
          <c:val>
            <c:numRef>
              <c:f>Sheet1!$F$6:$J$6</c:f>
              <c:numCache>
                <c:formatCode>General</c:formatCode>
                <c:ptCount val="5"/>
                <c:pt idx="0">
                  <c:v>41.0</c:v>
                </c:pt>
                <c:pt idx="1">
                  <c:v>31.0</c:v>
                </c:pt>
                <c:pt idx="2">
                  <c:v>25.0</c:v>
                </c:pt>
                <c:pt idx="3">
                  <c:v>18.0</c:v>
                </c:pt>
                <c:pt idx="4">
                  <c:v>15.0</c:v>
                </c:pt>
              </c:numCache>
            </c:numRef>
          </c:val>
        </c:ser>
        <c:ser>
          <c:idx val="4"/>
          <c:order val="4"/>
          <c:tx>
            <c:strRef>
              <c:f>Sheet1!$E$7</c:f>
              <c:strCache>
                <c:ptCount val="1"/>
                <c:pt idx="0">
                  <c:v>GA-1</c:v>
                </c:pt>
              </c:strCache>
            </c:strRef>
          </c:tx>
          <c:invertIfNegative val="0"/>
          <c:cat>
            <c:strRef>
              <c:f>Sheet1!$F$2:$J$2</c:f>
              <c:strCache>
                <c:ptCount val="5"/>
                <c:pt idx="0">
                  <c:v>(4s_4r )</c:v>
                </c:pt>
                <c:pt idx="1">
                  <c:v>(3s_4r)</c:v>
                </c:pt>
                <c:pt idx="2">
                  <c:v>(3s_3r)</c:v>
                </c:pt>
                <c:pt idx="3">
                  <c:v>(2s_3r)</c:v>
                </c:pt>
                <c:pt idx="4">
                  <c:v>(2s_2r)</c:v>
                </c:pt>
              </c:strCache>
            </c:strRef>
          </c:cat>
          <c:val>
            <c:numRef>
              <c:f>Sheet1!$F$7:$J$7</c:f>
              <c:numCache>
                <c:formatCode>General</c:formatCode>
                <c:ptCount val="5"/>
                <c:pt idx="0">
                  <c:v>39.0</c:v>
                </c:pt>
                <c:pt idx="1">
                  <c:v>29.0</c:v>
                </c:pt>
                <c:pt idx="2">
                  <c:v>23.0</c:v>
                </c:pt>
                <c:pt idx="3">
                  <c:v>18.0</c:v>
                </c:pt>
                <c:pt idx="4">
                  <c:v>15.0</c:v>
                </c:pt>
              </c:numCache>
            </c:numRef>
          </c:val>
        </c:ser>
        <c:ser>
          <c:idx val="5"/>
          <c:order val="5"/>
          <c:tx>
            <c:strRef>
              <c:f>Sheet1!$E$8</c:f>
              <c:strCache>
                <c:ptCount val="1"/>
                <c:pt idx="0">
                  <c:v>GA-2</c:v>
                </c:pt>
              </c:strCache>
            </c:strRef>
          </c:tx>
          <c:invertIfNegative val="0"/>
          <c:cat>
            <c:strRef>
              <c:f>Sheet1!$F$2:$J$2</c:f>
              <c:strCache>
                <c:ptCount val="5"/>
                <c:pt idx="0">
                  <c:v>(4s_4r )</c:v>
                </c:pt>
                <c:pt idx="1">
                  <c:v>(3s_4r)</c:v>
                </c:pt>
                <c:pt idx="2">
                  <c:v>(3s_3r)</c:v>
                </c:pt>
                <c:pt idx="3">
                  <c:v>(2s_3r)</c:v>
                </c:pt>
                <c:pt idx="4">
                  <c:v>(2s_2r)</c:v>
                </c:pt>
              </c:strCache>
            </c:strRef>
          </c:cat>
          <c:val>
            <c:numRef>
              <c:f>Sheet1!$F$8:$J$8</c:f>
              <c:numCache>
                <c:formatCode>General</c:formatCode>
                <c:ptCount val="5"/>
                <c:pt idx="0">
                  <c:v>39.0</c:v>
                </c:pt>
                <c:pt idx="1">
                  <c:v>29.0</c:v>
                </c:pt>
                <c:pt idx="2">
                  <c:v>23.0</c:v>
                </c:pt>
                <c:pt idx="3">
                  <c:v>19.0</c:v>
                </c:pt>
                <c:pt idx="4">
                  <c:v>15.0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32865704"/>
        <c:axId val="2115768184"/>
      </c:barChart>
      <c:catAx>
        <c:axId val="2132865704"/>
        <c:scaling>
          <c:orientation val="minMax"/>
        </c:scaling>
        <c:delete val="0"/>
        <c:axPos val="b"/>
        <c:majorTickMark val="out"/>
        <c:minorTickMark val="none"/>
        <c:tickLblPos val="nextTo"/>
        <c:crossAx val="2115768184"/>
        <c:crosses val="autoZero"/>
        <c:auto val="1"/>
        <c:lblAlgn val="ctr"/>
        <c:lblOffset val="100"/>
        <c:noMultiLvlLbl val="0"/>
      </c:catAx>
      <c:valAx>
        <c:axId val="211576818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21328657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82979627546557"/>
          <c:y val="0.000557843731072074"/>
          <c:w val="0.716623578302712"/>
          <c:h val="0.260636583888552"/>
        </c:manualLayout>
      </c:layout>
      <c:overlay val="1"/>
      <c:txPr>
        <a:bodyPr/>
        <a:lstStyle/>
        <a:p>
          <a:pPr>
            <a:defRPr sz="32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523823849848957"/>
          <c:y val="0.216666666666667"/>
          <c:w val="0.927177363442777"/>
          <c:h val="0.7135835520559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Sheet1!$M$3</c:f>
              <c:strCache>
                <c:ptCount val="1"/>
                <c:pt idx="0">
                  <c:v>LS</c:v>
                </c:pt>
              </c:strCache>
            </c:strRef>
          </c:tx>
          <c:invertIfNegative val="0"/>
          <c:cat>
            <c:strRef>
              <c:f>Sheet1!$N$2:$O$2</c:f>
              <c:strCache>
                <c:ptCount val="2"/>
                <c:pt idx="0">
                  <c:v>k=4</c:v>
                </c:pt>
                <c:pt idx="1">
                  <c:v>k=2</c:v>
                </c:pt>
              </c:strCache>
            </c:strRef>
          </c:cat>
          <c:val>
            <c:numRef>
              <c:f>Sheet1!$N$3:$O$3</c:f>
              <c:numCache>
                <c:formatCode>General</c:formatCode>
                <c:ptCount val="2"/>
                <c:pt idx="0">
                  <c:v>198.0</c:v>
                </c:pt>
                <c:pt idx="1">
                  <c:v>226.0</c:v>
                </c:pt>
              </c:numCache>
            </c:numRef>
          </c:val>
        </c:ser>
        <c:ser>
          <c:idx val="1"/>
          <c:order val="1"/>
          <c:tx>
            <c:strRef>
              <c:f>Sheet1!$M$4</c:f>
              <c:strCache>
                <c:ptCount val="1"/>
                <c:pt idx="0">
                  <c:v>PS</c:v>
                </c:pt>
              </c:strCache>
            </c:strRef>
          </c:tx>
          <c:invertIfNegative val="0"/>
          <c:cat>
            <c:strRef>
              <c:f>Sheet1!$N$2:$O$2</c:f>
              <c:strCache>
                <c:ptCount val="2"/>
                <c:pt idx="0">
                  <c:v>k=4</c:v>
                </c:pt>
                <c:pt idx="1">
                  <c:v>k=2</c:v>
                </c:pt>
              </c:strCache>
            </c:strRef>
          </c:cat>
          <c:val>
            <c:numRef>
              <c:f>Sheet1!$N$4:$O$4</c:f>
              <c:numCache>
                <c:formatCode>General</c:formatCode>
                <c:ptCount val="2"/>
                <c:pt idx="0">
                  <c:v>187.0</c:v>
                </c:pt>
                <c:pt idx="1">
                  <c:v>187.0</c:v>
                </c:pt>
              </c:numCache>
            </c:numRef>
          </c:val>
        </c:ser>
        <c:ser>
          <c:idx val="2"/>
          <c:order val="2"/>
          <c:tx>
            <c:strRef>
              <c:f>Sheet1!$M$5</c:f>
              <c:strCache>
                <c:ptCount val="1"/>
                <c:pt idx="0">
                  <c:v>FDLS1</c:v>
                </c:pt>
              </c:strCache>
            </c:strRef>
          </c:tx>
          <c:invertIfNegative val="0"/>
          <c:cat>
            <c:strRef>
              <c:f>Sheet1!$N$2:$O$2</c:f>
              <c:strCache>
                <c:ptCount val="2"/>
                <c:pt idx="0">
                  <c:v>k=4</c:v>
                </c:pt>
                <c:pt idx="1">
                  <c:v>k=2</c:v>
                </c:pt>
              </c:strCache>
            </c:strRef>
          </c:cat>
          <c:val>
            <c:numRef>
              <c:f>Sheet1!$N$5:$O$5</c:f>
              <c:numCache>
                <c:formatCode>General</c:formatCode>
                <c:ptCount val="2"/>
                <c:pt idx="0">
                  <c:v>182.0</c:v>
                </c:pt>
                <c:pt idx="1">
                  <c:v>209.0</c:v>
                </c:pt>
              </c:numCache>
            </c:numRef>
          </c:val>
        </c:ser>
        <c:ser>
          <c:idx val="3"/>
          <c:order val="3"/>
          <c:tx>
            <c:strRef>
              <c:f>Sheet1!$M$6</c:f>
              <c:strCache>
                <c:ptCount val="1"/>
                <c:pt idx="0">
                  <c:v>FDLS2</c:v>
                </c:pt>
              </c:strCache>
            </c:strRef>
          </c:tx>
          <c:invertIfNegative val="0"/>
          <c:cat>
            <c:strRef>
              <c:f>Sheet1!$N$2:$O$2</c:f>
              <c:strCache>
                <c:ptCount val="2"/>
                <c:pt idx="0">
                  <c:v>k=4</c:v>
                </c:pt>
                <c:pt idx="1">
                  <c:v>k=2</c:v>
                </c:pt>
              </c:strCache>
            </c:strRef>
          </c:cat>
          <c:val>
            <c:numRef>
              <c:f>Sheet1!$N$6:$O$6</c:f>
              <c:numCache>
                <c:formatCode>General</c:formatCode>
                <c:ptCount val="2"/>
                <c:pt idx="0">
                  <c:v>182.0</c:v>
                </c:pt>
                <c:pt idx="1">
                  <c:v>209.0</c:v>
                </c:pt>
              </c:numCache>
            </c:numRef>
          </c:val>
        </c:ser>
        <c:ser>
          <c:idx val="4"/>
          <c:order val="4"/>
          <c:tx>
            <c:strRef>
              <c:f>Sheet1!$M$7</c:f>
              <c:strCache>
                <c:ptCount val="1"/>
                <c:pt idx="0">
                  <c:v>GA-1</c:v>
                </c:pt>
              </c:strCache>
            </c:strRef>
          </c:tx>
          <c:invertIfNegative val="0"/>
          <c:cat>
            <c:strRef>
              <c:f>Sheet1!$N$2:$O$2</c:f>
              <c:strCache>
                <c:ptCount val="2"/>
                <c:pt idx="0">
                  <c:v>k=4</c:v>
                </c:pt>
                <c:pt idx="1">
                  <c:v>k=2</c:v>
                </c:pt>
              </c:strCache>
            </c:strRef>
          </c:cat>
          <c:val>
            <c:numRef>
              <c:f>Sheet1!$N$7:$O$7</c:f>
              <c:numCache>
                <c:formatCode>General</c:formatCode>
                <c:ptCount val="2"/>
                <c:pt idx="0">
                  <c:v>179.0</c:v>
                </c:pt>
                <c:pt idx="1">
                  <c:v>200.0</c:v>
                </c:pt>
              </c:numCache>
            </c:numRef>
          </c:val>
        </c:ser>
        <c:ser>
          <c:idx val="5"/>
          <c:order val="5"/>
          <c:tx>
            <c:strRef>
              <c:f>Sheet1!$M$8</c:f>
              <c:strCache>
                <c:ptCount val="1"/>
                <c:pt idx="0">
                  <c:v>GA-2</c:v>
                </c:pt>
              </c:strCache>
            </c:strRef>
          </c:tx>
          <c:invertIfNegative val="0"/>
          <c:cat>
            <c:strRef>
              <c:f>Sheet1!$N$2:$O$2</c:f>
              <c:strCache>
                <c:ptCount val="2"/>
                <c:pt idx="0">
                  <c:v>k=4</c:v>
                </c:pt>
                <c:pt idx="1">
                  <c:v>k=2</c:v>
                </c:pt>
              </c:strCache>
            </c:strRef>
          </c:cat>
          <c:val>
            <c:numRef>
              <c:f>Sheet1!$N$8:$O$8</c:f>
              <c:numCache>
                <c:formatCode>General</c:formatCode>
                <c:ptCount val="2"/>
                <c:pt idx="0">
                  <c:v>194.0</c:v>
                </c:pt>
                <c:pt idx="1">
                  <c:v>199.0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17739992"/>
        <c:axId val="2117736344"/>
      </c:barChart>
      <c:catAx>
        <c:axId val="2117739992"/>
        <c:scaling>
          <c:orientation val="minMax"/>
        </c:scaling>
        <c:delete val="0"/>
        <c:axPos val="b"/>
        <c:majorTickMark val="out"/>
        <c:minorTickMark val="none"/>
        <c:tickLblPos val="nextTo"/>
        <c:crossAx val="2117736344"/>
        <c:crosses val="autoZero"/>
        <c:auto val="1"/>
        <c:lblAlgn val="ctr"/>
        <c:lblOffset val="100"/>
        <c:noMultiLvlLbl val="0"/>
      </c:catAx>
      <c:valAx>
        <c:axId val="21177363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211773999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0544256673104541"/>
          <c:y val="0.0"/>
          <c:w val="0.936746149655821"/>
          <c:h val="0.23840113735783"/>
        </c:manualLayout>
      </c:layout>
      <c:overlay val="1"/>
      <c:txPr>
        <a:bodyPr/>
        <a:lstStyle/>
        <a:p>
          <a:pPr>
            <a:defRPr sz="32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Sheet1!$U$3</c:f>
              <c:strCache>
                <c:ptCount val="1"/>
                <c:pt idx="0">
                  <c:v>LS</c:v>
                </c:pt>
              </c:strCache>
            </c:strRef>
          </c:tx>
          <c:invertIfNegative val="0"/>
          <c:cat>
            <c:strRef>
              <c:f>Sheet1!$V$2:$AA$2</c:f>
              <c:strCache>
                <c:ptCount val="6"/>
                <c:pt idx="0">
                  <c:v>(4s_4r )</c:v>
                </c:pt>
                <c:pt idx="1">
                  <c:v>(3s_4r)</c:v>
                </c:pt>
                <c:pt idx="2">
                  <c:v>(3s_3r)</c:v>
                </c:pt>
                <c:pt idx="3">
                  <c:v>(2s_3r)</c:v>
                </c:pt>
                <c:pt idx="4">
                  <c:v>(2s_2r)</c:v>
                </c:pt>
                <c:pt idx="5">
                  <c:v>Protein</c:v>
                </c:pt>
              </c:strCache>
            </c:strRef>
          </c:cat>
          <c:val>
            <c:numRef>
              <c:f>Sheet1!$V$3:$AA$3</c:f>
              <c:numCache>
                <c:formatCode>General</c:formatCode>
                <c:ptCount val="6"/>
                <c:pt idx="0">
                  <c:v>10.0</c:v>
                </c:pt>
                <c:pt idx="1">
                  <c:v>4.0</c:v>
                </c:pt>
                <c:pt idx="2">
                  <c:v>2.0</c:v>
                </c:pt>
                <c:pt idx="3">
                  <c:v>1.0</c:v>
                </c:pt>
                <c:pt idx="4">
                  <c:v>0.0</c:v>
                </c:pt>
                <c:pt idx="5">
                  <c:v>8.0</c:v>
                </c:pt>
              </c:numCache>
            </c:numRef>
          </c:val>
        </c:ser>
        <c:ser>
          <c:idx val="1"/>
          <c:order val="1"/>
          <c:tx>
            <c:strRef>
              <c:f>Sheet1!$U$4</c:f>
              <c:strCache>
                <c:ptCount val="1"/>
                <c:pt idx="0">
                  <c:v>PS</c:v>
                </c:pt>
              </c:strCache>
            </c:strRef>
          </c:tx>
          <c:invertIfNegative val="0"/>
          <c:cat>
            <c:strRef>
              <c:f>Sheet1!$V$2:$AA$2</c:f>
              <c:strCache>
                <c:ptCount val="6"/>
                <c:pt idx="0">
                  <c:v>(4s_4r )</c:v>
                </c:pt>
                <c:pt idx="1">
                  <c:v>(3s_4r)</c:v>
                </c:pt>
                <c:pt idx="2">
                  <c:v>(3s_3r)</c:v>
                </c:pt>
                <c:pt idx="3">
                  <c:v>(2s_3r)</c:v>
                </c:pt>
                <c:pt idx="4">
                  <c:v>(2s_2r)</c:v>
                </c:pt>
                <c:pt idx="5">
                  <c:v>Protein</c:v>
                </c:pt>
              </c:strCache>
            </c:strRef>
          </c:cat>
          <c:val>
            <c:numRef>
              <c:f>Sheet1!$V$4:$AA$4</c:f>
              <c:numCache>
                <c:formatCode>General</c:formatCode>
                <c:ptCount val="6"/>
                <c:pt idx="0">
                  <c:v>3.0</c:v>
                </c:pt>
                <c:pt idx="1">
                  <c:v>2.0</c:v>
                </c:pt>
                <c:pt idx="2">
                  <c:v>1.0</c:v>
                </c:pt>
                <c:pt idx="3">
                  <c:v>1.0</c:v>
                </c:pt>
                <c:pt idx="4">
                  <c:v>0.0</c:v>
                </c:pt>
                <c:pt idx="5">
                  <c:v>3.0</c:v>
                </c:pt>
              </c:numCache>
            </c:numRef>
          </c:val>
        </c:ser>
        <c:ser>
          <c:idx val="2"/>
          <c:order val="2"/>
          <c:tx>
            <c:strRef>
              <c:f>Sheet1!$U$5</c:f>
              <c:strCache>
                <c:ptCount val="1"/>
                <c:pt idx="0">
                  <c:v>FDLS1</c:v>
                </c:pt>
              </c:strCache>
            </c:strRef>
          </c:tx>
          <c:invertIfNegative val="0"/>
          <c:cat>
            <c:strRef>
              <c:f>Sheet1!$V$2:$AA$2</c:f>
              <c:strCache>
                <c:ptCount val="6"/>
                <c:pt idx="0">
                  <c:v>(4s_4r )</c:v>
                </c:pt>
                <c:pt idx="1">
                  <c:v>(3s_4r)</c:v>
                </c:pt>
                <c:pt idx="2">
                  <c:v>(3s_3r)</c:v>
                </c:pt>
                <c:pt idx="3">
                  <c:v>(2s_3r)</c:v>
                </c:pt>
                <c:pt idx="4">
                  <c:v>(2s_2r)</c:v>
                </c:pt>
                <c:pt idx="5">
                  <c:v>Protein</c:v>
                </c:pt>
              </c:strCache>
            </c:strRef>
          </c:cat>
          <c:val>
            <c:numRef>
              <c:f>Sheet1!$V$5:$AA$5</c:f>
              <c:numCache>
                <c:formatCode>General</c:formatCode>
                <c:ptCount val="6"/>
                <c:pt idx="0">
                  <c:v>37.0</c:v>
                </c:pt>
                <c:pt idx="1">
                  <c:v>15.0</c:v>
                </c:pt>
                <c:pt idx="2">
                  <c:v>9.0</c:v>
                </c:pt>
                <c:pt idx="3">
                  <c:v>4.0</c:v>
                </c:pt>
                <c:pt idx="4">
                  <c:v>2.0</c:v>
                </c:pt>
                <c:pt idx="5">
                  <c:v>198.0</c:v>
                </c:pt>
              </c:numCache>
            </c:numRef>
          </c:val>
        </c:ser>
        <c:ser>
          <c:idx val="3"/>
          <c:order val="3"/>
          <c:tx>
            <c:strRef>
              <c:f>Sheet1!$U$6</c:f>
              <c:strCache>
                <c:ptCount val="1"/>
                <c:pt idx="0">
                  <c:v>FDLS2</c:v>
                </c:pt>
              </c:strCache>
            </c:strRef>
          </c:tx>
          <c:invertIfNegative val="0"/>
          <c:cat>
            <c:strRef>
              <c:f>Sheet1!$V$2:$AA$2</c:f>
              <c:strCache>
                <c:ptCount val="6"/>
                <c:pt idx="0">
                  <c:v>(4s_4r )</c:v>
                </c:pt>
                <c:pt idx="1">
                  <c:v>(3s_4r)</c:v>
                </c:pt>
                <c:pt idx="2">
                  <c:v>(3s_3r)</c:v>
                </c:pt>
                <c:pt idx="3">
                  <c:v>(2s_3r)</c:v>
                </c:pt>
                <c:pt idx="4">
                  <c:v>(2s_2r)</c:v>
                </c:pt>
                <c:pt idx="5">
                  <c:v>Protein</c:v>
                </c:pt>
              </c:strCache>
            </c:strRef>
          </c:cat>
          <c:val>
            <c:numRef>
              <c:f>Sheet1!$V$6:$AA$6</c:f>
              <c:numCache>
                <c:formatCode>General</c:formatCode>
                <c:ptCount val="6"/>
                <c:pt idx="0">
                  <c:v>29.0</c:v>
                </c:pt>
                <c:pt idx="1">
                  <c:v>14.0</c:v>
                </c:pt>
                <c:pt idx="2">
                  <c:v>8.0</c:v>
                </c:pt>
                <c:pt idx="3">
                  <c:v>4.0</c:v>
                </c:pt>
                <c:pt idx="4">
                  <c:v>1.0</c:v>
                </c:pt>
                <c:pt idx="5">
                  <c:v>154.0</c:v>
                </c:pt>
              </c:numCache>
            </c:numRef>
          </c:val>
        </c:ser>
        <c:ser>
          <c:idx val="4"/>
          <c:order val="4"/>
          <c:tx>
            <c:strRef>
              <c:f>Sheet1!$U$7</c:f>
              <c:strCache>
                <c:ptCount val="1"/>
                <c:pt idx="0">
                  <c:v>GA-1</c:v>
                </c:pt>
              </c:strCache>
            </c:strRef>
          </c:tx>
          <c:invertIfNegative val="0"/>
          <c:cat>
            <c:strRef>
              <c:f>Sheet1!$V$2:$AA$2</c:f>
              <c:strCache>
                <c:ptCount val="6"/>
                <c:pt idx="0">
                  <c:v>(4s_4r )</c:v>
                </c:pt>
                <c:pt idx="1">
                  <c:v>(3s_4r)</c:v>
                </c:pt>
                <c:pt idx="2">
                  <c:v>(3s_3r)</c:v>
                </c:pt>
                <c:pt idx="3">
                  <c:v>(2s_3r)</c:v>
                </c:pt>
                <c:pt idx="4">
                  <c:v>(2s_2r)</c:v>
                </c:pt>
                <c:pt idx="5">
                  <c:v>Protein</c:v>
                </c:pt>
              </c:strCache>
            </c:strRef>
          </c:cat>
          <c:val>
            <c:numRef>
              <c:f>Sheet1!$V$7:$AA$7</c:f>
              <c:numCache>
                <c:formatCode>#,##0</c:formatCode>
                <c:ptCount val="6"/>
                <c:pt idx="0">
                  <c:v>15297.0</c:v>
                </c:pt>
                <c:pt idx="1">
                  <c:v>9846.0</c:v>
                </c:pt>
                <c:pt idx="2">
                  <c:v>5450.0</c:v>
                </c:pt>
                <c:pt idx="3">
                  <c:v>3226.0</c:v>
                </c:pt>
                <c:pt idx="4">
                  <c:v>1534.0</c:v>
                </c:pt>
                <c:pt idx="5">
                  <c:v>12573.0</c:v>
                </c:pt>
              </c:numCache>
            </c:numRef>
          </c:val>
        </c:ser>
        <c:ser>
          <c:idx val="5"/>
          <c:order val="5"/>
          <c:tx>
            <c:strRef>
              <c:f>Sheet1!$U$8</c:f>
              <c:strCache>
                <c:ptCount val="1"/>
                <c:pt idx="0">
                  <c:v>GA-2</c:v>
                </c:pt>
              </c:strCache>
            </c:strRef>
          </c:tx>
          <c:invertIfNegative val="0"/>
          <c:cat>
            <c:strRef>
              <c:f>Sheet1!$V$2:$AA$2</c:f>
              <c:strCache>
                <c:ptCount val="6"/>
                <c:pt idx="0">
                  <c:v>(4s_4r )</c:v>
                </c:pt>
                <c:pt idx="1">
                  <c:v>(3s_4r)</c:v>
                </c:pt>
                <c:pt idx="2">
                  <c:v>(3s_3r)</c:v>
                </c:pt>
                <c:pt idx="3">
                  <c:v>(2s_3r)</c:v>
                </c:pt>
                <c:pt idx="4">
                  <c:v>(2s_2r)</c:v>
                </c:pt>
                <c:pt idx="5">
                  <c:v>Protein</c:v>
                </c:pt>
              </c:strCache>
            </c:strRef>
          </c:cat>
          <c:val>
            <c:numRef>
              <c:f>Sheet1!$V$8:$AA$8</c:f>
              <c:numCache>
                <c:formatCode>#,##0</c:formatCode>
                <c:ptCount val="6"/>
                <c:pt idx="0">
                  <c:v>15964.0</c:v>
                </c:pt>
                <c:pt idx="1">
                  <c:v>10121.0</c:v>
                </c:pt>
                <c:pt idx="2">
                  <c:v>5655.0</c:v>
                </c:pt>
                <c:pt idx="3">
                  <c:v>2974.0</c:v>
                </c:pt>
                <c:pt idx="4">
                  <c:v>1687.0</c:v>
                </c:pt>
                <c:pt idx="5">
                  <c:v>10124.0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17637640"/>
        <c:axId val="2117632152"/>
      </c:barChart>
      <c:catAx>
        <c:axId val="2117637640"/>
        <c:scaling>
          <c:orientation val="minMax"/>
        </c:scaling>
        <c:delete val="0"/>
        <c:axPos val="b"/>
        <c:majorTickMark val="out"/>
        <c:minorTickMark val="none"/>
        <c:tickLblPos val="nextTo"/>
        <c:crossAx val="2117632152"/>
        <c:crosses val="autoZero"/>
        <c:auto val="1"/>
        <c:lblAlgn val="ctr"/>
        <c:lblOffset val="100"/>
        <c:noMultiLvlLbl val="0"/>
      </c:catAx>
      <c:valAx>
        <c:axId val="2117632152"/>
        <c:scaling>
          <c:orientation val="minMax"/>
          <c:max val="40.0"/>
          <c:min val="0.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17637640"/>
        <c:crosses val="autoZero"/>
        <c:crossBetween val="between"/>
        <c:majorUnit val="20.0"/>
      </c:valAx>
    </c:plotArea>
    <c:legend>
      <c:legendPos val="t"/>
      <c:layout>
        <c:manualLayout>
          <c:xMode val="edge"/>
          <c:yMode val="edge"/>
          <c:x val="0.0"/>
          <c:y val="0.0"/>
          <c:w val="1.0"/>
          <c:h val="0.227048702245553"/>
        </c:manualLayout>
      </c:layout>
      <c:overlay val="0"/>
      <c:txPr>
        <a:bodyPr/>
        <a:lstStyle/>
        <a:p>
          <a:pPr>
            <a:defRPr sz="32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2285AE-3E25-8F4F-B755-234792A9469B}" type="datetimeFigureOut">
              <a:rPr lang="en-US" smtClean="0"/>
              <a:t>10/8/12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747165-7C9A-154C-93E7-06102132F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5035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4FA0FA-BA25-CB4A-92F2-3B45F5846E11}" type="datetimeFigureOut">
              <a:rPr lang="en-US" smtClean="0"/>
              <a:t>10/8/12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0D83DD-10F2-AC4B-BF91-29A34C9BA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98528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5A06C-F3E3-694B-8D87-40467824078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9843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Linear number</a:t>
            </a:r>
            <a:r>
              <a:rPr lang="en-US" baseline="0" dirty="0" smtClean="0"/>
              <a:t> of control inputs control a quadratic number of electrodes</a:t>
            </a:r>
          </a:p>
          <a:p>
            <a:r>
              <a:rPr lang="en-US" baseline="0" dirty="0" smtClean="0"/>
              <a:t>Device is fabricated using Thin-film transistors</a:t>
            </a:r>
          </a:p>
          <a:p>
            <a:r>
              <a:rPr lang="en-US" baseline="0" dirty="0" smtClean="0"/>
              <a:t>Addressing scheme is similar to LCD screens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0D83DD-10F2-AC4B-BF91-29A34C9BAE6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7020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0D83DD-10F2-AC4B-BF91-29A34C9BAE6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999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External component constraints</a:t>
            </a:r>
          </a:p>
          <a:p>
            <a:pPr marL="171450" indent="-171450">
              <a:buFontTx/>
              <a:buChar char="•"/>
            </a:pPr>
            <a:r>
              <a:rPr lang="en-US" baseline="0" dirty="0" smtClean="0"/>
              <a:t>A heater cannot perform detection</a:t>
            </a:r>
          </a:p>
          <a:p>
            <a:pPr marL="171450" indent="-171450">
              <a:buFontTx/>
              <a:buChar char="•"/>
            </a:pPr>
            <a:r>
              <a:rPr lang="en-US" baseline="0" dirty="0" smtClean="0"/>
              <a:t>If I only have 2 heaters, I can’t schedule 3 heating operations at once.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0D83DD-10F2-AC4B-BF91-29A34C9BAE6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0866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0D83DD-10F2-AC4B-BF91-29A34C9BAE6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2729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0D83DD-10F2-AC4B-BF91-29A34C9BAE6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2729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0D83DD-10F2-AC4B-BF91-29A34C9BAE6D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272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E85E1-7BFC-7244-A4D3-0D2A69716239}" type="datetime1">
              <a:rPr lang="en-US" smtClean="0"/>
              <a:t>10/8/12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626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96751-A6B1-3D4E-B1A2-DAC2005BE146}" type="datetime1">
              <a:rPr lang="en-US" smtClean="0"/>
              <a:t>10/8/12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500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7D863-A87E-6C49-908D-DA98267EFFC6}" type="datetime1">
              <a:rPr lang="en-US" smtClean="0"/>
              <a:t>10/8/12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148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E5BD0-7756-E240-BD05-CBD4C0EC6C65}" type="datetime1">
              <a:rPr lang="en-US" smtClean="0"/>
              <a:t>10/8/12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297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522DC-9F4E-184A-8669-14B46C21EB12}" type="datetime1">
              <a:rPr lang="en-US" smtClean="0"/>
              <a:t>10/8/12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542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F9E57-8137-4D43-866F-9F4A6224BB81}" type="datetime1">
              <a:rPr lang="en-US" smtClean="0"/>
              <a:t>10/8/12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255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0C09F-47FD-FB44-9861-258598C3FCAF}" type="datetime1">
              <a:rPr lang="en-US" smtClean="0"/>
              <a:t>10/8/12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854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9F46E-CDD5-8B47-A991-D6E4749177C6}" type="datetime1">
              <a:rPr lang="en-US" smtClean="0"/>
              <a:t>10/8/12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967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A6DE0-6597-7C4E-9850-B0235DD90FC0}" type="datetime1">
              <a:rPr lang="en-US" smtClean="0"/>
              <a:t>10/8/12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34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49D31-2D29-3B42-8BE0-55B1146C2B43}" type="datetime1">
              <a:rPr lang="en-US" smtClean="0"/>
              <a:t>10/8/12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155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8A635-B79A-5940-9A78-1092D71C2951}" type="datetime1">
              <a:rPr lang="en-US" smtClean="0"/>
              <a:t>10/8/12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378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692B22-953B-1D4D-8F2D-F58B295ED2C7}" type="datetime1">
              <a:rPr lang="en-US" smtClean="0"/>
              <a:t>10/8/12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E35DD4-ADB5-4291-94AC-F34237D85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173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emistry.umu.se/digitalAssets/4/4612_science_chemistry.gif" TargetMode="External"/><Relationship Id="rId4" Type="http://schemas.openxmlformats.org/officeDocument/2006/relationships/image" Target="../media/image1.gif"/><Relationship Id="rId5" Type="http://schemas.openxmlformats.org/officeDocument/2006/relationships/image" Target="../media/image2.jpg"/><Relationship Id="rId6" Type="http://schemas.openxmlformats.org/officeDocument/2006/relationships/hyperlink" Target="http://files.healthymagination.com/wp-content/uploads/2010/08/chip.jpg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hyperlink" Target="http://microfluidics.ee.duke.edu/" TargetMode="External"/><Relationship Id="rId1" Type="http://schemas.microsoft.com/office/2007/relationships/media" Target="../media/media1.mpg"/><Relationship Id="rId2" Type="http://schemas.openxmlformats.org/officeDocument/2006/relationships/video" Target="../media/media1.m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hyperlink" Target="http://microfluidics.ee.duke.edu/" TargetMode="External"/><Relationship Id="rId1" Type="http://schemas.microsoft.com/office/2007/relationships/media" Target="../media/media2.mpg"/><Relationship Id="rId2" Type="http://schemas.openxmlformats.org/officeDocument/2006/relationships/video" Target="../media/media2.m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0.png"/><Relationship Id="rId1" Type="http://schemas.microsoft.com/office/2007/relationships/media" Target="../media/media3.mov"/><Relationship Id="rId2" Type="http://schemas.openxmlformats.org/officeDocument/2006/relationships/video" Target="../media/media3.mo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1.png"/><Relationship Id="rId1" Type="http://schemas.microsoft.com/office/2007/relationships/media" Target="../media/media4.mov"/><Relationship Id="rId2" Type="http://schemas.openxmlformats.org/officeDocument/2006/relationships/video" Target="../media/media4.mo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1" Type="http://schemas.microsoft.com/office/2007/relationships/media" Target="../media/media5.mov"/><Relationship Id="rId2" Type="http://schemas.openxmlformats.org/officeDocument/2006/relationships/video" Target="../media/media5.mov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emf"/><Relationship Id="rId3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>Force-Directed List Scheduling for DMFBs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2743200"/>
            <a:ext cx="8610600" cy="3886200"/>
          </a:xfrm>
        </p:spPr>
        <p:txBody>
          <a:bodyPr>
            <a:normAutofit fontScale="92500"/>
          </a:bodyPr>
          <a:lstStyle/>
          <a:p>
            <a:r>
              <a:rPr lang="en-US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Kenneth O’Neal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Dan Grissom, Philip Brisk</a:t>
            </a:r>
          </a:p>
          <a:p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Department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of Computer Science and Engineering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Bourns College of Engineering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University of California,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Riverside</a:t>
            </a: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dirty="0" smtClean="0"/>
              <a:t>VLSI</a:t>
            </a:r>
            <a:r>
              <a:rPr lang="en-US" smtClean="0"/>
              <a:t>-</a:t>
            </a:r>
            <a:r>
              <a:rPr lang="en-US" smtClean="0"/>
              <a:t>SOC, </a:t>
            </a:r>
            <a:r>
              <a:rPr lang="en-US" dirty="0" smtClean="0"/>
              <a:t>Santa Cruz, CA, USA, </a:t>
            </a:r>
            <a:r>
              <a:rPr lang="en-US" smtClean="0"/>
              <a:t>Oct </a:t>
            </a:r>
            <a:r>
              <a:rPr lang="en-US" smtClean="0"/>
              <a:t>7-10,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542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559800" cy="622299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Miniaturized, automated programmable (bio-)chemistry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1599" y="5464276"/>
            <a:ext cx="47016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3"/>
              </a:rPr>
              <a:t>http://www.chemistry.umu.se/digitalAssets/4/4612_science_chemistry.gif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5" name="Picture 4" descr="4612_science_chemistry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95" y="2418915"/>
            <a:ext cx="3837010" cy="2881910"/>
          </a:xfrm>
          <a:prstGeom prst="rect">
            <a:avLst/>
          </a:prstGeom>
        </p:spPr>
      </p:pic>
      <p:pic>
        <p:nvPicPr>
          <p:cNvPr id="6" name="Picture 5" descr="chip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7845" y="2539859"/>
            <a:ext cx="3378388" cy="250819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83255" y="5485091"/>
            <a:ext cx="40607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6"/>
              </a:rPr>
              <a:t>http://files.healthymagination.com/wp-content/uploads/2010/08/chip.jpg</a:t>
            </a:r>
            <a:r>
              <a:rPr lang="en-US" dirty="0" smtClean="0"/>
              <a:t> 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457200" y="2418915"/>
            <a:ext cx="3927686" cy="2766633"/>
          </a:xfrm>
          <a:prstGeom prst="straightConnector1">
            <a:avLst/>
          </a:prstGeom>
          <a:ln w="127000">
            <a:solidFill>
              <a:srgbClr val="FF0000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457200" y="2418915"/>
            <a:ext cx="3927687" cy="2629141"/>
          </a:xfrm>
          <a:prstGeom prst="straightConnector1">
            <a:avLst/>
          </a:prstGeom>
          <a:ln w="127000">
            <a:solidFill>
              <a:srgbClr val="FF0000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9771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r>
              <a:rPr lang="en-US" dirty="0" smtClean="0"/>
              <a:t>Digital microfluidic biochip (DMFB) technology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DMFB synthesis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DMFB scheduling: problem formulation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Force-directed list scheduling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Experimental results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Conclusion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7801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Electrowetting</a:t>
            </a:r>
            <a:r>
              <a:rPr lang="en-US" dirty="0" smtClean="0"/>
              <a:t> on Dielectric (</a:t>
            </a:r>
            <a:r>
              <a:rPr lang="en-US" dirty="0" err="1" smtClean="0"/>
              <a:t>EWoD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800" y="1552785"/>
            <a:ext cx="7505700" cy="13589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122120" y="2043905"/>
            <a:ext cx="1021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20-80V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747090" y="2989031"/>
            <a:ext cx="5727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R.B. Fair, </a:t>
            </a:r>
            <a:r>
              <a:rPr lang="nl-NL" dirty="0" err="1" smtClean="0"/>
              <a:t>Microfluid</a:t>
            </a:r>
            <a:r>
              <a:rPr lang="nl-NL" dirty="0" smtClean="0"/>
              <a:t> </a:t>
            </a:r>
            <a:r>
              <a:rPr lang="nl-NL" dirty="0" err="1"/>
              <a:t>Nanofluid</a:t>
            </a:r>
            <a:r>
              <a:rPr lang="nl-NL" dirty="0"/>
              <a:t> (2007) 3:245–</a:t>
            </a:r>
            <a:r>
              <a:rPr lang="nl-NL" dirty="0" smtClean="0"/>
              <a:t>281, Fig. 3</a:t>
            </a:r>
            <a:endParaRPr lang="en-US" dirty="0"/>
          </a:p>
        </p:txBody>
      </p:sp>
      <p:pic>
        <p:nvPicPr>
          <p:cNvPr id="9" name="electrowetting.mp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895600" y="3733800"/>
            <a:ext cx="3440557" cy="258041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12800" y="6310170"/>
            <a:ext cx="7505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hlinkClick r:id="rId6"/>
              </a:rPr>
              <a:t>http://microfluidics.ee.duke.edu/</a:t>
            </a:r>
            <a:r>
              <a:rPr lang="en-US" dirty="0"/>
              <a:t> </a:t>
            </a:r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4950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2D </a:t>
            </a:r>
            <a:r>
              <a:rPr lang="en-US" dirty="0" err="1" smtClean="0"/>
              <a:t>Electrowetting</a:t>
            </a:r>
            <a:r>
              <a:rPr lang="en-US" dirty="0" smtClean="0"/>
              <a:t> Arrays</a:t>
            </a:r>
            <a:endParaRPr lang="en-US" dirty="0"/>
          </a:p>
        </p:txBody>
      </p:sp>
      <p:pic>
        <p:nvPicPr>
          <p:cNvPr id="4" name="Picture 3" descr="DMFB_Array_Cross_Section_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1371600"/>
            <a:ext cx="8686800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371600" y="3581400"/>
            <a:ext cx="6683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 smtClean="0"/>
              <a:t>D. Grissom </a:t>
            </a:r>
            <a:r>
              <a:rPr lang="nl-NL" dirty="0" err="1" smtClean="0"/>
              <a:t>and</a:t>
            </a:r>
            <a:r>
              <a:rPr lang="nl-NL" dirty="0" smtClean="0"/>
              <a:t> P. </a:t>
            </a:r>
            <a:r>
              <a:rPr lang="nl-NL" dirty="0" err="1" smtClean="0"/>
              <a:t>Brisk</a:t>
            </a:r>
            <a:r>
              <a:rPr lang="nl-NL" dirty="0" smtClean="0"/>
              <a:t>, GLS-VLSI (2012) 103-106, Fig. 1</a:t>
            </a:r>
            <a:endParaRPr lang="en-US" dirty="0"/>
          </a:p>
        </p:txBody>
      </p:sp>
      <p:pic>
        <p:nvPicPr>
          <p:cNvPr id="5" name="droplet_200hz.mp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62000" y="4114800"/>
            <a:ext cx="2912599" cy="21844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0" y="4114800"/>
            <a:ext cx="3112420" cy="2209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648200" y="6211669"/>
            <a:ext cx="3916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 smtClean="0"/>
              <a:t>K. </a:t>
            </a:r>
            <a:r>
              <a:rPr lang="nl-NL" dirty="0" err="1" smtClean="0"/>
              <a:t>Chakrabarty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J. Zeng , ACM JETC (2005) 1(3):186–223, Fig. 1(e)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57200" y="6310170"/>
            <a:ext cx="345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hlinkClick r:id="rId7"/>
              </a:rPr>
              <a:t>http://microfluidics.ee.duke.edu/</a:t>
            </a:r>
            <a:r>
              <a:rPr lang="en-US" dirty="0"/>
              <a:t> </a:t>
            </a:r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40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181100"/>
            <a:ext cx="3382297" cy="32766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4038600" y="2717800"/>
            <a:ext cx="508000" cy="10287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2012-06-20_10-49-01_890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5405" y="88900"/>
            <a:ext cx="3767790" cy="668373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215406" y="5003800"/>
            <a:ext cx="3767790" cy="176883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978400" y="88900"/>
            <a:ext cx="4004795" cy="1803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06462"/>
          </a:xfrm>
          <a:noFill/>
        </p:spPr>
        <p:txBody>
          <a:bodyPr/>
          <a:lstStyle/>
          <a:p>
            <a:r>
              <a:rPr lang="en-US" dirty="0" smtClean="0"/>
              <a:t>Active Matrix Control</a:t>
            </a:r>
            <a:endParaRPr lang="en-US" dirty="0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207496" y="5435600"/>
            <a:ext cx="8801100" cy="104775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M+N inputs independently control </a:t>
            </a:r>
            <a:r>
              <a:rPr lang="en-US" dirty="0" err="1" smtClean="0"/>
              <a:t>MxN</a:t>
            </a:r>
            <a:r>
              <a:rPr lang="en-US" dirty="0" smtClean="0"/>
              <a:t> electrodes</a:t>
            </a:r>
          </a:p>
          <a:p>
            <a:r>
              <a:rPr lang="en-US" dirty="0" smtClean="0"/>
              <a:t>16x16 device fabricated and tested </a:t>
            </a:r>
            <a:r>
              <a:rPr lang="en-US" u="sng" dirty="0"/>
              <a:t>3</a:t>
            </a:r>
            <a:r>
              <a:rPr lang="en-US" u="sng" dirty="0" smtClean="0"/>
              <a:t> weeks ago </a:t>
            </a:r>
            <a:r>
              <a:rPr lang="en-US" dirty="0" smtClean="0"/>
              <a:t>by Dr. Philip D. Rack’s group at the University of Tennessee, Knoxville, and Oakridge National Laboratory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615335" y="4457700"/>
            <a:ext cx="4020166" cy="7239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J.H</a:t>
            </a:r>
            <a:r>
              <a:rPr lang="en-US" dirty="0"/>
              <a:t>. Noh et al., Lab-on-a-Chip (2012) 2:353-</a:t>
            </a:r>
            <a:r>
              <a:rPr lang="en-US" dirty="0" smtClean="0"/>
              <a:t>369, Fig. 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7309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Active Matrix Addressing in Action</a:t>
            </a:r>
            <a:endParaRPr lang="en-US" dirty="0"/>
          </a:p>
        </p:txBody>
      </p:sp>
      <p:pic>
        <p:nvPicPr>
          <p:cNvPr id="4" name="AM_Drop_Motion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41399" y="1625600"/>
            <a:ext cx="7450667" cy="44704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287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“Blob” Motion</a:t>
            </a:r>
            <a:endParaRPr lang="en-US" dirty="0"/>
          </a:p>
        </p:txBody>
      </p:sp>
      <p:pic>
        <p:nvPicPr>
          <p:cNvPr id="9" name="Blob1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41399" y="1625600"/>
            <a:ext cx="7450667" cy="44704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8285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“Oblong Blob” Motion</a:t>
            </a:r>
            <a:endParaRPr lang="en-US" dirty="0"/>
          </a:p>
        </p:txBody>
      </p:sp>
      <p:pic>
        <p:nvPicPr>
          <p:cNvPr id="7" name="Blob2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41398" y="1625600"/>
            <a:ext cx="7450667" cy="44704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95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Digital microfluidic biochip (DMFB) technology</a:t>
            </a:r>
          </a:p>
          <a:p>
            <a:r>
              <a:rPr lang="en-US" dirty="0" smtClean="0"/>
              <a:t>DMFB synthesis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DMFB scheduling: problem formulation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Force-directed list scheduling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Experimental results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Conclusion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8962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Fundamental Operations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78627" y="4511169"/>
            <a:ext cx="8105161" cy="206107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+ External components</a:t>
            </a:r>
          </a:p>
          <a:p>
            <a:pPr lvl="1"/>
            <a:r>
              <a:rPr lang="en-US" dirty="0" smtClean="0"/>
              <a:t>Heaters, detectors, sensors, etc.</a:t>
            </a:r>
          </a:p>
          <a:p>
            <a:pPr lvl="1"/>
            <a:r>
              <a:rPr lang="en-US" dirty="0" smtClean="0"/>
              <a:t>Placed at pre-specified locations on the DMFB</a:t>
            </a:r>
          </a:p>
          <a:p>
            <a:pPr lvl="1"/>
            <a:r>
              <a:rPr lang="en-US" dirty="0" smtClean="0"/>
              <a:t>Route droplet(s) to the location</a:t>
            </a:r>
            <a:endParaRPr lang="en-US" dirty="0"/>
          </a:p>
        </p:txBody>
      </p:sp>
      <p:pic>
        <p:nvPicPr>
          <p:cNvPr id="8" name="Picture 7" descr="BasicOperatio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5" y="1417638"/>
            <a:ext cx="8829675" cy="2749165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2385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DMFB Synthesis</a:t>
            </a:r>
            <a:endParaRPr lang="en-US" dirty="0"/>
          </a:p>
        </p:txBody>
      </p:sp>
      <p:pic>
        <p:nvPicPr>
          <p:cNvPr id="5" name="Picture 4" descr="DMFB_Array_Cross_Section_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48400" y="1929374"/>
            <a:ext cx="8621876" cy="2122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48400" y="4351713"/>
            <a:ext cx="8686800" cy="2118881"/>
          </a:xfrm>
        </p:spPr>
        <p:txBody>
          <a:bodyPr>
            <a:normAutofit/>
          </a:bodyPr>
          <a:lstStyle/>
          <a:p>
            <a:pPr marL="971550" lvl="1" indent="-514350">
              <a:buAutoNum type="arabicPeriod"/>
            </a:pPr>
            <a:r>
              <a:rPr lang="en-US" dirty="0" smtClean="0"/>
              <a:t>Schedule assay operations</a:t>
            </a:r>
          </a:p>
          <a:p>
            <a:pPr marL="971550" lvl="1" indent="-514350">
              <a:buAutoNum type="arabicPeriod"/>
            </a:pPr>
            <a:r>
              <a:rPr lang="en-US" dirty="0" smtClean="0"/>
              <a:t>Place assay operations on the DMFB </a:t>
            </a:r>
          </a:p>
          <a:p>
            <a:pPr marL="971550" lvl="1" indent="-514350">
              <a:buAutoNum type="arabicPeriod"/>
            </a:pPr>
            <a:r>
              <a:rPr lang="en-US" dirty="0" smtClean="0"/>
              <a:t>Route droplets to their destinations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2945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Linear State Machine Control Model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00200"/>
            <a:ext cx="8209915" cy="350601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533400" y="5410200"/>
            <a:ext cx="7620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Complex and adaptive control models are beyond the scope of this work</a:t>
            </a:r>
            <a:endParaRPr lang="en-U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4586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r>
              <a:rPr lang="en-US" dirty="0" smtClean="0">
                <a:solidFill>
                  <a:srgbClr val="A6A6A6"/>
                </a:solidFill>
              </a:rPr>
              <a:t>Digital microfluidic biochip (DMFB) technology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DMFB synthesis</a:t>
            </a:r>
          </a:p>
          <a:p>
            <a:r>
              <a:rPr lang="en-US" dirty="0" smtClean="0"/>
              <a:t>DMFB scheduling: problem formulation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Force-directed list scheduling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Experimental results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Conclusion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8962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Inputs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057400"/>
            <a:ext cx="4343400" cy="418253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457200" y="1295400"/>
            <a:ext cx="362373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Assay Specification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81600" y="1295400"/>
            <a:ext cx="3962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Architecture</a:t>
            </a:r>
            <a:endParaRPr lang="en-US" sz="3200" dirty="0"/>
          </a:p>
        </p:txBody>
      </p:sp>
      <p:pic>
        <p:nvPicPr>
          <p:cNvPr id="11" name="Picture 10" descr="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4176" y="1972733"/>
            <a:ext cx="4103624" cy="488526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981200" y="4648200"/>
            <a:ext cx="3530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/>
              <a:t>Dimensions</a:t>
            </a:r>
          </a:p>
          <a:p>
            <a:pPr marL="457200" indent="-457200" algn="r">
              <a:buFontTx/>
              <a:buChar char="•"/>
            </a:pPr>
            <a:endParaRPr lang="en-US" sz="2400" dirty="0" smtClean="0"/>
          </a:p>
          <a:p>
            <a:pPr algn="r"/>
            <a:r>
              <a:rPr lang="en-US" sz="2400" dirty="0" smtClean="0"/>
              <a:t>I/O resources</a:t>
            </a:r>
          </a:p>
          <a:p>
            <a:pPr marL="457200" indent="-457200" algn="r">
              <a:buFontTx/>
              <a:buChar char="•"/>
            </a:pPr>
            <a:endParaRPr lang="en-US" sz="2400" dirty="0" smtClean="0"/>
          </a:p>
          <a:p>
            <a:pPr algn="r"/>
            <a:r>
              <a:rPr lang="en-US" sz="2400" dirty="0" smtClean="0"/>
              <a:t>External components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0" y="1676400"/>
            <a:ext cx="8382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9760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Work Modules: Resource Constraints</a:t>
            </a:r>
            <a:endParaRPr lang="en-US" dirty="0"/>
          </a:p>
        </p:txBody>
      </p:sp>
      <p:pic>
        <p:nvPicPr>
          <p:cNvPr id="12" name="Picture 11" descr="DMFB_Array_Cross_Section_2"/>
          <p:cNvPicPr preferRelativeResize="0"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18002" y="1219200"/>
            <a:ext cx="7940198" cy="4809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685800" y="6096000"/>
            <a:ext cx="7620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Decouples scheduling from placement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154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Formulation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686800" cy="5105400"/>
          </a:xfrm>
        </p:spPr>
        <p:txBody>
          <a:bodyPr>
            <a:normAutofit/>
          </a:bodyPr>
          <a:lstStyle/>
          <a:p>
            <a:r>
              <a:rPr lang="en-US" u="sng" dirty="0" smtClean="0"/>
              <a:t>Objective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Minimize </a:t>
            </a:r>
            <a:r>
              <a:rPr lang="en-US" dirty="0"/>
              <a:t>s</a:t>
            </a:r>
            <a:r>
              <a:rPr lang="en-US" dirty="0" smtClean="0"/>
              <a:t>chedule </a:t>
            </a:r>
            <a:r>
              <a:rPr lang="en-US" dirty="0"/>
              <a:t>l</a:t>
            </a:r>
            <a:r>
              <a:rPr lang="en-US" dirty="0" smtClean="0"/>
              <a:t>ength</a:t>
            </a:r>
          </a:p>
          <a:p>
            <a:endParaRPr lang="en-US" u="sng" dirty="0" smtClean="0"/>
          </a:p>
          <a:p>
            <a:r>
              <a:rPr lang="en-US" u="sng" dirty="0"/>
              <a:t>Constraints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DAG dependence constraints</a:t>
            </a:r>
          </a:p>
          <a:p>
            <a:pPr lvl="1"/>
            <a:r>
              <a:rPr lang="en-US" dirty="0"/>
              <a:t>DFMB physical resource constraints</a:t>
            </a:r>
          </a:p>
          <a:p>
            <a:pPr lvl="2"/>
            <a:r>
              <a:rPr lang="en-US" dirty="0"/>
              <a:t>Work modules can store up to k droplets</a:t>
            </a:r>
          </a:p>
          <a:p>
            <a:pPr lvl="2"/>
            <a:r>
              <a:rPr lang="en-US" dirty="0"/>
              <a:t>Work modules perform at most one operation at a time</a:t>
            </a:r>
          </a:p>
          <a:p>
            <a:pPr lvl="2"/>
            <a:r>
              <a:rPr lang="en-US" dirty="0"/>
              <a:t>External component constraints</a:t>
            </a:r>
          </a:p>
          <a:p>
            <a:pPr lvl="2"/>
            <a:r>
              <a:rPr lang="en-US" dirty="0"/>
              <a:t>I/O </a:t>
            </a:r>
            <a:r>
              <a:rPr lang="en-US" dirty="0" smtClean="0"/>
              <a:t>constraints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5703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01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DMFB Scheduling Algorithms:</a:t>
            </a:r>
            <a:br>
              <a:rPr lang="en-US" dirty="0" smtClean="0"/>
            </a:br>
            <a:r>
              <a:rPr lang="en-US" dirty="0" smtClean="0"/>
              <a:t>Runtime vs. Solution Quality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381000" y="3200400"/>
            <a:ext cx="8382000" cy="0"/>
          </a:xfrm>
          <a:prstGeom prst="straightConnector1">
            <a:avLst/>
          </a:prstGeom>
          <a:ln w="63500">
            <a:solidFill>
              <a:schemeClr val="tx1"/>
            </a:solidFill>
            <a:headEnd type="triangle" w="lg" len="lg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04800" y="2401669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Polynomial-time</a:t>
            </a:r>
          </a:p>
          <a:p>
            <a:r>
              <a:rPr lang="en-US" dirty="0"/>
              <a:t>h</a:t>
            </a:r>
            <a:r>
              <a:rPr lang="en-US" dirty="0" smtClean="0"/>
              <a:t>euristics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562600" y="2277070"/>
            <a:ext cx="167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Iterative improvement algorithms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543800" y="2819400"/>
            <a:ext cx="1066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Optimal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838200" y="3200400"/>
            <a:ext cx="0" cy="2743200"/>
          </a:xfrm>
          <a:prstGeom prst="straightConnector1">
            <a:avLst/>
          </a:prstGeom>
          <a:ln w="25400">
            <a:solidFill>
              <a:schemeClr val="tx1"/>
            </a:solidFill>
            <a:headEnd type="none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1524000" y="3200400"/>
            <a:ext cx="0" cy="1447800"/>
          </a:xfrm>
          <a:prstGeom prst="straightConnector1">
            <a:avLst/>
          </a:prstGeom>
          <a:ln w="25400">
            <a:solidFill>
              <a:schemeClr val="tx1"/>
            </a:solidFill>
            <a:headEnd type="none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6477000" y="3200400"/>
            <a:ext cx="0" cy="533400"/>
          </a:xfrm>
          <a:prstGeom prst="straightConnector1">
            <a:avLst/>
          </a:prstGeom>
          <a:ln w="25400">
            <a:solidFill>
              <a:schemeClr val="tx1"/>
            </a:solidFill>
            <a:headEnd type="none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7620000" y="3200400"/>
            <a:ext cx="0" cy="609600"/>
          </a:xfrm>
          <a:prstGeom prst="straightConnector1">
            <a:avLst/>
          </a:prstGeom>
          <a:ln w="25400">
            <a:solidFill>
              <a:schemeClr val="tx1"/>
            </a:solidFill>
            <a:headEnd type="none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914400" y="4724400"/>
            <a:ext cx="266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Path scheduling</a:t>
            </a:r>
          </a:p>
          <a:p>
            <a:r>
              <a:rPr lang="en-US" dirty="0" smtClean="0"/>
              <a:t>D. Grissom and P. Brisk.</a:t>
            </a:r>
            <a:r>
              <a:rPr lang="en-US" dirty="0"/>
              <a:t>, </a:t>
            </a:r>
            <a:endParaRPr lang="en-US" dirty="0" smtClean="0"/>
          </a:p>
          <a:p>
            <a:r>
              <a:rPr lang="en-US" dirty="0" smtClean="0"/>
              <a:t>DAC (</a:t>
            </a:r>
            <a:r>
              <a:rPr lang="en-US" dirty="0"/>
              <a:t>2012</a:t>
            </a:r>
            <a:r>
              <a:rPr lang="en-US" dirty="0" smtClean="0"/>
              <a:t>): 26-35</a:t>
            </a:r>
            <a:endParaRPr lang="en-US" dirty="0"/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1295400" y="6172200"/>
            <a:ext cx="6096000" cy="65193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 smtClean="0"/>
              <a:t>List scheduling / Genetic algorithm / ILP</a:t>
            </a:r>
          </a:p>
          <a:p>
            <a:pPr marL="0" indent="0">
              <a:buNone/>
            </a:pPr>
            <a:r>
              <a:rPr lang="en-US" sz="1800" dirty="0" smtClean="0"/>
              <a:t>F. Su and K. </a:t>
            </a:r>
            <a:r>
              <a:rPr lang="en-US" sz="1800" dirty="0" err="1" smtClean="0"/>
              <a:t>Chakrabarty</a:t>
            </a:r>
            <a:r>
              <a:rPr lang="en-US" sz="1800" dirty="0" smtClean="0"/>
              <a:t>, ACM JETC (2008) 3(4): article #16 </a:t>
            </a:r>
            <a:endParaRPr lang="en-US" sz="1800" dirty="0"/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838200" y="5943600"/>
            <a:ext cx="457200" cy="325967"/>
          </a:xfrm>
          <a:prstGeom prst="straightConnector1">
            <a:avLst/>
          </a:prstGeom>
          <a:ln w="25400">
            <a:solidFill>
              <a:schemeClr val="tx1"/>
            </a:solidFill>
            <a:headEnd type="none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>
            <a:off x="3886200" y="3733800"/>
            <a:ext cx="2590800" cy="2438400"/>
          </a:xfrm>
          <a:prstGeom prst="straightConnector1">
            <a:avLst/>
          </a:prstGeom>
          <a:ln w="25400">
            <a:solidFill>
              <a:schemeClr val="tx1"/>
            </a:solidFill>
            <a:headEnd type="none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505200" y="4724400"/>
            <a:ext cx="266700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Genetic algorithm</a:t>
            </a:r>
          </a:p>
          <a:p>
            <a:r>
              <a:rPr lang="en-US" dirty="0" smtClean="0"/>
              <a:t>A.J. Ricketts et al., </a:t>
            </a:r>
          </a:p>
          <a:p>
            <a:r>
              <a:rPr lang="en-US" dirty="0" smtClean="0"/>
              <a:t>DATE (2006): 329-334</a:t>
            </a:r>
            <a:endParaRPr lang="en-US" dirty="0"/>
          </a:p>
        </p:txBody>
      </p:sp>
      <p:cxnSp>
        <p:nvCxnSpPr>
          <p:cNvPr id="50" name="Straight Arrow Connector 49"/>
          <p:cNvCxnSpPr/>
          <p:nvPr/>
        </p:nvCxnSpPr>
        <p:spPr>
          <a:xfrm flipH="1">
            <a:off x="5105400" y="3810000"/>
            <a:ext cx="2514600" cy="2514600"/>
          </a:xfrm>
          <a:prstGeom prst="straightConnector1">
            <a:avLst/>
          </a:prstGeom>
          <a:ln w="25400">
            <a:solidFill>
              <a:schemeClr val="tx1"/>
            </a:solidFill>
            <a:headEnd type="none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Content Placeholder 2"/>
          <p:cNvSpPr txBox="1">
            <a:spLocks/>
          </p:cNvSpPr>
          <p:nvPr/>
        </p:nvSpPr>
        <p:spPr>
          <a:xfrm>
            <a:off x="6172200" y="4800600"/>
            <a:ext cx="2971800" cy="8382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 smtClean="0"/>
              <a:t>ILP</a:t>
            </a:r>
          </a:p>
          <a:p>
            <a:pPr marL="0" indent="0">
              <a:buNone/>
            </a:pPr>
            <a:r>
              <a:rPr lang="en-US" sz="1800" dirty="0" smtClean="0"/>
              <a:t>J. Ding et al., IEEE TCAD </a:t>
            </a:r>
          </a:p>
          <a:p>
            <a:pPr marL="0" indent="0">
              <a:buNone/>
            </a:pPr>
            <a:r>
              <a:rPr lang="en-US" sz="1800" dirty="0" smtClean="0"/>
              <a:t>(2001) 20(12): 1463-1468</a:t>
            </a:r>
            <a:endParaRPr lang="en-US" sz="1800" dirty="0"/>
          </a:p>
        </p:txBody>
      </p:sp>
      <p:sp>
        <p:nvSpPr>
          <p:cNvPr id="65" name="4-Point Star 64"/>
          <p:cNvSpPr/>
          <p:nvPr/>
        </p:nvSpPr>
        <p:spPr>
          <a:xfrm rot="18900000">
            <a:off x="827834" y="3058366"/>
            <a:ext cx="685800" cy="685800"/>
          </a:xfrm>
          <a:prstGeom prst="star4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6" name="Straight Arrow Connector 65"/>
          <p:cNvCxnSpPr/>
          <p:nvPr/>
        </p:nvCxnSpPr>
        <p:spPr>
          <a:xfrm flipH="1">
            <a:off x="1219200" y="3429000"/>
            <a:ext cx="533400" cy="0"/>
          </a:xfrm>
          <a:prstGeom prst="straightConnector1">
            <a:avLst/>
          </a:prstGeom>
          <a:ln w="25400">
            <a:solidFill>
              <a:schemeClr val="tx1"/>
            </a:solidFill>
            <a:headEnd type="none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1752600" y="3200400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Force-directed list scheduling</a:t>
            </a:r>
          </a:p>
          <a:p>
            <a:r>
              <a:rPr lang="en-US" dirty="0" smtClean="0"/>
              <a:t>This paper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767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r>
              <a:rPr lang="en-US" dirty="0" smtClean="0">
                <a:solidFill>
                  <a:srgbClr val="A6A6A6"/>
                </a:solidFill>
              </a:rPr>
              <a:t>Digital microfluidic biochip (DMFB) technology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DMFB synthesis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DMFB scheduling: problem formulation</a:t>
            </a:r>
          </a:p>
          <a:p>
            <a:r>
              <a:rPr lang="en-US" dirty="0" smtClean="0"/>
              <a:t>Force-directed list scheduling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Experimental results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Conclusion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7854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 Scheduling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153400" cy="3962399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Greedy approach</a:t>
            </a:r>
          </a:p>
          <a:p>
            <a:endParaRPr lang="en-US" dirty="0" smtClean="0"/>
          </a:p>
          <a:p>
            <a:r>
              <a:rPr lang="en-US" dirty="0"/>
              <a:t>Put schedulable nodes into a priority queue</a:t>
            </a:r>
          </a:p>
          <a:p>
            <a:pPr lvl="1"/>
            <a:r>
              <a:rPr lang="en-US" dirty="0"/>
              <a:t>A node is schedulable if it is an input node, or all of its predecessors have been scheduled already</a:t>
            </a:r>
          </a:p>
          <a:p>
            <a:pPr lvl="1"/>
            <a:r>
              <a:rPr lang="en-US" dirty="0"/>
              <a:t>When a resource (I/O, work module) becomes available, the highest priority node is </a:t>
            </a:r>
            <a:r>
              <a:rPr lang="en-US" dirty="0" smtClean="0"/>
              <a:t>removed from the queue and </a:t>
            </a:r>
            <a:r>
              <a:rPr lang="en-US" dirty="0"/>
              <a:t>is </a:t>
            </a:r>
            <a:r>
              <a:rPr lang="en-US" dirty="0" smtClean="0"/>
              <a:t>scheduled</a:t>
            </a:r>
          </a:p>
          <a:p>
            <a:pPr lvl="1"/>
            <a:r>
              <a:rPr lang="en-US" dirty="0" smtClean="0"/>
              <a:t>Update the priority queue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Priority Function</a:t>
            </a:r>
          </a:p>
          <a:p>
            <a:pPr lvl="1"/>
            <a:r>
              <a:rPr lang="en-US" dirty="0" smtClean="0"/>
              <a:t>Longest path from the current node to an output</a:t>
            </a:r>
          </a:p>
          <a:p>
            <a:pPr lvl="1"/>
            <a:r>
              <a:rPr lang="en-US" dirty="0" smtClean="0"/>
              <a:t>F. Su. And K. </a:t>
            </a:r>
            <a:r>
              <a:rPr lang="en-US" dirty="0" err="1" smtClean="0"/>
              <a:t>Chakrabarty</a:t>
            </a:r>
            <a:r>
              <a:rPr lang="en-US" dirty="0" smtClean="0"/>
              <a:t>, ACM JETC (2008) 3(4): article #16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1977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Force-Directed List Scheduling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List scheduling with priority function based on force-directed scheduling from high-level synthesis of digital circuits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P.G. </a:t>
            </a:r>
            <a:r>
              <a:rPr lang="en-US" dirty="0" err="1" smtClean="0"/>
              <a:t>Paulin</a:t>
            </a:r>
            <a:r>
              <a:rPr lang="en-US" dirty="0" smtClean="0"/>
              <a:t> and J. P. Knight, IEEE TCAD (1989) </a:t>
            </a:r>
            <a:r>
              <a:rPr lang="en-US" dirty="0"/>
              <a:t>8(6): </a:t>
            </a:r>
            <a:r>
              <a:rPr lang="en-US" dirty="0" smtClean="0"/>
              <a:t>661-679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5397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Force Computation (1/2)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 marL="285750" indent="-285750"/>
                <a14:m>
                  <m:oMath xmlns="" xmlns:m="http://schemas.openxmlformats.org/officeDocument/2006/math">
                    <m:r>
                      <a:rPr lang="en-US" i="1" smtClean="0">
                        <a:latin typeface="Cambria Math"/>
                      </a:rPr>
                      <m:t>𝑆𝑙𝑎𝑐𝑘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𝑣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𝐴𝐿𝐴𝑃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𝑣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– </m:t>
                    </m:r>
                    <m:r>
                      <a:rPr lang="en-US" i="1">
                        <a:latin typeface="Cambria Math"/>
                      </a:rPr>
                      <m:t>𝐴𝑆𝐴𝑃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𝑣</m:t>
                        </m:r>
                      </m:e>
                    </m:d>
                  </m:oMath>
                </a14:m>
                <a:endParaRPr lang="en-US" i="1" dirty="0" smtClean="0">
                  <a:latin typeface="Cambria Math"/>
                </a:endParaRPr>
              </a:p>
              <a:p>
                <a:pPr marL="285750" indent="-285750"/>
                <a:endParaRPr lang="en-US" i="1" dirty="0" smtClean="0">
                  <a:latin typeface="Cambria Math"/>
                </a:endParaRPr>
              </a:p>
              <a:p>
                <a:pPr marL="285750" indent="-285750"/>
                <a14:m>
                  <m:oMath xmlns="" xmlns:m="http://schemas.openxmlformats.org/officeDocument/2006/math">
                    <m:r>
                      <a:rPr lang="en-US" i="1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𝑣</m:t>
                        </m:r>
                        <m:r>
                          <a:rPr lang="en-US" i="1">
                            <a:latin typeface="Cambria Math"/>
                          </a:rPr>
                          <m:t>, </m:t>
                        </m:r>
                        <m:r>
                          <a:rPr lang="en-US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1</m:t>
                        </m:r>
                      </m:num>
                      <m:den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𝑆𝑙𝑎𝑐𝑘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𝑣</m:t>
                                </m:r>
                              </m:e>
                            </m:d>
                            <m:r>
                              <a:rPr lang="en-US" i="1">
                                <a:latin typeface="Cambria Math"/>
                              </a:rPr>
                              <m:t>+ 1</m:t>
                            </m:r>
                          </m:e>
                        </m:d>
                      </m:den>
                    </m:f>
                  </m:oMath>
                </a14:m>
                <a:r>
                  <a:rPr lang="en-US" dirty="0"/>
                  <a:t> if v can be scheduled at time t; 0 otherwise</a:t>
                </a:r>
              </a:p>
              <a:p>
                <a:pPr marL="685800" lvl="1"/>
                <a:r>
                  <a:rPr lang="en-US" dirty="0"/>
                  <a:t>Probability that v is scheduled at </a:t>
                </a:r>
                <a:r>
                  <a:rPr lang="en-US" dirty="0" smtClean="0"/>
                  <a:t>t</a:t>
                </a:r>
                <a:endParaRPr lang="en-US" i="1" dirty="0" smtClean="0">
                  <a:latin typeface="Cambria Math"/>
                </a:endParaRPr>
              </a:p>
              <a:p>
                <a:endParaRPr lang="en-US" i="1" dirty="0" smtClean="0">
                  <a:latin typeface="Cambria Math"/>
                </a:endParaRPr>
              </a:p>
              <a:p>
                <a14:m>
                  <m:oMath xmlns="" xmlns:m="http://schemas.openxmlformats.org/officeDocument/2006/math">
                    <m:r>
                      <a:rPr lang="en-US" i="1">
                        <a:latin typeface="Cambria Math"/>
                      </a:rPr>
                      <m:t>𝑄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/>
                          </a:rPr>
                          <m:t>𝑣</m:t>
                        </m:r>
                        <m:r>
                          <a:rPr lang="en-US" i="1">
                            <a:latin typeface="Cambria Math"/>
                          </a:rPr>
                          <m:t>∈</m:t>
                        </m:r>
                        <m:r>
                          <a:rPr lang="en-US" i="1">
                            <a:latin typeface="Cambria Math"/>
                          </a:rPr>
                          <m:t>𝑉</m:t>
                        </m:r>
                      </m:sub>
                      <m:sup/>
                      <m:e>
                        <m:r>
                          <a:rPr lang="en-US" i="1">
                            <a:latin typeface="Cambria Math"/>
                          </a:rPr>
                          <m:t>𝑃</m:t>
                        </m:r>
                        <m:r>
                          <a:rPr lang="en-US" i="1">
                            <a:latin typeface="Cambria Math"/>
                          </a:rPr>
                          <m:t>(</m:t>
                        </m:r>
                        <m:r>
                          <a:rPr lang="en-US" i="1">
                            <a:latin typeface="Cambria Math"/>
                          </a:rPr>
                          <m:t>𝑣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𝑡</m:t>
                        </m:r>
                        <m:r>
                          <a:rPr lang="en-US" i="1">
                            <a:latin typeface="Cambria Math"/>
                          </a:rPr>
                          <m:t>)</m:t>
                        </m:r>
                      </m:e>
                    </m:nary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Sum </a:t>
                </a:r>
                <a:r>
                  <a:rPr lang="en-US" dirty="0"/>
                  <a:t>of probabilities of </a:t>
                </a:r>
                <a:r>
                  <a:rPr lang="en-US" dirty="0" smtClean="0"/>
                  <a:t>all vertices that can be scheduled at time t</a:t>
                </a:r>
                <a:endParaRPr lang="en-US" i="1" dirty="0" smtClean="0">
                  <a:latin typeface="Cambria Math"/>
                </a:endParaRPr>
              </a:p>
              <a:p>
                <a:pPr marL="685800" lvl="1"/>
                <a:endParaRPr lang="en-US" dirty="0" smtClean="0"/>
              </a:p>
              <a:p>
                <a:pPr lvl="1"/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539" b="-225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4284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Force Computation (2/2)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pPr>
                  <a:buFont typeface="Arial" charset="0"/>
                  <a:buChar char="•"/>
                </a:pPr>
                <a14:m>
                  <m:oMath xmlns=""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𝐹𝑜𝑟𝑐𝑒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𝑣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1</m:t>
                        </m:r>
                      </m:num>
                      <m:den>
                        <m:nary>
                          <m:naryPr>
                            <m:chr m:val="∑"/>
                            <m:limLoc m:val="subSup"/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en-US" b="0" i="1" smtClean="0">
                                <a:latin typeface="Cambria Math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=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𝐴𝑆𝐴𝑃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𝑣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)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𝐴𝐿𝐴𝑃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𝑣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)</m:t>
                            </m:r>
                          </m:sup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𝑣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/>
                              </a:rPr>
                              <m:t>𝑄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)</m:t>
                            </m:r>
                          </m:e>
                        </m:nary>
                      </m:den>
                    </m:f>
                  </m:oMath>
                </a14:m>
                <a:endParaRPr lang="en-US" dirty="0" smtClean="0"/>
              </a:p>
              <a:p>
                <a:pPr lvl="1">
                  <a:buFont typeface="Arial" charset="0"/>
                  <a:buChar char="•"/>
                </a:pPr>
                <a:endParaRPr lang="en-US" dirty="0" smtClean="0"/>
              </a:p>
              <a:p>
                <a:pPr lvl="1">
                  <a:buFont typeface="Arial" charset="0"/>
                  <a:buChar char="•"/>
                </a:pPr>
                <a:r>
                  <a:rPr lang="en-US" dirty="0" smtClean="0"/>
                  <a:t>Force-directed latency-constrained scheduling makes a choice to schedule v at time t</a:t>
                </a:r>
              </a:p>
              <a:p>
                <a:pPr lvl="2">
                  <a:buFont typeface="Arial" charset="0"/>
                  <a:buChar char="•"/>
                </a:pPr>
                <a:r>
                  <a:rPr lang="en-US" dirty="0" smtClean="0"/>
                  <a:t>We are resource-constrained, not latency-constrained</a:t>
                </a:r>
              </a:p>
              <a:p>
                <a:pPr lvl="1">
                  <a:buFont typeface="Arial" charset="0"/>
                  <a:buChar char="•"/>
                </a:pPr>
                <a:endParaRPr lang="en-US" dirty="0" smtClean="0"/>
              </a:p>
              <a:p>
                <a:pPr lvl="1">
                  <a:buFont typeface="Arial" charset="0"/>
                  <a:buChar char="•"/>
                </a:pPr>
                <a:r>
                  <a:rPr lang="en-US" dirty="0" smtClean="0"/>
                  <a:t>List scheduling makes a greedy choice to schedule v at the current time-step</a:t>
                </a:r>
              </a:p>
              <a:p>
                <a:pPr lvl="2">
                  <a:buFont typeface="Arial" charset="0"/>
                  <a:buChar char="•"/>
                </a:pPr>
                <a:r>
                  <a:rPr lang="en-US" dirty="0" smtClean="0"/>
                  <a:t>Priority computation for each node is </a:t>
                </a:r>
                <a:r>
                  <a:rPr lang="en-US" u="sng" dirty="0" smtClean="0"/>
                  <a:t>static</a:t>
                </a:r>
                <a:endParaRPr lang="en-US" dirty="0" smtClean="0"/>
              </a:p>
              <a:p>
                <a:pPr lvl="2">
                  <a:buFont typeface="Arial" charset="0"/>
                  <a:buChar char="•"/>
                </a:pPr>
                <a:r>
                  <a:rPr lang="en-US" dirty="0" smtClean="0"/>
                  <a:t>Forces of </a:t>
                </a:r>
                <a:r>
                  <a:rPr lang="en-US" u="sng" dirty="0" smtClean="0"/>
                  <a:t>other</a:t>
                </a:r>
                <a:r>
                  <a:rPr lang="en-US" dirty="0" smtClean="0"/>
                  <a:t> nodes </a:t>
                </a:r>
                <a:r>
                  <a:rPr lang="en-US" u="sng" dirty="0" smtClean="0"/>
                  <a:t>are not updated</a:t>
                </a:r>
                <a:r>
                  <a:rPr lang="en-US" dirty="0" smtClean="0"/>
                  <a:t> in response to the greedy decision to schedule v</a:t>
                </a:r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2426" r="-1926" b="-67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1652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Alternative Force Computation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342900" lvl="1" indent="-342900">
                  <a:buFont typeface="Arial" charset="0"/>
                  <a:buChar char="•"/>
                </a:pPr>
                <a:r>
                  <a:rPr lang="en-US" dirty="0" err="1" smtClean="0"/>
                  <a:t>Paulin</a:t>
                </a:r>
                <a:r>
                  <a:rPr lang="en-US" dirty="0" smtClean="0"/>
                  <a:t> and Knight’s force computation yielded poor results </a:t>
                </a:r>
              </a:p>
              <a:p>
                <a:pPr marL="742950" lvl="2" indent="-342900">
                  <a:buFont typeface="Arial" charset="0"/>
                  <a:buChar char="•"/>
                </a:pPr>
                <a:r>
                  <a:rPr lang="en-US" dirty="0"/>
                  <a:t>W</a:t>
                </a:r>
                <a:r>
                  <a:rPr lang="en-US" dirty="0" smtClean="0"/>
                  <a:t>orse than standard list scheduling</a:t>
                </a:r>
              </a:p>
              <a:p>
                <a:pPr marL="342900" lvl="1" indent="-342900">
                  <a:buFont typeface="Arial" charset="0"/>
                  <a:buChar char="•"/>
                </a:pPr>
                <a:endParaRPr lang="en-US" dirty="0" smtClean="0"/>
              </a:p>
              <a:p>
                <a:pPr marL="342900" lvl="1" indent="-342900">
                  <a:buFont typeface="Arial" charset="0"/>
                  <a:buChar char="•"/>
                </a:pPr>
                <a:r>
                  <a:rPr lang="en-US" dirty="0" smtClean="0"/>
                  <a:t>Use the maximum force for a given vertex, rather than summing over all forces</a:t>
                </a:r>
              </a:p>
              <a:p>
                <a:pPr lvl="1">
                  <a:buFont typeface="Arial" charset="0"/>
                  <a:buChar char="•"/>
                </a:pPr>
                <a:endParaRPr lang="en-US" dirty="0"/>
              </a:p>
              <a:p>
                <a:pPr marL="342900" lvl="1" indent="-342900">
                  <a:buFont typeface="Arial" charset="0"/>
                  <a:buChar char="•"/>
                </a:pPr>
                <a:endParaRPr lang="en-US" dirty="0" smtClean="0"/>
              </a:p>
              <a:p>
                <a:pPr marL="342900" lvl="1" indent="-342900">
                  <a:buFont typeface="Arial" charset="0"/>
                  <a:buChar char="•"/>
                </a:pPr>
                <a:r>
                  <a:rPr lang="en-US" dirty="0" smtClean="0"/>
                  <a:t>List scheduling is greedy and tends to schedule operations early in their time intervals</a:t>
                </a:r>
                <a:endParaRPr lang="en-US" dirty="0"/>
              </a:p>
              <a:p>
                <a:pPr lvl="1">
                  <a:buFont typeface="Arial" charset="0"/>
                  <a:buChar char="•"/>
                </a:pPr>
                <a:endParaRPr lang="en-US" dirty="0"/>
              </a:p>
              <a:p>
                <a:pPr lvl="1">
                  <a:buFont typeface="Arial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63" t="-2561" r="-444" b="-1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035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r>
              <a:rPr lang="en-US" dirty="0" smtClean="0">
                <a:solidFill>
                  <a:srgbClr val="A6A6A6"/>
                </a:solidFill>
              </a:rPr>
              <a:t>Digital microfluidic biochip (DMFB) technology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DMFB synthesis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DMFB scheduling: problem formulation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Force-directed list scheduling</a:t>
            </a:r>
          </a:p>
          <a:p>
            <a:r>
              <a:rPr lang="en-US" dirty="0" smtClean="0"/>
              <a:t>Experimental results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Conclusion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1729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Comparison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List scheduling (LS)</a:t>
            </a:r>
          </a:p>
          <a:p>
            <a:pPr lvl="1"/>
            <a:r>
              <a:rPr lang="en-US" dirty="0"/>
              <a:t>F. Su and K. </a:t>
            </a:r>
            <a:r>
              <a:rPr lang="en-US" dirty="0" err="1"/>
              <a:t>Chakrabarty</a:t>
            </a:r>
            <a:r>
              <a:rPr lang="en-US" dirty="0"/>
              <a:t>, ACM JETC (2008</a:t>
            </a:r>
            <a:r>
              <a:rPr lang="en-US" dirty="0" smtClean="0"/>
              <a:t>) 3(4): article #16</a:t>
            </a:r>
          </a:p>
          <a:p>
            <a:pPr lvl="1"/>
            <a:r>
              <a:rPr lang="en-US" dirty="0" smtClean="0"/>
              <a:t>Ignores the rescheduling step of “Modified” LS</a:t>
            </a:r>
          </a:p>
          <a:p>
            <a:pPr lvl="1"/>
            <a:endParaRPr lang="en-US" dirty="0"/>
          </a:p>
          <a:p>
            <a:r>
              <a:rPr lang="en-US" dirty="0" smtClean="0"/>
              <a:t>Path scheduling (PS)</a:t>
            </a:r>
          </a:p>
          <a:p>
            <a:pPr lvl="1"/>
            <a:r>
              <a:rPr lang="en-US" dirty="0" smtClean="0"/>
              <a:t>D. Grissom and P. Brisk, DAC (2012): 26-35</a:t>
            </a:r>
          </a:p>
          <a:p>
            <a:pPr lvl="1"/>
            <a:endParaRPr lang="en-US" dirty="0" smtClean="0"/>
          </a:p>
          <a:p>
            <a:r>
              <a:rPr lang="en-US" dirty="0"/>
              <a:t>Genetic Algorithms (GA-1, GA-2)</a:t>
            </a:r>
          </a:p>
          <a:p>
            <a:pPr lvl="1"/>
            <a:r>
              <a:rPr lang="en-US" dirty="0"/>
              <a:t>F. Su and K. </a:t>
            </a:r>
            <a:r>
              <a:rPr lang="en-US" dirty="0" err="1"/>
              <a:t>Chakrabarty</a:t>
            </a:r>
            <a:r>
              <a:rPr lang="en-US" dirty="0"/>
              <a:t>, ACM JETC (2008) 3(4): article #16</a:t>
            </a:r>
          </a:p>
          <a:p>
            <a:pPr lvl="1"/>
            <a:r>
              <a:rPr lang="en-US" dirty="0"/>
              <a:t>A. J. Ricketts et al., DATE (2006): </a:t>
            </a:r>
            <a:r>
              <a:rPr lang="en-US" dirty="0" smtClean="0"/>
              <a:t>329-334</a:t>
            </a:r>
          </a:p>
          <a:p>
            <a:pPr lvl="1"/>
            <a:r>
              <a:rPr lang="en-US" dirty="0" smtClean="0"/>
              <a:t>Initial population size = 20; run for 100 generations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Force-directed List Scheduling (FDLS-1, FDLS-2)</a:t>
            </a:r>
            <a:endParaRPr lang="en-US" dirty="0"/>
          </a:p>
          <a:p>
            <a:pPr lvl="1"/>
            <a:r>
              <a:rPr lang="en-US" dirty="0" smtClean="0"/>
              <a:t>Using FauxForce</a:t>
            </a:r>
            <a:r>
              <a:rPr lang="en-US" baseline="-25000" dirty="0" smtClean="0"/>
              <a:t>1</a:t>
            </a:r>
            <a:r>
              <a:rPr lang="en-US" dirty="0" smtClean="0"/>
              <a:t> and FauxForce</a:t>
            </a:r>
            <a:r>
              <a:rPr lang="en-US" baseline="-25000" dirty="0" smtClean="0"/>
              <a:t>2</a:t>
            </a:r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392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Multiplexed In-vitro Diagnostic Benchmark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605283"/>
            <a:ext cx="8229600" cy="3795517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9563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Protein Benchmark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219200"/>
            <a:ext cx="6642599" cy="540066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7364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Target Device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382000" cy="3124200"/>
          </a:xfrm>
        </p:spPr>
        <p:txBody>
          <a:bodyPr>
            <a:normAutofit/>
          </a:bodyPr>
          <a:lstStyle/>
          <a:p>
            <a:r>
              <a:rPr lang="en-US" dirty="0" smtClean="0"/>
              <a:t>15x19 DMFB</a:t>
            </a:r>
          </a:p>
          <a:p>
            <a:pPr lvl="1"/>
            <a:r>
              <a:rPr lang="en-US" dirty="0" smtClean="0"/>
              <a:t>6 work chambers</a:t>
            </a:r>
          </a:p>
          <a:p>
            <a:pPr lvl="1"/>
            <a:r>
              <a:rPr lang="en-US" dirty="0" smtClean="0"/>
              <a:t>All work chambers have detectors</a:t>
            </a:r>
          </a:p>
          <a:p>
            <a:pPr lvl="1"/>
            <a:r>
              <a:rPr lang="en-US" dirty="0" smtClean="0"/>
              <a:t>Each work chamber can store up to k droplets</a:t>
            </a:r>
          </a:p>
          <a:p>
            <a:pPr lvl="1"/>
            <a:r>
              <a:rPr lang="en-US" dirty="0" smtClean="0"/>
              <a:t>Experiments use k=2 and k=4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3635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In-vitro Results</a:t>
            </a:r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3743343"/>
              </p:ext>
            </p:extLst>
          </p:nvPr>
        </p:nvGraphicFramePr>
        <p:xfrm>
          <a:off x="762000" y="1447800"/>
          <a:ext cx="80010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43000" y="6183868"/>
            <a:ext cx="1295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(4s_4r)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667000" y="6183868"/>
            <a:ext cx="1295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(3s_4r)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191000" y="6183868"/>
            <a:ext cx="1295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(3s_3r)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791200" y="6183868"/>
            <a:ext cx="1295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(2s_3r)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239000" y="6183868"/>
            <a:ext cx="1295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(2s_2r)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52400" y="1600200"/>
            <a:ext cx="553998" cy="4572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2400" dirty="0" smtClean="0"/>
              <a:t>Assay Execution Time (Seconds)</a:t>
            </a:r>
            <a:endParaRPr lang="en-US" sz="2400" dirty="0"/>
          </a:p>
        </p:txBody>
      </p:sp>
      <p:sp>
        <p:nvSpPr>
          <p:cNvPr id="13" name="Oval 12"/>
          <p:cNvSpPr/>
          <p:nvPr/>
        </p:nvSpPr>
        <p:spPr>
          <a:xfrm>
            <a:off x="1600200" y="2209800"/>
            <a:ext cx="533400" cy="457200"/>
          </a:xfrm>
          <a:prstGeom prst="ellipse">
            <a:avLst/>
          </a:prstGeom>
          <a:solidFill>
            <a:srgbClr val="3366FF">
              <a:alpha val="5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048000" y="3124200"/>
            <a:ext cx="609600" cy="457200"/>
          </a:xfrm>
          <a:prstGeom prst="ellipse">
            <a:avLst/>
          </a:prstGeom>
          <a:solidFill>
            <a:srgbClr val="3366FF">
              <a:alpha val="5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572000" y="3657600"/>
            <a:ext cx="609600" cy="457200"/>
          </a:xfrm>
          <a:prstGeom prst="ellipse">
            <a:avLst/>
          </a:prstGeom>
          <a:solidFill>
            <a:srgbClr val="3366FF">
              <a:alpha val="5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096000" y="4267200"/>
            <a:ext cx="533400" cy="457200"/>
          </a:xfrm>
          <a:prstGeom prst="ellipse">
            <a:avLst/>
          </a:prstGeom>
          <a:solidFill>
            <a:srgbClr val="3366FF">
              <a:alpha val="5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7543800" y="4572000"/>
            <a:ext cx="609600" cy="457200"/>
          </a:xfrm>
          <a:prstGeom prst="ellipse">
            <a:avLst/>
          </a:prstGeom>
          <a:solidFill>
            <a:srgbClr val="3366FF">
              <a:alpha val="5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114800" y="2819400"/>
            <a:ext cx="472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/>
              <a:t>Identical results for k=4 and k=2 droplets stored per work module</a:t>
            </a:r>
            <a:endParaRPr lang="en-US" sz="2400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856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Protein Results</a:t>
            </a:r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3963071"/>
              </p:ext>
            </p:extLst>
          </p:nvPr>
        </p:nvGraphicFramePr>
        <p:xfrm>
          <a:off x="685800" y="1143000"/>
          <a:ext cx="80772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52400" y="1600200"/>
            <a:ext cx="553998" cy="4572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2400" dirty="0" smtClean="0"/>
              <a:t>Assay Execution Time (Seconds)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143000" y="6172200"/>
            <a:ext cx="3581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k</a:t>
            </a:r>
            <a:r>
              <a:rPr lang="en-US" dirty="0" smtClean="0"/>
              <a:t>=4 droplets stored per module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105400" y="6183868"/>
            <a:ext cx="3276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k</a:t>
            </a:r>
            <a:r>
              <a:rPr lang="en-US" dirty="0" smtClean="0"/>
              <a:t>=2 droplets stored per module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2438400" y="3124200"/>
            <a:ext cx="1219200" cy="457200"/>
          </a:xfrm>
          <a:prstGeom prst="ellipse">
            <a:avLst/>
          </a:prstGeom>
          <a:solidFill>
            <a:srgbClr val="3366FF">
              <a:alpha val="5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096000" y="2743200"/>
            <a:ext cx="1219200" cy="457200"/>
          </a:xfrm>
          <a:prstGeom prst="ellipse">
            <a:avLst/>
          </a:prstGeom>
          <a:solidFill>
            <a:srgbClr val="3366FF">
              <a:alpha val="5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9410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Scheduler Runtime (k=4)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0705170"/>
              </p:ext>
            </p:extLst>
          </p:nvPr>
        </p:nvGraphicFramePr>
        <p:xfrm>
          <a:off x="762000" y="1447800"/>
          <a:ext cx="80772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2400" y="2514600"/>
            <a:ext cx="553998" cy="33528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2400" dirty="0" smtClean="0"/>
              <a:t>Scheduler Runtime (</a:t>
            </a:r>
            <a:r>
              <a:rPr lang="en-US" sz="2400" dirty="0" err="1" smtClean="0"/>
              <a:t>ms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143000" y="6019800"/>
            <a:ext cx="1295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(4s_4r)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362200" y="6019800"/>
            <a:ext cx="1295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(3s_4r)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657600" y="6019800"/>
            <a:ext cx="1295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(3s_3r)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029200" y="6019800"/>
            <a:ext cx="1295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(2s_3r)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172200" y="6019800"/>
            <a:ext cx="1295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(2s_2r)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657600" y="6400800"/>
            <a:ext cx="1295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In-vitro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391400" y="6019800"/>
            <a:ext cx="1295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Protein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4724400" y="6629400"/>
            <a:ext cx="26670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1143000" y="6629400"/>
            <a:ext cx="27432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7391400" y="6477000"/>
            <a:ext cx="0" cy="304800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1143000" y="6477000"/>
            <a:ext cx="0" cy="304800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371600" y="2450068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~15,000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2590800" y="24384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~10,000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3886200" y="24384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~5,000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5181600" y="24384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~3,000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6400800" y="2450068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~1,500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7162800" y="33528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198</a:t>
            </a:r>
            <a:endParaRPr lang="en-US" dirty="0"/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7810500" y="3581400"/>
            <a:ext cx="1905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162800" y="30480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154</a:t>
            </a:r>
            <a:endParaRPr lang="en-US" dirty="0"/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7772400" y="3276600"/>
            <a:ext cx="3810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7315200" y="22098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~12,500</a:t>
            </a:r>
            <a:endParaRPr lang="en-US" dirty="0"/>
          </a:p>
        </p:txBody>
      </p:sp>
      <p:cxnSp>
        <p:nvCxnSpPr>
          <p:cNvPr id="39" name="Straight Arrow Connector 38"/>
          <p:cNvCxnSpPr>
            <a:stCxn id="42" idx="1"/>
          </p:cNvCxnSpPr>
          <p:nvPr/>
        </p:nvCxnSpPr>
        <p:spPr>
          <a:xfrm>
            <a:off x="7696200" y="2634734"/>
            <a:ext cx="609600" cy="48946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7696200" y="2450068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~10,000</a:t>
            </a:r>
            <a:endParaRPr lang="en-US" dirty="0"/>
          </a:p>
        </p:txBody>
      </p:sp>
      <p:cxnSp>
        <p:nvCxnSpPr>
          <p:cNvPr id="43" name="Straight Arrow Connector 42"/>
          <p:cNvCxnSpPr/>
          <p:nvPr/>
        </p:nvCxnSpPr>
        <p:spPr>
          <a:xfrm>
            <a:off x="8458200" y="2743200"/>
            <a:ext cx="0" cy="381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endCxn id="42" idx="1"/>
          </p:cNvCxnSpPr>
          <p:nvPr/>
        </p:nvCxnSpPr>
        <p:spPr>
          <a:xfrm>
            <a:off x="7696200" y="2514600"/>
            <a:ext cx="0" cy="120134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Slide Number Placeholder 4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32</a:t>
            </a:fld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447800" y="2819400"/>
            <a:ext cx="533400" cy="1295400"/>
          </a:xfrm>
          <a:prstGeom prst="ellipse">
            <a:avLst/>
          </a:prstGeom>
          <a:solidFill>
            <a:srgbClr val="3366FF">
              <a:alpha val="5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2743200" y="4572000"/>
            <a:ext cx="533400" cy="457200"/>
          </a:xfrm>
          <a:prstGeom prst="ellipse">
            <a:avLst/>
          </a:prstGeom>
          <a:solidFill>
            <a:srgbClr val="3366FF">
              <a:alpha val="5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4038600" y="5029200"/>
            <a:ext cx="533400" cy="457200"/>
          </a:xfrm>
          <a:prstGeom prst="ellipse">
            <a:avLst/>
          </a:prstGeom>
          <a:solidFill>
            <a:srgbClr val="3366FF">
              <a:alpha val="5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257800" y="5410200"/>
            <a:ext cx="533400" cy="457200"/>
          </a:xfrm>
          <a:prstGeom prst="ellipse">
            <a:avLst/>
          </a:prstGeom>
          <a:solidFill>
            <a:srgbClr val="3366FF">
              <a:alpha val="5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6553200" y="5562600"/>
            <a:ext cx="533400" cy="457200"/>
          </a:xfrm>
          <a:prstGeom prst="ellipse">
            <a:avLst/>
          </a:prstGeom>
          <a:solidFill>
            <a:srgbClr val="3366FF">
              <a:alpha val="5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7772400" y="2743200"/>
            <a:ext cx="533400" cy="228600"/>
          </a:xfrm>
          <a:prstGeom prst="ellipse">
            <a:avLst/>
          </a:prstGeom>
          <a:solidFill>
            <a:srgbClr val="3366FF">
              <a:alpha val="5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959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r>
              <a:rPr lang="en-US" dirty="0" smtClean="0">
                <a:solidFill>
                  <a:srgbClr val="A6A6A6"/>
                </a:solidFill>
              </a:rPr>
              <a:t>Digital microfluidic biochip (DMFB) technology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DMFB synthesis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DMFB scheduling: problem formulation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Force-directed list scheduling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Experimental results</a:t>
            </a:r>
          </a:p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8896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FDLS is a new polynomial-time scheduling heuristic for DFMB synthesis</a:t>
            </a:r>
          </a:p>
          <a:p>
            <a:endParaRPr lang="en-US" dirty="0" smtClean="0"/>
          </a:p>
          <a:p>
            <a:r>
              <a:rPr lang="en-US" dirty="0" smtClean="0"/>
              <a:t>FDLS generally produced better results than list scheduling (LS) and path scheduling (PS)</a:t>
            </a:r>
          </a:p>
          <a:p>
            <a:endParaRPr lang="en-US" dirty="0" smtClean="0"/>
          </a:p>
          <a:p>
            <a:r>
              <a:rPr lang="en-US" dirty="0" smtClean="0"/>
              <a:t>PS did perform better than FDLS for Protein, k=2</a:t>
            </a:r>
          </a:p>
          <a:p>
            <a:endParaRPr lang="en-US" dirty="0" smtClean="0"/>
          </a:p>
          <a:p>
            <a:r>
              <a:rPr lang="en-US" dirty="0" smtClean="0"/>
              <a:t>Schedule quality approached genetic algorithms GA-1 and GA-2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6873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3187</TotalTime>
  <Words>1426</Words>
  <Application>Microsoft Macintosh PowerPoint</Application>
  <PresentationFormat>On-screen Show (4:3)</PresentationFormat>
  <Paragraphs>267</Paragraphs>
  <Slides>34</Slides>
  <Notes>7</Notes>
  <HiddenSlides>0</HiddenSlides>
  <MMClips>5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Force-Directed List Scheduling for DMFBs</vt:lpstr>
      <vt:lpstr>Objective</vt:lpstr>
      <vt:lpstr>Outline</vt:lpstr>
      <vt:lpstr>Electrowetting on Dielectric (EWoD)</vt:lpstr>
      <vt:lpstr>2D Electrowetting Arrays</vt:lpstr>
      <vt:lpstr>Active Matrix Control</vt:lpstr>
      <vt:lpstr>Active Matrix Addressing in Action</vt:lpstr>
      <vt:lpstr>“Blob” Motion</vt:lpstr>
      <vt:lpstr>“Oblong Blob” Motion</vt:lpstr>
      <vt:lpstr>Outline</vt:lpstr>
      <vt:lpstr>Fundamental Operations</vt:lpstr>
      <vt:lpstr>DMFB Synthesis</vt:lpstr>
      <vt:lpstr>Linear State Machine Control Model</vt:lpstr>
      <vt:lpstr>Outline</vt:lpstr>
      <vt:lpstr>Inputs</vt:lpstr>
      <vt:lpstr>Work Modules: Resource Constraints</vt:lpstr>
      <vt:lpstr>Problem Formulation</vt:lpstr>
      <vt:lpstr>DMFB Scheduling Algorithms: Runtime vs. Solution Quality</vt:lpstr>
      <vt:lpstr>Outline</vt:lpstr>
      <vt:lpstr>List Scheduling</vt:lpstr>
      <vt:lpstr>Force-Directed List Scheduling</vt:lpstr>
      <vt:lpstr>Force Computation (1/2)</vt:lpstr>
      <vt:lpstr>Force Computation (2/2)</vt:lpstr>
      <vt:lpstr>Alternative Force Computation</vt:lpstr>
      <vt:lpstr>Outline</vt:lpstr>
      <vt:lpstr>Experimental Comparison</vt:lpstr>
      <vt:lpstr>Multiplexed In-vitro Diagnostic Benchmark</vt:lpstr>
      <vt:lpstr>Protein Benchmark</vt:lpstr>
      <vt:lpstr>Target Device</vt:lpstr>
      <vt:lpstr>In-vitro Results</vt:lpstr>
      <vt:lpstr>Protein Results</vt:lpstr>
      <vt:lpstr>Scheduler Runtime (k=4)</vt:lpstr>
      <vt:lpstr>Outline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Force-Directed List Scheduling for DMFBs</dc:title>
  <dc:creator>Kenny</dc:creator>
  <cp:lastModifiedBy>Philip Brisk</cp:lastModifiedBy>
  <cp:revision>93</cp:revision>
  <dcterms:created xsi:type="dcterms:W3CDTF">2012-10-01T20:37:33Z</dcterms:created>
  <dcterms:modified xsi:type="dcterms:W3CDTF">2012-10-09T04:50:44Z</dcterms:modified>
</cp:coreProperties>
</file>