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23"/>
  </p:notesMasterIdLst>
  <p:sldIdLst>
    <p:sldId id="256" r:id="rId2"/>
    <p:sldId id="260" r:id="rId3"/>
    <p:sldId id="287" r:id="rId4"/>
    <p:sldId id="284" r:id="rId5"/>
    <p:sldId id="288" r:id="rId6"/>
    <p:sldId id="289" r:id="rId7"/>
    <p:sldId id="290" r:id="rId8"/>
    <p:sldId id="291" r:id="rId9"/>
    <p:sldId id="286" r:id="rId10"/>
    <p:sldId id="293" r:id="rId11"/>
    <p:sldId id="295" r:id="rId12"/>
    <p:sldId id="292" r:id="rId13"/>
    <p:sldId id="297" r:id="rId14"/>
    <p:sldId id="274" r:id="rId15"/>
    <p:sldId id="275" r:id="rId16"/>
    <p:sldId id="294" r:id="rId17"/>
    <p:sldId id="283" r:id="rId18"/>
    <p:sldId id="261" r:id="rId19"/>
    <p:sldId id="285" r:id="rId20"/>
    <p:sldId id="296" r:id="rId21"/>
    <p:sldId id="298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6CC0"/>
    <a:srgbClr val="B2B2B2"/>
    <a:srgbClr val="89F0FB"/>
    <a:srgbClr val="DDD9C3"/>
    <a:srgbClr val="B9D1E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713" autoAdjust="0"/>
  </p:normalViewPr>
  <p:slideViewPr>
    <p:cSldViewPr>
      <p:cViewPr>
        <p:scale>
          <a:sx n="100" d="100"/>
          <a:sy n="100" d="100"/>
        </p:scale>
        <p:origin x="-600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A090A9-6A70-4065-9865-764DD340D8E7}" type="datetimeFigureOut">
              <a:rPr lang="en-US" smtClean="0"/>
              <a:pPr/>
              <a:t>5/10/2013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86CD35-A924-42E1-81FD-B25F586BD27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6CD35-A924-42E1-81FD-B25F586BD27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6CD35-A924-42E1-81FD-B25F586BD27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6CD35-A924-42E1-81FD-B25F586BD274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61" name="Picture 41" descr="ppt_titlepage_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33400" y="762000"/>
            <a:ext cx="8077200" cy="2133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124200"/>
            <a:ext cx="8077200" cy="2362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200">
                <a:solidFill>
                  <a:srgbClr val="2D6C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DAC - Path Scheduling -</a:t>
            </a:r>
            <a:endParaRPr lang="en-US" alt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801F2C7-CF93-4DE7-B891-D2FA281AA80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DAC - Path Scheduling -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4D0BCA-D332-4F12-A861-346A5EAF614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DAC - Path Scheduling -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BF3782-C09A-4247-A9BE-F4A516DE2AA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DAC - Path Scheduling -</a:t>
            </a: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37DBA-50BC-4F49-9412-776C8E7D112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DAC - Path Scheduling -</a:t>
            </a:r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46019A-8D38-41BF-AEFC-126FF9EE5E1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DAC - Path Scheduling -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447C6C-49F5-4EA2-87EA-35019DAD73E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DAC - Path Scheduling -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C89098-EC4C-45FA-9931-57F2C16FD85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DAC - Path Scheduling -</a:t>
            </a: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10C834-CC0A-4432-90B8-01186CCB91D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DAC - Path Scheduling -</a:t>
            </a: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FA23A-F982-4603-983D-70A756E88FD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DAC - Path Scheduling -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DF584A-E1A5-40E8-BAC9-E31AE288CB9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800"/>
            <a:ext cx="2057400" cy="5562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800"/>
            <a:ext cx="6019800" cy="5562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DAC - Path Scheduling -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2971C4-6447-4963-B19F-FF467F745E2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6" name="Picture 40" descr="ppt_generic_backgrpund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858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alt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r>
              <a:rPr lang="en-US" altLang="en-US" smtClean="0"/>
              <a:t>DAC - Path Scheduling -</a:t>
            </a: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DFC37034-741B-4DC9-929B-84F4DEE926F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Blip>
          <a:blip r:embed="rId14"/>
        </a:buBlip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Blip>
          <a:blip r:embed="rId15"/>
        </a:buBlip>
        <a:defRPr sz="2600">
          <a:solidFill>
            <a:schemeClr val="tx1"/>
          </a:solidFill>
          <a:latin typeface="+mn-lt"/>
        </a:defRPr>
      </a:lvl2pPr>
      <a:lvl3pPr marL="987425" indent="-2936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Blip>
          <a:blip r:embed="rId16"/>
        </a:buBlip>
        <a:defRPr sz="2300">
          <a:solidFill>
            <a:schemeClr val="tx1"/>
          </a:solidFill>
          <a:latin typeface="+mn-lt"/>
        </a:defRPr>
      </a:lvl3pPr>
      <a:lvl4pPr marL="1281113" indent="-2921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Blip>
          <a:blip r:embed="rId15"/>
        </a:buBlip>
        <a:defRPr sz="2000">
          <a:solidFill>
            <a:schemeClr val="tx1"/>
          </a:solidFill>
          <a:latin typeface="+mn-lt"/>
        </a:defRPr>
      </a:lvl4pPr>
      <a:lvl5pPr marL="15986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latin typeface="+mn-lt"/>
        </a:defRPr>
      </a:lvl5pPr>
      <a:lvl6pPr marL="20558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latin typeface="+mn-lt"/>
        </a:defRPr>
      </a:lvl6pPr>
      <a:lvl7pPr marL="25130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latin typeface="+mn-lt"/>
        </a:defRPr>
      </a:lvl7pPr>
      <a:lvl8pPr marL="29702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latin typeface="+mn-lt"/>
        </a:defRPr>
      </a:lvl8pPr>
      <a:lvl9pPr marL="34274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png"/><Relationship Id="rId7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25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A Field-Programmable</a:t>
            </a:r>
            <a:br>
              <a:rPr lang="en-US" dirty="0" smtClean="0"/>
            </a:br>
            <a:r>
              <a:rPr lang="en-US" dirty="0" smtClean="0"/>
              <a:t>Pin-Constrained Digital Microfluidic Biochip</a:t>
            </a:r>
            <a:endParaRPr lang="en-US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 anchor="ctr"/>
          <a:lstStyle/>
          <a:p>
            <a:pPr algn="ctr"/>
            <a:r>
              <a:rPr lang="en-US" dirty="0" smtClean="0"/>
              <a:t>Dan Grissom and Philip Brisk</a:t>
            </a:r>
          </a:p>
          <a:p>
            <a:pPr algn="ctr"/>
            <a:r>
              <a:rPr lang="en-US" dirty="0" smtClean="0"/>
              <a:t>University of California, Riverside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33400" y="4191000"/>
            <a:ext cx="8077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lang="en-US" kern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Design Automation Conference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Austin</a:t>
            </a:r>
            <a:r>
              <a:rPr kumimoji="0" lang="en-US" b="0" i="0" u="none" strike="noStrike" kern="0" cap="none" spc="0" normalizeH="0" noProof="0" dirty="0" smtClean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, TX, USA, June 4, 2013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MFB_Array_Cross_Section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1447800"/>
            <a:ext cx="7467600" cy="1963725"/>
          </a:xfrm>
          <a:prstGeom prst="rect">
            <a:avLst/>
          </a:prstGeom>
        </p:spPr>
      </p:pic>
      <p:pic>
        <p:nvPicPr>
          <p:cNvPr id="6" name="Picture 5" descr="BasicOperation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43859" y="3944925"/>
            <a:ext cx="6656282" cy="2072469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2</a:t>
            </a:fld>
            <a:endParaRPr lang="en-US" altLang="en-US"/>
          </a:p>
        </p:txBody>
      </p:sp>
      <p:sp>
        <p:nvSpPr>
          <p:cNvPr id="8" name="Rectangle 7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sz="3200" dirty="0" smtClean="0">
                <a:solidFill>
                  <a:schemeClr val="bg1"/>
                </a:solidFill>
              </a:rPr>
              <a:t>Digital Microfluidic Biochips (DMFB) 101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Cube 184"/>
          <p:cNvSpPr/>
          <p:nvPr/>
        </p:nvSpPr>
        <p:spPr>
          <a:xfrm>
            <a:off x="395654" y="4953000"/>
            <a:ext cx="4114800" cy="1737360"/>
          </a:xfrm>
          <a:prstGeom prst="cube">
            <a:avLst>
              <a:gd name="adj" fmla="val 93609"/>
            </a:avLst>
          </a:prstGeom>
          <a:solidFill>
            <a:schemeClr val="accent3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Cube 183"/>
          <p:cNvSpPr/>
          <p:nvPr/>
        </p:nvSpPr>
        <p:spPr>
          <a:xfrm>
            <a:off x="395654" y="4800600"/>
            <a:ext cx="4114800" cy="1737360"/>
          </a:xfrm>
          <a:prstGeom prst="cube">
            <a:avLst>
              <a:gd name="adj" fmla="val 93609"/>
            </a:avLst>
          </a:prstGeom>
          <a:solidFill>
            <a:schemeClr val="accent3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Cube 182"/>
          <p:cNvSpPr/>
          <p:nvPr/>
        </p:nvSpPr>
        <p:spPr>
          <a:xfrm>
            <a:off x="395654" y="4648200"/>
            <a:ext cx="4114800" cy="1737360"/>
          </a:xfrm>
          <a:prstGeom prst="cube">
            <a:avLst>
              <a:gd name="adj" fmla="val 93609"/>
            </a:avLst>
          </a:prstGeom>
          <a:solidFill>
            <a:schemeClr val="accent3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Cube 181"/>
          <p:cNvSpPr/>
          <p:nvPr/>
        </p:nvSpPr>
        <p:spPr>
          <a:xfrm>
            <a:off x="395654" y="4495800"/>
            <a:ext cx="4114800" cy="1737360"/>
          </a:xfrm>
          <a:prstGeom prst="cube">
            <a:avLst>
              <a:gd name="adj" fmla="val 93609"/>
            </a:avLst>
          </a:prstGeom>
          <a:solidFill>
            <a:schemeClr val="accent3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Cube 180"/>
          <p:cNvSpPr/>
          <p:nvPr/>
        </p:nvSpPr>
        <p:spPr>
          <a:xfrm>
            <a:off x="395654" y="4343400"/>
            <a:ext cx="4114800" cy="1737360"/>
          </a:xfrm>
          <a:prstGeom prst="cube">
            <a:avLst>
              <a:gd name="adj" fmla="val 93609"/>
            </a:avLst>
          </a:prstGeom>
          <a:solidFill>
            <a:schemeClr val="accent3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Cube 179"/>
          <p:cNvSpPr/>
          <p:nvPr/>
        </p:nvSpPr>
        <p:spPr>
          <a:xfrm>
            <a:off x="395654" y="4191000"/>
            <a:ext cx="4114800" cy="1737360"/>
          </a:xfrm>
          <a:prstGeom prst="cube">
            <a:avLst>
              <a:gd name="adj" fmla="val 93609"/>
            </a:avLst>
          </a:prstGeom>
          <a:solidFill>
            <a:schemeClr val="accent3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Cube 178"/>
          <p:cNvSpPr/>
          <p:nvPr/>
        </p:nvSpPr>
        <p:spPr>
          <a:xfrm>
            <a:off x="395654" y="4038600"/>
            <a:ext cx="4114800" cy="1737360"/>
          </a:xfrm>
          <a:prstGeom prst="cube">
            <a:avLst>
              <a:gd name="adj" fmla="val 93609"/>
            </a:avLst>
          </a:prstGeom>
          <a:solidFill>
            <a:schemeClr val="accent3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Cube 177"/>
          <p:cNvSpPr/>
          <p:nvPr/>
        </p:nvSpPr>
        <p:spPr>
          <a:xfrm>
            <a:off x="395654" y="3886200"/>
            <a:ext cx="4114800" cy="1737360"/>
          </a:xfrm>
          <a:prstGeom prst="cube">
            <a:avLst>
              <a:gd name="adj" fmla="val 93609"/>
            </a:avLst>
          </a:prstGeom>
          <a:solidFill>
            <a:schemeClr val="accent3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8" name="Rectangle 7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sz="3200" dirty="0" smtClean="0">
                <a:solidFill>
                  <a:schemeClr val="bg1"/>
                </a:solidFill>
              </a:rPr>
              <a:t>Goal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2438400"/>
          </a:xfrm>
        </p:spPr>
        <p:txBody>
          <a:bodyPr/>
          <a:lstStyle/>
          <a:p>
            <a:r>
              <a:rPr lang="en-US" sz="2400" b="1" dirty="0" smtClean="0"/>
              <a:t>Goal:</a:t>
            </a:r>
            <a:r>
              <a:rPr lang="en-US" sz="2400" dirty="0" smtClean="0"/>
              <a:t> Inexpensive, general-purpose DMFB</a:t>
            </a:r>
          </a:p>
          <a:p>
            <a:r>
              <a:rPr lang="en-US" sz="2400" b="1" dirty="0" smtClean="0"/>
              <a:t>Why:</a:t>
            </a:r>
            <a:r>
              <a:rPr lang="en-US" sz="2400" dirty="0" smtClean="0"/>
              <a:t> Affordable/accessible to poor/remote communities</a:t>
            </a:r>
            <a:endParaRPr lang="en-US" sz="2400" b="1" dirty="0" smtClean="0"/>
          </a:p>
          <a:p>
            <a:r>
              <a:rPr lang="en-US" sz="2400" b="1" dirty="0" smtClean="0"/>
              <a:t>Problem:</a:t>
            </a:r>
            <a:endParaRPr lang="en-US" sz="2400" dirty="0" smtClean="0"/>
          </a:p>
          <a:p>
            <a:pPr lvl="1"/>
            <a:r>
              <a:rPr lang="en-US" sz="2000" dirty="0" smtClean="0"/>
              <a:t>Direct-addressing wire-routing is expensive (</a:t>
            </a:r>
            <a:r>
              <a:rPr lang="en-US" sz="2000" i="1" dirty="0" smtClean="0"/>
              <a:t>m </a:t>
            </a:r>
            <a:r>
              <a:rPr lang="en-US" sz="2000" dirty="0" smtClean="0"/>
              <a:t>× </a:t>
            </a:r>
            <a:r>
              <a:rPr lang="en-US" sz="2000" i="1" dirty="0" smtClean="0"/>
              <a:t>n</a:t>
            </a:r>
            <a:r>
              <a:rPr lang="en-US" sz="2000" dirty="0" smtClean="0"/>
              <a:t> wires)</a:t>
            </a:r>
          </a:p>
          <a:p>
            <a:pPr lvl="1"/>
            <a:r>
              <a:rPr lang="en-US" sz="2000" dirty="0" smtClean="0"/>
              <a:t>Pin-constrained devices are application specific ( &lt; </a:t>
            </a:r>
            <a:r>
              <a:rPr lang="en-US" sz="2000" i="1" dirty="0" smtClean="0"/>
              <a:t>m</a:t>
            </a:r>
            <a:r>
              <a:rPr lang="en-US" sz="2000" dirty="0" smtClean="0"/>
              <a:t> × </a:t>
            </a:r>
            <a:r>
              <a:rPr lang="en-US" sz="2000" i="1" dirty="0" smtClean="0"/>
              <a:t>n</a:t>
            </a:r>
            <a:r>
              <a:rPr lang="en-US" sz="2000" dirty="0" smtClean="0"/>
              <a:t> wires)</a:t>
            </a:r>
            <a:endParaRPr lang="en-US" dirty="0" smtClean="0"/>
          </a:p>
        </p:txBody>
      </p:sp>
      <p:grpSp>
        <p:nvGrpSpPr>
          <p:cNvPr id="192" name="Group 191"/>
          <p:cNvGrpSpPr/>
          <p:nvPr/>
        </p:nvGrpSpPr>
        <p:grpSpPr>
          <a:xfrm>
            <a:off x="395654" y="3733800"/>
            <a:ext cx="4114800" cy="1737360"/>
            <a:chOff x="395654" y="3733800"/>
            <a:chExt cx="4114800" cy="1737360"/>
          </a:xfrm>
        </p:grpSpPr>
        <p:sp>
          <p:nvSpPr>
            <p:cNvPr id="177" name="Cube 176"/>
            <p:cNvSpPr/>
            <p:nvPr/>
          </p:nvSpPr>
          <p:spPr>
            <a:xfrm>
              <a:off x="395654" y="3733800"/>
              <a:ext cx="4114800" cy="1737360"/>
            </a:xfrm>
            <a:prstGeom prst="cube">
              <a:avLst>
                <a:gd name="adj" fmla="val 93609"/>
              </a:avLst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Cube 26"/>
            <p:cNvSpPr/>
            <p:nvPr/>
          </p:nvSpPr>
          <p:spPr>
            <a:xfrm>
              <a:off x="1995854" y="38100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Cube 57"/>
            <p:cNvSpPr/>
            <p:nvPr/>
          </p:nvSpPr>
          <p:spPr>
            <a:xfrm>
              <a:off x="2224454" y="38100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Cube 58"/>
            <p:cNvSpPr/>
            <p:nvPr/>
          </p:nvSpPr>
          <p:spPr>
            <a:xfrm>
              <a:off x="2453054" y="38100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Cube 59"/>
            <p:cNvSpPr/>
            <p:nvPr/>
          </p:nvSpPr>
          <p:spPr>
            <a:xfrm>
              <a:off x="2681654" y="38100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Cube 60"/>
            <p:cNvSpPr/>
            <p:nvPr/>
          </p:nvSpPr>
          <p:spPr>
            <a:xfrm>
              <a:off x="2910254" y="38100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Cube 61"/>
            <p:cNvSpPr/>
            <p:nvPr/>
          </p:nvSpPr>
          <p:spPr>
            <a:xfrm>
              <a:off x="3138854" y="38100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Cube 62"/>
            <p:cNvSpPr/>
            <p:nvPr/>
          </p:nvSpPr>
          <p:spPr>
            <a:xfrm>
              <a:off x="3367454" y="38100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Cube 63"/>
            <p:cNvSpPr/>
            <p:nvPr/>
          </p:nvSpPr>
          <p:spPr>
            <a:xfrm>
              <a:off x="3596054" y="38100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Cube 64"/>
            <p:cNvSpPr/>
            <p:nvPr/>
          </p:nvSpPr>
          <p:spPr>
            <a:xfrm>
              <a:off x="3824654" y="38100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Cube 65"/>
            <p:cNvSpPr/>
            <p:nvPr/>
          </p:nvSpPr>
          <p:spPr>
            <a:xfrm>
              <a:off x="4053254" y="38100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Cube 66"/>
            <p:cNvSpPr/>
            <p:nvPr/>
          </p:nvSpPr>
          <p:spPr>
            <a:xfrm>
              <a:off x="1843454" y="39471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Cube 67"/>
            <p:cNvSpPr/>
            <p:nvPr/>
          </p:nvSpPr>
          <p:spPr>
            <a:xfrm>
              <a:off x="2072054" y="39471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Cube 68"/>
            <p:cNvSpPr/>
            <p:nvPr/>
          </p:nvSpPr>
          <p:spPr>
            <a:xfrm>
              <a:off x="2300654" y="39471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Cube 69"/>
            <p:cNvSpPr/>
            <p:nvPr/>
          </p:nvSpPr>
          <p:spPr>
            <a:xfrm>
              <a:off x="2529254" y="39471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Cube 70"/>
            <p:cNvSpPr/>
            <p:nvPr/>
          </p:nvSpPr>
          <p:spPr>
            <a:xfrm>
              <a:off x="2757854" y="39471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Cube 71"/>
            <p:cNvSpPr/>
            <p:nvPr/>
          </p:nvSpPr>
          <p:spPr>
            <a:xfrm>
              <a:off x="2986454" y="39471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Cube 72"/>
            <p:cNvSpPr/>
            <p:nvPr/>
          </p:nvSpPr>
          <p:spPr>
            <a:xfrm>
              <a:off x="3215054" y="39471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Cube 73"/>
            <p:cNvSpPr/>
            <p:nvPr/>
          </p:nvSpPr>
          <p:spPr>
            <a:xfrm>
              <a:off x="3443654" y="39471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Cube 74"/>
            <p:cNvSpPr/>
            <p:nvPr/>
          </p:nvSpPr>
          <p:spPr>
            <a:xfrm>
              <a:off x="3672254" y="39471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Cube 75"/>
            <p:cNvSpPr/>
            <p:nvPr/>
          </p:nvSpPr>
          <p:spPr>
            <a:xfrm>
              <a:off x="3900854" y="39471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Cube 86"/>
            <p:cNvSpPr/>
            <p:nvPr/>
          </p:nvSpPr>
          <p:spPr>
            <a:xfrm>
              <a:off x="1691054" y="40995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Cube 87"/>
            <p:cNvSpPr/>
            <p:nvPr/>
          </p:nvSpPr>
          <p:spPr>
            <a:xfrm>
              <a:off x="1919654" y="40995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Cube 88"/>
            <p:cNvSpPr/>
            <p:nvPr/>
          </p:nvSpPr>
          <p:spPr>
            <a:xfrm>
              <a:off x="2148254" y="40995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Cube 89"/>
            <p:cNvSpPr/>
            <p:nvPr/>
          </p:nvSpPr>
          <p:spPr>
            <a:xfrm>
              <a:off x="2376854" y="40995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Cube 90"/>
            <p:cNvSpPr/>
            <p:nvPr/>
          </p:nvSpPr>
          <p:spPr>
            <a:xfrm>
              <a:off x="2605454" y="40995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Cube 91"/>
            <p:cNvSpPr/>
            <p:nvPr/>
          </p:nvSpPr>
          <p:spPr>
            <a:xfrm>
              <a:off x="2834054" y="40995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Cube 92"/>
            <p:cNvSpPr/>
            <p:nvPr/>
          </p:nvSpPr>
          <p:spPr>
            <a:xfrm>
              <a:off x="3062654" y="40995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Cube 93"/>
            <p:cNvSpPr/>
            <p:nvPr/>
          </p:nvSpPr>
          <p:spPr>
            <a:xfrm>
              <a:off x="3291254" y="40995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Cube 94"/>
            <p:cNvSpPr/>
            <p:nvPr/>
          </p:nvSpPr>
          <p:spPr>
            <a:xfrm>
              <a:off x="3519854" y="40995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Cube 95"/>
            <p:cNvSpPr/>
            <p:nvPr/>
          </p:nvSpPr>
          <p:spPr>
            <a:xfrm>
              <a:off x="3748454" y="40995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Cube 106"/>
            <p:cNvSpPr/>
            <p:nvPr/>
          </p:nvSpPr>
          <p:spPr>
            <a:xfrm>
              <a:off x="1538654" y="42519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Cube 107"/>
            <p:cNvSpPr/>
            <p:nvPr/>
          </p:nvSpPr>
          <p:spPr>
            <a:xfrm>
              <a:off x="1767254" y="42519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Cube 108"/>
            <p:cNvSpPr/>
            <p:nvPr/>
          </p:nvSpPr>
          <p:spPr>
            <a:xfrm>
              <a:off x="1995854" y="42519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Cube 109"/>
            <p:cNvSpPr/>
            <p:nvPr/>
          </p:nvSpPr>
          <p:spPr>
            <a:xfrm>
              <a:off x="2224454" y="42519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Cube 110"/>
            <p:cNvSpPr/>
            <p:nvPr/>
          </p:nvSpPr>
          <p:spPr>
            <a:xfrm>
              <a:off x="2453054" y="42519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Cube 111"/>
            <p:cNvSpPr/>
            <p:nvPr/>
          </p:nvSpPr>
          <p:spPr>
            <a:xfrm>
              <a:off x="2681654" y="42519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Cube 112"/>
            <p:cNvSpPr/>
            <p:nvPr/>
          </p:nvSpPr>
          <p:spPr>
            <a:xfrm>
              <a:off x="2910254" y="42519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Cube 113"/>
            <p:cNvSpPr/>
            <p:nvPr/>
          </p:nvSpPr>
          <p:spPr>
            <a:xfrm>
              <a:off x="3138854" y="42519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Cube 114"/>
            <p:cNvSpPr/>
            <p:nvPr/>
          </p:nvSpPr>
          <p:spPr>
            <a:xfrm>
              <a:off x="3367454" y="42519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Cube 115"/>
            <p:cNvSpPr/>
            <p:nvPr/>
          </p:nvSpPr>
          <p:spPr>
            <a:xfrm>
              <a:off x="3596054" y="42519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Cube 116"/>
            <p:cNvSpPr/>
            <p:nvPr/>
          </p:nvSpPr>
          <p:spPr>
            <a:xfrm>
              <a:off x="1386254" y="44043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Cube 117"/>
            <p:cNvSpPr/>
            <p:nvPr/>
          </p:nvSpPr>
          <p:spPr>
            <a:xfrm>
              <a:off x="1614854" y="44043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Cube 118"/>
            <p:cNvSpPr/>
            <p:nvPr/>
          </p:nvSpPr>
          <p:spPr>
            <a:xfrm>
              <a:off x="1843454" y="44043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Cube 119"/>
            <p:cNvSpPr/>
            <p:nvPr/>
          </p:nvSpPr>
          <p:spPr>
            <a:xfrm>
              <a:off x="2072054" y="44043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Cube 120"/>
            <p:cNvSpPr/>
            <p:nvPr/>
          </p:nvSpPr>
          <p:spPr>
            <a:xfrm>
              <a:off x="2300654" y="44043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Cube 121"/>
            <p:cNvSpPr/>
            <p:nvPr/>
          </p:nvSpPr>
          <p:spPr>
            <a:xfrm>
              <a:off x="2529254" y="44043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Cube 122"/>
            <p:cNvSpPr/>
            <p:nvPr/>
          </p:nvSpPr>
          <p:spPr>
            <a:xfrm>
              <a:off x="2757854" y="44043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Cube 123"/>
            <p:cNvSpPr/>
            <p:nvPr/>
          </p:nvSpPr>
          <p:spPr>
            <a:xfrm>
              <a:off x="2986454" y="44043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Cube 124"/>
            <p:cNvSpPr/>
            <p:nvPr/>
          </p:nvSpPr>
          <p:spPr>
            <a:xfrm>
              <a:off x="3215054" y="44043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Cube 125"/>
            <p:cNvSpPr/>
            <p:nvPr/>
          </p:nvSpPr>
          <p:spPr>
            <a:xfrm>
              <a:off x="3443654" y="44043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Cube 126"/>
            <p:cNvSpPr/>
            <p:nvPr/>
          </p:nvSpPr>
          <p:spPr>
            <a:xfrm>
              <a:off x="1233854" y="45567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Cube 127"/>
            <p:cNvSpPr/>
            <p:nvPr/>
          </p:nvSpPr>
          <p:spPr>
            <a:xfrm>
              <a:off x="1462454" y="45567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Cube 128"/>
            <p:cNvSpPr/>
            <p:nvPr/>
          </p:nvSpPr>
          <p:spPr>
            <a:xfrm>
              <a:off x="1691054" y="45567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Cube 129"/>
            <p:cNvSpPr/>
            <p:nvPr/>
          </p:nvSpPr>
          <p:spPr>
            <a:xfrm>
              <a:off x="1919654" y="45567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Cube 130"/>
            <p:cNvSpPr/>
            <p:nvPr/>
          </p:nvSpPr>
          <p:spPr>
            <a:xfrm>
              <a:off x="2148254" y="45567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Cube 131"/>
            <p:cNvSpPr/>
            <p:nvPr/>
          </p:nvSpPr>
          <p:spPr>
            <a:xfrm>
              <a:off x="2376854" y="45567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Cube 132"/>
            <p:cNvSpPr/>
            <p:nvPr/>
          </p:nvSpPr>
          <p:spPr>
            <a:xfrm>
              <a:off x="2605454" y="45567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Cube 133"/>
            <p:cNvSpPr/>
            <p:nvPr/>
          </p:nvSpPr>
          <p:spPr>
            <a:xfrm>
              <a:off x="2834054" y="45567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Cube 134"/>
            <p:cNvSpPr/>
            <p:nvPr/>
          </p:nvSpPr>
          <p:spPr>
            <a:xfrm>
              <a:off x="3062654" y="45567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Cube 135"/>
            <p:cNvSpPr/>
            <p:nvPr/>
          </p:nvSpPr>
          <p:spPr>
            <a:xfrm>
              <a:off x="3291254" y="45567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Cube 136"/>
            <p:cNvSpPr/>
            <p:nvPr/>
          </p:nvSpPr>
          <p:spPr>
            <a:xfrm>
              <a:off x="1081454" y="47091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Cube 137"/>
            <p:cNvSpPr/>
            <p:nvPr/>
          </p:nvSpPr>
          <p:spPr>
            <a:xfrm>
              <a:off x="1310054" y="47091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Cube 138"/>
            <p:cNvSpPr/>
            <p:nvPr/>
          </p:nvSpPr>
          <p:spPr>
            <a:xfrm>
              <a:off x="1538654" y="47091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Cube 139"/>
            <p:cNvSpPr/>
            <p:nvPr/>
          </p:nvSpPr>
          <p:spPr>
            <a:xfrm>
              <a:off x="1767254" y="47091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Cube 140"/>
            <p:cNvSpPr/>
            <p:nvPr/>
          </p:nvSpPr>
          <p:spPr>
            <a:xfrm>
              <a:off x="1995854" y="47091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Cube 141"/>
            <p:cNvSpPr/>
            <p:nvPr/>
          </p:nvSpPr>
          <p:spPr>
            <a:xfrm>
              <a:off x="2224454" y="47091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Cube 142"/>
            <p:cNvSpPr/>
            <p:nvPr/>
          </p:nvSpPr>
          <p:spPr>
            <a:xfrm>
              <a:off x="2453054" y="47091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Cube 143"/>
            <p:cNvSpPr/>
            <p:nvPr/>
          </p:nvSpPr>
          <p:spPr>
            <a:xfrm>
              <a:off x="2681654" y="47091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Cube 144"/>
            <p:cNvSpPr/>
            <p:nvPr/>
          </p:nvSpPr>
          <p:spPr>
            <a:xfrm>
              <a:off x="2910254" y="47091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Cube 145"/>
            <p:cNvSpPr/>
            <p:nvPr/>
          </p:nvSpPr>
          <p:spPr>
            <a:xfrm>
              <a:off x="3138854" y="47091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Cube 146"/>
            <p:cNvSpPr/>
            <p:nvPr/>
          </p:nvSpPr>
          <p:spPr>
            <a:xfrm>
              <a:off x="929054" y="48615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Cube 147"/>
            <p:cNvSpPr/>
            <p:nvPr/>
          </p:nvSpPr>
          <p:spPr>
            <a:xfrm>
              <a:off x="1157654" y="48615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Cube 148"/>
            <p:cNvSpPr/>
            <p:nvPr/>
          </p:nvSpPr>
          <p:spPr>
            <a:xfrm>
              <a:off x="1386254" y="48615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Cube 149"/>
            <p:cNvSpPr/>
            <p:nvPr/>
          </p:nvSpPr>
          <p:spPr>
            <a:xfrm>
              <a:off x="1614854" y="48615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Cube 150"/>
            <p:cNvSpPr/>
            <p:nvPr/>
          </p:nvSpPr>
          <p:spPr>
            <a:xfrm>
              <a:off x="1843454" y="48615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Cube 151"/>
            <p:cNvSpPr/>
            <p:nvPr/>
          </p:nvSpPr>
          <p:spPr>
            <a:xfrm>
              <a:off x="2072054" y="48615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Cube 152"/>
            <p:cNvSpPr/>
            <p:nvPr/>
          </p:nvSpPr>
          <p:spPr>
            <a:xfrm>
              <a:off x="2300654" y="48615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Cube 153"/>
            <p:cNvSpPr/>
            <p:nvPr/>
          </p:nvSpPr>
          <p:spPr>
            <a:xfrm>
              <a:off x="2529254" y="48615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Cube 154"/>
            <p:cNvSpPr/>
            <p:nvPr/>
          </p:nvSpPr>
          <p:spPr>
            <a:xfrm>
              <a:off x="2757854" y="48615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Cube 155"/>
            <p:cNvSpPr/>
            <p:nvPr/>
          </p:nvSpPr>
          <p:spPr>
            <a:xfrm>
              <a:off x="2986454" y="48615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Cube 156"/>
            <p:cNvSpPr/>
            <p:nvPr/>
          </p:nvSpPr>
          <p:spPr>
            <a:xfrm>
              <a:off x="776654" y="50139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Cube 157"/>
            <p:cNvSpPr/>
            <p:nvPr/>
          </p:nvSpPr>
          <p:spPr>
            <a:xfrm>
              <a:off x="1005254" y="50139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Cube 158"/>
            <p:cNvSpPr/>
            <p:nvPr/>
          </p:nvSpPr>
          <p:spPr>
            <a:xfrm>
              <a:off x="1233854" y="50139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Cube 159"/>
            <p:cNvSpPr/>
            <p:nvPr/>
          </p:nvSpPr>
          <p:spPr>
            <a:xfrm>
              <a:off x="1462454" y="50139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Cube 160"/>
            <p:cNvSpPr/>
            <p:nvPr/>
          </p:nvSpPr>
          <p:spPr>
            <a:xfrm>
              <a:off x="1691054" y="50139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Cube 161"/>
            <p:cNvSpPr/>
            <p:nvPr/>
          </p:nvSpPr>
          <p:spPr>
            <a:xfrm>
              <a:off x="1919654" y="50139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Cube 162"/>
            <p:cNvSpPr/>
            <p:nvPr/>
          </p:nvSpPr>
          <p:spPr>
            <a:xfrm>
              <a:off x="2148254" y="50139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Cube 163"/>
            <p:cNvSpPr/>
            <p:nvPr/>
          </p:nvSpPr>
          <p:spPr>
            <a:xfrm>
              <a:off x="2376854" y="50139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Cube 164"/>
            <p:cNvSpPr/>
            <p:nvPr/>
          </p:nvSpPr>
          <p:spPr>
            <a:xfrm>
              <a:off x="2605454" y="50139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Cube 165"/>
            <p:cNvSpPr/>
            <p:nvPr/>
          </p:nvSpPr>
          <p:spPr>
            <a:xfrm>
              <a:off x="2834054" y="50139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Cube 166"/>
            <p:cNvSpPr/>
            <p:nvPr/>
          </p:nvSpPr>
          <p:spPr>
            <a:xfrm>
              <a:off x="624254" y="51663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Cube 167"/>
            <p:cNvSpPr/>
            <p:nvPr/>
          </p:nvSpPr>
          <p:spPr>
            <a:xfrm>
              <a:off x="852854" y="51663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Cube 168"/>
            <p:cNvSpPr/>
            <p:nvPr/>
          </p:nvSpPr>
          <p:spPr>
            <a:xfrm>
              <a:off x="1081454" y="51663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Cube 169"/>
            <p:cNvSpPr/>
            <p:nvPr/>
          </p:nvSpPr>
          <p:spPr>
            <a:xfrm>
              <a:off x="1310054" y="51663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Cube 170"/>
            <p:cNvSpPr/>
            <p:nvPr/>
          </p:nvSpPr>
          <p:spPr>
            <a:xfrm>
              <a:off x="1538654" y="51663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Cube 171"/>
            <p:cNvSpPr/>
            <p:nvPr/>
          </p:nvSpPr>
          <p:spPr>
            <a:xfrm>
              <a:off x="1767254" y="51663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Cube 172"/>
            <p:cNvSpPr/>
            <p:nvPr/>
          </p:nvSpPr>
          <p:spPr>
            <a:xfrm>
              <a:off x="1995854" y="51663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Cube 173"/>
            <p:cNvSpPr/>
            <p:nvPr/>
          </p:nvSpPr>
          <p:spPr>
            <a:xfrm>
              <a:off x="2224454" y="51663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Cube 174"/>
            <p:cNvSpPr/>
            <p:nvPr/>
          </p:nvSpPr>
          <p:spPr>
            <a:xfrm>
              <a:off x="2453054" y="51663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Cube 175"/>
            <p:cNvSpPr/>
            <p:nvPr/>
          </p:nvSpPr>
          <p:spPr>
            <a:xfrm>
              <a:off x="2681654" y="51663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6" name="Left Brace 185"/>
          <p:cNvSpPr/>
          <p:nvPr/>
        </p:nvSpPr>
        <p:spPr>
          <a:xfrm rot="2615059">
            <a:off x="599904" y="3182831"/>
            <a:ext cx="609600" cy="2205090"/>
          </a:xfrm>
          <a:prstGeom prst="leftBrace">
            <a:avLst>
              <a:gd name="adj1" fmla="val 53485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TextBox 186"/>
          <p:cNvSpPr txBox="1"/>
          <p:nvPr/>
        </p:nvSpPr>
        <p:spPr>
          <a:xfrm>
            <a:off x="304800" y="36576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sp>
        <p:nvSpPr>
          <p:cNvPr id="188" name="Left Brace 187"/>
          <p:cNvSpPr/>
          <p:nvPr/>
        </p:nvSpPr>
        <p:spPr>
          <a:xfrm rot="5400000">
            <a:off x="3086100" y="2247900"/>
            <a:ext cx="381000" cy="2438400"/>
          </a:xfrm>
          <a:prstGeom prst="leftBrace">
            <a:avLst>
              <a:gd name="adj1" fmla="val 53485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TextBox 188"/>
          <p:cNvSpPr txBox="1"/>
          <p:nvPr/>
        </p:nvSpPr>
        <p:spPr>
          <a:xfrm>
            <a:off x="3088087" y="2895600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</a:t>
            </a:r>
            <a:endParaRPr lang="en-US" dirty="0"/>
          </a:p>
        </p:txBody>
      </p:sp>
      <p:sp>
        <p:nvSpPr>
          <p:cNvPr id="190" name="Left Brace 189"/>
          <p:cNvSpPr/>
          <p:nvPr/>
        </p:nvSpPr>
        <p:spPr>
          <a:xfrm rot="10800000">
            <a:off x="4572000" y="3886200"/>
            <a:ext cx="381000" cy="1188720"/>
          </a:xfrm>
          <a:prstGeom prst="leftBrace">
            <a:avLst>
              <a:gd name="adj1" fmla="val 53485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TextBox 190"/>
          <p:cNvSpPr txBox="1"/>
          <p:nvPr/>
        </p:nvSpPr>
        <p:spPr>
          <a:xfrm rot="16200000">
            <a:off x="4114435" y="3656809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Many</a:t>
            </a:r>
            <a:r>
              <a:rPr lang="en-US" dirty="0" smtClean="0"/>
              <a:t> PCB Layers</a:t>
            </a:r>
            <a:endParaRPr lang="en-US" dirty="0"/>
          </a:p>
        </p:txBody>
      </p:sp>
      <p:sp>
        <p:nvSpPr>
          <p:cNvPr id="199" name="Cube 198"/>
          <p:cNvSpPr/>
          <p:nvPr/>
        </p:nvSpPr>
        <p:spPr>
          <a:xfrm>
            <a:off x="4114800" y="4739640"/>
            <a:ext cx="4114800" cy="1737360"/>
          </a:xfrm>
          <a:prstGeom prst="cube">
            <a:avLst>
              <a:gd name="adj" fmla="val 93609"/>
            </a:avLst>
          </a:prstGeom>
          <a:solidFill>
            <a:schemeClr val="accent3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Cube 199"/>
          <p:cNvSpPr/>
          <p:nvPr/>
        </p:nvSpPr>
        <p:spPr>
          <a:xfrm>
            <a:off x="4114800" y="4586449"/>
            <a:ext cx="4114800" cy="1737360"/>
          </a:xfrm>
          <a:prstGeom prst="cube">
            <a:avLst>
              <a:gd name="adj" fmla="val 93609"/>
            </a:avLst>
          </a:prstGeom>
          <a:solidFill>
            <a:schemeClr val="accent3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Cube 201"/>
          <p:cNvSpPr/>
          <p:nvPr/>
        </p:nvSpPr>
        <p:spPr>
          <a:xfrm>
            <a:off x="4114800" y="4434049"/>
            <a:ext cx="4114800" cy="1737360"/>
          </a:xfrm>
          <a:prstGeom prst="cube">
            <a:avLst>
              <a:gd name="adj" fmla="val 93609"/>
            </a:avLst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3" name="Left Brace 302"/>
          <p:cNvSpPr/>
          <p:nvPr/>
        </p:nvSpPr>
        <p:spPr>
          <a:xfrm rot="10800000">
            <a:off x="8305800" y="4602478"/>
            <a:ext cx="213946" cy="274321"/>
          </a:xfrm>
          <a:prstGeom prst="leftBrace">
            <a:avLst>
              <a:gd name="adj1" fmla="val 2500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4" name="TextBox 303"/>
          <p:cNvSpPr txBox="1"/>
          <p:nvPr/>
        </p:nvSpPr>
        <p:spPr>
          <a:xfrm rot="16200000">
            <a:off x="7696579" y="3897489"/>
            <a:ext cx="1915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Few</a:t>
            </a:r>
            <a:r>
              <a:rPr lang="en-US" dirty="0" smtClean="0"/>
              <a:t> PCB Layers</a:t>
            </a:r>
            <a:endParaRPr lang="en-US" dirty="0"/>
          </a:p>
        </p:txBody>
      </p:sp>
      <p:grpSp>
        <p:nvGrpSpPr>
          <p:cNvPr id="434" name="Group 433"/>
          <p:cNvGrpSpPr/>
          <p:nvPr/>
        </p:nvGrpSpPr>
        <p:grpSpPr>
          <a:xfrm>
            <a:off x="4343400" y="4799809"/>
            <a:ext cx="3352800" cy="1158240"/>
            <a:chOff x="4343400" y="4799809"/>
            <a:chExt cx="3352800" cy="1158240"/>
          </a:xfrm>
        </p:grpSpPr>
        <p:sp>
          <p:nvSpPr>
            <p:cNvPr id="223" name="Cube 222"/>
            <p:cNvSpPr/>
            <p:nvPr/>
          </p:nvSpPr>
          <p:spPr>
            <a:xfrm>
              <a:off x="5410200" y="4799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" name="Cube 223"/>
            <p:cNvSpPr/>
            <p:nvPr/>
          </p:nvSpPr>
          <p:spPr>
            <a:xfrm>
              <a:off x="5638800" y="4799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" name="Cube 224"/>
            <p:cNvSpPr/>
            <p:nvPr/>
          </p:nvSpPr>
          <p:spPr>
            <a:xfrm>
              <a:off x="5867400" y="4799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" name="Cube 225"/>
            <p:cNvSpPr/>
            <p:nvPr/>
          </p:nvSpPr>
          <p:spPr>
            <a:xfrm>
              <a:off x="6096000" y="4799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" name="Cube 226"/>
            <p:cNvSpPr/>
            <p:nvPr/>
          </p:nvSpPr>
          <p:spPr>
            <a:xfrm>
              <a:off x="6324600" y="4799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" name="Cube 227"/>
            <p:cNvSpPr/>
            <p:nvPr/>
          </p:nvSpPr>
          <p:spPr>
            <a:xfrm>
              <a:off x="6553200" y="4799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9" name="Cube 228"/>
            <p:cNvSpPr/>
            <p:nvPr/>
          </p:nvSpPr>
          <p:spPr>
            <a:xfrm>
              <a:off x="6781800" y="4799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0" name="Cube 229"/>
            <p:cNvSpPr/>
            <p:nvPr/>
          </p:nvSpPr>
          <p:spPr>
            <a:xfrm>
              <a:off x="7010400" y="4799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1" name="Cube 230"/>
            <p:cNvSpPr/>
            <p:nvPr/>
          </p:nvSpPr>
          <p:spPr>
            <a:xfrm>
              <a:off x="7239000" y="4799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2" name="Cube 231"/>
            <p:cNvSpPr/>
            <p:nvPr/>
          </p:nvSpPr>
          <p:spPr>
            <a:xfrm>
              <a:off x="7467600" y="4799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7" name="Cube 236"/>
            <p:cNvSpPr/>
            <p:nvPr/>
          </p:nvSpPr>
          <p:spPr>
            <a:xfrm>
              <a:off x="6172200" y="49522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8" name="Cube 237"/>
            <p:cNvSpPr/>
            <p:nvPr/>
          </p:nvSpPr>
          <p:spPr>
            <a:xfrm>
              <a:off x="6400800" y="49522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Cube 246"/>
            <p:cNvSpPr/>
            <p:nvPr/>
          </p:nvSpPr>
          <p:spPr>
            <a:xfrm>
              <a:off x="6019800" y="51046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8" name="Cube 247"/>
            <p:cNvSpPr/>
            <p:nvPr/>
          </p:nvSpPr>
          <p:spPr>
            <a:xfrm>
              <a:off x="6248400" y="51046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5" name="Cube 254"/>
            <p:cNvSpPr/>
            <p:nvPr/>
          </p:nvSpPr>
          <p:spPr>
            <a:xfrm>
              <a:off x="5410200" y="52570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Cube 255"/>
            <p:cNvSpPr/>
            <p:nvPr/>
          </p:nvSpPr>
          <p:spPr>
            <a:xfrm>
              <a:off x="5638800" y="52570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7" name="Cube 256"/>
            <p:cNvSpPr/>
            <p:nvPr/>
          </p:nvSpPr>
          <p:spPr>
            <a:xfrm>
              <a:off x="5867400" y="52570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8" name="Cube 257"/>
            <p:cNvSpPr/>
            <p:nvPr/>
          </p:nvSpPr>
          <p:spPr>
            <a:xfrm>
              <a:off x="6096000" y="52570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" name="Cube 258"/>
            <p:cNvSpPr/>
            <p:nvPr/>
          </p:nvSpPr>
          <p:spPr>
            <a:xfrm>
              <a:off x="6324600" y="52570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0" name="Cube 259"/>
            <p:cNvSpPr/>
            <p:nvPr/>
          </p:nvSpPr>
          <p:spPr>
            <a:xfrm>
              <a:off x="6553200" y="52570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5" name="Cube 264"/>
            <p:cNvSpPr/>
            <p:nvPr/>
          </p:nvSpPr>
          <p:spPr>
            <a:xfrm>
              <a:off x="5257800" y="54094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0" name="Cube 269"/>
            <p:cNvSpPr/>
            <p:nvPr/>
          </p:nvSpPr>
          <p:spPr>
            <a:xfrm>
              <a:off x="6400800" y="54094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3" name="Cube 272"/>
            <p:cNvSpPr/>
            <p:nvPr/>
          </p:nvSpPr>
          <p:spPr>
            <a:xfrm>
              <a:off x="4648200" y="5561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4" name="Cube 273"/>
            <p:cNvSpPr/>
            <p:nvPr/>
          </p:nvSpPr>
          <p:spPr>
            <a:xfrm>
              <a:off x="4876800" y="5561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5" name="Cube 274"/>
            <p:cNvSpPr/>
            <p:nvPr/>
          </p:nvSpPr>
          <p:spPr>
            <a:xfrm>
              <a:off x="5105400" y="5561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0" name="Cube 279"/>
            <p:cNvSpPr/>
            <p:nvPr/>
          </p:nvSpPr>
          <p:spPr>
            <a:xfrm>
              <a:off x="6248400" y="5561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1" name="Cube 280"/>
            <p:cNvSpPr/>
            <p:nvPr/>
          </p:nvSpPr>
          <p:spPr>
            <a:xfrm>
              <a:off x="6477000" y="5561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2" name="Cube 281"/>
            <p:cNvSpPr/>
            <p:nvPr/>
          </p:nvSpPr>
          <p:spPr>
            <a:xfrm>
              <a:off x="6705600" y="5561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3" name="Cube 292"/>
            <p:cNvSpPr/>
            <p:nvPr/>
          </p:nvSpPr>
          <p:spPr>
            <a:xfrm>
              <a:off x="4343400" y="58666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>
                <a:alpha val="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" name="Cube 308"/>
            <p:cNvSpPr/>
            <p:nvPr/>
          </p:nvSpPr>
          <p:spPr>
            <a:xfrm>
              <a:off x="6324600" y="52578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" name="Cube 309"/>
            <p:cNvSpPr/>
            <p:nvPr/>
          </p:nvSpPr>
          <p:spPr>
            <a:xfrm>
              <a:off x="6553200" y="52578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5" name="Cube 314"/>
            <p:cNvSpPr/>
            <p:nvPr/>
          </p:nvSpPr>
          <p:spPr>
            <a:xfrm>
              <a:off x="5257800" y="54102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6" name="Cube 315"/>
            <p:cNvSpPr/>
            <p:nvPr/>
          </p:nvSpPr>
          <p:spPr>
            <a:xfrm>
              <a:off x="6400800" y="54102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3" name="Group 432"/>
          <p:cNvGrpSpPr/>
          <p:nvPr/>
        </p:nvGrpSpPr>
        <p:grpSpPr>
          <a:xfrm>
            <a:off x="4343400" y="4510249"/>
            <a:ext cx="3657600" cy="1447800"/>
            <a:chOff x="4495800" y="4662649"/>
            <a:chExt cx="3657600" cy="1447800"/>
          </a:xfrm>
        </p:grpSpPr>
        <p:sp>
          <p:nvSpPr>
            <p:cNvPr id="319" name="Cube 318"/>
            <p:cNvSpPr/>
            <p:nvPr/>
          </p:nvSpPr>
          <p:spPr>
            <a:xfrm>
              <a:off x="5867400" y="466264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0" name="Cube 319"/>
            <p:cNvSpPr/>
            <p:nvPr/>
          </p:nvSpPr>
          <p:spPr>
            <a:xfrm>
              <a:off x="6096000" y="466264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1" name="Cube 320"/>
            <p:cNvSpPr/>
            <p:nvPr/>
          </p:nvSpPr>
          <p:spPr>
            <a:xfrm>
              <a:off x="6324600" y="466264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2" name="Cube 321"/>
            <p:cNvSpPr/>
            <p:nvPr/>
          </p:nvSpPr>
          <p:spPr>
            <a:xfrm>
              <a:off x="6553200" y="466264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3" name="Cube 322"/>
            <p:cNvSpPr/>
            <p:nvPr/>
          </p:nvSpPr>
          <p:spPr>
            <a:xfrm>
              <a:off x="6781800" y="466264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4" name="Cube 323"/>
            <p:cNvSpPr/>
            <p:nvPr/>
          </p:nvSpPr>
          <p:spPr>
            <a:xfrm>
              <a:off x="7010400" y="466264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5" name="Cube 324"/>
            <p:cNvSpPr/>
            <p:nvPr/>
          </p:nvSpPr>
          <p:spPr>
            <a:xfrm>
              <a:off x="7239000" y="466264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6" name="Cube 325"/>
            <p:cNvSpPr/>
            <p:nvPr/>
          </p:nvSpPr>
          <p:spPr>
            <a:xfrm>
              <a:off x="7467600" y="466264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7" name="Cube 326"/>
            <p:cNvSpPr/>
            <p:nvPr/>
          </p:nvSpPr>
          <p:spPr>
            <a:xfrm>
              <a:off x="7696200" y="466264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8" name="Cube 327"/>
            <p:cNvSpPr/>
            <p:nvPr/>
          </p:nvSpPr>
          <p:spPr>
            <a:xfrm>
              <a:off x="7924800" y="466264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9" name="Cube 328"/>
            <p:cNvSpPr/>
            <p:nvPr/>
          </p:nvSpPr>
          <p:spPr>
            <a:xfrm>
              <a:off x="5715000" y="4799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0" name="Cube 329"/>
            <p:cNvSpPr/>
            <p:nvPr/>
          </p:nvSpPr>
          <p:spPr>
            <a:xfrm>
              <a:off x="5943600" y="4799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Cube 330"/>
            <p:cNvSpPr/>
            <p:nvPr/>
          </p:nvSpPr>
          <p:spPr>
            <a:xfrm>
              <a:off x="6172200" y="4799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2" name="Cube 331"/>
            <p:cNvSpPr/>
            <p:nvPr/>
          </p:nvSpPr>
          <p:spPr>
            <a:xfrm>
              <a:off x="6400800" y="4799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3" name="Cube 332"/>
            <p:cNvSpPr/>
            <p:nvPr/>
          </p:nvSpPr>
          <p:spPr>
            <a:xfrm>
              <a:off x="6629400" y="4799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4" name="Cube 333"/>
            <p:cNvSpPr/>
            <p:nvPr/>
          </p:nvSpPr>
          <p:spPr>
            <a:xfrm>
              <a:off x="6858000" y="4799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5" name="Cube 334"/>
            <p:cNvSpPr/>
            <p:nvPr/>
          </p:nvSpPr>
          <p:spPr>
            <a:xfrm>
              <a:off x="7086600" y="4799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6" name="Cube 335"/>
            <p:cNvSpPr/>
            <p:nvPr/>
          </p:nvSpPr>
          <p:spPr>
            <a:xfrm>
              <a:off x="7315200" y="4799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7" name="Cube 336"/>
            <p:cNvSpPr/>
            <p:nvPr/>
          </p:nvSpPr>
          <p:spPr>
            <a:xfrm>
              <a:off x="7543800" y="4799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8" name="Cube 337"/>
            <p:cNvSpPr/>
            <p:nvPr/>
          </p:nvSpPr>
          <p:spPr>
            <a:xfrm>
              <a:off x="7772400" y="4799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9" name="Cube 338"/>
            <p:cNvSpPr/>
            <p:nvPr/>
          </p:nvSpPr>
          <p:spPr>
            <a:xfrm>
              <a:off x="5562600" y="49522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0" name="Cube 339"/>
            <p:cNvSpPr/>
            <p:nvPr/>
          </p:nvSpPr>
          <p:spPr>
            <a:xfrm>
              <a:off x="5791200" y="49522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1" name="Cube 340"/>
            <p:cNvSpPr/>
            <p:nvPr/>
          </p:nvSpPr>
          <p:spPr>
            <a:xfrm>
              <a:off x="6019800" y="49522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2" name="Cube 341"/>
            <p:cNvSpPr/>
            <p:nvPr/>
          </p:nvSpPr>
          <p:spPr>
            <a:xfrm>
              <a:off x="6248400" y="49522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3" name="Cube 342"/>
            <p:cNvSpPr/>
            <p:nvPr/>
          </p:nvSpPr>
          <p:spPr>
            <a:xfrm>
              <a:off x="6477000" y="49522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4" name="Cube 343"/>
            <p:cNvSpPr/>
            <p:nvPr/>
          </p:nvSpPr>
          <p:spPr>
            <a:xfrm>
              <a:off x="6705600" y="49522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5" name="Cube 344"/>
            <p:cNvSpPr/>
            <p:nvPr/>
          </p:nvSpPr>
          <p:spPr>
            <a:xfrm>
              <a:off x="6934200" y="49522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6" name="Cube 345"/>
            <p:cNvSpPr/>
            <p:nvPr/>
          </p:nvSpPr>
          <p:spPr>
            <a:xfrm>
              <a:off x="7162800" y="49522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7" name="Cube 346"/>
            <p:cNvSpPr/>
            <p:nvPr/>
          </p:nvSpPr>
          <p:spPr>
            <a:xfrm>
              <a:off x="7391400" y="49522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8" name="Cube 347"/>
            <p:cNvSpPr/>
            <p:nvPr/>
          </p:nvSpPr>
          <p:spPr>
            <a:xfrm>
              <a:off x="7620000" y="49522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9" name="Cube 348"/>
            <p:cNvSpPr/>
            <p:nvPr/>
          </p:nvSpPr>
          <p:spPr>
            <a:xfrm>
              <a:off x="5410200" y="51046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0" name="Cube 349"/>
            <p:cNvSpPr/>
            <p:nvPr/>
          </p:nvSpPr>
          <p:spPr>
            <a:xfrm>
              <a:off x="5638800" y="51046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1" name="Cube 350"/>
            <p:cNvSpPr/>
            <p:nvPr/>
          </p:nvSpPr>
          <p:spPr>
            <a:xfrm>
              <a:off x="5867400" y="51046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2" name="Cube 351"/>
            <p:cNvSpPr/>
            <p:nvPr/>
          </p:nvSpPr>
          <p:spPr>
            <a:xfrm>
              <a:off x="6096000" y="51046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3" name="Cube 352"/>
            <p:cNvSpPr/>
            <p:nvPr/>
          </p:nvSpPr>
          <p:spPr>
            <a:xfrm>
              <a:off x="6324600" y="51046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4" name="Cube 353"/>
            <p:cNvSpPr/>
            <p:nvPr/>
          </p:nvSpPr>
          <p:spPr>
            <a:xfrm>
              <a:off x="6553200" y="51046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5" name="Cube 354"/>
            <p:cNvSpPr/>
            <p:nvPr/>
          </p:nvSpPr>
          <p:spPr>
            <a:xfrm>
              <a:off x="6781800" y="51046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6" name="Cube 355"/>
            <p:cNvSpPr/>
            <p:nvPr/>
          </p:nvSpPr>
          <p:spPr>
            <a:xfrm>
              <a:off x="7010400" y="51046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7" name="Cube 356"/>
            <p:cNvSpPr/>
            <p:nvPr/>
          </p:nvSpPr>
          <p:spPr>
            <a:xfrm>
              <a:off x="7239000" y="51046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8" name="Cube 357"/>
            <p:cNvSpPr/>
            <p:nvPr/>
          </p:nvSpPr>
          <p:spPr>
            <a:xfrm>
              <a:off x="7467600" y="51046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9" name="Cube 358"/>
            <p:cNvSpPr/>
            <p:nvPr/>
          </p:nvSpPr>
          <p:spPr>
            <a:xfrm>
              <a:off x="5257800" y="52570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0" name="Cube 359"/>
            <p:cNvSpPr/>
            <p:nvPr/>
          </p:nvSpPr>
          <p:spPr>
            <a:xfrm>
              <a:off x="5486400" y="52570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1" name="Cube 360"/>
            <p:cNvSpPr/>
            <p:nvPr/>
          </p:nvSpPr>
          <p:spPr>
            <a:xfrm>
              <a:off x="5715000" y="52570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2" name="Cube 361"/>
            <p:cNvSpPr/>
            <p:nvPr/>
          </p:nvSpPr>
          <p:spPr>
            <a:xfrm>
              <a:off x="5943600" y="52570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3" name="Cube 362"/>
            <p:cNvSpPr/>
            <p:nvPr/>
          </p:nvSpPr>
          <p:spPr>
            <a:xfrm>
              <a:off x="6172200" y="52570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4" name="Cube 363"/>
            <p:cNvSpPr/>
            <p:nvPr/>
          </p:nvSpPr>
          <p:spPr>
            <a:xfrm>
              <a:off x="6400800" y="52570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5" name="Cube 364"/>
            <p:cNvSpPr/>
            <p:nvPr/>
          </p:nvSpPr>
          <p:spPr>
            <a:xfrm>
              <a:off x="6629400" y="52570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6" name="Cube 365"/>
            <p:cNvSpPr/>
            <p:nvPr/>
          </p:nvSpPr>
          <p:spPr>
            <a:xfrm>
              <a:off x="6858000" y="52570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7" name="Cube 366"/>
            <p:cNvSpPr/>
            <p:nvPr/>
          </p:nvSpPr>
          <p:spPr>
            <a:xfrm>
              <a:off x="7086600" y="52570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8" name="Cube 367"/>
            <p:cNvSpPr/>
            <p:nvPr/>
          </p:nvSpPr>
          <p:spPr>
            <a:xfrm>
              <a:off x="7315200" y="52570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9" name="Cube 368"/>
            <p:cNvSpPr/>
            <p:nvPr/>
          </p:nvSpPr>
          <p:spPr>
            <a:xfrm>
              <a:off x="5105400" y="54094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0" name="Cube 369"/>
            <p:cNvSpPr/>
            <p:nvPr/>
          </p:nvSpPr>
          <p:spPr>
            <a:xfrm>
              <a:off x="5334000" y="54094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1" name="Cube 370"/>
            <p:cNvSpPr/>
            <p:nvPr/>
          </p:nvSpPr>
          <p:spPr>
            <a:xfrm>
              <a:off x="5562600" y="54094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2" name="Cube 371"/>
            <p:cNvSpPr/>
            <p:nvPr/>
          </p:nvSpPr>
          <p:spPr>
            <a:xfrm>
              <a:off x="5791200" y="54094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3" name="Cube 372"/>
            <p:cNvSpPr/>
            <p:nvPr/>
          </p:nvSpPr>
          <p:spPr>
            <a:xfrm>
              <a:off x="6019800" y="54094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4" name="Cube 373"/>
            <p:cNvSpPr/>
            <p:nvPr/>
          </p:nvSpPr>
          <p:spPr>
            <a:xfrm>
              <a:off x="6248400" y="54094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5" name="Cube 374"/>
            <p:cNvSpPr/>
            <p:nvPr/>
          </p:nvSpPr>
          <p:spPr>
            <a:xfrm>
              <a:off x="6477000" y="54094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6" name="Cube 375"/>
            <p:cNvSpPr/>
            <p:nvPr/>
          </p:nvSpPr>
          <p:spPr>
            <a:xfrm>
              <a:off x="6705600" y="54094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7" name="Cube 376"/>
            <p:cNvSpPr/>
            <p:nvPr/>
          </p:nvSpPr>
          <p:spPr>
            <a:xfrm>
              <a:off x="6934200" y="54094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8" name="Cube 377"/>
            <p:cNvSpPr/>
            <p:nvPr/>
          </p:nvSpPr>
          <p:spPr>
            <a:xfrm>
              <a:off x="7162800" y="54094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9" name="Cube 378"/>
            <p:cNvSpPr/>
            <p:nvPr/>
          </p:nvSpPr>
          <p:spPr>
            <a:xfrm>
              <a:off x="4953000" y="5561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0" name="Cube 379"/>
            <p:cNvSpPr/>
            <p:nvPr/>
          </p:nvSpPr>
          <p:spPr>
            <a:xfrm>
              <a:off x="5181600" y="5561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1" name="Cube 380"/>
            <p:cNvSpPr/>
            <p:nvPr/>
          </p:nvSpPr>
          <p:spPr>
            <a:xfrm>
              <a:off x="5410200" y="5561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2" name="Cube 381"/>
            <p:cNvSpPr/>
            <p:nvPr/>
          </p:nvSpPr>
          <p:spPr>
            <a:xfrm>
              <a:off x="5638800" y="5561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3" name="Cube 382"/>
            <p:cNvSpPr/>
            <p:nvPr/>
          </p:nvSpPr>
          <p:spPr>
            <a:xfrm>
              <a:off x="5867400" y="5561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4" name="Cube 383"/>
            <p:cNvSpPr/>
            <p:nvPr/>
          </p:nvSpPr>
          <p:spPr>
            <a:xfrm>
              <a:off x="6096000" y="5561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5" name="Cube 384"/>
            <p:cNvSpPr/>
            <p:nvPr/>
          </p:nvSpPr>
          <p:spPr>
            <a:xfrm>
              <a:off x="6324600" y="5561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6" name="Cube 385"/>
            <p:cNvSpPr/>
            <p:nvPr/>
          </p:nvSpPr>
          <p:spPr>
            <a:xfrm>
              <a:off x="6553200" y="5561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7" name="Cube 386"/>
            <p:cNvSpPr/>
            <p:nvPr/>
          </p:nvSpPr>
          <p:spPr>
            <a:xfrm>
              <a:off x="6781800" y="5561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8" name="Cube 387"/>
            <p:cNvSpPr/>
            <p:nvPr/>
          </p:nvSpPr>
          <p:spPr>
            <a:xfrm>
              <a:off x="7010400" y="5561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9" name="Cube 388"/>
            <p:cNvSpPr/>
            <p:nvPr/>
          </p:nvSpPr>
          <p:spPr>
            <a:xfrm>
              <a:off x="4800600" y="57142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0" name="Cube 389"/>
            <p:cNvSpPr/>
            <p:nvPr/>
          </p:nvSpPr>
          <p:spPr>
            <a:xfrm>
              <a:off x="5029200" y="57142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1" name="Cube 390"/>
            <p:cNvSpPr/>
            <p:nvPr/>
          </p:nvSpPr>
          <p:spPr>
            <a:xfrm>
              <a:off x="5257800" y="57142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2" name="Cube 391"/>
            <p:cNvSpPr/>
            <p:nvPr/>
          </p:nvSpPr>
          <p:spPr>
            <a:xfrm>
              <a:off x="5486400" y="57142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3" name="Cube 392"/>
            <p:cNvSpPr/>
            <p:nvPr/>
          </p:nvSpPr>
          <p:spPr>
            <a:xfrm>
              <a:off x="5715000" y="57142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4" name="Cube 393"/>
            <p:cNvSpPr/>
            <p:nvPr/>
          </p:nvSpPr>
          <p:spPr>
            <a:xfrm>
              <a:off x="5943600" y="57142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5" name="Cube 394"/>
            <p:cNvSpPr/>
            <p:nvPr/>
          </p:nvSpPr>
          <p:spPr>
            <a:xfrm>
              <a:off x="6172200" y="57142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6" name="Cube 395"/>
            <p:cNvSpPr/>
            <p:nvPr/>
          </p:nvSpPr>
          <p:spPr>
            <a:xfrm>
              <a:off x="6400800" y="57142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7" name="Cube 396"/>
            <p:cNvSpPr/>
            <p:nvPr/>
          </p:nvSpPr>
          <p:spPr>
            <a:xfrm>
              <a:off x="6629400" y="57142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8" name="Cube 397"/>
            <p:cNvSpPr/>
            <p:nvPr/>
          </p:nvSpPr>
          <p:spPr>
            <a:xfrm>
              <a:off x="6858000" y="57142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9" name="Cube 398"/>
            <p:cNvSpPr/>
            <p:nvPr/>
          </p:nvSpPr>
          <p:spPr>
            <a:xfrm>
              <a:off x="4648200" y="58666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0" name="Cube 399"/>
            <p:cNvSpPr/>
            <p:nvPr/>
          </p:nvSpPr>
          <p:spPr>
            <a:xfrm>
              <a:off x="4876800" y="58666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1" name="Cube 400"/>
            <p:cNvSpPr/>
            <p:nvPr/>
          </p:nvSpPr>
          <p:spPr>
            <a:xfrm>
              <a:off x="5105400" y="58666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2" name="Cube 401"/>
            <p:cNvSpPr/>
            <p:nvPr/>
          </p:nvSpPr>
          <p:spPr>
            <a:xfrm>
              <a:off x="5334000" y="58666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3" name="Cube 402"/>
            <p:cNvSpPr/>
            <p:nvPr/>
          </p:nvSpPr>
          <p:spPr>
            <a:xfrm>
              <a:off x="5562600" y="58666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4" name="Cube 403"/>
            <p:cNvSpPr/>
            <p:nvPr/>
          </p:nvSpPr>
          <p:spPr>
            <a:xfrm>
              <a:off x="5791200" y="58666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5" name="Cube 404"/>
            <p:cNvSpPr/>
            <p:nvPr/>
          </p:nvSpPr>
          <p:spPr>
            <a:xfrm>
              <a:off x="6019800" y="58666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6" name="Cube 405"/>
            <p:cNvSpPr/>
            <p:nvPr/>
          </p:nvSpPr>
          <p:spPr>
            <a:xfrm>
              <a:off x="6248400" y="58666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7" name="Cube 406"/>
            <p:cNvSpPr/>
            <p:nvPr/>
          </p:nvSpPr>
          <p:spPr>
            <a:xfrm>
              <a:off x="6477000" y="58666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8" name="Cube 407"/>
            <p:cNvSpPr/>
            <p:nvPr/>
          </p:nvSpPr>
          <p:spPr>
            <a:xfrm>
              <a:off x="6705600" y="58666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9" name="Cube 408"/>
            <p:cNvSpPr/>
            <p:nvPr/>
          </p:nvSpPr>
          <p:spPr>
            <a:xfrm>
              <a:off x="4495800" y="60190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0" name="Cube 409"/>
            <p:cNvSpPr/>
            <p:nvPr/>
          </p:nvSpPr>
          <p:spPr>
            <a:xfrm>
              <a:off x="4724400" y="60190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1" name="Cube 410"/>
            <p:cNvSpPr/>
            <p:nvPr/>
          </p:nvSpPr>
          <p:spPr>
            <a:xfrm>
              <a:off x="4953000" y="60190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2" name="Cube 411"/>
            <p:cNvSpPr/>
            <p:nvPr/>
          </p:nvSpPr>
          <p:spPr>
            <a:xfrm>
              <a:off x="5181600" y="60190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3" name="Cube 412"/>
            <p:cNvSpPr/>
            <p:nvPr/>
          </p:nvSpPr>
          <p:spPr>
            <a:xfrm>
              <a:off x="5410200" y="60190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4" name="Cube 413"/>
            <p:cNvSpPr/>
            <p:nvPr/>
          </p:nvSpPr>
          <p:spPr>
            <a:xfrm>
              <a:off x="5638800" y="60190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5" name="Cube 414"/>
            <p:cNvSpPr/>
            <p:nvPr/>
          </p:nvSpPr>
          <p:spPr>
            <a:xfrm>
              <a:off x="5867400" y="60190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6" name="Cube 415"/>
            <p:cNvSpPr/>
            <p:nvPr/>
          </p:nvSpPr>
          <p:spPr>
            <a:xfrm>
              <a:off x="6096000" y="60190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7" name="Cube 416"/>
            <p:cNvSpPr/>
            <p:nvPr/>
          </p:nvSpPr>
          <p:spPr>
            <a:xfrm>
              <a:off x="6324600" y="60190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8" name="Cube 417"/>
            <p:cNvSpPr/>
            <p:nvPr/>
          </p:nvSpPr>
          <p:spPr>
            <a:xfrm>
              <a:off x="6553200" y="60190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9" name="Cube 418"/>
            <p:cNvSpPr/>
            <p:nvPr/>
          </p:nvSpPr>
          <p:spPr>
            <a:xfrm>
              <a:off x="6629400" y="52578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0" name="Cube 419"/>
            <p:cNvSpPr/>
            <p:nvPr/>
          </p:nvSpPr>
          <p:spPr>
            <a:xfrm>
              <a:off x="6858000" y="52578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1" name="Cube 420"/>
            <p:cNvSpPr/>
            <p:nvPr/>
          </p:nvSpPr>
          <p:spPr>
            <a:xfrm>
              <a:off x="7086600" y="52578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2" name="Cube 421"/>
            <p:cNvSpPr/>
            <p:nvPr/>
          </p:nvSpPr>
          <p:spPr>
            <a:xfrm>
              <a:off x="7315200" y="52578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3" name="Cube 422"/>
            <p:cNvSpPr/>
            <p:nvPr/>
          </p:nvSpPr>
          <p:spPr>
            <a:xfrm>
              <a:off x="6477000" y="54102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4" name="Cube 423"/>
            <p:cNvSpPr/>
            <p:nvPr/>
          </p:nvSpPr>
          <p:spPr>
            <a:xfrm>
              <a:off x="6705600" y="54102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5" name="Cube 424"/>
            <p:cNvSpPr/>
            <p:nvPr/>
          </p:nvSpPr>
          <p:spPr>
            <a:xfrm>
              <a:off x="6934200" y="54102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6" name="Cube 425"/>
            <p:cNvSpPr/>
            <p:nvPr/>
          </p:nvSpPr>
          <p:spPr>
            <a:xfrm>
              <a:off x="7162800" y="54102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7" name="Cube 426"/>
            <p:cNvSpPr/>
            <p:nvPr/>
          </p:nvSpPr>
          <p:spPr>
            <a:xfrm>
              <a:off x="4953000" y="55626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8" name="Cube 427"/>
            <p:cNvSpPr/>
            <p:nvPr/>
          </p:nvSpPr>
          <p:spPr>
            <a:xfrm>
              <a:off x="5181600" y="55626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9" name="Cube 428"/>
            <p:cNvSpPr/>
            <p:nvPr/>
          </p:nvSpPr>
          <p:spPr>
            <a:xfrm>
              <a:off x="5410200" y="55626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" name="Cube 429"/>
            <p:cNvSpPr/>
            <p:nvPr/>
          </p:nvSpPr>
          <p:spPr>
            <a:xfrm>
              <a:off x="6553200" y="55626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1" name="Cube 430"/>
            <p:cNvSpPr/>
            <p:nvPr/>
          </p:nvSpPr>
          <p:spPr>
            <a:xfrm>
              <a:off x="6781800" y="55626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2" name="Cube 431"/>
            <p:cNvSpPr/>
            <p:nvPr/>
          </p:nvSpPr>
          <p:spPr>
            <a:xfrm>
              <a:off x="7010400" y="55626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5" name="Rectangle 434"/>
          <p:cNvSpPr/>
          <p:nvPr/>
        </p:nvSpPr>
        <p:spPr>
          <a:xfrm>
            <a:off x="6019800" y="3048000"/>
            <a:ext cx="1828800" cy="106680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 dirty="0" smtClean="0">
                <a:solidFill>
                  <a:schemeClr val="tx1"/>
                </a:solidFill>
              </a:rPr>
              <a:t>DA: 100 pins</a:t>
            </a:r>
          </a:p>
          <a:p>
            <a:pPr algn="ctr"/>
            <a:r>
              <a:rPr lang="en-US" sz="1700" b="1" dirty="0" smtClean="0">
                <a:solidFill>
                  <a:schemeClr val="tx1"/>
                </a:solidFill>
              </a:rPr>
              <a:t>Vs.</a:t>
            </a:r>
          </a:p>
          <a:p>
            <a:pPr algn="ctr"/>
            <a:r>
              <a:rPr lang="en-US" sz="1700" b="1" dirty="0" smtClean="0">
                <a:solidFill>
                  <a:schemeClr val="tx1"/>
                </a:solidFill>
              </a:rPr>
              <a:t>PC: 28 pins</a:t>
            </a:r>
            <a:endParaRPr lang="en-US" sz="1700" b="1" dirty="0">
              <a:solidFill>
                <a:schemeClr val="tx1"/>
              </a:solidFill>
            </a:endParaRPr>
          </a:p>
        </p:txBody>
      </p:sp>
      <p:cxnSp>
        <p:nvCxnSpPr>
          <p:cNvPr id="437" name="Straight Arrow Connector 436"/>
          <p:cNvCxnSpPr/>
          <p:nvPr/>
        </p:nvCxnSpPr>
        <p:spPr>
          <a:xfrm flipH="1">
            <a:off x="4648200" y="3352800"/>
            <a:ext cx="1600200" cy="381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8" name="Straight Arrow Connector 437"/>
          <p:cNvCxnSpPr/>
          <p:nvPr/>
        </p:nvCxnSpPr>
        <p:spPr>
          <a:xfrm>
            <a:off x="6477000" y="3962400"/>
            <a:ext cx="0" cy="381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" grpId="0" animBg="1"/>
      <p:bldP spid="184" grpId="0" animBg="1"/>
      <p:bldP spid="183" grpId="0" animBg="1"/>
      <p:bldP spid="182" grpId="0" animBg="1"/>
      <p:bldP spid="181" grpId="0" animBg="1"/>
      <p:bldP spid="180" grpId="0" animBg="1"/>
      <p:bldP spid="179" grpId="0" animBg="1"/>
      <p:bldP spid="178" grpId="0" animBg="1"/>
      <p:bldP spid="186" grpId="0" animBg="1"/>
      <p:bldP spid="187" grpId="0"/>
      <p:bldP spid="188" grpId="0" animBg="1"/>
      <p:bldP spid="189" grpId="0"/>
      <p:bldP spid="190" grpId="0" animBg="1"/>
      <p:bldP spid="191" grpId="0"/>
      <p:bldP spid="199" grpId="0" animBg="1"/>
      <p:bldP spid="200" grpId="0" animBg="1"/>
      <p:bldP spid="202" grpId="0" animBg="1"/>
      <p:bldP spid="303" grpId="0" animBg="1"/>
      <p:bldP spid="304" grpId="0"/>
      <p:bldP spid="43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Picture 190" descr="Schedule_Place_Route_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2286000"/>
            <a:ext cx="8686800" cy="1855678"/>
          </a:xfrm>
          <a:prstGeom prst="rect">
            <a:avLst/>
          </a:prstGeom>
        </p:spPr>
      </p:pic>
      <p:sp>
        <p:nvSpPr>
          <p:cNvPr id="192" name="Left Brace 191"/>
          <p:cNvSpPr/>
          <p:nvPr/>
        </p:nvSpPr>
        <p:spPr>
          <a:xfrm rot="16200000">
            <a:off x="3162300" y="1650727"/>
            <a:ext cx="228600" cy="5334000"/>
          </a:xfrm>
          <a:prstGeom prst="leftBrace">
            <a:avLst>
              <a:gd name="adj1" fmla="val 101666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Left Brace 192"/>
          <p:cNvSpPr/>
          <p:nvPr/>
        </p:nvSpPr>
        <p:spPr>
          <a:xfrm rot="16200000">
            <a:off x="6838550" y="3441427"/>
            <a:ext cx="228600" cy="1752600"/>
          </a:xfrm>
          <a:prstGeom prst="leftBrace">
            <a:avLst>
              <a:gd name="adj1" fmla="val 91666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TextBox 193"/>
          <p:cNvSpPr txBox="1"/>
          <p:nvPr/>
        </p:nvSpPr>
        <p:spPr>
          <a:xfrm>
            <a:off x="1961175" y="4355827"/>
            <a:ext cx="26308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Direct-Addressing Synthesis</a:t>
            </a:r>
            <a:endParaRPr lang="en-US" sz="1400" b="1" dirty="0"/>
          </a:p>
        </p:txBody>
      </p:sp>
      <p:sp>
        <p:nvSpPr>
          <p:cNvPr id="195" name="TextBox 194"/>
          <p:cNvSpPr txBox="1"/>
          <p:nvPr/>
        </p:nvSpPr>
        <p:spPr>
          <a:xfrm>
            <a:off x="6031765" y="4432027"/>
            <a:ext cx="18421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Pin-Constrained</a:t>
            </a:r>
          </a:p>
          <a:p>
            <a:pPr algn="ctr"/>
            <a:r>
              <a:rPr lang="en-US" sz="1400" b="1" dirty="0" smtClean="0"/>
              <a:t>Mapping/Reduction</a:t>
            </a:r>
            <a:endParaRPr lang="en-US" sz="1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Cube 111"/>
          <p:cNvSpPr/>
          <p:nvPr/>
        </p:nvSpPr>
        <p:spPr>
          <a:xfrm>
            <a:off x="838200" y="1905000"/>
            <a:ext cx="7772400" cy="3505200"/>
          </a:xfrm>
          <a:prstGeom prst="cube">
            <a:avLst>
              <a:gd name="adj" fmla="val 84539"/>
            </a:avLst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Cube 113"/>
          <p:cNvSpPr/>
          <p:nvPr/>
        </p:nvSpPr>
        <p:spPr>
          <a:xfrm>
            <a:off x="4038600" y="30480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Cube 115"/>
          <p:cNvSpPr/>
          <p:nvPr/>
        </p:nvSpPr>
        <p:spPr>
          <a:xfrm>
            <a:off x="4953000" y="21336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Cube 117"/>
          <p:cNvSpPr/>
          <p:nvPr/>
        </p:nvSpPr>
        <p:spPr>
          <a:xfrm>
            <a:off x="4800600" y="30480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Cube 119"/>
          <p:cNvSpPr/>
          <p:nvPr/>
        </p:nvSpPr>
        <p:spPr>
          <a:xfrm>
            <a:off x="5715000" y="21336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Cube 120"/>
          <p:cNvSpPr/>
          <p:nvPr/>
        </p:nvSpPr>
        <p:spPr>
          <a:xfrm>
            <a:off x="5105400" y="35052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Cube 121"/>
          <p:cNvSpPr/>
          <p:nvPr/>
        </p:nvSpPr>
        <p:spPr>
          <a:xfrm>
            <a:off x="5562600" y="30480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Cube 122"/>
          <p:cNvSpPr/>
          <p:nvPr/>
        </p:nvSpPr>
        <p:spPr>
          <a:xfrm>
            <a:off x="6019800" y="25908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Cube 123"/>
          <p:cNvSpPr/>
          <p:nvPr/>
        </p:nvSpPr>
        <p:spPr>
          <a:xfrm>
            <a:off x="6477000" y="21336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Cube 124"/>
          <p:cNvSpPr/>
          <p:nvPr/>
        </p:nvSpPr>
        <p:spPr>
          <a:xfrm>
            <a:off x="5867400" y="35052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Cube 125"/>
          <p:cNvSpPr/>
          <p:nvPr/>
        </p:nvSpPr>
        <p:spPr>
          <a:xfrm>
            <a:off x="6324600" y="30480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Cube 126"/>
          <p:cNvSpPr/>
          <p:nvPr/>
        </p:nvSpPr>
        <p:spPr>
          <a:xfrm>
            <a:off x="6781800" y="25908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Cube 127"/>
          <p:cNvSpPr/>
          <p:nvPr/>
        </p:nvSpPr>
        <p:spPr>
          <a:xfrm>
            <a:off x="7239000" y="21336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Cube 128"/>
          <p:cNvSpPr/>
          <p:nvPr/>
        </p:nvSpPr>
        <p:spPr>
          <a:xfrm>
            <a:off x="3276600" y="30480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Cube 129"/>
          <p:cNvSpPr/>
          <p:nvPr/>
        </p:nvSpPr>
        <p:spPr>
          <a:xfrm>
            <a:off x="4191000" y="21336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dirty="0"/>
          </a:p>
        </p:txBody>
      </p:sp>
      <p:sp>
        <p:nvSpPr>
          <p:cNvPr id="131" name="Cube 130"/>
          <p:cNvSpPr/>
          <p:nvPr/>
        </p:nvSpPr>
        <p:spPr>
          <a:xfrm>
            <a:off x="3276600" y="1981200"/>
            <a:ext cx="1295400" cy="609600"/>
          </a:xfrm>
          <a:prstGeom prst="cube">
            <a:avLst>
              <a:gd name="adj" fmla="val 91739"/>
            </a:avLst>
          </a:prstGeom>
          <a:solidFill>
            <a:schemeClr val="accent1">
              <a:lumMod val="60000"/>
              <a:lumOff val="40000"/>
            </a:schemeClr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2" name="Cube 131"/>
          <p:cNvSpPr/>
          <p:nvPr/>
        </p:nvSpPr>
        <p:spPr>
          <a:xfrm>
            <a:off x="2362200" y="2895600"/>
            <a:ext cx="1295400" cy="609600"/>
          </a:xfrm>
          <a:prstGeom prst="cube">
            <a:avLst>
              <a:gd name="adj" fmla="val 91739"/>
            </a:avLst>
          </a:prstGeom>
          <a:solidFill>
            <a:schemeClr val="accent2">
              <a:lumMod val="60000"/>
              <a:lumOff val="40000"/>
            </a:schemeClr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TextBox 132"/>
          <p:cNvSpPr txBox="1"/>
          <p:nvPr/>
        </p:nvSpPr>
        <p:spPr>
          <a:xfrm>
            <a:off x="3657600" y="1981200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I1</a:t>
            </a:r>
            <a:endParaRPr lang="en-US" sz="3200" b="1" dirty="0"/>
          </a:p>
        </p:txBody>
      </p:sp>
      <p:sp>
        <p:nvSpPr>
          <p:cNvPr id="134" name="Cube 133"/>
          <p:cNvSpPr/>
          <p:nvPr/>
        </p:nvSpPr>
        <p:spPr>
          <a:xfrm>
            <a:off x="4648200" y="39624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Cube 134"/>
          <p:cNvSpPr/>
          <p:nvPr/>
        </p:nvSpPr>
        <p:spPr>
          <a:xfrm>
            <a:off x="3962400" y="4419600"/>
            <a:ext cx="1676400" cy="381000"/>
          </a:xfrm>
          <a:prstGeom prst="cube">
            <a:avLst>
              <a:gd name="adj" fmla="val 91739"/>
            </a:avLst>
          </a:prstGeom>
          <a:solidFill>
            <a:schemeClr val="accent3">
              <a:lumMod val="60000"/>
              <a:lumOff val="40000"/>
            </a:schemeClr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TextBox 136"/>
          <p:cNvSpPr txBox="1"/>
          <p:nvPr/>
        </p:nvSpPr>
        <p:spPr>
          <a:xfrm>
            <a:off x="4495800" y="4292025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O1</a:t>
            </a:r>
            <a:endParaRPr lang="en-US" sz="3200" b="1" dirty="0"/>
          </a:p>
        </p:txBody>
      </p:sp>
      <p:sp>
        <p:nvSpPr>
          <p:cNvPr id="172" name="TextBox 171"/>
          <p:cNvSpPr txBox="1"/>
          <p:nvPr/>
        </p:nvSpPr>
        <p:spPr>
          <a:xfrm>
            <a:off x="4495800" y="20574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1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3581400" y="29718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1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4343400" y="29718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2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5105400" y="29718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3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257800" y="2052935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2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6019800" y="2052935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3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5867400" y="29718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4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6781800" y="20574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5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7543800" y="2061865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6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7086600" y="25146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1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6629400" y="29718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7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6172200" y="34290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3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5410200" y="3424535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1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4953000" y="3881735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2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6324600" y="2510135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2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52" name="Oval 151"/>
          <p:cNvSpPr/>
          <p:nvPr/>
        </p:nvSpPr>
        <p:spPr>
          <a:xfrm>
            <a:off x="3688080" y="1905000"/>
            <a:ext cx="731520" cy="731520"/>
          </a:xfrm>
          <a:prstGeom prst="ellipse">
            <a:avLst/>
          </a:prstGeom>
          <a:solidFill>
            <a:schemeClr val="accent1">
              <a:lumMod val="60000"/>
              <a:lumOff val="40000"/>
              <a:alpha val="49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TextBox 155"/>
          <p:cNvSpPr txBox="1"/>
          <p:nvPr/>
        </p:nvSpPr>
        <p:spPr>
          <a:xfrm>
            <a:off x="2743200" y="2844225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I2</a:t>
            </a:r>
            <a:endParaRPr lang="en-US" sz="3200" b="1" dirty="0"/>
          </a:p>
        </p:txBody>
      </p:sp>
      <p:sp>
        <p:nvSpPr>
          <p:cNvPr id="154" name="Oval 153"/>
          <p:cNvSpPr/>
          <p:nvPr/>
        </p:nvSpPr>
        <p:spPr>
          <a:xfrm>
            <a:off x="2971800" y="2819400"/>
            <a:ext cx="731520" cy="731520"/>
          </a:xfrm>
          <a:prstGeom prst="ellipse">
            <a:avLst/>
          </a:prstGeom>
          <a:solidFill>
            <a:schemeClr val="accent2">
              <a:lumMod val="60000"/>
              <a:lumOff val="40000"/>
              <a:alpha val="49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sz="3200" dirty="0" smtClean="0">
                <a:solidFill>
                  <a:schemeClr val="bg1"/>
                </a:solidFill>
              </a:rPr>
              <a:t>Pin-Constrained Synthesis Problem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276600" y="5562600"/>
            <a:ext cx="3048000" cy="106680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 dirty="0" smtClean="0">
                <a:solidFill>
                  <a:srgbClr val="C00000"/>
                </a:solidFill>
              </a:rPr>
              <a:t>Application Specific!</a:t>
            </a:r>
            <a:endParaRPr lang="en-US" sz="17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47" presetClass="entr" presetSubtype="0" fill="hold" grpId="17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47" presetClass="entr" presetSubtype="0" fill="hold" grpId="6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22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4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5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22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23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235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6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8.33333E-7 1.48148E-6 L 0.0651 0.00231 " pathEditMode="fixed" rAng="0" ptsTypes="AA">
                                      <p:cBhvr>
                                        <p:cTn id="239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" y="1"/>
                                    </p:animMotion>
                                  </p:childTnLst>
                                </p:cTn>
                              </p:par>
                              <p:par>
                                <p:cTn id="240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3.33333E-6 -1.85185E-6 L 0.0434 0.00232 " pathEditMode="fixed" rAng="0" ptsTypes="AA">
                                      <p:cBhvr>
                                        <p:cTn id="241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" y="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500"/>
                            </p:stCondLst>
                            <p:childTnLst>
                              <p:par>
                                <p:cTn id="243" presetID="1" presetClass="emph" presetSubtype="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244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45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6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24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4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0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25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5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256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5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26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26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268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9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0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272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0651 0.00231 L 0.15677 0.00231 " pathEditMode="fixed" rAng="0" ptsTypes="AA">
                                      <p:cBhvr>
                                        <p:cTn id="276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" y="0"/>
                                    </p:animMotion>
                                  </p:childTnLst>
                                </p:cTn>
                              </p:par>
                              <p:par>
                                <p:cTn id="27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0434 0.00232 L 0.12674 0.00232 " pathEditMode="fixed" rAng="0" ptsTypes="AA">
                                      <p:cBhvr>
                                        <p:cTn id="278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1000"/>
                            </p:stCondLst>
                            <p:childTnLst>
                              <p:par>
                                <p:cTn id="2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28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8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28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8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28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9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1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29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9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5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29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301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30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63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15677 0.00231 L 0.23177 0.00231 " pathEditMode="relative" rAng="0" ptsTypes="AA">
                                      <p:cBhvr>
                                        <p:cTn id="309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" y="0"/>
                                    </p:animMotion>
                                  </p:childTnLst>
                                </p:cTn>
                              </p:par>
                              <p:par>
                                <p:cTn id="310" presetID="63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12674 0.00232 L 0.21007 0.00232 " pathEditMode="relative" rAng="0" ptsTypes="AA">
                                      <p:cBhvr>
                                        <p:cTn id="311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1500"/>
                            </p:stCondLst>
                            <p:childTnLst>
                              <p:par>
                                <p:cTn id="313" presetID="1" presetClass="emph" presetSubtype="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31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1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31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1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32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2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4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326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7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8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330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63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23177 0.00231 L 0.32344 0.00231 " pathEditMode="relative" rAng="0" ptsTypes="AA">
                                      <p:cBhvr>
                                        <p:cTn id="334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" y="0"/>
                                    </p:animMotion>
                                  </p:childTnLst>
                                </p:cTn>
                              </p:par>
                              <p:par>
                                <p:cTn id="335" presetID="63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21007 0.00232 L 0.2934 0.00232 " pathEditMode="relative" rAng="0" ptsTypes="AA">
                                      <p:cBhvr>
                                        <p:cTn id="33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38" presetID="1" presetClass="emph" presetSubtype="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339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40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34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4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5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34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35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35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359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0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42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32344 0.00231 L 0.27344 0.06898 " pathEditMode="relative" rAng="0" ptsTypes="AA">
                                      <p:cBhvr>
                                        <p:cTn id="363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" y="33"/>
                                    </p:animMotion>
                                  </p:childTnLst>
                                </p:cTn>
                              </p:par>
                              <p:par>
                                <p:cTn id="364" presetID="42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2934 0.00232 L 0.35174 -0.06435 " pathEditMode="relative" rAng="0" ptsTypes="AA">
                                      <p:cBhvr>
                                        <p:cTn id="365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" y="-33"/>
                                    </p:animMotion>
                                  </p:childTnLst>
                                </p:cTn>
                              </p:par>
                              <p:par>
                                <p:cTn id="366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6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370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66FF"/>
                                      </p:to>
                                    </p:animClr>
                                    <p:set>
                                      <p:cBhvr>
                                        <p:cTn id="371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2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7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374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66FF"/>
                                      </p:to>
                                    </p:animClr>
                                    <p:set>
                                      <p:cBhvr>
                                        <p:cTn id="375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7" presetID="1" presetClass="emph" presetSubtype="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37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7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382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8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386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87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8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39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9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39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5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6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64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27344 0.06898 L 0.32344 0.00231 " pathEditMode="relative" rAng="0" ptsTypes="AA">
                                      <p:cBhvr>
                                        <p:cTn id="398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" y="-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0" presetID="1" presetClass="emph" presetSubtype="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40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40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405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06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8" presetID="63" presetClass="path" presetSubtype="0" accel="50000" decel="50000" fill="hold" grpId="6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32344 0.00231 L 0.40677 0.00231 " pathEditMode="relative" rAng="0" ptsTypes="AA">
                                      <p:cBhvr>
                                        <p:cTn id="409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1" presetID="1" presetClass="emph" presetSubtype="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412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41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416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1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420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2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42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2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42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29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" presetID="42" presetClass="path" presetSubtype="0" accel="50000" decel="50000" fill="hold" grpId="7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40677 0.00231 L 0.35677 0.06898 " pathEditMode="relative" rAng="0" ptsTypes="AA">
                                      <p:cBhvr>
                                        <p:cTn id="432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" y="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3" fill="hold">
                            <p:stCondLst>
                              <p:cond delay="4000"/>
                            </p:stCondLst>
                            <p:childTnLst>
                              <p:par>
                                <p:cTn id="434" presetID="1" presetClass="emph" presetSubtype="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435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3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8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43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2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44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6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447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8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9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0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45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45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4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455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456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8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45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460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46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46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6" presetID="35" presetClass="path" presetSubtype="0" accel="50000" decel="50000" fill="hold" grpId="8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35677 0.06898 L 0.26511 0.06898 " pathEditMode="relative" rAng="0" ptsTypes="AA">
                                      <p:cBhvr>
                                        <p:cTn id="467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8" fill="hold">
                            <p:stCondLst>
                              <p:cond delay="4500"/>
                            </p:stCondLst>
                            <p:childTnLst>
                              <p:par>
                                <p:cTn id="469" presetID="1" presetClass="emph" presetSubtype="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470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7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3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47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475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47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47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48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48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5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486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487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8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9" presetID="64" presetClass="path" presetSubtype="0" accel="50000" decel="50000" fill="hold" grpId="9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27344 0.06898 L 0.32344 0.00231 " pathEditMode="relative" rAng="0" ptsTypes="AA">
                                      <p:cBhvr>
                                        <p:cTn id="490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" y="-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1" fill="hold">
                            <p:stCondLst>
                              <p:cond delay="5000"/>
                            </p:stCondLst>
                            <p:childTnLst>
                              <p:par>
                                <p:cTn id="492" presetID="1" presetClass="emph" presetSubtype="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49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9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5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6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49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49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0" presetID="63" presetClass="path" presetSubtype="0" accel="50000" decel="50000" fill="hold" grpId="1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32344 0.00231 L 0.40677 0.00231 " pathEditMode="relative" rAng="0" ptsTypes="AA">
                                      <p:cBhvr>
                                        <p:cTn id="501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2" fill="hold">
                            <p:stCondLst>
                              <p:cond delay="5500"/>
                            </p:stCondLst>
                            <p:childTnLst>
                              <p:par>
                                <p:cTn id="503" presetID="1" presetClass="emph" presetSubtype="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50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0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6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7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50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0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0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1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51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1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5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516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1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9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520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521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2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3" presetID="42" presetClass="path" presetSubtype="0" accel="50000" decel="50000" fill="hold" grpId="1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40677 0.00231 L 0.35677 0.06898 " pathEditMode="relative" rAng="0" ptsTypes="AA">
                                      <p:cBhvr>
                                        <p:cTn id="524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" y="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5" fill="hold">
                            <p:stCondLst>
                              <p:cond delay="6000"/>
                            </p:stCondLst>
                            <p:childTnLst>
                              <p:par>
                                <p:cTn id="5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527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2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9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0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53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53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4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535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536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8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53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540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1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2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54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54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5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6" presetID="42" presetClass="path" presetSubtype="0" accel="50000" decel="50000" fill="hold" grpId="1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35677 0.06898 L 0.30677 0.13565 " pathEditMode="relative" rAng="0" ptsTypes="AA">
                                      <p:cBhvr>
                                        <p:cTn id="547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" y="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8" fill="hold">
                            <p:stCondLst>
                              <p:cond delay="6500"/>
                            </p:stCondLst>
                            <p:childTnLst>
                              <p:par>
                                <p:cTn id="549" presetID="1" presetClass="emph" presetSubtype="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550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3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55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7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55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0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1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56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563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5" presetID="42" presetClass="path" presetSubtype="0" accel="50000" decel="50000" fill="hold" grpId="13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30677 0.13565 L 0.25677 0.20231 " pathEditMode="relative" rAng="0" ptsTypes="AA">
                                      <p:cBhvr>
                                        <p:cTn id="566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" y="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7" fill="hold">
                            <p:stCondLst>
                              <p:cond delay="7000"/>
                            </p:stCondLst>
                            <p:childTnLst>
                              <p:par>
                                <p:cTn id="568" presetID="1" presetClass="emph" presetSubtype="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569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7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2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57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7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6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57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7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0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58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8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4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58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58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8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58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59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1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2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59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59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6" presetID="35" presetClass="path" presetSubtype="0" accel="50000" decel="50000" fill="hold" grpId="14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25677 0.20231 L 0.17344 0.20231 " pathEditMode="relative" rAng="0" ptsTypes="AA">
                                      <p:cBhvr>
                                        <p:cTn id="597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9" presetID="1" presetClass="emph" presetSubtype="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600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3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60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7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60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1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612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1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5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616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61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9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620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62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3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624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625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6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7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62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62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0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1" presetID="42" presetClass="path" presetSubtype="0" accel="50000" decel="50000" fill="hold" grpId="15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17344 0.20231 L 0.12344 0.26898 " pathEditMode="relative" rAng="0" ptsTypes="AA">
                                      <p:cBhvr>
                                        <p:cTn id="632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" y="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3" fill="hold">
                            <p:stCondLst>
                              <p:cond delay="8000"/>
                            </p:stCondLst>
                            <p:childTnLst>
                              <p:par>
                                <p:cTn id="634" presetID="42" presetClass="path" presetSubtype="0" accel="50000" decel="50000" fill="hold" grpId="16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12344 0.26898 L 0.08177 0.33565 " pathEditMode="relative" rAng="0" ptsTypes="AA">
                                      <p:cBhvr>
                                        <p:cTn id="635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" y="33"/>
                                    </p:animMotion>
                                  </p:childTnLst>
                                </p:cTn>
                              </p:par>
                              <p:par>
                                <p:cTn id="636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637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638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9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0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64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64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4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64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64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8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>
                                        <p:cTn id="64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65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1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2" fill="hold">
                            <p:stCondLst>
                              <p:cond delay="8500"/>
                            </p:stCondLst>
                            <p:childTnLst>
                              <p:par>
                                <p:cTn id="6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" grpId="0" animBg="1"/>
      <p:bldP spid="193" grpId="0" animBg="1"/>
      <p:bldP spid="193" grpId="1" animBg="1"/>
      <p:bldP spid="195" grpId="0"/>
      <p:bldP spid="195" grpId="1"/>
      <p:bldP spid="112" grpId="0" animBg="1"/>
      <p:bldP spid="114" grpId="0" animBg="1"/>
      <p:bldP spid="116" grpId="0" animBg="1"/>
      <p:bldP spid="118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/>
      <p:bldP spid="134" grpId="0" animBg="1"/>
      <p:bldP spid="135" grpId="0" animBg="1"/>
      <p:bldP spid="137" grpId="0"/>
      <p:bldP spid="172" grpId="0"/>
      <p:bldP spid="173" grpId="0"/>
      <p:bldP spid="174" grpId="0"/>
      <p:bldP spid="175" grpId="0"/>
      <p:bldP spid="176" grpId="0"/>
      <p:bldP spid="177" grpId="0"/>
      <p:bldP spid="178" grpId="0"/>
      <p:bldP spid="179" grpId="0"/>
      <p:bldP spid="180" grpId="0"/>
      <p:bldP spid="181" grpId="0"/>
      <p:bldP spid="182" grpId="0"/>
      <p:bldP spid="183" grpId="0"/>
      <p:bldP spid="184" grpId="0"/>
      <p:bldP spid="185" grpId="0"/>
      <p:bldP spid="186" grpId="0"/>
      <p:bldP spid="152" grpId="1" animBg="1"/>
      <p:bldP spid="152" grpId="2" animBg="1"/>
      <p:bldP spid="152" grpId="3" animBg="1"/>
      <p:bldP spid="152" grpId="4" animBg="1"/>
      <p:bldP spid="152" grpId="5" animBg="1"/>
      <p:bldP spid="152" grpId="6" animBg="1"/>
      <p:bldP spid="152" grpId="7" animBg="1"/>
      <p:bldP spid="152" grpId="8" animBg="1"/>
      <p:bldP spid="152" grpId="9" animBg="1"/>
      <p:bldP spid="152" grpId="10" animBg="1"/>
      <p:bldP spid="152" grpId="11" animBg="1"/>
      <p:bldP spid="152" grpId="12" animBg="1"/>
      <p:bldP spid="152" grpId="13" animBg="1"/>
      <p:bldP spid="152" grpId="14" animBg="1"/>
      <p:bldP spid="152" grpId="15" animBg="1"/>
      <p:bldP spid="152" grpId="16" animBg="1"/>
      <p:bldP spid="152" grpId="17" animBg="1"/>
      <p:bldP spid="156" grpId="0"/>
      <p:bldP spid="154" grpId="0" animBg="1"/>
      <p:bldP spid="154" grpId="1" animBg="1"/>
      <p:bldP spid="154" grpId="2" animBg="1"/>
      <p:bldP spid="154" grpId="3" animBg="1"/>
      <p:bldP spid="154" grpId="4" animBg="1"/>
      <p:bldP spid="154" grpId="5" animBg="1"/>
      <p:bldP spid="154" grpId="6" animBg="1"/>
      <p:bldP spid="4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8" name="Rectangle 7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sz="3200" dirty="0" smtClean="0">
                <a:solidFill>
                  <a:schemeClr val="bg1"/>
                </a:solidFill>
              </a:rPr>
              <a:t>The Solution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334000"/>
          </a:xfrm>
        </p:spPr>
        <p:txBody>
          <a:bodyPr/>
          <a:lstStyle/>
          <a:p>
            <a:r>
              <a:rPr lang="en-US" sz="2100" b="1" dirty="0" smtClean="0"/>
              <a:t>Solution:</a:t>
            </a:r>
            <a:r>
              <a:rPr lang="en-US" sz="2100" dirty="0" smtClean="0"/>
              <a:t> Field-programmable, pin-constrained (FPPC) DMFB</a:t>
            </a:r>
          </a:p>
          <a:p>
            <a:pPr lvl="1"/>
            <a:r>
              <a:rPr lang="en-US" sz="1900" dirty="0" smtClean="0"/>
              <a:t>Generally and field-programmable</a:t>
            </a:r>
          </a:p>
          <a:p>
            <a:pPr lvl="1"/>
            <a:r>
              <a:rPr lang="en-US" sz="1900" dirty="0" smtClean="0"/>
              <a:t>Reduce pin-count (PCB layers)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38" name="Picture 37" descr="TopologyWithCoord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917" y="2209800"/>
            <a:ext cx="3657483" cy="4419600"/>
          </a:xfrm>
          <a:prstGeom prst="rect">
            <a:avLst/>
          </a:prstGeom>
        </p:spPr>
      </p:pic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4833620" y="4419600"/>
          <a:ext cx="4005580" cy="185420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668780"/>
                <a:gridCol w="1168400"/>
                <a:gridCol w="11684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DMFB Type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DA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FPPC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Dimensions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12w × 15h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 Electrodes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 Unique</a:t>
                      </a:r>
                      <a:r>
                        <a:rPr lang="en-US" baseline="0" dirty="0" smtClean="0"/>
                        <a:t> Pins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7" name="Picture 46" descr="TopologyWithLegend.png"/>
          <p:cNvPicPr>
            <a:picLocks noChangeAspect="1"/>
          </p:cNvPicPr>
          <p:nvPr/>
        </p:nvPicPr>
        <p:blipFill>
          <a:blip r:embed="rId3" cstate="print"/>
          <a:srcRect l="55000" t="8191" b="6885"/>
          <a:stretch>
            <a:fillRect/>
          </a:stretch>
        </p:blipFill>
        <p:spPr>
          <a:xfrm>
            <a:off x="4038600" y="2209800"/>
            <a:ext cx="2405575" cy="2895600"/>
          </a:xfrm>
          <a:prstGeom prst="rect">
            <a:avLst/>
          </a:prstGeom>
        </p:spPr>
      </p:pic>
      <p:grpSp>
        <p:nvGrpSpPr>
          <p:cNvPr id="63" name="Group 62"/>
          <p:cNvGrpSpPr/>
          <p:nvPr/>
        </p:nvGrpSpPr>
        <p:grpSpPr>
          <a:xfrm>
            <a:off x="685800" y="2590800"/>
            <a:ext cx="3581400" cy="3581400"/>
            <a:chOff x="685800" y="2590800"/>
            <a:chExt cx="3581400" cy="3581400"/>
          </a:xfrm>
        </p:grpSpPr>
        <p:cxnSp>
          <p:nvCxnSpPr>
            <p:cNvPr id="50" name="Straight Arrow Connector 49"/>
            <p:cNvCxnSpPr/>
            <p:nvPr/>
          </p:nvCxnSpPr>
          <p:spPr>
            <a:xfrm flipH="1" flipV="1">
              <a:off x="2514600" y="2590800"/>
              <a:ext cx="1752600" cy="1524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 flipH="1">
              <a:off x="2514600" y="2743200"/>
              <a:ext cx="1676400" cy="3810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/>
            <p:nvPr/>
          </p:nvCxnSpPr>
          <p:spPr>
            <a:xfrm flipH="1">
              <a:off x="685800" y="2743200"/>
              <a:ext cx="3581400" cy="17526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/>
            <p:nvPr/>
          </p:nvCxnSpPr>
          <p:spPr>
            <a:xfrm flipH="1">
              <a:off x="3048000" y="2743200"/>
              <a:ext cx="1219200" cy="34290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/>
            <p:nvPr/>
          </p:nvCxnSpPr>
          <p:spPr>
            <a:xfrm flipH="1">
              <a:off x="3505200" y="2743200"/>
              <a:ext cx="762000" cy="9144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 73"/>
          <p:cNvGrpSpPr/>
          <p:nvPr/>
        </p:nvGrpSpPr>
        <p:grpSpPr>
          <a:xfrm>
            <a:off x="1905000" y="3048000"/>
            <a:ext cx="2362200" cy="2438400"/>
            <a:chOff x="1905000" y="3048000"/>
            <a:chExt cx="2362200" cy="2438400"/>
          </a:xfrm>
        </p:grpSpPr>
        <p:cxnSp>
          <p:nvCxnSpPr>
            <p:cNvPr id="65" name="Straight Arrow Connector 64"/>
            <p:cNvCxnSpPr/>
            <p:nvPr/>
          </p:nvCxnSpPr>
          <p:spPr>
            <a:xfrm flipH="1">
              <a:off x="1905000" y="3048000"/>
              <a:ext cx="2362200" cy="762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/>
            <p:nvPr/>
          </p:nvCxnSpPr>
          <p:spPr>
            <a:xfrm flipH="1">
              <a:off x="1981200" y="3048000"/>
              <a:ext cx="2209800" cy="10668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 flipH="1">
              <a:off x="1905000" y="3048000"/>
              <a:ext cx="2362200" cy="16002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/>
            <p:nvPr/>
          </p:nvCxnSpPr>
          <p:spPr>
            <a:xfrm flipH="1">
              <a:off x="1981200" y="3048000"/>
              <a:ext cx="2286000" cy="24384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Group 97"/>
          <p:cNvGrpSpPr/>
          <p:nvPr/>
        </p:nvGrpSpPr>
        <p:grpSpPr>
          <a:xfrm>
            <a:off x="2971800" y="3124200"/>
            <a:ext cx="1295400" cy="2590800"/>
            <a:chOff x="2971800" y="3124200"/>
            <a:chExt cx="1295400" cy="2590800"/>
          </a:xfrm>
        </p:grpSpPr>
        <p:cxnSp>
          <p:nvCxnSpPr>
            <p:cNvPr id="76" name="Straight Arrow Connector 75"/>
            <p:cNvCxnSpPr/>
            <p:nvPr/>
          </p:nvCxnSpPr>
          <p:spPr>
            <a:xfrm flipH="1" flipV="1">
              <a:off x="3048000" y="3124200"/>
              <a:ext cx="1219200" cy="8382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7" name="Group 96"/>
            <p:cNvGrpSpPr/>
            <p:nvPr/>
          </p:nvGrpSpPr>
          <p:grpSpPr>
            <a:xfrm>
              <a:off x="2971800" y="3657600"/>
              <a:ext cx="1295400" cy="2057400"/>
              <a:chOff x="2971800" y="3657600"/>
              <a:chExt cx="1295400" cy="2057400"/>
            </a:xfrm>
          </p:grpSpPr>
          <p:cxnSp>
            <p:nvCxnSpPr>
              <p:cNvPr id="77" name="Straight Arrow Connector 76"/>
              <p:cNvCxnSpPr/>
              <p:nvPr/>
            </p:nvCxnSpPr>
            <p:spPr>
              <a:xfrm flipH="1" flipV="1">
                <a:off x="2971800" y="3657600"/>
                <a:ext cx="1219200" cy="3048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Arrow Connector 77"/>
              <p:cNvCxnSpPr/>
              <p:nvPr/>
            </p:nvCxnSpPr>
            <p:spPr>
              <a:xfrm flipH="1">
                <a:off x="3048000" y="3962400"/>
                <a:ext cx="1219200" cy="2286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Arrow Connector 78"/>
              <p:cNvCxnSpPr/>
              <p:nvPr/>
            </p:nvCxnSpPr>
            <p:spPr>
              <a:xfrm flipH="1">
                <a:off x="3048000" y="3962400"/>
                <a:ext cx="1219200" cy="12192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Arrow Connector 79"/>
              <p:cNvCxnSpPr/>
              <p:nvPr/>
            </p:nvCxnSpPr>
            <p:spPr>
              <a:xfrm flipH="1">
                <a:off x="3048000" y="3962400"/>
                <a:ext cx="1219200" cy="6858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Arrow Connector 93"/>
              <p:cNvCxnSpPr/>
              <p:nvPr/>
            </p:nvCxnSpPr>
            <p:spPr>
              <a:xfrm flipH="1">
                <a:off x="3048000" y="3962400"/>
                <a:ext cx="1219200" cy="17526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/>
          <p:cNvGrpSpPr/>
          <p:nvPr/>
        </p:nvGrpSpPr>
        <p:grpSpPr>
          <a:xfrm>
            <a:off x="2057400" y="4023360"/>
            <a:ext cx="1615440" cy="2682240"/>
            <a:chOff x="-1524000" y="3962400"/>
            <a:chExt cx="1615440" cy="2682240"/>
          </a:xfrm>
        </p:grpSpPr>
        <p:sp>
          <p:nvSpPr>
            <p:cNvPr id="56" name="Oval 55"/>
            <p:cNvSpPr/>
            <p:nvPr/>
          </p:nvSpPr>
          <p:spPr>
            <a:xfrm>
              <a:off x="-1524000" y="3962400"/>
              <a:ext cx="731520" cy="7315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chemeClr val="tx1"/>
                  </a:solidFill>
                </a:rPr>
                <a:t>I1</a:t>
              </a:r>
            </a:p>
            <a:p>
              <a:pPr algn="ctr"/>
              <a:endParaRPr lang="en-US" sz="1200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-1097280" y="4846320"/>
              <a:ext cx="731520" cy="7315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chemeClr val="tx1"/>
                  </a:solidFill>
                </a:rPr>
                <a:t>M1</a:t>
              </a:r>
            </a:p>
            <a:p>
              <a:pPr algn="ctr"/>
              <a:endParaRPr lang="en-US" sz="1200" b="1" dirty="0" smtClean="0">
                <a:solidFill>
                  <a:schemeClr val="tx1"/>
                </a:solidFill>
              </a:endParaRPr>
            </a:p>
          </p:txBody>
        </p:sp>
        <p:cxnSp>
          <p:nvCxnSpPr>
            <p:cNvPr id="59" name="Straight Arrow Connector 58"/>
            <p:cNvCxnSpPr>
              <a:stCxn id="56" idx="4"/>
              <a:endCxn id="58" idx="1"/>
            </p:cNvCxnSpPr>
            <p:nvPr/>
          </p:nvCxnSpPr>
          <p:spPr>
            <a:xfrm>
              <a:off x="-1158240" y="4693920"/>
              <a:ext cx="168089" cy="259529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Oval 60"/>
            <p:cNvSpPr/>
            <p:nvPr/>
          </p:nvSpPr>
          <p:spPr>
            <a:xfrm>
              <a:off x="-640080" y="3962400"/>
              <a:ext cx="731520" cy="7315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chemeClr val="tx1"/>
                  </a:solidFill>
                </a:rPr>
                <a:t>I2</a:t>
              </a:r>
            </a:p>
            <a:p>
              <a:pPr algn="ctr"/>
              <a:endParaRPr lang="en-US" sz="1200" b="1" dirty="0" smtClean="0">
                <a:solidFill>
                  <a:schemeClr val="tx1"/>
                </a:solidFill>
              </a:endParaRPr>
            </a:p>
          </p:txBody>
        </p:sp>
        <p:cxnSp>
          <p:nvCxnSpPr>
            <p:cNvPr id="62" name="Straight Arrow Connector 61"/>
            <p:cNvCxnSpPr>
              <a:stCxn id="61" idx="4"/>
              <a:endCxn id="58" idx="7"/>
            </p:cNvCxnSpPr>
            <p:nvPr/>
          </p:nvCxnSpPr>
          <p:spPr>
            <a:xfrm flipH="1">
              <a:off x="-472889" y="4693920"/>
              <a:ext cx="198569" cy="259529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Oval 62"/>
            <p:cNvSpPr/>
            <p:nvPr/>
          </p:nvSpPr>
          <p:spPr>
            <a:xfrm>
              <a:off x="-1097280" y="5913120"/>
              <a:ext cx="731520" cy="7315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chemeClr val="tx1"/>
                  </a:solidFill>
                </a:rPr>
                <a:t>Det1</a:t>
              </a:r>
            </a:p>
            <a:p>
              <a:pPr algn="ctr"/>
              <a:endParaRPr lang="en-US" sz="1200" b="1" dirty="0" smtClean="0">
                <a:solidFill>
                  <a:schemeClr val="tx1"/>
                </a:solidFill>
              </a:endParaRPr>
            </a:p>
          </p:txBody>
        </p:sp>
        <p:cxnSp>
          <p:nvCxnSpPr>
            <p:cNvPr id="64" name="Straight Arrow Connector 63"/>
            <p:cNvCxnSpPr>
              <a:stCxn id="58" idx="4"/>
              <a:endCxn id="63" idx="0"/>
            </p:cNvCxnSpPr>
            <p:nvPr/>
          </p:nvCxnSpPr>
          <p:spPr>
            <a:xfrm>
              <a:off x="-731520" y="5577840"/>
              <a:ext cx="0" cy="33528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6</a:t>
            </a:fld>
            <a:endParaRPr lang="en-US" altLang="en-US"/>
          </a:p>
        </p:txBody>
      </p:sp>
      <p:sp>
        <p:nvSpPr>
          <p:cNvPr id="8" name="Rectangle 7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sz="3600" dirty="0" smtClean="0">
                <a:solidFill>
                  <a:schemeClr val="bg1"/>
                </a:solidFill>
              </a:rPr>
              <a:t>FPPC DMFB Features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610600" cy="5334000"/>
          </a:xfrm>
        </p:spPr>
        <p:txBody>
          <a:bodyPr/>
          <a:lstStyle/>
          <a:p>
            <a:r>
              <a:rPr lang="en-US" sz="2800" b="1" dirty="0" smtClean="0"/>
              <a:t>Complete Synthesis</a:t>
            </a:r>
          </a:p>
          <a:p>
            <a:pPr lvl="1"/>
            <a:r>
              <a:rPr lang="en-US" sz="2400" b="1" dirty="0" smtClean="0"/>
              <a:t>List Scheduling onto discrete resources</a:t>
            </a:r>
          </a:p>
          <a:p>
            <a:pPr lvl="2"/>
            <a:r>
              <a:rPr lang="en-US" sz="2000" b="1" dirty="0" smtClean="0"/>
              <a:t>e.g. 4 mixers, 4 split/store/detect modules</a:t>
            </a:r>
          </a:p>
          <a:p>
            <a:pPr lvl="2"/>
            <a:endParaRPr lang="en-US" sz="1400" b="1" dirty="0" smtClean="0"/>
          </a:p>
          <a:p>
            <a:pPr lvl="2"/>
            <a:endParaRPr lang="en-US" sz="1400" b="1" dirty="0" smtClean="0"/>
          </a:p>
          <a:p>
            <a:pPr lvl="1"/>
            <a:r>
              <a:rPr lang="en-US" sz="2400" b="1" dirty="0" smtClean="0"/>
              <a:t>Simple, fast left-edge binding</a:t>
            </a:r>
            <a:endParaRPr lang="en-US" sz="1700" b="1" dirty="0" smtClean="0"/>
          </a:p>
          <a:p>
            <a:pPr lvl="2">
              <a:buNone/>
            </a:pPr>
            <a:endParaRPr lang="en-US" sz="1400" b="1" dirty="0" smtClean="0"/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38" name="Picture 37" descr="TopologyWithCoord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62670" y="4267200"/>
            <a:ext cx="2921110" cy="2209800"/>
          </a:xfrm>
          <a:prstGeom prst="rect">
            <a:avLst/>
          </a:prstGeom>
        </p:spPr>
      </p:pic>
      <p:sp>
        <p:nvSpPr>
          <p:cNvPr id="28" name="Oval 27"/>
          <p:cNvSpPr/>
          <p:nvPr/>
        </p:nvSpPr>
        <p:spPr>
          <a:xfrm>
            <a:off x="2057400" y="4023360"/>
            <a:ext cx="731520" cy="73152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I1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[0,1)</a:t>
            </a:r>
          </a:p>
        </p:txBody>
      </p:sp>
      <p:sp>
        <p:nvSpPr>
          <p:cNvPr id="30" name="Oval 29"/>
          <p:cNvSpPr/>
          <p:nvPr/>
        </p:nvSpPr>
        <p:spPr>
          <a:xfrm>
            <a:off x="2484120" y="4907280"/>
            <a:ext cx="731520" cy="73152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M1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[1,4)</a:t>
            </a:r>
          </a:p>
        </p:txBody>
      </p:sp>
      <p:cxnSp>
        <p:nvCxnSpPr>
          <p:cNvPr id="31" name="Straight Arrow Connector 30"/>
          <p:cNvCxnSpPr>
            <a:stCxn id="28" idx="4"/>
            <a:endCxn id="30" idx="1"/>
          </p:cNvCxnSpPr>
          <p:nvPr/>
        </p:nvCxnSpPr>
        <p:spPr>
          <a:xfrm>
            <a:off x="2423160" y="4754880"/>
            <a:ext cx="168089" cy="259529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2941320" y="4023360"/>
            <a:ext cx="731520" cy="73152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I2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[0,1)</a:t>
            </a:r>
          </a:p>
        </p:txBody>
      </p:sp>
      <p:cxnSp>
        <p:nvCxnSpPr>
          <p:cNvPr id="34" name="Straight Arrow Connector 33"/>
          <p:cNvCxnSpPr>
            <a:stCxn id="33" idx="4"/>
            <a:endCxn id="30" idx="7"/>
          </p:cNvCxnSpPr>
          <p:nvPr/>
        </p:nvCxnSpPr>
        <p:spPr>
          <a:xfrm flipH="1">
            <a:off x="3108511" y="4754880"/>
            <a:ext cx="198569" cy="259529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30" idx="4"/>
            <a:endCxn id="49" idx="0"/>
          </p:cNvCxnSpPr>
          <p:nvPr/>
        </p:nvCxnSpPr>
        <p:spPr>
          <a:xfrm>
            <a:off x="2849880" y="5638800"/>
            <a:ext cx="0" cy="33528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48"/>
          <p:cNvSpPr/>
          <p:nvPr/>
        </p:nvSpPr>
        <p:spPr>
          <a:xfrm>
            <a:off x="2484120" y="5974080"/>
            <a:ext cx="731520" cy="73152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Det1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[4,9)</a:t>
            </a:r>
          </a:p>
        </p:txBody>
      </p:sp>
      <p:pic>
        <p:nvPicPr>
          <p:cNvPr id="72" name="Picture 71" descr="LeftEd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38800" y="2286000"/>
            <a:ext cx="1676400" cy="167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9167 -0.03334 " pathEditMode="relative" ptsTypes="AA">
                                      <p:cBhvr>
                                        <p:cTn id="5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41667 -0.21111 " pathEditMode="relative" ptsTypes="AA">
                                      <p:cBhvr>
                                        <p:cTn id="5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3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75"/>
                                      </p:to>
                                    </p:set>
                                    <p:animEffect filter="image" prLst="opacity: 0.75">
                                      <p:cBhvr rctx="IE">
                                        <p:cTn id="74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6" dur="indefinite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75"/>
                                      </p:to>
                                    </p:set>
                                    <p:animEffect filter="image" prLst="opacity: 0.75">
                                      <p:cBhvr rctx="IE">
                                        <p:cTn id="77" dur="indefinite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30" grpId="0" animBg="1"/>
      <p:bldP spid="30" grpId="1" animBg="1"/>
      <p:bldP spid="30" grpId="2" animBg="1"/>
      <p:bldP spid="33" grpId="0" animBg="1"/>
      <p:bldP spid="33" grpId="1" animBg="1"/>
      <p:bldP spid="49" grpId="0" animBg="1"/>
      <p:bldP spid="49" grpId="1" animBg="1"/>
      <p:bldP spid="49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7</a:t>
            </a:fld>
            <a:endParaRPr lang="en-US" altLang="en-US"/>
          </a:p>
        </p:txBody>
      </p:sp>
      <p:sp>
        <p:nvSpPr>
          <p:cNvPr id="8" name="Rectangle 7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sz="3600" dirty="0" smtClean="0">
                <a:solidFill>
                  <a:schemeClr val="bg1"/>
                </a:solidFill>
              </a:rPr>
              <a:t>FPPC DMFB Features (cont’d)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334000"/>
          </a:xfrm>
        </p:spPr>
        <p:txBody>
          <a:bodyPr/>
          <a:lstStyle/>
          <a:p>
            <a:r>
              <a:rPr lang="en-US" sz="2800" b="1" dirty="0" smtClean="0"/>
              <a:t>Complete Synthesis (cont’d)</a:t>
            </a:r>
          </a:p>
          <a:p>
            <a:pPr lvl="1"/>
            <a:r>
              <a:rPr lang="en-US" sz="2400" b="1" dirty="0" smtClean="0"/>
              <a:t>Sequential router </a:t>
            </a:r>
            <a:r>
              <a:rPr lang="en-US" sz="1800" b="1" dirty="0" smtClean="0"/>
              <a:t>(I/</a:t>
            </a:r>
            <a:r>
              <a:rPr lang="en-US" sz="1800" b="1" dirty="0" err="1" smtClean="0"/>
              <a:t>O</a:t>
            </a:r>
            <a:r>
              <a:rPr lang="en-US" sz="1800" b="1" dirty="0" err="1" smtClean="0">
                <a:sym typeface="Wingdings" pitchFamily="2" charset="2"/>
              </a:rPr>
              <a:t>Module</a:t>
            </a:r>
            <a:r>
              <a:rPr lang="en-US" sz="1800" b="1" dirty="0" smtClean="0">
                <a:sym typeface="Wingdings" pitchFamily="2" charset="2"/>
              </a:rPr>
              <a:t>, </a:t>
            </a:r>
            <a:r>
              <a:rPr lang="en-US" sz="1800" b="1" dirty="0" err="1" smtClean="0">
                <a:sym typeface="Wingdings" pitchFamily="2" charset="2"/>
              </a:rPr>
              <a:t>ModuleModule</a:t>
            </a:r>
            <a:r>
              <a:rPr lang="en-US" sz="1800" b="1" dirty="0" smtClean="0">
                <a:sym typeface="Wingdings" pitchFamily="2" charset="2"/>
              </a:rPr>
              <a:t>, </a:t>
            </a:r>
            <a:r>
              <a:rPr lang="en-US" sz="1800" b="1" dirty="0" err="1" smtClean="0">
                <a:sym typeface="Wingdings" pitchFamily="2" charset="2"/>
              </a:rPr>
              <a:t>ModuleI</a:t>
            </a:r>
            <a:r>
              <a:rPr lang="en-US" sz="1800" b="1" dirty="0" smtClean="0">
                <a:sym typeface="Wingdings" pitchFamily="2" charset="2"/>
              </a:rPr>
              <a:t>/O)</a:t>
            </a:r>
            <a:endParaRPr lang="en-US" sz="1800" b="1" dirty="0" smtClean="0"/>
          </a:p>
          <a:p>
            <a:pPr lvl="2"/>
            <a:r>
              <a:rPr lang="en-US" sz="2100" b="1" dirty="0" smtClean="0"/>
              <a:t>Horizontal/vertical routing channels</a:t>
            </a:r>
          </a:p>
          <a:p>
            <a:pPr lvl="2"/>
            <a:endParaRPr lang="en-US" sz="2100" b="1" dirty="0" smtClean="0"/>
          </a:p>
          <a:p>
            <a:pPr lvl="2"/>
            <a:endParaRPr lang="en-US" sz="2100" b="1" dirty="0" smtClean="0"/>
          </a:p>
          <a:p>
            <a:pPr lvl="2"/>
            <a:r>
              <a:rPr lang="en-US" sz="2000" b="1" dirty="0" smtClean="0"/>
              <a:t>3-pins per channel</a:t>
            </a:r>
          </a:p>
          <a:p>
            <a:pPr lvl="2"/>
            <a:endParaRPr lang="en-US" sz="2000" b="1" dirty="0" smtClean="0"/>
          </a:p>
          <a:p>
            <a:pPr lvl="2"/>
            <a:endParaRPr lang="en-US" sz="2000" b="1" dirty="0" smtClean="0"/>
          </a:p>
          <a:p>
            <a:pPr lvl="2"/>
            <a:r>
              <a:rPr lang="en-US" sz="2000" b="1" dirty="0" smtClean="0"/>
              <a:t>Routing cycles &lt;&lt; operation time-steps</a:t>
            </a:r>
          </a:p>
          <a:p>
            <a:pPr lvl="2"/>
            <a:endParaRPr lang="en-US" sz="2000" b="1" dirty="0" smtClean="0"/>
          </a:p>
          <a:p>
            <a:pPr lvl="2"/>
            <a:r>
              <a:rPr lang="en-US" sz="2000" b="1" dirty="0" smtClean="0"/>
              <a:t>Well-defined module I/O </a:t>
            </a:r>
          </a:p>
          <a:p>
            <a:pPr lvl="2"/>
            <a:endParaRPr lang="en-US" sz="2000" b="1" dirty="0" smtClean="0"/>
          </a:p>
          <a:p>
            <a:pPr lvl="2"/>
            <a:r>
              <a:rPr lang="en-US" sz="2000" b="1" dirty="0" smtClean="0"/>
              <a:t>Well-defined deadlock-resolution policies</a:t>
            </a:r>
          </a:p>
          <a:p>
            <a:pPr lvl="2">
              <a:buNone/>
            </a:pPr>
            <a:endParaRPr lang="en-US" sz="1400" b="1" dirty="0" smtClean="0"/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24" name="Picture 23" descr="TopologyWithCoord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90940" y="3733800"/>
            <a:ext cx="2328576" cy="2895600"/>
          </a:xfrm>
          <a:prstGeom prst="rect">
            <a:avLst/>
          </a:prstGeom>
        </p:spPr>
      </p:pic>
      <p:grpSp>
        <p:nvGrpSpPr>
          <p:cNvPr id="78" name="Group 77"/>
          <p:cNvGrpSpPr/>
          <p:nvPr/>
        </p:nvGrpSpPr>
        <p:grpSpPr>
          <a:xfrm>
            <a:off x="1143000" y="3886200"/>
            <a:ext cx="6781800" cy="2667000"/>
            <a:chOff x="1143000" y="3886200"/>
            <a:chExt cx="6781800" cy="2667000"/>
          </a:xfrm>
        </p:grpSpPr>
        <p:sp>
          <p:nvSpPr>
            <p:cNvPr id="25" name="TextBox 24"/>
            <p:cNvSpPr txBox="1"/>
            <p:nvPr/>
          </p:nvSpPr>
          <p:spPr>
            <a:xfrm>
              <a:off x="1143000" y="4762500"/>
              <a:ext cx="2057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Vertical</a:t>
              </a:r>
            </a:p>
            <a:p>
              <a:pPr algn="ctr"/>
              <a:r>
                <a:rPr lang="en-US" dirty="0" smtClean="0"/>
                <a:t>Routing Channels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867400" y="4762500"/>
              <a:ext cx="2057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Horizontal Routing Channels</a:t>
              </a:r>
              <a:endParaRPr lang="en-US" dirty="0"/>
            </a:p>
          </p:txBody>
        </p:sp>
        <p:cxnSp>
          <p:nvCxnSpPr>
            <p:cNvPr id="29" name="Straight Arrow Connector 28"/>
            <p:cNvCxnSpPr>
              <a:stCxn id="26" idx="1"/>
            </p:cNvCxnSpPr>
            <p:nvPr/>
          </p:nvCxnSpPr>
          <p:spPr>
            <a:xfrm flipH="1" flipV="1">
              <a:off x="5257800" y="3886200"/>
              <a:ext cx="609600" cy="119946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stCxn id="26" idx="1"/>
            </p:cNvCxnSpPr>
            <p:nvPr/>
          </p:nvCxnSpPr>
          <p:spPr>
            <a:xfrm flipH="1">
              <a:off x="5334000" y="5085666"/>
              <a:ext cx="533400" cy="146753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>
              <a:stCxn id="25" idx="3"/>
            </p:cNvCxnSpPr>
            <p:nvPr/>
          </p:nvCxnSpPr>
          <p:spPr>
            <a:xfrm flipV="1">
              <a:off x="3200400" y="4343400"/>
              <a:ext cx="381000" cy="74226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>
              <a:stCxn id="25" idx="3"/>
            </p:cNvCxnSpPr>
            <p:nvPr/>
          </p:nvCxnSpPr>
          <p:spPr>
            <a:xfrm flipV="1">
              <a:off x="3200400" y="4648200"/>
              <a:ext cx="1752600" cy="43746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>
              <a:stCxn id="25" idx="3"/>
            </p:cNvCxnSpPr>
            <p:nvPr/>
          </p:nvCxnSpPr>
          <p:spPr>
            <a:xfrm>
              <a:off x="3200400" y="5085666"/>
              <a:ext cx="2514600" cy="1973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/>
          <p:cNvSpPr/>
          <p:nvPr/>
        </p:nvSpPr>
        <p:spPr>
          <a:xfrm>
            <a:off x="4648200" y="2983468"/>
            <a:ext cx="1600200" cy="381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4724400" y="3059668"/>
            <a:ext cx="228600" cy="228600"/>
          </a:xfrm>
          <a:prstGeom prst="rect">
            <a:avLst/>
          </a:prstGeom>
          <a:solidFill>
            <a:schemeClr val="tx1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5029200" y="3059668"/>
            <a:ext cx="228600" cy="228600"/>
          </a:xfrm>
          <a:prstGeom prst="rect">
            <a:avLst/>
          </a:prstGeom>
          <a:solidFill>
            <a:schemeClr val="tx1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5334000" y="3059668"/>
            <a:ext cx="228600" cy="228600"/>
          </a:xfrm>
          <a:prstGeom prst="rect">
            <a:avLst/>
          </a:prstGeom>
          <a:solidFill>
            <a:schemeClr val="tx1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5638800" y="3059668"/>
            <a:ext cx="228600" cy="228600"/>
          </a:xfrm>
          <a:prstGeom prst="rect">
            <a:avLst/>
          </a:prstGeom>
          <a:solidFill>
            <a:schemeClr val="tx1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5943600" y="3059668"/>
            <a:ext cx="228600" cy="228600"/>
          </a:xfrm>
          <a:prstGeom prst="rect">
            <a:avLst/>
          </a:prstGeom>
          <a:solidFill>
            <a:schemeClr val="tx1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6" name="Right Arrow 65"/>
          <p:cNvSpPr/>
          <p:nvPr/>
        </p:nvSpPr>
        <p:spPr>
          <a:xfrm>
            <a:off x="4572000" y="2450068"/>
            <a:ext cx="4267200" cy="53340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Desired Motion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648200" y="3440668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2-Phase Bus</a:t>
            </a:r>
            <a:endParaRPr lang="en-US" dirty="0"/>
          </a:p>
        </p:txBody>
      </p:sp>
      <p:sp>
        <p:nvSpPr>
          <p:cNvPr id="68" name="Rectangle 67"/>
          <p:cNvSpPr/>
          <p:nvPr/>
        </p:nvSpPr>
        <p:spPr>
          <a:xfrm>
            <a:off x="6858000" y="2983468"/>
            <a:ext cx="1600200" cy="381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6934200" y="3059668"/>
            <a:ext cx="228600" cy="228600"/>
          </a:xfrm>
          <a:prstGeom prst="rect">
            <a:avLst/>
          </a:prstGeom>
          <a:solidFill>
            <a:schemeClr val="tx1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7239000" y="3059668"/>
            <a:ext cx="228600" cy="228600"/>
          </a:xfrm>
          <a:prstGeom prst="rect">
            <a:avLst/>
          </a:prstGeom>
          <a:solidFill>
            <a:schemeClr val="tx1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7543800" y="3059668"/>
            <a:ext cx="228600" cy="228600"/>
          </a:xfrm>
          <a:prstGeom prst="rect">
            <a:avLst/>
          </a:prstGeom>
          <a:solidFill>
            <a:schemeClr val="tx1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7848600" y="3059668"/>
            <a:ext cx="228600" cy="228600"/>
          </a:xfrm>
          <a:prstGeom prst="rect">
            <a:avLst/>
          </a:prstGeom>
          <a:solidFill>
            <a:schemeClr val="tx1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8153400" y="3059668"/>
            <a:ext cx="228600" cy="228600"/>
          </a:xfrm>
          <a:prstGeom prst="rect">
            <a:avLst/>
          </a:prstGeom>
          <a:solidFill>
            <a:schemeClr val="tx1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858000" y="3440668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3-Phase Bus</a:t>
            </a:r>
            <a:endParaRPr lang="en-US" dirty="0"/>
          </a:p>
        </p:txBody>
      </p:sp>
      <p:sp>
        <p:nvSpPr>
          <p:cNvPr id="76" name="Oval 75"/>
          <p:cNvSpPr/>
          <p:nvPr/>
        </p:nvSpPr>
        <p:spPr>
          <a:xfrm>
            <a:off x="5257800" y="2971800"/>
            <a:ext cx="365760" cy="365760"/>
          </a:xfrm>
          <a:prstGeom prst="ellipse">
            <a:avLst/>
          </a:prstGeom>
          <a:solidFill>
            <a:schemeClr val="accent1">
              <a:lumMod val="60000"/>
              <a:lumOff val="40000"/>
              <a:alpha val="49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7467600" y="2971800"/>
            <a:ext cx="365760" cy="365760"/>
          </a:xfrm>
          <a:prstGeom prst="ellipse">
            <a:avLst/>
          </a:prstGeom>
          <a:solidFill>
            <a:schemeClr val="accent1">
              <a:lumMod val="60000"/>
              <a:lumOff val="40000"/>
              <a:alpha val="49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Multiply 32"/>
          <p:cNvSpPr/>
          <p:nvPr/>
        </p:nvSpPr>
        <p:spPr>
          <a:xfrm>
            <a:off x="5105400" y="2819400"/>
            <a:ext cx="685800" cy="762000"/>
          </a:xfrm>
          <a:prstGeom prst="mathMultiply">
            <a:avLst>
              <a:gd name="adj1" fmla="val 11755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4.44444E-6 L 0.30764 0.03333 " pathEditMode="relative" rAng="0" ptsTypes="AA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" y="17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7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8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8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8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9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4" dur="500" fill="hold"/>
                                        <p:tgtEl>
                                          <p:spTgt spid="76"/>
                                        </p:tgtEl>
                                      </p:cBhvr>
                                      <p:by x="3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0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1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1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0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146 0 0.02292 0 0.03438 0 " pathEditMode="relative" ptsTypes="fA">
                                      <p:cBhvr>
                                        <p:cTn id="12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2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2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3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3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3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4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00"/>
                            </p:stCondLst>
                            <p:childTnLst>
                              <p:par>
                                <p:cTn id="144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837 7.40741E-7 L 0.0717 7.40741E-7 " pathEditMode="relative" rAng="0" ptsTypes="AA">
                                      <p:cBhvr>
                                        <p:cTn id="14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57" grpId="0" animBg="1"/>
      <p:bldP spid="60" grpId="0" animBg="1"/>
      <p:bldP spid="65" grpId="0" animBg="1"/>
      <p:bldP spid="66" grpId="0" animBg="1"/>
      <p:bldP spid="67" grpId="0"/>
      <p:bldP spid="68" grpId="0" animBg="1"/>
      <p:bldP spid="69" grpId="0" animBg="1"/>
      <p:bldP spid="70" grpId="0" animBg="1"/>
      <p:bldP spid="71" grpId="0" animBg="1"/>
      <p:bldP spid="73" grpId="0" animBg="1"/>
      <p:bldP spid="74" grpId="0" animBg="1"/>
      <p:bldP spid="75" grpId="0"/>
      <p:bldP spid="76" grpId="0" animBg="1"/>
      <p:bldP spid="76" grpId="1" animBg="1"/>
      <p:bldP spid="77" grpId="0" animBg="1"/>
      <p:bldP spid="77" grpId="2" animBg="1"/>
      <p:bldP spid="77" grpId="3" animBg="1"/>
      <p:bldP spid="3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8</a:t>
            </a:fld>
            <a:endParaRPr lang="en-US" altLang="en-US"/>
          </a:p>
        </p:txBody>
      </p:sp>
      <p:sp>
        <p:nvSpPr>
          <p:cNvPr id="8" name="Rectangle 7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sz="3600" dirty="0" smtClean="0">
                <a:solidFill>
                  <a:schemeClr val="bg1"/>
                </a:solidFill>
              </a:rPr>
              <a:t>FPPC DMFB Features (cont’d)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334000"/>
          </a:xfrm>
        </p:spPr>
        <p:txBody>
          <a:bodyPr/>
          <a:lstStyle/>
          <a:p>
            <a:r>
              <a:rPr lang="en-US" sz="2800" b="1" dirty="0" smtClean="0"/>
              <a:t>Resizing without changing synthesis methods</a:t>
            </a:r>
          </a:p>
          <a:p>
            <a:pPr lvl="1"/>
            <a:r>
              <a:rPr lang="en-US" sz="2400" b="1" dirty="0" smtClean="0"/>
              <a:t>DMFB Elongation</a:t>
            </a:r>
          </a:p>
          <a:p>
            <a:pPr lvl="1"/>
            <a:endParaRPr lang="en-US" sz="2400" b="1" dirty="0" smtClean="0"/>
          </a:p>
          <a:p>
            <a:pPr lvl="1"/>
            <a:endParaRPr lang="en-US" sz="2400" b="1" dirty="0" smtClean="0"/>
          </a:p>
          <a:p>
            <a:pPr lvl="1"/>
            <a:endParaRPr lang="en-US" sz="2400" b="1" dirty="0" smtClean="0"/>
          </a:p>
          <a:p>
            <a:pPr lvl="1"/>
            <a:endParaRPr lang="en-US" sz="2400" b="1" dirty="0" smtClean="0"/>
          </a:p>
          <a:p>
            <a:pPr lvl="1"/>
            <a:endParaRPr lang="en-US" sz="2400" b="1" dirty="0" smtClean="0"/>
          </a:p>
          <a:p>
            <a:pPr lvl="1"/>
            <a:r>
              <a:rPr lang="en-US" sz="2400" b="1" dirty="0" smtClean="0"/>
              <a:t>Module-Size Variation</a:t>
            </a:r>
            <a:endParaRPr lang="en-US" sz="1800" b="1" dirty="0" smtClean="0"/>
          </a:p>
          <a:p>
            <a:pPr lvl="2">
              <a:buNone/>
            </a:pPr>
            <a:endParaRPr lang="en-US" sz="1400" b="1" dirty="0" smtClean="0"/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24" name="Picture 23" descr="TopologyWithCoord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92830" y="2115787"/>
            <a:ext cx="1371600" cy="1705594"/>
          </a:xfrm>
          <a:prstGeom prst="rect">
            <a:avLst/>
          </a:prstGeom>
        </p:spPr>
      </p:pic>
      <p:pic>
        <p:nvPicPr>
          <p:cNvPr id="33" name="Picture 32" descr="TopologyWithCoord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71261" y="1447800"/>
            <a:ext cx="1371600" cy="2373581"/>
          </a:xfrm>
          <a:prstGeom prst="rect">
            <a:avLst/>
          </a:prstGeom>
        </p:spPr>
      </p:pic>
      <p:pic>
        <p:nvPicPr>
          <p:cNvPr id="34" name="Picture 33" descr="TopologyWithCoord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14400" y="2783775"/>
            <a:ext cx="1371600" cy="1037606"/>
          </a:xfrm>
          <a:prstGeom prst="rect">
            <a:avLst/>
          </a:prstGeom>
        </p:spPr>
      </p:pic>
      <p:sp>
        <p:nvSpPr>
          <p:cNvPr id="35" name="Left-Right Arrow 34"/>
          <p:cNvSpPr/>
          <p:nvPr/>
        </p:nvSpPr>
        <p:spPr>
          <a:xfrm>
            <a:off x="2558415" y="3112078"/>
            <a:ext cx="762000" cy="381000"/>
          </a:xfrm>
          <a:prstGeom prst="left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Left-Right Arrow 35"/>
          <p:cNvSpPr/>
          <p:nvPr/>
        </p:nvSpPr>
        <p:spPr>
          <a:xfrm>
            <a:off x="5236845" y="2778084"/>
            <a:ext cx="762000" cy="381000"/>
          </a:xfrm>
          <a:prstGeom prst="left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Picture 37" descr="TopologyWithCoord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4771406"/>
            <a:ext cx="1371600" cy="1705594"/>
          </a:xfrm>
          <a:prstGeom prst="rect">
            <a:avLst/>
          </a:prstGeom>
        </p:spPr>
      </p:pic>
      <p:sp>
        <p:nvSpPr>
          <p:cNvPr id="39" name="Left-Right Arrow 38"/>
          <p:cNvSpPr/>
          <p:nvPr/>
        </p:nvSpPr>
        <p:spPr>
          <a:xfrm>
            <a:off x="2438400" y="5545095"/>
            <a:ext cx="762000" cy="381000"/>
          </a:xfrm>
          <a:prstGeom prst="left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Picture 39" descr="TopologyWithCoords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52800" y="4994190"/>
            <a:ext cx="1371600" cy="1482810"/>
          </a:xfrm>
          <a:prstGeom prst="rect">
            <a:avLst/>
          </a:prstGeom>
        </p:spPr>
      </p:pic>
      <p:sp>
        <p:nvSpPr>
          <p:cNvPr id="41" name="Rectangle 40"/>
          <p:cNvSpPr/>
          <p:nvPr/>
        </p:nvSpPr>
        <p:spPr>
          <a:xfrm>
            <a:off x="5257800" y="5029200"/>
            <a:ext cx="3429000" cy="1066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Allows user to buy off-the-shelf DMFB with enough resources to run their assay.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9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Experimental Results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334000"/>
          </a:xfrm>
        </p:spPr>
        <p:txBody>
          <a:bodyPr/>
          <a:lstStyle/>
          <a:p>
            <a:r>
              <a:rPr lang="en-US" sz="2800" b="1" dirty="0" smtClean="0"/>
              <a:t>FPPC DMFB vs. Direct-Addressing DMFB</a:t>
            </a:r>
          </a:p>
          <a:p>
            <a:endParaRPr lang="en-US" sz="2800" b="1" dirty="0" smtClean="0"/>
          </a:p>
          <a:p>
            <a:endParaRPr lang="en-US" sz="2800" b="1" dirty="0" smtClean="0"/>
          </a:p>
          <a:p>
            <a:endParaRPr lang="en-US" sz="2800" b="1" dirty="0" smtClean="0"/>
          </a:p>
          <a:p>
            <a:endParaRPr lang="en-US" sz="2800" b="1" dirty="0" smtClean="0"/>
          </a:p>
          <a:p>
            <a:pPr lvl="1"/>
            <a:endParaRPr lang="en-US" dirty="0" smtClean="0"/>
          </a:p>
        </p:txBody>
      </p:sp>
      <p:pic>
        <p:nvPicPr>
          <p:cNvPr id="11" name="Picture 10" descr="ResultsTabl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1447800"/>
            <a:ext cx="5943600" cy="3647209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524000" y="2209800"/>
            <a:ext cx="960120" cy="228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1524000" y="2438400"/>
            <a:ext cx="960120" cy="1828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1524000" y="3352800"/>
            <a:ext cx="960120" cy="1828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1524000" y="4495800"/>
            <a:ext cx="960120" cy="1828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0_B1_PCR_Mix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96400" y="2942956"/>
            <a:ext cx="6324600" cy="1329757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5" name="Picture 14" descr="0_B4_Protein_Mix_Levels_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982200" y="2286000"/>
            <a:ext cx="3657600" cy="2643668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3" name="Picture 12" descr="0_B2_InVitro_Ex1_2s_2r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744854" y="2895600"/>
            <a:ext cx="8924146" cy="1457260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7" name="Picture 16" descr="0_B4_Protein_Mix_Levels_7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125200" y="2819400"/>
            <a:ext cx="53710324" cy="1470326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07407E-6 L -0.87083 0.007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5" y="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07407E-6 L -1.05 0.0074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5" y="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-0.79167 0.0074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6" y="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2.96296E-6 L -3.6368 0.00393 " pathEditMode="relative" rAng="0" ptsTypes="AA">
                                      <p:cBhvr>
                                        <p:cTn id="5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8" y="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5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" y="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24" grpId="0" animBg="1"/>
      <p:bldP spid="24" grpId="1" animBg="1"/>
      <p:bldP spid="26" grpId="1" animBg="1"/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990600"/>
          </a:xfrm>
        </p:spPr>
        <p:txBody>
          <a:bodyPr/>
          <a:lstStyle/>
          <a:p>
            <a:r>
              <a:rPr lang="en-US" sz="2800" b="1" dirty="0" smtClean="0"/>
              <a:t>FPPC DMFB vs. Direct-Addressing DMFB</a:t>
            </a:r>
          </a:p>
          <a:p>
            <a:endParaRPr lang="en-US" sz="2800" b="1" dirty="0" smtClean="0"/>
          </a:p>
          <a:p>
            <a:endParaRPr lang="en-US" sz="2800" b="1" dirty="0" smtClean="0"/>
          </a:p>
          <a:p>
            <a:endParaRPr lang="en-US" sz="2800" b="1" dirty="0" smtClean="0"/>
          </a:p>
          <a:p>
            <a:endParaRPr lang="en-US" sz="2800" b="1" dirty="0" smtClean="0"/>
          </a:p>
          <a:p>
            <a:pPr lvl="1"/>
            <a:endParaRPr lang="en-US" dirty="0" smtClean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600200" y="1600200"/>
          <a:ext cx="5981697" cy="3575685"/>
        </p:xfrm>
        <a:graphic>
          <a:graphicData uri="http://schemas.openxmlformats.org/drawingml/2006/table">
            <a:tbl>
              <a:tblPr/>
              <a:tblGrid>
                <a:gridCol w="963559"/>
                <a:gridCol w="457929"/>
                <a:gridCol w="457929"/>
                <a:gridCol w="372067"/>
                <a:gridCol w="391148"/>
                <a:gridCol w="305286"/>
                <a:gridCol w="314826"/>
                <a:gridCol w="467469"/>
                <a:gridCol w="457929"/>
                <a:gridCol w="419768"/>
                <a:gridCol w="457929"/>
                <a:gridCol w="457929"/>
                <a:gridCol w="457929"/>
              </a:tblGrid>
              <a:tr h="200025"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Direct-Addressing DMFB (DA) vs. Field-Programmable Pin-Constrained DMFB (FP)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Benchmarks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Array Dim.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Electrodes</a:t>
                      </a:r>
                      <a:b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Used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Pins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Routing</a:t>
                      </a:r>
                      <a:b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Time (s)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Operations</a:t>
                      </a:r>
                      <a:b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Time (s)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  <a:b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Time (s)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00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PCR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15x19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12x21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13.1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In-Vitro 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15x19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12x21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In-Vitro 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15x19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12x21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In-Vitro 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15x19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12x21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24.2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In-Vitro 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15x19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12x21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In-Vitro 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15x19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12x21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Protein Split 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15x19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12x21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72.8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73.9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Protein Split 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15x19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12x21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112.2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112.1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Protein Split 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15x19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12x21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189.9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189.5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Protein Split 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15x19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12x21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29.3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348.9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345.3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Protein Split 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15x19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12x25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63.6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61.4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733.6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657.4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Protein Split 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15x25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12x29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161.2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127.4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1317.2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1283.4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Protein Split 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15x25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12x31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290.3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2643.3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2536.6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0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Avg. Normalized Improvement:</a:t>
                      </a:r>
                      <a:b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( &gt; 1 is improvement)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10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Experimental Results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5248870"/>
            <a:ext cx="4876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rgbClr val="FF0000"/>
                </a:solidFill>
              </a:rPr>
              <a:t>Negative</a:t>
            </a:r>
            <a:r>
              <a:rPr lang="en-US" dirty="0" smtClean="0"/>
              <a:t> Impact on Routing</a:t>
            </a:r>
          </a:p>
          <a:p>
            <a:pPr algn="r"/>
            <a:r>
              <a:rPr lang="en-US" dirty="0" smtClean="0"/>
              <a:t>Offset by</a:t>
            </a:r>
          </a:p>
          <a:p>
            <a:pPr algn="r"/>
            <a:r>
              <a:rPr lang="en-US" b="1" dirty="0" smtClean="0">
                <a:solidFill>
                  <a:srgbClr val="00B050"/>
                </a:solidFill>
              </a:rPr>
              <a:t>Positive</a:t>
            </a:r>
            <a:r>
              <a:rPr lang="en-US" dirty="0" smtClean="0"/>
              <a:t> Impact on Operation Time</a:t>
            </a:r>
          </a:p>
          <a:p>
            <a:pPr algn="r"/>
            <a:r>
              <a:rPr lang="en-US" dirty="0" smtClean="0"/>
              <a:t>Yields</a:t>
            </a:r>
          </a:p>
          <a:p>
            <a:pPr algn="r"/>
            <a:r>
              <a:rPr lang="en-US" b="1" dirty="0" smtClean="0">
                <a:solidFill>
                  <a:srgbClr val="FFC000"/>
                </a:solidFill>
              </a:rPr>
              <a:t>Neutral</a:t>
            </a:r>
            <a:r>
              <a:rPr lang="en-US" dirty="0" smtClean="0"/>
              <a:t> Effect on Overall Assay Time</a:t>
            </a:r>
            <a:endParaRPr lang="en-US" dirty="0"/>
          </a:p>
        </p:txBody>
      </p:sp>
      <p:cxnSp>
        <p:nvCxnSpPr>
          <p:cNvPr id="17" name="Shape 16"/>
          <p:cNvCxnSpPr/>
          <p:nvPr/>
        </p:nvCxnSpPr>
        <p:spPr>
          <a:xfrm flipV="1">
            <a:off x="4876800" y="5181600"/>
            <a:ext cx="457200" cy="274320"/>
          </a:xfrm>
          <a:prstGeom prst="bentConnector2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hape 17"/>
          <p:cNvCxnSpPr/>
          <p:nvPr/>
        </p:nvCxnSpPr>
        <p:spPr>
          <a:xfrm flipV="1">
            <a:off x="4876800" y="5181600"/>
            <a:ext cx="1371600" cy="822960"/>
          </a:xfrm>
          <a:prstGeom prst="bentConnector2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hape 18"/>
          <p:cNvCxnSpPr/>
          <p:nvPr/>
        </p:nvCxnSpPr>
        <p:spPr>
          <a:xfrm flipV="1">
            <a:off x="4876800" y="5181600"/>
            <a:ext cx="2240280" cy="1371600"/>
          </a:xfrm>
          <a:prstGeom prst="bentConnector2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990600"/>
          </a:xfrm>
        </p:spPr>
        <p:txBody>
          <a:bodyPr/>
          <a:lstStyle/>
          <a:p>
            <a:r>
              <a:rPr lang="en-US" sz="2800" b="1" dirty="0" smtClean="0"/>
              <a:t>FPPC DMFB vs. Direct-Addressing DMFB</a:t>
            </a:r>
          </a:p>
          <a:p>
            <a:endParaRPr lang="en-US" sz="2800" b="1" dirty="0" smtClean="0"/>
          </a:p>
          <a:p>
            <a:endParaRPr lang="en-US" sz="2800" b="1" dirty="0" smtClean="0"/>
          </a:p>
          <a:p>
            <a:endParaRPr lang="en-US" sz="2800" b="1" dirty="0" smtClean="0"/>
          </a:p>
          <a:p>
            <a:endParaRPr lang="en-US" sz="2800" b="1" dirty="0" smtClean="0"/>
          </a:p>
          <a:p>
            <a:pPr lvl="1"/>
            <a:endParaRPr lang="en-US" dirty="0" smtClean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600200" y="1600200"/>
          <a:ext cx="5981697" cy="3575685"/>
        </p:xfrm>
        <a:graphic>
          <a:graphicData uri="http://schemas.openxmlformats.org/drawingml/2006/table">
            <a:tbl>
              <a:tblPr/>
              <a:tblGrid>
                <a:gridCol w="963559"/>
                <a:gridCol w="457929"/>
                <a:gridCol w="457929"/>
                <a:gridCol w="372067"/>
                <a:gridCol w="391148"/>
                <a:gridCol w="305286"/>
                <a:gridCol w="314826"/>
                <a:gridCol w="467469"/>
                <a:gridCol w="457929"/>
                <a:gridCol w="419768"/>
                <a:gridCol w="457929"/>
                <a:gridCol w="457929"/>
                <a:gridCol w="457929"/>
              </a:tblGrid>
              <a:tr h="200025"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Direct-Addressing DMFB (DA) vs. Field-Programmable Pin-Constrained DMFB (FP)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Benchmarks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Array Dim.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Electrodes</a:t>
                      </a:r>
                      <a:b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Used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Pins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Routing</a:t>
                      </a:r>
                      <a:b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Time (s)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Operations</a:t>
                      </a:r>
                      <a:b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Time (s)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  <a:b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Time (s)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00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PCR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15x19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12x21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13.1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In-Vitro 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15x19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12x21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In-Vitro 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15x19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12x21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In-Vitro 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15x19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12x21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24.2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In-Vitro 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15x19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12x21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In-Vitro 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15x19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12x21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Protein Split 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15x19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12x21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72.8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73.9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Protein Split 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15x19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12x21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112.2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112.1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Protein Split 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15x19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12x21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189.9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189.5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Protein Split 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15x19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12x21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29.3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348.9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345.3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Protein Split 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15x19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12x25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63.6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61.4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733.6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657.4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Protein Split 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15x25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12x29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161.2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127.4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1317.2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1283.4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Protein Split 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15x25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12x31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290.3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2643.3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2536.6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0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Avg. Normalized Improvement:</a:t>
                      </a:r>
                      <a:b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( &gt; 1 is improvement)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11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Experimental Results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19400" y="5410200"/>
            <a:ext cx="487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Neutral Effect Considered </a:t>
            </a:r>
            <a:r>
              <a:rPr lang="en-US" b="1" dirty="0" smtClean="0">
                <a:solidFill>
                  <a:srgbClr val="00B050"/>
                </a:solidFill>
              </a:rPr>
              <a:t>Positive</a:t>
            </a:r>
          </a:p>
          <a:p>
            <a:pPr algn="r"/>
            <a:r>
              <a:rPr lang="en-US" dirty="0" smtClean="0"/>
              <a:t>Because of</a:t>
            </a:r>
          </a:p>
          <a:p>
            <a:pPr algn="r"/>
            <a:r>
              <a:rPr lang="en-US" dirty="0" smtClean="0"/>
              <a:t>Electrode/Pin-Count </a:t>
            </a:r>
            <a:r>
              <a:rPr lang="en-US" b="1" dirty="0" smtClean="0">
                <a:solidFill>
                  <a:srgbClr val="00B050"/>
                </a:solidFill>
              </a:rPr>
              <a:t>Reduction</a:t>
            </a:r>
            <a:endParaRPr lang="en-US" b="1" dirty="0">
              <a:solidFill>
                <a:srgbClr val="00B050"/>
              </a:solidFill>
            </a:endParaRPr>
          </a:p>
        </p:txBody>
      </p:sp>
      <p:cxnSp>
        <p:nvCxnSpPr>
          <p:cNvPr id="16" name="Shape 15"/>
          <p:cNvCxnSpPr/>
          <p:nvPr/>
        </p:nvCxnSpPr>
        <p:spPr>
          <a:xfrm rot="10800000">
            <a:off x="3886201" y="5166359"/>
            <a:ext cx="457200" cy="1005840"/>
          </a:xfrm>
          <a:prstGeom prst="bentConnector2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hape 19"/>
          <p:cNvCxnSpPr/>
          <p:nvPr/>
        </p:nvCxnSpPr>
        <p:spPr>
          <a:xfrm flipV="1">
            <a:off x="3886200" y="5181600"/>
            <a:ext cx="640080" cy="274320"/>
          </a:xfrm>
          <a:prstGeom prst="bentConnector2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7086600" y="5196840"/>
            <a:ext cx="0" cy="27432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12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Pin-Constrained </a:t>
            </a:r>
            <a:r>
              <a:rPr lang="en-US" dirty="0" smtClean="0">
                <a:solidFill>
                  <a:schemeClr val="bg1"/>
                </a:solidFill>
              </a:rPr>
              <a:t>Comparison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4" name="Picture 43" descr="Luo_PC.PNG"/>
          <p:cNvPicPr>
            <a:picLocks noChangeAspect="1"/>
          </p:cNvPicPr>
          <p:nvPr/>
        </p:nvPicPr>
        <p:blipFill>
          <a:blip r:embed="rId2" cstate="print"/>
          <a:srcRect r="-736"/>
          <a:stretch>
            <a:fillRect/>
          </a:stretch>
        </p:blipFill>
        <p:spPr>
          <a:xfrm>
            <a:off x="1242062" y="838200"/>
            <a:ext cx="6987538" cy="1280160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990600" y="2057400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Multiplexed Immunoassay DMFB</a:t>
            </a:r>
            <a:endParaRPr lang="en-US" sz="1400" dirty="0"/>
          </a:p>
        </p:txBody>
      </p:sp>
      <p:sp>
        <p:nvSpPr>
          <p:cNvPr id="46" name="TextBox 45"/>
          <p:cNvSpPr txBox="1"/>
          <p:nvPr/>
        </p:nvSpPr>
        <p:spPr>
          <a:xfrm>
            <a:off x="2895600" y="2057400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PCR Assay</a:t>
            </a:r>
          </a:p>
          <a:p>
            <a:pPr algn="ctr"/>
            <a:r>
              <a:rPr lang="en-US" sz="1400" dirty="0" smtClean="0"/>
              <a:t>DMFB</a:t>
            </a:r>
            <a:endParaRPr lang="en-US" sz="1400" dirty="0"/>
          </a:p>
        </p:txBody>
      </p:sp>
      <p:sp>
        <p:nvSpPr>
          <p:cNvPr id="47" name="TextBox 46"/>
          <p:cNvSpPr txBox="1"/>
          <p:nvPr/>
        </p:nvSpPr>
        <p:spPr>
          <a:xfrm>
            <a:off x="4648200" y="2067580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Protein Dilution Assay DMFB</a:t>
            </a:r>
            <a:endParaRPr lang="en-US" sz="1400" dirty="0"/>
          </a:p>
        </p:txBody>
      </p:sp>
      <p:sp>
        <p:nvSpPr>
          <p:cNvPr id="48" name="TextBox 47"/>
          <p:cNvSpPr txBox="1"/>
          <p:nvPr/>
        </p:nvSpPr>
        <p:spPr>
          <a:xfrm>
            <a:off x="6477000" y="2057400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Multi-Functional DMFB</a:t>
            </a:r>
            <a:endParaRPr lang="en-US" sz="1400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838200" y="2752725"/>
          <a:ext cx="4025900" cy="1362075"/>
        </p:xfrm>
        <a:graphic>
          <a:graphicData uri="http://schemas.openxmlformats.org/drawingml/2006/table">
            <a:tbl>
              <a:tblPr/>
              <a:tblGrid>
                <a:gridCol w="952500"/>
                <a:gridCol w="685800"/>
                <a:gridCol w="787400"/>
                <a:gridCol w="314325"/>
                <a:gridCol w="371475"/>
                <a:gridCol w="409575"/>
                <a:gridCol w="504825"/>
              </a:tblGrid>
              <a:tr h="200025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Xu's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Pin-Constrained Results vs. </a:t>
                      </a:r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Luo's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Pin-Constrained Results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05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Benchmark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Array Dim.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# Electrodes</a:t>
                      </a:r>
                      <a:b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Used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# Pins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 Time (s)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00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Xu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Luo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Xu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Luo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PCR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15x15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In-Vitro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15x15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Protein Split 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15x15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Multi-Function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15x15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838200" y="4772025"/>
          <a:ext cx="4381500" cy="1552575"/>
        </p:xfrm>
        <a:graphic>
          <a:graphicData uri="http://schemas.openxmlformats.org/drawingml/2006/table">
            <a:tbl>
              <a:tblPr/>
              <a:tblGrid>
                <a:gridCol w="685800"/>
                <a:gridCol w="660400"/>
                <a:gridCol w="787400"/>
                <a:gridCol w="409575"/>
                <a:gridCol w="400050"/>
                <a:gridCol w="571500"/>
                <a:gridCol w="866775"/>
              </a:tblGrid>
              <a:tr h="200025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 Assay Times for Increasing Field-</a:t>
                      </a:r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Prog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., Pin-Constrained Array Size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05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Array Dim.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#Module</a:t>
                      </a:r>
                      <a:b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(Mix/SSD)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# Electrodes</a:t>
                      </a:r>
                      <a:b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Used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# Pins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 Time(s)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00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PCR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In-Vitro 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Protein Split 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12x9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2/3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18.59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12x12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3/4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15.89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17.26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12x15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4/6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12.88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12x18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5/7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189.65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12x21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6/9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13.08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189.53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5334000" y="2743200"/>
            <a:ext cx="3657600" cy="3657600"/>
          </a:xfrm>
        </p:spPr>
        <p:txBody>
          <a:bodyPr/>
          <a:lstStyle/>
          <a:p>
            <a:r>
              <a:rPr lang="en-US" sz="1400" b="1" dirty="0" smtClean="0"/>
              <a:t>Pin-usage for FPPC design on par with optimized PC DMFBs</a:t>
            </a:r>
          </a:p>
          <a:p>
            <a:endParaRPr lang="en-US" sz="1400" b="1" dirty="0" smtClean="0"/>
          </a:p>
          <a:p>
            <a:r>
              <a:rPr lang="en-US" sz="1400" b="1" dirty="0" smtClean="0"/>
              <a:t>FPPC can perform general assays vs. optimized PC’s 3 specific assays</a:t>
            </a:r>
          </a:p>
          <a:p>
            <a:endParaRPr lang="en-US" sz="1000" b="1" dirty="0" smtClean="0"/>
          </a:p>
          <a:p>
            <a:r>
              <a:rPr lang="en-US" sz="1400" b="1" dirty="0" smtClean="0"/>
              <a:t>Blah 2</a:t>
            </a:r>
            <a:endParaRPr lang="en-US" sz="1400" b="1" dirty="0" smtClean="0"/>
          </a:p>
          <a:p>
            <a:endParaRPr lang="en-US" sz="2800" b="1" dirty="0" smtClean="0"/>
          </a:p>
          <a:p>
            <a:endParaRPr lang="en-US" sz="2800" b="1" dirty="0" smtClean="0"/>
          </a:p>
          <a:p>
            <a:endParaRPr lang="en-US" sz="2800" b="1" dirty="0" smtClean="0"/>
          </a:p>
          <a:p>
            <a:endParaRPr lang="en-US" sz="2800" b="1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13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Pin-Constrained </a:t>
            </a:r>
            <a:r>
              <a:rPr lang="en-US" dirty="0" smtClean="0">
                <a:solidFill>
                  <a:schemeClr val="bg1"/>
                </a:solidFill>
              </a:rPr>
              <a:t>Comparison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4" name="Picture 43" descr="Luo_PC.PNG"/>
          <p:cNvPicPr>
            <a:picLocks noChangeAspect="1"/>
          </p:cNvPicPr>
          <p:nvPr/>
        </p:nvPicPr>
        <p:blipFill>
          <a:blip r:embed="rId2" cstate="print"/>
          <a:srcRect r="52381"/>
          <a:stretch>
            <a:fillRect/>
          </a:stretch>
        </p:blipFill>
        <p:spPr>
          <a:xfrm>
            <a:off x="5433062" y="838200"/>
            <a:ext cx="3303094" cy="1280160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5181600" y="2057400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Multiplexed Immunoassay DMFB</a:t>
            </a:r>
            <a:endParaRPr lang="en-US" sz="1400" dirty="0"/>
          </a:p>
        </p:txBody>
      </p:sp>
      <p:sp>
        <p:nvSpPr>
          <p:cNvPr id="46" name="TextBox 45"/>
          <p:cNvSpPr txBox="1"/>
          <p:nvPr/>
        </p:nvSpPr>
        <p:spPr>
          <a:xfrm>
            <a:off x="7086600" y="2057400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PCR Assay</a:t>
            </a:r>
          </a:p>
          <a:p>
            <a:pPr algn="ctr"/>
            <a:r>
              <a:rPr lang="en-US" sz="1400" dirty="0" smtClean="0"/>
              <a:t>DMFB</a:t>
            </a:r>
            <a:endParaRPr lang="en-US" sz="1400" dirty="0"/>
          </a:p>
        </p:txBody>
      </p:sp>
      <p:sp>
        <p:nvSpPr>
          <p:cNvPr id="47" name="TextBox 46"/>
          <p:cNvSpPr txBox="1"/>
          <p:nvPr/>
        </p:nvSpPr>
        <p:spPr>
          <a:xfrm>
            <a:off x="5257800" y="3733800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Protein Dilution Assay DMFB</a:t>
            </a:r>
            <a:endParaRPr lang="en-US" sz="1400" dirty="0"/>
          </a:p>
        </p:txBody>
      </p:sp>
      <p:sp>
        <p:nvSpPr>
          <p:cNvPr id="48" name="TextBox 47"/>
          <p:cNvSpPr txBox="1"/>
          <p:nvPr/>
        </p:nvSpPr>
        <p:spPr>
          <a:xfrm>
            <a:off x="7010400" y="3733800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Multi-Functional DMFB</a:t>
            </a:r>
            <a:endParaRPr lang="en-US" sz="1400" dirty="0"/>
          </a:p>
        </p:txBody>
      </p:sp>
      <p:pic>
        <p:nvPicPr>
          <p:cNvPr id="10" name="Picture 9" descr="Luo_PC.PNG"/>
          <p:cNvPicPr>
            <a:picLocks noChangeAspect="1"/>
          </p:cNvPicPr>
          <p:nvPr/>
        </p:nvPicPr>
        <p:blipFill>
          <a:blip r:embed="rId2" cstate="print"/>
          <a:srcRect l="51871"/>
          <a:stretch>
            <a:fillRect/>
          </a:stretch>
        </p:blipFill>
        <p:spPr>
          <a:xfrm>
            <a:off x="5410202" y="2514600"/>
            <a:ext cx="3338484" cy="1280160"/>
          </a:xfrm>
          <a:prstGeom prst="rect">
            <a:avLst/>
          </a:prstGeom>
        </p:spPr>
      </p:pic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863600" y="1447800"/>
          <a:ext cx="4025900" cy="1362075"/>
        </p:xfrm>
        <a:graphic>
          <a:graphicData uri="http://schemas.openxmlformats.org/drawingml/2006/table">
            <a:tbl>
              <a:tblPr/>
              <a:tblGrid>
                <a:gridCol w="952500"/>
                <a:gridCol w="685800"/>
                <a:gridCol w="787400"/>
                <a:gridCol w="314325"/>
                <a:gridCol w="371475"/>
                <a:gridCol w="409575"/>
                <a:gridCol w="504825"/>
              </a:tblGrid>
              <a:tr h="200025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Xu's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Pin-Constrained Results vs. </a:t>
                      </a:r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Luo's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Pin-Constrained Results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05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Benchmark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Array Dim.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# Electrodes</a:t>
                      </a:r>
                      <a:b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Used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# Pins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 Time (s)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00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Xu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Luo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Xu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Luo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PCR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15x15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In-Vitro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15x15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Protein Split 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15x15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Multi-Function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15x15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85800" y="3200400"/>
          <a:ext cx="4381500" cy="1552575"/>
        </p:xfrm>
        <a:graphic>
          <a:graphicData uri="http://schemas.openxmlformats.org/drawingml/2006/table">
            <a:tbl>
              <a:tblPr/>
              <a:tblGrid>
                <a:gridCol w="685800"/>
                <a:gridCol w="660400"/>
                <a:gridCol w="787400"/>
                <a:gridCol w="409575"/>
                <a:gridCol w="400050"/>
                <a:gridCol w="571500"/>
                <a:gridCol w="866775"/>
              </a:tblGrid>
              <a:tr h="200025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 Assay Times for Increasing Field-</a:t>
                      </a:r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Prog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., Pin-Constrained Array Size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05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Array Dim.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#Module</a:t>
                      </a:r>
                      <a:b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(Mix/SSD)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# Electrodes</a:t>
                      </a:r>
                      <a:b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Used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# Pins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 Time(s)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00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PCR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In-Vitro 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Protein Split 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12x9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2/3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18.59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12x12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3/4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15.89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17.26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12x15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4/6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12.88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12x18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5/7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189.65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12x21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6/9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13.08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189.53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762000"/>
            <a:ext cx="8229600" cy="4724400"/>
          </a:xfrm>
        </p:spPr>
        <p:txBody>
          <a:bodyPr/>
          <a:lstStyle/>
          <a:p>
            <a:r>
              <a:rPr lang="en-US" sz="2400" dirty="0" smtClean="0"/>
              <a:t>New DMFB design</a:t>
            </a:r>
          </a:p>
          <a:p>
            <a:pPr lvl="1"/>
            <a:r>
              <a:rPr lang="en-US" sz="2000" dirty="0" smtClean="0"/>
              <a:t>Pin-constrained design </a:t>
            </a:r>
            <a:r>
              <a:rPr lang="en-US" sz="2000" dirty="0" smtClean="0">
                <a:sym typeface="Wingdings" pitchFamily="2" charset="2"/>
              </a:rPr>
              <a:t> Inexpensive</a:t>
            </a:r>
          </a:p>
          <a:p>
            <a:pPr lvl="1"/>
            <a:r>
              <a:rPr lang="en-US" sz="2000" dirty="0" smtClean="0">
                <a:sym typeface="Wingdings" pitchFamily="2" charset="2"/>
              </a:rPr>
              <a:t>Field-programmable  Execute a general assay </a:t>
            </a:r>
          </a:p>
          <a:p>
            <a:pPr lvl="1"/>
            <a:endParaRPr lang="en-US" sz="2000" dirty="0" smtClean="0"/>
          </a:p>
          <a:p>
            <a:r>
              <a:rPr lang="en-US" sz="2400" dirty="0" smtClean="0"/>
              <a:t>Can buy an inexpensive, off-the-shelf device and run desired assay</a:t>
            </a:r>
            <a:endParaRPr lang="en-US" sz="2400" dirty="0" smtClean="0"/>
          </a:p>
          <a:p>
            <a:pPr lvl="1"/>
            <a:r>
              <a:rPr lang="en-US" sz="2000" dirty="0" smtClean="0"/>
              <a:t>Design facilitates different DMFB and module sizes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Best of both worlds</a:t>
            </a:r>
            <a:endParaRPr lang="en-US" sz="2400" dirty="0" smtClean="0"/>
          </a:p>
          <a:p>
            <a:pPr lvl="1"/>
            <a:r>
              <a:rPr lang="en-US" sz="2200" dirty="0" smtClean="0"/>
              <a:t>Similar assay </a:t>
            </a:r>
            <a:r>
              <a:rPr lang="en-US" sz="2200" dirty="0" smtClean="0"/>
              <a:t>times and </a:t>
            </a:r>
            <a:r>
              <a:rPr lang="en-US" sz="2200" b="1" dirty="0" smtClean="0"/>
              <a:t>flexibility</a:t>
            </a:r>
            <a:r>
              <a:rPr lang="en-US" sz="2200" dirty="0" smtClean="0"/>
              <a:t> to recent direct-addressing DMFBs</a:t>
            </a:r>
            <a:endParaRPr lang="en-US" sz="2200" dirty="0" smtClean="0"/>
          </a:p>
          <a:p>
            <a:pPr lvl="1"/>
            <a:r>
              <a:rPr lang="en-US" sz="2200" dirty="0" smtClean="0"/>
              <a:t>Similar pin-counts to recent pin-constrained designs</a:t>
            </a:r>
          </a:p>
          <a:p>
            <a:pPr lvl="1"/>
            <a:endParaRPr lang="en-US" dirty="0" smtClean="0"/>
          </a:p>
          <a:p>
            <a:r>
              <a:rPr lang="en-US" sz="2400" dirty="0" smtClean="0"/>
              <a:t>More </a:t>
            </a:r>
            <a:r>
              <a:rPr lang="en-US" sz="2400" dirty="0" smtClean="0"/>
              <a:t>details &amp; results in the </a:t>
            </a:r>
            <a:r>
              <a:rPr lang="en-US" sz="2400" dirty="0" smtClean="0"/>
              <a:t>paper/poster</a:t>
            </a: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14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Conclusion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 descr="PCR_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53200" y="5852848"/>
            <a:ext cx="1295400" cy="7765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 descr="DirectVsPc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81800" y="1066800"/>
            <a:ext cx="2057400" cy="782481"/>
          </a:xfrm>
          <a:prstGeom prst="rect">
            <a:avLst/>
          </a:prstGeom>
        </p:spPr>
      </p:pic>
      <p:pic>
        <p:nvPicPr>
          <p:cNvPr id="8193" name="Picture 1" descr="C:\Users\Dan\AppData\Local\Microsoft\Windows\Temporary Internet Files\Content.IE5\RQH51X3A\MP900405492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86600" y="2819400"/>
            <a:ext cx="1600200" cy="114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15</a:t>
            </a:fld>
            <a:endParaRPr lang="en-US" altLang="en-US"/>
          </a:p>
        </p:txBody>
      </p:sp>
      <p:sp>
        <p:nvSpPr>
          <p:cNvPr id="6" name="Rectangle 5"/>
          <p:cNvSpPr/>
          <p:nvPr/>
        </p:nvSpPr>
        <p:spPr>
          <a:xfrm>
            <a:off x="1447800" y="2667000"/>
            <a:ext cx="63246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Thank You</a:t>
            </a:r>
            <a:endParaRPr lang="en-US" sz="8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16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Experimental Results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334000"/>
          </a:xfrm>
        </p:spPr>
        <p:txBody>
          <a:bodyPr/>
          <a:lstStyle/>
          <a:p>
            <a:r>
              <a:rPr lang="en-US" sz="2800" b="1" dirty="0" smtClean="0"/>
              <a:t>FPPC DMFB vs. Direct-Addressing DMFB</a:t>
            </a:r>
          </a:p>
          <a:p>
            <a:endParaRPr lang="en-US" sz="2800" b="1" dirty="0" smtClean="0"/>
          </a:p>
          <a:p>
            <a:endParaRPr lang="en-US" sz="2800" b="1" dirty="0" smtClean="0"/>
          </a:p>
          <a:p>
            <a:endParaRPr lang="en-US" sz="2800" b="1" dirty="0" smtClean="0"/>
          </a:p>
          <a:p>
            <a:endParaRPr lang="en-US" sz="2800" b="1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17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4419600" y="-609600"/>
            <a:ext cx="32385000" cy="9601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ube 7"/>
          <p:cNvSpPr/>
          <p:nvPr/>
        </p:nvSpPr>
        <p:spPr>
          <a:xfrm>
            <a:off x="2514600" y="2133600"/>
            <a:ext cx="7772400" cy="3505200"/>
          </a:xfrm>
          <a:prstGeom prst="cube">
            <a:avLst>
              <a:gd name="adj" fmla="val 84539"/>
            </a:avLst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ube 8"/>
          <p:cNvSpPr/>
          <p:nvPr/>
        </p:nvSpPr>
        <p:spPr>
          <a:xfrm>
            <a:off x="5257800" y="37338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ube 9"/>
          <p:cNvSpPr/>
          <p:nvPr/>
        </p:nvSpPr>
        <p:spPr>
          <a:xfrm>
            <a:off x="5715000" y="32766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ube 10"/>
          <p:cNvSpPr/>
          <p:nvPr/>
        </p:nvSpPr>
        <p:spPr>
          <a:xfrm>
            <a:off x="6172200" y="28194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ube 11"/>
          <p:cNvSpPr/>
          <p:nvPr/>
        </p:nvSpPr>
        <p:spPr>
          <a:xfrm>
            <a:off x="6629400" y="23622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ube 12"/>
          <p:cNvSpPr/>
          <p:nvPr/>
        </p:nvSpPr>
        <p:spPr>
          <a:xfrm>
            <a:off x="6019800" y="37338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ube 13"/>
          <p:cNvSpPr/>
          <p:nvPr/>
        </p:nvSpPr>
        <p:spPr>
          <a:xfrm>
            <a:off x="6477000" y="32766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ube 14"/>
          <p:cNvSpPr/>
          <p:nvPr/>
        </p:nvSpPr>
        <p:spPr>
          <a:xfrm>
            <a:off x="6934200" y="28194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ube 15"/>
          <p:cNvSpPr/>
          <p:nvPr/>
        </p:nvSpPr>
        <p:spPr>
          <a:xfrm>
            <a:off x="7391400" y="23622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ube 16"/>
          <p:cNvSpPr/>
          <p:nvPr/>
        </p:nvSpPr>
        <p:spPr>
          <a:xfrm>
            <a:off x="6781800" y="37338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ube 17"/>
          <p:cNvSpPr/>
          <p:nvPr/>
        </p:nvSpPr>
        <p:spPr>
          <a:xfrm>
            <a:off x="7239000" y="32766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ube 18"/>
          <p:cNvSpPr/>
          <p:nvPr/>
        </p:nvSpPr>
        <p:spPr>
          <a:xfrm>
            <a:off x="7696200" y="2819400"/>
            <a:ext cx="990600" cy="381000"/>
          </a:xfrm>
          <a:prstGeom prst="cube">
            <a:avLst>
              <a:gd name="adj" fmla="val 91739"/>
            </a:avLst>
          </a:prstGeom>
          <a:solidFill>
            <a:schemeClr val="accent4">
              <a:lumMod val="60000"/>
              <a:lumOff val="40000"/>
            </a:schemeClr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ube 19"/>
          <p:cNvSpPr/>
          <p:nvPr/>
        </p:nvSpPr>
        <p:spPr>
          <a:xfrm>
            <a:off x="8153400" y="2362200"/>
            <a:ext cx="990600" cy="381000"/>
          </a:xfrm>
          <a:prstGeom prst="cube">
            <a:avLst>
              <a:gd name="adj" fmla="val 91739"/>
            </a:avLst>
          </a:prstGeom>
          <a:solidFill>
            <a:schemeClr val="accent4">
              <a:lumMod val="60000"/>
              <a:lumOff val="40000"/>
            </a:schemeClr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ube 20"/>
          <p:cNvSpPr/>
          <p:nvPr/>
        </p:nvSpPr>
        <p:spPr>
          <a:xfrm>
            <a:off x="7543800" y="37338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ube 21"/>
          <p:cNvSpPr/>
          <p:nvPr/>
        </p:nvSpPr>
        <p:spPr>
          <a:xfrm>
            <a:off x="8001000" y="32766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ube 22"/>
          <p:cNvSpPr/>
          <p:nvPr/>
        </p:nvSpPr>
        <p:spPr>
          <a:xfrm>
            <a:off x="8458200" y="2819400"/>
            <a:ext cx="990600" cy="381000"/>
          </a:xfrm>
          <a:prstGeom prst="cube">
            <a:avLst>
              <a:gd name="adj" fmla="val 91739"/>
            </a:avLst>
          </a:prstGeom>
          <a:solidFill>
            <a:schemeClr val="accent4">
              <a:lumMod val="60000"/>
              <a:lumOff val="40000"/>
            </a:schemeClr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ube 23"/>
          <p:cNvSpPr/>
          <p:nvPr/>
        </p:nvSpPr>
        <p:spPr>
          <a:xfrm>
            <a:off x="8915400" y="2362200"/>
            <a:ext cx="990600" cy="381000"/>
          </a:xfrm>
          <a:prstGeom prst="cube">
            <a:avLst>
              <a:gd name="adj" fmla="val 91739"/>
            </a:avLst>
          </a:prstGeom>
          <a:solidFill>
            <a:schemeClr val="accent4">
              <a:lumMod val="60000"/>
              <a:lumOff val="40000"/>
            </a:schemeClr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Cube 24"/>
          <p:cNvSpPr/>
          <p:nvPr/>
        </p:nvSpPr>
        <p:spPr>
          <a:xfrm>
            <a:off x="4953000" y="32766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Cube 25"/>
          <p:cNvSpPr/>
          <p:nvPr/>
        </p:nvSpPr>
        <p:spPr>
          <a:xfrm>
            <a:off x="5867400" y="23622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Cube 26"/>
          <p:cNvSpPr/>
          <p:nvPr/>
        </p:nvSpPr>
        <p:spPr>
          <a:xfrm>
            <a:off x="4953000" y="2209800"/>
            <a:ext cx="1295400" cy="609600"/>
          </a:xfrm>
          <a:prstGeom prst="cube">
            <a:avLst>
              <a:gd name="adj" fmla="val 91739"/>
            </a:avLst>
          </a:prstGeom>
          <a:solidFill>
            <a:schemeClr val="accent1">
              <a:lumMod val="60000"/>
              <a:lumOff val="40000"/>
            </a:schemeClr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Cube 27"/>
          <p:cNvSpPr/>
          <p:nvPr/>
        </p:nvSpPr>
        <p:spPr>
          <a:xfrm>
            <a:off x="4038600" y="3124200"/>
            <a:ext cx="1295400" cy="609600"/>
          </a:xfrm>
          <a:prstGeom prst="cube">
            <a:avLst>
              <a:gd name="adj" fmla="val 91739"/>
            </a:avLst>
          </a:prstGeom>
          <a:solidFill>
            <a:schemeClr val="accent2">
              <a:lumMod val="60000"/>
              <a:lumOff val="40000"/>
            </a:schemeClr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5334000" y="2209800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I1</a:t>
            </a:r>
            <a:endParaRPr lang="en-US" sz="3200" b="1" dirty="0"/>
          </a:p>
        </p:txBody>
      </p:sp>
      <p:sp>
        <p:nvSpPr>
          <p:cNvPr id="30" name="Oval 29"/>
          <p:cNvSpPr/>
          <p:nvPr/>
        </p:nvSpPr>
        <p:spPr>
          <a:xfrm>
            <a:off x="228600" y="1524000"/>
            <a:ext cx="1371600" cy="13716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I1</a:t>
            </a:r>
          </a:p>
          <a:p>
            <a:pPr algn="ctr"/>
            <a:r>
              <a:rPr lang="en-US" sz="3000" b="1" dirty="0" smtClean="0">
                <a:solidFill>
                  <a:schemeClr val="tx1"/>
                </a:solidFill>
              </a:rPr>
              <a:t>[0,1)</a:t>
            </a:r>
          </a:p>
        </p:txBody>
      </p:sp>
      <p:sp>
        <p:nvSpPr>
          <p:cNvPr id="31" name="Oval 30"/>
          <p:cNvSpPr/>
          <p:nvPr/>
        </p:nvSpPr>
        <p:spPr>
          <a:xfrm>
            <a:off x="990600" y="4724400"/>
            <a:ext cx="1371600" cy="13716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O1</a:t>
            </a:r>
          </a:p>
          <a:p>
            <a:pPr algn="ctr"/>
            <a:r>
              <a:rPr lang="en-US" sz="3000" b="1" dirty="0" smtClean="0">
                <a:solidFill>
                  <a:schemeClr val="tx1"/>
                </a:solidFill>
              </a:rPr>
              <a:t>[4,5)</a:t>
            </a:r>
          </a:p>
        </p:txBody>
      </p:sp>
      <p:sp>
        <p:nvSpPr>
          <p:cNvPr id="32" name="Oval 31"/>
          <p:cNvSpPr/>
          <p:nvPr/>
        </p:nvSpPr>
        <p:spPr>
          <a:xfrm>
            <a:off x="990600" y="2971800"/>
            <a:ext cx="1371600" cy="13716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M1</a:t>
            </a:r>
          </a:p>
          <a:p>
            <a:pPr algn="ctr"/>
            <a:r>
              <a:rPr lang="en-US" sz="3000" b="1" dirty="0" smtClean="0">
                <a:solidFill>
                  <a:schemeClr val="tx1"/>
                </a:solidFill>
              </a:rPr>
              <a:t>[1,4)</a:t>
            </a:r>
          </a:p>
        </p:txBody>
      </p:sp>
      <p:cxnSp>
        <p:nvCxnSpPr>
          <p:cNvPr id="33" name="Straight Arrow Connector 32"/>
          <p:cNvCxnSpPr>
            <a:stCxn id="30" idx="4"/>
            <a:endCxn id="32" idx="1"/>
          </p:cNvCxnSpPr>
          <p:nvPr/>
        </p:nvCxnSpPr>
        <p:spPr>
          <a:xfrm>
            <a:off x="914400" y="2895600"/>
            <a:ext cx="277066" cy="277066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32" idx="4"/>
            <a:endCxn id="31" idx="0"/>
          </p:cNvCxnSpPr>
          <p:nvPr/>
        </p:nvCxnSpPr>
        <p:spPr>
          <a:xfrm>
            <a:off x="1676400" y="4343400"/>
            <a:ext cx="0" cy="38100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1752600" y="1524000"/>
            <a:ext cx="1371600" cy="13716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I2</a:t>
            </a:r>
          </a:p>
          <a:p>
            <a:pPr algn="ctr"/>
            <a:r>
              <a:rPr lang="en-US" sz="3000" b="1" dirty="0" smtClean="0">
                <a:solidFill>
                  <a:schemeClr val="tx1"/>
                </a:solidFill>
              </a:rPr>
              <a:t>[0,1)</a:t>
            </a:r>
          </a:p>
        </p:txBody>
      </p:sp>
      <p:cxnSp>
        <p:nvCxnSpPr>
          <p:cNvPr id="36" name="Straight Arrow Connector 35"/>
          <p:cNvCxnSpPr>
            <a:stCxn id="35" idx="4"/>
            <a:endCxn id="32" idx="7"/>
          </p:cNvCxnSpPr>
          <p:nvPr/>
        </p:nvCxnSpPr>
        <p:spPr>
          <a:xfrm flipH="1">
            <a:off x="2161334" y="2895600"/>
            <a:ext cx="277066" cy="277066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ube 36"/>
          <p:cNvSpPr/>
          <p:nvPr/>
        </p:nvSpPr>
        <p:spPr>
          <a:xfrm>
            <a:off x="6324600" y="41910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Cube 37"/>
          <p:cNvSpPr/>
          <p:nvPr/>
        </p:nvSpPr>
        <p:spPr>
          <a:xfrm>
            <a:off x="5638800" y="4648200"/>
            <a:ext cx="1676400" cy="381000"/>
          </a:xfrm>
          <a:prstGeom prst="cube">
            <a:avLst>
              <a:gd name="adj" fmla="val 91739"/>
            </a:avLst>
          </a:prstGeom>
          <a:solidFill>
            <a:schemeClr val="accent3">
              <a:lumMod val="60000"/>
              <a:lumOff val="40000"/>
            </a:schemeClr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4419600" y="3124200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I2</a:t>
            </a:r>
            <a:endParaRPr lang="en-US" sz="32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6172200" y="4520625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O1</a:t>
            </a:r>
            <a:endParaRPr lang="en-US" sz="32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8305800" y="2296180"/>
            <a:ext cx="76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M1</a:t>
            </a:r>
            <a:endParaRPr lang="en-US" sz="2800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9067800" y="2286000"/>
            <a:ext cx="76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M1</a:t>
            </a:r>
            <a:endParaRPr lang="en-US" sz="2800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7848600" y="2753380"/>
            <a:ext cx="76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M1</a:t>
            </a:r>
            <a:endParaRPr lang="en-US" sz="2800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8610600" y="2743200"/>
            <a:ext cx="76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M1</a:t>
            </a:r>
            <a:endParaRPr lang="en-US" sz="2800" b="1" dirty="0"/>
          </a:p>
        </p:txBody>
      </p:sp>
      <p:sp>
        <p:nvSpPr>
          <p:cNvPr id="45" name="Cube 44"/>
          <p:cNvSpPr/>
          <p:nvPr/>
        </p:nvSpPr>
        <p:spPr>
          <a:xfrm>
            <a:off x="7924800" y="2133600"/>
            <a:ext cx="7772400" cy="3505200"/>
          </a:xfrm>
          <a:prstGeom prst="cube">
            <a:avLst>
              <a:gd name="adj" fmla="val 84539"/>
            </a:avLst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Cube 45"/>
          <p:cNvSpPr/>
          <p:nvPr/>
        </p:nvSpPr>
        <p:spPr>
          <a:xfrm>
            <a:off x="10668000" y="37338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Cube 46"/>
          <p:cNvSpPr/>
          <p:nvPr/>
        </p:nvSpPr>
        <p:spPr>
          <a:xfrm>
            <a:off x="11125200" y="3276600"/>
            <a:ext cx="990600" cy="381000"/>
          </a:xfrm>
          <a:prstGeom prst="cube">
            <a:avLst>
              <a:gd name="adj" fmla="val 91739"/>
            </a:avLst>
          </a:prstGeom>
          <a:solidFill>
            <a:srgbClr val="FF0000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Cube 47"/>
          <p:cNvSpPr/>
          <p:nvPr/>
        </p:nvSpPr>
        <p:spPr>
          <a:xfrm>
            <a:off x="11582400" y="28194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Cube 48"/>
          <p:cNvSpPr/>
          <p:nvPr/>
        </p:nvSpPr>
        <p:spPr>
          <a:xfrm>
            <a:off x="12039600" y="2362200"/>
            <a:ext cx="990600" cy="381000"/>
          </a:xfrm>
          <a:prstGeom prst="cube">
            <a:avLst>
              <a:gd name="adj" fmla="val 91739"/>
            </a:avLst>
          </a:prstGeom>
          <a:solidFill>
            <a:srgbClr val="00B0F0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Cube 49"/>
          <p:cNvSpPr/>
          <p:nvPr/>
        </p:nvSpPr>
        <p:spPr>
          <a:xfrm>
            <a:off x="11430000" y="37338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Cube 50"/>
          <p:cNvSpPr/>
          <p:nvPr/>
        </p:nvSpPr>
        <p:spPr>
          <a:xfrm>
            <a:off x="11887200" y="3276600"/>
            <a:ext cx="990600" cy="381000"/>
          </a:xfrm>
          <a:prstGeom prst="cube">
            <a:avLst>
              <a:gd name="adj" fmla="val 91739"/>
            </a:avLst>
          </a:prstGeom>
          <a:solidFill>
            <a:srgbClr val="FF0000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Cube 51"/>
          <p:cNvSpPr/>
          <p:nvPr/>
        </p:nvSpPr>
        <p:spPr>
          <a:xfrm>
            <a:off x="12344400" y="28194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Cube 52"/>
          <p:cNvSpPr/>
          <p:nvPr/>
        </p:nvSpPr>
        <p:spPr>
          <a:xfrm>
            <a:off x="12801600" y="2362200"/>
            <a:ext cx="990600" cy="381000"/>
          </a:xfrm>
          <a:prstGeom prst="cube">
            <a:avLst>
              <a:gd name="adj" fmla="val 91739"/>
            </a:avLst>
          </a:prstGeom>
          <a:solidFill>
            <a:srgbClr val="00B0F0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Cube 53"/>
          <p:cNvSpPr/>
          <p:nvPr/>
        </p:nvSpPr>
        <p:spPr>
          <a:xfrm>
            <a:off x="12192000" y="3733800"/>
            <a:ext cx="990600" cy="381000"/>
          </a:xfrm>
          <a:prstGeom prst="cube">
            <a:avLst>
              <a:gd name="adj" fmla="val 91739"/>
            </a:avLst>
          </a:prstGeom>
          <a:solidFill>
            <a:srgbClr val="7030A0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Cube 54"/>
          <p:cNvSpPr/>
          <p:nvPr/>
        </p:nvSpPr>
        <p:spPr>
          <a:xfrm>
            <a:off x="12649200" y="3276600"/>
            <a:ext cx="990600" cy="381000"/>
          </a:xfrm>
          <a:prstGeom prst="cube">
            <a:avLst>
              <a:gd name="adj" fmla="val 91739"/>
            </a:avLst>
          </a:prstGeom>
          <a:solidFill>
            <a:srgbClr val="FF0000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Cube 55"/>
          <p:cNvSpPr/>
          <p:nvPr/>
        </p:nvSpPr>
        <p:spPr>
          <a:xfrm>
            <a:off x="13106400" y="2819400"/>
            <a:ext cx="990600" cy="381000"/>
          </a:xfrm>
          <a:prstGeom prst="cube">
            <a:avLst>
              <a:gd name="adj" fmla="val 91739"/>
            </a:avLst>
          </a:prstGeom>
          <a:solidFill>
            <a:schemeClr val="accent4">
              <a:lumMod val="60000"/>
              <a:lumOff val="40000"/>
            </a:schemeClr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Cube 56"/>
          <p:cNvSpPr/>
          <p:nvPr/>
        </p:nvSpPr>
        <p:spPr>
          <a:xfrm>
            <a:off x="13563600" y="2362200"/>
            <a:ext cx="990600" cy="381000"/>
          </a:xfrm>
          <a:prstGeom prst="cube">
            <a:avLst>
              <a:gd name="adj" fmla="val 91739"/>
            </a:avLst>
          </a:prstGeom>
          <a:solidFill>
            <a:schemeClr val="accent4">
              <a:lumMod val="60000"/>
              <a:lumOff val="40000"/>
            </a:schemeClr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Cube 57"/>
          <p:cNvSpPr/>
          <p:nvPr/>
        </p:nvSpPr>
        <p:spPr>
          <a:xfrm>
            <a:off x="12954000" y="3733800"/>
            <a:ext cx="990600" cy="381000"/>
          </a:xfrm>
          <a:prstGeom prst="cube">
            <a:avLst>
              <a:gd name="adj" fmla="val 91739"/>
            </a:avLst>
          </a:prstGeom>
          <a:solidFill>
            <a:srgbClr val="7030A0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Cube 58"/>
          <p:cNvSpPr/>
          <p:nvPr/>
        </p:nvSpPr>
        <p:spPr>
          <a:xfrm>
            <a:off x="13411200" y="3276600"/>
            <a:ext cx="990600" cy="381000"/>
          </a:xfrm>
          <a:prstGeom prst="cube">
            <a:avLst>
              <a:gd name="adj" fmla="val 91739"/>
            </a:avLst>
          </a:prstGeom>
          <a:solidFill>
            <a:srgbClr val="7030A0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Cube 59"/>
          <p:cNvSpPr/>
          <p:nvPr/>
        </p:nvSpPr>
        <p:spPr>
          <a:xfrm>
            <a:off x="13868400" y="2819400"/>
            <a:ext cx="990600" cy="381000"/>
          </a:xfrm>
          <a:prstGeom prst="cube">
            <a:avLst>
              <a:gd name="adj" fmla="val 91739"/>
            </a:avLst>
          </a:prstGeom>
          <a:solidFill>
            <a:schemeClr val="accent4">
              <a:lumMod val="60000"/>
              <a:lumOff val="40000"/>
            </a:schemeClr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Cube 60"/>
          <p:cNvSpPr/>
          <p:nvPr/>
        </p:nvSpPr>
        <p:spPr>
          <a:xfrm>
            <a:off x="14325600" y="2362200"/>
            <a:ext cx="990600" cy="381000"/>
          </a:xfrm>
          <a:prstGeom prst="cube">
            <a:avLst>
              <a:gd name="adj" fmla="val 91739"/>
            </a:avLst>
          </a:prstGeom>
          <a:solidFill>
            <a:schemeClr val="accent4">
              <a:lumMod val="60000"/>
              <a:lumOff val="40000"/>
            </a:schemeClr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Cube 61"/>
          <p:cNvSpPr/>
          <p:nvPr/>
        </p:nvSpPr>
        <p:spPr>
          <a:xfrm>
            <a:off x="10363200" y="3276600"/>
            <a:ext cx="990600" cy="381000"/>
          </a:xfrm>
          <a:prstGeom prst="cube">
            <a:avLst>
              <a:gd name="adj" fmla="val 91739"/>
            </a:avLst>
          </a:prstGeom>
          <a:solidFill>
            <a:srgbClr val="FF0000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Cube 62"/>
          <p:cNvSpPr/>
          <p:nvPr/>
        </p:nvSpPr>
        <p:spPr>
          <a:xfrm>
            <a:off x="11277600" y="2362200"/>
            <a:ext cx="990600" cy="381000"/>
          </a:xfrm>
          <a:prstGeom prst="cube">
            <a:avLst>
              <a:gd name="adj" fmla="val 91739"/>
            </a:avLst>
          </a:prstGeom>
          <a:solidFill>
            <a:srgbClr val="00B0F0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Cube 63"/>
          <p:cNvSpPr/>
          <p:nvPr/>
        </p:nvSpPr>
        <p:spPr>
          <a:xfrm>
            <a:off x="10363200" y="2209800"/>
            <a:ext cx="1295400" cy="609600"/>
          </a:xfrm>
          <a:prstGeom prst="cube">
            <a:avLst>
              <a:gd name="adj" fmla="val 91739"/>
            </a:avLst>
          </a:prstGeom>
          <a:solidFill>
            <a:schemeClr val="accent1">
              <a:lumMod val="60000"/>
              <a:lumOff val="40000"/>
            </a:schemeClr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Cube 64"/>
          <p:cNvSpPr/>
          <p:nvPr/>
        </p:nvSpPr>
        <p:spPr>
          <a:xfrm>
            <a:off x="9448800" y="3124200"/>
            <a:ext cx="1295400" cy="609600"/>
          </a:xfrm>
          <a:prstGeom prst="cube">
            <a:avLst>
              <a:gd name="adj" fmla="val 91739"/>
            </a:avLst>
          </a:prstGeom>
          <a:solidFill>
            <a:schemeClr val="accent2">
              <a:lumMod val="60000"/>
              <a:lumOff val="40000"/>
            </a:schemeClr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10744200" y="2209800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I1</a:t>
            </a:r>
            <a:endParaRPr lang="en-US" sz="3200" b="1" dirty="0"/>
          </a:p>
        </p:txBody>
      </p:sp>
      <p:sp>
        <p:nvSpPr>
          <p:cNvPr id="67" name="Cube 66"/>
          <p:cNvSpPr/>
          <p:nvPr/>
        </p:nvSpPr>
        <p:spPr>
          <a:xfrm>
            <a:off x="11734800" y="4191000"/>
            <a:ext cx="990600" cy="381000"/>
          </a:xfrm>
          <a:prstGeom prst="cube">
            <a:avLst>
              <a:gd name="adj" fmla="val 91739"/>
            </a:avLst>
          </a:prstGeom>
          <a:solidFill>
            <a:srgbClr val="7030A0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Cube 67"/>
          <p:cNvSpPr/>
          <p:nvPr/>
        </p:nvSpPr>
        <p:spPr>
          <a:xfrm>
            <a:off x="11049000" y="4648200"/>
            <a:ext cx="1676400" cy="381000"/>
          </a:xfrm>
          <a:prstGeom prst="cube">
            <a:avLst>
              <a:gd name="adj" fmla="val 91739"/>
            </a:avLst>
          </a:prstGeom>
          <a:solidFill>
            <a:schemeClr val="accent3">
              <a:lumMod val="60000"/>
              <a:lumOff val="40000"/>
            </a:schemeClr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/>
          <p:cNvSpPr txBox="1"/>
          <p:nvPr/>
        </p:nvSpPr>
        <p:spPr>
          <a:xfrm>
            <a:off x="9829800" y="3124200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I2</a:t>
            </a:r>
            <a:endParaRPr lang="en-US" sz="3200" b="1" dirty="0"/>
          </a:p>
        </p:txBody>
      </p:sp>
      <p:sp>
        <p:nvSpPr>
          <p:cNvPr id="70" name="TextBox 69"/>
          <p:cNvSpPr txBox="1"/>
          <p:nvPr/>
        </p:nvSpPr>
        <p:spPr>
          <a:xfrm>
            <a:off x="11582400" y="4520625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O1</a:t>
            </a:r>
            <a:endParaRPr lang="en-US" sz="3200" b="1" dirty="0"/>
          </a:p>
        </p:txBody>
      </p:sp>
      <p:sp>
        <p:nvSpPr>
          <p:cNvPr id="71" name="TextBox 70"/>
          <p:cNvSpPr txBox="1"/>
          <p:nvPr/>
        </p:nvSpPr>
        <p:spPr>
          <a:xfrm>
            <a:off x="13716000" y="2296180"/>
            <a:ext cx="76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M1</a:t>
            </a:r>
            <a:endParaRPr lang="en-US" sz="2800" b="1" dirty="0"/>
          </a:p>
        </p:txBody>
      </p:sp>
      <p:sp>
        <p:nvSpPr>
          <p:cNvPr id="72" name="TextBox 71"/>
          <p:cNvSpPr txBox="1"/>
          <p:nvPr/>
        </p:nvSpPr>
        <p:spPr>
          <a:xfrm>
            <a:off x="14478000" y="2286000"/>
            <a:ext cx="76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M1</a:t>
            </a:r>
            <a:endParaRPr lang="en-US" sz="2800" b="1" dirty="0"/>
          </a:p>
        </p:txBody>
      </p:sp>
      <p:sp>
        <p:nvSpPr>
          <p:cNvPr id="73" name="TextBox 72"/>
          <p:cNvSpPr txBox="1"/>
          <p:nvPr/>
        </p:nvSpPr>
        <p:spPr>
          <a:xfrm>
            <a:off x="13258800" y="2753380"/>
            <a:ext cx="76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M1</a:t>
            </a:r>
            <a:endParaRPr lang="en-US" sz="2800" b="1" dirty="0"/>
          </a:p>
        </p:txBody>
      </p:sp>
      <p:sp>
        <p:nvSpPr>
          <p:cNvPr id="74" name="TextBox 73"/>
          <p:cNvSpPr txBox="1"/>
          <p:nvPr/>
        </p:nvSpPr>
        <p:spPr>
          <a:xfrm>
            <a:off x="14020800" y="2743200"/>
            <a:ext cx="76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M1</a:t>
            </a:r>
            <a:endParaRPr lang="en-US" sz="2800" b="1" dirty="0"/>
          </a:p>
        </p:txBody>
      </p:sp>
      <p:cxnSp>
        <p:nvCxnSpPr>
          <p:cNvPr id="75" name="Straight Arrow Connector 74"/>
          <p:cNvCxnSpPr/>
          <p:nvPr/>
        </p:nvCxnSpPr>
        <p:spPr>
          <a:xfrm>
            <a:off x="11582400" y="2514600"/>
            <a:ext cx="489556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12312044" y="2514600"/>
            <a:ext cx="489556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>
            <a:off x="13041688" y="2514600"/>
            <a:ext cx="489556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>
            <a:off x="10559444" y="3505200"/>
            <a:ext cx="489556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>
            <a:off x="11353800" y="3505200"/>
            <a:ext cx="489556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12115800" y="3505200"/>
            <a:ext cx="489556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 flipV="1">
            <a:off x="13182600" y="3276600"/>
            <a:ext cx="228600" cy="22860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flipH="1">
            <a:off x="13792200" y="3276600"/>
            <a:ext cx="272444" cy="30480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H="1">
            <a:off x="12039600" y="4191000"/>
            <a:ext cx="272444" cy="30480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 flipH="1">
            <a:off x="12376756" y="3810000"/>
            <a:ext cx="272444" cy="30480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 flipH="1">
            <a:off x="13106400" y="3962400"/>
            <a:ext cx="381000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12801600" y="3505200"/>
            <a:ext cx="3810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flipV="1">
            <a:off x="13487400" y="3733800"/>
            <a:ext cx="228600" cy="2286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12649200" y="3810000"/>
            <a:ext cx="3810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Oval 90"/>
          <p:cNvSpPr/>
          <p:nvPr/>
        </p:nvSpPr>
        <p:spPr>
          <a:xfrm>
            <a:off x="-3276600" y="1524000"/>
            <a:ext cx="1371600" cy="13716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I1</a:t>
            </a:r>
          </a:p>
        </p:txBody>
      </p:sp>
      <p:sp>
        <p:nvSpPr>
          <p:cNvPr id="92" name="Oval 91"/>
          <p:cNvSpPr/>
          <p:nvPr/>
        </p:nvSpPr>
        <p:spPr>
          <a:xfrm>
            <a:off x="-2514600" y="4724400"/>
            <a:ext cx="1371600" cy="13716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O1</a:t>
            </a:r>
          </a:p>
        </p:txBody>
      </p:sp>
      <p:sp>
        <p:nvSpPr>
          <p:cNvPr id="93" name="Oval 92"/>
          <p:cNvSpPr/>
          <p:nvPr/>
        </p:nvSpPr>
        <p:spPr>
          <a:xfrm>
            <a:off x="-2514600" y="2971800"/>
            <a:ext cx="1371600" cy="13716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M1</a:t>
            </a:r>
          </a:p>
        </p:txBody>
      </p:sp>
      <p:cxnSp>
        <p:nvCxnSpPr>
          <p:cNvPr id="94" name="Straight Arrow Connector 93"/>
          <p:cNvCxnSpPr>
            <a:stCxn id="91" idx="4"/>
            <a:endCxn id="93" idx="1"/>
          </p:cNvCxnSpPr>
          <p:nvPr/>
        </p:nvCxnSpPr>
        <p:spPr>
          <a:xfrm>
            <a:off x="-2590800" y="2895600"/>
            <a:ext cx="277066" cy="277066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>
            <a:stCxn id="93" idx="4"/>
            <a:endCxn id="92" idx="0"/>
          </p:cNvCxnSpPr>
          <p:nvPr/>
        </p:nvCxnSpPr>
        <p:spPr>
          <a:xfrm>
            <a:off x="-1828800" y="4343400"/>
            <a:ext cx="0" cy="38100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Oval 95"/>
          <p:cNvSpPr/>
          <p:nvPr/>
        </p:nvSpPr>
        <p:spPr>
          <a:xfrm>
            <a:off x="-1752600" y="1524000"/>
            <a:ext cx="1371600" cy="13716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I2</a:t>
            </a:r>
          </a:p>
        </p:txBody>
      </p:sp>
      <p:cxnSp>
        <p:nvCxnSpPr>
          <p:cNvPr id="97" name="Straight Arrow Connector 96"/>
          <p:cNvCxnSpPr>
            <a:stCxn id="96" idx="4"/>
            <a:endCxn id="93" idx="7"/>
          </p:cNvCxnSpPr>
          <p:nvPr/>
        </p:nvCxnSpPr>
        <p:spPr>
          <a:xfrm flipH="1">
            <a:off x="-1343866" y="2895600"/>
            <a:ext cx="277066" cy="277066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0" name="Group 99"/>
          <p:cNvGrpSpPr/>
          <p:nvPr/>
        </p:nvGrpSpPr>
        <p:grpSpPr>
          <a:xfrm>
            <a:off x="-1778000" y="3962400"/>
            <a:ext cx="3378200" cy="1371600"/>
            <a:chOff x="514350" y="3962400"/>
            <a:chExt cx="2533650" cy="1676400"/>
          </a:xfrm>
        </p:grpSpPr>
        <p:sp>
          <p:nvSpPr>
            <p:cNvPr id="101" name="Right Arrow 100"/>
            <p:cNvSpPr/>
            <p:nvPr/>
          </p:nvSpPr>
          <p:spPr>
            <a:xfrm>
              <a:off x="609600" y="3962400"/>
              <a:ext cx="2438400" cy="1676400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514350" y="4368003"/>
              <a:ext cx="2362200" cy="8651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smtClean="0"/>
                <a:t>Scheduling</a:t>
              </a:r>
            </a:p>
          </p:txBody>
        </p:sp>
      </p:grpSp>
      <p:sp>
        <p:nvSpPr>
          <p:cNvPr id="112" name="Cube 111"/>
          <p:cNvSpPr/>
          <p:nvPr/>
        </p:nvSpPr>
        <p:spPr>
          <a:xfrm>
            <a:off x="13335000" y="2133600"/>
            <a:ext cx="7772400" cy="3505200"/>
          </a:xfrm>
          <a:prstGeom prst="cube">
            <a:avLst>
              <a:gd name="adj" fmla="val 84539"/>
            </a:avLst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Cube 113"/>
          <p:cNvSpPr/>
          <p:nvPr/>
        </p:nvSpPr>
        <p:spPr>
          <a:xfrm>
            <a:off x="16535400" y="32766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Cube 115"/>
          <p:cNvSpPr/>
          <p:nvPr/>
        </p:nvSpPr>
        <p:spPr>
          <a:xfrm>
            <a:off x="17449800" y="23622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Cube 117"/>
          <p:cNvSpPr/>
          <p:nvPr/>
        </p:nvSpPr>
        <p:spPr>
          <a:xfrm>
            <a:off x="17297400" y="32766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Cube 119"/>
          <p:cNvSpPr/>
          <p:nvPr/>
        </p:nvSpPr>
        <p:spPr>
          <a:xfrm>
            <a:off x="18211800" y="23622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Cube 120"/>
          <p:cNvSpPr/>
          <p:nvPr/>
        </p:nvSpPr>
        <p:spPr>
          <a:xfrm>
            <a:off x="17602200" y="37338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Cube 121"/>
          <p:cNvSpPr/>
          <p:nvPr/>
        </p:nvSpPr>
        <p:spPr>
          <a:xfrm>
            <a:off x="18059400" y="32766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Cube 122"/>
          <p:cNvSpPr/>
          <p:nvPr/>
        </p:nvSpPr>
        <p:spPr>
          <a:xfrm>
            <a:off x="18516600" y="28194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Cube 123"/>
          <p:cNvSpPr/>
          <p:nvPr/>
        </p:nvSpPr>
        <p:spPr>
          <a:xfrm>
            <a:off x="18973800" y="23622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Cube 124"/>
          <p:cNvSpPr/>
          <p:nvPr/>
        </p:nvSpPr>
        <p:spPr>
          <a:xfrm>
            <a:off x="18364200" y="37338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Cube 125"/>
          <p:cNvSpPr/>
          <p:nvPr/>
        </p:nvSpPr>
        <p:spPr>
          <a:xfrm>
            <a:off x="18821400" y="32766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Cube 126"/>
          <p:cNvSpPr/>
          <p:nvPr/>
        </p:nvSpPr>
        <p:spPr>
          <a:xfrm>
            <a:off x="19278600" y="28194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Cube 127"/>
          <p:cNvSpPr/>
          <p:nvPr/>
        </p:nvSpPr>
        <p:spPr>
          <a:xfrm>
            <a:off x="19735800" y="23622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Cube 128"/>
          <p:cNvSpPr/>
          <p:nvPr/>
        </p:nvSpPr>
        <p:spPr>
          <a:xfrm>
            <a:off x="15773400" y="32766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Cube 129"/>
          <p:cNvSpPr/>
          <p:nvPr/>
        </p:nvSpPr>
        <p:spPr>
          <a:xfrm>
            <a:off x="16687800" y="23622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dirty="0"/>
          </a:p>
        </p:txBody>
      </p:sp>
      <p:sp>
        <p:nvSpPr>
          <p:cNvPr id="131" name="Cube 130"/>
          <p:cNvSpPr/>
          <p:nvPr/>
        </p:nvSpPr>
        <p:spPr>
          <a:xfrm>
            <a:off x="15773400" y="2209800"/>
            <a:ext cx="1295400" cy="609600"/>
          </a:xfrm>
          <a:prstGeom prst="cube">
            <a:avLst>
              <a:gd name="adj" fmla="val 91739"/>
            </a:avLst>
          </a:prstGeom>
          <a:solidFill>
            <a:schemeClr val="accent1">
              <a:lumMod val="60000"/>
              <a:lumOff val="40000"/>
            </a:schemeClr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2" name="Cube 131"/>
          <p:cNvSpPr/>
          <p:nvPr/>
        </p:nvSpPr>
        <p:spPr>
          <a:xfrm>
            <a:off x="14859000" y="3124200"/>
            <a:ext cx="1295400" cy="609600"/>
          </a:xfrm>
          <a:prstGeom prst="cube">
            <a:avLst>
              <a:gd name="adj" fmla="val 91739"/>
            </a:avLst>
          </a:prstGeom>
          <a:solidFill>
            <a:schemeClr val="accent2">
              <a:lumMod val="60000"/>
              <a:lumOff val="40000"/>
            </a:schemeClr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TextBox 132"/>
          <p:cNvSpPr txBox="1"/>
          <p:nvPr/>
        </p:nvSpPr>
        <p:spPr>
          <a:xfrm>
            <a:off x="16154400" y="2209800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I1</a:t>
            </a:r>
            <a:endParaRPr lang="en-US" sz="3200" b="1" dirty="0"/>
          </a:p>
        </p:txBody>
      </p:sp>
      <p:sp>
        <p:nvSpPr>
          <p:cNvPr id="134" name="Cube 133"/>
          <p:cNvSpPr/>
          <p:nvPr/>
        </p:nvSpPr>
        <p:spPr>
          <a:xfrm>
            <a:off x="17145000" y="41910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Cube 134"/>
          <p:cNvSpPr/>
          <p:nvPr/>
        </p:nvSpPr>
        <p:spPr>
          <a:xfrm>
            <a:off x="16459200" y="4648200"/>
            <a:ext cx="1676400" cy="381000"/>
          </a:xfrm>
          <a:prstGeom prst="cube">
            <a:avLst>
              <a:gd name="adj" fmla="val 91739"/>
            </a:avLst>
          </a:prstGeom>
          <a:solidFill>
            <a:schemeClr val="accent3">
              <a:lumMod val="60000"/>
              <a:lumOff val="40000"/>
            </a:schemeClr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TextBox 135"/>
          <p:cNvSpPr txBox="1"/>
          <p:nvPr/>
        </p:nvSpPr>
        <p:spPr>
          <a:xfrm>
            <a:off x="15240000" y="3124200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I2</a:t>
            </a:r>
            <a:endParaRPr lang="en-US" sz="3200" b="1" dirty="0"/>
          </a:p>
        </p:txBody>
      </p:sp>
      <p:sp>
        <p:nvSpPr>
          <p:cNvPr id="137" name="TextBox 136"/>
          <p:cNvSpPr txBox="1"/>
          <p:nvPr/>
        </p:nvSpPr>
        <p:spPr>
          <a:xfrm>
            <a:off x="16992600" y="4520625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O1</a:t>
            </a:r>
            <a:endParaRPr lang="en-US" sz="3200" b="1" dirty="0"/>
          </a:p>
        </p:txBody>
      </p:sp>
      <p:sp>
        <p:nvSpPr>
          <p:cNvPr id="158" name="Cube 157"/>
          <p:cNvSpPr/>
          <p:nvPr/>
        </p:nvSpPr>
        <p:spPr>
          <a:xfrm>
            <a:off x="5410200" y="28194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Cube 158"/>
          <p:cNvSpPr/>
          <p:nvPr/>
        </p:nvSpPr>
        <p:spPr>
          <a:xfrm>
            <a:off x="4495800" y="37338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Cube 159"/>
          <p:cNvSpPr/>
          <p:nvPr/>
        </p:nvSpPr>
        <p:spPr>
          <a:xfrm>
            <a:off x="10820400" y="28194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Cube 160"/>
          <p:cNvSpPr/>
          <p:nvPr/>
        </p:nvSpPr>
        <p:spPr>
          <a:xfrm>
            <a:off x="9906000" y="37338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Cube 163"/>
          <p:cNvSpPr/>
          <p:nvPr/>
        </p:nvSpPr>
        <p:spPr>
          <a:xfrm>
            <a:off x="4800600" y="41910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Cube 164"/>
          <p:cNvSpPr/>
          <p:nvPr/>
        </p:nvSpPr>
        <p:spPr>
          <a:xfrm>
            <a:off x="5562600" y="41910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Cube 165"/>
          <p:cNvSpPr/>
          <p:nvPr/>
        </p:nvSpPr>
        <p:spPr>
          <a:xfrm>
            <a:off x="7086600" y="41910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Cube 166"/>
          <p:cNvSpPr/>
          <p:nvPr/>
        </p:nvSpPr>
        <p:spPr>
          <a:xfrm>
            <a:off x="4038600" y="41910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Cube 167"/>
          <p:cNvSpPr/>
          <p:nvPr/>
        </p:nvSpPr>
        <p:spPr>
          <a:xfrm>
            <a:off x="10210800" y="41910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Cube 168"/>
          <p:cNvSpPr/>
          <p:nvPr/>
        </p:nvSpPr>
        <p:spPr>
          <a:xfrm>
            <a:off x="10972800" y="41910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Cube 169"/>
          <p:cNvSpPr/>
          <p:nvPr/>
        </p:nvSpPr>
        <p:spPr>
          <a:xfrm>
            <a:off x="12496800" y="41910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Cube 170"/>
          <p:cNvSpPr/>
          <p:nvPr/>
        </p:nvSpPr>
        <p:spPr>
          <a:xfrm>
            <a:off x="9448800" y="41910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ight Arrow 85"/>
          <p:cNvSpPr/>
          <p:nvPr/>
        </p:nvSpPr>
        <p:spPr>
          <a:xfrm>
            <a:off x="2286000" y="3962400"/>
            <a:ext cx="3276600" cy="1295400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2362200" y="4256157"/>
            <a:ext cx="342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Placement</a:t>
            </a:r>
            <a:endParaRPr lang="en-US" sz="4000" b="1" dirty="0"/>
          </a:p>
        </p:txBody>
      </p:sp>
      <p:sp>
        <p:nvSpPr>
          <p:cNvPr id="87" name="Right Arrow 86"/>
          <p:cNvSpPr/>
          <p:nvPr/>
        </p:nvSpPr>
        <p:spPr>
          <a:xfrm>
            <a:off x="7620000" y="3962400"/>
            <a:ext cx="3200400" cy="1295400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7924800" y="4256157"/>
            <a:ext cx="342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Routing</a:t>
            </a:r>
            <a:endParaRPr lang="en-US" sz="4000" b="1" dirty="0"/>
          </a:p>
        </p:txBody>
      </p:sp>
      <p:sp>
        <p:nvSpPr>
          <p:cNvPr id="172" name="TextBox 171"/>
          <p:cNvSpPr txBox="1"/>
          <p:nvPr/>
        </p:nvSpPr>
        <p:spPr>
          <a:xfrm>
            <a:off x="16992600" y="22860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1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16078200" y="32004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1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16840200" y="32004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2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17602200" y="32004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3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17754600" y="2281535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2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18516600" y="2281535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3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18364200" y="32004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4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19278600" y="22860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5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20040600" y="2290465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6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19583400" y="27432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1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19126200" y="32004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7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18669000" y="36576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3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17907000" y="3653135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1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17449800" y="4110335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2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18821400" y="2738735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2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53" name="Right Arrow 152"/>
          <p:cNvSpPr/>
          <p:nvPr/>
        </p:nvSpPr>
        <p:spPr>
          <a:xfrm>
            <a:off x="12801600" y="3962400"/>
            <a:ext cx="3886200" cy="1295400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12877800" y="4256157"/>
            <a:ext cx="342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Pin-Mapping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hedule_Place_Route_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2286000"/>
            <a:ext cx="8686800" cy="1855678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18</a:t>
            </a:fld>
            <a:endParaRPr lang="en-US" altLang="en-US"/>
          </a:p>
        </p:txBody>
      </p:sp>
      <p:sp>
        <p:nvSpPr>
          <p:cNvPr id="6" name="Rectangle 5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sz="3200" dirty="0" smtClean="0">
                <a:solidFill>
                  <a:schemeClr val="bg1"/>
                </a:solidFill>
              </a:rPr>
              <a:t>Traditional Pin-Constrained Synthesis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8" name="Left Brace 7"/>
          <p:cNvSpPr/>
          <p:nvPr/>
        </p:nvSpPr>
        <p:spPr>
          <a:xfrm rot="16200000">
            <a:off x="3162300" y="1650727"/>
            <a:ext cx="228600" cy="5334000"/>
          </a:xfrm>
          <a:prstGeom prst="leftBrace">
            <a:avLst>
              <a:gd name="adj1" fmla="val 101666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Brace 8"/>
          <p:cNvSpPr/>
          <p:nvPr/>
        </p:nvSpPr>
        <p:spPr>
          <a:xfrm rot="16200000">
            <a:off x="6838550" y="3441427"/>
            <a:ext cx="228600" cy="1752600"/>
          </a:xfrm>
          <a:prstGeom prst="leftBrace">
            <a:avLst>
              <a:gd name="adj1" fmla="val 91666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961175" y="4355827"/>
            <a:ext cx="26308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Direct-Addressing Synthesis</a:t>
            </a:r>
            <a:endParaRPr lang="en-US" sz="1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061421" y="4432027"/>
            <a:ext cx="17828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Pin-Constrained</a:t>
            </a:r>
          </a:p>
          <a:p>
            <a:pPr algn="ctr"/>
            <a:r>
              <a:rPr lang="en-US" sz="1400" b="1" dirty="0" smtClean="0"/>
              <a:t>Mapping/Reducing</a:t>
            </a:r>
            <a:endParaRPr lang="en-US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19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Cube 111"/>
          <p:cNvSpPr/>
          <p:nvPr/>
        </p:nvSpPr>
        <p:spPr>
          <a:xfrm>
            <a:off x="838200" y="1905000"/>
            <a:ext cx="7772400" cy="3505200"/>
          </a:xfrm>
          <a:prstGeom prst="cube">
            <a:avLst>
              <a:gd name="adj" fmla="val 84539"/>
            </a:avLst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Cube 113"/>
          <p:cNvSpPr/>
          <p:nvPr/>
        </p:nvSpPr>
        <p:spPr>
          <a:xfrm>
            <a:off x="4038600" y="30480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Cube 115"/>
          <p:cNvSpPr/>
          <p:nvPr/>
        </p:nvSpPr>
        <p:spPr>
          <a:xfrm>
            <a:off x="4953000" y="21336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Cube 117"/>
          <p:cNvSpPr/>
          <p:nvPr/>
        </p:nvSpPr>
        <p:spPr>
          <a:xfrm>
            <a:off x="4800600" y="30480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Cube 119"/>
          <p:cNvSpPr/>
          <p:nvPr/>
        </p:nvSpPr>
        <p:spPr>
          <a:xfrm>
            <a:off x="5715000" y="21336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Cube 120"/>
          <p:cNvSpPr/>
          <p:nvPr/>
        </p:nvSpPr>
        <p:spPr>
          <a:xfrm>
            <a:off x="5105400" y="35052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Cube 121"/>
          <p:cNvSpPr/>
          <p:nvPr/>
        </p:nvSpPr>
        <p:spPr>
          <a:xfrm>
            <a:off x="5562600" y="30480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Cube 122"/>
          <p:cNvSpPr/>
          <p:nvPr/>
        </p:nvSpPr>
        <p:spPr>
          <a:xfrm>
            <a:off x="6019800" y="25908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Cube 123"/>
          <p:cNvSpPr/>
          <p:nvPr/>
        </p:nvSpPr>
        <p:spPr>
          <a:xfrm>
            <a:off x="6477000" y="21336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Cube 124"/>
          <p:cNvSpPr/>
          <p:nvPr/>
        </p:nvSpPr>
        <p:spPr>
          <a:xfrm>
            <a:off x="5867400" y="35052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Cube 125"/>
          <p:cNvSpPr/>
          <p:nvPr/>
        </p:nvSpPr>
        <p:spPr>
          <a:xfrm>
            <a:off x="6324600" y="30480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Cube 126"/>
          <p:cNvSpPr/>
          <p:nvPr/>
        </p:nvSpPr>
        <p:spPr>
          <a:xfrm>
            <a:off x="6781800" y="25908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Cube 127"/>
          <p:cNvSpPr/>
          <p:nvPr/>
        </p:nvSpPr>
        <p:spPr>
          <a:xfrm>
            <a:off x="7239000" y="21336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Cube 128"/>
          <p:cNvSpPr/>
          <p:nvPr/>
        </p:nvSpPr>
        <p:spPr>
          <a:xfrm>
            <a:off x="3276600" y="30480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Cube 129"/>
          <p:cNvSpPr/>
          <p:nvPr/>
        </p:nvSpPr>
        <p:spPr>
          <a:xfrm>
            <a:off x="4191000" y="21336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dirty="0"/>
          </a:p>
        </p:txBody>
      </p:sp>
      <p:sp>
        <p:nvSpPr>
          <p:cNvPr id="131" name="Cube 130"/>
          <p:cNvSpPr/>
          <p:nvPr/>
        </p:nvSpPr>
        <p:spPr>
          <a:xfrm>
            <a:off x="3276600" y="1981200"/>
            <a:ext cx="1295400" cy="609600"/>
          </a:xfrm>
          <a:prstGeom prst="cube">
            <a:avLst>
              <a:gd name="adj" fmla="val 91739"/>
            </a:avLst>
          </a:prstGeom>
          <a:solidFill>
            <a:schemeClr val="accent1">
              <a:lumMod val="60000"/>
              <a:lumOff val="40000"/>
            </a:schemeClr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2" name="Cube 131"/>
          <p:cNvSpPr/>
          <p:nvPr/>
        </p:nvSpPr>
        <p:spPr>
          <a:xfrm>
            <a:off x="2362200" y="2895600"/>
            <a:ext cx="1295400" cy="609600"/>
          </a:xfrm>
          <a:prstGeom prst="cube">
            <a:avLst>
              <a:gd name="adj" fmla="val 91739"/>
            </a:avLst>
          </a:prstGeom>
          <a:solidFill>
            <a:schemeClr val="accent2">
              <a:lumMod val="60000"/>
              <a:lumOff val="40000"/>
            </a:schemeClr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TextBox 132"/>
          <p:cNvSpPr txBox="1"/>
          <p:nvPr/>
        </p:nvSpPr>
        <p:spPr>
          <a:xfrm>
            <a:off x="3657600" y="1981200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I1</a:t>
            </a:r>
            <a:endParaRPr lang="en-US" sz="3200" b="1" dirty="0"/>
          </a:p>
        </p:txBody>
      </p:sp>
      <p:sp>
        <p:nvSpPr>
          <p:cNvPr id="134" name="Cube 133"/>
          <p:cNvSpPr/>
          <p:nvPr/>
        </p:nvSpPr>
        <p:spPr>
          <a:xfrm>
            <a:off x="4648200" y="3962400"/>
            <a:ext cx="990600" cy="381000"/>
          </a:xfrm>
          <a:prstGeom prst="cube">
            <a:avLst>
              <a:gd name="adj" fmla="val 91739"/>
            </a:avLst>
          </a:prstGeom>
          <a:solidFill>
            <a:schemeClr val="tx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Cube 134"/>
          <p:cNvSpPr/>
          <p:nvPr/>
        </p:nvSpPr>
        <p:spPr>
          <a:xfrm>
            <a:off x="3962400" y="4419600"/>
            <a:ext cx="1676400" cy="381000"/>
          </a:xfrm>
          <a:prstGeom prst="cube">
            <a:avLst>
              <a:gd name="adj" fmla="val 91739"/>
            </a:avLst>
          </a:prstGeom>
          <a:solidFill>
            <a:schemeClr val="accent3">
              <a:lumMod val="60000"/>
              <a:lumOff val="40000"/>
            </a:schemeClr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TextBox 136"/>
          <p:cNvSpPr txBox="1"/>
          <p:nvPr/>
        </p:nvSpPr>
        <p:spPr>
          <a:xfrm>
            <a:off x="4495800" y="4292025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O1</a:t>
            </a:r>
            <a:endParaRPr lang="en-US" sz="3200" b="1" dirty="0"/>
          </a:p>
        </p:txBody>
      </p:sp>
      <p:sp>
        <p:nvSpPr>
          <p:cNvPr id="172" name="TextBox 171"/>
          <p:cNvSpPr txBox="1"/>
          <p:nvPr/>
        </p:nvSpPr>
        <p:spPr>
          <a:xfrm>
            <a:off x="4495800" y="20574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1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3581400" y="29718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1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4343400" y="29718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2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5105400" y="29718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3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257800" y="2052935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2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6019800" y="2052935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3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5867400" y="29718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4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6781800" y="20574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5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7543800" y="2061865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6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7086600" y="25146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1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6629400" y="29718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7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6172200" y="34290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3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5410200" y="3424535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1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4953000" y="3881735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2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6324600" y="2510135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2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52" name="Oval 151"/>
          <p:cNvSpPr/>
          <p:nvPr/>
        </p:nvSpPr>
        <p:spPr>
          <a:xfrm>
            <a:off x="3688080" y="1905000"/>
            <a:ext cx="731520" cy="731520"/>
          </a:xfrm>
          <a:prstGeom prst="ellipse">
            <a:avLst/>
          </a:prstGeom>
          <a:solidFill>
            <a:schemeClr val="accent1">
              <a:lumMod val="60000"/>
              <a:lumOff val="40000"/>
              <a:alpha val="49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TextBox 155"/>
          <p:cNvSpPr txBox="1"/>
          <p:nvPr/>
        </p:nvSpPr>
        <p:spPr>
          <a:xfrm>
            <a:off x="2743200" y="2844225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I2</a:t>
            </a:r>
            <a:endParaRPr lang="en-US" sz="3200" b="1" dirty="0"/>
          </a:p>
        </p:txBody>
      </p:sp>
      <p:sp>
        <p:nvSpPr>
          <p:cNvPr id="154" name="Oval 153"/>
          <p:cNvSpPr/>
          <p:nvPr/>
        </p:nvSpPr>
        <p:spPr>
          <a:xfrm>
            <a:off x="2971800" y="2819400"/>
            <a:ext cx="731520" cy="731520"/>
          </a:xfrm>
          <a:prstGeom prst="ellipse">
            <a:avLst/>
          </a:prstGeom>
          <a:solidFill>
            <a:schemeClr val="accent2">
              <a:lumMod val="60000"/>
              <a:lumOff val="40000"/>
              <a:alpha val="49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Pin-Constrained Example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0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48148E-6 L 0.0651 0.00231 " pathEditMode="fixed" rAng="0" ptsTypes="AA">
                                      <p:cBhvr>
                                        <p:cTn id="22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" y="1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85185E-6 L 0.0434 0.00232 " pathEditMode="fixed" rAng="0" ptsTypes="AA">
                                      <p:cBhvr>
                                        <p:cTn id="24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" y="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1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9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5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55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1 0.00231 L 0.15677 0.00231 " pathEditMode="fixed" rAng="0" ptsTypes="AA">
                                      <p:cBhvr>
                                        <p:cTn id="59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34 0.00232 L 0.12674 0.00232 " pathEditMode="fixed" rAng="0" ptsTypes="AA">
                                      <p:cBhvr>
                                        <p:cTn id="61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72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76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80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8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8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677 0.00231 L 0.23177 0.00231 " pathEditMode="relative" rAng="0" ptsTypes="AA">
                                      <p:cBhvr>
                                        <p:cTn id="92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" y="0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63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674 0.00232 L 0.21007 0.00232 " pathEditMode="relative" rAng="0" ptsTypes="AA">
                                      <p:cBhvr>
                                        <p:cTn id="94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500"/>
                            </p:stCondLst>
                            <p:childTnLst>
                              <p:par>
                                <p:cTn id="9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9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01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0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09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0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1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63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177 0.00231 L 0.32344 0.00231 " pathEditMode="relative" rAng="0" ptsTypes="AA">
                                      <p:cBhvr>
                                        <p:cTn id="117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" y="0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63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007 0.00232 L 0.2934 0.00232 " pathEditMode="relative" rAng="0" ptsTypes="AA">
                                      <p:cBhvr>
                                        <p:cTn id="119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000"/>
                            </p:stCondLst>
                            <p:childTnLst>
                              <p:par>
                                <p:cTn id="1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2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23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26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3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1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2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3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3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4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344 0.00231 L 0.27344 0.06898 " pathEditMode="relative" rAng="0" ptsTypes="AA">
                                      <p:cBhvr>
                                        <p:cTn id="146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" y="33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42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4 0.00232 L 0.35174 -0.06435 " pathEditMode="relative" rAng="0" ptsTypes="AA">
                                      <p:cBhvr>
                                        <p:cTn id="148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" y="-33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53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66FF"/>
                                      </p:to>
                                    </p:animClr>
                                    <p:set>
                                      <p:cBhvr>
                                        <p:cTn id="154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5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57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66FF"/>
                                      </p:to>
                                    </p:animClr>
                                    <p:set>
                                      <p:cBhvr>
                                        <p:cTn id="158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500"/>
                            </p:stCondLst>
                            <p:childTnLst>
                              <p:par>
                                <p:cTn id="1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6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6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65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6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69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70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7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7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7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64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344 0.06898 L 0.32344 0.00231 " pathEditMode="relative" rAng="0" ptsTypes="AA">
                                      <p:cBhvr>
                                        <p:cTn id="181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" y="-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3000"/>
                            </p:stCondLst>
                            <p:childTnLst>
                              <p:par>
                                <p:cTn id="18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8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85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6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8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9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0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63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344 0.00231 L 0.40677 0.00231 " pathEditMode="relative" rAng="0" ptsTypes="AA">
                                      <p:cBhvr>
                                        <p:cTn id="192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3500"/>
                            </p:stCondLst>
                            <p:childTnLst>
                              <p:par>
                                <p:cTn id="19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95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96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99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0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0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4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0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1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42" presetClass="path" presetSubtype="0" accel="50000" decel="500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0677 0.00231 L 0.35677 0.06898 " pathEditMode="relative" rAng="0" ptsTypes="AA">
                                      <p:cBhvr>
                                        <p:cTn id="215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" y="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4000"/>
                            </p:stCondLst>
                            <p:childTnLst>
                              <p:par>
                                <p:cTn id="21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1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2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2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30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3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3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6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3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39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4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4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4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4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4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35" presetClass="path" presetSubtype="0" accel="50000" decel="500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677 0.06898 L 0.26511 0.06898 " pathEditMode="relative" rAng="0" ptsTypes="AA">
                                      <p:cBhvr>
                                        <p:cTn id="250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4500"/>
                            </p:stCondLst>
                            <p:childTnLst>
                              <p:par>
                                <p:cTn id="2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5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5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5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5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6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6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6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6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69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70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64" presetClass="path" presetSubtype="0" accel="50000" decel="5000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344 0.06898 L 0.32344 0.00231 " pathEditMode="relative" rAng="0" ptsTypes="AA">
                                      <p:cBhvr>
                                        <p:cTn id="273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" y="-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5000"/>
                            </p:stCondLst>
                            <p:childTnLst>
                              <p:par>
                                <p:cTn id="2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76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80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8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63" presetClass="path" presetSubtype="0" accel="50000" decel="5000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344 0.00231 L 0.40677 0.00231 " pathEditMode="relative" rAng="0" ptsTypes="AA">
                                      <p:cBhvr>
                                        <p:cTn id="284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5500"/>
                            </p:stCondLst>
                            <p:childTnLst>
                              <p:par>
                                <p:cTn id="28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8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9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9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9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99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0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0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5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42" presetClass="path" presetSubtype="0" accel="50000" decel="5000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0677 0.00231 L 0.35677 0.06898 " pathEditMode="relative" rAng="0" ptsTypes="AA">
                                      <p:cBhvr>
                                        <p:cTn id="307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" y="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6000"/>
                            </p:stCondLst>
                            <p:childTnLst>
                              <p:par>
                                <p:cTn id="30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10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1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1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6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1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1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0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2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2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26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2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42" presetClass="path" presetSubtype="0" accel="50000" decel="5000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677 0.06898 L 0.30677 0.13565 " pathEditMode="relative" rAng="0" ptsTypes="AA">
                                      <p:cBhvr>
                                        <p:cTn id="330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" y="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1" fill="hold">
                            <p:stCondLst>
                              <p:cond delay="6500"/>
                            </p:stCondLst>
                            <p:childTnLst>
                              <p:par>
                                <p:cTn id="33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3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4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3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41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45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46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7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42" presetClass="path" presetSubtype="0" accel="50000" decel="5000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677 0.13565 L 0.25677 0.20231 " pathEditMode="relative" rAng="0" ptsTypes="AA">
                                      <p:cBhvr>
                                        <p:cTn id="349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" y="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0" fill="hold">
                            <p:stCondLst>
                              <p:cond delay="7000"/>
                            </p:stCondLst>
                            <p:childTnLst>
                              <p:par>
                                <p:cTn id="3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5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5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60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6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6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6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69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0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7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7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7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7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35" presetClass="path" presetSubtype="0" accel="50000" decel="5000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677 0.20231 L 0.17344 0.20231 " pathEditMode="relative" rAng="0" ptsTypes="AA">
                                      <p:cBhvr>
                                        <p:cTn id="380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1" fill="hold">
                            <p:stCondLst>
                              <p:cond delay="7500"/>
                            </p:stCondLst>
                            <p:childTnLst>
                              <p:par>
                                <p:cTn id="38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8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5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8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9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95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99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40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0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40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0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40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11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41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42" presetClass="path" presetSubtype="0" accel="50000" decel="50000" fill="hold" grpId="1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344 0.20231 L 0.12344 0.26898 " pathEditMode="relative" rAng="0" ptsTypes="AA">
                                      <p:cBhvr>
                                        <p:cTn id="415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" y="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6" fill="hold">
                            <p:stCondLst>
                              <p:cond delay="8000"/>
                            </p:stCondLst>
                            <p:childTnLst>
                              <p:par>
                                <p:cTn id="417" presetID="42" presetClass="path" presetSubtype="0" accel="50000" decel="50000" fill="hold" grpId="15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344 0.26898 L 0.08177 0.33565 " pathEditMode="relative" rAng="0" ptsTypes="AA">
                                      <p:cBhvr>
                                        <p:cTn id="418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" y="33"/>
                                    </p:animMotion>
                                  </p:childTnLst>
                                </p:cTn>
                              </p:par>
                              <p:par>
                                <p:cTn id="41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20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42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2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42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2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42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32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43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" grpId="0" animBg="1"/>
      <p:bldP spid="152" grpId="1" animBg="1"/>
      <p:bldP spid="152" grpId="2" animBg="1"/>
      <p:bldP spid="152" grpId="3" animBg="1"/>
      <p:bldP spid="152" grpId="4" animBg="1"/>
      <p:bldP spid="152" grpId="5" animBg="1"/>
      <p:bldP spid="152" grpId="6" animBg="1"/>
      <p:bldP spid="152" grpId="7" animBg="1"/>
      <p:bldP spid="152" grpId="8" animBg="1"/>
      <p:bldP spid="152" grpId="9" animBg="1"/>
      <p:bldP spid="152" grpId="10" animBg="1"/>
      <p:bldP spid="152" grpId="11" animBg="1"/>
      <p:bldP spid="152" grpId="12" animBg="1"/>
      <p:bldP spid="152" grpId="13" animBg="1"/>
      <p:bldP spid="152" grpId="14" animBg="1"/>
      <p:bldP spid="152" grpId="15" animBg="1"/>
      <p:bldP spid="154" grpId="0" animBg="1"/>
      <p:bldP spid="154" grpId="1" animBg="1"/>
      <p:bldP spid="154" grpId="2" animBg="1"/>
      <p:bldP spid="154" grpId="3" animBg="1"/>
      <p:bldP spid="154" grpId="4" animBg="1"/>
      <p:bldP spid="154" grpId="5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20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Experimental Results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334000"/>
          </a:xfrm>
        </p:spPr>
        <p:txBody>
          <a:bodyPr/>
          <a:lstStyle/>
          <a:p>
            <a:r>
              <a:rPr lang="en-US" sz="2800" b="1" dirty="0" smtClean="0"/>
              <a:t>FPPC DMFB vs. Direct-Addressing DMFB</a:t>
            </a:r>
          </a:p>
          <a:p>
            <a:endParaRPr lang="en-US" sz="2800" b="1" dirty="0" smtClean="0"/>
          </a:p>
          <a:p>
            <a:endParaRPr lang="en-US" sz="2800" b="1" dirty="0" smtClean="0"/>
          </a:p>
          <a:p>
            <a:endParaRPr lang="en-US" sz="2800" b="1" dirty="0" smtClean="0"/>
          </a:p>
          <a:p>
            <a:endParaRPr lang="en-US" sz="2800" b="1" dirty="0" smtClean="0"/>
          </a:p>
          <a:p>
            <a:pPr lvl="1"/>
            <a:endParaRPr lang="en-US" dirty="0" smtClean="0"/>
          </a:p>
        </p:txBody>
      </p:sp>
      <p:pic>
        <p:nvPicPr>
          <p:cNvPr id="11" name="Picture 10" descr="ResultsTabl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1447800"/>
            <a:ext cx="5943600" cy="3647209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524000" y="2209800"/>
            <a:ext cx="960120" cy="228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1524000" y="2438400"/>
            <a:ext cx="960120" cy="1828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1524000" y="3169920"/>
            <a:ext cx="960120" cy="1828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1524000" y="3352800"/>
            <a:ext cx="960120" cy="1828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1524000" y="3733800"/>
            <a:ext cx="960120" cy="1828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1524000" y="4495800"/>
            <a:ext cx="960120" cy="1828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0_B1_PCR_Mix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96400" y="2942956"/>
            <a:ext cx="6324600" cy="1329757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5" name="Picture 14" descr="0_B4_Protein_Mix_Levels_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982200" y="2286000"/>
            <a:ext cx="3657600" cy="2643668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Picture 15" descr="0_B4_Protein_Mix_Levels_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515600" y="2515659"/>
            <a:ext cx="7696200" cy="2184351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3" name="Picture 12" descr="0_B2_InVitro_Ex1_2s_2r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601200" y="2861254"/>
            <a:ext cx="9144000" cy="1493161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4" name="Picture 13" descr="0_B2_InVitro_Ex5_4s_4r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744200" y="3276600"/>
            <a:ext cx="15073724" cy="584814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7" name="Picture 16" descr="0_B4_Protein_Mix_Levels_7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125200" y="2819400"/>
            <a:ext cx="53710324" cy="1470326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07407E-6 L -0.87083 0.007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5" y="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07407E-6 L -1.05 0.0074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5" y="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7037E-7 L -1.49913 0.01296 " pathEditMode="relative" rAng="0" ptsTypes="AA">
                                      <p:cBhvr>
                                        <p:cTn id="40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0" y="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-0.79167 0.0074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6" y="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59259E-6 L -1.0625 0.00717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1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2.96296E-6 L -3.64514 0.00393 " pathEditMode="relative" rAng="0" ptsTypes="AA">
                                      <p:cBhvr>
                                        <p:cTn id="94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3" y="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8" dur="5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" y="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24" grpId="0" animBg="1"/>
      <p:bldP spid="24" grpId="1" animBg="1"/>
      <p:bldP spid="25" grpId="0" animBg="1"/>
      <p:bldP spid="26" grpId="0" animBg="1"/>
      <p:bldP spid="27" grpId="0" animBg="1"/>
      <p:bldP spid="27" grpId="1" animBg="1"/>
      <p:bldP spid="28" grpId="0" animBg="1"/>
      <p:bldP spid="28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21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Pin-Constrained Example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4" name="Cube 43"/>
          <p:cNvSpPr/>
          <p:nvPr/>
        </p:nvSpPr>
        <p:spPr>
          <a:xfrm>
            <a:off x="395654" y="3886200"/>
            <a:ext cx="4114800" cy="1737360"/>
          </a:xfrm>
          <a:prstGeom prst="cube">
            <a:avLst>
              <a:gd name="adj" fmla="val 93609"/>
            </a:avLst>
          </a:prstGeom>
          <a:solidFill>
            <a:schemeClr val="accent3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Cube 44"/>
          <p:cNvSpPr/>
          <p:nvPr/>
        </p:nvSpPr>
        <p:spPr>
          <a:xfrm>
            <a:off x="395654" y="3733800"/>
            <a:ext cx="4114800" cy="1737360"/>
          </a:xfrm>
          <a:prstGeom prst="cube">
            <a:avLst>
              <a:gd name="adj" fmla="val 93609"/>
            </a:avLst>
          </a:prstGeom>
          <a:solidFill>
            <a:schemeClr val="accent3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Cube 45"/>
          <p:cNvSpPr/>
          <p:nvPr/>
        </p:nvSpPr>
        <p:spPr>
          <a:xfrm>
            <a:off x="395654" y="3581400"/>
            <a:ext cx="4114800" cy="1737360"/>
          </a:xfrm>
          <a:prstGeom prst="cube">
            <a:avLst>
              <a:gd name="adj" fmla="val 93609"/>
            </a:avLst>
          </a:prstGeom>
          <a:solidFill>
            <a:schemeClr val="accent3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Cube 46"/>
          <p:cNvSpPr/>
          <p:nvPr/>
        </p:nvSpPr>
        <p:spPr>
          <a:xfrm>
            <a:off x="395654" y="3429000"/>
            <a:ext cx="4114800" cy="1737360"/>
          </a:xfrm>
          <a:prstGeom prst="cube">
            <a:avLst>
              <a:gd name="adj" fmla="val 93609"/>
            </a:avLst>
          </a:prstGeom>
          <a:solidFill>
            <a:schemeClr val="accent3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Cube 47"/>
          <p:cNvSpPr/>
          <p:nvPr/>
        </p:nvSpPr>
        <p:spPr>
          <a:xfrm>
            <a:off x="395654" y="3276600"/>
            <a:ext cx="4114800" cy="1737360"/>
          </a:xfrm>
          <a:prstGeom prst="cube">
            <a:avLst>
              <a:gd name="adj" fmla="val 93609"/>
            </a:avLst>
          </a:prstGeom>
          <a:solidFill>
            <a:schemeClr val="accent3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Cube 48"/>
          <p:cNvSpPr/>
          <p:nvPr/>
        </p:nvSpPr>
        <p:spPr>
          <a:xfrm>
            <a:off x="395654" y="3124200"/>
            <a:ext cx="4114800" cy="1737360"/>
          </a:xfrm>
          <a:prstGeom prst="cube">
            <a:avLst>
              <a:gd name="adj" fmla="val 93609"/>
            </a:avLst>
          </a:prstGeom>
          <a:solidFill>
            <a:schemeClr val="accent3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Cube 49"/>
          <p:cNvSpPr/>
          <p:nvPr/>
        </p:nvSpPr>
        <p:spPr>
          <a:xfrm>
            <a:off x="395654" y="2971800"/>
            <a:ext cx="4114800" cy="1737360"/>
          </a:xfrm>
          <a:prstGeom prst="cube">
            <a:avLst>
              <a:gd name="adj" fmla="val 93609"/>
            </a:avLst>
          </a:prstGeom>
          <a:solidFill>
            <a:schemeClr val="accent3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Cube 50"/>
          <p:cNvSpPr/>
          <p:nvPr/>
        </p:nvSpPr>
        <p:spPr>
          <a:xfrm>
            <a:off x="395654" y="2819400"/>
            <a:ext cx="4114800" cy="1737360"/>
          </a:xfrm>
          <a:prstGeom prst="cube">
            <a:avLst>
              <a:gd name="adj" fmla="val 93609"/>
            </a:avLst>
          </a:prstGeom>
          <a:solidFill>
            <a:schemeClr val="accent3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3" name="Group 52"/>
          <p:cNvGrpSpPr/>
          <p:nvPr/>
        </p:nvGrpSpPr>
        <p:grpSpPr>
          <a:xfrm>
            <a:off x="395654" y="2667000"/>
            <a:ext cx="4114800" cy="1737360"/>
            <a:chOff x="395654" y="3733800"/>
            <a:chExt cx="4114800" cy="1737360"/>
          </a:xfrm>
        </p:grpSpPr>
        <p:sp>
          <p:nvSpPr>
            <p:cNvPr id="54" name="Cube 53"/>
            <p:cNvSpPr/>
            <p:nvPr/>
          </p:nvSpPr>
          <p:spPr>
            <a:xfrm>
              <a:off x="395654" y="3733800"/>
              <a:ext cx="4114800" cy="1737360"/>
            </a:xfrm>
            <a:prstGeom prst="cube">
              <a:avLst>
                <a:gd name="adj" fmla="val 93609"/>
              </a:avLst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Cube 54"/>
            <p:cNvSpPr/>
            <p:nvPr/>
          </p:nvSpPr>
          <p:spPr>
            <a:xfrm>
              <a:off x="1995854" y="38100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Cube 55"/>
            <p:cNvSpPr/>
            <p:nvPr/>
          </p:nvSpPr>
          <p:spPr>
            <a:xfrm>
              <a:off x="2224454" y="38100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Cube 56"/>
            <p:cNvSpPr/>
            <p:nvPr/>
          </p:nvSpPr>
          <p:spPr>
            <a:xfrm>
              <a:off x="2453054" y="38100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Cube 57"/>
            <p:cNvSpPr/>
            <p:nvPr/>
          </p:nvSpPr>
          <p:spPr>
            <a:xfrm>
              <a:off x="2681654" y="38100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Cube 58"/>
            <p:cNvSpPr/>
            <p:nvPr/>
          </p:nvSpPr>
          <p:spPr>
            <a:xfrm>
              <a:off x="2910254" y="38100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Cube 59"/>
            <p:cNvSpPr/>
            <p:nvPr/>
          </p:nvSpPr>
          <p:spPr>
            <a:xfrm>
              <a:off x="3138854" y="38100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Cube 60"/>
            <p:cNvSpPr/>
            <p:nvPr/>
          </p:nvSpPr>
          <p:spPr>
            <a:xfrm>
              <a:off x="3367454" y="38100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Cube 61"/>
            <p:cNvSpPr/>
            <p:nvPr/>
          </p:nvSpPr>
          <p:spPr>
            <a:xfrm>
              <a:off x="3596054" y="38100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Cube 62"/>
            <p:cNvSpPr/>
            <p:nvPr/>
          </p:nvSpPr>
          <p:spPr>
            <a:xfrm>
              <a:off x="3824654" y="38100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Cube 63"/>
            <p:cNvSpPr/>
            <p:nvPr/>
          </p:nvSpPr>
          <p:spPr>
            <a:xfrm>
              <a:off x="4053254" y="38100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Cube 64"/>
            <p:cNvSpPr/>
            <p:nvPr/>
          </p:nvSpPr>
          <p:spPr>
            <a:xfrm>
              <a:off x="1843454" y="39471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Cube 65"/>
            <p:cNvSpPr/>
            <p:nvPr/>
          </p:nvSpPr>
          <p:spPr>
            <a:xfrm>
              <a:off x="2072054" y="39471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Cube 66"/>
            <p:cNvSpPr/>
            <p:nvPr/>
          </p:nvSpPr>
          <p:spPr>
            <a:xfrm>
              <a:off x="2300654" y="39471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Cube 67"/>
            <p:cNvSpPr/>
            <p:nvPr/>
          </p:nvSpPr>
          <p:spPr>
            <a:xfrm>
              <a:off x="2529254" y="39471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Cube 68"/>
            <p:cNvSpPr/>
            <p:nvPr/>
          </p:nvSpPr>
          <p:spPr>
            <a:xfrm>
              <a:off x="2757854" y="39471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Cube 69"/>
            <p:cNvSpPr/>
            <p:nvPr/>
          </p:nvSpPr>
          <p:spPr>
            <a:xfrm>
              <a:off x="2986454" y="39471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Cube 70"/>
            <p:cNvSpPr/>
            <p:nvPr/>
          </p:nvSpPr>
          <p:spPr>
            <a:xfrm>
              <a:off x="3215054" y="39471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Cube 71"/>
            <p:cNvSpPr/>
            <p:nvPr/>
          </p:nvSpPr>
          <p:spPr>
            <a:xfrm>
              <a:off x="3443654" y="39471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Cube 72"/>
            <p:cNvSpPr/>
            <p:nvPr/>
          </p:nvSpPr>
          <p:spPr>
            <a:xfrm>
              <a:off x="3672254" y="39471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Cube 73"/>
            <p:cNvSpPr/>
            <p:nvPr/>
          </p:nvSpPr>
          <p:spPr>
            <a:xfrm>
              <a:off x="3900854" y="39471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Cube 74"/>
            <p:cNvSpPr/>
            <p:nvPr/>
          </p:nvSpPr>
          <p:spPr>
            <a:xfrm>
              <a:off x="1691054" y="40995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Cube 75"/>
            <p:cNvSpPr/>
            <p:nvPr/>
          </p:nvSpPr>
          <p:spPr>
            <a:xfrm>
              <a:off x="1919654" y="40995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Cube 76"/>
            <p:cNvSpPr/>
            <p:nvPr/>
          </p:nvSpPr>
          <p:spPr>
            <a:xfrm>
              <a:off x="2148254" y="40995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Cube 77"/>
            <p:cNvSpPr/>
            <p:nvPr/>
          </p:nvSpPr>
          <p:spPr>
            <a:xfrm>
              <a:off x="2376854" y="40995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Cube 78"/>
            <p:cNvSpPr/>
            <p:nvPr/>
          </p:nvSpPr>
          <p:spPr>
            <a:xfrm>
              <a:off x="2605454" y="40995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Cube 79"/>
            <p:cNvSpPr/>
            <p:nvPr/>
          </p:nvSpPr>
          <p:spPr>
            <a:xfrm>
              <a:off x="2834054" y="40995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Cube 80"/>
            <p:cNvSpPr/>
            <p:nvPr/>
          </p:nvSpPr>
          <p:spPr>
            <a:xfrm>
              <a:off x="3062654" y="40995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Cube 81"/>
            <p:cNvSpPr/>
            <p:nvPr/>
          </p:nvSpPr>
          <p:spPr>
            <a:xfrm>
              <a:off x="3291254" y="40995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Cube 82"/>
            <p:cNvSpPr/>
            <p:nvPr/>
          </p:nvSpPr>
          <p:spPr>
            <a:xfrm>
              <a:off x="3519854" y="40995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Cube 83"/>
            <p:cNvSpPr/>
            <p:nvPr/>
          </p:nvSpPr>
          <p:spPr>
            <a:xfrm>
              <a:off x="3748454" y="40995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Cube 84"/>
            <p:cNvSpPr/>
            <p:nvPr/>
          </p:nvSpPr>
          <p:spPr>
            <a:xfrm>
              <a:off x="1538654" y="42519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Cube 85"/>
            <p:cNvSpPr/>
            <p:nvPr/>
          </p:nvSpPr>
          <p:spPr>
            <a:xfrm>
              <a:off x="1767254" y="42519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Cube 86"/>
            <p:cNvSpPr/>
            <p:nvPr/>
          </p:nvSpPr>
          <p:spPr>
            <a:xfrm>
              <a:off x="1995854" y="42519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Cube 87"/>
            <p:cNvSpPr/>
            <p:nvPr/>
          </p:nvSpPr>
          <p:spPr>
            <a:xfrm>
              <a:off x="2224454" y="42519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Cube 88"/>
            <p:cNvSpPr/>
            <p:nvPr/>
          </p:nvSpPr>
          <p:spPr>
            <a:xfrm>
              <a:off x="2453054" y="42519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Cube 89"/>
            <p:cNvSpPr/>
            <p:nvPr/>
          </p:nvSpPr>
          <p:spPr>
            <a:xfrm>
              <a:off x="2681654" y="42519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Cube 90"/>
            <p:cNvSpPr/>
            <p:nvPr/>
          </p:nvSpPr>
          <p:spPr>
            <a:xfrm>
              <a:off x="2910254" y="42519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Cube 91"/>
            <p:cNvSpPr/>
            <p:nvPr/>
          </p:nvSpPr>
          <p:spPr>
            <a:xfrm>
              <a:off x="3138854" y="42519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Cube 92"/>
            <p:cNvSpPr/>
            <p:nvPr/>
          </p:nvSpPr>
          <p:spPr>
            <a:xfrm>
              <a:off x="3367454" y="42519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Cube 93"/>
            <p:cNvSpPr/>
            <p:nvPr/>
          </p:nvSpPr>
          <p:spPr>
            <a:xfrm>
              <a:off x="3596054" y="42519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Cube 94"/>
            <p:cNvSpPr/>
            <p:nvPr/>
          </p:nvSpPr>
          <p:spPr>
            <a:xfrm>
              <a:off x="1386254" y="44043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Cube 95"/>
            <p:cNvSpPr/>
            <p:nvPr/>
          </p:nvSpPr>
          <p:spPr>
            <a:xfrm>
              <a:off x="1614854" y="44043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Cube 96"/>
            <p:cNvSpPr/>
            <p:nvPr/>
          </p:nvSpPr>
          <p:spPr>
            <a:xfrm>
              <a:off x="1843454" y="44043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Cube 97"/>
            <p:cNvSpPr/>
            <p:nvPr/>
          </p:nvSpPr>
          <p:spPr>
            <a:xfrm>
              <a:off x="2072054" y="44043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Cube 98"/>
            <p:cNvSpPr/>
            <p:nvPr/>
          </p:nvSpPr>
          <p:spPr>
            <a:xfrm>
              <a:off x="2300654" y="44043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Cube 99"/>
            <p:cNvSpPr/>
            <p:nvPr/>
          </p:nvSpPr>
          <p:spPr>
            <a:xfrm>
              <a:off x="2529254" y="44043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Cube 100"/>
            <p:cNvSpPr/>
            <p:nvPr/>
          </p:nvSpPr>
          <p:spPr>
            <a:xfrm>
              <a:off x="2757854" y="44043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Cube 101"/>
            <p:cNvSpPr/>
            <p:nvPr/>
          </p:nvSpPr>
          <p:spPr>
            <a:xfrm>
              <a:off x="2986454" y="44043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Cube 102"/>
            <p:cNvSpPr/>
            <p:nvPr/>
          </p:nvSpPr>
          <p:spPr>
            <a:xfrm>
              <a:off x="3215054" y="44043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Cube 103"/>
            <p:cNvSpPr/>
            <p:nvPr/>
          </p:nvSpPr>
          <p:spPr>
            <a:xfrm>
              <a:off x="3443654" y="44043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Cube 104"/>
            <p:cNvSpPr/>
            <p:nvPr/>
          </p:nvSpPr>
          <p:spPr>
            <a:xfrm>
              <a:off x="1233854" y="45567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Cube 105"/>
            <p:cNvSpPr/>
            <p:nvPr/>
          </p:nvSpPr>
          <p:spPr>
            <a:xfrm>
              <a:off x="1462454" y="45567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Cube 106"/>
            <p:cNvSpPr/>
            <p:nvPr/>
          </p:nvSpPr>
          <p:spPr>
            <a:xfrm>
              <a:off x="1691054" y="45567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Cube 107"/>
            <p:cNvSpPr/>
            <p:nvPr/>
          </p:nvSpPr>
          <p:spPr>
            <a:xfrm>
              <a:off x="1919654" y="45567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Cube 108"/>
            <p:cNvSpPr/>
            <p:nvPr/>
          </p:nvSpPr>
          <p:spPr>
            <a:xfrm>
              <a:off x="2148254" y="45567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Cube 109"/>
            <p:cNvSpPr/>
            <p:nvPr/>
          </p:nvSpPr>
          <p:spPr>
            <a:xfrm>
              <a:off x="2376854" y="45567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Cube 110"/>
            <p:cNvSpPr/>
            <p:nvPr/>
          </p:nvSpPr>
          <p:spPr>
            <a:xfrm>
              <a:off x="2605454" y="45567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Cube 112"/>
            <p:cNvSpPr/>
            <p:nvPr/>
          </p:nvSpPr>
          <p:spPr>
            <a:xfrm>
              <a:off x="2834054" y="45567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Cube 114"/>
            <p:cNvSpPr/>
            <p:nvPr/>
          </p:nvSpPr>
          <p:spPr>
            <a:xfrm>
              <a:off x="3062654" y="45567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Cube 116"/>
            <p:cNvSpPr/>
            <p:nvPr/>
          </p:nvSpPr>
          <p:spPr>
            <a:xfrm>
              <a:off x="3291254" y="45567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Cube 118"/>
            <p:cNvSpPr/>
            <p:nvPr/>
          </p:nvSpPr>
          <p:spPr>
            <a:xfrm>
              <a:off x="1081454" y="47091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Cube 135"/>
            <p:cNvSpPr/>
            <p:nvPr/>
          </p:nvSpPr>
          <p:spPr>
            <a:xfrm>
              <a:off x="1310054" y="47091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Cube 137"/>
            <p:cNvSpPr/>
            <p:nvPr/>
          </p:nvSpPr>
          <p:spPr>
            <a:xfrm>
              <a:off x="1538654" y="47091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Cube 138"/>
            <p:cNvSpPr/>
            <p:nvPr/>
          </p:nvSpPr>
          <p:spPr>
            <a:xfrm>
              <a:off x="1767254" y="47091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Cube 139"/>
            <p:cNvSpPr/>
            <p:nvPr/>
          </p:nvSpPr>
          <p:spPr>
            <a:xfrm>
              <a:off x="1995854" y="47091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Cube 140"/>
            <p:cNvSpPr/>
            <p:nvPr/>
          </p:nvSpPr>
          <p:spPr>
            <a:xfrm>
              <a:off x="2224454" y="47091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Cube 141"/>
            <p:cNvSpPr/>
            <p:nvPr/>
          </p:nvSpPr>
          <p:spPr>
            <a:xfrm>
              <a:off x="2453054" y="47091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Cube 142"/>
            <p:cNvSpPr/>
            <p:nvPr/>
          </p:nvSpPr>
          <p:spPr>
            <a:xfrm>
              <a:off x="2681654" y="47091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Cube 143"/>
            <p:cNvSpPr/>
            <p:nvPr/>
          </p:nvSpPr>
          <p:spPr>
            <a:xfrm>
              <a:off x="2910254" y="47091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Cube 144"/>
            <p:cNvSpPr/>
            <p:nvPr/>
          </p:nvSpPr>
          <p:spPr>
            <a:xfrm>
              <a:off x="3138854" y="47091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Cube 145"/>
            <p:cNvSpPr/>
            <p:nvPr/>
          </p:nvSpPr>
          <p:spPr>
            <a:xfrm>
              <a:off x="929054" y="48615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Cube 146"/>
            <p:cNvSpPr/>
            <p:nvPr/>
          </p:nvSpPr>
          <p:spPr>
            <a:xfrm>
              <a:off x="1157654" y="48615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Cube 147"/>
            <p:cNvSpPr/>
            <p:nvPr/>
          </p:nvSpPr>
          <p:spPr>
            <a:xfrm>
              <a:off x="1386254" y="48615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Cube 148"/>
            <p:cNvSpPr/>
            <p:nvPr/>
          </p:nvSpPr>
          <p:spPr>
            <a:xfrm>
              <a:off x="1614854" y="48615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Cube 149"/>
            <p:cNvSpPr/>
            <p:nvPr/>
          </p:nvSpPr>
          <p:spPr>
            <a:xfrm>
              <a:off x="1843454" y="48615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Cube 150"/>
            <p:cNvSpPr/>
            <p:nvPr/>
          </p:nvSpPr>
          <p:spPr>
            <a:xfrm>
              <a:off x="2072054" y="48615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Cube 152"/>
            <p:cNvSpPr/>
            <p:nvPr/>
          </p:nvSpPr>
          <p:spPr>
            <a:xfrm>
              <a:off x="2300654" y="48615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Cube 154"/>
            <p:cNvSpPr/>
            <p:nvPr/>
          </p:nvSpPr>
          <p:spPr>
            <a:xfrm>
              <a:off x="2529254" y="48615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Cube 156"/>
            <p:cNvSpPr/>
            <p:nvPr/>
          </p:nvSpPr>
          <p:spPr>
            <a:xfrm>
              <a:off x="2757854" y="48615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Cube 157"/>
            <p:cNvSpPr/>
            <p:nvPr/>
          </p:nvSpPr>
          <p:spPr>
            <a:xfrm>
              <a:off x="2986454" y="48615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Cube 158"/>
            <p:cNvSpPr/>
            <p:nvPr/>
          </p:nvSpPr>
          <p:spPr>
            <a:xfrm>
              <a:off x="776654" y="50139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Cube 159"/>
            <p:cNvSpPr/>
            <p:nvPr/>
          </p:nvSpPr>
          <p:spPr>
            <a:xfrm>
              <a:off x="1005254" y="50139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Cube 160"/>
            <p:cNvSpPr/>
            <p:nvPr/>
          </p:nvSpPr>
          <p:spPr>
            <a:xfrm>
              <a:off x="1233854" y="50139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Cube 162"/>
            <p:cNvSpPr/>
            <p:nvPr/>
          </p:nvSpPr>
          <p:spPr>
            <a:xfrm>
              <a:off x="1462454" y="50139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Cube 163"/>
            <p:cNvSpPr/>
            <p:nvPr/>
          </p:nvSpPr>
          <p:spPr>
            <a:xfrm>
              <a:off x="1691054" y="50139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Cube 164"/>
            <p:cNvSpPr/>
            <p:nvPr/>
          </p:nvSpPr>
          <p:spPr>
            <a:xfrm>
              <a:off x="1919654" y="50139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Cube 165"/>
            <p:cNvSpPr/>
            <p:nvPr/>
          </p:nvSpPr>
          <p:spPr>
            <a:xfrm>
              <a:off x="2148254" y="50139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Cube 166"/>
            <p:cNvSpPr/>
            <p:nvPr/>
          </p:nvSpPr>
          <p:spPr>
            <a:xfrm>
              <a:off x="2376854" y="50139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Cube 167"/>
            <p:cNvSpPr/>
            <p:nvPr/>
          </p:nvSpPr>
          <p:spPr>
            <a:xfrm>
              <a:off x="2605454" y="50139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Cube 168"/>
            <p:cNvSpPr/>
            <p:nvPr/>
          </p:nvSpPr>
          <p:spPr>
            <a:xfrm>
              <a:off x="2834054" y="50139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Cube 169"/>
            <p:cNvSpPr/>
            <p:nvPr/>
          </p:nvSpPr>
          <p:spPr>
            <a:xfrm>
              <a:off x="624254" y="51663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Cube 170"/>
            <p:cNvSpPr/>
            <p:nvPr/>
          </p:nvSpPr>
          <p:spPr>
            <a:xfrm>
              <a:off x="852854" y="51663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Cube 186"/>
            <p:cNvSpPr/>
            <p:nvPr/>
          </p:nvSpPr>
          <p:spPr>
            <a:xfrm>
              <a:off x="1081454" y="51663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Cube 187"/>
            <p:cNvSpPr/>
            <p:nvPr/>
          </p:nvSpPr>
          <p:spPr>
            <a:xfrm>
              <a:off x="1310054" y="51663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Cube 188"/>
            <p:cNvSpPr/>
            <p:nvPr/>
          </p:nvSpPr>
          <p:spPr>
            <a:xfrm>
              <a:off x="1538654" y="51663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Cube 189"/>
            <p:cNvSpPr/>
            <p:nvPr/>
          </p:nvSpPr>
          <p:spPr>
            <a:xfrm>
              <a:off x="1767254" y="51663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Cube 190"/>
            <p:cNvSpPr/>
            <p:nvPr/>
          </p:nvSpPr>
          <p:spPr>
            <a:xfrm>
              <a:off x="1995854" y="51663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Cube 191"/>
            <p:cNvSpPr/>
            <p:nvPr/>
          </p:nvSpPr>
          <p:spPr>
            <a:xfrm>
              <a:off x="2224454" y="51663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Cube 192"/>
            <p:cNvSpPr/>
            <p:nvPr/>
          </p:nvSpPr>
          <p:spPr>
            <a:xfrm>
              <a:off x="2453054" y="51663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Cube 193"/>
            <p:cNvSpPr/>
            <p:nvPr/>
          </p:nvSpPr>
          <p:spPr>
            <a:xfrm>
              <a:off x="2681654" y="516636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1" name="Cube 200"/>
          <p:cNvSpPr/>
          <p:nvPr/>
        </p:nvSpPr>
        <p:spPr>
          <a:xfrm>
            <a:off x="4114800" y="3672840"/>
            <a:ext cx="4114800" cy="1737360"/>
          </a:xfrm>
          <a:prstGeom prst="cube">
            <a:avLst>
              <a:gd name="adj" fmla="val 93609"/>
            </a:avLst>
          </a:prstGeom>
          <a:solidFill>
            <a:schemeClr val="accent3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Cube 201"/>
          <p:cNvSpPr/>
          <p:nvPr/>
        </p:nvSpPr>
        <p:spPr>
          <a:xfrm>
            <a:off x="4114800" y="3519649"/>
            <a:ext cx="4114800" cy="1737360"/>
          </a:xfrm>
          <a:prstGeom prst="cube">
            <a:avLst>
              <a:gd name="adj" fmla="val 93609"/>
            </a:avLst>
          </a:prstGeom>
          <a:solidFill>
            <a:schemeClr val="accent3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Cube 202"/>
          <p:cNvSpPr/>
          <p:nvPr/>
        </p:nvSpPr>
        <p:spPr>
          <a:xfrm>
            <a:off x="4114800" y="3367249"/>
            <a:ext cx="4114800" cy="1737360"/>
          </a:xfrm>
          <a:prstGeom prst="cube">
            <a:avLst>
              <a:gd name="adj" fmla="val 93609"/>
            </a:avLst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6" name="Group 205"/>
          <p:cNvGrpSpPr/>
          <p:nvPr/>
        </p:nvGrpSpPr>
        <p:grpSpPr>
          <a:xfrm>
            <a:off x="4343400" y="3733009"/>
            <a:ext cx="3352800" cy="1158240"/>
            <a:chOff x="4343400" y="4799809"/>
            <a:chExt cx="3352800" cy="1158240"/>
          </a:xfrm>
        </p:grpSpPr>
        <p:sp>
          <p:nvSpPr>
            <p:cNvPr id="207" name="Cube 206"/>
            <p:cNvSpPr/>
            <p:nvPr/>
          </p:nvSpPr>
          <p:spPr>
            <a:xfrm>
              <a:off x="5410200" y="4799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" name="Cube 207"/>
            <p:cNvSpPr/>
            <p:nvPr/>
          </p:nvSpPr>
          <p:spPr>
            <a:xfrm>
              <a:off x="5638800" y="4799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" name="Cube 208"/>
            <p:cNvSpPr/>
            <p:nvPr/>
          </p:nvSpPr>
          <p:spPr>
            <a:xfrm>
              <a:off x="5867400" y="4799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" name="Cube 209"/>
            <p:cNvSpPr/>
            <p:nvPr/>
          </p:nvSpPr>
          <p:spPr>
            <a:xfrm>
              <a:off x="6096000" y="4799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Cube 210"/>
            <p:cNvSpPr/>
            <p:nvPr/>
          </p:nvSpPr>
          <p:spPr>
            <a:xfrm>
              <a:off x="6324600" y="4799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Cube 211"/>
            <p:cNvSpPr/>
            <p:nvPr/>
          </p:nvSpPr>
          <p:spPr>
            <a:xfrm>
              <a:off x="6553200" y="4799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Cube 212"/>
            <p:cNvSpPr/>
            <p:nvPr/>
          </p:nvSpPr>
          <p:spPr>
            <a:xfrm>
              <a:off x="6781800" y="4799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Cube 213"/>
            <p:cNvSpPr/>
            <p:nvPr/>
          </p:nvSpPr>
          <p:spPr>
            <a:xfrm>
              <a:off x="7010400" y="4799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5" name="Cube 214"/>
            <p:cNvSpPr/>
            <p:nvPr/>
          </p:nvSpPr>
          <p:spPr>
            <a:xfrm>
              <a:off x="7239000" y="4799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" name="Cube 215"/>
            <p:cNvSpPr/>
            <p:nvPr/>
          </p:nvSpPr>
          <p:spPr>
            <a:xfrm>
              <a:off x="7467600" y="4799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" name="Cube 216"/>
            <p:cNvSpPr/>
            <p:nvPr/>
          </p:nvSpPr>
          <p:spPr>
            <a:xfrm>
              <a:off x="6172200" y="49522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" name="Cube 217"/>
            <p:cNvSpPr/>
            <p:nvPr/>
          </p:nvSpPr>
          <p:spPr>
            <a:xfrm>
              <a:off x="6400800" y="49522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9" name="Cube 218"/>
            <p:cNvSpPr/>
            <p:nvPr/>
          </p:nvSpPr>
          <p:spPr>
            <a:xfrm>
              <a:off x="6019800" y="51046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" name="Cube 219"/>
            <p:cNvSpPr/>
            <p:nvPr/>
          </p:nvSpPr>
          <p:spPr>
            <a:xfrm>
              <a:off x="6248400" y="51046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" name="Cube 220"/>
            <p:cNvSpPr/>
            <p:nvPr/>
          </p:nvSpPr>
          <p:spPr>
            <a:xfrm>
              <a:off x="5410200" y="52570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Cube 221"/>
            <p:cNvSpPr/>
            <p:nvPr/>
          </p:nvSpPr>
          <p:spPr>
            <a:xfrm>
              <a:off x="5638800" y="52570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" name="Cube 222"/>
            <p:cNvSpPr/>
            <p:nvPr/>
          </p:nvSpPr>
          <p:spPr>
            <a:xfrm>
              <a:off x="5867400" y="52570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" name="Cube 223"/>
            <p:cNvSpPr/>
            <p:nvPr/>
          </p:nvSpPr>
          <p:spPr>
            <a:xfrm>
              <a:off x="6096000" y="52570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" name="Cube 224"/>
            <p:cNvSpPr/>
            <p:nvPr/>
          </p:nvSpPr>
          <p:spPr>
            <a:xfrm>
              <a:off x="6324600" y="52570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" name="Cube 225"/>
            <p:cNvSpPr/>
            <p:nvPr/>
          </p:nvSpPr>
          <p:spPr>
            <a:xfrm>
              <a:off x="6553200" y="52570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" name="Cube 226"/>
            <p:cNvSpPr/>
            <p:nvPr/>
          </p:nvSpPr>
          <p:spPr>
            <a:xfrm>
              <a:off x="5257800" y="54094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" name="Cube 227"/>
            <p:cNvSpPr/>
            <p:nvPr/>
          </p:nvSpPr>
          <p:spPr>
            <a:xfrm>
              <a:off x="6400800" y="54094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9" name="Cube 228"/>
            <p:cNvSpPr/>
            <p:nvPr/>
          </p:nvSpPr>
          <p:spPr>
            <a:xfrm>
              <a:off x="4648200" y="5561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0" name="Cube 229"/>
            <p:cNvSpPr/>
            <p:nvPr/>
          </p:nvSpPr>
          <p:spPr>
            <a:xfrm>
              <a:off x="4876800" y="5561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1" name="Cube 230"/>
            <p:cNvSpPr/>
            <p:nvPr/>
          </p:nvSpPr>
          <p:spPr>
            <a:xfrm>
              <a:off x="5105400" y="5561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2" name="Cube 231"/>
            <p:cNvSpPr/>
            <p:nvPr/>
          </p:nvSpPr>
          <p:spPr>
            <a:xfrm>
              <a:off x="6248400" y="5561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3" name="Cube 232"/>
            <p:cNvSpPr/>
            <p:nvPr/>
          </p:nvSpPr>
          <p:spPr>
            <a:xfrm>
              <a:off x="6477000" y="5561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4" name="Cube 233"/>
            <p:cNvSpPr/>
            <p:nvPr/>
          </p:nvSpPr>
          <p:spPr>
            <a:xfrm>
              <a:off x="6705600" y="55618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5" name="Cube 234"/>
            <p:cNvSpPr/>
            <p:nvPr/>
          </p:nvSpPr>
          <p:spPr>
            <a:xfrm>
              <a:off x="4343400" y="5866609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>
                <a:alpha val="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6" name="Cube 235"/>
            <p:cNvSpPr/>
            <p:nvPr/>
          </p:nvSpPr>
          <p:spPr>
            <a:xfrm>
              <a:off x="6324600" y="52578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7" name="Cube 236"/>
            <p:cNvSpPr/>
            <p:nvPr/>
          </p:nvSpPr>
          <p:spPr>
            <a:xfrm>
              <a:off x="6553200" y="52578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8" name="Cube 237"/>
            <p:cNvSpPr/>
            <p:nvPr/>
          </p:nvSpPr>
          <p:spPr>
            <a:xfrm>
              <a:off x="5257800" y="54102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9" name="Cube 238"/>
            <p:cNvSpPr/>
            <p:nvPr/>
          </p:nvSpPr>
          <p:spPr>
            <a:xfrm>
              <a:off x="6400800" y="5410200"/>
              <a:ext cx="228600" cy="91440"/>
            </a:xfrm>
            <a:prstGeom prst="cube">
              <a:avLst>
                <a:gd name="adj" fmla="val 91739"/>
              </a:avLst>
            </a:prstGeom>
            <a:solidFill>
              <a:schemeClr val="tx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CRTemplate_whitese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UCRTemplate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UCRTemplate1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CRTemplate1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CRTemplate1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CRTemplate1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CRTemplate1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CRTemplate1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CRTemplate1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CRTemplate1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CRTemplate1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CRTemplate1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UCRTemplate_whiteseal</Template>
  <TotalTime>8562</TotalTime>
  <Words>1281</Words>
  <Application>Microsoft Office PowerPoint</Application>
  <PresentationFormat>On-screen Show (4:3)</PresentationFormat>
  <Paragraphs>835</Paragraphs>
  <Slides>21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UCRTemplate_whiteseal</vt:lpstr>
      <vt:lpstr>A Field-Programmable Pin-Constrained Digital Microfluidic Biochip</vt:lpstr>
      <vt:lpstr>Digital Microfluidic Biochips (DMFB) 101</vt:lpstr>
      <vt:lpstr>Goal</vt:lpstr>
      <vt:lpstr>Pin-Constrained Synthesis Problem</vt:lpstr>
      <vt:lpstr>The Solution</vt:lpstr>
      <vt:lpstr>FPPC DMFB Features</vt:lpstr>
      <vt:lpstr>FPPC DMFB Features (cont’d)</vt:lpstr>
      <vt:lpstr>FPPC DMFB Features (cont’d)</vt:lpstr>
      <vt:lpstr>Experimental Results</vt:lpstr>
      <vt:lpstr>Experimental Results</vt:lpstr>
      <vt:lpstr>Experimental Results</vt:lpstr>
      <vt:lpstr>Pin-Constrained Comparison</vt:lpstr>
      <vt:lpstr>Pin-Constrained Comparison</vt:lpstr>
      <vt:lpstr>Conclusion</vt:lpstr>
      <vt:lpstr>Slide 15</vt:lpstr>
      <vt:lpstr>Experimental Results</vt:lpstr>
      <vt:lpstr>Slide 17</vt:lpstr>
      <vt:lpstr>Traditional Pin-Constrained Synthesis</vt:lpstr>
      <vt:lpstr>Pin-Constrained Example</vt:lpstr>
      <vt:lpstr>Experimental Results</vt:lpstr>
      <vt:lpstr>Pin-Constrained Example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Dan</dc:creator>
  <cp:lastModifiedBy>Dan</cp:lastModifiedBy>
  <cp:revision>63</cp:revision>
  <dcterms:created xsi:type="dcterms:W3CDTF">2012-05-11T20:48:53Z</dcterms:created>
  <dcterms:modified xsi:type="dcterms:W3CDTF">2013-05-13T21:07:34Z</dcterms:modified>
</cp:coreProperties>
</file>