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4"/>
  </p:notesMasterIdLst>
  <p:sldIdLst>
    <p:sldId id="256" r:id="rId2"/>
    <p:sldId id="310" r:id="rId3"/>
    <p:sldId id="311" r:id="rId4"/>
    <p:sldId id="260" r:id="rId5"/>
    <p:sldId id="261" r:id="rId6"/>
    <p:sldId id="262" r:id="rId7"/>
    <p:sldId id="288" r:id="rId8"/>
    <p:sldId id="289" r:id="rId9"/>
    <p:sldId id="312" r:id="rId10"/>
    <p:sldId id="290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6" r:id="rId23"/>
    <p:sldId id="305" r:id="rId24"/>
    <p:sldId id="304" r:id="rId25"/>
    <p:sldId id="313" r:id="rId26"/>
    <p:sldId id="309" r:id="rId27"/>
    <p:sldId id="314" r:id="rId28"/>
    <p:sldId id="275" r:id="rId29"/>
    <p:sldId id="315" r:id="rId30"/>
    <p:sldId id="316" r:id="rId31"/>
    <p:sldId id="317" r:id="rId32"/>
    <p:sldId id="318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6CC0"/>
    <a:srgbClr val="B2B2B2"/>
    <a:srgbClr val="89F0FB"/>
    <a:srgbClr val="DDD9C3"/>
    <a:srgbClr val="B9D1E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82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annyG\Microfluidics\Documentation\Papers\ESWEEK_2012\CODES_2012\Stats\FinalSta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annyG\Microfluidics\Documentation\Papers\ESWEEK_2012\CODES_2012\Stats\FinalSta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annyG\Microfluidics\Documentation\Papers\ESWEEK_2012\CODES_2012\Stats\FinalSta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/>
              <a:t>Genetic Scheduling vs. List </a:t>
            </a:r>
            <a:r>
              <a:rPr lang="en-US" dirty="0" smtClean="0"/>
              <a:t>Scheduling (Atom)</a:t>
            </a:r>
          </a:p>
        </c:rich>
      </c:tx>
      <c:layout/>
    </c:title>
    <c:plotArea>
      <c:layout/>
      <c:barChart>
        <c:barDir val="col"/>
        <c:grouping val="stacked"/>
        <c:ser>
          <c:idx val="2"/>
          <c:order val="0"/>
          <c:tx>
            <c:strRef>
              <c:f>Scheduling!$N$22</c:f>
              <c:strCache>
                <c:ptCount val="1"/>
                <c:pt idx="0">
                  <c:v>GA Sched</c:v>
                </c:pt>
              </c:strCache>
            </c:strRef>
          </c:tx>
          <c:cat>
            <c:strRef>
              <c:f>Scheduling!$K$24:$K$43</c:f>
              <c:strCache>
                <c:ptCount val="20"/>
                <c:pt idx="0">
                  <c:v>PCR (OFF)</c:v>
                </c:pt>
                <c:pt idx="1">
                  <c:v>PCR (ON)</c:v>
                </c:pt>
                <c:pt idx="3">
                  <c:v>InVitro_1 (OFF)</c:v>
                </c:pt>
                <c:pt idx="4">
                  <c:v>InVitro_1 (ON)</c:v>
                </c:pt>
                <c:pt idx="6">
                  <c:v>InVitro_2 (OFF)</c:v>
                </c:pt>
                <c:pt idx="7">
                  <c:v>InVitro_2 (ON)</c:v>
                </c:pt>
                <c:pt idx="9">
                  <c:v>InVitro_3 (OFF)</c:v>
                </c:pt>
                <c:pt idx="10">
                  <c:v>InVitro_3 (ON)</c:v>
                </c:pt>
                <c:pt idx="12">
                  <c:v>InVitro_4 (OFF)</c:v>
                </c:pt>
                <c:pt idx="13">
                  <c:v>InVitro_4 (ON)</c:v>
                </c:pt>
                <c:pt idx="15">
                  <c:v>InVitro_5 (OFF)</c:v>
                </c:pt>
                <c:pt idx="16">
                  <c:v>InVitro_5 (ON)</c:v>
                </c:pt>
                <c:pt idx="18">
                  <c:v>Protein (OFF)</c:v>
                </c:pt>
                <c:pt idx="19">
                  <c:v>Protein (ON)</c:v>
                </c:pt>
              </c:strCache>
            </c:strRef>
          </c:cat>
          <c:val>
            <c:numRef>
              <c:f>Scheduling!$N$24:$N$43</c:f>
              <c:numCache>
                <c:formatCode>General</c:formatCode>
                <c:ptCount val="20"/>
                <c:pt idx="0" formatCode="#,##0">
                  <c:v>12000</c:v>
                </c:pt>
                <c:pt idx="3" formatCode="#,##0">
                  <c:v>15000</c:v>
                </c:pt>
                <c:pt idx="6" formatCode="#,##0">
                  <c:v>17000</c:v>
                </c:pt>
                <c:pt idx="9" formatCode="#,##0">
                  <c:v>19000</c:v>
                </c:pt>
                <c:pt idx="12" formatCode="#,##0">
                  <c:v>23000</c:v>
                </c:pt>
                <c:pt idx="15" formatCode="#,##0">
                  <c:v>31000</c:v>
                </c:pt>
                <c:pt idx="18" formatCode="#,##0">
                  <c:v>110000</c:v>
                </c:pt>
              </c:numCache>
            </c:numRef>
          </c:val>
        </c:ser>
        <c:ser>
          <c:idx val="1"/>
          <c:order val="1"/>
          <c:tx>
            <c:strRef>
              <c:f>Scheduling!$M$22</c:f>
              <c:strCache>
                <c:ptCount val="1"/>
                <c:pt idx="0">
                  <c:v>GA Atom CPU</c:v>
                </c:pt>
              </c:strCache>
            </c:strRef>
          </c:tx>
          <c:cat>
            <c:strRef>
              <c:f>Scheduling!$K$24:$K$43</c:f>
              <c:strCache>
                <c:ptCount val="20"/>
                <c:pt idx="0">
                  <c:v>PCR (OFF)</c:v>
                </c:pt>
                <c:pt idx="1">
                  <c:v>PCR (ON)</c:v>
                </c:pt>
                <c:pt idx="3">
                  <c:v>InVitro_1 (OFF)</c:v>
                </c:pt>
                <c:pt idx="4">
                  <c:v>InVitro_1 (ON)</c:v>
                </c:pt>
                <c:pt idx="6">
                  <c:v>InVitro_2 (OFF)</c:v>
                </c:pt>
                <c:pt idx="7">
                  <c:v>InVitro_2 (ON)</c:v>
                </c:pt>
                <c:pt idx="9">
                  <c:v>InVitro_3 (OFF)</c:v>
                </c:pt>
                <c:pt idx="10">
                  <c:v>InVitro_3 (ON)</c:v>
                </c:pt>
                <c:pt idx="12">
                  <c:v>InVitro_4 (OFF)</c:v>
                </c:pt>
                <c:pt idx="13">
                  <c:v>InVitro_4 (ON)</c:v>
                </c:pt>
                <c:pt idx="15">
                  <c:v>InVitro_5 (OFF)</c:v>
                </c:pt>
                <c:pt idx="16">
                  <c:v>InVitro_5 (ON)</c:v>
                </c:pt>
                <c:pt idx="18">
                  <c:v>Protein (OFF)</c:v>
                </c:pt>
                <c:pt idx="19">
                  <c:v>Protein (ON)</c:v>
                </c:pt>
              </c:strCache>
            </c:strRef>
          </c:cat>
          <c:val>
            <c:numRef>
              <c:f>Scheduling!$M$24:$M$43</c:f>
              <c:numCache>
                <c:formatCode>General</c:formatCode>
                <c:ptCount val="20"/>
                <c:pt idx="0" formatCode="#,##0">
                  <c:v>2621</c:v>
                </c:pt>
                <c:pt idx="3" formatCode="#,##0">
                  <c:v>4475</c:v>
                </c:pt>
                <c:pt idx="6" formatCode="#,##0">
                  <c:v>8122</c:v>
                </c:pt>
                <c:pt idx="9" formatCode="#,##0">
                  <c:v>13156</c:v>
                </c:pt>
                <c:pt idx="12" formatCode="#,##0">
                  <c:v>22376</c:v>
                </c:pt>
                <c:pt idx="15" formatCode="#,##0">
                  <c:v>39410</c:v>
                </c:pt>
                <c:pt idx="18" formatCode="#,##0">
                  <c:v>22334</c:v>
                </c:pt>
              </c:numCache>
            </c:numRef>
          </c:val>
        </c:ser>
        <c:ser>
          <c:idx val="5"/>
          <c:order val="2"/>
          <c:tx>
            <c:strRef>
              <c:f>Scheduling!$Q$22</c:f>
              <c:strCache>
                <c:ptCount val="1"/>
                <c:pt idx="0">
                  <c:v>LS Sched</c:v>
                </c:pt>
              </c:strCache>
            </c:strRef>
          </c:tx>
          <c:cat>
            <c:strRef>
              <c:f>Scheduling!$K$24:$K$43</c:f>
              <c:strCache>
                <c:ptCount val="20"/>
                <c:pt idx="0">
                  <c:v>PCR (OFF)</c:v>
                </c:pt>
                <c:pt idx="1">
                  <c:v>PCR (ON)</c:v>
                </c:pt>
                <c:pt idx="3">
                  <c:v>InVitro_1 (OFF)</c:v>
                </c:pt>
                <c:pt idx="4">
                  <c:v>InVitro_1 (ON)</c:v>
                </c:pt>
                <c:pt idx="6">
                  <c:v>InVitro_2 (OFF)</c:v>
                </c:pt>
                <c:pt idx="7">
                  <c:v>InVitro_2 (ON)</c:v>
                </c:pt>
                <c:pt idx="9">
                  <c:v>InVitro_3 (OFF)</c:v>
                </c:pt>
                <c:pt idx="10">
                  <c:v>InVitro_3 (ON)</c:v>
                </c:pt>
                <c:pt idx="12">
                  <c:v>InVitro_4 (OFF)</c:v>
                </c:pt>
                <c:pt idx="13">
                  <c:v>InVitro_4 (ON)</c:v>
                </c:pt>
                <c:pt idx="15">
                  <c:v>InVitro_5 (OFF)</c:v>
                </c:pt>
                <c:pt idx="16">
                  <c:v>InVitro_5 (ON)</c:v>
                </c:pt>
                <c:pt idx="18">
                  <c:v>Protein (OFF)</c:v>
                </c:pt>
                <c:pt idx="19">
                  <c:v>Protein (ON)</c:v>
                </c:pt>
              </c:strCache>
            </c:strRef>
          </c:cat>
          <c:val>
            <c:numRef>
              <c:f>Scheduling!$Q$24:$Q$43</c:f>
              <c:numCache>
                <c:formatCode>#,##0</c:formatCode>
                <c:ptCount val="20"/>
                <c:pt idx="1">
                  <c:v>12000</c:v>
                </c:pt>
                <c:pt idx="4">
                  <c:v>15000</c:v>
                </c:pt>
                <c:pt idx="7">
                  <c:v>19000</c:v>
                </c:pt>
                <c:pt idx="10">
                  <c:v>23000</c:v>
                </c:pt>
                <c:pt idx="13">
                  <c:v>26000</c:v>
                </c:pt>
                <c:pt idx="16">
                  <c:v>35000</c:v>
                </c:pt>
                <c:pt idx="19">
                  <c:v>116000</c:v>
                </c:pt>
              </c:numCache>
            </c:numRef>
          </c:val>
        </c:ser>
        <c:ser>
          <c:idx val="4"/>
          <c:order val="3"/>
          <c:tx>
            <c:strRef>
              <c:f>Scheduling!$P$22</c:f>
              <c:strCache>
                <c:ptCount val="1"/>
                <c:pt idx="0">
                  <c:v>LS Atom CPU</c:v>
                </c:pt>
              </c:strCache>
            </c:strRef>
          </c:tx>
          <c:cat>
            <c:strRef>
              <c:f>Scheduling!$K$24:$K$43</c:f>
              <c:strCache>
                <c:ptCount val="20"/>
                <c:pt idx="0">
                  <c:v>PCR (OFF)</c:v>
                </c:pt>
                <c:pt idx="1">
                  <c:v>PCR (ON)</c:v>
                </c:pt>
                <c:pt idx="3">
                  <c:v>InVitro_1 (OFF)</c:v>
                </c:pt>
                <c:pt idx="4">
                  <c:v>InVitro_1 (ON)</c:v>
                </c:pt>
                <c:pt idx="6">
                  <c:v>InVitro_2 (OFF)</c:v>
                </c:pt>
                <c:pt idx="7">
                  <c:v>InVitro_2 (ON)</c:v>
                </c:pt>
                <c:pt idx="9">
                  <c:v>InVitro_3 (OFF)</c:v>
                </c:pt>
                <c:pt idx="10">
                  <c:v>InVitro_3 (ON)</c:v>
                </c:pt>
                <c:pt idx="12">
                  <c:v>InVitro_4 (OFF)</c:v>
                </c:pt>
                <c:pt idx="13">
                  <c:v>InVitro_4 (ON)</c:v>
                </c:pt>
                <c:pt idx="15">
                  <c:v>InVitro_5 (OFF)</c:v>
                </c:pt>
                <c:pt idx="16">
                  <c:v>InVitro_5 (ON)</c:v>
                </c:pt>
                <c:pt idx="18">
                  <c:v>Protein (OFF)</c:v>
                </c:pt>
                <c:pt idx="19">
                  <c:v>Protein (ON)</c:v>
                </c:pt>
              </c:strCache>
            </c:strRef>
          </c:cat>
          <c:val>
            <c:numRef>
              <c:f>Scheduling!$P$24:$P$43</c:f>
              <c:numCache>
                <c:formatCode>#,##0</c:formatCode>
                <c:ptCount val="20"/>
                <c:pt idx="1">
                  <c:v>1</c:v>
                </c:pt>
                <c:pt idx="4">
                  <c:v>2</c:v>
                </c:pt>
                <c:pt idx="7">
                  <c:v>5</c:v>
                </c:pt>
                <c:pt idx="10">
                  <c:v>13</c:v>
                </c:pt>
                <c:pt idx="13">
                  <c:v>17</c:v>
                </c:pt>
                <c:pt idx="16">
                  <c:v>27</c:v>
                </c:pt>
                <c:pt idx="19">
                  <c:v>14</c:v>
                </c:pt>
              </c:numCache>
            </c:numRef>
          </c:val>
        </c:ser>
        <c:gapWidth val="0"/>
        <c:overlap val="100"/>
        <c:axId val="63158144"/>
        <c:axId val="44810240"/>
      </c:barChart>
      <c:catAx>
        <c:axId val="6315814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Benchmark</a:t>
                </a:r>
              </a:p>
            </c:rich>
          </c:tx>
          <c:layout/>
        </c:title>
        <c:tickLblPos val="nextTo"/>
        <c:spPr>
          <a:ln>
            <a:solidFill>
              <a:schemeClr val="tx1"/>
            </a:solidFill>
          </a:ln>
        </c:spPr>
        <c:crossAx val="44810240"/>
        <c:crosses val="autoZero"/>
        <c:auto val="1"/>
        <c:lblAlgn val="ctr"/>
        <c:lblOffset val="100"/>
      </c:catAx>
      <c:valAx>
        <c:axId val="4481024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Time (ms)</a:t>
                </a:r>
              </a:p>
            </c:rich>
          </c:tx>
          <c:layout/>
        </c:title>
        <c:numFmt formatCode="#,##0" sourceLinked="0"/>
        <c:tickLblPos val="nextTo"/>
        <c:crossAx val="63158144"/>
        <c:crosses val="autoZero"/>
        <c:crossBetween val="between"/>
      </c:valAx>
    </c:plotArea>
    <c:legend>
      <c:legendPos val="t"/>
      <c:layout/>
    </c:legend>
    <c:plotVisOnly val="1"/>
  </c:chart>
  <c:spPr>
    <a:ln>
      <a:solidFill>
        <a:schemeClr val="tx1"/>
      </a:solidFill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/>
              <a:t>Simulated Annealing vs. Fixed </a:t>
            </a:r>
            <a:r>
              <a:rPr lang="en-US" dirty="0" smtClean="0"/>
              <a:t>Placement (Atom)</a:t>
            </a:r>
            <a:endParaRPr lang="en-US" dirty="0"/>
          </a:p>
        </c:rich>
      </c:tx>
      <c:layout/>
    </c:title>
    <c:plotArea>
      <c:layout/>
      <c:barChart>
        <c:barDir val="col"/>
        <c:grouping val="stacked"/>
        <c:ser>
          <c:idx val="4"/>
          <c:order val="0"/>
          <c:tx>
            <c:strRef>
              <c:f>Place_Graph!$O$22</c:f>
              <c:strCache>
                <c:ptCount val="1"/>
                <c:pt idx="0">
                  <c:v>FP Atom CPU</c:v>
                </c:pt>
              </c:strCache>
            </c:strRef>
          </c:tx>
          <c:cat>
            <c:strRef>
              <c:f>Place_Graph!$K$24:$K$43</c:f>
              <c:strCache>
                <c:ptCount val="20"/>
                <c:pt idx="0">
                  <c:v>PCR (OFF)</c:v>
                </c:pt>
                <c:pt idx="1">
                  <c:v>PCR (ON)</c:v>
                </c:pt>
                <c:pt idx="3">
                  <c:v>InVitro_1 (OFF)</c:v>
                </c:pt>
                <c:pt idx="4">
                  <c:v>InVitro_1 (ON)</c:v>
                </c:pt>
                <c:pt idx="6">
                  <c:v>InVitro_2 (OFF)</c:v>
                </c:pt>
                <c:pt idx="7">
                  <c:v>InVitro_2 (ON)</c:v>
                </c:pt>
                <c:pt idx="9">
                  <c:v>InVitro_3 (OFF)</c:v>
                </c:pt>
                <c:pt idx="10">
                  <c:v>InVitro_3 (ON)</c:v>
                </c:pt>
                <c:pt idx="12">
                  <c:v>InVitro_4 (OFF)</c:v>
                </c:pt>
                <c:pt idx="13">
                  <c:v>InVitro_4 (ON)</c:v>
                </c:pt>
                <c:pt idx="15">
                  <c:v>InVitro_5 (OFF)</c:v>
                </c:pt>
                <c:pt idx="16">
                  <c:v>InVitro_5 (ON)</c:v>
                </c:pt>
                <c:pt idx="18">
                  <c:v>Protein (OFF)</c:v>
                </c:pt>
                <c:pt idx="19">
                  <c:v>Protein (ON)</c:v>
                </c:pt>
              </c:strCache>
            </c:strRef>
          </c:cat>
          <c:val>
            <c:numRef>
              <c:f>Place_Graph!$O$24:$O$43</c:f>
              <c:numCache>
                <c:formatCode>#,##0</c:formatCode>
                <c:ptCount val="20"/>
                <c:pt idx="1">
                  <c:v>0</c:v>
                </c:pt>
                <c:pt idx="4">
                  <c:v>0</c:v>
                </c:pt>
                <c:pt idx="7">
                  <c:v>0</c:v>
                </c:pt>
                <c:pt idx="10">
                  <c:v>0</c:v>
                </c:pt>
                <c:pt idx="13">
                  <c:v>0</c:v>
                </c:pt>
                <c:pt idx="16">
                  <c:v>0</c:v>
                </c:pt>
                <c:pt idx="19">
                  <c:v>4</c:v>
                </c:pt>
              </c:numCache>
            </c:numRef>
          </c:val>
        </c:ser>
        <c:ser>
          <c:idx val="1"/>
          <c:order val="1"/>
          <c:tx>
            <c:strRef>
              <c:f>Place_Graph!$M$22</c:f>
              <c:strCache>
                <c:ptCount val="1"/>
                <c:pt idx="0">
                  <c:v>SAP Atom CPU</c:v>
                </c:pt>
              </c:strCache>
            </c:strRef>
          </c:tx>
          <c:cat>
            <c:strRef>
              <c:f>Place_Graph!$K$24:$K$43</c:f>
              <c:strCache>
                <c:ptCount val="20"/>
                <c:pt idx="0">
                  <c:v>PCR (OFF)</c:v>
                </c:pt>
                <c:pt idx="1">
                  <c:v>PCR (ON)</c:v>
                </c:pt>
                <c:pt idx="3">
                  <c:v>InVitro_1 (OFF)</c:v>
                </c:pt>
                <c:pt idx="4">
                  <c:v>InVitro_1 (ON)</c:v>
                </c:pt>
                <c:pt idx="6">
                  <c:v>InVitro_2 (OFF)</c:v>
                </c:pt>
                <c:pt idx="7">
                  <c:v>InVitro_2 (ON)</c:v>
                </c:pt>
                <c:pt idx="9">
                  <c:v>InVitro_3 (OFF)</c:v>
                </c:pt>
                <c:pt idx="10">
                  <c:v>InVitro_3 (ON)</c:v>
                </c:pt>
                <c:pt idx="12">
                  <c:v>InVitro_4 (OFF)</c:v>
                </c:pt>
                <c:pt idx="13">
                  <c:v>InVitro_4 (ON)</c:v>
                </c:pt>
                <c:pt idx="15">
                  <c:v>InVitro_5 (OFF)</c:v>
                </c:pt>
                <c:pt idx="16">
                  <c:v>InVitro_5 (ON)</c:v>
                </c:pt>
                <c:pt idx="18">
                  <c:v>Protein (OFF)</c:v>
                </c:pt>
                <c:pt idx="19">
                  <c:v>Protein (ON)</c:v>
                </c:pt>
              </c:strCache>
            </c:strRef>
          </c:cat>
          <c:val>
            <c:numRef>
              <c:f>Place_Graph!$M$24:$M$43</c:f>
              <c:numCache>
                <c:formatCode>General</c:formatCode>
                <c:ptCount val="20"/>
                <c:pt idx="0" formatCode="#,##0">
                  <c:v>200</c:v>
                </c:pt>
                <c:pt idx="3" formatCode="#,##0">
                  <c:v>12843</c:v>
                </c:pt>
                <c:pt idx="6" formatCode="#,##0">
                  <c:v>141177</c:v>
                </c:pt>
                <c:pt idx="9" formatCode="#,##0">
                  <c:v>506767</c:v>
                </c:pt>
                <c:pt idx="12" formatCode="#,##0">
                  <c:v>3317571</c:v>
                </c:pt>
                <c:pt idx="15" formatCode="#,##0">
                  <c:v>1399936</c:v>
                </c:pt>
                <c:pt idx="18" formatCode="#,##0">
                  <c:v>79531695</c:v>
                </c:pt>
              </c:numCache>
            </c:numRef>
          </c:val>
        </c:ser>
        <c:gapWidth val="0"/>
        <c:overlap val="100"/>
        <c:axId val="64640512"/>
        <c:axId val="64642432"/>
      </c:barChart>
      <c:catAx>
        <c:axId val="646405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Benchmark</a:t>
                </a:r>
              </a:p>
            </c:rich>
          </c:tx>
          <c:layout/>
        </c:title>
        <c:tickLblPos val="nextTo"/>
        <c:crossAx val="64642432"/>
        <c:crosses val="autoZero"/>
        <c:auto val="1"/>
        <c:lblAlgn val="ctr"/>
        <c:lblOffset val="100"/>
      </c:catAx>
      <c:valAx>
        <c:axId val="6464243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Time (ms)</a:t>
                </a:r>
              </a:p>
            </c:rich>
          </c:tx>
          <c:layout/>
        </c:title>
        <c:numFmt formatCode="#,##0" sourceLinked="0"/>
        <c:tickLblPos val="nextTo"/>
        <c:crossAx val="64640512"/>
        <c:crosses val="autoZero"/>
        <c:crossBetween val="between"/>
      </c:valAx>
    </c:plotArea>
    <c:legend>
      <c:legendPos val="t"/>
      <c:layout/>
    </c:legend>
    <c:plotVisOnly val="1"/>
  </c:chart>
  <c:spPr>
    <a:ln>
      <a:solidFill>
        <a:schemeClr val="tx1"/>
      </a:solidFill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dirty="0"/>
              <a:t>Genetic Scheduling vs. List </a:t>
            </a:r>
            <a:r>
              <a:rPr lang="en-US" dirty="0" smtClean="0"/>
              <a:t>Scheduling (Atom)</a:t>
            </a:r>
            <a:endParaRPr lang="en-US" dirty="0"/>
          </a:p>
        </c:rich>
      </c:tx>
      <c:layout/>
    </c:title>
    <c:plotArea>
      <c:layout/>
      <c:barChart>
        <c:barDir val="col"/>
        <c:grouping val="stacked"/>
        <c:ser>
          <c:idx val="2"/>
          <c:order val="0"/>
          <c:tx>
            <c:strRef>
              <c:f>Route_Graph!$N$22</c:f>
              <c:strCache>
                <c:ptCount val="1"/>
                <c:pt idx="0">
                  <c:v>OFF Route Length</c:v>
                </c:pt>
              </c:strCache>
            </c:strRef>
          </c:tx>
          <c:cat>
            <c:strRef>
              <c:f>Route_Graph!$K$24:$K$43</c:f>
              <c:strCache>
                <c:ptCount val="20"/>
                <c:pt idx="0">
                  <c:v>PCR (OFF)</c:v>
                </c:pt>
                <c:pt idx="1">
                  <c:v>PCR (ON)</c:v>
                </c:pt>
                <c:pt idx="3">
                  <c:v>InVitro_1 (OFF)</c:v>
                </c:pt>
                <c:pt idx="4">
                  <c:v>InVitro_1 (ON)</c:v>
                </c:pt>
                <c:pt idx="6">
                  <c:v>InVitro_2 (OFF)</c:v>
                </c:pt>
                <c:pt idx="7">
                  <c:v>InVitro_2 (ON)</c:v>
                </c:pt>
                <c:pt idx="9">
                  <c:v>InVitro_3 (OFF)</c:v>
                </c:pt>
                <c:pt idx="10">
                  <c:v>InVitro_3 (ON)</c:v>
                </c:pt>
                <c:pt idx="12">
                  <c:v>InVitro_4 (OFF)</c:v>
                </c:pt>
                <c:pt idx="13">
                  <c:v>InVitro_4 (ON)</c:v>
                </c:pt>
                <c:pt idx="15">
                  <c:v>InVitro_5 (OFF)</c:v>
                </c:pt>
                <c:pt idx="16">
                  <c:v>InVitro_5 (ON)</c:v>
                </c:pt>
                <c:pt idx="18">
                  <c:v>Protein (OFF)</c:v>
                </c:pt>
                <c:pt idx="19">
                  <c:v>Protein (ON)</c:v>
                </c:pt>
              </c:strCache>
            </c:strRef>
          </c:cat>
          <c:val>
            <c:numRef>
              <c:f>Route_Graph!$N$24:$N$43</c:f>
              <c:numCache>
                <c:formatCode>General</c:formatCode>
                <c:ptCount val="20"/>
                <c:pt idx="0" formatCode="#,##0">
                  <c:v>780</c:v>
                </c:pt>
                <c:pt idx="3" formatCode="#,##0">
                  <c:v>1350</c:v>
                </c:pt>
                <c:pt idx="6" formatCode="#,##0">
                  <c:v>1800</c:v>
                </c:pt>
                <c:pt idx="9" formatCode="#,##0">
                  <c:v>2070</c:v>
                </c:pt>
                <c:pt idx="12" formatCode="#,##0">
                  <c:v>2340</c:v>
                </c:pt>
                <c:pt idx="15" formatCode="#,##0">
                  <c:v>3420</c:v>
                </c:pt>
                <c:pt idx="18" formatCode="#,##0">
                  <c:v>12120</c:v>
                </c:pt>
              </c:numCache>
            </c:numRef>
          </c:val>
        </c:ser>
        <c:ser>
          <c:idx val="1"/>
          <c:order val="1"/>
          <c:tx>
            <c:strRef>
              <c:f>Route_Graph!$M$22</c:f>
              <c:strCache>
                <c:ptCount val="1"/>
                <c:pt idx="0">
                  <c:v>OFF Atom CPU</c:v>
                </c:pt>
              </c:strCache>
            </c:strRef>
          </c:tx>
          <c:cat>
            <c:strRef>
              <c:f>Route_Graph!$K$24:$K$43</c:f>
              <c:strCache>
                <c:ptCount val="20"/>
                <c:pt idx="0">
                  <c:v>PCR (OFF)</c:v>
                </c:pt>
                <c:pt idx="1">
                  <c:v>PCR (ON)</c:v>
                </c:pt>
                <c:pt idx="3">
                  <c:v>InVitro_1 (OFF)</c:v>
                </c:pt>
                <c:pt idx="4">
                  <c:v>InVitro_1 (ON)</c:v>
                </c:pt>
                <c:pt idx="6">
                  <c:v>InVitro_2 (OFF)</c:v>
                </c:pt>
                <c:pt idx="7">
                  <c:v>InVitro_2 (ON)</c:v>
                </c:pt>
                <c:pt idx="9">
                  <c:v>InVitro_3 (OFF)</c:v>
                </c:pt>
                <c:pt idx="10">
                  <c:v>InVitro_3 (ON)</c:v>
                </c:pt>
                <c:pt idx="12">
                  <c:v>InVitro_4 (OFF)</c:v>
                </c:pt>
                <c:pt idx="13">
                  <c:v>InVitro_4 (ON)</c:v>
                </c:pt>
                <c:pt idx="15">
                  <c:v>InVitro_5 (OFF)</c:v>
                </c:pt>
                <c:pt idx="16">
                  <c:v>InVitro_5 (ON)</c:v>
                </c:pt>
                <c:pt idx="18">
                  <c:v>Protein (OFF)</c:v>
                </c:pt>
                <c:pt idx="19">
                  <c:v>Protein (ON)</c:v>
                </c:pt>
              </c:strCache>
            </c:strRef>
          </c:cat>
          <c:val>
            <c:numRef>
              <c:f>Route_Graph!$M$24:$M$43</c:f>
              <c:numCache>
                <c:formatCode>General</c:formatCode>
                <c:ptCount val="20"/>
                <c:pt idx="0" formatCode="#,##0">
                  <c:v>2</c:v>
                </c:pt>
                <c:pt idx="3" formatCode="#,##0">
                  <c:v>2</c:v>
                </c:pt>
                <c:pt idx="6" formatCode="#,##0">
                  <c:v>4</c:v>
                </c:pt>
                <c:pt idx="9" formatCode="#,##0">
                  <c:v>10</c:v>
                </c:pt>
                <c:pt idx="12" formatCode="#,##0">
                  <c:v>7</c:v>
                </c:pt>
                <c:pt idx="15" formatCode="#,##0">
                  <c:v>9</c:v>
                </c:pt>
                <c:pt idx="18" formatCode="#,##0">
                  <c:v>32</c:v>
                </c:pt>
              </c:numCache>
            </c:numRef>
          </c:val>
        </c:ser>
        <c:ser>
          <c:idx val="5"/>
          <c:order val="2"/>
          <c:tx>
            <c:strRef>
              <c:f>Route_Graph!$Q$22</c:f>
              <c:strCache>
                <c:ptCount val="1"/>
                <c:pt idx="0">
                  <c:v>ON Route Length</c:v>
                </c:pt>
              </c:strCache>
            </c:strRef>
          </c:tx>
          <c:cat>
            <c:strRef>
              <c:f>Route_Graph!$K$24:$K$43</c:f>
              <c:strCache>
                <c:ptCount val="20"/>
                <c:pt idx="0">
                  <c:v>PCR (OFF)</c:v>
                </c:pt>
                <c:pt idx="1">
                  <c:v>PCR (ON)</c:v>
                </c:pt>
                <c:pt idx="3">
                  <c:v>InVitro_1 (OFF)</c:v>
                </c:pt>
                <c:pt idx="4">
                  <c:v>InVitro_1 (ON)</c:v>
                </c:pt>
                <c:pt idx="6">
                  <c:v>InVitro_2 (OFF)</c:v>
                </c:pt>
                <c:pt idx="7">
                  <c:v>InVitro_2 (ON)</c:v>
                </c:pt>
                <c:pt idx="9">
                  <c:v>InVitro_3 (OFF)</c:v>
                </c:pt>
                <c:pt idx="10">
                  <c:v>InVitro_3 (ON)</c:v>
                </c:pt>
                <c:pt idx="12">
                  <c:v>InVitro_4 (OFF)</c:v>
                </c:pt>
                <c:pt idx="13">
                  <c:v>InVitro_4 (ON)</c:v>
                </c:pt>
                <c:pt idx="15">
                  <c:v>InVitro_5 (OFF)</c:v>
                </c:pt>
                <c:pt idx="16">
                  <c:v>InVitro_5 (ON)</c:v>
                </c:pt>
                <c:pt idx="18">
                  <c:v>Protein (OFF)</c:v>
                </c:pt>
                <c:pt idx="19">
                  <c:v>Protein (ON)</c:v>
                </c:pt>
              </c:strCache>
            </c:strRef>
          </c:cat>
          <c:val>
            <c:numRef>
              <c:f>Route_Graph!$Q$24:$Q$43</c:f>
              <c:numCache>
                <c:formatCode>#,##0</c:formatCode>
                <c:ptCount val="20"/>
                <c:pt idx="1">
                  <c:v>560</c:v>
                </c:pt>
                <c:pt idx="4">
                  <c:v>1110</c:v>
                </c:pt>
                <c:pt idx="7">
                  <c:v>1670</c:v>
                </c:pt>
                <c:pt idx="10">
                  <c:v>2090</c:v>
                </c:pt>
                <c:pt idx="13">
                  <c:v>2990</c:v>
                </c:pt>
                <c:pt idx="16">
                  <c:v>3510</c:v>
                </c:pt>
                <c:pt idx="19">
                  <c:v>6380</c:v>
                </c:pt>
              </c:numCache>
            </c:numRef>
          </c:val>
        </c:ser>
        <c:ser>
          <c:idx val="4"/>
          <c:order val="3"/>
          <c:tx>
            <c:strRef>
              <c:f>Route_Graph!$P$22</c:f>
              <c:strCache>
                <c:ptCount val="1"/>
                <c:pt idx="0">
                  <c:v>ON Atom CPU</c:v>
                </c:pt>
              </c:strCache>
            </c:strRef>
          </c:tx>
          <c:cat>
            <c:strRef>
              <c:f>Route_Graph!$K$24:$K$43</c:f>
              <c:strCache>
                <c:ptCount val="20"/>
                <c:pt idx="0">
                  <c:v>PCR (OFF)</c:v>
                </c:pt>
                <c:pt idx="1">
                  <c:v>PCR (ON)</c:v>
                </c:pt>
                <c:pt idx="3">
                  <c:v>InVitro_1 (OFF)</c:v>
                </c:pt>
                <c:pt idx="4">
                  <c:v>InVitro_1 (ON)</c:v>
                </c:pt>
                <c:pt idx="6">
                  <c:v>InVitro_2 (OFF)</c:v>
                </c:pt>
                <c:pt idx="7">
                  <c:v>InVitro_2 (ON)</c:v>
                </c:pt>
                <c:pt idx="9">
                  <c:v>InVitro_3 (OFF)</c:v>
                </c:pt>
                <c:pt idx="10">
                  <c:v>InVitro_3 (ON)</c:v>
                </c:pt>
                <c:pt idx="12">
                  <c:v>InVitro_4 (OFF)</c:v>
                </c:pt>
                <c:pt idx="13">
                  <c:v>InVitro_4 (ON)</c:v>
                </c:pt>
                <c:pt idx="15">
                  <c:v>InVitro_5 (OFF)</c:v>
                </c:pt>
                <c:pt idx="16">
                  <c:v>InVitro_5 (ON)</c:v>
                </c:pt>
                <c:pt idx="18">
                  <c:v>Protein (OFF)</c:v>
                </c:pt>
                <c:pt idx="19">
                  <c:v>Protein (ON)</c:v>
                </c:pt>
              </c:strCache>
            </c:strRef>
          </c:cat>
          <c:val>
            <c:numRef>
              <c:f>Route_Graph!$P$24:$P$43</c:f>
              <c:numCache>
                <c:formatCode>#,##0</c:formatCode>
                <c:ptCount val="20"/>
                <c:pt idx="1">
                  <c:v>6</c:v>
                </c:pt>
                <c:pt idx="4">
                  <c:v>3</c:v>
                </c:pt>
                <c:pt idx="7">
                  <c:v>7</c:v>
                </c:pt>
                <c:pt idx="10">
                  <c:v>12</c:v>
                </c:pt>
                <c:pt idx="13">
                  <c:v>19</c:v>
                </c:pt>
                <c:pt idx="16">
                  <c:v>26</c:v>
                </c:pt>
                <c:pt idx="19">
                  <c:v>76</c:v>
                </c:pt>
              </c:numCache>
            </c:numRef>
          </c:val>
        </c:ser>
        <c:gapWidth val="0"/>
        <c:overlap val="100"/>
        <c:axId val="65018496"/>
        <c:axId val="65024768"/>
      </c:barChart>
      <c:catAx>
        <c:axId val="6501849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Benchmark</a:t>
                </a:r>
              </a:p>
            </c:rich>
          </c:tx>
          <c:layout/>
        </c:title>
        <c:tickLblPos val="nextTo"/>
        <c:crossAx val="65024768"/>
        <c:crosses val="autoZero"/>
        <c:auto val="1"/>
        <c:lblAlgn val="ctr"/>
        <c:lblOffset val="100"/>
      </c:catAx>
      <c:valAx>
        <c:axId val="6502476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Time (ms)</a:t>
                </a:r>
              </a:p>
            </c:rich>
          </c:tx>
          <c:layout/>
        </c:title>
        <c:numFmt formatCode="#,##0" sourceLinked="0"/>
        <c:tickLblPos val="nextTo"/>
        <c:crossAx val="65018496"/>
        <c:crosses val="autoZero"/>
        <c:crossBetween val="between"/>
      </c:valAx>
    </c:plotArea>
    <c:legend>
      <c:legendPos val="t"/>
      <c:layout/>
    </c:legend>
    <c:plotVisOnly val="1"/>
  </c:chart>
  <c:spPr>
    <a:ln>
      <a:solidFill>
        <a:schemeClr val="tx1"/>
      </a:solidFill>
    </a:ln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A090A9-6A70-4065-9865-764DD340D8E7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86CD35-A924-42E1-81FD-B25F586BD2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6CD35-A924-42E1-81FD-B25F586BD274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1" name="Picture 41" descr="ppt_titlepage_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762000"/>
            <a:ext cx="8077200" cy="2133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124200"/>
            <a:ext cx="8077200" cy="2362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200">
                <a:solidFill>
                  <a:srgbClr val="2D6C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801F2C7-CF93-4DE7-B891-D2FA281AA80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4D0BCA-D332-4F12-A861-346A5EAF614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BF3782-C09A-4247-A9BE-F4A516DE2AA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37DBA-50BC-4F49-9412-776C8E7D112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46019A-8D38-41BF-AEFC-126FF9EE5E1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447C6C-49F5-4EA2-87EA-35019DAD73E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C89098-EC4C-45FA-9931-57F2C16FD85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10C834-CC0A-4432-90B8-01186CCB91D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FA23A-F982-4603-983D-70A756E88FD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F584A-E1A5-40E8-BAC9-E31AE288CB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0"/>
            <a:ext cx="20574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60198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971C4-6447-4963-B19F-FF467F745E2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6" name="Picture 40" descr="ppt_generic_backgrpun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85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alt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en-US" altLang="en-US" smtClean="0"/>
              <a:t>DAC - Path Scheduling -</a:t>
            </a: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DFC37034-741B-4DC9-929B-84F4DEE926F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Blip>
          <a:blip r:embed="rId14"/>
        </a:buBlip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Blip>
          <a:blip r:embed="rId15"/>
        </a:buBlip>
        <a:defRPr sz="2600">
          <a:solidFill>
            <a:schemeClr val="tx1"/>
          </a:solidFill>
          <a:latin typeface="+mn-lt"/>
        </a:defRPr>
      </a:lvl2pPr>
      <a:lvl3pPr marL="987425" indent="-293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Blip>
          <a:blip r:embed="rId16"/>
        </a:buBlip>
        <a:defRPr sz="2300">
          <a:solidFill>
            <a:schemeClr val="tx1"/>
          </a:solidFill>
          <a:latin typeface="+mn-lt"/>
        </a:defRPr>
      </a:lvl3pPr>
      <a:lvl4pPr marL="1281113" indent="-2921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Blip>
          <a:blip r:embed="rId15"/>
        </a:buBlip>
        <a:defRPr sz="2000">
          <a:solidFill>
            <a:schemeClr val="tx1"/>
          </a:solidFill>
          <a:latin typeface="+mn-lt"/>
        </a:defRPr>
      </a:lvl4pPr>
      <a:lvl5pPr marL="15986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latin typeface="+mn-lt"/>
        </a:defRPr>
      </a:lvl5pPr>
      <a:lvl6pPr marL="20558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latin typeface="+mn-lt"/>
        </a:defRPr>
      </a:lvl6pPr>
      <a:lvl7pPr marL="25130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latin typeface="+mn-lt"/>
        </a:defRPr>
      </a:lvl7pPr>
      <a:lvl8pPr marL="29702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latin typeface="+mn-lt"/>
        </a:defRPr>
      </a:lvl8pPr>
      <a:lvl9pPr marL="34274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wmf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tif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41.png"/><Relationship Id="rId10" Type="http://schemas.openxmlformats.org/officeDocument/2006/relationships/image" Target="../media/image43.png"/><Relationship Id="rId4" Type="http://schemas.openxmlformats.org/officeDocument/2006/relationships/image" Target="../media/image40.png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6.png"/><Relationship Id="rId2" Type="http://schemas.openxmlformats.org/officeDocument/2006/relationships/video" Target="file:///C:\DannyG\Work\Documentation\Papers\ESWEEK_2012\CODES_2012\Presentation\PCR_R2.avi" TargetMode="External"/><Relationship Id="rId1" Type="http://schemas.openxmlformats.org/officeDocument/2006/relationships/video" Target="file:///C:\DannyG\Work\Documentation\Papers\ESWEEK_2012\CODES_2012\Presentation\PCR_R1.avi" TargetMode="External"/><Relationship Id="rId6" Type="http://schemas.openxmlformats.org/officeDocument/2006/relationships/image" Target="../media/image39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annyG\Work\Documentation\Papers\ESWEEK_2012\CODES_2012\Presentation\Movie_HQ_50.avi" TargetMode="Externa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219200"/>
            <a:ext cx="8077200" cy="2133600"/>
          </a:xfrm>
        </p:spPr>
        <p:txBody>
          <a:bodyPr/>
          <a:lstStyle/>
          <a:p>
            <a:pPr algn="ctr"/>
            <a:r>
              <a:rPr lang="en-US" sz="4400" dirty="0" smtClean="0"/>
              <a:t>Fast Online Synthesis of Generally Programmable Digital Microfluidic Biochips</a:t>
            </a:r>
            <a:endParaRPr lang="en-US" sz="4400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 anchor="ctr"/>
          <a:lstStyle/>
          <a:p>
            <a:pPr algn="ctr"/>
            <a:r>
              <a:rPr lang="en-US" dirty="0" smtClean="0"/>
              <a:t>Dan Grissom and Philip Brisk</a:t>
            </a:r>
          </a:p>
          <a:p>
            <a:pPr algn="ctr"/>
            <a:r>
              <a:rPr lang="en-US" dirty="0" smtClean="0"/>
              <a:t>University of California, Riverside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33400" y="4191000"/>
            <a:ext cx="8077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lang="en-US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CODES+ISSS (ESWEEK)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Tampere,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Finland, October 10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</a:rPr>
              <a:t>The Future Of Chemistry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438400"/>
            <a:ext cx="2964656" cy="27782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438958"/>
            <a:ext cx="4182443" cy="27771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Rectangle 1"/>
          <p:cNvSpPr txBox="1">
            <a:spLocks noChangeArrowheads="1"/>
          </p:cNvSpPr>
          <p:nvPr/>
        </p:nvSpPr>
        <p:spPr>
          <a:xfrm>
            <a:off x="2743200" y="1066800"/>
            <a:ext cx="3482578" cy="884039"/>
          </a:xfrm>
          <a:prstGeom prst="rect">
            <a:avLst/>
          </a:prstGeom>
        </p:spPr>
        <p:txBody>
          <a:bodyPr vert="horz" lIns="91440" tIns="32146" rIns="45720" bIns="32146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Microfluidics</a:t>
            </a:r>
            <a:endParaRPr kumimoji="0" lang="en-US" sz="4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1676400" y="5410201"/>
            <a:ext cx="5410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64291" bIns="32146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Miniaturization + Automation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Blip>
                <a:blip r:embed="rId4"/>
              </a:buBlip>
              <a:tabLst/>
              <a:defRPr/>
            </a:pPr>
            <a:endParaRPr kumimoji="0" lang="en-US" sz="30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Blip>
                <a:blip r:embed="rId4"/>
              </a:buBlip>
              <a:tabLst/>
              <a:defRPr/>
            </a:pPr>
            <a:endParaRPr kumimoji="0" lang="en-US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</a:rPr>
              <a:t>Applications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4" name="Picture 4" descr="C:\Program Files (x86)\Microsoft Office\MEDIA\CAGCAT10\j0186002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41630" y="4648200"/>
            <a:ext cx="1482770" cy="1524000"/>
          </a:xfrm>
          <a:prstGeom prst="rect">
            <a:avLst/>
          </a:prstGeom>
          <a:noFill/>
        </p:spPr>
      </p:pic>
      <p:pic>
        <p:nvPicPr>
          <p:cNvPr id="15" name="Picture 5" descr="C:\Program Files (x86)\Microsoft Office\MEDIA\CAGCAT10\j0199755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1611" y="4648200"/>
            <a:ext cx="1500589" cy="1531620"/>
          </a:xfrm>
          <a:prstGeom prst="rect">
            <a:avLst/>
          </a:prstGeom>
          <a:noFill/>
        </p:spPr>
      </p:pic>
      <p:pic>
        <p:nvPicPr>
          <p:cNvPr id="16" name="Picture 6" descr="C:\Users\Dan\AppData\Local\Microsoft\Windows\Temporary Internet Files\Content.IE5\KX1TQ8I7\MC910216387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3962400"/>
            <a:ext cx="3002929" cy="2616089"/>
          </a:xfrm>
          <a:prstGeom prst="rect">
            <a:avLst/>
          </a:prstGeom>
          <a:noFill/>
        </p:spPr>
      </p:pic>
      <p:pic>
        <p:nvPicPr>
          <p:cNvPr id="17" name="Picture 16" descr="C:\Users\Dan\AppData\Local\Microsoft\Windows\Temporary Internet Files\Content.IE5\PEK1C8G5\MC900293214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4200" y="1066800"/>
            <a:ext cx="1791310" cy="1666951"/>
          </a:xfrm>
          <a:prstGeom prst="rect">
            <a:avLst/>
          </a:prstGeom>
          <a:noFill/>
        </p:spPr>
      </p:pic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457200" y="1295400"/>
            <a:ext cx="8077200" cy="4724400"/>
          </a:xfrm>
        </p:spPr>
        <p:txBody>
          <a:bodyPr/>
          <a:lstStyle/>
          <a:p>
            <a:r>
              <a:rPr lang="en-US" sz="2400" dirty="0" smtClean="0"/>
              <a:t>Biochemical assays and immunoassays</a:t>
            </a:r>
          </a:p>
          <a:p>
            <a:pPr lvl="1"/>
            <a:r>
              <a:rPr lang="en-US" sz="2000" dirty="0" smtClean="0"/>
              <a:t>Clinical pathology</a:t>
            </a:r>
          </a:p>
          <a:p>
            <a:r>
              <a:rPr lang="en-US" sz="2400" dirty="0" smtClean="0"/>
              <a:t>Drug discovery and testing</a:t>
            </a:r>
          </a:p>
          <a:p>
            <a:pPr lvl="1"/>
            <a:r>
              <a:rPr lang="en-US" sz="2000" dirty="0" smtClean="0"/>
              <a:t>Rapid assay prototyping</a:t>
            </a:r>
          </a:p>
          <a:p>
            <a:pPr lvl="1"/>
            <a:r>
              <a:rPr lang="en-US" sz="2000" dirty="0" smtClean="0"/>
              <a:t>Testing new drugs (via lung-on-a-chip)</a:t>
            </a:r>
          </a:p>
          <a:p>
            <a:r>
              <a:rPr lang="en-US" sz="2400" dirty="0" smtClean="0"/>
              <a:t>Biochemical terror and hazard detection</a:t>
            </a:r>
          </a:p>
          <a:p>
            <a:r>
              <a:rPr lang="en-US" sz="2400" dirty="0" smtClean="0"/>
              <a:t>DNA extraction &amp; sequencing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MFB_Array_Cross_Section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447800"/>
            <a:ext cx="7467600" cy="1963725"/>
          </a:xfrm>
          <a:prstGeom prst="rect">
            <a:avLst/>
          </a:prstGeom>
        </p:spPr>
      </p:pic>
      <p:pic>
        <p:nvPicPr>
          <p:cNvPr id="6" name="Picture 5" descr="BasicOperation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43859" y="3944925"/>
            <a:ext cx="6656282" cy="207246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</a:rPr>
              <a:t>Digital Microfluidic Biochips (DMFB) 101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hedule_Place_Route_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305508"/>
            <a:ext cx="8686800" cy="2115409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81000" y="3657600"/>
            <a:ext cx="8382000" cy="2667000"/>
          </a:xfrm>
        </p:spPr>
        <p:txBody>
          <a:bodyPr/>
          <a:lstStyle/>
          <a:p>
            <a:r>
              <a:rPr lang="en-US" sz="2200" dirty="0" smtClean="0"/>
              <a:t>Resource-constrained scheduling of operations into </a:t>
            </a:r>
            <a:r>
              <a:rPr lang="en-US" sz="2200" i="1" dirty="0" smtClean="0"/>
              <a:t>time-steps</a:t>
            </a:r>
          </a:p>
          <a:p>
            <a:pPr lvl="1"/>
            <a:r>
              <a:rPr lang="en-US" sz="1800" dirty="0" smtClean="0"/>
              <a:t>Time-step ~ scheduling unit, usually 1s or 2s</a:t>
            </a:r>
          </a:p>
          <a:p>
            <a:pPr lvl="1"/>
            <a:endParaRPr lang="en-US" sz="1800" dirty="0" smtClean="0"/>
          </a:p>
          <a:p>
            <a:r>
              <a:rPr lang="en-US" sz="2200" dirty="0" smtClean="0"/>
              <a:t>Placement of operations during each time-step into </a:t>
            </a:r>
            <a:r>
              <a:rPr lang="en-US" sz="2200" i="1" dirty="0" smtClean="0"/>
              <a:t>modules</a:t>
            </a:r>
          </a:p>
          <a:p>
            <a:pPr lvl="1"/>
            <a:r>
              <a:rPr lang="en-US" sz="1800" dirty="0" smtClean="0"/>
              <a:t>Module ~ 2D group of cells where operation takes place for 1+ time-steps </a:t>
            </a:r>
          </a:p>
          <a:p>
            <a:pPr lvl="1"/>
            <a:endParaRPr lang="en-US" sz="1800" dirty="0" smtClean="0"/>
          </a:p>
          <a:p>
            <a:r>
              <a:rPr lang="en-US" sz="2200" dirty="0" smtClean="0"/>
              <a:t>Routing of droplets between operations between time-steps</a:t>
            </a:r>
            <a:endParaRPr lang="en-US" sz="2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DMFB High Level Synthesis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334000"/>
          </a:xfrm>
        </p:spPr>
        <p:txBody>
          <a:bodyPr/>
          <a:lstStyle/>
          <a:p>
            <a:r>
              <a:rPr lang="en-US" sz="2600" b="1" dirty="0" smtClean="0"/>
              <a:t>Goal:</a:t>
            </a:r>
            <a:r>
              <a:rPr lang="en-US" sz="2600" dirty="0" smtClean="0"/>
              <a:t> Online Synthesis</a:t>
            </a:r>
          </a:p>
          <a:p>
            <a:r>
              <a:rPr lang="en-US" sz="2600" b="1" dirty="0" smtClean="0"/>
              <a:t>Why:</a:t>
            </a:r>
            <a:r>
              <a:rPr lang="en-US" sz="2600" dirty="0" smtClean="0"/>
              <a:t> Programmability, control-flow, live-feedback</a:t>
            </a:r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b="1" dirty="0" smtClean="0"/>
          </a:p>
          <a:p>
            <a:r>
              <a:rPr lang="en-US" sz="2600" b="1" dirty="0" smtClean="0"/>
              <a:t>Problem:</a:t>
            </a:r>
            <a:r>
              <a:rPr lang="en-US" sz="2600" dirty="0" smtClean="0"/>
              <a:t> Past, optimized methods are too complex</a:t>
            </a:r>
          </a:p>
          <a:p>
            <a:r>
              <a:rPr lang="en-US" sz="2600" b="1" dirty="0" smtClean="0"/>
              <a:t>Solution:</a:t>
            </a:r>
            <a:r>
              <a:rPr lang="en-US" sz="2600" dirty="0" smtClean="0"/>
              <a:t> Synthesis with good results in little time</a:t>
            </a:r>
            <a:endParaRPr lang="en-US" sz="2200" b="1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High Level Motivation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" name="Picture 19" descr="ControlFlo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1880771"/>
            <a:ext cx="4648200" cy="1395829"/>
          </a:xfrm>
          <a:prstGeom prst="rect">
            <a:avLst/>
          </a:prstGeom>
        </p:spPr>
      </p:pic>
      <p:pic>
        <p:nvPicPr>
          <p:cNvPr id="1030" name="Picture 6" descr="C:\DannyG\Microfluidics\Documentation\Papers\DAC_2012_PS\PathScheduler\Images\OfflineTradeoff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4419600"/>
            <a:ext cx="3124278" cy="2286000"/>
          </a:xfrm>
          <a:prstGeom prst="rect">
            <a:avLst/>
          </a:prstGeom>
          <a:noFill/>
        </p:spPr>
      </p:pic>
      <p:pic>
        <p:nvPicPr>
          <p:cNvPr id="1031" name="Picture 7" descr="C:\DannyG\Microfluidics\Documentation\Papers\DAC_2012_PS\PathScheduler\Images\OnlineTradeoff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4419600"/>
            <a:ext cx="3106914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334000"/>
          </a:xfrm>
        </p:spPr>
        <p:txBody>
          <a:bodyPr/>
          <a:lstStyle/>
          <a:p>
            <a:endParaRPr lang="en-US" sz="2600" b="1" dirty="0" smtClean="0"/>
          </a:p>
          <a:p>
            <a:endParaRPr lang="en-US" sz="2600" b="1" dirty="0" smtClean="0"/>
          </a:p>
          <a:p>
            <a:endParaRPr lang="en-US" sz="2600" b="1" dirty="0" smtClean="0"/>
          </a:p>
          <a:p>
            <a:endParaRPr lang="en-US" sz="2600" b="1" dirty="0" smtClean="0"/>
          </a:p>
          <a:p>
            <a:endParaRPr lang="en-US" sz="2600" b="1" dirty="0" smtClean="0"/>
          </a:p>
          <a:p>
            <a:endParaRPr lang="en-US" sz="2600" b="1" dirty="0" smtClean="0"/>
          </a:p>
          <a:p>
            <a:endParaRPr lang="en-US" sz="2600" b="1" dirty="0" smtClean="0"/>
          </a:p>
          <a:p>
            <a:r>
              <a:rPr lang="en-US" sz="2600" dirty="0" smtClean="0"/>
              <a:t>Virtual topology applied to physical DMFB</a:t>
            </a:r>
          </a:p>
          <a:p>
            <a:pPr lvl="1"/>
            <a:r>
              <a:rPr lang="en-US" sz="2200" dirty="0" smtClean="0"/>
              <a:t>All cells are physically the same</a:t>
            </a:r>
          </a:p>
          <a:p>
            <a:pPr lvl="1"/>
            <a:r>
              <a:rPr lang="en-US" sz="2200" dirty="0" smtClean="0"/>
              <a:t>Virtual topology restricts location of operations (modules)</a:t>
            </a:r>
          </a:p>
          <a:p>
            <a:pPr lvl="1"/>
            <a:r>
              <a:rPr lang="en-US" sz="2200" dirty="0" smtClean="0"/>
              <a:t>Regular module placement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Solution: Virtual </a:t>
            </a:r>
            <a:r>
              <a:rPr lang="en-US" dirty="0" smtClean="0">
                <a:solidFill>
                  <a:schemeClr val="bg1"/>
                </a:solidFill>
              </a:rPr>
              <a:t>Topology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Picture 9" descr="2x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33800" y="1066800"/>
            <a:ext cx="2743200" cy="2743200"/>
          </a:xfrm>
          <a:prstGeom prst="rect">
            <a:avLst/>
          </a:prstGeom>
        </p:spPr>
      </p:pic>
      <p:pic>
        <p:nvPicPr>
          <p:cNvPr id="12" name="Picture 11" descr="VirtualTopology.png"/>
          <p:cNvPicPr>
            <a:picLocks noChangeAspect="1"/>
          </p:cNvPicPr>
          <p:nvPr/>
        </p:nvPicPr>
        <p:blipFill>
          <a:blip r:embed="rId3" cstate="print"/>
          <a:srcRect l="61667" t="10966" b="10898"/>
          <a:stretch>
            <a:fillRect/>
          </a:stretch>
        </p:blipFill>
        <p:spPr>
          <a:xfrm>
            <a:off x="7010400" y="1447800"/>
            <a:ext cx="1600200" cy="1982856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>
            <a:off x="1371600" y="2209800"/>
            <a:ext cx="2438400" cy="45720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2x2_No_V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1066800"/>
            <a:ext cx="2743200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334000"/>
          </a:xfrm>
        </p:spPr>
        <p:txBody>
          <a:bodyPr/>
          <a:lstStyle/>
          <a:p>
            <a:endParaRPr lang="en-US" sz="2600" b="1" dirty="0" smtClean="0"/>
          </a:p>
          <a:p>
            <a:endParaRPr lang="en-US" sz="2600" b="1" dirty="0" smtClean="0"/>
          </a:p>
          <a:p>
            <a:endParaRPr lang="en-US" sz="2600" b="1" dirty="0" smtClean="0"/>
          </a:p>
          <a:p>
            <a:endParaRPr lang="en-US" sz="2600" b="1" dirty="0" smtClean="0"/>
          </a:p>
          <a:p>
            <a:endParaRPr lang="en-US" sz="2600" b="1" dirty="0" smtClean="0"/>
          </a:p>
          <a:p>
            <a:endParaRPr lang="en-US" sz="2600" b="1" dirty="0" smtClean="0"/>
          </a:p>
          <a:p>
            <a:endParaRPr lang="en-US" sz="2600" dirty="0" smtClean="0"/>
          </a:p>
          <a:p>
            <a:r>
              <a:rPr lang="en-US" sz="2600" dirty="0" smtClean="0"/>
              <a:t>Modules can be different sizes</a:t>
            </a:r>
          </a:p>
          <a:p>
            <a:r>
              <a:rPr lang="en-US" sz="2600" dirty="0" smtClean="0"/>
              <a:t>Input (output) ports on top/bottom left (right) cells</a:t>
            </a:r>
          </a:p>
          <a:p>
            <a:r>
              <a:rPr lang="en-US" sz="2600" dirty="0" smtClean="0"/>
              <a:t>Droplets can wait in I/O cells as long as necessary</a:t>
            </a:r>
          </a:p>
          <a:p>
            <a:pPr lvl="1"/>
            <a:r>
              <a:rPr lang="en-US" sz="2200" dirty="0" smtClean="0"/>
              <a:t>Arriving droplets will not interfere with departing droplets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Modules &amp; Virtual I/O Ports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4" name="Picture 13" descr="Module_I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1524000"/>
            <a:ext cx="2307008" cy="2286000"/>
          </a:xfrm>
          <a:prstGeom prst="rect">
            <a:avLst/>
          </a:prstGeom>
        </p:spPr>
      </p:pic>
      <p:pic>
        <p:nvPicPr>
          <p:cNvPr id="15" name="Picture 14" descr="Module_long_I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93421" y="1524000"/>
            <a:ext cx="2636078" cy="2286000"/>
          </a:xfrm>
          <a:prstGeom prst="rect">
            <a:avLst/>
          </a:prstGeom>
        </p:spPr>
      </p:pic>
      <p:pic>
        <p:nvPicPr>
          <p:cNvPr id="16" name="Picture 15" descr="Module_tall_I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3912" y="1198007"/>
            <a:ext cx="2304288" cy="26119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Droplet Synchronization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Picture 10" descr="IntraModule_Mix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990600"/>
            <a:ext cx="5707302" cy="1828800"/>
          </a:xfrm>
          <a:prstGeom prst="rect">
            <a:avLst/>
          </a:prstGeom>
        </p:spPr>
      </p:pic>
      <p:pic>
        <p:nvPicPr>
          <p:cNvPr id="12" name="Picture 11" descr="IntraModule_Spli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2933700"/>
            <a:ext cx="5791200" cy="1716149"/>
          </a:xfrm>
          <a:prstGeom prst="rect">
            <a:avLst/>
          </a:prstGeom>
        </p:spPr>
      </p:pic>
      <p:pic>
        <p:nvPicPr>
          <p:cNvPr id="13" name="Picture 12" descr="IntraModule_Stor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4876802"/>
            <a:ext cx="4389120" cy="187176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172200" y="13716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Mix operation</a:t>
            </a:r>
            <a:endParaRPr 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172200" y="336298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Split operation</a:t>
            </a:r>
            <a:endParaRPr lang="en-US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800600" y="534418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Storage operation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334000"/>
          </a:xfrm>
        </p:spPr>
        <p:txBody>
          <a:bodyPr/>
          <a:lstStyle/>
          <a:p>
            <a:endParaRPr lang="en-US" sz="2600" b="1" dirty="0" smtClean="0"/>
          </a:p>
          <a:p>
            <a:endParaRPr lang="en-US" sz="2600" b="1" dirty="0" smtClean="0"/>
          </a:p>
          <a:p>
            <a:endParaRPr lang="en-US" sz="2600" b="1" dirty="0" smtClean="0"/>
          </a:p>
          <a:p>
            <a:endParaRPr lang="en-US" sz="2600" b="1" dirty="0" smtClean="0"/>
          </a:p>
          <a:p>
            <a:endParaRPr lang="en-US" sz="2600" b="1" dirty="0" smtClean="0"/>
          </a:p>
          <a:p>
            <a:endParaRPr lang="en-US" sz="2600" b="1" dirty="0" smtClean="0"/>
          </a:p>
          <a:p>
            <a:endParaRPr lang="en-US" sz="2600" b="1" dirty="0" smtClean="0"/>
          </a:p>
          <a:p>
            <a:endParaRPr lang="en-US" sz="2600" b="1" dirty="0" smtClean="0"/>
          </a:p>
          <a:p>
            <a:r>
              <a:rPr lang="en-US" sz="2600" dirty="0" smtClean="0"/>
              <a:t>Simplifies the synthesis process</a:t>
            </a:r>
          </a:p>
          <a:p>
            <a:pPr lvl="1"/>
            <a:r>
              <a:rPr lang="en-US" sz="2000" dirty="0" smtClean="0"/>
              <a:t>Scheduling: Gives clear number of </a:t>
            </a:r>
            <a:r>
              <a:rPr lang="en-US" sz="2000" dirty="0" smtClean="0"/>
              <a:t>resources (no guessing)</a:t>
            </a:r>
            <a:endParaRPr lang="en-US" sz="2000" dirty="0" smtClean="0"/>
          </a:p>
          <a:p>
            <a:pPr lvl="1"/>
            <a:r>
              <a:rPr lang="en-US" sz="2000" dirty="0" smtClean="0"/>
              <a:t>Placement: No placement; instead choose a free module</a:t>
            </a:r>
          </a:p>
          <a:p>
            <a:pPr lvl="1"/>
            <a:r>
              <a:rPr lang="en-US" sz="2000" dirty="0" smtClean="0"/>
              <a:t>Routing: Topology and module syncing guarantees </a:t>
            </a:r>
            <a:r>
              <a:rPr lang="en-US" sz="2000" dirty="0" err="1" smtClean="0"/>
              <a:t>routability</a:t>
            </a:r>
            <a:endParaRPr lang="en-US" sz="2000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Why a Virtual Topology?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Picture 9" descr="2x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914400"/>
            <a:ext cx="3657600" cy="3657600"/>
          </a:xfrm>
          <a:prstGeom prst="rect">
            <a:avLst/>
          </a:prstGeom>
        </p:spPr>
      </p:pic>
      <p:pic>
        <p:nvPicPr>
          <p:cNvPr id="12" name="Picture 11" descr="VirtualTopology.png"/>
          <p:cNvPicPr>
            <a:picLocks noChangeAspect="1"/>
          </p:cNvPicPr>
          <p:nvPr/>
        </p:nvPicPr>
        <p:blipFill>
          <a:blip r:embed="rId3" cstate="print"/>
          <a:srcRect l="61667" t="10966" b="10898"/>
          <a:stretch>
            <a:fillRect/>
          </a:stretch>
        </p:blipFill>
        <p:spPr>
          <a:xfrm>
            <a:off x="5943600" y="1751772"/>
            <a:ext cx="1600200" cy="1982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334000"/>
          </a:xfrm>
        </p:spPr>
        <p:txBody>
          <a:bodyPr/>
          <a:lstStyle/>
          <a:p>
            <a:r>
              <a:rPr lang="en-US" sz="2400" dirty="0" smtClean="0"/>
              <a:t>We choose list-scheduling (LS) with several constraints</a:t>
            </a:r>
          </a:p>
          <a:p>
            <a:pPr lvl="1"/>
            <a:r>
              <a:rPr lang="en-US" sz="2000" dirty="0" smtClean="0"/>
              <a:t>Constructive algorithm -- one iteration</a:t>
            </a:r>
          </a:p>
          <a:p>
            <a:pPr lvl="1"/>
            <a:r>
              <a:rPr lang="en-US" sz="2000" dirty="0" smtClean="0"/>
              <a:t>Much faster than iterative algorithms (e.g., genetic algorithms)</a:t>
            </a:r>
          </a:p>
          <a:p>
            <a:pPr lvl="1"/>
            <a:r>
              <a:rPr lang="en-US" sz="2000" dirty="0" smtClean="0"/>
              <a:t>Total number of available resources dictated by virtual topology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Scheduling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 descr="2x2_DH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2819400"/>
            <a:ext cx="3581400" cy="3581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24400" y="4009936"/>
            <a:ext cx="40831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Resources available each time-step</a:t>
            </a:r>
          </a:p>
          <a:p>
            <a:r>
              <a:rPr lang="en-US" dirty="0" smtClean="0"/>
              <a:t>2 general modules</a:t>
            </a:r>
          </a:p>
          <a:p>
            <a:r>
              <a:rPr lang="en-US" dirty="0" smtClean="0"/>
              <a:t>1 heating module</a:t>
            </a:r>
          </a:p>
          <a:p>
            <a:r>
              <a:rPr lang="en-US" dirty="0" smtClean="0"/>
              <a:t>1 detect module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34000"/>
          </a:xfrm>
        </p:spPr>
        <p:txBody>
          <a:bodyPr/>
          <a:lstStyle/>
          <a:p>
            <a:r>
              <a:rPr lang="en-US" sz="2400" dirty="0" smtClean="0"/>
              <a:t>We convert placement into a binding problem</a:t>
            </a:r>
          </a:p>
          <a:p>
            <a:pPr lvl="1"/>
            <a:r>
              <a:rPr lang="en-US" sz="2000" dirty="0" smtClean="0"/>
              <a:t>Modules are pre-placed at regular intervals</a:t>
            </a:r>
          </a:p>
          <a:p>
            <a:pPr lvl="1"/>
            <a:r>
              <a:rPr lang="en-US" sz="2000" dirty="0" smtClean="0"/>
              <a:t>Module can be viewed as a fixed resource</a:t>
            </a:r>
          </a:p>
          <a:p>
            <a:pPr lvl="2"/>
            <a:r>
              <a:rPr lang="en-US" sz="1400" dirty="0" smtClean="0"/>
              <a:t>It’s either available or not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Placement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3" name="Picture 12" descr="2x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2743200"/>
            <a:ext cx="2743200" cy="2743200"/>
          </a:xfrm>
          <a:prstGeom prst="rect">
            <a:avLst/>
          </a:prstGeom>
        </p:spPr>
      </p:pic>
      <p:sp>
        <p:nvSpPr>
          <p:cNvPr id="15" name="Right Arrow 14"/>
          <p:cNvSpPr/>
          <p:nvPr/>
        </p:nvSpPr>
        <p:spPr>
          <a:xfrm>
            <a:off x="3733800" y="3886200"/>
            <a:ext cx="2438400" cy="45720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2x2_No_V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43200" y="2743200"/>
            <a:ext cx="2743200" cy="2743200"/>
          </a:xfrm>
          <a:prstGeom prst="rect">
            <a:avLst/>
          </a:prstGeom>
        </p:spPr>
      </p:pic>
      <p:pic>
        <p:nvPicPr>
          <p:cNvPr id="10" name="Picture 9" descr="9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2895600"/>
            <a:ext cx="2048256" cy="2438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228600" y="54102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Traditional Free Placement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114800" y="5574268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Proposed Fixed Placement</a:t>
            </a:r>
            <a:endParaRPr lang="en-US" b="1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2548128" y="2819400"/>
            <a:ext cx="0" cy="2514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334000"/>
          </a:xfrm>
        </p:spPr>
        <p:txBody>
          <a:bodyPr/>
          <a:lstStyle/>
          <a:p>
            <a:r>
              <a:rPr lang="en-US" sz="2400" dirty="0" smtClean="0"/>
              <a:t>Operations are bound to modules of the same type</a:t>
            </a:r>
          </a:p>
          <a:p>
            <a:r>
              <a:rPr lang="en-US" sz="2400" dirty="0" smtClean="0"/>
              <a:t>Will never have to reschedule since fixed placement gave scheduler precise resource availability</a:t>
            </a:r>
            <a:endParaRPr lang="en-US" sz="14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13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Placement (…continued)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3" name="Picture 12" descr="2x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2324100"/>
            <a:ext cx="3733800" cy="3733800"/>
          </a:xfrm>
          <a:prstGeom prst="rect">
            <a:avLst/>
          </a:prstGeom>
        </p:spPr>
      </p:pic>
      <p:pic>
        <p:nvPicPr>
          <p:cNvPr id="14" name="Picture 13" descr="VirtualTopology.png"/>
          <p:cNvPicPr>
            <a:picLocks noChangeAspect="1"/>
          </p:cNvPicPr>
          <p:nvPr/>
        </p:nvPicPr>
        <p:blipFill>
          <a:blip r:embed="rId3" cstate="print"/>
          <a:srcRect l="61667" t="10966" b="10898"/>
          <a:stretch>
            <a:fillRect/>
          </a:stretch>
        </p:blipFill>
        <p:spPr>
          <a:xfrm>
            <a:off x="4800600" y="5181600"/>
            <a:ext cx="1229896" cy="1524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00200" y="6134100"/>
            <a:ext cx="2209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Ex: Time-step 2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6515100" y="5105400"/>
            <a:ext cx="914400" cy="9144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</a:rPr>
              <a:t>M1</a:t>
            </a:r>
          </a:p>
          <a:p>
            <a:pPr algn="ctr"/>
            <a:r>
              <a:rPr lang="en-US" sz="1000" b="1" dirty="0" smtClean="0">
                <a:solidFill>
                  <a:schemeClr val="tx1"/>
                </a:solidFill>
              </a:rPr>
              <a:t>T:[8-11)</a:t>
            </a:r>
          </a:p>
          <a:p>
            <a:pPr algn="ctr"/>
            <a:r>
              <a:rPr lang="en-US" sz="1000" b="1" dirty="0" smtClean="0">
                <a:solidFill>
                  <a:schemeClr val="tx1"/>
                </a:solidFill>
              </a:rPr>
              <a:t>R:B</a:t>
            </a:r>
          </a:p>
        </p:txBody>
      </p:sp>
      <p:cxnSp>
        <p:nvCxnSpPr>
          <p:cNvPr id="17" name="Straight Arrow Connector 16"/>
          <p:cNvCxnSpPr>
            <a:stCxn id="22" idx="4"/>
            <a:endCxn id="20" idx="1"/>
          </p:cNvCxnSpPr>
          <p:nvPr/>
        </p:nvCxnSpPr>
        <p:spPr>
          <a:xfrm>
            <a:off x="5486400" y="3657600"/>
            <a:ext cx="210111" cy="43871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22" idx="1"/>
          </p:cNvCxnSpPr>
          <p:nvPr/>
        </p:nvCxnSpPr>
        <p:spPr>
          <a:xfrm>
            <a:off x="5029200" y="2667000"/>
            <a:ext cx="133911" cy="21011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5562600" y="3962400"/>
            <a:ext cx="914400" cy="9144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M5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T:[5-8)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R:B</a:t>
            </a:r>
          </a:p>
        </p:txBody>
      </p:sp>
      <p:sp>
        <p:nvSpPr>
          <p:cNvPr id="21" name="Oval 20"/>
          <p:cNvSpPr/>
          <p:nvPr/>
        </p:nvSpPr>
        <p:spPr>
          <a:xfrm>
            <a:off x="7467600" y="3962400"/>
            <a:ext cx="914400" cy="9144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M6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T:[5-8)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R:B</a:t>
            </a:r>
          </a:p>
        </p:txBody>
      </p:sp>
      <p:sp>
        <p:nvSpPr>
          <p:cNvPr id="22" name="Oval 21"/>
          <p:cNvSpPr/>
          <p:nvPr/>
        </p:nvSpPr>
        <p:spPr>
          <a:xfrm>
            <a:off x="5029200" y="2743200"/>
            <a:ext cx="914400" cy="9144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M1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T:[2-5)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R:B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6019800" y="2743200"/>
            <a:ext cx="914400" cy="9144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M2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T:[2-5)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R:B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7010400" y="2743200"/>
            <a:ext cx="914400" cy="9144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M3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T:[2-5)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R:H</a:t>
            </a:r>
          </a:p>
        </p:txBody>
      </p:sp>
      <p:sp>
        <p:nvSpPr>
          <p:cNvPr id="25" name="Oval 24"/>
          <p:cNvSpPr/>
          <p:nvPr/>
        </p:nvSpPr>
        <p:spPr>
          <a:xfrm>
            <a:off x="8001000" y="2743200"/>
            <a:ext cx="914400" cy="9144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M4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T:[2-5)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R:D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6" name="Straight Arrow Connector 25"/>
          <p:cNvCxnSpPr>
            <a:stCxn id="23" idx="4"/>
            <a:endCxn id="20" idx="7"/>
          </p:cNvCxnSpPr>
          <p:nvPr/>
        </p:nvCxnSpPr>
        <p:spPr>
          <a:xfrm flipH="1">
            <a:off x="6343089" y="3657600"/>
            <a:ext cx="133911" cy="43871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24" idx="4"/>
            <a:endCxn id="21" idx="1"/>
          </p:cNvCxnSpPr>
          <p:nvPr/>
        </p:nvCxnSpPr>
        <p:spPr>
          <a:xfrm>
            <a:off x="7467600" y="3657600"/>
            <a:ext cx="133911" cy="43871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5" idx="4"/>
            <a:endCxn id="21" idx="7"/>
          </p:cNvCxnSpPr>
          <p:nvPr/>
        </p:nvCxnSpPr>
        <p:spPr>
          <a:xfrm flipH="1">
            <a:off x="8248089" y="3657600"/>
            <a:ext cx="210111" cy="43871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0" idx="4"/>
            <a:endCxn id="12" idx="1"/>
          </p:cNvCxnSpPr>
          <p:nvPr/>
        </p:nvCxnSpPr>
        <p:spPr>
          <a:xfrm>
            <a:off x="6019800" y="4876800"/>
            <a:ext cx="629211" cy="36251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1" idx="4"/>
            <a:endCxn id="12" idx="7"/>
          </p:cNvCxnSpPr>
          <p:nvPr/>
        </p:nvCxnSpPr>
        <p:spPr>
          <a:xfrm flipH="1">
            <a:off x="7295589" y="4876800"/>
            <a:ext cx="629211" cy="36251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23" idx="1"/>
          </p:cNvCxnSpPr>
          <p:nvPr/>
        </p:nvCxnSpPr>
        <p:spPr>
          <a:xfrm>
            <a:off x="6019800" y="2590800"/>
            <a:ext cx="133911" cy="28631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24" idx="1"/>
          </p:cNvCxnSpPr>
          <p:nvPr/>
        </p:nvCxnSpPr>
        <p:spPr>
          <a:xfrm>
            <a:off x="7010400" y="2590800"/>
            <a:ext cx="133911" cy="28631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25" idx="1"/>
          </p:cNvCxnSpPr>
          <p:nvPr/>
        </p:nvCxnSpPr>
        <p:spPr>
          <a:xfrm>
            <a:off x="8001000" y="2590800"/>
            <a:ext cx="133911" cy="28631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endCxn id="22" idx="7"/>
          </p:cNvCxnSpPr>
          <p:nvPr/>
        </p:nvCxnSpPr>
        <p:spPr>
          <a:xfrm flipH="1">
            <a:off x="5809689" y="2590800"/>
            <a:ext cx="57711" cy="28631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endCxn id="23" idx="7"/>
          </p:cNvCxnSpPr>
          <p:nvPr/>
        </p:nvCxnSpPr>
        <p:spPr>
          <a:xfrm flipH="1">
            <a:off x="6800289" y="2590800"/>
            <a:ext cx="57711" cy="28631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24" idx="7"/>
          </p:cNvCxnSpPr>
          <p:nvPr/>
        </p:nvCxnSpPr>
        <p:spPr>
          <a:xfrm flipH="1">
            <a:off x="7790889" y="2590800"/>
            <a:ext cx="57711" cy="28631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25" idx="7"/>
          </p:cNvCxnSpPr>
          <p:nvPr/>
        </p:nvCxnSpPr>
        <p:spPr>
          <a:xfrm flipH="1">
            <a:off x="8781489" y="2590800"/>
            <a:ext cx="57711" cy="28631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3.33333E-6 L -0.4 0.02222 " pathEditMode="relative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3.33333E-6 L -0.32499 0.02222 " pathEditMode="relative" ptsTypes="AA">
                                      <p:cBhvr>
                                        <p:cTn id="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-0.61667 0.26666 " pathEditMode="relative" ptsTypes="AA">
                                      <p:cBhvr>
                                        <p:cTn id="1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-0.54167 0.26666 " pathEditMode="relative" ptsTypes="AA">
                                      <p:cBhvr>
                                        <p:cTn id="1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34000"/>
          </a:xfrm>
        </p:spPr>
        <p:txBody>
          <a:bodyPr/>
          <a:lstStyle/>
          <a:p>
            <a:r>
              <a:rPr lang="en-US" sz="2400" dirty="0" smtClean="0"/>
              <a:t>Greedy left-edge algorithm used for binding</a:t>
            </a:r>
          </a:p>
          <a:p>
            <a:pPr lvl="1"/>
            <a:r>
              <a:rPr lang="en-US" sz="2000" dirty="0" smtClean="0"/>
              <a:t>Operations sorted by start time into module-type bins</a:t>
            </a:r>
          </a:p>
          <a:p>
            <a:pPr lvl="1"/>
            <a:r>
              <a:rPr lang="en-US" sz="2000" dirty="0" smtClean="0"/>
              <a:t>Operations bound greedily to specific modules</a:t>
            </a:r>
            <a:endParaRPr lang="en-US" sz="14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14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Placement (…continued)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3" name="Picture 12" descr="2x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971800"/>
            <a:ext cx="2743200" cy="2743200"/>
          </a:xfrm>
          <a:prstGeom prst="rect">
            <a:avLst/>
          </a:prstGeom>
        </p:spPr>
      </p:pic>
      <p:pic>
        <p:nvPicPr>
          <p:cNvPr id="14" name="Picture 13" descr="VirtualTopology.png"/>
          <p:cNvPicPr>
            <a:picLocks noChangeAspect="1"/>
          </p:cNvPicPr>
          <p:nvPr/>
        </p:nvPicPr>
        <p:blipFill>
          <a:blip r:embed="rId3" cstate="print"/>
          <a:srcRect l="61667" t="10966" b="10898"/>
          <a:stretch>
            <a:fillRect/>
          </a:stretch>
        </p:blipFill>
        <p:spPr>
          <a:xfrm>
            <a:off x="3124200" y="3540816"/>
            <a:ext cx="1295400" cy="1605169"/>
          </a:xfrm>
          <a:prstGeom prst="rect">
            <a:avLst/>
          </a:prstGeom>
        </p:spPr>
      </p:pic>
      <p:pic>
        <p:nvPicPr>
          <p:cNvPr id="1026" name="Picture 2" descr="C:\DannyG\Microfluidics\Documentation\Papers\ESWEEK_2012\CODES_2012\Images\Tifs\LeftEdge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2324100"/>
            <a:ext cx="3924300" cy="3924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990600"/>
          </a:xfrm>
        </p:spPr>
        <p:txBody>
          <a:bodyPr/>
          <a:lstStyle/>
          <a:p>
            <a:r>
              <a:rPr lang="en-US" sz="2400" dirty="0" smtClean="0"/>
              <a:t>Simplified </a:t>
            </a:r>
            <a:r>
              <a:rPr lang="en-US" sz="2400" dirty="0" err="1" smtClean="0"/>
              <a:t>Soukup</a:t>
            </a:r>
            <a:r>
              <a:rPr lang="en-US" sz="2400" dirty="0" smtClean="0"/>
              <a:t> Maze Router </a:t>
            </a:r>
            <a:r>
              <a:rPr lang="en-US" sz="1200" dirty="0" smtClean="0"/>
              <a:t>[Roy, 2010]</a:t>
            </a:r>
          </a:p>
          <a:p>
            <a:pPr lvl="1"/>
            <a:r>
              <a:rPr lang="en-US" sz="2000" dirty="0" smtClean="0"/>
              <a:t>Independent routes computed for each droplet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>
              <a:buNone/>
            </a:pPr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15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Routing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" name="Picture 2" descr="C:\Users\Dan\Desktop\PresImage\Assa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752600"/>
            <a:ext cx="3810000" cy="8010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Oval 21"/>
          <p:cNvSpPr/>
          <p:nvPr/>
        </p:nvSpPr>
        <p:spPr>
          <a:xfrm>
            <a:off x="2438400" y="1828800"/>
            <a:ext cx="41148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Bent Arrow 22"/>
          <p:cNvSpPr/>
          <p:nvPr/>
        </p:nvSpPr>
        <p:spPr>
          <a:xfrm rot="5400000">
            <a:off x="6705600" y="1828800"/>
            <a:ext cx="685800" cy="685800"/>
          </a:xfrm>
          <a:prstGeom prst="ben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Bent Arrow 24"/>
          <p:cNvSpPr/>
          <p:nvPr/>
        </p:nvSpPr>
        <p:spPr>
          <a:xfrm rot="16200000" flipH="1">
            <a:off x="1600200" y="1828800"/>
            <a:ext cx="685800" cy="685800"/>
          </a:xfrm>
          <a:prstGeom prst="ben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066800" y="2743200"/>
            <a:ext cx="6870195" cy="4114800"/>
            <a:chOff x="762000" y="2667000"/>
            <a:chExt cx="6870195" cy="4114800"/>
          </a:xfrm>
        </p:grpSpPr>
        <p:grpSp>
          <p:nvGrpSpPr>
            <p:cNvPr id="26" name="Group 25"/>
            <p:cNvGrpSpPr/>
            <p:nvPr/>
          </p:nvGrpSpPr>
          <p:grpSpPr>
            <a:xfrm>
              <a:off x="762000" y="2667000"/>
              <a:ext cx="6870195" cy="3771900"/>
              <a:chOff x="762000" y="2895600"/>
              <a:chExt cx="6870195" cy="3771900"/>
            </a:xfrm>
          </p:grpSpPr>
          <p:pic>
            <p:nvPicPr>
              <p:cNvPr id="4" name="Picture 2" descr="C:\DannyG\Microfluidics\MFSimStatic\MFSimStatic\Sim\1_2_Drop8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540000" y="2895600"/>
                <a:ext cx="1536195" cy="182880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1027" name="Picture 3" descr="C:\DannyG\Microfluidics\MFSimStatic\MFSimStatic\Sim\1_2_Drop1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318000" y="2895600"/>
                <a:ext cx="1536195" cy="182880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1028" name="Picture 4" descr="C:\DannyG\Microfluidics\MFSimStatic\MFSimStatic\Sim\1_2_Drop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096000" y="2895600"/>
                <a:ext cx="1536195" cy="182880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1029" name="Picture 5" descr="C:\DannyG\Microfluidics\MFSimStatic\MFSimStatic\Sim\1_2_Drop3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62000" y="4838700"/>
                <a:ext cx="1536195" cy="182880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1030" name="Picture 6" descr="C:\DannyG\Microfluidics\MFSimStatic\MFSimStatic\Sim\1_2_Drop4.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540000" y="4838700"/>
                <a:ext cx="1536195" cy="182880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1031" name="Picture 7" descr="C:\DannyG\Microfluidics\MFSimStatic\MFSimStatic\Sim\1_2_Drop5.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4318000" y="4838700"/>
                <a:ext cx="1536195" cy="182880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1032" name="Picture 8" descr="C:\DannyG\Microfluidics\MFSimStatic\MFSimStatic\Sim\1_2_Drop6.png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6096000" y="4838700"/>
                <a:ext cx="1536195" cy="182880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1033" name="Picture 9" descr="C:\DannyG\Microfluidics\MFSimStatic\MFSimStatic\Sim\1_2_Drop7.png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762000" y="2895600"/>
                <a:ext cx="1536195" cy="182880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</p:grpSp>
        <p:sp>
          <p:nvSpPr>
            <p:cNvPr id="27" name="TextBox 26"/>
            <p:cNvSpPr txBox="1"/>
            <p:nvPr/>
          </p:nvSpPr>
          <p:spPr>
            <a:xfrm>
              <a:off x="3200400" y="6412468"/>
              <a:ext cx="2209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Independent routes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34000"/>
          </a:xfrm>
        </p:spPr>
        <p:txBody>
          <a:bodyPr/>
          <a:lstStyle/>
          <a:p>
            <a:r>
              <a:rPr lang="en-US" sz="2400" dirty="0" smtClean="0"/>
              <a:t>Simplified </a:t>
            </a:r>
            <a:r>
              <a:rPr lang="en-US" sz="2400" dirty="0" err="1" smtClean="0"/>
              <a:t>Soukup</a:t>
            </a:r>
            <a:r>
              <a:rPr lang="en-US" sz="2400" dirty="0" smtClean="0"/>
              <a:t> Maze Router </a:t>
            </a:r>
            <a:r>
              <a:rPr lang="en-US" sz="1200" dirty="0" smtClean="0"/>
              <a:t>[Roy, 2010]</a:t>
            </a:r>
          </a:p>
          <a:p>
            <a:pPr lvl="1"/>
            <a:r>
              <a:rPr lang="en-US" sz="2000" dirty="0" smtClean="0"/>
              <a:t>All routes compacted; stalls added if necessary</a:t>
            </a:r>
            <a:endParaRPr lang="en-US" sz="14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16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Routing (…continued)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8" descr="34_35_Drop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8500" y="3606800"/>
            <a:ext cx="2667000" cy="3175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Right Arrow 16"/>
          <p:cNvSpPr/>
          <p:nvPr/>
        </p:nvSpPr>
        <p:spPr>
          <a:xfrm rot="1517709">
            <a:off x="539971" y="3481469"/>
            <a:ext cx="2810702" cy="30480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20082291" flipH="1">
            <a:off x="5804765" y="3547299"/>
            <a:ext cx="3118835" cy="30480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76200" y="2011680"/>
            <a:ext cx="8991600" cy="1188720"/>
            <a:chOff x="76200" y="2011680"/>
            <a:chExt cx="8991600" cy="1188720"/>
          </a:xfrm>
        </p:grpSpPr>
        <p:pic>
          <p:nvPicPr>
            <p:cNvPr id="1028" name="Picture 4" descr="C:\DannyG\Microfluidics\MFSimStatic\MFSimStatic\Sim\1_2_Drop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1804" y="2011680"/>
              <a:ext cx="998524" cy="118872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029" name="Picture 5" descr="C:\DannyG\Microfluidics\MFSimStatic\MFSimStatic\Sim\1_2_Drop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43672" y="2011680"/>
              <a:ext cx="998524" cy="118872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030" name="Picture 6" descr="C:\DannyG\Microfluidics\MFSimStatic\MFSimStatic\Sim\1_2_Drop4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785540" y="2011680"/>
              <a:ext cx="998524" cy="118872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031" name="Picture 7" descr="C:\DannyG\Microfluidics\MFSimStatic\MFSimStatic\Sim\1_2_Drop5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927408" y="2011680"/>
              <a:ext cx="998524" cy="118872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032" name="Picture 8" descr="C:\DannyG\Microfluidics\MFSimStatic\MFSimStatic\Sim\1_2_Drop6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069276" y="2011680"/>
              <a:ext cx="998524" cy="118872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4" name="Picture 2" descr="C:\DannyG\Microfluidics\MFSimStatic\MFSimStatic\Sim\1_2_Drop8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218068" y="2011680"/>
              <a:ext cx="998524" cy="118872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027" name="Picture 3" descr="C:\DannyG\Microfluidics\MFSimStatic\MFSimStatic\Sim\1_2_Drop1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359936" y="2011680"/>
              <a:ext cx="998524" cy="118872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033" name="Picture 9" descr="C:\DannyG\Microfluidics\MFSimStatic\MFSimStatic\Sim\1_2_Drop7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6200" y="2011680"/>
              <a:ext cx="998524" cy="118872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22" name="Oval 21"/>
          <p:cNvSpPr/>
          <p:nvPr/>
        </p:nvSpPr>
        <p:spPr>
          <a:xfrm>
            <a:off x="2438400" y="3352800"/>
            <a:ext cx="152400" cy="1524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124200" y="3352800"/>
            <a:ext cx="152400" cy="1524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810000" y="3352800"/>
            <a:ext cx="152400" cy="1524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495800" y="3352800"/>
            <a:ext cx="152400" cy="1524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181600" y="3352800"/>
            <a:ext cx="152400" cy="1524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867400" y="3352800"/>
            <a:ext cx="152400" cy="1524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553200" y="3352800"/>
            <a:ext cx="152400" cy="1524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096000" y="47244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 Droplets may collide if all start at same time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17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Routing (…continued)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/>
          <a:lstStyle/>
          <a:p>
            <a:r>
              <a:rPr lang="en-US" dirty="0" smtClean="0"/>
              <a:t>Independent routes compacted</a:t>
            </a:r>
          </a:p>
          <a:p>
            <a:pPr lvl="1"/>
            <a:r>
              <a:rPr lang="en-US" dirty="0" smtClean="0"/>
              <a:t>Stalls added mid-route if possible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1752600" y="2819400"/>
          <a:ext cx="5486400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5</a:t>
                      </a:r>
                      <a:endParaRPr lang="en-US" sz="800" b="1" dirty="0"/>
                    </a:p>
                  </a:txBody>
                  <a:tcPr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4</a:t>
                      </a:r>
                      <a:endParaRPr lang="en-US" sz="800" b="1" dirty="0"/>
                    </a:p>
                  </a:txBody>
                  <a:tcPr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S1</a:t>
                      </a:r>
                      <a:endParaRPr lang="en-US" sz="1400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1</a:t>
                      </a:r>
                      <a:endParaRPr lang="en-US" sz="14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2</a:t>
                      </a:r>
                      <a:endParaRPr lang="en-US" sz="14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3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US" sz="1400" b="1" u="sng" dirty="0" smtClean="0">
                          <a:solidFill>
                            <a:srgbClr val="0070C0"/>
                          </a:solidFill>
                        </a:rPr>
                        <a:t>6</a:t>
                      </a:r>
                      <a:endParaRPr lang="en-US" sz="1400" b="1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4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US" sz="1400" b="1" u="sng" dirty="0" smtClean="0">
                          <a:solidFill>
                            <a:srgbClr val="0070C0"/>
                          </a:solidFill>
                        </a:rPr>
                        <a:t>5</a:t>
                      </a:r>
                      <a:endParaRPr lang="en-US" sz="1400" b="1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5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US" sz="1400" b="1" u="sng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en-US" sz="1400" b="1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6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US" sz="1400" b="1" u="sng" dirty="0" smtClean="0">
                          <a:solidFill>
                            <a:srgbClr val="0070C0"/>
                          </a:solidFill>
                        </a:rPr>
                        <a:t>3</a:t>
                      </a:r>
                      <a:endParaRPr lang="en-US" sz="1400" b="1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sng" dirty="0" smtClean="0">
                          <a:solidFill>
                            <a:srgbClr val="0070C0"/>
                          </a:solidFill>
                        </a:rPr>
                        <a:t>2</a:t>
                      </a:r>
                      <a:endParaRPr lang="en-US" sz="1400" b="1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sng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endParaRPr lang="en-US" sz="1400" b="1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S2</a:t>
                      </a:r>
                      <a:endParaRPr lang="en-US" sz="14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3</a:t>
                      </a:r>
                      <a:endParaRPr lang="en-US" sz="800" b="1" dirty="0"/>
                    </a:p>
                  </a:txBody>
                  <a:tcPr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sng" dirty="0" smtClean="0">
                          <a:solidFill>
                            <a:srgbClr val="0070C0"/>
                          </a:solidFill>
                        </a:rPr>
                        <a:t>7</a:t>
                      </a:r>
                      <a:endParaRPr lang="en-US" sz="1400" b="1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7</a:t>
                      </a:r>
                      <a:endParaRPr lang="en-US" sz="14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2</a:t>
                      </a:r>
                      <a:endParaRPr lang="en-US" sz="8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sng" dirty="0" smtClean="0">
                          <a:solidFill>
                            <a:srgbClr val="0070C0"/>
                          </a:solidFill>
                        </a:rPr>
                        <a:t>8</a:t>
                      </a:r>
                      <a:endParaRPr lang="en-US" sz="1400" b="1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8</a:t>
                      </a:r>
                      <a:endParaRPr lang="en-US" sz="14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1</a:t>
                      </a:r>
                      <a:endParaRPr lang="en-US" sz="8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T2</a:t>
                      </a:r>
                      <a:endParaRPr lang="en-US" sz="14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T1</a:t>
                      </a:r>
                      <a:endParaRPr lang="en-US" sz="1400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0</a:t>
                      </a:r>
                      <a:endParaRPr lang="en-US" sz="8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1</a:t>
                      </a:r>
                      <a:endParaRPr lang="en-US" sz="8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2</a:t>
                      </a:r>
                      <a:endParaRPr lang="en-US" sz="8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3</a:t>
                      </a:r>
                      <a:endParaRPr lang="en-US" sz="800" b="1" dirty="0"/>
                    </a:p>
                  </a:txBody>
                  <a:tcPr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4</a:t>
                      </a:r>
                      <a:endParaRPr lang="en-US" sz="800" b="1" dirty="0"/>
                    </a:p>
                  </a:txBody>
                  <a:tcPr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5</a:t>
                      </a:r>
                      <a:endParaRPr lang="en-US" sz="800" b="1" dirty="0"/>
                    </a:p>
                  </a:txBody>
                  <a:tcPr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6</a:t>
                      </a:r>
                      <a:endParaRPr lang="en-US" sz="800" b="1" dirty="0"/>
                    </a:p>
                  </a:txBody>
                  <a:tcPr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7</a:t>
                      </a:r>
                      <a:endParaRPr lang="en-US" sz="800" b="1" dirty="0"/>
                    </a:p>
                  </a:txBody>
                  <a:tcPr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8</a:t>
                      </a:r>
                      <a:endParaRPr lang="en-US" sz="800" b="1" dirty="0"/>
                    </a:p>
                  </a:txBody>
                  <a:tcPr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9</a:t>
                      </a:r>
                      <a:endParaRPr lang="en-US" sz="8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10</a:t>
                      </a:r>
                      <a:endParaRPr lang="en-US" sz="8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11</a:t>
                      </a:r>
                      <a:endParaRPr lang="en-US" sz="800" b="1" dirty="0"/>
                    </a:p>
                  </a:txBody>
                  <a:tcPr anchor="b"/>
                </a:tc>
              </a:tr>
            </a:tbl>
          </a:graphicData>
        </a:graphic>
      </p:graphicFrame>
      <p:grpSp>
        <p:nvGrpSpPr>
          <p:cNvPr id="45" name="Group 44"/>
          <p:cNvGrpSpPr/>
          <p:nvPr/>
        </p:nvGrpSpPr>
        <p:grpSpPr>
          <a:xfrm>
            <a:off x="5867400" y="2819400"/>
            <a:ext cx="1371600" cy="1371600"/>
            <a:chOff x="8305800" y="2133600"/>
            <a:chExt cx="1371600" cy="1371600"/>
          </a:xfrm>
        </p:grpSpPr>
        <p:sp>
          <p:nvSpPr>
            <p:cNvPr id="41" name="Rectangle 40"/>
            <p:cNvSpPr/>
            <p:nvPr/>
          </p:nvSpPr>
          <p:spPr>
            <a:xfrm>
              <a:off x="8305800" y="2133600"/>
              <a:ext cx="1371600" cy="137160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8724900" y="2552700"/>
              <a:ext cx="533400" cy="533400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752600" y="2819400"/>
            <a:ext cx="1371600" cy="1371600"/>
            <a:chOff x="8305800" y="4267200"/>
            <a:chExt cx="1371600" cy="1371600"/>
          </a:xfrm>
        </p:grpSpPr>
        <p:sp>
          <p:nvSpPr>
            <p:cNvPr id="42" name="Rectangle 41"/>
            <p:cNvSpPr/>
            <p:nvPr/>
          </p:nvSpPr>
          <p:spPr>
            <a:xfrm>
              <a:off x="8305800" y="4267200"/>
              <a:ext cx="1371600" cy="137160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8724900" y="4686300"/>
              <a:ext cx="533400" cy="53340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3581400" y="2819400"/>
            <a:ext cx="1828800" cy="36933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Deadlock!</a:t>
            </a:r>
            <a:endParaRPr lang="en-US" b="1" dirty="0"/>
          </a:p>
        </p:txBody>
      </p:sp>
      <p:cxnSp>
        <p:nvCxnSpPr>
          <p:cNvPr id="48" name="Straight Arrow Connector 47"/>
          <p:cNvCxnSpPr/>
          <p:nvPr/>
        </p:nvCxnSpPr>
        <p:spPr>
          <a:xfrm flipH="1">
            <a:off x="4648200" y="3657600"/>
            <a:ext cx="609600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3733800" y="3657600"/>
            <a:ext cx="609600" cy="0"/>
          </a:xfrm>
          <a:prstGeom prst="straightConnector1">
            <a:avLst/>
          </a:prstGeom>
          <a:ln w="762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Multiply 49"/>
          <p:cNvSpPr/>
          <p:nvPr/>
        </p:nvSpPr>
        <p:spPr>
          <a:xfrm>
            <a:off x="4267200" y="3429000"/>
            <a:ext cx="457200" cy="457200"/>
          </a:xfrm>
          <a:prstGeom prst="mathMultiply">
            <a:avLst>
              <a:gd name="adj1" fmla="val 1727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15 -2.22222E-6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-0.15 -2.22222E-6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18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Routing (…continued)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/>
          <a:lstStyle/>
          <a:p>
            <a:r>
              <a:rPr lang="en-US" dirty="0" smtClean="0"/>
              <a:t>Independent routes compacted</a:t>
            </a:r>
          </a:p>
          <a:p>
            <a:pPr lvl="1"/>
            <a:r>
              <a:rPr lang="en-US" dirty="0" smtClean="0"/>
              <a:t>Stalls added at beginning otherwise</a:t>
            </a:r>
          </a:p>
          <a:p>
            <a:pPr lvl="2"/>
            <a:r>
              <a:rPr lang="en-US" dirty="0" smtClean="0"/>
              <a:t>Guaranteed to work because of designated module I/Os</a:t>
            </a:r>
            <a:endParaRPr lang="en-US" dirty="0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1752600" y="3048000"/>
          <a:ext cx="5486400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5</a:t>
                      </a:r>
                      <a:endParaRPr lang="en-US" sz="800" b="1" dirty="0"/>
                    </a:p>
                  </a:txBody>
                  <a:tcPr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4</a:t>
                      </a:r>
                      <a:endParaRPr lang="en-US" sz="800" b="1" dirty="0"/>
                    </a:p>
                  </a:txBody>
                  <a:tcPr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S1</a:t>
                      </a:r>
                      <a:endParaRPr lang="en-US" sz="1400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1</a:t>
                      </a:r>
                      <a:endParaRPr lang="en-US" sz="14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2</a:t>
                      </a:r>
                      <a:endParaRPr lang="en-US" sz="14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3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US" sz="1400" b="1" u="sng" dirty="0" smtClean="0">
                          <a:solidFill>
                            <a:srgbClr val="0070C0"/>
                          </a:solidFill>
                        </a:rPr>
                        <a:t>6</a:t>
                      </a:r>
                      <a:endParaRPr lang="en-US" sz="1400" b="1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4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US" sz="1400" b="1" u="sng" dirty="0" smtClean="0">
                          <a:solidFill>
                            <a:srgbClr val="0070C0"/>
                          </a:solidFill>
                        </a:rPr>
                        <a:t>5</a:t>
                      </a:r>
                      <a:endParaRPr lang="en-US" sz="1400" b="1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5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US" sz="1400" b="1" u="sng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en-US" sz="1400" b="1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6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US" sz="1400" b="1" u="sng" dirty="0" smtClean="0">
                          <a:solidFill>
                            <a:srgbClr val="0070C0"/>
                          </a:solidFill>
                        </a:rPr>
                        <a:t>3</a:t>
                      </a:r>
                      <a:endParaRPr lang="en-US" sz="1400" b="1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sng" dirty="0" smtClean="0">
                          <a:solidFill>
                            <a:srgbClr val="0070C0"/>
                          </a:solidFill>
                        </a:rPr>
                        <a:t>2</a:t>
                      </a:r>
                      <a:endParaRPr lang="en-US" sz="1400" b="1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sng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endParaRPr lang="en-US" sz="1400" b="1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S2</a:t>
                      </a:r>
                      <a:endParaRPr lang="en-US" sz="14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3</a:t>
                      </a:r>
                      <a:endParaRPr lang="en-US" sz="800" b="1" dirty="0"/>
                    </a:p>
                  </a:txBody>
                  <a:tcPr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sng" dirty="0" smtClean="0">
                          <a:solidFill>
                            <a:srgbClr val="0070C0"/>
                          </a:solidFill>
                        </a:rPr>
                        <a:t>7</a:t>
                      </a:r>
                      <a:endParaRPr lang="en-US" sz="1400" b="1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7</a:t>
                      </a:r>
                      <a:endParaRPr lang="en-US" sz="14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2</a:t>
                      </a:r>
                      <a:endParaRPr lang="en-US" sz="8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sng" dirty="0" smtClean="0">
                          <a:solidFill>
                            <a:srgbClr val="0070C0"/>
                          </a:solidFill>
                        </a:rPr>
                        <a:t>8</a:t>
                      </a:r>
                      <a:endParaRPr lang="en-US" sz="1400" b="1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B050"/>
                          </a:solidFill>
                        </a:rPr>
                        <a:t>8</a:t>
                      </a:r>
                      <a:endParaRPr lang="en-US" sz="14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1</a:t>
                      </a:r>
                      <a:endParaRPr lang="en-US" sz="8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T2</a:t>
                      </a:r>
                      <a:endParaRPr lang="en-US" sz="14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T1</a:t>
                      </a:r>
                      <a:endParaRPr lang="en-US" sz="1400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/>
                    </a:p>
                  </a:txBody>
                  <a:tcPr anchor="ctr"/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0</a:t>
                      </a:r>
                      <a:endParaRPr lang="en-US" sz="8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1</a:t>
                      </a:r>
                      <a:endParaRPr lang="en-US" sz="8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2</a:t>
                      </a:r>
                      <a:endParaRPr lang="en-US" sz="8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3</a:t>
                      </a:r>
                      <a:endParaRPr lang="en-US" sz="800" b="1" dirty="0"/>
                    </a:p>
                  </a:txBody>
                  <a:tcPr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4</a:t>
                      </a:r>
                      <a:endParaRPr lang="en-US" sz="800" b="1" dirty="0"/>
                    </a:p>
                  </a:txBody>
                  <a:tcPr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5</a:t>
                      </a:r>
                      <a:endParaRPr lang="en-US" sz="800" b="1" dirty="0"/>
                    </a:p>
                  </a:txBody>
                  <a:tcPr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6</a:t>
                      </a:r>
                      <a:endParaRPr lang="en-US" sz="800" b="1" dirty="0"/>
                    </a:p>
                  </a:txBody>
                  <a:tcPr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7</a:t>
                      </a:r>
                      <a:endParaRPr lang="en-US" sz="800" b="1" dirty="0"/>
                    </a:p>
                  </a:txBody>
                  <a:tcPr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8</a:t>
                      </a:r>
                      <a:endParaRPr lang="en-US" sz="800" b="1" dirty="0"/>
                    </a:p>
                  </a:txBody>
                  <a:tcPr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9</a:t>
                      </a:r>
                      <a:endParaRPr lang="en-US" sz="8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10</a:t>
                      </a:r>
                      <a:endParaRPr lang="en-US" sz="8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 smtClean="0"/>
                        <a:t>11</a:t>
                      </a:r>
                      <a:endParaRPr lang="en-US" sz="800" b="1" dirty="0"/>
                    </a:p>
                  </a:txBody>
                  <a:tcPr anchor="b"/>
                </a:tc>
              </a:tr>
            </a:tbl>
          </a:graphicData>
        </a:graphic>
      </p:graphicFrame>
      <p:grpSp>
        <p:nvGrpSpPr>
          <p:cNvPr id="3" name="Group 44"/>
          <p:cNvGrpSpPr/>
          <p:nvPr/>
        </p:nvGrpSpPr>
        <p:grpSpPr>
          <a:xfrm>
            <a:off x="5867400" y="3048000"/>
            <a:ext cx="1371600" cy="1371600"/>
            <a:chOff x="8305800" y="2133600"/>
            <a:chExt cx="1371600" cy="1371600"/>
          </a:xfrm>
        </p:grpSpPr>
        <p:sp>
          <p:nvSpPr>
            <p:cNvPr id="41" name="Rectangle 40"/>
            <p:cNvSpPr/>
            <p:nvPr/>
          </p:nvSpPr>
          <p:spPr>
            <a:xfrm>
              <a:off x="8305800" y="2133600"/>
              <a:ext cx="1371600" cy="137160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8724900" y="2552700"/>
              <a:ext cx="533400" cy="533400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43"/>
          <p:cNvGrpSpPr/>
          <p:nvPr/>
        </p:nvGrpSpPr>
        <p:grpSpPr>
          <a:xfrm>
            <a:off x="1752600" y="3048000"/>
            <a:ext cx="1371600" cy="1371600"/>
            <a:chOff x="8305800" y="4267200"/>
            <a:chExt cx="1371600" cy="1371600"/>
          </a:xfrm>
        </p:grpSpPr>
        <p:sp>
          <p:nvSpPr>
            <p:cNvPr id="42" name="Rectangle 41"/>
            <p:cNvSpPr/>
            <p:nvPr/>
          </p:nvSpPr>
          <p:spPr>
            <a:xfrm>
              <a:off x="8305800" y="4267200"/>
              <a:ext cx="1371600" cy="137160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8724900" y="4686300"/>
              <a:ext cx="533400" cy="53340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3 -2.22222E-6 L 0.3 0.19722 " pathEditMode="relative" rAng="0" ptsTypes="AAA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" y="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-0.3 0.00139 L -0.3 0.20139 " pathEditMode="relative" ptsTypes="AAA">
                                      <p:cBhvr>
                                        <p:cTn id="1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CR_R1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5620512" y="990600"/>
            <a:ext cx="2304288" cy="2743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CR_R2.avi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5620512" y="3886200"/>
            <a:ext cx="2304288" cy="2743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19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Routing (…continued)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Right Arrow 30"/>
          <p:cNvSpPr/>
          <p:nvPr/>
        </p:nvSpPr>
        <p:spPr>
          <a:xfrm>
            <a:off x="2895600" y="1804416"/>
            <a:ext cx="2667000" cy="1115568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Sub-problem 1 Compaction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" name="Picture 8" descr="34_35_DropAll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2000" y="990600"/>
            <a:ext cx="2304288" cy="2743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0" name="Right Arrow 39"/>
          <p:cNvSpPr/>
          <p:nvPr/>
        </p:nvSpPr>
        <p:spPr>
          <a:xfrm>
            <a:off x="2895600" y="4700016"/>
            <a:ext cx="2667000" cy="1115568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Sub-problem 2 Compaction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1" name="Picture 40" descr="34_35_DropAll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62000" y="3886200"/>
            <a:ext cx="2304288" cy="2743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20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Experimental Results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29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/>
          <a:lstStyle/>
          <a:p>
            <a:r>
              <a:rPr lang="en-US" sz="2400" dirty="0" smtClean="0"/>
              <a:t>Compared 2 flows</a:t>
            </a:r>
          </a:p>
          <a:p>
            <a:pPr lvl="1"/>
            <a:r>
              <a:rPr lang="en-US" sz="2000" dirty="0" smtClean="0"/>
              <a:t>Our online: </a:t>
            </a:r>
          </a:p>
          <a:p>
            <a:pPr lvl="2"/>
            <a:r>
              <a:rPr lang="en-US" sz="1600" dirty="0" smtClean="0"/>
              <a:t>List </a:t>
            </a:r>
            <a:r>
              <a:rPr lang="en-US" sz="1600" dirty="0" err="1" smtClean="0"/>
              <a:t>Scheduler</a:t>
            </a:r>
            <a:r>
              <a:rPr lang="en-US" sz="1600" dirty="0" err="1" smtClean="0">
                <a:sym typeface="Wingdings" pitchFamily="2" charset="2"/>
              </a:rPr>
              <a:t>Fixed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BindingSimplified</a:t>
            </a:r>
            <a:r>
              <a:rPr lang="en-US" sz="1600" dirty="0" smtClean="0">
                <a:sym typeface="Wingdings" pitchFamily="2" charset="2"/>
              </a:rPr>
              <a:t> Maze Router</a:t>
            </a:r>
            <a:endParaRPr lang="en-US" sz="1600" dirty="0" smtClean="0"/>
          </a:p>
          <a:p>
            <a:pPr lvl="1"/>
            <a:r>
              <a:rPr lang="en-US" sz="2000" dirty="0" smtClean="0"/>
              <a:t>Traditional offline:</a:t>
            </a:r>
          </a:p>
          <a:p>
            <a:pPr lvl="2"/>
            <a:r>
              <a:rPr lang="en-US" sz="1600" dirty="0" smtClean="0"/>
              <a:t>Genetic </a:t>
            </a:r>
            <a:r>
              <a:rPr lang="en-US" sz="1600" dirty="0" err="1" smtClean="0"/>
              <a:t>Scheduler</a:t>
            </a:r>
            <a:r>
              <a:rPr lang="en-US" sz="1600" dirty="0" err="1" smtClean="0">
                <a:sym typeface="Wingdings" pitchFamily="2" charset="2"/>
              </a:rPr>
              <a:t></a:t>
            </a:r>
            <a:r>
              <a:rPr lang="en-US" sz="1600" dirty="0" err="1" smtClean="0"/>
              <a:t>Simulated</a:t>
            </a:r>
            <a:r>
              <a:rPr lang="en-US" sz="1600" dirty="0" smtClean="0"/>
              <a:t> Annealing </a:t>
            </a:r>
            <a:r>
              <a:rPr lang="en-US" sz="1600" dirty="0" err="1" smtClean="0"/>
              <a:t>Placer</a:t>
            </a:r>
            <a:r>
              <a:rPr lang="en-US" sz="1600" dirty="0" err="1" smtClean="0">
                <a:sym typeface="Wingdings" pitchFamily="2" charset="2"/>
              </a:rPr>
              <a:t></a:t>
            </a:r>
            <a:r>
              <a:rPr lang="en-US" sz="1600" dirty="0" err="1" smtClean="0"/>
              <a:t>Simplified</a:t>
            </a:r>
            <a:r>
              <a:rPr lang="en-US" sz="1600" dirty="0" smtClean="0"/>
              <a:t> Maze Router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Used high-end and low-end platforms</a:t>
            </a:r>
          </a:p>
          <a:p>
            <a:pPr lvl="1"/>
            <a:r>
              <a:rPr lang="en-US" sz="2000" dirty="0" smtClean="0"/>
              <a:t>2.8GHz Intel Core i7, 4GB RAM, 64-bit Windows 7</a:t>
            </a:r>
          </a:p>
          <a:p>
            <a:pPr lvl="1"/>
            <a:r>
              <a:rPr lang="en-US" sz="2000" dirty="0" smtClean="0"/>
              <a:t>1GHz Intel Atom, 512MB RAM, </a:t>
            </a:r>
            <a:r>
              <a:rPr lang="en-US" sz="2000" dirty="0" err="1" smtClean="0"/>
              <a:t>TimeSys</a:t>
            </a:r>
            <a:r>
              <a:rPr lang="en-US" sz="2000" dirty="0" smtClean="0"/>
              <a:t> 11 Linux</a:t>
            </a:r>
          </a:p>
        </p:txBody>
      </p:sp>
      <p:pic>
        <p:nvPicPr>
          <p:cNvPr id="1026" name="Picture 2" descr="http://upload.wikimedia.org/wikipedia/en/5/5b/Intel_i7_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2287" y="5257800"/>
            <a:ext cx="1828800" cy="1371600"/>
          </a:xfrm>
          <a:prstGeom prst="rect">
            <a:avLst/>
          </a:prstGeom>
          <a:noFill/>
        </p:spPr>
      </p:pic>
      <p:pic>
        <p:nvPicPr>
          <p:cNvPr id="1028" name="Picture 4" descr="http://bizmology.hoovers.com/wp-content/uploads/2012/09/intel-atom-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0287" y="5257800"/>
            <a:ext cx="1831513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21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Benchmarks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29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/>
          <a:lstStyle/>
          <a:p>
            <a:r>
              <a:rPr lang="en-US" sz="2400" dirty="0" smtClean="0"/>
              <a:t>PCR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In-Vitro Diagnostics</a:t>
            </a:r>
          </a:p>
          <a:p>
            <a:pPr lvl="1"/>
            <a:r>
              <a:rPr lang="en-US" sz="2000" dirty="0" smtClean="0"/>
              <a:t>5 different combos of samples/reagents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Colorimetric Protein</a:t>
            </a:r>
          </a:p>
        </p:txBody>
      </p:sp>
      <p:pic>
        <p:nvPicPr>
          <p:cNvPr id="8" name="Picture 7" descr="0_B1_PCR_Mix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9800" y="1688714"/>
            <a:ext cx="2057400" cy="4325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 descr="0_B2_InVitro_Ex5_4s_4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3836710"/>
            <a:ext cx="6479400" cy="2513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 descr="0_B3_Protei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5105400"/>
            <a:ext cx="4832607" cy="1371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11" descr="InVitro_Arch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93800" y="3048000"/>
            <a:ext cx="1536192" cy="1828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 descr="PCR_Arch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83608" y="990600"/>
            <a:ext cx="1536192" cy="1828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Picture 13" descr="Protein_Arch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15000" y="4876800"/>
            <a:ext cx="1536192" cy="1828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22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Results - Scheduling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29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638800"/>
          </a:xfrm>
        </p:spPr>
        <p:txBody>
          <a:bodyPr/>
          <a:lstStyle/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Genetic scheduling produces comparable schedules, but takes more time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pic>
        <p:nvPicPr>
          <p:cNvPr id="17" name="Picture 16" descr="SchedTab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1295400"/>
            <a:ext cx="3657600" cy="1657191"/>
          </a:xfrm>
          <a:prstGeom prst="rect">
            <a:avLst/>
          </a:prstGeom>
        </p:spPr>
      </p:pic>
      <p:graphicFrame>
        <p:nvGraphicFramePr>
          <p:cNvPr id="18" name="Chart 17"/>
          <p:cNvGraphicFramePr/>
          <p:nvPr/>
        </p:nvGraphicFramePr>
        <p:xfrm>
          <a:off x="152400" y="1295400"/>
          <a:ext cx="50292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23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Results - Placement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29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638800"/>
          </a:xfrm>
        </p:spPr>
        <p:txBody>
          <a:bodyPr/>
          <a:lstStyle/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Our binder uses more space, but produces valid solutions in significantly less time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pic>
        <p:nvPicPr>
          <p:cNvPr id="17" name="Picture 16" descr="SchedTab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1359633"/>
            <a:ext cx="3657600" cy="1528725"/>
          </a:xfrm>
          <a:prstGeom prst="rect">
            <a:avLst/>
          </a:prstGeom>
        </p:spPr>
      </p:pic>
      <p:graphicFrame>
        <p:nvGraphicFramePr>
          <p:cNvPr id="8" name="Chart 7"/>
          <p:cNvGraphicFramePr/>
          <p:nvPr/>
        </p:nvGraphicFramePr>
        <p:xfrm>
          <a:off x="152400" y="1371600"/>
          <a:ext cx="5105400" cy="3200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24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Results - Routing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29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638800"/>
          </a:xfrm>
        </p:spPr>
        <p:txBody>
          <a:bodyPr/>
          <a:lstStyle/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Routing method is comparable for both flows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pic>
        <p:nvPicPr>
          <p:cNvPr id="17" name="Picture 16" descr="SchedTab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1384399"/>
            <a:ext cx="3657600" cy="1479193"/>
          </a:xfrm>
          <a:prstGeom prst="rect">
            <a:avLst/>
          </a:prstGeom>
        </p:spPr>
      </p:pic>
      <p:graphicFrame>
        <p:nvGraphicFramePr>
          <p:cNvPr id="20" name="Chart 19"/>
          <p:cNvGraphicFramePr/>
          <p:nvPr/>
        </p:nvGraphicFramePr>
        <p:xfrm>
          <a:off x="152400" y="1371601"/>
          <a:ext cx="50292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25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Results - Entire Flow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" name="Picture 16" descr="SchedTab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3472740"/>
            <a:ext cx="2814754" cy="1479193"/>
          </a:xfrm>
          <a:prstGeom prst="rect">
            <a:avLst/>
          </a:prstGeom>
        </p:spPr>
      </p:pic>
      <p:pic>
        <p:nvPicPr>
          <p:cNvPr id="8" name="Picture 7" descr="SchedTab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5149140"/>
            <a:ext cx="2814754" cy="1479192"/>
          </a:xfrm>
          <a:prstGeom prst="rect">
            <a:avLst/>
          </a:prstGeom>
        </p:spPr>
      </p:pic>
      <p:sp>
        <p:nvSpPr>
          <p:cNvPr id="11" name="Content Placeholder 29"/>
          <p:cNvSpPr>
            <a:spLocks noGrp="1"/>
          </p:cNvSpPr>
          <p:nvPr>
            <p:ph idx="1"/>
          </p:nvPr>
        </p:nvSpPr>
        <p:spPr>
          <a:xfrm>
            <a:off x="5562600" y="990600"/>
            <a:ext cx="3581400" cy="5943600"/>
          </a:xfrm>
        </p:spPr>
        <p:txBody>
          <a:bodyPr/>
          <a:lstStyle/>
          <a:p>
            <a:r>
              <a:rPr lang="en-US" sz="2400" dirty="0" smtClean="0"/>
              <a:t>Assay times (solutions) comparable for online/offline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Offline spends most of time computing synthesis</a:t>
            </a:r>
          </a:p>
          <a:p>
            <a:endParaRPr lang="en-US" sz="2400" dirty="0" smtClean="0"/>
          </a:p>
          <a:p>
            <a:r>
              <a:rPr lang="en-US" sz="2400" dirty="0" smtClean="0"/>
              <a:t>Online spends almost entire time running assay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pic>
        <p:nvPicPr>
          <p:cNvPr id="12" name="Picture 11" descr="compar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9200" y="914400"/>
            <a:ext cx="3657600" cy="2197471"/>
          </a:xfrm>
          <a:prstGeom prst="rect">
            <a:avLst/>
          </a:prstGeom>
        </p:spPr>
      </p:pic>
      <p:pic>
        <p:nvPicPr>
          <p:cNvPr id="13" name="Picture 12" descr="off_p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26915" y="3471672"/>
            <a:ext cx="2460180" cy="1481328"/>
          </a:xfrm>
          <a:prstGeom prst="rect">
            <a:avLst/>
          </a:prstGeom>
        </p:spPr>
      </p:pic>
      <p:pic>
        <p:nvPicPr>
          <p:cNvPr id="14" name="Picture 13" descr="on_pi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24200" y="5148072"/>
            <a:ext cx="2465610" cy="1481328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1981200" y="3276600"/>
            <a:ext cx="5562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26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Conclusion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724400"/>
          </a:xfrm>
        </p:spPr>
        <p:txBody>
          <a:bodyPr/>
          <a:lstStyle/>
          <a:p>
            <a:r>
              <a:rPr lang="en-US" dirty="0" smtClean="0"/>
              <a:t>Presented a flow for online synthesis</a:t>
            </a:r>
          </a:p>
          <a:p>
            <a:pPr lvl="1"/>
            <a:r>
              <a:rPr lang="en-US" dirty="0" smtClean="0"/>
              <a:t>Scheduling, placement and routing simplified by virtual topology</a:t>
            </a:r>
          </a:p>
          <a:p>
            <a:pPr lvl="2"/>
            <a:r>
              <a:rPr lang="en-US" dirty="0" smtClean="0"/>
              <a:t>Scheduling: Know precise resource availability</a:t>
            </a:r>
          </a:p>
          <a:p>
            <a:pPr lvl="2"/>
            <a:r>
              <a:rPr lang="en-US" dirty="0" smtClean="0"/>
              <a:t>Placement: Free placement simplified to binding</a:t>
            </a:r>
          </a:p>
          <a:p>
            <a:pPr lvl="2"/>
            <a:r>
              <a:rPr lang="en-US" dirty="0" smtClean="0"/>
              <a:t>Routing: VT guarantees a deadlock-free route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Other fast scheduler/routers can be used</a:t>
            </a:r>
          </a:p>
          <a:p>
            <a:pPr lvl="2"/>
            <a:r>
              <a:rPr lang="en-US" dirty="0" smtClean="0"/>
              <a:t>Biggest savings from fixed placement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Produces quality synthesis solutions in 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27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Microfluidics</a:t>
            </a:r>
            <a:r>
              <a:rPr lang="en-US" dirty="0" smtClean="0">
                <a:solidFill>
                  <a:schemeClr val="bg1"/>
                </a:solidFill>
              </a:rPr>
              <a:t> Simulator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724400"/>
          </a:xfrm>
        </p:spPr>
        <p:txBody>
          <a:bodyPr/>
          <a:lstStyle/>
          <a:p>
            <a:r>
              <a:rPr lang="en-US" dirty="0" smtClean="0"/>
              <a:t>Open source release</a:t>
            </a:r>
          </a:p>
          <a:p>
            <a:pPr lvl="1"/>
            <a:r>
              <a:rPr lang="en-US" dirty="0" smtClean="0"/>
              <a:t>www.microfluidics.cs.ucr.edu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457" y="2133600"/>
            <a:ext cx="4462462" cy="4556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4857" y="2795587"/>
            <a:ext cx="4961943" cy="314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28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1447800" y="2667000"/>
            <a:ext cx="63246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Thank You</a:t>
            </a:r>
            <a:endParaRPr lang="en-US" sz="8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29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Synthesis Example: Scheduling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 rot="5400000">
            <a:off x="2796540" y="3604260"/>
            <a:ext cx="1417320" cy="45720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19"/>
          <p:cNvGrpSpPr/>
          <p:nvPr/>
        </p:nvGrpSpPr>
        <p:grpSpPr>
          <a:xfrm>
            <a:off x="2286000" y="1371600"/>
            <a:ext cx="4876800" cy="2362200"/>
            <a:chOff x="2286000" y="1371600"/>
            <a:chExt cx="4876800" cy="2362200"/>
          </a:xfrm>
        </p:grpSpPr>
        <p:sp>
          <p:nvSpPr>
            <p:cNvPr id="14" name="Right Arrow 13"/>
            <p:cNvSpPr/>
            <p:nvPr/>
          </p:nvSpPr>
          <p:spPr>
            <a:xfrm rot="5400000">
              <a:off x="2796540" y="1851660"/>
              <a:ext cx="1417320" cy="45720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ight Arrow 14"/>
            <p:cNvSpPr/>
            <p:nvPr/>
          </p:nvSpPr>
          <p:spPr>
            <a:xfrm rot="10800000">
              <a:off x="4724400" y="2819400"/>
              <a:ext cx="2438400" cy="45720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286000" y="2819400"/>
              <a:ext cx="2438400" cy="9144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Scheduler</a:t>
              </a:r>
              <a:endParaRPr lang="en-US" dirty="0"/>
            </a:p>
          </p:txBody>
        </p:sp>
      </p:grpSp>
      <p:grpSp>
        <p:nvGrpSpPr>
          <p:cNvPr id="4" name="Group 17"/>
          <p:cNvGrpSpPr/>
          <p:nvPr/>
        </p:nvGrpSpPr>
        <p:grpSpPr>
          <a:xfrm>
            <a:off x="76200" y="838200"/>
            <a:ext cx="6675120" cy="1403454"/>
            <a:chOff x="76200" y="838200"/>
            <a:chExt cx="6675120" cy="1403454"/>
          </a:xfrm>
        </p:grpSpPr>
        <p:pic>
          <p:nvPicPr>
            <p:cNvPr id="1026" name="Picture 2" descr="C:\Users\Dan\Desktop\PresImage\Assay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6200" y="838200"/>
              <a:ext cx="6675120" cy="140345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2" name="TextBox 11"/>
            <p:cNvSpPr txBox="1"/>
            <p:nvPr/>
          </p:nvSpPr>
          <p:spPr>
            <a:xfrm>
              <a:off x="4038600" y="1764268"/>
              <a:ext cx="2362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Input Assay (DAG)</a:t>
              </a:r>
              <a:endParaRPr lang="en-US" dirty="0"/>
            </a:p>
          </p:txBody>
        </p:sp>
      </p:grpSp>
      <p:grpSp>
        <p:nvGrpSpPr>
          <p:cNvPr id="5" name="Group 20"/>
          <p:cNvGrpSpPr/>
          <p:nvPr/>
        </p:nvGrpSpPr>
        <p:grpSpPr>
          <a:xfrm>
            <a:off x="55113" y="4572000"/>
            <a:ext cx="7869687" cy="2096448"/>
            <a:chOff x="55113" y="4572000"/>
            <a:chExt cx="7869687" cy="2096448"/>
          </a:xfrm>
        </p:grpSpPr>
        <p:pic>
          <p:nvPicPr>
            <p:cNvPr id="1028" name="Picture 4" descr="C:\Users\Dan\Desktop\PresImage\1_B1_PCR_Mix_Sched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113" y="4572000"/>
              <a:ext cx="7869687" cy="209644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7" name="TextBox 16"/>
            <p:cNvSpPr txBox="1"/>
            <p:nvPr/>
          </p:nvSpPr>
          <p:spPr>
            <a:xfrm>
              <a:off x="4495800" y="6019800"/>
              <a:ext cx="304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Scheduled Assay (DAG)</a:t>
              </a:r>
              <a:endParaRPr lang="en-US" dirty="0"/>
            </a:p>
          </p:txBody>
        </p:sp>
      </p:grpSp>
      <p:grpSp>
        <p:nvGrpSpPr>
          <p:cNvPr id="8" name="Group 18"/>
          <p:cNvGrpSpPr/>
          <p:nvPr/>
        </p:nvGrpSpPr>
        <p:grpSpPr>
          <a:xfrm>
            <a:off x="6781800" y="838200"/>
            <a:ext cx="2362200" cy="2667000"/>
            <a:chOff x="6781800" y="838200"/>
            <a:chExt cx="2362200" cy="2667000"/>
          </a:xfrm>
        </p:grpSpPr>
        <p:pic>
          <p:nvPicPr>
            <p:cNvPr id="1027" name="Picture 3" descr="C:\Users\Dan\Desktop\PresImage\Arch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858000" y="838200"/>
              <a:ext cx="2176185" cy="25908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3" name="TextBox 12"/>
            <p:cNvSpPr txBox="1"/>
            <p:nvPr/>
          </p:nvSpPr>
          <p:spPr>
            <a:xfrm>
              <a:off x="6781800" y="3135868"/>
              <a:ext cx="2362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DMFB Architecture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ight Arrow 14"/>
          <p:cNvSpPr/>
          <p:nvPr/>
        </p:nvSpPr>
        <p:spPr>
          <a:xfrm>
            <a:off x="1447800" y="4876800"/>
            <a:ext cx="1219200" cy="45720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36"/>
          <p:cNvGrpSpPr/>
          <p:nvPr/>
        </p:nvGrpSpPr>
        <p:grpSpPr>
          <a:xfrm>
            <a:off x="609600" y="2286000"/>
            <a:ext cx="1219200" cy="3276600"/>
            <a:chOff x="609600" y="2286000"/>
            <a:chExt cx="1219200" cy="3276600"/>
          </a:xfrm>
        </p:grpSpPr>
        <p:sp>
          <p:nvSpPr>
            <p:cNvPr id="16" name="Right Arrow 15"/>
            <p:cNvSpPr/>
            <p:nvPr/>
          </p:nvSpPr>
          <p:spPr>
            <a:xfrm rot="5400000">
              <a:off x="-10543" y="3238500"/>
              <a:ext cx="2362200" cy="45720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09600" y="4648200"/>
              <a:ext cx="1219200" cy="9144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Placer</a:t>
              </a:r>
              <a:endParaRPr lang="en-US" dirty="0"/>
            </a:p>
          </p:txBody>
        </p:sp>
      </p:grpSp>
      <p:pic>
        <p:nvPicPr>
          <p:cNvPr id="36" name="Picture 3" descr="C:\Users\Dan\Desktop\PresImage\5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769864" y="3276600"/>
            <a:ext cx="2688335" cy="320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5" name="Picture 2" descr="C:\Users\Dan\Desktop\PresImage\4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721864" y="3276600"/>
            <a:ext cx="2688335" cy="320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04800"/>
          </a:xfrm>
        </p:spPr>
        <p:txBody>
          <a:bodyPr/>
          <a:lstStyle/>
          <a:p>
            <a:fld id="{D54D0BCA-D332-4F12-A861-346A5EAF6141}" type="slidenum">
              <a:rPr lang="en-US" altLang="en-US" smtClean="0"/>
              <a:pPr/>
              <a:t>30</a:t>
            </a:fld>
            <a:endParaRPr lang="en-US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Synthesis Example: Placement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8" name="Picture 4" descr="C:\Users\Dan\Desktop\PresImage\1_B1_PCR_Mix_Sche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027752"/>
            <a:ext cx="7869687" cy="20964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5181600" y="24384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Scheduled Assay (DAG)</a:t>
            </a:r>
            <a:endParaRPr lang="en-US" dirty="0"/>
          </a:p>
        </p:txBody>
      </p:sp>
      <p:pic>
        <p:nvPicPr>
          <p:cNvPr id="2050" name="Picture 2" descr="C:\Users\Dan\Desktop\PresImage\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21864" y="3276600"/>
            <a:ext cx="2688336" cy="320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1" name="Picture 3" descr="C:\Users\Dan\Desktop\PresImage\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69864" y="3276600"/>
            <a:ext cx="2688336" cy="320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4038600" y="64770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Placement Information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905000" y="1752600"/>
            <a:ext cx="1371600" cy="20574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429000" y="1752600"/>
            <a:ext cx="762000" cy="2133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3886200" y="1752600"/>
            <a:ext cx="533400" cy="28194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4800600" y="1752600"/>
            <a:ext cx="1905000" cy="28194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657600" y="2133600"/>
            <a:ext cx="2667000" cy="1752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5105400" y="2133600"/>
            <a:ext cx="2133600" cy="1752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04800"/>
          </a:xfrm>
        </p:spPr>
        <p:txBody>
          <a:bodyPr/>
          <a:lstStyle/>
          <a:p>
            <a:fld id="{D54D0BCA-D332-4F12-A861-346A5EAF6141}" type="slidenum">
              <a:rPr lang="en-US" altLang="en-US" smtClean="0"/>
              <a:pPr/>
              <a:t>31</a:t>
            </a:fld>
            <a:endParaRPr lang="en-US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Synthesis Example: Routing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" name="Group 22"/>
          <p:cNvGrpSpPr/>
          <p:nvPr/>
        </p:nvGrpSpPr>
        <p:grpSpPr>
          <a:xfrm>
            <a:off x="3733800" y="2438400"/>
            <a:ext cx="1600200" cy="886968"/>
            <a:chOff x="3733800" y="2438400"/>
            <a:chExt cx="1600200" cy="886968"/>
          </a:xfrm>
        </p:grpSpPr>
        <p:sp>
          <p:nvSpPr>
            <p:cNvPr id="25" name="Right Arrow 24"/>
            <p:cNvSpPr/>
            <p:nvPr/>
          </p:nvSpPr>
          <p:spPr>
            <a:xfrm rot="5400000">
              <a:off x="3518916" y="2653284"/>
              <a:ext cx="886968" cy="45720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ight Arrow 25"/>
            <p:cNvSpPr/>
            <p:nvPr/>
          </p:nvSpPr>
          <p:spPr>
            <a:xfrm rot="5400000">
              <a:off x="4661916" y="2653284"/>
              <a:ext cx="886968" cy="45720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21"/>
          <p:cNvGrpSpPr/>
          <p:nvPr/>
        </p:nvGrpSpPr>
        <p:grpSpPr>
          <a:xfrm>
            <a:off x="2645664" y="762000"/>
            <a:ext cx="3755136" cy="2241676"/>
            <a:chOff x="2721864" y="870856"/>
            <a:chExt cx="3755136" cy="2241676"/>
          </a:xfrm>
        </p:grpSpPr>
        <p:pic>
          <p:nvPicPr>
            <p:cNvPr id="2050" name="Picture 2" descr="C:\Users\Dan\Desktop\PresImage\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21864" y="870857"/>
              <a:ext cx="1828800" cy="217714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051" name="Picture 3" descr="C:\Users\Dan\Desktop\PresImage\5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48200" y="870856"/>
              <a:ext cx="1828800" cy="217714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8" name="TextBox 17"/>
            <p:cNvSpPr txBox="1"/>
            <p:nvPr/>
          </p:nvSpPr>
          <p:spPr>
            <a:xfrm>
              <a:off x="2798064" y="2743200"/>
              <a:ext cx="167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Placement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724400" y="2743200"/>
              <a:ext cx="167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Placement</a:t>
              </a:r>
              <a:endParaRPr lang="en-US" dirty="0"/>
            </a:p>
          </p:txBody>
        </p:sp>
      </p:grpSp>
      <p:sp>
        <p:nvSpPr>
          <p:cNvPr id="27" name="Right Arrow 26"/>
          <p:cNvSpPr/>
          <p:nvPr/>
        </p:nvSpPr>
        <p:spPr>
          <a:xfrm rot="5400000">
            <a:off x="4090416" y="3796284"/>
            <a:ext cx="886968" cy="45720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238500" y="3352800"/>
            <a:ext cx="2590800" cy="609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Router</a:t>
            </a:r>
            <a:endParaRPr lang="en-US" dirty="0"/>
          </a:p>
        </p:txBody>
      </p:sp>
      <p:grpSp>
        <p:nvGrpSpPr>
          <p:cNvPr id="5" name="Group 29"/>
          <p:cNvGrpSpPr/>
          <p:nvPr/>
        </p:nvGrpSpPr>
        <p:grpSpPr>
          <a:xfrm>
            <a:off x="1752600" y="4540125"/>
            <a:ext cx="5638800" cy="2241675"/>
            <a:chOff x="1752600" y="4528457"/>
            <a:chExt cx="5638800" cy="2241675"/>
          </a:xfrm>
        </p:grpSpPr>
        <p:grpSp>
          <p:nvGrpSpPr>
            <p:cNvPr id="8" name="Group 20"/>
            <p:cNvGrpSpPr/>
            <p:nvPr/>
          </p:nvGrpSpPr>
          <p:grpSpPr>
            <a:xfrm>
              <a:off x="1752600" y="4528457"/>
              <a:ext cx="5638800" cy="2177142"/>
              <a:chOff x="1752600" y="4528457"/>
              <a:chExt cx="5638800" cy="2177142"/>
            </a:xfrm>
          </p:grpSpPr>
          <p:pic>
            <p:nvPicPr>
              <p:cNvPr id="13" name="Picture 3" descr="C:\Users\Dan\Desktop\PresImage\5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 bwMode="auto">
              <a:xfrm>
                <a:off x="3657600" y="4528457"/>
                <a:ext cx="1828800" cy="2177142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19" name="Picture 3" descr="C:\Users\Dan\Desktop\PresImage\5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 bwMode="auto">
              <a:xfrm>
                <a:off x="1752600" y="4528457"/>
                <a:ext cx="1828800" cy="2177142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20" name="Picture 3" descr="C:\Users\Dan\Desktop\PresImage\5.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 bwMode="auto">
              <a:xfrm>
                <a:off x="5562600" y="4528457"/>
                <a:ext cx="1828800" cy="2177142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</p:grpSp>
        <p:sp>
          <p:nvSpPr>
            <p:cNvPr id="29" name="TextBox 28"/>
            <p:cNvSpPr txBox="1"/>
            <p:nvPr/>
          </p:nvSpPr>
          <p:spPr>
            <a:xfrm>
              <a:off x="3733800" y="6400800"/>
              <a:ext cx="167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Final Output</a:t>
              </a:r>
              <a:endParaRPr lang="en-US" dirty="0"/>
            </a:p>
          </p:txBody>
        </p:sp>
      </p:grpSp>
      <p:pic>
        <p:nvPicPr>
          <p:cNvPr id="31" name="Movie_HQ_50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8" cstate="print"/>
          <a:stretch>
            <a:fillRect/>
          </a:stretch>
        </p:blipFill>
        <p:spPr>
          <a:xfrm>
            <a:off x="3604565" y="4541520"/>
            <a:ext cx="1881835" cy="2240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6.47549E-7 L 0.00295 -0.3251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16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3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video>
          </p:childTnLst>
        </p:cTn>
      </p:par>
    </p:tnLst>
    <p:bldLst>
      <p:bldP spid="27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/>
          <a:lstStyle/>
          <a:p>
            <a:r>
              <a:rPr lang="en-US" sz="2400" dirty="0" smtClean="0"/>
              <a:t>Maximum number of droplets permitted on DMFB</a:t>
            </a:r>
            <a:endParaRPr lang="en-US" sz="2400" dirty="0" smtClean="0"/>
          </a:p>
          <a:p>
            <a:pPr lvl="1"/>
            <a:r>
              <a:rPr lang="en-US" sz="2000" dirty="0" smtClean="0"/>
              <a:t>Leave a “bubble” for a drople</a:t>
            </a:r>
            <a:r>
              <a:rPr lang="en-US" sz="2000" dirty="0" smtClean="0"/>
              <a:t>t </a:t>
            </a:r>
          </a:p>
          <a:p>
            <a:pPr lvl="1"/>
            <a:r>
              <a:rPr lang="en-US" sz="2000" dirty="0" smtClean="0"/>
              <a:t>Any droplet can be isolated in any module </a:t>
            </a:r>
            <a:endParaRPr lang="en-US" sz="1800" dirty="0" smtClean="0"/>
          </a:p>
          <a:p>
            <a:pPr lvl="2">
              <a:buNone/>
            </a:pPr>
            <a:endParaRPr lang="en-US" sz="17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D0BCA-D332-4F12-A861-346A5EAF6141}" type="slidenum">
              <a:rPr lang="en-US" altLang="en-US" smtClean="0"/>
              <a:pPr/>
              <a:t>32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52400" y="152400"/>
            <a:ext cx="8763000" cy="457200"/>
          </a:xfrm>
          <a:prstGeom prst="rect">
            <a:avLst/>
          </a:prstGeom>
          <a:solidFill>
            <a:srgbClr val="2D6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Scheduling (…continued)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5331023"/>
            <a:ext cx="441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Results in scheduling DEADLOCK</a:t>
            </a:r>
          </a:p>
        </p:txBody>
      </p:sp>
      <p:pic>
        <p:nvPicPr>
          <p:cNvPr id="10" name="Picture 9" descr="DropLimit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19736" y="2590800"/>
            <a:ext cx="2746082" cy="2743200"/>
          </a:xfrm>
          <a:prstGeom prst="rect">
            <a:avLst/>
          </a:prstGeom>
        </p:spPr>
      </p:pic>
      <p:pic>
        <p:nvPicPr>
          <p:cNvPr id="11" name="Picture 10" descr="DropLimit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7800" y="2590800"/>
            <a:ext cx="2743200" cy="2743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91000" y="5331023"/>
            <a:ext cx="441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Results in schedulable configuration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CRTemplate_whitese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UCRTemplate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CRTemplate1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1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CRTemplate1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UCRTemplate_whiteseal</Template>
  <TotalTime>3366</TotalTime>
  <Words>945</Words>
  <Application>Microsoft Office PowerPoint</Application>
  <PresentationFormat>On-screen Show (4:3)</PresentationFormat>
  <Paragraphs>415</Paragraphs>
  <Slides>32</Slides>
  <Notes>1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UCRTemplate_whiteseal</vt:lpstr>
      <vt:lpstr>Fast Online Synthesis of Generally Programmable Digital Microfluidic Biochips</vt:lpstr>
      <vt:lpstr>The Future Of Chemistry</vt:lpstr>
      <vt:lpstr>Applications</vt:lpstr>
      <vt:lpstr>Digital Microfluidic Biochips (DMFB) 101</vt:lpstr>
      <vt:lpstr>DMFB High Level Synthesis</vt:lpstr>
      <vt:lpstr>High Level Motivation</vt:lpstr>
      <vt:lpstr>Solution: Virtual Topology</vt:lpstr>
      <vt:lpstr>Modules &amp; Virtual I/O Ports</vt:lpstr>
      <vt:lpstr>Droplet Synchronization</vt:lpstr>
      <vt:lpstr>Why a Virtual Topology?</vt:lpstr>
      <vt:lpstr>Scheduling</vt:lpstr>
      <vt:lpstr>Placement</vt:lpstr>
      <vt:lpstr>Placement (…continued)</vt:lpstr>
      <vt:lpstr>Placement (…continued)</vt:lpstr>
      <vt:lpstr>Routing</vt:lpstr>
      <vt:lpstr>Routing (…continued)</vt:lpstr>
      <vt:lpstr>Routing (…continued)</vt:lpstr>
      <vt:lpstr>Routing (…continued)</vt:lpstr>
      <vt:lpstr>Routing (…continued)</vt:lpstr>
      <vt:lpstr>Experimental Results</vt:lpstr>
      <vt:lpstr>Benchmarks</vt:lpstr>
      <vt:lpstr>Results - Scheduling</vt:lpstr>
      <vt:lpstr>Results - Placement</vt:lpstr>
      <vt:lpstr>Results - Routing</vt:lpstr>
      <vt:lpstr>Results - Entire Flow</vt:lpstr>
      <vt:lpstr>Conclusion</vt:lpstr>
      <vt:lpstr>Microfluidics Simulator</vt:lpstr>
      <vt:lpstr>Slide 28</vt:lpstr>
      <vt:lpstr>Synthesis Example: Scheduling</vt:lpstr>
      <vt:lpstr>Synthesis Example: Placement</vt:lpstr>
      <vt:lpstr>Synthesis Example: Routing</vt:lpstr>
      <vt:lpstr>Scheduling (…continued)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</dc:creator>
  <cp:lastModifiedBy>Danny G</cp:lastModifiedBy>
  <cp:revision>84</cp:revision>
  <dcterms:created xsi:type="dcterms:W3CDTF">2012-05-11T20:48:53Z</dcterms:created>
  <dcterms:modified xsi:type="dcterms:W3CDTF">2012-10-09T20:26:39Z</dcterms:modified>
</cp:coreProperties>
</file>