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7" r:id="rId3"/>
    <p:sldId id="278" r:id="rId4"/>
    <p:sldId id="268" r:id="rId5"/>
    <p:sldId id="282" r:id="rId6"/>
    <p:sldId id="281" r:id="rId7"/>
    <p:sldId id="280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5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80000"/>
    <a:srgbClr val="960000"/>
    <a:srgbClr val="EBEBEB"/>
    <a:srgbClr val="FFFFFF"/>
    <a:srgbClr val="84D0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73684" autoAdjust="0"/>
  </p:normalViewPr>
  <p:slideViewPr>
    <p:cSldViewPr snapToGrid="0">
      <p:cViewPr varScale="1">
        <p:scale>
          <a:sx n="67" d="100"/>
          <a:sy n="67" d="100"/>
        </p:scale>
        <p:origin x="604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277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y%20Documents\ResearchDoc\Futurewei\Addressing\paper\eva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Sheet2!$B$1:$M$1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1500</c:v>
                </c:pt>
              </c:numCache>
            </c:numRef>
          </c:cat>
          <c:val>
            <c:numRef>
              <c:f>Sheet2!$B$2:$M$2</c:f>
              <c:numCache>
                <c:formatCode>General</c:formatCode>
                <c:ptCount val="12"/>
                <c:pt idx="0">
                  <c:v>0.50909090909090904</c:v>
                </c:pt>
                <c:pt idx="1">
                  <c:v>0.5</c:v>
                </c:pt>
                <c:pt idx="2">
                  <c:v>0.48275862068965519</c:v>
                </c:pt>
                <c:pt idx="3">
                  <c:v>0.45161290322580644</c:v>
                </c:pt>
                <c:pt idx="4">
                  <c:v>0.4</c:v>
                </c:pt>
                <c:pt idx="5">
                  <c:v>0.32558139534883723</c:v>
                </c:pt>
                <c:pt idx="6">
                  <c:v>0.23728813559322035</c:v>
                </c:pt>
                <c:pt idx="7">
                  <c:v>0.15384615384615385</c:v>
                </c:pt>
                <c:pt idx="8">
                  <c:v>9.0322580645161285E-2</c:v>
                </c:pt>
                <c:pt idx="9">
                  <c:v>4.9469964664310952E-2</c:v>
                </c:pt>
                <c:pt idx="10">
                  <c:v>2.5974025974025976E-2</c:v>
                </c:pt>
                <c:pt idx="11">
                  <c:v>1.8018018018018018E-2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9E-47A7-8DE6-C6F3B04BD9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206960"/>
        <c:axId val="424723520"/>
      </c:lineChart>
      <c:catAx>
        <c:axId val="4152069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Packet</a:t>
                </a:r>
                <a:r>
                  <a:rPr lang="en-US" baseline="0"/>
                  <a:t> Payload Length (Byte)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35681991363982729"/>
              <c:y val="0.8673239601482061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723520"/>
        <c:crosses val="autoZero"/>
        <c:auto val="1"/>
        <c:lblAlgn val="ctr"/>
        <c:lblOffset val="100"/>
        <c:noMultiLvlLbl val="0"/>
      </c:catAx>
      <c:valAx>
        <c:axId val="424723520"/>
        <c:scaling>
          <c:logBase val="2"/>
          <c:orientation val="minMax"/>
          <c:min val="1.0000000000000002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Power Saving </a:t>
                </a:r>
              </a:p>
            </c:rich>
          </c:tx>
          <c:layout>
            <c:manualLayout>
              <c:xMode val="edge"/>
              <c:yMode val="edge"/>
              <c:x val="5.7123655913978492E-2"/>
              <c:y val="0.2893937142934320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206960"/>
        <c:crossesAt val="1"/>
        <c:crossBetween val="midCat"/>
      </c:valAx>
      <c:spPr>
        <a:noFill/>
        <a:ln>
          <a:solidFill>
            <a:schemeClr val="accent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42B52E1-D314-4B6E-BA3A-CDBCDD444A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6EFB19-F2D4-4D47-A3A0-A0A1F66850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A54248-2F7D-47AE-BD85-F8655F691659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E9B970-498A-4800-AC7A-57CDD1DED65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A98AB7-4EAD-42DC-8A8A-ADC86EA4DA0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564390-0070-41F6-B2CE-B5B860EA96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8679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1520C6-56AC-4B6D-AC74-4BFBEC9D5141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A6347-9C5C-4498-B753-1DF27CA46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08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AA6347-9C5C-4498-B753-1DF27CA4617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222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AA6347-9C5C-4498-B753-1DF27CA4617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415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AA6347-9C5C-4498-B753-1DF27CA4617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630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AA6347-9C5C-4498-B753-1DF27CA4617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892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- Futurewei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D9DDC7-2BB8-4443-A3BF-5B037CF51F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9" y="714597"/>
            <a:ext cx="3172967" cy="11803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B15C283-DE47-4173-9DDA-52D215B490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706" y="2143125"/>
            <a:ext cx="4733293" cy="4733293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9B3696E6-E108-49BD-9D30-6DAABF97E62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2012" y="2827209"/>
            <a:ext cx="7432728" cy="1203582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5B05DE4-1D9D-47A1-86EA-CE39F94BF9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2012" y="4183085"/>
            <a:ext cx="7432728" cy="120358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Department Name</a:t>
            </a:r>
            <a:br>
              <a:rPr lang="en-US" dirty="0"/>
            </a:br>
            <a:r>
              <a:rPr lang="en-US" dirty="0"/>
              <a:t>Author Name</a:t>
            </a:r>
            <a:br>
              <a:rPr lang="en-US" dirty="0"/>
            </a:br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229743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- Futurewei - BLACK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15C283-DE47-4173-9DDA-52D215B490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706" y="2143125"/>
            <a:ext cx="4733293" cy="47332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D0BA7B-B880-415E-9A5F-71B42F08206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716758"/>
            <a:ext cx="3172966" cy="118038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9B3696E6-E108-49BD-9D30-6DAABF97E62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2012" y="2834112"/>
            <a:ext cx="7432728" cy="1203582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5B05DE4-1D9D-47A1-86EA-CE39F94BF9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2012" y="4189988"/>
            <a:ext cx="7432728" cy="120358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Department Name</a:t>
            </a:r>
            <a:br>
              <a:rPr lang="en-US" dirty="0"/>
            </a:br>
            <a:r>
              <a:rPr lang="en-US" dirty="0"/>
              <a:t>Author Name</a:t>
            </a:r>
            <a:br>
              <a:rPr lang="en-US" dirty="0"/>
            </a:br>
            <a:r>
              <a:rPr lang="en-US" dirty="0"/>
              <a:t>Date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711C357-8A8C-4D59-9F79-52127D796D19}"/>
              </a:ext>
            </a:extLst>
          </p:cNvPr>
          <p:cNvSpPr txBox="1">
            <a:spLocks/>
          </p:cNvSpPr>
          <p:nvPr userDrawn="1"/>
        </p:nvSpPr>
        <p:spPr>
          <a:xfrm>
            <a:off x="1277297" y="63182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FUTUREWEI INTERNAL</a:t>
            </a:r>
          </a:p>
        </p:txBody>
      </p:sp>
    </p:spTree>
    <p:extLst>
      <p:ext uri="{BB962C8B-B14F-4D97-AF65-F5344CB8AC3E}">
        <p14:creationId xmlns:p14="http://schemas.microsoft.com/office/powerpoint/2010/main" val="449415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- Futurewei - RED">
    <p:bg>
      <p:bgPr>
        <a:gradFill flip="none" rotWithShape="1">
          <a:gsLst>
            <a:gs pos="0">
              <a:schemeClr val="accent1">
                <a:lumMod val="67000"/>
              </a:schemeClr>
            </a:gs>
            <a:gs pos="60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524418E-0FDA-4885-AB8A-19A635583F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126" y="2143126"/>
            <a:ext cx="4714874" cy="47148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4DB6E2-492B-436F-88FB-271B554F40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716758"/>
            <a:ext cx="3172966" cy="118038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7B52C1A-0247-4994-8D6A-9720A9B2B2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2012" y="2834112"/>
            <a:ext cx="7432728" cy="1203582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77ABE81-667F-4B92-B685-B18D90C140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2012" y="4189988"/>
            <a:ext cx="7432728" cy="120358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Department Name</a:t>
            </a:r>
            <a:br>
              <a:rPr lang="en-US" dirty="0"/>
            </a:br>
            <a:r>
              <a:rPr lang="en-US" dirty="0"/>
              <a:t>Author Name</a:t>
            </a:r>
            <a:br>
              <a:rPr lang="en-US" dirty="0"/>
            </a:br>
            <a:r>
              <a:rPr lang="en-US" dirty="0"/>
              <a:t>Date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1E30456-AB65-444C-9C0B-F6B67B8CA0C2}"/>
              </a:ext>
            </a:extLst>
          </p:cNvPr>
          <p:cNvSpPr txBox="1">
            <a:spLocks/>
          </p:cNvSpPr>
          <p:nvPr userDrawn="1"/>
        </p:nvSpPr>
        <p:spPr>
          <a:xfrm>
            <a:off x="1277297" y="63182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FUTUREWEI INTERNAL</a:t>
            </a:r>
          </a:p>
        </p:txBody>
      </p:sp>
    </p:spTree>
    <p:extLst>
      <p:ext uri="{BB962C8B-B14F-4D97-AF65-F5344CB8AC3E}">
        <p14:creationId xmlns:p14="http://schemas.microsoft.com/office/powerpoint/2010/main" val="42383958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- Explo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3">
            <a:extLst>
              <a:ext uri="{FF2B5EF4-FFF2-40B4-BE49-F238E27FC236}">
                <a16:creationId xmlns:a16="http://schemas.microsoft.com/office/drawing/2014/main" id="{96CCBEBB-C7D7-4306-A353-FA6707CAA9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6763" cy="56022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39112" y="531863"/>
            <a:ext cx="6629400" cy="1203582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39112" y="1887739"/>
            <a:ext cx="6629400" cy="120358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Department Name</a:t>
            </a:r>
            <a:br>
              <a:rPr lang="en-US" dirty="0"/>
            </a:br>
            <a:r>
              <a:rPr lang="en-US" dirty="0"/>
              <a:t>Author Name</a:t>
            </a:r>
            <a:br>
              <a:rPr lang="en-US" dirty="0"/>
            </a:br>
            <a:r>
              <a:rPr lang="en-US" dirty="0"/>
              <a:t>Date</a:t>
            </a:r>
          </a:p>
        </p:txBody>
      </p:sp>
      <p:sp>
        <p:nvSpPr>
          <p:cNvPr id="18" name="L 形 6">
            <a:extLst>
              <a:ext uri="{FF2B5EF4-FFF2-40B4-BE49-F238E27FC236}">
                <a16:creationId xmlns:a16="http://schemas.microsoft.com/office/drawing/2014/main" id="{14785764-A1FA-42F1-9F0B-DF5427F3A888}"/>
              </a:ext>
            </a:extLst>
          </p:cNvPr>
          <p:cNvSpPr/>
          <p:nvPr userDrawn="1"/>
        </p:nvSpPr>
        <p:spPr>
          <a:xfrm rot="5400000">
            <a:off x="7853942" y="2130562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698FA6-3C60-4084-9663-FC568E623B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583" y="5755288"/>
            <a:ext cx="2587422" cy="962551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A13360B-9612-4FD3-B500-4B8DB99ACA13}"/>
              </a:ext>
            </a:extLst>
          </p:cNvPr>
          <p:cNvSpPr txBox="1">
            <a:spLocks/>
          </p:cNvSpPr>
          <p:nvPr userDrawn="1"/>
        </p:nvSpPr>
        <p:spPr>
          <a:xfrm>
            <a:off x="939112" y="63182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FUTUREWEI INTERNAL</a:t>
            </a:r>
          </a:p>
        </p:txBody>
      </p:sp>
    </p:spTree>
    <p:extLst>
      <p:ext uri="{BB962C8B-B14F-4D97-AF65-F5344CB8AC3E}">
        <p14:creationId xmlns:p14="http://schemas.microsoft.com/office/powerpoint/2010/main" val="56653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- Intellig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13">
            <a:extLst>
              <a:ext uri="{FF2B5EF4-FFF2-40B4-BE49-F238E27FC236}">
                <a16:creationId xmlns:a16="http://schemas.microsoft.com/office/drawing/2014/main" id="{ACC1B500-7FE0-4EF4-9B6B-A6CD3D8A46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6763" cy="56022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39112" y="531863"/>
            <a:ext cx="6629400" cy="1203582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39112" y="1887739"/>
            <a:ext cx="4769710" cy="120358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Department Name</a:t>
            </a:r>
            <a:br>
              <a:rPr lang="en-US" dirty="0"/>
            </a:br>
            <a:r>
              <a:rPr lang="en-US" dirty="0"/>
              <a:t>Author Name</a:t>
            </a:r>
            <a:br>
              <a:rPr lang="en-US" dirty="0"/>
            </a:br>
            <a:r>
              <a:rPr lang="en-US" dirty="0"/>
              <a:t>Date</a:t>
            </a:r>
          </a:p>
        </p:txBody>
      </p:sp>
      <p:sp>
        <p:nvSpPr>
          <p:cNvPr id="18" name="L 形 6">
            <a:extLst>
              <a:ext uri="{FF2B5EF4-FFF2-40B4-BE49-F238E27FC236}">
                <a16:creationId xmlns:a16="http://schemas.microsoft.com/office/drawing/2014/main" id="{14785764-A1FA-42F1-9F0B-DF5427F3A888}"/>
              </a:ext>
            </a:extLst>
          </p:cNvPr>
          <p:cNvSpPr/>
          <p:nvPr userDrawn="1"/>
        </p:nvSpPr>
        <p:spPr>
          <a:xfrm rot="5400000">
            <a:off x="5810958" y="2631949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E04AF9-BAC3-4435-9EBE-B0C9B84EDB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583" y="5755288"/>
            <a:ext cx="2587422" cy="962551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D2B30B1-C366-4E9A-8D55-D26CF3DEA52B}"/>
              </a:ext>
            </a:extLst>
          </p:cNvPr>
          <p:cNvSpPr txBox="1">
            <a:spLocks/>
          </p:cNvSpPr>
          <p:nvPr userDrawn="1"/>
        </p:nvSpPr>
        <p:spPr>
          <a:xfrm>
            <a:off x="939112" y="63182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FUTUREWEI INTERNAL</a:t>
            </a:r>
          </a:p>
        </p:txBody>
      </p:sp>
    </p:spTree>
    <p:extLst>
      <p:ext uri="{BB962C8B-B14F-4D97-AF65-F5344CB8AC3E}">
        <p14:creationId xmlns:p14="http://schemas.microsoft.com/office/powerpoint/2010/main" val="3757653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- Bea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3">
            <a:extLst>
              <a:ext uri="{FF2B5EF4-FFF2-40B4-BE49-F238E27FC236}">
                <a16:creationId xmlns:a16="http://schemas.microsoft.com/office/drawing/2014/main" id="{60E69E37-96B1-4E41-AF75-35921026E2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2" b="14078"/>
          <a:stretch/>
        </p:blipFill>
        <p:spPr>
          <a:xfrm>
            <a:off x="0" y="0"/>
            <a:ext cx="12196996" cy="56022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9112" y="531863"/>
            <a:ext cx="6629400" cy="1203582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39112" y="1887739"/>
            <a:ext cx="6629400" cy="120358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Department Name</a:t>
            </a:r>
            <a:br>
              <a:rPr lang="en-US" dirty="0"/>
            </a:br>
            <a:r>
              <a:rPr lang="en-US" dirty="0"/>
              <a:t>Author Name</a:t>
            </a:r>
            <a:br>
              <a:rPr lang="en-US" dirty="0"/>
            </a:br>
            <a:r>
              <a:rPr lang="en-US" dirty="0"/>
              <a:t>Date</a:t>
            </a:r>
          </a:p>
        </p:txBody>
      </p:sp>
      <p:sp>
        <p:nvSpPr>
          <p:cNvPr id="18" name="L 形 6">
            <a:extLst>
              <a:ext uri="{FF2B5EF4-FFF2-40B4-BE49-F238E27FC236}">
                <a16:creationId xmlns:a16="http://schemas.microsoft.com/office/drawing/2014/main" id="{14785764-A1FA-42F1-9F0B-DF5427F3A888}"/>
              </a:ext>
            </a:extLst>
          </p:cNvPr>
          <p:cNvSpPr/>
          <p:nvPr userDrawn="1"/>
        </p:nvSpPr>
        <p:spPr>
          <a:xfrm rot="5400000">
            <a:off x="7853942" y="2130562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747DC0-21C0-4DDF-9019-3BD21FDC74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583" y="5755288"/>
            <a:ext cx="2587422" cy="962551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E082D9E-C293-4F46-93EA-3E362F459B81}"/>
              </a:ext>
            </a:extLst>
          </p:cNvPr>
          <p:cNvSpPr txBox="1">
            <a:spLocks/>
          </p:cNvSpPr>
          <p:nvPr userDrawn="1"/>
        </p:nvSpPr>
        <p:spPr>
          <a:xfrm>
            <a:off x="939112" y="63182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FUTUREWEI INTERNAL</a:t>
            </a:r>
          </a:p>
        </p:txBody>
      </p:sp>
    </p:spTree>
    <p:extLst>
      <p:ext uri="{BB962C8B-B14F-4D97-AF65-F5344CB8AC3E}">
        <p14:creationId xmlns:p14="http://schemas.microsoft.com/office/powerpoint/2010/main" val="1457676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- Innov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>
            <a:extLst>
              <a:ext uri="{FF2B5EF4-FFF2-40B4-BE49-F238E27FC236}">
                <a16:creationId xmlns:a16="http://schemas.microsoft.com/office/drawing/2014/main" id="{757A6291-4F8E-49EB-A813-1DE599B708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6763" cy="56022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39112" y="531863"/>
            <a:ext cx="6087764" cy="1203582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39112" y="1887739"/>
            <a:ext cx="4909753" cy="120358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Department Name</a:t>
            </a:r>
            <a:br>
              <a:rPr lang="en-US" dirty="0"/>
            </a:br>
            <a:r>
              <a:rPr lang="en-US" dirty="0"/>
              <a:t>Author Name</a:t>
            </a:r>
            <a:br>
              <a:rPr lang="en-US" dirty="0"/>
            </a:br>
            <a:r>
              <a:rPr lang="en-US" dirty="0"/>
              <a:t>Date</a:t>
            </a:r>
          </a:p>
        </p:txBody>
      </p:sp>
      <p:sp>
        <p:nvSpPr>
          <p:cNvPr id="18" name="L 形 6">
            <a:extLst>
              <a:ext uri="{FF2B5EF4-FFF2-40B4-BE49-F238E27FC236}">
                <a16:creationId xmlns:a16="http://schemas.microsoft.com/office/drawing/2014/main" id="{14785764-A1FA-42F1-9F0B-DF5427F3A888}"/>
              </a:ext>
            </a:extLst>
          </p:cNvPr>
          <p:cNvSpPr/>
          <p:nvPr userDrawn="1"/>
        </p:nvSpPr>
        <p:spPr>
          <a:xfrm rot="5400000">
            <a:off x="6008667" y="2381837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0F5ECA-6ACC-4ADB-93E9-2CD095E3AF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583" y="5755288"/>
            <a:ext cx="2587422" cy="962551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F5ED4C8-B52B-439F-9561-A5296ABBD05E}"/>
              </a:ext>
            </a:extLst>
          </p:cNvPr>
          <p:cNvSpPr txBox="1">
            <a:spLocks/>
          </p:cNvSpPr>
          <p:nvPr userDrawn="1"/>
        </p:nvSpPr>
        <p:spPr>
          <a:xfrm>
            <a:off x="939112" y="63182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FUTUREWEI INTERNAL</a:t>
            </a:r>
          </a:p>
        </p:txBody>
      </p:sp>
    </p:spTree>
    <p:extLst>
      <p:ext uri="{BB962C8B-B14F-4D97-AF65-F5344CB8AC3E}">
        <p14:creationId xmlns:p14="http://schemas.microsoft.com/office/powerpoint/2010/main" val="2487703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- L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9">
            <a:extLst>
              <a:ext uri="{FF2B5EF4-FFF2-40B4-BE49-F238E27FC236}">
                <a16:creationId xmlns:a16="http://schemas.microsoft.com/office/drawing/2014/main" id="{9ADE69FA-CEA6-41D6-98A1-DBEA069229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03" y="0"/>
            <a:ext cx="12201065" cy="5602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39112" y="531863"/>
            <a:ext cx="6629400" cy="1203582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39112" y="1887739"/>
            <a:ext cx="6629400" cy="120358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Department Name</a:t>
            </a:r>
            <a:br>
              <a:rPr lang="en-US" dirty="0"/>
            </a:br>
            <a:r>
              <a:rPr lang="en-US" dirty="0"/>
              <a:t>Author Name</a:t>
            </a:r>
            <a:br>
              <a:rPr lang="en-US" dirty="0"/>
            </a:br>
            <a:r>
              <a:rPr lang="en-US" dirty="0"/>
              <a:t>Date</a:t>
            </a:r>
          </a:p>
        </p:txBody>
      </p:sp>
      <p:sp>
        <p:nvSpPr>
          <p:cNvPr id="10" name="L 形 7">
            <a:extLst>
              <a:ext uri="{FF2B5EF4-FFF2-40B4-BE49-F238E27FC236}">
                <a16:creationId xmlns:a16="http://schemas.microsoft.com/office/drawing/2014/main" id="{FDAEED12-1287-4EA3-8CAA-1E0DD872515C}"/>
              </a:ext>
            </a:extLst>
          </p:cNvPr>
          <p:cNvSpPr/>
          <p:nvPr userDrawn="1"/>
        </p:nvSpPr>
        <p:spPr>
          <a:xfrm rot="10800000">
            <a:off x="10502896" y="1522948"/>
            <a:ext cx="717936" cy="701032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369094-64E7-4898-9C74-8E39D33F5D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583" y="5755288"/>
            <a:ext cx="2587422" cy="962551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08A7EEC-4F7A-4C60-8B07-DD3955117880}"/>
              </a:ext>
            </a:extLst>
          </p:cNvPr>
          <p:cNvSpPr txBox="1">
            <a:spLocks/>
          </p:cNvSpPr>
          <p:nvPr userDrawn="1"/>
        </p:nvSpPr>
        <p:spPr>
          <a:xfrm>
            <a:off x="939112" y="63182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FUTUREWEI INTERNAL</a:t>
            </a:r>
          </a:p>
        </p:txBody>
      </p:sp>
    </p:spTree>
    <p:extLst>
      <p:ext uri="{BB962C8B-B14F-4D97-AF65-F5344CB8AC3E}">
        <p14:creationId xmlns:p14="http://schemas.microsoft.com/office/powerpoint/2010/main" val="288553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- Asc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>
            <a:extLst>
              <a:ext uri="{FF2B5EF4-FFF2-40B4-BE49-F238E27FC236}">
                <a16:creationId xmlns:a16="http://schemas.microsoft.com/office/drawing/2014/main" id="{FD8E7476-2E49-46F1-9033-CA73A478D7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25" r="2034" b="5607"/>
          <a:stretch/>
        </p:blipFill>
        <p:spPr>
          <a:xfrm>
            <a:off x="1" y="-36206"/>
            <a:ext cx="12196763" cy="56384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39112" y="531863"/>
            <a:ext cx="6629400" cy="1203582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39112" y="1887739"/>
            <a:ext cx="6629400" cy="120358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Department Name</a:t>
            </a:r>
            <a:br>
              <a:rPr lang="en-US" dirty="0"/>
            </a:br>
            <a:r>
              <a:rPr lang="en-US" dirty="0"/>
              <a:t>Author Name</a:t>
            </a:r>
            <a:br>
              <a:rPr lang="en-US" dirty="0"/>
            </a:br>
            <a:r>
              <a:rPr lang="en-US" dirty="0"/>
              <a:t>Date</a:t>
            </a:r>
          </a:p>
        </p:txBody>
      </p:sp>
      <p:sp>
        <p:nvSpPr>
          <p:cNvPr id="18" name="L 形 6">
            <a:extLst>
              <a:ext uri="{FF2B5EF4-FFF2-40B4-BE49-F238E27FC236}">
                <a16:creationId xmlns:a16="http://schemas.microsoft.com/office/drawing/2014/main" id="{14785764-A1FA-42F1-9F0B-DF5427F3A888}"/>
              </a:ext>
            </a:extLst>
          </p:cNvPr>
          <p:cNvSpPr/>
          <p:nvPr userDrawn="1"/>
        </p:nvSpPr>
        <p:spPr>
          <a:xfrm rot="5400000">
            <a:off x="7853942" y="1726993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4634466-EA65-4AEC-9B69-ACF50DA854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583" y="5755288"/>
            <a:ext cx="2587422" cy="962551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BF8CD66-4D0A-4109-BDCF-BA00FF3F6892}"/>
              </a:ext>
            </a:extLst>
          </p:cNvPr>
          <p:cNvSpPr txBox="1">
            <a:spLocks/>
          </p:cNvSpPr>
          <p:nvPr userDrawn="1"/>
        </p:nvSpPr>
        <p:spPr>
          <a:xfrm>
            <a:off x="939112" y="63182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FUTUREWEI INTERNAL</a:t>
            </a:r>
          </a:p>
        </p:txBody>
      </p:sp>
    </p:spTree>
    <p:extLst>
      <p:ext uri="{BB962C8B-B14F-4D97-AF65-F5344CB8AC3E}">
        <p14:creationId xmlns:p14="http://schemas.microsoft.com/office/powerpoint/2010/main" val="51734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F70A5EE-C4AE-4F08-8E29-73B7F72E7B65}"/>
              </a:ext>
            </a:extLst>
          </p:cNvPr>
          <p:cNvSpPr/>
          <p:nvPr userDrawn="1"/>
        </p:nvSpPr>
        <p:spPr>
          <a:xfrm>
            <a:off x="10077651" y="6246795"/>
            <a:ext cx="1561901" cy="402927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134161"/>
          </a:xfrm>
        </p:spPr>
        <p:txBody>
          <a:bodyPr anchor="b">
            <a:normAutofit/>
          </a:bodyPr>
          <a:lstStyle>
            <a:lvl1pPr>
              <a:defRPr sz="3600" u="sng" baseline="0">
                <a:solidFill>
                  <a:schemeClr val="tx2"/>
                </a:solidFill>
                <a:uFill>
                  <a:solidFill>
                    <a:schemeClr val="accent1"/>
                  </a:solidFill>
                </a:uFill>
              </a:defRPr>
            </a:lvl1pPr>
          </a:lstStyle>
          <a:p>
            <a:r>
              <a:rPr lang="en-US" dirty="0"/>
              <a:t>Click to Add Contents Page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Font typeface="+mj-lt"/>
              <a:buAutoNum type="arabicPeriod"/>
              <a:defRPr>
                <a:solidFill>
                  <a:schemeClr val="tx2"/>
                </a:solidFill>
              </a:defRPr>
            </a:lvl1pPr>
            <a:lvl2pPr marL="914400" indent="-457200">
              <a:buFont typeface="+mj-lt"/>
              <a:buAutoNum type="alphaLcParenR"/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FUTUREWEI INTERNAL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B917CB5-27BD-4ECA-9D86-80D4B900A2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453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416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FUTUREWEI INTERNAL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CB5-27BD-4ECA-9D86-80D4B900A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6125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FUTUREWEI INTERNAL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CB5-27BD-4ECA-9D86-80D4B900A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730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FUTUREWEI INTERNAL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CB5-27BD-4ECA-9D86-80D4B900A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552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FUTUREWEI INTERNAL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CB5-27BD-4ECA-9D86-80D4B900A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162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FUTUREWEI INTERNAL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CB5-27BD-4ECA-9D86-80D4B900A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601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FUTUREWEI INTERNAL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CB5-27BD-4ECA-9D86-80D4B900A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717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ta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D3CCE0D-422C-4606-BBE4-D6405DB93225}"/>
              </a:ext>
            </a:extLst>
          </p:cNvPr>
          <p:cNvSpPr/>
          <p:nvPr userDrawn="1"/>
        </p:nvSpPr>
        <p:spPr>
          <a:xfrm>
            <a:off x="10077651" y="6246795"/>
            <a:ext cx="1561901" cy="402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FUTUREWEI INTERNAL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CB5-27BD-4ECA-9D86-80D4B900A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760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FUTUREWEI INTERNAL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CB5-27BD-4ECA-9D86-80D4B900A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1969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FUTUREWEI INTERNAL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CB5-27BD-4ECA-9D86-80D4B900A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091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6"/>
          <p:cNvSpPr txBox="1"/>
          <p:nvPr/>
        </p:nvSpPr>
        <p:spPr>
          <a:xfrm>
            <a:off x="1026563" y="1506449"/>
            <a:ext cx="3814944" cy="831007"/>
          </a:xfrm>
          <a:prstGeom prst="rect">
            <a:avLst/>
          </a:prstGeom>
          <a:noFill/>
        </p:spPr>
        <p:txBody>
          <a:bodyPr wrap="square" lIns="91450" tIns="45725" rIns="91450" bIns="45725">
            <a:spAutoFit/>
          </a:bodyPr>
          <a:lstStyle/>
          <a:p>
            <a:pPr algn="l">
              <a:defRPr/>
            </a:pPr>
            <a:r>
              <a:rPr lang="en-US" altLang="zh-CN" sz="4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Thank You.</a:t>
            </a:r>
            <a:endParaRPr lang="zh-CN" altLang="zh-CN" sz="48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3B95E3-A4E3-4180-ACF7-9602855676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095" y="4851326"/>
            <a:ext cx="2587422" cy="962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166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7941" y="6336902"/>
            <a:ext cx="4114800" cy="2909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FUTUREWEI INTERNAL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9264" y="6336902"/>
            <a:ext cx="512806" cy="300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3B917CB5-27BD-4ECA-9D86-80D4B900A20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CF3E4E-23D5-413E-AB9B-AD98EAEF5906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0654" y="6166487"/>
            <a:ext cx="1482082" cy="55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64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8" r:id="rId2"/>
    <p:sldLayoutId id="2147483719" r:id="rId3"/>
    <p:sldLayoutId id="2147483649" r:id="rId4"/>
    <p:sldLayoutId id="2147483703" r:id="rId5"/>
    <p:sldLayoutId id="2147483709" r:id="rId6"/>
    <p:sldLayoutId id="2147483705" r:id="rId7"/>
    <p:sldLayoutId id="2147483706" r:id="rId8"/>
    <p:sldLayoutId id="2147483707" r:id="rId9"/>
    <p:sldLayoutId id="2147483708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702" r:id="rId17"/>
    <p:sldLayoutId id="2147483656" r:id="rId18"/>
    <p:sldLayoutId id="2147483657" r:id="rId19"/>
    <p:sldLayoutId id="2147483658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Fizzbb/ResearchPaper/tree/master/Adaptive-Addresses-for-NG-IP" TargetMode="Externa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9E1816E-136A-4703-A52E-02E9968C5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2010" y="2034285"/>
            <a:ext cx="8468165" cy="1904040"/>
          </a:xfrm>
        </p:spPr>
        <p:txBody>
          <a:bodyPr/>
          <a:lstStyle/>
          <a:p>
            <a:r>
              <a:rPr lang="en-US" dirty="0">
                <a:latin typeface="Abadi" panose="020B0604020104020204" pitchFamily="34" charset="0"/>
              </a:rPr>
              <a:t>Adaptive Address for Next Generation IP Protocol in Hierarchical Networks</a:t>
            </a: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530E1D90-A70F-4287-9EE1-0BACFB566B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2012" y="4296099"/>
            <a:ext cx="7432728" cy="1203582"/>
          </a:xfrm>
        </p:spPr>
        <p:txBody>
          <a:bodyPr/>
          <a:lstStyle/>
          <a:p>
            <a:r>
              <a:rPr lang="en-US" sz="2000" b="1" i="0" dirty="0">
                <a:effectLst/>
                <a:latin typeface="Arial" panose="020B0604020202020204" pitchFamily="34" charset="0"/>
              </a:rPr>
              <a:t>Haoyu Song, Zhaobo Zhang, Yingzhen Qu, James Guichard</a:t>
            </a:r>
          </a:p>
          <a:p>
            <a:endParaRPr lang="en-US" dirty="0">
              <a:latin typeface="Arial" panose="020B0604020202020204" pitchFamily="34" charset="0"/>
            </a:endParaRPr>
          </a:p>
          <a:p>
            <a:r>
              <a:rPr lang="en-US" b="0" i="0" dirty="0">
                <a:effectLst/>
                <a:latin typeface="Arial" panose="020B0604020202020204" pitchFamily="34" charset="0"/>
              </a:rPr>
              <a:t>Futurewei Technologies, USA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46AFC4-BE09-4449-A5E9-5340D18C8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8591" y="5134486"/>
            <a:ext cx="1283126" cy="135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49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78938-EE42-44F0-B73B-373A27B23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CB5-27BD-4ECA-9D86-80D4B900A204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227F5068-1C12-4512-9A1B-931DDAEC9928}"/>
              </a:ext>
            </a:extLst>
          </p:cNvPr>
          <p:cNvSpPr txBox="1">
            <a:spLocks/>
          </p:cNvSpPr>
          <p:nvPr/>
        </p:nvSpPr>
        <p:spPr>
          <a:xfrm>
            <a:off x="838200" y="368541"/>
            <a:ext cx="10515600" cy="11341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Motivation</a:t>
            </a:r>
          </a:p>
        </p:txBody>
      </p:sp>
      <p:pic>
        <p:nvPicPr>
          <p:cNvPr id="7" name="Picture 8" descr="Researchers Develop A Faster And Low-Power 5G Network For IoT Devices">
            <a:extLst>
              <a:ext uri="{FF2B5EF4-FFF2-40B4-BE49-F238E27FC236}">
                <a16:creationId xmlns:a16="http://schemas.microsoft.com/office/drawing/2014/main" id="{F63842C7-E601-4F56-9DCC-C807C16C1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630" y="853398"/>
            <a:ext cx="2365795" cy="133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5G and IoT: Unlocking Next-Gen Manufacturing">
            <a:extLst>
              <a:ext uri="{FF2B5EF4-FFF2-40B4-BE49-F238E27FC236}">
                <a16:creationId xmlns:a16="http://schemas.microsoft.com/office/drawing/2014/main" id="{887D344E-2BED-4A77-864F-085C07BF5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40" y="853398"/>
            <a:ext cx="2661515" cy="133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The IPv4 party is over. What's next?">
            <a:extLst>
              <a:ext uri="{FF2B5EF4-FFF2-40B4-BE49-F238E27FC236}">
                <a16:creationId xmlns:a16="http://schemas.microsoft.com/office/drawing/2014/main" id="{BD761B7E-A52A-47BA-B322-38D372603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35" y="3565130"/>
            <a:ext cx="3174952" cy="174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IPv6 vs IPv4: Understanding the Difference | Bleuwire">
            <a:extLst>
              <a:ext uri="{FF2B5EF4-FFF2-40B4-BE49-F238E27FC236}">
                <a16:creationId xmlns:a16="http://schemas.microsoft.com/office/drawing/2014/main" id="{CC7F8A9F-CE41-4F60-9373-3D70A8027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116" y="3565130"/>
            <a:ext cx="2619975" cy="174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0B6CBAD-E56C-4CDF-9960-8586A4ACBB35}"/>
              </a:ext>
            </a:extLst>
          </p:cNvPr>
          <p:cNvSpPr txBox="1"/>
          <p:nvPr/>
        </p:nvSpPr>
        <p:spPr>
          <a:xfrm flipH="1">
            <a:off x="9310749" y="2680185"/>
            <a:ext cx="25586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Short messages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Energy sensitive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Delay sensitive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Resource limit</a:t>
            </a:r>
          </a:p>
        </p:txBody>
      </p:sp>
      <p:pic>
        <p:nvPicPr>
          <p:cNvPr id="13" name="Picture 18" descr="How Extensibility Can Benefit eCommerce">
            <a:extLst>
              <a:ext uri="{FF2B5EF4-FFF2-40B4-BE49-F238E27FC236}">
                <a16:creationId xmlns:a16="http://schemas.microsoft.com/office/drawing/2014/main" id="{1D7C2F29-58E7-4EC3-9688-B5CD4F8F8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320" y="4551482"/>
            <a:ext cx="1595820" cy="1595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D1171F7-E354-40CE-B2FB-9F8672CD63A9}"/>
              </a:ext>
            </a:extLst>
          </p:cNvPr>
          <p:cNvSpPr txBox="1"/>
          <p:nvPr/>
        </p:nvSpPr>
        <p:spPr>
          <a:xfrm flipH="1">
            <a:off x="9310748" y="4735953"/>
            <a:ext cx="25586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Independent address space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Identity retention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Nondisruptive upgrade</a:t>
            </a:r>
          </a:p>
        </p:txBody>
      </p:sp>
      <p:pic>
        <p:nvPicPr>
          <p:cNvPr id="15" name="Graphic 14" descr="Caret Right">
            <a:extLst>
              <a:ext uri="{FF2B5EF4-FFF2-40B4-BE49-F238E27FC236}">
                <a16:creationId xmlns:a16="http://schemas.microsoft.com/office/drawing/2014/main" id="{C18CCBEB-A987-40A5-ABB8-B0B2105C3C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159791" y="3982330"/>
            <a:ext cx="914400" cy="914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17D78EC-D9AB-4A1B-AF81-8B6DF7949B72}"/>
              </a:ext>
            </a:extLst>
          </p:cNvPr>
          <p:cNvSpPr txBox="1"/>
          <p:nvPr/>
        </p:nvSpPr>
        <p:spPr>
          <a:xfrm>
            <a:off x="7258658" y="3941666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Header Overhead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68EE0D-69FB-48EC-B845-C5E72E907A0F}"/>
              </a:ext>
            </a:extLst>
          </p:cNvPr>
          <p:cNvSpPr txBox="1"/>
          <p:nvPr/>
        </p:nvSpPr>
        <p:spPr>
          <a:xfrm>
            <a:off x="7111183" y="6028615"/>
            <a:ext cx="2313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Address Extensibility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830C3D6-A7D1-4B59-BDF4-179B00681DE0}"/>
              </a:ext>
            </a:extLst>
          </p:cNvPr>
          <p:cNvGrpSpPr/>
          <p:nvPr/>
        </p:nvGrpSpPr>
        <p:grpSpPr>
          <a:xfrm>
            <a:off x="6817553" y="1825794"/>
            <a:ext cx="2900713" cy="2900713"/>
            <a:chOff x="6817553" y="1825794"/>
            <a:chExt cx="2900713" cy="2900713"/>
          </a:xfrm>
        </p:grpSpPr>
        <p:pic>
          <p:nvPicPr>
            <p:cNvPr id="3076" name="Picture 4" descr="Truck Icons - Download Free Vector Icons | Noun Project">
              <a:extLst>
                <a:ext uri="{FF2B5EF4-FFF2-40B4-BE49-F238E27FC236}">
                  <a16:creationId xmlns:a16="http://schemas.microsoft.com/office/drawing/2014/main" id="{F6682CB7-C59A-4F73-9976-C3014A4AA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7553" y="1825794"/>
              <a:ext cx="2900713" cy="29007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47BC0DB-185B-481C-B2FD-F3FB874480FF}"/>
                </a:ext>
              </a:extLst>
            </p:cNvPr>
            <p:cNvSpPr/>
            <p:nvPr/>
          </p:nvSpPr>
          <p:spPr>
            <a:xfrm>
              <a:off x="8705850" y="3333750"/>
              <a:ext cx="228600" cy="13743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3" name="Graphic 22" descr="Caret Right">
            <a:extLst>
              <a:ext uri="{FF2B5EF4-FFF2-40B4-BE49-F238E27FC236}">
                <a16:creationId xmlns:a16="http://schemas.microsoft.com/office/drawing/2014/main" id="{45ECAA60-C3ED-4DDA-848F-3BB95F35D9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59887" y="398233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265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E8380-939A-45DA-8CE5-F0964DB06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DB69EA-BF0E-4263-8B21-8A7F9A6BC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CB5-27BD-4ECA-9D86-80D4B900A204}" type="slidenum">
              <a:rPr lang="en-US" smtClean="0"/>
              <a:t>3</a:t>
            </a:fld>
            <a:endParaRPr lang="en-US" dirty="0"/>
          </a:p>
        </p:txBody>
      </p:sp>
      <p:pic>
        <p:nvPicPr>
          <p:cNvPr id="2050" name="Picture 2" descr="The edge-computing market is to be worth about US$7 billion by 2024 -  NotebookCheck.net News">
            <a:extLst>
              <a:ext uri="{FF2B5EF4-FFF2-40B4-BE49-F238E27FC236}">
                <a16:creationId xmlns:a16="http://schemas.microsoft.com/office/drawing/2014/main" id="{2D0ED9E2-D8DB-4EF7-AE86-8516B7827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64" y="1645035"/>
            <a:ext cx="4568576" cy="256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n example of conventional data center network architecture, suggested... |  Download Scientific Diagram">
            <a:extLst>
              <a:ext uri="{FF2B5EF4-FFF2-40B4-BE49-F238E27FC236}">
                <a16:creationId xmlns:a16="http://schemas.microsoft.com/office/drawing/2014/main" id="{2906FDFE-86AF-4C41-A076-C0FFC0B57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851" y="1645035"/>
            <a:ext cx="5547885" cy="2261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FE6C1A7-CE80-469B-ABB0-BE99C6C19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33645"/>
            <a:ext cx="10515600" cy="1543318"/>
          </a:xfrm>
        </p:spPr>
        <p:txBody>
          <a:bodyPr>
            <a:normAutofit/>
          </a:bodyPr>
          <a:lstStyle/>
          <a:p>
            <a:r>
              <a:rPr lang="en-US" dirty="0"/>
              <a:t>Hierarchical network architecture</a:t>
            </a:r>
          </a:p>
          <a:p>
            <a:r>
              <a:rPr lang="en-US" dirty="0"/>
              <a:t>Most communication happens between adjacent entities</a:t>
            </a:r>
          </a:p>
          <a:p>
            <a:r>
              <a:rPr lang="en-US" dirty="0"/>
              <a:t>Communication possible if entities can be uniquely identified </a:t>
            </a:r>
            <a:r>
              <a:rPr lang="en-US" b="1" i="1" dirty="0"/>
              <a:t>mutually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DDCF0E-ACD0-4BD7-A35F-2533FFB62AFE}"/>
              </a:ext>
            </a:extLst>
          </p:cNvPr>
          <p:cNvSpPr txBox="1"/>
          <p:nvPr/>
        </p:nvSpPr>
        <p:spPr>
          <a:xfrm>
            <a:off x="7880279" y="4227785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Data Center Network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58F47B-95EC-43C7-9B8B-95C903AA11ED}"/>
              </a:ext>
            </a:extLst>
          </p:cNvPr>
          <p:cNvSpPr txBox="1"/>
          <p:nvPr/>
        </p:nvSpPr>
        <p:spPr>
          <a:xfrm>
            <a:off x="2710665" y="4225481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IoT Network</a:t>
            </a:r>
          </a:p>
        </p:txBody>
      </p:sp>
    </p:spTree>
    <p:extLst>
      <p:ext uri="{BB962C8B-B14F-4D97-AF65-F5344CB8AC3E}">
        <p14:creationId xmlns:p14="http://schemas.microsoft.com/office/powerpoint/2010/main" val="4042799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C2B5B-0BAF-4F1E-BD90-2E02ECBCB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Address in Hierarchical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CB81F-F8C1-4C29-9858-060D9E81AD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17861"/>
            <a:ext cx="7113746" cy="3259102"/>
          </a:xfrm>
        </p:spPr>
        <p:txBody>
          <a:bodyPr>
            <a:normAutofit/>
          </a:bodyPr>
          <a:lstStyle/>
          <a:p>
            <a:r>
              <a:rPr lang="en-US" b="1" i="1" dirty="0"/>
              <a:t>Delegate</a:t>
            </a:r>
            <a:r>
              <a:rPr lang="en-US" dirty="0"/>
              <a:t> Network ID maintenance and operation to networks</a:t>
            </a:r>
          </a:p>
          <a:p>
            <a:r>
              <a:rPr lang="en-US" dirty="0"/>
              <a:t>Entity only knows and uses its own Entity ID</a:t>
            </a:r>
          </a:p>
          <a:p>
            <a:r>
              <a:rPr lang="en-US" dirty="0"/>
              <a:t>For communication, entity only get the peer’s  partial address up to the first network level they share </a:t>
            </a:r>
          </a:p>
          <a:p>
            <a:pPr lvl="1"/>
            <a:r>
              <a:rPr lang="en-US" dirty="0"/>
              <a:t>E.g., in the lowest level network, entity ID is enough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559284-2F45-4AA4-87F8-E8E752C5B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CB5-27BD-4ECA-9D86-80D4B900A204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7E4EB0-B61A-47A7-B144-85B2FAA5419D}"/>
              </a:ext>
            </a:extLst>
          </p:cNvPr>
          <p:cNvSpPr txBox="1"/>
          <p:nvPr/>
        </p:nvSpPr>
        <p:spPr>
          <a:xfrm>
            <a:off x="838200" y="1953634"/>
            <a:ext cx="6860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>
                <a:solidFill>
                  <a:srgbClr val="7030A0"/>
                </a:solidFill>
              </a:rPr>
              <a:t>Entity Address </a:t>
            </a:r>
            <a:r>
              <a:rPr lang="en-US" sz="2800" b="1" i="1" dirty="0"/>
              <a:t>= </a:t>
            </a:r>
            <a:r>
              <a:rPr lang="en-US" sz="2800" b="1" i="1" dirty="0">
                <a:solidFill>
                  <a:srgbClr val="0070C0"/>
                </a:solidFill>
              </a:rPr>
              <a:t>Network ID </a:t>
            </a:r>
            <a:r>
              <a:rPr lang="en-US" sz="2800" b="1" i="1" dirty="0"/>
              <a:t>+ </a:t>
            </a:r>
            <a:r>
              <a:rPr lang="en-US" sz="2800" b="1" i="1" dirty="0">
                <a:solidFill>
                  <a:srgbClr val="C00000"/>
                </a:solidFill>
              </a:rPr>
              <a:t>Entity ID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A2BF4B5-8E33-4944-88AD-7F31B51DD5DF}"/>
              </a:ext>
            </a:extLst>
          </p:cNvPr>
          <p:cNvGrpSpPr/>
          <p:nvPr/>
        </p:nvGrpSpPr>
        <p:grpSpPr>
          <a:xfrm>
            <a:off x="8562531" y="2594258"/>
            <a:ext cx="2402240" cy="2794568"/>
            <a:chOff x="8048181" y="2127533"/>
            <a:chExt cx="2402240" cy="279456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EA201E6-020F-41C3-B559-6E155E21D92C}"/>
                </a:ext>
              </a:extLst>
            </p:cNvPr>
            <p:cNvSpPr/>
            <p:nvPr/>
          </p:nvSpPr>
          <p:spPr>
            <a:xfrm>
              <a:off x="8796282" y="4223459"/>
              <a:ext cx="1654139" cy="6986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Entity ID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5D6F7CA-7AF0-4399-A121-3D81A5AD979A}"/>
                </a:ext>
              </a:extLst>
            </p:cNvPr>
            <p:cNvSpPr/>
            <p:nvPr/>
          </p:nvSpPr>
          <p:spPr>
            <a:xfrm>
              <a:off x="8796281" y="3524817"/>
              <a:ext cx="1654139" cy="698642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Lowest Level Network ID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B2CAB8D-DD57-41C4-B5F5-137E0A7B6A50}"/>
                </a:ext>
              </a:extLst>
            </p:cNvPr>
            <p:cNvSpPr/>
            <p:nvPr/>
          </p:nvSpPr>
          <p:spPr>
            <a:xfrm>
              <a:off x="8796281" y="2127533"/>
              <a:ext cx="1654139" cy="698642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Highest Level Network ID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B4739C9-9CF7-46E9-ADDB-154499CFB3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23350" y="2917357"/>
              <a:ext cx="5138" cy="516277"/>
            </a:xfrm>
            <a:prstGeom prst="line">
              <a:avLst/>
            </a:prstGeom>
            <a:ln w="57150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Left Brace 16">
              <a:extLst>
                <a:ext uri="{FF2B5EF4-FFF2-40B4-BE49-F238E27FC236}">
                  <a16:creationId xmlns:a16="http://schemas.microsoft.com/office/drawing/2014/main" id="{5406286E-D0F9-42D8-B7B4-A06C01BF28D6}"/>
                </a:ext>
              </a:extLst>
            </p:cNvPr>
            <p:cNvSpPr/>
            <p:nvPr/>
          </p:nvSpPr>
          <p:spPr>
            <a:xfrm>
              <a:off x="8513748" y="2127533"/>
              <a:ext cx="215746" cy="279456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87C5738-C5DB-4A38-B362-B80E4009A3AB}"/>
                </a:ext>
              </a:extLst>
            </p:cNvPr>
            <p:cNvSpPr txBox="1"/>
            <p:nvPr/>
          </p:nvSpPr>
          <p:spPr>
            <a:xfrm rot="16200000">
              <a:off x="7140240" y="3408385"/>
              <a:ext cx="21852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7030A0"/>
                  </a:solidFill>
                </a:rPr>
                <a:t>Complete address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2921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Top Corners Snipped 2">
            <a:extLst>
              <a:ext uri="{FF2B5EF4-FFF2-40B4-BE49-F238E27FC236}">
                <a16:creationId xmlns:a16="http://schemas.microsoft.com/office/drawing/2014/main" id="{0EC7C5AB-BEC2-4DCE-9E26-84D9609EF2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snip2SameRect">
            <a:avLst>
              <a:gd name="adj1" fmla="val 9658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: Top Corners Snipped 12">
            <a:extLst>
              <a:ext uri="{FF2B5EF4-FFF2-40B4-BE49-F238E27FC236}">
                <a16:creationId xmlns:a16="http://schemas.microsoft.com/office/drawing/2014/main" id="{E5EF6DA1-99B5-4F17-BA6A-B7B154BFD738}"/>
              </a:ext>
            </a:extLst>
          </p:cNvPr>
          <p:cNvSpPr/>
          <p:nvPr/>
        </p:nvSpPr>
        <p:spPr>
          <a:xfrm>
            <a:off x="49098" y="785479"/>
            <a:ext cx="9992711" cy="5730725"/>
          </a:xfrm>
          <a:prstGeom prst="snip2SameRect">
            <a:avLst>
              <a:gd name="adj1" fmla="val 38366"/>
              <a:gd name="adj2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: Top Corners Snipped 28">
            <a:extLst>
              <a:ext uri="{FF2B5EF4-FFF2-40B4-BE49-F238E27FC236}">
                <a16:creationId xmlns:a16="http://schemas.microsoft.com/office/drawing/2014/main" id="{7688E2FD-6241-4E22-B26F-87B41A09C36E}"/>
              </a:ext>
            </a:extLst>
          </p:cNvPr>
          <p:cNvSpPr/>
          <p:nvPr/>
        </p:nvSpPr>
        <p:spPr>
          <a:xfrm>
            <a:off x="6273833" y="2416677"/>
            <a:ext cx="3682659" cy="3973849"/>
          </a:xfrm>
          <a:prstGeom prst="snip2SameRect">
            <a:avLst>
              <a:gd name="adj1" fmla="val 2141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: Top Corners Snipped 32">
            <a:extLst>
              <a:ext uri="{FF2B5EF4-FFF2-40B4-BE49-F238E27FC236}">
                <a16:creationId xmlns:a16="http://schemas.microsoft.com/office/drawing/2014/main" id="{CADE20BF-A8B9-45BF-BC0A-E084E48851BF}"/>
              </a:ext>
            </a:extLst>
          </p:cNvPr>
          <p:cNvSpPr/>
          <p:nvPr/>
        </p:nvSpPr>
        <p:spPr>
          <a:xfrm>
            <a:off x="6701464" y="3708577"/>
            <a:ext cx="2808285" cy="2472014"/>
          </a:xfrm>
          <a:prstGeom prst="snip2SameRect">
            <a:avLst>
              <a:gd name="adj1" fmla="val 27095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: Top Corners Snipped 22">
            <a:extLst>
              <a:ext uri="{FF2B5EF4-FFF2-40B4-BE49-F238E27FC236}">
                <a16:creationId xmlns:a16="http://schemas.microsoft.com/office/drawing/2014/main" id="{5C42A3A7-FED8-41E7-AA12-A1E3B5396152}"/>
              </a:ext>
            </a:extLst>
          </p:cNvPr>
          <p:cNvSpPr/>
          <p:nvPr/>
        </p:nvSpPr>
        <p:spPr>
          <a:xfrm>
            <a:off x="9845459" y="785479"/>
            <a:ext cx="1597882" cy="1244905"/>
          </a:xfrm>
          <a:prstGeom prst="snip2Same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: Top Corners Snipped 17">
            <a:extLst>
              <a:ext uri="{FF2B5EF4-FFF2-40B4-BE49-F238E27FC236}">
                <a16:creationId xmlns:a16="http://schemas.microsoft.com/office/drawing/2014/main" id="{4046D0D7-704E-4E04-8646-B197E44022B9}"/>
              </a:ext>
            </a:extLst>
          </p:cNvPr>
          <p:cNvSpPr/>
          <p:nvPr/>
        </p:nvSpPr>
        <p:spPr>
          <a:xfrm>
            <a:off x="123023" y="2416677"/>
            <a:ext cx="5969998" cy="3973849"/>
          </a:xfrm>
          <a:prstGeom prst="snip2SameRect">
            <a:avLst>
              <a:gd name="adj1" fmla="val 19511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: Top Corners Snipped 19">
            <a:extLst>
              <a:ext uri="{FF2B5EF4-FFF2-40B4-BE49-F238E27FC236}">
                <a16:creationId xmlns:a16="http://schemas.microsoft.com/office/drawing/2014/main" id="{EF69C6E4-92FB-41C1-99D9-2AE9B68FA5F3}"/>
              </a:ext>
            </a:extLst>
          </p:cNvPr>
          <p:cNvSpPr/>
          <p:nvPr/>
        </p:nvSpPr>
        <p:spPr>
          <a:xfrm>
            <a:off x="3881664" y="3724522"/>
            <a:ext cx="2068972" cy="2472014"/>
          </a:xfrm>
          <a:prstGeom prst="snip2SameRect">
            <a:avLst>
              <a:gd name="adj1" fmla="val 27095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: Top Corners Snipped 15">
            <a:extLst>
              <a:ext uri="{FF2B5EF4-FFF2-40B4-BE49-F238E27FC236}">
                <a16:creationId xmlns:a16="http://schemas.microsoft.com/office/drawing/2014/main" id="{F7D78394-87A9-4900-B043-C5379B0A91BE}"/>
              </a:ext>
            </a:extLst>
          </p:cNvPr>
          <p:cNvSpPr/>
          <p:nvPr/>
        </p:nvSpPr>
        <p:spPr>
          <a:xfrm>
            <a:off x="182753" y="3622015"/>
            <a:ext cx="3474841" cy="2574521"/>
          </a:xfrm>
          <a:prstGeom prst="snip2SameRect">
            <a:avLst>
              <a:gd name="adj1" fmla="val 25846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7" name="Picture 6" descr="User Icon | IconExperience - Professional Icons » O-Collection">
            <a:extLst>
              <a:ext uri="{FF2B5EF4-FFF2-40B4-BE49-F238E27FC236}">
                <a16:creationId xmlns:a16="http://schemas.microsoft.com/office/drawing/2014/main" id="{F25F9913-7EF6-475E-B7B8-92C621215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616" y="5337652"/>
            <a:ext cx="782486" cy="782486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User Icon | IconExperience - Professional Icons » O-Collection">
            <a:extLst>
              <a:ext uri="{FF2B5EF4-FFF2-40B4-BE49-F238E27FC236}">
                <a16:creationId xmlns:a16="http://schemas.microsoft.com/office/drawing/2014/main" id="{08627DA2-1DD4-41AE-811F-BA88D3971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79" y="5340631"/>
            <a:ext cx="799583" cy="799583"/>
          </a:xfrm>
          <a:prstGeom prst="rect">
            <a:avLst/>
          </a:prstGeom>
          <a:solidFill>
            <a:schemeClr val="tx1">
              <a:lumMod val="75000"/>
            </a:schemeClr>
          </a:solidFill>
          <a:ln w="38100">
            <a:solidFill>
              <a:srgbClr val="C00000"/>
            </a:solidFill>
          </a:ln>
        </p:spPr>
      </p:pic>
      <p:pic>
        <p:nvPicPr>
          <p:cNvPr id="42" name="Picture 6" descr="User Icon | IconExperience - Professional Icons » O-Collection">
            <a:extLst>
              <a:ext uri="{FF2B5EF4-FFF2-40B4-BE49-F238E27FC236}">
                <a16:creationId xmlns:a16="http://schemas.microsoft.com/office/drawing/2014/main" id="{D3EB2804-B102-49D6-8585-6BCCCE73D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335" y="5327683"/>
            <a:ext cx="775653" cy="77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B4275B-B413-451A-8A4D-E3C20A587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8717" y="6480738"/>
            <a:ext cx="512806" cy="300257"/>
          </a:xfrm>
        </p:spPr>
        <p:txBody>
          <a:bodyPr/>
          <a:lstStyle/>
          <a:p>
            <a:fld id="{3B917CB5-27BD-4ECA-9D86-80D4B900A204}" type="slidenum">
              <a:rPr lang="en-US" smtClean="0"/>
              <a:t>5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38A8666-802B-4435-9A34-E8862377A82F}"/>
              </a:ext>
            </a:extLst>
          </p:cNvPr>
          <p:cNvGrpSpPr/>
          <p:nvPr/>
        </p:nvGrpSpPr>
        <p:grpSpPr>
          <a:xfrm>
            <a:off x="970696" y="5273206"/>
            <a:ext cx="2361908" cy="907385"/>
            <a:chOff x="970696" y="5273206"/>
            <a:chExt cx="2361908" cy="907385"/>
          </a:xfrm>
        </p:grpSpPr>
        <p:pic>
          <p:nvPicPr>
            <p:cNvPr id="4098" name="Picture 2">
              <a:extLst>
                <a:ext uri="{FF2B5EF4-FFF2-40B4-BE49-F238E27FC236}">
                  <a16:creationId xmlns:a16="http://schemas.microsoft.com/office/drawing/2014/main" id="{684456C6-EFCA-4E00-A197-FA7C681185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7209" y="5273206"/>
              <a:ext cx="528691" cy="461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28EA20A-3AD3-4D82-BDB8-F1CCEBE2C607}"/>
                </a:ext>
              </a:extLst>
            </p:cNvPr>
            <p:cNvSpPr txBox="1"/>
            <p:nvPr/>
          </p:nvSpPr>
          <p:spPr>
            <a:xfrm>
              <a:off x="970696" y="5718926"/>
              <a:ext cx="23619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From: </a:t>
              </a:r>
              <a:r>
                <a:rPr lang="en-US" sz="1200" b="1" dirty="0">
                  <a:solidFill>
                    <a:srgbClr val="C00000"/>
                  </a:solidFill>
                </a:rPr>
                <a:t>123 A Dr.</a:t>
              </a:r>
            </a:p>
            <a:p>
              <a:r>
                <a:rPr lang="en-US" sz="1200" b="1" dirty="0"/>
                <a:t>To: </a:t>
              </a:r>
              <a:r>
                <a:rPr lang="en-US" sz="1200" b="1" dirty="0">
                  <a:solidFill>
                    <a:srgbClr val="C00000"/>
                  </a:solidFill>
                </a:rPr>
                <a:t>456 B Rd. </a:t>
              </a:r>
              <a:endParaRPr lang="en-US" sz="1200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4100" name="Picture 4" descr="Courier, mail, mailman, post office, postman icon">
            <a:extLst>
              <a:ext uri="{FF2B5EF4-FFF2-40B4-BE49-F238E27FC236}">
                <a16:creationId xmlns:a16="http://schemas.microsoft.com/office/drawing/2014/main" id="{77841694-7512-427C-B5BD-AD5BF0CA0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20" y="3209103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ourier, mail, mailman, post office, postman icon">
            <a:extLst>
              <a:ext uri="{FF2B5EF4-FFF2-40B4-BE49-F238E27FC236}">
                <a16:creationId xmlns:a16="http://schemas.microsoft.com/office/drawing/2014/main" id="{F84F32AF-DECF-4E8B-90A4-2891BC1E6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191" y="1788000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ourier, mail, mailman, post office, postman icon">
            <a:extLst>
              <a:ext uri="{FF2B5EF4-FFF2-40B4-BE49-F238E27FC236}">
                <a16:creationId xmlns:a16="http://schemas.microsoft.com/office/drawing/2014/main" id="{E83A0904-882D-45BF-8C7C-D79A0B199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656" y="3219151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80BC0F0-2439-40BE-9C6F-6269778CE4C8}"/>
              </a:ext>
            </a:extLst>
          </p:cNvPr>
          <p:cNvSpPr txBox="1"/>
          <p:nvPr/>
        </p:nvSpPr>
        <p:spPr>
          <a:xfrm>
            <a:off x="935719" y="4186485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San Jose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34BED6-C299-4B56-99DC-678960991B49}"/>
              </a:ext>
            </a:extLst>
          </p:cNvPr>
          <p:cNvSpPr txBox="1"/>
          <p:nvPr/>
        </p:nvSpPr>
        <p:spPr>
          <a:xfrm>
            <a:off x="7332162" y="4238443"/>
            <a:ext cx="1621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New York City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8E2803-4B26-41C5-9F54-4A0979BF6666}"/>
              </a:ext>
            </a:extLst>
          </p:cNvPr>
          <p:cNvSpPr txBox="1"/>
          <p:nvPr/>
        </p:nvSpPr>
        <p:spPr>
          <a:xfrm>
            <a:off x="2106326" y="2829062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California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00A266F-14BB-4EA7-B835-B92D63AF104E}"/>
              </a:ext>
            </a:extLst>
          </p:cNvPr>
          <p:cNvGrpSpPr/>
          <p:nvPr/>
        </p:nvGrpSpPr>
        <p:grpSpPr>
          <a:xfrm>
            <a:off x="7496517" y="1618301"/>
            <a:ext cx="1159613" cy="1417285"/>
            <a:chOff x="6929068" y="1256230"/>
            <a:chExt cx="1159613" cy="1417285"/>
          </a:xfrm>
        </p:grpSpPr>
        <p:pic>
          <p:nvPicPr>
            <p:cNvPr id="8" name="Picture 4" descr="Courier, mail, mailman, post office, postman icon">
              <a:extLst>
                <a:ext uri="{FF2B5EF4-FFF2-40B4-BE49-F238E27FC236}">
                  <a16:creationId xmlns:a16="http://schemas.microsoft.com/office/drawing/2014/main" id="{31708DCD-1DB0-478D-93D6-8E13629773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73093" y="1256230"/>
              <a:ext cx="1071562" cy="10715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CBB37FF-575E-4E8D-B946-0973C63F3D4E}"/>
                </a:ext>
              </a:extLst>
            </p:cNvPr>
            <p:cNvSpPr txBox="1"/>
            <p:nvPr/>
          </p:nvSpPr>
          <p:spPr>
            <a:xfrm>
              <a:off x="6929068" y="2304183"/>
              <a:ext cx="11596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New York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354F6DB-7467-4619-A012-286727E13681}"/>
              </a:ext>
            </a:extLst>
          </p:cNvPr>
          <p:cNvGrpSpPr/>
          <p:nvPr/>
        </p:nvGrpSpPr>
        <p:grpSpPr>
          <a:xfrm>
            <a:off x="4455108" y="175333"/>
            <a:ext cx="1071562" cy="1256228"/>
            <a:chOff x="5438980" y="32302"/>
            <a:chExt cx="1071562" cy="1256228"/>
          </a:xfrm>
        </p:grpSpPr>
        <p:pic>
          <p:nvPicPr>
            <p:cNvPr id="34" name="Picture 4" descr="Courier, mail, mailman, post office, postman icon">
              <a:extLst>
                <a:ext uri="{FF2B5EF4-FFF2-40B4-BE49-F238E27FC236}">
                  <a16:creationId xmlns:a16="http://schemas.microsoft.com/office/drawing/2014/main" id="{B6304564-2ECB-4529-8469-B41094B466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8980" y="32302"/>
              <a:ext cx="1071562" cy="10715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9539ADD-B6A6-43AA-8F6B-49D2345F8D7F}"/>
                </a:ext>
              </a:extLst>
            </p:cNvPr>
            <p:cNvSpPr txBox="1"/>
            <p:nvPr/>
          </p:nvSpPr>
          <p:spPr>
            <a:xfrm>
              <a:off x="5672428" y="919198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USA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143BBBD-16EB-4769-B642-93697A39DCC1}"/>
              </a:ext>
            </a:extLst>
          </p:cNvPr>
          <p:cNvGrpSpPr/>
          <p:nvPr/>
        </p:nvGrpSpPr>
        <p:grpSpPr>
          <a:xfrm>
            <a:off x="9737741" y="154702"/>
            <a:ext cx="1813317" cy="1276859"/>
            <a:chOff x="5147269" y="26977"/>
            <a:chExt cx="1813317" cy="1276859"/>
          </a:xfrm>
        </p:grpSpPr>
        <p:pic>
          <p:nvPicPr>
            <p:cNvPr id="52" name="Picture 4" descr="Courier, mail, mailman, post office, postman icon">
              <a:extLst>
                <a:ext uri="{FF2B5EF4-FFF2-40B4-BE49-F238E27FC236}">
                  <a16:creationId xmlns:a16="http://schemas.microsoft.com/office/drawing/2014/main" id="{158CEAB1-DE6A-4A5C-8F7B-1EA591C81D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3932" y="26977"/>
              <a:ext cx="1071562" cy="10715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A40CE41-B448-49A1-938E-93552F2F5E83}"/>
                </a:ext>
              </a:extLst>
            </p:cNvPr>
            <p:cNvSpPr txBox="1"/>
            <p:nvPr/>
          </p:nvSpPr>
          <p:spPr>
            <a:xfrm>
              <a:off x="5147269" y="934504"/>
              <a:ext cx="18133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Other Countries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37A0D68-85FE-4A2D-AB84-F192AE75DC74}"/>
              </a:ext>
            </a:extLst>
          </p:cNvPr>
          <p:cNvGrpSpPr/>
          <p:nvPr/>
        </p:nvGrpSpPr>
        <p:grpSpPr>
          <a:xfrm>
            <a:off x="4249278" y="3140006"/>
            <a:ext cx="1441485" cy="1336429"/>
            <a:chOff x="5343120" y="26977"/>
            <a:chExt cx="1441485" cy="1336429"/>
          </a:xfrm>
        </p:grpSpPr>
        <p:pic>
          <p:nvPicPr>
            <p:cNvPr id="55" name="Picture 4" descr="Courier, mail, mailman, post office, postman icon">
              <a:extLst>
                <a:ext uri="{FF2B5EF4-FFF2-40B4-BE49-F238E27FC236}">
                  <a16:creationId xmlns:a16="http://schemas.microsoft.com/office/drawing/2014/main" id="{DCAC45FF-BFDD-4361-B8F0-3304C01792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3932" y="26977"/>
              <a:ext cx="1071562" cy="10715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0C56214-3741-4FED-AE59-A5B29B42724B}"/>
                </a:ext>
              </a:extLst>
            </p:cNvPr>
            <p:cNvSpPr txBox="1"/>
            <p:nvPr/>
          </p:nvSpPr>
          <p:spPr>
            <a:xfrm>
              <a:off x="5343120" y="994074"/>
              <a:ext cx="14414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Los Angeles</a:t>
              </a:r>
            </a:p>
          </p:txBody>
        </p:sp>
      </p:grpSp>
      <p:pic>
        <p:nvPicPr>
          <p:cNvPr id="48" name="Picture 6" descr="User Icon | IconExperience - Professional Icons » O-Collection">
            <a:extLst>
              <a:ext uri="{FF2B5EF4-FFF2-40B4-BE49-F238E27FC236}">
                <a16:creationId xmlns:a16="http://schemas.microsoft.com/office/drawing/2014/main" id="{FBE3B624-CA47-4620-B9D7-6BB88DB54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471" y="5318829"/>
            <a:ext cx="780836" cy="78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3C5288B-C53F-4D19-AB09-EAEA7C1179EC}"/>
              </a:ext>
            </a:extLst>
          </p:cNvPr>
          <p:cNvGrpSpPr/>
          <p:nvPr/>
        </p:nvGrpSpPr>
        <p:grpSpPr>
          <a:xfrm>
            <a:off x="1446742" y="5150111"/>
            <a:ext cx="3241814" cy="990061"/>
            <a:chOff x="1446742" y="5150111"/>
            <a:chExt cx="3241814" cy="990061"/>
          </a:xfrm>
        </p:grpSpPr>
        <p:pic>
          <p:nvPicPr>
            <p:cNvPr id="35" name="Picture 2">
              <a:extLst>
                <a:ext uri="{FF2B5EF4-FFF2-40B4-BE49-F238E27FC236}">
                  <a16:creationId xmlns:a16="http://schemas.microsoft.com/office/drawing/2014/main" id="{B619A976-6D35-4FD0-AA90-1CAD2CCE8C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6410" y="5279923"/>
              <a:ext cx="528691" cy="461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2" name="Picture 2" descr="Check out Arrow icon created by 4B Icons | Graphic design posters,  Instagram feed inspiration, Royalty free icons">
              <a:extLst>
                <a:ext uri="{FF2B5EF4-FFF2-40B4-BE49-F238E27FC236}">
                  <a16:creationId xmlns:a16="http://schemas.microsoft.com/office/drawing/2014/main" id="{A20B7C41-FDB4-46E5-9F68-8DF5530D11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222055" flipH="1">
              <a:off x="1703713" y="4893140"/>
              <a:ext cx="836114" cy="1350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BA90EFB-AF7C-4779-A214-F99F5F0AA3EC}"/>
                </a:ext>
              </a:extLst>
            </p:cNvPr>
            <p:cNvSpPr txBox="1"/>
            <p:nvPr/>
          </p:nvSpPr>
          <p:spPr>
            <a:xfrm>
              <a:off x="3249135" y="5678507"/>
              <a:ext cx="14394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From: </a:t>
              </a:r>
              <a:r>
                <a:rPr lang="en-US" sz="1200" b="1" dirty="0">
                  <a:solidFill>
                    <a:srgbClr val="C00000"/>
                  </a:solidFill>
                </a:rPr>
                <a:t>123 A Dr.</a:t>
              </a:r>
            </a:p>
            <a:p>
              <a:r>
                <a:rPr lang="en-US" sz="1200" b="1" dirty="0"/>
                <a:t>To: </a:t>
              </a:r>
              <a:r>
                <a:rPr lang="en-US" sz="1200" b="1" dirty="0">
                  <a:solidFill>
                    <a:srgbClr val="C00000"/>
                  </a:solidFill>
                </a:rPr>
                <a:t>456 B Rd.</a:t>
              </a:r>
              <a:endParaRPr lang="en-US" sz="1200" b="1" dirty="0">
                <a:solidFill>
                  <a:srgbClr val="0070C0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3097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: Top Corners Snipped 4102">
            <a:extLst>
              <a:ext uri="{FF2B5EF4-FFF2-40B4-BE49-F238E27FC236}">
                <a16:creationId xmlns:a16="http://schemas.microsoft.com/office/drawing/2014/main" id="{FF859F8E-116B-4A17-AC94-E540178DC9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snip2SameRect">
            <a:avLst>
              <a:gd name="adj1" fmla="val 9658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: Top Corners Snipped 12">
            <a:extLst>
              <a:ext uri="{FF2B5EF4-FFF2-40B4-BE49-F238E27FC236}">
                <a16:creationId xmlns:a16="http://schemas.microsoft.com/office/drawing/2014/main" id="{E5EF6DA1-99B5-4F17-BA6A-B7B154BFD738}"/>
              </a:ext>
            </a:extLst>
          </p:cNvPr>
          <p:cNvSpPr/>
          <p:nvPr/>
        </p:nvSpPr>
        <p:spPr>
          <a:xfrm>
            <a:off x="49098" y="785479"/>
            <a:ext cx="9992711" cy="5730725"/>
          </a:xfrm>
          <a:prstGeom prst="snip2SameRect">
            <a:avLst>
              <a:gd name="adj1" fmla="val 38366"/>
              <a:gd name="adj2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: Top Corners Snipped 28">
            <a:extLst>
              <a:ext uri="{FF2B5EF4-FFF2-40B4-BE49-F238E27FC236}">
                <a16:creationId xmlns:a16="http://schemas.microsoft.com/office/drawing/2014/main" id="{7688E2FD-6241-4E22-B26F-87B41A09C36E}"/>
              </a:ext>
            </a:extLst>
          </p:cNvPr>
          <p:cNvSpPr/>
          <p:nvPr/>
        </p:nvSpPr>
        <p:spPr>
          <a:xfrm>
            <a:off x="6273833" y="2416677"/>
            <a:ext cx="3682659" cy="3973849"/>
          </a:xfrm>
          <a:prstGeom prst="snip2SameRect">
            <a:avLst>
              <a:gd name="adj1" fmla="val 2141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: Top Corners Snipped 32">
            <a:extLst>
              <a:ext uri="{FF2B5EF4-FFF2-40B4-BE49-F238E27FC236}">
                <a16:creationId xmlns:a16="http://schemas.microsoft.com/office/drawing/2014/main" id="{CADE20BF-A8B9-45BF-BC0A-E084E48851BF}"/>
              </a:ext>
            </a:extLst>
          </p:cNvPr>
          <p:cNvSpPr/>
          <p:nvPr/>
        </p:nvSpPr>
        <p:spPr>
          <a:xfrm>
            <a:off x="6701464" y="3708577"/>
            <a:ext cx="2808285" cy="2472014"/>
          </a:xfrm>
          <a:prstGeom prst="snip2SameRect">
            <a:avLst>
              <a:gd name="adj1" fmla="val 27095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: Top Corners Snipped 22">
            <a:extLst>
              <a:ext uri="{FF2B5EF4-FFF2-40B4-BE49-F238E27FC236}">
                <a16:creationId xmlns:a16="http://schemas.microsoft.com/office/drawing/2014/main" id="{5C42A3A7-FED8-41E7-AA12-A1E3B5396152}"/>
              </a:ext>
            </a:extLst>
          </p:cNvPr>
          <p:cNvSpPr/>
          <p:nvPr/>
        </p:nvSpPr>
        <p:spPr>
          <a:xfrm>
            <a:off x="9843745" y="785479"/>
            <a:ext cx="1597882" cy="1244905"/>
          </a:xfrm>
          <a:prstGeom prst="snip2Same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: Top Corners Snipped 17">
            <a:extLst>
              <a:ext uri="{FF2B5EF4-FFF2-40B4-BE49-F238E27FC236}">
                <a16:creationId xmlns:a16="http://schemas.microsoft.com/office/drawing/2014/main" id="{4046D0D7-704E-4E04-8646-B197E44022B9}"/>
              </a:ext>
            </a:extLst>
          </p:cNvPr>
          <p:cNvSpPr/>
          <p:nvPr/>
        </p:nvSpPr>
        <p:spPr>
          <a:xfrm>
            <a:off x="123023" y="2416677"/>
            <a:ext cx="5969998" cy="3973849"/>
          </a:xfrm>
          <a:prstGeom prst="snip2SameRect">
            <a:avLst>
              <a:gd name="adj1" fmla="val 19511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: Top Corners Snipped 19">
            <a:extLst>
              <a:ext uri="{FF2B5EF4-FFF2-40B4-BE49-F238E27FC236}">
                <a16:creationId xmlns:a16="http://schemas.microsoft.com/office/drawing/2014/main" id="{EF69C6E4-92FB-41C1-99D9-2AE9B68FA5F3}"/>
              </a:ext>
            </a:extLst>
          </p:cNvPr>
          <p:cNvSpPr/>
          <p:nvPr/>
        </p:nvSpPr>
        <p:spPr>
          <a:xfrm>
            <a:off x="3881664" y="3724522"/>
            <a:ext cx="2068972" cy="2472014"/>
          </a:xfrm>
          <a:prstGeom prst="snip2SameRect">
            <a:avLst>
              <a:gd name="adj1" fmla="val 27095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: Top Corners Snipped 15">
            <a:extLst>
              <a:ext uri="{FF2B5EF4-FFF2-40B4-BE49-F238E27FC236}">
                <a16:creationId xmlns:a16="http://schemas.microsoft.com/office/drawing/2014/main" id="{F7D78394-87A9-4900-B043-C5379B0A91BE}"/>
              </a:ext>
            </a:extLst>
          </p:cNvPr>
          <p:cNvSpPr/>
          <p:nvPr/>
        </p:nvSpPr>
        <p:spPr>
          <a:xfrm>
            <a:off x="182753" y="3622015"/>
            <a:ext cx="3474841" cy="2574521"/>
          </a:xfrm>
          <a:prstGeom prst="snip2SameRect">
            <a:avLst>
              <a:gd name="adj1" fmla="val 25846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7" name="Picture 6" descr="User Icon | IconExperience - Professional Icons » O-Collection">
            <a:extLst>
              <a:ext uri="{FF2B5EF4-FFF2-40B4-BE49-F238E27FC236}">
                <a16:creationId xmlns:a16="http://schemas.microsoft.com/office/drawing/2014/main" id="{F25F9913-7EF6-475E-B7B8-92C621215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823" y="5327683"/>
            <a:ext cx="782486" cy="78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User Icon | IconExperience - Professional Icons » O-Collection">
            <a:extLst>
              <a:ext uri="{FF2B5EF4-FFF2-40B4-BE49-F238E27FC236}">
                <a16:creationId xmlns:a16="http://schemas.microsoft.com/office/drawing/2014/main" id="{08627DA2-1DD4-41AE-811F-BA88D3971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79" y="5340631"/>
            <a:ext cx="799583" cy="799583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6" descr="User Icon | IconExperience - Professional Icons » O-Collection">
            <a:extLst>
              <a:ext uri="{FF2B5EF4-FFF2-40B4-BE49-F238E27FC236}">
                <a16:creationId xmlns:a16="http://schemas.microsoft.com/office/drawing/2014/main" id="{D3EB2804-B102-49D6-8585-6BCCCE73D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335" y="5327683"/>
            <a:ext cx="775653" cy="775653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B4275B-B413-451A-8A4D-E3C20A587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8717" y="6480738"/>
            <a:ext cx="512806" cy="300257"/>
          </a:xfrm>
        </p:spPr>
        <p:txBody>
          <a:bodyPr/>
          <a:lstStyle/>
          <a:p>
            <a:fld id="{3B917CB5-27BD-4ECA-9D86-80D4B900A204}" type="slidenum">
              <a:rPr lang="en-US" smtClean="0"/>
              <a:t>6</a:t>
            </a:fld>
            <a:endParaRPr lang="en-US" dirty="0"/>
          </a:p>
        </p:txBody>
      </p:sp>
      <p:grpSp>
        <p:nvGrpSpPr>
          <p:cNvPr id="4105" name="Group 4104">
            <a:extLst>
              <a:ext uri="{FF2B5EF4-FFF2-40B4-BE49-F238E27FC236}">
                <a16:creationId xmlns:a16="http://schemas.microsoft.com/office/drawing/2014/main" id="{2774C99A-C755-4487-9BCD-812524A543C5}"/>
              </a:ext>
            </a:extLst>
          </p:cNvPr>
          <p:cNvGrpSpPr/>
          <p:nvPr/>
        </p:nvGrpSpPr>
        <p:grpSpPr>
          <a:xfrm>
            <a:off x="970696" y="5273206"/>
            <a:ext cx="2361908" cy="907385"/>
            <a:chOff x="970696" y="5273206"/>
            <a:chExt cx="2361908" cy="907385"/>
          </a:xfrm>
        </p:grpSpPr>
        <p:pic>
          <p:nvPicPr>
            <p:cNvPr id="4098" name="Picture 2">
              <a:extLst>
                <a:ext uri="{FF2B5EF4-FFF2-40B4-BE49-F238E27FC236}">
                  <a16:creationId xmlns:a16="http://schemas.microsoft.com/office/drawing/2014/main" id="{684456C6-EFCA-4E00-A197-FA7C681185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7209" y="5273206"/>
              <a:ext cx="528691" cy="461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28EA20A-3AD3-4D82-BDB8-F1CCEBE2C607}"/>
                </a:ext>
              </a:extLst>
            </p:cNvPr>
            <p:cNvSpPr txBox="1"/>
            <p:nvPr/>
          </p:nvSpPr>
          <p:spPr>
            <a:xfrm>
              <a:off x="970696" y="5718926"/>
              <a:ext cx="23619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From: </a:t>
              </a:r>
              <a:r>
                <a:rPr lang="en-US" sz="1200" b="1" dirty="0">
                  <a:solidFill>
                    <a:srgbClr val="C00000"/>
                  </a:solidFill>
                </a:rPr>
                <a:t>123 A Dr.</a:t>
              </a:r>
            </a:p>
            <a:p>
              <a:r>
                <a:rPr lang="en-US" sz="1200" b="1" dirty="0"/>
                <a:t>To: </a:t>
              </a:r>
              <a:r>
                <a:rPr lang="en-US" sz="1200" b="1" dirty="0">
                  <a:solidFill>
                    <a:srgbClr val="C00000"/>
                  </a:solidFill>
                </a:rPr>
                <a:t>789 C Ave. </a:t>
              </a:r>
              <a:r>
                <a:rPr lang="en-US" sz="1200" b="1" dirty="0">
                  <a:solidFill>
                    <a:srgbClr val="0070C0"/>
                  </a:solidFill>
                </a:rPr>
                <a:t>NYC, NY</a:t>
              </a:r>
            </a:p>
          </p:txBody>
        </p:sp>
      </p:grpSp>
      <p:pic>
        <p:nvPicPr>
          <p:cNvPr id="4100" name="Picture 4" descr="Courier, mail, mailman, post office, postman icon">
            <a:extLst>
              <a:ext uri="{FF2B5EF4-FFF2-40B4-BE49-F238E27FC236}">
                <a16:creationId xmlns:a16="http://schemas.microsoft.com/office/drawing/2014/main" id="{77841694-7512-427C-B5BD-AD5BF0CA0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20" y="3209103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ourier, mail, mailman, post office, postman icon">
            <a:extLst>
              <a:ext uri="{FF2B5EF4-FFF2-40B4-BE49-F238E27FC236}">
                <a16:creationId xmlns:a16="http://schemas.microsoft.com/office/drawing/2014/main" id="{F84F32AF-DECF-4E8B-90A4-2891BC1E6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191" y="1788000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ourier, mail, mailman, post office, postman icon">
            <a:extLst>
              <a:ext uri="{FF2B5EF4-FFF2-40B4-BE49-F238E27FC236}">
                <a16:creationId xmlns:a16="http://schemas.microsoft.com/office/drawing/2014/main" id="{E83A0904-882D-45BF-8C7C-D79A0B199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656" y="3219151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80BC0F0-2439-40BE-9C6F-6269778CE4C8}"/>
              </a:ext>
            </a:extLst>
          </p:cNvPr>
          <p:cNvSpPr txBox="1"/>
          <p:nvPr/>
        </p:nvSpPr>
        <p:spPr>
          <a:xfrm>
            <a:off x="935719" y="4186485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San Jose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34BED6-C299-4B56-99DC-678960991B49}"/>
              </a:ext>
            </a:extLst>
          </p:cNvPr>
          <p:cNvSpPr txBox="1"/>
          <p:nvPr/>
        </p:nvSpPr>
        <p:spPr>
          <a:xfrm>
            <a:off x="7332162" y="4238443"/>
            <a:ext cx="1621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New York City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8E2803-4B26-41C5-9F54-4A0979BF6666}"/>
              </a:ext>
            </a:extLst>
          </p:cNvPr>
          <p:cNvSpPr txBox="1"/>
          <p:nvPr/>
        </p:nvSpPr>
        <p:spPr>
          <a:xfrm>
            <a:off x="2106326" y="2829062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California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00A266F-14BB-4EA7-B835-B92D63AF104E}"/>
              </a:ext>
            </a:extLst>
          </p:cNvPr>
          <p:cNvGrpSpPr/>
          <p:nvPr/>
        </p:nvGrpSpPr>
        <p:grpSpPr>
          <a:xfrm>
            <a:off x="7496517" y="1618301"/>
            <a:ext cx="1159613" cy="1417285"/>
            <a:chOff x="6929068" y="1256230"/>
            <a:chExt cx="1159613" cy="1417285"/>
          </a:xfrm>
        </p:grpSpPr>
        <p:pic>
          <p:nvPicPr>
            <p:cNvPr id="8" name="Picture 4" descr="Courier, mail, mailman, post office, postman icon">
              <a:extLst>
                <a:ext uri="{FF2B5EF4-FFF2-40B4-BE49-F238E27FC236}">
                  <a16:creationId xmlns:a16="http://schemas.microsoft.com/office/drawing/2014/main" id="{31708DCD-1DB0-478D-93D6-8E13629773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73093" y="1256230"/>
              <a:ext cx="1071562" cy="10715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CBB37FF-575E-4E8D-B946-0973C63F3D4E}"/>
                </a:ext>
              </a:extLst>
            </p:cNvPr>
            <p:cNvSpPr txBox="1"/>
            <p:nvPr/>
          </p:nvSpPr>
          <p:spPr>
            <a:xfrm>
              <a:off x="6929068" y="2304183"/>
              <a:ext cx="11596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New York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354F6DB-7467-4619-A012-286727E13681}"/>
              </a:ext>
            </a:extLst>
          </p:cNvPr>
          <p:cNvGrpSpPr/>
          <p:nvPr/>
        </p:nvGrpSpPr>
        <p:grpSpPr>
          <a:xfrm>
            <a:off x="4455108" y="175333"/>
            <a:ext cx="1071562" cy="1256228"/>
            <a:chOff x="5438980" y="32302"/>
            <a:chExt cx="1071562" cy="1256228"/>
          </a:xfrm>
        </p:grpSpPr>
        <p:pic>
          <p:nvPicPr>
            <p:cNvPr id="34" name="Picture 4" descr="Courier, mail, mailman, post office, postman icon">
              <a:extLst>
                <a:ext uri="{FF2B5EF4-FFF2-40B4-BE49-F238E27FC236}">
                  <a16:creationId xmlns:a16="http://schemas.microsoft.com/office/drawing/2014/main" id="{B6304564-2ECB-4529-8469-B41094B466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8980" y="32302"/>
              <a:ext cx="1071562" cy="10715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9539ADD-B6A6-43AA-8F6B-49D2345F8D7F}"/>
                </a:ext>
              </a:extLst>
            </p:cNvPr>
            <p:cNvSpPr txBox="1"/>
            <p:nvPr/>
          </p:nvSpPr>
          <p:spPr>
            <a:xfrm>
              <a:off x="5672428" y="919198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USA</a:t>
              </a:r>
            </a:p>
          </p:txBody>
        </p:sp>
      </p:grpSp>
      <p:pic>
        <p:nvPicPr>
          <p:cNvPr id="52" name="Picture 4" descr="Courier, mail, mailman, post office, postman icon">
            <a:extLst>
              <a:ext uri="{FF2B5EF4-FFF2-40B4-BE49-F238E27FC236}">
                <a16:creationId xmlns:a16="http://schemas.microsoft.com/office/drawing/2014/main" id="{158CEAB1-DE6A-4A5C-8F7B-1EA591C81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2690" y="154702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F37A0D68-85FE-4A2D-AB84-F192AE75DC74}"/>
              </a:ext>
            </a:extLst>
          </p:cNvPr>
          <p:cNvGrpSpPr/>
          <p:nvPr/>
        </p:nvGrpSpPr>
        <p:grpSpPr>
          <a:xfrm>
            <a:off x="4249278" y="3140006"/>
            <a:ext cx="1441485" cy="1336429"/>
            <a:chOff x="5343120" y="26977"/>
            <a:chExt cx="1441485" cy="1336429"/>
          </a:xfrm>
        </p:grpSpPr>
        <p:pic>
          <p:nvPicPr>
            <p:cNvPr id="55" name="Picture 4" descr="Courier, mail, mailman, post office, postman icon">
              <a:extLst>
                <a:ext uri="{FF2B5EF4-FFF2-40B4-BE49-F238E27FC236}">
                  <a16:creationId xmlns:a16="http://schemas.microsoft.com/office/drawing/2014/main" id="{DCAC45FF-BFDD-4361-B8F0-3304C01792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3932" y="26977"/>
              <a:ext cx="1071562" cy="10715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0C56214-3741-4FED-AE59-A5B29B42724B}"/>
                </a:ext>
              </a:extLst>
            </p:cNvPr>
            <p:cNvSpPr txBox="1"/>
            <p:nvPr/>
          </p:nvSpPr>
          <p:spPr>
            <a:xfrm>
              <a:off x="5343120" y="994074"/>
              <a:ext cx="14414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Los Angeles</a:t>
              </a:r>
            </a:p>
          </p:txBody>
        </p:sp>
      </p:grpSp>
      <p:pic>
        <p:nvPicPr>
          <p:cNvPr id="48" name="Picture 6" descr="User Icon | IconExperience - Professional Icons » O-Collection">
            <a:extLst>
              <a:ext uri="{FF2B5EF4-FFF2-40B4-BE49-F238E27FC236}">
                <a16:creationId xmlns:a16="http://schemas.microsoft.com/office/drawing/2014/main" id="{FBE3B624-CA47-4620-B9D7-6BB88DB54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471" y="5318829"/>
            <a:ext cx="780836" cy="78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15" name="Group 4114">
            <a:extLst>
              <a:ext uri="{FF2B5EF4-FFF2-40B4-BE49-F238E27FC236}">
                <a16:creationId xmlns:a16="http://schemas.microsoft.com/office/drawing/2014/main" id="{72C3686B-8DB1-45F6-9762-2D2DDBCF8200}"/>
              </a:ext>
            </a:extLst>
          </p:cNvPr>
          <p:cNvGrpSpPr/>
          <p:nvPr/>
        </p:nvGrpSpPr>
        <p:grpSpPr>
          <a:xfrm>
            <a:off x="305297" y="3513009"/>
            <a:ext cx="3677475" cy="1823336"/>
            <a:chOff x="305297" y="3513009"/>
            <a:chExt cx="3677475" cy="1823336"/>
          </a:xfrm>
        </p:grpSpPr>
        <p:grpSp>
          <p:nvGrpSpPr>
            <p:cNvPr id="4106" name="Group 4105">
              <a:extLst>
                <a:ext uri="{FF2B5EF4-FFF2-40B4-BE49-F238E27FC236}">
                  <a16:creationId xmlns:a16="http://schemas.microsoft.com/office/drawing/2014/main" id="{B02261A2-5CC2-41A4-A6B7-FD887298B614}"/>
                </a:ext>
              </a:extLst>
            </p:cNvPr>
            <p:cNvGrpSpPr/>
            <p:nvPr/>
          </p:nvGrpSpPr>
          <p:grpSpPr>
            <a:xfrm>
              <a:off x="1831437" y="3513009"/>
              <a:ext cx="2151335" cy="874211"/>
              <a:chOff x="1831437" y="3513009"/>
              <a:chExt cx="2151335" cy="874211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126EF13-170B-49ED-BCDC-70C3E94F9F86}"/>
                  </a:ext>
                </a:extLst>
              </p:cNvPr>
              <p:cNvSpPr txBox="1"/>
              <p:nvPr/>
            </p:nvSpPr>
            <p:spPr>
              <a:xfrm>
                <a:off x="1831437" y="3925555"/>
                <a:ext cx="21513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/>
                  <a:t>From: </a:t>
                </a:r>
                <a:r>
                  <a:rPr lang="en-US" sz="1200" b="1" dirty="0">
                    <a:solidFill>
                      <a:srgbClr val="C00000"/>
                    </a:solidFill>
                  </a:rPr>
                  <a:t>123 A Dr. </a:t>
                </a:r>
                <a:r>
                  <a:rPr lang="en-US" sz="1200" b="1" u="sng" dirty="0">
                    <a:solidFill>
                      <a:srgbClr val="0070C0"/>
                    </a:solidFill>
                  </a:rPr>
                  <a:t>San Jose</a:t>
                </a:r>
              </a:p>
              <a:p>
                <a:r>
                  <a:rPr lang="en-US" sz="1200" b="1" dirty="0"/>
                  <a:t>To: </a:t>
                </a:r>
                <a:r>
                  <a:rPr lang="en-US" sz="1200" b="1" dirty="0">
                    <a:solidFill>
                      <a:srgbClr val="C00000"/>
                    </a:solidFill>
                  </a:rPr>
                  <a:t>789 C Ave. </a:t>
                </a:r>
                <a:r>
                  <a:rPr lang="en-US" sz="1200" b="1" dirty="0">
                    <a:solidFill>
                      <a:srgbClr val="0070C0"/>
                    </a:solidFill>
                  </a:rPr>
                  <a:t>NYC, NY</a:t>
                </a:r>
              </a:p>
            </p:txBody>
          </p:sp>
          <p:pic>
            <p:nvPicPr>
              <p:cNvPr id="35" name="Picture 2">
                <a:extLst>
                  <a:ext uri="{FF2B5EF4-FFF2-40B4-BE49-F238E27FC236}">
                    <a16:creationId xmlns:a16="http://schemas.microsoft.com/office/drawing/2014/main" id="{B619A976-6D35-4FD0-AA90-1CAD2CCE8C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86924" y="3513009"/>
                <a:ext cx="528691" cy="4616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122" name="Picture 2" descr="Check out Arrow icon created by 4B Icons | Graphic design posters,  Instagram feed inspiration, Royalty free icons">
              <a:extLst>
                <a:ext uri="{FF2B5EF4-FFF2-40B4-BE49-F238E27FC236}">
                  <a16:creationId xmlns:a16="http://schemas.microsoft.com/office/drawing/2014/main" id="{A20B7C41-FDB4-46E5-9F68-8DF5530D11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103008" flipH="1">
              <a:off x="562268" y="4243260"/>
              <a:ext cx="836114" cy="1350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14" name="Group 4113">
            <a:extLst>
              <a:ext uri="{FF2B5EF4-FFF2-40B4-BE49-F238E27FC236}">
                <a16:creationId xmlns:a16="http://schemas.microsoft.com/office/drawing/2014/main" id="{FB369E46-1305-4AA4-BEFF-656BB8F20E28}"/>
              </a:ext>
            </a:extLst>
          </p:cNvPr>
          <p:cNvGrpSpPr/>
          <p:nvPr/>
        </p:nvGrpSpPr>
        <p:grpSpPr>
          <a:xfrm>
            <a:off x="1362056" y="1905106"/>
            <a:ext cx="4409385" cy="1417846"/>
            <a:chOff x="1362056" y="1905106"/>
            <a:chExt cx="4409385" cy="1417846"/>
          </a:xfrm>
        </p:grpSpPr>
        <p:grpSp>
          <p:nvGrpSpPr>
            <p:cNvPr id="4107" name="Group 4106">
              <a:extLst>
                <a:ext uri="{FF2B5EF4-FFF2-40B4-BE49-F238E27FC236}">
                  <a16:creationId xmlns:a16="http://schemas.microsoft.com/office/drawing/2014/main" id="{A43C300B-5417-42E7-9BFA-73AE5D782BDD}"/>
                </a:ext>
              </a:extLst>
            </p:cNvPr>
            <p:cNvGrpSpPr/>
            <p:nvPr/>
          </p:nvGrpSpPr>
          <p:grpSpPr>
            <a:xfrm>
              <a:off x="3088738" y="1905106"/>
              <a:ext cx="2682703" cy="840173"/>
              <a:chOff x="3088738" y="1905106"/>
              <a:chExt cx="2682703" cy="840173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042FDB4-ACAB-4FF5-8E0F-DF5DF8002189}"/>
                  </a:ext>
                </a:extLst>
              </p:cNvPr>
              <p:cNvSpPr txBox="1"/>
              <p:nvPr/>
            </p:nvSpPr>
            <p:spPr>
              <a:xfrm>
                <a:off x="3088738" y="2283614"/>
                <a:ext cx="268270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/>
                  <a:t>From: </a:t>
                </a:r>
                <a:r>
                  <a:rPr lang="en-US" sz="1200" b="1" dirty="0">
                    <a:solidFill>
                      <a:srgbClr val="C00000"/>
                    </a:solidFill>
                  </a:rPr>
                  <a:t>123 A Dr. </a:t>
                </a:r>
                <a:r>
                  <a:rPr lang="en-US" sz="1200" b="1" dirty="0">
                    <a:solidFill>
                      <a:srgbClr val="0070C0"/>
                    </a:solidFill>
                  </a:rPr>
                  <a:t>San Jose, </a:t>
                </a:r>
                <a:r>
                  <a:rPr lang="en-US" sz="1200" b="1" u="sng" dirty="0">
                    <a:solidFill>
                      <a:srgbClr val="0070C0"/>
                    </a:solidFill>
                  </a:rPr>
                  <a:t>CA</a:t>
                </a:r>
              </a:p>
              <a:p>
                <a:r>
                  <a:rPr lang="en-US" sz="1200" b="1" dirty="0"/>
                  <a:t>To: </a:t>
                </a:r>
                <a:r>
                  <a:rPr lang="en-US" sz="1200" b="1" dirty="0">
                    <a:solidFill>
                      <a:srgbClr val="C00000"/>
                    </a:solidFill>
                  </a:rPr>
                  <a:t>456 C Ave. </a:t>
                </a:r>
                <a:r>
                  <a:rPr lang="en-US" sz="1200" b="1" dirty="0">
                    <a:solidFill>
                      <a:srgbClr val="0070C0"/>
                    </a:solidFill>
                  </a:rPr>
                  <a:t>NYC, NY</a:t>
                </a:r>
              </a:p>
            </p:txBody>
          </p:sp>
          <p:pic>
            <p:nvPicPr>
              <p:cNvPr id="37" name="Picture 2">
                <a:extLst>
                  <a:ext uri="{FF2B5EF4-FFF2-40B4-BE49-F238E27FC236}">
                    <a16:creationId xmlns:a16="http://schemas.microsoft.com/office/drawing/2014/main" id="{E56E40F8-3878-450A-8CAC-1283FC2224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40325" y="1905106"/>
                <a:ext cx="528691" cy="4616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5" name="Picture 2" descr="Check out Arrow icon created by 4B Icons | Graphic design posters,  Instagram feed inspiration, Royalty free icons">
              <a:extLst>
                <a:ext uri="{FF2B5EF4-FFF2-40B4-BE49-F238E27FC236}">
                  <a16:creationId xmlns:a16="http://schemas.microsoft.com/office/drawing/2014/main" id="{1B1318E6-6B28-4934-A708-062A2CBD40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281553" flipH="1">
              <a:off x="1595075" y="2331753"/>
              <a:ext cx="758180" cy="1224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13" name="Group 4112">
            <a:extLst>
              <a:ext uri="{FF2B5EF4-FFF2-40B4-BE49-F238E27FC236}">
                <a16:creationId xmlns:a16="http://schemas.microsoft.com/office/drawing/2014/main" id="{FAEE7010-3EC5-4121-BF03-22CCA7C47439}"/>
              </a:ext>
            </a:extLst>
          </p:cNvPr>
          <p:cNvGrpSpPr/>
          <p:nvPr/>
        </p:nvGrpSpPr>
        <p:grpSpPr>
          <a:xfrm>
            <a:off x="3404671" y="1888887"/>
            <a:ext cx="7705180" cy="836057"/>
            <a:chOff x="3404671" y="1888887"/>
            <a:chExt cx="7705180" cy="836057"/>
          </a:xfrm>
        </p:grpSpPr>
        <p:grpSp>
          <p:nvGrpSpPr>
            <p:cNvPr id="4108" name="Group 4107">
              <a:extLst>
                <a:ext uri="{FF2B5EF4-FFF2-40B4-BE49-F238E27FC236}">
                  <a16:creationId xmlns:a16="http://schemas.microsoft.com/office/drawing/2014/main" id="{33654DD7-FC34-458C-A440-DF88A29D34A7}"/>
                </a:ext>
              </a:extLst>
            </p:cNvPr>
            <p:cNvGrpSpPr/>
            <p:nvPr/>
          </p:nvGrpSpPr>
          <p:grpSpPr>
            <a:xfrm>
              <a:off x="8427148" y="1899056"/>
              <a:ext cx="2682703" cy="825888"/>
              <a:chOff x="8427148" y="1899056"/>
              <a:chExt cx="2682703" cy="825888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3ADB60D-DE6D-447B-81F2-0ABE3663B639}"/>
                  </a:ext>
                </a:extLst>
              </p:cNvPr>
              <p:cNvSpPr txBox="1"/>
              <p:nvPr/>
            </p:nvSpPr>
            <p:spPr>
              <a:xfrm>
                <a:off x="8427148" y="2263279"/>
                <a:ext cx="268270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/>
                  <a:t>From: </a:t>
                </a:r>
                <a:r>
                  <a:rPr lang="en-US" sz="1200" b="1" dirty="0">
                    <a:solidFill>
                      <a:srgbClr val="C00000"/>
                    </a:solidFill>
                  </a:rPr>
                  <a:t>123 A Dr. </a:t>
                </a:r>
                <a:r>
                  <a:rPr lang="en-US" sz="1200" b="1" dirty="0">
                    <a:solidFill>
                      <a:srgbClr val="0070C0"/>
                    </a:solidFill>
                  </a:rPr>
                  <a:t>San Jose, CA</a:t>
                </a:r>
              </a:p>
              <a:p>
                <a:r>
                  <a:rPr lang="en-US" sz="1200" b="1" dirty="0"/>
                  <a:t>To: </a:t>
                </a:r>
                <a:r>
                  <a:rPr lang="en-US" sz="1200" b="1" dirty="0">
                    <a:solidFill>
                      <a:srgbClr val="C00000"/>
                    </a:solidFill>
                  </a:rPr>
                  <a:t>456 C Ave. </a:t>
                </a:r>
                <a:r>
                  <a:rPr lang="en-US" sz="1200" b="1" dirty="0">
                    <a:solidFill>
                      <a:srgbClr val="0070C0"/>
                    </a:solidFill>
                  </a:rPr>
                  <a:t>NYC, </a:t>
                </a:r>
                <a:r>
                  <a:rPr lang="en-US" sz="1200" b="1" strike="sngStrike" dirty="0">
                    <a:solidFill>
                      <a:srgbClr val="0070C0"/>
                    </a:solidFill>
                  </a:rPr>
                  <a:t>NY</a:t>
                </a:r>
              </a:p>
            </p:txBody>
          </p:sp>
          <p:pic>
            <p:nvPicPr>
              <p:cNvPr id="39" name="Picture 2">
                <a:extLst>
                  <a:ext uri="{FF2B5EF4-FFF2-40B4-BE49-F238E27FC236}">
                    <a16:creationId xmlns:a16="http://schemas.microsoft.com/office/drawing/2014/main" id="{55B93072-0CB6-46B8-A9A2-AE8A32B055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62980" y="1899056"/>
                <a:ext cx="528691" cy="4616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E8FC1998-A418-4C47-BDE8-8D06C4C4504D}"/>
                </a:ext>
              </a:extLst>
            </p:cNvPr>
            <p:cNvCxnSpPr>
              <a:cxnSpLocks/>
              <a:stCxn id="37" idx="0"/>
            </p:cNvCxnSpPr>
            <p:nvPr/>
          </p:nvCxnSpPr>
          <p:spPr>
            <a:xfrm flipV="1">
              <a:off x="3404671" y="1888887"/>
              <a:ext cx="4091846" cy="16219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12" name="Group 4111">
            <a:extLst>
              <a:ext uri="{FF2B5EF4-FFF2-40B4-BE49-F238E27FC236}">
                <a16:creationId xmlns:a16="http://schemas.microsoft.com/office/drawing/2014/main" id="{402EF26A-581A-4270-85FE-ABEDB8C39271}"/>
              </a:ext>
            </a:extLst>
          </p:cNvPr>
          <p:cNvGrpSpPr/>
          <p:nvPr/>
        </p:nvGrpSpPr>
        <p:grpSpPr>
          <a:xfrm>
            <a:off x="7927875" y="2521253"/>
            <a:ext cx="3296986" cy="1738087"/>
            <a:chOff x="7927875" y="2521253"/>
            <a:chExt cx="3296986" cy="1738087"/>
          </a:xfrm>
        </p:grpSpPr>
        <p:grpSp>
          <p:nvGrpSpPr>
            <p:cNvPr id="4109" name="Group 4108">
              <a:extLst>
                <a:ext uri="{FF2B5EF4-FFF2-40B4-BE49-F238E27FC236}">
                  <a16:creationId xmlns:a16="http://schemas.microsoft.com/office/drawing/2014/main" id="{0E39D6B1-F29E-41C7-8E32-675BF0FECF22}"/>
                </a:ext>
              </a:extLst>
            </p:cNvPr>
            <p:cNvGrpSpPr/>
            <p:nvPr/>
          </p:nvGrpSpPr>
          <p:grpSpPr>
            <a:xfrm>
              <a:off x="8542158" y="3406878"/>
              <a:ext cx="2682703" cy="852462"/>
              <a:chOff x="8542158" y="3406878"/>
              <a:chExt cx="2682703" cy="852462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235C857-24F6-4FAC-9985-222E43C085B5}"/>
                  </a:ext>
                </a:extLst>
              </p:cNvPr>
              <p:cNvSpPr txBox="1"/>
              <p:nvPr/>
            </p:nvSpPr>
            <p:spPr>
              <a:xfrm>
                <a:off x="8542158" y="3797675"/>
                <a:ext cx="268270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/>
                  <a:t>From: </a:t>
                </a:r>
                <a:r>
                  <a:rPr lang="en-US" sz="1200" b="1" dirty="0">
                    <a:solidFill>
                      <a:srgbClr val="C00000"/>
                    </a:solidFill>
                  </a:rPr>
                  <a:t>123 A Dr. </a:t>
                </a:r>
                <a:r>
                  <a:rPr lang="en-US" sz="1200" b="1" dirty="0">
                    <a:solidFill>
                      <a:srgbClr val="0070C0"/>
                    </a:solidFill>
                  </a:rPr>
                  <a:t>San Jose, CA</a:t>
                </a:r>
              </a:p>
              <a:p>
                <a:r>
                  <a:rPr lang="en-US" sz="1200" b="1" dirty="0"/>
                  <a:t>To: </a:t>
                </a:r>
                <a:r>
                  <a:rPr lang="en-US" sz="1200" b="1" dirty="0">
                    <a:solidFill>
                      <a:srgbClr val="C00000"/>
                    </a:solidFill>
                  </a:rPr>
                  <a:t>456 C Ave. </a:t>
                </a:r>
                <a:r>
                  <a:rPr lang="en-US" sz="1200" b="1" strike="sngStrike" dirty="0">
                    <a:solidFill>
                      <a:srgbClr val="0070C0"/>
                    </a:solidFill>
                  </a:rPr>
                  <a:t>NYC</a:t>
                </a:r>
              </a:p>
            </p:txBody>
          </p:sp>
          <p:pic>
            <p:nvPicPr>
              <p:cNvPr id="43" name="Picture 2">
                <a:extLst>
                  <a:ext uri="{FF2B5EF4-FFF2-40B4-BE49-F238E27FC236}">
                    <a16:creationId xmlns:a16="http://schemas.microsoft.com/office/drawing/2014/main" id="{6F4B75EF-CFDE-4EFC-93C2-F92545C418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13151" y="3406878"/>
                <a:ext cx="528691" cy="4616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099" name="Picture 2" descr="Check out Arrow icon created by 4B Icons | Graphic design posters,  Instagram feed inspiration, Royalty free icons">
              <a:extLst>
                <a:ext uri="{FF2B5EF4-FFF2-40B4-BE49-F238E27FC236}">
                  <a16:creationId xmlns:a16="http://schemas.microsoft.com/office/drawing/2014/main" id="{0579B3C1-7EFD-421B-83D5-35F2D3726B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143503" flipH="1">
              <a:off x="7927875" y="2521253"/>
              <a:ext cx="535137" cy="984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11" name="Group 4110">
            <a:extLst>
              <a:ext uri="{FF2B5EF4-FFF2-40B4-BE49-F238E27FC236}">
                <a16:creationId xmlns:a16="http://schemas.microsoft.com/office/drawing/2014/main" id="{4734AB15-4428-4A14-A763-419C0128736A}"/>
              </a:ext>
            </a:extLst>
          </p:cNvPr>
          <p:cNvGrpSpPr/>
          <p:nvPr/>
        </p:nvGrpSpPr>
        <p:grpSpPr>
          <a:xfrm>
            <a:off x="6896100" y="4686328"/>
            <a:ext cx="3414733" cy="1422950"/>
            <a:chOff x="6896100" y="4686328"/>
            <a:chExt cx="3414733" cy="1422950"/>
          </a:xfrm>
        </p:grpSpPr>
        <p:grpSp>
          <p:nvGrpSpPr>
            <p:cNvPr id="4110" name="Group 4109">
              <a:extLst>
                <a:ext uri="{FF2B5EF4-FFF2-40B4-BE49-F238E27FC236}">
                  <a16:creationId xmlns:a16="http://schemas.microsoft.com/office/drawing/2014/main" id="{3A32DE73-A30F-4FFA-AB24-33EFE8CF536B}"/>
                </a:ext>
              </a:extLst>
            </p:cNvPr>
            <p:cNvGrpSpPr/>
            <p:nvPr/>
          </p:nvGrpSpPr>
          <p:grpSpPr>
            <a:xfrm>
              <a:off x="7628131" y="5239561"/>
              <a:ext cx="2682702" cy="869717"/>
              <a:chOff x="7628131" y="5239561"/>
              <a:chExt cx="2682702" cy="869717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E361205-5D7F-42DC-941E-9C012F8F8F0C}"/>
                  </a:ext>
                </a:extLst>
              </p:cNvPr>
              <p:cNvSpPr txBox="1"/>
              <p:nvPr/>
            </p:nvSpPr>
            <p:spPr>
              <a:xfrm>
                <a:off x="7628131" y="5647613"/>
                <a:ext cx="26827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/>
                  <a:t>From: </a:t>
                </a:r>
                <a:r>
                  <a:rPr lang="en-US" sz="1200" b="1" dirty="0">
                    <a:solidFill>
                      <a:srgbClr val="C00000"/>
                    </a:solidFill>
                  </a:rPr>
                  <a:t>123 A Dr. </a:t>
                </a:r>
                <a:r>
                  <a:rPr lang="en-US" sz="1200" b="1" dirty="0">
                    <a:solidFill>
                      <a:srgbClr val="0070C0"/>
                    </a:solidFill>
                  </a:rPr>
                  <a:t>San Jose, CA</a:t>
                </a:r>
              </a:p>
              <a:p>
                <a:r>
                  <a:rPr lang="en-US" sz="1200" b="1" dirty="0"/>
                  <a:t>To: </a:t>
                </a:r>
                <a:r>
                  <a:rPr lang="en-US" sz="1200" b="1" dirty="0">
                    <a:solidFill>
                      <a:srgbClr val="C00000"/>
                    </a:solidFill>
                  </a:rPr>
                  <a:t>456 C Ave. </a:t>
                </a:r>
                <a:endParaRPr lang="en-US" sz="1200" b="1" dirty="0">
                  <a:solidFill>
                    <a:srgbClr val="0070C0"/>
                  </a:solidFill>
                </a:endParaRPr>
              </a:p>
            </p:txBody>
          </p:sp>
          <p:pic>
            <p:nvPicPr>
              <p:cNvPr id="44" name="Picture 2">
                <a:extLst>
                  <a:ext uri="{FF2B5EF4-FFF2-40B4-BE49-F238E27FC236}">
                    <a16:creationId xmlns:a16="http://schemas.microsoft.com/office/drawing/2014/main" id="{D59D5254-55AA-4811-B4B1-48997F19B6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25317" y="5239561"/>
                <a:ext cx="528691" cy="4616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101" name="Picture 2" descr="Check out Arrow icon created by 4B Icons | Graphic design posters,  Instagram feed inspiration, Royalty free icons">
              <a:extLst>
                <a:ext uri="{FF2B5EF4-FFF2-40B4-BE49-F238E27FC236}">
                  <a16:creationId xmlns:a16="http://schemas.microsoft.com/office/drawing/2014/main" id="{1B03C4A1-35DC-408A-B184-872206E7CE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647540" flipH="1">
              <a:off x="7388190" y="4194238"/>
              <a:ext cx="535137" cy="1519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16" name="TextBox 4115">
            <a:extLst>
              <a:ext uri="{FF2B5EF4-FFF2-40B4-BE49-F238E27FC236}">
                <a16:creationId xmlns:a16="http://schemas.microsoft.com/office/drawing/2014/main" id="{1EAC8FB6-EBF6-487C-81FF-D0C4BF09A6BA}"/>
              </a:ext>
            </a:extLst>
          </p:cNvPr>
          <p:cNvSpPr txBox="1"/>
          <p:nvPr/>
        </p:nvSpPr>
        <p:spPr>
          <a:xfrm>
            <a:off x="9745173" y="1050581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Other Countries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739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"/>
                                            </p:cond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"/>
                                            </p:cond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"/>
                                            </p:cond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"/>
                                            </p:cond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59FF0502-2FF6-42E1-9B91-52874D63371C}"/>
              </a:ext>
            </a:extLst>
          </p:cNvPr>
          <p:cNvSpPr/>
          <p:nvPr/>
        </p:nvSpPr>
        <p:spPr>
          <a:xfrm>
            <a:off x="6688476" y="2924945"/>
            <a:ext cx="4969267" cy="2845942"/>
          </a:xfrm>
          <a:prstGeom prst="ellipse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                  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D1CF05-1804-4503-A997-9F762A8E6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 Fields in Header &amp; Border Router’s Function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F5C8FB-8F99-4D54-862D-E2F04C395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CB5-27BD-4ECA-9D86-80D4B900A204}" type="slidenum">
              <a:rPr lang="en-US" smtClean="0"/>
              <a:t>7</a:t>
            </a:fld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5A2F326-EFFC-4EAF-B606-25360959C4B5}"/>
              </a:ext>
            </a:extLst>
          </p:cNvPr>
          <p:cNvGrpSpPr/>
          <p:nvPr/>
        </p:nvGrpSpPr>
        <p:grpSpPr>
          <a:xfrm>
            <a:off x="1703302" y="1973763"/>
            <a:ext cx="3945132" cy="1721099"/>
            <a:chOff x="1703302" y="1973763"/>
            <a:chExt cx="3945132" cy="172109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219F0B6-12F6-4503-97EC-F429647D9252}"/>
                </a:ext>
              </a:extLst>
            </p:cNvPr>
            <p:cNvSpPr/>
            <p:nvPr/>
          </p:nvSpPr>
          <p:spPr>
            <a:xfrm>
              <a:off x="1703304" y="1973764"/>
              <a:ext cx="1972565" cy="407940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Src</a:t>
              </a:r>
              <a:r>
                <a:rPr lang="en-US" dirty="0"/>
                <a:t>. </a:t>
              </a:r>
              <a:r>
                <a:rPr lang="en-US" dirty="0" err="1"/>
                <a:t>Addr</a:t>
              </a:r>
              <a:r>
                <a:rPr lang="en-US" dirty="0"/>
                <a:t>. Length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55E001D-E291-40E0-8188-00EBA0583FE3}"/>
                </a:ext>
              </a:extLst>
            </p:cNvPr>
            <p:cNvSpPr/>
            <p:nvPr/>
          </p:nvSpPr>
          <p:spPr>
            <a:xfrm>
              <a:off x="3675869" y="1973763"/>
              <a:ext cx="1972565" cy="40794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Dst</a:t>
              </a:r>
              <a:r>
                <a:rPr lang="en-US" dirty="0"/>
                <a:t>. </a:t>
              </a:r>
              <a:r>
                <a:rPr lang="en-US" dirty="0" err="1"/>
                <a:t>Addr</a:t>
              </a:r>
              <a:r>
                <a:rPr lang="en-US" dirty="0"/>
                <a:t>. Length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9034DF7-C88B-4E00-83A9-5C91F45CEF96}"/>
                </a:ext>
              </a:extLst>
            </p:cNvPr>
            <p:cNvSpPr/>
            <p:nvPr/>
          </p:nvSpPr>
          <p:spPr>
            <a:xfrm>
              <a:off x="1703302" y="2381703"/>
              <a:ext cx="3945131" cy="503164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Source Address (variable)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0DB0FED-6B05-4AF5-9B3F-B156D0F7AEAD}"/>
                </a:ext>
              </a:extLst>
            </p:cNvPr>
            <p:cNvSpPr/>
            <p:nvPr/>
          </p:nvSpPr>
          <p:spPr>
            <a:xfrm>
              <a:off x="1703302" y="2884867"/>
              <a:ext cx="3945131" cy="809995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Destination Address (variable)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0DDD8FD-8DAD-4DFB-A978-8FFC5B5BEC9E}"/>
              </a:ext>
            </a:extLst>
          </p:cNvPr>
          <p:cNvGrpSpPr/>
          <p:nvPr/>
        </p:nvGrpSpPr>
        <p:grpSpPr>
          <a:xfrm>
            <a:off x="7749314" y="2604813"/>
            <a:ext cx="2213119" cy="809996"/>
            <a:chOff x="6316033" y="1892848"/>
            <a:chExt cx="3545179" cy="1743075"/>
          </a:xfrm>
        </p:grpSpPr>
        <p:pic>
          <p:nvPicPr>
            <p:cNvPr id="6150" name="Picture 6" descr="Router Ack PNG Clip arts for Web - Clip arts free PNG Backgrounds">
              <a:extLst>
                <a:ext uri="{FF2B5EF4-FFF2-40B4-BE49-F238E27FC236}">
                  <a16:creationId xmlns:a16="http://schemas.microsoft.com/office/drawing/2014/main" id="{A7D97273-994C-46C8-BCAA-F7638BD479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1837" y="1892848"/>
              <a:ext cx="2619375" cy="1743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810D1E4-71F1-401F-A36C-F36D6EC97FC3}"/>
                </a:ext>
              </a:extLst>
            </p:cNvPr>
            <p:cNvSpPr txBox="1"/>
            <p:nvPr/>
          </p:nvSpPr>
          <p:spPr>
            <a:xfrm>
              <a:off x="6316033" y="3142981"/>
              <a:ext cx="3159839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Level Gateway Router (LGR)</a:t>
              </a:r>
            </a:p>
          </p:txBody>
        </p:sp>
      </p:grp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225C85C-8B56-4DFE-AAD6-E24B77235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71087"/>
            <a:ext cx="6062608" cy="227278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LGR keeps a prefix (network ID) for the network below it</a:t>
            </a:r>
          </a:p>
          <a:p>
            <a:pPr lvl="1"/>
            <a:r>
              <a:rPr lang="en-US" dirty="0"/>
              <a:t>Egress packet: add the prefix to the source address</a:t>
            </a:r>
          </a:p>
          <a:p>
            <a:pPr lvl="1"/>
            <a:r>
              <a:rPr lang="en-US" dirty="0"/>
              <a:t>Ingress Packet: remove the prefix from the destination address </a:t>
            </a:r>
          </a:p>
          <a:p>
            <a:r>
              <a:rPr lang="en-US" dirty="0"/>
              <a:t>ILR for intra-level traffic forwarding</a:t>
            </a: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589A0496-2E0F-4132-A495-0A55719E742B}"/>
              </a:ext>
            </a:extLst>
          </p:cNvPr>
          <p:cNvSpPr/>
          <p:nvPr/>
        </p:nvSpPr>
        <p:spPr>
          <a:xfrm>
            <a:off x="8748630" y="3535781"/>
            <a:ext cx="801384" cy="4635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D7975DB1-F151-4A8C-8F4B-B8264192586A}"/>
              </a:ext>
            </a:extLst>
          </p:cNvPr>
          <p:cNvSpPr/>
          <p:nvPr/>
        </p:nvSpPr>
        <p:spPr>
          <a:xfrm rot="10800000">
            <a:off x="8735597" y="2101436"/>
            <a:ext cx="801384" cy="4459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070CDD7-CDB0-4470-A034-478648E5A087}"/>
              </a:ext>
            </a:extLst>
          </p:cNvPr>
          <p:cNvSpPr txBox="1"/>
          <p:nvPr/>
        </p:nvSpPr>
        <p:spPr>
          <a:xfrm>
            <a:off x="9533128" y="2098272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Egress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B19020-8960-4B88-A320-5E23945DE4C1}"/>
              </a:ext>
            </a:extLst>
          </p:cNvPr>
          <p:cNvSpPr txBox="1"/>
          <p:nvPr/>
        </p:nvSpPr>
        <p:spPr>
          <a:xfrm>
            <a:off x="9513891" y="3630043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Ingress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6B80CDD-27BB-4692-AB34-15490394F69C}"/>
              </a:ext>
            </a:extLst>
          </p:cNvPr>
          <p:cNvGrpSpPr/>
          <p:nvPr/>
        </p:nvGrpSpPr>
        <p:grpSpPr>
          <a:xfrm>
            <a:off x="7181669" y="4104178"/>
            <a:ext cx="941283" cy="685220"/>
            <a:chOff x="7181669" y="4104178"/>
            <a:chExt cx="941283" cy="685220"/>
          </a:xfrm>
        </p:grpSpPr>
        <p:pic>
          <p:nvPicPr>
            <p:cNvPr id="27" name="Picture 6" descr="Router Ack PNG Clip arts for Web - Clip arts free PNG Backgrounds">
              <a:extLst>
                <a:ext uri="{FF2B5EF4-FFF2-40B4-BE49-F238E27FC236}">
                  <a16:creationId xmlns:a16="http://schemas.microsoft.com/office/drawing/2014/main" id="{C99CA1C7-70A3-42C6-8333-22886532E2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1669" y="4104178"/>
              <a:ext cx="941283" cy="466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5C1A8E3-28A0-4ECA-8F72-D3F9BC9B74E3}"/>
                </a:ext>
              </a:extLst>
            </p:cNvPr>
            <p:cNvSpPr txBox="1"/>
            <p:nvPr/>
          </p:nvSpPr>
          <p:spPr>
            <a:xfrm>
              <a:off x="7334250" y="4450844"/>
              <a:ext cx="6066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 ILR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85B6B31B-91B9-4BFA-B9EB-DE3718E68129}"/>
              </a:ext>
            </a:extLst>
          </p:cNvPr>
          <p:cNvSpPr txBox="1"/>
          <p:nvPr/>
        </p:nvSpPr>
        <p:spPr>
          <a:xfrm>
            <a:off x="8403813" y="4415623"/>
            <a:ext cx="23391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Lower level networks</a:t>
            </a:r>
          </a:p>
          <a:p>
            <a:pPr algn="ctr"/>
            <a:r>
              <a:rPr lang="en-US" dirty="0"/>
              <a:t>&amp; </a:t>
            </a:r>
          </a:p>
          <a:p>
            <a:pPr algn="ctr"/>
            <a:r>
              <a:rPr lang="en-US" dirty="0"/>
              <a:t>Entities</a:t>
            </a:r>
          </a:p>
        </p:txBody>
      </p:sp>
    </p:spTree>
    <p:extLst>
      <p:ext uri="{BB962C8B-B14F-4D97-AF65-F5344CB8AC3E}">
        <p14:creationId xmlns:p14="http://schemas.microsoft.com/office/powerpoint/2010/main" val="2401839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>
            <a:extLst>
              <a:ext uri="{FF2B5EF4-FFF2-40B4-BE49-F238E27FC236}">
                <a16:creationId xmlns:a16="http://schemas.microsoft.com/office/drawing/2014/main" id="{F1F3D99E-2DC7-484B-AB4B-F39022E99703}"/>
              </a:ext>
            </a:extLst>
          </p:cNvPr>
          <p:cNvSpPr/>
          <p:nvPr/>
        </p:nvSpPr>
        <p:spPr>
          <a:xfrm>
            <a:off x="1098506" y="2503300"/>
            <a:ext cx="4110492" cy="2757076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IPvn</a:t>
            </a:r>
            <a:r>
              <a:rPr lang="en-US" dirty="0"/>
              <a:t> Networks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8BAC0B-078B-4A7E-B119-9461918F6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with IPv4/IPv6 Networks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C0D61E-9E10-418A-B330-9FEE76636A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IPv4/IPv6 Network as a lowest level network in </a:t>
            </a:r>
            <a:r>
              <a:rPr lang="en-US" dirty="0" err="1"/>
              <a:t>IPvn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9BEEC61-7776-4E99-8ACB-38B2BCDD09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15349" y="1681163"/>
            <a:ext cx="5183188" cy="823912"/>
          </a:xfrm>
        </p:spPr>
        <p:txBody>
          <a:bodyPr/>
          <a:lstStyle/>
          <a:p>
            <a:r>
              <a:rPr lang="en-US" dirty="0" err="1"/>
              <a:t>IPvn</a:t>
            </a:r>
            <a:r>
              <a:rPr lang="en-US" dirty="0"/>
              <a:t> networks within IPv4/IPv6 network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4BD638-3414-42E1-B0DC-3BBAB1F21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CB5-27BD-4ECA-9D86-80D4B900A204}" type="slidenum">
              <a:rPr lang="en-US" smtClean="0"/>
              <a:t>8</a:t>
            </a:fld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C4CA485-7CA3-40FF-A888-06C8BBEE03B8}"/>
              </a:ext>
            </a:extLst>
          </p:cNvPr>
          <p:cNvSpPr/>
          <p:nvPr/>
        </p:nvSpPr>
        <p:spPr>
          <a:xfrm>
            <a:off x="1366536" y="3770622"/>
            <a:ext cx="1469205" cy="8322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IPv4/v6</a:t>
            </a:r>
          </a:p>
          <a:p>
            <a:pPr algn="ctr"/>
            <a:r>
              <a:rPr lang="en-US" dirty="0"/>
              <a:t>Network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2A967B9-2EDB-4B62-A259-8E632DF1F33C}"/>
              </a:ext>
            </a:extLst>
          </p:cNvPr>
          <p:cNvSpPr/>
          <p:nvPr/>
        </p:nvSpPr>
        <p:spPr>
          <a:xfrm>
            <a:off x="3153752" y="3616521"/>
            <a:ext cx="1735357" cy="1140469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Lower levels of  </a:t>
            </a:r>
            <a:r>
              <a:rPr lang="en-US" dirty="0" err="1"/>
              <a:t>IPvn</a:t>
            </a:r>
            <a:r>
              <a:rPr lang="en-US" dirty="0"/>
              <a:t> Networks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BBF17BD-1051-4CDD-87C3-458C3D3A9028}"/>
              </a:ext>
            </a:extLst>
          </p:cNvPr>
          <p:cNvSpPr/>
          <p:nvPr/>
        </p:nvSpPr>
        <p:spPr>
          <a:xfrm>
            <a:off x="6227855" y="2558205"/>
            <a:ext cx="3994933" cy="26405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IPv4/v6 Network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62DE6D1-2E81-4C43-8795-88E845B67F4C}"/>
              </a:ext>
            </a:extLst>
          </p:cNvPr>
          <p:cNvSpPr/>
          <p:nvPr/>
        </p:nvSpPr>
        <p:spPr>
          <a:xfrm>
            <a:off x="6512144" y="3708971"/>
            <a:ext cx="1735357" cy="902789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IPvn</a:t>
            </a:r>
            <a:r>
              <a:rPr lang="en-US" dirty="0"/>
              <a:t> Network</a:t>
            </a:r>
          </a:p>
          <a:p>
            <a:pPr algn="ctr"/>
            <a:r>
              <a:rPr lang="en-US" dirty="0"/>
              <a:t>Hierarchy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C332E2C-AE23-49F0-BB9F-3FED90F07340}"/>
              </a:ext>
            </a:extLst>
          </p:cNvPr>
          <p:cNvSpPr/>
          <p:nvPr/>
        </p:nvSpPr>
        <p:spPr>
          <a:xfrm>
            <a:off x="8352893" y="3684150"/>
            <a:ext cx="1655726" cy="902789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IPvn</a:t>
            </a:r>
            <a:r>
              <a:rPr lang="en-US" dirty="0"/>
              <a:t> Network</a:t>
            </a:r>
          </a:p>
          <a:p>
            <a:pPr algn="ctr"/>
            <a:r>
              <a:rPr lang="en-US" dirty="0"/>
              <a:t>Hierarchy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361642-859E-4B1C-ACA2-41C95A886115}"/>
              </a:ext>
            </a:extLst>
          </p:cNvPr>
          <p:cNvSpPr txBox="1"/>
          <p:nvPr/>
        </p:nvSpPr>
        <p:spPr>
          <a:xfrm>
            <a:off x="5592569" y="5176837"/>
            <a:ext cx="49103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IPvn</a:t>
            </a:r>
            <a:r>
              <a:rPr lang="en-US" dirty="0"/>
              <a:t> with private addresses (NAT)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chemeClr val="tx1">
                    <a:lumMod val="50000"/>
                  </a:schemeClr>
                </a:solidFill>
              </a:rPr>
              <a:t>IPvn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 with assigned public address block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LGR 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sym typeface="Wingdings" panose="05000000000000000000" pitchFamily="2" charset="2"/>
              </a:rPr>
              <a:t> IPT (IP Protocol Translator)</a:t>
            </a:r>
            <a:endParaRPr lang="en-US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784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144B2-E156-4346-AFCC-936A983F2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Plane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4EF0C-B98E-4D67-85D1-EDA9591CB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DHCP</a:t>
            </a:r>
          </a:p>
          <a:p>
            <a:pPr lvl="1"/>
            <a:r>
              <a:rPr lang="en-US" dirty="0"/>
              <a:t>Entity ID assignment </a:t>
            </a:r>
          </a:p>
          <a:p>
            <a:r>
              <a:rPr lang="en-US" dirty="0"/>
              <a:t>DNS</a:t>
            </a:r>
          </a:p>
          <a:p>
            <a:pPr lvl="1"/>
            <a:r>
              <a:rPr lang="en-US" dirty="0"/>
              <a:t>Hierarchical tree architecture</a:t>
            </a:r>
          </a:p>
          <a:p>
            <a:pPr lvl="1"/>
            <a:r>
              <a:rPr lang="en-US" dirty="0"/>
              <a:t>Name scoping and name overriding </a:t>
            </a:r>
          </a:p>
          <a:p>
            <a:r>
              <a:rPr lang="en-US" dirty="0"/>
              <a:t>ARP/NDP</a:t>
            </a:r>
          </a:p>
          <a:p>
            <a:pPr lvl="1"/>
            <a:r>
              <a:rPr lang="en-US" dirty="0"/>
              <a:t>LGR as ARP proxy for its prefix</a:t>
            </a:r>
          </a:p>
          <a:p>
            <a:r>
              <a:rPr lang="en-US" dirty="0"/>
              <a:t>Routing Protocol</a:t>
            </a:r>
          </a:p>
          <a:p>
            <a:pPr lvl="1"/>
            <a:r>
              <a:rPr lang="en-US" dirty="0"/>
              <a:t>Low level network can be a single AS</a:t>
            </a:r>
          </a:p>
          <a:p>
            <a:pPr lvl="1"/>
            <a:r>
              <a:rPr lang="en-US" dirty="0"/>
              <a:t>High level network can contain multiple </a:t>
            </a:r>
            <a:r>
              <a:rPr lang="en-US" dirty="0" err="1"/>
              <a:t>ASes</a:t>
            </a:r>
            <a:endParaRPr lang="en-US" dirty="0"/>
          </a:p>
          <a:p>
            <a:pPr lvl="2"/>
            <a:r>
              <a:rPr lang="en-US" dirty="0"/>
              <a:t>With lower level network as stub AS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4EE3F3-2CEF-4FAC-81E7-866642093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CB5-27BD-4ECA-9D86-80D4B900A204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F974A0-531E-4472-8C29-C57877AF6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7250" y="3064012"/>
            <a:ext cx="4582274" cy="305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53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5A645-05D0-4ACE-BB99-510BFA8B6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Plane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999DD-E8BD-4B24-B8D6-3C0FA2A91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End Entity</a:t>
            </a:r>
          </a:p>
          <a:p>
            <a:pPr lvl="1"/>
            <a:r>
              <a:rPr lang="en-US" dirty="0"/>
              <a:t>New </a:t>
            </a:r>
            <a:r>
              <a:rPr lang="en-US" dirty="0" err="1"/>
              <a:t>IPvn</a:t>
            </a:r>
            <a:r>
              <a:rPr lang="en-US" dirty="0"/>
              <a:t> socket supporting </a:t>
            </a:r>
            <a:r>
              <a:rPr lang="en-US" dirty="0" err="1"/>
              <a:t>IPvn</a:t>
            </a:r>
            <a:r>
              <a:rPr lang="en-US" dirty="0"/>
              <a:t> address family</a:t>
            </a:r>
          </a:p>
          <a:p>
            <a:pPr lvl="1"/>
            <a:r>
              <a:rPr lang="en-US" dirty="0"/>
              <a:t>Header convertible to IPv4/IPv6</a:t>
            </a:r>
          </a:p>
          <a:p>
            <a:pPr lvl="1"/>
            <a:r>
              <a:rPr lang="en-US" dirty="0"/>
              <a:t>Same L2, and  L4-L7 protocol stack</a:t>
            </a:r>
          </a:p>
          <a:p>
            <a:r>
              <a:rPr lang="en-US" dirty="0"/>
              <a:t>Routers</a:t>
            </a:r>
          </a:p>
          <a:p>
            <a:pPr lvl="1"/>
            <a:r>
              <a:rPr lang="en-US" dirty="0"/>
              <a:t>Smaller and simplified forwarding table</a:t>
            </a:r>
          </a:p>
          <a:p>
            <a:pPr lvl="2"/>
            <a:r>
              <a:rPr lang="en-US" dirty="0"/>
              <a:t>No nested prefixes</a:t>
            </a:r>
          </a:p>
          <a:p>
            <a:pPr lvl="2"/>
            <a:r>
              <a:rPr lang="en-US" dirty="0"/>
              <a:t>Network level address aggregation</a:t>
            </a:r>
          </a:p>
          <a:p>
            <a:pPr lvl="1"/>
            <a:r>
              <a:rPr lang="en-US" dirty="0"/>
              <a:t>New functions in LGR </a:t>
            </a:r>
          </a:p>
          <a:p>
            <a:pPr lvl="2"/>
            <a:r>
              <a:rPr lang="en-US" dirty="0"/>
              <a:t>Source and destination address manipulation </a:t>
            </a:r>
          </a:p>
          <a:p>
            <a:pPr lvl="1"/>
            <a:r>
              <a:rPr lang="en-US" dirty="0"/>
              <a:t>New functions in IPT</a:t>
            </a:r>
          </a:p>
          <a:p>
            <a:pPr lvl="2"/>
            <a:r>
              <a:rPr lang="en-US" dirty="0"/>
              <a:t>IP protocol translation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8A9A3B-6F1C-450E-9C7A-80B2DF5D4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CB5-27BD-4ECA-9D86-80D4B900A204}" type="slidenum">
              <a:rPr lang="en-US" smtClean="0"/>
              <a:t>10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44D93D4-35F3-480B-830E-D5CCFC0C7552}"/>
              </a:ext>
            </a:extLst>
          </p:cNvPr>
          <p:cNvGrpSpPr/>
          <p:nvPr/>
        </p:nvGrpSpPr>
        <p:grpSpPr>
          <a:xfrm>
            <a:off x="7669873" y="2063403"/>
            <a:ext cx="3255301" cy="3346797"/>
            <a:chOff x="8174699" y="2065883"/>
            <a:chExt cx="2138362" cy="193789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96DBA8F-A152-4A71-AC78-8B753EA9A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74699" y="2065883"/>
              <a:ext cx="2138362" cy="1937891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907F4E4-E01E-4126-8A68-C26DEA760E64}"/>
                </a:ext>
              </a:extLst>
            </p:cNvPr>
            <p:cNvSpPr txBox="1"/>
            <p:nvPr/>
          </p:nvSpPr>
          <p:spPr>
            <a:xfrm>
              <a:off x="9719353" y="3162144"/>
              <a:ext cx="4347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>
                  <a:solidFill>
                    <a:srgbClr val="C00000"/>
                  </a:solidFill>
                </a:rPr>
                <a:t>Vn</a:t>
              </a:r>
              <a:endParaRPr lang="en-US" sz="16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550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C7ACD-44D1-4F2A-ACB9-15483AC7A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</a:t>
            </a:r>
          </a:p>
        </p:txBody>
      </p:sp>
      <p:pic>
        <p:nvPicPr>
          <p:cNvPr id="19" name="Content Placeholder 18" descr="A screenshot of a cell phone&#10;&#10;Description automatically generated">
            <a:extLst>
              <a:ext uri="{FF2B5EF4-FFF2-40B4-BE49-F238E27FC236}">
                <a16:creationId xmlns:a16="http://schemas.microsoft.com/office/drawing/2014/main" id="{B3D3BA7D-D2DA-46E6-BC3C-2886F3CA2C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557" y="2157254"/>
            <a:ext cx="4648200" cy="2911653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04E130-C67A-41AD-8AEF-1763D13D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CB5-27BD-4ECA-9D86-80D4B900A204}" type="slidenum">
              <a:rPr lang="en-US" smtClean="0"/>
              <a:t>11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BCC06F2-FF8B-4B8B-B84C-324F690327AD}"/>
              </a:ext>
            </a:extLst>
          </p:cNvPr>
          <p:cNvGrpSpPr/>
          <p:nvPr/>
        </p:nvGrpSpPr>
        <p:grpSpPr>
          <a:xfrm>
            <a:off x="719264" y="1581901"/>
            <a:ext cx="5034264" cy="1374047"/>
            <a:chOff x="2775502" y="2969353"/>
            <a:chExt cx="5212711" cy="137404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4986202-C2D7-45DA-92F7-C96C17935BAA}"/>
                </a:ext>
              </a:extLst>
            </p:cNvPr>
            <p:cNvSpPr/>
            <p:nvPr/>
          </p:nvSpPr>
          <p:spPr bwMode="auto">
            <a:xfrm>
              <a:off x="2775504" y="2969353"/>
              <a:ext cx="650147" cy="459647"/>
            </a:xfrm>
            <a:prstGeom prst="rect">
              <a:avLst/>
            </a:prstGeom>
            <a:solidFill>
              <a:srgbClr val="00B0F0"/>
            </a:solidFill>
            <a:ln w="285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Ver(8)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FAC78CF-F698-4B9F-981F-2F45617076EE}"/>
                </a:ext>
              </a:extLst>
            </p:cNvPr>
            <p:cNvSpPr/>
            <p:nvPr/>
          </p:nvSpPr>
          <p:spPr bwMode="auto">
            <a:xfrm>
              <a:off x="2775503" y="3426553"/>
              <a:ext cx="2600587" cy="457200"/>
            </a:xfrm>
            <a:prstGeom prst="rect">
              <a:avLst/>
            </a:prstGeom>
            <a:solidFill>
              <a:srgbClr val="00B0F0"/>
            </a:solidFill>
            <a:ln w="285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Payload Length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84060C4-6FF4-4364-80D1-B5C8CD23FF19}"/>
                </a:ext>
              </a:extLst>
            </p:cNvPr>
            <p:cNvSpPr/>
            <p:nvPr/>
          </p:nvSpPr>
          <p:spPr bwMode="auto">
            <a:xfrm>
              <a:off x="3425651" y="2969353"/>
              <a:ext cx="650147" cy="459647"/>
            </a:xfrm>
            <a:prstGeom prst="rect">
              <a:avLst/>
            </a:prstGeom>
            <a:solidFill>
              <a:srgbClr val="00B0F0"/>
            </a:solidFill>
            <a:ln w="285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50" dirty="0"/>
                <a:t>Header Length</a:t>
              </a:r>
              <a:endPara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3D20912-431D-490B-908D-99BF050596DF}"/>
                </a:ext>
              </a:extLst>
            </p:cNvPr>
            <p:cNvSpPr/>
            <p:nvPr/>
          </p:nvSpPr>
          <p:spPr bwMode="auto">
            <a:xfrm>
              <a:off x="5376087" y="3427252"/>
              <a:ext cx="1296449" cy="457200"/>
            </a:xfrm>
            <a:prstGeom prst="rect">
              <a:avLst/>
            </a:prstGeom>
            <a:solidFill>
              <a:srgbClr val="FFFF00"/>
            </a:solidFill>
            <a:ln w="285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SAL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05C169D-638D-4F43-B147-307981CA74E8}"/>
                </a:ext>
              </a:extLst>
            </p:cNvPr>
            <p:cNvSpPr/>
            <p:nvPr/>
          </p:nvSpPr>
          <p:spPr bwMode="auto">
            <a:xfrm>
              <a:off x="2775502" y="3886200"/>
              <a:ext cx="1300292" cy="457200"/>
            </a:xfrm>
            <a:prstGeom prst="rect">
              <a:avLst/>
            </a:prstGeom>
            <a:solidFill>
              <a:srgbClr val="FFFF00"/>
            </a:solidFill>
            <a:ln w="285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SA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62B4DE1-F0E7-4C05-B9BD-07600D110C4D}"/>
                </a:ext>
              </a:extLst>
            </p:cNvPr>
            <p:cNvSpPr/>
            <p:nvPr/>
          </p:nvSpPr>
          <p:spPr bwMode="auto">
            <a:xfrm>
              <a:off x="4075798" y="2969353"/>
              <a:ext cx="1300294" cy="459647"/>
            </a:xfrm>
            <a:prstGeom prst="rect">
              <a:avLst/>
            </a:prstGeom>
            <a:solidFill>
              <a:srgbClr val="00B0F0"/>
            </a:solidFill>
            <a:ln w="285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50" dirty="0" err="1"/>
                <a:t>ToS</a:t>
              </a:r>
              <a:r>
                <a:rPr lang="en-US" sz="1050" dirty="0"/>
                <a:t>/TC</a:t>
              </a:r>
              <a:endPara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251815A-54B1-4EFE-A9C2-320DA6C7D6B9}"/>
                </a:ext>
              </a:extLst>
            </p:cNvPr>
            <p:cNvSpPr/>
            <p:nvPr/>
          </p:nvSpPr>
          <p:spPr bwMode="auto">
            <a:xfrm>
              <a:off x="5376091" y="2969353"/>
              <a:ext cx="1300294" cy="457200"/>
            </a:xfrm>
            <a:prstGeom prst="rect">
              <a:avLst/>
            </a:prstGeom>
            <a:solidFill>
              <a:srgbClr val="00B0F0"/>
            </a:solidFill>
            <a:ln w="285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50" dirty="0"/>
                <a:t>Next Header</a:t>
              </a:r>
              <a:endPara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48DACEA-9202-4E2C-A210-AC9FF957CD62}"/>
                </a:ext>
              </a:extLst>
            </p:cNvPr>
            <p:cNvSpPr/>
            <p:nvPr/>
          </p:nvSpPr>
          <p:spPr bwMode="auto">
            <a:xfrm>
              <a:off x="6676385" y="2969353"/>
              <a:ext cx="1311828" cy="457200"/>
            </a:xfrm>
            <a:prstGeom prst="rect">
              <a:avLst/>
            </a:prstGeom>
            <a:solidFill>
              <a:srgbClr val="00B0F0"/>
            </a:solidFill>
            <a:ln w="285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Hop Limit/TTL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2818AD0-D3D0-4758-9EA4-F61D24436FEC}"/>
                </a:ext>
              </a:extLst>
            </p:cNvPr>
            <p:cNvSpPr/>
            <p:nvPr/>
          </p:nvSpPr>
          <p:spPr bwMode="auto">
            <a:xfrm>
              <a:off x="4075796" y="3886200"/>
              <a:ext cx="2596739" cy="457200"/>
            </a:xfrm>
            <a:prstGeom prst="rect">
              <a:avLst/>
            </a:prstGeom>
            <a:solidFill>
              <a:schemeClr val="accent6"/>
            </a:solidFill>
            <a:ln w="285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50" dirty="0"/>
                <a:t>D</a:t>
              </a:r>
              <a:r>
                <a:rPr kumimoji="0" lang="en-US" sz="105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A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9E6527C-58E6-438B-8DA7-12ECDFB1C451}"/>
                </a:ext>
              </a:extLst>
            </p:cNvPr>
            <p:cNvSpPr/>
            <p:nvPr/>
          </p:nvSpPr>
          <p:spPr bwMode="auto">
            <a:xfrm>
              <a:off x="6672537" y="3430747"/>
              <a:ext cx="1304142" cy="457200"/>
            </a:xfrm>
            <a:prstGeom prst="rect">
              <a:avLst/>
            </a:prstGeom>
            <a:solidFill>
              <a:schemeClr val="accent6"/>
            </a:solidFill>
            <a:ln w="285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50" dirty="0"/>
                <a:t>DAL</a:t>
              </a:r>
              <a:endPara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674B7B8-E7B7-4619-AF18-BFFEA0DA12CA}"/>
                </a:ext>
              </a:extLst>
            </p:cNvPr>
            <p:cNvSpPr/>
            <p:nvPr/>
          </p:nvSpPr>
          <p:spPr bwMode="auto">
            <a:xfrm>
              <a:off x="6672536" y="3886200"/>
              <a:ext cx="1304143" cy="457200"/>
            </a:xfrm>
            <a:prstGeom prst="rect">
              <a:avLst/>
            </a:prstGeom>
            <a:solidFill>
              <a:srgbClr val="00B0F0"/>
            </a:solidFill>
            <a:ln w="285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50" dirty="0"/>
                <a:t>Padding</a:t>
              </a:r>
              <a:endParaRPr kumimoji="0" 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61E1ACA-EC30-4EC2-A042-81B8AEA86488}"/>
              </a:ext>
            </a:extLst>
          </p:cNvPr>
          <p:cNvSpPr txBox="1"/>
          <p:nvPr/>
        </p:nvSpPr>
        <p:spPr>
          <a:xfrm>
            <a:off x="2136360" y="3079467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IPVn</a:t>
            </a:r>
            <a:r>
              <a:rPr lang="en-US" dirty="0"/>
              <a:t> header format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E51E47C-24A6-4D8F-882B-BA295C9B4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024" y="3694586"/>
            <a:ext cx="4089042" cy="224862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2947B17-9813-49CE-9667-1A9B54E7F924}"/>
              </a:ext>
            </a:extLst>
          </p:cNvPr>
          <p:cNvSpPr txBox="1"/>
          <p:nvPr/>
        </p:nvSpPr>
        <p:spPr>
          <a:xfrm>
            <a:off x="1767830" y="5964199"/>
            <a:ext cx="3352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IPVn</a:t>
            </a:r>
            <a:r>
              <a:rPr lang="en-US" dirty="0"/>
              <a:t> header parse graph in P4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30F19C-AE2C-40AF-8574-D34867E8841A}"/>
              </a:ext>
            </a:extLst>
          </p:cNvPr>
          <p:cNvSpPr txBox="1"/>
          <p:nvPr/>
        </p:nvSpPr>
        <p:spPr>
          <a:xfrm>
            <a:off x="6366557" y="5209587"/>
            <a:ext cx="4711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Implementation and Simulation Environment</a:t>
            </a:r>
          </a:p>
        </p:txBody>
      </p:sp>
    </p:spTree>
    <p:extLst>
      <p:ext uri="{BB962C8B-B14F-4D97-AF65-F5344CB8AC3E}">
        <p14:creationId xmlns:p14="http://schemas.microsoft.com/office/powerpoint/2010/main" val="2450061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FB3B0-5042-4287-A014-3A986DF26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A72C7B-7F0E-4C6C-AE5B-1E7E9EEB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CB5-27BD-4ECA-9D86-80D4B900A204}" type="slidenum">
              <a:rPr lang="en-US" smtClean="0"/>
              <a:t>12</a:t>
            </a:fld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37E2758-B9FD-4B1B-A9AB-44D825C1303B}"/>
              </a:ext>
            </a:extLst>
          </p:cNvPr>
          <p:cNvGrpSpPr/>
          <p:nvPr/>
        </p:nvGrpSpPr>
        <p:grpSpPr>
          <a:xfrm>
            <a:off x="171718" y="1620619"/>
            <a:ext cx="6738938" cy="3086739"/>
            <a:chOff x="212815" y="2052133"/>
            <a:chExt cx="6738938" cy="308673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E6777F8-9D5A-4697-BECF-D36992F69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2815" y="2052133"/>
              <a:ext cx="6738938" cy="269557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EA83DB8-B8C4-4EC2-AA54-FDB36C615D4F}"/>
                </a:ext>
              </a:extLst>
            </p:cNvPr>
            <p:cNvSpPr txBox="1"/>
            <p:nvPr/>
          </p:nvSpPr>
          <p:spPr>
            <a:xfrm>
              <a:off x="406253" y="4769540"/>
              <a:ext cx="60755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Per-Packet Processing Time in Different Types of Routers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DDEBF37-3448-411A-AEDA-5DB3A0E05936}"/>
              </a:ext>
            </a:extLst>
          </p:cNvPr>
          <p:cNvGrpSpPr/>
          <p:nvPr/>
        </p:nvGrpSpPr>
        <p:grpSpPr>
          <a:xfrm>
            <a:off x="6420117" y="1645257"/>
            <a:ext cx="5476875" cy="3062101"/>
            <a:chOff x="6461214" y="2076771"/>
            <a:chExt cx="5476875" cy="306210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B057670-44AF-4EF5-9FF1-5051777B0C34}"/>
                </a:ext>
              </a:extLst>
            </p:cNvPr>
            <p:cNvSpPr txBox="1"/>
            <p:nvPr/>
          </p:nvSpPr>
          <p:spPr>
            <a:xfrm>
              <a:off x="7206033" y="4769540"/>
              <a:ext cx="43626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 Forwarding Performance Comparison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6A862C5-8B2B-42D3-A8AD-9406BE0202F9}"/>
                </a:ext>
              </a:extLst>
            </p:cNvPr>
            <p:cNvGrpSpPr/>
            <p:nvPr/>
          </p:nvGrpSpPr>
          <p:grpSpPr>
            <a:xfrm>
              <a:off x="6461214" y="2076771"/>
              <a:ext cx="5476875" cy="2695575"/>
              <a:chOff x="6481762" y="1983611"/>
              <a:chExt cx="5476875" cy="2695575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3C3915DF-ACB4-4AF4-8275-4965918814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81762" y="1983611"/>
                <a:ext cx="5476875" cy="2695575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1FE90E2-382F-47C6-A598-9A3999DE224D}"/>
                  </a:ext>
                </a:extLst>
              </p:cNvPr>
              <p:cNvSpPr txBox="1"/>
              <p:nvPr/>
            </p:nvSpPr>
            <p:spPr>
              <a:xfrm>
                <a:off x="7785252" y="2799042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IPv4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4A1CA76-4CAF-4DF1-B21E-F03C583586C2}"/>
                  </a:ext>
                </a:extLst>
              </p:cNvPr>
              <p:cNvSpPr txBox="1"/>
              <p:nvPr/>
            </p:nvSpPr>
            <p:spPr>
              <a:xfrm>
                <a:off x="8897033" y="2799042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IPv6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C12C6A2-3E02-430F-9FC7-F32CB7557911}"/>
                  </a:ext>
                </a:extLst>
              </p:cNvPr>
              <p:cNvSpPr txBox="1"/>
              <p:nvPr/>
            </p:nvSpPr>
            <p:spPr>
              <a:xfrm>
                <a:off x="10200525" y="2799042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solidFill>
                      <a:srgbClr val="C00000"/>
                    </a:solidFill>
                  </a:rPr>
                  <a:t>IPvn</a:t>
                </a:r>
                <a:endParaRPr lang="en-US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01BEB1E1-B96E-4F2F-90CE-4B5BDF8E0924}"/>
                  </a:ext>
                </a:extLst>
              </p:cNvPr>
              <p:cNvCxnSpPr/>
              <p:nvPr/>
            </p:nvCxnSpPr>
            <p:spPr>
              <a:xfrm>
                <a:off x="8075488" y="3308279"/>
                <a:ext cx="0" cy="30822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53AFBDBB-AB2B-46AD-A5AE-589BA422DD48}"/>
                  </a:ext>
                </a:extLst>
              </p:cNvPr>
              <p:cNvCxnSpPr/>
              <p:nvPr/>
            </p:nvCxnSpPr>
            <p:spPr>
              <a:xfrm>
                <a:off x="9245030" y="3274888"/>
                <a:ext cx="0" cy="30822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25647376-A4DC-411D-9CC2-AB618E2EC06A}"/>
                  </a:ext>
                </a:extLst>
              </p:cNvPr>
              <p:cNvCxnSpPr/>
              <p:nvPr/>
            </p:nvCxnSpPr>
            <p:spPr>
              <a:xfrm>
                <a:off x="10560122" y="3168374"/>
                <a:ext cx="0" cy="30822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70B67DCC-04D0-407A-846B-DEE122B13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74301"/>
            <a:ext cx="10515600" cy="130266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Reflect relative performance in software implementation</a:t>
            </a:r>
          </a:p>
          <a:p>
            <a:r>
              <a:rPr lang="en-US" dirty="0"/>
              <a:t>Insufficient support of variable length header in P4</a:t>
            </a:r>
          </a:p>
          <a:p>
            <a:r>
              <a:rPr lang="en-US" dirty="0"/>
              <a:t>Not consider the performance for address lookups </a:t>
            </a:r>
          </a:p>
        </p:txBody>
      </p:sp>
    </p:spTree>
    <p:extLst>
      <p:ext uri="{BB962C8B-B14F-4D97-AF65-F5344CB8AC3E}">
        <p14:creationId xmlns:p14="http://schemas.microsoft.com/office/powerpoint/2010/main" val="1447754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6E45C-C851-4BC0-941D-3E9D4FFD9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II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C1FE87-C004-45E6-A2ED-0C75DC86D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CB5-27BD-4ECA-9D86-80D4B900A204}" type="slidenum">
              <a:rPr lang="en-US" smtClean="0"/>
              <a:t>13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9F089D8-8E25-4473-A91F-C98D56139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887" y="1927968"/>
            <a:ext cx="5873506" cy="270567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6DF1109-D47B-44C2-A1E8-20554FC10177}"/>
              </a:ext>
            </a:extLst>
          </p:cNvPr>
          <p:cNvSpPr txBox="1"/>
          <p:nvPr/>
        </p:nvSpPr>
        <p:spPr>
          <a:xfrm>
            <a:off x="2678640" y="4592282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Overhead Comparison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CE9280-FE0E-413F-BC8E-C679C9294C61}"/>
              </a:ext>
            </a:extLst>
          </p:cNvPr>
          <p:cNvSpPr txBox="1"/>
          <p:nvPr/>
        </p:nvSpPr>
        <p:spPr>
          <a:xfrm>
            <a:off x="7594571" y="4633646"/>
            <a:ext cx="3104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IoT Power Saving over IPv6 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7C90F97-4D29-4D8F-ADAE-92C6631DBEA9}"/>
              </a:ext>
            </a:extLst>
          </p:cNvPr>
          <p:cNvGrpSpPr/>
          <p:nvPr/>
        </p:nvGrpSpPr>
        <p:grpSpPr>
          <a:xfrm>
            <a:off x="6724625" y="1927968"/>
            <a:ext cx="4289279" cy="2705679"/>
            <a:chOff x="6724625" y="1927968"/>
            <a:chExt cx="4289279" cy="2705679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6E716F7-7621-4722-B56A-6FA263A1451F}"/>
                </a:ext>
              </a:extLst>
            </p:cNvPr>
            <p:cNvGrpSpPr/>
            <p:nvPr/>
          </p:nvGrpSpPr>
          <p:grpSpPr>
            <a:xfrm>
              <a:off x="6724625" y="1927968"/>
              <a:ext cx="4289279" cy="2705679"/>
              <a:chOff x="6724625" y="1927968"/>
              <a:chExt cx="4289279" cy="2705679"/>
            </a:xfrm>
          </p:grpSpPr>
          <p:graphicFrame>
            <p:nvGraphicFramePr>
              <p:cNvPr id="7" name="Chart 6">
                <a:extLst>
                  <a:ext uri="{FF2B5EF4-FFF2-40B4-BE49-F238E27FC236}">
                    <a16:creationId xmlns:a16="http://schemas.microsoft.com/office/drawing/2014/main" id="{CD0A9C1F-C866-47A5-B180-6266CA75E2AA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664034553"/>
                  </p:ext>
                </p:extLst>
              </p:nvPr>
            </p:nvGraphicFramePr>
            <p:xfrm>
              <a:off x="6724625" y="1927968"/>
              <a:ext cx="4289279" cy="270567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59A27ED-4D40-4E0E-94FF-4AFC6C610680}"/>
                  </a:ext>
                </a:extLst>
              </p:cNvPr>
              <p:cNvCxnSpPr/>
              <p:nvPr/>
            </p:nvCxnSpPr>
            <p:spPr>
              <a:xfrm flipV="1">
                <a:off x="9544050" y="2057400"/>
                <a:ext cx="0" cy="203835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AE8DB1D-7668-4800-A6D4-C3EC3C256A51}"/>
                </a:ext>
              </a:extLst>
            </p:cNvPr>
            <p:cNvCxnSpPr/>
            <p:nvPr/>
          </p:nvCxnSpPr>
          <p:spPr>
            <a:xfrm flipV="1">
              <a:off x="8667750" y="2057400"/>
              <a:ext cx="0" cy="20383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2977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19773-C3E0-42FB-992B-4C41E0352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B7CDD-BB10-4CEF-BE44-49F57F522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Efficient addressing scheme for IoT and data center networks</a:t>
            </a:r>
          </a:p>
          <a:p>
            <a:r>
              <a:rPr lang="en-US" dirty="0"/>
              <a:t>Future-proof extensible address space</a:t>
            </a:r>
          </a:p>
          <a:p>
            <a:r>
              <a:rPr lang="en-US" dirty="0"/>
              <a:t>Incrementally deployable from the edge</a:t>
            </a:r>
          </a:p>
          <a:p>
            <a:r>
              <a:rPr lang="en-US" dirty="0"/>
              <a:t>Fully interoperable with existing IPv4/IPv6 network and end entities</a:t>
            </a:r>
          </a:p>
          <a:p>
            <a:r>
              <a:rPr lang="en-US" dirty="0"/>
              <a:t>Simplified network control/data plane protocol &amp; implementation </a:t>
            </a:r>
          </a:p>
          <a:p>
            <a:r>
              <a:rPr lang="en-US" dirty="0"/>
              <a:t>Open source (</a:t>
            </a:r>
            <a:r>
              <a:rPr lang="en-US" b="0" i="0" dirty="0">
                <a:solidFill>
                  <a:srgbClr val="7030A0"/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https://github.com/Fizzbb/ResearchPaper/tree/master/Adaptive-Addresses-for-NG-IP</a:t>
            </a:r>
            <a:r>
              <a:rPr lang="en-US" b="0" i="0" dirty="0">
                <a:effectLst/>
                <a:latin typeface="Arial" panose="020B0604020202020204" pitchFamily="34" charset="0"/>
              </a:rPr>
              <a:t>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11C580-3A6E-4FFA-92A1-9A4B3928C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CB5-27BD-4ECA-9D86-80D4B900A20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837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68613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4|1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|4.5|14.3|23.6|14.4|11.3"/>
</p:tagLst>
</file>

<file path=ppt/theme/theme1.xml><?xml version="1.0" encoding="utf-8"?>
<a:theme xmlns:a="http://schemas.openxmlformats.org/drawingml/2006/main" name="BCW">
  <a:themeElements>
    <a:clrScheme name="Huawei">
      <a:dk1>
        <a:srgbClr val="595957"/>
      </a:dk1>
      <a:lt1>
        <a:srgbClr val="FFFFFF"/>
      </a:lt1>
      <a:dk2>
        <a:srgbClr val="000000"/>
      </a:dk2>
      <a:lt2>
        <a:srgbClr val="DDDDDD"/>
      </a:lt2>
      <a:accent1>
        <a:srgbClr val="C7000B"/>
      </a:accent1>
      <a:accent2>
        <a:srgbClr val="898989"/>
      </a:accent2>
      <a:accent3>
        <a:srgbClr val="DDDDDD"/>
      </a:accent3>
      <a:accent4>
        <a:srgbClr val="D7005B"/>
      </a:accent4>
      <a:accent5>
        <a:srgbClr val="F5A200"/>
      </a:accent5>
      <a:accent6>
        <a:srgbClr val="FFFF00"/>
      </a:accent6>
      <a:hlink>
        <a:srgbClr val="00B0F0"/>
      </a:hlink>
      <a:folHlink>
        <a:srgbClr val="D7005B"/>
      </a:folHlink>
    </a:clrScheme>
    <a:fontScheme name="Huawei New">
      <a:majorFont>
        <a:latin typeface="Arial"/>
        <a:ea typeface="Microsoft YaHei"/>
        <a:cs typeface=""/>
      </a:majorFont>
      <a:minorFont>
        <a:latin typeface="Arial"/>
        <a:ea typeface="Microsoft YaHei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1971A4E-9B7C-4098-932A-3837A4AF1ED9}" vid="{B53326AB-E42C-4BC1-A589-C97257F7A5E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Futurewei 2019 Template</Template>
  <TotalTime>14641</TotalTime>
  <Words>715</Words>
  <Application>Microsoft Office PowerPoint</Application>
  <PresentationFormat>Widescreen</PresentationFormat>
  <Paragraphs>178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Abadi</vt:lpstr>
      <vt:lpstr>Arial</vt:lpstr>
      <vt:lpstr>Calibri</vt:lpstr>
      <vt:lpstr>BCW</vt:lpstr>
      <vt:lpstr>Adaptive Address for Next Generation IP Protocol in Hierarchical Networks</vt:lpstr>
      <vt:lpstr>PowerPoint Presentation</vt:lpstr>
      <vt:lpstr>Observation</vt:lpstr>
      <vt:lpstr>Adaptive Address in Hierarchical Networks</vt:lpstr>
      <vt:lpstr>PowerPoint Presentation</vt:lpstr>
      <vt:lpstr>PowerPoint Presentation</vt:lpstr>
      <vt:lpstr>Address Fields in Header &amp; Border Router’s Function</vt:lpstr>
      <vt:lpstr>Interface with IPv4/IPv6 Networks</vt:lpstr>
      <vt:lpstr>Control Plane Design</vt:lpstr>
      <vt:lpstr>Data Plane Design</vt:lpstr>
      <vt:lpstr>Implementation</vt:lpstr>
      <vt:lpstr>Evaluation I</vt:lpstr>
      <vt:lpstr>Evaluation II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Haoyu Song</dc:creator>
  <cp:lastModifiedBy>Haoyu Song</cp:lastModifiedBy>
  <cp:revision>125</cp:revision>
  <dcterms:created xsi:type="dcterms:W3CDTF">2019-12-02T18:03:50Z</dcterms:created>
  <dcterms:modified xsi:type="dcterms:W3CDTF">2020-10-12T22:35:23Z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readonly">
    <vt:lpwstr/>
  </property>
  <property fmtid="{D5CDD505-2E9C-101B-9397-08002B2CF9AE}" pid="3" name="_change">
    <vt:lpwstr/>
  </property>
  <property fmtid="{D5CDD505-2E9C-101B-9397-08002B2CF9AE}" pid="4" name="_full-control">
    <vt:lpwstr/>
  </property>
  <property fmtid="{D5CDD505-2E9C-101B-9397-08002B2CF9AE}" pid="5" name="sflag">
    <vt:lpwstr>1565641933</vt:lpwstr>
  </property>
</Properties>
</file>