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59" r:id="rId13"/>
    <p:sldId id="272" r:id="rId14"/>
    <p:sldId id="273" r:id="rId15"/>
    <p:sldId id="269" r:id="rId16"/>
    <p:sldId id="274" r:id="rId17"/>
    <p:sldId id="271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8"/>
    <p:restoredTop sz="94643"/>
  </p:normalViewPr>
  <p:slideViewPr>
    <p:cSldViewPr snapToGrid="0" snapToObjects="1">
      <p:cViewPr>
        <p:scale>
          <a:sx n="130" d="100"/>
          <a:sy n="130" d="100"/>
        </p:scale>
        <p:origin x="-3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32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6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8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8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5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27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81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76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9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29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9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10083800" cy="944562"/>
          </a:xfrm>
        </p:spPr>
        <p:txBody>
          <a:bodyPr lIns="0" tIns="0" rIns="0" bIns="0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599"/>
            <a:ext cx="11582400" cy="4482581"/>
          </a:xfrm>
        </p:spPr>
        <p:txBody>
          <a:bodyPr lIns="0" tIns="0" rIns="0" bIns="0"/>
          <a:lstStyle>
            <a:lvl1pPr marL="182880" indent="-182880">
              <a:spcBef>
                <a:spcPts val="600"/>
              </a:spcBef>
              <a:defRPr sz="2000"/>
            </a:lvl1pPr>
            <a:lvl2pPr marL="365760" indent="-182880">
              <a:spcBef>
                <a:spcPts val="600"/>
              </a:spcBef>
              <a:defRPr sz="1800"/>
            </a:lvl2pPr>
            <a:lvl3pPr marL="548640" indent="-182880">
              <a:spcBef>
                <a:spcPts val="600"/>
              </a:spcBef>
              <a:defRPr sz="1600"/>
            </a:lvl3pPr>
            <a:lvl4pPr marL="731520" indent="-182880">
              <a:spcBef>
                <a:spcPts val="600"/>
              </a:spcBef>
              <a:defRPr sz="1400"/>
            </a:lvl4pPr>
            <a:lvl5pPr marL="914400" indent="-182880">
              <a:spcBef>
                <a:spcPts val="600"/>
              </a:spcBef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C8EAEFC-D2CE-453E-BCDB-A106726B0BB4}"/>
              </a:ext>
            </a:extLst>
          </p:cNvPr>
          <p:cNvSpPr/>
          <p:nvPr userDrawn="1"/>
        </p:nvSpPr>
        <p:spPr bwMode="auto">
          <a:xfrm>
            <a:off x="0" y="6361206"/>
            <a:ext cx="12192000" cy="4967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SzTx/>
              <a:buFont typeface="Wingdings" panose="05000000000000000000" pitchFamily="2" charset="2"/>
              <a:buChar char="n"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02D73F7-33DC-4543-B224-D1CC69C06FC7}"/>
              </a:ext>
            </a:extLst>
          </p:cNvPr>
          <p:cNvSpPr txBox="1"/>
          <p:nvPr userDrawn="1"/>
        </p:nvSpPr>
        <p:spPr>
          <a:xfrm>
            <a:off x="4511040" y="6440326"/>
            <a:ext cx="316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0" dirty="0">
                <a:solidFill>
                  <a:schemeClr val="bg2">
                    <a:lumMod val="75000"/>
                  </a:schemeClr>
                </a:solidFill>
              </a:rPr>
              <a:t>Futurewei Technologies, Inc.</a:t>
            </a:r>
            <a:endParaRPr lang="en-US" sz="1600" b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" name="Rectangle 26">
            <a:extLst>
              <a:ext uri="{FF2B5EF4-FFF2-40B4-BE49-F238E27FC236}">
                <a16:creationId xmlns:a16="http://schemas.microsoft.com/office/drawing/2014/main" xmlns="" id="{C4A00F93-6344-4FC8-9DE3-E04FD26AFE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82667" y="6537759"/>
            <a:ext cx="1104533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defTabSz="784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92113" defTabSz="784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784225" defTabSz="784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174750" defTabSz="784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66863" defTabSz="784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24063" defTabSz="784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81263" defTabSz="784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38463" defTabSz="784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95663" defTabSz="784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en-US" sz="1100" b="1" dirty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panose="020B0600070205080204" pitchFamily="34" charset="-128"/>
              </a:rPr>
              <a:t>Page </a:t>
            </a:r>
            <a:fld id="{3EEE1643-7FBA-43B0-85D4-8B023CAE5554}" type="slidenum">
              <a:rPr lang="de-DE" altLang="en-US" sz="11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panose="020B0600070205080204" pitchFamily="34" charset="-128"/>
              </a:rPr>
              <a:pPr algn="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z="1100" b="1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panose="020B0600070205080204" pitchFamily="34" charset="-128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95E0F2F0-98ED-44BF-9EC1-4FCE79087B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801" y="5933301"/>
            <a:ext cx="11582400" cy="276999"/>
          </a:xfrm>
        </p:spPr>
        <p:txBody>
          <a:bodyPr lIns="0" tIns="0" rIns="0" bIns="0" anchor="b"/>
          <a:lstStyle>
            <a:lvl1pPr marL="0" indent="0" algn="l"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  <a:lvl2pPr marL="457063" indent="0" algn="l">
              <a:buNone/>
              <a:defRPr sz="1100"/>
            </a:lvl2pPr>
            <a:lvl3pPr marL="914126" indent="0" algn="l">
              <a:buNone/>
              <a:defRPr sz="1100"/>
            </a:lvl3pPr>
            <a:lvl4pPr marL="1371189" indent="0" algn="l">
              <a:buNone/>
              <a:defRPr sz="1100"/>
            </a:lvl4pPr>
            <a:lvl5pPr marL="1828252" indent="0" algn="l">
              <a:buNone/>
              <a:defRPr sz="1100"/>
            </a:lvl5pPr>
          </a:lstStyle>
          <a:p>
            <a:pPr lvl="0"/>
            <a:r>
              <a:rPr lang="en-US" dirty="0"/>
              <a:t>Footer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CACF83C-1402-4C7E-AA1B-C3C67A19AD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217146"/>
            <a:ext cx="2058692" cy="76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4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768">
          <p15:clr>
            <a:srgbClr val="FBAE40"/>
          </p15:clr>
        </p15:guide>
        <p15:guide id="5" orient="horz" pos="864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39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629CB-9FB6-A645-8C01-5356B5CCD8BB}" type="datetimeFigureOut">
              <a:rPr lang="en-US" smtClean="0"/>
              <a:t>10/12/20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AD438-8BFF-7448-B846-B3EC74935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19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Toerless.Eckert@futurewei.com" TargetMode="External"/><Relationship Id="rId3" Type="http://schemas.openxmlformats.org/officeDocument/2006/relationships/hyperlink" Target="mailto:sb@stewartbryant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etwork2030/lbf-poc" TargetMode="External"/><Relationship Id="rId4" Type="http://schemas.openxmlformats.org/officeDocument/2006/relationships/hyperlink" Target="https://tools.ietf.org/html/draft-stoica-diffserv-dps-02" TargetMode="External"/><Relationship Id="rId5" Type="http://schemas.openxmlformats.org/officeDocument/2006/relationships/hyperlink" Target="https://www.rfc-editor.org/rfc/rfc8698.txt" TargetMode="External"/><Relationship Id="rId6" Type="http://schemas.openxmlformats.org/officeDocument/2006/relationships/hyperlink" Target="https://ieeexplore.ieee.org/document/5462240/" TargetMode="External"/><Relationship Id="rId7" Type="http://schemas.openxmlformats.org/officeDocument/2006/relationships/hyperlink" Target="https://ieeexplore.ieee.org/xpl/conhome/5461675/proceeding" TargetMode="External"/><Relationship Id="rId8" Type="http://schemas.openxmlformats.org/officeDocument/2006/relationships/hyperlink" Target="https://tools.ietf.org/html/draft-ietf-anima-autonomic-control-plane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network2030/B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Unified Forwarding Plane for Enhanced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36902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b="1" dirty="0"/>
              <a:t>NIPAA - Session C</a:t>
            </a:r>
            <a:endParaRPr lang="en-US" dirty="0"/>
          </a:p>
          <a:p>
            <a:r>
              <a:rPr lang="en-US" dirty="0"/>
              <a:t>Time: </a:t>
            </a:r>
            <a:r>
              <a:rPr lang="en-US" b="1" dirty="0"/>
              <a:t>Oct. 13, 2020, 3:30 p.m. to Oct. 13, 2020, 5 p.m. (CEST</a:t>
            </a:r>
            <a:r>
              <a:rPr lang="en-US" b="1" dirty="0" smtClean="0"/>
              <a:t>)</a:t>
            </a:r>
          </a:p>
          <a:p>
            <a:r>
              <a:rPr lang="en-US" b="1" dirty="0"/>
              <a:t>	</a:t>
            </a:r>
          </a:p>
          <a:p>
            <a:r>
              <a:rPr lang="en-US" dirty="0" smtClean="0"/>
              <a:t>Toerless Eckert, </a:t>
            </a:r>
            <a:r>
              <a:rPr lang="en-US" dirty="0" smtClean="0">
                <a:hlinkClick r:id="rId2"/>
              </a:rPr>
              <a:t>Toerless.Eckert@futurewei.com</a:t>
            </a:r>
            <a:r>
              <a:rPr lang="en-US" dirty="0" smtClean="0"/>
              <a:t>, Futurewei</a:t>
            </a:r>
          </a:p>
          <a:p>
            <a:r>
              <a:rPr lang="en-US" dirty="0" smtClean="0"/>
              <a:t>Stewart Bryant, </a:t>
            </a:r>
            <a:r>
              <a:rPr lang="en-US" dirty="0" smtClean="0">
                <a:hlinkClick r:id="rId3"/>
              </a:rPr>
              <a:t>sb@stewartbryant.com</a:t>
            </a:r>
            <a:r>
              <a:rPr lang="en-US" dirty="0" smtClean="0"/>
              <a:t>, Futurewei &amp; Univ. Surrey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818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i="1" dirty="0" smtClean="0"/>
              <a:t>Research </a:t>
            </a:r>
            <a:r>
              <a:rPr lang="en-US" i="1" dirty="0"/>
              <a:t>into the evolution of IP forwarding is proposing enhanced end-to-end, per-hop services in support of requirements by current and even more so future applications, such as high-precision latency, qualitative and deterministic forwarding. </a:t>
            </a:r>
            <a:endParaRPr lang="en-US" i="1" dirty="0" smtClean="0"/>
          </a:p>
          <a:p>
            <a:pPr marL="0" indent="0" algn="ctr">
              <a:buNone/>
            </a:pPr>
            <a:r>
              <a:rPr lang="en-US" i="1" dirty="0" smtClean="0"/>
              <a:t>When such </a:t>
            </a:r>
            <a:r>
              <a:rPr lang="en-US" i="1" dirty="0"/>
              <a:t>an evolved IP forwarding plane would be were deployed In a similar manner to as todays IP/IPv6 forwarding plane, these enhanced services would not be able to operate on every hop though, because todays network paths are built as a mix of L2 ethernet witching, L2.5 MPLS switching, L3 routing and various forms of "tunneling" especially in mobile networks. </a:t>
            </a:r>
            <a:endParaRPr lang="en-US" i="1" dirty="0" smtClean="0"/>
          </a:p>
          <a:p>
            <a:pPr marL="0" indent="0" algn="ctr">
              <a:buNone/>
            </a:pPr>
            <a:r>
              <a:rPr lang="en-US" i="1" dirty="0" smtClean="0"/>
              <a:t>A </a:t>
            </a:r>
            <a:r>
              <a:rPr lang="en-US" i="1" dirty="0"/>
              <a:t>more fundamental study is therefore needed to understand how the new requirements are best met, and how we can migrate the network from the network of today to a network that can meet the new needs</a:t>
            </a:r>
            <a:r>
              <a:rPr lang="en-US" i="1" dirty="0" smtClean="0"/>
              <a:t>.</a:t>
            </a:r>
          </a:p>
          <a:p>
            <a:pPr marL="0" indent="0" algn="ctr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i="1" dirty="0" smtClean="0">
                <a:solidFill>
                  <a:srgbClr val="FF0000"/>
                </a:solidFill>
              </a:rPr>
              <a:t>This talk is about ongoing work, it is meant to inspire attendees to think bout this area</a:t>
            </a:r>
            <a:br>
              <a:rPr lang="en-US" i="1" dirty="0" smtClean="0">
                <a:solidFill>
                  <a:srgbClr val="FF0000"/>
                </a:solidFill>
              </a:rPr>
            </a:br>
            <a:r>
              <a:rPr lang="en-US" i="1" dirty="0" smtClean="0">
                <a:solidFill>
                  <a:srgbClr val="FF0000"/>
                </a:solidFill>
              </a:rPr>
              <a:t>no results will be presented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97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6562"/>
          </a:xfrm>
        </p:spPr>
        <p:txBody>
          <a:bodyPr/>
          <a:lstStyle/>
          <a:p>
            <a:r>
              <a:rPr lang="en-US" dirty="0" smtClean="0"/>
              <a:t>New Services require </a:t>
            </a:r>
            <a:r>
              <a:rPr lang="en-US" smtClean="0"/>
              <a:t>New Forwarding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3889"/>
            <a:ext cx="10515600" cy="4943074"/>
          </a:xfrm>
        </p:spPr>
        <p:txBody>
          <a:bodyPr>
            <a:normAutofit/>
          </a:bodyPr>
          <a:lstStyle/>
          <a:p>
            <a:r>
              <a:rPr lang="en-US" dirty="0" smtClean="0"/>
              <a:t>25 years ago: IPv4 -&gt; IPv6</a:t>
            </a:r>
          </a:p>
          <a:p>
            <a:pPr lvl="1"/>
            <a:r>
              <a:rPr lang="en-US" i="1" dirty="0" smtClean="0"/>
              <a:t>and all we got are more addresses ?!</a:t>
            </a:r>
          </a:p>
          <a:p>
            <a:pPr lvl="1"/>
            <a:r>
              <a:rPr lang="en-US" dirty="0" smtClean="0"/>
              <a:t>Other foundational goals of IP-NG effort leading to IPv6 not adopted with IPv6</a:t>
            </a:r>
          </a:p>
          <a:p>
            <a:pPr lvl="1"/>
            <a:r>
              <a:rPr lang="en-US" dirty="0" smtClean="0"/>
              <a:t>Fundamentally: 50 year old protocol / services model</a:t>
            </a:r>
          </a:p>
          <a:p>
            <a:r>
              <a:rPr lang="en-US" dirty="0" smtClean="0"/>
              <a:t>What Future IP Evolution (FIPE) do we need ?</a:t>
            </a:r>
          </a:p>
          <a:p>
            <a:pPr lvl="1"/>
            <a:r>
              <a:rPr lang="en-US" dirty="0" smtClean="0"/>
              <a:t>IPv6 Forever ? New IP ?</a:t>
            </a:r>
          </a:p>
          <a:p>
            <a:pPr lvl="1"/>
            <a:r>
              <a:rPr lang="is-IS" dirty="0" smtClean="0"/>
              <a:t>Will never know ... until we explore the options and compare:</a:t>
            </a:r>
          </a:p>
          <a:p>
            <a:pPr marL="1371600" lvl="2" indent="-457200">
              <a:buFont typeface="+mj-lt"/>
              <a:buAutoNum type="arabicPeriod"/>
            </a:pPr>
            <a:r>
              <a:rPr lang="is-IS" dirty="0" smtClean="0"/>
              <a:t>Best option with IPv6 (IPv6 “Law”: RFC8200) + Extensions</a:t>
            </a:r>
          </a:p>
          <a:p>
            <a:pPr lvl="3"/>
            <a:r>
              <a:rPr lang="is-IS" dirty="0" smtClean="0"/>
              <a:t>See IETF work on source routing extension headers: Small changes, decade of work...</a:t>
            </a:r>
          </a:p>
          <a:p>
            <a:pPr marL="1371600" lvl="2" indent="-457200">
              <a:buFont typeface="+mj-lt"/>
              <a:buAutoNum type="arabicPeriod"/>
            </a:pPr>
            <a:r>
              <a:rPr lang="is-IS" dirty="0" smtClean="0"/>
              <a:t>Best option for packet headers/design without these constraints (NewIP)</a:t>
            </a:r>
          </a:p>
          <a:p>
            <a:pPr lvl="1"/>
            <a:r>
              <a:rPr lang="is-IS" dirty="0" smtClean="0"/>
              <a:t>Compare</a:t>
            </a:r>
          </a:p>
          <a:p>
            <a:pPr lvl="2"/>
            <a:r>
              <a:rPr lang="is-IS" dirty="0" smtClean="0"/>
              <a:t>Likely: When urgent need and feasible: improvements will be “hacked” into IPv6, but “cleaner” solution possible when not constrained by RFC8200 limits</a:t>
            </a:r>
          </a:p>
          <a:p>
            <a:pPr lvl="1"/>
            <a:endParaRPr lang="is-I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80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6716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“Network Layer” (Hop-by-Hop) Services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 smtClean="0"/>
              <a:t>    </a:t>
            </a:r>
            <a:r>
              <a:rPr lang="en-US" sz="2800" i="1" dirty="0" smtClean="0"/>
              <a:t>actually: applies to (L2, L2.5, L3, L3.5), not only “network layer”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891684" cy="47914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Services are Functions </a:t>
            </a:r>
            <a:r>
              <a:rPr lang="en-US" dirty="0" smtClean="0"/>
              <a:t>of the forwarding plane </a:t>
            </a:r>
            <a:r>
              <a:rPr lang="en-US" dirty="0" smtClean="0"/>
              <a:t>that</a:t>
            </a:r>
            <a:r>
              <a:rPr lang="is-IS" dirty="0" smtClean="0"/>
              <a:t>…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May happen on every hop supporting the </a:t>
            </a:r>
            <a:r>
              <a:rPr lang="en-US" dirty="0" smtClean="0"/>
              <a:t>service (hop-by-hop)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Are indicated </a:t>
            </a:r>
            <a:r>
              <a:rPr lang="en-US" dirty="0" smtClean="0"/>
              <a:t>/ desired by the endpoints </a:t>
            </a:r>
            <a:r>
              <a:rPr lang="en-US" dirty="0" smtClean="0"/>
              <a:t>(user</a:t>
            </a:r>
            <a:r>
              <a:rPr lang="en-US" dirty="0" smtClean="0"/>
              <a:t>) (?!!!!)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Impact / Differentiate the traffic experience</a:t>
            </a:r>
          </a:p>
          <a:p>
            <a:pPr marL="914400" lvl="2" indent="0">
              <a:buNone/>
            </a:pPr>
            <a:r>
              <a:rPr lang="en-US" sz="2400" i="1" dirty="0"/>
              <a:t>a</a:t>
            </a:r>
            <a:r>
              <a:rPr lang="en-US" sz="2400" i="1" dirty="0" smtClean="0"/>
              <a:t>bsolutely </a:t>
            </a:r>
            <a:r>
              <a:rPr lang="en-US" sz="2400" i="1" dirty="0" smtClean="0"/>
              <a:t>or relative to other traffic</a:t>
            </a:r>
          </a:p>
          <a:p>
            <a:pPr marL="0" indent="0">
              <a:buNone/>
            </a:pPr>
            <a:r>
              <a:rPr lang="en-US" sz="2600" dirty="0" smtClean="0"/>
              <a:t>Distinction “Service” vs. “Function” </a:t>
            </a:r>
            <a:r>
              <a:rPr lang="en-US" sz="2600" dirty="0" smtClean="0"/>
              <a:t>example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  Traffic </a:t>
            </a:r>
            <a:r>
              <a:rPr lang="en-US" dirty="0" smtClean="0"/>
              <a:t>Steering / Source </a:t>
            </a:r>
            <a:r>
              <a:rPr lang="en-US" dirty="0" smtClean="0"/>
              <a:t>Routing:</a:t>
            </a:r>
            <a:endParaRPr lang="en-US" dirty="0" smtClean="0"/>
          </a:p>
          <a:p>
            <a:pPr lvl="1"/>
            <a:r>
              <a:rPr lang="en-US" dirty="0" smtClean="0"/>
              <a:t>Widely </a:t>
            </a:r>
            <a:r>
              <a:rPr lang="en-US" dirty="0" smtClean="0"/>
              <a:t>used in SP networks for “Capacity Optimization”: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Networks steer </a:t>
            </a:r>
            <a:r>
              <a:rPr lang="en-US" dirty="0" smtClean="0"/>
              <a:t>traffic flows load-based around different, non-equal cost </a:t>
            </a:r>
            <a:r>
              <a:rPr lang="en-US" dirty="0" smtClean="0"/>
              <a:t>paths.</a:t>
            </a:r>
            <a:br>
              <a:rPr lang="en-US" dirty="0" smtClean="0"/>
            </a:br>
            <a:r>
              <a:rPr lang="en-US" dirty="0" smtClean="0"/>
              <a:t>Maximizes Return of Investment (</a:t>
            </a:r>
            <a:r>
              <a:rPr lang="en-US" dirty="0" err="1" smtClean="0"/>
              <a:t>RoI</a:t>
            </a:r>
            <a:r>
              <a:rPr lang="en-US" dirty="0" smtClean="0"/>
              <a:t>) of </a:t>
            </a:r>
            <a:r>
              <a:rPr lang="en-US" dirty="0" smtClean="0"/>
              <a:t>network infrastructure</a:t>
            </a:r>
          </a:p>
          <a:p>
            <a:pPr lvl="1"/>
            <a:r>
              <a:rPr lang="en-US" dirty="0" smtClean="0"/>
              <a:t>If applied to all traffic equally </a:t>
            </a:r>
            <a:r>
              <a:rPr lang="en-US" dirty="0" smtClean="0"/>
              <a:t>traffic steering is </a:t>
            </a:r>
            <a:r>
              <a:rPr lang="en-US" dirty="0" smtClean="0"/>
              <a:t>just a “function” as it does not meet 2, 3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different user traffic would indicate different </a:t>
            </a:r>
            <a:r>
              <a:rPr lang="en-US" dirty="0" smtClean="0"/>
              <a:t>goals resulting in different steering results, then the steering becomes part of a service:</a:t>
            </a:r>
            <a:endParaRPr lang="en-US" dirty="0" smtClean="0"/>
          </a:p>
          <a:p>
            <a:pPr lvl="1"/>
            <a:r>
              <a:rPr lang="en-US" dirty="0" smtClean="0"/>
              <a:t>Example: “low-latency” == steer across ”shortest </a:t>
            </a:r>
            <a:r>
              <a:rPr lang="en-US" dirty="0" smtClean="0"/>
              <a:t>path with metric=latency”:</a:t>
            </a:r>
            <a:br>
              <a:rPr lang="en-US" dirty="0" smtClean="0"/>
            </a:br>
            <a:r>
              <a:rPr lang="en-US" dirty="0" smtClean="0"/>
              <a:t>less bandwidth but </a:t>
            </a:r>
            <a:r>
              <a:rPr lang="en-US" dirty="0" smtClean="0"/>
              <a:t>lower latency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3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7764"/>
          </a:xfrm>
        </p:spPr>
        <p:txBody>
          <a:bodyPr>
            <a:normAutofit fontScale="90000"/>
          </a:bodyPr>
          <a:lstStyle/>
          <a:p>
            <a:r>
              <a:rPr lang="en-US" smtClean="0"/>
              <a:t>IP Services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061885"/>
            <a:ext cx="11015949" cy="520126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8 bit TOS/TC = (DSCP, ECN) field in IPv4/IPv6 header. 30++ year old architecture</a:t>
            </a:r>
          </a:p>
          <a:p>
            <a:r>
              <a:rPr lang="en-US" dirty="0" smtClean="0"/>
              <a:t>ECN (2 bits in TOS field): Fast congestion signaling</a:t>
            </a:r>
          </a:p>
          <a:p>
            <a:pPr lvl="1"/>
            <a:r>
              <a:rPr lang="en-US" dirty="0" smtClean="0"/>
              <a:t>Limited, challenging service model</a:t>
            </a:r>
          </a:p>
          <a:p>
            <a:r>
              <a:rPr lang="en-US" dirty="0" err="1" smtClean="0"/>
              <a:t>DiffServ</a:t>
            </a:r>
            <a:r>
              <a:rPr lang="en-US" dirty="0" smtClean="0"/>
              <a:t> (6 bits of TOS field):</a:t>
            </a:r>
          </a:p>
          <a:p>
            <a:pPr lvl="1"/>
            <a:r>
              <a:rPr lang="en-US" dirty="0" smtClean="0"/>
              <a:t>Per-packet services</a:t>
            </a:r>
          </a:p>
          <a:p>
            <a:pPr lvl="1"/>
            <a:r>
              <a:rPr lang="en-US" dirty="0" smtClean="0"/>
              <a:t>Locally significant indication of “traffic class”. Limited standardization of semantics, no use outside of “controlled” networks. Many abuses</a:t>
            </a:r>
          </a:p>
          <a:p>
            <a:r>
              <a:rPr lang="en-US" dirty="0" err="1" smtClean="0"/>
              <a:t>IntServ</a:t>
            </a:r>
            <a:r>
              <a:rPr lang="en-US" dirty="0" smtClean="0"/>
              <a:t> (Integrated Services)</a:t>
            </a:r>
          </a:p>
          <a:p>
            <a:pPr lvl="1"/>
            <a:r>
              <a:rPr lang="en-US" dirty="0" smtClean="0"/>
              <a:t>Per-flow service (flow = IP 5-tuple)</a:t>
            </a:r>
          </a:p>
          <a:p>
            <a:pPr lvl="1"/>
            <a:r>
              <a:rPr lang="en-US" dirty="0" smtClean="0"/>
              <a:t>Service established through signaling. SDN or on-path (RSVP, {NSIS})</a:t>
            </a:r>
          </a:p>
          <a:p>
            <a:pPr lvl="1"/>
            <a:r>
              <a:rPr lang="en-US" dirty="0" smtClean="0"/>
              <a:t>Only option today to support Guaranteed Services for traffic flows</a:t>
            </a:r>
          </a:p>
          <a:p>
            <a:pPr lvl="2"/>
            <a:r>
              <a:rPr lang="en-US" dirty="0" smtClean="0"/>
              <a:t>Guaranteed Bandwidth, Guaranteed maximum end-to-end latency</a:t>
            </a:r>
          </a:p>
          <a:p>
            <a:pPr lvl="2"/>
            <a:r>
              <a:rPr lang="en-US" dirty="0" smtClean="0"/>
              <a:t>Very little adoption / deployment</a:t>
            </a:r>
          </a:p>
          <a:p>
            <a:pPr lvl="2"/>
            <a:r>
              <a:rPr lang="en-US" dirty="0" smtClean="0"/>
              <a:t>IETF DetNet effort raises need to support this again</a:t>
            </a:r>
          </a:p>
          <a:p>
            <a:r>
              <a:rPr lang="en-US" dirty="0" smtClean="0"/>
              <a:t>No fundamental recent </a:t>
            </a:r>
            <a:r>
              <a:rPr lang="en-US" dirty="0" err="1" smtClean="0"/>
              <a:t>Stds</a:t>
            </a:r>
            <a:r>
              <a:rPr lang="en-US" dirty="0" smtClean="0"/>
              <a:t>. improvements of this ca. 25 year old framework</a:t>
            </a:r>
          </a:p>
          <a:p>
            <a:pPr lvl="1"/>
            <a:r>
              <a:rPr lang="en-US" dirty="0" smtClean="0"/>
              <a:t>Many signaling refinements to RSVP in the last 20 years, some new DSCP classes too</a:t>
            </a:r>
          </a:p>
          <a:p>
            <a:pPr lvl="1"/>
            <a:r>
              <a:rPr lang="en-US" dirty="0" smtClean="0"/>
              <a:t>But nothing beyond “classes”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94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74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(IP Services) – our vision, </a:t>
            </a:r>
            <a:r>
              <a:rPr lang="en-US" sz="4900" b="1" dirty="0" smtClean="0"/>
              <a:t>How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Contract header / BPP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8294"/>
            <a:ext cx="10515600" cy="467866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New header in packets to specify flexible extensible services</a:t>
            </a:r>
          </a:p>
          <a:p>
            <a:pPr lvl="1"/>
            <a:r>
              <a:rPr lang="en-US" dirty="0" smtClean="0"/>
              <a:t>Tentatively called “Contract” header</a:t>
            </a:r>
          </a:p>
          <a:p>
            <a:pPr lvl="1"/>
            <a:r>
              <a:rPr lang="en-US" dirty="0" smtClean="0"/>
              <a:t>Ongoing prototype work for New </a:t>
            </a:r>
            <a:r>
              <a:rPr lang="en-US" dirty="0" smtClean="0"/>
              <a:t>IP </a:t>
            </a:r>
            <a:r>
              <a:rPr lang="en-US" dirty="0" smtClean="0"/>
              <a:t>header architecture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/>
              <a:t>R</a:t>
            </a:r>
            <a:r>
              <a:rPr lang="en-US" dirty="0" smtClean="0"/>
              <a:t>ethink </a:t>
            </a:r>
            <a:r>
              <a:rPr lang="en-US" dirty="0" smtClean="0"/>
              <a:t>encoding/programming of services packet header:</a:t>
            </a:r>
          </a:p>
          <a:p>
            <a:pPr lvl="1"/>
            <a:r>
              <a:rPr lang="en-US" dirty="0" smtClean="0"/>
              <a:t>Service expressed through action commands with parameters in header</a:t>
            </a:r>
          </a:p>
          <a:p>
            <a:pPr lvl="1"/>
            <a:r>
              <a:rPr lang="en-US" dirty="0" smtClean="0"/>
              <a:t>Additional metadata: shared data elements not tied to individual actions</a:t>
            </a:r>
          </a:p>
          <a:p>
            <a:pPr lvl="1"/>
            <a:r>
              <a:rPr lang="en-US" dirty="0" smtClean="0"/>
              <a:t>Explicit indication of </a:t>
            </a:r>
            <a:r>
              <a:rPr lang="en-US" dirty="0" err="1" smtClean="0"/>
              <a:t>sequentialization</a:t>
            </a:r>
            <a:r>
              <a:rPr lang="en-US" dirty="0" smtClean="0"/>
              <a:t> </a:t>
            </a:r>
            <a:r>
              <a:rPr lang="en-US" dirty="0" smtClean="0"/>
              <a:t>/ parallelization of actions</a:t>
            </a:r>
          </a:p>
          <a:p>
            <a:pPr lvl="1"/>
            <a:r>
              <a:rPr lang="en-US" dirty="0" smtClean="0"/>
              <a:t>Multiple encoding options for same functional outcomes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Statelets</a:t>
            </a:r>
            <a:r>
              <a:rPr lang="en-US" dirty="0" smtClean="0"/>
              <a:t>” for “per-flow” actions</a:t>
            </a:r>
          </a:p>
          <a:p>
            <a:pPr lvl="2"/>
            <a:r>
              <a:rPr lang="en-US" dirty="0" smtClean="0"/>
              <a:t>BPP header as “in-band/in-packet” signaling replacing RSVP</a:t>
            </a:r>
            <a:endParaRPr lang="en-US" dirty="0"/>
          </a:p>
          <a:p>
            <a:pPr lvl="1"/>
            <a:r>
              <a:rPr lang="en-US" dirty="0" smtClean="0"/>
              <a:t>Scalability beyond flows with per-packet services/actions</a:t>
            </a:r>
          </a:p>
          <a:p>
            <a:pPr lvl="2"/>
            <a:r>
              <a:rPr lang="en-US" dirty="0" smtClean="0"/>
              <a:t>E.g.: SP core networks would require millions of flows</a:t>
            </a:r>
          </a:p>
        </p:txBody>
      </p:sp>
    </p:spTree>
    <p:extLst>
      <p:ext uri="{BB962C8B-B14F-4D97-AF65-F5344CB8AC3E}">
        <p14:creationId xmlns:p14="http://schemas.microsoft.com/office/powerpoint/2010/main" val="1119259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183" y="0"/>
            <a:ext cx="10515600" cy="1325563"/>
          </a:xfrm>
        </p:spPr>
        <p:txBody>
          <a:bodyPr/>
          <a:lstStyle/>
          <a:p>
            <a:r>
              <a:rPr lang="en-US" dirty="0" smtClean="0"/>
              <a:t>New (IP Services) – our vision, </a:t>
            </a:r>
            <a:r>
              <a:rPr lang="en-US" sz="4800" b="1" dirty="0" smtClean="0"/>
              <a:t>What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3600" dirty="0" smtClean="0"/>
              <a:t>High Precision Communication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9990"/>
            <a:ext cx="10515600" cy="5310130"/>
          </a:xfrm>
        </p:spPr>
        <p:txBody>
          <a:bodyPr>
            <a:normAutofit fontScale="85000" lnSpcReduction="20000"/>
          </a:bodyPr>
          <a:lstStyle/>
          <a:p>
            <a:r>
              <a:rPr lang="de-DE" dirty="0" err="1" smtClean="0"/>
              <a:t>Beyond</a:t>
            </a:r>
            <a:r>
              <a:rPr lang="de-DE" dirty="0" smtClean="0"/>
              <a:t> 8 </a:t>
            </a:r>
            <a:r>
              <a:rPr lang="de-DE" dirty="0" err="1" smtClean="0"/>
              <a:t>bit</a:t>
            </a:r>
            <a:r>
              <a:rPr lang="de-DE" dirty="0" smtClean="0"/>
              <a:t>  “QoS“ in </a:t>
            </a:r>
            <a:r>
              <a:rPr lang="de-DE" dirty="0" err="1" smtClean="0"/>
              <a:t>packets</a:t>
            </a:r>
            <a:endParaRPr lang="de-DE" dirty="0" smtClean="0"/>
          </a:p>
          <a:p>
            <a:pPr lvl="1"/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could</a:t>
            </a:r>
            <a:r>
              <a:rPr lang="de-DE" dirty="0" smtClean="0"/>
              <a:t>/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services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: </a:t>
            </a:r>
            <a:r>
              <a:rPr lang="de-DE" dirty="0" err="1" smtClean="0"/>
              <a:t>existing</a:t>
            </a:r>
            <a:r>
              <a:rPr lang="de-DE" dirty="0" smtClean="0"/>
              <a:t> /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would</a:t>
            </a:r>
            <a:r>
              <a:rPr lang="de-DE" dirty="0" smtClean="0"/>
              <a:t>/</a:t>
            </a:r>
            <a:r>
              <a:rPr lang="de-DE" dirty="0" err="1" smtClean="0"/>
              <a:t>could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expressed</a:t>
            </a:r>
            <a:r>
              <a:rPr lang="de-DE" dirty="0" smtClean="0"/>
              <a:t> in </a:t>
            </a:r>
            <a:r>
              <a:rPr lang="de-DE" dirty="0" err="1" smtClean="0"/>
              <a:t>network</a:t>
            </a:r>
            <a:r>
              <a:rPr lang="de-DE" dirty="0" smtClean="0"/>
              <a:t> </a:t>
            </a:r>
            <a:r>
              <a:rPr lang="de-DE" dirty="0" err="1" smtClean="0"/>
              <a:t>header</a:t>
            </a:r>
            <a:r>
              <a:rPr lang="de-DE" dirty="0" smtClean="0"/>
              <a:t>:</a:t>
            </a:r>
            <a:endParaRPr lang="de-DE" dirty="0"/>
          </a:p>
          <a:p>
            <a:r>
              <a:rPr lang="de-DE" dirty="0" err="1" smtClean="0"/>
              <a:t>Congestion</a:t>
            </a:r>
            <a:r>
              <a:rPr lang="de-DE" dirty="0" smtClean="0"/>
              <a:t> Control (CC)</a:t>
            </a:r>
            <a:endParaRPr lang="de-DE" dirty="0"/>
          </a:p>
          <a:p>
            <a:pPr lvl="1"/>
            <a:r>
              <a:rPr lang="de-DE" sz="2100" dirty="0" smtClean="0"/>
              <a:t>ECN </a:t>
            </a:r>
            <a:r>
              <a:rPr lang="de-DE" sz="2100" dirty="0"/>
              <a:t>vs. PCN - </a:t>
            </a:r>
            <a:r>
              <a:rPr lang="de-DE" sz="2100" dirty="0" err="1"/>
              <a:t>currently</a:t>
            </a:r>
            <a:r>
              <a:rPr lang="de-DE" sz="2100" dirty="0"/>
              <a:t> </a:t>
            </a:r>
            <a:r>
              <a:rPr lang="de-DE" sz="2100" dirty="0" err="1"/>
              <a:t>use</a:t>
            </a:r>
            <a:r>
              <a:rPr lang="de-DE" sz="2100" dirty="0"/>
              <a:t> same </a:t>
            </a:r>
            <a:r>
              <a:rPr lang="de-DE" sz="2100" dirty="0" err="1"/>
              <a:t>bits</a:t>
            </a:r>
            <a:r>
              <a:rPr lang="de-DE" sz="2100" dirty="0"/>
              <a:t> </a:t>
            </a:r>
            <a:r>
              <a:rPr lang="de-DE" sz="2100" dirty="0" err="1"/>
              <a:t>to</a:t>
            </a:r>
            <a:r>
              <a:rPr lang="de-DE" sz="2100" dirty="0"/>
              <a:t> </a:t>
            </a:r>
            <a:r>
              <a:rPr lang="de-DE" sz="2100" dirty="0" err="1"/>
              <a:t>signal</a:t>
            </a:r>
            <a:r>
              <a:rPr lang="de-DE" sz="2100" dirty="0"/>
              <a:t>, but </a:t>
            </a:r>
            <a:r>
              <a:rPr lang="de-DE" sz="2100" dirty="0" err="1" smtClean="0"/>
              <a:t>deliver</a:t>
            </a:r>
            <a:r>
              <a:rPr lang="de-DE" sz="2100" dirty="0"/>
              <a:t> </a:t>
            </a:r>
            <a:r>
              <a:rPr lang="de-DE" sz="2100" dirty="0" smtClean="0"/>
              <a:t>different </a:t>
            </a:r>
            <a:r>
              <a:rPr lang="de-DE" sz="2100" dirty="0" err="1"/>
              <a:t>experience</a:t>
            </a:r>
            <a:r>
              <a:rPr lang="de-DE" sz="2100" dirty="0"/>
              <a:t>.</a:t>
            </a:r>
          </a:p>
          <a:p>
            <a:pPr lvl="1"/>
            <a:r>
              <a:rPr lang="de-DE" sz="2100" dirty="0" smtClean="0"/>
              <a:t>More </a:t>
            </a:r>
            <a:r>
              <a:rPr lang="de-DE" sz="2100" dirty="0" err="1"/>
              <a:t>than</a:t>
            </a:r>
            <a:r>
              <a:rPr lang="de-DE" sz="2100" dirty="0"/>
              <a:t> 2 ECN </a:t>
            </a:r>
            <a:r>
              <a:rPr lang="de-DE" sz="2100" dirty="0" err="1"/>
              <a:t>bits</a:t>
            </a:r>
            <a:r>
              <a:rPr lang="de-DE" sz="2100" dirty="0"/>
              <a:t> </a:t>
            </a:r>
            <a:r>
              <a:rPr lang="de-DE" sz="2100" dirty="0" err="1"/>
              <a:t>for</a:t>
            </a:r>
            <a:r>
              <a:rPr lang="de-DE" sz="2100" dirty="0"/>
              <a:t> </a:t>
            </a:r>
            <a:r>
              <a:rPr lang="de-DE" sz="2100" dirty="0" err="1"/>
              <a:t>faster</a:t>
            </a:r>
            <a:r>
              <a:rPr lang="de-DE" sz="2100" dirty="0"/>
              <a:t> CC </a:t>
            </a:r>
            <a:r>
              <a:rPr lang="de-DE" sz="2100" dirty="0" err="1"/>
              <a:t>level</a:t>
            </a:r>
            <a:r>
              <a:rPr lang="de-DE" sz="2100" dirty="0"/>
              <a:t> </a:t>
            </a:r>
            <a:r>
              <a:rPr lang="de-DE" sz="2100" dirty="0" err="1"/>
              <a:t>signaling</a:t>
            </a:r>
            <a:r>
              <a:rPr lang="de-DE" sz="2100" dirty="0"/>
              <a:t> (</a:t>
            </a:r>
            <a:r>
              <a:rPr lang="de-DE" sz="2100" dirty="0">
                <a:solidFill>
                  <a:srgbClr val="FF0000"/>
                </a:solidFill>
              </a:rPr>
              <a:t>LIVE </a:t>
            </a:r>
            <a:r>
              <a:rPr lang="de-DE" sz="2100" dirty="0" err="1">
                <a:solidFill>
                  <a:srgbClr val="FF0000"/>
                </a:solidFill>
              </a:rPr>
              <a:t>research</a:t>
            </a:r>
            <a:r>
              <a:rPr lang="de-DE" sz="2100" dirty="0">
                <a:solidFill>
                  <a:srgbClr val="FF0000"/>
                </a:solidFill>
              </a:rPr>
              <a:t> </a:t>
            </a:r>
            <a:r>
              <a:rPr lang="de-DE" sz="2100" dirty="0" err="1">
                <a:solidFill>
                  <a:srgbClr val="FF0000"/>
                </a:solidFill>
              </a:rPr>
              <a:t>paper</a:t>
            </a:r>
            <a:r>
              <a:rPr lang="de-DE" sz="2100" dirty="0" smtClean="0"/>
              <a:t>)</a:t>
            </a:r>
          </a:p>
          <a:p>
            <a:pPr lvl="1"/>
            <a:r>
              <a:rPr lang="de-DE" sz="2100" dirty="0" err="1" smtClean="0"/>
              <a:t>Upspeeding</a:t>
            </a:r>
            <a:r>
              <a:rPr lang="de-DE" sz="2100" dirty="0" smtClean="0"/>
              <a:t> </a:t>
            </a:r>
            <a:r>
              <a:rPr lang="de-DE" sz="2100" dirty="0" err="1" smtClean="0"/>
              <a:t>indication</a:t>
            </a:r>
            <a:r>
              <a:rPr lang="de-DE" sz="2100" dirty="0" smtClean="0"/>
              <a:t> (</a:t>
            </a:r>
            <a:r>
              <a:rPr lang="de-DE" sz="2100" dirty="0" err="1" smtClean="0"/>
              <a:t>minimum</a:t>
            </a:r>
            <a:r>
              <a:rPr lang="de-DE" sz="2100" dirty="0" smtClean="0"/>
              <a:t> </a:t>
            </a:r>
            <a:r>
              <a:rPr lang="de-DE" sz="2100" dirty="0" err="1" smtClean="0"/>
              <a:t>free</a:t>
            </a:r>
            <a:r>
              <a:rPr lang="de-DE" sz="2100" dirty="0" smtClean="0"/>
              <a:t> </a:t>
            </a:r>
            <a:r>
              <a:rPr lang="de-DE" sz="2100" dirty="0" err="1" smtClean="0"/>
              <a:t>path</a:t>
            </a:r>
            <a:r>
              <a:rPr lang="de-DE" sz="2100" dirty="0" smtClean="0"/>
              <a:t> </a:t>
            </a:r>
            <a:r>
              <a:rPr lang="de-DE" sz="2100" dirty="0" err="1" smtClean="0"/>
              <a:t>bandwidth</a:t>
            </a:r>
            <a:r>
              <a:rPr lang="de-DE" sz="2100" dirty="0" smtClean="0"/>
              <a:t> ?!)</a:t>
            </a:r>
            <a:endParaRPr lang="de-DE" sz="2100" dirty="0"/>
          </a:p>
          <a:p>
            <a:r>
              <a:rPr lang="de-DE" dirty="0" err="1" smtClean="0"/>
              <a:t>Throughput</a:t>
            </a:r>
            <a:endParaRPr lang="de-DE" dirty="0"/>
          </a:p>
          <a:p>
            <a:pPr lvl="1"/>
            <a:r>
              <a:rPr lang="de-DE" sz="2100" dirty="0" smtClean="0"/>
              <a:t>Explicit </a:t>
            </a:r>
            <a:r>
              <a:rPr lang="de-DE" sz="2100" dirty="0" err="1"/>
              <a:t>signaling</a:t>
            </a:r>
            <a:r>
              <a:rPr lang="de-DE" sz="2100" dirty="0"/>
              <a:t> </a:t>
            </a:r>
            <a:r>
              <a:rPr lang="de-DE" sz="2100" dirty="0" err="1"/>
              <a:t>associated</a:t>
            </a:r>
            <a:r>
              <a:rPr lang="de-DE" sz="2100" dirty="0"/>
              <a:t> </a:t>
            </a:r>
            <a:r>
              <a:rPr lang="de-DE" sz="2100" dirty="0" err="1"/>
              <a:t>with</a:t>
            </a:r>
            <a:r>
              <a:rPr lang="de-DE" sz="2100" dirty="0"/>
              <a:t> </a:t>
            </a:r>
            <a:r>
              <a:rPr lang="de-DE" sz="2100" dirty="0" err="1"/>
              <a:t>difference</a:t>
            </a:r>
            <a:r>
              <a:rPr lang="de-DE" sz="2100" dirty="0"/>
              <a:t> in </a:t>
            </a:r>
            <a:r>
              <a:rPr lang="de-DE" sz="2100" dirty="0" err="1"/>
              <a:t>target</a:t>
            </a:r>
            <a:r>
              <a:rPr lang="de-DE" sz="2100" dirty="0"/>
              <a:t> </a:t>
            </a:r>
            <a:r>
              <a:rPr lang="de-DE" sz="2100" dirty="0" err="1" smtClean="0"/>
              <a:t>bandwdidth</a:t>
            </a:r>
            <a:r>
              <a:rPr lang="de-DE" sz="2100" dirty="0" smtClean="0"/>
              <a:t> e.g</a:t>
            </a:r>
            <a:r>
              <a:rPr lang="de-DE" sz="2100" dirty="0"/>
              <a:t>.: </a:t>
            </a:r>
            <a:r>
              <a:rPr lang="de-DE" sz="2100" dirty="0" err="1"/>
              <a:t>as</a:t>
            </a:r>
            <a:r>
              <a:rPr lang="de-DE" sz="2100" dirty="0"/>
              <a:t> </a:t>
            </a:r>
            <a:r>
              <a:rPr lang="de-DE" sz="2100" dirty="0" err="1"/>
              <a:t>possible</a:t>
            </a:r>
            <a:r>
              <a:rPr lang="de-DE" sz="2100" dirty="0"/>
              <a:t> in NADA (</a:t>
            </a:r>
            <a:r>
              <a:rPr lang="de-DE" sz="2100" dirty="0" err="1" smtClean="0"/>
              <a:t>weight</a:t>
            </a:r>
            <a:r>
              <a:rPr lang="de-DE" sz="2100" dirty="0" smtClean="0"/>
              <a:t>)</a:t>
            </a:r>
          </a:p>
          <a:p>
            <a:pPr lvl="1"/>
            <a:r>
              <a:rPr lang="de-DE" sz="2100" dirty="0" err="1" smtClean="0"/>
              <a:t>signaling</a:t>
            </a:r>
            <a:r>
              <a:rPr lang="de-DE" sz="2100" dirty="0" smtClean="0"/>
              <a:t> </a:t>
            </a:r>
            <a:r>
              <a:rPr lang="de-DE" sz="2100" dirty="0" err="1"/>
              <a:t>of</a:t>
            </a:r>
            <a:r>
              <a:rPr lang="de-DE" sz="2100" dirty="0"/>
              <a:t> </a:t>
            </a:r>
            <a:r>
              <a:rPr lang="de-DE" sz="2100" dirty="0" err="1"/>
              <a:t>flow-bandwidth</a:t>
            </a:r>
            <a:r>
              <a:rPr lang="de-DE" sz="2100" dirty="0"/>
              <a:t> </a:t>
            </a:r>
            <a:r>
              <a:rPr lang="de-DE" sz="2100" dirty="0" err="1"/>
              <a:t>for</a:t>
            </a:r>
            <a:r>
              <a:rPr lang="de-DE" sz="2100" dirty="0"/>
              <a:t> </a:t>
            </a:r>
            <a:r>
              <a:rPr lang="de-DE" sz="2100" dirty="0" err="1"/>
              <a:t>stateless</a:t>
            </a:r>
            <a:r>
              <a:rPr lang="de-DE" sz="2100" dirty="0"/>
              <a:t> </a:t>
            </a:r>
            <a:r>
              <a:rPr lang="de-DE" sz="2100" dirty="0" err="1"/>
              <a:t>weighted</a:t>
            </a:r>
            <a:r>
              <a:rPr lang="de-DE" sz="2100" dirty="0"/>
              <a:t> fair </a:t>
            </a:r>
            <a:r>
              <a:rPr lang="de-DE" sz="2100" dirty="0" err="1" smtClean="0"/>
              <a:t>queuing</a:t>
            </a:r>
            <a:r>
              <a:rPr lang="de-DE" sz="2100" dirty="0" smtClean="0"/>
              <a:t> </a:t>
            </a:r>
            <a:r>
              <a:rPr lang="de-DE" sz="2100" dirty="0"/>
              <a:t>(</a:t>
            </a:r>
            <a:r>
              <a:rPr lang="de-DE" sz="2100" dirty="0">
                <a:solidFill>
                  <a:srgbClr val="FF0000"/>
                </a:solidFill>
              </a:rPr>
              <a:t>DPS </a:t>
            </a:r>
            <a:r>
              <a:rPr lang="de-DE" sz="2100" dirty="0" err="1">
                <a:solidFill>
                  <a:srgbClr val="FF0000"/>
                </a:solidFill>
              </a:rPr>
              <a:t>research</a:t>
            </a:r>
            <a:r>
              <a:rPr lang="de-DE" sz="2100" dirty="0">
                <a:solidFill>
                  <a:srgbClr val="FF0000"/>
                </a:solidFill>
              </a:rPr>
              <a:t> </a:t>
            </a:r>
            <a:r>
              <a:rPr lang="de-DE" sz="2100" dirty="0" smtClean="0">
                <a:solidFill>
                  <a:srgbClr val="FF0000"/>
                </a:solidFill>
              </a:rPr>
              <a:t>2010</a:t>
            </a:r>
            <a:r>
              <a:rPr lang="de-DE" sz="2100" dirty="0" smtClean="0"/>
              <a:t>)</a:t>
            </a:r>
          </a:p>
          <a:p>
            <a:r>
              <a:rPr lang="de-DE" dirty="0" smtClean="0"/>
              <a:t>Loss</a:t>
            </a:r>
            <a:endParaRPr lang="de-DE" dirty="0"/>
          </a:p>
          <a:p>
            <a:pPr lvl="1"/>
            <a:r>
              <a:rPr lang="de-DE" sz="2000" dirty="0" err="1" smtClean="0"/>
              <a:t>Signaling</a:t>
            </a:r>
            <a:r>
              <a:rPr lang="de-DE" sz="2000" dirty="0" smtClean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discard</a:t>
            </a:r>
            <a:r>
              <a:rPr lang="de-DE" sz="2000" dirty="0"/>
              <a:t> </a:t>
            </a:r>
            <a:r>
              <a:rPr lang="de-DE" sz="2000" dirty="0" err="1"/>
              <a:t>priority</a:t>
            </a:r>
            <a:r>
              <a:rPr lang="de-DE" sz="2000" dirty="0"/>
              <a:t> (</a:t>
            </a:r>
            <a:r>
              <a:rPr lang="de-DE" sz="2000" dirty="0" err="1"/>
              <a:t>known</a:t>
            </a:r>
            <a:r>
              <a:rPr lang="de-DE" sz="2000" dirty="0"/>
              <a:t> </a:t>
            </a:r>
            <a:r>
              <a:rPr lang="de-DE" sz="2000" dirty="0" err="1"/>
              <a:t>benefits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video</a:t>
            </a:r>
            <a:r>
              <a:rPr lang="de-DE" sz="2000" dirty="0"/>
              <a:t>, e.g.: </a:t>
            </a:r>
            <a:r>
              <a:rPr lang="de-DE" sz="2000" dirty="0" smtClean="0"/>
              <a:t>I/P/B </a:t>
            </a:r>
            <a:r>
              <a:rPr lang="de-DE" sz="2000" dirty="0" err="1" smtClean="0"/>
              <a:t>differentiation</a:t>
            </a:r>
            <a:r>
              <a:rPr lang="de-DE" sz="2000" dirty="0" smtClean="0"/>
              <a:t> – </a:t>
            </a:r>
            <a:r>
              <a:rPr lang="de-DE" sz="2000" dirty="0" err="1" smtClean="0"/>
              <a:t>payload</a:t>
            </a:r>
            <a:r>
              <a:rPr lang="de-DE" sz="2000" dirty="0" smtClean="0"/>
              <a:t> </a:t>
            </a:r>
            <a:r>
              <a:rPr lang="de-DE" sz="2000" dirty="0" err="1" smtClean="0"/>
              <a:t>encrypted</a:t>
            </a:r>
            <a:r>
              <a:rPr lang="de-DE" sz="2000" dirty="0" smtClean="0"/>
              <a:t>.</a:t>
            </a:r>
          </a:p>
          <a:p>
            <a:pPr lvl="1"/>
            <a:r>
              <a:rPr lang="de-DE" sz="2000" dirty="0" err="1"/>
              <a:t>S</a:t>
            </a:r>
            <a:r>
              <a:rPr lang="de-DE" sz="2000" dirty="0" err="1" smtClean="0"/>
              <a:t>ignaling</a:t>
            </a:r>
            <a:r>
              <a:rPr lang="de-DE" sz="2000" dirty="0" smtClean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flow</a:t>
            </a:r>
            <a:r>
              <a:rPr lang="de-DE" sz="2000" dirty="0"/>
              <a:t> </a:t>
            </a:r>
            <a:r>
              <a:rPr lang="de-DE" sz="2000" dirty="0" err="1"/>
              <a:t>copy</a:t>
            </a:r>
            <a:r>
              <a:rPr lang="de-DE" sz="2000" dirty="0"/>
              <a:t> MRT/Live-Live high-</a:t>
            </a:r>
            <a:r>
              <a:rPr lang="de-DE" sz="2000" dirty="0" err="1"/>
              <a:t>resilience</a:t>
            </a:r>
            <a:r>
              <a:rPr lang="de-DE" sz="2000" dirty="0"/>
              <a:t> </a:t>
            </a:r>
            <a:r>
              <a:rPr lang="de-DE" sz="2000" dirty="0" err="1" smtClean="0"/>
              <a:t>deployments</a:t>
            </a:r>
            <a:r>
              <a:rPr lang="de-DE" sz="2000" dirty="0" smtClean="0"/>
              <a:t>. </a:t>
            </a:r>
            <a:r>
              <a:rPr lang="en-US" sz="2000" dirty="0" smtClean="0"/>
              <a:t>sub-flow ?</a:t>
            </a:r>
          </a:p>
          <a:p>
            <a:pPr lvl="1"/>
            <a:r>
              <a:rPr lang="en-US" sz="2000" dirty="0" smtClean="0"/>
              <a:t>Sequence </a:t>
            </a:r>
            <a:r>
              <a:rPr lang="en-US" sz="2000" dirty="0"/>
              <a:t>number (as required by PEROF DetNet, not existing for </a:t>
            </a:r>
            <a:r>
              <a:rPr lang="en-US" sz="2000" dirty="0" smtClean="0"/>
              <a:t>IP)</a:t>
            </a:r>
          </a:p>
          <a:p>
            <a:r>
              <a:rPr lang="de-DE" dirty="0" err="1" smtClean="0"/>
              <a:t>Latency</a:t>
            </a:r>
            <a:endParaRPr lang="de-DE" dirty="0"/>
          </a:p>
          <a:p>
            <a:pPr lvl="1"/>
            <a:r>
              <a:rPr lang="de-DE" sz="2100" dirty="0" err="1" smtClean="0"/>
              <a:t>latency</a:t>
            </a:r>
            <a:r>
              <a:rPr lang="de-DE" sz="2100" dirty="0" smtClean="0"/>
              <a:t> </a:t>
            </a:r>
            <a:r>
              <a:rPr lang="de-DE" sz="2100" dirty="0"/>
              <a:t>SLO </a:t>
            </a:r>
            <a:r>
              <a:rPr lang="de-DE" sz="2100" dirty="0" smtClean="0"/>
              <a:t>, end-</a:t>
            </a:r>
            <a:r>
              <a:rPr lang="de-DE" sz="2100" dirty="0" err="1" smtClean="0"/>
              <a:t>to</a:t>
            </a:r>
            <a:r>
              <a:rPr lang="de-DE" sz="2100" dirty="0" smtClean="0"/>
              <a:t> end min/</a:t>
            </a:r>
            <a:r>
              <a:rPr lang="de-DE" sz="2100" dirty="0" err="1" smtClean="0"/>
              <a:t>max</a:t>
            </a:r>
            <a:r>
              <a:rPr lang="de-DE" sz="2100" dirty="0" smtClean="0"/>
              <a:t>, </a:t>
            </a:r>
            <a:r>
              <a:rPr lang="de-DE" sz="2100" dirty="0" err="1" smtClean="0"/>
              <a:t>experienced</a:t>
            </a:r>
            <a:r>
              <a:rPr lang="de-DE" sz="2100" dirty="0" smtClean="0"/>
              <a:t> </a:t>
            </a:r>
            <a:r>
              <a:rPr lang="de-DE" sz="2100" dirty="0" err="1" smtClean="0"/>
              <a:t>latency</a:t>
            </a:r>
            <a:r>
              <a:rPr lang="de-DE" sz="2100" dirty="0" smtClean="0"/>
              <a:t>, (</a:t>
            </a:r>
            <a:r>
              <a:rPr lang="de-DE" sz="2100" dirty="0" err="1" smtClean="0"/>
              <a:t>see</a:t>
            </a:r>
            <a:r>
              <a:rPr lang="de-DE" sz="2100" dirty="0" smtClean="0"/>
              <a:t> </a:t>
            </a:r>
            <a:r>
              <a:rPr lang="de-DE" sz="2100" dirty="0"/>
              <a:t>NOMS LBF </a:t>
            </a:r>
            <a:r>
              <a:rPr lang="de-DE" sz="2100" dirty="0" err="1"/>
              <a:t>paper</a:t>
            </a:r>
            <a:r>
              <a:rPr lang="de-DE" sz="2100" dirty="0"/>
              <a:t>) </a:t>
            </a:r>
            <a:endParaRPr lang="de-DE" sz="2100" dirty="0" smtClean="0"/>
          </a:p>
          <a:p>
            <a:pPr lvl="1"/>
            <a:r>
              <a:rPr lang="de-DE" sz="2100" dirty="0" err="1" smtClean="0"/>
              <a:t>signaling</a:t>
            </a:r>
            <a:r>
              <a:rPr lang="de-DE" sz="2100" dirty="0" smtClean="0"/>
              <a:t> </a:t>
            </a:r>
            <a:r>
              <a:rPr lang="de-DE" sz="2100" dirty="0" err="1"/>
              <a:t>of</a:t>
            </a:r>
            <a:r>
              <a:rPr lang="de-DE" sz="2100" dirty="0"/>
              <a:t> </a:t>
            </a:r>
            <a:r>
              <a:rPr lang="de-DE" sz="2100" dirty="0" err="1"/>
              <a:t>experienced</a:t>
            </a:r>
            <a:r>
              <a:rPr lang="de-DE" sz="2100" dirty="0"/>
              <a:t> </a:t>
            </a:r>
            <a:r>
              <a:rPr lang="de-DE" sz="2100" dirty="0" err="1"/>
              <a:t>latency</a:t>
            </a:r>
            <a:r>
              <a:rPr lang="de-DE" sz="2100" dirty="0"/>
              <a:t> </a:t>
            </a:r>
            <a:r>
              <a:rPr lang="de-DE" sz="2100" dirty="0" err="1"/>
              <a:t>for</a:t>
            </a:r>
            <a:r>
              <a:rPr lang="de-DE" sz="2100" dirty="0"/>
              <a:t> </a:t>
            </a:r>
            <a:r>
              <a:rPr lang="de-DE" sz="2100" dirty="0" err="1"/>
              <a:t>better</a:t>
            </a:r>
            <a:r>
              <a:rPr lang="de-DE" sz="2100" dirty="0"/>
              <a:t> </a:t>
            </a:r>
            <a:r>
              <a:rPr lang="de-DE" sz="2100" dirty="0" smtClean="0"/>
              <a:t>per-hopp-</a:t>
            </a:r>
            <a:r>
              <a:rPr lang="de-DE" sz="2100" dirty="0" err="1" smtClean="0"/>
              <a:t>functions</a:t>
            </a:r>
            <a:endParaRPr lang="de-DE" sz="2100" dirty="0"/>
          </a:p>
          <a:p>
            <a:pPr lvl="1"/>
            <a:r>
              <a:rPr lang="de-DE" sz="2100" dirty="0" err="1" smtClean="0"/>
              <a:t>discard</a:t>
            </a:r>
            <a:r>
              <a:rPr lang="de-DE" sz="2100" dirty="0" smtClean="0"/>
              <a:t> </a:t>
            </a:r>
            <a:r>
              <a:rPr lang="de-DE" sz="2100" dirty="0" err="1"/>
              <a:t>packets</a:t>
            </a:r>
            <a:r>
              <a:rPr lang="de-DE" sz="2100" dirty="0"/>
              <a:t> </a:t>
            </a:r>
            <a:r>
              <a:rPr lang="de-DE" sz="2100" dirty="0" err="1"/>
              <a:t>early</a:t>
            </a:r>
            <a:r>
              <a:rPr lang="de-DE" sz="2100" dirty="0"/>
              <a:t> </a:t>
            </a:r>
            <a:r>
              <a:rPr lang="de-DE" sz="2100" dirty="0" err="1"/>
              <a:t>when</a:t>
            </a:r>
            <a:r>
              <a:rPr lang="de-DE" sz="2100" dirty="0"/>
              <a:t> </a:t>
            </a:r>
            <a:r>
              <a:rPr lang="de-DE" sz="2100" dirty="0" err="1"/>
              <a:t>they</a:t>
            </a:r>
            <a:r>
              <a:rPr lang="de-DE" sz="2100" dirty="0"/>
              <a:t> </a:t>
            </a:r>
            <a:r>
              <a:rPr lang="de-DE" sz="2100" dirty="0" err="1"/>
              <a:t>are</a:t>
            </a:r>
            <a:r>
              <a:rPr lang="de-DE" sz="2100" dirty="0"/>
              <a:t> </a:t>
            </a:r>
            <a:r>
              <a:rPr lang="de-DE" sz="2100" dirty="0" err="1"/>
              <a:t>too</a:t>
            </a:r>
            <a:r>
              <a:rPr lang="de-DE" sz="2100" dirty="0"/>
              <a:t> </a:t>
            </a:r>
            <a:r>
              <a:rPr lang="de-DE" sz="2100" dirty="0" err="1"/>
              <a:t>late</a:t>
            </a:r>
            <a:r>
              <a:rPr lang="de-DE" sz="2100" dirty="0"/>
              <a:t> (not </a:t>
            </a:r>
            <a:r>
              <a:rPr lang="de-DE" sz="2100" dirty="0" err="1"/>
              <a:t>based</a:t>
            </a:r>
            <a:r>
              <a:rPr lang="de-DE" sz="2100" dirty="0"/>
              <a:t> on hops)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413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07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Side note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New </a:t>
            </a:r>
            <a:r>
              <a:rPr lang="en-US" dirty="0" smtClean="0"/>
              <a:t>(IP Services) – our vision,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reference (Not </a:t>
            </a:r>
            <a:r>
              <a:rPr lang="en-US" dirty="0" smtClean="0"/>
              <a:t>relevant for rest of </a:t>
            </a:r>
            <a:r>
              <a:rPr lang="en-US" dirty="0" smtClean="0"/>
              <a:t>presentation)</a:t>
            </a:r>
          </a:p>
          <a:p>
            <a:r>
              <a:rPr lang="en-US" dirty="0" smtClean="0"/>
              <a:t> Qualitative </a:t>
            </a:r>
            <a:r>
              <a:rPr lang="en-US" dirty="0" smtClean="0"/>
              <a:t>Communications:</a:t>
            </a:r>
          </a:p>
          <a:p>
            <a:pPr lvl="1"/>
            <a:r>
              <a:rPr lang="en-US" dirty="0" smtClean="0"/>
              <a:t>Beyond per-packet contract headers to indicate different services for different chunks in packets</a:t>
            </a:r>
          </a:p>
          <a:p>
            <a:r>
              <a:rPr lang="en-US" dirty="0" smtClean="0"/>
              <a:t>New path steering architecture (PPR)</a:t>
            </a:r>
          </a:p>
          <a:p>
            <a:r>
              <a:rPr lang="en-US" dirty="0" smtClean="0"/>
              <a:t>TBD: Unified destination representation (beyond unicast)</a:t>
            </a:r>
          </a:p>
          <a:p>
            <a:pPr lvl="1"/>
            <a:r>
              <a:rPr lang="en-US" dirty="0" smtClean="0"/>
              <a:t>Send packets to individual-destination, named-group-of-destinations, member-of-a-group, enumerated-group-of-destinations, </a:t>
            </a:r>
            <a:r>
              <a:rPr lang="is-IS" dirty="0" smtClean="0"/>
              <a:t>…</a:t>
            </a:r>
            <a:endParaRPr lang="en-US" dirty="0" smtClean="0"/>
          </a:p>
          <a:p>
            <a:pPr lvl="2"/>
            <a:r>
              <a:rPr lang="en-US" dirty="0" smtClean="0"/>
              <a:t>Aka: unification of current “historically evolved” approach in IP to deal with unicast, anycast, multicast, BIER – and beyond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44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ounded Rectangle 129"/>
          <p:cNvSpPr/>
          <p:nvPr/>
        </p:nvSpPr>
        <p:spPr>
          <a:xfrm>
            <a:off x="8243683" y="3158836"/>
            <a:ext cx="3676650" cy="3473351"/>
          </a:xfrm>
          <a:prstGeom prst="roundRect">
            <a:avLst>
              <a:gd name="adj" fmla="val 373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ounded Rectangle 128"/>
          <p:cNvSpPr/>
          <p:nvPr/>
        </p:nvSpPr>
        <p:spPr>
          <a:xfrm>
            <a:off x="8229601" y="216476"/>
            <a:ext cx="3676650" cy="2771775"/>
          </a:xfrm>
          <a:prstGeom prst="roundRect">
            <a:avLst>
              <a:gd name="adj" fmla="val 373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0737327" y="5678566"/>
            <a:ext cx="46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dirty="0" smtClean="0"/>
              <a:t>…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1725"/>
          </a:xfrm>
        </p:spPr>
        <p:txBody>
          <a:bodyPr/>
          <a:lstStyle/>
          <a:p>
            <a:r>
              <a:rPr lang="en-US" dirty="0" smtClean="0"/>
              <a:t>Most Networks are multi-layer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351722"/>
            <a:ext cx="7237164" cy="5141843"/>
          </a:xfrm>
        </p:spPr>
        <p:txBody>
          <a:bodyPr>
            <a:normAutofit/>
          </a:bodyPr>
          <a:lstStyle/>
          <a:p>
            <a:r>
              <a:rPr lang="en-US" dirty="0" smtClean="0"/>
              <a:t>And QoS/service-actions across different layers vary widely today</a:t>
            </a:r>
          </a:p>
          <a:p>
            <a:pPr lvl="1"/>
            <a:r>
              <a:rPr lang="en-US" dirty="0" smtClean="0"/>
              <a:t>See e.g.: mapping DetNet (</a:t>
            </a:r>
            <a:r>
              <a:rPr lang="en-US" dirty="0" err="1" smtClean="0"/>
              <a:t>IntServ</a:t>
            </a:r>
            <a:r>
              <a:rPr lang="en-US" dirty="0" smtClean="0"/>
              <a:t>) </a:t>
            </a:r>
            <a:r>
              <a:rPr lang="en-US" dirty="0" smtClean="0">
                <a:sym typeface="Wingdings"/>
              </a:rPr>
              <a:t> TSN</a:t>
            </a:r>
            <a:endParaRPr lang="en-US" dirty="0" smtClean="0"/>
          </a:p>
          <a:p>
            <a:r>
              <a:rPr lang="en-US" dirty="0" smtClean="0"/>
              <a:t>IP DSCP =~ Ethernet COS =~ MPLS EXP</a:t>
            </a:r>
          </a:p>
          <a:p>
            <a:r>
              <a:rPr lang="en-US" dirty="0" smtClean="0"/>
              <a:t>Sufficiently different to make any deployment painful when more than Best Effort desired</a:t>
            </a:r>
          </a:p>
          <a:p>
            <a:r>
              <a:rPr lang="en-US" dirty="0" smtClean="0"/>
              <a:t>Mapping == lowest-common-denominator</a:t>
            </a:r>
          </a:p>
          <a:p>
            <a:r>
              <a:rPr lang="en-US" dirty="0" smtClean="0"/>
              <a:t>Main “working” deployment model</a:t>
            </a:r>
          </a:p>
          <a:p>
            <a:pPr lvl="1"/>
            <a:r>
              <a:rPr lang="en-US" dirty="0" smtClean="0"/>
              <a:t>Lower layer QoS is just “aggregate”, “coarser” service than higher layer</a:t>
            </a:r>
          </a:p>
          <a:p>
            <a:pPr lvl="1"/>
            <a:r>
              <a:rPr lang="en-US" dirty="0" smtClean="0"/>
              <a:t>But this model can not provide high-precision across lower-layer hops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656871" y="5273916"/>
            <a:ext cx="101521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L2Switch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393868" y="5278009"/>
            <a:ext cx="101521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L2Switch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495922" y="6190974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Host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362582" y="6190974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229242" y="6190974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095902" y="6190974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9067168" y="5663304"/>
            <a:ext cx="219233" cy="177642"/>
            <a:chOff x="6366186" y="4319569"/>
            <a:chExt cx="818335" cy="402052"/>
          </a:xfrm>
          <a:solidFill>
            <a:srgbClr val="FF0000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/>
          <p:cNvCxnSpPr>
            <a:endCxn id="9" idx="0"/>
          </p:cNvCxnSpPr>
          <p:nvPr/>
        </p:nvCxnSpPr>
        <p:spPr>
          <a:xfrm flipH="1">
            <a:off x="8803378" y="5647193"/>
            <a:ext cx="73436" cy="5437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0" idx="0"/>
          </p:cNvCxnSpPr>
          <p:nvPr/>
        </p:nvCxnSpPr>
        <p:spPr>
          <a:xfrm>
            <a:off x="9401250" y="5633746"/>
            <a:ext cx="268788" cy="5572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981189" y="5554741"/>
            <a:ext cx="46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dirty="0" smtClean="0"/>
              <a:t>…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10803889" y="5679090"/>
            <a:ext cx="219233" cy="177642"/>
            <a:chOff x="6366186" y="4319569"/>
            <a:chExt cx="818335" cy="402052"/>
          </a:xfrm>
          <a:solidFill>
            <a:srgbClr val="FF0000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Connector 36"/>
          <p:cNvCxnSpPr>
            <a:endCxn id="11" idx="0"/>
          </p:cNvCxnSpPr>
          <p:nvPr/>
        </p:nvCxnSpPr>
        <p:spPr>
          <a:xfrm flipH="1">
            <a:off x="10536698" y="5653917"/>
            <a:ext cx="68063" cy="5370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12" idx="0"/>
          </p:cNvCxnSpPr>
          <p:nvPr/>
        </p:nvCxnSpPr>
        <p:spPr>
          <a:xfrm>
            <a:off x="11123498" y="5636948"/>
            <a:ext cx="279860" cy="5540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000497" y="4102351"/>
            <a:ext cx="81894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Router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0062943" y="4093642"/>
            <a:ext cx="81894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Router</a:t>
            </a:r>
            <a:endParaRPr lang="en-US"/>
          </a:p>
        </p:txBody>
      </p:sp>
      <p:cxnSp>
        <p:nvCxnSpPr>
          <p:cNvPr id="42" name="Straight Connector 41"/>
          <p:cNvCxnSpPr>
            <a:endCxn id="7" idx="0"/>
          </p:cNvCxnSpPr>
          <p:nvPr/>
        </p:nvCxnSpPr>
        <p:spPr>
          <a:xfrm flipH="1">
            <a:off x="9164478" y="4469999"/>
            <a:ext cx="130220" cy="8039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9295674" y="4542143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Connector 52"/>
          <p:cNvCxnSpPr/>
          <p:nvPr/>
        </p:nvCxnSpPr>
        <p:spPr>
          <a:xfrm flipH="1">
            <a:off x="9300958" y="4470012"/>
            <a:ext cx="1028699" cy="800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10627398" y="4503426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Connector 63"/>
          <p:cNvCxnSpPr>
            <a:stCxn id="41" idx="2"/>
            <a:endCxn id="8" idx="0"/>
          </p:cNvCxnSpPr>
          <p:nvPr/>
        </p:nvCxnSpPr>
        <p:spPr>
          <a:xfrm>
            <a:off x="10472414" y="4462974"/>
            <a:ext cx="429061" cy="8150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9678828" y="5416791"/>
            <a:ext cx="705515" cy="77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9370113" y="863619"/>
            <a:ext cx="78687" cy="2229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H="1" flipV="1">
            <a:off x="10322859" y="877066"/>
            <a:ext cx="129742" cy="2095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9225803" y="548734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 smtClean="0"/>
              <a:t>…</a:t>
            </a:r>
            <a:r>
              <a:rPr lang="en-US" dirty="0" smtClean="0"/>
              <a:t>Backbone..</a:t>
            </a:r>
            <a:endParaRPr lang="en-US" dirty="0"/>
          </a:p>
        </p:txBody>
      </p:sp>
      <p:cxnSp>
        <p:nvCxnSpPr>
          <p:cNvPr id="83" name="Straight Connector 82"/>
          <p:cNvCxnSpPr/>
          <p:nvPr/>
        </p:nvCxnSpPr>
        <p:spPr>
          <a:xfrm>
            <a:off x="9688353" y="5540616"/>
            <a:ext cx="705515" cy="77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9905075" y="5176000"/>
            <a:ext cx="219233" cy="177642"/>
            <a:chOff x="6366186" y="4319569"/>
            <a:chExt cx="818335" cy="402052"/>
          </a:xfrm>
          <a:solidFill>
            <a:srgbClr val="FF0000"/>
          </a:solidFill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Box 95"/>
          <p:cNvSpPr txBox="1"/>
          <p:nvPr/>
        </p:nvSpPr>
        <p:spPr>
          <a:xfrm>
            <a:off x="8929265" y="1096590"/>
            <a:ext cx="81894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Router</a:t>
            </a:r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9991711" y="1087881"/>
            <a:ext cx="81894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Router</a:t>
            </a:r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8472315" y="2385113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Host</a:t>
            </a:r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9338975" y="2385113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10205635" y="2385113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11072295" y="2385113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cxnSp>
        <p:nvCxnSpPr>
          <p:cNvPr id="103" name="Straight Connector 102"/>
          <p:cNvCxnSpPr/>
          <p:nvPr/>
        </p:nvCxnSpPr>
        <p:spPr>
          <a:xfrm>
            <a:off x="9596233" y="4470012"/>
            <a:ext cx="1171574" cy="8286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8534400" y="1892876"/>
            <a:ext cx="3000375" cy="95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endCxn id="98" idx="0"/>
          </p:cNvCxnSpPr>
          <p:nvPr/>
        </p:nvCxnSpPr>
        <p:spPr>
          <a:xfrm flipH="1">
            <a:off x="8779771" y="1888957"/>
            <a:ext cx="63911" cy="4961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H="1">
            <a:off x="9675122" y="1911926"/>
            <a:ext cx="11803" cy="4827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endCxn id="100" idx="0"/>
          </p:cNvCxnSpPr>
          <p:nvPr/>
        </p:nvCxnSpPr>
        <p:spPr>
          <a:xfrm flipH="1">
            <a:off x="10513091" y="1902401"/>
            <a:ext cx="50134" cy="4827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11249025" y="1892876"/>
            <a:ext cx="112022" cy="5112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10315575" y="1464251"/>
            <a:ext cx="28576" cy="438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H="1">
            <a:off x="9334500" y="1473776"/>
            <a:ext cx="28576" cy="438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11035553" y="1491709"/>
            <a:ext cx="606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LAN</a:t>
            </a:r>
            <a:endParaRPr lang="en-US" dirty="0"/>
          </a:p>
        </p:txBody>
      </p:sp>
      <p:sp>
        <p:nvSpPr>
          <p:cNvPr id="131" name="TextBox 130"/>
          <p:cNvSpPr txBox="1"/>
          <p:nvPr/>
        </p:nvSpPr>
        <p:spPr>
          <a:xfrm>
            <a:off x="8534400" y="206951"/>
            <a:ext cx="3127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re-1990’th or abstracted view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8688759" y="3118328"/>
            <a:ext cx="2774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Simple current reality</a:t>
            </a:r>
          </a:p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IoT / industrial / Enterprise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9401692" y="1482545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2" name="Straight Connector 141"/>
          <p:cNvCxnSpPr/>
          <p:nvPr/>
        </p:nvCxnSpPr>
        <p:spPr>
          <a:xfrm flipV="1">
            <a:off x="9471713" y="3887199"/>
            <a:ext cx="78687" cy="2229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H="1" flipV="1">
            <a:off x="10424459" y="3900646"/>
            <a:ext cx="129742" cy="2095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9327403" y="3572314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 smtClean="0"/>
              <a:t>…</a:t>
            </a:r>
            <a:r>
              <a:rPr lang="en-US" dirty="0" smtClean="0"/>
              <a:t>Backbone..</a:t>
            </a:r>
            <a:endParaRPr lang="en-US" dirty="0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11157758" y="578537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TextBox 153"/>
          <p:cNvSpPr txBox="1"/>
          <p:nvPr/>
        </p:nvSpPr>
        <p:spPr>
          <a:xfrm>
            <a:off x="11346872" y="446809"/>
            <a:ext cx="61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s</a:t>
            </a:r>
            <a:r>
              <a:rPr lang="en-US" sz="1200" i="1" dirty="0" smtClean="0"/>
              <a:t>ervice</a:t>
            </a:r>
          </a:p>
          <a:p>
            <a:r>
              <a:rPr lang="en-US" sz="1200" i="1" dirty="0"/>
              <a:t>a</a:t>
            </a:r>
            <a:r>
              <a:rPr lang="en-US" sz="1200" i="1" dirty="0" smtClean="0"/>
              <a:t>ction</a:t>
            </a:r>
            <a:endParaRPr lang="en-US" sz="1200" i="1" dirty="0"/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10461564" y="1482546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10461564" y="838310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9121137" y="869484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10544691" y="3841283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9204264" y="3872457"/>
            <a:ext cx="219233" cy="177642"/>
            <a:chOff x="6366186" y="4319569"/>
            <a:chExt cx="818335" cy="402052"/>
          </a:xfrm>
          <a:solidFill>
            <a:srgbClr val="00B050"/>
          </a:solidFill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8917939" y="5009747"/>
            <a:ext cx="219233" cy="177642"/>
            <a:chOff x="6366186" y="4319569"/>
            <a:chExt cx="818335" cy="402052"/>
          </a:xfrm>
          <a:solidFill>
            <a:srgbClr val="FF0000"/>
          </a:solidFill>
        </p:grpSpPr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xmlns="" id="{6BB2654E-6F96-43ED-B77F-3319DF76EA88}"/>
              </a:ext>
            </a:extLst>
          </p:cNvPr>
          <p:cNvGrpSpPr/>
          <p:nvPr/>
        </p:nvGrpSpPr>
        <p:grpSpPr>
          <a:xfrm rot="5400000">
            <a:off x="10912994" y="5009748"/>
            <a:ext cx="219233" cy="177642"/>
            <a:chOff x="6366186" y="4319569"/>
            <a:chExt cx="818335" cy="402052"/>
          </a:xfrm>
          <a:solidFill>
            <a:srgbClr val="FF0000"/>
          </a:solidFill>
        </p:grpSpPr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xmlns="" id="{D15C26E4-21E1-41F2-8AC5-89B139C5279D}"/>
                </a:ext>
              </a:extLst>
            </p:cNvPr>
            <p:cNvSpPr/>
            <p:nvPr/>
          </p:nvSpPr>
          <p:spPr>
            <a:xfrm>
              <a:off x="651646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xmlns="" id="{02596B89-58AA-4F93-B031-86CEE1D0D796}"/>
                </a:ext>
              </a:extLst>
            </p:cNvPr>
            <p:cNvSpPr/>
            <p:nvPr/>
          </p:nvSpPr>
          <p:spPr>
            <a:xfrm>
              <a:off x="664667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xmlns="" id="{9F37D8E2-0F82-43FC-8CE6-D58CDB2567F9}"/>
                </a:ext>
              </a:extLst>
            </p:cNvPr>
            <p:cNvSpPr/>
            <p:nvPr/>
          </p:nvSpPr>
          <p:spPr>
            <a:xfrm>
              <a:off x="6776890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xmlns="" id="{9293036D-8570-4247-BB25-94760276104A}"/>
                </a:ext>
              </a:extLst>
            </p:cNvPr>
            <p:cNvSpPr/>
            <p:nvPr/>
          </p:nvSpPr>
          <p:spPr>
            <a:xfrm>
              <a:off x="6907105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xmlns="" id="{655BD68C-D468-4640-9DB1-52B7C805BD2A}"/>
                </a:ext>
              </a:extLst>
            </p:cNvPr>
            <p:cNvSpPr/>
            <p:nvPr/>
          </p:nvSpPr>
          <p:spPr>
            <a:xfrm>
              <a:off x="7037321" y="4364421"/>
              <a:ext cx="105811" cy="30760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xmlns="" id="{ECD36E6E-189B-4E68-A971-5483F6F27E2C}"/>
                </a:ext>
              </a:extLst>
            </p:cNvPr>
            <p:cNvCxnSpPr/>
            <p:nvPr/>
          </p:nvCxnSpPr>
          <p:spPr>
            <a:xfrm>
              <a:off x="6366186" y="4340917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xmlns="" id="{7260FEF4-5B05-4619-A542-A262B5D4CE92}"/>
                </a:ext>
              </a:extLst>
            </p:cNvPr>
            <p:cNvCxnSpPr/>
            <p:nvPr/>
          </p:nvCxnSpPr>
          <p:spPr>
            <a:xfrm>
              <a:off x="6376860" y="4696715"/>
              <a:ext cx="807661" cy="0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xmlns="" id="{8F46A222-2DB7-4C10-85EF-A183F0C32E73}"/>
                </a:ext>
              </a:extLst>
            </p:cNvPr>
            <p:cNvCxnSpPr/>
            <p:nvPr/>
          </p:nvCxnSpPr>
          <p:spPr>
            <a:xfrm flipH="1" flipV="1">
              <a:off x="7177405" y="4319569"/>
              <a:ext cx="3558" cy="402052"/>
            </a:xfrm>
            <a:prstGeom prst="line">
              <a:avLst/>
            </a:prstGeom>
            <a:grpFill/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222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024256" y="3226386"/>
            <a:ext cx="3043033" cy="3331029"/>
          </a:xfrm>
          <a:prstGeom prst="roundRect">
            <a:avLst>
              <a:gd name="adj" fmla="val 373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9178636" y="3857263"/>
            <a:ext cx="2597728" cy="1215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388927" cy="694747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Multiple forwarding layers: </a:t>
            </a:r>
            <a:br>
              <a:rPr lang="en-US" sz="3600" dirty="0" smtClean="0"/>
            </a:br>
            <a:r>
              <a:rPr lang="en-US" sz="3600" strike="sngStrike" dirty="0" smtClean="0"/>
              <a:t>Ignore </a:t>
            </a:r>
            <a:r>
              <a:rPr lang="en-US" sz="3600" dirty="0" smtClean="0"/>
              <a:t>/ eliminate / embrace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194952"/>
            <a:ext cx="8077200" cy="557947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IP/IP6 towards hosts require “Ethernet LANs”</a:t>
            </a:r>
          </a:p>
          <a:p>
            <a:pPr lvl="1"/>
            <a:r>
              <a:rPr lang="en-US" dirty="0" smtClean="0"/>
              <a:t>Separate IPv6 subnet per host unmanageable</a:t>
            </a:r>
          </a:p>
          <a:p>
            <a:pPr lvl="1"/>
            <a:r>
              <a:rPr lang="en-US" dirty="0" smtClean="0"/>
              <a:t>IP/IPv6 subnet with more than 1 host or more than 2 routers have “L2 switching” requirements</a:t>
            </a:r>
          </a:p>
          <a:p>
            <a:pPr lvl="2"/>
            <a:r>
              <a:rPr lang="en-US" dirty="0" smtClean="0"/>
              <a:t>Even when they are hidden inside a single box called router</a:t>
            </a:r>
          </a:p>
          <a:p>
            <a:r>
              <a:rPr lang="en-US" dirty="0" smtClean="0"/>
              <a:t>Ignore: (Personal</a:t>
            </a:r>
            <a:r>
              <a:rPr lang="en-US" dirty="0" smtClean="0"/>
              <a:t>) grievance from 1980</a:t>
            </a:r>
            <a:r>
              <a:rPr lang="en-US" baseline="30000" dirty="0" smtClean="0"/>
              <a:t>th</a:t>
            </a:r>
            <a:r>
              <a:rPr lang="is-IS" dirty="0" smtClean="0"/>
              <a:t>… </a:t>
            </a:r>
            <a:r>
              <a:rPr lang="en-US" dirty="0" smtClean="0"/>
              <a:t>1990</a:t>
            </a:r>
            <a:r>
              <a:rPr lang="en-US" baseline="30000" dirty="0" smtClean="0"/>
              <a:t>th</a:t>
            </a:r>
            <a:r>
              <a:rPr lang="en-US" dirty="0" smtClean="0"/>
              <a:t> :</a:t>
            </a:r>
          </a:p>
          <a:p>
            <a:pPr lvl="1"/>
            <a:r>
              <a:rPr lang="en-US" dirty="0" smtClean="0"/>
              <a:t>ISO CLNP was designed to eliminate need for L2 switching</a:t>
            </a:r>
          </a:p>
          <a:p>
            <a:pPr lvl="1"/>
            <a:r>
              <a:rPr lang="en-US" dirty="0" smtClean="0"/>
              <a:t>1990</a:t>
            </a:r>
            <a:r>
              <a:rPr lang="en-US" baseline="30000" dirty="0" smtClean="0"/>
              <a:t>th</a:t>
            </a:r>
            <a:r>
              <a:rPr lang="en-US" dirty="0" smtClean="0"/>
              <a:t>  IP-NG could have adopted this. </a:t>
            </a:r>
            <a:r>
              <a:rPr lang="en-US" sz="2200" dirty="0" smtClean="0"/>
              <a:t>But </a:t>
            </a:r>
            <a:r>
              <a:rPr lang="en-US" sz="2200" dirty="0" smtClean="0"/>
              <a:t>IPv6 did not!</a:t>
            </a:r>
            <a:endParaRPr lang="en-US" sz="2200" dirty="0"/>
          </a:p>
          <a:p>
            <a:pPr lvl="1"/>
            <a:r>
              <a:rPr lang="en-US" sz="2200" i="1" dirty="0" smtClean="0"/>
              <a:t>CLNP address (NSAP) “host routes” instead of L2-MACaddr “routes”</a:t>
            </a:r>
          </a:p>
          <a:p>
            <a:pPr lvl="2"/>
            <a:r>
              <a:rPr lang="en-US" sz="1800" i="1" dirty="0" smtClean="0"/>
              <a:t>ES-IS NSAP </a:t>
            </a:r>
            <a:r>
              <a:rPr lang="en-US" sz="1800" i="1" dirty="0" err="1" smtClean="0"/>
              <a:t>addr</a:t>
            </a:r>
            <a:r>
              <a:rPr lang="en-US" sz="1800" i="1" dirty="0" smtClean="0"/>
              <a:t> assignment, IS-IS L1 “host-routes”</a:t>
            </a:r>
          </a:p>
          <a:p>
            <a:pPr lvl="1"/>
            <a:endParaRPr lang="en-US" sz="2200" dirty="0"/>
          </a:p>
          <a:p>
            <a:r>
              <a:rPr lang="en-US" sz="2600" dirty="0" smtClean="0"/>
              <a:t>Eliminate: Can be </a:t>
            </a:r>
            <a:r>
              <a:rPr lang="en-US" sz="2600" dirty="0" smtClean="0"/>
              <a:t>done with IP(v6) as well</a:t>
            </a:r>
            <a:r>
              <a:rPr lang="is-IS" sz="2600" dirty="0" smtClean="0"/>
              <a:t>… but </a:t>
            </a:r>
            <a:r>
              <a:rPr lang="is-IS" sz="2600" dirty="0" smtClean="0"/>
              <a:t>challenging</a:t>
            </a:r>
            <a:endParaRPr lang="is-IS" sz="2600" dirty="0" smtClean="0"/>
          </a:p>
          <a:p>
            <a:pPr lvl="1"/>
            <a:r>
              <a:rPr lang="is-IS" sz="2200" dirty="0" smtClean="0"/>
              <a:t>IPv6 link local address space =~ LAN, but adds no benefits of MACaddr, but adds IPv6 complexities</a:t>
            </a:r>
          </a:p>
          <a:p>
            <a:pPr lvl="1"/>
            <a:r>
              <a:rPr lang="is-IS" sz="2200" dirty="0" smtClean="0"/>
              <a:t>Ethernet is attractive because of auto-addressing, auto-config / switching. Not defined for IPv6</a:t>
            </a:r>
            <a:r>
              <a:rPr lang="is-IS" sz="2200" dirty="0" smtClean="0"/>
              <a:t>!</a:t>
            </a:r>
          </a:p>
          <a:p>
            <a:pPr lvl="1"/>
            <a:r>
              <a:rPr lang="is-IS" sz="2200" dirty="0" smtClean="0"/>
              <a:t>Some IPv6 network architectures use host-routes: IoT/RPL, Autonomic/ACP/RPL</a:t>
            </a:r>
          </a:p>
          <a:p>
            <a:endParaRPr lang="is-IS" sz="2600" dirty="0" smtClean="0"/>
          </a:p>
          <a:p>
            <a:r>
              <a:rPr lang="is-IS" sz="2600" dirty="0" smtClean="0"/>
              <a:t>Embrace: Forwarding </a:t>
            </a:r>
            <a:r>
              <a:rPr lang="is-IS" sz="2600" dirty="0" smtClean="0"/>
              <a:t>protocol with multiple address sizes could be reused across layers</a:t>
            </a:r>
          </a:p>
          <a:p>
            <a:pPr lvl="1"/>
            <a:r>
              <a:rPr lang="is-IS" sz="2200" dirty="0" smtClean="0"/>
              <a:t>‘L3’ instance using e.g.: 128 bit addresses – or 32 bit addresses (why longer than needed) !</a:t>
            </a:r>
          </a:p>
          <a:p>
            <a:pPr lvl="1"/>
            <a:r>
              <a:rPr lang="is-IS" sz="2200" dirty="0" smtClean="0"/>
              <a:t>’L2’ instance using e.g.: </a:t>
            </a:r>
            <a:r>
              <a:rPr lang="is-IS" sz="2200" b="1" dirty="0" smtClean="0"/>
              <a:t>48</a:t>
            </a:r>
            <a:r>
              <a:rPr lang="is-IS" sz="2200" dirty="0" smtClean="0"/>
              <a:t> bit addresses (or 16, 20, 24</a:t>
            </a:r>
            <a:r>
              <a:rPr lang="is-IS" sz="2300" b="1" dirty="0" smtClean="0"/>
              <a:t>, </a:t>
            </a:r>
            <a:r>
              <a:rPr lang="is-IS" sz="2000" dirty="0" smtClean="0"/>
              <a:t>64</a:t>
            </a:r>
            <a:r>
              <a:rPr lang="is-IS" sz="2000" dirty="0" smtClean="0"/>
              <a:t>...)</a:t>
            </a:r>
          </a:p>
          <a:p>
            <a:pPr lvl="1"/>
            <a:endParaRPr lang="is-IS" sz="2000" dirty="0"/>
          </a:p>
          <a:p>
            <a:r>
              <a:rPr lang="is-IS" dirty="0" smtClean="0"/>
              <a:t>If/where we embrace multiple forwarding layers:</a:t>
            </a:r>
          </a:p>
          <a:p>
            <a:pPr lvl="1"/>
            <a:r>
              <a:rPr lang="is-IS" dirty="0" smtClean="0"/>
              <a:t>How to deal with services and their packet headers ?</a:t>
            </a:r>
            <a:endParaRPr lang="is-IS" sz="2200" dirty="0" smtClean="0"/>
          </a:p>
          <a:p>
            <a:pPr lvl="1"/>
            <a:endParaRPr lang="en-US" sz="22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10011878" y="4270843"/>
            <a:ext cx="86543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9093015" y="3283848"/>
            <a:ext cx="2975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</a:rPr>
              <a:t>Every access router is a mixed</a:t>
            </a:r>
          </a:p>
          <a:p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</a:rPr>
              <a:t>L2/ethernet + L3 IP router device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10" name="Straight Connector 109"/>
          <p:cNvCxnSpPr/>
          <p:nvPr/>
        </p:nvCxnSpPr>
        <p:spPr>
          <a:xfrm>
            <a:off x="9874827" y="4885964"/>
            <a:ext cx="5091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V="1">
            <a:off x="10144991" y="4646973"/>
            <a:ext cx="31174" cy="2078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 flipV="1">
            <a:off x="10674927" y="4646972"/>
            <a:ext cx="124691" cy="2286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10539845" y="4896355"/>
            <a:ext cx="5091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e elephant in the closet | MC's Whisp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382" y="806470"/>
            <a:ext cx="22479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TextBox 121"/>
          <p:cNvSpPr txBox="1"/>
          <p:nvPr/>
        </p:nvSpPr>
        <p:spPr>
          <a:xfrm flipH="1">
            <a:off x="10051473" y="3878044"/>
            <a:ext cx="116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Router</a:t>
            </a:r>
            <a:endParaRPr lang="en-US" dirty="0"/>
          </a:p>
        </p:txBody>
      </p:sp>
      <p:sp>
        <p:nvSpPr>
          <p:cNvPr id="124" name="TextBox 123"/>
          <p:cNvSpPr txBox="1"/>
          <p:nvPr/>
        </p:nvSpPr>
        <p:spPr>
          <a:xfrm flipH="1">
            <a:off x="9137073" y="4553454"/>
            <a:ext cx="116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IP subnet</a:t>
            </a:r>
            <a:endParaRPr lang="en-US" dirty="0"/>
          </a:p>
        </p:txBody>
      </p:sp>
      <p:sp>
        <p:nvSpPr>
          <p:cNvPr id="125" name="TextBox 124"/>
          <p:cNvSpPr txBox="1"/>
          <p:nvPr/>
        </p:nvSpPr>
        <p:spPr>
          <a:xfrm flipH="1">
            <a:off x="10737274" y="4574236"/>
            <a:ext cx="116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IP subnet</a:t>
            </a:r>
            <a:endParaRPr lang="en-US" dirty="0"/>
          </a:p>
        </p:txBody>
      </p:sp>
      <p:sp>
        <p:nvSpPr>
          <p:cNvPr id="128" name="TextBox 127"/>
          <p:cNvSpPr txBox="1"/>
          <p:nvPr/>
        </p:nvSpPr>
        <p:spPr>
          <a:xfrm>
            <a:off x="9164402" y="5580142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Host</a:t>
            </a:r>
            <a:endParaRPr lang="en-US"/>
          </a:p>
        </p:txBody>
      </p:sp>
      <p:sp>
        <p:nvSpPr>
          <p:cNvPr id="129" name="TextBox 128"/>
          <p:cNvSpPr txBox="1"/>
          <p:nvPr/>
        </p:nvSpPr>
        <p:spPr>
          <a:xfrm>
            <a:off x="9844026" y="5569752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sp>
        <p:nvSpPr>
          <p:cNvPr id="130" name="TextBox 129"/>
          <p:cNvSpPr txBox="1"/>
          <p:nvPr/>
        </p:nvSpPr>
        <p:spPr>
          <a:xfrm>
            <a:off x="10523650" y="5569752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sp>
        <p:nvSpPr>
          <p:cNvPr id="131" name="TextBox 130"/>
          <p:cNvSpPr txBox="1"/>
          <p:nvPr/>
        </p:nvSpPr>
        <p:spPr>
          <a:xfrm>
            <a:off x="11203273" y="5569752"/>
            <a:ext cx="6149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  <a:endParaRPr lang="en-US" dirty="0"/>
          </a:p>
        </p:txBody>
      </p:sp>
      <p:cxnSp>
        <p:nvCxnSpPr>
          <p:cNvPr id="141" name="Straight Connector 140"/>
          <p:cNvCxnSpPr>
            <a:endCxn id="128" idx="0"/>
          </p:cNvCxnSpPr>
          <p:nvPr/>
        </p:nvCxnSpPr>
        <p:spPr>
          <a:xfrm flipH="1">
            <a:off x="9471858" y="4906745"/>
            <a:ext cx="548442" cy="6733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H="1">
            <a:off x="10130700" y="4917136"/>
            <a:ext cx="138982" cy="6526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endCxn id="130" idx="0"/>
          </p:cNvCxnSpPr>
          <p:nvPr/>
        </p:nvCxnSpPr>
        <p:spPr>
          <a:xfrm>
            <a:off x="10674927" y="4885963"/>
            <a:ext cx="156179" cy="6837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endCxn id="131" idx="0"/>
          </p:cNvCxnSpPr>
          <p:nvPr/>
        </p:nvCxnSpPr>
        <p:spPr>
          <a:xfrm>
            <a:off x="10934700" y="4917136"/>
            <a:ext cx="576029" cy="6526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9093125" y="6048819"/>
            <a:ext cx="2867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IP subnets ~= VLANs =~ L2 switching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42323" y="157317"/>
            <a:ext cx="216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Please do not ignore </a:t>
            </a:r>
          </a:p>
          <a:p>
            <a:pPr algn="ctr"/>
            <a:r>
              <a:rPr lang="en-US" dirty="0"/>
              <a:t>t</a:t>
            </a:r>
            <a:r>
              <a:rPr lang="en-US" dirty="0" smtClean="0"/>
              <a:t>he elephant!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30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32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Multiple layers </a:t>
            </a:r>
            <a:r>
              <a:rPr lang="is-IS" sz="3600" dirty="0" smtClean="0"/>
              <a:t>… </a:t>
            </a:r>
            <a:r>
              <a:rPr lang="en-US" sz="3600" dirty="0" smtClean="0"/>
              <a:t>and Contracts / Services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361661"/>
            <a:ext cx="10204175" cy="481530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Protocols evolved from solving different problems</a:t>
            </a:r>
            <a:br>
              <a:rPr lang="en-US" dirty="0" smtClean="0"/>
            </a:br>
            <a:r>
              <a:rPr lang="en-US" dirty="0" smtClean="0"/>
              <a:t>providing different services.</a:t>
            </a:r>
          </a:p>
          <a:p>
            <a:pPr lvl="1"/>
            <a:r>
              <a:rPr lang="en-US" dirty="0" smtClean="0"/>
              <a:t>Ethernet</a:t>
            </a:r>
            <a:r>
              <a:rPr lang="is-IS" dirty="0" smtClean="0"/>
              <a:t>… MPLS... SRv6 .. IP/IPv6</a:t>
            </a:r>
          </a:p>
          <a:p>
            <a:r>
              <a:rPr lang="is-IS" dirty="0" smtClean="0"/>
              <a:t>Historically, protocols where designed to do as little as necessary</a:t>
            </a:r>
          </a:p>
          <a:p>
            <a:pPr lvl="1"/>
            <a:r>
              <a:rPr lang="is-IS" dirty="0" smtClean="0"/>
              <a:t>Solution for the problem where pre-existing protocols have a gap</a:t>
            </a:r>
          </a:p>
          <a:p>
            <a:pPr lvl="1"/>
            <a:r>
              <a:rPr lang="is-IS" dirty="0" smtClean="0"/>
              <a:t>‘Simply’ layer </a:t>
            </a:r>
            <a:r>
              <a:rPr lang="is-IS" dirty="0" smtClean="0"/>
              <a:t>multiple protocols </a:t>
            </a:r>
            <a:r>
              <a:rPr lang="is-IS" dirty="0" smtClean="0"/>
              <a:t>to solve multiple problems</a:t>
            </a:r>
          </a:p>
          <a:p>
            <a:pPr lvl="1"/>
            <a:r>
              <a:rPr lang="is-IS" dirty="0" smtClean="0"/>
              <a:t>No Black &amp; white: often good, often problematic</a:t>
            </a:r>
          </a:p>
          <a:p>
            <a:r>
              <a:rPr lang="is-IS" dirty="0" smtClean="0"/>
              <a:t>Main challenge: </a:t>
            </a:r>
            <a:r>
              <a:rPr lang="is-IS" dirty="0" smtClean="0"/>
              <a:t>re-inventing High Precision Services for every layer</a:t>
            </a:r>
            <a:endParaRPr lang="is-IS" dirty="0" smtClean="0"/>
          </a:p>
          <a:p>
            <a:pPr lvl="1"/>
            <a:r>
              <a:rPr lang="is-IS" dirty="0" smtClean="0"/>
              <a:t>Repeatedly solving the same problems... </a:t>
            </a:r>
            <a:r>
              <a:rPr lang="en-US" dirty="0" smtClean="0"/>
              <a:t>I</a:t>
            </a:r>
            <a:r>
              <a:rPr lang="is-IS" dirty="0" smtClean="0"/>
              <a:t>ncompatible to each other</a:t>
            </a:r>
          </a:p>
          <a:p>
            <a:pPr lvl="1"/>
            <a:r>
              <a:rPr lang="is-IS" dirty="0" smtClean="0"/>
              <a:t>Such as per-hop actions for (QoS / high precision communication) services</a:t>
            </a:r>
          </a:p>
          <a:p>
            <a:pPr lvl="1"/>
            <a:r>
              <a:rPr lang="is-IS" dirty="0" smtClean="0"/>
              <a:t>Duplicating efforts</a:t>
            </a:r>
          </a:p>
          <a:p>
            <a:pPr lvl="1"/>
            <a:r>
              <a:rPr lang="is-IS" dirty="0" smtClean="0"/>
              <a:t>Slowing down adoption of those services</a:t>
            </a:r>
          </a:p>
          <a:p>
            <a:r>
              <a:rPr lang="is-IS" dirty="0" smtClean="0"/>
              <a:t>Explore what a future forwarding plane protocol needs to support so it can be re-used across multiple layers easily</a:t>
            </a:r>
          </a:p>
          <a:p>
            <a:pPr lvl="1"/>
            <a:r>
              <a:rPr lang="is-IS" dirty="0" smtClean="0"/>
              <a:t>Needs to have a superset of services required at different layers</a:t>
            </a:r>
          </a:p>
          <a:p>
            <a:pPr lvl="1"/>
            <a:r>
              <a:rPr lang="is-IS" dirty="0" smtClean="0"/>
              <a:t>Should be backward compatible/interoperable for migration/investment protection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5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7433188" y="147484"/>
            <a:ext cx="3676650" cy="3135735"/>
          </a:xfrm>
          <a:prstGeom prst="roundRect">
            <a:avLst>
              <a:gd name="adj" fmla="val 3739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423" y="129152"/>
            <a:ext cx="6559825" cy="946840"/>
          </a:xfrm>
        </p:spPr>
        <p:txBody>
          <a:bodyPr/>
          <a:lstStyle/>
          <a:p>
            <a:r>
              <a:rPr lang="en-US" dirty="0" smtClean="0"/>
              <a:t>“Contract” </a:t>
            </a:r>
            <a:r>
              <a:rPr lang="en-US" smtClean="0"/>
              <a:t>header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330" y="1002890"/>
            <a:ext cx="6745357" cy="2153266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Todays “correct” / “dogma”</a:t>
            </a:r>
          </a:p>
          <a:p>
            <a:pPr lvl="1"/>
            <a:r>
              <a:rPr lang="en-US" sz="1800" dirty="0" smtClean="0"/>
              <a:t>Every layer has it’s own contract header</a:t>
            </a:r>
          </a:p>
          <a:p>
            <a:pPr lvl="1"/>
            <a:r>
              <a:rPr lang="en-US" sz="1800" dirty="0" smtClean="0"/>
              <a:t>Mapping, duplication of standardization, loss of functionality,</a:t>
            </a:r>
            <a:r>
              <a:rPr lang="is-IS" sz="1800" dirty="0" smtClean="0"/>
              <a:t>…</a:t>
            </a:r>
          </a:p>
          <a:p>
            <a:r>
              <a:rPr lang="is-IS" sz="2000" dirty="0" smtClean="0"/>
              <a:t>Todays “Layer violations” / “pragmatic”</a:t>
            </a:r>
          </a:p>
          <a:p>
            <a:pPr lvl="1"/>
            <a:r>
              <a:rPr lang="is-IS" sz="1800" dirty="0" smtClean="0"/>
              <a:t>Spoof higher layer contract.</a:t>
            </a:r>
          </a:p>
          <a:p>
            <a:pPr lvl="1"/>
            <a:r>
              <a:rPr lang="is-IS" sz="1800" dirty="0" smtClean="0"/>
              <a:t>E.g.: per-IP-flow actions in Ethernet switches, MPLS LSR</a:t>
            </a:r>
          </a:p>
          <a:p>
            <a:pPr marL="0" indent="0">
              <a:buNone/>
            </a:pPr>
            <a:r>
              <a:rPr lang="is-IS" sz="2600" dirty="0" smtClean="0"/>
              <a:t>What are better options to explore </a:t>
            </a:r>
            <a:r>
              <a:rPr lang="is-IS" sz="2600" dirty="0" smtClean="0"/>
              <a:t>?</a:t>
            </a:r>
            <a:endParaRPr lang="is-IS" sz="2600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7424530" y="477078"/>
            <a:ext cx="1469057" cy="2598578"/>
            <a:chOff x="7325139" y="1331843"/>
            <a:chExt cx="1469057" cy="2598578"/>
          </a:xfrm>
        </p:grpSpPr>
        <p:sp>
          <p:nvSpPr>
            <p:cNvPr id="4" name="TextBox 3"/>
            <p:cNvSpPr txBox="1"/>
            <p:nvPr/>
          </p:nvSpPr>
          <p:spPr>
            <a:xfrm>
              <a:off x="7444408" y="2007704"/>
              <a:ext cx="1203343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Ethernet header</a:t>
              </a:r>
            </a:p>
            <a:p>
              <a:r>
                <a:rPr lang="en-US" sz="1100" dirty="0" smtClean="0"/>
                <a:t>“contract” (</a:t>
              </a:r>
              <a:r>
                <a:rPr lang="en-US" sz="1100" dirty="0" err="1" smtClean="0"/>
                <a:t>CoS</a:t>
              </a:r>
              <a:r>
                <a:rPr lang="en-US" sz="1100" dirty="0" smtClean="0"/>
                <a:t>)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34470" y="2494722"/>
              <a:ext cx="1222514" cy="4616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MPLS header</a:t>
              </a:r>
            </a:p>
            <a:p>
              <a:r>
                <a:rPr lang="en-US" sz="1100" dirty="0" smtClean="0"/>
                <a:t>“contract” (EXP)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34469" y="2981739"/>
              <a:ext cx="1242392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IP header</a:t>
              </a:r>
            </a:p>
            <a:p>
              <a:r>
                <a:rPr lang="en-US" sz="1100" dirty="0" smtClean="0"/>
                <a:t>“contract” (TOS)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24530" y="3468756"/>
              <a:ext cx="1282149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Higher Layers</a:t>
              </a:r>
            </a:p>
            <a:p>
              <a:r>
                <a:rPr lang="en-US" sz="1100" dirty="0" smtClean="0"/>
                <a:t>/ Payload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25139" y="1331843"/>
              <a:ext cx="14690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Classical packet</a:t>
              </a:r>
            </a:p>
            <a:p>
              <a:r>
                <a:rPr lang="en-US" sz="1600" dirty="0" smtClean="0"/>
                <a:t>Header stack</a:t>
              </a:r>
              <a:endParaRPr lang="en-US" sz="1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422936" y="614303"/>
            <a:ext cx="1596912" cy="2421597"/>
            <a:chOff x="7266145" y="1508824"/>
            <a:chExt cx="1596912" cy="2421597"/>
          </a:xfrm>
        </p:grpSpPr>
        <p:sp>
          <p:nvSpPr>
            <p:cNvPr id="12" name="TextBox 11"/>
            <p:cNvSpPr txBox="1"/>
            <p:nvPr/>
          </p:nvSpPr>
          <p:spPr>
            <a:xfrm>
              <a:off x="7444408" y="2007704"/>
              <a:ext cx="1203343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Ethernet header</a:t>
              </a:r>
            </a:p>
            <a:p>
              <a:endParaRPr lang="en-US" sz="1200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34470" y="2494722"/>
              <a:ext cx="1222514" cy="4616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MPLS header</a:t>
              </a:r>
            </a:p>
            <a:p>
              <a:r>
                <a:rPr lang="en-US" sz="1200" dirty="0"/>
                <a:t> </a:t>
              </a:r>
              <a:r>
                <a:rPr lang="en-US" sz="1200" dirty="0" smtClean="0"/>
                <a:t> 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434469" y="2981739"/>
              <a:ext cx="1242392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IP header</a:t>
              </a:r>
            </a:p>
            <a:p>
              <a:r>
                <a:rPr lang="en-US" sz="1100" dirty="0" smtClean="0"/>
                <a:t>“contract” (TOS)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424530" y="3468756"/>
              <a:ext cx="1282149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Higher Layers</a:t>
              </a:r>
            </a:p>
            <a:p>
              <a:r>
                <a:rPr lang="en-US" sz="1100" dirty="0" smtClean="0"/>
                <a:t>/ Payload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66145" y="1508824"/>
              <a:ext cx="15969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/>
                <a:t>“</a:t>
              </a:r>
              <a:r>
                <a:rPr lang="en-US" sz="1600" dirty="0" smtClean="0"/>
                <a:t>Layer Violation”</a:t>
              </a:r>
              <a:endParaRPr lang="en-US" sz="1600" dirty="0"/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9640957" y="2286000"/>
            <a:ext cx="1003852" cy="2186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0585174" y="1908313"/>
            <a:ext cx="347869" cy="457200"/>
          </a:xfrm>
          <a:custGeom>
            <a:avLst/>
            <a:gdLst>
              <a:gd name="connsiteX0" fmla="*/ 79513 w 347869"/>
              <a:gd name="connsiteY0" fmla="*/ 457200 h 457200"/>
              <a:gd name="connsiteX1" fmla="*/ 347869 w 347869"/>
              <a:gd name="connsiteY1" fmla="*/ 377687 h 457200"/>
              <a:gd name="connsiteX2" fmla="*/ 347869 w 347869"/>
              <a:gd name="connsiteY2" fmla="*/ 19878 h 457200"/>
              <a:gd name="connsiteX3" fmla="*/ 0 w 347869"/>
              <a:gd name="connsiteY3" fmla="*/ 0 h 457200"/>
              <a:gd name="connsiteX4" fmla="*/ 0 w 347869"/>
              <a:gd name="connsiteY4" fmla="*/ 0 h 457200"/>
              <a:gd name="connsiteX5" fmla="*/ 0 w 347869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7869" h="457200">
                <a:moveTo>
                  <a:pt x="79513" y="457200"/>
                </a:moveTo>
                <a:lnTo>
                  <a:pt x="347869" y="377687"/>
                </a:lnTo>
                <a:lnTo>
                  <a:pt x="347869" y="1987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0545417" y="1401417"/>
            <a:ext cx="487018" cy="1063487"/>
          </a:xfrm>
          <a:custGeom>
            <a:avLst/>
            <a:gdLst>
              <a:gd name="connsiteX0" fmla="*/ 119270 w 487018"/>
              <a:gd name="connsiteY0" fmla="*/ 1063487 h 1063487"/>
              <a:gd name="connsiteX1" fmla="*/ 487018 w 487018"/>
              <a:gd name="connsiteY1" fmla="*/ 954157 h 1063487"/>
              <a:gd name="connsiteX2" fmla="*/ 467140 w 487018"/>
              <a:gd name="connsiteY2" fmla="*/ 168966 h 1063487"/>
              <a:gd name="connsiteX3" fmla="*/ 208722 w 487018"/>
              <a:gd name="connsiteY3" fmla="*/ 0 h 1063487"/>
              <a:gd name="connsiteX4" fmla="*/ 0 w 487018"/>
              <a:gd name="connsiteY4" fmla="*/ 19879 h 106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018" h="1063487">
                <a:moveTo>
                  <a:pt x="119270" y="1063487"/>
                </a:moveTo>
                <a:lnTo>
                  <a:pt x="487018" y="954157"/>
                </a:lnTo>
                <a:lnTo>
                  <a:pt x="467140" y="168966"/>
                </a:lnTo>
                <a:lnTo>
                  <a:pt x="208722" y="0"/>
                </a:lnTo>
                <a:lnTo>
                  <a:pt x="0" y="19879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809921" y="1292087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s</a:t>
            </a:r>
            <a:r>
              <a:rPr lang="en-US" sz="1200" i="1" smtClean="0"/>
              <a:t>poof IP</a:t>
            </a:r>
            <a:endParaRPr lang="en-US" sz="12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9829799" y="1789044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s</a:t>
            </a:r>
            <a:r>
              <a:rPr lang="en-US" sz="1200" i="1" smtClean="0"/>
              <a:t>poof IP</a:t>
            </a:r>
            <a:endParaRPr lang="en-US" sz="1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8445910" y="186813"/>
            <a:ext cx="1847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Current Solutions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628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>
          <a:xfrm>
            <a:off x="7423356" y="3372465"/>
            <a:ext cx="3676650" cy="3372464"/>
          </a:xfrm>
          <a:prstGeom prst="roundRect">
            <a:avLst>
              <a:gd name="adj" fmla="val 3739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433188" y="147484"/>
            <a:ext cx="3676650" cy="3135735"/>
          </a:xfrm>
          <a:prstGeom prst="roundRect">
            <a:avLst>
              <a:gd name="adj" fmla="val 3739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423" y="129152"/>
            <a:ext cx="6559825" cy="946840"/>
          </a:xfrm>
        </p:spPr>
        <p:txBody>
          <a:bodyPr/>
          <a:lstStyle/>
          <a:p>
            <a:r>
              <a:rPr lang="en-US" dirty="0" smtClean="0"/>
              <a:t>“Contract” </a:t>
            </a:r>
            <a:r>
              <a:rPr lang="en-US" smtClean="0"/>
              <a:t>header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330" y="993059"/>
            <a:ext cx="6745357" cy="3972232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Todays “correct” / “dogma”</a:t>
            </a:r>
          </a:p>
          <a:p>
            <a:pPr lvl="1"/>
            <a:r>
              <a:rPr lang="en-US" sz="1800" dirty="0" smtClean="0"/>
              <a:t>Every layer has it’s own contract header</a:t>
            </a:r>
          </a:p>
          <a:p>
            <a:pPr lvl="1"/>
            <a:r>
              <a:rPr lang="en-US" sz="1800" dirty="0" smtClean="0"/>
              <a:t>Mapping, duplication of standardization, loss of functionality,</a:t>
            </a:r>
            <a:r>
              <a:rPr lang="is-IS" sz="1800" dirty="0" smtClean="0"/>
              <a:t>…</a:t>
            </a:r>
          </a:p>
          <a:p>
            <a:r>
              <a:rPr lang="is-IS" sz="2000" dirty="0" smtClean="0"/>
              <a:t>Todays “Layer violations” / “pragmatic”</a:t>
            </a:r>
          </a:p>
          <a:p>
            <a:pPr lvl="1"/>
            <a:r>
              <a:rPr lang="is-IS" sz="1800" dirty="0" smtClean="0"/>
              <a:t>Spoof higher layer contract.</a:t>
            </a:r>
          </a:p>
          <a:p>
            <a:pPr lvl="1"/>
            <a:r>
              <a:rPr lang="is-IS" sz="1800" dirty="0" smtClean="0"/>
              <a:t>E.g.: per-IP-flow actions in Ethernet switches, MPLS LSR</a:t>
            </a:r>
          </a:p>
          <a:p>
            <a:pPr marL="0" indent="0">
              <a:buNone/>
            </a:pPr>
            <a:r>
              <a:rPr lang="is-IS" sz="2600" dirty="0" smtClean="0"/>
              <a:t>What are better options to explore ?</a:t>
            </a:r>
          </a:p>
          <a:p>
            <a:pPr marL="0" indent="0">
              <a:buNone/>
            </a:pPr>
            <a:r>
              <a:rPr lang="is-IS" sz="2200" dirty="0" smtClean="0"/>
              <a:t>(1) New reuseable contract headers</a:t>
            </a:r>
          </a:p>
          <a:p>
            <a:pPr lvl="1"/>
            <a:r>
              <a:rPr lang="is-IS" sz="1800" dirty="0" smtClean="0"/>
              <a:t>Support superset of service aspects of existing layers. Each layers instance may just be drop-in replacement of existing layer contracts for backward compatibility</a:t>
            </a:r>
          </a:p>
          <a:p>
            <a:pPr lvl="1"/>
            <a:r>
              <a:rPr lang="is-IS" sz="1800" dirty="0" smtClean="0"/>
              <a:t>Benefit: allow definition of new contracts (e.g.: “DetNet” once – reuse same contract at L2, L3). Eliminate new work duplication</a:t>
            </a:r>
          </a:p>
          <a:p>
            <a:pPr lvl="1"/>
            <a:r>
              <a:rPr lang="is-IS" sz="1800" dirty="0" smtClean="0"/>
              <a:t>Does not eliminate mapping betwen layers</a:t>
            </a:r>
          </a:p>
          <a:p>
            <a:pPr lvl="1"/>
            <a:endParaRPr lang="is-IS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7424530" y="477078"/>
            <a:ext cx="1469057" cy="2598578"/>
            <a:chOff x="7325139" y="1331843"/>
            <a:chExt cx="1469057" cy="2598578"/>
          </a:xfrm>
        </p:grpSpPr>
        <p:sp>
          <p:nvSpPr>
            <p:cNvPr id="4" name="TextBox 3"/>
            <p:cNvSpPr txBox="1"/>
            <p:nvPr/>
          </p:nvSpPr>
          <p:spPr>
            <a:xfrm>
              <a:off x="7444408" y="2007704"/>
              <a:ext cx="1203343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Ethernet header</a:t>
              </a:r>
            </a:p>
            <a:p>
              <a:r>
                <a:rPr lang="en-US" sz="1100" dirty="0" smtClean="0"/>
                <a:t>“contract” (</a:t>
              </a:r>
              <a:r>
                <a:rPr lang="en-US" sz="1100" dirty="0" err="1" smtClean="0"/>
                <a:t>CoS</a:t>
              </a:r>
              <a:r>
                <a:rPr lang="en-US" sz="1100" dirty="0" smtClean="0"/>
                <a:t>)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34470" y="2494722"/>
              <a:ext cx="1222514" cy="4616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MPLS header</a:t>
              </a:r>
            </a:p>
            <a:p>
              <a:r>
                <a:rPr lang="en-US" sz="1100" dirty="0" smtClean="0"/>
                <a:t>“contract” (EXP)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34469" y="2981739"/>
              <a:ext cx="1242392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IP header</a:t>
              </a:r>
            </a:p>
            <a:p>
              <a:r>
                <a:rPr lang="en-US" sz="1100" dirty="0" smtClean="0"/>
                <a:t>“contract” (TOS)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24530" y="3468756"/>
              <a:ext cx="1282149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Higher Layers</a:t>
              </a:r>
            </a:p>
            <a:p>
              <a:r>
                <a:rPr lang="en-US" sz="1100" dirty="0" smtClean="0"/>
                <a:t>/ Payload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25139" y="1331843"/>
              <a:ext cx="14690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Classical packet</a:t>
              </a:r>
            </a:p>
            <a:p>
              <a:r>
                <a:rPr lang="en-US" sz="1600" dirty="0" smtClean="0"/>
                <a:t>Header stack</a:t>
              </a:r>
              <a:endParaRPr lang="en-US" sz="1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422936" y="614303"/>
            <a:ext cx="1596912" cy="2421597"/>
            <a:chOff x="7266145" y="1508824"/>
            <a:chExt cx="1596912" cy="2421597"/>
          </a:xfrm>
        </p:grpSpPr>
        <p:sp>
          <p:nvSpPr>
            <p:cNvPr id="12" name="TextBox 11"/>
            <p:cNvSpPr txBox="1"/>
            <p:nvPr/>
          </p:nvSpPr>
          <p:spPr>
            <a:xfrm>
              <a:off x="7444408" y="2007704"/>
              <a:ext cx="1203343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Ethernet header</a:t>
              </a:r>
            </a:p>
            <a:p>
              <a:endParaRPr lang="en-US" sz="1200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34470" y="2494722"/>
              <a:ext cx="1222514" cy="4616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MPLS header</a:t>
              </a:r>
            </a:p>
            <a:p>
              <a:r>
                <a:rPr lang="en-US" sz="1200" dirty="0"/>
                <a:t> </a:t>
              </a:r>
              <a:r>
                <a:rPr lang="en-US" sz="1200" dirty="0" smtClean="0"/>
                <a:t> 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434469" y="2981739"/>
              <a:ext cx="1242392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IP header</a:t>
              </a:r>
            </a:p>
            <a:p>
              <a:r>
                <a:rPr lang="en-US" sz="1100" dirty="0" smtClean="0"/>
                <a:t>“contract” (TOS)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424530" y="3468756"/>
              <a:ext cx="1282149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Higher Layers</a:t>
              </a:r>
            </a:p>
            <a:p>
              <a:r>
                <a:rPr lang="en-US" sz="1100" dirty="0" smtClean="0"/>
                <a:t>/ Payload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66145" y="1508824"/>
              <a:ext cx="15969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/>
                <a:t>“</a:t>
              </a:r>
              <a:r>
                <a:rPr lang="en-US" sz="1600" dirty="0" smtClean="0"/>
                <a:t>Layer Violation”</a:t>
              </a:r>
              <a:endParaRPr lang="en-US" sz="1600" dirty="0"/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9640957" y="2286000"/>
            <a:ext cx="1003852" cy="2186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0585174" y="1908313"/>
            <a:ext cx="347869" cy="457200"/>
          </a:xfrm>
          <a:custGeom>
            <a:avLst/>
            <a:gdLst>
              <a:gd name="connsiteX0" fmla="*/ 79513 w 347869"/>
              <a:gd name="connsiteY0" fmla="*/ 457200 h 457200"/>
              <a:gd name="connsiteX1" fmla="*/ 347869 w 347869"/>
              <a:gd name="connsiteY1" fmla="*/ 377687 h 457200"/>
              <a:gd name="connsiteX2" fmla="*/ 347869 w 347869"/>
              <a:gd name="connsiteY2" fmla="*/ 19878 h 457200"/>
              <a:gd name="connsiteX3" fmla="*/ 0 w 347869"/>
              <a:gd name="connsiteY3" fmla="*/ 0 h 457200"/>
              <a:gd name="connsiteX4" fmla="*/ 0 w 347869"/>
              <a:gd name="connsiteY4" fmla="*/ 0 h 457200"/>
              <a:gd name="connsiteX5" fmla="*/ 0 w 347869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7869" h="457200">
                <a:moveTo>
                  <a:pt x="79513" y="457200"/>
                </a:moveTo>
                <a:lnTo>
                  <a:pt x="347869" y="377687"/>
                </a:lnTo>
                <a:lnTo>
                  <a:pt x="347869" y="1987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0545417" y="1401417"/>
            <a:ext cx="487018" cy="1063487"/>
          </a:xfrm>
          <a:custGeom>
            <a:avLst/>
            <a:gdLst>
              <a:gd name="connsiteX0" fmla="*/ 119270 w 487018"/>
              <a:gd name="connsiteY0" fmla="*/ 1063487 h 1063487"/>
              <a:gd name="connsiteX1" fmla="*/ 487018 w 487018"/>
              <a:gd name="connsiteY1" fmla="*/ 954157 h 1063487"/>
              <a:gd name="connsiteX2" fmla="*/ 467140 w 487018"/>
              <a:gd name="connsiteY2" fmla="*/ 168966 h 1063487"/>
              <a:gd name="connsiteX3" fmla="*/ 208722 w 487018"/>
              <a:gd name="connsiteY3" fmla="*/ 0 h 1063487"/>
              <a:gd name="connsiteX4" fmla="*/ 0 w 487018"/>
              <a:gd name="connsiteY4" fmla="*/ 19879 h 106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018" h="1063487">
                <a:moveTo>
                  <a:pt x="119270" y="1063487"/>
                </a:moveTo>
                <a:lnTo>
                  <a:pt x="487018" y="954157"/>
                </a:lnTo>
                <a:lnTo>
                  <a:pt x="467140" y="168966"/>
                </a:lnTo>
                <a:lnTo>
                  <a:pt x="208722" y="0"/>
                </a:lnTo>
                <a:lnTo>
                  <a:pt x="0" y="19879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809921" y="1292087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s</a:t>
            </a:r>
            <a:r>
              <a:rPr lang="en-US" sz="1200" i="1" smtClean="0"/>
              <a:t>poof IP</a:t>
            </a:r>
            <a:endParaRPr lang="en-US" sz="12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9829799" y="1789044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s</a:t>
            </a:r>
            <a:r>
              <a:rPr lang="en-US" sz="1200" i="1" smtClean="0"/>
              <a:t>poof IP</a:t>
            </a:r>
            <a:endParaRPr lang="en-US" sz="1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8445910" y="186813"/>
            <a:ext cx="1847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Current Solutions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73082" y="5888134"/>
            <a:ext cx="128214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Higher Layers</a:t>
            </a:r>
          </a:p>
          <a:p>
            <a:r>
              <a:rPr lang="en-US" sz="1100" dirty="0" smtClean="0"/>
              <a:t>/ Payload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73691" y="3348098"/>
            <a:ext cx="14565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Unified </a:t>
            </a:r>
          </a:p>
          <a:p>
            <a:r>
              <a:rPr lang="en-US" sz="1400" dirty="0" smtClean="0"/>
              <a:t>Forwarding Plane</a:t>
            </a:r>
          </a:p>
          <a:p>
            <a:r>
              <a:rPr lang="en-US" sz="1400" dirty="0" smtClean="0"/>
              <a:t>Contract headers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7563463" y="4112450"/>
            <a:ext cx="1287597" cy="276999"/>
          </a:xfrm>
          <a:prstGeom prst="rect">
            <a:avLst/>
          </a:prstGeom>
          <a:solidFill>
            <a:srgbClr val="EDCEFF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contract </a:t>
            </a:r>
            <a:r>
              <a:rPr lang="en-US" sz="1200" dirty="0" err="1" smtClean="0"/>
              <a:t>Hdr</a:t>
            </a:r>
            <a:endParaRPr lang="en-US" sz="1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7612625" y="4358256"/>
            <a:ext cx="1203343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Ethernet header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73295" y="4702384"/>
            <a:ext cx="1287597" cy="276999"/>
          </a:xfrm>
          <a:prstGeom prst="rect">
            <a:avLst/>
          </a:prstGeom>
          <a:solidFill>
            <a:srgbClr val="EDCEFF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contract </a:t>
            </a:r>
            <a:r>
              <a:rPr lang="en-US" sz="1200" dirty="0" err="1" smtClean="0"/>
              <a:t>Hdr</a:t>
            </a:r>
            <a:endParaRPr lang="en-US" sz="12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7602686" y="4923931"/>
            <a:ext cx="1222514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MPLS header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63463" y="5302152"/>
            <a:ext cx="1287597" cy="276999"/>
          </a:xfrm>
          <a:prstGeom prst="rect">
            <a:avLst/>
          </a:prstGeom>
          <a:solidFill>
            <a:srgbClr val="EDCEFF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contract </a:t>
            </a:r>
            <a:r>
              <a:rPr lang="en-US" sz="1200" dirty="0" err="1" smtClean="0"/>
              <a:t>Hdr</a:t>
            </a:r>
            <a:endParaRPr lang="en-US" sz="12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7583021" y="5528937"/>
            <a:ext cx="1242392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IP header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78762" y="6361472"/>
            <a:ext cx="196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Options to explore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991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>
          <a:xfrm>
            <a:off x="7423356" y="3372465"/>
            <a:ext cx="3676650" cy="3372464"/>
          </a:xfrm>
          <a:prstGeom prst="roundRect">
            <a:avLst>
              <a:gd name="adj" fmla="val 3739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433188" y="147484"/>
            <a:ext cx="3676650" cy="3135735"/>
          </a:xfrm>
          <a:prstGeom prst="roundRect">
            <a:avLst>
              <a:gd name="adj" fmla="val 3739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423" y="129152"/>
            <a:ext cx="6559825" cy="946840"/>
          </a:xfrm>
        </p:spPr>
        <p:txBody>
          <a:bodyPr/>
          <a:lstStyle/>
          <a:p>
            <a:r>
              <a:rPr lang="en-US" dirty="0" smtClean="0"/>
              <a:t>“Contract” </a:t>
            </a:r>
            <a:r>
              <a:rPr lang="en-US" smtClean="0"/>
              <a:t>header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330" y="1002890"/>
            <a:ext cx="6745357" cy="5673213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Todays “correct” / “dogma”</a:t>
            </a:r>
          </a:p>
          <a:p>
            <a:pPr lvl="1"/>
            <a:r>
              <a:rPr lang="en-US" sz="1800" dirty="0" smtClean="0"/>
              <a:t>Every layer has it’s own contract header</a:t>
            </a:r>
          </a:p>
          <a:p>
            <a:pPr lvl="1"/>
            <a:r>
              <a:rPr lang="en-US" sz="1800" dirty="0" smtClean="0"/>
              <a:t>Mapping, duplication of standardization, loss of functionality,</a:t>
            </a:r>
            <a:r>
              <a:rPr lang="is-IS" sz="1800" dirty="0" smtClean="0"/>
              <a:t>…</a:t>
            </a:r>
          </a:p>
          <a:p>
            <a:r>
              <a:rPr lang="is-IS" sz="2000" dirty="0" smtClean="0"/>
              <a:t>Todays “Layer violations” / “pragmatic”</a:t>
            </a:r>
          </a:p>
          <a:p>
            <a:pPr lvl="1"/>
            <a:r>
              <a:rPr lang="is-IS" sz="1800" dirty="0" smtClean="0"/>
              <a:t>Spoof higher layer contract.</a:t>
            </a:r>
          </a:p>
          <a:p>
            <a:pPr lvl="1"/>
            <a:r>
              <a:rPr lang="is-IS" sz="1800" dirty="0" smtClean="0"/>
              <a:t>E.g.: per-IP-flow actions in Ethernet switches, MPLS LSR</a:t>
            </a:r>
          </a:p>
          <a:p>
            <a:pPr marL="0" indent="0">
              <a:buNone/>
            </a:pPr>
            <a:r>
              <a:rPr lang="is-IS" sz="2600" dirty="0" smtClean="0"/>
              <a:t>What are better options to explore ?</a:t>
            </a:r>
          </a:p>
          <a:p>
            <a:pPr marL="0" indent="0">
              <a:buNone/>
            </a:pPr>
            <a:r>
              <a:rPr lang="is-IS" sz="2200" dirty="0" smtClean="0"/>
              <a:t>(1) New reuseable contract headers</a:t>
            </a:r>
          </a:p>
          <a:p>
            <a:pPr lvl="1"/>
            <a:r>
              <a:rPr lang="is-IS" sz="1800" dirty="0" smtClean="0"/>
              <a:t>Support superset of service aspects of existing layers. Each layers instance may just be drop-in replacement of existing layer contracts for backward compatibility</a:t>
            </a:r>
          </a:p>
          <a:p>
            <a:pPr lvl="1"/>
            <a:r>
              <a:rPr lang="is-IS" sz="1800" dirty="0" smtClean="0"/>
              <a:t>Benefit: allow definition of new contracts (e.g.: “DetNet” once – reuse same contract at L2, L3). Eliminate new work duplication</a:t>
            </a:r>
          </a:p>
          <a:p>
            <a:pPr lvl="1"/>
            <a:r>
              <a:rPr lang="is-IS" sz="1800" dirty="0" smtClean="0"/>
              <a:t>Does not eliminate mapping betwen layers</a:t>
            </a:r>
          </a:p>
          <a:p>
            <a:pPr marL="0" indent="0">
              <a:buNone/>
            </a:pPr>
            <a:r>
              <a:rPr lang="is-IS" sz="2200" dirty="0" smtClean="0"/>
              <a:t>(2) Cross-layer semantic for contract header</a:t>
            </a:r>
          </a:p>
          <a:p>
            <a:pPr lvl="1"/>
            <a:r>
              <a:rPr lang="is-IS" sz="1900" dirty="0" smtClean="0"/>
              <a:t>Single contract header can be sufficient</a:t>
            </a:r>
          </a:p>
          <a:p>
            <a:pPr lvl="1"/>
            <a:r>
              <a:rPr lang="is-IS" sz="1900" dirty="0" smtClean="0"/>
              <a:t>Each node determines at which layer (e.g.: ethernet, MPLS, IP it operates), but uses same contract heder for hop-by-hops services</a:t>
            </a:r>
          </a:p>
          <a:p>
            <a:pPr lvl="1"/>
            <a:r>
              <a:rPr lang="is-IS" sz="1900" dirty="0" smtClean="0"/>
              <a:t>Ideal when multiple layers used within single administrative entity (e.g.: IoT, Industry, Enterprise).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424530" y="477078"/>
            <a:ext cx="1469057" cy="2598578"/>
            <a:chOff x="7325139" y="1331843"/>
            <a:chExt cx="1469057" cy="2598578"/>
          </a:xfrm>
        </p:grpSpPr>
        <p:sp>
          <p:nvSpPr>
            <p:cNvPr id="4" name="TextBox 3"/>
            <p:cNvSpPr txBox="1"/>
            <p:nvPr/>
          </p:nvSpPr>
          <p:spPr>
            <a:xfrm>
              <a:off x="7444408" y="2007704"/>
              <a:ext cx="1203343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Ethernet header</a:t>
              </a:r>
            </a:p>
            <a:p>
              <a:r>
                <a:rPr lang="en-US" sz="1100" dirty="0" smtClean="0"/>
                <a:t>“contract” (</a:t>
              </a:r>
              <a:r>
                <a:rPr lang="en-US" sz="1100" dirty="0" err="1" smtClean="0"/>
                <a:t>CoS</a:t>
              </a:r>
              <a:r>
                <a:rPr lang="en-US" sz="1100" dirty="0" smtClean="0"/>
                <a:t>)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34470" y="2494722"/>
              <a:ext cx="1222514" cy="4616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MPLS header</a:t>
              </a:r>
            </a:p>
            <a:p>
              <a:r>
                <a:rPr lang="en-US" sz="1100" dirty="0" smtClean="0"/>
                <a:t>“contract” (EXP)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34469" y="2981739"/>
              <a:ext cx="1242392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IP header</a:t>
              </a:r>
            </a:p>
            <a:p>
              <a:r>
                <a:rPr lang="en-US" sz="1100" dirty="0" smtClean="0"/>
                <a:t>“contract” (TOS)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24530" y="3468756"/>
              <a:ext cx="1282149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Higher Layers</a:t>
              </a:r>
            </a:p>
            <a:p>
              <a:r>
                <a:rPr lang="en-US" sz="1100" dirty="0" smtClean="0"/>
                <a:t>/ Payload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25139" y="1331843"/>
              <a:ext cx="14690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Classical packet</a:t>
              </a:r>
            </a:p>
            <a:p>
              <a:r>
                <a:rPr lang="en-US" sz="1600" dirty="0" smtClean="0"/>
                <a:t>Header stack</a:t>
              </a:r>
              <a:endParaRPr lang="en-US" sz="1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422936" y="614303"/>
            <a:ext cx="1596912" cy="2421597"/>
            <a:chOff x="7266145" y="1508824"/>
            <a:chExt cx="1596912" cy="2421597"/>
          </a:xfrm>
        </p:grpSpPr>
        <p:sp>
          <p:nvSpPr>
            <p:cNvPr id="12" name="TextBox 11"/>
            <p:cNvSpPr txBox="1"/>
            <p:nvPr/>
          </p:nvSpPr>
          <p:spPr>
            <a:xfrm>
              <a:off x="7444408" y="2007704"/>
              <a:ext cx="1203343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Ethernet header</a:t>
              </a:r>
            </a:p>
            <a:p>
              <a:endParaRPr lang="en-US" sz="1200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34470" y="2494722"/>
              <a:ext cx="1222514" cy="4616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MPLS header</a:t>
              </a:r>
            </a:p>
            <a:p>
              <a:r>
                <a:rPr lang="en-US" sz="1200" dirty="0"/>
                <a:t> </a:t>
              </a:r>
              <a:r>
                <a:rPr lang="en-US" sz="1200" dirty="0" smtClean="0"/>
                <a:t> 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434469" y="2981739"/>
              <a:ext cx="1242392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IP header</a:t>
              </a:r>
            </a:p>
            <a:p>
              <a:r>
                <a:rPr lang="en-US" sz="1100" dirty="0" smtClean="0"/>
                <a:t>“contract” (TOS)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424530" y="3468756"/>
              <a:ext cx="1282149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Higher Layers</a:t>
              </a:r>
            </a:p>
            <a:p>
              <a:r>
                <a:rPr lang="en-US" sz="1100" dirty="0" smtClean="0"/>
                <a:t>/ Payload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66145" y="1508824"/>
              <a:ext cx="15969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smtClean="0"/>
                <a:t>“</a:t>
              </a:r>
              <a:r>
                <a:rPr lang="en-US" sz="1600" dirty="0" smtClean="0"/>
                <a:t>Layer Violation”</a:t>
              </a:r>
              <a:endParaRPr lang="en-US" sz="1600" dirty="0"/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9640957" y="2286000"/>
            <a:ext cx="1003852" cy="2186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0585174" y="1908313"/>
            <a:ext cx="347869" cy="457200"/>
          </a:xfrm>
          <a:custGeom>
            <a:avLst/>
            <a:gdLst>
              <a:gd name="connsiteX0" fmla="*/ 79513 w 347869"/>
              <a:gd name="connsiteY0" fmla="*/ 457200 h 457200"/>
              <a:gd name="connsiteX1" fmla="*/ 347869 w 347869"/>
              <a:gd name="connsiteY1" fmla="*/ 377687 h 457200"/>
              <a:gd name="connsiteX2" fmla="*/ 347869 w 347869"/>
              <a:gd name="connsiteY2" fmla="*/ 19878 h 457200"/>
              <a:gd name="connsiteX3" fmla="*/ 0 w 347869"/>
              <a:gd name="connsiteY3" fmla="*/ 0 h 457200"/>
              <a:gd name="connsiteX4" fmla="*/ 0 w 347869"/>
              <a:gd name="connsiteY4" fmla="*/ 0 h 457200"/>
              <a:gd name="connsiteX5" fmla="*/ 0 w 347869"/>
              <a:gd name="connsiteY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7869" h="457200">
                <a:moveTo>
                  <a:pt x="79513" y="457200"/>
                </a:moveTo>
                <a:lnTo>
                  <a:pt x="347869" y="377687"/>
                </a:lnTo>
                <a:lnTo>
                  <a:pt x="347869" y="1987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0545417" y="1401417"/>
            <a:ext cx="487018" cy="1063487"/>
          </a:xfrm>
          <a:custGeom>
            <a:avLst/>
            <a:gdLst>
              <a:gd name="connsiteX0" fmla="*/ 119270 w 487018"/>
              <a:gd name="connsiteY0" fmla="*/ 1063487 h 1063487"/>
              <a:gd name="connsiteX1" fmla="*/ 487018 w 487018"/>
              <a:gd name="connsiteY1" fmla="*/ 954157 h 1063487"/>
              <a:gd name="connsiteX2" fmla="*/ 467140 w 487018"/>
              <a:gd name="connsiteY2" fmla="*/ 168966 h 1063487"/>
              <a:gd name="connsiteX3" fmla="*/ 208722 w 487018"/>
              <a:gd name="connsiteY3" fmla="*/ 0 h 1063487"/>
              <a:gd name="connsiteX4" fmla="*/ 0 w 487018"/>
              <a:gd name="connsiteY4" fmla="*/ 19879 h 106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018" h="1063487">
                <a:moveTo>
                  <a:pt x="119270" y="1063487"/>
                </a:moveTo>
                <a:lnTo>
                  <a:pt x="487018" y="954157"/>
                </a:lnTo>
                <a:lnTo>
                  <a:pt x="467140" y="168966"/>
                </a:lnTo>
                <a:lnTo>
                  <a:pt x="208722" y="0"/>
                </a:lnTo>
                <a:lnTo>
                  <a:pt x="0" y="19879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809921" y="1292087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s</a:t>
            </a:r>
            <a:r>
              <a:rPr lang="en-US" sz="1200" i="1" smtClean="0"/>
              <a:t>poof IP</a:t>
            </a:r>
            <a:endParaRPr lang="en-US" sz="12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9829799" y="1789044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s</a:t>
            </a:r>
            <a:r>
              <a:rPr lang="en-US" sz="1200" i="1" smtClean="0"/>
              <a:t>poof IP</a:t>
            </a:r>
            <a:endParaRPr lang="en-US" sz="1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8445910" y="186813"/>
            <a:ext cx="1847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Current Solutions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73082" y="5888134"/>
            <a:ext cx="128214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Higher Layers</a:t>
            </a:r>
          </a:p>
          <a:p>
            <a:r>
              <a:rPr lang="en-US" sz="1100" dirty="0" smtClean="0"/>
              <a:t>/ Payload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73691" y="3348098"/>
            <a:ext cx="14565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Unified </a:t>
            </a:r>
          </a:p>
          <a:p>
            <a:r>
              <a:rPr lang="en-US" sz="1400" dirty="0" smtClean="0"/>
              <a:t>Forwarding Plane</a:t>
            </a:r>
          </a:p>
          <a:p>
            <a:r>
              <a:rPr lang="en-US" sz="1400" dirty="0" smtClean="0"/>
              <a:t>Contract headers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7563463" y="4112450"/>
            <a:ext cx="1287597" cy="276999"/>
          </a:xfrm>
          <a:prstGeom prst="rect">
            <a:avLst/>
          </a:prstGeom>
          <a:solidFill>
            <a:srgbClr val="EDCEFF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contract </a:t>
            </a:r>
            <a:r>
              <a:rPr lang="en-US" sz="1200" dirty="0" err="1" smtClean="0"/>
              <a:t>Hdr</a:t>
            </a:r>
            <a:endParaRPr lang="en-US" sz="1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7612625" y="4358256"/>
            <a:ext cx="1203343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Ethernet header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73295" y="4702384"/>
            <a:ext cx="1287597" cy="276999"/>
          </a:xfrm>
          <a:prstGeom prst="rect">
            <a:avLst/>
          </a:prstGeom>
          <a:solidFill>
            <a:srgbClr val="EDCEFF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contract </a:t>
            </a:r>
            <a:r>
              <a:rPr lang="en-US" sz="1200" dirty="0" err="1" smtClean="0"/>
              <a:t>Hdr</a:t>
            </a:r>
            <a:endParaRPr lang="en-US" sz="12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7602686" y="4923931"/>
            <a:ext cx="1222514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MPLS header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63463" y="5302152"/>
            <a:ext cx="1287597" cy="276999"/>
          </a:xfrm>
          <a:prstGeom prst="rect">
            <a:avLst/>
          </a:prstGeom>
          <a:solidFill>
            <a:srgbClr val="EDCEFF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contract </a:t>
            </a:r>
            <a:r>
              <a:rPr lang="en-US" sz="1200" dirty="0" err="1" smtClean="0"/>
              <a:t>Hdr</a:t>
            </a:r>
            <a:endParaRPr lang="en-US" sz="12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7583021" y="5528937"/>
            <a:ext cx="1242392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IP header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11714" y="5878302"/>
            <a:ext cx="128214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Higher Layers</a:t>
            </a:r>
          </a:p>
          <a:p>
            <a:r>
              <a:rPr lang="en-US" sz="1100" dirty="0" smtClean="0"/>
              <a:t>/ Payload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02095" y="4407419"/>
            <a:ext cx="1287597" cy="276999"/>
          </a:xfrm>
          <a:prstGeom prst="rect">
            <a:avLst/>
          </a:prstGeom>
          <a:solidFill>
            <a:srgbClr val="EDCEFF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contract </a:t>
            </a:r>
            <a:r>
              <a:rPr lang="en-US" sz="1200" dirty="0" err="1" smtClean="0"/>
              <a:t>Hdr</a:t>
            </a:r>
            <a:endParaRPr lang="en-US" sz="12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9451257" y="4781045"/>
            <a:ext cx="1203343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Ethernet header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41318" y="5140243"/>
            <a:ext cx="1222514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MPLS header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421653" y="5519106"/>
            <a:ext cx="1242392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IP header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331988" y="3554575"/>
            <a:ext cx="16335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Cross-Layer Unified </a:t>
            </a:r>
          </a:p>
          <a:p>
            <a:r>
              <a:rPr lang="en-US" sz="1400" dirty="0" smtClean="0"/>
              <a:t>Forwarding Plane</a:t>
            </a:r>
          </a:p>
          <a:p>
            <a:r>
              <a:rPr lang="en-US" sz="1400" dirty="0" smtClean="0"/>
              <a:t>Contract header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8278762" y="6361472"/>
            <a:ext cx="196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Options to explore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636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072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Full cross-layer re-useable packet headers / protocols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6516"/>
            <a:ext cx="10515600" cy="480044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Learn from IPv6/SRv6 experience:</a:t>
            </a:r>
          </a:p>
          <a:p>
            <a:pPr lvl="1"/>
            <a:r>
              <a:rPr lang="en-US" dirty="0" smtClean="0"/>
              <a:t>SRv6 </a:t>
            </a:r>
            <a:r>
              <a:rPr lang="en-US" dirty="0" smtClean="0"/>
              <a:t>is attempt to reuse IPv6 at the layer previously occupied by MPLS/SR-MPLS</a:t>
            </a:r>
          </a:p>
          <a:p>
            <a:pPr lvl="2"/>
            <a:r>
              <a:rPr lang="en-US" dirty="0" smtClean="0"/>
              <a:t>“Network Layer”, compared to “Internet Layer” (IPv6 Internet end-to-end)</a:t>
            </a:r>
          </a:p>
          <a:p>
            <a:pPr lvl="1"/>
            <a:r>
              <a:rPr lang="en-US" dirty="0" smtClean="0"/>
              <a:t>Challenged by inheriting all aspects of Internet IPv6 into this layer</a:t>
            </a:r>
            <a:r>
              <a:rPr lang="is-IS" dirty="0" smtClean="0"/>
              <a:t>… even when they do not match well:</a:t>
            </a:r>
          </a:p>
          <a:p>
            <a:pPr lvl="2"/>
            <a:r>
              <a:rPr lang="is-IS" dirty="0" smtClean="0"/>
              <a:t>Large header overhead, long addresses, limited services (only packet steering, no better QoS). </a:t>
            </a:r>
            <a:r>
              <a:rPr lang="is-IS" dirty="0" smtClean="0"/>
              <a:t>(“Hackery” </a:t>
            </a:r>
            <a:r>
              <a:rPr lang="is-IS" dirty="0" smtClean="0"/>
              <a:t>to shorten </a:t>
            </a:r>
            <a:r>
              <a:rPr lang="is-IS" dirty="0" smtClean="0"/>
              <a:t>address steering header ongoing </a:t>
            </a:r>
            <a:r>
              <a:rPr lang="is-IS" dirty="0" smtClean="0"/>
              <a:t>in IETF...)</a:t>
            </a:r>
          </a:p>
          <a:p>
            <a:r>
              <a:rPr lang="is-IS" dirty="0" smtClean="0"/>
              <a:t>Creating a fully cross-layer reuseable protocol :</a:t>
            </a:r>
          </a:p>
          <a:p>
            <a:pPr lvl="1"/>
            <a:r>
              <a:rPr lang="is-IS" dirty="0" smtClean="0"/>
              <a:t>More research </a:t>
            </a:r>
            <a:r>
              <a:rPr lang="is-IS" dirty="0" smtClean="0"/>
              <a:t>/ experimentation required</a:t>
            </a:r>
          </a:p>
          <a:p>
            <a:pPr lvl="1"/>
            <a:r>
              <a:rPr lang="is-IS" dirty="0" smtClean="0"/>
              <a:t>Separating out the (QoS, High-Precision) Contract part and make that reuseable may be a good first goal!</a:t>
            </a:r>
          </a:p>
          <a:p>
            <a:pPr lvl="1"/>
            <a:r>
              <a:rPr lang="is-IS" dirty="0" smtClean="0"/>
              <a:t>Replacing the “base header” (MPLS, Ethernet, IP) with common header requires variable length addresses, but also a lot more thought on migration, integration, optimization, ...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59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/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per-hop forwarding layers are common today</a:t>
            </a:r>
          </a:p>
          <a:p>
            <a:pPr lvl="1"/>
            <a:r>
              <a:rPr lang="en-US" dirty="0" smtClean="0"/>
              <a:t>Sometimes beneficial, sometimes undesirable but today unavoidable</a:t>
            </a:r>
          </a:p>
          <a:p>
            <a:r>
              <a:rPr lang="en-US" dirty="0" smtClean="0"/>
              <a:t>In a </a:t>
            </a:r>
            <a:r>
              <a:rPr lang="en-US" dirty="0" err="1" smtClean="0"/>
              <a:t>NewIP</a:t>
            </a:r>
            <a:r>
              <a:rPr lang="en-US" dirty="0" smtClean="0"/>
              <a:t> world these should be eliminated where not beneficial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NewIP</a:t>
            </a:r>
            <a:r>
              <a:rPr lang="en-US" dirty="0" smtClean="0"/>
              <a:t> should be able to operate at multiple layers where beneficial</a:t>
            </a:r>
          </a:p>
          <a:p>
            <a:r>
              <a:rPr lang="en-US" dirty="0" smtClean="0"/>
              <a:t>Per-hop services are ideally common across per-hop forwarding layers</a:t>
            </a:r>
          </a:p>
          <a:p>
            <a:r>
              <a:rPr lang="en-US" dirty="0" smtClean="0"/>
              <a:t>Contract / Services packet headers ideally shareable across layers</a:t>
            </a:r>
          </a:p>
          <a:p>
            <a:r>
              <a:rPr lang="en-US" dirty="0" smtClean="0"/>
              <a:t>Solving these challenges could be key for success of a New IP</a:t>
            </a:r>
          </a:p>
        </p:txBody>
      </p:sp>
    </p:spTree>
    <p:extLst>
      <p:ext uri="{BB962C8B-B14F-4D97-AF65-F5344CB8AC3E}">
        <p14:creationId xmlns:p14="http://schemas.microsoft.com/office/powerpoint/2010/main" val="1358973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 for listening</a:t>
            </a:r>
          </a:p>
          <a:p>
            <a:endParaRPr lang="en-US" dirty="0"/>
          </a:p>
          <a:p>
            <a:r>
              <a:rPr lang="en-US" dirty="0" smtClean="0"/>
              <a:t>Please reach out to us if you are interested in this topic</a:t>
            </a:r>
          </a:p>
          <a:p>
            <a:pPr lvl="1"/>
            <a:r>
              <a:rPr lang="en-US" dirty="0" smtClean="0"/>
              <a:t>Emails on title slide</a:t>
            </a:r>
          </a:p>
          <a:p>
            <a:pPr lvl="1"/>
            <a:endParaRPr lang="en-US" dirty="0"/>
          </a:p>
          <a:p>
            <a:r>
              <a:rPr lang="en-US" dirty="0" smtClean="0"/>
              <a:t>Some References </a:t>
            </a:r>
            <a:r>
              <a:rPr lang="en-US" dirty="0" smtClean="0"/>
              <a:t>for further reading on next </a:t>
            </a:r>
            <a:r>
              <a:rPr lang="en-US" dirty="0" smtClean="0"/>
              <a:t>slide (sorry, incomplete).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64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smtClean="0"/>
              <a:t>NewIP Packet headers:</a:t>
            </a:r>
            <a:endParaRPr lang="en-US" sz="2000" dirty="0" smtClean="0">
              <a:hlinkClick r:id="rId2"/>
            </a:endParaRPr>
          </a:p>
          <a:p>
            <a:pPr marL="457200" lvl="1" indent="0">
              <a:buNone/>
            </a:pPr>
            <a:r>
              <a:rPr lang="en-US" sz="1600" dirty="0" smtClean="0">
                <a:hlinkClick r:id="rId2"/>
              </a:rPr>
              <a:t>https://github.com/network2030/BPP</a:t>
            </a:r>
            <a:r>
              <a:rPr lang="en-US" sz="1600" dirty="0" smtClean="0"/>
              <a:t> (2020)</a:t>
            </a:r>
          </a:p>
          <a:p>
            <a:pPr lvl="2"/>
            <a:r>
              <a:rPr lang="en-US" sz="1400" dirty="0" smtClean="0"/>
              <a:t>Repository of papers about New IP contract header research papers.</a:t>
            </a:r>
          </a:p>
          <a:p>
            <a:pPr lvl="2"/>
            <a:r>
              <a:rPr lang="en-US" sz="1400" dirty="0" smtClean="0"/>
              <a:t>Also first research paper (NOMS 2020) about “Latency Based Forwarding”, a hop-by-hop service for Latency based SLO (Service Level Objectives), stateless latency management.</a:t>
            </a:r>
          </a:p>
          <a:p>
            <a:pPr marL="0" indent="0">
              <a:buNone/>
            </a:pPr>
            <a:r>
              <a:rPr lang="en-US" sz="2200" dirty="0" smtClean="0"/>
              <a:t>Differentiated / high precision traffic treatment (incomplete)</a:t>
            </a:r>
            <a:endParaRPr lang="en-US" sz="2200" dirty="0" smtClean="0"/>
          </a:p>
          <a:p>
            <a:pPr marL="457200" lvl="1" indent="0">
              <a:buNone/>
            </a:pPr>
            <a:r>
              <a:rPr lang="en-US" sz="1600" dirty="0">
                <a:hlinkClick r:id="rId3"/>
              </a:rPr>
              <a:t>h</a:t>
            </a:r>
            <a:r>
              <a:rPr lang="en-US" sz="1600" dirty="0" smtClean="0">
                <a:hlinkClick r:id="rId3"/>
              </a:rPr>
              <a:t>ttps://github.com/network2030/lbf-poc</a:t>
            </a:r>
            <a:r>
              <a:rPr lang="en-US" sz="1600" dirty="0" smtClean="0"/>
              <a:t> (2020)</a:t>
            </a:r>
          </a:p>
          <a:p>
            <a:pPr lvl="2"/>
            <a:r>
              <a:rPr lang="en-US" sz="1400" dirty="0" smtClean="0"/>
              <a:t>Source code for LBF validation prototype</a:t>
            </a:r>
          </a:p>
          <a:p>
            <a:pPr marL="457200" lvl="1" indent="0">
              <a:buNone/>
            </a:pP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tools.ietf.org/html/draft-stoica-diffserv-dps-02</a:t>
            </a:r>
            <a:r>
              <a:rPr lang="en-US" sz="1600" dirty="0" smtClean="0"/>
              <a:t> (2003)</a:t>
            </a:r>
          </a:p>
          <a:p>
            <a:pPr lvl="2"/>
            <a:r>
              <a:rPr lang="en-US" sz="1400" dirty="0" smtClean="0"/>
              <a:t>Dynamic Packet State (DPS) – stateless, per-flow weighted fair bandwidth shaping.</a:t>
            </a:r>
          </a:p>
          <a:p>
            <a:pPr marL="457200" lvl="1" indent="0">
              <a:buNone/>
            </a:pPr>
            <a:r>
              <a:rPr lang="en-US" sz="1600" dirty="0" smtClean="0">
                <a:hlinkClick r:id="rId5"/>
              </a:rPr>
              <a:t>https</a:t>
            </a:r>
            <a:r>
              <a:rPr lang="en-US" sz="1600" dirty="0">
                <a:hlinkClick r:id="rId5"/>
              </a:rPr>
              <a:t>://</a:t>
            </a:r>
            <a:r>
              <a:rPr lang="en-US" sz="1600" dirty="0" smtClean="0">
                <a:hlinkClick r:id="rId5"/>
              </a:rPr>
              <a:t>www.rfc-editor.org/rfc/rfc8698.txt</a:t>
            </a:r>
            <a:endParaRPr lang="en-US" sz="1600" dirty="0" smtClean="0"/>
          </a:p>
          <a:p>
            <a:pPr lvl="2"/>
            <a:r>
              <a:rPr lang="en-US" sz="1400" dirty="0" smtClean="0"/>
              <a:t>NADA – Real time traffic congestion control with support of per-flow differentiated weights.</a:t>
            </a:r>
          </a:p>
          <a:p>
            <a:pPr marL="457200" lvl="1" indent="0">
              <a:buNone/>
            </a:pPr>
            <a:r>
              <a:rPr lang="en-US" sz="1600" u="sng" dirty="0">
                <a:hlinkClick r:id="rId6"/>
              </a:rPr>
              <a:t>Layered Internet Video Engineering (LIVE): Network-Assisted Bandwidth Sharing and Transient Loss Protection for Scalable Video </a:t>
            </a:r>
            <a:r>
              <a:rPr lang="en-US" sz="1600" u="sng" dirty="0" smtClean="0">
                <a:hlinkClick r:id="rId6"/>
              </a:rPr>
              <a:t>Streaming</a:t>
            </a:r>
            <a:r>
              <a:rPr lang="en-US" sz="1600" u="sng" dirty="0"/>
              <a:t>,</a:t>
            </a:r>
            <a:r>
              <a:rPr lang="en-US" sz="1600" u="sng" dirty="0" smtClean="0">
                <a:hlinkClick r:id="rId7"/>
              </a:rPr>
              <a:t> </a:t>
            </a:r>
            <a:r>
              <a:rPr lang="en-US" sz="1600" u="sng" dirty="0">
                <a:hlinkClick r:id="rId7"/>
              </a:rPr>
              <a:t>2010 Proceedings IEEE </a:t>
            </a:r>
            <a:r>
              <a:rPr lang="en-US" sz="1600" u="sng" dirty="0" smtClean="0">
                <a:hlinkClick r:id="rId7"/>
              </a:rPr>
              <a:t>INFOCOM</a:t>
            </a:r>
            <a:endParaRPr lang="en-US" sz="1600" u="sng" dirty="0" smtClean="0"/>
          </a:p>
          <a:p>
            <a:pPr lvl="2"/>
            <a:r>
              <a:rPr lang="en-US" sz="1400" dirty="0" smtClean="0"/>
              <a:t>Better than ECN congestion signaling</a:t>
            </a:r>
          </a:p>
          <a:p>
            <a:pPr marL="0" indent="0">
              <a:buNone/>
            </a:pPr>
            <a:r>
              <a:rPr lang="en-US" sz="2200" dirty="0" smtClean="0"/>
              <a:t>IPv6 routing solutions without need for (switched) L2 subnets</a:t>
            </a:r>
          </a:p>
          <a:p>
            <a:pPr marL="457200" lvl="1" indent="0">
              <a:buNone/>
            </a:pPr>
            <a:r>
              <a:rPr lang="en-US" sz="1800" dirty="0"/>
              <a:t>RFC6550 (RPL), </a:t>
            </a:r>
            <a:r>
              <a:rPr lang="en-US" sz="1800" dirty="0">
                <a:hlinkClick r:id="rId8"/>
              </a:rPr>
              <a:t>https://</a:t>
            </a:r>
            <a:r>
              <a:rPr lang="en-US" sz="1800" dirty="0" smtClean="0">
                <a:hlinkClick r:id="rId8"/>
              </a:rPr>
              <a:t>tools.ietf.org/html/draft-ietf-anima-autonomic-control-plane</a:t>
            </a:r>
            <a:endParaRPr lang="en-US" sz="1800" dirty="0" smtClean="0"/>
          </a:p>
          <a:p>
            <a:pPr marL="457200" lvl="1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05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3461</TotalTime>
  <Words>2389</Words>
  <Application>Microsoft Macintosh PowerPoint</Application>
  <PresentationFormat>Widescreen</PresentationFormat>
  <Paragraphs>357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Calibri</vt:lpstr>
      <vt:lpstr>Calibri Light</vt:lpstr>
      <vt:lpstr>DengXian</vt:lpstr>
      <vt:lpstr>ＭＳ Ｐゴシック</vt:lpstr>
      <vt:lpstr>Wingdings</vt:lpstr>
      <vt:lpstr>宋体</vt:lpstr>
      <vt:lpstr>Arial</vt:lpstr>
      <vt:lpstr>Office Theme</vt:lpstr>
      <vt:lpstr>Unified Forwarding Plane for Enhanced Services</vt:lpstr>
      <vt:lpstr>Abstract</vt:lpstr>
      <vt:lpstr>New Services require New Forwarding</vt:lpstr>
      <vt:lpstr>“Network Layer” (Hop-by-Hop) Services       actually: applies to (L2, L2.5, L3, L3.5), not only “network layer”</vt:lpstr>
      <vt:lpstr>IP Services</vt:lpstr>
      <vt:lpstr>New (IP Services) – our vision, How: Contract header / BPP</vt:lpstr>
      <vt:lpstr>New (IP Services) – our vision, What: High Precision Communication services</vt:lpstr>
      <vt:lpstr>Side note  New (IP Services) – our vision, more</vt:lpstr>
      <vt:lpstr>Most Networks are multi-layer</vt:lpstr>
      <vt:lpstr>Multiple forwarding layers:  Ignore / eliminate / embrace ?</vt:lpstr>
      <vt:lpstr>Multiple layers … and Contracts / Services</vt:lpstr>
      <vt:lpstr>“Contract” header options</vt:lpstr>
      <vt:lpstr>“Contract” header options</vt:lpstr>
      <vt:lpstr>“Contract” header options</vt:lpstr>
      <vt:lpstr>Full cross-layer re-useable packet headers / protocols</vt:lpstr>
      <vt:lpstr>Summary / Conclusions</vt:lpstr>
      <vt:lpstr>The End</vt:lpstr>
      <vt:lpstr>References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Forwarding Plane for Enhanced Services</dc:title>
  <dc:creator>Toerless Eckert</dc:creator>
  <cp:lastModifiedBy>Toerless Eckert</cp:lastModifiedBy>
  <cp:revision>47</cp:revision>
  <dcterms:created xsi:type="dcterms:W3CDTF">2020-10-07T09:29:45Z</dcterms:created>
  <dcterms:modified xsi:type="dcterms:W3CDTF">2020-10-13T03:55:08Z</dcterms:modified>
</cp:coreProperties>
</file>