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70" r:id="rId4"/>
    <p:sldId id="271" r:id="rId5"/>
    <p:sldId id="276" r:id="rId6"/>
    <p:sldId id="277" r:id="rId7"/>
    <p:sldId id="278" r:id="rId8"/>
    <p:sldId id="279" r:id="rId9"/>
    <p:sldId id="273" r:id="rId10"/>
    <p:sldId id="275" r:id="rId11"/>
    <p:sldId id="274" r:id="rId12"/>
    <p:sldId id="267" r:id="rId13"/>
    <p:sldId id="269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85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AF38A-4EC1-4B40-8C09-DA0578AA6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9276E5-E202-45F7-A3F0-29B25203B6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6ACE7-A170-4698-AD33-FFA00C1B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7760-A2E7-4E8E-B093-992729D153BA}" type="datetimeFigureOut">
              <a:rPr lang="en-GB" smtClean="0"/>
              <a:t>13/10/2020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54B33-5649-4AC0-92F4-12A166DFD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6A970-6A84-43C2-8333-9211AFF1C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1882-C949-496F-BCCD-DDBEE8DF8C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818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16375-9202-400F-9D0C-A55D0DB51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EB59F-B155-4311-8312-7C6D35269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3DB88-09EF-47F2-825B-E80096CDC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7760-A2E7-4E8E-B093-992729D153BA}" type="datetimeFigureOut">
              <a:rPr lang="en-GB" smtClean="0"/>
              <a:t>13/10/2020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CBDAA-5588-4278-B2AE-CE063E767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95565-145E-4993-B08C-7C0C14951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1882-C949-496F-BCCD-DDBEE8DF8C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0339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D7DA1-7693-4402-A793-6FC3BB3D8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7F1AC2-CAC7-47AF-B509-F68C265C9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A05D3-ACAD-4C69-BB8F-B0F11650E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7760-A2E7-4E8E-B093-992729D153BA}" type="datetimeFigureOut">
              <a:rPr lang="en-GB" smtClean="0"/>
              <a:t>13/10/2020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3A5B8-B421-4DCF-A123-566BAB2FB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F7F13-BA72-4501-BBC3-7060E158A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1882-C949-496F-BCCD-DDBEE8DF8C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813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ABD61-02A1-4E28-97ED-7FE5CC24B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6DABA-6BD5-4575-A4BD-21033A4DBF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75A783-37FE-4425-88A4-7873BE527A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92A5FC-63F7-4BA7-902D-B3C5ED8D7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7760-A2E7-4E8E-B093-992729D153BA}" type="datetimeFigureOut">
              <a:rPr lang="en-GB" smtClean="0"/>
              <a:t>13/10/2020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BDC438-56D3-4BA1-ADF0-C4F3B522F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5BB91-642C-4399-8193-C5EBE7316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1882-C949-496F-BCCD-DDBEE8DF8C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046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AA502-8954-4B1F-BBCC-87E83C29A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73669-98D0-47E7-960D-C4D324DC1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B191A6-D0EE-4234-9C8D-21C47D68A7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BCAEAF-D42F-4B65-B8A9-5274B2BC1A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86BD9F-C99B-4F8B-81CE-B7BBC23C05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A5709C-621C-43C8-BC1D-FC4D3324C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7760-A2E7-4E8E-B093-992729D153BA}" type="datetimeFigureOut">
              <a:rPr lang="en-GB" smtClean="0"/>
              <a:t>13/10/2020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4F54EA-0ED8-4309-BB2D-8529BFDBF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0E3218-45DD-4C9F-8A3A-F67FB066C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1882-C949-496F-BCCD-DDBEE8DF8C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6676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E1CC9-4EFD-46E6-BB46-4A2F98790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363417-6215-4CE7-8A99-D53B6199E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7760-A2E7-4E8E-B093-992729D153BA}" type="datetimeFigureOut">
              <a:rPr lang="en-GB" smtClean="0"/>
              <a:t>13/10/2020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9DCE2-8D03-472F-9F92-BAA2E523A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87926F-19D3-44A6-B30A-BBFB63E5D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1882-C949-496F-BCCD-DDBEE8DF8C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2438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608A66-D9BE-4E23-A53E-176997028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7760-A2E7-4E8E-B093-992729D153BA}" type="datetimeFigureOut">
              <a:rPr lang="en-GB" smtClean="0"/>
              <a:t>13/10/2020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12312A-D614-4332-86E7-8C0E9D123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A11060-7F51-405F-87E3-2A79C23C8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1882-C949-496F-BCCD-DDBEE8DF8C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8507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B318B-F62F-4265-BBBC-36568AEBE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798EE-6923-455B-BAF0-CA8A3AFD3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22A1F-7A9E-4CCE-A98C-9EB281A6C1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81652F-82D0-48D8-9008-072CB4A1A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7760-A2E7-4E8E-B093-992729D153BA}" type="datetimeFigureOut">
              <a:rPr lang="en-GB" smtClean="0"/>
              <a:t>13/10/2020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55C99E-D07E-4278-8B25-18AF33732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B6C5FF-6946-45C4-97D9-CCC604FBF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1882-C949-496F-BCCD-DDBEE8DF8C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5242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2E862-B570-4ABE-BB0F-14E640D3B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A0B156-3753-425C-86CB-844EFB7389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AF0E3-5265-4526-8215-7F78A9415C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87A97-4189-46C8-99CA-8C009AE09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7760-A2E7-4E8E-B093-992729D153BA}" type="datetimeFigureOut">
              <a:rPr lang="en-GB" smtClean="0"/>
              <a:t>13/10/2020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5ABF0D-63AD-4C88-AC8B-C681C2E2E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658BDD-181D-449E-B440-CA6AA0D5B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1882-C949-496F-BCCD-DDBEE8DF8C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3106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792F1-003B-4F75-AB02-1E4785B47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07E026-F7DA-47A3-BD0F-EF234DFA94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45F37-43E3-44F6-BCA9-B70C2ACCC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7760-A2E7-4E8E-B093-992729D153BA}" type="datetimeFigureOut">
              <a:rPr lang="en-GB" smtClean="0"/>
              <a:t>13/10/2020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2CEE17-1A7D-4F8D-A5F5-0D96888D9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BB06E-B77A-427C-A8A0-0BE79C26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1882-C949-496F-BCCD-DDBEE8DF8C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7007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FCAE4D-C520-4A12-9E7A-6342BD9CA8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07FD13-BE69-4B31-9A2C-4478C87370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B477F7-C156-4D85-AF1E-C28077F4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67760-A2E7-4E8E-B093-992729D153BA}" type="datetimeFigureOut">
              <a:rPr lang="en-GB" smtClean="0"/>
              <a:t>13/10/2020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104B0-668A-42D9-8D6E-105BE19DF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A41BDE-2A03-4332-B3D6-561F6A12E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1882-C949-496F-BCCD-DDBEE8DF8C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044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021D25-FD65-4E06-89E0-2458D3C97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69E5D-CE75-4FF6-B26C-A5CD6FE4B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85842-3F94-4710-8C98-9D4781894A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67760-A2E7-4E8E-B093-992729D153BA}" type="datetimeFigureOut">
              <a:rPr lang="en-GB" smtClean="0"/>
              <a:t>13/10/2020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71595-7F41-40FC-99C6-24201473FF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E3430-B4ED-4337-992B-9D75E1A19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31882-C949-496F-BCCD-DDBEE8DF8C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288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adrian@olddog.co.u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7A6AE-9FAA-4C7B-B2FA-2BF55BB801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Using IP to Underpin 5G Networks</a:t>
            </a:r>
            <a:br>
              <a:rPr lang="en-GB" sz="4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Making the Unreliable Reliable</a:t>
            </a:r>
            <a:endParaRPr lang="en-GB" sz="9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49535D-A9B2-4A62-8E9B-1A0D82DB36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02696"/>
            <a:ext cx="9144000" cy="1832941"/>
          </a:xfrm>
        </p:spPr>
        <p:txBody>
          <a:bodyPr>
            <a:normAutofit/>
          </a:bodyPr>
          <a:lstStyle/>
          <a:p>
            <a:r>
              <a:rPr lang="en-GB" sz="2000" dirty="0"/>
              <a:t>Adrian Farrel</a:t>
            </a:r>
          </a:p>
          <a:p>
            <a:r>
              <a:rPr lang="en-GB" sz="2000" dirty="0"/>
              <a:t>adrian@olddog.co.uk</a:t>
            </a:r>
          </a:p>
          <a:p>
            <a:r>
              <a:rPr lang="en-GB" sz="2000" b="0" i="0" dirty="0">
                <a:effectLst/>
              </a:rPr>
              <a:t>28th IEEE International Conference on Network Protocols</a:t>
            </a:r>
            <a:endParaRPr lang="en-GB" sz="2000" dirty="0"/>
          </a:p>
          <a:p>
            <a:r>
              <a:rPr lang="en-GB" sz="2000" dirty="0"/>
              <a:t>October 13</a:t>
            </a:r>
            <a:r>
              <a:rPr lang="en-GB" sz="2000" baseline="30000" dirty="0"/>
              <a:t>th</a:t>
            </a:r>
            <a:r>
              <a:rPr lang="en-GB" sz="2000" dirty="0"/>
              <a:t>, 2020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04A83AE-BD81-4116-B51B-E2A24F42609F}"/>
              </a:ext>
            </a:extLst>
          </p:cNvPr>
          <p:cNvGrpSpPr/>
          <p:nvPr/>
        </p:nvGrpSpPr>
        <p:grpSpPr>
          <a:xfrm>
            <a:off x="8389945" y="4888176"/>
            <a:ext cx="3732919" cy="1917446"/>
            <a:chOff x="8389945" y="4888176"/>
            <a:chExt cx="3732919" cy="1917446"/>
          </a:xfrm>
        </p:grpSpPr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1F53E01E-7ACA-480D-8432-88D42DCB855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2142" y="4888176"/>
              <a:ext cx="2406208" cy="1673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 Box 10">
              <a:extLst>
                <a:ext uri="{FF2B5EF4-FFF2-40B4-BE49-F238E27FC236}">
                  <a16:creationId xmlns:a16="http://schemas.microsoft.com/office/drawing/2014/main" id="{1E02CC73-D1E5-4DCB-A1BA-B13AABB7DA97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8389945" y="6445183"/>
              <a:ext cx="3732919" cy="360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4925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200" b="1" dirty="0">
                  <a:solidFill>
                    <a:srgbClr val="007600"/>
                  </a:solidFill>
                  <a:latin typeface="Palatino Linotype" panose="02040502050505030304" pitchFamily="18" charset="0"/>
                </a:rPr>
                <a:t>OLD DOG CONSULTING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5154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FD39B-D0BA-4E3A-92A8-D661DF570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59612-6D56-456D-B4D9-1AE0A53DC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526" y="2024974"/>
            <a:ext cx="10515600" cy="4351338"/>
          </a:xfrm>
        </p:spPr>
        <p:txBody>
          <a:bodyPr>
            <a:normAutofit/>
          </a:bodyPr>
          <a:lstStyle/>
          <a:p>
            <a:r>
              <a:rPr lang="en-GB" dirty="0"/>
              <a:t>What Services do we Want to Enable?</a:t>
            </a:r>
          </a:p>
          <a:p>
            <a:r>
              <a:rPr lang="en-GB" dirty="0"/>
              <a:t>What do the Services Demand?</a:t>
            </a:r>
          </a:p>
          <a:p>
            <a:r>
              <a:rPr lang="en-GB" dirty="0"/>
              <a:t>What is an Underlay Network? Why use IP?</a:t>
            </a:r>
          </a:p>
          <a:p>
            <a:r>
              <a:rPr lang="en-GB" dirty="0"/>
              <a:t>But IP is “Best-Effort” isn’t it?</a:t>
            </a:r>
          </a:p>
          <a:p>
            <a:r>
              <a:rPr lang="en-GB" dirty="0"/>
              <a:t>How To Build Reliability over the Internet? </a:t>
            </a:r>
          </a:p>
          <a:p>
            <a:r>
              <a:rPr lang="en-GB" dirty="0"/>
              <a:t>Proposals to make IP Predictable</a:t>
            </a:r>
          </a:p>
          <a:p>
            <a:r>
              <a:rPr lang="en-GB" dirty="0"/>
              <a:t>Architectural and Deployment Considerations</a:t>
            </a:r>
          </a:p>
          <a:p>
            <a:r>
              <a:rPr lang="en-GB" dirty="0"/>
              <a:t>Evolution or Revolution?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B6968C-C035-4EF0-B92E-25DB97B10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020" y="104006"/>
            <a:ext cx="4623513" cy="294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4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E23C49-87AE-48F1-A2DF-DDA8B055B2B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0" y="1633786"/>
            <a:ext cx="12073548" cy="51300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D668E4-7EE7-4DBF-9AAF-DA04A24BD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5G and the New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B1EA3-0E75-48BC-BFB3-CA8AF3686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532" y="1829959"/>
            <a:ext cx="10515600" cy="4588176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Lots of pizzazz and hype!</a:t>
            </a:r>
          </a:p>
          <a:p>
            <a:r>
              <a:rPr lang="en-GB" dirty="0"/>
              <a:t>But, this is not really about 5G, it’s about new services on the Internet</a:t>
            </a:r>
          </a:p>
          <a:p>
            <a:pPr lvl="1"/>
            <a:r>
              <a:rPr lang="en-GB" dirty="0"/>
              <a:t>5G just makes them more broadly available</a:t>
            </a:r>
          </a:p>
          <a:p>
            <a:r>
              <a:rPr lang="en-GB" dirty="0"/>
              <a:t>New services will come along</a:t>
            </a:r>
          </a:p>
          <a:p>
            <a:pPr lvl="1"/>
            <a:r>
              <a:rPr lang="en-GB" dirty="0"/>
              <a:t>Beware of using them as justification for technology</a:t>
            </a:r>
          </a:p>
          <a:p>
            <a:pPr lvl="1"/>
            <a:r>
              <a:rPr lang="en-GB" dirty="0"/>
              <a:t>Look for the real services and applications</a:t>
            </a:r>
          </a:p>
          <a:p>
            <a:r>
              <a:rPr lang="en-GB" dirty="0"/>
              <a:t>What applications? </a:t>
            </a:r>
          </a:p>
          <a:p>
            <a:pPr lvl="1"/>
            <a:r>
              <a:rPr lang="en-GB" dirty="0"/>
              <a:t>Remote surgery</a:t>
            </a:r>
          </a:p>
          <a:p>
            <a:pPr lvl="1"/>
            <a:r>
              <a:rPr lang="en-GB" dirty="0"/>
              <a:t>Haptic interactions</a:t>
            </a:r>
          </a:p>
          <a:p>
            <a:pPr lvl="1"/>
            <a:r>
              <a:rPr lang="en-GB" dirty="0"/>
              <a:t>Holographic conferencing</a:t>
            </a:r>
          </a:p>
          <a:p>
            <a:pPr lvl="1"/>
            <a:r>
              <a:rPr lang="en-GB" dirty="0"/>
              <a:t>Multi-player VR or AR gaming</a:t>
            </a:r>
          </a:p>
          <a:p>
            <a:pPr lvl="1"/>
            <a:r>
              <a:rPr lang="en-GB" dirty="0"/>
              <a:t>Vehicle automation</a:t>
            </a:r>
          </a:p>
          <a:p>
            <a:pPr lvl="1"/>
            <a:r>
              <a:rPr lang="en-GB" dirty="0"/>
              <a:t>Manufacturing</a:t>
            </a:r>
          </a:p>
          <a:p>
            <a:pPr lvl="1"/>
            <a:r>
              <a:rPr lang="en-GB" dirty="0"/>
              <a:t>Crowd-sourced video</a:t>
            </a:r>
          </a:p>
          <a:p>
            <a:pPr lvl="1"/>
            <a:r>
              <a:rPr lang="en-GB" dirty="0"/>
              <a:t>Digital trading</a:t>
            </a:r>
          </a:p>
        </p:txBody>
      </p:sp>
    </p:spTree>
    <p:extLst>
      <p:ext uri="{BB962C8B-B14F-4D97-AF65-F5344CB8AC3E}">
        <p14:creationId xmlns:p14="http://schemas.microsoft.com/office/powerpoint/2010/main" val="2538750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025F-3D3B-4679-ACCC-A66FDBA74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 Services Need New Network Behaviours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E10CD-22DA-4608-BC6B-DACCF7CAEB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Most of the new applications demand some improvement in networking</a:t>
            </a:r>
          </a:p>
          <a:p>
            <a:pPr lvl="1"/>
            <a:r>
              <a:rPr lang="en-GB" dirty="0"/>
              <a:t>Greater bandwidth (throughput)</a:t>
            </a:r>
          </a:p>
          <a:p>
            <a:pPr lvl="1"/>
            <a:r>
              <a:rPr lang="en-GB" dirty="0"/>
              <a:t>Lower delay (less latency)</a:t>
            </a:r>
          </a:p>
          <a:p>
            <a:pPr lvl="1"/>
            <a:r>
              <a:rPr lang="en-GB" dirty="0"/>
              <a:t>Less variation in delivery time (reduced jitter)</a:t>
            </a:r>
          </a:p>
          <a:p>
            <a:pPr lvl="1"/>
            <a:r>
              <a:rPr lang="en-GB" dirty="0"/>
              <a:t>More independence (less impacted by other traffic)</a:t>
            </a:r>
          </a:p>
          <a:p>
            <a:pPr lvl="1"/>
            <a:r>
              <a:rPr lang="en-GB" dirty="0"/>
              <a:t>Better reliability (less packet loss / corruption)</a:t>
            </a:r>
          </a:p>
          <a:p>
            <a:pPr lvl="1"/>
            <a:r>
              <a:rPr lang="en-GB" dirty="0"/>
              <a:t>Better resiliency (less affected by network failures)</a:t>
            </a:r>
          </a:p>
          <a:p>
            <a:r>
              <a:rPr lang="en-GB" dirty="0"/>
              <a:t>This is not a new list!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ED7485-B658-411A-97B5-9A041C45C354}"/>
              </a:ext>
            </a:extLst>
          </p:cNvPr>
          <p:cNvSpPr/>
          <p:nvPr/>
        </p:nvSpPr>
        <p:spPr>
          <a:xfrm>
            <a:off x="8055099" y="2447400"/>
            <a:ext cx="19582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LeftDown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5000" endA="50" endPos="85000" dist="60007" dir="5400000" sy="-100000" algn="bl" rotWithShape="0"/>
                </a:effectLst>
              </a:rPr>
              <a:t>Bigger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1EFD1A-D138-4D53-8B48-CABF4EEE1737}"/>
              </a:ext>
            </a:extLst>
          </p:cNvPr>
          <p:cNvSpPr/>
          <p:nvPr/>
        </p:nvSpPr>
        <p:spPr>
          <a:xfrm>
            <a:off x="9394685" y="2714343"/>
            <a:ext cx="18901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LeftDown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reflection blurRad="6350" stA="55000" endA="50" endPos="85000" dist="60007" dir="5400000" sy="-100000" algn="bl" rotWithShape="0"/>
                </a:effectLst>
              </a:rPr>
              <a:t>Faster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C3C1D5-AB07-4B28-9D98-7D6BD5AD4C6B}"/>
              </a:ext>
            </a:extLst>
          </p:cNvPr>
          <p:cNvSpPr/>
          <p:nvPr/>
        </p:nvSpPr>
        <p:spPr>
          <a:xfrm>
            <a:off x="8025154" y="3603061"/>
            <a:ext cx="26010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LeftDown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5400" dirty="0">
                <a:ln w="0"/>
                <a:solidFill>
                  <a:srgbClr val="00B050"/>
                </a:solidFill>
                <a:effectLst>
                  <a:reflection blurRad="6350" stA="55000" endA="50" endPos="85000" dist="60007" dir="5400000" sy="-100000" algn="bl" rotWithShape="0"/>
                </a:effectLst>
              </a:rPr>
              <a:t>Stron</a:t>
            </a:r>
            <a:r>
              <a:rPr lang="en-US" sz="5400" b="0" cap="none" spc="0" dirty="0">
                <a:ln w="0"/>
                <a:solidFill>
                  <a:srgbClr val="00B050"/>
                </a:solidFill>
                <a:effectLst>
                  <a:reflection blurRad="6350" stA="55000" endA="50" endPos="85000" dist="60007" dir="5400000" sy="-100000" algn="bl" rotWithShape="0"/>
                </a:effectLst>
              </a:rPr>
              <a:t>ger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12B3B3-AA7A-4BCC-BEE1-994FD34C3033}"/>
              </a:ext>
            </a:extLst>
          </p:cNvPr>
          <p:cNvSpPr/>
          <p:nvPr/>
        </p:nvSpPr>
        <p:spPr>
          <a:xfrm>
            <a:off x="9746464" y="3904616"/>
            <a:ext cx="19366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LeftDown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50" endPos="85000" dist="60007" dir="5400000" sy="-100000" algn="bl" rotWithShape="0"/>
                </a:effectLst>
              </a:rPr>
              <a:t>Better</a:t>
            </a:r>
          </a:p>
        </p:txBody>
      </p:sp>
    </p:spTree>
    <p:extLst>
      <p:ext uri="{BB962C8B-B14F-4D97-AF65-F5344CB8AC3E}">
        <p14:creationId xmlns:p14="http://schemas.microsoft.com/office/powerpoint/2010/main" val="1531041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B9EC6-8781-401A-92FD-8C728F4AD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Underlay Provides Connectivity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E96B8-A744-4BAF-88DA-9030FDF92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Every connection has an underlay providing connectivity</a:t>
            </a:r>
          </a:p>
          <a:p>
            <a:pPr lvl="1"/>
            <a:r>
              <a:rPr lang="en-GB" dirty="0"/>
              <a:t>Even the fibre is carried in a duct</a:t>
            </a:r>
          </a:p>
          <a:p>
            <a:r>
              <a:rPr lang="en-GB" dirty="0"/>
              <a:t>But “underlay” is subjective</a:t>
            </a:r>
          </a:p>
          <a:p>
            <a:r>
              <a:rPr lang="en-GB" dirty="0"/>
              <a:t>We care about connectivity provided for our application</a:t>
            </a:r>
          </a:p>
          <a:p>
            <a:r>
              <a:rPr lang="en-GB" dirty="0"/>
              <a:t>The applications we are talking about run over the Internet</a:t>
            </a:r>
          </a:p>
          <a:p>
            <a:pPr lvl="1"/>
            <a:r>
              <a:rPr lang="en-GB" dirty="0"/>
              <a:t>That makes IP the prime candidate</a:t>
            </a:r>
          </a:p>
          <a:p>
            <a:r>
              <a:rPr lang="en-GB" dirty="0"/>
              <a:t>5G applications and network segments can be connected</a:t>
            </a:r>
          </a:p>
          <a:p>
            <a:pPr lvl="1"/>
            <a:r>
              <a:rPr lang="en-GB" dirty="0"/>
              <a:t>Probably over the Internet</a:t>
            </a:r>
          </a:p>
          <a:p>
            <a:pPr lvl="1"/>
            <a:r>
              <a:rPr lang="en-GB" dirty="0"/>
              <a:t>Again, IP is the candidate “underlay” network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6AAA14-F6AA-4A58-A74D-0A9691C85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358" y="297815"/>
            <a:ext cx="2286000" cy="619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55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77FA7-B390-45B2-947D-891BD9092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 Who is Perfect?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4330C-D4C8-4815-8121-03D7ADA3C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543" y="1506475"/>
            <a:ext cx="11136086" cy="498640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IP was designed with specific design goals</a:t>
            </a:r>
          </a:p>
          <a:p>
            <a:pPr lvl="1"/>
            <a:r>
              <a:rPr lang="en-GB" dirty="0"/>
              <a:t>It is a simple encapsulation for end-to-end delivery</a:t>
            </a:r>
          </a:p>
          <a:p>
            <a:r>
              <a:rPr lang="en-GB" dirty="0"/>
              <a:t>The IP network also had simple-to-state goals</a:t>
            </a:r>
          </a:p>
          <a:p>
            <a:pPr lvl="1"/>
            <a:r>
              <a:rPr lang="en-GB" dirty="0"/>
              <a:t>Connectionless network (no state in the network)</a:t>
            </a:r>
          </a:p>
          <a:p>
            <a:pPr lvl="1"/>
            <a:r>
              <a:rPr lang="en-GB" dirty="0"/>
              <a:t>Recovery from network faults</a:t>
            </a:r>
          </a:p>
          <a:p>
            <a:pPr lvl="1"/>
            <a:r>
              <a:rPr lang="en-GB" dirty="0"/>
              <a:t>Best-effort delivery</a:t>
            </a:r>
          </a:p>
          <a:p>
            <a:r>
              <a:rPr lang="en-GB" dirty="0"/>
              <a:t>Everything else happens in other layers</a:t>
            </a:r>
          </a:p>
          <a:p>
            <a:pPr lvl="1"/>
            <a:r>
              <a:rPr lang="en-GB" dirty="0"/>
              <a:t>Lower layers may be made reliable and may include traffic engineering</a:t>
            </a:r>
          </a:p>
          <a:p>
            <a:pPr lvl="1"/>
            <a:r>
              <a:rPr lang="en-GB" dirty="0"/>
              <a:t>Higher layers may include retransmission, security, prioritisation</a:t>
            </a:r>
          </a:p>
          <a:p>
            <a:r>
              <a:rPr lang="en-GB" dirty="0"/>
              <a:t>Thus, IP is not:</a:t>
            </a:r>
          </a:p>
          <a:p>
            <a:pPr lvl="1"/>
            <a:r>
              <a:rPr lang="en-GB" dirty="0"/>
              <a:t>Predictable</a:t>
            </a:r>
          </a:p>
          <a:p>
            <a:pPr lvl="1"/>
            <a:r>
              <a:rPr lang="en-GB" dirty="0"/>
              <a:t>Dependable</a:t>
            </a:r>
          </a:p>
          <a:p>
            <a:pPr lvl="1"/>
            <a:r>
              <a:rPr lang="en-GB" dirty="0"/>
              <a:t>High-quality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8175DA-72AD-4D79-9DB1-506352715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749" y="365125"/>
            <a:ext cx="2391705" cy="247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863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D2EB27-A7E4-46F6-BB54-0E2FE2177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22101" y="1373766"/>
            <a:ext cx="4163351" cy="20194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74134B-CA59-4C94-B649-4AD8FA73A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Deliver Reliability Over the Internet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E2198-217A-4939-AE19-0B8AF4CEA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4772"/>
            <a:ext cx="10515600" cy="5239383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Many technologies exist to underpin the Internet</a:t>
            </a:r>
          </a:p>
          <a:p>
            <a:pPr lvl="1"/>
            <a:r>
              <a:rPr lang="en-GB" dirty="0"/>
              <a:t>Ethernet, MPLS, OTN</a:t>
            </a:r>
          </a:p>
          <a:p>
            <a:r>
              <a:rPr lang="en-GB" dirty="0"/>
              <a:t>These do not provide end-to-end quality of service</a:t>
            </a:r>
          </a:p>
          <a:p>
            <a:r>
              <a:rPr lang="en-GB" dirty="0"/>
              <a:t>Solutions in hand look at how to provide predictability over IP</a:t>
            </a:r>
          </a:p>
          <a:p>
            <a:pPr lvl="1"/>
            <a:r>
              <a:rPr lang="en-GB" dirty="0"/>
              <a:t>Real-time Transport Protocol (RTP)</a:t>
            </a:r>
          </a:p>
          <a:p>
            <a:pPr lvl="2"/>
            <a:r>
              <a:rPr lang="en-GB" dirty="0"/>
              <a:t>As old as the hills (1986) and widely used (e.g. VoIP and WebRTC)</a:t>
            </a:r>
          </a:p>
          <a:p>
            <a:pPr lvl="2"/>
            <a:r>
              <a:rPr lang="en-GB" dirty="0"/>
              <a:t>Helps handle jitter, packet loss, out-of-order delivery</a:t>
            </a:r>
          </a:p>
          <a:p>
            <a:pPr lvl="1"/>
            <a:r>
              <a:rPr lang="en-GB" dirty="0"/>
              <a:t>Multi-Path TCP (MPTCP)</a:t>
            </a:r>
          </a:p>
          <a:p>
            <a:pPr lvl="2"/>
            <a:r>
              <a:rPr lang="en-GB" dirty="0"/>
              <a:t>Experimental (2013) moved to standards track (2020)</a:t>
            </a:r>
          </a:p>
          <a:p>
            <a:pPr lvl="2"/>
            <a:r>
              <a:rPr lang="en-GB" dirty="0"/>
              <a:t>Inverse multiplexing to maximise use of bandwidth and improve throughput</a:t>
            </a:r>
          </a:p>
          <a:p>
            <a:pPr lvl="1"/>
            <a:r>
              <a:rPr lang="en-GB" dirty="0"/>
              <a:t>QUIC</a:t>
            </a:r>
          </a:p>
          <a:p>
            <a:pPr lvl="2"/>
            <a:r>
              <a:rPr lang="en-GB" dirty="0"/>
              <a:t>Google proprietary (2012) brought to the IETF</a:t>
            </a:r>
          </a:p>
          <a:p>
            <a:pPr lvl="2"/>
            <a:r>
              <a:rPr lang="en-GB" dirty="0"/>
              <a:t>Already widely deployed</a:t>
            </a:r>
          </a:p>
          <a:p>
            <a:pPr lvl="2"/>
            <a:r>
              <a:rPr lang="en-GB" dirty="0"/>
              <a:t>Multiplexed connections and somewhat reduced latency</a:t>
            </a:r>
          </a:p>
          <a:p>
            <a:r>
              <a:rPr lang="en-GB" dirty="0"/>
              <a:t>In the dustbin of history?</a:t>
            </a:r>
          </a:p>
          <a:p>
            <a:pPr lvl="1"/>
            <a:r>
              <a:rPr lang="en-GB" dirty="0"/>
              <a:t>Differentiated Services (DiffServ)</a:t>
            </a:r>
          </a:p>
          <a:p>
            <a:pPr lvl="2"/>
            <a:r>
              <a:rPr lang="en-GB" dirty="0"/>
              <a:t>Somewhat used, but not substantially</a:t>
            </a:r>
          </a:p>
          <a:p>
            <a:pPr lvl="2"/>
            <a:r>
              <a:rPr lang="en-GB" dirty="0"/>
              <a:t>Colour packets for different services</a:t>
            </a:r>
          </a:p>
          <a:p>
            <a:pPr lvl="2"/>
            <a:r>
              <a:rPr lang="en-GB" dirty="0"/>
              <a:t>Allows prioritised queuing and different treatments at transit routers</a:t>
            </a:r>
          </a:p>
          <a:p>
            <a:pPr lvl="1"/>
            <a:r>
              <a:rPr lang="en-GB" dirty="0"/>
              <a:t>Integrated Services (IntServ)</a:t>
            </a:r>
          </a:p>
          <a:p>
            <a:pPr lvl="2"/>
            <a:r>
              <a:rPr lang="en-GB" dirty="0"/>
              <a:t>Fine-grain description of traffic flows</a:t>
            </a:r>
          </a:p>
          <a:p>
            <a:pPr lvl="2"/>
            <a:r>
              <a:rPr lang="en-GB" dirty="0"/>
              <a:t>Prioritisation of traffic and reservation of network resources in conjunction with a protocol such as RSVP</a:t>
            </a:r>
          </a:p>
          <a:p>
            <a:pPr lvl="2"/>
            <a:r>
              <a:rPr lang="en-GB" dirty="0"/>
              <a:t>Too complex and requires end-to-end support in the network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8C2CBD-B91A-4719-9F99-720C0CDEC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334" y="3834648"/>
            <a:ext cx="2730560" cy="273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06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F334B-40D8-4C2E-B915-A5430807E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Making IP Predictable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3F9C2-9F8F-400D-B251-B8B1EC075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7885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Increased pressure to make IP behave in known ways</a:t>
            </a:r>
          </a:p>
          <a:p>
            <a:pPr lvl="1"/>
            <a:r>
              <a:rPr lang="en-GB" dirty="0"/>
              <a:t>Guarantee the quality of service</a:t>
            </a:r>
          </a:p>
          <a:p>
            <a:r>
              <a:rPr lang="en-GB" dirty="0"/>
              <a:t>Tends to drive some form of connection-oriented approach</a:t>
            </a:r>
          </a:p>
          <a:p>
            <a:pPr lvl="1"/>
            <a:r>
              <a:rPr lang="en-GB" dirty="0"/>
              <a:t>RSVP placed state in the routers  (not talking about MPLS)</a:t>
            </a:r>
          </a:p>
          <a:p>
            <a:pPr lvl="1"/>
            <a:r>
              <a:rPr lang="en-GB" dirty="0"/>
              <a:t>Segment Routing places state in the packets and the management station</a:t>
            </a:r>
          </a:p>
          <a:p>
            <a:r>
              <a:rPr lang="en-GB" dirty="0"/>
              <a:t>Today’s discussions are about:</a:t>
            </a:r>
          </a:p>
          <a:p>
            <a:pPr lvl="1"/>
            <a:r>
              <a:rPr lang="en-GB" dirty="0"/>
              <a:t>Placing flow quality identifiers in the packets</a:t>
            </a:r>
          </a:p>
          <a:p>
            <a:pPr lvl="1"/>
            <a:r>
              <a:rPr lang="en-GB" dirty="0"/>
              <a:t>Programming the network to handle packets differently</a:t>
            </a:r>
          </a:p>
          <a:p>
            <a:pPr lvl="2"/>
            <a:r>
              <a:rPr lang="en-GB" dirty="0"/>
              <a:t>Different queuing and prioritisation</a:t>
            </a:r>
          </a:p>
          <a:p>
            <a:pPr lvl="1"/>
            <a:r>
              <a:rPr lang="en-GB" dirty="0"/>
              <a:t>Assumes many things:</a:t>
            </a:r>
          </a:p>
          <a:p>
            <a:pPr lvl="2"/>
            <a:r>
              <a:rPr lang="en-GB" dirty="0"/>
              <a:t>“Sufficient” network resources are available</a:t>
            </a:r>
          </a:p>
          <a:p>
            <a:pPr lvl="2"/>
            <a:r>
              <a:rPr lang="en-GB" dirty="0"/>
              <a:t>Traffic never swamps the network</a:t>
            </a:r>
          </a:p>
          <a:p>
            <a:pPr lvl="2"/>
            <a:r>
              <a:rPr lang="en-GB" dirty="0"/>
              <a:t>Central management can predict how to distribute traffic</a:t>
            </a:r>
          </a:p>
          <a:p>
            <a:pPr lvl="2"/>
            <a:r>
              <a:rPr lang="en-GB" dirty="0"/>
              <a:t>Routers are aware of marking schemes to not congest traffic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F15E51-D67A-469F-9F49-B642B01A70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11435" y="86673"/>
            <a:ext cx="2758428" cy="257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653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B9EE4E-AAED-4439-AEAA-5B718EA98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53425" y="2483438"/>
            <a:ext cx="3512107" cy="24505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6FEF91-200A-4029-8204-A138D6548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Deployment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D305A-A9F2-4497-B512-0DB5B5838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What have we learned about deploying new stuff in the Internet?</a:t>
            </a:r>
          </a:p>
          <a:p>
            <a:pPr lvl="1"/>
            <a:r>
              <a:rPr lang="en-GB" dirty="0"/>
              <a:t>Sub-IP</a:t>
            </a:r>
          </a:p>
          <a:p>
            <a:pPr lvl="2"/>
            <a:r>
              <a:rPr lang="en-GB" dirty="0"/>
              <a:t>Can be done hop-by-hop but requires adjacent nodes to interoperate</a:t>
            </a:r>
          </a:p>
          <a:p>
            <a:pPr lvl="2"/>
            <a:r>
              <a:rPr lang="en-GB" dirty="0"/>
              <a:t>Usually done in islands and can be slow to achieve</a:t>
            </a:r>
          </a:p>
          <a:p>
            <a:pPr lvl="2"/>
            <a:r>
              <a:rPr lang="en-GB" dirty="0"/>
              <a:t>Incentive is operational or commercial</a:t>
            </a:r>
          </a:p>
          <a:p>
            <a:pPr lvl="1"/>
            <a:r>
              <a:rPr lang="en-GB" dirty="0"/>
              <a:t>IP</a:t>
            </a:r>
          </a:p>
          <a:p>
            <a:pPr lvl="2"/>
            <a:r>
              <a:rPr lang="en-GB" dirty="0"/>
              <a:t>Needs all routers in an administrative domain to be updated</a:t>
            </a:r>
          </a:p>
          <a:p>
            <a:pPr lvl="2"/>
            <a:r>
              <a:rPr lang="en-GB" dirty="0"/>
              <a:t>Better if full end-to-end path is upgraded</a:t>
            </a:r>
          </a:p>
          <a:p>
            <a:pPr lvl="2"/>
            <a:r>
              <a:rPr lang="en-GB" dirty="0"/>
              <a:t>Remarkably hard to show incentive (just look at IPv6)</a:t>
            </a:r>
          </a:p>
          <a:p>
            <a:pPr lvl="2"/>
            <a:r>
              <a:rPr lang="en-GB" dirty="0"/>
              <a:t>May be practical in specialist networks</a:t>
            </a:r>
          </a:p>
          <a:p>
            <a:pPr lvl="1"/>
            <a:r>
              <a:rPr lang="en-GB" dirty="0"/>
              <a:t>End-to-end (application level, or transport)</a:t>
            </a:r>
          </a:p>
          <a:p>
            <a:pPr lvl="2"/>
            <a:r>
              <a:rPr lang="en-GB" dirty="0"/>
              <a:t>Just update the end points</a:t>
            </a:r>
          </a:p>
          <a:p>
            <a:pPr lvl="2"/>
            <a:r>
              <a:rPr lang="en-GB" dirty="0"/>
              <a:t>Old versions continue to be supported (with lower functionality)</a:t>
            </a:r>
          </a:p>
          <a:p>
            <a:pPr lvl="2"/>
            <a:r>
              <a:rPr lang="en-GB" dirty="0"/>
              <a:t>Easy to achieve</a:t>
            </a:r>
          </a:p>
          <a:p>
            <a:pPr lvl="2"/>
            <a:r>
              <a:rPr lang="en-GB" dirty="0"/>
              <a:t>Incentive is either additional features or bundled in regular release packs</a:t>
            </a:r>
          </a:p>
        </p:txBody>
      </p:sp>
    </p:spTree>
    <p:extLst>
      <p:ext uri="{BB962C8B-B14F-4D97-AF65-F5344CB8AC3E}">
        <p14:creationId xmlns:p14="http://schemas.microsoft.com/office/powerpoint/2010/main" val="995786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80EB4-FDA6-4F25-86F2-32537B9AB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0" dirty="0">
                <a:solidFill>
                  <a:srgbClr val="494949"/>
                </a:solidFill>
                <a:effectLst/>
                <a:cs typeface="Calibri" panose="020F0502020204030204" pitchFamily="34" charset="0"/>
              </a:rPr>
              <a:t>“Ye cannae change the laws of physics”</a:t>
            </a:r>
            <a:endParaRPr lang="en-GB" dirty="0">
              <a:cs typeface="Calibri" panose="020F050202020403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9AD18A-EEBD-44C5-9B9A-71B23EEA50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397" y="1590449"/>
            <a:ext cx="2426126" cy="1869220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9AF2F54-B0E5-494A-BCA7-75C75B07961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u="sng" dirty="0"/>
              <a:t>But seriously, you can’t</a:t>
            </a:r>
          </a:p>
          <a:p>
            <a:r>
              <a:rPr lang="en-GB" dirty="0"/>
              <a:t>Yes, we’re squeezing a little more out of hollow fibres</a:t>
            </a:r>
          </a:p>
          <a:p>
            <a:r>
              <a:rPr lang="en-GB" dirty="0"/>
              <a:t>No, the speed of light is a limiting factor</a:t>
            </a:r>
          </a:p>
          <a:p>
            <a:endParaRPr lang="en-GB" dirty="0"/>
          </a:p>
          <a:p>
            <a:r>
              <a:rPr lang="en-GB" dirty="0"/>
              <a:t>Thus, round-trip latency is governed by distance</a:t>
            </a:r>
          </a:p>
          <a:p>
            <a:pPr lvl="1"/>
            <a:r>
              <a:rPr lang="en-GB" dirty="0"/>
              <a:t>People talk about &lt;1ms round trip times for some applications</a:t>
            </a:r>
          </a:p>
          <a:p>
            <a:pPr lvl="1"/>
            <a:r>
              <a:rPr lang="en-GB" dirty="0"/>
              <a:t>That’s 93 miles each way</a:t>
            </a:r>
          </a:p>
          <a:p>
            <a:pPr lvl="1"/>
            <a:r>
              <a:rPr lang="en-GB" dirty="0"/>
              <a:t>Assuming no processing, routing, buffering</a:t>
            </a:r>
          </a:p>
          <a:p>
            <a:r>
              <a:rPr lang="en-GB" dirty="0"/>
              <a:t>That has many implications for how we architect our networks</a:t>
            </a:r>
          </a:p>
        </p:txBody>
      </p:sp>
    </p:spTree>
    <p:extLst>
      <p:ext uri="{BB962C8B-B14F-4D97-AF65-F5344CB8AC3E}">
        <p14:creationId xmlns:p14="http://schemas.microsoft.com/office/powerpoint/2010/main" val="4094336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D6C01-6851-4BD0-B209-6621CFE15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Network Architecture is Evolving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676F0-EABE-48A2-84DC-254E9864C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Processing is moving to the edge</a:t>
            </a:r>
          </a:p>
          <a:p>
            <a:r>
              <a:rPr lang="en-GB" dirty="0"/>
              <a:t>Bandwidth is increasing</a:t>
            </a:r>
          </a:p>
          <a:p>
            <a:r>
              <a:rPr lang="en-GB" dirty="0"/>
              <a:t>Private connectivity networks link remote data centres</a:t>
            </a:r>
          </a:p>
          <a:p>
            <a:pPr lvl="1"/>
            <a:r>
              <a:rPr lang="en-GB" dirty="0"/>
              <a:t>The Internet is, once again, a network of networks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This doesn’t help you if you want low latency across the world</a:t>
            </a:r>
          </a:p>
          <a:p>
            <a:pPr lvl="1"/>
            <a:r>
              <a:rPr lang="en-GB" dirty="0"/>
              <a:t>Battlefield surgery conducted from the home nation</a:t>
            </a:r>
          </a:p>
          <a:p>
            <a:pPr lvl="1"/>
            <a:r>
              <a:rPr lang="en-GB" dirty="0"/>
              <a:t>Multi-player inter-continental games</a:t>
            </a:r>
          </a:p>
          <a:p>
            <a:pPr lvl="1"/>
            <a:r>
              <a:rPr lang="en-GB" dirty="0"/>
              <a:t>High-speed market trading</a:t>
            </a:r>
          </a:p>
          <a:p>
            <a:pPr lvl="1"/>
            <a:r>
              <a:rPr lang="en-GB" dirty="0"/>
              <a:t>Sensitive haptic interactions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0AC0C51-8263-4DB8-A501-73D235D99C16}"/>
              </a:ext>
            </a:extLst>
          </p:cNvPr>
          <p:cNvSpPr/>
          <p:nvPr/>
        </p:nvSpPr>
        <p:spPr>
          <a:xfrm>
            <a:off x="2470181" y="4255645"/>
            <a:ext cx="121342" cy="1343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C24F6D1F-8CB1-40A8-A954-96521EF48B22}"/>
              </a:ext>
            </a:extLst>
          </p:cNvPr>
          <p:cNvSpPr/>
          <p:nvPr/>
        </p:nvSpPr>
        <p:spPr>
          <a:xfrm>
            <a:off x="2751866" y="4068420"/>
            <a:ext cx="1183087" cy="507037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Access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17735B-23EA-4F51-979D-6F6992EC39B8}"/>
              </a:ext>
            </a:extLst>
          </p:cNvPr>
          <p:cNvSpPr/>
          <p:nvPr/>
        </p:nvSpPr>
        <p:spPr>
          <a:xfrm>
            <a:off x="1616451" y="3800610"/>
            <a:ext cx="182013" cy="18634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62BA0A-7A40-4C9C-A7B7-31C468ACB933}"/>
              </a:ext>
            </a:extLst>
          </p:cNvPr>
          <p:cNvSpPr/>
          <p:nvPr/>
        </p:nvSpPr>
        <p:spPr>
          <a:xfrm>
            <a:off x="1768851" y="4117689"/>
            <a:ext cx="182013" cy="18634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8B9B63-5BC4-4774-AEC5-07610DAD34F2}"/>
              </a:ext>
            </a:extLst>
          </p:cNvPr>
          <p:cNvSpPr/>
          <p:nvPr/>
        </p:nvSpPr>
        <p:spPr>
          <a:xfrm>
            <a:off x="1921251" y="4421770"/>
            <a:ext cx="182013" cy="18634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1EC93E-C6AB-4BCF-A60D-C67DE990EFE7}"/>
              </a:ext>
            </a:extLst>
          </p:cNvPr>
          <p:cNvSpPr txBox="1"/>
          <p:nvPr/>
        </p:nvSpPr>
        <p:spPr>
          <a:xfrm>
            <a:off x="1616451" y="4569395"/>
            <a:ext cx="1239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Hosts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41AF9A-D9D9-47F4-9527-238D406CA1C5}"/>
              </a:ext>
            </a:extLst>
          </p:cNvPr>
          <p:cNvSpPr/>
          <p:nvPr/>
        </p:nvSpPr>
        <p:spPr>
          <a:xfrm>
            <a:off x="2786536" y="3440915"/>
            <a:ext cx="255686" cy="3986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87A6D6-595B-4668-BDEE-54613670C826}"/>
              </a:ext>
            </a:extLst>
          </p:cNvPr>
          <p:cNvSpPr txBox="1"/>
          <p:nvPr/>
        </p:nvSpPr>
        <p:spPr>
          <a:xfrm>
            <a:off x="2294666" y="3126571"/>
            <a:ext cx="16402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Micro Datacentre</a:t>
            </a:r>
          </a:p>
        </p:txBody>
      </p:sp>
      <p:sp>
        <p:nvSpPr>
          <p:cNvPr id="16" name="Cloud 15">
            <a:extLst>
              <a:ext uri="{FF2B5EF4-FFF2-40B4-BE49-F238E27FC236}">
                <a16:creationId xmlns:a16="http://schemas.microsoft.com/office/drawing/2014/main" id="{17D79F5D-EDF5-485E-8948-921FC2B0B789}"/>
              </a:ext>
            </a:extLst>
          </p:cNvPr>
          <p:cNvSpPr/>
          <p:nvPr/>
        </p:nvSpPr>
        <p:spPr>
          <a:xfrm>
            <a:off x="3687936" y="3388739"/>
            <a:ext cx="2868875" cy="507037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Private Network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10AF66-6F88-4440-BAE5-D95AF0CB64AC}"/>
              </a:ext>
            </a:extLst>
          </p:cNvPr>
          <p:cNvSpPr/>
          <p:nvPr/>
        </p:nvSpPr>
        <p:spPr>
          <a:xfrm>
            <a:off x="7074682" y="3442909"/>
            <a:ext cx="255686" cy="3986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12985A-2E73-47FA-85F3-B451F3586C6E}"/>
              </a:ext>
            </a:extLst>
          </p:cNvPr>
          <p:cNvSpPr txBox="1"/>
          <p:nvPr/>
        </p:nvSpPr>
        <p:spPr>
          <a:xfrm>
            <a:off x="6439806" y="3076537"/>
            <a:ext cx="1815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Major Datacentre</a:t>
            </a:r>
          </a:p>
        </p:txBody>
      </p:sp>
      <p:sp>
        <p:nvSpPr>
          <p:cNvPr id="22" name="Cloud 21">
            <a:extLst>
              <a:ext uri="{FF2B5EF4-FFF2-40B4-BE49-F238E27FC236}">
                <a16:creationId xmlns:a16="http://schemas.microsoft.com/office/drawing/2014/main" id="{E480CF62-AA04-4277-8088-3FAE69E2DB9C}"/>
              </a:ext>
            </a:extLst>
          </p:cNvPr>
          <p:cNvSpPr/>
          <p:nvPr/>
        </p:nvSpPr>
        <p:spPr>
          <a:xfrm>
            <a:off x="4205807" y="4072187"/>
            <a:ext cx="2868875" cy="507037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Internet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3E50D83-A9AF-4ACD-B6F5-697E996068B4}"/>
              </a:ext>
            </a:extLst>
          </p:cNvPr>
          <p:cNvCxnSpPr>
            <a:stCxn id="6" idx="3"/>
            <a:endCxn id="4" idx="2"/>
          </p:cNvCxnSpPr>
          <p:nvPr/>
        </p:nvCxnSpPr>
        <p:spPr>
          <a:xfrm>
            <a:off x="1798464" y="3893784"/>
            <a:ext cx="671717" cy="4290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CE9302-CE78-4695-BA9C-16A76152ADC1}"/>
              </a:ext>
            </a:extLst>
          </p:cNvPr>
          <p:cNvCxnSpPr>
            <a:stCxn id="8" idx="3"/>
          </p:cNvCxnSpPr>
          <p:nvPr/>
        </p:nvCxnSpPr>
        <p:spPr>
          <a:xfrm>
            <a:off x="1950864" y="4210863"/>
            <a:ext cx="493314" cy="931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5ACA2AE-DF7C-49FA-A686-3987365A7E24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2103264" y="4304035"/>
            <a:ext cx="351208" cy="2109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86B0C5C-F7A6-4C76-85D9-0ADA7988C94F}"/>
              </a:ext>
            </a:extLst>
          </p:cNvPr>
          <p:cNvCxnSpPr>
            <a:stCxn id="4" idx="6"/>
            <a:endCxn id="5" idx="2"/>
          </p:cNvCxnSpPr>
          <p:nvPr/>
        </p:nvCxnSpPr>
        <p:spPr>
          <a:xfrm flipV="1">
            <a:off x="2591523" y="4321939"/>
            <a:ext cx="164013" cy="8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D1C9316-C5CB-47B6-81DF-7A4E321739AC}"/>
              </a:ext>
            </a:extLst>
          </p:cNvPr>
          <p:cNvCxnSpPr>
            <a:stCxn id="5" idx="3"/>
            <a:endCxn id="12" idx="2"/>
          </p:cNvCxnSpPr>
          <p:nvPr/>
        </p:nvCxnSpPr>
        <p:spPr>
          <a:xfrm flipH="1" flipV="1">
            <a:off x="2914379" y="3839611"/>
            <a:ext cx="429031" cy="2577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C1FD262-9682-4278-AAF0-5210D2E97A86}"/>
              </a:ext>
            </a:extLst>
          </p:cNvPr>
          <p:cNvCxnSpPr>
            <a:stCxn id="12" idx="3"/>
            <a:endCxn id="16" idx="2"/>
          </p:cNvCxnSpPr>
          <p:nvPr/>
        </p:nvCxnSpPr>
        <p:spPr>
          <a:xfrm>
            <a:off x="3042222" y="3640263"/>
            <a:ext cx="654613" cy="1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C1AC2B1-4B12-45F8-A1F4-6528A780289F}"/>
              </a:ext>
            </a:extLst>
          </p:cNvPr>
          <p:cNvCxnSpPr>
            <a:stCxn id="5" idx="0"/>
            <a:endCxn id="22" idx="2"/>
          </p:cNvCxnSpPr>
          <p:nvPr/>
        </p:nvCxnSpPr>
        <p:spPr>
          <a:xfrm>
            <a:off x="3933967" y="4321939"/>
            <a:ext cx="280739" cy="37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0D1A9B5-C0DE-4793-A57C-E97DBA2261B2}"/>
              </a:ext>
            </a:extLst>
          </p:cNvPr>
          <p:cNvCxnSpPr>
            <a:stCxn id="16" idx="0"/>
          </p:cNvCxnSpPr>
          <p:nvPr/>
        </p:nvCxnSpPr>
        <p:spPr>
          <a:xfrm flipV="1">
            <a:off x="6554420" y="3640263"/>
            <a:ext cx="520262" cy="1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5D859BA-81C0-45B5-91D7-B3B0D3650A07}"/>
              </a:ext>
            </a:extLst>
          </p:cNvPr>
          <p:cNvCxnSpPr>
            <a:cxnSpLocks/>
            <a:endCxn id="18" idx="2"/>
          </p:cNvCxnSpPr>
          <p:nvPr/>
        </p:nvCxnSpPr>
        <p:spPr>
          <a:xfrm flipV="1">
            <a:off x="6901337" y="3841605"/>
            <a:ext cx="301188" cy="3176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0800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7F469-57F9-4AB6-8B7D-5FA4796DD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Evolution or Revolution?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20276-D334-4FA6-BD29-4512DFE9B3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Haven’t we been here before?</a:t>
            </a:r>
          </a:p>
          <a:p>
            <a:pPr lvl="1"/>
            <a:r>
              <a:rPr lang="en-GB" b="0" i="0" dirty="0">
                <a:effectLst/>
              </a:rPr>
              <a:t>Repeating cycle of concern</a:t>
            </a:r>
          </a:p>
          <a:p>
            <a:pPr lvl="2"/>
            <a:r>
              <a:rPr lang="en-GB" b="0" i="0" dirty="0">
                <a:effectLst/>
              </a:rPr>
              <a:t>Internet will not scale</a:t>
            </a:r>
          </a:p>
          <a:p>
            <a:pPr lvl="2"/>
            <a:r>
              <a:rPr lang="en-GB" dirty="0"/>
              <a:t>W</a:t>
            </a:r>
            <a:r>
              <a:rPr lang="en-GB" b="0" i="0" dirty="0">
                <a:effectLst/>
              </a:rPr>
              <a:t>e need to do something</a:t>
            </a:r>
          </a:p>
          <a:p>
            <a:pPr lvl="2"/>
            <a:r>
              <a:rPr lang="en-GB" dirty="0"/>
              <a:t>B</a:t>
            </a:r>
            <a:r>
              <a:rPr lang="en-GB" b="0" i="0" dirty="0">
                <a:effectLst/>
              </a:rPr>
              <a:t>andwidth reservation</a:t>
            </a:r>
          </a:p>
          <a:p>
            <a:pPr lvl="2"/>
            <a:r>
              <a:rPr lang="en-GB" b="0" i="0" dirty="0">
                <a:effectLst/>
              </a:rPr>
              <a:t>IntServ, etc.</a:t>
            </a:r>
          </a:p>
          <a:p>
            <a:pPr lvl="1"/>
            <a:r>
              <a:rPr lang="en-GB" b="0" i="0" dirty="0">
                <a:effectLst/>
              </a:rPr>
              <a:t>But each time we have addressed concerns with increased capacity at a lower cost</a:t>
            </a:r>
          </a:p>
          <a:p>
            <a:pPr lvl="1"/>
            <a:r>
              <a:rPr lang="en-GB" dirty="0"/>
              <a:t>Why do we think it is different this time?</a:t>
            </a:r>
          </a:p>
          <a:p>
            <a:r>
              <a:rPr lang="en-GB" dirty="0"/>
              <a:t>Do we try to “fix IP” or do we build a replacement?</a:t>
            </a:r>
          </a:p>
          <a:p>
            <a:pPr lvl="1"/>
            <a:r>
              <a:rPr lang="en-GB" dirty="0"/>
              <a:t>Evolution or revolution?</a:t>
            </a:r>
          </a:p>
          <a:p>
            <a:pPr lvl="1"/>
            <a:r>
              <a:rPr lang="en-GB" dirty="0"/>
              <a:t>Maybe neither, given what we know about deployment and architecture</a:t>
            </a:r>
          </a:p>
          <a:p>
            <a:r>
              <a:rPr lang="en-GB" dirty="0"/>
              <a:t>But what could we do instead?</a:t>
            </a:r>
          </a:p>
          <a:p>
            <a:pPr lvl="1"/>
            <a:r>
              <a:rPr lang="en-GB" dirty="0"/>
              <a:t>Improve the underlay and the overlay</a:t>
            </a:r>
          </a:p>
          <a:p>
            <a:r>
              <a:rPr lang="en-GB" dirty="0"/>
              <a:t>We clearly need to spend time on research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3152BD-383A-484F-8F6E-221078E19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656" y="287533"/>
            <a:ext cx="4267200" cy="18192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079FE6-511D-4D82-A402-718E4F315C89}"/>
              </a:ext>
            </a:extLst>
          </p:cNvPr>
          <p:cNvSpPr txBox="1"/>
          <p:nvPr/>
        </p:nvSpPr>
        <p:spPr>
          <a:xfrm>
            <a:off x="9850385" y="6540786"/>
            <a:ext cx="22829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Image after Loughlain McPherson</a:t>
            </a:r>
          </a:p>
        </p:txBody>
      </p:sp>
    </p:spTree>
    <p:extLst>
      <p:ext uri="{BB962C8B-B14F-4D97-AF65-F5344CB8AC3E}">
        <p14:creationId xmlns:p14="http://schemas.microsoft.com/office/powerpoint/2010/main" val="1262038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2359E-D0D0-4390-A8CD-E01C7C0D3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B0B70-5C4C-47FE-B871-AF15F2AF1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What applications and services do we </a:t>
            </a:r>
            <a:r>
              <a:rPr lang="en-GB" b="1" i="1" dirty="0"/>
              <a:t>really</a:t>
            </a:r>
            <a:r>
              <a:rPr lang="en-GB" dirty="0"/>
              <a:t> need to support?</a:t>
            </a:r>
          </a:p>
          <a:p>
            <a:pPr lvl="1"/>
            <a:r>
              <a:rPr lang="en-GB" dirty="0"/>
              <a:t>There is a difference between dreams and immediacy</a:t>
            </a:r>
          </a:p>
          <a:p>
            <a:r>
              <a:rPr lang="en-GB" dirty="0"/>
              <a:t>What can we achieve by enhancing tunnelling and transport protocols?</a:t>
            </a:r>
          </a:p>
          <a:p>
            <a:pPr lvl="1"/>
            <a:r>
              <a:rPr lang="en-GB" dirty="0"/>
              <a:t>What have we learnt from RTP, QUIC, and MPTPC?</a:t>
            </a:r>
          </a:p>
          <a:p>
            <a:r>
              <a:rPr lang="en-GB" dirty="0"/>
              <a:t>What could we do through better operations and management?</a:t>
            </a:r>
          </a:p>
          <a:p>
            <a:r>
              <a:rPr lang="en-GB" dirty="0"/>
              <a:t>How should we design our applications to handle network effects?</a:t>
            </a:r>
          </a:p>
          <a:p>
            <a:pPr lvl="1"/>
            <a:r>
              <a:rPr lang="en-GB" dirty="0"/>
              <a:t>Don’t we already do this?</a:t>
            </a:r>
          </a:p>
          <a:p>
            <a:r>
              <a:rPr lang="en-GB" dirty="0"/>
              <a:t>What form does research take?</a:t>
            </a:r>
          </a:p>
          <a:p>
            <a:pPr lvl="1"/>
            <a:r>
              <a:rPr lang="en-GB" dirty="0"/>
              <a:t>Experimental protocols and implementations</a:t>
            </a:r>
          </a:p>
          <a:p>
            <a:pPr lvl="1"/>
            <a:r>
              <a:rPr lang="en-GB" dirty="0"/>
              <a:t>Quantitative measurements of network behaviour</a:t>
            </a:r>
          </a:p>
          <a:p>
            <a:r>
              <a:rPr lang="en-GB" dirty="0"/>
              <a:t>Where can we do our research?</a:t>
            </a:r>
          </a:p>
          <a:p>
            <a:pPr lvl="1"/>
            <a:r>
              <a:rPr lang="en-GB" dirty="0"/>
              <a:t>Universities and corporate research labs</a:t>
            </a:r>
          </a:p>
          <a:p>
            <a:pPr lvl="1"/>
            <a:r>
              <a:rPr lang="en-GB" dirty="0"/>
              <a:t>Publish in journals and at the IRTF</a:t>
            </a:r>
          </a:p>
          <a:p>
            <a:pPr marL="457200" lvl="1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0654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51E3C-A572-483B-B480-B94EA336D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Questions and Follow-up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2241646-AD62-4A62-934F-98D4BFDF644A}"/>
              </a:ext>
            </a:extLst>
          </p:cNvPr>
          <p:cNvGrpSpPr/>
          <p:nvPr/>
        </p:nvGrpSpPr>
        <p:grpSpPr>
          <a:xfrm>
            <a:off x="3975473" y="1426247"/>
            <a:ext cx="3732919" cy="1913112"/>
            <a:chOff x="3975473" y="1426247"/>
            <a:chExt cx="3732919" cy="1913112"/>
          </a:xfrm>
        </p:grpSpPr>
        <p:pic>
          <p:nvPicPr>
            <p:cNvPr id="5" name="Picture 9">
              <a:extLst>
                <a:ext uri="{FF2B5EF4-FFF2-40B4-BE49-F238E27FC236}">
                  <a16:creationId xmlns:a16="http://schemas.microsoft.com/office/drawing/2014/main" id="{3245097A-F816-4CE5-A57C-E906AC34159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7670" y="1426247"/>
              <a:ext cx="2406208" cy="1673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10">
              <a:extLst>
                <a:ext uri="{FF2B5EF4-FFF2-40B4-BE49-F238E27FC236}">
                  <a16:creationId xmlns:a16="http://schemas.microsoft.com/office/drawing/2014/main" id="{FB24370A-A307-4BE9-81B0-3DCB6AA902C1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3975473" y="2978920"/>
              <a:ext cx="3732919" cy="360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4925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200" b="1" dirty="0">
                  <a:solidFill>
                    <a:srgbClr val="007600"/>
                  </a:solidFill>
                  <a:latin typeface="Palatino Linotype" panose="02040502050505030304" pitchFamily="18" charset="0"/>
                </a:rPr>
                <a:t>OLD DOG CONSULTING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1A7B0C0D-A7B1-4A62-A9B4-7E1E39401F59}"/>
              </a:ext>
            </a:extLst>
          </p:cNvPr>
          <p:cNvSpPr txBox="1"/>
          <p:nvPr/>
        </p:nvSpPr>
        <p:spPr>
          <a:xfrm>
            <a:off x="3975473" y="3257032"/>
            <a:ext cx="3732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hlinkClick r:id="rId3"/>
              </a:rPr>
              <a:t>adrian@olddog.co.uk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835229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3852</TotalTime>
  <Words>1157</Words>
  <Application>Microsoft Office PowerPoint</Application>
  <PresentationFormat>Widescreen</PresentationFormat>
  <Paragraphs>187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Palatino Linotype</vt:lpstr>
      <vt:lpstr>Office Theme</vt:lpstr>
      <vt:lpstr>Using IP to Underpin 5G Networks Making the Unreliable Reliable</vt:lpstr>
      <vt:lpstr>Topics</vt:lpstr>
      <vt:lpstr>5G and the New Services</vt:lpstr>
      <vt:lpstr>New Services Need New Network Behaviours</vt:lpstr>
      <vt:lpstr>The Underlay Provides Connectivity</vt:lpstr>
      <vt:lpstr>So Who is Perfect?</vt:lpstr>
      <vt:lpstr>How To Deliver Reliability Over the Internet</vt:lpstr>
      <vt:lpstr>Making IP Predictable</vt:lpstr>
      <vt:lpstr>Deployment Considerations</vt:lpstr>
      <vt:lpstr>“Ye cannae change the laws of physics”</vt:lpstr>
      <vt:lpstr>Network Architecture is Evolving</vt:lpstr>
      <vt:lpstr>Evolution or Revolution?</vt:lpstr>
      <vt:lpstr>Research</vt:lpstr>
      <vt:lpstr>Questions and Follow-up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 of GMPLS and ASON Standards</dc:title>
  <dc:creator>Adrian</dc:creator>
  <cp:lastModifiedBy>Adrian</cp:lastModifiedBy>
  <cp:revision>67</cp:revision>
  <dcterms:created xsi:type="dcterms:W3CDTF">2020-07-08T09:54:00Z</dcterms:created>
  <dcterms:modified xsi:type="dcterms:W3CDTF">2020-10-13T08:38:46Z</dcterms:modified>
</cp:coreProperties>
</file>