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_rels/notesSlide1.xml.rels" ContentType="application/vnd.openxmlformats-package.relationships+xml"/>
  <Override PartName="/ppt/notesSlides/notesSlide1.xml" ContentType="application/vnd.openxmlformats-officedocument.presentationml.notesSlide+xml"/>
  <Override PartName="/ppt/_rels/presentation.xml.rels" ContentType="application/vnd.openxmlformats-package.relationships+xml"/>
  <Override PartName="/ppt/media/image12.png" ContentType="image/png"/>
  <Override PartName="/ppt/media/image9.png" ContentType="image/png"/>
  <Override PartName="/ppt/media/image13.jpeg" ContentType="image/jpeg"/>
  <Override PartName="/ppt/media/image23.png" ContentType="image/png"/>
  <Override PartName="/ppt/media/image8.jpeg" ContentType="image/jpeg"/>
  <Override PartName="/ppt/media/image10.jpeg" ContentType="image/jpeg"/>
  <Override PartName="/ppt/media/image11.png" ContentType="image/png"/>
  <Override PartName="/ppt/media/image7.jpeg" ContentType="image/jpeg"/>
  <Override PartName="/ppt/media/image18.png" ContentType="image/png"/>
  <Override PartName="/ppt/media/image20.png" ContentType="image/png"/>
  <Override PartName="/ppt/media/image6.jpeg" ContentType="image/jpeg"/>
  <Override PartName="/ppt/media/image5.jpeg" ContentType="image/jpeg"/>
  <Override PartName="/ppt/media/image24.png" ContentType="image/png"/>
  <Override PartName="/ppt/media/image22.png" ContentType="image/png"/>
  <Override PartName="/ppt/media/image1.jpeg" ContentType="image/jpeg"/>
  <Override PartName="/ppt/media/image21.png" ContentType="image/png"/>
  <Override PartName="/ppt/media/image19.png" ContentType="image/png"/>
  <Override PartName="/ppt/media/image3.jpeg" ContentType="image/jpeg"/>
  <Override PartName="/ppt/media/image17.png" ContentType="image/png"/>
  <Override PartName="/ppt/media/image16.jpeg" ContentType="image/jpeg"/>
  <Override PartName="/ppt/media/image15.jpeg" ContentType="image/jpeg"/>
  <Override PartName="/ppt/media/image14.jpeg" ContentType="image/jpeg"/>
  <Override PartName="/ppt/media/image2.jpeg" ContentType="image/jpeg"/>
  <Override PartName="/ppt/media/image4.jpeg" ContentType="image/jpeg"/>
  <Override PartName="/ppt/media/image25.jpeg" ContentType="image/jpeg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_rels/slideLayout2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20.xml.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7.xml.rels" ContentType="application/vnd.openxmlformats-package.relationships+xml"/>
  <Override PartName="/ppt/slides/_rels/slide13.xml.rels" ContentType="application/vnd.openxmlformats-package.relationships+xml"/>
  <Override PartName="/ppt/slides/_rels/slide16.xml.rels" ContentType="application/vnd.openxmlformats-package.relationships+xml"/>
  <Override PartName="/ppt/slides/_rels/slide12.xml.rels" ContentType="application/vnd.openxmlformats-package.relationships+xml"/>
  <Override PartName="/ppt/slides/_rels/slide15.xml.rels" ContentType="application/vnd.openxmlformats-package.relationships+xml"/>
  <Override PartName="/ppt/slides/_rels/slide9.xml.rels" ContentType="application/vnd.openxmlformats-package.relationships+xml"/>
  <Override PartName="/ppt/slides/_rels/slide14.xml.rels" ContentType="application/vnd.openxmlformats-package.relationships+xml"/>
  <Override PartName="/ppt/slides/_rels/slide11.xml.rels" ContentType="application/vnd.openxmlformats-package.relationships+xml"/>
  <Override PartName="/ppt/slides/_rels/slide1.xml.rels" ContentType="application/vnd.openxmlformats-package.relationships+xml"/>
  <Override PartName="/ppt/slides/_rels/slide4.xml.rels" ContentType="application/vnd.openxmlformats-package.relationships+xml"/>
  <Override PartName="/ppt/slides/_rels/slide2.xml.rels" ContentType="application/vnd.openxmlformats-package.relationships+xml"/>
  <Override PartName="/ppt/slides/_rels/slide5.xml.rels" ContentType="application/vnd.openxmlformats-package.relationships+xml"/>
  <Override PartName="/ppt/slides/_rels/slide3.xml.rels" ContentType="application/vnd.openxmlformats-package.relationships+xml"/>
  <Override PartName="/ppt/slides/_rels/slide6.xml.rels" ContentType="application/vnd.openxmlformats-package.relationships+xml"/>
  <Override PartName="/ppt/slides/slide16.xml" ContentType="application/vnd.openxmlformats-officedocument.presentationml.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slides/slide11.xml" ContentType="application/vnd.openxmlformats-officedocument.presentationml.slide+xml"/>
  <Override PartName="/ppt/comments/comment5.xml" ContentType="application/vnd.openxmlformats-officedocument.presentationml.comments+xml"/>
  <Override PartName="/ppt/comments/comment7.xml" ContentType="application/vnd.openxmlformats-officedocument.presentationml.comments+xml"/>
  <Override PartName="/ppt/comments/comment14.xml" ContentType="application/vnd.openxmlformats-officedocument.presentationml.comments+xml"/>
  <Override PartName="/ppt/comments/comment8.xml" ContentType="application/vnd.openxmlformats-officedocument.presentationml.comments+xml"/>
  <Override PartName="/ppt/commentAuthors.xml" ContentType="application/vnd.openxmlformats-officedocument.presentationml.commentAuthor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</p:sldIdLst>
  <p:sldSz cx="10080625" cy="7559675"/>
  <p:notesSz cx="7772400" cy="10058400"/>
</p:presentation>
</file>

<file path=ppt/commentAuthors.xml><?xml version="1.0" encoding="utf-8"?>
<p:cmAuthorLst xmlns:p="http://schemas.openxmlformats.org/presentationml/2006/main">
  <p:cmAuthor id="1" name="" initials="" lastIdx="1" clrIdx="1"/>
  <p:cmAuthor id="0" name="ahmed" initials="a" lastIdx="3" clrIdx="0"/>
</p:cmAuthorLst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commentAuthors" Target="commentAuthors.xml"/>
</Relationships>
</file>

<file path=ppt/comments/comment5.xml><?xml version="1.0" encoding="utf-8"?>
<p:cmLst xmlns:p="http://schemas.openxmlformats.org/presentationml/2006/main">
  <p:cm authorId="0" dt="2020-10-08T00:14:46.390000000" idx="1">
    <p:pos x="5398" y="720"/>
    <p:text>I will use different colors for and data paths
It is not clear how unicast data  travel. There should be some link going from MBSFN gateway to PDN GW</p:text>
  </p:cm>
</p:cmLst>
</file>

<file path=ppt/comments/comment7.xml><?xml version="1.0" encoding="utf-8"?>
<p:cmLst xmlns:p="http://schemas.openxmlformats.org/presentationml/2006/main">
  <p:cm authorId="0" dt="2020-10-08T00:31:00.525000000" idx="2">
    <p:pos x="6478" y="1080"/>
    <p:text>I suggest removing the results from here</p:text>
  </p:cm>
</p:cmLst>
</file>

<file path=ppt/comments/comment8.xml><?xml version="1.0" encoding="utf-8"?>
<p:cmLst xmlns:p="http://schemas.openxmlformats.org/presentationml/2006/main">
  <p:cm authorId="1" dt="2020-10-07T16:55:44.000000000" idx="1">
    <p:pos x="0" y="0"/>
    <p:text/>
  </p:cm>
</p:cmLst>
</file>

<file path=ppt/comments/comment14.xml><?xml version="1.0" encoding="utf-8"?>
<p:cmLst xmlns:p="http://schemas.openxmlformats.org/presentationml/2006/main">
  <p:cm authorId="0" dt="2020-10-08T00:26:41.927000000" idx="3">
    <p:pos x="0" y="0"/>
    <p:text>too much
you do not have to present all results.</p:text>
  </p:cm>
</p:cmLst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3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move the slide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en-US" sz="2000" spc="-1" strike="noStrike">
                <a:latin typeface="Arial"/>
              </a:rPr>
              <a:t>Click to edit the notes format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en-US" sz="1400" spc="-1" strike="noStrike">
                <a:latin typeface="Times New Roman"/>
              </a:rPr>
              <a:t>&lt;header&gt;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94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r"/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95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r>
              <a:rPr b="0" lang="en-US" sz="1400" spc="-1" strike="noStrike"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96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pPr algn="r"/>
            <a:fld id="{274EB3E9-6680-478D-BF21-A042BFD62BCA}" type="slidenum">
              <a:rPr b="0" lang="en-US" sz="1400" spc="-1" strike="noStrike">
                <a:latin typeface="Times New Roman"/>
              </a:rPr>
              <a:t>&lt;number&gt;</a:t>
            </a:fld>
            <a:endParaRPr b="0" lang="en-US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laceHolder 1"/>
          <p:cNvSpPr>
            <a:spLocks noGrp="1"/>
          </p:cNvSpPr>
          <p:nvPr>
            <p:ph type="sldImg"/>
          </p:nvPr>
        </p:nvSpPr>
        <p:spPr>
          <a:xfrm>
            <a:off x="1371600" y="754200"/>
            <a:ext cx="5020920" cy="3763440"/>
          </a:xfrm>
          <a:prstGeom prst="rect">
            <a:avLst/>
          </a:prstGeom>
        </p:spPr>
      </p:sp>
      <p:sp>
        <p:nvSpPr>
          <p:cNvPr id="152" name="PlaceHolder 2"/>
          <p:cNvSpPr>
            <a:spLocks noGrp="1"/>
          </p:cNvSpPr>
          <p:nvPr>
            <p:ph type="body"/>
          </p:nvPr>
        </p:nvSpPr>
        <p:spPr>
          <a:xfrm>
            <a:off x="776880" y="4777560"/>
            <a:ext cx="6210360" cy="451872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2000" spc="-1" strike="noStrike">
              <a:latin typeface="Arial"/>
            </a:endParaRPr>
          </a:p>
        </p:txBody>
      </p:sp>
      <p:sp>
        <p:nvSpPr>
          <p:cNvPr id="153" name="CustomShape 3"/>
          <p:cNvSpPr/>
          <p:nvPr/>
        </p:nvSpPr>
        <p:spPr>
          <a:xfrm>
            <a:off x="4402440" y="9553680"/>
            <a:ext cx="3360240" cy="495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fld id="{34DD7C94-D559-4B54-A3F2-6EB425A74DF4}" type="slidenum">
              <a:rPr b="0" lang="en-US" sz="1200" spc="-1" strike="noStrike">
                <a:solidFill>
                  <a:srgbClr val="000000"/>
                </a:solidFill>
                <a:latin typeface="Arial"/>
                <a:ea typeface="+mn-ea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2000" cy="58503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292104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 type="body"/>
          </p:nvPr>
        </p:nvSpPr>
        <p:spPr>
          <a:xfrm>
            <a:off x="3571560" y="1768680"/>
            <a:ext cx="292104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 type="body"/>
          </p:nvPr>
        </p:nvSpPr>
        <p:spPr>
          <a:xfrm>
            <a:off x="6639120" y="1768680"/>
            <a:ext cx="292104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5"/>
          <p:cNvSpPr>
            <a:spLocks noGrp="1"/>
          </p:cNvSpPr>
          <p:nvPr>
            <p:ph type="body"/>
          </p:nvPr>
        </p:nvSpPr>
        <p:spPr>
          <a:xfrm>
            <a:off x="504000" y="4058640"/>
            <a:ext cx="292104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6"/>
          <p:cNvSpPr>
            <a:spLocks noGrp="1"/>
          </p:cNvSpPr>
          <p:nvPr>
            <p:ph type="body"/>
          </p:nvPr>
        </p:nvSpPr>
        <p:spPr>
          <a:xfrm>
            <a:off x="3571560" y="4058640"/>
            <a:ext cx="292104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PlaceHolder 7"/>
          <p:cNvSpPr>
            <a:spLocks noGrp="1"/>
          </p:cNvSpPr>
          <p:nvPr>
            <p:ph type="body"/>
          </p:nvPr>
        </p:nvSpPr>
        <p:spPr>
          <a:xfrm>
            <a:off x="6639120" y="4058640"/>
            <a:ext cx="292104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2000" cy="58503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5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292104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PlaceHolder 3"/>
          <p:cNvSpPr>
            <a:spLocks noGrp="1"/>
          </p:cNvSpPr>
          <p:nvPr>
            <p:ph type="body"/>
          </p:nvPr>
        </p:nvSpPr>
        <p:spPr>
          <a:xfrm>
            <a:off x="3571560" y="1768680"/>
            <a:ext cx="292104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PlaceHolder 4"/>
          <p:cNvSpPr>
            <a:spLocks noGrp="1"/>
          </p:cNvSpPr>
          <p:nvPr>
            <p:ph type="body"/>
          </p:nvPr>
        </p:nvSpPr>
        <p:spPr>
          <a:xfrm>
            <a:off x="6639120" y="1768680"/>
            <a:ext cx="292104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PlaceHolder 5"/>
          <p:cNvSpPr>
            <a:spLocks noGrp="1"/>
          </p:cNvSpPr>
          <p:nvPr>
            <p:ph type="body"/>
          </p:nvPr>
        </p:nvSpPr>
        <p:spPr>
          <a:xfrm>
            <a:off x="504000" y="4058640"/>
            <a:ext cx="292104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PlaceHolder 6"/>
          <p:cNvSpPr>
            <a:spLocks noGrp="1"/>
          </p:cNvSpPr>
          <p:nvPr>
            <p:ph type="body"/>
          </p:nvPr>
        </p:nvSpPr>
        <p:spPr>
          <a:xfrm>
            <a:off x="3571560" y="4058640"/>
            <a:ext cx="292104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PlaceHolder 7"/>
          <p:cNvSpPr>
            <a:spLocks noGrp="1"/>
          </p:cNvSpPr>
          <p:nvPr>
            <p:ph type="body"/>
          </p:nvPr>
        </p:nvSpPr>
        <p:spPr>
          <a:xfrm>
            <a:off x="6639120" y="4058640"/>
            <a:ext cx="292104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Relationship Id="rId4" Type="http://schemas.openxmlformats.org/officeDocument/2006/relationships/image" Target="../media/image3.jpeg"/><Relationship Id="rId5" Type="http://schemas.openxmlformats.org/officeDocument/2006/relationships/image" Target="../media/image4.jpeg"/><Relationship Id="rId6" Type="http://schemas.openxmlformats.org/officeDocument/2006/relationships/image" Target="../media/image5.jpeg"/><Relationship Id="rId7" Type="http://schemas.openxmlformats.org/officeDocument/2006/relationships/image" Target="../media/image6.jpeg"/><Relationship Id="rId8" Type="http://schemas.openxmlformats.org/officeDocument/2006/relationships/image" Target="../media/image7.jpeg"/><Relationship Id="rId9" Type="http://schemas.openxmlformats.org/officeDocument/2006/relationships/image" Target="../media/image8.jpeg"/><Relationship Id="rId10" Type="http://schemas.openxmlformats.org/officeDocument/2006/relationships/slideLayout" Target="../slideLayouts/slideLayout1.xml"/><Relationship Id="rId11" Type="http://schemas.openxmlformats.org/officeDocument/2006/relationships/slideLayout" Target="../slideLayouts/slideLayout2.xml"/><Relationship Id="rId12" Type="http://schemas.openxmlformats.org/officeDocument/2006/relationships/slideLayout" Target="../slideLayouts/slideLayout3.xml"/><Relationship Id="rId13" Type="http://schemas.openxmlformats.org/officeDocument/2006/relationships/slideLayout" Target="../slideLayouts/slideLayout4.xml"/><Relationship Id="rId14" Type="http://schemas.openxmlformats.org/officeDocument/2006/relationships/slideLayout" Target="../slideLayouts/slideLayout5.xml"/><Relationship Id="rId15" Type="http://schemas.openxmlformats.org/officeDocument/2006/relationships/slideLayout" Target="../slideLayouts/slideLayout6.xml"/><Relationship Id="rId16" Type="http://schemas.openxmlformats.org/officeDocument/2006/relationships/slideLayout" Target="../slideLayouts/slideLayout7.xml"/><Relationship Id="rId17" Type="http://schemas.openxmlformats.org/officeDocument/2006/relationships/slideLayout" Target="../slideLayouts/slideLayout8.xml"/><Relationship Id="rId18" Type="http://schemas.openxmlformats.org/officeDocument/2006/relationships/slideLayout" Target="../slideLayouts/slideLayout9.xml"/><Relationship Id="rId19" Type="http://schemas.openxmlformats.org/officeDocument/2006/relationships/slideLayout" Target="../slideLayouts/slideLayout10.xml"/><Relationship Id="rId20" Type="http://schemas.openxmlformats.org/officeDocument/2006/relationships/slideLayout" Target="../slideLayouts/slideLayout11.xml"/><Relationship Id="rId21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9.png"/><Relationship Id="rId3" Type="http://schemas.openxmlformats.org/officeDocument/2006/relationships/image" Target="../media/image10.jpeg"/><Relationship Id="rId4" Type="http://schemas.openxmlformats.org/officeDocument/2006/relationships/image" Target="../media/image11.png"/><Relationship Id="rId5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5.xml"/><Relationship Id="rId8" Type="http://schemas.openxmlformats.org/officeDocument/2006/relationships/slideLayout" Target="../slideLayouts/slideLayout16.xml"/><Relationship Id="rId9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Picture 12" descr=""/>
          <p:cNvPicPr/>
          <p:nvPr/>
        </p:nvPicPr>
        <p:blipFill>
          <a:blip r:embed="rId2"/>
          <a:stretch/>
        </p:blipFill>
        <p:spPr>
          <a:xfrm>
            <a:off x="7890840" y="2037240"/>
            <a:ext cx="1034280" cy="1381320"/>
          </a:xfrm>
          <a:prstGeom prst="rect">
            <a:avLst/>
          </a:prstGeom>
          <a:ln>
            <a:noFill/>
          </a:ln>
        </p:spPr>
      </p:pic>
      <p:pic>
        <p:nvPicPr>
          <p:cNvPr id="1" name="Picture 13" descr=""/>
          <p:cNvPicPr/>
          <p:nvPr/>
        </p:nvPicPr>
        <p:blipFill>
          <a:blip r:embed="rId3"/>
          <a:stretch/>
        </p:blipFill>
        <p:spPr>
          <a:xfrm>
            <a:off x="8527320" y="578880"/>
            <a:ext cx="1034280" cy="1381320"/>
          </a:xfrm>
          <a:prstGeom prst="rect">
            <a:avLst/>
          </a:prstGeom>
          <a:ln>
            <a:noFill/>
          </a:ln>
        </p:spPr>
      </p:pic>
      <p:pic>
        <p:nvPicPr>
          <p:cNvPr id="2" name="Picture 20" descr=""/>
          <p:cNvPicPr/>
          <p:nvPr/>
        </p:nvPicPr>
        <p:blipFill>
          <a:blip r:embed="rId4"/>
          <a:stretch/>
        </p:blipFill>
        <p:spPr>
          <a:xfrm>
            <a:off x="7072560" y="3718080"/>
            <a:ext cx="2671560" cy="3564000"/>
          </a:xfrm>
          <a:prstGeom prst="rect">
            <a:avLst/>
          </a:prstGeom>
          <a:ln>
            <a:noFill/>
          </a:ln>
        </p:spPr>
      </p:pic>
      <p:pic>
        <p:nvPicPr>
          <p:cNvPr id="3" name="Picture 21" descr=""/>
          <p:cNvPicPr/>
          <p:nvPr/>
        </p:nvPicPr>
        <p:blipFill>
          <a:blip r:embed="rId5"/>
          <a:stretch/>
        </p:blipFill>
        <p:spPr>
          <a:xfrm>
            <a:off x="7890840" y="1173960"/>
            <a:ext cx="587880" cy="785880"/>
          </a:xfrm>
          <a:prstGeom prst="rect">
            <a:avLst/>
          </a:prstGeom>
          <a:ln>
            <a:noFill/>
          </a:ln>
        </p:spPr>
      </p:pic>
      <p:pic>
        <p:nvPicPr>
          <p:cNvPr id="4" name="Picture 22" descr=""/>
          <p:cNvPicPr/>
          <p:nvPr/>
        </p:nvPicPr>
        <p:blipFill>
          <a:blip r:embed="rId6"/>
          <a:stretch/>
        </p:blipFill>
        <p:spPr>
          <a:xfrm>
            <a:off x="7255440" y="2632320"/>
            <a:ext cx="587880" cy="785880"/>
          </a:xfrm>
          <a:prstGeom prst="rect">
            <a:avLst/>
          </a:prstGeom>
          <a:ln>
            <a:noFill/>
          </a:ln>
        </p:spPr>
      </p:pic>
      <p:pic>
        <p:nvPicPr>
          <p:cNvPr id="5" name="Picture 23" descr=""/>
          <p:cNvPicPr/>
          <p:nvPr/>
        </p:nvPicPr>
        <p:blipFill>
          <a:blip r:embed="rId7"/>
          <a:stretch/>
        </p:blipFill>
        <p:spPr>
          <a:xfrm>
            <a:off x="8973720" y="2037240"/>
            <a:ext cx="587880" cy="785880"/>
          </a:xfrm>
          <a:prstGeom prst="rect">
            <a:avLst/>
          </a:prstGeom>
          <a:ln>
            <a:noFill/>
          </a:ln>
        </p:spPr>
      </p:pic>
      <p:pic>
        <p:nvPicPr>
          <p:cNvPr id="6" name="Picture 6" descr=""/>
          <p:cNvPicPr/>
          <p:nvPr/>
        </p:nvPicPr>
        <p:blipFill>
          <a:blip r:embed="rId8"/>
          <a:srcRect l="0" t="25981" r="0" b="0"/>
          <a:stretch/>
        </p:blipFill>
        <p:spPr>
          <a:xfrm>
            <a:off x="306360" y="578880"/>
            <a:ext cx="2968920" cy="3960720"/>
          </a:xfrm>
          <a:prstGeom prst="rect">
            <a:avLst/>
          </a:prstGeom>
          <a:ln>
            <a:noFill/>
          </a:ln>
        </p:spPr>
      </p:pic>
      <p:pic>
        <p:nvPicPr>
          <p:cNvPr id="7" name="Picture 7" descr=""/>
          <p:cNvPicPr/>
          <p:nvPr/>
        </p:nvPicPr>
        <p:blipFill>
          <a:blip r:embed="rId9"/>
          <a:srcRect l="0" t="10366" r="0" b="22050"/>
          <a:stretch/>
        </p:blipFill>
        <p:spPr>
          <a:xfrm>
            <a:off x="3552840" y="578880"/>
            <a:ext cx="2968920" cy="3960720"/>
          </a:xfrm>
          <a:prstGeom prst="rect">
            <a:avLst/>
          </a:prstGeom>
          <a:ln>
            <a:noFill/>
          </a:ln>
        </p:spPr>
      </p:pic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10"/>
    <p:sldLayoutId id="2147483650" r:id="rId11"/>
    <p:sldLayoutId id="2147483651" r:id="rId12"/>
    <p:sldLayoutId id="2147483652" r:id="rId13"/>
    <p:sldLayoutId id="2147483653" r:id="rId14"/>
    <p:sldLayoutId id="2147483654" r:id="rId15"/>
    <p:sldLayoutId id="2147483655" r:id="rId16"/>
    <p:sldLayoutId id="2147483656" r:id="rId17"/>
    <p:sldLayoutId id="2147483657" r:id="rId18"/>
    <p:sldLayoutId id="2147483658" r:id="rId19"/>
    <p:sldLayoutId id="2147483659" r:id="rId20"/>
    <p:sldLayoutId id="2147483660" r:id="rId21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Line 1"/>
          <p:cNvSpPr/>
          <p:nvPr/>
        </p:nvSpPr>
        <p:spPr>
          <a:xfrm flipH="1">
            <a:off x="372240" y="1316520"/>
            <a:ext cx="5760" cy="5452560"/>
          </a:xfrm>
          <a:prstGeom prst="line">
            <a:avLst/>
          </a:prstGeom>
          <a:ln w="36000">
            <a:solidFill>
              <a:srgbClr val="305d7b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47" name="Picture 8" descr=""/>
          <p:cNvPicPr/>
          <p:nvPr/>
        </p:nvPicPr>
        <p:blipFill>
          <a:blip r:embed="rId2"/>
          <a:stretch/>
        </p:blipFill>
        <p:spPr>
          <a:xfrm>
            <a:off x="127800" y="766800"/>
            <a:ext cx="979920" cy="446760"/>
          </a:xfrm>
          <a:prstGeom prst="rect">
            <a:avLst/>
          </a:prstGeom>
          <a:ln>
            <a:noFill/>
          </a:ln>
        </p:spPr>
      </p:pic>
      <p:pic>
        <p:nvPicPr>
          <p:cNvPr id="48" name="Picture 12" descr=""/>
          <p:cNvPicPr/>
          <p:nvPr/>
        </p:nvPicPr>
        <p:blipFill>
          <a:blip r:embed="rId3"/>
          <a:stretch/>
        </p:blipFill>
        <p:spPr>
          <a:xfrm>
            <a:off x="49680" y="6944400"/>
            <a:ext cx="1322280" cy="608040"/>
          </a:xfrm>
          <a:prstGeom prst="rect">
            <a:avLst/>
          </a:prstGeom>
          <a:ln>
            <a:noFill/>
          </a:ln>
        </p:spPr>
      </p:pic>
      <p:pic>
        <p:nvPicPr>
          <p:cNvPr id="49" name="Picture 13" descr=""/>
          <p:cNvPicPr/>
          <p:nvPr/>
        </p:nvPicPr>
        <p:blipFill>
          <a:blip r:embed="rId4"/>
          <a:stretch/>
        </p:blipFill>
        <p:spPr>
          <a:xfrm>
            <a:off x="8760600" y="6944400"/>
            <a:ext cx="1048680" cy="476640"/>
          </a:xfrm>
          <a:prstGeom prst="rect">
            <a:avLst/>
          </a:prstGeom>
          <a:ln>
            <a:noFill/>
          </a:ln>
        </p:spPr>
      </p:pic>
      <p:sp>
        <p:nvSpPr>
          <p:cNvPr id="50" name="Line 2"/>
          <p:cNvSpPr/>
          <p:nvPr/>
        </p:nvSpPr>
        <p:spPr>
          <a:xfrm>
            <a:off x="1179720" y="852480"/>
            <a:ext cx="8208000" cy="1080"/>
          </a:xfrm>
          <a:prstGeom prst="line">
            <a:avLst/>
          </a:prstGeom>
          <a:ln w="36000">
            <a:solidFill>
              <a:srgbClr val="305d7b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1" name="CustomShape 3"/>
          <p:cNvSpPr/>
          <p:nvPr/>
        </p:nvSpPr>
        <p:spPr>
          <a:xfrm>
            <a:off x="4871520" y="7032240"/>
            <a:ext cx="389520" cy="388800"/>
          </a:xfrm>
          <a:prstGeom prst="ellipse">
            <a:avLst/>
          </a:prstGeom>
          <a:solidFill>
            <a:srgbClr val="1ea185"/>
          </a:solidFill>
          <a:ln w="6480">
            <a:solidFill>
              <a:srgbClr val="1ea185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52" name="CustomShape 4"/>
          <p:cNvSpPr/>
          <p:nvPr/>
        </p:nvSpPr>
        <p:spPr>
          <a:xfrm>
            <a:off x="4667400" y="7102800"/>
            <a:ext cx="827280" cy="251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75600" rIns="75600" tIns="37800" bIns="37800">
            <a:spAutoFit/>
          </a:bodyPr>
          <a:p>
            <a:pPr algn="ctr">
              <a:lnSpc>
                <a:spcPct val="100000"/>
              </a:lnSpc>
            </a:pPr>
            <a:fld id="{6BB8481F-FBC0-4DD0-A216-9EBFA073382D}" type="slidenum">
              <a:rPr b="0" lang="en-US" sz="1160" spc="-1" strike="noStrike">
                <a:solidFill>
                  <a:srgbClr val="ffffff"/>
                </a:solidFill>
                <a:latin typeface="Arial"/>
                <a:ea typeface="Lato"/>
              </a:rPr>
              <a:t>&lt;number&gt;</a:t>
            </a:fld>
            <a:endParaRPr b="0" lang="en-US" sz="1160" spc="-1" strike="noStrike">
              <a:latin typeface="Arial"/>
            </a:endParaRPr>
          </a:p>
        </p:txBody>
      </p:sp>
      <p:sp>
        <p:nvSpPr>
          <p:cNvPr id="53" name="PlaceHolder 5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6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  <p:sldLayoutId id="2147483672" r:id="rId15"/>
    <p:sldLayoutId id="2147483673" r:id="rId16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image" Target="../media/image13.jpeg"/><Relationship Id="rId3" Type="http://schemas.openxmlformats.org/officeDocument/2006/relationships/image" Target="../media/image14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5.jpeg"/><Relationship Id="rId2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6.jpeg"/><Relationship Id="rId2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8.png"/><Relationship Id="rId2" Type="http://schemas.openxmlformats.org/officeDocument/2006/relationships/slideLayout" Target="../slideLayouts/slideLayout13.xml"/><Relationship Id="rId3" Type="http://schemas.openxmlformats.org/officeDocument/2006/relationships/comments" Target="../comments/comment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comments" Target="../comments/comment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slideLayout" Target="../slideLayouts/slideLayout13.xml"/><Relationship Id="rId3" Type="http://schemas.openxmlformats.org/officeDocument/2006/relationships/comments" Target="../comments/comment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24.png"/><Relationship Id="rId2" Type="http://schemas.openxmlformats.org/officeDocument/2006/relationships/slideLayout" Target="../slideLayouts/slideLayout13.xml"/><Relationship Id="rId3" Type="http://schemas.openxmlformats.org/officeDocument/2006/relationships/comments" Target="../comments/comment14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25.jpeg"/><Relationship Id="rId2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CustomShape 1"/>
          <p:cNvSpPr/>
          <p:nvPr/>
        </p:nvSpPr>
        <p:spPr>
          <a:xfrm>
            <a:off x="316440" y="5150520"/>
            <a:ext cx="6524280" cy="1870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rmAutofit/>
          </a:bodyPr>
          <a:p>
            <a:pPr algn="ctr">
              <a:lnSpc>
                <a:spcPct val="90000"/>
              </a:lnSpc>
            </a:pPr>
            <a:br/>
            <a:br/>
            <a:endParaRPr b="0" lang="en-US" sz="1800" spc="-1" strike="noStrike">
              <a:latin typeface="Arial"/>
            </a:endParaRPr>
          </a:p>
        </p:txBody>
      </p:sp>
      <p:pic>
        <p:nvPicPr>
          <p:cNvPr id="98" name="Picture 97" descr=""/>
          <p:cNvPicPr/>
          <p:nvPr/>
        </p:nvPicPr>
        <p:blipFill>
          <a:blip r:embed="rId1"/>
          <a:stretch/>
        </p:blipFill>
        <p:spPr>
          <a:xfrm>
            <a:off x="182880" y="244440"/>
            <a:ext cx="9779040" cy="4871160"/>
          </a:xfrm>
          <a:prstGeom prst="rect">
            <a:avLst/>
          </a:prstGeom>
          <a:ln>
            <a:noFill/>
          </a:ln>
        </p:spPr>
      </p:pic>
      <p:pic>
        <p:nvPicPr>
          <p:cNvPr id="99" name="Picture 98" descr=""/>
          <p:cNvPicPr/>
          <p:nvPr/>
        </p:nvPicPr>
        <p:blipFill>
          <a:blip r:embed="rId2"/>
          <a:stretch/>
        </p:blipFill>
        <p:spPr>
          <a:xfrm>
            <a:off x="150840" y="5778000"/>
            <a:ext cx="2221560" cy="983520"/>
          </a:xfrm>
          <a:prstGeom prst="rect">
            <a:avLst/>
          </a:prstGeom>
          <a:ln>
            <a:noFill/>
          </a:ln>
        </p:spPr>
      </p:pic>
      <p:sp>
        <p:nvSpPr>
          <p:cNvPr id="100" name="CustomShape 2"/>
          <p:cNvSpPr/>
          <p:nvPr/>
        </p:nvSpPr>
        <p:spPr>
          <a:xfrm>
            <a:off x="791280" y="822960"/>
            <a:ext cx="8760240" cy="4276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15000"/>
              </a:lnSpc>
            </a:pPr>
            <a:r>
              <a:rPr b="0" lang="en-US" sz="3200" spc="-1" strike="noStrike">
                <a:solidFill>
                  <a:srgbClr val="000000"/>
                </a:solidFill>
                <a:latin typeface="Times New Roman"/>
                <a:ea typeface="黑体"/>
              </a:rPr>
              <a:t>Optimized Joint Unicast-Multicast Panoramic Video Streaming in Cellular Networks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15000"/>
              </a:lnSpc>
            </a:pPr>
            <a:endParaRPr b="0" lang="en-US" sz="3200" spc="-1" strike="noStrike">
              <a:latin typeface="Arial"/>
            </a:endParaRPr>
          </a:p>
          <a:p>
            <a:pPr algn="ctr">
              <a:lnSpc>
                <a:spcPct val="115000"/>
              </a:lnSpc>
            </a:pPr>
            <a:r>
              <a:rPr b="1" lang="en-US" sz="2400" spc="-1" strike="noStrike">
                <a:solidFill>
                  <a:srgbClr val="000000"/>
                </a:solidFill>
                <a:latin typeface="Times New Roman"/>
                <a:ea typeface="黑体"/>
              </a:rPr>
              <a:t>Akbar Majidi</a:t>
            </a:r>
            <a:r>
              <a:rPr b="0" lang="en-US" sz="2400" spc="-1" strike="noStrike">
                <a:solidFill>
                  <a:srgbClr val="000000"/>
                </a:solidFill>
                <a:latin typeface="Times New Roman"/>
                <a:ea typeface="黑体"/>
              </a:rPr>
              <a:t> and Ahmed H. Zahran</a:t>
            </a:r>
            <a:endParaRPr b="0" lang="en-US" sz="2400" spc="-1" strike="noStrike">
              <a:latin typeface="Arial"/>
            </a:endParaRPr>
          </a:p>
          <a:p>
            <a:pPr algn="ctr">
              <a:lnSpc>
                <a:spcPct val="115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en-US" sz="2400" spc="-1" strike="noStrike">
                <a:solidFill>
                  <a:srgbClr val="000000"/>
                </a:solidFill>
                <a:latin typeface="Times New Roman"/>
                <a:ea typeface="黑体"/>
              </a:rPr>
              <a:t>School of Computer Science and Information Technology, University College Cork, Ireland</a:t>
            </a:r>
            <a:endParaRPr b="0" lang="en-US" sz="2400" spc="-1" strike="noStrike">
              <a:latin typeface="Arial"/>
            </a:endParaRPr>
          </a:p>
          <a:p>
            <a:pPr algn="ctr">
              <a:lnSpc>
                <a:spcPts val="2115"/>
              </a:lnSpc>
              <a:spcBef>
                <a:spcPts val="1001"/>
              </a:spcBef>
              <a:tabLst>
                <a:tab algn="l" pos="0"/>
              </a:tabLst>
            </a:pPr>
            <a:endParaRPr b="0" lang="en-US" sz="2400" spc="-1" strike="noStrike">
              <a:latin typeface="Arial"/>
            </a:endParaRPr>
          </a:p>
          <a:p>
            <a:pPr algn="ctr">
              <a:lnSpc>
                <a:spcPts val="2115"/>
              </a:lnSpc>
              <a:spcBef>
                <a:spcPts val="1001"/>
              </a:spcBef>
              <a:tabLst>
                <a:tab algn="l" pos="0"/>
              </a:tabLst>
            </a:pP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2400" spc="-1" strike="noStrike">
              <a:latin typeface="Arial"/>
            </a:endParaRPr>
          </a:p>
        </p:txBody>
      </p:sp>
      <p:pic>
        <p:nvPicPr>
          <p:cNvPr id="101" name="Picture 100" descr=""/>
          <p:cNvPicPr/>
          <p:nvPr/>
        </p:nvPicPr>
        <p:blipFill>
          <a:blip r:embed="rId3"/>
          <a:stretch/>
        </p:blipFill>
        <p:spPr>
          <a:xfrm>
            <a:off x="3081960" y="5681160"/>
            <a:ext cx="2954520" cy="11865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" name="Table 1"/>
          <p:cNvGraphicFramePr/>
          <p:nvPr/>
        </p:nvGraphicFramePr>
        <p:xfrm>
          <a:off x="807120" y="4659840"/>
          <a:ext cx="8466840" cy="0"/>
        </p:xfrm>
        <a:graphic>
          <a:graphicData uri="http://schemas.openxmlformats.org/drawingml/2006/table">
            <a:tbl>
              <a:tblPr/>
              <a:tblGrid>
                <a:gridCol w="4233600"/>
                <a:gridCol w="4233600"/>
              </a:tblGrid>
              <a:tr h="0">
                <a:tc>
                  <a:tcPr marL="91440" marR="91440">
                    <a:noFill/>
                  </a:tcPr>
                </a:tc>
                <a:tc>
                  <a:tcPr marL="91440" marR="91440">
                    <a:noFill/>
                  </a:tcPr>
                </a:tc>
              </a:tr>
            </a:tbl>
          </a:graphicData>
        </a:graphic>
      </p:graphicFrame>
      <p:grpSp>
        <p:nvGrpSpPr>
          <p:cNvPr id="103" name="Group 2"/>
          <p:cNvGrpSpPr/>
          <p:nvPr/>
        </p:nvGrpSpPr>
        <p:grpSpPr>
          <a:xfrm>
            <a:off x="2109960" y="729000"/>
            <a:ext cx="5812200" cy="586080"/>
            <a:chOff x="2109960" y="729000"/>
            <a:chExt cx="5812200" cy="586080"/>
          </a:xfrm>
        </p:grpSpPr>
        <p:sp>
          <p:nvSpPr>
            <p:cNvPr id="104" name="CustomShape 3"/>
            <p:cNvSpPr/>
            <p:nvPr/>
          </p:nvSpPr>
          <p:spPr>
            <a:xfrm>
              <a:off x="4632480" y="1265760"/>
              <a:ext cx="767520" cy="4932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>
              <a:outerShdw blurRad="40000" dir="5400000" dist="2304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105" name="CustomShape 4"/>
            <p:cNvSpPr/>
            <p:nvPr/>
          </p:nvSpPr>
          <p:spPr>
            <a:xfrm>
              <a:off x="2109960" y="729000"/>
              <a:ext cx="5812200" cy="529560"/>
            </a:xfrm>
            <a:prstGeom prst="rect">
              <a:avLst/>
            </a:prstGeom>
            <a:noFill/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106" name="Group 5"/>
          <p:cNvGrpSpPr/>
          <p:nvPr/>
        </p:nvGrpSpPr>
        <p:grpSpPr>
          <a:xfrm>
            <a:off x="648000" y="2656440"/>
            <a:ext cx="5568840" cy="1164960"/>
            <a:chOff x="648000" y="2656440"/>
            <a:chExt cx="5568840" cy="1164960"/>
          </a:xfrm>
        </p:grpSpPr>
        <p:sp>
          <p:nvSpPr>
            <p:cNvPr id="107" name="CustomShape 6"/>
            <p:cNvSpPr/>
            <p:nvPr/>
          </p:nvSpPr>
          <p:spPr>
            <a:xfrm>
              <a:off x="1043280" y="2883240"/>
              <a:ext cx="5173560" cy="938160"/>
            </a:xfrm>
            <a:prstGeom prst="rect">
              <a:avLst/>
            </a:prstGeom>
            <a:noFill/>
            <a:ln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75600" rIns="75600" tIns="37800" bIns="37800" anchor="ctr">
              <a:noAutofit/>
            </a:bodyPr>
            <a:p>
              <a:pPr>
                <a:lnSpc>
                  <a:spcPct val="90000"/>
                </a:lnSpc>
              </a:pPr>
              <a:r>
                <a:rPr b="0" i="1" lang="en-IE" sz="1990" spc="-1" strike="noStrike">
                  <a:solidFill>
                    <a:srgbClr val="ffffff"/>
                  </a:solidFill>
                  <a:latin typeface="Lato Light"/>
                  <a:ea typeface="DejaVu Sans"/>
                </a:rPr>
                <a:t>I believe in innovation and that the way you get innovation is you fund research and you learn the basic facts.</a:t>
              </a:r>
              <a:br/>
              <a:r>
                <a:rPr b="0" i="1" lang="en-US" sz="1660" spc="-1" strike="noStrike">
                  <a:solidFill>
                    <a:srgbClr val="ffffff"/>
                  </a:solidFill>
                  <a:latin typeface="Lato Light"/>
                  <a:ea typeface="DejaVu Sans"/>
                </a:rPr>
                <a:t>– Bill Gates</a:t>
              </a:r>
              <a:endParaRPr b="0" lang="en-US" sz="1660" spc="-1" strike="noStrike">
                <a:latin typeface="Arial"/>
              </a:endParaRPr>
            </a:p>
          </p:txBody>
        </p:sp>
        <p:sp>
          <p:nvSpPr>
            <p:cNvPr id="108" name="CustomShape 7"/>
            <p:cNvSpPr/>
            <p:nvPr/>
          </p:nvSpPr>
          <p:spPr>
            <a:xfrm>
              <a:off x="4645440" y="3502800"/>
              <a:ext cx="369000" cy="272160"/>
            </a:xfrm>
            <a:custGeom>
              <a:avLst/>
              <a:gdLst/>
              <a:ahLst/>
              <a:rect l="l" t="t" r="r" b="b"/>
              <a:pathLst>
                <a:path w="444" h="329">
                  <a:moveTo>
                    <a:pt x="70" y="0"/>
                  </a:moveTo>
                  <a:lnTo>
                    <a:pt x="70" y="0"/>
                  </a:lnTo>
                  <a:cubicBezTo>
                    <a:pt x="26" y="0"/>
                    <a:pt x="0" y="35"/>
                    <a:pt x="0" y="70"/>
                  </a:cubicBezTo>
                  <a:cubicBezTo>
                    <a:pt x="0" y="115"/>
                    <a:pt x="26" y="150"/>
                    <a:pt x="70" y="150"/>
                  </a:cubicBezTo>
                  <a:cubicBezTo>
                    <a:pt x="142" y="150"/>
                    <a:pt x="98" y="291"/>
                    <a:pt x="0" y="291"/>
                  </a:cubicBezTo>
                  <a:cubicBezTo>
                    <a:pt x="0" y="328"/>
                    <a:pt x="0" y="328"/>
                    <a:pt x="0" y="328"/>
                  </a:cubicBezTo>
                  <a:cubicBezTo>
                    <a:pt x="168" y="328"/>
                    <a:pt x="239" y="0"/>
                    <a:pt x="70" y="0"/>
                  </a:cubicBezTo>
                  <a:close/>
                  <a:moveTo>
                    <a:pt x="275" y="0"/>
                  </a:moveTo>
                  <a:lnTo>
                    <a:pt x="275" y="0"/>
                  </a:lnTo>
                  <a:cubicBezTo>
                    <a:pt x="239" y="0"/>
                    <a:pt x="204" y="35"/>
                    <a:pt x="204" y="70"/>
                  </a:cubicBezTo>
                  <a:cubicBezTo>
                    <a:pt x="204" y="115"/>
                    <a:pt x="239" y="150"/>
                    <a:pt x="275" y="150"/>
                  </a:cubicBezTo>
                  <a:cubicBezTo>
                    <a:pt x="354" y="150"/>
                    <a:pt x="301" y="291"/>
                    <a:pt x="204" y="291"/>
                  </a:cubicBezTo>
                  <a:cubicBezTo>
                    <a:pt x="204" y="328"/>
                    <a:pt x="204" y="328"/>
                    <a:pt x="204" y="328"/>
                  </a:cubicBezTo>
                  <a:cubicBezTo>
                    <a:pt x="381" y="328"/>
                    <a:pt x="443" y="0"/>
                    <a:pt x="27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9" name="CustomShape 8"/>
            <p:cNvSpPr/>
            <p:nvPr/>
          </p:nvSpPr>
          <p:spPr>
            <a:xfrm rot="11131200">
              <a:off x="659880" y="2673360"/>
              <a:ext cx="369000" cy="272160"/>
            </a:xfrm>
            <a:custGeom>
              <a:avLst/>
              <a:gdLst/>
              <a:ahLst/>
              <a:rect l="l" t="t" r="r" b="b"/>
              <a:pathLst>
                <a:path w="444" h="329">
                  <a:moveTo>
                    <a:pt x="70" y="0"/>
                  </a:moveTo>
                  <a:lnTo>
                    <a:pt x="70" y="0"/>
                  </a:lnTo>
                  <a:cubicBezTo>
                    <a:pt x="26" y="0"/>
                    <a:pt x="0" y="35"/>
                    <a:pt x="0" y="70"/>
                  </a:cubicBezTo>
                  <a:cubicBezTo>
                    <a:pt x="0" y="115"/>
                    <a:pt x="26" y="150"/>
                    <a:pt x="70" y="150"/>
                  </a:cubicBezTo>
                  <a:cubicBezTo>
                    <a:pt x="142" y="150"/>
                    <a:pt x="98" y="291"/>
                    <a:pt x="0" y="291"/>
                  </a:cubicBezTo>
                  <a:cubicBezTo>
                    <a:pt x="0" y="328"/>
                    <a:pt x="0" y="328"/>
                    <a:pt x="0" y="328"/>
                  </a:cubicBezTo>
                  <a:cubicBezTo>
                    <a:pt x="168" y="328"/>
                    <a:pt x="239" y="0"/>
                    <a:pt x="70" y="0"/>
                  </a:cubicBezTo>
                  <a:close/>
                  <a:moveTo>
                    <a:pt x="275" y="0"/>
                  </a:moveTo>
                  <a:lnTo>
                    <a:pt x="275" y="0"/>
                  </a:lnTo>
                  <a:cubicBezTo>
                    <a:pt x="239" y="0"/>
                    <a:pt x="204" y="35"/>
                    <a:pt x="204" y="70"/>
                  </a:cubicBezTo>
                  <a:cubicBezTo>
                    <a:pt x="204" y="115"/>
                    <a:pt x="239" y="150"/>
                    <a:pt x="275" y="150"/>
                  </a:cubicBezTo>
                  <a:cubicBezTo>
                    <a:pt x="354" y="150"/>
                    <a:pt x="301" y="291"/>
                    <a:pt x="204" y="291"/>
                  </a:cubicBezTo>
                  <a:cubicBezTo>
                    <a:pt x="204" y="328"/>
                    <a:pt x="204" y="328"/>
                    <a:pt x="204" y="328"/>
                  </a:cubicBezTo>
                  <a:cubicBezTo>
                    <a:pt x="381" y="328"/>
                    <a:pt x="443" y="0"/>
                    <a:pt x="27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110" name="CustomShape 9"/>
          <p:cNvSpPr/>
          <p:nvPr/>
        </p:nvSpPr>
        <p:spPr>
          <a:xfrm flipV="1" rot="16200000">
            <a:off x="2232000" y="287280"/>
            <a:ext cx="1520640" cy="611532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6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11" name="Picture 111" descr=""/>
          <p:cNvPicPr/>
          <p:nvPr/>
        </p:nvPicPr>
        <p:blipFill>
          <a:blip r:embed="rId1"/>
          <a:stretch/>
        </p:blipFill>
        <p:spPr>
          <a:xfrm>
            <a:off x="511920" y="1469160"/>
            <a:ext cx="9087480" cy="4295520"/>
          </a:xfrm>
          <a:prstGeom prst="rect">
            <a:avLst/>
          </a:prstGeom>
          <a:ln>
            <a:noFill/>
          </a:ln>
        </p:spPr>
      </p:pic>
      <p:sp>
        <p:nvSpPr>
          <p:cNvPr id="112" name="CustomShape 10"/>
          <p:cNvSpPr/>
          <p:nvPr/>
        </p:nvSpPr>
        <p:spPr>
          <a:xfrm>
            <a:off x="382320" y="5838480"/>
            <a:ext cx="9804600" cy="813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The advance in Virtual reality (VR) and Augmented reality (AR) technologies fuels the popularity of panoramic media.</a:t>
            </a:r>
            <a:endParaRPr b="0" lang="en-US" sz="2400" spc="-1" strike="noStrike">
              <a:latin typeface="Arial"/>
            </a:endParaRPr>
          </a:p>
        </p:txBody>
      </p:sp>
      <p:sp>
        <p:nvSpPr>
          <p:cNvPr id="113" name="CustomShape 11"/>
          <p:cNvSpPr/>
          <p:nvPr/>
        </p:nvSpPr>
        <p:spPr>
          <a:xfrm>
            <a:off x="3782520" y="366840"/>
            <a:ext cx="3805200" cy="477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1" lang="en-US" sz="2400" spc="-1" strike="noStrike">
                <a:solidFill>
                  <a:srgbClr val="c8161e"/>
                </a:solidFill>
                <a:latin typeface="Times New Roman"/>
                <a:ea typeface="黑体"/>
              </a:rPr>
              <a:t>Panoramic video</a:t>
            </a:r>
            <a:endParaRPr b="0" lang="en-US" sz="2400" spc="-1" strike="noStrike">
              <a:latin typeface="Arial"/>
            </a:endParaRPr>
          </a:p>
        </p:txBody>
      </p:sp>
    </p:spTree>
  </p:cSld>
  <p:transition spd="slow">
    <p:push dir="u"/>
  </p:transition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afterEffect" fill="hold" presetClass="entr" presetID="4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7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nodeType="afterEffect" fill="hold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3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8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nodeType="clickEffect" fill="hold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4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nodeType="clickEffect" fill="hold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9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0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Picture 113" descr=""/>
          <p:cNvPicPr/>
          <p:nvPr/>
        </p:nvPicPr>
        <p:blipFill>
          <a:blip r:embed="rId1"/>
          <a:stretch/>
        </p:blipFill>
        <p:spPr>
          <a:xfrm>
            <a:off x="1921320" y="1323360"/>
            <a:ext cx="6171120" cy="4436640"/>
          </a:xfrm>
          <a:prstGeom prst="rect">
            <a:avLst/>
          </a:prstGeom>
          <a:ln>
            <a:noFill/>
          </a:ln>
        </p:spPr>
      </p:pic>
      <p:sp>
        <p:nvSpPr>
          <p:cNvPr id="115" name="CustomShape 1"/>
          <p:cNvSpPr/>
          <p:nvPr/>
        </p:nvSpPr>
        <p:spPr>
          <a:xfrm>
            <a:off x="3674880" y="259920"/>
            <a:ext cx="3805200" cy="477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1" lang="en-US" sz="2400" spc="-1" strike="noStrike">
                <a:solidFill>
                  <a:srgbClr val="c8161e"/>
                </a:solidFill>
                <a:latin typeface="Times New Roman"/>
                <a:ea typeface="黑体"/>
              </a:rPr>
              <a:t>Problem Statement</a:t>
            </a:r>
            <a:endParaRPr b="0" lang="en-US" sz="2400" spc="-1" strike="noStrike">
              <a:latin typeface="Arial"/>
            </a:endParaRPr>
          </a:p>
        </p:txBody>
      </p:sp>
      <p:sp>
        <p:nvSpPr>
          <p:cNvPr id="116" name="CustomShape 2"/>
          <p:cNvSpPr/>
          <p:nvPr/>
        </p:nvSpPr>
        <p:spPr>
          <a:xfrm>
            <a:off x="538200" y="5763960"/>
            <a:ext cx="9283320" cy="928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just"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Requires using Ultra-HD resolutions, e.g., 4K and above.</a:t>
            </a: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High data-rate requirements than traditional videos. </a:t>
            </a:r>
            <a:endParaRPr b="0" lang="en-US" sz="2400" spc="-1" strike="noStrike">
              <a:latin typeface="Arial"/>
            </a:endParaRPr>
          </a:p>
        </p:txBody>
      </p:sp>
    </p:spTree>
  </p:cSld>
  <p:transition spd="slow">
    <p:push dir="u"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CustomShape 1"/>
          <p:cNvSpPr/>
          <p:nvPr/>
        </p:nvSpPr>
        <p:spPr>
          <a:xfrm>
            <a:off x="4127040" y="183600"/>
            <a:ext cx="1913760" cy="477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1" lang="en-US" sz="2400" spc="-1" strike="noStrike">
                <a:solidFill>
                  <a:srgbClr val="c8161e"/>
                </a:solidFill>
                <a:latin typeface="Times New Roman"/>
                <a:ea typeface="黑体"/>
              </a:rPr>
              <a:t>Motivation</a:t>
            </a:r>
            <a:endParaRPr b="0" lang="en-US" sz="2400" spc="-1" strike="noStrike">
              <a:latin typeface="Arial"/>
            </a:endParaRPr>
          </a:p>
        </p:txBody>
      </p:sp>
      <p:sp>
        <p:nvSpPr>
          <p:cNvPr id="118" name="CustomShape 2"/>
          <p:cNvSpPr/>
          <p:nvPr/>
        </p:nvSpPr>
        <p:spPr>
          <a:xfrm>
            <a:off x="457200" y="5360040"/>
            <a:ext cx="9469080" cy="1602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just"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Times New Roman"/>
                <a:ea typeface="黑体"/>
              </a:rPr>
              <a:t>Tiles are encoded independently</a:t>
            </a: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Times New Roman"/>
                <a:ea typeface="黑体"/>
              </a:rPr>
              <a:t>FoV is different across users</a:t>
            </a: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Times New Roman"/>
                <a:ea typeface="黑体"/>
              </a:rPr>
              <a:t>Diversity in FoV motivates to use joint  unicast and multicast.</a:t>
            </a: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Times New Roman"/>
                <a:ea typeface="黑体"/>
              </a:rPr>
              <a:t>Multicasting all tiles could lead to inefficient use of resources.</a:t>
            </a:r>
            <a:r>
              <a:rPr b="0" lang="en-US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</p:txBody>
      </p:sp>
      <p:pic>
        <p:nvPicPr>
          <p:cNvPr id="119" name="Picture 118" descr=""/>
          <p:cNvPicPr/>
          <p:nvPr/>
        </p:nvPicPr>
        <p:blipFill>
          <a:blip r:embed="rId1"/>
          <a:stretch/>
        </p:blipFill>
        <p:spPr>
          <a:xfrm>
            <a:off x="2275200" y="1335600"/>
            <a:ext cx="6120720" cy="3930480"/>
          </a:xfrm>
          <a:prstGeom prst="rect">
            <a:avLst/>
          </a:prstGeom>
          <a:ln>
            <a:noFill/>
          </a:ln>
        </p:spPr>
      </p:pic>
    </p:spTree>
  </p:cSld>
  <p:transition spd="slow">
    <p:push dir="u"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CustomShape 1"/>
          <p:cNvSpPr/>
          <p:nvPr/>
        </p:nvSpPr>
        <p:spPr>
          <a:xfrm>
            <a:off x="457200" y="5852160"/>
            <a:ext cx="8684280" cy="1602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just"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Times New Roman"/>
                <a:ea typeface="黑体"/>
              </a:rPr>
              <a:t>Standardize the architecture.</a:t>
            </a: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Times New Roman"/>
                <a:ea typeface="黑体"/>
              </a:rPr>
              <a:t>The content is delivered over one or more base stations (BS) .</a:t>
            </a: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Times New Roman"/>
                <a:ea typeface="黑体"/>
              </a:rPr>
              <a:t>A Multicast Coordination Entity (MCE).</a:t>
            </a:r>
            <a:endParaRPr b="0" lang="en-US" sz="2400" spc="-1" strike="noStrike">
              <a:latin typeface="Arial"/>
            </a:endParaRPr>
          </a:p>
        </p:txBody>
      </p:sp>
      <p:pic>
        <p:nvPicPr>
          <p:cNvPr id="121" name="Picture 121" descr=""/>
          <p:cNvPicPr/>
          <p:nvPr/>
        </p:nvPicPr>
        <p:blipFill>
          <a:blip r:embed="rId1"/>
          <a:stretch/>
        </p:blipFill>
        <p:spPr>
          <a:xfrm>
            <a:off x="1279440" y="970560"/>
            <a:ext cx="7040160" cy="4499280"/>
          </a:xfrm>
          <a:prstGeom prst="rect">
            <a:avLst/>
          </a:prstGeom>
          <a:ln>
            <a:noFill/>
          </a:ln>
        </p:spPr>
      </p:pic>
      <p:sp>
        <p:nvSpPr>
          <p:cNvPr id="122" name="CustomShape 2"/>
          <p:cNvSpPr/>
          <p:nvPr/>
        </p:nvSpPr>
        <p:spPr>
          <a:xfrm>
            <a:off x="2287440" y="190440"/>
            <a:ext cx="5759280" cy="477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1" lang="en-US" sz="2400" spc="-1" strike="noStrike">
                <a:solidFill>
                  <a:srgbClr val="c8161e"/>
                </a:solidFill>
                <a:latin typeface="Times New Roman"/>
                <a:ea typeface="黑体"/>
              </a:rPr>
              <a:t>Multimedia Broadcast Multicast Service</a:t>
            </a: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</p:txBody>
      </p:sp>
    </p:spTree>
  </p:cSld>
  <p:transition spd="slow">
    <p:push dir="u"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CustomShape 1"/>
          <p:cNvSpPr/>
          <p:nvPr/>
        </p:nvSpPr>
        <p:spPr>
          <a:xfrm>
            <a:off x="457200" y="2743200"/>
            <a:ext cx="9509040" cy="3880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just"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Objective =&gt; maximizing the total user experience </a:t>
            </a: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Const 1=&gt;ensure resources are limited to the available resources.</a:t>
            </a: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Const 2 =&gt; ensure every user receives every tile only once </a:t>
            </a: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The objective and constraints are linear in the problem binary variables. Thus, it can be solved using integer programming solvers.</a:t>
            </a: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</p:txBody>
      </p:sp>
      <p:sp>
        <p:nvSpPr>
          <p:cNvPr id="124" name="CustomShape 2"/>
          <p:cNvSpPr/>
          <p:nvPr/>
        </p:nvSpPr>
        <p:spPr>
          <a:xfrm>
            <a:off x="3183480" y="260280"/>
            <a:ext cx="3560400" cy="477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</a:pPr>
            <a:r>
              <a:rPr b="1" lang="en-US" sz="2400" spc="-1" strike="noStrike">
                <a:solidFill>
                  <a:srgbClr val="c8161e"/>
                </a:solidFill>
                <a:latin typeface="Times New Roman"/>
                <a:ea typeface="黑体"/>
              </a:rPr>
              <a:t>JUMPS Optimization</a:t>
            </a:r>
            <a:endParaRPr b="0" lang="en-US" sz="2400" spc="-1" strike="noStrike">
              <a:latin typeface="Arial"/>
            </a:endParaRPr>
          </a:p>
        </p:txBody>
      </p:sp>
    </p:spTree>
  </p:cSld>
  <p:transition spd="slow">
    <p:push dir="u"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CustomShape 1"/>
          <p:cNvSpPr/>
          <p:nvPr/>
        </p:nvSpPr>
        <p:spPr>
          <a:xfrm>
            <a:off x="3840480" y="274320"/>
            <a:ext cx="2863440" cy="477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</a:pPr>
            <a:r>
              <a:rPr b="1" lang="en-US" sz="2400" spc="-1" strike="noStrike">
                <a:solidFill>
                  <a:srgbClr val="c8161e"/>
                </a:solidFill>
                <a:latin typeface="Times New Roman"/>
                <a:ea typeface="黑体"/>
              </a:rPr>
              <a:t>JUMPS Operation</a:t>
            </a:r>
            <a:endParaRPr b="0" lang="en-US" sz="2400" spc="-1" strike="noStrike">
              <a:latin typeface="Arial"/>
            </a:endParaRPr>
          </a:p>
        </p:txBody>
      </p:sp>
      <p:sp>
        <p:nvSpPr>
          <p:cNvPr id="126" name="CustomShape 2"/>
          <p:cNvSpPr/>
          <p:nvPr/>
        </p:nvSpPr>
        <p:spPr>
          <a:xfrm>
            <a:off x="365760" y="3665880"/>
            <a:ext cx="9742680" cy="3880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7" name="CustomShape 3"/>
          <p:cNvSpPr/>
          <p:nvPr/>
        </p:nvSpPr>
        <p:spPr>
          <a:xfrm>
            <a:off x="464040" y="1787040"/>
            <a:ext cx="9723600" cy="4893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just"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Solution offers:</a:t>
            </a: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Multicasted tiles and their corresponding quality</a:t>
            </a: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Unicasted tile for every user and corresponding quality</a:t>
            </a: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Result:</a:t>
            </a: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Number of RBs would be smaller than the total number of allocated RBs.</a:t>
            </a: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It is expected to reduce user battery consumption as users listen to fewer RBs.</a:t>
            </a:r>
            <a:endParaRPr b="0" lang="en-US" sz="2400" spc="-1" strike="noStrike">
              <a:latin typeface="Arial"/>
            </a:endParaRPr>
          </a:p>
        </p:txBody>
      </p:sp>
    </p:spTree>
  </p:cSld>
  <p:transition spd="slow">
    <p:push dir="u"/>
  </p:transition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CustomShape 1"/>
          <p:cNvSpPr/>
          <p:nvPr/>
        </p:nvSpPr>
        <p:spPr>
          <a:xfrm>
            <a:off x="3619080" y="187920"/>
            <a:ext cx="2604600" cy="477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1" lang="en-US" sz="2400" spc="-1" strike="noStrike">
                <a:solidFill>
                  <a:srgbClr val="c8161e"/>
                </a:solidFill>
                <a:latin typeface="Times New Roman"/>
                <a:ea typeface="黑体"/>
              </a:rPr>
              <a:t>Simulation Setup</a:t>
            </a:r>
            <a:endParaRPr b="0" lang="en-US" sz="2400" spc="-1" strike="noStrike">
              <a:latin typeface="Arial"/>
            </a:endParaRPr>
          </a:p>
        </p:txBody>
      </p:sp>
      <p:sp>
        <p:nvSpPr>
          <p:cNvPr id="129" name="CustomShape 2"/>
          <p:cNvSpPr/>
          <p:nvPr/>
        </p:nvSpPr>
        <p:spPr>
          <a:xfrm>
            <a:off x="460440" y="4784760"/>
            <a:ext cx="9672120" cy="2441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just"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Performance evaluation is based on a custom-built using Python.</a:t>
            </a: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We compare JUMPS with the resource assignment algorithm of VRCast. </a:t>
            </a: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We solve our optimization problem with Gurobi 9.0 Solver. </a:t>
            </a: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Our reported results represent the outcome of 50 runs.</a:t>
            </a: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1) Eltobgy, Omar, Omar Arafa, and Mohamed Hefeeda. "Mobile Streaming of Live 360-Degree Videos." IEEE Transactions on Multimedia (2020).</a:t>
            </a:r>
            <a:endParaRPr b="0" lang="en-US" sz="16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6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600" spc="-1" strike="noStrike">
              <a:latin typeface="Arial"/>
            </a:endParaRPr>
          </a:p>
        </p:txBody>
      </p:sp>
      <p:pic>
        <p:nvPicPr>
          <p:cNvPr id="130" name="Picture 131" descr=""/>
          <p:cNvPicPr/>
          <p:nvPr/>
        </p:nvPicPr>
        <p:blipFill>
          <a:blip r:embed="rId1"/>
          <a:srcRect l="0" t="12549" r="0" b="0"/>
          <a:stretch/>
        </p:blipFill>
        <p:spPr>
          <a:xfrm>
            <a:off x="1740600" y="1403280"/>
            <a:ext cx="6925680" cy="3087000"/>
          </a:xfrm>
          <a:prstGeom prst="rect">
            <a:avLst/>
          </a:prstGeom>
          <a:ln>
            <a:noFill/>
          </a:ln>
        </p:spPr>
      </p:pic>
    </p:spTree>
  </p:cSld>
  <p:transition spd="slow">
    <p:push dir="u"/>
  </p:transition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CustomShape 1"/>
          <p:cNvSpPr/>
          <p:nvPr/>
        </p:nvSpPr>
        <p:spPr>
          <a:xfrm>
            <a:off x="2601000" y="239760"/>
            <a:ext cx="5473800" cy="477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1" lang="en-US" sz="2400" spc="-1" strike="noStrike">
                <a:solidFill>
                  <a:srgbClr val="c8161e"/>
                </a:solidFill>
                <a:latin typeface="Times New Roman"/>
                <a:ea typeface="黑体"/>
              </a:rPr>
              <a:t>Performance Evaluation Scenarios</a:t>
            </a:r>
            <a:endParaRPr b="0" lang="en-US" sz="2400" spc="-1" strike="noStrike">
              <a:latin typeface="Arial"/>
            </a:endParaRPr>
          </a:p>
        </p:txBody>
      </p:sp>
      <p:sp>
        <p:nvSpPr>
          <p:cNvPr id="132" name="CustomShape 2"/>
          <p:cNvSpPr/>
          <p:nvPr/>
        </p:nvSpPr>
        <p:spPr>
          <a:xfrm>
            <a:off x="457200" y="1737360"/>
            <a:ext cx="9504720" cy="4475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We present the results for the following scenarios:</a:t>
            </a: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marL="285840" indent="-2822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Users with Diversified FoV, Weak Link Condition, and Limited resource network (</a:t>
            </a:r>
            <a:r>
              <a:rPr b="1" lang="en-US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DWL</a:t>
            </a:r>
            <a:r>
              <a:rPr b="0" lang="en-US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)</a:t>
            </a: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marL="285840" indent="-2822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Users with Diversified FoV, Good Link Condition, and Limited resource network (</a:t>
            </a:r>
            <a:r>
              <a:rPr b="1" lang="en-US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DGL</a:t>
            </a:r>
            <a:r>
              <a:rPr b="0" lang="en-US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)</a:t>
            </a: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marL="285840" indent="-2822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Users with Diversified FoV, Weak Link Condition, and Abundant resource network (</a:t>
            </a:r>
            <a:r>
              <a:rPr b="1" lang="en-US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DWA</a:t>
            </a:r>
            <a:r>
              <a:rPr b="0" lang="en-US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)</a:t>
            </a: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marL="285840" indent="-2822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Users with Focused FoV, Good Link Condition, and Limited resource network (</a:t>
            </a:r>
            <a:r>
              <a:rPr b="1" lang="en-US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FGL</a:t>
            </a:r>
            <a:r>
              <a:rPr b="0" lang="en-US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)</a:t>
            </a:r>
            <a:endParaRPr b="0" lang="en-US" sz="2400" spc="-1" strike="noStrike">
              <a:latin typeface="Arial"/>
            </a:endParaRPr>
          </a:p>
        </p:txBody>
      </p:sp>
    </p:spTree>
  </p:cSld>
  <p:transition spd="slow">
    <p:push dir="u"/>
  </p:transition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Picture 150" descr=""/>
          <p:cNvPicPr/>
          <p:nvPr/>
        </p:nvPicPr>
        <p:blipFill>
          <a:blip r:embed="rId1"/>
          <a:stretch/>
        </p:blipFill>
        <p:spPr>
          <a:xfrm>
            <a:off x="805680" y="725760"/>
            <a:ext cx="8854560" cy="5290560"/>
          </a:xfrm>
          <a:prstGeom prst="rect">
            <a:avLst/>
          </a:prstGeom>
          <a:ln>
            <a:noFill/>
          </a:ln>
        </p:spPr>
      </p:pic>
      <p:sp>
        <p:nvSpPr>
          <p:cNvPr id="134" name="CustomShape 1"/>
          <p:cNvSpPr/>
          <p:nvPr/>
        </p:nvSpPr>
        <p:spPr>
          <a:xfrm>
            <a:off x="3484800" y="168840"/>
            <a:ext cx="3251520" cy="477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1" lang="en-US" sz="2400" spc="-1" strike="noStrike">
                <a:solidFill>
                  <a:srgbClr val="c8161e"/>
                </a:solidFill>
                <a:latin typeface="Times New Roman"/>
                <a:ea typeface="黑体"/>
              </a:rPr>
              <a:t>DWL Scenario Results </a:t>
            </a:r>
            <a:endParaRPr b="0" lang="en-US" sz="2400" spc="-1" strike="noStrike">
              <a:latin typeface="Arial"/>
            </a:endParaRPr>
          </a:p>
        </p:txBody>
      </p:sp>
    </p:spTree>
  </p:cSld>
  <p:transition spd="slow">
    <p:push dir="u"/>
  </p:transition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Picture 152" descr=""/>
          <p:cNvPicPr/>
          <p:nvPr/>
        </p:nvPicPr>
        <p:blipFill>
          <a:blip r:embed="rId1"/>
          <a:srcRect l="4006" t="9085" r="-7082" b="182"/>
          <a:stretch/>
        </p:blipFill>
        <p:spPr>
          <a:xfrm>
            <a:off x="1102320" y="1047240"/>
            <a:ext cx="9269280" cy="5030280"/>
          </a:xfrm>
          <a:prstGeom prst="rect">
            <a:avLst/>
          </a:prstGeom>
          <a:ln>
            <a:noFill/>
          </a:ln>
        </p:spPr>
      </p:pic>
      <p:sp>
        <p:nvSpPr>
          <p:cNvPr id="136" name="CustomShape 1"/>
          <p:cNvSpPr/>
          <p:nvPr/>
        </p:nvSpPr>
        <p:spPr>
          <a:xfrm>
            <a:off x="4754880" y="4754880"/>
            <a:ext cx="180000" cy="345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37" name="CustomShape 2"/>
          <p:cNvSpPr/>
          <p:nvPr/>
        </p:nvSpPr>
        <p:spPr>
          <a:xfrm>
            <a:off x="4480560" y="2743200"/>
            <a:ext cx="90720" cy="345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38" name="CustomShape 3"/>
          <p:cNvSpPr/>
          <p:nvPr/>
        </p:nvSpPr>
        <p:spPr>
          <a:xfrm>
            <a:off x="12893040" y="2377440"/>
            <a:ext cx="180000" cy="345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39" name="CustomShape 4"/>
          <p:cNvSpPr/>
          <p:nvPr/>
        </p:nvSpPr>
        <p:spPr>
          <a:xfrm>
            <a:off x="3657600" y="182880"/>
            <a:ext cx="3291480" cy="479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1" lang="en-US" sz="2400" spc="-1" strike="noStrike">
                <a:solidFill>
                  <a:srgbClr val="c8161e"/>
                </a:solidFill>
                <a:latin typeface="Times New Roman"/>
                <a:ea typeface="黑体"/>
              </a:rPr>
              <a:t>DWL Scenario Result </a:t>
            </a:r>
            <a:endParaRPr b="0" lang="en-US" sz="2400" spc="-1" strike="noStrike">
              <a:latin typeface="Arial"/>
            </a:endParaRPr>
          </a:p>
        </p:txBody>
      </p:sp>
    </p:spTree>
  </p:cSld>
  <p:transition spd="slow">
    <p:push dir="u"/>
  </p:transition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Picture 155" descr=""/>
          <p:cNvPicPr/>
          <p:nvPr/>
        </p:nvPicPr>
        <p:blipFill>
          <a:blip r:embed="rId1"/>
          <a:srcRect l="2854" t="9838" r="9286" b="2490"/>
          <a:stretch/>
        </p:blipFill>
        <p:spPr>
          <a:xfrm>
            <a:off x="819720" y="1188720"/>
            <a:ext cx="8305560" cy="4607280"/>
          </a:xfrm>
          <a:prstGeom prst="rect">
            <a:avLst/>
          </a:prstGeom>
          <a:ln>
            <a:noFill/>
          </a:ln>
        </p:spPr>
      </p:pic>
      <p:sp>
        <p:nvSpPr>
          <p:cNvPr id="141" name="CustomShape 1"/>
          <p:cNvSpPr/>
          <p:nvPr/>
        </p:nvSpPr>
        <p:spPr>
          <a:xfrm>
            <a:off x="548640" y="1188720"/>
            <a:ext cx="9099360" cy="2133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</p:txBody>
      </p:sp>
      <p:sp>
        <p:nvSpPr>
          <p:cNvPr id="142" name="CustomShape 2"/>
          <p:cNvSpPr/>
          <p:nvPr/>
        </p:nvSpPr>
        <p:spPr>
          <a:xfrm>
            <a:off x="3657600" y="69120"/>
            <a:ext cx="3049200" cy="479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1" lang="en-US" sz="2400" spc="-1" strike="noStrike">
                <a:solidFill>
                  <a:srgbClr val="c8161e"/>
                </a:solidFill>
                <a:latin typeface="Times New Roman"/>
                <a:ea typeface="黑体"/>
              </a:rPr>
              <a:t>DWL Scenario Result</a:t>
            </a:r>
            <a:endParaRPr b="0" lang="en-US" sz="2400" spc="-1" strike="noStrike">
              <a:latin typeface="Arial"/>
            </a:endParaRPr>
          </a:p>
        </p:txBody>
      </p:sp>
    </p:spTree>
  </p:cSld>
  <p:transition spd="slow">
    <p:push dir="u"/>
  </p:transition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CustomShape 1"/>
          <p:cNvSpPr/>
          <p:nvPr/>
        </p:nvSpPr>
        <p:spPr>
          <a:xfrm>
            <a:off x="3333600" y="211320"/>
            <a:ext cx="5008320" cy="479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1" lang="en-US" sz="2400" spc="-1" strike="noStrike">
                <a:solidFill>
                  <a:srgbClr val="c8161e"/>
                </a:solidFill>
                <a:latin typeface="Times New Roman"/>
                <a:ea typeface="黑体"/>
              </a:rPr>
              <a:t>DGL Scenario Results </a:t>
            </a:r>
            <a:endParaRPr b="0" lang="en-US" sz="2400" spc="-1" strike="noStrike">
              <a:latin typeface="Arial"/>
            </a:endParaRPr>
          </a:p>
        </p:txBody>
      </p:sp>
      <p:pic>
        <p:nvPicPr>
          <p:cNvPr id="144" name="Picture 148" descr=""/>
          <p:cNvPicPr/>
          <p:nvPr/>
        </p:nvPicPr>
        <p:blipFill>
          <a:blip r:embed="rId1"/>
          <a:srcRect l="0" t="0" r="3726" b="9006"/>
          <a:stretch/>
        </p:blipFill>
        <p:spPr>
          <a:xfrm>
            <a:off x="496440" y="1501200"/>
            <a:ext cx="9343080" cy="3311280"/>
          </a:xfrm>
          <a:prstGeom prst="rect">
            <a:avLst/>
          </a:prstGeom>
          <a:ln>
            <a:noFill/>
          </a:ln>
        </p:spPr>
      </p:pic>
    </p:spTree>
  </p:cSld>
  <p:transition spd="slow">
    <p:push dir="u"/>
  </p:transition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CustomShape 1"/>
          <p:cNvSpPr/>
          <p:nvPr/>
        </p:nvSpPr>
        <p:spPr>
          <a:xfrm>
            <a:off x="2920320" y="3240"/>
            <a:ext cx="6701760" cy="453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1" lang="en-US" sz="2400" spc="-1" strike="noStrike">
                <a:solidFill>
                  <a:srgbClr val="c8161e"/>
                </a:solidFill>
                <a:latin typeface="Times New Roman"/>
                <a:ea typeface="黑体"/>
              </a:rPr>
              <a:t>DWA and FGL Scenarios Result </a:t>
            </a:r>
            <a:endParaRPr b="0" lang="en-US" sz="2400" spc="-1" strike="noStrike">
              <a:latin typeface="Arial"/>
            </a:endParaRPr>
          </a:p>
        </p:txBody>
      </p:sp>
      <p:pic>
        <p:nvPicPr>
          <p:cNvPr id="146" name="Picture 150" descr=""/>
          <p:cNvPicPr/>
          <p:nvPr/>
        </p:nvPicPr>
        <p:blipFill>
          <a:blip r:embed="rId1"/>
          <a:stretch/>
        </p:blipFill>
        <p:spPr>
          <a:xfrm>
            <a:off x="0" y="-79920"/>
            <a:ext cx="10080360" cy="7558920"/>
          </a:xfrm>
          <a:prstGeom prst="rect">
            <a:avLst/>
          </a:prstGeom>
          <a:ln>
            <a:noFill/>
          </a:ln>
        </p:spPr>
      </p:pic>
    </p:spTree>
  </p:cSld>
  <p:transition spd="slow">
    <p:push dir="u"/>
  </p:transition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CustomShape 1"/>
          <p:cNvSpPr/>
          <p:nvPr/>
        </p:nvSpPr>
        <p:spPr>
          <a:xfrm>
            <a:off x="4074480" y="229320"/>
            <a:ext cx="2229840" cy="872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1" lang="en-US" sz="2400" spc="-1" strike="noStrike">
                <a:solidFill>
                  <a:srgbClr val="c8161e"/>
                </a:solidFill>
                <a:latin typeface="Times New Roman"/>
                <a:ea typeface="黑体"/>
              </a:rPr>
              <a:t>Conclusion</a:t>
            </a:r>
            <a:r>
              <a:rPr b="1" lang="en-US" sz="2000" spc="-1" strike="noStrike">
                <a:solidFill>
                  <a:srgbClr val="c8161e"/>
                </a:solidFill>
                <a:latin typeface="Times New Roman"/>
                <a:ea typeface="黑体"/>
              </a:rPr>
              <a:t> 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148" name="CustomShape 2"/>
          <p:cNvSpPr/>
          <p:nvPr/>
        </p:nvSpPr>
        <p:spPr>
          <a:xfrm>
            <a:off x="640080" y="1737360"/>
            <a:ext cx="9230400" cy="3684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just"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A new resource management scheme for delivering popular panoramic content to user groups in cellular systems. 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JUMPS exploits both unicast and multicast to improve system.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Our evaluation shows that JUMPS always significantly improves the performance 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For larger groups, JUMPS maintains high-performance.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As future work, we consider generalizing JUMPS to manage cellular resources for multiple user groups and multiple base stations (SFN case).</a:t>
            </a:r>
            <a:endParaRPr b="0" lang="en-US" sz="2200" spc="-1" strike="noStrike">
              <a:latin typeface="Arial"/>
            </a:endParaRPr>
          </a:p>
        </p:txBody>
      </p:sp>
    </p:spTree>
  </p:cSld>
  <p:transition spd="slow">
    <p:push dir="u"/>
  </p:transition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CustomShape 1"/>
          <p:cNvSpPr/>
          <p:nvPr/>
        </p:nvSpPr>
        <p:spPr>
          <a:xfrm>
            <a:off x="3999960" y="102960"/>
            <a:ext cx="2435400" cy="872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1" lang="en-US" sz="2800" spc="-1" strike="noStrike">
                <a:solidFill>
                  <a:srgbClr val="c8161e"/>
                </a:solidFill>
                <a:latin typeface="Times New Roman"/>
                <a:ea typeface="黑体"/>
              </a:rPr>
              <a:t>Thank you !</a:t>
            </a:r>
            <a:endParaRPr b="0" lang="en-US" sz="2800" spc="-1" strike="noStrike">
              <a:latin typeface="Arial"/>
            </a:endParaRPr>
          </a:p>
        </p:txBody>
      </p:sp>
      <p:pic>
        <p:nvPicPr>
          <p:cNvPr id="150" name="Picture 165" descr=""/>
          <p:cNvPicPr/>
          <p:nvPr/>
        </p:nvPicPr>
        <p:blipFill>
          <a:blip r:embed="rId1"/>
          <a:stretch/>
        </p:blipFill>
        <p:spPr>
          <a:xfrm>
            <a:off x="1737360" y="1863360"/>
            <a:ext cx="7036200" cy="4258440"/>
          </a:xfrm>
          <a:prstGeom prst="rect">
            <a:avLst/>
          </a:prstGeom>
          <a:ln>
            <a:noFill/>
          </a:ln>
        </p:spPr>
      </p:pic>
    </p:spTree>
  </p:cSld>
  <p:transition spd="slow">
    <p:push dir="u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9"/>
      </a:dk2>
      <a:lt2>
        <a:srgbClr val="ffffff"/>
      </a:lt2>
      <a:accent1>
        <a:srgbClr val="1ea185"/>
      </a:accent1>
      <a:accent2>
        <a:srgbClr val="9bbb5c"/>
      </a:accent2>
      <a:accent3>
        <a:srgbClr val="f29b26"/>
      </a:accent3>
      <a:accent4>
        <a:srgbClr val="bd392f"/>
      </a:accent4>
      <a:accent5>
        <a:srgbClr val="445469"/>
      </a:accent5>
      <a:accent6>
        <a:srgbClr val="445469"/>
      </a:accent6>
      <a:hlink>
        <a:srgbClr val="f33b48"/>
      </a:hlink>
      <a:folHlink>
        <a:srgbClr val="ffc00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ivid-misl-template</Template>
  <TotalTime>10</TotalTime>
  <Application>LibreOffice/6.4.6.2$Linux_X86_64 LibreOffice_project/40$Build-2</Application>
  <Words>2942</Words>
  <Paragraphs>112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2020-10-07T23:31:33Z</dcterms:created>
  <dc:creator>Mary Noonan</dc:creator>
  <dc:description/>
  <dc:language>en-US</dc:language>
  <cp:lastModifiedBy/>
  <dcterms:modified xsi:type="dcterms:W3CDTF">2020-10-13T10:08:07Z</dcterms:modified>
  <cp:revision>95</cp:revision>
  <dc:subject/>
  <dc:title>PowerPoint Presentation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KSOProductBuildVer">
    <vt:lpwstr>1033-11.1.0.8392</vt:lpwstr>
  </property>
  <property fmtid="{D5CDD505-2E9C-101B-9397-08002B2CF9AE}" pid="6" name="LinksUpToDate">
    <vt:bool>0</vt:bool>
  </property>
  <property fmtid="{D5CDD505-2E9C-101B-9397-08002B2CF9AE}" pid="7" name="MMClips">
    <vt:i4>0</vt:i4>
  </property>
  <property fmtid="{D5CDD505-2E9C-101B-9397-08002B2CF9AE}" pid="8" name="Notes">
    <vt:i4>0</vt:i4>
  </property>
  <property fmtid="{D5CDD505-2E9C-101B-9397-08002B2CF9AE}" pid="9" name="PresentationFormat">
    <vt:lpwstr>Custom</vt:lpwstr>
  </property>
  <property fmtid="{D5CDD505-2E9C-101B-9397-08002B2CF9AE}" pid="10" name="ScaleCrop">
    <vt:bool>0</vt:bool>
  </property>
  <property fmtid="{D5CDD505-2E9C-101B-9397-08002B2CF9AE}" pid="11" name="ShareDoc">
    <vt:bool>0</vt:bool>
  </property>
  <property fmtid="{D5CDD505-2E9C-101B-9397-08002B2CF9AE}" pid="12" name="Slides">
    <vt:i4>16</vt:i4>
  </property>
</Properties>
</file>