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B8F822-C2DE-49D2-9E68-90D7211DA0A5}">
  <a:tblStyle styleId="{A6B8F822-C2DE-49D2-9E68-90D7211DA0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Roboto-bold.fntdata"/><Relationship Id="rId10" Type="http://schemas.openxmlformats.org/officeDocument/2006/relationships/slide" Target="slides/slide4.xml"/><Relationship Id="rId21" Type="http://schemas.openxmlformats.org/officeDocument/2006/relationships/font" Target="fonts/Roboto-regular.fntdata"/><Relationship Id="rId13" Type="http://schemas.openxmlformats.org/officeDocument/2006/relationships/slide" Target="slides/slide7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6.xml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85b8eac9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85b8eac9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9dce0be41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9dce0be41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9dd9b3fef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9dd9b3fef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dd9b3fef1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9dd9b3fef1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dd9b3fef1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dd9b3fef1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9dd9b3fef1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9dd9b3fef1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9dd9b3fef1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9dd9b3fef1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9dd9b3fef1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9dd9b3fef1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9dd9aead8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9dd9aead8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35dd6d4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35dd6d4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9dd9b3fef1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9dd9b3fef1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9dd9b3fef1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9dd9b3fef1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a1ea2a59f6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a1ea2a59f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13" Type="http://schemas.openxmlformats.org/officeDocument/2006/relationships/image" Target="../media/image2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14.png"/><Relationship Id="rId8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217700" y="870725"/>
            <a:ext cx="8787600" cy="137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 Fast Scheduling for Load Migration in Distributed Network Controllers </a:t>
            </a:r>
            <a:endParaRPr sz="4000"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571747"/>
            <a:ext cx="8222100" cy="69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Sepehr Abbasi-Zadeh</a:t>
            </a:r>
            <a:r>
              <a:rPr lang="en"/>
              <a:t>, MohammadAmin Beiruti, Yashar Ganjali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of Toronto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Zhenhua Hu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Huawei Canada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2316075" y="4280275"/>
            <a:ext cx="43710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IEEE ICNP, October 2020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/>
        </p:nvSpPr>
        <p:spPr>
          <a:xfrm>
            <a:off x="64450" y="1712825"/>
            <a:ext cx="90078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Using a </a:t>
            </a: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centralized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 control plane raises a number of serious challenges: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○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Reliability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○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Scalability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○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Performance</a:t>
            </a:r>
            <a:br>
              <a:rPr lang="en" sz="1500">
                <a:latin typeface="Roboto"/>
                <a:ea typeface="Roboto"/>
                <a:cs typeface="Roboto"/>
                <a:sym typeface="Roboto"/>
              </a:rPr>
            </a:b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As a result, network control plane load is being distributed amongst different controller instances.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en" sz="1600">
                <a:latin typeface="Roboto"/>
                <a:ea typeface="Roboto"/>
                <a:cs typeface="Roboto"/>
                <a:sym typeface="Roboto"/>
              </a:rPr>
            </a:b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To change/maintain the load distribution, typically a </a:t>
            </a:r>
            <a:r>
              <a:rPr b="1" lang="en">
                <a:solidFill>
                  <a:srgbClr val="38761D"/>
                </a:solidFill>
              </a:rPr>
              <a:t>migration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protocol is being used.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1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Distributed</a:t>
            </a:r>
            <a:r>
              <a:rPr lang="en" sz="2200"/>
              <a:t> SDN Control Plane</a:t>
            </a:r>
            <a:endParaRPr sz="2200"/>
          </a:p>
        </p:txBody>
      </p:sp>
      <p:sp>
        <p:nvSpPr>
          <p:cNvPr id="76" name="Google Shape;76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77850" y="1044650"/>
            <a:ext cx="8994300" cy="6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In this work we focus on the underlying protocols of a </a:t>
            </a: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distributed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 control plane in Software-Defined Networks.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Controller Load Migration </a:t>
            </a:r>
            <a:endParaRPr sz="2200"/>
          </a:p>
        </p:txBody>
      </p:sp>
      <p:sp>
        <p:nvSpPr>
          <p:cNvPr id="83" name="Google Shape;83;p15"/>
          <p:cNvSpPr txBox="1"/>
          <p:nvPr/>
        </p:nvSpPr>
        <p:spPr>
          <a:xfrm>
            <a:off x="121225" y="2486800"/>
            <a:ext cx="8883900" cy="22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How many migrations?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Each switch constitutes a small fraction of the overall controller load.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Therefore, any significant change in load requires migrating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multiple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switches.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Can we migrate all the switches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concurrently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404175" y="1330275"/>
            <a:ext cx="49071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 migration protocol, shifts the high load due to a switch from one controller to another one.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9750" y="770600"/>
            <a:ext cx="2907600" cy="143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Can we Migrate All the Switches Concurrently?</a:t>
            </a:r>
            <a:endParaRPr sz="2200"/>
          </a:p>
        </p:txBody>
      </p:sp>
      <p:sp>
        <p:nvSpPr>
          <p:cNvPr id="92" name="Google Shape;92;p16"/>
          <p:cNvSpPr txBox="1"/>
          <p:nvPr/>
        </p:nvSpPr>
        <p:spPr>
          <a:xfrm>
            <a:off x="424225" y="1512600"/>
            <a:ext cx="7104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Switch migration requires both processing and memory resources in the source and destination controllers.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Throughout each migration, n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etwork services on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the switch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involved in the migration will experience interruptions that impact the QoS provided to end users.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6"/>
          <p:cNvSpPr txBox="1"/>
          <p:nvPr/>
        </p:nvSpPr>
        <p:spPr>
          <a:xfrm>
            <a:off x="1134525" y="980975"/>
            <a:ext cx="777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NO! [1]</a:t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997575" y="920075"/>
            <a:ext cx="1279800" cy="48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Spoiler Alert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1375375" y="3606825"/>
            <a:ext cx="6324600" cy="631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Therefore, not all the migrations can be performed together.</a:t>
            </a: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7008375" y="1626925"/>
            <a:ext cx="1916400" cy="3936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Controller constraints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7171525" y="2499925"/>
            <a:ext cx="1530600" cy="3936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QoS</a:t>
            </a:r>
            <a:r>
              <a:rPr lang="en"/>
              <a:t> constraints</a:t>
            </a:r>
            <a:endParaRPr/>
          </a:p>
        </p:txBody>
      </p:sp>
      <p:sp>
        <p:nvSpPr>
          <p:cNvPr id="99" name="Google Shape;99;p16"/>
          <p:cNvSpPr txBox="1"/>
          <p:nvPr/>
        </p:nvSpPr>
        <p:spPr>
          <a:xfrm>
            <a:off x="326475" y="4506900"/>
            <a:ext cx="80028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[1] M. A. Beiruti and Y. Ganjali, “Migration scheduling in distributed SDN controllers,” in IEEE 27th International Conference on Network Protocols (ICNP), 2019. 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Informal Problem Statement</a:t>
            </a:r>
            <a:endParaRPr sz="2200"/>
          </a:p>
        </p:txBody>
      </p:sp>
      <p:sp>
        <p:nvSpPr>
          <p:cNvPr id="105" name="Google Shape;105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284350" y="2368650"/>
            <a:ext cx="81891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Controller constraints: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       Each controller cannot support more than 1 unit of incoming load.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1275550" y="3690900"/>
            <a:ext cx="6206700" cy="443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Finishing these 2 migrations, demands 2 separate </a:t>
            </a:r>
            <a:r>
              <a:rPr lang="en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rounds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.</a:t>
            </a:r>
            <a:endParaRPr/>
          </a:p>
        </p:txBody>
      </p:sp>
      <p:sp>
        <p:nvSpPr>
          <p:cNvPr id="108" name="Google Shape;108;p17"/>
          <p:cNvSpPr txBox="1"/>
          <p:nvPr/>
        </p:nvSpPr>
        <p:spPr>
          <a:xfrm>
            <a:off x="284350" y="3016350"/>
            <a:ext cx="81891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QoS constraints: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       No more than 0.95 unit of load from each QoS group can be migrated together.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999100" y="4342250"/>
            <a:ext cx="6759600" cy="504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Minimize the number of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rounds</a:t>
            </a:r>
            <a:r>
              <a:rPr lang="en" sz="18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without violating any constraint.</a:t>
            </a: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443025" y="4205850"/>
            <a:ext cx="1002300" cy="259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r>
              <a:rPr lang="en"/>
              <a:t>: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8400" y="717800"/>
            <a:ext cx="4700475" cy="1796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Proposed Solution</a:t>
            </a:r>
            <a:endParaRPr sz="2200"/>
          </a:p>
        </p:txBody>
      </p:sp>
      <p:sp>
        <p:nvSpPr>
          <p:cNvPr id="117" name="Google Shape;117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18"/>
          <p:cNvSpPr txBox="1"/>
          <p:nvPr/>
        </p:nvSpPr>
        <p:spPr>
          <a:xfrm>
            <a:off x="3800950" y="2292450"/>
            <a:ext cx="6577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Controller constraints:</a:t>
            </a:r>
            <a:endParaRPr b="1" sz="11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       Each controller cannot support more than 1 unit of incoming load.</a:t>
            </a:r>
            <a:endParaRPr sz="11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3800950" y="2788345"/>
            <a:ext cx="65775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QoS constraints:</a:t>
            </a:r>
            <a:endParaRPr b="1" sz="11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       No more than 0.95 unit of load from each QoS group can be migrated together.</a:t>
            </a:r>
            <a:endParaRPr sz="1100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717800"/>
            <a:ext cx="4318075" cy="165023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</p:pic>
      <p:sp>
        <p:nvSpPr>
          <p:cNvPr id="121" name="Google Shape;121;p18"/>
          <p:cNvSpPr txBox="1"/>
          <p:nvPr/>
        </p:nvSpPr>
        <p:spPr>
          <a:xfrm>
            <a:off x="457200" y="914400"/>
            <a:ext cx="30000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Migration Vectors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2" name="Google Shape;122;p18"/>
          <p:cNvGraphicFramePr/>
          <p:nvPr/>
        </p:nvGraphicFramePr>
        <p:xfrm>
          <a:off x="1638300" y="188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{A6B8F822-C2DE-49D2-9E68-90D7211DA0A5}</a:tableStyleId>
              </a:tblPr>
              <a:tblGrid>
                <a:gridCol w="394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0.9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0.9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0.9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3" name="Google Shape;123;p18"/>
          <p:cNvSpPr txBox="1"/>
          <p:nvPr/>
        </p:nvSpPr>
        <p:spPr>
          <a:xfrm>
            <a:off x="555450" y="1880775"/>
            <a:ext cx="1028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Destination C</a:t>
            </a:r>
            <a:r>
              <a:rPr baseline="-25000" lang="en" sz="1000">
                <a:latin typeface="Roboto"/>
                <a:ea typeface="Roboto"/>
                <a:cs typeface="Roboto"/>
                <a:sym typeface="Roboto"/>
              </a:rPr>
              <a:t>2</a:t>
            </a:r>
            <a:endParaRPr baseline="-25000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555450" y="2261775"/>
            <a:ext cx="1028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QoS group g</a:t>
            </a:r>
            <a:r>
              <a:rPr baseline="-25000" lang="en" sz="1000">
                <a:latin typeface="Roboto"/>
                <a:ea typeface="Roboto"/>
                <a:cs typeface="Roboto"/>
                <a:sym typeface="Roboto"/>
              </a:rPr>
              <a:t>1</a:t>
            </a:r>
            <a:endParaRPr baseline="-25000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555450" y="2642775"/>
            <a:ext cx="1028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QoS group g</a:t>
            </a:r>
            <a:r>
              <a:rPr baseline="-25000" lang="en" sz="1000">
                <a:latin typeface="Roboto"/>
                <a:ea typeface="Roboto"/>
                <a:cs typeface="Roboto"/>
                <a:sym typeface="Roboto"/>
              </a:rPr>
              <a:t>2</a:t>
            </a:r>
            <a:endParaRPr baseline="-25000" sz="100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26" name="Google Shape;126;p18"/>
          <p:cNvGraphicFramePr/>
          <p:nvPr/>
        </p:nvGraphicFramePr>
        <p:xfrm>
          <a:off x="2324100" y="188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{A6B8F822-C2DE-49D2-9E68-90D7211DA0A5}</a:tableStyleId>
              </a:tblPr>
              <a:tblGrid>
                <a:gridCol w="394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0.1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0.1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7" name="Google Shape;127;p18"/>
          <p:cNvSpPr txBox="1"/>
          <p:nvPr/>
        </p:nvSpPr>
        <p:spPr>
          <a:xfrm>
            <a:off x="1638300" y="1545175"/>
            <a:ext cx="394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baseline="-25000" lang="en" sz="1100">
                <a:latin typeface="Roboto"/>
                <a:ea typeface="Roboto"/>
                <a:cs typeface="Roboto"/>
                <a:sym typeface="Roboto"/>
              </a:rPr>
              <a:t>1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2324100" y="1545175"/>
            <a:ext cx="394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baseline="-25000" lang="en" sz="1100">
                <a:latin typeface="Roboto"/>
                <a:ea typeface="Roboto"/>
                <a:cs typeface="Roboto"/>
                <a:sym typeface="Roboto"/>
              </a:rPr>
              <a:t>2</a:t>
            </a:r>
            <a:endParaRPr baseline="-25000"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Proposed Solution</a:t>
            </a:r>
            <a:endParaRPr sz="2200"/>
          </a:p>
        </p:txBody>
      </p:sp>
      <p:sp>
        <p:nvSpPr>
          <p:cNvPr id="134" name="Google Shape;134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" name="Google Shape;135;p19"/>
          <p:cNvSpPr txBox="1"/>
          <p:nvPr/>
        </p:nvSpPr>
        <p:spPr>
          <a:xfrm>
            <a:off x="3800950" y="2292450"/>
            <a:ext cx="6577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C78D8"/>
                </a:solidFill>
                <a:latin typeface="Roboto"/>
                <a:ea typeface="Roboto"/>
                <a:cs typeface="Roboto"/>
                <a:sym typeface="Roboto"/>
              </a:rPr>
              <a:t>Controller constraints:</a:t>
            </a:r>
            <a:endParaRPr b="1" sz="1100">
              <a:solidFill>
                <a:srgbClr val="3C78D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78D8"/>
                </a:solidFill>
                <a:latin typeface="Roboto"/>
                <a:ea typeface="Roboto"/>
                <a:cs typeface="Roboto"/>
                <a:sym typeface="Roboto"/>
              </a:rPr>
              <a:t>       Each controller cannot support more than 1 unit of incoming load.</a:t>
            </a:r>
            <a:endParaRPr sz="1100">
              <a:solidFill>
                <a:srgbClr val="3C7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3800950" y="2788345"/>
            <a:ext cx="65775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C78D8"/>
                </a:solidFill>
                <a:latin typeface="Roboto"/>
                <a:ea typeface="Roboto"/>
                <a:cs typeface="Roboto"/>
                <a:sym typeface="Roboto"/>
              </a:rPr>
              <a:t>QoS constraints:</a:t>
            </a:r>
            <a:endParaRPr b="1" sz="1100">
              <a:solidFill>
                <a:srgbClr val="3C78D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78D8"/>
                </a:solidFill>
                <a:latin typeface="Roboto"/>
                <a:ea typeface="Roboto"/>
                <a:cs typeface="Roboto"/>
                <a:sym typeface="Roboto"/>
              </a:rPr>
              <a:t>       No more than 0.95 unit of load from each QoS group can be migrated together.</a:t>
            </a:r>
            <a:endParaRPr sz="1100">
              <a:solidFill>
                <a:srgbClr val="3C7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717800"/>
            <a:ext cx="4318075" cy="165023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5000"/>
              </a:srgbClr>
            </a:outerShdw>
          </a:effectLst>
        </p:spPr>
      </p:pic>
      <p:sp>
        <p:nvSpPr>
          <p:cNvPr id="138" name="Google Shape;138;p19"/>
          <p:cNvSpPr txBox="1"/>
          <p:nvPr/>
        </p:nvSpPr>
        <p:spPr>
          <a:xfrm>
            <a:off x="457200" y="914400"/>
            <a:ext cx="30000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Constraint Vector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9" name="Google Shape;139;p19"/>
          <p:cNvGraphicFramePr/>
          <p:nvPr/>
        </p:nvGraphicFramePr>
        <p:xfrm>
          <a:off x="1638300" y="188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{A6B8F822-C2DE-49D2-9E68-90D7211DA0A5}</a:tableStyleId>
              </a:tblPr>
              <a:tblGrid>
                <a:gridCol w="4449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0.95</a:t>
                      </a:r>
                      <a:endParaRPr sz="10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0.95</a:t>
                      </a:r>
                      <a:endParaRPr sz="10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0" name="Google Shape;140;p19"/>
          <p:cNvSpPr txBox="1"/>
          <p:nvPr/>
        </p:nvSpPr>
        <p:spPr>
          <a:xfrm>
            <a:off x="555450" y="1880775"/>
            <a:ext cx="1028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Destination C</a:t>
            </a:r>
            <a:r>
              <a:rPr baseline="-25000" lang="en" sz="1000">
                <a:latin typeface="Roboto"/>
                <a:ea typeface="Roboto"/>
                <a:cs typeface="Roboto"/>
                <a:sym typeface="Roboto"/>
              </a:rPr>
              <a:t>2</a:t>
            </a:r>
            <a:endParaRPr baseline="-25000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555450" y="2261775"/>
            <a:ext cx="1028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QoS group g</a:t>
            </a:r>
            <a:r>
              <a:rPr baseline="-25000" lang="en" sz="1000">
                <a:latin typeface="Roboto"/>
                <a:ea typeface="Roboto"/>
                <a:cs typeface="Roboto"/>
                <a:sym typeface="Roboto"/>
              </a:rPr>
              <a:t>1</a:t>
            </a:r>
            <a:endParaRPr baseline="-25000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555450" y="2642775"/>
            <a:ext cx="1028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QoS group g</a:t>
            </a:r>
            <a:r>
              <a:rPr baseline="-25000" lang="en" sz="1000">
                <a:latin typeface="Roboto"/>
                <a:ea typeface="Roboto"/>
                <a:cs typeface="Roboto"/>
                <a:sym typeface="Roboto"/>
              </a:rPr>
              <a:t>2</a:t>
            </a:r>
            <a:endParaRPr baseline="-25000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545525" y="3226125"/>
            <a:ext cx="44754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Running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 FirstFit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Algorithm on this instance: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44" name="Google Shape;144;p19"/>
          <p:cNvGraphicFramePr/>
          <p:nvPr/>
        </p:nvGraphicFramePr>
        <p:xfrm>
          <a:off x="8115300" y="363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{A6B8F822-C2DE-49D2-9E68-90D7211DA0A5}</a:tableStyleId>
              </a:tblPr>
              <a:tblGrid>
                <a:gridCol w="4449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0.95</a:t>
                      </a:r>
                      <a:endParaRPr sz="10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0.95</a:t>
                      </a:r>
                      <a:endParaRPr sz="10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5" name="Google Shape;145;p19"/>
          <p:cNvGraphicFramePr/>
          <p:nvPr/>
        </p:nvGraphicFramePr>
        <p:xfrm>
          <a:off x="6972300" y="363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{A6B8F822-C2DE-49D2-9E68-90D7211DA0A5}</a:tableStyleId>
              </a:tblPr>
              <a:tblGrid>
                <a:gridCol w="394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0.9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0.9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0.9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46" name="Google Shape;146;p19"/>
          <p:cNvGraphicFramePr/>
          <p:nvPr/>
        </p:nvGraphicFramePr>
        <p:xfrm>
          <a:off x="6286500" y="363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{A6B8F822-C2DE-49D2-9E68-90D7211DA0A5}</a:tableStyleId>
              </a:tblPr>
              <a:tblGrid>
                <a:gridCol w="394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0.1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0.1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47" name="Google Shape;147;p19"/>
          <p:cNvSpPr txBox="1"/>
          <p:nvPr/>
        </p:nvSpPr>
        <p:spPr>
          <a:xfrm>
            <a:off x="6286500" y="3297775"/>
            <a:ext cx="394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baseline="-25000" lang="en" sz="1100">
                <a:latin typeface="Roboto"/>
                <a:ea typeface="Roboto"/>
                <a:cs typeface="Roboto"/>
                <a:sym typeface="Roboto"/>
              </a:rPr>
              <a:t>2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6972300" y="3297775"/>
            <a:ext cx="394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baseline="-25000" lang="en" sz="1100">
                <a:latin typeface="Roboto"/>
                <a:ea typeface="Roboto"/>
                <a:cs typeface="Roboto"/>
                <a:sym typeface="Roboto"/>
              </a:rPr>
              <a:t>1</a:t>
            </a:r>
            <a:endParaRPr baseline="-25000"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545525" y="3519525"/>
            <a:ext cx="54141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Add m</a:t>
            </a:r>
            <a:r>
              <a:rPr baseline="-25000" lang="en"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to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 1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1663675" y="1545175"/>
            <a:ext cx="394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V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8140675" y="3297775"/>
            <a:ext cx="394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V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542925" y="3789600"/>
            <a:ext cx="55563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Adding m</a:t>
            </a:r>
            <a:r>
              <a:rPr baseline="-25000" lang="en"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to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 1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violates the constraints (as m</a:t>
            </a:r>
            <a:r>
              <a:rPr baseline="-25000" lang="en"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+ m</a:t>
            </a:r>
            <a:r>
              <a:rPr baseline="-25000" lang="en"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&gt; V.)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542775" y="4093150"/>
            <a:ext cx="5452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There is no other available round, so open a new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 2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and place m</a:t>
            </a:r>
            <a:r>
              <a:rPr baseline="-25000" lang="en"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into it.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542925" y="4581600"/>
            <a:ext cx="5414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Now that all the migrations are scheduled, return.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6214538" y="4787850"/>
            <a:ext cx="63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 1</a:t>
            </a:r>
            <a:endParaRPr sz="9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6865088" y="4822800"/>
            <a:ext cx="608700" cy="21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 2</a:t>
            </a:r>
            <a:endParaRPr sz="9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6851738" y="4834925"/>
            <a:ext cx="608700" cy="21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 1</a:t>
            </a:r>
            <a:endParaRPr sz="9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6859738" y="4834925"/>
            <a:ext cx="608700" cy="21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strike="sngStrike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Round 1</a:t>
            </a:r>
            <a:endParaRPr sz="900" strike="sngStrike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Problem Statement</a:t>
            </a:r>
            <a:endParaRPr sz="2200"/>
          </a:p>
        </p:txBody>
      </p:sp>
      <p:sp>
        <p:nvSpPr>
          <p:cNvPr id="164" name="Google Shape;164;p20"/>
          <p:cNvSpPr txBox="1"/>
          <p:nvPr/>
        </p:nvSpPr>
        <p:spPr>
          <a:xfrm>
            <a:off x="229850" y="966375"/>
            <a:ext cx="8889000" cy="18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Input: 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 set of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  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migrations: 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latin typeface="Roboto"/>
                <a:ea typeface="Roboto"/>
                <a:cs typeface="Roboto"/>
                <a:sym typeface="Roboto"/>
              </a:rPr>
              <a:t>        given as tuples of switches and their corresponding destination controller</a:t>
            </a: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latin typeface="Roboto"/>
                <a:ea typeface="Roboto"/>
                <a:cs typeface="Roboto"/>
                <a:sym typeface="Roboto"/>
              </a:rPr>
              <a:t>                                                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 set of QoS groups                                 , and their corresponding constraint set     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 set of Controller constraints     as well as their corresponding constraint set     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202200" y="2907075"/>
            <a:ext cx="8618700" cy="20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Output: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Find the minimum integer value                      such that there exists a partitioning of into      partitions                     that does not violate the following constraints: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m_i = (sw_i, src_i, dst_i, w_i, G_i)" id="167" name="Google Shape;167;p20" title="MathEquation,#0000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150" y="1935150"/>
            <a:ext cx="2251350" cy="222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= \{g_1, g_2, \ldots, g_{\ell}\}" id="168" name="Google Shape;168;p20" title="MathEquation,#0000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1050" y="2196325"/>
            <a:ext cx="1795300" cy="25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^{\alpha}" id="169" name="Google Shape;169;p20" title="MathEquation,#000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7775" y="2209800"/>
            <a:ext cx="276176" cy="187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^{a}" id="170" name="Google Shape;170;p20" title="MathEquation,#000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06325" y="2471463"/>
            <a:ext cx="276174" cy="2005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" id="171" name="Google Shape;171;p20" title="MathEquation,#000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98500" y="2477425"/>
            <a:ext cx="158226" cy="1886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 \leq |S|=k" id="172" name="Google Shape;172;p20" title="MathEquation,#0000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56725" y="3313950"/>
            <a:ext cx="1079178" cy="25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" id="173" name="Google Shape;173;p20" title="MathEquation,#00000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35872" y="3313950"/>
            <a:ext cx="158228" cy="2222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" id="174" name="Google Shape;174;p20" title="MathEquation,#00000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4350" y="3581400"/>
            <a:ext cx="186450" cy="2228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_1,\ldots, S_R" id="175" name="Google Shape;175;p20" title="MathEquation,#00000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29750" y="3577350"/>
            <a:ext cx="1079174" cy="25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forall i \in [R] \text{, } \forall c_j \in C \quad \sum\limits_{\{m \in S_i | src_m = c_j \lor dst_m = c_j \}} w_m \leq a_{j}.&#10;\\&#10;\forall i \in [R] \text{, } \forall g \in G \quad \sum\limits_{\{m \in S_i | g \in G_m \}} w_m \leq \alpha_g.&#10;&#10;" id="176" name="Google Shape;176;p20" title="MathEquation,#00000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28700" y="3961525"/>
            <a:ext cx="4356748" cy="1002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" id="177" name="Google Shape;177;p20" title="MathEquation,#00000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66300" y="1363825"/>
            <a:ext cx="127756" cy="2222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1008550" y="3961525"/>
            <a:ext cx="20124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Controller Constraints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1008550" y="4410950"/>
            <a:ext cx="20124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QoS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Constraints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=\{m_1, m_2, \ldots, m_k\}" id="180" name="Google Shape;180;p20" title="MathEquation,#00000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510800" y="1363813"/>
            <a:ext cx="2061200" cy="25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/>
        </p:nvSpPr>
        <p:spPr>
          <a:xfrm>
            <a:off x="98250" y="16350"/>
            <a:ext cx="88266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Hardness of the Problem</a:t>
            </a:r>
            <a:endParaRPr sz="2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228600" y="762000"/>
            <a:ext cx="8308800" cy="16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We have shown that even the simplified version of this problem is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NP-Hard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: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1"/>
          <p:cNvSpPr/>
          <p:nvPr/>
        </p:nvSpPr>
        <p:spPr>
          <a:xfrm>
            <a:off x="637275" y="1554450"/>
            <a:ext cx="7839600" cy="639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By relaxing the QoS constraints, we can show that any instance of the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Bin-Packing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problem can be reduced to the migration scheduling problem.</a:t>
            </a:r>
            <a:endParaRPr/>
          </a:p>
        </p:txBody>
      </p:sp>
      <p:sp>
        <p:nvSpPr>
          <p:cNvPr id="188" name="Google Shape;188;p21"/>
          <p:cNvSpPr txBox="1"/>
          <p:nvPr/>
        </p:nvSpPr>
        <p:spPr>
          <a:xfrm>
            <a:off x="228450" y="3098200"/>
            <a:ext cx="83088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Theorem (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[1]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).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FirstFit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algorithm produces a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(d+1)</a:t>
            </a:r>
            <a:r>
              <a:rPr lang="en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-approximation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result for the general d-dimensional Vector Bin Packing problem.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d=|C|+|G|+1" id="189" name="Google Shape;189;p21" title="MathEquation,#000000"/>
          <p:cNvPicPr preferRelativeResize="0"/>
          <p:nvPr/>
        </p:nvPicPr>
        <p:blipFill rotWithShape="1">
          <a:blip r:embed="rId3">
            <a:alphaModFix/>
          </a:blip>
          <a:srcRect b="0" l="0" r="21148" t="0"/>
          <a:stretch/>
        </p:blipFill>
        <p:spPr>
          <a:xfrm>
            <a:off x="5423700" y="4065725"/>
            <a:ext cx="1351574" cy="2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 txBox="1"/>
          <p:nvPr/>
        </p:nvSpPr>
        <p:spPr>
          <a:xfrm>
            <a:off x="228450" y="2334100"/>
            <a:ext cx="81720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Therefore, we should not hope for better than an approximation algorithm. Can we obtain the approximation factor of our solution?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191550" y="4522450"/>
            <a:ext cx="86400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</a:rPr>
              <a:t>Garey, Michael R., Ronald L. Graham, David S. Johnson, and Andrew Chi-Chih Yao. "Resource constrained scheduling as generalized bin packing." </a:t>
            </a:r>
            <a:r>
              <a:rPr i="1" lang="en" sz="1100">
                <a:solidFill>
                  <a:srgbClr val="222222"/>
                </a:solidFill>
                <a:highlight>
                  <a:srgbClr val="FFFFFF"/>
                </a:highlight>
              </a:rPr>
              <a:t>Journal of Combinatorial Theory, Series A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</a:rPr>
              <a:t> 21, no. 3 (1976): 257-298.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250650" y="3941275"/>
            <a:ext cx="77337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In the migration scheduling problem we have that                         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</a:t>
            </a:r>
            <a:endParaRPr/>
          </a:p>
        </p:txBody>
      </p:sp>
      <p:sp>
        <p:nvSpPr>
          <p:cNvPr id="198" name="Google Shape;198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Dataset</a:t>
            </a:r>
            <a:endParaRPr sz="2200"/>
          </a:p>
        </p:txBody>
      </p:sp>
      <p:sp>
        <p:nvSpPr>
          <p:cNvPr id="204" name="Google Shape;204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5" name="Google Shape;205;p23"/>
          <p:cNvSpPr txBox="1"/>
          <p:nvPr/>
        </p:nvSpPr>
        <p:spPr>
          <a:xfrm>
            <a:off x="217725" y="847400"/>
            <a:ext cx="8523300" cy="39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100 random experiments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each consisting of </a:t>
            </a:r>
            <a:r>
              <a:rPr lang="en" sz="17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30 switch migrations.</a:t>
            </a:r>
            <a:br>
              <a:rPr lang="en" sz="17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7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Each migration has a random destination from a set of </a:t>
            </a:r>
            <a:r>
              <a:rPr lang="en" sz="17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5 destination controllers 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and imposes a uniformly random load drawn from (0,1) on the controllers.</a:t>
            </a:r>
            <a:br>
              <a:rPr lang="en" sz="1700">
                <a:latin typeface="Roboto"/>
                <a:ea typeface="Roboto"/>
                <a:cs typeface="Roboto"/>
                <a:sym typeface="Roboto"/>
              </a:rPr>
            </a:b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There are </a:t>
            </a:r>
            <a:r>
              <a:rPr lang="en" sz="17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20 QoS groups.</a:t>
            </a:r>
            <a:br>
              <a:rPr lang="en" sz="17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Each switch serves d random QoS groups, where d comes from a normal distribution with mean and variance of 6.</a:t>
            </a:r>
            <a:br>
              <a:rPr lang="en" sz="1700">
                <a:latin typeface="Roboto"/>
                <a:ea typeface="Roboto"/>
                <a:cs typeface="Roboto"/>
                <a:sym typeface="Roboto"/>
              </a:rPr>
            </a:b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" sz="17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constraint vector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is chosen randomly in a way that for no migration vector 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baseline="-25000" lang="en" sz="1700"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we have that m</a:t>
            </a:r>
            <a:r>
              <a:rPr baseline="-25000" lang="en" sz="1700"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&gt; V.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Baseline</a:t>
            </a:r>
            <a:endParaRPr sz="2200"/>
          </a:p>
        </p:txBody>
      </p:sp>
      <p:sp>
        <p:nvSpPr>
          <p:cNvPr id="211" name="Google Shape;211;p24"/>
          <p:cNvSpPr txBox="1"/>
          <p:nvPr/>
        </p:nvSpPr>
        <p:spPr>
          <a:xfrm>
            <a:off x="311250" y="835150"/>
            <a:ext cx="86508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>
                <a:latin typeface="Roboto"/>
                <a:ea typeface="Roboto"/>
                <a:cs typeface="Roboto"/>
                <a:sym typeface="Roboto"/>
              </a:rPr>
            </a:br>
            <a:r>
              <a:rPr lang="en" sz="1800">
                <a:latin typeface="Roboto"/>
                <a:ea typeface="Roboto"/>
                <a:cs typeface="Roboto"/>
                <a:sym typeface="Roboto"/>
              </a:rPr>
              <a:t>An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Integer Linear Programming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formulation of the problem [1].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2" name="Google Shape;2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9925" y="1702550"/>
            <a:ext cx="6203650" cy="24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24"/>
          <p:cNvSpPr txBox="1"/>
          <p:nvPr/>
        </p:nvSpPr>
        <p:spPr>
          <a:xfrm>
            <a:off x="326475" y="4506900"/>
            <a:ext cx="80028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[1] M. A. Beiruti and Y. Ganjali, “Migration scheduling in distributed SDN controllers,” in IEEE 27th International Conference on Network Protocols (ICNP), 2019.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Results</a:t>
            </a:r>
            <a:endParaRPr sz="2200"/>
          </a:p>
        </p:txBody>
      </p:sp>
      <p:sp>
        <p:nvSpPr>
          <p:cNvPr id="220" name="Google Shape;220;p25"/>
          <p:cNvSpPr txBox="1"/>
          <p:nvPr/>
        </p:nvSpPr>
        <p:spPr>
          <a:xfrm>
            <a:off x="311250" y="835150"/>
            <a:ext cx="86508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1" name="Google Shape;2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50" y="1641825"/>
            <a:ext cx="4510076" cy="20044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2" name="Google Shape;222;p25"/>
          <p:cNvSpPr txBox="1"/>
          <p:nvPr/>
        </p:nvSpPr>
        <p:spPr>
          <a:xfrm>
            <a:off x="5203650" y="1574375"/>
            <a:ext cx="3758400" cy="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We have shown that the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Greedy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solution is at least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3 order of magnitudes faster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than the ILP formulation (</a:t>
            </a:r>
            <a:r>
              <a:rPr lang="en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if the LP terminates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before a particular timeout).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4" name="Google Shape;224;p25"/>
          <p:cNvSpPr txBox="1"/>
          <p:nvPr/>
        </p:nvSpPr>
        <p:spPr>
          <a:xfrm>
            <a:off x="5203650" y="2564975"/>
            <a:ext cx="3758400" cy="21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At the same time, in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95% of the experiments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that LP returns an equivalent answer with our Greedy solution, and in the rest of them the discrepancy in the number of rounds is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not more than 1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6"/>
          <p:cNvSpPr txBox="1"/>
          <p:nvPr>
            <p:ph idx="12" type="sldNum"/>
          </p:nvPr>
        </p:nvSpPr>
        <p:spPr>
          <a:xfrm>
            <a:off x="8523541" y="47718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0" name="Google Shape;23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100" y="3124925"/>
            <a:ext cx="4068900" cy="1808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31" name="Google Shape;231;p26"/>
          <p:cNvSpPr txBox="1"/>
          <p:nvPr/>
        </p:nvSpPr>
        <p:spPr>
          <a:xfrm>
            <a:off x="457200" y="3962400"/>
            <a:ext cx="37374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at least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3 order of magnitudes faster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with </a:t>
            </a:r>
            <a:r>
              <a:rPr lang="en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similar scheduling in 95%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of the experiments</a:t>
            </a:r>
            <a:endParaRPr/>
          </a:p>
        </p:txBody>
      </p:sp>
      <p:sp>
        <p:nvSpPr>
          <p:cNvPr id="232" name="Google Shape;232;p26"/>
          <p:cNvSpPr txBox="1"/>
          <p:nvPr/>
        </p:nvSpPr>
        <p:spPr>
          <a:xfrm>
            <a:off x="371950" y="2140053"/>
            <a:ext cx="54696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Controller constraints: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       Each controller cannot support more than 1 unit of incoming load.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26"/>
          <p:cNvSpPr txBox="1"/>
          <p:nvPr/>
        </p:nvSpPr>
        <p:spPr>
          <a:xfrm>
            <a:off x="371950" y="2635949"/>
            <a:ext cx="54696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QoS constraints: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       No more than 0.95 unit of load from each QoS group can be migrated together.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4" name="Google Shape;23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7773" y="684651"/>
            <a:ext cx="3331202" cy="15309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</p:pic>
      <p:sp>
        <p:nvSpPr>
          <p:cNvPr id="235" name="Google Shape;235;p26"/>
          <p:cNvSpPr/>
          <p:nvPr/>
        </p:nvSpPr>
        <p:spPr>
          <a:xfrm>
            <a:off x="5723500" y="1141850"/>
            <a:ext cx="2905800" cy="988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Minimize the number of migration </a:t>
            </a:r>
            <a:r>
              <a:rPr lang="en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rounds</a:t>
            </a:r>
            <a:r>
              <a:rPr lang="en" sz="18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without violating any constraint.</a:t>
            </a:r>
            <a:endParaRPr/>
          </a:p>
        </p:txBody>
      </p:sp>
      <p:sp>
        <p:nvSpPr>
          <p:cNvPr id="236" name="Google Shape;236;p26"/>
          <p:cNvSpPr/>
          <p:nvPr/>
        </p:nvSpPr>
        <p:spPr>
          <a:xfrm>
            <a:off x="5167425" y="1005450"/>
            <a:ext cx="1002300" cy="2595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Question:</a:t>
            </a:r>
            <a:endParaRPr/>
          </a:p>
        </p:txBody>
      </p:sp>
      <p:sp>
        <p:nvSpPr>
          <p:cNvPr id="237" name="Google Shape;237;p26"/>
          <p:cNvSpPr txBox="1"/>
          <p:nvPr/>
        </p:nvSpPr>
        <p:spPr>
          <a:xfrm>
            <a:off x="217700" y="-441750"/>
            <a:ext cx="87876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highlight>
                  <a:srgbClr val="6D9EEB"/>
                </a:highlight>
                <a:latin typeface="Roboto"/>
                <a:ea typeface="Roboto"/>
                <a:cs typeface="Roboto"/>
                <a:sym typeface="Roboto"/>
              </a:rPr>
              <a:t>Fast Scheduling for Load Migration in Distributed Network Controllers</a:t>
            </a:r>
            <a:endParaRPr sz="100">
              <a:solidFill>
                <a:srgbClr val="FFFFFF"/>
              </a:solidFill>
              <a:highlight>
                <a:srgbClr val="6D9EEB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