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85b8eac9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85b8eac9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dce0be41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dce0be41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027a3f620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027a3f62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dce0be41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9dce0be41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027a3f620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027a3f620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dce0be41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9dce0be41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9dd9aead8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9dd9aead8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35dd6d4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35dd6d4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9dd9aead8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9dd9aead8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dd9aead8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dd9aead8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35dd6d4b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35dd6d4b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1e1c80f5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a1e1c80f5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3.png"/><Relationship Id="rId7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217700" y="1310850"/>
            <a:ext cx="87876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Application-Aware Load Migration Protocols for Network Controllers</a:t>
            </a:r>
            <a:endParaRPr sz="4000"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571755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Sepehr Abbasi-Zadeh, MohammadAmin Beiruti, Yashar Ganjali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of Toronto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Zhenhua Hu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Huawei Canada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2316075" y="4280275"/>
            <a:ext cx="43710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IEEE ICNP, October 2020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Scalability in SDN Control Plane</a:t>
            </a:r>
            <a:endParaRPr sz="2200"/>
          </a:p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4"/>
          <p:cNvSpPr txBox="1"/>
          <p:nvPr/>
        </p:nvSpPr>
        <p:spPr>
          <a:xfrm>
            <a:off x="82875" y="2460525"/>
            <a:ext cx="9007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Various distributed control platforms are introduced in the last few years (e.g., ONOS [1])</a:t>
            </a:r>
            <a:br>
              <a:rPr lang="en" sz="1600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98250" y="4398125"/>
            <a:ext cx="87903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[1] P.  Berde,  M.  Gerola,  J.  Hart,  Y.  Higuchi,  M.  Kobayashi,  T.  Koide, B.  Lantz,  B.  O’Connor,  P.  Radoslavov,  and  W.  Snow,  “ONOS:  towards an open, distributed SDN OS,” in Proceedings of the third workshop on Hot topics in software defined networking, 2014.</a:t>
            </a:r>
            <a:endParaRPr sz="1000">
              <a:highlight>
                <a:srgbClr val="F4F5FB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rgbClr val="F4F5FB"/>
                </a:highlight>
              </a:rPr>
              <a:t>.</a:t>
            </a:r>
            <a:endParaRPr sz="1000">
              <a:highlight>
                <a:srgbClr val="F4F5FB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4F5FB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78750" y="864350"/>
            <a:ext cx="8986500" cy="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It is well-established by now that we can, and need to, consider a </a:t>
            </a:r>
            <a:r>
              <a:rPr b="1" lang="en" sz="1600">
                <a:latin typeface="Roboto"/>
                <a:ea typeface="Roboto"/>
                <a:cs typeface="Roboto"/>
                <a:sym typeface="Roboto"/>
              </a:rPr>
              <a:t>distributed control plane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to address the following concerns in a Software-Defined Network (SDN):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101175" y="1501550"/>
            <a:ext cx="89712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Single point of failure / attack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Scale of the network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Geographic distribution of the nodes in the network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100" y="2902325"/>
            <a:ext cx="8986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Traffic patterns change, so the controller’s load!</a:t>
            </a:r>
            <a:br>
              <a:rPr lang="en" sz="1600">
                <a:latin typeface="Roboto"/>
                <a:ea typeface="Roboto"/>
                <a:cs typeface="Roboto"/>
                <a:sym typeface="Roboto"/>
              </a:rPr>
            </a:b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To distribute the network control plane load amongst different controller instances, a </a:t>
            </a:r>
            <a:r>
              <a:rPr b="1" lang="en">
                <a:solidFill>
                  <a:srgbClr val="38761D"/>
                </a:solidFill>
              </a:rPr>
              <a:t>migration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mechanism is typically considered as the standard solution.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Controller Load Migration</a:t>
            </a:r>
            <a:endParaRPr sz="2200"/>
          </a:p>
        </p:txBody>
      </p:sp>
      <p:sp>
        <p:nvSpPr>
          <p:cNvPr id="86" name="Google Shape;86;p15"/>
          <p:cNvSpPr txBox="1"/>
          <p:nvPr/>
        </p:nvSpPr>
        <p:spPr>
          <a:xfrm>
            <a:off x="121225" y="2486800"/>
            <a:ext cx="88839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Load migration protocols have studied extensively in the context of software-defined networks (e.g., [2,3])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.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577800" y="1254075"/>
            <a:ext cx="45684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Our goal is to design efficient protocols to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ove loads between controller instances.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1150" y="923000"/>
            <a:ext cx="2907600" cy="143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0" name="Google Shape;90;p15"/>
          <p:cNvSpPr txBox="1"/>
          <p:nvPr/>
        </p:nvSpPr>
        <p:spPr>
          <a:xfrm>
            <a:off x="267325" y="4267200"/>
            <a:ext cx="80415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[2] A.  Dixit,  F.  Hao,  S.  Mukherjee,  T.  V.  Lakshman,  and  R.  R.  Kompella, “ElastiCon;  an  elastic  distributed  SDN  controller,”  in ACM/IEEE Symposium on Architectures for Networking and Communications Systems (ANCS), 2014.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[3] M. A. Beiruti and Y. Ganjali, “Load migration in distributed SDN controllers,”  in IEEE/IFIP Network Operations and Management Symposium (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NOMS)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, 2020.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124475" y="3248225"/>
            <a:ext cx="88266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revious works mostly focus on changing the role of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master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slave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controller instances associated with a given switch.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2718625" y="3846500"/>
            <a:ext cx="3138900" cy="489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switch between other roles?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Is {Master↔Slave} role exchange enough for migration?</a:t>
            </a:r>
            <a:endParaRPr sz="2200"/>
          </a:p>
        </p:txBody>
      </p:sp>
      <p:sp>
        <p:nvSpPr>
          <p:cNvPr id="98" name="Google Shape;98;p16"/>
          <p:cNvSpPr txBox="1"/>
          <p:nvPr/>
        </p:nvSpPr>
        <p:spPr>
          <a:xfrm>
            <a:off x="349200" y="949275"/>
            <a:ext cx="45684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Consider the following scenario: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45075"/>
            <a:ext cx="2952525" cy="14386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5000"/>
              </a:srgbClr>
            </a:outerShdw>
          </a:effectLst>
        </p:spPr>
      </p:pic>
      <p:pic>
        <p:nvPicPr>
          <p:cNvPr id="101" name="Google Shape;10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6325" y="3211875"/>
            <a:ext cx="2875141" cy="1409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5000"/>
              </a:srgbClr>
            </a:outerShdw>
          </a:effectLst>
        </p:spPr>
      </p:pic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775" y="1253500"/>
            <a:ext cx="2891875" cy="1409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5000"/>
              </a:srgbClr>
            </a:outerShdw>
          </a:effectLst>
        </p:spPr>
      </p:pic>
      <p:sp>
        <p:nvSpPr>
          <p:cNvPr id="103" name="Google Shape;103;p16"/>
          <p:cNvSpPr txBox="1"/>
          <p:nvPr/>
        </p:nvSpPr>
        <p:spPr>
          <a:xfrm>
            <a:off x="3409725" y="1655450"/>
            <a:ext cx="1508100" cy="717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Traditional</a:t>
            </a:r>
            <a:b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{Master↔Slave} </a:t>
            </a:r>
            <a:b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Migration</a:t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3409725" y="3560450"/>
            <a:ext cx="1508100" cy="717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1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New</a:t>
            </a:r>
            <a:b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{Equal↔Slave} </a:t>
            </a:r>
            <a:b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Migration</a:t>
            </a:r>
            <a:endParaRPr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7884850" y="1792300"/>
            <a:ext cx="1116300" cy="35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9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Balanced ✓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7884850" y="3773500"/>
            <a:ext cx="1116300" cy="35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9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Balanced ✓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7884850" y="2068900"/>
            <a:ext cx="1116300" cy="35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Master    ✗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7884850" y="4062750"/>
            <a:ext cx="1116300" cy="35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9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Master    </a:t>
            </a:r>
            <a:r>
              <a:rPr lang="en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 ✓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Application-aware Migration</a:t>
            </a:r>
            <a:endParaRPr sz="2200"/>
          </a:p>
        </p:txBody>
      </p:sp>
      <p:sp>
        <p:nvSpPr>
          <p:cNvPr id="114" name="Google Shape;114;p17"/>
          <p:cNvSpPr txBox="1"/>
          <p:nvPr/>
        </p:nvSpPr>
        <p:spPr>
          <a:xfrm>
            <a:off x="197425" y="1958475"/>
            <a:ext cx="8483700" cy="27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Security concerns (redirecting suspicious activity to specialized controllers)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Failure recovery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Network monitoring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Controller update/maintenance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349200" y="949275"/>
            <a:ext cx="84837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Load balancing is not the only application which requires load migration. Other applications include: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100" y="3399600"/>
            <a:ext cx="4650900" cy="1296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3000"/>
              </a:srgbClr>
            </a:outerShdw>
          </a:effectLst>
        </p:spPr>
      </p:pic>
      <p:sp>
        <p:nvSpPr>
          <p:cNvPr id="118" name="Google Shape;118;p17"/>
          <p:cNvSpPr txBox="1"/>
          <p:nvPr/>
        </p:nvSpPr>
        <p:spPr>
          <a:xfrm>
            <a:off x="197425" y="1672125"/>
            <a:ext cx="44754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Power saving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New Migration Protocols</a:t>
            </a:r>
            <a:endParaRPr sz="2200"/>
          </a:p>
        </p:txBody>
      </p:sp>
      <p:sp>
        <p:nvSpPr>
          <p:cNvPr id="124" name="Google Shape;124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00" y="1005262"/>
            <a:ext cx="3942100" cy="32262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6" name="Google Shape;12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2100" y="1398713"/>
            <a:ext cx="4072751" cy="2346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7" name="Google Shape;127;p18"/>
          <p:cNvSpPr txBox="1"/>
          <p:nvPr/>
        </p:nvSpPr>
        <p:spPr>
          <a:xfrm>
            <a:off x="1504775" y="4323425"/>
            <a:ext cx="11421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Protocol 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6305375" y="4323425"/>
            <a:ext cx="11421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Protocol 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New Migration Protocols</a:t>
            </a:r>
            <a:endParaRPr sz="2200"/>
          </a:p>
        </p:txBody>
      </p:sp>
      <p:sp>
        <p:nvSpPr>
          <p:cNvPr id="134" name="Google Shape;134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19"/>
          <p:cNvSpPr txBox="1"/>
          <p:nvPr/>
        </p:nvSpPr>
        <p:spPr>
          <a:xfrm>
            <a:off x="1504775" y="4323425"/>
            <a:ext cx="11421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Protocol 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6305375" y="4323425"/>
            <a:ext cx="11421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Protocol 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100" y="1208673"/>
            <a:ext cx="4549548" cy="2339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8" name="Google Shape;13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150" y="1207425"/>
            <a:ext cx="3911275" cy="2755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</a:t>
            </a:r>
            <a:endParaRPr/>
          </a:p>
        </p:txBody>
      </p:sp>
      <p:sp>
        <p:nvSpPr>
          <p:cNvPr id="144" name="Google Shape;144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Problem</a:t>
            </a:r>
            <a:endParaRPr sz="2200"/>
          </a:p>
        </p:txBody>
      </p:sp>
      <p:sp>
        <p:nvSpPr>
          <p:cNvPr id="150" name="Google Shape;150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21"/>
          <p:cNvSpPr/>
          <p:nvPr/>
        </p:nvSpPr>
        <p:spPr>
          <a:xfrm>
            <a:off x="609600" y="1380000"/>
            <a:ext cx="3303300" cy="21603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687875"/>
            <a:ext cx="2952525" cy="14386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2000"/>
              </a:srgbClr>
            </a:outerShdw>
          </a:effectLst>
        </p:spPr>
      </p:pic>
      <p:pic>
        <p:nvPicPr>
          <p:cNvPr id="153" name="Google Shape;15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1100" y="1246313"/>
            <a:ext cx="4072751" cy="2346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54" name="Google Shape;154;p21"/>
          <p:cNvSpPr txBox="1"/>
          <p:nvPr/>
        </p:nvSpPr>
        <p:spPr>
          <a:xfrm>
            <a:off x="5924375" y="3637625"/>
            <a:ext cx="11421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Protocol 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1205950" y="4127725"/>
            <a:ext cx="6604200" cy="522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Measure the performance of the proposed protocol in terms of its finishing time.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Baselines</a:t>
            </a:r>
            <a:endParaRPr sz="2200"/>
          </a:p>
        </p:txBody>
      </p:sp>
      <p:sp>
        <p:nvSpPr>
          <p:cNvPr id="161" name="Google Shape;161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22"/>
          <p:cNvSpPr txBox="1"/>
          <p:nvPr/>
        </p:nvSpPr>
        <p:spPr>
          <a:xfrm>
            <a:off x="5672000" y="3713825"/>
            <a:ext cx="15849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ERC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Protocol [3]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267325" y="4267200"/>
            <a:ext cx="80415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[2] A. Dixit, F. Hao, S.  Mukherjee, T. V. Lakshman, and R. R. Kompella, “ElastiCon; an elastic distributed SDN controller,” in ACM/IEEE Symposium on Architectures for Networking and Communications Systems (ANCS), 2014.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[3] M. A. Beiruti and Y. Ganjali, “Load migration in distributed SDN controllers,”  in IEEE/IFIP Network Operations and Management Symposium (NOMS), 2020.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1361350" y="3713825"/>
            <a:ext cx="20667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Four-Phase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Protocol [2]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0125" y="984850"/>
            <a:ext cx="3592500" cy="25251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6" name="Google Shape;16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923850"/>
            <a:ext cx="2836832" cy="275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67" name="Google Shape;167;p22"/>
          <p:cNvSpPr/>
          <p:nvPr/>
        </p:nvSpPr>
        <p:spPr>
          <a:xfrm>
            <a:off x="2124275" y="3304975"/>
            <a:ext cx="5205600" cy="948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None of these two protocols support {Equal↔Slave} migration directly, so we needed to modify a number of message protocols, without changing the structure of the protocols.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Simulation Setup</a:t>
            </a:r>
            <a:endParaRPr sz="2200"/>
          </a:p>
        </p:txBody>
      </p:sp>
      <p:sp>
        <p:nvSpPr>
          <p:cNvPr id="173" name="Google Shape;173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" name="Google Shape;174;p23"/>
          <p:cNvSpPr txBox="1"/>
          <p:nvPr/>
        </p:nvSpPr>
        <p:spPr>
          <a:xfrm>
            <a:off x="948050" y="1399050"/>
            <a:ext cx="44754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23"/>
          <p:cNvSpPr txBox="1"/>
          <p:nvPr/>
        </p:nvSpPr>
        <p:spPr>
          <a:xfrm>
            <a:off x="466350" y="1455225"/>
            <a:ext cx="8251200" cy="20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We assume an equal traffic between each switch-controller pair.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 simulated traffic between controller and switch instances were generated using D-ITG.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 total load on the source controller is being controlled by the number of connected switches (i.e., n).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23"/>
          <p:cNvSpPr txBox="1"/>
          <p:nvPr/>
        </p:nvSpPr>
        <p:spPr>
          <a:xfrm>
            <a:off x="461575" y="1096025"/>
            <a:ext cx="70938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 simulation environment is implemented using Mininet.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7" name="Google Shape;1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3273" y="3088575"/>
            <a:ext cx="3741650" cy="1607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Experiment Results </a:t>
            </a:r>
            <a:endParaRPr sz="2200"/>
          </a:p>
        </p:txBody>
      </p:sp>
      <p:sp>
        <p:nvSpPr>
          <p:cNvPr id="183" name="Google Shape;183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4" name="Google Shape;18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6850" y="1035900"/>
            <a:ext cx="5270302" cy="19565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5" name="Google Shape;185;p24"/>
          <p:cNvSpPr/>
          <p:nvPr/>
        </p:nvSpPr>
        <p:spPr>
          <a:xfrm>
            <a:off x="2408850" y="3292975"/>
            <a:ext cx="4326300" cy="802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20%-30% speedup</a:t>
            </a:r>
            <a:r>
              <a:rPr lang="en"/>
              <a:t> in the total </a:t>
            </a:r>
            <a:r>
              <a:rPr lang="en"/>
              <a:t>migration</a:t>
            </a:r>
            <a:r>
              <a:rPr lang="en"/>
              <a:t> time.</a:t>
            </a:r>
            <a:endParaRPr/>
          </a:p>
        </p:txBody>
      </p:sp>
      <p:sp>
        <p:nvSpPr>
          <p:cNvPr id="186" name="Google Shape;186;p24"/>
          <p:cNvSpPr/>
          <p:nvPr/>
        </p:nvSpPr>
        <p:spPr>
          <a:xfrm>
            <a:off x="692325" y="3986350"/>
            <a:ext cx="7824000" cy="6759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improvement supports the importance of the idea of </a:t>
            </a:r>
            <a:r>
              <a:rPr lang="en">
                <a:solidFill>
                  <a:srgbClr val="CC0000"/>
                </a:solidFill>
              </a:rPr>
              <a:t>application-aware</a:t>
            </a:r>
            <a:r>
              <a:rPr lang="en"/>
              <a:t> migration protocols.</a:t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2" name="Google Shape;1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7700" y="1328601"/>
            <a:ext cx="2182650" cy="9893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5000"/>
              </a:srgbClr>
            </a:outerShdw>
          </a:effectLst>
        </p:spPr>
      </p:pic>
      <p:pic>
        <p:nvPicPr>
          <p:cNvPr id="193" name="Google Shape;19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5625" y="2147876"/>
            <a:ext cx="2182650" cy="9950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5000"/>
              </a:srgbClr>
            </a:outerShdw>
          </a:effectLst>
        </p:spPr>
      </p:pic>
      <p:pic>
        <p:nvPicPr>
          <p:cNvPr id="194" name="Google Shape;19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6600" y="643900"/>
            <a:ext cx="2182650" cy="98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5000"/>
              </a:srgbClr>
            </a:outerShdw>
          </a:effectLst>
        </p:spPr>
      </p:pic>
      <p:sp>
        <p:nvSpPr>
          <p:cNvPr id="195" name="Google Shape;195;p25"/>
          <p:cNvSpPr txBox="1"/>
          <p:nvPr/>
        </p:nvSpPr>
        <p:spPr>
          <a:xfrm>
            <a:off x="5485175" y="952600"/>
            <a:ext cx="1474200" cy="550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Traditional</a:t>
            </a:r>
            <a:b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{Master↔Slave} </a:t>
            </a:r>
            <a:b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Migration</a:t>
            </a:r>
            <a:endParaRPr sz="1200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5485250" y="2415575"/>
            <a:ext cx="1474200" cy="550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1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New</a:t>
            </a:r>
            <a:br>
              <a:rPr lang="en" sz="12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{Equal↔Slave} </a:t>
            </a:r>
            <a:br>
              <a:rPr lang="en" sz="12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Migration</a:t>
            </a:r>
            <a:endParaRPr sz="120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7" name="Google Shape;19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9776" y="2444932"/>
            <a:ext cx="3322175" cy="123334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8" name="Google Shape;198;p25"/>
          <p:cNvSpPr/>
          <p:nvPr/>
        </p:nvSpPr>
        <p:spPr>
          <a:xfrm>
            <a:off x="656250" y="3772975"/>
            <a:ext cx="4326300" cy="5508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AA84F"/>
                </a:solidFill>
              </a:rPr>
              <a:t>20%-30% speedup</a:t>
            </a:r>
            <a:r>
              <a:rPr lang="en"/>
              <a:t> in the total migration time.</a:t>
            </a:r>
            <a:endParaRPr/>
          </a:p>
        </p:txBody>
      </p:sp>
      <p:sp>
        <p:nvSpPr>
          <p:cNvPr id="199" name="Google Shape;199;p25"/>
          <p:cNvSpPr/>
          <p:nvPr/>
        </p:nvSpPr>
        <p:spPr>
          <a:xfrm>
            <a:off x="387525" y="4214950"/>
            <a:ext cx="7824000" cy="6759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improvement supports the importance of the idea of </a:t>
            </a:r>
            <a:r>
              <a:rPr lang="en">
                <a:solidFill>
                  <a:srgbClr val="CC0000"/>
                </a:solidFill>
              </a:rPr>
              <a:t>application-aware</a:t>
            </a:r>
            <a:r>
              <a:rPr lang="en"/>
              <a:t> migration protocols.</a:t>
            </a:r>
            <a:endParaRPr sz="1500"/>
          </a:p>
        </p:txBody>
      </p:sp>
      <p:pic>
        <p:nvPicPr>
          <p:cNvPr id="200" name="Google Shape;200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3025" y="572475"/>
            <a:ext cx="2935026" cy="16907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01" name="Google Shape;201;p25"/>
          <p:cNvSpPr txBox="1"/>
          <p:nvPr>
            <p:ph idx="4294967295" type="ctrTitle"/>
          </p:nvPr>
        </p:nvSpPr>
        <p:spPr>
          <a:xfrm>
            <a:off x="217700" y="-441750"/>
            <a:ext cx="87876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highlight>
                  <a:srgbClr val="6D9EEB"/>
                </a:highlight>
              </a:rPr>
              <a:t>Application-Aware Load Migration Protocols for Network Controllers</a:t>
            </a:r>
            <a:endParaRPr sz="2000">
              <a:highlight>
                <a:srgbClr val="6D9EEB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