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698" r:id="rId2"/>
  </p:sldMasterIdLst>
  <p:notesMasterIdLst>
    <p:notesMasterId r:id="rId22"/>
  </p:notesMasterIdLst>
  <p:handoutMasterIdLst>
    <p:handoutMasterId r:id="rId23"/>
  </p:handoutMasterIdLst>
  <p:sldIdLst>
    <p:sldId id="265" r:id="rId3"/>
    <p:sldId id="290" r:id="rId4"/>
    <p:sldId id="272" r:id="rId5"/>
    <p:sldId id="292" r:id="rId6"/>
    <p:sldId id="291" r:id="rId7"/>
    <p:sldId id="284" r:id="rId8"/>
    <p:sldId id="288" r:id="rId9"/>
    <p:sldId id="293" r:id="rId10"/>
    <p:sldId id="277" r:id="rId11"/>
    <p:sldId id="280" r:id="rId12"/>
    <p:sldId id="279" r:id="rId13"/>
    <p:sldId id="282" r:id="rId14"/>
    <p:sldId id="281" r:id="rId15"/>
    <p:sldId id="294" r:id="rId16"/>
    <p:sldId id="278" r:id="rId17"/>
    <p:sldId id="283" r:id="rId18"/>
    <p:sldId id="275" r:id="rId19"/>
    <p:sldId id="257" r:id="rId20"/>
    <p:sldId id="263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1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49" autoAdjust="0"/>
    <p:restoredTop sz="9467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-77" y="-96"/>
      </p:cViewPr>
      <p:guideLst>
        <p:guide orient="horz" pos="1611"/>
        <p:guide pos="2874"/>
      </p:guideLst>
    </p:cSldViewPr>
  </p:slideViewPr>
  <p:outlineViewPr>
    <p:cViewPr>
      <p:scale>
        <a:sx n="33" d="100"/>
        <a:sy n="33" d="100"/>
      </p:scale>
      <p:origin x="0" y="3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ill Kogan" userId="17704316_tp_dropbox" providerId="OAuth2" clId="{E85A005C-47F0-444C-85BA-79F8A0DCD675}"/>
    <pc:docChg chg="modSld">
      <pc:chgData name="Kirill Kogan" userId="17704316_tp_dropbox" providerId="OAuth2" clId="{E85A005C-47F0-444C-85BA-79F8A0DCD675}" dt="2020-09-30T03:47:54.226" v="1" actId="1076"/>
      <pc:docMkLst>
        <pc:docMk/>
      </pc:docMkLst>
      <pc:sldChg chg="modSp">
        <pc:chgData name="Kirill Kogan" userId="17704316_tp_dropbox" providerId="OAuth2" clId="{E85A005C-47F0-444C-85BA-79F8A0DCD675}" dt="2020-09-30T03:47:54.226" v="1" actId="1076"/>
        <pc:sldMkLst>
          <pc:docMk/>
          <pc:sldMk cId="238712034" sldId="292"/>
        </pc:sldMkLst>
        <pc:picChg chg="mod">
          <ac:chgData name="Kirill Kogan" userId="17704316_tp_dropbox" providerId="OAuth2" clId="{E85A005C-47F0-444C-85BA-79F8A0DCD675}" dt="2020-09-30T03:47:54.226" v="1" actId="1076"/>
          <ac:picMkLst>
            <pc:docMk/>
            <pc:sldMk cId="238712034" sldId="292"/>
            <ac:picMk id="4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12975-4CFD-C441-A244-B7FD9A9579C2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660DC-725D-2A44-9F89-74FE668A9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7125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D1C8-470D-774F-8B40-381C3059BD4A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9711C-DB87-6342-8123-FE7E39EB00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0073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1278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99335"/>
            <a:ext cx="6400800" cy="228599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subtitle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27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99335"/>
            <a:ext cx="6400800" cy="228599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subtitle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71600" y="2926326"/>
            <a:ext cx="6400800" cy="705749"/>
          </a:xfrm>
        </p:spPr>
        <p:txBody>
          <a:bodyPr anchor="b"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71600" y="3637205"/>
            <a:ext cx="6400800" cy="462905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13084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693" y="997421"/>
            <a:ext cx="5965438" cy="1488969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65697" y="2571750"/>
            <a:ext cx="5965825" cy="1652588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600"/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82141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140" y="927382"/>
            <a:ext cx="2713244" cy="1644368"/>
          </a:xfrm>
        </p:spPr>
        <p:txBody>
          <a:bodyPr anchor="t" anchorCtr="0">
            <a:normAutofit/>
          </a:bodyPr>
          <a:lstStyle>
            <a:lvl1pPr>
              <a:defRPr sz="2800" baseline="0">
                <a:solidFill>
                  <a:srgbClr val="FFFFFF"/>
                </a:solidFill>
              </a:defRPr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182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10279"/>
            <a:ext cx="8229600" cy="620483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2787704"/>
            <a:ext cx="8229600" cy="594122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 algn="ctr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 algn="ctr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 algn="ctr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3202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6273934" cy="6204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6133"/>
            <a:ext cx="6273934" cy="284849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128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kfq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9937"/>
            <a:ext cx="4038600" cy="283468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9937"/>
            <a:ext cx="4038600" cy="283468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125159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759937"/>
            <a:ext cx="5018388" cy="294303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659438" y="1759744"/>
            <a:ext cx="3027362" cy="1414463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659438" y="3288506"/>
            <a:ext cx="3027362" cy="1414463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302546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8229600" cy="6204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1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3276149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6097917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57201" y="3324086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3276149" y="3324086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6097917" y="3324086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457201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/>
          </p:nvPr>
        </p:nvSpPr>
        <p:spPr>
          <a:xfrm>
            <a:off x="3275819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6085706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23"/>
          </p:nvPr>
        </p:nvSpPr>
        <p:spPr>
          <a:xfrm>
            <a:off x="457201" y="447276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24"/>
          </p:nvPr>
        </p:nvSpPr>
        <p:spPr>
          <a:xfrm>
            <a:off x="3275819" y="447276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25"/>
          </p:nvPr>
        </p:nvSpPr>
        <p:spPr>
          <a:xfrm>
            <a:off x="6085706" y="447276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718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8229600" cy="6204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1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3276149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6097917" y="1759744"/>
            <a:ext cx="2588883" cy="1063056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457201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/>
          </p:nvPr>
        </p:nvSpPr>
        <p:spPr>
          <a:xfrm>
            <a:off x="3275819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6085706" y="2899173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319723"/>
            <a:ext cx="4038600" cy="1274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319723"/>
            <a:ext cx="4038600" cy="1274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196329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8229600" cy="6204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759937"/>
            <a:ext cx="5018388" cy="294303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659439" y="1770130"/>
            <a:ext cx="3036565" cy="2919036"/>
          </a:xfrm>
          <a:custGeom>
            <a:avLst/>
            <a:gdLst>
              <a:gd name="connsiteX0" fmla="*/ 0 w 3027362"/>
              <a:gd name="connsiteY0" fmla="*/ 0 h 1885950"/>
              <a:gd name="connsiteX1" fmla="*/ 2528981 w 3027362"/>
              <a:gd name="connsiteY1" fmla="*/ 0 h 1885950"/>
              <a:gd name="connsiteX2" fmla="*/ 3027362 w 3027362"/>
              <a:gd name="connsiteY2" fmla="*/ 498381 h 1885950"/>
              <a:gd name="connsiteX3" fmla="*/ 3027362 w 3027362"/>
              <a:gd name="connsiteY3" fmla="*/ 1885950 h 1885950"/>
              <a:gd name="connsiteX4" fmla="*/ 0 w 3027362"/>
              <a:gd name="connsiteY4" fmla="*/ 1885950 h 1885950"/>
              <a:gd name="connsiteX5" fmla="*/ 0 w 3027362"/>
              <a:gd name="connsiteY5" fmla="*/ 0 h 1885950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0 w 3036565"/>
              <a:gd name="connsiteY4" fmla="*/ 1885950 h 3892048"/>
              <a:gd name="connsiteX5" fmla="*/ 0 w 3036565"/>
              <a:gd name="connsiteY5" fmla="*/ 0 h 3892048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9203 w 3036565"/>
              <a:gd name="connsiteY4" fmla="*/ 3892047 h 3892048"/>
              <a:gd name="connsiteX5" fmla="*/ 0 w 3036565"/>
              <a:gd name="connsiteY5" fmla="*/ 0 h 389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6565" h="3892048">
                <a:moveTo>
                  <a:pt x="0" y="0"/>
                </a:moveTo>
                <a:lnTo>
                  <a:pt x="2528981" y="0"/>
                </a:lnTo>
                <a:cubicBezTo>
                  <a:pt x="2804229" y="0"/>
                  <a:pt x="3027362" y="223133"/>
                  <a:pt x="3027362" y="498381"/>
                </a:cubicBezTo>
                <a:cubicBezTo>
                  <a:pt x="3030430" y="1629603"/>
                  <a:pt x="3033497" y="2760826"/>
                  <a:pt x="3036565" y="3892048"/>
                </a:cubicBezTo>
                <a:lnTo>
                  <a:pt x="9203" y="3892047"/>
                </a:lnTo>
                <a:cubicBezTo>
                  <a:pt x="6135" y="2594698"/>
                  <a:pt x="3068" y="1297349"/>
                  <a:pt x="0" y="0"/>
                </a:cubicBez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1955911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185639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International Students and Scholars Rock</a:t>
            </a:r>
          </a:p>
        </p:txBody>
      </p:sp>
    </p:spTree>
    <p:extLst>
      <p:ext uri="{BB962C8B-B14F-4D97-AF65-F5344CB8AC3E}">
        <p14:creationId xmlns="" xmlns:p14="http://schemas.microsoft.com/office/powerpoint/2010/main" val="54538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8229600" cy="620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4948"/>
            <a:ext cx="8229600" cy="289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0768" y="329462"/>
            <a:ext cx="46560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International Students and Scholars Rock</a:t>
            </a:r>
            <a:endParaRPr lang="en-US" dirty="0"/>
          </a:p>
        </p:txBody>
      </p:sp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6553200" y="459462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C660E-3FF4-49F7-85E5-4E303E88C0FB}" type="slidenum"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/19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586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7" r:id="rId2"/>
    <p:sldLayoutId id="2147483692" r:id="rId3"/>
    <p:sldLayoutId id="2147483686" r:id="rId4"/>
    <p:sldLayoutId id="2147483689" r:id="rId5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8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27382"/>
            <a:ext cx="8229600" cy="620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4948"/>
            <a:ext cx="8229600" cy="289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553200" y="459462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C660E-3FF4-49F7-85E5-4E303E88C0FB}" type="slidenum"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/19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600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0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7791" y="1452686"/>
            <a:ext cx="8576841" cy="1522008"/>
          </a:xfrm>
        </p:spPr>
        <p:txBody>
          <a:bodyPr>
            <a:normAutofit/>
          </a:bodyPr>
          <a:lstStyle/>
          <a:p>
            <a:r>
              <a:rPr lang="en-US" sz="4000" dirty="0"/>
              <a:t>Poster: Novel Opportunities in Design of Efficient Deep Packet Inspection Engines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163256" y="3518705"/>
            <a:ext cx="7263114" cy="1122744"/>
          </a:xfrm>
        </p:spPr>
        <p:txBody>
          <a:bodyPr>
            <a:noAutofit/>
          </a:bodyPr>
          <a:lstStyle/>
          <a:p>
            <a:r>
              <a:rPr lang="en-US" sz="2400" dirty="0"/>
              <a:t>Anton </a:t>
            </a:r>
            <a:r>
              <a:rPr lang="en-US" sz="2400" dirty="0" err="1"/>
              <a:t>Chekashev</a:t>
            </a:r>
            <a:r>
              <a:rPr lang="en-US" sz="2400" dirty="0"/>
              <a:t> (ITMO University)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en-US" sz="2400" dirty="0" err="1"/>
              <a:t>Vitalii</a:t>
            </a:r>
            <a:r>
              <a:rPr lang="en-US" sz="2400" dirty="0"/>
              <a:t> </a:t>
            </a:r>
            <a:r>
              <a:rPr lang="en-US" sz="2400" dirty="0" err="1"/>
              <a:t>Demianiuk</a:t>
            </a:r>
            <a:r>
              <a:rPr lang="ru-RU" sz="2400" dirty="0"/>
              <a:t> </a:t>
            </a:r>
            <a:r>
              <a:rPr lang="en-US" sz="2400" dirty="0"/>
              <a:t>(Ariel University)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en-US" sz="2400" dirty="0" err="1"/>
              <a:t>Kirill</a:t>
            </a:r>
            <a:r>
              <a:rPr lang="en-US" sz="2400" dirty="0"/>
              <a:t> </a:t>
            </a:r>
            <a:r>
              <a:rPr lang="en-US" sz="2400" dirty="0" err="1"/>
              <a:t>Kogan</a:t>
            </a:r>
            <a:r>
              <a:rPr lang="en-US" sz="2400" dirty="0"/>
              <a:t> (Ariel University)</a:t>
            </a:r>
          </a:p>
        </p:txBody>
      </p:sp>
    </p:spTree>
    <p:extLst>
      <p:ext uri="{BB962C8B-B14F-4D97-AF65-F5344CB8AC3E}">
        <p14:creationId xmlns="" xmlns:p14="http://schemas.microsoft.com/office/powerpoint/2010/main" val="8717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340"/>
            <a:ext cx="8229600" cy="620315"/>
          </a:xfrm>
        </p:spPr>
        <p:txBody>
          <a:bodyPr>
            <a:normAutofit fontScale="90000"/>
          </a:bodyPr>
          <a:lstStyle/>
          <a:p>
            <a:r>
              <a:rPr lang="en-US" dirty="0"/>
              <a:t>Deep Packet </a:t>
            </a:r>
            <a:r>
              <a:rPr lang="en-US" dirty="0" smtClean="0"/>
              <a:t>Inspection (DPI)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6273934" cy="2890911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rgbClr val="1946BA"/>
              </a:buClr>
              <a:buNone/>
            </a:pPr>
            <a:r>
              <a:rPr lang="en-US" dirty="0" smtClean="0"/>
              <a:t>Use </a:t>
            </a:r>
            <a:r>
              <a:rPr lang="en-US" dirty="0"/>
              <a:t>cases:</a:t>
            </a:r>
            <a:endParaRPr lang="ru-RU" dirty="0"/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Intrusion detection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Data loss prevention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Bandwidth </a:t>
            </a:r>
            <a:r>
              <a:rPr lang="en-US" dirty="0" smtClean="0"/>
              <a:t>management</a:t>
            </a:r>
          </a:p>
          <a:p>
            <a:pPr marL="457200" lvl="1" indent="0">
              <a:buClr>
                <a:srgbClr val="1946BA"/>
              </a:buClr>
              <a:buNone/>
            </a:pPr>
            <a:endParaRPr lang="en-US" dirty="0" smtClean="0"/>
          </a:p>
          <a:p>
            <a:pPr marL="0" indent="0">
              <a:buClr>
                <a:srgbClr val="1946BA"/>
              </a:buClr>
              <a:buNone/>
            </a:pPr>
            <a:r>
              <a:rPr lang="en-US" dirty="0" smtClean="0"/>
              <a:t>Based </a:t>
            </a:r>
            <a:r>
              <a:rPr lang="en-US" dirty="0"/>
              <a:t>on regular </a:t>
            </a:r>
            <a:r>
              <a:rPr lang="en-US" dirty="0" smtClean="0"/>
              <a:t>expressions</a:t>
            </a:r>
            <a:endParaRPr lang="en-US" dirty="0"/>
          </a:p>
          <a:p>
            <a:pPr marL="0" indent="0">
              <a:buClr>
                <a:srgbClr val="1946BA"/>
              </a:buClr>
              <a:buNone/>
            </a:pPr>
            <a:endParaRPr lang="en-US" dirty="0"/>
          </a:p>
          <a:p>
            <a:pPr marL="0" indent="0">
              <a:buClr>
                <a:srgbClr val="1946BA"/>
              </a:buClr>
              <a:buNone/>
            </a:pPr>
            <a:r>
              <a:rPr lang="en-US" dirty="0"/>
              <a:t>One of the most resource-consuming </a:t>
            </a:r>
            <a:r>
              <a:rPr lang="en-US" dirty="0" smtClean="0"/>
              <a:t>tasks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0798"/>
            <a:ext cx="8229600" cy="620315"/>
          </a:xfrm>
        </p:spPr>
        <p:txBody>
          <a:bodyPr>
            <a:normAutofit fontScale="90000"/>
          </a:bodyPr>
          <a:lstStyle/>
          <a:p>
            <a:r>
              <a:rPr lang="en-US" dirty="0"/>
              <a:t>DPI: Speed-memory tradeoff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0" y="1376563"/>
            <a:ext cx="8332470" cy="2848490"/>
          </a:xfrm>
        </p:spPr>
        <p:txBody>
          <a:bodyPr>
            <a:normAutofit/>
          </a:bodyPr>
          <a:lstStyle/>
          <a:p>
            <a:pPr marL="457200" lvl="1" indent="0">
              <a:buClr>
                <a:srgbClr val="1946BA"/>
              </a:buClr>
              <a:buNone/>
            </a:pPr>
            <a:r>
              <a:rPr lang="en-US" sz="2200" dirty="0"/>
              <a:t>Deterministic finite automaton (DFA)</a:t>
            </a:r>
            <a:r>
              <a:rPr lang="en-US" dirty="0"/>
              <a:t>	</a:t>
            </a:r>
          </a:p>
          <a:p>
            <a:pPr lvl="2">
              <a:buClr>
                <a:srgbClr val="1946BA"/>
              </a:buClr>
            </a:pPr>
            <a:r>
              <a:rPr lang="en-US" dirty="0"/>
              <a:t>Lookup time: matching string length</a:t>
            </a:r>
          </a:p>
          <a:p>
            <a:pPr lvl="2">
              <a:buClr>
                <a:srgbClr val="1946BA"/>
              </a:buClr>
            </a:pPr>
            <a:r>
              <a:rPr lang="en-US" dirty="0"/>
              <a:t>Number of states: exponential</a:t>
            </a:r>
          </a:p>
          <a:p>
            <a:pPr marL="457200" lvl="1" indent="0">
              <a:buClr>
                <a:srgbClr val="1946BA"/>
              </a:buClr>
              <a:buNone/>
            </a:pPr>
            <a:r>
              <a:rPr lang="en-US" sz="2200" dirty="0"/>
              <a:t>Nondeterministic finite automaton (NFA)</a:t>
            </a:r>
          </a:p>
          <a:p>
            <a:pPr lvl="2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Lookup </a:t>
            </a:r>
            <a:r>
              <a:rPr lang="en-US" dirty="0" smtClean="0"/>
              <a:t>time: </a:t>
            </a:r>
            <a:r>
              <a:rPr lang="en-US" dirty="0"/>
              <a:t>matching string length * number of states</a:t>
            </a:r>
          </a:p>
          <a:p>
            <a:pPr lvl="2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Number of states: </a:t>
            </a:r>
            <a:r>
              <a:rPr lang="en-US" dirty="0" smtClean="0"/>
              <a:t>linear</a:t>
            </a:r>
            <a:endParaRPr lang="ru-RU" dirty="0"/>
          </a:p>
          <a:p>
            <a:pPr marL="457200" lvl="1" indent="0">
              <a:buClr>
                <a:srgbClr val="1946BA"/>
              </a:buClr>
              <a:buNone/>
            </a:pPr>
            <a:r>
              <a:rPr lang="en-US" sz="2200" dirty="0" err="1"/>
              <a:t>HybridFA</a:t>
            </a:r>
            <a:r>
              <a:rPr lang="en-US" sz="2200" dirty="0"/>
              <a:t> : combination of NFA and DFA</a:t>
            </a: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7448"/>
            <a:ext cx="8229600" cy="620315"/>
          </a:xfrm>
        </p:spPr>
        <p:txBody>
          <a:bodyPr>
            <a:normAutofit fontScale="90000"/>
          </a:bodyPr>
          <a:lstStyle/>
          <a:p>
            <a:r>
              <a:rPr lang="en-US" dirty="0"/>
              <a:t>Semi-equivalent packet classifiers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4FBF357-32E1-496F-8584-5F1CA3318EE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7" y="1978238"/>
            <a:ext cx="2390302" cy="6885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2F8CB8C-28CA-4078-BBFF-E04E00F09B8A}"/>
              </a:ext>
            </a:extLst>
          </p:cNvPr>
          <p:cNvSpPr txBox="1"/>
          <p:nvPr/>
        </p:nvSpPr>
        <p:spPr>
          <a:xfrm>
            <a:off x="485656" y="1116166"/>
            <a:ext cx="846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Rules are </a:t>
            </a:r>
            <a:r>
              <a:rPr lang="en-US" b="1" dirty="0"/>
              <a:t>disjoint</a:t>
            </a:r>
            <a:r>
              <a:rPr lang="en-US" dirty="0"/>
              <a:t> if they do not match the same header.</a:t>
            </a:r>
            <a:endParaRPr lang="x-none" dirty="0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="" xmlns:a16="http://schemas.microsoft.com/office/drawing/2014/main" id="{53FCFA1F-72B9-4C5F-90A1-443D7D610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7433" y="1937058"/>
            <a:ext cx="2449364" cy="18405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EE3D2EC-EA14-4022-B1CB-F4A1BF00B2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62" y="2802737"/>
            <a:ext cx="2884454" cy="8851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7E27FD2-4B1C-4C21-891F-FF54C6069875}"/>
              </a:ext>
            </a:extLst>
          </p:cNvPr>
          <p:cNvSpPr txBox="1"/>
          <p:nvPr/>
        </p:nvSpPr>
        <p:spPr>
          <a:xfrm>
            <a:off x="474854" y="1526612"/>
            <a:ext cx="920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classifier based on a subset of fields keeping rule </a:t>
            </a:r>
            <a:r>
              <a:rPr lang="en-US" dirty="0" err="1"/>
              <a:t>disjointness</a:t>
            </a:r>
            <a:r>
              <a:rPr lang="en-US" dirty="0"/>
              <a:t> is </a:t>
            </a:r>
            <a:r>
              <a:rPr lang="en-US" b="1" dirty="0"/>
              <a:t>semi-equivalent</a:t>
            </a:r>
            <a:r>
              <a:rPr lang="en-US" dirty="0"/>
              <a:t>.</a:t>
            </a:r>
            <a:endParaRPr lang="x-none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6E01774-9811-4D23-91C4-CEC2A9303FF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337604" y="1969331"/>
            <a:ext cx="1196222" cy="6896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1CCF18C-7DB8-4C21-9EDC-216A2A21EFD2}"/>
              </a:ext>
            </a:extLst>
          </p:cNvPr>
          <p:cNvSpPr txBox="1"/>
          <p:nvPr/>
        </p:nvSpPr>
        <p:spPr>
          <a:xfrm>
            <a:off x="2365809" y="3762920"/>
            <a:ext cx="5852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SIGCOMM’14 </a:t>
            </a:r>
            <a:r>
              <a:rPr lang="en-US" b="1" dirty="0"/>
              <a:t>SAX-PAC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Lookup is done in semi-equivalent classifier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most one rule is matched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Complemented with false-positive check for equivalence</a:t>
            </a:r>
            <a:endParaRPr lang="x-none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Semi-equivalent DPI representations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6133"/>
            <a:ext cx="6273934" cy="2848490"/>
          </a:xfrm>
        </p:spPr>
        <p:txBody>
          <a:bodyPr>
            <a:normAutofit/>
          </a:bodyPr>
          <a:lstStyle/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More </a:t>
            </a:r>
            <a:r>
              <a:rPr lang="en-US" dirty="0" smtClean="0"/>
              <a:t>complex structure</a:t>
            </a:r>
            <a:endParaRPr lang="en-US" dirty="0"/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Disjoint regular expressions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Anchored regular </a:t>
            </a:r>
            <a:r>
              <a:rPr lang="en-US" dirty="0" smtClean="0"/>
              <a:t>expressions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Start with ‘^’</a:t>
            </a:r>
            <a:r>
              <a:rPr lang="ru-RU" dirty="0" smtClean="0"/>
              <a:t> </a:t>
            </a:r>
            <a:r>
              <a:rPr lang="en-US" dirty="0" smtClean="0"/>
              <a:t>or end with ‘$’</a:t>
            </a: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87468"/>
            <a:ext cx="8466881" cy="620315"/>
          </a:xfrm>
        </p:spPr>
        <p:txBody>
          <a:bodyPr>
            <a:normAutofit fontScale="90000"/>
          </a:bodyPr>
          <a:lstStyle/>
          <a:p>
            <a:r>
              <a:rPr lang="en-US" dirty="0"/>
              <a:t>Semi-equivalent DFA (</a:t>
            </a:r>
            <a:r>
              <a:rPr lang="en-US" dirty="0" err="1"/>
              <a:t>seDFA</a:t>
            </a:r>
            <a:r>
              <a:rPr lang="en-US" dirty="0"/>
              <a:t>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528963"/>
            <a:ext cx="7231380" cy="2848490"/>
          </a:xfrm>
        </p:spPr>
        <p:txBody>
          <a:bodyPr>
            <a:normAutofit/>
          </a:bodyPr>
          <a:lstStyle/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sz="2200" dirty="0"/>
              <a:t>Each regular expression has a separate terminal state</a:t>
            </a:r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endParaRPr lang="en-US" sz="2200" dirty="0"/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sz="2200" dirty="0"/>
              <a:t>If an input string </a:t>
            </a:r>
            <a:r>
              <a:rPr lang="en-US" sz="2200" i="1" dirty="0"/>
              <a:t>s </a:t>
            </a:r>
            <a:r>
              <a:rPr lang="en-US" sz="2200" dirty="0"/>
              <a:t>is matched by a regular expression </a:t>
            </a:r>
            <a:r>
              <a:rPr lang="en-US" sz="2200" i="1" dirty="0"/>
              <a:t>x</a:t>
            </a:r>
            <a:r>
              <a:rPr lang="en-US" sz="2200" dirty="0"/>
              <a:t>: </a:t>
            </a:r>
            <a:r>
              <a:rPr lang="en-US" sz="2200" i="1" dirty="0"/>
              <a:t>	</a:t>
            </a:r>
          </a:p>
          <a:p>
            <a:pPr marL="0" indent="0">
              <a:buClr>
                <a:srgbClr val="1946BA"/>
              </a:buClr>
              <a:buNone/>
            </a:pPr>
            <a:r>
              <a:rPr lang="en-US" sz="2200" i="1" dirty="0"/>
              <a:t>	s </a:t>
            </a:r>
            <a:r>
              <a:rPr lang="en-US" sz="2200" dirty="0"/>
              <a:t>leads to the terminal state corresponding to </a:t>
            </a:r>
            <a:r>
              <a:rPr lang="en-US" sz="2200" i="1" dirty="0"/>
              <a:t>x</a:t>
            </a:r>
          </a:p>
          <a:p>
            <a:pPr>
              <a:buClr>
                <a:srgbClr val="1946BA"/>
              </a:buClr>
              <a:buFont typeface="Arial" panose="020B0604020202020204" pitchFamily="34" charset="0"/>
              <a:buChar char="•"/>
            </a:pPr>
            <a:endParaRPr lang="en-US" sz="2200" dirty="0"/>
          </a:p>
          <a:p>
            <a:pPr>
              <a:buClr>
                <a:srgbClr val="1946BA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Otherwise:</a:t>
            </a:r>
            <a:r>
              <a:rPr lang="en-US" sz="2200" i="1" dirty="0"/>
              <a:t> s </a:t>
            </a:r>
            <a:r>
              <a:rPr lang="en-US" sz="2200" dirty="0"/>
              <a:t>may lead to any state</a:t>
            </a:r>
          </a:p>
          <a:p>
            <a:pPr>
              <a:buClr>
                <a:srgbClr val="1946BA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Lookup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1151" y="111216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Matching string: </a:t>
            </a:r>
            <a:r>
              <a:rPr lang="en-US" dirty="0" err="1">
                <a:latin typeface="Consolas" pitchFamily="49" charset="0"/>
              </a:rPr>
              <a:t>acba</a:t>
            </a:r>
            <a:endParaRPr lang="ru-RU" dirty="0">
              <a:latin typeface="Consolas" pitchFamily="49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DE2F014B-64BD-43CB-BED4-DD3A0C49CAFC}"/>
              </a:ext>
            </a:extLst>
          </p:cNvPr>
          <p:cNvSpPr txBox="1">
            <a:spLocks/>
          </p:cNvSpPr>
          <p:nvPr/>
        </p:nvSpPr>
        <p:spPr>
          <a:xfrm>
            <a:off x="132172" y="1772875"/>
            <a:ext cx="3295650" cy="13258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X</a:t>
            </a:r>
            <a:r>
              <a:rPr lang="en-US" dirty="0">
                <a:latin typeface="Consolas" pitchFamily="49" charset="0"/>
              </a:rPr>
              <a:t> = ^aa(</a:t>
            </a:r>
            <a:r>
              <a:rPr lang="en-US" dirty="0" err="1">
                <a:latin typeface="Consolas" pitchFamily="49" charset="0"/>
              </a:rPr>
              <a:t>bb|c</a:t>
            </a:r>
            <a:r>
              <a:rPr lang="en-US" dirty="0">
                <a:latin typeface="Consolas" pitchFamily="49" charset="0"/>
              </a:rPr>
              <a:t>)</a:t>
            </a:r>
          </a:p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Y</a:t>
            </a:r>
            <a:r>
              <a:rPr lang="en-US" dirty="0">
                <a:latin typeface="Consolas" pitchFamily="49" charset="0"/>
              </a:rPr>
              <a:t> = ^(</a:t>
            </a:r>
            <a:r>
              <a:rPr lang="en-US" dirty="0" err="1">
                <a:latin typeface="Consolas" pitchFamily="49" charset="0"/>
              </a:rPr>
              <a:t>a|b|c</a:t>
            </a:r>
            <a:r>
              <a:rPr lang="en-US" dirty="0">
                <a:latin typeface="Consolas" pitchFamily="49" charset="0"/>
              </a:rPr>
              <a:t>)baa</a:t>
            </a:r>
          </a:p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Z</a:t>
            </a:r>
            <a:r>
              <a:rPr lang="en-US" dirty="0">
                <a:latin typeface="Consolas" pitchFamily="49" charset="0"/>
              </a:rPr>
              <a:t> = ^</a:t>
            </a:r>
            <a:r>
              <a:rPr lang="en-US" dirty="0" err="1" smtClean="0">
                <a:latin typeface="Consolas" pitchFamily="49" charset="0"/>
              </a:rPr>
              <a:t>bc</a:t>
            </a:r>
            <a:endParaRPr lang="en-US" sz="1000" dirty="0"/>
          </a:p>
          <a:p>
            <a:pPr>
              <a:buClr>
                <a:srgbClr val="1946BA"/>
              </a:buClr>
              <a:buFontTx/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945163" y="1547813"/>
            <a:ext cx="5045075" cy="236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14271" y="3098755"/>
            <a:ext cx="6273934" cy="1805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946BA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Any method for FP-check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946BA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Combined equivalent DFA: 11 nodes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340"/>
            <a:ext cx="8229600" cy="620315"/>
          </a:xfrm>
        </p:spPr>
        <p:txBody>
          <a:bodyPr>
            <a:normAutofit fontScale="90000"/>
          </a:bodyPr>
          <a:lstStyle/>
          <a:p>
            <a:r>
              <a:rPr lang="en-US" dirty="0"/>
              <a:t>Constructing </a:t>
            </a:r>
            <a:r>
              <a:rPr lang="en-US" dirty="0" err="1"/>
              <a:t>seDFA</a:t>
            </a:r>
            <a:r>
              <a:rPr lang="en-US" dirty="0"/>
              <a:t>: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7655"/>
            <a:ext cx="7202658" cy="2880123"/>
          </a:xfrm>
        </p:spPr>
        <p:txBody>
          <a:bodyPr>
            <a:normAutofit/>
          </a:bodyPr>
          <a:lstStyle/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b="1" dirty="0"/>
              <a:t>Input:</a:t>
            </a:r>
            <a:r>
              <a:rPr lang="en-US" dirty="0"/>
              <a:t> Anchored disjoint </a:t>
            </a:r>
            <a:r>
              <a:rPr lang="en-US" dirty="0" smtClean="0"/>
              <a:t>set of regular expressions</a:t>
            </a:r>
            <a:endParaRPr lang="en-US" dirty="0"/>
          </a:p>
          <a:p>
            <a:pPr marL="457200" lvl="1" indent="0">
              <a:buClr>
                <a:srgbClr val="1946BA"/>
              </a:buClr>
              <a:buNone/>
            </a:pPr>
            <a:endParaRPr lang="en-US" b="1" dirty="0">
              <a:latin typeface="Consolas" pitchFamily="49" charset="0"/>
            </a:endParaRPr>
          </a:p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	X</a:t>
            </a:r>
            <a:r>
              <a:rPr lang="en-US" dirty="0">
                <a:latin typeface="Consolas" pitchFamily="49" charset="0"/>
              </a:rPr>
              <a:t> = ^aa(</a:t>
            </a:r>
            <a:r>
              <a:rPr lang="en-US" dirty="0" err="1">
                <a:latin typeface="Consolas" pitchFamily="49" charset="0"/>
              </a:rPr>
              <a:t>bb|c</a:t>
            </a:r>
            <a:r>
              <a:rPr lang="en-US" dirty="0">
                <a:latin typeface="Consolas" pitchFamily="49" charset="0"/>
              </a:rPr>
              <a:t>)</a:t>
            </a:r>
          </a:p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	Y</a:t>
            </a:r>
            <a:r>
              <a:rPr lang="en-US" dirty="0">
                <a:latin typeface="Consolas" pitchFamily="49" charset="0"/>
              </a:rPr>
              <a:t> = ^(</a:t>
            </a:r>
            <a:r>
              <a:rPr lang="en-US" dirty="0" err="1">
                <a:latin typeface="Consolas" pitchFamily="49" charset="0"/>
              </a:rPr>
              <a:t>a|b|c</a:t>
            </a:r>
            <a:r>
              <a:rPr lang="en-US" dirty="0">
                <a:latin typeface="Consolas" pitchFamily="49" charset="0"/>
              </a:rPr>
              <a:t>)baa</a:t>
            </a:r>
          </a:p>
          <a:p>
            <a:pPr marL="457200" lvl="1" indent="0">
              <a:buClr>
                <a:srgbClr val="1946BA"/>
              </a:buClr>
              <a:buNone/>
            </a:pPr>
            <a:r>
              <a:rPr lang="en-US" b="1" dirty="0">
                <a:latin typeface="Consolas" pitchFamily="49" charset="0"/>
              </a:rPr>
              <a:t>	Z</a:t>
            </a:r>
            <a:r>
              <a:rPr lang="en-US" dirty="0">
                <a:latin typeface="Consolas" pitchFamily="49" charset="0"/>
              </a:rPr>
              <a:t> = ^</a:t>
            </a:r>
            <a:r>
              <a:rPr lang="en-US" dirty="0" err="1">
                <a:latin typeface="Consolas" pitchFamily="49" charset="0"/>
              </a:rPr>
              <a:t>bc</a:t>
            </a:r>
            <a:endParaRPr lang="ru-RU" dirty="0">
              <a:latin typeface="Consolas" pitchFamily="49" charset="0"/>
            </a:endParaRPr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endParaRPr lang="en-US" dirty="0"/>
          </a:p>
          <a:p>
            <a:pPr>
              <a:buClr>
                <a:srgbClr val="1946BA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98769" y="1547813"/>
            <a:ext cx="6298838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1079898"/>
            <a:ext cx="8229600" cy="620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1. Construct </a:t>
            </a:r>
            <a:r>
              <a:rPr lang="en-US" sz="2400" b="0" dirty="0" smtClean="0">
                <a:latin typeface="+mn-lt"/>
              </a:rPr>
              <a:t>combined DFA </a:t>
            </a:r>
            <a:endParaRPr lang="en-US" sz="2400" b="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2. Shrink all states leading to the same terminal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98769" y="1547813"/>
            <a:ext cx="6298838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0110" y="1547813"/>
            <a:ext cx="3876156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2. Shrink all states leading to the same terminal</a:t>
            </a: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0110" y="1547813"/>
            <a:ext cx="3876156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3. Find a pair of non-terminals without conflicting transitions</a:t>
            </a: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0110" y="1547813"/>
            <a:ext cx="3876156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4. Shrink states in the chosen </a:t>
            </a:r>
            <a:r>
              <a:rPr lang="en-US" sz="2400" b="0" dirty="0" smtClean="0">
                <a:latin typeface="+mn-lt"/>
              </a:rPr>
              <a:t>pair</a:t>
            </a:r>
            <a:endParaRPr lang="en-US" sz="2400" b="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27498"/>
            <a:ext cx="8229600" cy="620315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5. Repeat until there </a:t>
            </a:r>
            <a:r>
              <a:rPr lang="en-US" sz="2400" b="0" dirty="0" smtClean="0">
                <a:latin typeface="+mn-lt"/>
              </a:rPr>
              <a:t>is</a:t>
            </a:r>
            <a:r>
              <a:rPr lang="ru-RU" sz="2400" b="0" dirty="0" smtClean="0">
                <a:latin typeface="+mn-lt"/>
              </a:rPr>
              <a:t> </a:t>
            </a:r>
            <a:r>
              <a:rPr lang="en-US" sz="2400" b="0" dirty="0" smtClean="0">
                <a:latin typeface="+mn-lt"/>
              </a:rPr>
              <a:t>no </a:t>
            </a:r>
            <a:r>
              <a:rPr lang="en-US" sz="2400" b="0" dirty="0">
                <a:latin typeface="+mn-lt"/>
              </a:rPr>
              <a:t>such pair</a:t>
            </a:r>
          </a:p>
        </p:txBody>
      </p:sp>
      <p:pic>
        <p:nvPicPr>
          <p:cNvPr id="4505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0109" y="1547813"/>
            <a:ext cx="3876156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10109" y="1547813"/>
            <a:ext cx="3876156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Output: </a:t>
            </a:r>
            <a:r>
              <a:rPr lang="en-US" dirty="0" err="1"/>
              <a:t>seDFA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669333"/>
            <a:ext cx="8229600" cy="6203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8610" b="11430"/>
          <a:stretch>
            <a:fillRect/>
          </a:stretch>
        </p:blipFill>
        <p:spPr bwMode="auto">
          <a:xfrm>
            <a:off x="2271506" y="1808624"/>
            <a:ext cx="4548725" cy="2522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99110" y="1330843"/>
            <a:ext cx="7048500" cy="2848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946BA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2400" dirty="0"/>
              <a:t>Disjoint regular expressions from Snort </a:t>
            </a:r>
            <a:r>
              <a:rPr lang="en-US" sz="2400" dirty="0" smtClean="0"/>
              <a:t>database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946BA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4214" y="4287074"/>
            <a:ext cx="2622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No. of regular expressions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1326352" y="286098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No. of states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study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6133"/>
            <a:ext cx="6273934" cy="2848490"/>
          </a:xfrm>
        </p:spPr>
        <p:txBody>
          <a:bodyPr>
            <a:normAutofit/>
          </a:bodyPr>
          <a:lstStyle/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More efficient heuristics constructing </a:t>
            </a:r>
            <a:r>
              <a:rPr lang="en-US" dirty="0" err="1"/>
              <a:t>seDFA</a:t>
            </a:r>
            <a:endParaRPr lang="en-US" dirty="0"/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Non-disjoint regular expressions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/>
              <a:t>Additional structural properties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r>
              <a:rPr lang="en-US" dirty="0" smtClean="0"/>
              <a:t>Multi-group </a:t>
            </a:r>
            <a:r>
              <a:rPr lang="en-US" dirty="0"/>
              <a:t>representations</a:t>
            </a:r>
          </a:p>
          <a:p>
            <a:pPr lvl="1">
              <a:buClr>
                <a:srgbClr val="1946BA"/>
              </a:buClr>
              <a:buFont typeface="Arial" pitchFamily="34" charset="0"/>
              <a:buChar char="•"/>
            </a:pPr>
            <a:endParaRPr lang="en-US" dirty="0"/>
          </a:p>
          <a:p>
            <a:pPr>
              <a:buClr>
                <a:srgbClr val="1946BA"/>
              </a:buClr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206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01258"/>
            <a:ext cx="8229600" cy="620483"/>
          </a:xfrm>
        </p:spPr>
        <p:txBody>
          <a:bodyPr/>
          <a:lstStyle/>
          <a:p>
            <a:r>
              <a:rPr lang="en-US" dirty="0"/>
              <a:t>Thank you for your attention!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578684"/>
            <a:ext cx="8229600" cy="594122"/>
          </a:xfrm>
        </p:spPr>
        <p:txBody>
          <a:bodyPr/>
          <a:lstStyle/>
          <a:p>
            <a:r>
              <a:rPr lang="en-US" dirty="0"/>
              <a:t>www.</a:t>
            </a:r>
            <a:r>
              <a:rPr lang="pl-PL" dirty="0"/>
              <a:t>ifmo.ru</a:t>
            </a:r>
          </a:p>
        </p:txBody>
      </p:sp>
    </p:spTree>
    <p:extLst>
      <p:ext uri="{BB962C8B-B14F-4D97-AF65-F5344CB8AC3E}">
        <p14:creationId xmlns="" xmlns:p14="http://schemas.microsoft.com/office/powerpoint/2010/main" val="186494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1468.5"/>
  <p:tag name="LATEXADDIN" val="\documentclass{article}&#10;\usepackage{amsmath}&#10;\pagestyle{empty}&#10;\begin{document}&#10;&#10;$$&#10;\begin{array}{rl}&#10;R_1 &amp;= ([1,3], [4,31], [1,28]) \\&#10;R_2 &amp;= ([4,4],[2,30], [4,27]) \\&#10;R_3 &amp;= ([7,9],[5,21], [3,18])&#10;\end{array}&#10;$$&#10;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3.697"/>
  <p:tag name="ORIGINALWIDTH" val="734.9081"/>
  <p:tag name="LATEXADDIN" val="\documentclass{article}&#10;\usepackage{amsmath}&#10;\pagestyle{empty}&#10;\begin{document}&#10;&#10;$$&#10;\begin{array}{rl}&#10;R_1 &amp;= ([1,3]) \\&#10;R_2 &amp;= ([4,4]) \\&#10;R_3 &amp;= ([7,9])&#10;\end{array}&#10;$$&#10;&#10;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Cover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ver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C0B43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15151</TotalTime>
  <Words>282</Words>
  <Application>Microsoft Office PowerPoint</Application>
  <PresentationFormat>Экран (16:9)</PresentationFormat>
  <Paragraphs>74</Paragraphs>
  <Slides>19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Cover</vt:lpstr>
      <vt:lpstr>1_Cover</vt:lpstr>
      <vt:lpstr>Poster: Novel Opportunities in Design of Efficient Deep Packet Inspection Engines</vt:lpstr>
      <vt:lpstr>Deep Packet Inspection (DPI)</vt:lpstr>
      <vt:lpstr>DPI: Speed-memory tradeoff</vt:lpstr>
      <vt:lpstr>Semi-equivalent packet classifiers</vt:lpstr>
      <vt:lpstr>Semi-equivalent DPI representations</vt:lpstr>
      <vt:lpstr>Semi-equivalent DFA (seDFA)</vt:lpstr>
      <vt:lpstr>Lookup process</vt:lpstr>
      <vt:lpstr>Constructing seDFA:</vt:lpstr>
      <vt:lpstr>1. Construct combined DFA </vt:lpstr>
      <vt:lpstr>2. Shrink all states leading to the same terminal</vt:lpstr>
      <vt:lpstr>2. Shrink all states leading to the same terminal</vt:lpstr>
      <vt:lpstr>3. Find a pair of non-terminals without conflicting transitions</vt:lpstr>
      <vt:lpstr>4. Shrink states in the chosen pair</vt:lpstr>
      <vt:lpstr>5. Repeat until there is no such pair</vt:lpstr>
      <vt:lpstr>Output: seDFA</vt:lpstr>
      <vt:lpstr>Results</vt:lpstr>
      <vt:lpstr>Future study</vt:lpstr>
      <vt:lpstr>Questions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</dc:creator>
  <cp:lastModifiedBy>Пользователь Windows</cp:lastModifiedBy>
  <cp:revision>496</cp:revision>
  <dcterms:created xsi:type="dcterms:W3CDTF">2014-06-27T12:30:22Z</dcterms:created>
  <dcterms:modified xsi:type="dcterms:W3CDTF">2020-10-22T19:25:36Z</dcterms:modified>
</cp:coreProperties>
</file>