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9.xml" ContentType="application/vnd.openxmlformats-officedocument.presentationml.tags+xml"/>
  <Override PartName="/ppt/notesSlides/notesSlide17.xml" ContentType="application/vnd.openxmlformats-officedocument.presentationml.notesSlide+xml"/>
  <Override PartName="/ppt/tags/tag1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1.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2.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3.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14.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7" r:id="rId2"/>
    <p:sldId id="308" r:id="rId3"/>
    <p:sldId id="307" r:id="rId4"/>
    <p:sldId id="310" r:id="rId5"/>
    <p:sldId id="311" r:id="rId6"/>
    <p:sldId id="262" r:id="rId7"/>
    <p:sldId id="296" r:id="rId8"/>
    <p:sldId id="300" r:id="rId9"/>
    <p:sldId id="289" r:id="rId10"/>
    <p:sldId id="264" r:id="rId11"/>
    <p:sldId id="322" r:id="rId12"/>
    <p:sldId id="301" r:id="rId13"/>
    <p:sldId id="266" r:id="rId14"/>
    <p:sldId id="267" r:id="rId15"/>
    <p:sldId id="302" r:id="rId16"/>
    <p:sldId id="268" r:id="rId17"/>
    <p:sldId id="269" r:id="rId18"/>
    <p:sldId id="319" r:id="rId19"/>
    <p:sldId id="321" r:id="rId20"/>
    <p:sldId id="303" r:id="rId21"/>
    <p:sldId id="312" r:id="rId22"/>
    <p:sldId id="314" r:id="rId23"/>
    <p:sldId id="320" r:id="rId24"/>
    <p:sldId id="315" r:id="rId25"/>
    <p:sldId id="274" r:id="rId26"/>
    <p:sldId id="275" r:id="rId27"/>
    <p:sldId id="304" r:id="rId28"/>
    <p:sldId id="305" r:id="rId29"/>
    <p:sldId id="280" r:id="rId30"/>
    <p:sldId id="318" r:id="rId31"/>
    <p:sldId id="323" r:id="rId32"/>
    <p:sldId id="28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161" d="100"/>
          <a:sy n="161" d="100"/>
        </p:scale>
        <p:origin x="15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4FE4AD-85B0-460B-9284-615FF24C4AA2}" type="datetimeFigureOut">
              <a:rPr lang="en-US" smtClean="0"/>
              <a:t>10/16/2020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B21410-28FC-4C71-95A7-13BF22323C18}" type="slidenum">
              <a:rPr lang="en-US" smtClean="0"/>
              <a:t>‹#›</a:t>
            </a:fld>
            <a:endParaRPr lang="en-US"/>
          </a:p>
        </p:txBody>
      </p:sp>
    </p:spTree>
    <p:extLst>
      <p:ext uri="{BB962C8B-B14F-4D97-AF65-F5344CB8AC3E}">
        <p14:creationId xmlns:p14="http://schemas.microsoft.com/office/powerpoint/2010/main" val="2191301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E2BB7-7118-4235-B429-C52FBD49B081}" type="slidenum">
              <a:rPr lang="en-GB" smtClean="0"/>
              <a:t>1</a:t>
            </a:fld>
            <a:endParaRPr lang="en-GB"/>
          </a:p>
        </p:txBody>
      </p:sp>
    </p:spTree>
    <p:extLst>
      <p:ext uri="{BB962C8B-B14F-4D97-AF65-F5344CB8AC3E}">
        <p14:creationId xmlns:p14="http://schemas.microsoft.com/office/powerpoint/2010/main" val="3083801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等线" panose="02010600030101010101" pitchFamily="2" charset="-122"/>
                <a:cs typeface="Times New Roman" panose="02020603050405020304" pitchFamily="18" charset="0"/>
              </a:rPr>
              <a:t>The COVID19 pandemic has increased people’s awareness of the importance of public health. One of the easiest and effective way to prevent the virus’s spread is to maintain physical distancing. (</a:t>
            </a:r>
            <a:r>
              <a:rPr lang="en-GB" sz="1800" b="1" dirty="0">
                <a:solidFill>
                  <a:srgbClr val="FF0000"/>
                </a:solidFill>
                <a:effectLst/>
                <a:latin typeface="Calibri" panose="020F0502020204030204" pitchFamily="34" charset="0"/>
                <a:ea typeface="等线" panose="02010600030101010101" pitchFamily="2" charset="-122"/>
                <a:cs typeface="Times New Roman" panose="02020603050405020304" pitchFamily="18" charset="0"/>
              </a:rPr>
              <a:t>Click</a:t>
            </a:r>
            <a:r>
              <a:rPr lang="en-GB" sz="1800" dirty="0">
                <a:effectLst/>
                <a:latin typeface="Calibri" panose="020F0502020204030204" pitchFamily="34" charset="0"/>
                <a:ea typeface="等线" panose="02010600030101010101" pitchFamily="2" charset="-122"/>
                <a:cs typeface="Times New Roman" panose="02020603050405020304" pitchFamily="18" charset="0"/>
              </a:rPr>
              <a:t>). However,  in crowded areas such as hospitals or supermarkets, people may ask themselves, … won’t it be helpful to receive a friendly reminder if we venture too close to others?   </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9E2BB7-7118-4235-B429-C52FBD49B081}" type="slidenum">
              <a:rPr lang="en-GB" smtClean="0"/>
              <a:t>2</a:t>
            </a:fld>
            <a:endParaRPr lang="en-GB"/>
          </a:p>
        </p:txBody>
      </p:sp>
    </p:spTree>
    <p:extLst>
      <p:ext uri="{BB962C8B-B14F-4D97-AF65-F5344CB8AC3E}">
        <p14:creationId xmlns:p14="http://schemas.microsoft.com/office/powerpoint/2010/main" val="4143144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等线" panose="02010600030101010101" pitchFamily="2" charset="-122"/>
                <a:cs typeface="Times New Roman" panose="02020603050405020304" pitchFamily="18" charset="0"/>
              </a:rPr>
              <a:t>In this work, we build a system, which can instantly warn a user if they get within six feet of others. An audio-visual alarm will trigger on the device in such cases.</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9E2BB7-7118-4235-B429-C52FBD49B081}" type="slidenum">
              <a:rPr lang="en-GB" smtClean="0"/>
              <a:t>3</a:t>
            </a:fld>
            <a:endParaRPr lang="en-GB"/>
          </a:p>
        </p:txBody>
      </p:sp>
    </p:spTree>
    <p:extLst>
      <p:ext uri="{BB962C8B-B14F-4D97-AF65-F5344CB8AC3E}">
        <p14:creationId xmlns:p14="http://schemas.microsoft.com/office/powerpoint/2010/main" val="2072607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等线" panose="02010600030101010101" pitchFamily="2" charset="-122"/>
                <a:cs typeface="Times New Roman" panose="02020603050405020304" pitchFamily="18" charset="0"/>
              </a:rPr>
              <a:t>Such a system should achieve 2 goals. (</a:t>
            </a:r>
            <a:r>
              <a:rPr lang="en-GB" sz="1800" b="1" dirty="0">
                <a:solidFill>
                  <a:srgbClr val="FF0000"/>
                </a:solidFill>
                <a:effectLst/>
                <a:latin typeface="Calibri" panose="020F0502020204030204" pitchFamily="34" charset="0"/>
                <a:ea typeface="等线" panose="02010600030101010101" pitchFamily="2" charset="-122"/>
                <a:cs typeface="Times New Roman" panose="02020603050405020304" pitchFamily="18" charset="0"/>
              </a:rPr>
              <a:t>Click</a:t>
            </a:r>
            <a:r>
              <a:rPr lang="en-GB" sz="1800" dirty="0">
                <a:effectLst/>
                <a:latin typeface="Calibri" panose="020F0502020204030204" pitchFamily="34" charset="0"/>
                <a:ea typeface="等线" panose="02010600030101010101" pitchFamily="2" charset="-122"/>
                <a:cs typeface="Times New Roman" panose="02020603050405020304" pitchFamily="18" charset="0"/>
              </a:rPr>
              <a:t>) Firstly, the system should be low-cost. We hope to build a system which is infrastructure free, that is, without deploying sensors in the environment, and reconfiguration free, so that it works efficiently even when only s subset of devices are together. To achieve this goal, we decide to build a distributed system on the embedded devices with low deployment and maintenance cost. (</a:t>
            </a:r>
            <a:r>
              <a:rPr lang="en-GB" sz="1800" b="1" dirty="0">
                <a:solidFill>
                  <a:srgbClr val="FF0000"/>
                </a:solidFill>
                <a:effectLst/>
                <a:latin typeface="Calibri" panose="020F0502020204030204" pitchFamily="34" charset="0"/>
                <a:ea typeface="等线" panose="02010600030101010101" pitchFamily="2" charset="-122"/>
                <a:cs typeface="Times New Roman" panose="02020603050405020304" pitchFamily="18" charset="0"/>
              </a:rPr>
              <a:t>Click</a:t>
            </a:r>
            <a:r>
              <a:rPr lang="en-GB" sz="1800" dirty="0">
                <a:effectLst/>
                <a:latin typeface="Calibri" panose="020F0502020204030204" pitchFamily="34" charset="0"/>
                <a:ea typeface="等线" panose="02010600030101010101" pitchFamily="2" charset="-122"/>
                <a:cs typeface="Times New Roman" panose="02020603050405020304" pitchFamily="18" charset="0"/>
              </a:rPr>
              <a:t>) Secondly, the system should be lightweight. Being lightweight makes this system easily hidden in daily items such as a shopping cart, an identity card or a smart wristband. </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B9E2BB7-7118-4235-B429-C52FBD49B081}" type="slidenum">
              <a:rPr lang="en-GB" smtClean="0"/>
              <a:t>4</a:t>
            </a:fld>
            <a:endParaRPr lang="en-GB"/>
          </a:p>
        </p:txBody>
      </p:sp>
    </p:spTree>
    <p:extLst>
      <p:ext uri="{BB962C8B-B14F-4D97-AF65-F5344CB8AC3E}">
        <p14:creationId xmlns:p14="http://schemas.microsoft.com/office/powerpoint/2010/main" val="4036156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等线" panose="02010600030101010101" pitchFamily="2" charset="-122"/>
                <a:cs typeface="Times New Roman" panose="02020603050405020304" pitchFamily="18" charset="0"/>
              </a:rPr>
              <a:t>However, building this system is non-trivial. There are at least four challenges. (</a:t>
            </a:r>
            <a:r>
              <a:rPr lang="en-GB" sz="1800" b="1" dirty="0">
                <a:solidFill>
                  <a:srgbClr val="FF0000"/>
                </a:solidFill>
                <a:effectLst/>
                <a:latin typeface="Calibri" panose="020F0502020204030204" pitchFamily="34" charset="0"/>
                <a:ea typeface="等线" panose="02010600030101010101" pitchFamily="2" charset="-122"/>
                <a:cs typeface="Times New Roman" panose="02020603050405020304" pitchFamily="18" charset="0"/>
              </a:rPr>
              <a:t>Click</a:t>
            </a:r>
            <a:r>
              <a:rPr lang="en-GB" sz="1800" dirty="0">
                <a:effectLst/>
                <a:latin typeface="Calibri" panose="020F0502020204030204" pitchFamily="34" charset="0"/>
                <a:ea typeface="等线" panose="02010600030101010101" pitchFamily="2" charset="-122"/>
                <a:cs typeface="Times New Roman" panose="02020603050405020304" pitchFamily="18" charset="0"/>
              </a:rPr>
              <a:t>) Firstly, the computation resource is limited. We must make sure our algorithm can run smoothly on devices which only has tens of KBs memory with very limited power. (</a:t>
            </a:r>
            <a:r>
              <a:rPr lang="en-GB" sz="1800" b="1" dirty="0">
                <a:solidFill>
                  <a:srgbClr val="FF0000"/>
                </a:solidFill>
                <a:effectLst/>
                <a:latin typeface="Calibri" panose="020F0502020204030204" pitchFamily="34" charset="0"/>
                <a:ea typeface="等线" panose="02010600030101010101" pitchFamily="2" charset="-122"/>
                <a:cs typeface="Times New Roman" panose="02020603050405020304" pitchFamily="18" charset="0"/>
              </a:rPr>
              <a:t>Click</a:t>
            </a:r>
            <a:r>
              <a:rPr lang="en-GB" sz="1800" dirty="0">
                <a:effectLst/>
                <a:latin typeface="Calibri" panose="020F0502020204030204" pitchFamily="34" charset="0"/>
                <a:ea typeface="等线" panose="02010600030101010101" pitchFamily="2" charset="-122"/>
                <a:cs typeface="Times New Roman" panose="02020603050405020304" pitchFamily="18" charset="0"/>
              </a:rPr>
              <a:t>) Secondly, we need to achieve Peer-to-peer ranging with dynamic participation. Specifically, nodes should be able to enter and leave the network arbitrarily without interrupting the running of the algorithm. (</a:t>
            </a:r>
            <a:r>
              <a:rPr lang="en-GB" sz="1800" b="1" dirty="0">
                <a:solidFill>
                  <a:srgbClr val="FF0000"/>
                </a:solidFill>
                <a:effectLst/>
                <a:latin typeface="Calibri" panose="020F0502020204030204" pitchFamily="34" charset="0"/>
                <a:ea typeface="等线" panose="02010600030101010101" pitchFamily="2" charset="-122"/>
                <a:cs typeface="Times New Roman" panose="02020603050405020304" pitchFamily="18" charset="0"/>
              </a:rPr>
              <a:t>Click</a:t>
            </a:r>
            <a:r>
              <a:rPr lang="en-GB" sz="1800" dirty="0">
                <a:effectLst/>
                <a:latin typeface="Calibri" panose="020F0502020204030204" pitchFamily="34" charset="0"/>
                <a:ea typeface="等线" panose="02010600030101010101" pitchFamily="2" charset="-122"/>
                <a:cs typeface="Times New Roman" panose="02020603050405020304" pitchFamily="18" charset="0"/>
              </a:rPr>
              <a:t>) Thirdly, </a:t>
            </a:r>
            <a:r>
              <a:rPr lang="en-GB" sz="1800" dirty="0" err="1">
                <a:effectLst/>
                <a:latin typeface="Calibri" panose="020F0502020204030204" pitchFamily="34" charset="0"/>
                <a:ea typeface="等线" panose="02010600030101010101" pitchFamily="2" charset="-122"/>
                <a:cs typeface="Times New Roman" panose="02020603050405020304" pitchFamily="18" charset="0"/>
              </a:rPr>
              <a:t>realtime</a:t>
            </a:r>
            <a:r>
              <a:rPr lang="en-GB" sz="1800" dirty="0">
                <a:effectLst/>
                <a:latin typeface="Calibri" panose="020F0502020204030204" pitchFamily="34" charset="0"/>
                <a:ea typeface="等线" panose="02010600030101010101" pitchFamily="2" charset="-122"/>
                <a:cs typeface="Times New Roman" panose="02020603050405020304" pitchFamily="18" charset="0"/>
              </a:rPr>
              <a:t> ranging is hard. In a distributed system, if every node needs to measure the distance with every other node, the time complexity of the algorithm is inherently O(n^2). That means we have to deal with each step in the ranging process very carefully to reduce the time cost as much as possible. Finally, to deal with complex wireless environment is very hard due to the uncertainty of wireless communication.</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AB9E2BB7-7118-4235-B429-C52FBD49B081}" type="slidenum">
              <a:rPr lang="en-GB" smtClean="0"/>
              <a:t>5</a:t>
            </a:fld>
            <a:endParaRPr lang="en-GB"/>
          </a:p>
        </p:txBody>
      </p:sp>
    </p:spTree>
    <p:extLst>
      <p:ext uri="{BB962C8B-B14F-4D97-AF65-F5344CB8AC3E}">
        <p14:creationId xmlns:p14="http://schemas.microsoft.com/office/powerpoint/2010/main" val="3438272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等线" panose="02010600030101010101" pitchFamily="2" charset="-122"/>
                <a:cs typeface="Times New Roman" panose="02020603050405020304" pitchFamily="18" charset="0"/>
              </a:rPr>
              <a:t>To overcome the above challenges, we propose 6Fit-a-part. 6Fit-a-part is a physical design for real-time physical distancing on wearable devices. The prototype of 6Fit-a-part is shown on the right of the slide. 6Fit-a-part has three key on-device functions: An ultra-wideband radio based ranging algorithm, a robust and efficient P2P protocol and an occlusion detection module.</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9E2BB7-7118-4235-B429-C52FBD49B081}" type="slidenum">
              <a:rPr lang="en-GB" smtClean="0"/>
              <a:t>6</a:t>
            </a:fld>
            <a:endParaRPr lang="en-GB"/>
          </a:p>
        </p:txBody>
      </p:sp>
    </p:spTree>
    <p:extLst>
      <p:ext uri="{BB962C8B-B14F-4D97-AF65-F5344CB8AC3E}">
        <p14:creationId xmlns:p14="http://schemas.microsoft.com/office/powerpoint/2010/main" val="2485661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等线" panose="02010600030101010101" pitchFamily="2" charset="-122"/>
                <a:cs typeface="Times New Roman" panose="02020603050405020304" pitchFamily="18" charset="0"/>
              </a:rPr>
              <a:t>Here is an overview of 6Fit-a-apart. At the lowest level, the UWB module deals with the ranging algorithm. It decides what method to use for distance measurement and what information the lower level needs to provide for the upper level for analysis. Basically, this module will provide channel impulse response and the packet timings. (</a:t>
            </a:r>
            <a:r>
              <a:rPr lang="en-GB" sz="1800" b="1" dirty="0">
                <a:solidFill>
                  <a:srgbClr val="FF0000"/>
                </a:solidFill>
                <a:effectLst/>
                <a:latin typeface="Calibri" panose="020F0502020204030204" pitchFamily="34" charset="0"/>
                <a:ea typeface="等线" panose="02010600030101010101" pitchFamily="2" charset="-122"/>
                <a:cs typeface="Times New Roman" panose="02020603050405020304" pitchFamily="18" charset="0"/>
              </a:rPr>
              <a:t>Click</a:t>
            </a:r>
            <a:r>
              <a:rPr lang="en-GB" sz="1800" dirty="0">
                <a:effectLst/>
                <a:latin typeface="Calibri" panose="020F0502020204030204" pitchFamily="34" charset="0"/>
                <a:ea typeface="等线" panose="02010600030101010101" pitchFamily="2" charset="-122"/>
                <a:cs typeface="Times New Roman" panose="02020603050405020304" pitchFamily="18" charset="0"/>
              </a:rPr>
              <a:t>) The P2P ranging protocol will accept the packet timings from the UWB module. It provides a robust protocol for the nodes in the network to exchange packet timings which is required to compute the distance. In addition, there are three submodules in the P2P protocol to improve the time efficiency. They are a time slotting scheme, a slot adaptation algorithm, and a RESP-again scheme. These three submodules can substantially decrease the multiplicative constant of the time complexity, which makes 6Fit-a-part feasible in the real-world. (</a:t>
            </a:r>
            <a:r>
              <a:rPr lang="en-GB" sz="1800" b="1" dirty="0">
                <a:solidFill>
                  <a:srgbClr val="FF0000"/>
                </a:solidFill>
                <a:effectLst/>
                <a:latin typeface="Calibri" panose="020F0502020204030204" pitchFamily="34" charset="0"/>
                <a:ea typeface="等线" panose="02010600030101010101" pitchFamily="2" charset="-122"/>
                <a:cs typeface="Times New Roman" panose="02020603050405020304" pitchFamily="18" charset="0"/>
              </a:rPr>
              <a:t>Click</a:t>
            </a:r>
            <a:r>
              <a:rPr lang="en-GB" sz="1800" dirty="0">
                <a:effectLst/>
                <a:latin typeface="Calibri" panose="020F0502020204030204" pitchFamily="34" charset="0"/>
                <a:ea typeface="等线" panose="02010600030101010101" pitchFamily="2" charset="-122"/>
                <a:cs typeface="Times New Roman" panose="02020603050405020304" pitchFamily="18" charset="0"/>
              </a:rPr>
              <a:t>) Finally, we have an occlusion detection module. This module deals with the complex environments. It classifies three basic cases: LOS signal, Wall-blocking signal, and Human-blocking signal. This module reads the channel impulse response from the UWB module and the raw distances from the P2P protocol, and then extract a couple of features. These features are used to build a tree model to classify the three different types of occlusion so 6Fit-a-part can deal with them correspondingly then.</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AB9E2BB7-7118-4235-B429-C52FBD49B081}" type="slidenum">
              <a:rPr lang="en-GB" smtClean="0"/>
              <a:t>7</a:t>
            </a:fld>
            <a:endParaRPr lang="en-GB"/>
          </a:p>
        </p:txBody>
      </p:sp>
    </p:spTree>
    <p:extLst>
      <p:ext uri="{BB962C8B-B14F-4D97-AF65-F5344CB8AC3E}">
        <p14:creationId xmlns:p14="http://schemas.microsoft.com/office/powerpoint/2010/main" val="1368296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等线" panose="02010600030101010101" pitchFamily="2" charset="-122"/>
                <a:cs typeface="Times New Roman" panose="02020603050405020304" pitchFamily="18" charset="0"/>
              </a:rPr>
              <a:t>I</a:t>
            </a:r>
            <a:r>
              <a:rPr lang="en-US" sz="1800" dirty="0">
                <a:effectLst/>
                <a:latin typeface="Calibri" panose="020F0502020204030204" pitchFamily="34" charset="0"/>
                <a:ea typeface="等线" panose="02010600030101010101" pitchFamily="2" charset="-122"/>
                <a:cs typeface="Times New Roman" panose="02020603050405020304" pitchFamily="18" charset="0"/>
              </a:rPr>
              <a:t>’ll</a:t>
            </a:r>
            <a:r>
              <a:rPr lang="en-GB" sz="1800" dirty="0">
                <a:effectLst/>
                <a:latin typeface="Calibri" panose="020F0502020204030204" pitchFamily="34" charset="0"/>
                <a:ea typeface="等线" panose="02010600030101010101" pitchFamily="2" charset="-122"/>
                <a:cs typeface="Times New Roman" panose="02020603050405020304" pitchFamily="18" charset="0"/>
              </a:rPr>
              <a:t> firstly talk about the UWB module. </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AB9E2BB7-7118-4235-B429-C52FBD49B081}" type="slidenum">
              <a:rPr lang="en-GB" smtClean="0"/>
              <a:t>8</a:t>
            </a:fld>
            <a:endParaRPr lang="en-GB"/>
          </a:p>
        </p:txBody>
      </p:sp>
    </p:spTree>
    <p:extLst>
      <p:ext uri="{BB962C8B-B14F-4D97-AF65-F5344CB8AC3E}">
        <p14:creationId xmlns:p14="http://schemas.microsoft.com/office/powerpoint/2010/main" val="5361710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等线" panose="02010600030101010101" pitchFamily="2" charset="-122"/>
                <a:cs typeface="Times New Roman" panose="02020603050405020304" pitchFamily="18" charset="0"/>
              </a:rPr>
              <a:t>We choose UWB as our basic signal for distance measurement because it has several good properties. Firstly, we can quickly get distances with tens of </a:t>
            </a:r>
            <a:r>
              <a:rPr lang="en-GB" sz="1800" dirty="0" err="1">
                <a:effectLst/>
                <a:latin typeface="Calibri" panose="020F0502020204030204" pitchFamily="34" charset="0"/>
                <a:ea typeface="等线" panose="02010600030101010101" pitchFamily="2" charset="-122"/>
                <a:cs typeface="Times New Roman" panose="02020603050405020304" pitchFamily="18" charset="0"/>
              </a:rPr>
              <a:t>centimeters</a:t>
            </a:r>
            <a:r>
              <a:rPr lang="en-GB" sz="1800" dirty="0">
                <a:effectLst/>
                <a:latin typeface="Calibri" panose="020F0502020204030204" pitchFamily="34" charset="0"/>
                <a:ea typeface="等线" panose="02010600030101010101" pitchFamily="2" charset="-122"/>
                <a:cs typeface="Times New Roman" panose="02020603050405020304" pitchFamily="18" charset="0"/>
              </a:rPr>
              <a:t> of error. By averaging multiple packets, this error can be reduced to 10cm, which is enough in our aimed scenario. In addition, UWB has 1 giga-hertz of bandwidth which makes it defensive to the multipath. Finally, it has nano-second time resolution, making it easy to direct compute the distance from the time-of-flight.</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AB9E2BB7-7118-4235-B429-C52FBD49B081}" type="slidenum">
              <a:rPr lang="en-GB" smtClean="0"/>
              <a:t>9</a:t>
            </a:fld>
            <a:endParaRPr lang="en-GB"/>
          </a:p>
        </p:txBody>
      </p:sp>
    </p:spTree>
    <p:extLst>
      <p:ext uri="{BB962C8B-B14F-4D97-AF65-F5344CB8AC3E}">
        <p14:creationId xmlns:p14="http://schemas.microsoft.com/office/powerpoint/2010/main" val="2828293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等线" panose="02010600030101010101" pitchFamily="2" charset="-122"/>
                <a:cs typeface="Times New Roman" panose="02020603050405020304" pitchFamily="18" charset="0"/>
              </a:rPr>
              <a:t>Basically, distance can be computed directly by (</a:t>
            </a:r>
            <a:r>
              <a:rPr lang="en-GB" sz="1800" b="1" dirty="0">
                <a:solidFill>
                  <a:srgbClr val="FF0000"/>
                </a:solidFill>
                <a:effectLst/>
                <a:latin typeface="Calibri" panose="020F0502020204030204" pitchFamily="34" charset="0"/>
                <a:ea typeface="等线" panose="02010600030101010101" pitchFamily="2" charset="-122"/>
                <a:cs typeface="Times New Roman" panose="02020603050405020304" pitchFamily="18" charset="0"/>
              </a:rPr>
              <a:t>Click</a:t>
            </a:r>
            <a:r>
              <a:rPr lang="en-GB" sz="1800" dirty="0">
                <a:effectLst/>
                <a:latin typeface="Calibri" panose="020F0502020204030204" pitchFamily="34" charset="0"/>
                <a:ea typeface="等线" panose="02010600030101010101" pitchFamily="2" charset="-122"/>
                <a:cs typeface="Times New Roman" panose="02020603050405020304" pitchFamily="18" charset="0"/>
              </a:rPr>
              <a:t>) multiplying the time-of-flight with speed of light. However, since two nodes don’t share a common clock, they are not synchronized very well and have tens of milliseconds offset in the time-of-light. This will incur huge errors. To mitigate the offset, (</a:t>
            </a:r>
            <a:r>
              <a:rPr lang="en-GB" sz="1800" b="1" dirty="0">
                <a:solidFill>
                  <a:srgbClr val="FF0000"/>
                </a:solidFill>
                <a:effectLst/>
                <a:latin typeface="Calibri" panose="020F0502020204030204" pitchFamily="34" charset="0"/>
                <a:ea typeface="等线" panose="02010600030101010101" pitchFamily="2" charset="-122"/>
                <a:cs typeface="Times New Roman" panose="02020603050405020304" pitchFamily="18" charset="0"/>
              </a:rPr>
              <a:t>Click</a:t>
            </a:r>
            <a:r>
              <a:rPr lang="en-GB" sz="1800" dirty="0">
                <a:effectLst/>
                <a:latin typeface="Calibri" panose="020F0502020204030204" pitchFamily="34" charset="0"/>
                <a:ea typeface="等线" panose="02010600030101010101" pitchFamily="2" charset="-122"/>
                <a:cs typeface="Times New Roman" panose="02020603050405020304" pitchFamily="18" charset="0"/>
              </a:rPr>
              <a:t>) we adopt the two way ranging standard from IEEE 802.15.4. It is a widely used protocol in time-of-flight-based localization technique. Suppose there are two nodes in the network: A and B. A first sends a POLL to node B, node B will reply with a RESP message. After A receives the RESP from B, it sends the FINAL message to B so B can compute its distance at its end. During this process, we get </a:t>
            </a:r>
            <a:r>
              <a:rPr lang="en-GB" sz="1800" b="1" dirty="0">
                <a:effectLst/>
                <a:latin typeface="Calibri" panose="020F0502020204030204" pitchFamily="34" charset="0"/>
                <a:ea typeface="等线" panose="02010600030101010101" pitchFamily="2" charset="-122"/>
                <a:cs typeface="Times New Roman" panose="02020603050405020304" pitchFamily="18" charset="0"/>
              </a:rPr>
              <a:t>six</a:t>
            </a:r>
            <a:r>
              <a:rPr lang="en-GB" sz="1800" dirty="0">
                <a:effectLst/>
                <a:latin typeface="Calibri" panose="020F0502020204030204" pitchFamily="34" charset="0"/>
                <a:ea typeface="等线" panose="02010600030101010101" pitchFamily="2" charset="-122"/>
                <a:cs typeface="Times New Roman" panose="02020603050405020304" pitchFamily="18" charset="0"/>
              </a:rPr>
              <a:t> packet timings, Ta1 to Ta3, Tb1 to Tb3. Then we can derive four time durations Da, Db, Ra, Rb. With these time durations, we can compute the distance directly from the formula shown in the slide. This rather non-intuitive formula has been adopted from the reference shown at the bottom of the slide.</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9E2BB7-7118-4235-B429-C52FBD49B081}" type="slidenum">
              <a:rPr lang="en-GB" smtClean="0"/>
              <a:t>10</a:t>
            </a:fld>
            <a:endParaRPr lang="en-GB"/>
          </a:p>
        </p:txBody>
      </p:sp>
    </p:spTree>
    <p:extLst>
      <p:ext uri="{BB962C8B-B14F-4D97-AF65-F5344CB8AC3E}">
        <p14:creationId xmlns:p14="http://schemas.microsoft.com/office/powerpoint/2010/main" val="227008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等线" panose="02010600030101010101" pitchFamily="2" charset="-122"/>
                <a:cs typeface="Times New Roman" panose="02020603050405020304" pitchFamily="18" charset="0"/>
              </a:rPr>
              <a:t>However, what works for a device pair does not necessarily scale to multiple users. There are two problems: The first problem is the medium access coordination. In a distributed system, a node has no knowledge of which other nodes exist near it, at the very beginning. Without any coordination policy, the packet transmission will be in a mess with significant collisions because every node tries to send wireless packets arbitrarily. Secondly, if we naively preform sequential two-way </a:t>
            </a:r>
            <a:r>
              <a:rPr lang="en-GB" sz="1800" dirty="0" err="1">
                <a:effectLst/>
                <a:latin typeface="Calibri" panose="020F0502020204030204" pitchFamily="34" charset="0"/>
                <a:ea typeface="等线" panose="02010600030101010101" pitchFamily="2" charset="-122"/>
                <a:cs typeface="Times New Roman" panose="02020603050405020304" pitchFamily="18" charset="0"/>
              </a:rPr>
              <a:t>rangings</a:t>
            </a:r>
            <a:r>
              <a:rPr lang="en-GB" sz="1800" dirty="0">
                <a:effectLst/>
                <a:latin typeface="Calibri" panose="020F0502020204030204" pitchFamily="34" charset="0"/>
                <a:ea typeface="等线" panose="02010600030101010101" pitchFamily="2" charset="-122"/>
                <a:cs typeface="Times New Roman" panose="02020603050405020304" pitchFamily="18" charset="0"/>
              </a:rPr>
              <a:t>, it will take a long time to perform all the pair-wise distance measurements. (</a:t>
            </a:r>
            <a:r>
              <a:rPr lang="en-GB" sz="1800" b="1" dirty="0">
                <a:effectLst/>
                <a:latin typeface="Calibri" panose="020F0502020204030204" pitchFamily="34" charset="0"/>
                <a:ea typeface="等线" panose="02010600030101010101" pitchFamily="2" charset="-122"/>
                <a:cs typeface="Times New Roman" panose="02020603050405020304" pitchFamily="18" charset="0"/>
              </a:rPr>
              <a:t>Click</a:t>
            </a:r>
            <a:r>
              <a:rPr lang="en-GB" sz="1800" dirty="0">
                <a:effectLst/>
                <a:latin typeface="Calibri" panose="020F0502020204030204" pitchFamily="34" charset="0"/>
                <a:ea typeface="等线" panose="02010600030101010101" pitchFamily="2" charset="-122"/>
                <a:cs typeface="Times New Roman" panose="02020603050405020304" pitchFamily="18" charset="0"/>
              </a:rPr>
              <a:t>) Notice that every distance measurement needs 3 packet transmissions. If we try to perform P2P ranging, the number of packet transmissions will be huge, resulting in seconds of lag in the real-world. It is unacceptable.  </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a:p>
            <a:pPr>
              <a:spcAft>
                <a:spcPts val="800"/>
              </a:spcAft>
            </a:pPr>
            <a:r>
              <a:rPr lang="en-GB" sz="1800" dirty="0">
                <a:effectLst/>
                <a:latin typeface="Calibri" panose="020F0502020204030204" pitchFamily="34" charset="0"/>
                <a:ea typeface="等线" panose="02010600030101010101" pitchFamily="2" charset="-122"/>
                <a:cs typeface="Times New Roman" panose="02020603050405020304" pitchFamily="18" charset="0"/>
              </a:rPr>
              <a:t> </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B9E2BB7-7118-4235-B429-C52FBD49B081}" type="slidenum">
              <a:rPr lang="en-GB" smtClean="0"/>
              <a:t>11</a:t>
            </a:fld>
            <a:endParaRPr lang="en-GB"/>
          </a:p>
        </p:txBody>
      </p:sp>
    </p:spTree>
    <p:extLst>
      <p:ext uri="{BB962C8B-B14F-4D97-AF65-F5344CB8AC3E}">
        <p14:creationId xmlns:p14="http://schemas.microsoft.com/office/powerpoint/2010/main" val="10372359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等线" panose="02010600030101010101" pitchFamily="2" charset="-122"/>
                <a:cs typeface="Times New Roman" panose="02020603050405020304" pitchFamily="18" charset="0"/>
              </a:rPr>
              <a:t>We will use a P2P ranging protocol to solve these two problems.</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AB9E2BB7-7118-4235-B429-C52FBD49B081}" type="slidenum">
              <a:rPr lang="en-GB" smtClean="0"/>
              <a:t>12</a:t>
            </a:fld>
            <a:endParaRPr lang="en-GB"/>
          </a:p>
        </p:txBody>
      </p:sp>
    </p:spTree>
    <p:extLst>
      <p:ext uri="{BB962C8B-B14F-4D97-AF65-F5344CB8AC3E}">
        <p14:creationId xmlns:p14="http://schemas.microsoft.com/office/powerpoint/2010/main" val="21434926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等线" panose="02010600030101010101" pitchFamily="2" charset="-122"/>
                <a:cs typeface="Times New Roman" panose="02020603050405020304" pitchFamily="18" charset="0"/>
              </a:rPr>
              <a:t>Firstly, to reduce the time cost, we will use the broadcasting nature of the wireless signal. Instead of sending a POLL and FINAL independently to every other node in the network, the transmitter broadcasts POLL and FINAL to the whole network. By doing so, the number of packet transmissions can be reduced to one-third of the original. However, broadcasting brings a new problem which is collision. (</a:t>
            </a:r>
            <a:r>
              <a:rPr lang="en-GB" sz="1800" b="1" dirty="0">
                <a:solidFill>
                  <a:srgbClr val="FF0000"/>
                </a:solidFill>
                <a:effectLst/>
                <a:latin typeface="Calibri" panose="020F0502020204030204" pitchFamily="34" charset="0"/>
                <a:ea typeface="等线" panose="02010600030101010101" pitchFamily="2" charset="-122"/>
                <a:cs typeface="Times New Roman" panose="02020603050405020304" pitchFamily="18" charset="0"/>
              </a:rPr>
              <a:t>Click</a:t>
            </a:r>
            <a:r>
              <a:rPr lang="en-GB" sz="1800" dirty="0">
                <a:effectLst/>
                <a:latin typeface="Calibri" panose="020F0502020204030204" pitchFamily="34" charset="0"/>
                <a:ea typeface="等线" panose="02010600030101010101" pitchFamily="2" charset="-122"/>
                <a:cs typeface="Times New Roman" panose="02020603050405020304" pitchFamily="18" charset="0"/>
              </a:rPr>
              <a:t>) Because of the feature of broadcasting, every receiver will receive the message almost simultaneously. If they directly respond to this message, they will have a great chance to collide with each other. </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AB9E2BB7-7118-4235-B429-C52FBD49B081}" type="slidenum">
              <a:rPr lang="en-GB" smtClean="0"/>
              <a:t>13</a:t>
            </a:fld>
            <a:endParaRPr lang="en-GB"/>
          </a:p>
        </p:txBody>
      </p:sp>
    </p:spTree>
    <p:extLst>
      <p:ext uri="{BB962C8B-B14F-4D97-AF65-F5344CB8AC3E}">
        <p14:creationId xmlns:p14="http://schemas.microsoft.com/office/powerpoint/2010/main" val="4191845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等线" panose="02010600030101010101" pitchFamily="2" charset="-122"/>
                <a:cs typeface="Times New Roman" panose="02020603050405020304" pitchFamily="18" charset="0"/>
              </a:rPr>
              <a:t>To mitigate this problem, 6Fit-a-part uses time-slots. At the very beginning, the transmitter will send a number indicating the number of slots within which it expects responses. After the receivers accept this POLL message, they randomly select one slot from the pool and send a RESP message. By doing so, we reduce the probability of collisions.  </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AB9E2BB7-7118-4235-B429-C52FBD49B081}" type="slidenum">
              <a:rPr lang="en-GB" smtClean="0"/>
              <a:t>14</a:t>
            </a:fld>
            <a:endParaRPr lang="en-GB"/>
          </a:p>
        </p:txBody>
      </p:sp>
    </p:spTree>
    <p:extLst>
      <p:ext uri="{BB962C8B-B14F-4D97-AF65-F5344CB8AC3E}">
        <p14:creationId xmlns:p14="http://schemas.microsoft.com/office/powerpoint/2010/main" val="13385643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等线" panose="02010600030101010101" pitchFamily="2" charset="-122"/>
                <a:cs typeface="Times New Roman" panose="02020603050405020304" pitchFamily="18" charset="0"/>
              </a:rPr>
              <a:t>However, simply doing so doesn’t solve the problem very well. There will always be cases when different nodes select the same time slot. In a 10-node network, the collision rate can be as high as 50%  if we fail to select a good value of the number of available time slots. Basically, we propose two solutions to make the protocol more efficient. The first solution is a slot adaptation algorithm, which can dynamically select the optimal value for the number of slots in every iteration. The second solution is a two-round P2P ranging scheme, in which, nodes that collide receive a second chance at sending the response.</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AB9E2BB7-7118-4235-B429-C52FBD49B081}" type="slidenum">
              <a:rPr lang="en-GB" smtClean="0"/>
              <a:t>15</a:t>
            </a:fld>
            <a:endParaRPr lang="en-GB"/>
          </a:p>
        </p:txBody>
      </p:sp>
    </p:spTree>
    <p:extLst>
      <p:ext uri="{BB962C8B-B14F-4D97-AF65-F5344CB8AC3E}">
        <p14:creationId xmlns:p14="http://schemas.microsoft.com/office/powerpoint/2010/main" val="13619564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等线" panose="02010600030101010101" pitchFamily="2" charset="-122"/>
                <a:cs typeface="Times New Roman" panose="02020603050405020304" pitchFamily="18" charset="0"/>
              </a:rPr>
              <a:t>The purpose of slot adaptation is to maximize efficiency. The number of slots should be neither too large nor too small. Probabilistically, the collision rate is coupled with the number of nodes in the network, and the number of slots we offer. That is to say, if we have an expected collision rate, and if  we can somehow approximately estimate the network size. This will give us a hint as to what number of slots we should offer. So how can estimate the network size? We observe that network size can be estimated from the slot occupation rate of the received responses in the first iteration. Using this estimated network size, together with a collision rate, we can make an informed decision about the number of slots to offer in the next round.</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AB9E2BB7-7118-4235-B429-C52FBD49B081}" type="slidenum">
              <a:rPr lang="en-GB" smtClean="0"/>
              <a:t>16</a:t>
            </a:fld>
            <a:endParaRPr lang="en-GB"/>
          </a:p>
        </p:txBody>
      </p:sp>
    </p:spTree>
    <p:extLst>
      <p:ext uri="{BB962C8B-B14F-4D97-AF65-F5344CB8AC3E}">
        <p14:creationId xmlns:p14="http://schemas.microsoft.com/office/powerpoint/2010/main" val="32053311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等线" panose="02010600030101010101" pitchFamily="2" charset="-122"/>
                <a:cs typeface="Times New Roman" panose="02020603050405020304" pitchFamily="18" charset="0"/>
              </a:rPr>
              <a:t>The other solution to the collision problem is a RESP-again scheme. When the receivers try to send the response to the transmitter as a reply, some of the RESPs, like </a:t>
            </a:r>
            <a:r>
              <a:rPr lang="en-GB" sz="1800" dirty="0" err="1">
                <a:effectLst/>
                <a:latin typeface="Calibri" panose="020F0502020204030204" pitchFamily="34" charset="0"/>
                <a:ea typeface="等线" panose="02010600030101010101" pitchFamily="2" charset="-122"/>
                <a:cs typeface="Times New Roman" panose="02020603050405020304" pitchFamily="18" charset="0"/>
              </a:rPr>
              <a:t>resp</a:t>
            </a:r>
            <a:r>
              <a:rPr lang="en-GB" sz="1800" dirty="0">
                <a:effectLst/>
                <a:latin typeface="Calibri" panose="020F0502020204030204" pitchFamily="34" charset="0"/>
                <a:ea typeface="等线" panose="02010600030101010101" pitchFamily="2" charset="-122"/>
                <a:cs typeface="Times New Roman" panose="02020603050405020304" pitchFamily="18" charset="0"/>
              </a:rPr>
              <a:t> from user 4 in the slide, will be received successfully with no collision, but other RESPs will experience a collision because different receivers choose the same time slot. Whatever, the transmitter will collect all the responses which are successfully received in this round, and puts them into a receiving list.  This receiving list will be attached to the FINAL message. (</a:t>
            </a:r>
            <a:r>
              <a:rPr lang="en-GB" sz="1800" b="1" dirty="0">
                <a:solidFill>
                  <a:srgbClr val="FF0000"/>
                </a:solidFill>
                <a:effectLst/>
                <a:latin typeface="Calibri" panose="020F0502020204030204" pitchFamily="34" charset="0"/>
                <a:ea typeface="等线" panose="02010600030101010101" pitchFamily="2" charset="-122"/>
                <a:cs typeface="Times New Roman" panose="02020603050405020304" pitchFamily="18" charset="0"/>
              </a:rPr>
              <a:t>Click</a:t>
            </a:r>
            <a:r>
              <a:rPr lang="en-GB" sz="1800" dirty="0">
                <a:effectLst/>
                <a:latin typeface="Calibri" panose="020F0502020204030204" pitchFamily="34" charset="0"/>
                <a:ea typeface="等线" panose="02010600030101010101" pitchFamily="2" charset="-122"/>
                <a:cs typeface="Times New Roman" panose="02020603050405020304" pitchFamily="18" charset="0"/>
              </a:rPr>
              <a:t>) Then the transmitter sends the FINAL message. When receivers receive this FINAL message, they will check to see if they are in the receiving list. If they are, they know they succeed in sending in the first round, and we will stop it from running and let it go to sleep for a while to save some time and computational resource. (</a:t>
            </a:r>
            <a:r>
              <a:rPr lang="en-GB" sz="1800" b="1" dirty="0">
                <a:solidFill>
                  <a:srgbClr val="FF0000"/>
                </a:solidFill>
                <a:effectLst/>
                <a:latin typeface="Calibri" panose="020F0502020204030204" pitchFamily="34" charset="0"/>
                <a:ea typeface="等线" panose="02010600030101010101" pitchFamily="2" charset="-122"/>
                <a:cs typeface="Times New Roman" panose="02020603050405020304" pitchFamily="18" charset="0"/>
              </a:rPr>
              <a:t>Click</a:t>
            </a:r>
            <a:r>
              <a:rPr lang="en-GB" sz="1800" dirty="0">
                <a:effectLst/>
                <a:latin typeface="Calibri" panose="020F0502020204030204" pitchFamily="34" charset="0"/>
                <a:ea typeface="等线" panose="02010600030101010101" pitchFamily="2" charset="-122"/>
                <a:cs typeface="Times New Roman" panose="02020603050405020304" pitchFamily="18" charset="0"/>
              </a:rPr>
              <a:t>) Otherwise, if they find they are not in the receiving list, they will get the second change to send a RESP-again message. After certain time, the transmitter will broadcast the FINAL-again message for these users to complete the distance measurement.</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9E2BB7-7118-4235-B429-C52FBD49B081}" type="slidenum">
              <a:rPr lang="en-GB" smtClean="0"/>
              <a:t>17</a:t>
            </a:fld>
            <a:endParaRPr lang="en-GB"/>
          </a:p>
        </p:txBody>
      </p:sp>
    </p:spTree>
    <p:extLst>
      <p:ext uri="{BB962C8B-B14F-4D97-AF65-F5344CB8AC3E}">
        <p14:creationId xmlns:p14="http://schemas.microsoft.com/office/powerpoint/2010/main" val="40201437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等线" panose="02010600030101010101" pitchFamily="2" charset="-122"/>
                <a:cs typeface="Times New Roman" panose="02020603050405020304" pitchFamily="18" charset="0"/>
              </a:rPr>
              <a:t>Let’s briefly summarize what we have done for now. What we already have (</a:t>
            </a:r>
            <a:r>
              <a:rPr lang="en-GB" sz="1800" b="1" dirty="0">
                <a:solidFill>
                  <a:srgbClr val="FF0000"/>
                </a:solidFill>
                <a:effectLst/>
                <a:latin typeface="Calibri" panose="020F0502020204030204" pitchFamily="34" charset="0"/>
                <a:ea typeface="等线" panose="02010600030101010101" pitchFamily="2" charset="-122"/>
                <a:cs typeface="Times New Roman" panose="02020603050405020304" pitchFamily="18" charset="0"/>
              </a:rPr>
              <a:t>Click</a:t>
            </a:r>
            <a:r>
              <a:rPr lang="en-GB" sz="1800" dirty="0">
                <a:effectLst/>
                <a:latin typeface="Calibri" panose="020F0502020204030204" pitchFamily="34" charset="0"/>
                <a:ea typeface="等线" panose="02010600030101010101" pitchFamily="2" charset="-122"/>
                <a:cs typeface="Times New Roman" panose="02020603050405020304" pitchFamily="18" charset="0"/>
              </a:rPr>
              <a:t>)  is a low-level ranging algorithm and a robust protocol with which we can obtain the peer-wise distance efficiently and accurately.</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9E2BB7-7118-4235-B429-C52FBD49B081}" type="slidenum">
              <a:rPr lang="en-GB" smtClean="0"/>
              <a:t>18</a:t>
            </a:fld>
            <a:endParaRPr lang="en-GB"/>
          </a:p>
        </p:txBody>
      </p:sp>
    </p:spTree>
    <p:extLst>
      <p:ext uri="{BB962C8B-B14F-4D97-AF65-F5344CB8AC3E}">
        <p14:creationId xmlns:p14="http://schemas.microsoft.com/office/powerpoint/2010/main" val="39431582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等线" panose="02010600030101010101" pitchFamily="2" charset="-122"/>
                <a:cs typeface="Times New Roman" panose="02020603050405020304" pitchFamily="18" charset="0"/>
              </a:rPr>
              <a:t>However, we want to ask this question: should all distance measurements be treated equally? </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9E2BB7-7118-4235-B429-C52FBD49B081}" type="slidenum">
              <a:rPr lang="en-GB" smtClean="0"/>
              <a:t>19</a:t>
            </a:fld>
            <a:endParaRPr lang="en-GB"/>
          </a:p>
        </p:txBody>
      </p:sp>
    </p:spTree>
    <p:extLst>
      <p:ext uri="{BB962C8B-B14F-4D97-AF65-F5344CB8AC3E}">
        <p14:creationId xmlns:p14="http://schemas.microsoft.com/office/powerpoint/2010/main" val="3689041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等线" panose="02010600030101010101" pitchFamily="2" charset="-122"/>
                <a:cs typeface="Times New Roman" panose="02020603050405020304" pitchFamily="18" charset="0"/>
              </a:rPr>
              <a:t>Actually it’s not true. That’s why we have our occlusion detection module. Remember that we basically classify three different kinds of occlusion: LOS which means no occlusion, Wall-blocking and human blocking.</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9E2BB7-7118-4235-B429-C52FBD49B081}" type="slidenum">
              <a:rPr lang="en-GB" smtClean="0"/>
              <a:t>20</a:t>
            </a:fld>
            <a:endParaRPr lang="en-GB"/>
          </a:p>
        </p:txBody>
      </p:sp>
    </p:spTree>
    <p:extLst>
      <p:ext uri="{BB962C8B-B14F-4D97-AF65-F5344CB8AC3E}">
        <p14:creationId xmlns:p14="http://schemas.microsoft.com/office/powerpoint/2010/main" val="12434111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等线" panose="02010600030101010101" pitchFamily="2" charset="-122"/>
                <a:cs typeface="Times New Roman" panose="02020603050405020304" pitchFamily="18" charset="0"/>
              </a:rPr>
              <a:t>In the wall-blocking case, it is very natural to think that the system shouldn’t warn the user even he is in the 6 feet range from another person on the other side of the wall because there is no risk of infection.</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9E2BB7-7118-4235-B429-C52FBD49B081}" type="slidenum">
              <a:rPr lang="en-GB" smtClean="0"/>
              <a:t>21</a:t>
            </a:fld>
            <a:endParaRPr lang="en-GB"/>
          </a:p>
        </p:txBody>
      </p:sp>
    </p:spTree>
    <p:extLst>
      <p:ext uri="{BB962C8B-B14F-4D97-AF65-F5344CB8AC3E}">
        <p14:creationId xmlns:p14="http://schemas.microsoft.com/office/powerpoint/2010/main" val="34344590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等线" panose="02010600030101010101" pitchFamily="2" charset="-122"/>
                <a:cs typeface="Times New Roman" panose="02020603050405020304" pitchFamily="18" charset="0"/>
              </a:rPr>
              <a:t>To differentiate Wall-blocking case, we observe that in the channel impulse response, the signal amplitude is much lower when there is a wall blocking. That is an important feature to distinguish it.</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9E2BB7-7118-4235-B429-C52FBD49B081}" type="slidenum">
              <a:rPr lang="en-GB" smtClean="0"/>
              <a:t>22</a:t>
            </a:fld>
            <a:endParaRPr lang="en-GB"/>
          </a:p>
        </p:txBody>
      </p:sp>
    </p:spTree>
    <p:extLst>
      <p:ext uri="{BB962C8B-B14F-4D97-AF65-F5344CB8AC3E}">
        <p14:creationId xmlns:p14="http://schemas.microsoft.com/office/powerpoint/2010/main" val="19694030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等线" panose="02010600030101010101" pitchFamily="2" charset="-122"/>
                <a:cs typeface="Times New Roman" panose="02020603050405020304" pitchFamily="18" charset="0"/>
              </a:rPr>
              <a:t>In the human-blocking case, we still need to warn the user when he is too close to others. However, distance measurements are erroneous when there is occlusion. So we should compensate the distance measurement before the system gives a warning.</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AB9E2BB7-7118-4235-B429-C52FBD49B081}" type="slidenum">
              <a:rPr lang="en-GB" smtClean="0"/>
              <a:t>23</a:t>
            </a:fld>
            <a:endParaRPr lang="en-GB"/>
          </a:p>
        </p:txBody>
      </p:sp>
    </p:spTree>
    <p:extLst>
      <p:ext uri="{BB962C8B-B14F-4D97-AF65-F5344CB8AC3E}">
        <p14:creationId xmlns:p14="http://schemas.microsoft.com/office/powerpoint/2010/main" val="15347628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等线" panose="02010600030101010101" pitchFamily="2" charset="-122"/>
                <a:cs typeface="Times New Roman" panose="02020603050405020304" pitchFamily="18" charset="0"/>
              </a:rPr>
              <a:t>Similarly, we use channel impulse response to differentiate the human-blocking case. We observe that signals in the human-blocking case not only have a lower power. Its main lobe  is also distorted by some closely-coupled multipath. It’s a feature we use to distinguish  the human blocking case.</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9E2BB7-7118-4235-B429-C52FBD49B081}" type="slidenum">
              <a:rPr lang="en-GB" smtClean="0"/>
              <a:t>24</a:t>
            </a:fld>
            <a:endParaRPr lang="en-GB"/>
          </a:p>
        </p:txBody>
      </p:sp>
    </p:spTree>
    <p:extLst>
      <p:ext uri="{BB962C8B-B14F-4D97-AF65-F5344CB8AC3E}">
        <p14:creationId xmlns:p14="http://schemas.microsoft.com/office/powerpoint/2010/main" val="29923980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等线" panose="02010600030101010101" pitchFamily="2" charset="-122"/>
                <a:cs typeface="Times New Roman" panose="02020603050405020304" pitchFamily="18" charset="0"/>
              </a:rPr>
              <a:t>Based on the above observations, we firstly extract the channel impulse response in the lowest level. (</a:t>
            </a:r>
            <a:r>
              <a:rPr lang="en-GB" sz="1800" b="1" dirty="0">
                <a:solidFill>
                  <a:srgbClr val="FF0000"/>
                </a:solidFill>
                <a:effectLst/>
                <a:latin typeface="Calibri" panose="020F0502020204030204" pitchFamily="34" charset="0"/>
                <a:ea typeface="等线" panose="02010600030101010101" pitchFamily="2" charset="-122"/>
                <a:cs typeface="Times New Roman" panose="02020603050405020304" pitchFamily="18" charset="0"/>
              </a:rPr>
              <a:t>Click</a:t>
            </a:r>
            <a:r>
              <a:rPr lang="en-GB" sz="1800" dirty="0">
                <a:effectLst/>
                <a:latin typeface="Calibri" panose="020F0502020204030204" pitchFamily="34" charset="0"/>
                <a:ea typeface="等线" panose="02010600030101010101" pitchFamily="2" charset="-122"/>
                <a:cs typeface="Times New Roman" panose="02020603050405020304" pitchFamily="18" charset="0"/>
              </a:rPr>
              <a:t>)  Then we extract a couple of features from the channel impulse response. . (</a:t>
            </a:r>
            <a:r>
              <a:rPr lang="en-GB" sz="1800" b="1" dirty="0">
                <a:solidFill>
                  <a:srgbClr val="FF0000"/>
                </a:solidFill>
                <a:effectLst/>
                <a:latin typeface="Calibri" panose="020F0502020204030204" pitchFamily="34" charset="0"/>
                <a:ea typeface="等线" panose="02010600030101010101" pitchFamily="2" charset="-122"/>
                <a:cs typeface="Times New Roman" panose="02020603050405020304" pitchFamily="18" charset="0"/>
              </a:rPr>
              <a:t>Click</a:t>
            </a:r>
            <a:r>
              <a:rPr lang="en-GB" sz="1800" dirty="0">
                <a:effectLst/>
                <a:latin typeface="Calibri" panose="020F0502020204030204" pitchFamily="34" charset="0"/>
                <a:ea typeface="等线" panose="02010600030101010101" pitchFamily="2" charset="-122"/>
                <a:cs typeface="Times New Roman" panose="02020603050405020304" pitchFamily="18" charset="0"/>
              </a:rPr>
              <a:t>)  We use these features to build a decision tree to classify the occlusion cases, and build a regression tree to compensate for the erroneous distance.  (</a:t>
            </a:r>
            <a:r>
              <a:rPr lang="en-GB" sz="1800" b="1" dirty="0">
                <a:solidFill>
                  <a:srgbClr val="FF0000"/>
                </a:solidFill>
                <a:effectLst/>
                <a:latin typeface="Calibri" panose="020F0502020204030204" pitchFamily="34" charset="0"/>
                <a:ea typeface="等线" panose="02010600030101010101" pitchFamily="2" charset="-122"/>
                <a:cs typeface="Times New Roman" panose="02020603050405020304" pitchFamily="18" charset="0"/>
              </a:rPr>
              <a:t>Click</a:t>
            </a:r>
            <a:r>
              <a:rPr lang="en-GB" sz="1800" dirty="0">
                <a:effectLst/>
                <a:latin typeface="Calibri" panose="020F0502020204030204" pitchFamily="34" charset="0"/>
                <a:ea typeface="等线" panose="02010600030101010101" pitchFamily="2" charset="-122"/>
                <a:cs typeface="Times New Roman" panose="02020603050405020304" pitchFamily="18" charset="0"/>
              </a:rPr>
              <a:t>)   All these functions are integrated in the small embedding device, with no cloud or Internet connection.</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9E2BB7-7118-4235-B429-C52FBD49B081}" type="slidenum">
              <a:rPr lang="en-GB" smtClean="0"/>
              <a:t>25</a:t>
            </a:fld>
            <a:endParaRPr lang="en-GB"/>
          </a:p>
        </p:txBody>
      </p:sp>
    </p:spTree>
    <p:extLst>
      <p:ext uri="{BB962C8B-B14F-4D97-AF65-F5344CB8AC3E}">
        <p14:creationId xmlns:p14="http://schemas.microsoft.com/office/powerpoint/2010/main" val="5213748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等线" panose="02010600030101010101" pitchFamily="2" charset="-122"/>
                <a:cs typeface="Times New Roman" panose="02020603050405020304" pitchFamily="18" charset="0"/>
              </a:rPr>
              <a:t>We implement and evaluate 6Fit-a-part on </a:t>
            </a:r>
            <a:r>
              <a:rPr lang="en-GB" sz="1800" dirty="0" err="1">
                <a:effectLst/>
                <a:latin typeface="Calibri" panose="020F0502020204030204" pitchFamily="34" charset="0"/>
                <a:ea typeface="等线" panose="02010600030101010101" pitchFamily="2" charset="-122"/>
                <a:cs typeface="Times New Roman" panose="02020603050405020304" pitchFamily="18" charset="0"/>
              </a:rPr>
              <a:t>Decawave</a:t>
            </a:r>
            <a:r>
              <a:rPr lang="en-GB" sz="1800" dirty="0">
                <a:effectLst/>
                <a:latin typeface="Calibri" panose="020F0502020204030204" pitchFamily="34" charset="0"/>
                <a:ea typeface="等线" panose="02010600030101010101" pitchFamily="2" charset="-122"/>
                <a:cs typeface="Times New Roman" panose="02020603050405020304" pitchFamily="18" charset="0"/>
              </a:rPr>
              <a:t> Trek 1000 toolkit and Adafruit Feather M0 with DW1000 chip. We use the arbitrary two way ranging as the baseline. It is the original two way ranging from IEEE 802.15.4. We focus on three metrics: percentile of </a:t>
            </a:r>
            <a:r>
              <a:rPr lang="en-GB" sz="1800" dirty="0" err="1">
                <a:effectLst/>
                <a:latin typeface="Calibri" panose="020F0502020204030204" pitchFamily="34" charset="0"/>
                <a:ea typeface="等线" panose="02010600030101010101" pitchFamily="2" charset="-122"/>
                <a:cs typeface="Times New Roman" panose="02020603050405020304" pitchFamily="18" charset="0"/>
              </a:rPr>
              <a:t>rangings</a:t>
            </a:r>
            <a:r>
              <a:rPr lang="en-GB" sz="1800" dirty="0">
                <a:effectLst/>
                <a:latin typeface="Calibri" panose="020F0502020204030204" pitchFamily="34" charset="0"/>
                <a:ea typeface="等线" panose="02010600030101010101" pitchFamily="2" charset="-122"/>
                <a:cs typeface="Times New Roman" panose="02020603050405020304" pitchFamily="18" charset="0"/>
              </a:rPr>
              <a:t> completed, average ranging time and classification accuracy.</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9E2BB7-7118-4235-B429-C52FBD49B081}" type="slidenum">
              <a:rPr lang="en-GB" smtClean="0"/>
              <a:t>26</a:t>
            </a:fld>
            <a:endParaRPr lang="en-GB"/>
          </a:p>
        </p:txBody>
      </p:sp>
    </p:spTree>
    <p:extLst>
      <p:ext uri="{BB962C8B-B14F-4D97-AF65-F5344CB8AC3E}">
        <p14:creationId xmlns:p14="http://schemas.microsoft.com/office/powerpoint/2010/main" val="10578870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等线" panose="02010600030101010101" pitchFamily="2" charset="-122"/>
                <a:cs typeface="Times New Roman" panose="02020603050405020304" pitchFamily="18" charset="0"/>
              </a:rPr>
              <a:t>We firstly look at the percentile of </a:t>
            </a:r>
            <a:r>
              <a:rPr lang="en-GB" sz="1800" dirty="0" err="1">
                <a:effectLst/>
                <a:latin typeface="Calibri" panose="020F0502020204030204" pitchFamily="34" charset="0"/>
                <a:ea typeface="等线" panose="02010600030101010101" pitchFamily="2" charset="-122"/>
                <a:cs typeface="Times New Roman" panose="02020603050405020304" pitchFamily="18" charset="0"/>
              </a:rPr>
              <a:t>rangings</a:t>
            </a:r>
            <a:r>
              <a:rPr lang="en-GB" sz="1800" dirty="0">
                <a:effectLst/>
                <a:latin typeface="Calibri" panose="020F0502020204030204" pitchFamily="34" charset="0"/>
                <a:ea typeface="等线" panose="02010600030101010101" pitchFamily="2" charset="-122"/>
                <a:cs typeface="Times New Roman" panose="02020603050405020304" pitchFamily="18" charset="0"/>
              </a:rPr>
              <a:t> completed. As we can see, in a 10 node network, 6Fit-a-part can still achieve over 60% accuracy. For arbitrary TWR, it is very hard to it to do any valid distance measurements.</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AB9E2BB7-7118-4235-B429-C52FBD49B081}" type="slidenum">
              <a:rPr lang="en-GB" smtClean="0"/>
              <a:t>27</a:t>
            </a:fld>
            <a:endParaRPr lang="en-GB"/>
          </a:p>
        </p:txBody>
      </p:sp>
    </p:spTree>
    <p:extLst>
      <p:ext uri="{BB962C8B-B14F-4D97-AF65-F5344CB8AC3E}">
        <p14:creationId xmlns:p14="http://schemas.microsoft.com/office/powerpoint/2010/main" val="26108029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等线" panose="02010600030101010101" pitchFamily="2" charset="-122"/>
                <a:cs typeface="Times New Roman" panose="02020603050405020304" pitchFamily="18" charset="0"/>
              </a:rPr>
              <a:t>Then let’s look at the average ranging time. Even in a 10 node network, 6Fit-a-part can still achieve 1s ranging time on average, which means it can obtain the distance from all the other nodes in the network in one second, (</a:t>
            </a:r>
            <a:r>
              <a:rPr lang="en-GB" sz="1800" b="1" dirty="0">
                <a:solidFill>
                  <a:srgbClr val="FF0000"/>
                </a:solidFill>
                <a:effectLst/>
                <a:latin typeface="Calibri" panose="020F0502020204030204" pitchFamily="34" charset="0"/>
                <a:ea typeface="等线" panose="02010600030101010101" pitchFamily="2" charset="-122"/>
                <a:cs typeface="Times New Roman" panose="02020603050405020304" pitchFamily="18" charset="0"/>
              </a:rPr>
              <a:t>Click</a:t>
            </a:r>
            <a:r>
              <a:rPr lang="en-GB" sz="1800" dirty="0">
                <a:effectLst/>
                <a:latin typeface="Calibri" panose="020F0502020204030204" pitchFamily="34" charset="0"/>
                <a:ea typeface="等线" panose="02010600030101010101" pitchFamily="2" charset="-122"/>
                <a:cs typeface="Times New Roman" panose="02020603050405020304" pitchFamily="18" charset="0"/>
              </a:rPr>
              <a:t>) corresponding to a 10Hz ranging rate.  As for A-TWR, the performance is much worse.</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9E2BB7-7118-4235-B429-C52FBD49B081}" type="slidenum">
              <a:rPr lang="en-GB" smtClean="0"/>
              <a:t>28</a:t>
            </a:fld>
            <a:endParaRPr lang="en-GB"/>
          </a:p>
        </p:txBody>
      </p:sp>
    </p:spTree>
    <p:extLst>
      <p:ext uri="{BB962C8B-B14F-4D97-AF65-F5344CB8AC3E}">
        <p14:creationId xmlns:p14="http://schemas.microsoft.com/office/powerpoint/2010/main" val="26635734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等线" panose="02010600030101010101" pitchFamily="2" charset="-122"/>
                <a:cs typeface="Times New Roman" panose="02020603050405020304" pitchFamily="18" charset="0"/>
              </a:rPr>
              <a:t>Finally, we evaluate the classification accuracy in occlusion detection. We test in 3 different environments, corresponding to the low, medium and high multipath level. Generally, we can achieve over 85% accuracy in classification. We also observe that with increasing multipath, the accuracy degrades a bit. Most mis-classification happen between wall-blocking and human-blocking.</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9E2BB7-7118-4235-B429-C52FBD49B081}" type="slidenum">
              <a:rPr lang="en-GB" smtClean="0"/>
              <a:t>29</a:t>
            </a:fld>
            <a:endParaRPr lang="en-GB"/>
          </a:p>
        </p:txBody>
      </p:sp>
    </p:spTree>
    <p:extLst>
      <p:ext uri="{BB962C8B-B14F-4D97-AF65-F5344CB8AC3E}">
        <p14:creationId xmlns:p14="http://schemas.microsoft.com/office/powerpoint/2010/main" val="22347378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等线" panose="02010600030101010101" pitchFamily="2" charset="-122"/>
                <a:cs typeface="Times New Roman" panose="02020603050405020304" pitchFamily="18" charset="0"/>
              </a:rPr>
              <a:t>There are some future work for 6Fit-a-part. We plan to deploy 6 Fit-a-part on a large scale in the real world such as grocery stores. We hope to collect large amounts of data to see if there would be any improvement. We also want to try with more sensors such as IMU, to see it we can make this system more user-friendly in interaction.</a:t>
            </a:r>
            <a:endParaRPr lang="en-US" sz="1800" dirty="0">
              <a:effectLst/>
              <a:latin typeface="Calibri" panose="020F0502020204030204" pitchFamily="34" charset="0"/>
              <a:ea typeface="等线" panose="02010600030101010101" pitchFamily="2" charset="-122"/>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AB9E2BB7-7118-4235-B429-C52FBD49B081}" type="slidenum">
              <a:rPr lang="en-GB" smtClean="0"/>
              <a:t>30</a:t>
            </a:fld>
            <a:endParaRPr lang="en-GB"/>
          </a:p>
        </p:txBody>
      </p:sp>
    </p:spTree>
    <p:extLst>
      <p:ext uri="{BB962C8B-B14F-4D97-AF65-F5344CB8AC3E}">
        <p14:creationId xmlns:p14="http://schemas.microsoft.com/office/powerpoint/2010/main" val="21357580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lvl="0" indent="0">
              <a:lnSpc>
                <a:spcPct val="107000"/>
              </a:lnSpc>
              <a:spcAft>
                <a:spcPts val="800"/>
              </a:spcAft>
              <a:buFont typeface="Arial" panose="020B0604020202020204" pitchFamily="34" charset="0"/>
              <a:buNone/>
              <a:tabLst>
                <a:tab pos="457200" algn="l"/>
              </a:tabLst>
            </a:pPr>
            <a:r>
              <a:rPr lang="en-GB" sz="1800" dirty="0">
                <a:effectLst/>
                <a:latin typeface="Calibri" panose="020F0502020204030204" pitchFamily="34" charset="0"/>
                <a:ea typeface="等线" panose="02010600030101010101" pitchFamily="2" charset="-122"/>
                <a:cs typeface="Times New Roman" panose="02020603050405020304" pitchFamily="18" charset="0"/>
              </a:rPr>
              <a:t>To conclude,  </a:t>
            </a:r>
          </a:p>
          <a:p>
            <a:pPr marL="0" lvl="0" indent="0">
              <a:lnSpc>
                <a:spcPct val="107000"/>
              </a:lnSpc>
              <a:spcAft>
                <a:spcPts val="800"/>
              </a:spcAft>
              <a:buFont typeface="Arial" panose="020B0604020202020204" pitchFamily="34" charset="0"/>
              <a:buNone/>
              <a:tabLst>
                <a:tab pos="457200" algn="l"/>
              </a:tabLst>
            </a:pPr>
            <a:r>
              <a:rPr lang="en-US" sz="1800" dirty="0">
                <a:effectLst/>
                <a:latin typeface="Calibri" panose="020F0502020204030204" pitchFamily="34" charset="0"/>
                <a:ea typeface="等线" panose="02010600030101010101" pitchFamily="2" charset="-122"/>
                <a:cs typeface="Times New Roman" panose="02020603050405020304" pitchFamily="18" charset="0"/>
              </a:rPr>
              <a:t>We design a robust P2P ranging protocol with an average rate of 10Hz; We analyze the channel impulse response to differentiate occlusion, enhancing the feasibility and generality of 6Fit-a-part. ;We design and prototype 6Fit-a-part on the embedded devices, featured by low power, lightweight and small size.</a:t>
            </a:r>
          </a:p>
          <a:p>
            <a:endParaRPr lang="en-GB" dirty="0"/>
          </a:p>
        </p:txBody>
      </p:sp>
      <p:sp>
        <p:nvSpPr>
          <p:cNvPr id="4" name="Slide Number Placeholder 3"/>
          <p:cNvSpPr>
            <a:spLocks noGrp="1"/>
          </p:cNvSpPr>
          <p:nvPr>
            <p:ph type="sldNum" sz="quarter" idx="5"/>
          </p:nvPr>
        </p:nvSpPr>
        <p:spPr/>
        <p:txBody>
          <a:bodyPr/>
          <a:lstStyle/>
          <a:p>
            <a:fld id="{AB9E2BB7-7118-4235-B429-C52FBD49B081}" type="slidenum">
              <a:rPr lang="en-GB" smtClean="0"/>
              <a:t>31</a:t>
            </a:fld>
            <a:endParaRPr lang="en-GB"/>
          </a:p>
        </p:txBody>
      </p:sp>
    </p:spTree>
    <p:extLst>
      <p:ext uri="{BB962C8B-B14F-4D97-AF65-F5344CB8AC3E}">
        <p14:creationId xmlns:p14="http://schemas.microsoft.com/office/powerpoint/2010/main" val="36975686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Thank you, and stay safe!</a:t>
            </a:r>
          </a:p>
        </p:txBody>
      </p:sp>
      <p:sp>
        <p:nvSpPr>
          <p:cNvPr id="4" name="Slide Number Placeholder 3"/>
          <p:cNvSpPr>
            <a:spLocks noGrp="1"/>
          </p:cNvSpPr>
          <p:nvPr>
            <p:ph type="sldNum" sz="quarter" idx="5"/>
          </p:nvPr>
        </p:nvSpPr>
        <p:spPr/>
        <p:txBody>
          <a:bodyPr/>
          <a:lstStyle/>
          <a:p>
            <a:fld id="{AB9E2BB7-7118-4235-B429-C52FBD49B081}" type="slidenum">
              <a:rPr lang="en-GB" smtClean="0"/>
              <a:t>32</a:t>
            </a:fld>
            <a:endParaRPr lang="en-GB"/>
          </a:p>
        </p:txBody>
      </p:sp>
    </p:spTree>
    <p:extLst>
      <p:ext uri="{BB962C8B-B14F-4D97-AF65-F5344CB8AC3E}">
        <p14:creationId xmlns:p14="http://schemas.microsoft.com/office/powerpoint/2010/main" val="531501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874E7-53A2-47AB-A6AF-4CD69E8A9D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7158E4-666B-428D-849F-500F1D363A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6767E60-0AB2-42F6-A1BD-239B7251967D}"/>
              </a:ext>
            </a:extLst>
          </p:cNvPr>
          <p:cNvSpPr>
            <a:spLocks noGrp="1"/>
          </p:cNvSpPr>
          <p:nvPr>
            <p:ph type="dt" sz="half" idx="10"/>
          </p:nvPr>
        </p:nvSpPr>
        <p:spPr/>
        <p:txBody>
          <a:bodyPr/>
          <a:lstStyle/>
          <a:p>
            <a:fld id="{48C820A9-D1EA-4A04-A435-60B0A7C414CC}" type="datetimeFigureOut">
              <a:rPr lang="en-US" smtClean="0"/>
              <a:t>10/16/2020</a:t>
            </a:fld>
            <a:endParaRPr lang="en-US"/>
          </a:p>
        </p:txBody>
      </p:sp>
      <p:sp>
        <p:nvSpPr>
          <p:cNvPr id="5" name="Footer Placeholder 4">
            <a:extLst>
              <a:ext uri="{FF2B5EF4-FFF2-40B4-BE49-F238E27FC236}">
                <a16:creationId xmlns:a16="http://schemas.microsoft.com/office/drawing/2014/main" id="{6FAD9769-B038-4DFA-9071-98627410E3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BBB4A5-18CE-40CB-BFC9-79FB59B7C590}"/>
              </a:ext>
            </a:extLst>
          </p:cNvPr>
          <p:cNvSpPr>
            <a:spLocks noGrp="1"/>
          </p:cNvSpPr>
          <p:nvPr>
            <p:ph type="sldNum" sz="quarter" idx="12"/>
          </p:nvPr>
        </p:nvSpPr>
        <p:spPr/>
        <p:txBody>
          <a:bodyPr/>
          <a:lstStyle/>
          <a:p>
            <a:fld id="{81AD931C-4284-45C5-A80A-5DAE9E219FC1}" type="slidenum">
              <a:rPr lang="en-US" smtClean="0"/>
              <a:t>‹#›</a:t>
            </a:fld>
            <a:endParaRPr lang="en-US"/>
          </a:p>
        </p:txBody>
      </p:sp>
    </p:spTree>
    <p:extLst>
      <p:ext uri="{BB962C8B-B14F-4D97-AF65-F5344CB8AC3E}">
        <p14:creationId xmlns:p14="http://schemas.microsoft.com/office/powerpoint/2010/main" val="4122140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DC8AB-0E4F-43C9-BF8D-4D544A8BBC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A7A3EB-2AA0-40E1-AA66-C69E247DA9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76E1F1-8B3B-4E1D-9DC3-A6FF1EA680F4}"/>
              </a:ext>
            </a:extLst>
          </p:cNvPr>
          <p:cNvSpPr>
            <a:spLocks noGrp="1"/>
          </p:cNvSpPr>
          <p:nvPr>
            <p:ph type="dt" sz="half" idx="10"/>
          </p:nvPr>
        </p:nvSpPr>
        <p:spPr/>
        <p:txBody>
          <a:bodyPr/>
          <a:lstStyle/>
          <a:p>
            <a:fld id="{48C820A9-D1EA-4A04-A435-60B0A7C414CC}" type="datetimeFigureOut">
              <a:rPr lang="en-US" smtClean="0"/>
              <a:t>10/16/2020</a:t>
            </a:fld>
            <a:endParaRPr lang="en-US"/>
          </a:p>
        </p:txBody>
      </p:sp>
      <p:sp>
        <p:nvSpPr>
          <p:cNvPr id="5" name="Footer Placeholder 4">
            <a:extLst>
              <a:ext uri="{FF2B5EF4-FFF2-40B4-BE49-F238E27FC236}">
                <a16:creationId xmlns:a16="http://schemas.microsoft.com/office/drawing/2014/main" id="{A9795C5A-E8AF-419A-98FF-8846032F1B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015F13-E2DB-450B-8A52-4B6A8F095C86}"/>
              </a:ext>
            </a:extLst>
          </p:cNvPr>
          <p:cNvSpPr>
            <a:spLocks noGrp="1"/>
          </p:cNvSpPr>
          <p:nvPr>
            <p:ph type="sldNum" sz="quarter" idx="12"/>
          </p:nvPr>
        </p:nvSpPr>
        <p:spPr/>
        <p:txBody>
          <a:bodyPr/>
          <a:lstStyle/>
          <a:p>
            <a:fld id="{81AD931C-4284-45C5-A80A-5DAE9E219FC1}" type="slidenum">
              <a:rPr lang="en-US" smtClean="0"/>
              <a:t>‹#›</a:t>
            </a:fld>
            <a:endParaRPr lang="en-US"/>
          </a:p>
        </p:txBody>
      </p:sp>
    </p:spTree>
    <p:extLst>
      <p:ext uri="{BB962C8B-B14F-4D97-AF65-F5344CB8AC3E}">
        <p14:creationId xmlns:p14="http://schemas.microsoft.com/office/powerpoint/2010/main" val="832410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62302-87F0-4126-877D-D1018EA6C9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FDB0294-C055-4528-8435-E920EEB06B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7FB897-5D2D-4206-83CC-1195A0CE7F6C}"/>
              </a:ext>
            </a:extLst>
          </p:cNvPr>
          <p:cNvSpPr>
            <a:spLocks noGrp="1"/>
          </p:cNvSpPr>
          <p:nvPr>
            <p:ph type="dt" sz="half" idx="10"/>
          </p:nvPr>
        </p:nvSpPr>
        <p:spPr/>
        <p:txBody>
          <a:bodyPr/>
          <a:lstStyle/>
          <a:p>
            <a:fld id="{48C820A9-D1EA-4A04-A435-60B0A7C414CC}" type="datetimeFigureOut">
              <a:rPr lang="en-US" smtClean="0"/>
              <a:t>10/16/2020</a:t>
            </a:fld>
            <a:endParaRPr lang="en-US"/>
          </a:p>
        </p:txBody>
      </p:sp>
      <p:sp>
        <p:nvSpPr>
          <p:cNvPr id="5" name="Footer Placeholder 4">
            <a:extLst>
              <a:ext uri="{FF2B5EF4-FFF2-40B4-BE49-F238E27FC236}">
                <a16:creationId xmlns:a16="http://schemas.microsoft.com/office/drawing/2014/main" id="{165396C2-0E89-4E3A-903B-62B8E835BF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9C6113-8CA4-41B6-9D58-E0963E126D10}"/>
              </a:ext>
            </a:extLst>
          </p:cNvPr>
          <p:cNvSpPr>
            <a:spLocks noGrp="1"/>
          </p:cNvSpPr>
          <p:nvPr>
            <p:ph type="sldNum" sz="quarter" idx="12"/>
          </p:nvPr>
        </p:nvSpPr>
        <p:spPr/>
        <p:txBody>
          <a:bodyPr/>
          <a:lstStyle/>
          <a:p>
            <a:fld id="{81AD931C-4284-45C5-A80A-5DAE9E219FC1}" type="slidenum">
              <a:rPr lang="en-US" smtClean="0"/>
              <a:t>‹#›</a:t>
            </a:fld>
            <a:endParaRPr lang="en-US"/>
          </a:p>
        </p:txBody>
      </p:sp>
    </p:spTree>
    <p:extLst>
      <p:ext uri="{BB962C8B-B14F-4D97-AF65-F5344CB8AC3E}">
        <p14:creationId xmlns:p14="http://schemas.microsoft.com/office/powerpoint/2010/main" val="3279537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9930B-96EF-4331-BA4D-B59BAAF8D5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4940C8-F53D-46E0-A9E9-6ADF05367B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FB5762-5AD3-49B5-8725-3C193BCD382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981B41-986F-4862-82AF-A1E0FFE93D71}"/>
              </a:ext>
            </a:extLst>
          </p:cNvPr>
          <p:cNvSpPr>
            <a:spLocks noGrp="1"/>
          </p:cNvSpPr>
          <p:nvPr>
            <p:ph type="dt" sz="half" idx="10"/>
          </p:nvPr>
        </p:nvSpPr>
        <p:spPr/>
        <p:txBody>
          <a:bodyPr/>
          <a:lstStyle/>
          <a:p>
            <a:fld id="{48C820A9-D1EA-4A04-A435-60B0A7C414CC}" type="datetimeFigureOut">
              <a:rPr lang="en-US" smtClean="0"/>
              <a:t>10/16/2020</a:t>
            </a:fld>
            <a:endParaRPr lang="en-US"/>
          </a:p>
        </p:txBody>
      </p:sp>
      <p:sp>
        <p:nvSpPr>
          <p:cNvPr id="6" name="Footer Placeholder 5">
            <a:extLst>
              <a:ext uri="{FF2B5EF4-FFF2-40B4-BE49-F238E27FC236}">
                <a16:creationId xmlns:a16="http://schemas.microsoft.com/office/drawing/2014/main" id="{83FA29C6-E169-4F52-8BCE-883C6C1AD4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4E2E2C-3CCF-4D1E-A3D4-AA1D1AC03398}"/>
              </a:ext>
            </a:extLst>
          </p:cNvPr>
          <p:cNvSpPr>
            <a:spLocks noGrp="1"/>
          </p:cNvSpPr>
          <p:nvPr>
            <p:ph type="sldNum" sz="quarter" idx="12"/>
          </p:nvPr>
        </p:nvSpPr>
        <p:spPr/>
        <p:txBody>
          <a:bodyPr/>
          <a:lstStyle/>
          <a:p>
            <a:fld id="{81AD931C-4284-45C5-A80A-5DAE9E219FC1}" type="slidenum">
              <a:rPr lang="en-US" smtClean="0"/>
              <a:t>‹#›</a:t>
            </a:fld>
            <a:endParaRPr lang="en-US"/>
          </a:p>
        </p:txBody>
      </p:sp>
    </p:spTree>
    <p:extLst>
      <p:ext uri="{BB962C8B-B14F-4D97-AF65-F5344CB8AC3E}">
        <p14:creationId xmlns:p14="http://schemas.microsoft.com/office/powerpoint/2010/main" val="1660676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795FB-67BB-4EFC-929D-BE3721DC1DB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158C1F-D476-42ED-A8A2-50A9D57FE5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3F43E8-C2CF-498C-BE83-6946E68D467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DA87E3D-9344-416C-9E58-CE76FF3884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25B63B-653D-498D-B672-012FFDD3AB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161DCF8-FFDA-471F-9659-DB4742188EFA}"/>
              </a:ext>
            </a:extLst>
          </p:cNvPr>
          <p:cNvSpPr>
            <a:spLocks noGrp="1"/>
          </p:cNvSpPr>
          <p:nvPr>
            <p:ph type="dt" sz="half" idx="10"/>
          </p:nvPr>
        </p:nvSpPr>
        <p:spPr/>
        <p:txBody>
          <a:bodyPr/>
          <a:lstStyle/>
          <a:p>
            <a:fld id="{48C820A9-D1EA-4A04-A435-60B0A7C414CC}" type="datetimeFigureOut">
              <a:rPr lang="en-US" smtClean="0"/>
              <a:t>10/16/2020</a:t>
            </a:fld>
            <a:endParaRPr lang="en-US"/>
          </a:p>
        </p:txBody>
      </p:sp>
      <p:sp>
        <p:nvSpPr>
          <p:cNvPr id="8" name="Footer Placeholder 7">
            <a:extLst>
              <a:ext uri="{FF2B5EF4-FFF2-40B4-BE49-F238E27FC236}">
                <a16:creationId xmlns:a16="http://schemas.microsoft.com/office/drawing/2014/main" id="{DC4E8E68-F1AC-4128-A6AF-00CA500EF8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D517D28-A7FC-4F29-8514-6A9C320EA7C9}"/>
              </a:ext>
            </a:extLst>
          </p:cNvPr>
          <p:cNvSpPr>
            <a:spLocks noGrp="1"/>
          </p:cNvSpPr>
          <p:nvPr>
            <p:ph type="sldNum" sz="quarter" idx="12"/>
          </p:nvPr>
        </p:nvSpPr>
        <p:spPr/>
        <p:txBody>
          <a:bodyPr/>
          <a:lstStyle/>
          <a:p>
            <a:fld id="{81AD931C-4284-45C5-A80A-5DAE9E219FC1}" type="slidenum">
              <a:rPr lang="en-US" smtClean="0"/>
              <a:t>‹#›</a:t>
            </a:fld>
            <a:endParaRPr lang="en-US"/>
          </a:p>
        </p:txBody>
      </p:sp>
    </p:spTree>
    <p:extLst>
      <p:ext uri="{BB962C8B-B14F-4D97-AF65-F5344CB8AC3E}">
        <p14:creationId xmlns:p14="http://schemas.microsoft.com/office/powerpoint/2010/main" val="3763727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6641A-DAAE-4A66-B8B0-B339FA0DF5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891BEC-E3BB-469D-924B-796A82B7AB41}"/>
              </a:ext>
            </a:extLst>
          </p:cNvPr>
          <p:cNvSpPr>
            <a:spLocks noGrp="1"/>
          </p:cNvSpPr>
          <p:nvPr>
            <p:ph type="dt" sz="half" idx="10"/>
          </p:nvPr>
        </p:nvSpPr>
        <p:spPr/>
        <p:txBody>
          <a:bodyPr/>
          <a:lstStyle/>
          <a:p>
            <a:fld id="{48C820A9-D1EA-4A04-A435-60B0A7C414CC}" type="datetimeFigureOut">
              <a:rPr lang="en-US" smtClean="0"/>
              <a:t>10/16/2020</a:t>
            </a:fld>
            <a:endParaRPr lang="en-US"/>
          </a:p>
        </p:txBody>
      </p:sp>
      <p:sp>
        <p:nvSpPr>
          <p:cNvPr id="4" name="Footer Placeholder 3">
            <a:extLst>
              <a:ext uri="{FF2B5EF4-FFF2-40B4-BE49-F238E27FC236}">
                <a16:creationId xmlns:a16="http://schemas.microsoft.com/office/drawing/2014/main" id="{360B6891-2558-466B-8375-5488A054BA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DE16B90-7243-4021-B052-A1A99104A72A}"/>
              </a:ext>
            </a:extLst>
          </p:cNvPr>
          <p:cNvSpPr>
            <a:spLocks noGrp="1"/>
          </p:cNvSpPr>
          <p:nvPr>
            <p:ph type="sldNum" sz="quarter" idx="12"/>
          </p:nvPr>
        </p:nvSpPr>
        <p:spPr/>
        <p:txBody>
          <a:bodyPr/>
          <a:lstStyle/>
          <a:p>
            <a:fld id="{81AD931C-4284-45C5-A80A-5DAE9E219FC1}" type="slidenum">
              <a:rPr lang="en-US" smtClean="0"/>
              <a:t>‹#›</a:t>
            </a:fld>
            <a:endParaRPr lang="en-US"/>
          </a:p>
        </p:txBody>
      </p:sp>
    </p:spTree>
    <p:extLst>
      <p:ext uri="{BB962C8B-B14F-4D97-AF65-F5344CB8AC3E}">
        <p14:creationId xmlns:p14="http://schemas.microsoft.com/office/powerpoint/2010/main" val="1599664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62FCFC-40BD-4C50-9368-276A6DC0A77D}"/>
              </a:ext>
            </a:extLst>
          </p:cNvPr>
          <p:cNvSpPr>
            <a:spLocks noGrp="1"/>
          </p:cNvSpPr>
          <p:nvPr>
            <p:ph type="dt" sz="half" idx="10"/>
          </p:nvPr>
        </p:nvSpPr>
        <p:spPr/>
        <p:txBody>
          <a:bodyPr/>
          <a:lstStyle/>
          <a:p>
            <a:fld id="{48C820A9-D1EA-4A04-A435-60B0A7C414CC}" type="datetimeFigureOut">
              <a:rPr lang="en-US" smtClean="0"/>
              <a:t>10/16/2020</a:t>
            </a:fld>
            <a:endParaRPr lang="en-US"/>
          </a:p>
        </p:txBody>
      </p:sp>
      <p:sp>
        <p:nvSpPr>
          <p:cNvPr id="3" name="Footer Placeholder 2">
            <a:extLst>
              <a:ext uri="{FF2B5EF4-FFF2-40B4-BE49-F238E27FC236}">
                <a16:creationId xmlns:a16="http://schemas.microsoft.com/office/drawing/2014/main" id="{5D1C70F4-6F88-4A01-87C5-6FA18B50655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EB36E05-EFEE-4958-90DB-97C1D0EC3A35}"/>
              </a:ext>
            </a:extLst>
          </p:cNvPr>
          <p:cNvSpPr>
            <a:spLocks noGrp="1"/>
          </p:cNvSpPr>
          <p:nvPr>
            <p:ph type="sldNum" sz="quarter" idx="12"/>
          </p:nvPr>
        </p:nvSpPr>
        <p:spPr/>
        <p:txBody>
          <a:bodyPr/>
          <a:lstStyle/>
          <a:p>
            <a:fld id="{81AD931C-4284-45C5-A80A-5DAE9E219FC1}" type="slidenum">
              <a:rPr lang="en-US" smtClean="0"/>
              <a:t>‹#›</a:t>
            </a:fld>
            <a:endParaRPr lang="en-US"/>
          </a:p>
        </p:txBody>
      </p:sp>
    </p:spTree>
    <p:extLst>
      <p:ext uri="{BB962C8B-B14F-4D97-AF65-F5344CB8AC3E}">
        <p14:creationId xmlns:p14="http://schemas.microsoft.com/office/powerpoint/2010/main" val="1783039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4CB52-E0DA-46A2-83A2-ED5635EDC6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6896671-80CD-4A69-BA52-FE6B584C57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E248B0-83B8-42C5-A301-9A9284CC0E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DF877E-B4F8-49A6-BE13-617F311F3D1D}"/>
              </a:ext>
            </a:extLst>
          </p:cNvPr>
          <p:cNvSpPr>
            <a:spLocks noGrp="1"/>
          </p:cNvSpPr>
          <p:nvPr>
            <p:ph type="dt" sz="half" idx="10"/>
          </p:nvPr>
        </p:nvSpPr>
        <p:spPr/>
        <p:txBody>
          <a:bodyPr/>
          <a:lstStyle/>
          <a:p>
            <a:fld id="{48C820A9-D1EA-4A04-A435-60B0A7C414CC}" type="datetimeFigureOut">
              <a:rPr lang="en-US" smtClean="0"/>
              <a:t>10/16/2020</a:t>
            </a:fld>
            <a:endParaRPr lang="en-US"/>
          </a:p>
        </p:txBody>
      </p:sp>
      <p:sp>
        <p:nvSpPr>
          <p:cNvPr id="6" name="Footer Placeholder 5">
            <a:extLst>
              <a:ext uri="{FF2B5EF4-FFF2-40B4-BE49-F238E27FC236}">
                <a16:creationId xmlns:a16="http://schemas.microsoft.com/office/drawing/2014/main" id="{AC45D521-7CBD-42E6-8679-7DA7A314EB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AEAF7E-0859-4C13-AE4B-BEA0BEC4694C}"/>
              </a:ext>
            </a:extLst>
          </p:cNvPr>
          <p:cNvSpPr>
            <a:spLocks noGrp="1"/>
          </p:cNvSpPr>
          <p:nvPr>
            <p:ph type="sldNum" sz="quarter" idx="12"/>
          </p:nvPr>
        </p:nvSpPr>
        <p:spPr/>
        <p:txBody>
          <a:bodyPr/>
          <a:lstStyle/>
          <a:p>
            <a:fld id="{81AD931C-4284-45C5-A80A-5DAE9E219FC1}" type="slidenum">
              <a:rPr lang="en-US" smtClean="0"/>
              <a:t>‹#›</a:t>
            </a:fld>
            <a:endParaRPr lang="en-US"/>
          </a:p>
        </p:txBody>
      </p:sp>
    </p:spTree>
    <p:extLst>
      <p:ext uri="{BB962C8B-B14F-4D97-AF65-F5344CB8AC3E}">
        <p14:creationId xmlns:p14="http://schemas.microsoft.com/office/powerpoint/2010/main" val="2050758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336CD-3F1C-4458-B4CC-3D6918DA26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59D3749-D0C2-4D8B-B1A5-F69C65FFA7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0DE7FA-DF4C-4B39-B141-03825DDAA9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D6ACE6-E227-448E-9547-391A97060663}"/>
              </a:ext>
            </a:extLst>
          </p:cNvPr>
          <p:cNvSpPr>
            <a:spLocks noGrp="1"/>
          </p:cNvSpPr>
          <p:nvPr>
            <p:ph type="dt" sz="half" idx="10"/>
          </p:nvPr>
        </p:nvSpPr>
        <p:spPr/>
        <p:txBody>
          <a:bodyPr/>
          <a:lstStyle/>
          <a:p>
            <a:fld id="{48C820A9-D1EA-4A04-A435-60B0A7C414CC}" type="datetimeFigureOut">
              <a:rPr lang="en-US" smtClean="0"/>
              <a:t>10/16/2020</a:t>
            </a:fld>
            <a:endParaRPr lang="en-US"/>
          </a:p>
        </p:txBody>
      </p:sp>
      <p:sp>
        <p:nvSpPr>
          <p:cNvPr id="6" name="Footer Placeholder 5">
            <a:extLst>
              <a:ext uri="{FF2B5EF4-FFF2-40B4-BE49-F238E27FC236}">
                <a16:creationId xmlns:a16="http://schemas.microsoft.com/office/drawing/2014/main" id="{58D29234-B78C-4402-9C40-7D9B16422D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7564C1-5976-42C2-B68C-9074F8AFA619}"/>
              </a:ext>
            </a:extLst>
          </p:cNvPr>
          <p:cNvSpPr>
            <a:spLocks noGrp="1"/>
          </p:cNvSpPr>
          <p:nvPr>
            <p:ph type="sldNum" sz="quarter" idx="12"/>
          </p:nvPr>
        </p:nvSpPr>
        <p:spPr/>
        <p:txBody>
          <a:bodyPr/>
          <a:lstStyle/>
          <a:p>
            <a:fld id="{81AD931C-4284-45C5-A80A-5DAE9E219FC1}" type="slidenum">
              <a:rPr lang="en-US" smtClean="0"/>
              <a:t>‹#›</a:t>
            </a:fld>
            <a:endParaRPr lang="en-US"/>
          </a:p>
        </p:txBody>
      </p:sp>
    </p:spTree>
    <p:extLst>
      <p:ext uri="{BB962C8B-B14F-4D97-AF65-F5344CB8AC3E}">
        <p14:creationId xmlns:p14="http://schemas.microsoft.com/office/powerpoint/2010/main" val="3334414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59767-C91E-4153-91E2-3E933BF0EF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993362E-A7FD-4450-9090-C59A1C7926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3AFA7C-A1CC-4AC0-BB3A-490DE3A5DABF}"/>
              </a:ext>
            </a:extLst>
          </p:cNvPr>
          <p:cNvSpPr>
            <a:spLocks noGrp="1"/>
          </p:cNvSpPr>
          <p:nvPr>
            <p:ph type="dt" sz="half" idx="10"/>
          </p:nvPr>
        </p:nvSpPr>
        <p:spPr/>
        <p:txBody>
          <a:bodyPr/>
          <a:lstStyle/>
          <a:p>
            <a:fld id="{48C820A9-D1EA-4A04-A435-60B0A7C414CC}" type="datetimeFigureOut">
              <a:rPr lang="en-US" smtClean="0"/>
              <a:t>10/16/2020</a:t>
            </a:fld>
            <a:endParaRPr lang="en-US"/>
          </a:p>
        </p:txBody>
      </p:sp>
      <p:sp>
        <p:nvSpPr>
          <p:cNvPr id="5" name="Footer Placeholder 4">
            <a:extLst>
              <a:ext uri="{FF2B5EF4-FFF2-40B4-BE49-F238E27FC236}">
                <a16:creationId xmlns:a16="http://schemas.microsoft.com/office/drawing/2014/main" id="{D8F4BD8A-DC62-48EC-9622-675F0959A9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40043A-7238-4F6D-9EA5-287976C24F63}"/>
              </a:ext>
            </a:extLst>
          </p:cNvPr>
          <p:cNvSpPr>
            <a:spLocks noGrp="1"/>
          </p:cNvSpPr>
          <p:nvPr>
            <p:ph type="sldNum" sz="quarter" idx="12"/>
          </p:nvPr>
        </p:nvSpPr>
        <p:spPr/>
        <p:txBody>
          <a:bodyPr/>
          <a:lstStyle/>
          <a:p>
            <a:fld id="{81AD931C-4284-45C5-A80A-5DAE9E219FC1}" type="slidenum">
              <a:rPr lang="en-US" smtClean="0"/>
              <a:t>‹#›</a:t>
            </a:fld>
            <a:endParaRPr lang="en-US"/>
          </a:p>
        </p:txBody>
      </p:sp>
    </p:spTree>
    <p:extLst>
      <p:ext uri="{BB962C8B-B14F-4D97-AF65-F5344CB8AC3E}">
        <p14:creationId xmlns:p14="http://schemas.microsoft.com/office/powerpoint/2010/main" val="3950924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F2CC72-7B22-4E4E-9C20-35DDD8569FA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6C0373-19C8-422E-9FD4-DD356AFA339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10ABEC-8453-4F94-8E65-0DE20D051EF7}"/>
              </a:ext>
            </a:extLst>
          </p:cNvPr>
          <p:cNvSpPr>
            <a:spLocks noGrp="1"/>
          </p:cNvSpPr>
          <p:nvPr>
            <p:ph type="dt" sz="half" idx="10"/>
          </p:nvPr>
        </p:nvSpPr>
        <p:spPr/>
        <p:txBody>
          <a:bodyPr/>
          <a:lstStyle/>
          <a:p>
            <a:fld id="{48C820A9-D1EA-4A04-A435-60B0A7C414CC}" type="datetimeFigureOut">
              <a:rPr lang="en-US" smtClean="0"/>
              <a:t>10/16/2020</a:t>
            </a:fld>
            <a:endParaRPr lang="en-US"/>
          </a:p>
        </p:txBody>
      </p:sp>
      <p:sp>
        <p:nvSpPr>
          <p:cNvPr id="5" name="Footer Placeholder 4">
            <a:extLst>
              <a:ext uri="{FF2B5EF4-FFF2-40B4-BE49-F238E27FC236}">
                <a16:creationId xmlns:a16="http://schemas.microsoft.com/office/drawing/2014/main" id="{38B8AF02-53D0-447A-9126-FA8E5D95A2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672AC1-A0CC-485E-A4B0-29EB110121D6}"/>
              </a:ext>
            </a:extLst>
          </p:cNvPr>
          <p:cNvSpPr>
            <a:spLocks noGrp="1"/>
          </p:cNvSpPr>
          <p:nvPr>
            <p:ph type="sldNum" sz="quarter" idx="12"/>
          </p:nvPr>
        </p:nvSpPr>
        <p:spPr/>
        <p:txBody>
          <a:bodyPr/>
          <a:lstStyle/>
          <a:p>
            <a:fld id="{81AD931C-4284-45C5-A80A-5DAE9E219FC1}" type="slidenum">
              <a:rPr lang="en-US" smtClean="0"/>
              <a:t>‹#›</a:t>
            </a:fld>
            <a:endParaRPr lang="en-US"/>
          </a:p>
        </p:txBody>
      </p:sp>
    </p:spTree>
    <p:extLst>
      <p:ext uri="{BB962C8B-B14F-4D97-AF65-F5344CB8AC3E}">
        <p14:creationId xmlns:p14="http://schemas.microsoft.com/office/powerpoint/2010/main" val="3159490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86520F-6419-434F-8C67-91707B77DE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F71248-3A1A-4003-9A66-168CD77DB2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5E05C6-F4C8-4259-AEE7-5C48258816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C820A9-D1EA-4A04-A435-60B0A7C414CC}" type="datetimeFigureOut">
              <a:rPr lang="en-US" smtClean="0"/>
              <a:t>10/16/2020</a:t>
            </a:fld>
            <a:endParaRPr lang="en-US"/>
          </a:p>
        </p:txBody>
      </p:sp>
      <p:sp>
        <p:nvSpPr>
          <p:cNvPr id="5" name="Footer Placeholder 4">
            <a:extLst>
              <a:ext uri="{FF2B5EF4-FFF2-40B4-BE49-F238E27FC236}">
                <a16:creationId xmlns:a16="http://schemas.microsoft.com/office/drawing/2014/main" id="{FAC01466-3BFD-459D-9A1D-B831AB02CB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F605930-2757-43CB-8E20-07C0228B0A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AD931C-4284-45C5-A80A-5DAE9E219FC1}" type="slidenum">
              <a:rPr lang="en-US" smtClean="0"/>
              <a:t>‹#›</a:t>
            </a:fld>
            <a:endParaRPr lang="en-US"/>
          </a:p>
        </p:txBody>
      </p:sp>
    </p:spTree>
    <p:extLst>
      <p:ext uri="{BB962C8B-B14F-4D97-AF65-F5344CB8AC3E}">
        <p14:creationId xmlns:p14="http://schemas.microsoft.com/office/powerpoint/2010/main" val="1292654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notesSlide" Target="../notesSlides/notesSlide3.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svg"/></Relationships>
</file>

<file path=ppt/slides/_rels/slide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notesSlide" Target="../notesSlides/notesSlide4.xml"/><Relationship Id="rId7"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8.png"/><Relationship Id="rId11" Type="http://schemas.openxmlformats.org/officeDocument/2006/relationships/image" Target="../media/image23.jpeg"/><Relationship Id="rId5" Type="http://schemas.openxmlformats.org/officeDocument/2006/relationships/image" Target="../media/image17.jpe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27.png"/><Relationship Id="rId4" Type="http://schemas.openxmlformats.org/officeDocument/2006/relationships/image" Target="../media/image26.emf"/></Relationships>
</file>

<file path=ppt/slides/_rels/slide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9.png"/><Relationship Id="rId5" Type="http://schemas.microsoft.com/office/2007/relationships/hdphoto" Target="../media/hdphoto1.wdp"/><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8" Type="http://schemas.openxmlformats.org/officeDocument/2006/relationships/image" Target="../media/image310.png"/><Relationship Id="rId3" Type="http://schemas.openxmlformats.org/officeDocument/2006/relationships/notesSlide" Target="../notesSlides/notesSlide10.xml"/><Relationship Id="rId7" Type="http://schemas.openxmlformats.org/officeDocument/2006/relationships/image" Target="../media/image300.png"/><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6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27.png"/><Relationship Id="rId4" Type="http://schemas.openxmlformats.org/officeDocument/2006/relationships/image" Target="../media/image26.emf"/></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notesSlide" Target="../notesSlides/notesSlide21.xml"/><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37.png"/><Relationship Id="rId11" Type="http://schemas.openxmlformats.org/officeDocument/2006/relationships/image" Target="../media/image9.png"/><Relationship Id="rId5" Type="http://schemas.openxmlformats.org/officeDocument/2006/relationships/image" Target="../media/image36.png"/><Relationship Id="rId15" Type="http://schemas.openxmlformats.org/officeDocument/2006/relationships/image" Target="../media/image15.svg"/><Relationship Id="rId10" Type="http://schemas.openxmlformats.org/officeDocument/2006/relationships/image" Target="../media/image8.png"/><Relationship Id="rId4" Type="http://schemas.openxmlformats.org/officeDocument/2006/relationships/image" Target="../media/image12.png"/><Relationship Id="rId9" Type="http://schemas.openxmlformats.org/officeDocument/2006/relationships/image" Target="../media/image7.png"/><Relationship Id="rId1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notesSlide" Target="../notesSlides/notesSlide23.xml"/><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slideLayout" Target="../slideLayouts/slideLayout2.xml"/><Relationship Id="rId16" Type="http://schemas.openxmlformats.org/officeDocument/2006/relationships/image" Target="../media/image13.png"/><Relationship Id="rId1" Type="http://schemas.openxmlformats.org/officeDocument/2006/relationships/tags" Target="../tags/tag1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37.png"/><Relationship Id="rId15" Type="http://schemas.openxmlformats.org/officeDocument/2006/relationships/image" Target="../media/image15.svg"/><Relationship Id="rId10" Type="http://schemas.openxmlformats.org/officeDocument/2006/relationships/image" Target="../media/image9.png"/><Relationship Id="rId4" Type="http://schemas.openxmlformats.org/officeDocument/2006/relationships/image" Target="../media/image39.png"/><Relationship Id="rId9" Type="http://schemas.openxmlformats.org/officeDocument/2006/relationships/image" Target="../media/image8.png"/><Relationship Id="rId1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43.jpeg"/><Relationship Id="rId5" Type="http://schemas.openxmlformats.org/officeDocument/2006/relationships/image" Target="../media/image42.pn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9DC9C3E-9EED-47FB-A0B7-E8467CD61C5C}"/>
              </a:ext>
            </a:extLst>
          </p:cNvPr>
          <p:cNvSpPr txBox="1"/>
          <p:nvPr/>
        </p:nvSpPr>
        <p:spPr>
          <a:xfrm>
            <a:off x="1105174" y="2088771"/>
            <a:ext cx="10157076" cy="1200329"/>
          </a:xfrm>
          <a:prstGeom prst="rect">
            <a:avLst/>
          </a:prstGeom>
          <a:noFill/>
        </p:spPr>
        <p:txBody>
          <a:bodyPr wrap="square" rtlCol="0">
            <a:spAutoFit/>
          </a:bodyPr>
          <a:lstStyle/>
          <a:p>
            <a:pPr algn="ctr"/>
            <a:r>
              <a:rPr lang="en-GB" sz="3600" b="1"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rPr>
              <a:t>6Fit-A-Part: A Protocol for Physical Distancing on a Custom Wearable Device</a:t>
            </a:r>
            <a:endParaRPr lang="en-GB" sz="3600" b="1" dirty="0">
              <a:solidFill>
                <a:schemeClr val="accent5">
                  <a:lumMod val="50000"/>
                </a:schemeClr>
              </a:solidFill>
              <a:effectLst>
                <a:outerShdw blurRad="38100" dist="38100" dir="2700000" algn="tl">
                  <a:srgbClr val="000000">
                    <a:alpha val="43137"/>
                  </a:srgbClr>
                </a:outerShdw>
              </a:effectLst>
            </a:endParaRPr>
          </a:p>
        </p:txBody>
      </p:sp>
      <p:sp>
        <p:nvSpPr>
          <p:cNvPr id="5" name="TextBox 4">
            <a:extLst>
              <a:ext uri="{FF2B5EF4-FFF2-40B4-BE49-F238E27FC236}">
                <a16:creationId xmlns:a16="http://schemas.microsoft.com/office/drawing/2014/main" id="{BFAA7560-C613-4568-B7FA-48017A3FEFF9}"/>
              </a:ext>
            </a:extLst>
          </p:cNvPr>
          <p:cNvSpPr txBox="1"/>
          <p:nvPr/>
        </p:nvSpPr>
        <p:spPr>
          <a:xfrm>
            <a:off x="2811624" y="3867668"/>
            <a:ext cx="6568751" cy="461665"/>
          </a:xfrm>
          <a:prstGeom prst="rect">
            <a:avLst/>
          </a:prstGeom>
          <a:noFill/>
        </p:spPr>
        <p:txBody>
          <a:bodyPr wrap="square" rtlCol="0">
            <a:spAutoFit/>
          </a:bodyPr>
          <a:lstStyle/>
          <a:p>
            <a:pPr algn="ctr"/>
            <a:r>
              <a:rPr lang="en-GB" altLang="zh-CN" sz="2400" b="1" dirty="0">
                <a:solidFill>
                  <a:srgbClr val="C00000"/>
                </a:solidFill>
              </a:rPr>
              <a:t>Yifeng</a:t>
            </a:r>
            <a:r>
              <a:rPr lang="en-US" altLang="zh-CN" sz="2400" b="1" dirty="0">
                <a:solidFill>
                  <a:srgbClr val="C00000"/>
                </a:solidFill>
              </a:rPr>
              <a:t> Cao</a:t>
            </a:r>
            <a:r>
              <a:rPr lang="en-US" altLang="zh-CN" sz="2400" dirty="0"/>
              <a:t>, Ashutosh Dhekne, Mostafa Ammar</a:t>
            </a:r>
            <a:endParaRPr lang="en-GB" sz="2400" dirty="0"/>
          </a:p>
        </p:txBody>
      </p:sp>
      <p:sp>
        <p:nvSpPr>
          <p:cNvPr id="6" name="TextBox 5">
            <a:extLst>
              <a:ext uri="{FF2B5EF4-FFF2-40B4-BE49-F238E27FC236}">
                <a16:creationId xmlns:a16="http://schemas.microsoft.com/office/drawing/2014/main" id="{9E5A7773-AE6D-4D9C-B00E-DE4349D2481E}"/>
              </a:ext>
            </a:extLst>
          </p:cNvPr>
          <p:cNvSpPr txBox="1"/>
          <p:nvPr/>
        </p:nvSpPr>
        <p:spPr>
          <a:xfrm>
            <a:off x="2862014" y="5831232"/>
            <a:ext cx="6643396" cy="461665"/>
          </a:xfrm>
          <a:prstGeom prst="rect">
            <a:avLst/>
          </a:prstGeom>
          <a:noFill/>
        </p:spPr>
        <p:txBody>
          <a:bodyPr wrap="square" rtlCol="0">
            <a:spAutoFit/>
          </a:bodyPr>
          <a:lstStyle/>
          <a:p>
            <a:pPr algn="ctr"/>
            <a:r>
              <a:rPr lang="en-GB" sz="2400" dirty="0"/>
              <a:t>Georgia Institute of Technology</a:t>
            </a:r>
          </a:p>
        </p:txBody>
      </p:sp>
      <p:pic>
        <p:nvPicPr>
          <p:cNvPr id="8" name="Picture 4" descr="Georgia Tech Athletics Unveils Comprehensive Brand Refinement">
            <a:extLst>
              <a:ext uri="{FF2B5EF4-FFF2-40B4-BE49-F238E27FC236}">
                <a16:creationId xmlns:a16="http://schemas.microsoft.com/office/drawing/2014/main" id="{67B87BA5-FB87-420F-84A8-A778C6F639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3441" y="5142102"/>
            <a:ext cx="1225118" cy="689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014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555008A-114A-4087-9B3E-3DBB08FCADB5}"/>
              </a:ext>
            </a:extLst>
          </p:cNvPr>
          <p:cNvSpPr txBox="1"/>
          <p:nvPr/>
        </p:nvSpPr>
        <p:spPr>
          <a:xfrm>
            <a:off x="516880" y="197391"/>
            <a:ext cx="5486399" cy="646331"/>
          </a:xfrm>
          <a:prstGeom prst="rect">
            <a:avLst/>
          </a:prstGeom>
          <a:noFill/>
        </p:spPr>
        <p:txBody>
          <a:bodyPr wrap="square" rtlCol="0">
            <a:spAutoFit/>
          </a:bodyPr>
          <a:lstStyle/>
          <a:p>
            <a:r>
              <a:rPr lang="en-GB" altLang="zh-CN" sz="3600" b="1" dirty="0">
                <a:solidFill>
                  <a:schemeClr val="accent5">
                    <a:lumMod val="50000"/>
                  </a:schemeClr>
                </a:solidFill>
              </a:rPr>
              <a:t>Physical Distancing</a:t>
            </a:r>
            <a:endParaRPr lang="en-GB" sz="3600" b="1" dirty="0">
              <a:solidFill>
                <a:schemeClr val="accent5">
                  <a:lumMod val="50000"/>
                </a:schemeClr>
              </a:solidFill>
            </a:endParaRPr>
          </a:p>
        </p:txBody>
      </p:sp>
      <p:sp>
        <p:nvSpPr>
          <p:cNvPr id="2" name="Rectangle 1">
            <a:extLst>
              <a:ext uri="{FF2B5EF4-FFF2-40B4-BE49-F238E27FC236}">
                <a16:creationId xmlns:a16="http://schemas.microsoft.com/office/drawing/2014/main" id="{9E48BA8E-45A2-4FE5-8C22-4CF8C60D23FB}"/>
              </a:ext>
            </a:extLst>
          </p:cNvPr>
          <p:cNvSpPr/>
          <p:nvPr/>
        </p:nvSpPr>
        <p:spPr>
          <a:xfrm>
            <a:off x="2097550" y="5227202"/>
            <a:ext cx="7521745" cy="503853"/>
          </a:xfrm>
          <a:prstGeom prst="rect">
            <a:avLst/>
          </a:prstGeom>
          <a:solidFill>
            <a:schemeClr val="accent3">
              <a:lumMod val="20000"/>
              <a:lumOff val="80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i="1" dirty="0">
                <a:ln w="0"/>
                <a:solidFill>
                  <a:srgbClr val="C00000"/>
                </a:solidFill>
                <a:effectLst>
                  <a:outerShdw blurRad="38100" dist="25400" dir="5400000" algn="ctr" rotWithShape="0">
                    <a:srgbClr val="6E747A">
                      <a:alpha val="43000"/>
                    </a:srgbClr>
                  </a:outerShdw>
                </a:effectLst>
              </a:rPr>
              <a:t>“A</a:t>
            </a:r>
            <a:r>
              <a:rPr lang="en-US" altLang="zh-CN" sz="3600" i="1" dirty="0">
                <a:ln w="0"/>
                <a:solidFill>
                  <a:srgbClr val="C00000"/>
                </a:solidFill>
                <a:effectLst>
                  <a:outerShdw blurRad="38100" dist="25400" dir="5400000" algn="ctr" rotWithShape="0">
                    <a:srgbClr val="6E747A">
                      <a:alpha val="43000"/>
                    </a:srgbClr>
                  </a:outerShdw>
                </a:effectLst>
              </a:rPr>
              <a:t>m I at a safe distance from others?”</a:t>
            </a:r>
            <a:endParaRPr lang="en-GB" sz="3600" i="1" dirty="0">
              <a:ln w="0"/>
              <a:solidFill>
                <a:srgbClr val="C00000"/>
              </a:solidFill>
              <a:effectLst>
                <a:outerShdw blurRad="38100" dist="25400" dir="5400000" algn="ctr" rotWithShape="0">
                  <a:srgbClr val="6E747A">
                    <a:alpha val="43000"/>
                  </a:srgbClr>
                </a:outerShdw>
              </a:effectLst>
            </a:endParaRPr>
          </a:p>
        </p:txBody>
      </p:sp>
      <p:pic>
        <p:nvPicPr>
          <p:cNvPr id="24" name="Picture 23">
            <a:extLst>
              <a:ext uri="{FF2B5EF4-FFF2-40B4-BE49-F238E27FC236}">
                <a16:creationId xmlns:a16="http://schemas.microsoft.com/office/drawing/2014/main" id="{20CF47E0-B2BF-48F1-9651-7A5248F3CB83}"/>
              </a:ext>
            </a:extLst>
          </p:cNvPr>
          <p:cNvPicPr>
            <a:picLocks noChangeAspect="1"/>
          </p:cNvPicPr>
          <p:nvPr/>
        </p:nvPicPr>
        <p:blipFill>
          <a:blip r:embed="rId4"/>
          <a:stretch>
            <a:fillRect/>
          </a:stretch>
        </p:blipFill>
        <p:spPr>
          <a:xfrm>
            <a:off x="-1" y="1125898"/>
            <a:ext cx="6448391" cy="3395743"/>
          </a:xfrm>
          <a:prstGeom prst="rect">
            <a:avLst/>
          </a:prstGeom>
        </p:spPr>
      </p:pic>
      <p:grpSp>
        <p:nvGrpSpPr>
          <p:cNvPr id="19" name="Group 18">
            <a:extLst>
              <a:ext uri="{FF2B5EF4-FFF2-40B4-BE49-F238E27FC236}">
                <a16:creationId xmlns:a16="http://schemas.microsoft.com/office/drawing/2014/main" id="{C1E8FC20-C521-4025-B0C7-95593A3784F5}"/>
              </a:ext>
            </a:extLst>
          </p:cNvPr>
          <p:cNvGrpSpPr/>
          <p:nvPr/>
        </p:nvGrpSpPr>
        <p:grpSpPr>
          <a:xfrm>
            <a:off x="6272651" y="1125898"/>
            <a:ext cx="5919349" cy="3407620"/>
            <a:chOff x="7971714" y="3870513"/>
            <a:chExt cx="4880848" cy="2997012"/>
          </a:xfrm>
        </p:grpSpPr>
        <p:pic>
          <p:nvPicPr>
            <p:cNvPr id="20" name="Picture 19">
              <a:extLst>
                <a:ext uri="{FF2B5EF4-FFF2-40B4-BE49-F238E27FC236}">
                  <a16:creationId xmlns:a16="http://schemas.microsoft.com/office/drawing/2014/main" id="{DC02DC3B-9451-458C-B628-3B5F884AFA77}"/>
                </a:ext>
              </a:extLst>
            </p:cNvPr>
            <p:cNvPicPr>
              <a:picLocks noChangeAspect="1"/>
            </p:cNvPicPr>
            <p:nvPr/>
          </p:nvPicPr>
          <p:blipFill>
            <a:blip r:embed="rId5"/>
            <a:stretch>
              <a:fillRect/>
            </a:stretch>
          </p:blipFill>
          <p:spPr>
            <a:xfrm>
              <a:off x="7971714" y="3870513"/>
              <a:ext cx="4880848" cy="2997012"/>
            </a:xfrm>
            <a:prstGeom prst="rect">
              <a:avLst/>
            </a:prstGeom>
          </p:spPr>
        </p:pic>
        <p:cxnSp>
          <p:nvCxnSpPr>
            <p:cNvPr id="21" name="Straight Connector 20">
              <a:extLst>
                <a:ext uri="{FF2B5EF4-FFF2-40B4-BE49-F238E27FC236}">
                  <a16:creationId xmlns:a16="http://schemas.microsoft.com/office/drawing/2014/main" id="{1CBC258B-4718-4078-B0A6-CBA168167CC7}"/>
                </a:ext>
              </a:extLst>
            </p:cNvPr>
            <p:cNvCxnSpPr/>
            <p:nvPr/>
          </p:nvCxnSpPr>
          <p:spPr>
            <a:xfrm>
              <a:off x="7971714" y="3871434"/>
              <a:ext cx="0" cy="2986566"/>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3" name="Picture 2">
            <a:extLst>
              <a:ext uri="{FF2B5EF4-FFF2-40B4-BE49-F238E27FC236}">
                <a16:creationId xmlns:a16="http://schemas.microsoft.com/office/drawing/2014/main" id="{C5507178-3735-4AB9-B5B1-3B62954C5A94}"/>
              </a:ext>
            </a:extLst>
          </p:cNvPr>
          <p:cNvPicPr>
            <a:picLocks noChangeAspect="1"/>
          </p:cNvPicPr>
          <p:nvPr/>
        </p:nvPicPr>
        <p:blipFill>
          <a:blip r:embed="rId6"/>
          <a:stretch>
            <a:fillRect/>
          </a:stretch>
        </p:blipFill>
        <p:spPr>
          <a:xfrm>
            <a:off x="10600852" y="5805694"/>
            <a:ext cx="895349" cy="899803"/>
          </a:xfrm>
          <a:prstGeom prst="rect">
            <a:avLst/>
          </a:prstGeom>
        </p:spPr>
      </p:pic>
    </p:spTree>
    <p:custDataLst>
      <p:tags r:id="rId1"/>
    </p:custDataLst>
    <p:extLst>
      <p:ext uri="{BB962C8B-B14F-4D97-AF65-F5344CB8AC3E}">
        <p14:creationId xmlns:p14="http://schemas.microsoft.com/office/powerpoint/2010/main" val="1300622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6" name="Straight Connector 45">
            <a:extLst>
              <a:ext uri="{FF2B5EF4-FFF2-40B4-BE49-F238E27FC236}">
                <a16:creationId xmlns:a16="http://schemas.microsoft.com/office/drawing/2014/main" id="{FF9CE985-D1ED-4786-B2AB-743C1AFC2814}"/>
              </a:ext>
            </a:extLst>
          </p:cNvPr>
          <p:cNvCxnSpPr/>
          <p:nvPr/>
        </p:nvCxnSpPr>
        <p:spPr>
          <a:xfrm>
            <a:off x="6822685" y="3429000"/>
            <a:ext cx="0" cy="2037953"/>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87F413F0-22D2-4DCC-85E0-FEF7FD8ECB12}"/>
              </a:ext>
            </a:extLst>
          </p:cNvPr>
          <p:cNvSpPr txBox="1"/>
          <p:nvPr/>
        </p:nvSpPr>
        <p:spPr>
          <a:xfrm>
            <a:off x="516880" y="197391"/>
            <a:ext cx="5486399" cy="646331"/>
          </a:xfrm>
          <a:prstGeom prst="rect">
            <a:avLst/>
          </a:prstGeom>
          <a:noFill/>
        </p:spPr>
        <p:txBody>
          <a:bodyPr wrap="square" rtlCol="0">
            <a:spAutoFit/>
          </a:bodyPr>
          <a:lstStyle/>
          <a:p>
            <a:r>
              <a:rPr lang="en-GB" altLang="zh-CN" sz="3600" b="1" dirty="0">
                <a:solidFill>
                  <a:schemeClr val="accent5">
                    <a:lumMod val="50000"/>
                  </a:schemeClr>
                </a:solidFill>
              </a:rPr>
              <a:t>Physical Distancing</a:t>
            </a:r>
            <a:endParaRPr lang="en-GB" sz="3600" b="1" dirty="0">
              <a:solidFill>
                <a:schemeClr val="accent5">
                  <a:lumMod val="50000"/>
                </a:schemeClr>
              </a:solidFill>
            </a:endParaRPr>
          </a:p>
        </p:txBody>
      </p:sp>
      <p:pic>
        <p:nvPicPr>
          <p:cNvPr id="35" name="Picture 34" descr="A picture containing knife&#10;&#10;Description automatically generated">
            <a:extLst>
              <a:ext uri="{FF2B5EF4-FFF2-40B4-BE49-F238E27FC236}">
                <a16:creationId xmlns:a16="http://schemas.microsoft.com/office/drawing/2014/main" id="{BC11E3F6-90BC-4309-B0D3-D40CF0F0ED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6517" y="2282401"/>
            <a:ext cx="847725" cy="1466850"/>
          </a:xfrm>
          <a:prstGeom prst="rect">
            <a:avLst/>
          </a:prstGeom>
        </p:spPr>
      </p:pic>
      <p:pic>
        <p:nvPicPr>
          <p:cNvPr id="37" name="Picture 36" descr="A picture containing table&#10;&#10;Description automatically generated">
            <a:extLst>
              <a:ext uri="{FF2B5EF4-FFF2-40B4-BE49-F238E27FC236}">
                <a16:creationId xmlns:a16="http://schemas.microsoft.com/office/drawing/2014/main" id="{F389C12B-0C9B-4524-BEDE-E1D74FD55D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98436" y="2282401"/>
            <a:ext cx="695325" cy="1466850"/>
          </a:xfrm>
          <a:prstGeom prst="rect">
            <a:avLst/>
          </a:prstGeom>
        </p:spPr>
      </p:pic>
      <p:pic>
        <p:nvPicPr>
          <p:cNvPr id="42" name="Picture 41" descr="A close up of a logo&#10;&#10;Description automatically generated">
            <a:extLst>
              <a:ext uri="{FF2B5EF4-FFF2-40B4-BE49-F238E27FC236}">
                <a16:creationId xmlns:a16="http://schemas.microsoft.com/office/drawing/2014/main" id="{6BFACDAC-5027-4F01-B1B6-9DEDCE06BA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74405" y="2263351"/>
            <a:ext cx="571500" cy="1485900"/>
          </a:xfrm>
          <a:prstGeom prst="rect">
            <a:avLst/>
          </a:prstGeom>
        </p:spPr>
      </p:pic>
      <p:pic>
        <p:nvPicPr>
          <p:cNvPr id="44" name="Picture 43" descr="A close up of a logo&#10;&#10;Description automatically generated">
            <a:extLst>
              <a:ext uri="{FF2B5EF4-FFF2-40B4-BE49-F238E27FC236}">
                <a16:creationId xmlns:a16="http://schemas.microsoft.com/office/drawing/2014/main" id="{497345C3-11D7-4452-93BF-8F6B4D18A7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31192" y="2282401"/>
            <a:ext cx="723900" cy="1504950"/>
          </a:xfrm>
          <a:prstGeom prst="rect">
            <a:avLst/>
          </a:prstGeom>
        </p:spPr>
      </p:pic>
      <p:pic>
        <p:nvPicPr>
          <p:cNvPr id="103" name="Picture 102" descr="A picture containing knife&#10;&#10;Description automatically generated">
            <a:extLst>
              <a:ext uri="{FF2B5EF4-FFF2-40B4-BE49-F238E27FC236}">
                <a16:creationId xmlns:a16="http://schemas.microsoft.com/office/drawing/2014/main" id="{A8E2A807-910B-450F-80B6-E1B43AC7149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42948" y="2291926"/>
            <a:ext cx="723900" cy="1495425"/>
          </a:xfrm>
          <a:prstGeom prst="rect">
            <a:avLst/>
          </a:prstGeom>
        </p:spPr>
      </p:pic>
      <p:pic>
        <p:nvPicPr>
          <p:cNvPr id="105" name="Picture 104" descr="A picture containing light, traffic, street&#10;&#10;Description automatically generated">
            <a:extLst>
              <a:ext uri="{FF2B5EF4-FFF2-40B4-BE49-F238E27FC236}">
                <a16:creationId xmlns:a16="http://schemas.microsoft.com/office/drawing/2014/main" id="{6F8A64AA-0CEB-4F4E-8542-41B00E5D6C8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45034" y="2301451"/>
            <a:ext cx="590550" cy="1438275"/>
          </a:xfrm>
          <a:prstGeom prst="rect">
            <a:avLst/>
          </a:prstGeom>
        </p:spPr>
      </p:pic>
      <p:pic>
        <p:nvPicPr>
          <p:cNvPr id="107" name="Picture 106" descr="A picture containing knife&#10;&#10;Description automatically generated">
            <a:extLst>
              <a:ext uri="{FF2B5EF4-FFF2-40B4-BE49-F238E27FC236}">
                <a16:creationId xmlns:a16="http://schemas.microsoft.com/office/drawing/2014/main" id="{F29B323E-2AA7-46DD-A00D-AAAA569813E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97867" y="2301451"/>
            <a:ext cx="1009650" cy="1466850"/>
          </a:xfrm>
          <a:prstGeom prst="rect">
            <a:avLst/>
          </a:prstGeom>
        </p:spPr>
      </p:pic>
      <p:pic>
        <p:nvPicPr>
          <p:cNvPr id="109" name="Picture 108" descr="A picture containing knife&#10;&#10;Description automatically generated">
            <a:extLst>
              <a:ext uri="{FF2B5EF4-FFF2-40B4-BE49-F238E27FC236}">
                <a16:creationId xmlns:a16="http://schemas.microsoft.com/office/drawing/2014/main" id="{5CBF9029-38AE-461D-99F0-CE0BDB63017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514423" y="2276921"/>
            <a:ext cx="704850" cy="1476375"/>
          </a:xfrm>
          <a:prstGeom prst="rect">
            <a:avLst/>
          </a:prstGeom>
        </p:spPr>
      </p:pic>
      <p:pic>
        <p:nvPicPr>
          <p:cNvPr id="113" name="Picture 112" descr="A picture containing table&#10;&#10;Description automatically generated">
            <a:extLst>
              <a:ext uri="{FF2B5EF4-FFF2-40B4-BE49-F238E27FC236}">
                <a16:creationId xmlns:a16="http://schemas.microsoft.com/office/drawing/2014/main" id="{A565FCCA-E9ED-4CA2-BA39-49DCD116D2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1879" y="2263351"/>
            <a:ext cx="695325" cy="1466850"/>
          </a:xfrm>
          <a:prstGeom prst="rect">
            <a:avLst/>
          </a:prstGeom>
        </p:spPr>
      </p:pic>
      <p:pic>
        <p:nvPicPr>
          <p:cNvPr id="114" name="Picture 113" descr="A close up of a logo&#10;&#10;Description automatically generated">
            <a:extLst>
              <a:ext uri="{FF2B5EF4-FFF2-40B4-BE49-F238E27FC236}">
                <a16:creationId xmlns:a16="http://schemas.microsoft.com/office/drawing/2014/main" id="{2EABA9C1-070F-478A-A7AE-6AE7DE05A0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87848" y="2244301"/>
            <a:ext cx="571500" cy="1485900"/>
          </a:xfrm>
          <a:prstGeom prst="rect">
            <a:avLst/>
          </a:prstGeom>
        </p:spPr>
      </p:pic>
      <p:pic>
        <p:nvPicPr>
          <p:cNvPr id="115" name="Picture 114" descr="A close up of a logo&#10;&#10;Description automatically generated">
            <a:extLst>
              <a:ext uri="{FF2B5EF4-FFF2-40B4-BE49-F238E27FC236}">
                <a16:creationId xmlns:a16="http://schemas.microsoft.com/office/drawing/2014/main" id="{BAFAE734-E230-41B5-867B-F0147DE0636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44635" y="2263351"/>
            <a:ext cx="723900" cy="1504950"/>
          </a:xfrm>
          <a:prstGeom prst="rect">
            <a:avLst/>
          </a:prstGeom>
        </p:spPr>
      </p:pic>
      <p:pic>
        <p:nvPicPr>
          <p:cNvPr id="116" name="Picture 115" descr="A picture containing knife&#10;&#10;Description automatically generated">
            <a:extLst>
              <a:ext uri="{FF2B5EF4-FFF2-40B4-BE49-F238E27FC236}">
                <a16:creationId xmlns:a16="http://schemas.microsoft.com/office/drawing/2014/main" id="{F90E3EE3-9D78-419F-9A09-E26C83863A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56391" y="2272876"/>
            <a:ext cx="723900" cy="1495425"/>
          </a:xfrm>
          <a:prstGeom prst="rect">
            <a:avLst/>
          </a:prstGeom>
        </p:spPr>
      </p:pic>
      <p:pic>
        <p:nvPicPr>
          <p:cNvPr id="117" name="Picture 116" descr="A picture containing light, traffic, street&#10;&#10;Description automatically generated">
            <a:extLst>
              <a:ext uri="{FF2B5EF4-FFF2-40B4-BE49-F238E27FC236}">
                <a16:creationId xmlns:a16="http://schemas.microsoft.com/office/drawing/2014/main" id="{83907CC8-2FCE-4F05-A95E-081374C2319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58477" y="2282401"/>
            <a:ext cx="590550" cy="1438275"/>
          </a:xfrm>
          <a:prstGeom prst="rect">
            <a:avLst/>
          </a:prstGeom>
        </p:spPr>
      </p:pic>
      <p:pic>
        <p:nvPicPr>
          <p:cNvPr id="118" name="Picture 117" descr="A picture containing knife&#10;&#10;Description automatically generated">
            <a:extLst>
              <a:ext uri="{FF2B5EF4-FFF2-40B4-BE49-F238E27FC236}">
                <a16:creationId xmlns:a16="http://schemas.microsoft.com/office/drawing/2014/main" id="{796B616C-5653-46AA-B6EB-2F1B8AF6E0A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11310" y="2282401"/>
            <a:ext cx="1009650" cy="1466850"/>
          </a:xfrm>
          <a:prstGeom prst="rect">
            <a:avLst/>
          </a:prstGeom>
        </p:spPr>
      </p:pic>
      <p:pic>
        <p:nvPicPr>
          <p:cNvPr id="119" name="Picture 118" descr="A picture containing knife&#10;&#10;Description automatically generated">
            <a:extLst>
              <a:ext uri="{FF2B5EF4-FFF2-40B4-BE49-F238E27FC236}">
                <a16:creationId xmlns:a16="http://schemas.microsoft.com/office/drawing/2014/main" id="{536C27F8-D9C5-46DD-B407-1D1EC6D6B60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27866" y="2257871"/>
            <a:ext cx="704850" cy="1476375"/>
          </a:xfrm>
          <a:prstGeom prst="rect">
            <a:avLst/>
          </a:prstGeom>
        </p:spPr>
      </p:pic>
      <p:pic>
        <p:nvPicPr>
          <p:cNvPr id="120" name="Picture 119" descr="A picture containing table&#10;&#10;Description automatically generated">
            <a:extLst>
              <a:ext uri="{FF2B5EF4-FFF2-40B4-BE49-F238E27FC236}">
                <a16:creationId xmlns:a16="http://schemas.microsoft.com/office/drawing/2014/main" id="{6AAFB8D7-6AF7-4679-89BC-6D3F7CBCAD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35210" y="2268831"/>
            <a:ext cx="695325" cy="1466850"/>
          </a:xfrm>
          <a:prstGeom prst="rect">
            <a:avLst/>
          </a:prstGeom>
        </p:spPr>
      </p:pic>
      <p:pic>
        <p:nvPicPr>
          <p:cNvPr id="121" name="Picture 120" descr="A close up of a logo&#10;&#10;Description automatically generated">
            <a:extLst>
              <a:ext uri="{FF2B5EF4-FFF2-40B4-BE49-F238E27FC236}">
                <a16:creationId xmlns:a16="http://schemas.microsoft.com/office/drawing/2014/main" id="{90188D96-FA89-4D43-99E5-E444370ACF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11179" y="2249781"/>
            <a:ext cx="571500" cy="1485900"/>
          </a:xfrm>
          <a:prstGeom prst="rect">
            <a:avLst/>
          </a:prstGeom>
        </p:spPr>
      </p:pic>
      <p:pic>
        <p:nvPicPr>
          <p:cNvPr id="122" name="Picture 121" descr="A close up of a logo&#10;&#10;Description automatically generated">
            <a:extLst>
              <a:ext uri="{FF2B5EF4-FFF2-40B4-BE49-F238E27FC236}">
                <a16:creationId xmlns:a16="http://schemas.microsoft.com/office/drawing/2014/main" id="{3A85B112-ECD1-4DBB-BAD3-37B84BA794B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67966" y="2268831"/>
            <a:ext cx="723900" cy="1504950"/>
          </a:xfrm>
          <a:prstGeom prst="rect">
            <a:avLst/>
          </a:prstGeom>
        </p:spPr>
      </p:pic>
      <p:pic>
        <p:nvPicPr>
          <p:cNvPr id="123" name="Picture 122" descr="A picture containing knife&#10;&#10;Description automatically generated">
            <a:extLst>
              <a:ext uri="{FF2B5EF4-FFF2-40B4-BE49-F238E27FC236}">
                <a16:creationId xmlns:a16="http://schemas.microsoft.com/office/drawing/2014/main" id="{1C108985-1E41-4361-8411-87D4DB9345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79722" y="2278356"/>
            <a:ext cx="723900" cy="1495425"/>
          </a:xfrm>
          <a:prstGeom prst="rect">
            <a:avLst/>
          </a:prstGeom>
        </p:spPr>
      </p:pic>
      <p:pic>
        <p:nvPicPr>
          <p:cNvPr id="124" name="Picture 123" descr="A picture containing light, traffic, street&#10;&#10;Description automatically generated">
            <a:extLst>
              <a:ext uri="{FF2B5EF4-FFF2-40B4-BE49-F238E27FC236}">
                <a16:creationId xmlns:a16="http://schemas.microsoft.com/office/drawing/2014/main" id="{9BD20EB3-A7B6-441D-9F5A-4DC028DA063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81808" y="2287881"/>
            <a:ext cx="590550" cy="1438275"/>
          </a:xfrm>
          <a:prstGeom prst="rect">
            <a:avLst/>
          </a:prstGeom>
        </p:spPr>
      </p:pic>
      <p:pic>
        <p:nvPicPr>
          <p:cNvPr id="125" name="Picture 124" descr="A picture containing knife&#10;&#10;Description automatically generated">
            <a:extLst>
              <a:ext uri="{FF2B5EF4-FFF2-40B4-BE49-F238E27FC236}">
                <a16:creationId xmlns:a16="http://schemas.microsoft.com/office/drawing/2014/main" id="{FC12C6F9-9A0F-48C5-8E60-1F4F6256459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34641" y="2287881"/>
            <a:ext cx="1009650" cy="1466850"/>
          </a:xfrm>
          <a:prstGeom prst="rect">
            <a:avLst/>
          </a:prstGeom>
        </p:spPr>
      </p:pic>
      <p:pic>
        <p:nvPicPr>
          <p:cNvPr id="126" name="Picture 125" descr="A picture containing knife&#10;&#10;Description automatically generated">
            <a:extLst>
              <a:ext uri="{FF2B5EF4-FFF2-40B4-BE49-F238E27FC236}">
                <a16:creationId xmlns:a16="http://schemas.microsoft.com/office/drawing/2014/main" id="{3F01B1B8-0A57-423E-ABF0-9ED8F046B69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551197" y="2263351"/>
            <a:ext cx="704850" cy="1476375"/>
          </a:xfrm>
          <a:prstGeom prst="rect">
            <a:avLst/>
          </a:prstGeom>
        </p:spPr>
      </p:pic>
      <p:pic>
        <p:nvPicPr>
          <p:cNvPr id="134" name="Picture 133" descr="A picture containing table&#10;&#10;Description automatically generated">
            <a:extLst>
              <a:ext uri="{FF2B5EF4-FFF2-40B4-BE49-F238E27FC236}">
                <a16:creationId xmlns:a16="http://schemas.microsoft.com/office/drawing/2014/main" id="{C34CC469-AF2C-481C-A783-37CD3AD550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1556" y="2264646"/>
            <a:ext cx="695325" cy="1466850"/>
          </a:xfrm>
          <a:prstGeom prst="rect">
            <a:avLst/>
          </a:prstGeom>
        </p:spPr>
      </p:pic>
      <p:pic>
        <p:nvPicPr>
          <p:cNvPr id="135" name="Picture 134" descr="A close up of a logo&#10;&#10;Description automatically generated">
            <a:extLst>
              <a:ext uri="{FF2B5EF4-FFF2-40B4-BE49-F238E27FC236}">
                <a16:creationId xmlns:a16="http://schemas.microsoft.com/office/drawing/2014/main" id="{91D643F4-3D7C-4CEE-AA31-228165646EB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57525" y="2245596"/>
            <a:ext cx="571500" cy="1485900"/>
          </a:xfrm>
          <a:prstGeom prst="rect">
            <a:avLst/>
          </a:prstGeom>
        </p:spPr>
      </p:pic>
      <p:pic>
        <p:nvPicPr>
          <p:cNvPr id="136" name="Picture 135" descr="A close up of a logo&#10;&#10;Description automatically generated">
            <a:extLst>
              <a:ext uri="{FF2B5EF4-FFF2-40B4-BE49-F238E27FC236}">
                <a16:creationId xmlns:a16="http://schemas.microsoft.com/office/drawing/2014/main" id="{3F980A68-71A0-4587-8246-BF59608E92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14312" y="2264646"/>
            <a:ext cx="723900" cy="1504950"/>
          </a:xfrm>
          <a:prstGeom prst="rect">
            <a:avLst/>
          </a:prstGeom>
        </p:spPr>
      </p:pic>
      <p:pic>
        <p:nvPicPr>
          <p:cNvPr id="137" name="Picture 136" descr="A picture containing knife&#10;&#10;Description automatically generated">
            <a:extLst>
              <a:ext uri="{FF2B5EF4-FFF2-40B4-BE49-F238E27FC236}">
                <a16:creationId xmlns:a16="http://schemas.microsoft.com/office/drawing/2014/main" id="{8C358758-B703-4E00-93F8-9FB10ECB491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26068" y="2274171"/>
            <a:ext cx="723900" cy="1495425"/>
          </a:xfrm>
          <a:prstGeom prst="rect">
            <a:avLst/>
          </a:prstGeom>
        </p:spPr>
      </p:pic>
      <p:pic>
        <p:nvPicPr>
          <p:cNvPr id="138" name="Picture 137" descr="A picture containing light, traffic, street&#10;&#10;Description automatically generated">
            <a:extLst>
              <a:ext uri="{FF2B5EF4-FFF2-40B4-BE49-F238E27FC236}">
                <a16:creationId xmlns:a16="http://schemas.microsoft.com/office/drawing/2014/main" id="{173EE0A3-CDEB-4934-AF93-5D1540A6DF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28154" y="2283696"/>
            <a:ext cx="590550" cy="1438275"/>
          </a:xfrm>
          <a:prstGeom prst="rect">
            <a:avLst/>
          </a:prstGeom>
        </p:spPr>
      </p:pic>
      <p:pic>
        <p:nvPicPr>
          <p:cNvPr id="139" name="Picture 138" descr="A picture containing knife&#10;&#10;Description automatically generated">
            <a:extLst>
              <a:ext uri="{FF2B5EF4-FFF2-40B4-BE49-F238E27FC236}">
                <a16:creationId xmlns:a16="http://schemas.microsoft.com/office/drawing/2014/main" id="{1C912CE1-FF4A-4818-B3DB-F9AE16C9CE4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80987" y="2283696"/>
            <a:ext cx="1009650" cy="1466850"/>
          </a:xfrm>
          <a:prstGeom prst="rect">
            <a:avLst/>
          </a:prstGeom>
        </p:spPr>
      </p:pic>
      <p:pic>
        <p:nvPicPr>
          <p:cNvPr id="140" name="Picture 139" descr="A picture containing knife&#10;&#10;Description automatically generated">
            <a:extLst>
              <a:ext uri="{FF2B5EF4-FFF2-40B4-BE49-F238E27FC236}">
                <a16:creationId xmlns:a16="http://schemas.microsoft.com/office/drawing/2014/main" id="{180EBF0C-B952-4B02-9615-FDF5B24B45A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597543" y="2259166"/>
            <a:ext cx="704850" cy="1476375"/>
          </a:xfrm>
          <a:prstGeom prst="rect">
            <a:avLst/>
          </a:prstGeom>
        </p:spPr>
      </p:pic>
      <p:pic>
        <p:nvPicPr>
          <p:cNvPr id="141" name="Picture 140" descr="A picture containing knife&#10;&#10;Description automatically generated">
            <a:extLst>
              <a:ext uri="{FF2B5EF4-FFF2-40B4-BE49-F238E27FC236}">
                <a16:creationId xmlns:a16="http://schemas.microsoft.com/office/drawing/2014/main" id="{66AEB175-D4B8-4EED-A9E7-D6EFCA2B863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8640378" y="2248746"/>
            <a:ext cx="723900" cy="1476375"/>
          </a:xfrm>
          <a:prstGeom prst="rect">
            <a:avLst/>
          </a:prstGeom>
        </p:spPr>
      </p:pic>
      <p:cxnSp>
        <p:nvCxnSpPr>
          <p:cNvPr id="142" name="Straight Arrow Connector 141">
            <a:extLst>
              <a:ext uri="{FF2B5EF4-FFF2-40B4-BE49-F238E27FC236}">
                <a16:creationId xmlns:a16="http://schemas.microsoft.com/office/drawing/2014/main" id="{4926C805-50EB-4EBB-B333-15AD0A176F5C}"/>
              </a:ext>
            </a:extLst>
          </p:cNvPr>
          <p:cNvCxnSpPr>
            <a:cxnSpLocks/>
          </p:cNvCxnSpPr>
          <p:nvPr/>
        </p:nvCxnSpPr>
        <p:spPr>
          <a:xfrm>
            <a:off x="4447440" y="4412831"/>
            <a:ext cx="4791859" cy="0"/>
          </a:xfrm>
          <a:prstGeom prst="straightConnector1">
            <a:avLst/>
          </a:prstGeom>
          <a:ln w="57150">
            <a:solidFill>
              <a:schemeClr val="tx1"/>
            </a:solidFill>
            <a:headEnd type="arrow" w="med" len="med"/>
            <a:tailEnd type="arrow" w="med" len="med"/>
          </a:ln>
        </p:spPr>
        <p:style>
          <a:lnRef idx="1">
            <a:schemeClr val="dk1"/>
          </a:lnRef>
          <a:fillRef idx="0">
            <a:schemeClr val="dk1"/>
          </a:fillRef>
          <a:effectRef idx="0">
            <a:schemeClr val="dk1"/>
          </a:effectRef>
          <a:fontRef idx="minor">
            <a:schemeClr val="tx1"/>
          </a:fontRef>
        </p:style>
      </p:cxnSp>
      <p:sp>
        <p:nvSpPr>
          <p:cNvPr id="111" name="TextBox 110">
            <a:extLst>
              <a:ext uri="{FF2B5EF4-FFF2-40B4-BE49-F238E27FC236}">
                <a16:creationId xmlns:a16="http://schemas.microsoft.com/office/drawing/2014/main" id="{74FBE275-AE4D-4BB5-9C36-39E8B0FE0281}"/>
              </a:ext>
            </a:extLst>
          </p:cNvPr>
          <p:cNvSpPr txBox="1"/>
          <p:nvPr/>
        </p:nvSpPr>
        <p:spPr>
          <a:xfrm>
            <a:off x="6348624" y="4552531"/>
            <a:ext cx="1352596" cy="584775"/>
          </a:xfrm>
          <a:prstGeom prst="rect">
            <a:avLst/>
          </a:prstGeom>
          <a:noFill/>
        </p:spPr>
        <p:txBody>
          <a:bodyPr wrap="square" rtlCol="0">
            <a:spAutoFit/>
          </a:bodyPr>
          <a:lstStyle/>
          <a:p>
            <a:r>
              <a:rPr lang="en-US" sz="3200" dirty="0">
                <a:effectLst>
                  <a:outerShdw blurRad="38100" dist="38100" dir="2700000" algn="tl">
                    <a:srgbClr val="000000">
                      <a:alpha val="43137"/>
                    </a:srgbClr>
                  </a:outerShdw>
                </a:effectLst>
              </a:rPr>
              <a:t>6 F</a:t>
            </a:r>
            <a:r>
              <a:rPr lang="en-US" altLang="zh-CN" sz="3200" dirty="0">
                <a:effectLst>
                  <a:outerShdw blurRad="38100" dist="38100" dir="2700000" algn="tl">
                    <a:srgbClr val="000000">
                      <a:alpha val="43137"/>
                    </a:srgbClr>
                  </a:outerShdw>
                </a:effectLst>
              </a:rPr>
              <a:t>eet</a:t>
            </a:r>
            <a:endParaRPr lang="en-US" sz="3200" dirty="0">
              <a:effectLst>
                <a:outerShdw blurRad="38100" dist="38100" dir="2700000" algn="tl">
                  <a:srgbClr val="000000">
                    <a:alpha val="43137"/>
                  </a:srgbClr>
                </a:outerShdw>
              </a:effectLst>
            </a:endParaRPr>
          </a:p>
        </p:txBody>
      </p:sp>
      <p:pic>
        <p:nvPicPr>
          <p:cNvPr id="1024" name="Picture 6" descr="Red lightbulb 2 icon - Free red light bulb icons">
            <a:extLst>
              <a:ext uri="{FF2B5EF4-FFF2-40B4-BE49-F238E27FC236}">
                <a16:creationId xmlns:a16="http://schemas.microsoft.com/office/drawing/2014/main" id="{841C107A-A530-4C68-9F52-A3E4A8676CB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49027" y="5018338"/>
            <a:ext cx="928813" cy="928813"/>
          </a:xfrm>
          <a:prstGeom prst="rect">
            <a:avLst/>
          </a:prstGeom>
          <a:noFill/>
          <a:extLst>
            <a:ext uri="{909E8E84-426E-40DD-AFC4-6F175D3DCCD1}">
              <a14:hiddenFill xmlns:a14="http://schemas.microsoft.com/office/drawing/2010/main">
                <a:solidFill>
                  <a:srgbClr val="FFFFFF"/>
                </a:solidFill>
              </a14:hiddenFill>
            </a:ext>
          </a:extLst>
        </p:spPr>
      </p:pic>
      <p:pic>
        <p:nvPicPr>
          <p:cNvPr id="1029" name="Graphic 1028">
            <a:extLst>
              <a:ext uri="{FF2B5EF4-FFF2-40B4-BE49-F238E27FC236}">
                <a16:creationId xmlns:a16="http://schemas.microsoft.com/office/drawing/2014/main" id="{36E3C063-3F9A-442F-A5BC-5C7CA4FB6D7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016152" y="5311375"/>
            <a:ext cx="781974" cy="781974"/>
          </a:xfrm>
          <a:prstGeom prst="rect">
            <a:avLst/>
          </a:prstGeom>
        </p:spPr>
      </p:pic>
      <p:grpSp>
        <p:nvGrpSpPr>
          <p:cNvPr id="1032" name="Group 1031">
            <a:extLst>
              <a:ext uri="{FF2B5EF4-FFF2-40B4-BE49-F238E27FC236}">
                <a16:creationId xmlns:a16="http://schemas.microsoft.com/office/drawing/2014/main" id="{09A89A95-7DB3-4028-9C6C-6749E3C9FAE0}"/>
              </a:ext>
            </a:extLst>
          </p:cNvPr>
          <p:cNvGrpSpPr/>
          <p:nvPr/>
        </p:nvGrpSpPr>
        <p:grpSpPr>
          <a:xfrm>
            <a:off x="5065844" y="5644617"/>
            <a:ext cx="2851575" cy="1015992"/>
            <a:chOff x="5411891" y="5289973"/>
            <a:chExt cx="2851575" cy="1015992"/>
          </a:xfrm>
        </p:grpSpPr>
        <p:sp>
          <p:nvSpPr>
            <p:cNvPr id="1030" name="Speech Bubble: Oval 1029">
              <a:extLst>
                <a:ext uri="{FF2B5EF4-FFF2-40B4-BE49-F238E27FC236}">
                  <a16:creationId xmlns:a16="http://schemas.microsoft.com/office/drawing/2014/main" id="{9B56BEDD-FD17-4A97-BC4B-51DB1D69888A}"/>
                </a:ext>
              </a:extLst>
            </p:cNvPr>
            <p:cNvSpPr/>
            <p:nvPr/>
          </p:nvSpPr>
          <p:spPr>
            <a:xfrm rot="10800000">
              <a:off x="5411891" y="5289973"/>
              <a:ext cx="2851575" cy="1015992"/>
            </a:xfrm>
            <a:prstGeom prst="wedgeEllipseCallout">
              <a:avLst>
                <a:gd name="adj1" fmla="val 59782"/>
                <a:gd name="adj2" fmla="val 4183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1" name="TextBox 1030">
              <a:extLst>
                <a:ext uri="{FF2B5EF4-FFF2-40B4-BE49-F238E27FC236}">
                  <a16:creationId xmlns:a16="http://schemas.microsoft.com/office/drawing/2014/main" id="{571748D9-E805-402D-B571-70CD34336B1B}"/>
                </a:ext>
              </a:extLst>
            </p:cNvPr>
            <p:cNvSpPr txBox="1"/>
            <p:nvPr/>
          </p:nvSpPr>
          <p:spPr>
            <a:xfrm>
              <a:off x="6003279" y="5523992"/>
              <a:ext cx="1921522" cy="584775"/>
            </a:xfrm>
            <a:prstGeom prst="rect">
              <a:avLst/>
            </a:prstGeom>
            <a:noFill/>
          </p:spPr>
          <p:txBody>
            <a:bodyPr wrap="square" rtlCol="0">
              <a:spAutoFit/>
            </a:bodyPr>
            <a:lstStyle/>
            <a:p>
              <a:r>
                <a:rPr lang="en-US" sz="3200" b="1" i="1" dirty="0">
                  <a:solidFill>
                    <a:srgbClr val="C00000"/>
                  </a:solidFill>
                </a:rPr>
                <a:t>Too close!</a:t>
              </a:r>
            </a:p>
          </p:txBody>
        </p:sp>
      </p:grpSp>
      <p:sp>
        <p:nvSpPr>
          <p:cNvPr id="1036" name="Rectangle 1035">
            <a:extLst>
              <a:ext uri="{FF2B5EF4-FFF2-40B4-BE49-F238E27FC236}">
                <a16:creationId xmlns:a16="http://schemas.microsoft.com/office/drawing/2014/main" id="{B38865F4-448E-4BDA-8902-82EFFB30B085}"/>
              </a:ext>
            </a:extLst>
          </p:cNvPr>
          <p:cNvSpPr/>
          <p:nvPr/>
        </p:nvSpPr>
        <p:spPr>
          <a:xfrm>
            <a:off x="2020663" y="3894667"/>
            <a:ext cx="7261344" cy="333319"/>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0" name="Group 1039">
            <a:extLst>
              <a:ext uri="{FF2B5EF4-FFF2-40B4-BE49-F238E27FC236}">
                <a16:creationId xmlns:a16="http://schemas.microsoft.com/office/drawing/2014/main" id="{7F6AB616-E9BE-4938-9819-80CC4146DF55}"/>
              </a:ext>
            </a:extLst>
          </p:cNvPr>
          <p:cNvGrpSpPr/>
          <p:nvPr/>
        </p:nvGrpSpPr>
        <p:grpSpPr>
          <a:xfrm>
            <a:off x="8450157" y="4022725"/>
            <a:ext cx="628650" cy="205262"/>
            <a:chOff x="8793057" y="4022725"/>
            <a:chExt cx="628650" cy="205262"/>
          </a:xfrm>
        </p:grpSpPr>
        <p:cxnSp>
          <p:nvCxnSpPr>
            <p:cNvPr id="1038" name="Straight Connector 1037">
              <a:extLst>
                <a:ext uri="{FF2B5EF4-FFF2-40B4-BE49-F238E27FC236}">
                  <a16:creationId xmlns:a16="http://schemas.microsoft.com/office/drawing/2014/main" id="{909B0E42-FAD4-471F-A2F6-CC0F88AF54F2}"/>
                </a:ext>
              </a:extLst>
            </p:cNvPr>
            <p:cNvCxnSpPr/>
            <p:nvPr/>
          </p:nvCxnSpPr>
          <p:spPr>
            <a:xfrm flipV="1">
              <a:off x="94217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1CD3EE75-1E48-48E7-AB3A-0E15E182D751}"/>
                </a:ext>
              </a:extLst>
            </p:cNvPr>
            <p:cNvCxnSpPr/>
            <p:nvPr/>
          </p:nvCxnSpPr>
          <p:spPr>
            <a:xfrm flipV="1">
              <a:off x="92693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202E0F2A-DD31-4A85-BFBF-EF2D33C135E3}"/>
                </a:ext>
              </a:extLst>
            </p:cNvPr>
            <p:cNvCxnSpPr/>
            <p:nvPr/>
          </p:nvCxnSpPr>
          <p:spPr>
            <a:xfrm flipV="1">
              <a:off x="91169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983280A6-AE6C-440F-A436-0F0FCC6D55DE}"/>
                </a:ext>
              </a:extLst>
            </p:cNvPr>
            <p:cNvCxnSpPr/>
            <p:nvPr/>
          </p:nvCxnSpPr>
          <p:spPr>
            <a:xfrm flipV="1">
              <a:off x="895815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C13BCAE9-7105-4384-9583-B5952412FEFD}"/>
                </a:ext>
              </a:extLst>
            </p:cNvPr>
            <p:cNvCxnSpPr>
              <a:cxnSpLocks/>
            </p:cNvCxnSpPr>
            <p:nvPr/>
          </p:nvCxnSpPr>
          <p:spPr>
            <a:xfrm flipV="1">
              <a:off x="8793057" y="4022725"/>
              <a:ext cx="0" cy="2052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40462801-8095-4C9F-B8E4-E486347A02C7}"/>
              </a:ext>
            </a:extLst>
          </p:cNvPr>
          <p:cNvGrpSpPr/>
          <p:nvPr/>
        </p:nvGrpSpPr>
        <p:grpSpPr>
          <a:xfrm>
            <a:off x="7654989" y="4022725"/>
            <a:ext cx="628650" cy="205262"/>
            <a:chOff x="8793057" y="4022725"/>
            <a:chExt cx="628650" cy="205262"/>
          </a:xfrm>
        </p:grpSpPr>
        <p:cxnSp>
          <p:nvCxnSpPr>
            <p:cNvPr id="166" name="Straight Connector 165">
              <a:extLst>
                <a:ext uri="{FF2B5EF4-FFF2-40B4-BE49-F238E27FC236}">
                  <a16:creationId xmlns:a16="http://schemas.microsoft.com/office/drawing/2014/main" id="{04BE0ED1-5311-426D-8322-4FEF3678909B}"/>
                </a:ext>
              </a:extLst>
            </p:cNvPr>
            <p:cNvCxnSpPr/>
            <p:nvPr/>
          </p:nvCxnSpPr>
          <p:spPr>
            <a:xfrm flipV="1">
              <a:off x="94217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03AC4BB1-C5BF-453A-801C-26E2E9C49F25}"/>
                </a:ext>
              </a:extLst>
            </p:cNvPr>
            <p:cNvCxnSpPr/>
            <p:nvPr/>
          </p:nvCxnSpPr>
          <p:spPr>
            <a:xfrm flipV="1">
              <a:off x="92693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413A893B-9886-44CA-8E16-472415C9CFC1}"/>
                </a:ext>
              </a:extLst>
            </p:cNvPr>
            <p:cNvCxnSpPr/>
            <p:nvPr/>
          </p:nvCxnSpPr>
          <p:spPr>
            <a:xfrm flipV="1">
              <a:off x="91169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BCFF6B88-4112-4451-BF8E-1F2A4FAADD98}"/>
                </a:ext>
              </a:extLst>
            </p:cNvPr>
            <p:cNvCxnSpPr/>
            <p:nvPr/>
          </p:nvCxnSpPr>
          <p:spPr>
            <a:xfrm flipV="1">
              <a:off x="895815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B12A944C-68AC-4176-88FC-AA5A7BA28D2A}"/>
                </a:ext>
              </a:extLst>
            </p:cNvPr>
            <p:cNvCxnSpPr>
              <a:cxnSpLocks/>
            </p:cNvCxnSpPr>
            <p:nvPr/>
          </p:nvCxnSpPr>
          <p:spPr>
            <a:xfrm flipV="1">
              <a:off x="8793057" y="4022725"/>
              <a:ext cx="0" cy="2052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1" name="Group 170">
            <a:extLst>
              <a:ext uri="{FF2B5EF4-FFF2-40B4-BE49-F238E27FC236}">
                <a16:creationId xmlns:a16="http://schemas.microsoft.com/office/drawing/2014/main" id="{AD412B5E-4398-44C0-A0E7-4C5609703C1A}"/>
              </a:ext>
            </a:extLst>
          </p:cNvPr>
          <p:cNvGrpSpPr/>
          <p:nvPr/>
        </p:nvGrpSpPr>
        <p:grpSpPr>
          <a:xfrm>
            <a:off x="6859822" y="4018693"/>
            <a:ext cx="628650" cy="205262"/>
            <a:chOff x="8793057" y="4022725"/>
            <a:chExt cx="628650" cy="205262"/>
          </a:xfrm>
        </p:grpSpPr>
        <p:cxnSp>
          <p:nvCxnSpPr>
            <p:cNvPr id="172" name="Straight Connector 171">
              <a:extLst>
                <a:ext uri="{FF2B5EF4-FFF2-40B4-BE49-F238E27FC236}">
                  <a16:creationId xmlns:a16="http://schemas.microsoft.com/office/drawing/2014/main" id="{89CF1255-3AED-47B2-AFD6-476ACC22139C}"/>
                </a:ext>
              </a:extLst>
            </p:cNvPr>
            <p:cNvCxnSpPr/>
            <p:nvPr/>
          </p:nvCxnSpPr>
          <p:spPr>
            <a:xfrm flipV="1">
              <a:off x="94217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D34907F3-C0A8-4613-8B7B-1A0A2D680E89}"/>
                </a:ext>
              </a:extLst>
            </p:cNvPr>
            <p:cNvCxnSpPr/>
            <p:nvPr/>
          </p:nvCxnSpPr>
          <p:spPr>
            <a:xfrm flipV="1">
              <a:off x="92693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009AE797-1C23-4C53-9DC2-7E2FF5F54807}"/>
                </a:ext>
              </a:extLst>
            </p:cNvPr>
            <p:cNvCxnSpPr/>
            <p:nvPr/>
          </p:nvCxnSpPr>
          <p:spPr>
            <a:xfrm flipV="1">
              <a:off x="91169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6802BFF0-F119-49CD-B245-68D7800BDE77}"/>
                </a:ext>
              </a:extLst>
            </p:cNvPr>
            <p:cNvCxnSpPr/>
            <p:nvPr/>
          </p:nvCxnSpPr>
          <p:spPr>
            <a:xfrm flipV="1">
              <a:off x="895815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29D7F11D-2013-4342-A2AC-37FBE31BCF13}"/>
                </a:ext>
              </a:extLst>
            </p:cNvPr>
            <p:cNvCxnSpPr>
              <a:cxnSpLocks/>
            </p:cNvCxnSpPr>
            <p:nvPr/>
          </p:nvCxnSpPr>
          <p:spPr>
            <a:xfrm flipV="1">
              <a:off x="8793057" y="4022725"/>
              <a:ext cx="0" cy="2052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7" name="Group 176">
            <a:extLst>
              <a:ext uri="{FF2B5EF4-FFF2-40B4-BE49-F238E27FC236}">
                <a16:creationId xmlns:a16="http://schemas.microsoft.com/office/drawing/2014/main" id="{C6BAB968-A72E-4C03-9EDC-7F4B157836CB}"/>
              </a:ext>
            </a:extLst>
          </p:cNvPr>
          <p:cNvGrpSpPr/>
          <p:nvPr/>
        </p:nvGrpSpPr>
        <p:grpSpPr>
          <a:xfrm>
            <a:off x="6051214" y="4034287"/>
            <a:ext cx="628650" cy="205262"/>
            <a:chOff x="8793057" y="4022725"/>
            <a:chExt cx="628650" cy="205262"/>
          </a:xfrm>
        </p:grpSpPr>
        <p:cxnSp>
          <p:nvCxnSpPr>
            <p:cNvPr id="178" name="Straight Connector 177">
              <a:extLst>
                <a:ext uri="{FF2B5EF4-FFF2-40B4-BE49-F238E27FC236}">
                  <a16:creationId xmlns:a16="http://schemas.microsoft.com/office/drawing/2014/main" id="{A44D2792-5E90-40BF-9B19-50DD8C29BB8F}"/>
                </a:ext>
              </a:extLst>
            </p:cNvPr>
            <p:cNvCxnSpPr/>
            <p:nvPr/>
          </p:nvCxnSpPr>
          <p:spPr>
            <a:xfrm flipV="1">
              <a:off x="94217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3D6ABEA7-6159-47C9-A08A-63C05C042BDE}"/>
                </a:ext>
              </a:extLst>
            </p:cNvPr>
            <p:cNvCxnSpPr/>
            <p:nvPr/>
          </p:nvCxnSpPr>
          <p:spPr>
            <a:xfrm flipV="1">
              <a:off x="92693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B8295A72-EFD1-4F70-A448-EC8B19056E5E}"/>
                </a:ext>
              </a:extLst>
            </p:cNvPr>
            <p:cNvCxnSpPr/>
            <p:nvPr/>
          </p:nvCxnSpPr>
          <p:spPr>
            <a:xfrm flipV="1">
              <a:off x="91169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4AC228CE-9407-44E9-9874-82FC8735AC44}"/>
                </a:ext>
              </a:extLst>
            </p:cNvPr>
            <p:cNvCxnSpPr/>
            <p:nvPr/>
          </p:nvCxnSpPr>
          <p:spPr>
            <a:xfrm flipV="1">
              <a:off x="895815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17965E32-2CE5-4635-BC9E-6B71EDEA8B9A}"/>
                </a:ext>
              </a:extLst>
            </p:cNvPr>
            <p:cNvCxnSpPr>
              <a:cxnSpLocks/>
            </p:cNvCxnSpPr>
            <p:nvPr/>
          </p:nvCxnSpPr>
          <p:spPr>
            <a:xfrm flipV="1">
              <a:off x="8793057" y="4022725"/>
              <a:ext cx="0" cy="2052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3" name="Group 182">
            <a:extLst>
              <a:ext uri="{FF2B5EF4-FFF2-40B4-BE49-F238E27FC236}">
                <a16:creationId xmlns:a16="http://schemas.microsoft.com/office/drawing/2014/main" id="{9A50DCCF-8C3F-41D6-8112-9BDB8DD70C2C}"/>
              </a:ext>
            </a:extLst>
          </p:cNvPr>
          <p:cNvGrpSpPr/>
          <p:nvPr/>
        </p:nvGrpSpPr>
        <p:grpSpPr>
          <a:xfrm>
            <a:off x="5256047" y="4030255"/>
            <a:ext cx="628650" cy="205262"/>
            <a:chOff x="8793057" y="4022725"/>
            <a:chExt cx="628650" cy="205262"/>
          </a:xfrm>
        </p:grpSpPr>
        <p:cxnSp>
          <p:nvCxnSpPr>
            <p:cNvPr id="184" name="Straight Connector 183">
              <a:extLst>
                <a:ext uri="{FF2B5EF4-FFF2-40B4-BE49-F238E27FC236}">
                  <a16:creationId xmlns:a16="http://schemas.microsoft.com/office/drawing/2014/main" id="{12231E3C-54F8-4B72-9E8E-4F10BC0B9C00}"/>
                </a:ext>
              </a:extLst>
            </p:cNvPr>
            <p:cNvCxnSpPr/>
            <p:nvPr/>
          </p:nvCxnSpPr>
          <p:spPr>
            <a:xfrm flipV="1">
              <a:off x="94217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F1D361E5-720F-4E40-BBD6-464D4FB093F3}"/>
                </a:ext>
              </a:extLst>
            </p:cNvPr>
            <p:cNvCxnSpPr/>
            <p:nvPr/>
          </p:nvCxnSpPr>
          <p:spPr>
            <a:xfrm flipV="1">
              <a:off x="92693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178D01A9-1C22-4BC3-A63F-B1FF4E4A4383}"/>
                </a:ext>
              </a:extLst>
            </p:cNvPr>
            <p:cNvCxnSpPr/>
            <p:nvPr/>
          </p:nvCxnSpPr>
          <p:spPr>
            <a:xfrm flipV="1">
              <a:off x="91169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9C844D4F-FADC-449F-84E1-75A2521F9A72}"/>
                </a:ext>
              </a:extLst>
            </p:cNvPr>
            <p:cNvCxnSpPr/>
            <p:nvPr/>
          </p:nvCxnSpPr>
          <p:spPr>
            <a:xfrm flipV="1">
              <a:off x="895815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7B2CB148-827F-4ACE-89C8-95BE7BB719F8}"/>
                </a:ext>
              </a:extLst>
            </p:cNvPr>
            <p:cNvCxnSpPr>
              <a:cxnSpLocks/>
            </p:cNvCxnSpPr>
            <p:nvPr/>
          </p:nvCxnSpPr>
          <p:spPr>
            <a:xfrm flipV="1">
              <a:off x="8793057" y="4022725"/>
              <a:ext cx="0" cy="2052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9" name="Group 188">
            <a:extLst>
              <a:ext uri="{FF2B5EF4-FFF2-40B4-BE49-F238E27FC236}">
                <a16:creationId xmlns:a16="http://schemas.microsoft.com/office/drawing/2014/main" id="{9225B3AC-9327-47FD-AE80-782AAEA1D5AE}"/>
              </a:ext>
            </a:extLst>
          </p:cNvPr>
          <p:cNvGrpSpPr/>
          <p:nvPr/>
        </p:nvGrpSpPr>
        <p:grpSpPr>
          <a:xfrm>
            <a:off x="4447440" y="4009721"/>
            <a:ext cx="628650" cy="205262"/>
            <a:chOff x="8793057" y="4022725"/>
            <a:chExt cx="628650" cy="205262"/>
          </a:xfrm>
        </p:grpSpPr>
        <p:cxnSp>
          <p:nvCxnSpPr>
            <p:cNvPr id="190" name="Straight Connector 189">
              <a:extLst>
                <a:ext uri="{FF2B5EF4-FFF2-40B4-BE49-F238E27FC236}">
                  <a16:creationId xmlns:a16="http://schemas.microsoft.com/office/drawing/2014/main" id="{C532D3C1-E7E5-457E-9EB8-C71AD13FF87A}"/>
                </a:ext>
              </a:extLst>
            </p:cNvPr>
            <p:cNvCxnSpPr/>
            <p:nvPr/>
          </p:nvCxnSpPr>
          <p:spPr>
            <a:xfrm flipV="1">
              <a:off x="94217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9C81C7DC-95B0-48EA-969E-7B776D4DB1E1}"/>
                </a:ext>
              </a:extLst>
            </p:cNvPr>
            <p:cNvCxnSpPr/>
            <p:nvPr/>
          </p:nvCxnSpPr>
          <p:spPr>
            <a:xfrm flipV="1">
              <a:off x="92693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566A9209-056A-46B8-A7F9-626D11376A48}"/>
                </a:ext>
              </a:extLst>
            </p:cNvPr>
            <p:cNvCxnSpPr/>
            <p:nvPr/>
          </p:nvCxnSpPr>
          <p:spPr>
            <a:xfrm flipV="1">
              <a:off x="91169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55B6224D-35F3-4B7E-8281-9E240BCC754B}"/>
                </a:ext>
              </a:extLst>
            </p:cNvPr>
            <p:cNvCxnSpPr/>
            <p:nvPr/>
          </p:nvCxnSpPr>
          <p:spPr>
            <a:xfrm flipV="1">
              <a:off x="895815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F44EA86B-4A17-450E-852C-984053781C46}"/>
                </a:ext>
              </a:extLst>
            </p:cNvPr>
            <p:cNvCxnSpPr>
              <a:cxnSpLocks/>
            </p:cNvCxnSpPr>
            <p:nvPr/>
          </p:nvCxnSpPr>
          <p:spPr>
            <a:xfrm flipV="1">
              <a:off x="8793057" y="4022725"/>
              <a:ext cx="0" cy="2052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5" name="Group 194">
            <a:extLst>
              <a:ext uri="{FF2B5EF4-FFF2-40B4-BE49-F238E27FC236}">
                <a16:creationId xmlns:a16="http://schemas.microsoft.com/office/drawing/2014/main" id="{5B08395E-5DE1-4757-9BC1-910DFBEFA4AB}"/>
              </a:ext>
            </a:extLst>
          </p:cNvPr>
          <p:cNvGrpSpPr/>
          <p:nvPr/>
        </p:nvGrpSpPr>
        <p:grpSpPr>
          <a:xfrm>
            <a:off x="3652273" y="4005689"/>
            <a:ext cx="628650" cy="205262"/>
            <a:chOff x="8793057" y="4022725"/>
            <a:chExt cx="628650" cy="205262"/>
          </a:xfrm>
        </p:grpSpPr>
        <p:cxnSp>
          <p:nvCxnSpPr>
            <p:cNvPr id="196" name="Straight Connector 195">
              <a:extLst>
                <a:ext uri="{FF2B5EF4-FFF2-40B4-BE49-F238E27FC236}">
                  <a16:creationId xmlns:a16="http://schemas.microsoft.com/office/drawing/2014/main" id="{D84F349F-392B-465A-A99A-0221298CC05C}"/>
                </a:ext>
              </a:extLst>
            </p:cNvPr>
            <p:cNvCxnSpPr/>
            <p:nvPr/>
          </p:nvCxnSpPr>
          <p:spPr>
            <a:xfrm flipV="1">
              <a:off x="94217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586726DA-9434-485F-AD06-F01E17ED054A}"/>
                </a:ext>
              </a:extLst>
            </p:cNvPr>
            <p:cNvCxnSpPr/>
            <p:nvPr/>
          </p:nvCxnSpPr>
          <p:spPr>
            <a:xfrm flipV="1">
              <a:off x="92693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B1D1BDD4-399E-40D1-B3FE-ECF7F80CE58E}"/>
                </a:ext>
              </a:extLst>
            </p:cNvPr>
            <p:cNvCxnSpPr/>
            <p:nvPr/>
          </p:nvCxnSpPr>
          <p:spPr>
            <a:xfrm flipV="1">
              <a:off x="91169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3359B42D-987D-444A-9BD8-92C8C9AD4D0F}"/>
                </a:ext>
              </a:extLst>
            </p:cNvPr>
            <p:cNvCxnSpPr/>
            <p:nvPr/>
          </p:nvCxnSpPr>
          <p:spPr>
            <a:xfrm flipV="1">
              <a:off x="895815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ECE7DC2D-CD15-47C3-B07B-2F6C7C1B9D6F}"/>
                </a:ext>
              </a:extLst>
            </p:cNvPr>
            <p:cNvCxnSpPr>
              <a:cxnSpLocks/>
            </p:cNvCxnSpPr>
            <p:nvPr/>
          </p:nvCxnSpPr>
          <p:spPr>
            <a:xfrm flipV="1">
              <a:off x="8793057" y="4022725"/>
              <a:ext cx="0" cy="2052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1" name="Group 200">
            <a:extLst>
              <a:ext uri="{FF2B5EF4-FFF2-40B4-BE49-F238E27FC236}">
                <a16:creationId xmlns:a16="http://schemas.microsoft.com/office/drawing/2014/main" id="{19906946-188C-462D-8BAD-0FCBFC43DEE0}"/>
              </a:ext>
            </a:extLst>
          </p:cNvPr>
          <p:cNvGrpSpPr/>
          <p:nvPr/>
        </p:nvGrpSpPr>
        <p:grpSpPr>
          <a:xfrm>
            <a:off x="2815830" y="4009721"/>
            <a:ext cx="628650" cy="205262"/>
            <a:chOff x="8793057" y="4022725"/>
            <a:chExt cx="628650" cy="205262"/>
          </a:xfrm>
        </p:grpSpPr>
        <p:cxnSp>
          <p:nvCxnSpPr>
            <p:cNvPr id="202" name="Straight Connector 201">
              <a:extLst>
                <a:ext uri="{FF2B5EF4-FFF2-40B4-BE49-F238E27FC236}">
                  <a16:creationId xmlns:a16="http://schemas.microsoft.com/office/drawing/2014/main" id="{191D9EC5-798C-456B-B57C-B9A3E6EFB7B6}"/>
                </a:ext>
              </a:extLst>
            </p:cNvPr>
            <p:cNvCxnSpPr/>
            <p:nvPr/>
          </p:nvCxnSpPr>
          <p:spPr>
            <a:xfrm flipV="1">
              <a:off x="94217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3CB11EA1-60F7-4013-8BBA-F044523AA242}"/>
                </a:ext>
              </a:extLst>
            </p:cNvPr>
            <p:cNvCxnSpPr/>
            <p:nvPr/>
          </p:nvCxnSpPr>
          <p:spPr>
            <a:xfrm flipV="1">
              <a:off x="92693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B4C88D71-D897-41BB-B55D-6B7A5751A391}"/>
                </a:ext>
              </a:extLst>
            </p:cNvPr>
            <p:cNvCxnSpPr/>
            <p:nvPr/>
          </p:nvCxnSpPr>
          <p:spPr>
            <a:xfrm flipV="1">
              <a:off x="91169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75227DD5-E537-4A77-8D1B-FF8A16022A17}"/>
                </a:ext>
              </a:extLst>
            </p:cNvPr>
            <p:cNvCxnSpPr/>
            <p:nvPr/>
          </p:nvCxnSpPr>
          <p:spPr>
            <a:xfrm flipV="1">
              <a:off x="895815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ED69468E-6D22-4861-8A05-13B45DCF293D}"/>
                </a:ext>
              </a:extLst>
            </p:cNvPr>
            <p:cNvCxnSpPr>
              <a:cxnSpLocks/>
            </p:cNvCxnSpPr>
            <p:nvPr/>
          </p:nvCxnSpPr>
          <p:spPr>
            <a:xfrm flipV="1">
              <a:off x="8793057" y="4022725"/>
              <a:ext cx="0" cy="2052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7" name="Group 206">
            <a:extLst>
              <a:ext uri="{FF2B5EF4-FFF2-40B4-BE49-F238E27FC236}">
                <a16:creationId xmlns:a16="http://schemas.microsoft.com/office/drawing/2014/main" id="{06F2A83B-46DF-4BBC-A390-25E52C1ACC1C}"/>
              </a:ext>
            </a:extLst>
          </p:cNvPr>
          <p:cNvGrpSpPr/>
          <p:nvPr/>
        </p:nvGrpSpPr>
        <p:grpSpPr>
          <a:xfrm>
            <a:off x="2020663" y="4005689"/>
            <a:ext cx="628650" cy="205262"/>
            <a:chOff x="8793057" y="4022725"/>
            <a:chExt cx="628650" cy="205262"/>
          </a:xfrm>
        </p:grpSpPr>
        <p:cxnSp>
          <p:nvCxnSpPr>
            <p:cNvPr id="208" name="Straight Connector 207">
              <a:extLst>
                <a:ext uri="{FF2B5EF4-FFF2-40B4-BE49-F238E27FC236}">
                  <a16:creationId xmlns:a16="http://schemas.microsoft.com/office/drawing/2014/main" id="{71EEDA6D-9AE0-4D6D-BF85-11D8BB532D43}"/>
                </a:ext>
              </a:extLst>
            </p:cNvPr>
            <p:cNvCxnSpPr/>
            <p:nvPr/>
          </p:nvCxnSpPr>
          <p:spPr>
            <a:xfrm flipV="1">
              <a:off x="94217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E793A08A-4F7E-445F-BA88-D4B9070C936B}"/>
                </a:ext>
              </a:extLst>
            </p:cNvPr>
            <p:cNvCxnSpPr/>
            <p:nvPr/>
          </p:nvCxnSpPr>
          <p:spPr>
            <a:xfrm flipV="1">
              <a:off x="92693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50C76E54-F332-4792-BE9A-C8A0409C9A66}"/>
                </a:ext>
              </a:extLst>
            </p:cNvPr>
            <p:cNvCxnSpPr/>
            <p:nvPr/>
          </p:nvCxnSpPr>
          <p:spPr>
            <a:xfrm flipV="1">
              <a:off x="911690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3F8609FE-9D3A-462D-969A-A4E4A3867194}"/>
                </a:ext>
              </a:extLst>
            </p:cNvPr>
            <p:cNvCxnSpPr/>
            <p:nvPr/>
          </p:nvCxnSpPr>
          <p:spPr>
            <a:xfrm flipV="1">
              <a:off x="8958157" y="4091093"/>
              <a:ext cx="0" cy="1368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895B8971-9068-47DB-BF4A-5640943FE487}"/>
                </a:ext>
              </a:extLst>
            </p:cNvPr>
            <p:cNvCxnSpPr>
              <a:cxnSpLocks/>
            </p:cNvCxnSpPr>
            <p:nvPr/>
          </p:nvCxnSpPr>
          <p:spPr>
            <a:xfrm flipV="1">
              <a:off x="8793057" y="4022725"/>
              <a:ext cx="0" cy="2052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24" name="Straight Connector 223">
            <a:extLst>
              <a:ext uri="{FF2B5EF4-FFF2-40B4-BE49-F238E27FC236}">
                <a16:creationId xmlns:a16="http://schemas.microsoft.com/office/drawing/2014/main" id="{96E496ED-BEA4-44D4-B374-771873E3A955}"/>
              </a:ext>
            </a:extLst>
          </p:cNvPr>
          <p:cNvCxnSpPr>
            <a:cxnSpLocks/>
          </p:cNvCxnSpPr>
          <p:nvPr/>
        </p:nvCxnSpPr>
        <p:spPr>
          <a:xfrm flipV="1">
            <a:off x="4447440" y="4235516"/>
            <a:ext cx="0" cy="31701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3CEF6A38-5820-4B48-AA6D-F9A108B40C94}"/>
              </a:ext>
            </a:extLst>
          </p:cNvPr>
          <p:cNvCxnSpPr>
            <a:cxnSpLocks/>
          </p:cNvCxnSpPr>
          <p:nvPr/>
        </p:nvCxnSpPr>
        <p:spPr>
          <a:xfrm flipV="1">
            <a:off x="9261264" y="4260916"/>
            <a:ext cx="0" cy="31701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153315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35"/>
                                        </p:tgtEl>
                                        <p:attrNameLst>
                                          <p:attrName>style.visibility</p:attrName>
                                        </p:attrNameLst>
                                      </p:cBhvr>
                                      <p:to>
                                        <p:strVal val="hidden"/>
                                      </p:to>
                                    </p:set>
                                  </p:childTnLst>
                                </p:cTn>
                              </p:par>
                            </p:childTnLst>
                          </p:cTn>
                        </p:par>
                        <p:par>
                          <p:cTn id="9" fill="hold">
                            <p:stCondLst>
                              <p:cond delay="0"/>
                            </p:stCondLst>
                            <p:childTnLst>
                              <p:par>
                                <p:cTn id="10" presetID="1" presetClass="entr" presetSubtype="0" fill="hold" nodeType="afterEffect">
                                  <p:stCondLst>
                                    <p:cond delay="100"/>
                                  </p:stCondLst>
                                  <p:childTnLst>
                                    <p:set>
                                      <p:cBhvr>
                                        <p:cTn id="11" dur="1" fill="hold">
                                          <p:stCondLst>
                                            <p:cond delay="0"/>
                                          </p:stCondLst>
                                        </p:cTn>
                                        <p:tgtEl>
                                          <p:spTgt spid="42"/>
                                        </p:tgtEl>
                                        <p:attrNameLst>
                                          <p:attrName>style.visibility</p:attrName>
                                        </p:attrNameLst>
                                      </p:cBhvr>
                                      <p:to>
                                        <p:strVal val="visible"/>
                                      </p:to>
                                    </p:set>
                                  </p:childTnLst>
                                </p:cTn>
                              </p:par>
                              <p:par>
                                <p:cTn id="12" presetID="1" presetClass="exit" presetSubtype="0" fill="hold" nodeType="withEffect">
                                  <p:stCondLst>
                                    <p:cond delay="100"/>
                                  </p:stCondLst>
                                  <p:childTnLst>
                                    <p:set>
                                      <p:cBhvr>
                                        <p:cTn id="13" dur="1" fill="hold">
                                          <p:stCondLst>
                                            <p:cond delay="0"/>
                                          </p:stCondLst>
                                        </p:cTn>
                                        <p:tgtEl>
                                          <p:spTgt spid="37"/>
                                        </p:tgtEl>
                                        <p:attrNameLst>
                                          <p:attrName>style.visibility</p:attrName>
                                        </p:attrNameLst>
                                      </p:cBhvr>
                                      <p:to>
                                        <p:strVal val="hidden"/>
                                      </p:to>
                                    </p:set>
                                  </p:childTnLst>
                                </p:cTn>
                              </p:par>
                            </p:childTnLst>
                          </p:cTn>
                        </p:par>
                        <p:par>
                          <p:cTn id="14" fill="hold">
                            <p:stCondLst>
                              <p:cond delay="100"/>
                            </p:stCondLst>
                            <p:childTnLst>
                              <p:par>
                                <p:cTn id="15" presetID="1" presetClass="entr" presetSubtype="0" fill="hold" nodeType="afterEffect">
                                  <p:stCondLst>
                                    <p:cond delay="10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xit" presetSubtype="0" fill="hold" nodeType="withEffect">
                                  <p:stCondLst>
                                    <p:cond delay="100"/>
                                  </p:stCondLst>
                                  <p:childTnLst>
                                    <p:set>
                                      <p:cBhvr>
                                        <p:cTn id="18" dur="1" fill="hold">
                                          <p:stCondLst>
                                            <p:cond delay="0"/>
                                          </p:stCondLst>
                                        </p:cTn>
                                        <p:tgtEl>
                                          <p:spTgt spid="42"/>
                                        </p:tgtEl>
                                        <p:attrNameLst>
                                          <p:attrName>style.visibility</p:attrName>
                                        </p:attrNameLst>
                                      </p:cBhvr>
                                      <p:to>
                                        <p:strVal val="hidden"/>
                                      </p:to>
                                    </p:set>
                                  </p:childTnLst>
                                </p:cTn>
                              </p:par>
                            </p:childTnLst>
                          </p:cTn>
                        </p:par>
                        <p:par>
                          <p:cTn id="19" fill="hold">
                            <p:stCondLst>
                              <p:cond delay="200"/>
                            </p:stCondLst>
                            <p:childTnLst>
                              <p:par>
                                <p:cTn id="20" presetID="1" presetClass="entr" presetSubtype="0" fill="hold" nodeType="afterEffect">
                                  <p:stCondLst>
                                    <p:cond delay="100"/>
                                  </p:stCondLst>
                                  <p:childTnLst>
                                    <p:set>
                                      <p:cBhvr>
                                        <p:cTn id="21" dur="1" fill="hold">
                                          <p:stCondLst>
                                            <p:cond delay="0"/>
                                          </p:stCondLst>
                                        </p:cTn>
                                        <p:tgtEl>
                                          <p:spTgt spid="107"/>
                                        </p:tgtEl>
                                        <p:attrNameLst>
                                          <p:attrName>style.visibility</p:attrName>
                                        </p:attrNameLst>
                                      </p:cBhvr>
                                      <p:to>
                                        <p:strVal val="visible"/>
                                      </p:to>
                                    </p:set>
                                  </p:childTnLst>
                                </p:cTn>
                              </p:par>
                              <p:par>
                                <p:cTn id="22" presetID="1" presetClass="exit" presetSubtype="0" fill="hold" nodeType="withEffect">
                                  <p:stCondLst>
                                    <p:cond delay="100"/>
                                  </p:stCondLst>
                                  <p:childTnLst>
                                    <p:set>
                                      <p:cBhvr>
                                        <p:cTn id="23" dur="1" fill="hold">
                                          <p:stCondLst>
                                            <p:cond delay="0"/>
                                          </p:stCondLst>
                                        </p:cTn>
                                        <p:tgtEl>
                                          <p:spTgt spid="44"/>
                                        </p:tgtEl>
                                        <p:attrNameLst>
                                          <p:attrName>style.visibility</p:attrName>
                                        </p:attrNameLst>
                                      </p:cBhvr>
                                      <p:to>
                                        <p:strVal val="hidden"/>
                                      </p:to>
                                    </p:set>
                                  </p:childTnLst>
                                </p:cTn>
                              </p:par>
                            </p:childTnLst>
                          </p:cTn>
                        </p:par>
                        <p:par>
                          <p:cTn id="24" fill="hold">
                            <p:stCondLst>
                              <p:cond delay="300"/>
                            </p:stCondLst>
                            <p:childTnLst>
                              <p:par>
                                <p:cTn id="25" presetID="1" presetClass="entr" presetSubtype="0" fill="hold" nodeType="afterEffect">
                                  <p:stCondLst>
                                    <p:cond delay="100"/>
                                  </p:stCondLst>
                                  <p:childTnLst>
                                    <p:set>
                                      <p:cBhvr>
                                        <p:cTn id="26" dur="1" fill="hold">
                                          <p:stCondLst>
                                            <p:cond delay="0"/>
                                          </p:stCondLst>
                                        </p:cTn>
                                        <p:tgtEl>
                                          <p:spTgt spid="103"/>
                                        </p:tgtEl>
                                        <p:attrNameLst>
                                          <p:attrName>style.visibility</p:attrName>
                                        </p:attrNameLst>
                                      </p:cBhvr>
                                      <p:to>
                                        <p:strVal val="visible"/>
                                      </p:to>
                                    </p:set>
                                  </p:childTnLst>
                                </p:cTn>
                              </p:par>
                              <p:par>
                                <p:cTn id="27" presetID="1" presetClass="exit" presetSubtype="0" fill="hold" nodeType="withEffect">
                                  <p:stCondLst>
                                    <p:cond delay="100"/>
                                  </p:stCondLst>
                                  <p:childTnLst>
                                    <p:set>
                                      <p:cBhvr>
                                        <p:cTn id="28" dur="1" fill="hold">
                                          <p:stCondLst>
                                            <p:cond delay="0"/>
                                          </p:stCondLst>
                                        </p:cTn>
                                        <p:tgtEl>
                                          <p:spTgt spid="107"/>
                                        </p:tgtEl>
                                        <p:attrNameLst>
                                          <p:attrName>style.visibility</p:attrName>
                                        </p:attrNameLst>
                                      </p:cBhvr>
                                      <p:to>
                                        <p:strVal val="hidden"/>
                                      </p:to>
                                    </p:set>
                                  </p:childTnLst>
                                </p:cTn>
                              </p:par>
                            </p:childTnLst>
                          </p:cTn>
                        </p:par>
                        <p:par>
                          <p:cTn id="29" fill="hold">
                            <p:stCondLst>
                              <p:cond delay="400"/>
                            </p:stCondLst>
                            <p:childTnLst>
                              <p:par>
                                <p:cTn id="30" presetID="1" presetClass="entr" presetSubtype="0" fill="hold" nodeType="afterEffect">
                                  <p:stCondLst>
                                    <p:cond delay="100"/>
                                  </p:stCondLst>
                                  <p:childTnLst>
                                    <p:set>
                                      <p:cBhvr>
                                        <p:cTn id="31" dur="1" fill="hold">
                                          <p:stCondLst>
                                            <p:cond delay="0"/>
                                          </p:stCondLst>
                                        </p:cTn>
                                        <p:tgtEl>
                                          <p:spTgt spid="105"/>
                                        </p:tgtEl>
                                        <p:attrNameLst>
                                          <p:attrName>style.visibility</p:attrName>
                                        </p:attrNameLst>
                                      </p:cBhvr>
                                      <p:to>
                                        <p:strVal val="visible"/>
                                      </p:to>
                                    </p:set>
                                  </p:childTnLst>
                                </p:cTn>
                              </p:par>
                              <p:par>
                                <p:cTn id="32" presetID="1" presetClass="exit" presetSubtype="0" fill="hold" nodeType="withEffect">
                                  <p:stCondLst>
                                    <p:cond delay="100"/>
                                  </p:stCondLst>
                                  <p:childTnLst>
                                    <p:set>
                                      <p:cBhvr>
                                        <p:cTn id="33" dur="1" fill="hold">
                                          <p:stCondLst>
                                            <p:cond delay="0"/>
                                          </p:stCondLst>
                                        </p:cTn>
                                        <p:tgtEl>
                                          <p:spTgt spid="103"/>
                                        </p:tgtEl>
                                        <p:attrNameLst>
                                          <p:attrName>style.visibility</p:attrName>
                                        </p:attrNameLst>
                                      </p:cBhvr>
                                      <p:to>
                                        <p:strVal val="hidden"/>
                                      </p:to>
                                    </p:set>
                                  </p:childTnLst>
                                </p:cTn>
                              </p:par>
                            </p:childTnLst>
                          </p:cTn>
                        </p:par>
                        <p:par>
                          <p:cTn id="34" fill="hold">
                            <p:stCondLst>
                              <p:cond delay="500"/>
                            </p:stCondLst>
                            <p:childTnLst>
                              <p:par>
                                <p:cTn id="35" presetID="1" presetClass="entr" presetSubtype="0" fill="hold" nodeType="afterEffect">
                                  <p:stCondLst>
                                    <p:cond delay="100"/>
                                  </p:stCondLst>
                                  <p:childTnLst>
                                    <p:set>
                                      <p:cBhvr>
                                        <p:cTn id="36" dur="1" fill="hold">
                                          <p:stCondLst>
                                            <p:cond delay="0"/>
                                          </p:stCondLst>
                                        </p:cTn>
                                        <p:tgtEl>
                                          <p:spTgt spid="109"/>
                                        </p:tgtEl>
                                        <p:attrNameLst>
                                          <p:attrName>style.visibility</p:attrName>
                                        </p:attrNameLst>
                                      </p:cBhvr>
                                      <p:to>
                                        <p:strVal val="visible"/>
                                      </p:to>
                                    </p:set>
                                  </p:childTnLst>
                                </p:cTn>
                              </p:par>
                              <p:par>
                                <p:cTn id="37" presetID="1" presetClass="exit" presetSubtype="0" fill="hold" nodeType="withEffect">
                                  <p:stCondLst>
                                    <p:cond delay="100"/>
                                  </p:stCondLst>
                                  <p:childTnLst>
                                    <p:set>
                                      <p:cBhvr>
                                        <p:cTn id="38" dur="1" fill="hold">
                                          <p:stCondLst>
                                            <p:cond delay="0"/>
                                          </p:stCondLst>
                                        </p:cTn>
                                        <p:tgtEl>
                                          <p:spTgt spid="105"/>
                                        </p:tgtEl>
                                        <p:attrNameLst>
                                          <p:attrName>style.visibility</p:attrName>
                                        </p:attrNameLst>
                                      </p:cBhvr>
                                      <p:to>
                                        <p:strVal val="hidden"/>
                                      </p:to>
                                    </p:set>
                                  </p:childTnLst>
                                </p:cTn>
                              </p:par>
                            </p:childTnLst>
                          </p:cTn>
                        </p:par>
                        <p:par>
                          <p:cTn id="39" fill="hold">
                            <p:stCondLst>
                              <p:cond delay="600"/>
                            </p:stCondLst>
                            <p:childTnLst>
                              <p:par>
                                <p:cTn id="40" presetID="1" presetClass="entr" presetSubtype="0" fill="hold" nodeType="afterEffect">
                                  <p:stCondLst>
                                    <p:cond delay="100"/>
                                  </p:stCondLst>
                                  <p:childTnLst>
                                    <p:set>
                                      <p:cBhvr>
                                        <p:cTn id="41" dur="1" fill="hold">
                                          <p:stCondLst>
                                            <p:cond delay="0"/>
                                          </p:stCondLst>
                                        </p:cTn>
                                        <p:tgtEl>
                                          <p:spTgt spid="113"/>
                                        </p:tgtEl>
                                        <p:attrNameLst>
                                          <p:attrName>style.visibility</p:attrName>
                                        </p:attrNameLst>
                                      </p:cBhvr>
                                      <p:to>
                                        <p:strVal val="visible"/>
                                      </p:to>
                                    </p:set>
                                  </p:childTnLst>
                                </p:cTn>
                              </p:par>
                              <p:par>
                                <p:cTn id="42" presetID="1" presetClass="exit" presetSubtype="0" fill="hold" nodeType="withEffect">
                                  <p:stCondLst>
                                    <p:cond delay="100"/>
                                  </p:stCondLst>
                                  <p:childTnLst>
                                    <p:set>
                                      <p:cBhvr>
                                        <p:cTn id="43" dur="1" fill="hold">
                                          <p:stCondLst>
                                            <p:cond delay="0"/>
                                          </p:stCondLst>
                                        </p:cTn>
                                        <p:tgtEl>
                                          <p:spTgt spid="109"/>
                                        </p:tgtEl>
                                        <p:attrNameLst>
                                          <p:attrName>style.visibility</p:attrName>
                                        </p:attrNameLst>
                                      </p:cBhvr>
                                      <p:to>
                                        <p:strVal val="hidden"/>
                                      </p:to>
                                    </p:set>
                                  </p:childTnLst>
                                </p:cTn>
                              </p:par>
                            </p:childTnLst>
                          </p:cTn>
                        </p:par>
                        <p:par>
                          <p:cTn id="44" fill="hold">
                            <p:stCondLst>
                              <p:cond delay="700"/>
                            </p:stCondLst>
                            <p:childTnLst>
                              <p:par>
                                <p:cTn id="45" presetID="1" presetClass="entr" presetSubtype="0" fill="hold" nodeType="afterEffect">
                                  <p:stCondLst>
                                    <p:cond delay="100"/>
                                  </p:stCondLst>
                                  <p:childTnLst>
                                    <p:set>
                                      <p:cBhvr>
                                        <p:cTn id="46" dur="1" fill="hold">
                                          <p:stCondLst>
                                            <p:cond delay="0"/>
                                          </p:stCondLst>
                                        </p:cTn>
                                        <p:tgtEl>
                                          <p:spTgt spid="114"/>
                                        </p:tgtEl>
                                        <p:attrNameLst>
                                          <p:attrName>style.visibility</p:attrName>
                                        </p:attrNameLst>
                                      </p:cBhvr>
                                      <p:to>
                                        <p:strVal val="visible"/>
                                      </p:to>
                                    </p:set>
                                  </p:childTnLst>
                                </p:cTn>
                              </p:par>
                              <p:par>
                                <p:cTn id="47" presetID="1" presetClass="exit" presetSubtype="0" fill="hold" nodeType="withEffect">
                                  <p:stCondLst>
                                    <p:cond delay="100"/>
                                  </p:stCondLst>
                                  <p:childTnLst>
                                    <p:set>
                                      <p:cBhvr>
                                        <p:cTn id="48" dur="1" fill="hold">
                                          <p:stCondLst>
                                            <p:cond delay="0"/>
                                          </p:stCondLst>
                                        </p:cTn>
                                        <p:tgtEl>
                                          <p:spTgt spid="113"/>
                                        </p:tgtEl>
                                        <p:attrNameLst>
                                          <p:attrName>style.visibility</p:attrName>
                                        </p:attrNameLst>
                                      </p:cBhvr>
                                      <p:to>
                                        <p:strVal val="hidden"/>
                                      </p:to>
                                    </p:set>
                                  </p:childTnLst>
                                </p:cTn>
                              </p:par>
                            </p:childTnLst>
                          </p:cTn>
                        </p:par>
                        <p:par>
                          <p:cTn id="49" fill="hold">
                            <p:stCondLst>
                              <p:cond delay="800"/>
                            </p:stCondLst>
                            <p:childTnLst>
                              <p:par>
                                <p:cTn id="50" presetID="1" presetClass="entr" presetSubtype="0" fill="hold" nodeType="afterEffect">
                                  <p:stCondLst>
                                    <p:cond delay="100"/>
                                  </p:stCondLst>
                                  <p:childTnLst>
                                    <p:set>
                                      <p:cBhvr>
                                        <p:cTn id="51" dur="1" fill="hold">
                                          <p:stCondLst>
                                            <p:cond delay="0"/>
                                          </p:stCondLst>
                                        </p:cTn>
                                        <p:tgtEl>
                                          <p:spTgt spid="115"/>
                                        </p:tgtEl>
                                        <p:attrNameLst>
                                          <p:attrName>style.visibility</p:attrName>
                                        </p:attrNameLst>
                                      </p:cBhvr>
                                      <p:to>
                                        <p:strVal val="visible"/>
                                      </p:to>
                                    </p:set>
                                  </p:childTnLst>
                                </p:cTn>
                              </p:par>
                              <p:par>
                                <p:cTn id="52" presetID="1" presetClass="exit" presetSubtype="0" fill="hold" nodeType="withEffect">
                                  <p:stCondLst>
                                    <p:cond delay="100"/>
                                  </p:stCondLst>
                                  <p:childTnLst>
                                    <p:set>
                                      <p:cBhvr>
                                        <p:cTn id="53" dur="1" fill="hold">
                                          <p:stCondLst>
                                            <p:cond delay="0"/>
                                          </p:stCondLst>
                                        </p:cTn>
                                        <p:tgtEl>
                                          <p:spTgt spid="114"/>
                                        </p:tgtEl>
                                        <p:attrNameLst>
                                          <p:attrName>style.visibility</p:attrName>
                                        </p:attrNameLst>
                                      </p:cBhvr>
                                      <p:to>
                                        <p:strVal val="hidden"/>
                                      </p:to>
                                    </p:set>
                                  </p:childTnLst>
                                </p:cTn>
                              </p:par>
                            </p:childTnLst>
                          </p:cTn>
                        </p:par>
                        <p:par>
                          <p:cTn id="54" fill="hold">
                            <p:stCondLst>
                              <p:cond delay="900"/>
                            </p:stCondLst>
                            <p:childTnLst>
                              <p:par>
                                <p:cTn id="55" presetID="1" presetClass="entr" presetSubtype="0" fill="hold" nodeType="afterEffect">
                                  <p:stCondLst>
                                    <p:cond delay="100"/>
                                  </p:stCondLst>
                                  <p:childTnLst>
                                    <p:set>
                                      <p:cBhvr>
                                        <p:cTn id="56" dur="1" fill="hold">
                                          <p:stCondLst>
                                            <p:cond delay="0"/>
                                          </p:stCondLst>
                                        </p:cTn>
                                        <p:tgtEl>
                                          <p:spTgt spid="118"/>
                                        </p:tgtEl>
                                        <p:attrNameLst>
                                          <p:attrName>style.visibility</p:attrName>
                                        </p:attrNameLst>
                                      </p:cBhvr>
                                      <p:to>
                                        <p:strVal val="visible"/>
                                      </p:to>
                                    </p:set>
                                  </p:childTnLst>
                                </p:cTn>
                              </p:par>
                              <p:par>
                                <p:cTn id="57" presetID="1" presetClass="exit" presetSubtype="0" fill="hold" nodeType="withEffect">
                                  <p:stCondLst>
                                    <p:cond delay="100"/>
                                  </p:stCondLst>
                                  <p:childTnLst>
                                    <p:set>
                                      <p:cBhvr>
                                        <p:cTn id="58" dur="1" fill="hold">
                                          <p:stCondLst>
                                            <p:cond delay="0"/>
                                          </p:stCondLst>
                                        </p:cTn>
                                        <p:tgtEl>
                                          <p:spTgt spid="115"/>
                                        </p:tgtEl>
                                        <p:attrNameLst>
                                          <p:attrName>style.visibility</p:attrName>
                                        </p:attrNameLst>
                                      </p:cBhvr>
                                      <p:to>
                                        <p:strVal val="hidden"/>
                                      </p:to>
                                    </p:set>
                                  </p:childTnLst>
                                </p:cTn>
                              </p:par>
                            </p:childTnLst>
                          </p:cTn>
                        </p:par>
                        <p:par>
                          <p:cTn id="59" fill="hold">
                            <p:stCondLst>
                              <p:cond delay="1000"/>
                            </p:stCondLst>
                            <p:childTnLst>
                              <p:par>
                                <p:cTn id="60" presetID="1" presetClass="entr" presetSubtype="0" fill="hold" nodeType="afterEffect">
                                  <p:stCondLst>
                                    <p:cond delay="100"/>
                                  </p:stCondLst>
                                  <p:childTnLst>
                                    <p:set>
                                      <p:cBhvr>
                                        <p:cTn id="61" dur="1" fill="hold">
                                          <p:stCondLst>
                                            <p:cond delay="0"/>
                                          </p:stCondLst>
                                        </p:cTn>
                                        <p:tgtEl>
                                          <p:spTgt spid="116"/>
                                        </p:tgtEl>
                                        <p:attrNameLst>
                                          <p:attrName>style.visibility</p:attrName>
                                        </p:attrNameLst>
                                      </p:cBhvr>
                                      <p:to>
                                        <p:strVal val="visible"/>
                                      </p:to>
                                    </p:set>
                                  </p:childTnLst>
                                </p:cTn>
                              </p:par>
                              <p:par>
                                <p:cTn id="62" presetID="1" presetClass="exit" presetSubtype="0" fill="hold" nodeType="withEffect">
                                  <p:stCondLst>
                                    <p:cond delay="100"/>
                                  </p:stCondLst>
                                  <p:childTnLst>
                                    <p:set>
                                      <p:cBhvr>
                                        <p:cTn id="63" dur="1" fill="hold">
                                          <p:stCondLst>
                                            <p:cond delay="0"/>
                                          </p:stCondLst>
                                        </p:cTn>
                                        <p:tgtEl>
                                          <p:spTgt spid="118"/>
                                        </p:tgtEl>
                                        <p:attrNameLst>
                                          <p:attrName>style.visibility</p:attrName>
                                        </p:attrNameLst>
                                      </p:cBhvr>
                                      <p:to>
                                        <p:strVal val="hidden"/>
                                      </p:to>
                                    </p:set>
                                  </p:childTnLst>
                                </p:cTn>
                              </p:par>
                            </p:childTnLst>
                          </p:cTn>
                        </p:par>
                        <p:par>
                          <p:cTn id="64" fill="hold">
                            <p:stCondLst>
                              <p:cond delay="1100"/>
                            </p:stCondLst>
                            <p:childTnLst>
                              <p:par>
                                <p:cTn id="65" presetID="1" presetClass="entr" presetSubtype="0" fill="hold" nodeType="afterEffect">
                                  <p:stCondLst>
                                    <p:cond delay="100"/>
                                  </p:stCondLst>
                                  <p:childTnLst>
                                    <p:set>
                                      <p:cBhvr>
                                        <p:cTn id="66" dur="1" fill="hold">
                                          <p:stCondLst>
                                            <p:cond delay="0"/>
                                          </p:stCondLst>
                                        </p:cTn>
                                        <p:tgtEl>
                                          <p:spTgt spid="117"/>
                                        </p:tgtEl>
                                        <p:attrNameLst>
                                          <p:attrName>style.visibility</p:attrName>
                                        </p:attrNameLst>
                                      </p:cBhvr>
                                      <p:to>
                                        <p:strVal val="visible"/>
                                      </p:to>
                                    </p:set>
                                  </p:childTnLst>
                                </p:cTn>
                              </p:par>
                              <p:par>
                                <p:cTn id="67" presetID="1" presetClass="exit" presetSubtype="0" fill="hold" nodeType="withEffect">
                                  <p:stCondLst>
                                    <p:cond delay="100"/>
                                  </p:stCondLst>
                                  <p:childTnLst>
                                    <p:set>
                                      <p:cBhvr>
                                        <p:cTn id="68" dur="1" fill="hold">
                                          <p:stCondLst>
                                            <p:cond delay="0"/>
                                          </p:stCondLst>
                                        </p:cTn>
                                        <p:tgtEl>
                                          <p:spTgt spid="116"/>
                                        </p:tgtEl>
                                        <p:attrNameLst>
                                          <p:attrName>style.visibility</p:attrName>
                                        </p:attrNameLst>
                                      </p:cBhvr>
                                      <p:to>
                                        <p:strVal val="hidden"/>
                                      </p:to>
                                    </p:set>
                                  </p:childTnLst>
                                </p:cTn>
                              </p:par>
                            </p:childTnLst>
                          </p:cTn>
                        </p:par>
                        <p:par>
                          <p:cTn id="69" fill="hold">
                            <p:stCondLst>
                              <p:cond delay="1200"/>
                            </p:stCondLst>
                            <p:childTnLst>
                              <p:par>
                                <p:cTn id="70" presetID="1" presetClass="entr" presetSubtype="0" fill="hold" nodeType="afterEffect">
                                  <p:stCondLst>
                                    <p:cond delay="100"/>
                                  </p:stCondLst>
                                  <p:childTnLst>
                                    <p:set>
                                      <p:cBhvr>
                                        <p:cTn id="71" dur="1" fill="hold">
                                          <p:stCondLst>
                                            <p:cond delay="0"/>
                                          </p:stCondLst>
                                        </p:cTn>
                                        <p:tgtEl>
                                          <p:spTgt spid="119"/>
                                        </p:tgtEl>
                                        <p:attrNameLst>
                                          <p:attrName>style.visibility</p:attrName>
                                        </p:attrNameLst>
                                      </p:cBhvr>
                                      <p:to>
                                        <p:strVal val="visible"/>
                                      </p:to>
                                    </p:set>
                                  </p:childTnLst>
                                </p:cTn>
                              </p:par>
                              <p:par>
                                <p:cTn id="72" presetID="1" presetClass="exit" presetSubtype="0" fill="hold" nodeType="withEffect">
                                  <p:stCondLst>
                                    <p:cond delay="100"/>
                                  </p:stCondLst>
                                  <p:childTnLst>
                                    <p:set>
                                      <p:cBhvr>
                                        <p:cTn id="73" dur="1" fill="hold">
                                          <p:stCondLst>
                                            <p:cond delay="0"/>
                                          </p:stCondLst>
                                        </p:cTn>
                                        <p:tgtEl>
                                          <p:spTgt spid="117"/>
                                        </p:tgtEl>
                                        <p:attrNameLst>
                                          <p:attrName>style.visibility</p:attrName>
                                        </p:attrNameLst>
                                      </p:cBhvr>
                                      <p:to>
                                        <p:strVal val="hidden"/>
                                      </p:to>
                                    </p:set>
                                  </p:childTnLst>
                                </p:cTn>
                              </p:par>
                            </p:childTnLst>
                          </p:cTn>
                        </p:par>
                        <p:par>
                          <p:cTn id="74" fill="hold">
                            <p:stCondLst>
                              <p:cond delay="1300"/>
                            </p:stCondLst>
                            <p:childTnLst>
                              <p:par>
                                <p:cTn id="75" presetID="1" presetClass="entr" presetSubtype="0" fill="hold" nodeType="afterEffect">
                                  <p:stCondLst>
                                    <p:cond delay="100"/>
                                  </p:stCondLst>
                                  <p:childTnLst>
                                    <p:set>
                                      <p:cBhvr>
                                        <p:cTn id="76" dur="1" fill="hold">
                                          <p:stCondLst>
                                            <p:cond delay="0"/>
                                          </p:stCondLst>
                                        </p:cTn>
                                        <p:tgtEl>
                                          <p:spTgt spid="120"/>
                                        </p:tgtEl>
                                        <p:attrNameLst>
                                          <p:attrName>style.visibility</p:attrName>
                                        </p:attrNameLst>
                                      </p:cBhvr>
                                      <p:to>
                                        <p:strVal val="visible"/>
                                      </p:to>
                                    </p:set>
                                  </p:childTnLst>
                                </p:cTn>
                              </p:par>
                              <p:par>
                                <p:cTn id="77" presetID="1" presetClass="exit" presetSubtype="0" fill="hold" nodeType="withEffect">
                                  <p:stCondLst>
                                    <p:cond delay="100"/>
                                  </p:stCondLst>
                                  <p:childTnLst>
                                    <p:set>
                                      <p:cBhvr>
                                        <p:cTn id="78" dur="1" fill="hold">
                                          <p:stCondLst>
                                            <p:cond delay="0"/>
                                          </p:stCondLst>
                                        </p:cTn>
                                        <p:tgtEl>
                                          <p:spTgt spid="119"/>
                                        </p:tgtEl>
                                        <p:attrNameLst>
                                          <p:attrName>style.visibility</p:attrName>
                                        </p:attrNameLst>
                                      </p:cBhvr>
                                      <p:to>
                                        <p:strVal val="hidden"/>
                                      </p:to>
                                    </p:set>
                                  </p:childTnLst>
                                </p:cTn>
                              </p:par>
                            </p:childTnLst>
                          </p:cTn>
                        </p:par>
                        <p:par>
                          <p:cTn id="79" fill="hold">
                            <p:stCondLst>
                              <p:cond delay="1400"/>
                            </p:stCondLst>
                            <p:childTnLst>
                              <p:par>
                                <p:cTn id="80" presetID="1" presetClass="entr" presetSubtype="0" fill="hold" nodeType="afterEffect">
                                  <p:stCondLst>
                                    <p:cond delay="100"/>
                                  </p:stCondLst>
                                  <p:childTnLst>
                                    <p:set>
                                      <p:cBhvr>
                                        <p:cTn id="81" dur="1" fill="hold">
                                          <p:stCondLst>
                                            <p:cond delay="0"/>
                                          </p:stCondLst>
                                        </p:cTn>
                                        <p:tgtEl>
                                          <p:spTgt spid="121"/>
                                        </p:tgtEl>
                                        <p:attrNameLst>
                                          <p:attrName>style.visibility</p:attrName>
                                        </p:attrNameLst>
                                      </p:cBhvr>
                                      <p:to>
                                        <p:strVal val="visible"/>
                                      </p:to>
                                    </p:set>
                                  </p:childTnLst>
                                </p:cTn>
                              </p:par>
                              <p:par>
                                <p:cTn id="82" presetID="1" presetClass="exit" presetSubtype="0" fill="hold" nodeType="withEffect">
                                  <p:stCondLst>
                                    <p:cond delay="100"/>
                                  </p:stCondLst>
                                  <p:childTnLst>
                                    <p:set>
                                      <p:cBhvr>
                                        <p:cTn id="83" dur="1" fill="hold">
                                          <p:stCondLst>
                                            <p:cond delay="0"/>
                                          </p:stCondLst>
                                        </p:cTn>
                                        <p:tgtEl>
                                          <p:spTgt spid="120"/>
                                        </p:tgtEl>
                                        <p:attrNameLst>
                                          <p:attrName>style.visibility</p:attrName>
                                        </p:attrNameLst>
                                      </p:cBhvr>
                                      <p:to>
                                        <p:strVal val="hidden"/>
                                      </p:to>
                                    </p:set>
                                  </p:childTnLst>
                                </p:cTn>
                              </p:par>
                            </p:childTnLst>
                          </p:cTn>
                        </p:par>
                        <p:par>
                          <p:cTn id="84" fill="hold">
                            <p:stCondLst>
                              <p:cond delay="1500"/>
                            </p:stCondLst>
                            <p:childTnLst>
                              <p:par>
                                <p:cTn id="85" presetID="1" presetClass="entr" presetSubtype="0" fill="hold" nodeType="afterEffect">
                                  <p:stCondLst>
                                    <p:cond delay="100"/>
                                  </p:stCondLst>
                                  <p:childTnLst>
                                    <p:set>
                                      <p:cBhvr>
                                        <p:cTn id="86" dur="1" fill="hold">
                                          <p:stCondLst>
                                            <p:cond delay="0"/>
                                          </p:stCondLst>
                                        </p:cTn>
                                        <p:tgtEl>
                                          <p:spTgt spid="122"/>
                                        </p:tgtEl>
                                        <p:attrNameLst>
                                          <p:attrName>style.visibility</p:attrName>
                                        </p:attrNameLst>
                                      </p:cBhvr>
                                      <p:to>
                                        <p:strVal val="visible"/>
                                      </p:to>
                                    </p:set>
                                  </p:childTnLst>
                                </p:cTn>
                              </p:par>
                              <p:par>
                                <p:cTn id="87" presetID="1" presetClass="exit" presetSubtype="0" fill="hold" nodeType="withEffect">
                                  <p:stCondLst>
                                    <p:cond delay="100"/>
                                  </p:stCondLst>
                                  <p:childTnLst>
                                    <p:set>
                                      <p:cBhvr>
                                        <p:cTn id="88" dur="1" fill="hold">
                                          <p:stCondLst>
                                            <p:cond delay="0"/>
                                          </p:stCondLst>
                                        </p:cTn>
                                        <p:tgtEl>
                                          <p:spTgt spid="121"/>
                                        </p:tgtEl>
                                        <p:attrNameLst>
                                          <p:attrName>style.visibility</p:attrName>
                                        </p:attrNameLst>
                                      </p:cBhvr>
                                      <p:to>
                                        <p:strVal val="hidden"/>
                                      </p:to>
                                    </p:set>
                                  </p:childTnLst>
                                </p:cTn>
                              </p:par>
                            </p:childTnLst>
                          </p:cTn>
                        </p:par>
                        <p:par>
                          <p:cTn id="89" fill="hold">
                            <p:stCondLst>
                              <p:cond delay="1600"/>
                            </p:stCondLst>
                            <p:childTnLst>
                              <p:par>
                                <p:cTn id="90" presetID="1" presetClass="entr" presetSubtype="0" fill="hold" nodeType="afterEffect">
                                  <p:stCondLst>
                                    <p:cond delay="100"/>
                                  </p:stCondLst>
                                  <p:childTnLst>
                                    <p:set>
                                      <p:cBhvr>
                                        <p:cTn id="91" dur="1" fill="hold">
                                          <p:stCondLst>
                                            <p:cond delay="0"/>
                                          </p:stCondLst>
                                        </p:cTn>
                                        <p:tgtEl>
                                          <p:spTgt spid="125"/>
                                        </p:tgtEl>
                                        <p:attrNameLst>
                                          <p:attrName>style.visibility</p:attrName>
                                        </p:attrNameLst>
                                      </p:cBhvr>
                                      <p:to>
                                        <p:strVal val="visible"/>
                                      </p:to>
                                    </p:set>
                                  </p:childTnLst>
                                </p:cTn>
                              </p:par>
                              <p:par>
                                <p:cTn id="92" presetID="1" presetClass="exit" presetSubtype="0" fill="hold" nodeType="withEffect">
                                  <p:stCondLst>
                                    <p:cond delay="100"/>
                                  </p:stCondLst>
                                  <p:childTnLst>
                                    <p:set>
                                      <p:cBhvr>
                                        <p:cTn id="93" dur="1" fill="hold">
                                          <p:stCondLst>
                                            <p:cond delay="0"/>
                                          </p:stCondLst>
                                        </p:cTn>
                                        <p:tgtEl>
                                          <p:spTgt spid="122"/>
                                        </p:tgtEl>
                                        <p:attrNameLst>
                                          <p:attrName>style.visibility</p:attrName>
                                        </p:attrNameLst>
                                      </p:cBhvr>
                                      <p:to>
                                        <p:strVal val="hidden"/>
                                      </p:to>
                                    </p:set>
                                  </p:childTnLst>
                                </p:cTn>
                              </p:par>
                            </p:childTnLst>
                          </p:cTn>
                        </p:par>
                        <p:par>
                          <p:cTn id="94" fill="hold">
                            <p:stCondLst>
                              <p:cond delay="1700"/>
                            </p:stCondLst>
                            <p:childTnLst>
                              <p:par>
                                <p:cTn id="95" presetID="1" presetClass="entr" presetSubtype="0" fill="hold" nodeType="afterEffect">
                                  <p:stCondLst>
                                    <p:cond delay="100"/>
                                  </p:stCondLst>
                                  <p:childTnLst>
                                    <p:set>
                                      <p:cBhvr>
                                        <p:cTn id="96" dur="1" fill="hold">
                                          <p:stCondLst>
                                            <p:cond delay="0"/>
                                          </p:stCondLst>
                                        </p:cTn>
                                        <p:tgtEl>
                                          <p:spTgt spid="123"/>
                                        </p:tgtEl>
                                        <p:attrNameLst>
                                          <p:attrName>style.visibility</p:attrName>
                                        </p:attrNameLst>
                                      </p:cBhvr>
                                      <p:to>
                                        <p:strVal val="visible"/>
                                      </p:to>
                                    </p:set>
                                  </p:childTnLst>
                                </p:cTn>
                              </p:par>
                              <p:par>
                                <p:cTn id="97" presetID="1" presetClass="exit" presetSubtype="0" fill="hold" nodeType="withEffect">
                                  <p:stCondLst>
                                    <p:cond delay="100"/>
                                  </p:stCondLst>
                                  <p:childTnLst>
                                    <p:set>
                                      <p:cBhvr>
                                        <p:cTn id="98" dur="1" fill="hold">
                                          <p:stCondLst>
                                            <p:cond delay="0"/>
                                          </p:stCondLst>
                                        </p:cTn>
                                        <p:tgtEl>
                                          <p:spTgt spid="125"/>
                                        </p:tgtEl>
                                        <p:attrNameLst>
                                          <p:attrName>style.visibility</p:attrName>
                                        </p:attrNameLst>
                                      </p:cBhvr>
                                      <p:to>
                                        <p:strVal val="hidden"/>
                                      </p:to>
                                    </p:set>
                                  </p:childTnLst>
                                </p:cTn>
                              </p:par>
                              <p:par>
                                <p:cTn id="99" presetID="1" presetClass="exit" presetSubtype="0" fill="hold" nodeType="withEffect">
                                  <p:stCondLst>
                                    <p:cond delay="100"/>
                                  </p:stCondLst>
                                  <p:childTnLst>
                                    <p:set>
                                      <p:cBhvr>
                                        <p:cTn id="100" dur="1" fill="hold">
                                          <p:stCondLst>
                                            <p:cond delay="0"/>
                                          </p:stCondLst>
                                        </p:cTn>
                                        <p:tgtEl>
                                          <p:spTgt spid="1029"/>
                                        </p:tgtEl>
                                        <p:attrNameLst>
                                          <p:attrName>style.visibility</p:attrName>
                                        </p:attrNameLst>
                                      </p:cBhvr>
                                      <p:to>
                                        <p:strVal val="hidden"/>
                                      </p:to>
                                    </p:set>
                                  </p:childTnLst>
                                </p:cTn>
                              </p:par>
                              <p:par>
                                <p:cTn id="101" presetID="1" presetClass="entr" presetSubtype="0" fill="hold" nodeType="withEffect">
                                  <p:stCondLst>
                                    <p:cond delay="100"/>
                                  </p:stCondLst>
                                  <p:childTnLst>
                                    <p:set>
                                      <p:cBhvr>
                                        <p:cTn id="102" dur="1" fill="hold">
                                          <p:stCondLst>
                                            <p:cond delay="0"/>
                                          </p:stCondLst>
                                        </p:cTn>
                                        <p:tgtEl>
                                          <p:spTgt spid="1032"/>
                                        </p:tgtEl>
                                        <p:attrNameLst>
                                          <p:attrName>style.visibility</p:attrName>
                                        </p:attrNameLst>
                                      </p:cBhvr>
                                      <p:to>
                                        <p:strVal val="visible"/>
                                      </p:to>
                                    </p:set>
                                  </p:childTnLst>
                                </p:cTn>
                              </p:par>
                              <p:par>
                                <p:cTn id="103" presetID="1" presetClass="entr" presetSubtype="0" fill="hold" nodeType="withEffect">
                                  <p:stCondLst>
                                    <p:cond delay="100"/>
                                  </p:stCondLst>
                                  <p:childTnLst>
                                    <p:set>
                                      <p:cBhvr>
                                        <p:cTn id="104" dur="1" fill="hold">
                                          <p:stCondLst>
                                            <p:cond delay="0"/>
                                          </p:stCondLst>
                                        </p:cTn>
                                        <p:tgtEl>
                                          <p:spTgt spid="1024"/>
                                        </p:tgtEl>
                                        <p:attrNameLst>
                                          <p:attrName>style.visibility</p:attrName>
                                        </p:attrNameLst>
                                      </p:cBhvr>
                                      <p:to>
                                        <p:strVal val="visible"/>
                                      </p:to>
                                    </p:set>
                                  </p:childTnLst>
                                </p:cTn>
                              </p:par>
                            </p:childTnLst>
                          </p:cTn>
                        </p:par>
                        <p:par>
                          <p:cTn id="105" fill="hold">
                            <p:stCondLst>
                              <p:cond delay="1800"/>
                            </p:stCondLst>
                            <p:childTnLst>
                              <p:par>
                                <p:cTn id="106" presetID="1" presetClass="entr" presetSubtype="0" fill="hold" nodeType="afterEffect">
                                  <p:stCondLst>
                                    <p:cond delay="100"/>
                                  </p:stCondLst>
                                  <p:childTnLst>
                                    <p:set>
                                      <p:cBhvr>
                                        <p:cTn id="107" dur="1" fill="hold">
                                          <p:stCondLst>
                                            <p:cond delay="0"/>
                                          </p:stCondLst>
                                        </p:cTn>
                                        <p:tgtEl>
                                          <p:spTgt spid="124"/>
                                        </p:tgtEl>
                                        <p:attrNameLst>
                                          <p:attrName>style.visibility</p:attrName>
                                        </p:attrNameLst>
                                      </p:cBhvr>
                                      <p:to>
                                        <p:strVal val="visible"/>
                                      </p:to>
                                    </p:set>
                                  </p:childTnLst>
                                </p:cTn>
                              </p:par>
                              <p:par>
                                <p:cTn id="108" presetID="1" presetClass="exit" presetSubtype="0" fill="hold" nodeType="withEffect">
                                  <p:stCondLst>
                                    <p:cond delay="100"/>
                                  </p:stCondLst>
                                  <p:childTnLst>
                                    <p:set>
                                      <p:cBhvr>
                                        <p:cTn id="109" dur="1" fill="hold">
                                          <p:stCondLst>
                                            <p:cond delay="0"/>
                                          </p:stCondLst>
                                        </p:cTn>
                                        <p:tgtEl>
                                          <p:spTgt spid="123"/>
                                        </p:tgtEl>
                                        <p:attrNameLst>
                                          <p:attrName>style.visibility</p:attrName>
                                        </p:attrNameLst>
                                      </p:cBhvr>
                                      <p:to>
                                        <p:strVal val="hidden"/>
                                      </p:to>
                                    </p:set>
                                  </p:childTnLst>
                                </p:cTn>
                              </p:par>
                            </p:childTnLst>
                          </p:cTn>
                        </p:par>
                        <p:par>
                          <p:cTn id="110" fill="hold">
                            <p:stCondLst>
                              <p:cond delay="1900"/>
                            </p:stCondLst>
                            <p:childTnLst>
                              <p:par>
                                <p:cTn id="111" presetID="1" presetClass="entr" presetSubtype="0" fill="hold" nodeType="afterEffect">
                                  <p:stCondLst>
                                    <p:cond delay="100"/>
                                  </p:stCondLst>
                                  <p:childTnLst>
                                    <p:set>
                                      <p:cBhvr>
                                        <p:cTn id="112" dur="1" fill="hold">
                                          <p:stCondLst>
                                            <p:cond delay="0"/>
                                          </p:stCondLst>
                                        </p:cTn>
                                        <p:tgtEl>
                                          <p:spTgt spid="126"/>
                                        </p:tgtEl>
                                        <p:attrNameLst>
                                          <p:attrName>style.visibility</p:attrName>
                                        </p:attrNameLst>
                                      </p:cBhvr>
                                      <p:to>
                                        <p:strVal val="visible"/>
                                      </p:to>
                                    </p:set>
                                  </p:childTnLst>
                                </p:cTn>
                              </p:par>
                              <p:par>
                                <p:cTn id="113" presetID="1" presetClass="exit" presetSubtype="0" fill="hold" nodeType="withEffect">
                                  <p:stCondLst>
                                    <p:cond delay="100"/>
                                  </p:stCondLst>
                                  <p:childTnLst>
                                    <p:set>
                                      <p:cBhvr>
                                        <p:cTn id="114" dur="1" fill="hold">
                                          <p:stCondLst>
                                            <p:cond delay="0"/>
                                          </p:stCondLst>
                                        </p:cTn>
                                        <p:tgtEl>
                                          <p:spTgt spid="124"/>
                                        </p:tgtEl>
                                        <p:attrNameLst>
                                          <p:attrName>style.visibility</p:attrName>
                                        </p:attrNameLst>
                                      </p:cBhvr>
                                      <p:to>
                                        <p:strVal val="hidden"/>
                                      </p:to>
                                    </p:set>
                                  </p:childTnLst>
                                </p:cTn>
                              </p:par>
                            </p:childTnLst>
                          </p:cTn>
                        </p:par>
                        <p:par>
                          <p:cTn id="115" fill="hold">
                            <p:stCondLst>
                              <p:cond delay="2000"/>
                            </p:stCondLst>
                            <p:childTnLst>
                              <p:par>
                                <p:cTn id="116" presetID="1" presetClass="entr" presetSubtype="0" fill="hold" nodeType="afterEffect">
                                  <p:stCondLst>
                                    <p:cond delay="100"/>
                                  </p:stCondLst>
                                  <p:childTnLst>
                                    <p:set>
                                      <p:cBhvr>
                                        <p:cTn id="117" dur="1" fill="hold">
                                          <p:stCondLst>
                                            <p:cond delay="0"/>
                                          </p:stCondLst>
                                        </p:cTn>
                                        <p:tgtEl>
                                          <p:spTgt spid="134"/>
                                        </p:tgtEl>
                                        <p:attrNameLst>
                                          <p:attrName>style.visibility</p:attrName>
                                        </p:attrNameLst>
                                      </p:cBhvr>
                                      <p:to>
                                        <p:strVal val="visible"/>
                                      </p:to>
                                    </p:set>
                                  </p:childTnLst>
                                </p:cTn>
                              </p:par>
                              <p:par>
                                <p:cTn id="118" presetID="1" presetClass="exit" presetSubtype="0" fill="hold" nodeType="withEffect">
                                  <p:stCondLst>
                                    <p:cond delay="100"/>
                                  </p:stCondLst>
                                  <p:childTnLst>
                                    <p:set>
                                      <p:cBhvr>
                                        <p:cTn id="119" dur="1" fill="hold">
                                          <p:stCondLst>
                                            <p:cond delay="0"/>
                                          </p:stCondLst>
                                        </p:cTn>
                                        <p:tgtEl>
                                          <p:spTgt spid="126"/>
                                        </p:tgtEl>
                                        <p:attrNameLst>
                                          <p:attrName>style.visibility</p:attrName>
                                        </p:attrNameLst>
                                      </p:cBhvr>
                                      <p:to>
                                        <p:strVal val="hidden"/>
                                      </p:to>
                                    </p:set>
                                  </p:childTnLst>
                                </p:cTn>
                              </p:par>
                            </p:childTnLst>
                          </p:cTn>
                        </p:par>
                        <p:par>
                          <p:cTn id="120" fill="hold">
                            <p:stCondLst>
                              <p:cond delay="2100"/>
                            </p:stCondLst>
                            <p:childTnLst>
                              <p:par>
                                <p:cTn id="121" presetID="1" presetClass="entr" presetSubtype="0" fill="hold" nodeType="afterEffect">
                                  <p:stCondLst>
                                    <p:cond delay="100"/>
                                  </p:stCondLst>
                                  <p:childTnLst>
                                    <p:set>
                                      <p:cBhvr>
                                        <p:cTn id="122" dur="1" fill="hold">
                                          <p:stCondLst>
                                            <p:cond delay="0"/>
                                          </p:stCondLst>
                                        </p:cTn>
                                        <p:tgtEl>
                                          <p:spTgt spid="135"/>
                                        </p:tgtEl>
                                        <p:attrNameLst>
                                          <p:attrName>style.visibility</p:attrName>
                                        </p:attrNameLst>
                                      </p:cBhvr>
                                      <p:to>
                                        <p:strVal val="visible"/>
                                      </p:to>
                                    </p:set>
                                  </p:childTnLst>
                                </p:cTn>
                              </p:par>
                              <p:par>
                                <p:cTn id="123" presetID="1" presetClass="exit" presetSubtype="0" fill="hold" nodeType="withEffect">
                                  <p:stCondLst>
                                    <p:cond delay="100"/>
                                  </p:stCondLst>
                                  <p:childTnLst>
                                    <p:set>
                                      <p:cBhvr>
                                        <p:cTn id="124" dur="1" fill="hold">
                                          <p:stCondLst>
                                            <p:cond delay="0"/>
                                          </p:stCondLst>
                                        </p:cTn>
                                        <p:tgtEl>
                                          <p:spTgt spid="134"/>
                                        </p:tgtEl>
                                        <p:attrNameLst>
                                          <p:attrName>style.visibility</p:attrName>
                                        </p:attrNameLst>
                                      </p:cBhvr>
                                      <p:to>
                                        <p:strVal val="hidden"/>
                                      </p:to>
                                    </p:set>
                                  </p:childTnLst>
                                </p:cTn>
                              </p:par>
                            </p:childTnLst>
                          </p:cTn>
                        </p:par>
                        <p:par>
                          <p:cTn id="125" fill="hold">
                            <p:stCondLst>
                              <p:cond delay="2200"/>
                            </p:stCondLst>
                            <p:childTnLst>
                              <p:par>
                                <p:cTn id="126" presetID="1" presetClass="entr" presetSubtype="0" fill="hold" nodeType="afterEffect">
                                  <p:stCondLst>
                                    <p:cond delay="100"/>
                                  </p:stCondLst>
                                  <p:childTnLst>
                                    <p:set>
                                      <p:cBhvr>
                                        <p:cTn id="127" dur="1" fill="hold">
                                          <p:stCondLst>
                                            <p:cond delay="0"/>
                                          </p:stCondLst>
                                        </p:cTn>
                                        <p:tgtEl>
                                          <p:spTgt spid="136"/>
                                        </p:tgtEl>
                                        <p:attrNameLst>
                                          <p:attrName>style.visibility</p:attrName>
                                        </p:attrNameLst>
                                      </p:cBhvr>
                                      <p:to>
                                        <p:strVal val="visible"/>
                                      </p:to>
                                    </p:set>
                                  </p:childTnLst>
                                </p:cTn>
                              </p:par>
                              <p:par>
                                <p:cTn id="128" presetID="1" presetClass="exit" presetSubtype="0" fill="hold" nodeType="withEffect">
                                  <p:stCondLst>
                                    <p:cond delay="100"/>
                                  </p:stCondLst>
                                  <p:childTnLst>
                                    <p:set>
                                      <p:cBhvr>
                                        <p:cTn id="129" dur="1" fill="hold">
                                          <p:stCondLst>
                                            <p:cond delay="0"/>
                                          </p:stCondLst>
                                        </p:cTn>
                                        <p:tgtEl>
                                          <p:spTgt spid="135"/>
                                        </p:tgtEl>
                                        <p:attrNameLst>
                                          <p:attrName>style.visibility</p:attrName>
                                        </p:attrNameLst>
                                      </p:cBhvr>
                                      <p:to>
                                        <p:strVal val="hidden"/>
                                      </p:to>
                                    </p:set>
                                  </p:childTnLst>
                                </p:cTn>
                              </p:par>
                            </p:childTnLst>
                          </p:cTn>
                        </p:par>
                        <p:par>
                          <p:cTn id="130" fill="hold">
                            <p:stCondLst>
                              <p:cond delay="2300"/>
                            </p:stCondLst>
                            <p:childTnLst>
                              <p:par>
                                <p:cTn id="131" presetID="1" presetClass="entr" presetSubtype="0" fill="hold" nodeType="afterEffect">
                                  <p:stCondLst>
                                    <p:cond delay="100"/>
                                  </p:stCondLst>
                                  <p:childTnLst>
                                    <p:set>
                                      <p:cBhvr>
                                        <p:cTn id="132" dur="1" fill="hold">
                                          <p:stCondLst>
                                            <p:cond delay="0"/>
                                          </p:stCondLst>
                                        </p:cTn>
                                        <p:tgtEl>
                                          <p:spTgt spid="139"/>
                                        </p:tgtEl>
                                        <p:attrNameLst>
                                          <p:attrName>style.visibility</p:attrName>
                                        </p:attrNameLst>
                                      </p:cBhvr>
                                      <p:to>
                                        <p:strVal val="visible"/>
                                      </p:to>
                                    </p:set>
                                  </p:childTnLst>
                                </p:cTn>
                              </p:par>
                              <p:par>
                                <p:cTn id="133" presetID="1" presetClass="exit" presetSubtype="0" fill="hold" nodeType="withEffect">
                                  <p:stCondLst>
                                    <p:cond delay="100"/>
                                  </p:stCondLst>
                                  <p:childTnLst>
                                    <p:set>
                                      <p:cBhvr>
                                        <p:cTn id="134" dur="1" fill="hold">
                                          <p:stCondLst>
                                            <p:cond delay="0"/>
                                          </p:stCondLst>
                                        </p:cTn>
                                        <p:tgtEl>
                                          <p:spTgt spid="136"/>
                                        </p:tgtEl>
                                        <p:attrNameLst>
                                          <p:attrName>style.visibility</p:attrName>
                                        </p:attrNameLst>
                                      </p:cBhvr>
                                      <p:to>
                                        <p:strVal val="hidden"/>
                                      </p:to>
                                    </p:set>
                                  </p:childTnLst>
                                </p:cTn>
                              </p:par>
                            </p:childTnLst>
                          </p:cTn>
                        </p:par>
                        <p:par>
                          <p:cTn id="135" fill="hold">
                            <p:stCondLst>
                              <p:cond delay="2400"/>
                            </p:stCondLst>
                            <p:childTnLst>
                              <p:par>
                                <p:cTn id="136" presetID="1" presetClass="entr" presetSubtype="0" fill="hold" nodeType="afterEffect">
                                  <p:stCondLst>
                                    <p:cond delay="100"/>
                                  </p:stCondLst>
                                  <p:childTnLst>
                                    <p:set>
                                      <p:cBhvr>
                                        <p:cTn id="137" dur="1" fill="hold">
                                          <p:stCondLst>
                                            <p:cond delay="0"/>
                                          </p:stCondLst>
                                        </p:cTn>
                                        <p:tgtEl>
                                          <p:spTgt spid="137"/>
                                        </p:tgtEl>
                                        <p:attrNameLst>
                                          <p:attrName>style.visibility</p:attrName>
                                        </p:attrNameLst>
                                      </p:cBhvr>
                                      <p:to>
                                        <p:strVal val="visible"/>
                                      </p:to>
                                    </p:set>
                                  </p:childTnLst>
                                </p:cTn>
                              </p:par>
                              <p:par>
                                <p:cTn id="138" presetID="1" presetClass="exit" presetSubtype="0" fill="hold" nodeType="withEffect">
                                  <p:stCondLst>
                                    <p:cond delay="100"/>
                                  </p:stCondLst>
                                  <p:childTnLst>
                                    <p:set>
                                      <p:cBhvr>
                                        <p:cTn id="139" dur="1" fill="hold">
                                          <p:stCondLst>
                                            <p:cond delay="0"/>
                                          </p:stCondLst>
                                        </p:cTn>
                                        <p:tgtEl>
                                          <p:spTgt spid="139"/>
                                        </p:tgtEl>
                                        <p:attrNameLst>
                                          <p:attrName>style.visibility</p:attrName>
                                        </p:attrNameLst>
                                      </p:cBhvr>
                                      <p:to>
                                        <p:strVal val="hidden"/>
                                      </p:to>
                                    </p:set>
                                  </p:childTnLst>
                                </p:cTn>
                              </p:par>
                            </p:childTnLst>
                          </p:cTn>
                        </p:par>
                        <p:par>
                          <p:cTn id="140" fill="hold">
                            <p:stCondLst>
                              <p:cond delay="2500"/>
                            </p:stCondLst>
                            <p:childTnLst>
                              <p:par>
                                <p:cTn id="141" presetID="1" presetClass="entr" presetSubtype="0" fill="hold" nodeType="afterEffect">
                                  <p:stCondLst>
                                    <p:cond delay="100"/>
                                  </p:stCondLst>
                                  <p:childTnLst>
                                    <p:set>
                                      <p:cBhvr>
                                        <p:cTn id="142" dur="1" fill="hold">
                                          <p:stCondLst>
                                            <p:cond delay="0"/>
                                          </p:stCondLst>
                                        </p:cTn>
                                        <p:tgtEl>
                                          <p:spTgt spid="138"/>
                                        </p:tgtEl>
                                        <p:attrNameLst>
                                          <p:attrName>style.visibility</p:attrName>
                                        </p:attrNameLst>
                                      </p:cBhvr>
                                      <p:to>
                                        <p:strVal val="visible"/>
                                      </p:to>
                                    </p:set>
                                  </p:childTnLst>
                                </p:cTn>
                              </p:par>
                              <p:par>
                                <p:cTn id="143" presetID="1" presetClass="exit" presetSubtype="0" fill="hold" nodeType="withEffect">
                                  <p:stCondLst>
                                    <p:cond delay="100"/>
                                  </p:stCondLst>
                                  <p:childTnLst>
                                    <p:set>
                                      <p:cBhvr>
                                        <p:cTn id="144" dur="1" fill="hold">
                                          <p:stCondLst>
                                            <p:cond delay="0"/>
                                          </p:stCondLst>
                                        </p:cTn>
                                        <p:tgtEl>
                                          <p:spTgt spid="137"/>
                                        </p:tgtEl>
                                        <p:attrNameLst>
                                          <p:attrName>style.visibility</p:attrName>
                                        </p:attrNameLst>
                                      </p:cBhvr>
                                      <p:to>
                                        <p:strVal val="hidden"/>
                                      </p:to>
                                    </p:set>
                                  </p:childTnLst>
                                </p:cTn>
                              </p:par>
                            </p:childTnLst>
                          </p:cTn>
                        </p:par>
                        <p:par>
                          <p:cTn id="145" fill="hold">
                            <p:stCondLst>
                              <p:cond delay="2600"/>
                            </p:stCondLst>
                            <p:childTnLst>
                              <p:par>
                                <p:cTn id="146" presetID="1" presetClass="entr" presetSubtype="0" fill="hold" nodeType="afterEffect">
                                  <p:stCondLst>
                                    <p:cond delay="100"/>
                                  </p:stCondLst>
                                  <p:childTnLst>
                                    <p:set>
                                      <p:cBhvr>
                                        <p:cTn id="147" dur="1" fill="hold">
                                          <p:stCondLst>
                                            <p:cond delay="0"/>
                                          </p:stCondLst>
                                        </p:cTn>
                                        <p:tgtEl>
                                          <p:spTgt spid="140"/>
                                        </p:tgtEl>
                                        <p:attrNameLst>
                                          <p:attrName>style.visibility</p:attrName>
                                        </p:attrNameLst>
                                      </p:cBhvr>
                                      <p:to>
                                        <p:strVal val="visible"/>
                                      </p:to>
                                    </p:set>
                                  </p:childTnLst>
                                </p:cTn>
                              </p:par>
                              <p:par>
                                <p:cTn id="148" presetID="1" presetClass="exit" presetSubtype="0" fill="hold" nodeType="withEffect">
                                  <p:stCondLst>
                                    <p:cond delay="100"/>
                                  </p:stCondLst>
                                  <p:childTnLst>
                                    <p:set>
                                      <p:cBhvr>
                                        <p:cTn id="149" dur="1" fill="hold">
                                          <p:stCondLst>
                                            <p:cond delay="0"/>
                                          </p:stCondLst>
                                        </p:cTn>
                                        <p:tgtEl>
                                          <p:spTgt spid="1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8E84B8-EB3B-488B-8594-8C2E575DF672}"/>
              </a:ext>
            </a:extLst>
          </p:cNvPr>
          <p:cNvSpPr txBox="1"/>
          <p:nvPr/>
        </p:nvSpPr>
        <p:spPr>
          <a:xfrm>
            <a:off x="567946" y="210838"/>
            <a:ext cx="8098800" cy="646331"/>
          </a:xfrm>
          <a:prstGeom prst="rect">
            <a:avLst/>
          </a:prstGeom>
          <a:noFill/>
        </p:spPr>
        <p:txBody>
          <a:bodyPr wrap="square" rtlCol="0">
            <a:spAutoFit/>
          </a:bodyPr>
          <a:lstStyle/>
          <a:p>
            <a:r>
              <a:rPr lang="en-US" altLang="zh-CN" sz="3600" b="1" dirty="0">
                <a:solidFill>
                  <a:schemeClr val="accent5">
                    <a:lumMod val="50000"/>
                  </a:schemeClr>
                </a:solidFill>
              </a:rPr>
              <a:t>Goal</a:t>
            </a:r>
            <a:endParaRPr lang="en-GB" sz="3600" b="1" dirty="0">
              <a:solidFill>
                <a:schemeClr val="accent5">
                  <a:lumMod val="50000"/>
                </a:schemeClr>
              </a:solidFill>
            </a:endParaRPr>
          </a:p>
        </p:txBody>
      </p:sp>
      <p:sp>
        <p:nvSpPr>
          <p:cNvPr id="7" name="Rectangle 6">
            <a:extLst>
              <a:ext uri="{FF2B5EF4-FFF2-40B4-BE49-F238E27FC236}">
                <a16:creationId xmlns:a16="http://schemas.microsoft.com/office/drawing/2014/main" id="{73A504B4-67ED-4976-8AE6-3E18CCE9E3E7}"/>
              </a:ext>
            </a:extLst>
          </p:cNvPr>
          <p:cNvSpPr/>
          <p:nvPr/>
        </p:nvSpPr>
        <p:spPr>
          <a:xfrm>
            <a:off x="634730" y="834337"/>
            <a:ext cx="10858592" cy="11486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i="1" dirty="0">
                <a:solidFill>
                  <a:srgbClr val="C00000"/>
                </a:solidFill>
                <a:effectLst>
                  <a:outerShdw blurRad="38100" dist="38100" dir="2700000" algn="tl">
                    <a:srgbClr val="000000">
                      <a:alpha val="43137"/>
                    </a:srgbClr>
                  </a:outerShdw>
                </a:effectLst>
              </a:rPr>
              <a:t>Can we embed the physical distancing function into a wearable device?</a:t>
            </a:r>
          </a:p>
        </p:txBody>
      </p:sp>
      <p:grpSp>
        <p:nvGrpSpPr>
          <p:cNvPr id="20" name="Group 19">
            <a:extLst>
              <a:ext uri="{FF2B5EF4-FFF2-40B4-BE49-F238E27FC236}">
                <a16:creationId xmlns:a16="http://schemas.microsoft.com/office/drawing/2014/main" id="{7488843E-B05D-4E7C-AE39-236D0B3B75D5}"/>
              </a:ext>
            </a:extLst>
          </p:cNvPr>
          <p:cNvGrpSpPr/>
          <p:nvPr/>
        </p:nvGrpSpPr>
        <p:grpSpPr>
          <a:xfrm>
            <a:off x="1580409" y="4302239"/>
            <a:ext cx="2084448" cy="1286883"/>
            <a:chOff x="301691" y="382080"/>
            <a:chExt cx="3493733" cy="2156938"/>
          </a:xfrm>
        </p:grpSpPr>
        <p:pic>
          <p:nvPicPr>
            <p:cNvPr id="21" name="Picture 20">
              <a:extLst>
                <a:ext uri="{FF2B5EF4-FFF2-40B4-BE49-F238E27FC236}">
                  <a16:creationId xmlns:a16="http://schemas.microsoft.com/office/drawing/2014/main" id="{F74BB9FD-7313-4B90-AB0F-795198F01AFA}"/>
                </a:ext>
              </a:extLst>
            </p:cNvPr>
            <p:cNvPicPr>
              <a:picLocks noChangeAspect="1"/>
            </p:cNvPicPr>
            <p:nvPr/>
          </p:nvPicPr>
          <p:blipFill rotWithShape="1">
            <a:blip r:embed="rId4"/>
            <a:srcRect l="43148" t="38221" r="14424" b="11024"/>
            <a:stretch/>
          </p:blipFill>
          <p:spPr>
            <a:xfrm>
              <a:off x="1497009" y="1257579"/>
              <a:ext cx="1172610" cy="1275610"/>
            </a:xfrm>
            <a:prstGeom prst="rect">
              <a:avLst/>
            </a:prstGeom>
          </p:spPr>
        </p:pic>
        <p:pic>
          <p:nvPicPr>
            <p:cNvPr id="22" name="Picture 2" descr="Shopping cart Cell Phone holder! Universal phone mount for car ...">
              <a:extLst>
                <a:ext uri="{FF2B5EF4-FFF2-40B4-BE49-F238E27FC236}">
                  <a16:creationId xmlns:a16="http://schemas.microsoft.com/office/drawing/2014/main" id="{604E5FFE-0A4F-43DC-9C1D-3BC038628E05}"/>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15719"/>
            <a:stretch/>
          </p:blipFill>
          <p:spPr bwMode="auto">
            <a:xfrm rot="6104758">
              <a:off x="2207596" y="462146"/>
              <a:ext cx="1000832" cy="840699"/>
            </a:xfrm>
            <a:prstGeom prst="rect">
              <a:avLst/>
            </a:prstGeom>
            <a:noFill/>
            <a:extLst>
              <a:ext uri="{909E8E84-426E-40DD-AFC4-6F175D3DCCD1}">
                <a14:hiddenFill xmlns:a14="http://schemas.microsoft.com/office/drawing/2010/main">
                  <a:solidFill>
                    <a:srgbClr val="FFFFFF"/>
                  </a:solidFill>
                </a14:hiddenFill>
              </a:ext>
            </a:extLst>
          </p:spPr>
        </p:pic>
        <p:sp>
          <p:nvSpPr>
            <p:cNvPr id="23" name="Rounded Rectangle 25">
              <a:extLst>
                <a:ext uri="{FF2B5EF4-FFF2-40B4-BE49-F238E27FC236}">
                  <a16:creationId xmlns:a16="http://schemas.microsoft.com/office/drawing/2014/main" id="{A1518247-8C27-4DFC-846D-DD7E5DA7E202}"/>
                </a:ext>
              </a:extLst>
            </p:cNvPr>
            <p:cNvSpPr/>
            <p:nvPr/>
          </p:nvSpPr>
          <p:spPr>
            <a:xfrm>
              <a:off x="1722958" y="1384094"/>
              <a:ext cx="124243" cy="188532"/>
            </a:xfrm>
            <a:prstGeom prst="roundRect">
              <a:avLst/>
            </a:prstGeom>
            <a:solidFill>
              <a:schemeClr val="accent1">
                <a:lumMod val="60000"/>
                <a:lumOff val="40000"/>
              </a:schemeClr>
            </a:solidFill>
            <a:ln w="25400">
              <a:solidFill>
                <a:schemeClr val="accent1"/>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rapezoid 23">
              <a:extLst>
                <a:ext uri="{FF2B5EF4-FFF2-40B4-BE49-F238E27FC236}">
                  <a16:creationId xmlns:a16="http://schemas.microsoft.com/office/drawing/2014/main" id="{0AA784AD-66ED-43C6-B324-90180A5F053C}"/>
                </a:ext>
              </a:extLst>
            </p:cNvPr>
            <p:cNvSpPr/>
            <p:nvPr/>
          </p:nvSpPr>
          <p:spPr>
            <a:xfrm rot="14639702">
              <a:off x="1814371" y="998785"/>
              <a:ext cx="569933" cy="539881"/>
            </a:xfrm>
            <a:prstGeom prst="trapezoid">
              <a:avLst>
                <a:gd name="adj" fmla="val 34722"/>
              </a:avLst>
            </a:prstGeom>
            <a:gradFill>
              <a:gsLst>
                <a:gs pos="0">
                  <a:schemeClr val="bg1">
                    <a:alpha val="60000"/>
                  </a:schemeClr>
                </a:gs>
                <a:gs pos="100000">
                  <a:schemeClr val="bg1">
                    <a:lumMod val="85000"/>
                    <a:alpha val="6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11FC9E76-2EA2-444D-933C-CE6C5D28E6AE}"/>
                </a:ext>
              </a:extLst>
            </p:cNvPr>
            <p:cNvPicPr>
              <a:picLocks noChangeAspect="1"/>
            </p:cNvPicPr>
            <p:nvPr/>
          </p:nvPicPr>
          <p:blipFill rotWithShape="1">
            <a:blip r:embed="rId4"/>
            <a:srcRect l="2546" t="7116" r="55313" b="12495"/>
            <a:stretch/>
          </p:blipFill>
          <p:spPr>
            <a:xfrm>
              <a:off x="301691" y="417702"/>
              <a:ext cx="1222876" cy="2121316"/>
            </a:xfrm>
            <a:prstGeom prst="rect">
              <a:avLst/>
            </a:prstGeom>
          </p:spPr>
        </p:pic>
        <p:pic>
          <p:nvPicPr>
            <p:cNvPr id="26" name="Picture 6" descr="Wifi PNG Black And White Transparent Wifi Black And White.PNG ...">
              <a:extLst>
                <a:ext uri="{FF2B5EF4-FFF2-40B4-BE49-F238E27FC236}">
                  <a16:creationId xmlns:a16="http://schemas.microsoft.com/office/drawing/2014/main" id="{11E5D485-B022-4A1D-8327-DA5179E10FA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7606684">
              <a:off x="2976447" y="618830"/>
              <a:ext cx="852260" cy="785694"/>
            </a:xfrm>
            <a:prstGeom prst="rect">
              <a:avLst/>
            </a:prstGeom>
            <a:noFill/>
            <a:effectLst>
              <a:glow rad="101600">
                <a:srgbClr val="92D050">
                  <a:alpha val="40000"/>
                </a:srgbClr>
              </a:glow>
            </a:effectLst>
            <a:extLst>
              <a:ext uri="{909E8E84-426E-40DD-AFC4-6F175D3DCCD1}">
                <a14:hiddenFill xmlns:a14="http://schemas.microsoft.com/office/drawing/2010/main">
                  <a:solidFill>
                    <a:srgbClr val="FFFFFF"/>
                  </a:solidFill>
                </a14:hiddenFill>
              </a:ext>
            </a:extLst>
          </p:spPr>
        </p:pic>
      </p:grpSp>
      <p:grpSp>
        <p:nvGrpSpPr>
          <p:cNvPr id="27" name="Group 26">
            <a:extLst>
              <a:ext uri="{FF2B5EF4-FFF2-40B4-BE49-F238E27FC236}">
                <a16:creationId xmlns:a16="http://schemas.microsoft.com/office/drawing/2014/main" id="{B2F533F6-0160-4292-8C0D-51BF894B41DD}"/>
              </a:ext>
            </a:extLst>
          </p:cNvPr>
          <p:cNvGrpSpPr/>
          <p:nvPr/>
        </p:nvGrpSpPr>
        <p:grpSpPr>
          <a:xfrm>
            <a:off x="4914251" y="4237922"/>
            <a:ext cx="1858458" cy="1506132"/>
            <a:chOff x="4032524" y="3587926"/>
            <a:chExt cx="3102221" cy="2514104"/>
          </a:xfrm>
        </p:grpSpPr>
        <p:pic>
          <p:nvPicPr>
            <p:cNvPr id="28" name="Picture 4" descr="https://images.vexels.com/media/users/3/146588/isolated/preview/0c5c3a9c3511ec19a5bd77c5fda8f6e9-woman-doctor-silhouette-by-vexels.png">
              <a:extLst>
                <a:ext uri="{FF2B5EF4-FFF2-40B4-BE49-F238E27FC236}">
                  <a16:creationId xmlns:a16="http://schemas.microsoft.com/office/drawing/2014/main" id="{B04169D8-9DD7-4A6E-86EE-7691F85F6A8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2200" r="33631" b="9970"/>
            <a:stretch/>
          </p:blipFill>
          <p:spPr bwMode="auto">
            <a:xfrm>
              <a:off x="4032524" y="3587926"/>
              <a:ext cx="954198" cy="2514104"/>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Group 28">
              <a:extLst>
                <a:ext uri="{FF2B5EF4-FFF2-40B4-BE49-F238E27FC236}">
                  <a16:creationId xmlns:a16="http://schemas.microsoft.com/office/drawing/2014/main" id="{4B16C5F7-6301-4D06-B843-D2DCBB90F1EE}"/>
                </a:ext>
              </a:extLst>
            </p:cNvPr>
            <p:cNvGrpSpPr/>
            <p:nvPr/>
          </p:nvGrpSpPr>
          <p:grpSpPr>
            <a:xfrm>
              <a:off x="4509623" y="3878365"/>
              <a:ext cx="2046710" cy="1469019"/>
              <a:chOff x="5307973" y="3850424"/>
              <a:chExt cx="2046710" cy="1469019"/>
            </a:xfrm>
          </p:grpSpPr>
          <p:sp>
            <p:nvSpPr>
              <p:cNvPr id="31" name="Rounded Rectangle 10">
                <a:extLst>
                  <a:ext uri="{FF2B5EF4-FFF2-40B4-BE49-F238E27FC236}">
                    <a16:creationId xmlns:a16="http://schemas.microsoft.com/office/drawing/2014/main" id="{B19E214F-5AD8-415E-8B0A-11D83F8843BE}"/>
                  </a:ext>
                </a:extLst>
              </p:cNvPr>
              <p:cNvSpPr/>
              <p:nvPr/>
            </p:nvSpPr>
            <p:spPr>
              <a:xfrm>
                <a:off x="5307973" y="4543202"/>
                <a:ext cx="124243" cy="188532"/>
              </a:xfrm>
              <a:prstGeom prst="roundRect">
                <a:avLst/>
              </a:prstGeom>
              <a:solidFill>
                <a:schemeClr val="accent1">
                  <a:lumMod val="60000"/>
                  <a:lumOff val="40000"/>
                </a:schemeClr>
              </a:solidFill>
              <a:ln w="25400">
                <a:solidFill>
                  <a:schemeClr val="accent1"/>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rapezoid 31">
                <a:extLst>
                  <a:ext uri="{FF2B5EF4-FFF2-40B4-BE49-F238E27FC236}">
                    <a16:creationId xmlns:a16="http://schemas.microsoft.com/office/drawing/2014/main" id="{4D8230A4-38BC-4395-B27B-B517F26E3986}"/>
                  </a:ext>
                </a:extLst>
              </p:cNvPr>
              <p:cNvSpPr/>
              <p:nvPr/>
            </p:nvSpPr>
            <p:spPr>
              <a:xfrm rot="16200000">
                <a:off x="5560590" y="4195508"/>
                <a:ext cx="731520" cy="883920"/>
              </a:xfrm>
              <a:prstGeom prst="trapezoid">
                <a:avLst>
                  <a:gd name="adj" fmla="val 34722"/>
                </a:avLst>
              </a:prstGeom>
              <a:gradFill>
                <a:gsLst>
                  <a:gs pos="0">
                    <a:schemeClr val="bg1">
                      <a:alpha val="60000"/>
                    </a:schemeClr>
                  </a:gs>
                  <a:gs pos="100000">
                    <a:schemeClr val="bg1">
                      <a:lumMod val="85000"/>
                      <a:alpha val="6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6" descr="Doctor ID card | Custom-Designed Illustrations ~ Creative Market">
                <a:extLst>
                  <a:ext uri="{FF2B5EF4-FFF2-40B4-BE49-F238E27FC236}">
                    <a16:creationId xmlns:a16="http://schemas.microsoft.com/office/drawing/2014/main" id="{F4D33BCD-C5D1-434D-9DDF-3AC8F85F2EDF}"/>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5128" t="12823" r="33340" b="12845"/>
              <a:stretch/>
            </p:blipFill>
            <p:spPr bwMode="auto">
              <a:xfrm>
                <a:off x="6420484" y="3850424"/>
                <a:ext cx="934199" cy="1469019"/>
              </a:xfrm>
              <a:prstGeom prst="rect">
                <a:avLst/>
              </a:prstGeom>
              <a:solidFill>
                <a:schemeClr val="accent1">
                  <a:lumMod val="60000"/>
                  <a:lumOff val="40000"/>
                </a:schemeClr>
              </a:solidFill>
              <a:ln w="25400">
                <a:solidFill>
                  <a:schemeClr val="accent1"/>
                </a:solidFill>
              </a:ln>
              <a:effectLst>
                <a:glow rad="139700">
                  <a:schemeClr val="accent2">
                    <a:satMod val="175000"/>
                    <a:alpha val="40000"/>
                  </a:schemeClr>
                </a:glow>
              </a:effectLst>
            </p:spPr>
          </p:pic>
        </p:grpSp>
        <p:pic>
          <p:nvPicPr>
            <p:cNvPr id="30" name="Picture 6" descr="Wifi PNG Black And White Transparent Wifi Black And White.PNG ...">
              <a:extLst>
                <a:ext uri="{FF2B5EF4-FFF2-40B4-BE49-F238E27FC236}">
                  <a16:creationId xmlns:a16="http://schemas.microsoft.com/office/drawing/2014/main" id="{506D59A3-2B97-431D-AA66-0FC846FB089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4088698">
              <a:off x="6443394" y="3943051"/>
              <a:ext cx="719448" cy="663255"/>
            </a:xfrm>
            <a:prstGeom prst="rect">
              <a:avLst/>
            </a:prstGeom>
            <a:noFill/>
            <a:effectLst>
              <a:glow rad="101600">
                <a:srgbClr val="92D050">
                  <a:alpha val="40000"/>
                </a:srgbClr>
              </a:glow>
            </a:effectLst>
            <a:extLst>
              <a:ext uri="{909E8E84-426E-40DD-AFC4-6F175D3DCCD1}">
                <a14:hiddenFill xmlns:a14="http://schemas.microsoft.com/office/drawing/2010/main">
                  <a:solidFill>
                    <a:srgbClr val="FFFFFF"/>
                  </a:solidFill>
                </a14:hiddenFill>
              </a:ext>
            </a:extLst>
          </p:spPr>
        </p:pic>
      </p:grpSp>
      <p:grpSp>
        <p:nvGrpSpPr>
          <p:cNvPr id="34" name="Group 33">
            <a:extLst>
              <a:ext uri="{FF2B5EF4-FFF2-40B4-BE49-F238E27FC236}">
                <a16:creationId xmlns:a16="http://schemas.microsoft.com/office/drawing/2014/main" id="{3B6DDE60-8C18-437E-95BF-FC1C560E5E19}"/>
              </a:ext>
            </a:extLst>
          </p:cNvPr>
          <p:cNvGrpSpPr/>
          <p:nvPr/>
        </p:nvGrpSpPr>
        <p:grpSpPr>
          <a:xfrm>
            <a:off x="7578096" y="4436205"/>
            <a:ext cx="1920322" cy="1217681"/>
            <a:chOff x="5693615" y="3902231"/>
            <a:chExt cx="3710098" cy="2352583"/>
          </a:xfrm>
        </p:grpSpPr>
        <p:pic>
          <p:nvPicPr>
            <p:cNvPr id="35" name="Picture 34">
              <a:extLst>
                <a:ext uri="{FF2B5EF4-FFF2-40B4-BE49-F238E27FC236}">
                  <a16:creationId xmlns:a16="http://schemas.microsoft.com/office/drawing/2014/main" id="{E8F95286-7B04-48B8-A8C1-EE71820E5D78}"/>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9057" b="7103"/>
            <a:stretch/>
          </p:blipFill>
          <p:spPr>
            <a:xfrm>
              <a:off x="5693615" y="3902231"/>
              <a:ext cx="1639071" cy="2352583"/>
            </a:xfrm>
            <a:prstGeom prst="rect">
              <a:avLst/>
            </a:prstGeom>
          </p:spPr>
        </p:pic>
        <p:grpSp>
          <p:nvGrpSpPr>
            <p:cNvPr id="36" name="Group 35">
              <a:extLst>
                <a:ext uri="{FF2B5EF4-FFF2-40B4-BE49-F238E27FC236}">
                  <a16:creationId xmlns:a16="http://schemas.microsoft.com/office/drawing/2014/main" id="{5F0A38B7-F3B9-4A80-AFE1-6E86518AB494}"/>
                </a:ext>
              </a:extLst>
            </p:cNvPr>
            <p:cNvGrpSpPr/>
            <p:nvPr/>
          </p:nvGrpSpPr>
          <p:grpSpPr>
            <a:xfrm>
              <a:off x="6849210" y="4059297"/>
              <a:ext cx="2554503" cy="1483581"/>
              <a:chOff x="7123471" y="2649412"/>
              <a:chExt cx="2554503" cy="1357802"/>
            </a:xfrm>
          </p:grpSpPr>
          <p:pic>
            <p:nvPicPr>
              <p:cNvPr id="37" name="Picture 4" descr="Amazon.com: Quad Lock Sports Armband">
                <a:extLst>
                  <a:ext uri="{FF2B5EF4-FFF2-40B4-BE49-F238E27FC236}">
                    <a16:creationId xmlns:a16="http://schemas.microsoft.com/office/drawing/2014/main" id="{2EAE4D38-6DE9-44D3-B0C5-A8D88C9EE7E1}"/>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r="15743" b="18315"/>
              <a:stretch/>
            </p:blipFill>
            <p:spPr bwMode="auto">
              <a:xfrm>
                <a:off x="8340862" y="2649412"/>
                <a:ext cx="1337112" cy="1357802"/>
              </a:xfrm>
              <a:prstGeom prst="rect">
                <a:avLst/>
              </a:prstGeom>
              <a:solidFill>
                <a:schemeClr val="accent1">
                  <a:lumMod val="60000"/>
                  <a:lumOff val="40000"/>
                </a:schemeClr>
              </a:solidFill>
              <a:ln w="25400">
                <a:solidFill>
                  <a:schemeClr val="accent1"/>
                </a:solidFill>
              </a:ln>
              <a:effectLst>
                <a:glow rad="139700">
                  <a:schemeClr val="accent2">
                    <a:satMod val="175000"/>
                    <a:alpha val="40000"/>
                  </a:schemeClr>
                </a:glow>
              </a:effectLst>
            </p:spPr>
          </p:pic>
          <p:sp>
            <p:nvSpPr>
              <p:cNvPr id="38" name="Oval 37">
                <a:extLst>
                  <a:ext uri="{FF2B5EF4-FFF2-40B4-BE49-F238E27FC236}">
                    <a16:creationId xmlns:a16="http://schemas.microsoft.com/office/drawing/2014/main" id="{01852DFC-22A4-401D-9E08-08F9162392FD}"/>
                  </a:ext>
                </a:extLst>
              </p:cNvPr>
              <p:cNvSpPr/>
              <p:nvPr/>
            </p:nvSpPr>
            <p:spPr>
              <a:xfrm>
                <a:off x="7123471" y="3126658"/>
                <a:ext cx="309716" cy="176981"/>
              </a:xfrm>
              <a:prstGeom prst="ellipse">
                <a:avLst/>
              </a:prstGeom>
              <a:solidFill>
                <a:schemeClr val="accent1">
                  <a:lumMod val="60000"/>
                  <a:lumOff val="40000"/>
                </a:schemeClr>
              </a:solidFill>
              <a:ln w="25400">
                <a:solidFill>
                  <a:schemeClr val="accent1"/>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rapezoid 38">
                <a:extLst>
                  <a:ext uri="{FF2B5EF4-FFF2-40B4-BE49-F238E27FC236}">
                    <a16:creationId xmlns:a16="http://schemas.microsoft.com/office/drawing/2014/main" id="{EDA113A6-4E8D-470D-9F4F-955426CBB7C5}"/>
                  </a:ext>
                </a:extLst>
              </p:cNvPr>
              <p:cNvSpPr/>
              <p:nvPr/>
            </p:nvSpPr>
            <p:spPr>
              <a:xfrm rot="16200000">
                <a:off x="7505764" y="2848217"/>
                <a:ext cx="731912" cy="823446"/>
              </a:xfrm>
              <a:prstGeom prst="trapezoid">
                <a:avLst>
                  <a:gd name="adj" fmla="val 34722"/>
                </a:avLst>
              </a:prstGeom>
              <a:gradFill>
                <a:gsLst>
                  <a:gs pos="0">
                    <a:schemeClr val="bg1">
                      <a:alpha val="60000"/>
                    </a:schemeClr>
                  </a:gs>
                  <a:gs pos="100000">
                    <a:schemeClr val="bg1">
                      <a:lumMod val="85000"/>
                      <a:alpha val="6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1" name="TextBox 40">
            <a:extLst>
              <a:ext uri="{FF2B5EF4-FFF2-40B4-BE49-F238E27FC236}">
                <a16:creationId xmlns:a16="http://schemas.microsoft.com/office/drawing/2014/main" id="{E68D9E3A-0F65-48A8-B821-F622ECE55655}"/>
              </a:ext>
            </a:extLst>
          </p:cNvPr>
          <p:cNvSpPr txBox="1"/>
          <p:nvPr/>
        </p:nvSpPr>
        <p:spPr>
          <a:xfrm>
            <a:off x="634730" y="3461269"/>
            <a:ext cx="7398481" cy="584775"/>
          </a:xfrm>
          <a:prstGeom prst="rect">
            <a:avLst/>
          </a:prstGeom>
          <a:noFill/>
        </p:spPr>
        <p:txBody>
          <a:bodyPr wrap="square" rtlCol="0">
            <a:spAutoFit/>
          </a:bodyPr>
          <a:lstStyle/>
          <a:p>
            <a:pPr marL="285750" indent="-285750">
              <a:buFont typeface="Arial" panose="020B0604020202020204" pitchFamily="34" charset="0"/>
              <a:buChar char="•"/>
            </a:pPr>
            <a:r>
              <a:rPr lang="en-GB" sz="3200" dirty="0"/>
              <a:t>Lightweight</a:t>
            </a:r>
          </a:p>
        </p:txBody>
      </p:sp>
      <p:sp>
        <p:nvSpPr>
          <p:cNvPr id="42" name="TextBox 41">
            <a:extLst>
              <a:ext uri="{FF2B5EF4-FFF2-40B4-BE49-F238E27FC236}">
                <a16:creationId xmlns:a16="http://schemas.microsoft.com/office/drawing/2014/main" id="{CA0A1ACA-E54C-4F05-B6C3-3B4163B3C8AF}"/>
              </a:ext>
            </a:extLst>
          </p:cNvPr>
          <p:cNvSpPr txBox="1"/>
          <p:nvPr/>
        </p:nvSpPr>
        <p:spPr>
          <a:xfrm>
            <a:off x="634730" y="1923315"/>
            <a:ext cx="11288096" cy="1569660"/>
          </a:xfrm>
          <a:prstGeom prst="rect">
            <a:avLst/>
          </a:prstGeom>
          <a:noFill/>
        </p:spPr>
        <p:txBody>
          <a:bodyPr wrap="square" rtlCol="0">
            <a:spAutoFit/>
          </a:bodyPr>
          <a:lstStyle/>
          <a:p>
            <a:pPr marL="285750" indent="-285750">
              <a:buFont typeface="Arial" panose="020B0604020202020204" pitchFamily="34" charset="0"/>
              <a:buChar char="•"/>
            </a:pPr>
            <a:r>
              <a:rPr lang="en-GB" sz="3200" dirty="0"/>
              <a:t>Low-cost</a:t>
            </a:r>
            <a:r>
              <a:rPr lang="en-US" altLang="zh-CN" sz="3200" dirty="0"/>
              <a:t>:</a:t>
            </a:r>
          </a:p>
          <a:p>
            <a:pPr marL="914400" lvl="1" indent="-457200">
              <a:buFont typeface="Arial" panose="020B0604020202020204" pitchFamily="34" charset="0"/>
              <a:buChar char="•"/>
            </a:pPr>
            <a:r>
              <a:rPr lang="en-US" altLang="zh-CN" sz="3200" dirty="0"/>
              <a:t>Infrastructure</a:t>
            </a:r>
            <a:r>
              <a:rPr lang="zh-CN" altLang="en-US" sz="3200" dirty="0"/>
              <a:t> </a:t>
            </a:r>
            <a:r>
              <a:rPr lang="en-US" altLang="zh-CN" sz="3200" dirty="0"/>
              <a:t>free: </a:t>
            </a:r>
            <a:r>
              <a:rPr lang="en-US" altLang="zh-CN" sz="2400" dirty="0"/>
              <a:t>without deploying sensors in the environment</a:t>
            </a:r>
            <a:endParaRPr lang="en-US" altLang="zh-CN" sz="3200" dirty="0"/>
          </a:p>
          <a:p>
            <a:pPr marL="914400" lvl="1" indent="-457200">
              <a:buFont typeface="Arial" panose="020B0604020202020204" pitchFamily="34" charset="0"/>
              <a:buChar char="•"/>
            </a:pPr>
            <a:r>
              <a:rPr lang="en-US" sz="3200" dirty="0"/>
              <a:t>R</a:t>
            </a:r>
            <a:r>
              <a:rPr lang="en-US" altLang="zh-CN" sz="3200" dirty="0"/>
              <a:t>econfiguration free: </a:t>
            </a:r>
            <a:r>
              <a:rPr lang="en-US" altLang="zh-CN" sz="2400" dirty="0"/>
              <a:t>works even if only a subset of devices are together</a:t>
            </a:r>
            <a:endParaRPr lang="en-GB" sz="3200" dirty="0"/>
          </a:p>
        </p:txBody>
      </p:sp>
      <p:sp>
        <p:nvSpPr>
          <p:cNvPr id="2" name="Rectangle 1">
            <a:extLst>
              <a:ext uri="{FF2B5EF4-FFF2-40B4-BE49-F238E27FC236}">
                <a16:creationId xmlns:a16="http://schemas.microsoft.com/office/drawing/2014/main" id="{8CB5A1A5-EA90-4B7C-9CEC-C23E07DE0C8C}"/>
              </a:ext>
            </a:extLst>
          </p:cNvPr>
          <p:cNvSpPr/>
          <p:nvPr/>
        </p:nvSpPr>
        <p:spPr>
          <a:xfrm>
            <a:off x="1682598" y="5889255"/>
            <a:ext cx="1639800" cy="319903"/>
          </a:xfrm>
          <a:prstGeom prst="rect">
            <a:avLst/>
          </a:prstGeom>
          <a:no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Grocery stores</a:t>
            </a:r>
          </a:p>
        </p:txBody>
      </p:sp>
      <p:sp>
        <p:nvSpPr>
          <p:cNvPr id="3" name="Rectangle 2">
            <a:extLst>
              <a:ext uri="{FF2B5EF4-FFF2-40B4-BE49-F238E27FC236}">
                <a16:creationId xmlns:a16="http://schemas.microsoft.com/office/drawing/2014/main" id="{1ACE32CF-227F-47B1-96C0-D47052589B84}"/>
              </a:ext>
            </a:extLst>
          </p:cNvPr>
          <p:cNvSpPr/>
          <p:nvPr/>
        </p:nvSpPr>
        <p:spPr>
          <a:xfrm>
            <a:off x="5122392" y="5889255"/>
            <a:ext cx="1368490" cy="319903"/>
          </a:xfrm>
          <a:prstGeom prst="rect">
            <a:avLst/>
          </a:prstGeom>
          <a:no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Hospitals</a:t>
            </a:r>
          </a:p>
        </p:txBody>
      </p:sp>
      <p:sp>
        <p:nvSpPr>
          <p:cNvPr id="4" name="Rectangle 3">
            <a:extLst>
              <a:ext uri="{FF2B5EF4-FFF2-40B4-BE49-F238E27FC236}">
                <a16:creationId xmlns:a16="http://schemas.microsoft.com/office/drawing/2014/main" id="{794F044A-D4A3-4805-8D9F-56A4E9DB20AE}"/>
              </a:ext>
            </a:extLst>
          </p:cNvPr>
          <p:cNvSpPr/>
          <p:nvPr/>
        </p:nvSpPr>
        <p:spPr>
          <a:xfrm>
            <a:off x="7547738" y="5897542"/>
            <a:ext cx="2322288" cy="319903"/>
          </a:xfrm>
          <a:prstGeom prst="rect">
            <a:avLst/>
          </a:prstGeom>
          <a:no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Factories / Warehouses</a:t>
            </a:r>
          </a:p>
        </p:txBody>
      </p:sp>
    </p:spTree>
    <p:custDataLst>
      <p:tags r:id="rId1"/>
    </p:custDataLst>
    <p:extLst>
      <p:ext uri="{BB962C8B-B14F-4D97-AF65-F5344CB8AC3E}">
        <p14:creationId xmlns:p14="http://schemas.microsoft.com/office/powerpoint/2010/main" val="281830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2" grpId="0"/>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Box 49">
            <a:extLst>
              <a:ext uri="{FF2B5EF4-FFF2-40B4-BE49-F238E27FC236}">
                <a16:creationId xmlns:a16="http://schemas.microsoft.com/office/drawing/2014/main" id="{E1CB2A5D-C96D-47C0-A0C8-D8BDC24C706C}"/>
              </a:ext>
            </a:extLst>
          </p:cNvPr>
          <p:cNvSpPr txBox="1"/>
          <p:nvPr/>
        </p:nvSpPr>
        <p:spPr>
          <a:xfrm>
            <a:off x="4268432" y="186585"/>
            <a:ext cx="3942119" cy="584775"/>
          </a:xfrm>
          <a:prstGeom prst="rect">
            <a:avLst/>
          </a:prstGeom>
          <a:noFill/>
        </p:spPr>
        <p:txBody>
          <a:bodyPr wrap="square" rtlCol="0">
            <a:spAutoFit/>
          </a:bodyPr>
          <a:lstStyle/>
          <a:p>
            <a:r>
              <a:rPr lang="en-GB" sz="3200" dirty="0">
                <a:solidFill>
                  <a:schemeClr val="bg1"/>
                </a:solidFill>
              </a:rPr>
              <a:t>6Fit-a-part: Challenge</a:t>
            </a:r>
          </a:p>
        </p:txBody>
      </p:sp>
      <p:sp>
        <p:nvSpPr>
          <p:cNvPr id="3" name="TextBox 2">
            <a:extLst>
              <a:ext uri="{FF2B5EF4-FFF2-40B4-BE49-F238E27FC236}">
                <a16:creationId xmlns:a16="http://schemas.microsoft.com/office/drawing/2014/main" id="{76FE73CF-1272-414E-B062-4DD443DFF2FE}"/>
              </a:ext>
            </a:extLst>
          </p:cNvPr>
          <p:cNvSpPr txBox="1"/>
          <p:nvPr/>
        </p:nvSpPr>
        <p:spPr>
          <a:xfrm>
            <a:off x="581632" y="1412980"/>
            <a:ext cx="7398481" cy="584775"/>
          </a:xfrm>
          <a:prstGeom prst="rect">
            <a:avLst/>
          </a:prstGeom>
          <a:noFill/>
        </p:spPr>
        <p:txBody>
          <a:bodyPr wrap="square" rtlCol="0">
            <a:spAutoFit/>
          </a:bodyPr>
          <a:lstStyle/>
          <a:p>
            <a:pPr marL="285750" indent="-285750">
              <a:buFont typeface="Arial" panose="020B0604020202020204" pitchFamily="34" charset="0"/>
              <a:buChar char="•"/>
            </a:pPr>
            <a:r>
              <a:rPr lang="en-GB" sz="3200" dirty="0"/>
              <a:t>Limited resource</a:t>
            </a:r>
            <a:r>
              <a:rPr lang="en-US" altLang="zh-CN" sz="3200" dirty="0"/>
              <a:t>s</a:t>
            </a:r>
            <a:r>
              <a:rPr lang="en-GB" sz="3200" dirty="0"/>
              <a:t> </a:t>
            </a:r>
          </a:p>
        </p:txBody>
      </p:sp>
      <p:sp>
        <p:nvSpPr>
          <p:cNvPr id="7" name="TextBox 6">
            <a:extLst>
              <a:ext uri="{FF2B5EF4-FFF2-40B4-BE49-F238E27FC236}">
                <a16:creationId xmlns:a16="http://schemas.microsoft.com/office/drawing/2014/main" id="{0224EF56-7E23-4711-97D9-3FF285882685}"/>
              </a:ext>
            </a:extLst>
          </p:cNvPr>
          <p:cNvSpPr txBox="1"/>
          <p:nvPr/>
        </p:nvSpPr>
        <p:spPr>
          <a:xfrm>
            <a:off x="581632" y="2454314"/>
            <a:ext cx="8350872" cy="584775"/>
          </a:xfrm>
          <a:prstGeom prst="rect">
            <a:avLst/>
          </a:prstGeom>
          <a:noFill/>
        </p:spPr>
        <p:txBody>
          <a:bodyPr wrap="square" rtlCol="0">
            <a:spAutoFit/>
          </a:bodyPr>
          <a:lstStyle/>
          <a:p>
            <a:pPr marL="285750" indent="-285750">
              <a:buFont typeface="Arial" panose="020B0604020202020204" pitchFamily="34" charset="0"/>
              <a:buChar char="•"/>
            </a:pPr>
            <a:r>
              <a:rPr lang="en-GB" sz="3200" dirty="0"/>
              <a:t>Peer-peer ranging</a:t>
            </a:r>
            <a:r>
              <a:rPr lang="zh-CN" altLang="en-US" sz="3200" dirty="0"/>
              <a:t> </a:t>
            </a:r>
            <a:r>
              <a:rPr lang="en-US" altLang="zh-CN" sz="3200" dirty="0"/>
              <a:t>with</a:t>
            </a:r>
            <a:r>
              <a:rPr lang="zh-CN" altLang="en-US" sz="3200" dirty="0"/>
              <a:t> </a:t>
            </a:r>
            <a:r>
              <a:rPr lang="en-US" altLang="zh-CN" sz="3200" dirty="0"/>
              <a:t>dynamic</a:t>
            </a:r>
            <a:r>
              <a:rPr lang="zh-CN" altLang="en-US" sz="3200" dirty="0"/>
              <a:t> </a:t>
            </a:r>
            <a:r>
              <a:rPr lang="en-US" altLang="zh-CN" sz="3200" dirty="0"/>
              <a:t>participation</a:t>
            </a:r>
            <a:endParaRPr lang="en-GB" sz="3200" dirty="0"/>
          </a:p>
        </p:txBody>
      </p:sp>
      <p:sp>
        <p:nvSpPr>
          <p:cNvPr id="2" name="TextBox 1">
            <a:extLst>
              <a:ext uri="{FF2B5EF4-FFF2-40B4-BE49-F238E27FC236}">
                <a16:creationId xmlns:a16="http://schemas.microsoft.com/office/drawing/2014/main" id="{0434801A-6B3E-4B08-9370-099A902DF80D}"/>
              </a:ext>
            </a:extLst>
          </p:cNvPr>
          <p:cNvSpPr txBox="1"/>
          <p:nvPr/>
        </p:nvSpPr>
        <p:spPr>
          <a:xfrm>
            <a:off x="516880" y="197391"/>
            <a:ext cx="4931655" cy="646331"/>
          </a:xfrm>
          <a:prstGeom prst="rect">
            <a:avLst/>
          </a:prstGeom>
          <a:noFill/>
        </p:spPr>
        <p:txBody>
          <a:bodyPr wrap="square" rtlCol="0">
            <a:spAutoFit/>
          </a:bodyPr>
          <a:lstStyle/>
          <a:p>
            <a:r>
              <a:rPr lang="en-GB" altLang="zh-CN" sz="3600" b="1" dirty="0">
                <a:solidFill>
                  <a:schemeClr val="accent5">
                    <a:lumMod val="50000"/>
                  </a:schemeClr>
                </a:solidFill>
              </a:rPr>
              <a:t>Challenge</a:t>
            </a:r>
            <a:r>
              <a:rPr lang="en-US" altLang="zh-CN" sz="3600" b="1" dirty="0">
                <a:solidFill>
                  <a:schemeClr val="accent5">
                    <a:lumMod val="50000"/>
                  </a:schemeClr>
                </a:solidFill>
              </a:rPr>
              <a:t>s</a:t>
            </a:r>
            <a:endParaRPr lang="en-GB" sz="3600" b="1" dirty="0">
              <a:solidFill>
                <a:schemeClr val="accent5">
                  <a:lumMod val="50000"/>
                </a:schemeClr>
              </a:solidFill>
            </a:endParaRPr>
          </a:p>
        </p:txBody>
      </p:sp>
      <p:sp>
        <p:nvSpPr>
          <p:cNvPr id="10" name="TextBox 9">
            <a:extLst>
              <a:ext uri="{FF2B5EF4-FFF2-40B4-BE49-F238E27FC236}">
                <a16:creationId xmlns:a16="http://schemas.microsoft.com/office/drawing/2014/main" id="{C4697352-14D7-4CB5-901B-83035B36EE24}"/>
              </a:ext>
            </a:extLst>
          </p:cNvPr>
          <p:cNvSpPr txBox="1"/>
          <p:nvPr/>
        </p:nvSpPr>
        <p:spPr>
          <a:xfrm>
            <a:off x="581632" y="4475386"/>
            <a:ext cx="10613802" cy="584775"/>
          </a:xfrm>
          <a:prstGeom prst="rect">
            <a:avLst/>
          </a:prstGeom>
          <a:noFill/>
        </p:spPr>
        <p:txBody>
          <a:bodyPr wrap="square" rtlCol="0">
            <a:spAutoFit/>
          </a:bodyPr>
          <a:lstStyle/>
          <a:p>
            <a:pPr marL="285750" indent="-285750">
              <a:buFont typeface="Arial" panose="020B0604020202020204" pitchFamily="34" charset="0"/>
              <a:buChar char="•"/>
            </a:pPr>
            <a:r>
              <a:rPr lang="en-US" altLang="zh-CN" sz="3200" dirty="0"/>
              <a:t>Complex</a:t>
            </a:r>
            <a:r>
              <a:rPr lang="zh-CN" altLang="en-US" sz="3200" dirty="0"/>
              <a:t> </a:t>
            </a:r>
            <a:r>
              <a:rPr lang="en-US" altLang="zh-CN" sz="3200" dirty="0"/>
              <a:t>wireless</a:t>
            </a:r>
            <a:r>
              <a:rPr lang="en-GB" sz="3200" dirty="0"/>
              <a:t> environment</a:t>
            </a:r>
          </a:p>
        </p:txBody>
      </p:sp>
      <p:sp>
        <p:nvSpPr>
          <p:cNvPr id="37" name="TextBox 36">
            <a:extLst>
              <a:ext uri="{FF2B5EF4-FFF2-40B4-BE49-F238E27FC236}">
                <a16:creationId xmlns:a16="http://schemas.microsoft.com/office/drawing/2014/main" id="{41FC56CF-2B84-3147-A8A9-86461462DB21}"/>
              </a:ext>
            </a:extLst>
          </p:cNvPr>
          <p:cNvSpPr txBox="1"/>
          <p:nvPr/>
        </p:nvSpPr>
        <p:spPr>
          <a:xfrm>
            <a:off x="581632" y="3464850"/>
            <a:ext cx="10613802" cy="584775"/>
          </a:xfrm>
          <a:prstGeom prst="rect">
            <a:avLst/>
          </a:prstGeom>
          <a:noFill/>
        </p:spPr>
        <p:txBody>
          <a:bodyPr wrap="square" rtlCol="0">
            <a:spAutoFit/>
          </a:bodyPr>
          <a:lstStyle/>
          <a:p>
            <a:pPr marL="285750" indent="-285750">
              <a:buFont typeface="Arial" panose="020B0604020202020204" pitchFamily="34" charset="0"/>
              <a:buChar char="•"/>
            </a:pPr>
            <a:r>
              <a:rPr lang="en-US" altLang="zh-CN" sz="3200" dirty="0"/>
              <a:t>Realtime</a:t>
            </a:r>
            <a:r>
              <a:rPr lang="zh-CN" altLang="en-US" sz="3200" dirty="0"/>
              <a:t> </a:t>
            </a:r>
            <a:r>
              <a:rPr lang="en-US" altLang="zh-CN" sz="3200" dirty="0"/>
              <a:t>ranging</a:t>
            </a:r>
            <a:endParaRPr lang="en-GB" sz="3200" dirty="0"/>
          </a:p>
        </p:txBody>
      </p:sp>
    </p:spTree>
    <p:custDataLst>
      <p:tags r:id="rId1"/>
    </p:custDataLst>
    <p:extLst>
      <p:ext uri="{BB962C8B-B14F-4D97-AF65-F5344CB8AC3E}">
        <p14:creationId xmlns:p14="http://schemas.microsoft.com/office/powerpoint/2010/main" val="22263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0"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20B228-3D16-4E10-A546-9C2016A5F52C}"/>
              </a:ext>
            </a:extLst>
          </p:cNvPr>
          <p:cNvSpPr txBox="1"/>
          <p:nvPr/>
        </p:nvSpPr>
        <p:spPr>
          <a:xfrm>
            <a:off x="516880" y="197391"/>
            <a:ext cx="4931655" cy="646331"/>
          </a:xfrm>
          <a:prstGeom prst="rect">
            <a:avLst/>
          </a:prstGeom>
          <a:noFill/>
        </p:spPr>
        <p:txBody>
          <a:bodyPr wrap="square" rtlCol="0">
            <a:spAutoFit/>
          </a:bodyPr>
          <a:lstStyle/>
          <a:p>
            <a:r>
              <a:rPr lang="en-GB" altLang="zh-CN" sz="3600" b="1" dirty="0">
                <a:solidFill>
                  <a:schemeClr val="accent5">
                    <a:lumMod val="50000"/>
                  </a:schemeClr>
                </a:solidFill>
              </a:rPr>
              <a:t>6Fit-a-part: Overview</a:t>
            </a:r>
            <a:endParaRPr lang="en-GB" sz="3600" b="1" dirty="0">
              <a:solidFill>
                <a:schemeClr val="accent5">
                  <a:lumMod val="50000"/>
                </a:schemeClr>
              </a:solidFill>
            </a:endParaRPr>
          </a:p>
        </p:txBody>
      </p:sp>
      <p:pic>
        <p:nvPicPr>
          <p:cNvPr id="4" name="Picture 3">
            <a:extLst>
              <a:ext uri="{FF2B5EF4-FFF2-40B4-BE49-F238E27FC236}">
                <a16:creationId xmlns:a16="http://schemas.microsoft.com/office/drawing/2014/main" id="{B5365247-1078-495D-9A1D-0C799BF5D897}"/>
              </a:ext>
            </a:extLst>
          </p:cNvPr>
          <p:cNvPicPr>
            <a:picLocks noChangeAspect="1"/>
          </p:cNvPicPr>
          <p:nvPr/>
        </p:nvPicPr>
        <p:blipFill>
          <a:blip r:embed="rId3"/>
          <a:stretch>
            <a:fillRect/>
          </a:stretch>
        </p:blipFill>
        <p:spPr>
          <a:xfrm>
            <a:off x="5960809" y="1499118"/>
            <a:ext cx="6231191" cy="4651589"/>
          </a:xfrm>
          <a:prstGeom prst="rect">
            <a:avLst/>
          </a:prstGeom>
          <a:solidFill>
            <a:schemeClr val="bg1">
              <a:alpha val="1000"/>
            </a:schemeClr>
          </a:solidFill>
        </p:spPr>
      </p:pic>
      <p:pic>
        <p:nvPicPr>
          <p:cNvPr id="7" name="Picture 6">
            <a:extLst>
              <a:ext uri="{FF2B5EF4-FFF2-40B4-BE49-F238E27FC236}">
                <a16:creationId xmlns:a16="http://schemas.microsoft.com/office/drawing/2014/main" id="{7C9336EB-29E9-47BC-9435-7DCDB54D8D65}"/>
              </a:ext>
            </a:extLst>
          </p:cNvPr>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9029047" y="3632833"/>
            <a:ext cx="837707" cy="643865"/>
          </a:xfrm>
          <a:prstGeom prst="rect">
            <a:avLst/>
          </a:prstGeom>
          <a:effectLst>
            <a:glow rad="139700">
              <a:schemeClr val="bg1">
                <a:alpha val="40000"/>
              </a:schemeClr>
            </a:glow>
          </a:effectLst>
        </p:spPr>
      </p:pic>
      <p:sp>
        <p:nvSpPr>
          <p:cNvPr id="5" name="TextBox 4">
            <a:extLst>
              <a:ext uri="{FF2B5EF4-FFF2-40B4-BE49-F238E27FC236}">
                <a16:creationId xmlns:a16="http://schemas.microsoft.com/office/drawing/2014/main" id="{ECEED0B3-D161-4E7F-9717-5ECE6E5D5005}"/>
              </a:ext>
            </a:extLst>
          </p:cNvPr>
          <p:cNvSpPr txBox="1"/>
          <p:nvPr/>
        </p:nvSpPr>
        <p:spPr>
          <a:xfrm>
            <a:off x="692522" y="3429000"/>
            <a:ext cx="5898283" cy="297068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sz="3200" dirty="0"/>
              <a:t>Ultra-wideband</a:t>
            </a:r>
            <a:r>
              <a:rPr lang="zh-CN" altLang="en-US" sz="3200" dirty="0"/>
              <a:t> </a:t>
            </a:r>
            <a:r>
              <a:rPr lang="en-US" altLang="zh-CN" sz="3200" dirty="0"/>
              <a:t>(UWB)</a:t>
            </a:r>
            <a:r>
              <a:rPr lang="zh-CN" altLang="en-US" sz="3200" dirty="0"/>
              <a:t> </a:t>
            </a:r>
            <a:r>
              <a:rPr lang="en-US" altLang="zh-CN" sz="3200" dirty="0"/>
              <a:t>Radio</a:t>
            </a:r>
            <a:r>
              <a:rPr lang="zh-CN" altLang="en-US" sz="3200" dirty="0"/>
              <a:t> </a:t>
            </a:r>
            <a:r>
              <a:rPr lang="en-US" altLang="zh-CN" sz="3200" dirty="0"/>
              <a:t>based</a:t>
            </a:r>
            <a:r>
              <a:rPr lang="zh-CN" altLang="en-US" sz="3200" dirty="0"/>
              <a:t> </a:t>
            </a:r>
            <a:r>
              <a:rPr lang="en-US" altLang="zh-CN" sz="3200" dirty="0"/>
              <a:t>ranging</a:t>
            </a:r>
            <a:endParaRPr lang="en-US" sz="3200" dirty="0"/>
          </a:p>
          <a:p>
            <a:pPr marL="285750" indent="-285750">
              <a:lnSpc>
                <a:spcPct val="150000"/>
              </a:lnSpc>
              <a:buFont typeface="Arial" panose="020B0604020202020204" pitchFamily="34" charset="0"/>
              <a:buChar char="•"/>
            </a:pPr>
            <a:r>
              <a:rPr lang="en-US" sz="3200" dirty="0"/>
              <a:t>P2P Protocol</a:t>
            </a:r>
          </a:p>
          <a:p>
            <a:pPr marL="285750" indent="-285750">
              <a:lnSpc>
                <a:spcPct val="150000"/>
              </a:lnSpc>
              <a:buFont typeface="Arial" panose="020B0604020202020204" pitchFamily="34" charset="0"/>
              <a:buChar char="•"/>
            </a:pPr>
            <a:r>
              <a:rPr lang="en-US" sz="3200" dirty="0"/>
              <a:t>Occlusion Detection</a:t>
            </a:r>
          </a:p>
        </p:txBody>
      </p:sp>
      <p:sp>
        <p:nvSpPr>
          <p:cNvPr id="8" name="TextBox 7">
            <a:extLst>
              <a:ext uri="{FF2B5EF4-FFF2-40B4-BE49-F238E27FC236}">
                <a16:creationId xmlns:a16="http://schemas.microsoft.com/office/drawing/2014/main" id="{F2C5A72F-61AF-7C41-9385-77A518E117A5}"/>
              </a:ext>
            </a:extLst>
          </p:cNvPr>
          <p:cNvSpPr txBox="1"/>
          <p:nvPr/>
        </p:nvSpPr>
        <p:spPr>
          <a:xfrm>
            <a:off x="400413" y="2844225"/>
            <a:ext cx="5468284" cy="584775"/>
          </a:xfrm>
          <a:prstGeom prst="rect">
            <a:avLst/>
          </a:prstGeom>
          <a:noFill/>
        </p:spPr>
        <p:txBody>
          <a:bodyPr wrap="square" rtlCol="0">
            <a:spAutoFit/>
          </a:bodyPr>
          <a:lstStyle/>
          <a:p>
            <a:r>
              <a:rPr lang="en-US" altLang="zh-CN" sz="3200" b="1" dirty="0"/>
              <a:t>On-device</a:t>
            </a:r>
            <a:r>
              <a:rPr lang="zh-CN" altLang="en-US" sz="3200" b="1" dirty="0"/>
              <a:t> </a:t>
            </a:r>
            <a:r>
              <a:rPr lang="en-US" altLang="zh-CN" sz="3200" b="1" dirty="0"/>
              <a:t>Functions</a:t>
            </a:r>
          </a:p>
        </p:txBody>
      </p:sp>
      <p:sp>
        <p:nvSpPr>
          <p:cNvPr id="3" name="TextBox 2">
            <a:extLst>
              <a:ext uri="{FF2B5EF4-FFF2-40B4-BE49-F238E27FC236}">
                <a16:creationId xmlns:a16="http://schemas.microsoft.com/office/drawing/2014/main" id="{296FEF60-2D59-4135-A34B-11E106A9B25D}"/>
              </a:ext>
            </a:extLst>
          </p:cNvPr>
          <p:cNvSpPr txBox="1"/>
          <p:nvPr/>
        </p:nvSpPr>
        <p:spPr>
          <a:xfrm>
            <a:off x="516879" y="1410907"/>
            <a:ext cx="6073925" cy="1077218"/>
          </a:xfrm>
          <a:prstGeom prst="rect">
            <a:avLst/>
          </a:prstGeom>
          <a:noFill/>
        </p:spPr>
        <p:txBody>
          <a:bodyPr wrap="square" rtlCol="0">
            <a:spAutoFit/>
          </a:bodyPr>
          <a:lstStyle/>
          <a:p>
            <a:r>
              <a:rPr lang="en-US" altLang="zh-CN" sz="3200" i="1" dirty="0"/>
              <a:t>A design for real-time physical distancing on wearable devices</a:t>
            </a:r>
          </a:p>
        </p:txBody>
      </p:sp>
    </p:spTree>
    <p:extLst>
      <p:ext uri="{BB962C8B-B14F-4D97-AF65-F5344CB8AC3E}">
        <p14:creationId xmlns:p14="http://schemas.microsoft.com/office/powerpoint/2010/main" val="118788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childTnLst>
                                </p:cTn>
                              </p:par>
                            </p:childTnLst>
                          </p:cTn>
                        </p:par>
                        <p:par>
                          <p:cTn id="8" fill="hold">
                            <p:stCondLst>
                              <p:cond delay="750"/>
                            </p:stCondLst>
                            <p:childTnLst>
                              <p:par>
                                <p:cTn id="9" presetID="10" presetClass="exit" presetSubtype="0" fill="hold" nodeType="afterEffect">
                                  <p:stCondLst>
                                    <p:cond delay="0"/>
                                  </p:stCondLst>
                                  <p:childTnLst>
                                    <p:animEffect transition="out" filter="fade">
                                      <p:cBhvr>
                                        <p:cTn id="10" dur="750"/>
                                        <p:tgtEl>
                                          <p:spTgt spid="7"/>
                                        </p:tgtEl>
                                      </p:cBhvr>
                                    </p:animEffect>
                                    <p:set>
                                      <p:cBhvr>
                                        <p:cTn id="11" dur="1" fill="hold">
                                          <p:stCondLst>
                                            <p:cond delay="749"/>
                                          </p:stCondLst>
                                        </p:cTn>
                                        <p:tgtEl>
                                          <p:spTgt spid="7"/>
                                        </p:tgtEl>
                                        <p:attrNameLst>
                                          <p:attrName>style.visibility</p:attrName>
                                        </p:attrNameLst>
                                      </p:cBhvr>
                                      <p:to>
                                        <p:strVal val="hidden"/>
                                      </p:to>
                                    </p:se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750"/>
                                        <p:tgtEl>
                                          <p:spTgt spid="7"/>
                                        </p:tgtEl>
                                      </p:cBhvr>
                                    </p:animEffect>
                                  </p:childTnLst>
                                </p:cTn>
                              </p:par>
                            </p:childTnLst>
                          </p:cTn>
                        </p:par>
                        <p:par>
                          <p:cTn id="16" fill="hold">
                            <p:stCondLst>
                              <p:cond delay="2250"/>
                            </p:stCondLst>
                            <p:childTnLst>
                              <p:par>
                                <p:cTn id="17" presetID="10" presetClass="exit" presetSubtype="0" fill="hold" nodeType="afterEffect">
                                  <p:stCondLst>
                                    <p:cond delay="0"/>
                                  </p:stCondLst>
                                  <p:childTnLst>
                                    <p:animEffect transition="out" filter="fade">
                                      <p:cBhvr>
                                        <p:cTn id="18" dur="750"/>
                                        <p:tgtEl>
                                          <p:spTgt spid="7"/>
                                        </p:tgtEl>
                                      </p:cBhvr>
                                    </p:animEffect>
                                    <p:set>
                                      <p:cBhvr>
                                        <p:cTn id="19" dur="1" fill="hold">
                                          <p:stCondLst>
                                            <p:cond delay="749"/>
                                          </p:stCondLst>
                                        </p:cTn>
                                        <p:tgtEl>
                                          <p:spTgt spid="7"/>
                                        </p:tgtEl>
                                        <p:attrNameLst>
                                          <p:attrName>style.visibility</p:attrName>
                                        </p:attrNameLst>
                                      </p:cBhvr>
                                      <p:to>
                                        <p:strVal val="hidden"/>
                                      </p:to>
                                    </p:se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750"/>
                                        <p:tgtEl>
                                          <p:spTgt spid="7"/>
                                        </p:tgtEl>
                                      </p:cBhvr>
                                    </p:animEffect>
                                  </p:childTnLst>
                                </p:cTn>
                              </p:par>
                            </p:childTnLst>
                          </p:cTn>
                        </p:par>
                        <p:par>
                          <p:cTn id="24" fill="hold">
                            <p:stCondLst>
                              <p:cond delay="3750"/>
                            </p:stCondLst>
                            <p:childTnLst>
                              <p:par>
                                <p:cTn id="25" presetID="10" presetClass="exit" presetSubtype="0" fill="hold" nodeType="afterEffect">
                                  <p:stCondLst>
                                    <p:cond delay="0"/>
                                  </p:stCondLst>
                                  <p:childTnLst>
                                    <p:animEffect transition="out" filter="fade">
                                      <p:cBhvr>
                                        <p:cTn id="26" dur="750"/>
                                        <p:tgtEl>
                                          <p:spTgt spid="7"/>
                                        </p:tgtEl>
                                      </p:cBhvr>
                                    </p:animEffect>
                                    <p:set>
                                      <p:cBhvr>
                                        <p:cTn id="27" dur="1" fill="hold">
                                          <p:stCondLst>
                                            <p:cond delay="749"/>
                                          </p:stCondLst>
                                        </p:cTn>
                                        <p:tgtEl>
                                          <p:spTgt spid="7"/>
                                        </p:tgtEl>
                                        <p:attrNameLst>
                                          <p:attrName>style.visibility</p:attrName>
                                        </p:attrNameLst>
                                      </p:cBhvr>
                                      <p:to>
                                        <p:strVal val="hidden"/>
                                      </p:to>
                                    </p:set>
                                  </p:childTnLst>
                                </p:cTn>
                              </p:par>
                            </p:childTnLst>
                          </p:cTn>
                        </p:par>
                        <p:par>
                          <p:cTn id="28" fill="hold">
                            <p:stCondLst>
                              <p:cond delay="4500"/>
                            </p:stCondLst>
                            <p:childTnLst>
                              <p:par>
                                <p:cTn id="29" presetID="10"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750"/>
                                        <p:tgtEl>
                                          <p:spTgt spid="7"/>
                                        </p:tgtEl>
                                      </p:cBhvr>
                                    </p:animEffect>
                                  </p:childTnLst>
                                </p:cTn>
                              </p:par>
                            </p:childTnLst>
                          </p:cTn>
                        </p:par>
                        <p:par>
                          <p:cTn id="32" fill="hold">
                            <p:stCondLst>
                              <p:cond delay="5250"/>
                            </p:stCondLst>
                            <p:childTnLst>
                              <p:par>
                                <p:cTn id="33" presetID="10" presetClass="exit" presetSubtype="0" fill="hold" nodeType="afterEffect">
                                  <p:stCondLst>
                                    <p:cond delay="0"/>
                                  </p:stCondLst>
                                  <p:childTnLst>
                                    <p:animEffect transition="out" filter="fade">
                                      <p:cBhvr>
                                        <p:cTn id="34" dur="750"/>
                                        <p:tgtEl>
                                          <p:spTgt spid="7"/>
                                        </p:tgtEl>
                                      </p:cBhvr>
                                    </p:animEffect>
                                    <p:set>
                                      <p:cBhvr>
                                        <p:cTn id="35" dur="1" fill="hold">
                                          <p:stCondLst>
                                            <p:cond delay="74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6D0BABE8-CB54-4B0F-8502-4B18381C4805}"/>
              </a:ext>
            </a:extLst>
          </p:cNvPr>
          <p:cNvGrpSpPr/>
          <p:nvPr/>
        </p:nvGrpSpPr>
        <p:grpSpPr>
          <a:xfrm>
            <a:off x="1689685" y="3244443"/>
            <a:ext cx="9852972" cy="2275958"/>
            <a:chOff x="1596130" y="3507929"/>
            <a:chExt cx="9852972" cy="2275958"/>
          </a:xfrm>
          <a:solidFill>
            <a:schemeClr val="accent5">
              <a:lumMod val="40000"/>
              <a:lumOff val="60000"/>
            </a:schemeClr>
          </a:solidFill>
        </p:grpSpPr>
        <p:sp>
          <p:nvSpPr>
            <p:cNvPr id="8" name="Rectangle: Rounded Corners 7">
              <a:extLst>
                <a:ext uri="{FF2B5EF4-FFF2-40B4-BE49-F238E27FC236}">
                  <a16:creationId xmlns:a16="http://schemas.microsoft.com/office/drawing/2014/main" id="{77613FB8-B9FE-484C-BB73-A6007E42DA4C}"/>
                </a:ext>
              </a:extLst>
            </p:cNvPr>
            <p:cNvSpPr/>
            <p:nvPr/>
          </p:nvSpPr>
          <p:spPr>
            <a:xfrm>
              <a:off x="1596130" y="3507929"/>
              <a:ext cx="9852972" cy="227595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69657D71-04EE-428A-9F59-F2AB4CDC6018}"/>
                </a:ext>
              </a:extLst>
            </p:cNvPr>
            <p:cNvSpPr txBox="1"/>
            <p:nvPr/>
          </p:nvSpPr>
          <p:spPr>
            <a:xfrm>
              <a:off x="4635927" y="3510106"/>
              <a:ext cx="3773377" cy="584775"/>
            </a:xfrm>
            <a:prstGeom prst="rect">
              <a:avLst/>
            </a:prstGeom>
            <a:noFill/>
          </p:spPr>
          <p:txBody>
            <a:bodyPr wrap="square" rtlCol="0">
              <a:spAutoFit/>
            </a:bodyPr>
            <a:lstStyle/>
            <a:p>
              <a:r>
                <a:rPr lang="en-GB" sz="3200" dirty="0">
                  <a:solidFill>
                    <a:srgbClr val="C00000"/>
                  </a:solidFill>
                </a:rPr>
                <a:t>Occlusion Detection</a:t>
              </a:r>
            </a:p>
          </p:txBody>
        </p:sp>
      </p:grpSp>
      <p:sp>
        <p:nvSpPr>
          <p:cNvPr id="3" name="Rectangle: Rounded Corners 2">
            <a:extLst>
              <a:ext uri="{FF2B5EF4-FFF2-40B4-BE49-F238E27FC236}">
                <a16:creationId xmlns:a16="http://schemas.microsoft.com/office/drawing/2014/main" id="{1326D71C-FDA3-4F70-A562-C8224B6385C0}"/>
              </a:ext>
            </a:extLst>
          </p:cNvPr>
          <p:cNvSpPr/>
          <p:nvPr/>
        </p:nvSpPr>
        <p:spPr>
          <a:xfrm>
            <a:off x="1617307" y="1186243"/>
            <a:ext cx="3216956" cy="1936927"/>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F75358B3-6410-4E03-869C-746523E76129}"/>
              </a:ext>
            </a:extLst>
          </p:cNvPr>
          <p:cNvSpPr txBox="1"/>
          <p:nvPr/>
        </p:nvSpPr>
        <p:spPr>
          <a:xfrm>
            <a:off x="2836544" y="1259647"/>
            <a:ext cx="1101881" cy="568256"/>
          </a:xfrm>
          <a:prstGeom prst="rect">
            <a:avLst/>
          </a:prstGeom>
          <a:noFill/>
        </p:spPr>
        <p:txBody>
          <a:bodyPr wrap="square" rtlCol="0">
            <a:spAutoFit/>
          </a:bodyPr>
          <a:lstStyle/>
          <a:p>
            <a:r>
              <a:rPr lang="en-GB" sz="3200" dirty="0">
                <a:solidFill>
                  <a:srgbClr val="C00000"/>
                </a:solidFill>
              </a:rPr>
              <a:t>UWB</a:t>
            </a:r>
          </a:p>
        </p:txBody>
      </p:sp>
      <p:sp>
        <p:nvSpPr>
          <p:cNvPr id="6" name="Rectangle: Rounded Corners 5">
            <a:extLst>
              <a:ext uri="{FF2B5EF4-FFF2-40B4-BE49-F238E27FC236}">
                <a16:creationId xmlns:a16="http://schemas.microsoft.com/office/drawing/2014/main" id="{5CC14FDA-B546-490C-B15E-369A1625E9C4}"/>
              </a:ext>
            </a:extLst>
          </p:cNvPr>
          <p:cNvSpPr/>
          <p:nvPr/>
        </p:nvSpPr>
        <p:spPr>
          <a:xfrm>
            <a:off x="5018696" y="1176347"/>
            <a:ext cx="6534366" cy="1908474"/>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73777AFF-E45D-4585-A57A-DF8E72A113E2}"/>
              </a:ext>
            </a:extLst>
          </p:cNvPr>
          <p:cNvSpPr txBox="1"/>
          <p:nvPr/>
        </p:nvSpPr>
        <p:spPr>
          <a:xfrm>
            <a:off x="7203779" y="1271274"/>
            <a:ext cx="2985099" cy="584775"/>
          </a:xfrm>
          <a:prstGeom prst="rect">
            <a:avLst/>
          </a:prstGeom>
          <a:noFill/>
        </p:spPr>
        <p:txBody>
          <a:bodyPr wrap="square" rtlCol="0">
            <a:spAutoFit/>
          </a:bodyPr>
          <a:lstStyle/>
          <a:p>
            <a:r>
              <a:rPr lang="en-GB" sz="3200" dirty="0">
                <a:solidFill>
                  <a:srgbClr val="C00000"/>
                </a:solidFill>
              </a:rPr>
              <a:t>P2P Protocol</a:t>
            </a:r>
          </a:p>
        </p:txBody>
      </p:sp>
      <p:pic>
        <p:nvPicPr>
          <p:cNvPr id="4" name="Picture 3">
            <a:extLst>
              <a:ext uri="{FF2B5EF4-FFF2-40B4-BE49-F238E27FC236}">
                <a16:creationId xmlns:a16="http://schemas.microsoft.com/office/drawing/2014/main" id="{7A5DC18F-ED05-4AC1-8CB4-1212E8147BF5}"/>
              </a:ext>
            </a:extLst>
          </p:cNvPr>
          <p:cNvPicPr>
            <a:picLocks noChangeAspect="1"/>
          </p:cNvPicPr>
          <p:nvPr/>
        </p:nvPicPr>
        <p:blipFill>
          <a:blip r:embed="rId4"/>
          <a:stretch>
            <a:fillRect/>
          </a:stretch>
        </p:blipFill>
        <p:spPr>
          <a:xfrm>
            <a:off x="-33474" y="1493597"/>
            <a:ext cx="1788818" cy="1341616"/>
          </a:xfrm>
          <a:prstGeom prst="rect">
            <a:avLst/>
          </a:prstGeom>
        </p:spPr>
      </p:pic>
      <p:sp>
        <p:nvSpPr>
          <p:cNvPr id="35" name="Rectangle 34">
            <a:extLst>
              <a:ext uri="{FF2B5EF4-FFF2-40B4-BE49-F238E27FC236}">
                <a16:creationId xmlns:a16="http://schemas.microsoft.com/office/drawing/2014/main" id="{9836F581-5145-4298-ABBC-80947C6B8F9A}"/>
              </a:ext>
            </a:extLst>
          </p:cNvPr>
          <p:cNvSpPr/>
          <p:nvPr/>
        </p:nvSpPr>
        <p:spPr>
          <a:xfrm>
            <a:off x="5171126" y="1893384"/>
            <a:ext cx="6045072" cy="1026567"/>
          </a:xfrm>
          <a:prstGeom prst="rect">
            <a:avLst/>
          </a:prstGeom>
          <a:solidFill>
            <a:schemeClr val="bg1"/>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6" name="Rectangle 35">
            <a:extLst>
              <a:ext uri="{FF2B5EF4-FFF2-40B4-BE49-F238E27FC236}">
                <a16:creationId xmlns:a16="http://schemas.microsoft.com/office/drawing/2014/main" id="{88122C52-7627-4E94-8923-1A8291FFA4C9}"/>
              </a:ext>
            </a:extLst>
          </p:cNvPr>
          <p:cNvSpPr/>
          <p:nvPr/>
        </p:nvSpPr>
        <p:spPr>
          <a:xfrm>
            <a:off x="2316145" y="1893382"/>
            <a:ext cx="2121182" cy="1026568"/>
          </a:xfrm>
          <a:prstGeom prst="rect">
            <a:avLst/>
          </a:prstGeom>
          <a:solidFill>
            <a:schemeClr val="bg1"/>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41" name="Picture 6" descr="Wifi PNG Black And White Transparent Wifi Black And White.PNG ...">
            <a:extLst>
              <a:ext uri="{FF2B5EF4-FFF2-40B4-BE49-F238E27FC236}">
                <a16:creationId xmlns:a16="http://schemas.microsoft.com/office/drawing/2014/main" id="{0B6E541D-012C-42A7-95E9-6636284BDB2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669" t="26154" r="12046" b="21964"/>
          <a:stretch/>
        </p:blipFill>
        <p:spPr bwMode="auto">
          <a:xfrm>
            <a:off x="1813558" y="1247230"/>
            <a:ext cx="247650" cy="157337"/>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42" name="Straight Arrow Connector 41">
            <a:extLst>
              <a:ext uri="{FF2B5EF4-FFF2-40B4-BE49-F238E27FC236}">
                <a16:creationId xmlns:a16="http://schemas.microsoft.com/office/drawing/2014/main" id="{B5D81E52-278C-46AF-A075-B2F6AA93DB64}"/>
              </a:ext>
            </a:extLst>
          </p:cNvPr>
          <p:cNvCxnSpPr>
            <a:cxnSpLocks/>
            <a:stCxn id="36" idx="3"/>
            <a:endCxn id="35" idx="1"/>
          </p:cNvCxnSpPr>
          <p:nvPr/>
        </p:nvCxnSpPr>
        <p:spPr>
          <a:xfrm>
            <a:off x="4437327" y="2406666"/>
            <a:ext cx="733799" cy="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AC336DC5-DA59-439A-8762-563F0E2169D7}"/>
              </a:ext>
            </a:extLst>
          </p:cNvPr>
          <p:cNvCxnSpPr>
            <a:cxnSpLocks/>
          </p:cNvCxnSpPr>
          <p:nvPr/>
        </p:nvCxnSpPr>
        <p:spPr>
          <a:xfrm flipH="1">
            <a:off x="4436191" y="2610184"/>
            <a:ext cx="734935"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06D6F61C-05E8-4D9D-AD87-4E3809886380}"/>
              </a:ext>
            </a:extLst>
          </p:cNvPr>
          <p:cNvSpPr/>
          <p:nvPr/>
        </p:nvSpPr>
        <p:spPr>
          <a:xfrm>
            <a:off x="2316144" y="3773180"/>
            <a:ext cx="8862157" cy="1261847"/>
          </a:xfrm>
          <a:prstGeom prst="rect">
            <a:avLst/>
          </a:prstGeom>
          <a:solidFill>
            <a:schemeClr val="bg1"/>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47" name="Straight Arrow Connector 46">
            <a:extLst>
              <a:ext uri="{FF2B5EF4-FFF2-40B4-BE49-F238E27FC236}">
                <a16:creationId xmlns:a16="http://schemas.microsoft.com/office/drawing/2014/main" id="{E5D6EA6E-049F-407D-A72B-2D99FFD0E895}"/>
              </a:ext>
            </a:extLst>
          </p:cNvPr>
          <p:cNvCxnSpPr>
            <a:cxnSpLocks/>
            <a:stCxn id="36" idx="2"/>
            <a:endCxn id="64" idx="0"/>
          </p:cNvCxnSpPr>
          <p:nvPr/>
        </p:nvCxnSpPr>
        <p:spPr>
          <a:xfrm>
            <a:off x="3376736" y="2919950"/>
            <a:ext cx="0" cy="111692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Elbow Connector 40">
            <a:extLst>
              <a:ext uri="{FF2B5EF4-FFF2-40B4-BE49-F238E27FC236}">
                <a16:creationId xmlns:a16="http://schemas.microsoft.com/office/drawing/2014/main" id="{BDDDC09E-FE32-4C0E-AECB-DA2726B9F621}"/>
              </a:ext>
            </a:extLst>
          </p:cNvPr>
          <p:cNvCxnSpPr>
            <a:cxnSpLocks/>
          </p:cNvCxnSpPr>
          <p:nvPr/>
        </p:nvCxnSpPr>
        <p:spPr>
          <a:xfrm>
            <a:off x="9151585" y="4587897"/>
            <a:ext cx="1610929" cy="1083860"/>
          </a:xfrm>
          <a:prstGeom prst="bentConnector3">
            <a:avLst>
              <a:gd name="adj1" fmla="val 9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DE972FB3-3481-4104-BC64-31F81F4DE61E}"/>
              </a:ext>
            </a:extLst>
          </p:cNvPr>
          <p:cNvSpPr txBox="1"/>
          <p:nvPr/>
        </p:nvSpPr>
        <p:spPr>
          <a:xfrm>
            <a:off x="9161559" y="5254201"/>
            <a:ext cx="2054639" cy="369332"/>
          </a:xfrm>
          <a:prstGeom prst="rect">
            <a:avLst/>
          </a:prstGeom>
          <a:noFill/>
        </p:spPr>
        <p:txBody>
          <a:bodyPr wrap="square" rtlCol="0">
            <a:spAutoFit/>
          </a:bodyPr>
          <a:lstStyle/>
          <a:p>
            <a:r>
              <a:rPr lang="en-US" dirty="0"/>
              <a:t>Sanitized Distance</a:t>
            </a:r>
          </a:p>
        </p:txBody>
      </p:sp>
      <p:sp>
        <p:nvSpPr>
          <p:cNvPr id="50" name="TextBox 49">
            <a:extLst>
              <a:ext uri="{FF2B5EF4-FFF2-40B4-BE49-F238E27FC236}">
                <a16:creationId xmlns:a16="http://schemas.microsoft.com/office/drawing/2014/main" id="{0A619641-145E-47DC-97CB-D3D00D4E5577}"/>
              </a:ext>
            </a:extLst>
          </p:cNvPr>
          <p:cNvSpPr txBox="1"/>
          <p:nvPr/>
        </p:nvSpPr>
        <p:spPr>
          <a:xfrm>
            <a:off x="9249355" y="5671757"/>
            <a:ext cx="1415387" cy="369332"/>
          </a:xfrm>
          <a:prstGeom prst="rect">
            <a:avLst/>
          </a:prstGeom>
          <a:noFill/>
        </p:spPr>
        <p:txBody>
          <a:bodyPr wrap="none" rtlCol="0">
            <a:spAutoFit/>
          </a:bodyPr>
          <a:lstStyle/>
          <a:p>
            <a:r>
              <a:rPr lang="en-US" dirty="0"/>
              <a:t>Alarm buzzer</a:t>
            </a:r>
          </a:p>
        </p:txBody>
      </p:sp>
      <p:cxnSp>
        <p:nvCxnSpPr>
          <p:cNvPr id="51" name="Straight Arrow Connector 50">
            <a:extLst>
              <a:ext uri="{FF2B5EF4-FFF2-40B4-BE49-F238E27FC236}">
                <a16:creationId xmlns:a16="http://schemas.microsoft.com/office/drawing/2014/main" id="{FD2AD4F1-821D-4EB1-9524-B41F7CD15669}"/>
              </a:ext>
            </a:extLst>
          </p:cNvPr>
          <p:cNvCxnSpPr>
            <a:cxnSpLocks/>
          </p:cNvCxnSpPr>
          <p:nvPr/>
        </p:nvCxnSpPr>
        <p:spPr>
          <a:xfrm>
            <a:off x="3995437" y="5042221"/>
            <a:ext cx="0" cy="629536"/>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EC6BAA2E-90D2-4BD6-A262-B0F4430925D8}"/>
              </a:ext>
            </a:extLst>
          </p:cNvPr>
          <p:cNvSpPr txBox="1"/>
          <p:nvPr/>
        </p:nvSpPr>
        <p:spPr>
          <a:xfrm>
            <a:off x="4893870" y="2896206"/>
            <a:ext cx="2146044" cy="369332"/>
          </a:xfrm>
          <a:prstGeom prst="rect">
            <a:avLst/>
          </a:prstGeom>
          <a:noFill/>
        </p:spPr>
        <p:txBody>
          <a:bodyPr wrap="square" rtlCol="0">
            <a:spAutoFit/>
          </a:bodyPr>
          <a:lstStyle/>
          <a:p>
            <a:pPr algn="ctr"/>
            <a:r>
              <a:rPr lang="en-US" dirty="0"/>
              <a:t>Packet Timings</a:t>
            </a:r>
          </a:p>
        </p:txBody>
      </p:sp>
      <p:cxnSp>
        <p:nvCxnSpPr>
          <p:cNvPr id="54" name="Straight Arrow Connector 53">
            <a:extLst>
              <a:ext uri="{FF2B5EF4-FFF2-40B4-BE49-F238E27FC236}">
                <a16:creationId xmlns:a16="http://schemas.microsoft.com/office/drawing/2014/main" id="{EE141BB8-2601-4A77-BFD9-21E84FC593F5}"/>
              </a:ext>
            </a:extLst>
          </p:cNvPr>
          <p:cNvCxnSpPr>
            <a:cxnSpLocks/>
          </p:cNvCxnSpPr>
          <p:nvPr/>
        </p:nvCxnSpPr>
        <p:spPr>
          <a:xfrm>
            <a:off x="8344370" y="2947861"/>
            <a:ext cx="0" cy="79546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5C486B50-C740-4C3E-8A2E-2B7A8F670FD7}"/>
              </a:ext>
            </a:extLst>
          </p:cNvPr>
          <p:cNvSpPr txBox="1"/>
          <p:nvPr/>
        </p:nvSpPr>
        <p:spPr>
          <a:xfrm>
            <a:off x="3369756" y="2851785"/>
            <a:ext cx="490840" cy="369332"/>
          </a:xfrm>
          <a:prstGeom prst="rect">
            <a:avLst/>
          </a:prstGeom>
          <a:noFill/>
        </p:spPr>
        <p:txBody>
          <a:bodyPr wrap="none" rtlCol="0">
            <a:spAutoFit/>
          </a:bodyPr>
          <a:lstStyle/>
          <a:p>
            <a:pPr algn="ctr"/>
            <a:r>
              <a:rPr lang="en-US" dirty="0"/>
              <a:t>CIR</a:t>
            </a:r>
          </a:p>
        </p:txBody>
      </p:sp>
      <p:sp>
        <p:nvSpPr>
          <p:cNvPr id="56" name="Freeform 33">
            <a:extLst>
              <a:ext uri="{FF2B5EF4-FFF2-40B4-BE49-F238E27FC236}">
                <a16:creationId xmlns:a16="http://schemas.microsoft.com/office/drawing/2014/main" id="{7FEC426F-CD36-4A9F-AD96-34A9EB9E4EB1}"/>
              </a:ext>
            </a:extLst>
          </p:cNvPr>
          <p:cNvSpPr/>
          <p:nvPr/>
        </p:nvSpPr>
        <p:spPr>
          <a:xfrm rot="19465445">
            <a:off x="4840369" y="2717820"/>
            <a:ext cx="204766" cy="457457"/>
          </a:xfrm>
          <a:custGeom>
            <a:avLst/>
            <a:gdLst>
              <a:gd name="connsiteX0" fmla="*/ 368505 w 368505"/>
              <a:gd name="connsiteY0" fmla="*/ 0 h 569637"/>
              <a:gd name="connsiteX1" fmla="*/ 2745 w 368505"/>
              <a:gd name="connsiteY1" fmla="*/ 436880 h 569637"/>
              <a:gd name="connsiteX2" fmla="*/ 205945 w 368505"/>
              <a:gd name="connsiteY2" fmla="*/ 568960 h 569637"/>
            </a:gdLst>
            <a:ahLst/>
            <a:cxnLst>
              <a:cxn ang="0">
                <a:pos x="connsiteX0" y="connsiteY0"/>
              </a:cxn>
              <a:cxn ang="0">
                <a:pos x="connsiteX1" y="connsiteY1"/>
              </a:cxn>
              <a:cxn ang="0">
                <a:pos x="connsiteX2" y="connsiteY2"/>
              </a:cxn>
            </a:cxnLst>
            <a:rect l="l" t="t" r="r" b="b"/>
            <a:pathLst>
              <a:path w="368505" h="569637">
                <a:moveTo>
                  <a:pt x="368505" y="0"/>
                </a:moveTo>
                <a:cubicBezTo>
                  <a:pt x="199171" y="171026"/>
                  <a:pt x="29838" y="342053"/>
                  <a:pt x="2745" y="436880"/>
                </a:cubicBezTo>
                <a:cubicBezTo>
                  <a:pt x="-24348" y="531707"/>
                  <a:pt x="156838" y="575733"/>
                  <a:pt x="205945" y="568960"/>
                </a:cubicBezTo>
              </a:path>
            </a:pathLst>
          </a:custGeom>
          <a:noFill/>
          <a:ln w="25400">
            <a:solidFill>
              <a:schemeClr val="tx1"/>
            </a:solidFill>
            <a:prstDash val="sysDot"/>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67B2AC0A-C649-4AEC-AFFA-35ED9E776D4E}"/>
              </a:ext>
            </a:extLst>
          </p:cNvPr>
          <p:cNvSpPr/>
          <p:nvPr/>
        </p:nvSpPr>
        <p:spPr>
          <a:xfrm>
            <a:off x="5542583" y="4036870"/>
            <a:ext cx="1960066" cy="577467"/>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Occlusion Classifier</a:t>
            </a:r>
          </a:p>
        </p:txBody>
      </p:sp>
      <p:sp>
        <p:nvSpPr>
          <p:cNvPr id="59" name="Rectangle 58">
            <a:extLst>
              <a:ext uri="{FF2B5EF4-FFF2-40B4-BE49-F238E27FC236}">
                <a16:creationId xmlns:a16="http://schemas.microsoft.com/office/drawing/2014/main" id="{2DDF3836-005E-44F3-BD57-722A1B15E649}"/>
              </a:ext>
            </a:extLst>
          </p:cNvPr>
          <p:cNvSpPr/>
          <p:nvPr/>
        </p:nvSpPr>
        <p:spPr>
          <a:xfrm>
            <a:off x="5260957" y="2220405"/>
            <a:ext cx="1882068" cy="393909"/>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Time Slotting</a:t>
            </a:r>
          </a:p>
        </p:txBody>
      </p:sp>
      <p:sp>
        <p:nvSpPr>
          <p:cNvPr id="60" name="Rectangle 59">
            <a:extLst>
              <a:ext uri="{FF2B5EF4-FFF2-40B4-BE49-F238E27FC236}">
                <a16:creationId xmlns:a16="http://schemas.microsoft.com/office/drawing/2014/main" id="{D19B4CA9-022B-456E-92B0-6463C89E04F7}"/>
              </a:ext>
            </a:extLst>
          </p:cNvPr>
          <p:cNvSpPr/>
          <p:nvPr/>
        </p:nvSpPr>
        <p:spPr>
          <a:xfrm>
            <a:off x="7269517" y="2216275"/>
            <a:ext cx="1882068" cy="393909"/>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Slot Adaptation</a:t>
            </a:r>
          </a:p>
        </p:txBody>
      </p:sp>
      <p:sp>
        <p:nvSpPr>
          <p:cNvPr id="61" name="Rectangle 60">
            <a:extLst>
              <a:ext uri="{FF2B5EF4-FFF2-40B4-BE49-F238E27FC236}">
                <a16:creationId xmlns:a16="http://schemas.microsoft.com/office/drawing/2014/main" id="{EB1B63FD-FA01-4CBC-8FA5-CFD16CD53F27}"/>
              </a:ext>
            </a:extLst>
          </p:cNvPr>
          <p:cNvSpPr/>
          <p:nvPr/>
        </p:nvSpPr>
        <p:spPr>
          <a:xfrm>
            <a:off x="9279283" y="2216275"/>
            <a:ext cx="1624099" cy="396357"/>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RESP again</a:t>
            </a:r>
          </a:p>
        </p:txBody>
      </p:sp>
      <p:sp>
        <p:nvSpPr>
          <p:cNvPr id="62" name="Rectangle 61">
            <a:extLst>
              <a:ext uri="{FF2B5EF4-FFF2-40B4-BE49-F238E27FC236}">
                <a16:creationId xmlns:a16="http://schemas.microsoft.com/office/drawing/2014/main" id="{886CB127-4919-4325-A839-7EE67B18FF50}"/>
              </a:ext>
            </a:extLst>
          </p:cNvPr>
          <p:cNvSpPr/>
          <p:nvPr/>
        </p:nvSpPr>
        <p:spPr>
          <a:xfrm>
            <a:off x="8251963" y="4029562"/>
            <a:ext cx="2054639" cy="584775"/>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Distance Compensation</a:t>
            </a:r>
          </a:p>
        </p:txBody>
      </p:sp>
      <p:sp>
        <p:nvSpPr>
          <p:cNvPr id="64" name="Rectangle 63">
            <a:extLst>
              <a:ext uri="{FF2B5EF4-FFF2-40B4-BE49-F238E27FC236}">
                <a16:creationId xmlns:a16="http://schemas.microsoft.com/office/drawing/2014/main" id="{0E80297A-CEE0-4474-991F-D3C9AB8876B9}"/>
              </a:ext>
            </a:extLst>
          </p:cNvPr>
          <p:cNvSpPr/>
          <p:nvPr/>
        </p:nvSpPr>
        <p:spPr>
          <a:xfrm>
            <a:off x="2409017" y="4036870"/>
            <a:ext cx="1935438" cy="551027"/>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Feature</a:t>
            </a:r>
            <a:endParaRPr lang="en-US" sz="2000" b="1" dirty="0">
              <a:solidFill>
                <a:sysClr val="windowText" lastClr="000000"/>
              </a:solidFill>
            </a:endParaRPr>
          </a:p>
          <a:p>
            <a:pPr algn="ctr"/>
            <a:r>
              <a:rPr lang="en-US" sz="2000" b="1" dirty="0">
                <a:solidFill>
                  <a:sysClr val="windowText" lastClr="000000"/>
                </a:solidFill>
              </a:rPr>
              <a:t>Extraction</a:t>
            </a:r>
            <a:endParaRPr lang="en-GB" sz="2000" b="1" dirty="0">
              <a:solidFill>
                <a:sysClr val="windowText" lastClr="000000"/>
              </a:solidFill>
            </a:endParaRPr>
          </a:p>
        </p:txBody>
      </p:sp>
      <p:cxnSp>
        <p:nvCxnSpPr>
          <p:cNvPr id="65" name="Straight Arrow Connector 64">
            <a:extLst>
              <a:ext uri="{FF2B5EF4-FFF2-40B4-BE49-F238E27FC236}">
                <a16:creationId xmlns:a16="http://schemas.microsoft.com/office/drawing/2014/main" id="{2E7C27BA-A899-43E7-9360-F3F7676B2F12}"/>
              </a:ext>
            </a:extLst>
          </p:cNvPr>
          <p:cNvCxnSpPr>
            <a:cxnSpLocks/>
            <a:stCxn id="64" idx="3"/>
            <a:endCxn id="58" idx="1"/>
          </p:cNvCxnSpPr>
          <p:nvPr/>
        </p:nvCxnSpPr>
        <p:spPr>
          <a:xfrm>
            <a:off x="4344455" y="4312384"/>
            <a:ext cx="1198128" cy="1322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7764A055-FF53-4E27-8BDC-9CBA4BDCFED0}"/>
              </a:ext>
            </a:extLst>
          </p:cNvPr>
          <p:cNvCxnSpPr>
            <a:cxnSpLocks/>
            <a:stCxn id="58" idx="3"/>
            <a:endCxn id="62" idx="1"/>
          </p:cNvCxnSpPr>
          <p:nvPr/>
        </p:nvCxnSpPr>
        <p:spPr>
          <a:xfrm flipV="1">
            <a:off x="7502649" y="4321950"/>
            <a:ext cx="749314" cy="365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4FC969D3-2CDD-463D-AE48-009632B478D9}"/>
              </a:ext>
            </a:extLst>
          </p:cNvPr>
          <p:cNvSpPr txBox="1"/>
          <p:nvPr/>
        </p:nvSpPr>
        <p:spPr>
          <a:xfrm>
            <a:off x="2331083" y="1957549"/>
            <a:ext cx="1850796" cy="830997"/>
          </a:xfrm>
          <a:prstGeom prst="rect">
            <a:avLst/>
          </a:prstGeom>
          <a:noFill/>
        </p:spPr>
        <p:txBody>
          <a:bodyPr wrap="square" rtlCol="0">
            <a:spAutoFit/>
          </a:bodyPr>
          <a:lstStyle/>
          <a:p>
            <a:pPr algn="ctr"/>
            <a:r>
              <a:rPr lang="en-US" sz="2400" dirty="0"/>
              <a:t>UWB RF Module</a:t>
            </a:r>
          </a:p>
        </p:txBody>
      </p:sp>
      <p:grpSp>
        <p:nvGrpSpPr>
          <p:cNvPr id="88" name="Group 87">
            <a:extLst>
              <a:ext uri="{FF2B5EF4-FFF2-40B4-BE49-F238E27FC236}">
                <a16:creationId xmlns:a16="http://schemas.microsoft.com/office/drawing/2014/main" id="{4648B3C4-28E0-4558-9578-8F0070954893}"/>
              </a:ext>
            </a:extLst>
          </p:cNvPr>
          <p:cNvGrpSpPr/>
          <p:nvPr/>
        </p:nvGrpSpPr>
        <p:grpSpPr>
          <a:xfrm>
            <a:off x="2612858" y="5671757"/>
            <a:ext cx="2607846" cy="689735"/>
            <a:chOff x="3506842" y="6068868"/>
            <a:chExt cx="2607846" cy="438371"/>
          </a:xfrm>
        </p:grpSpPr>
        <p:sp>
          <p:nvSpPr>
            <p:cNvPr id="45" name="Rectangle 44">
              <a:extLst>
                <a:ext uri="{FF2B5EF4-FFF2-40B4-BE49-F238E27FC236}">
                  <a16:creationId xmlns:a16="http://schemas.microsoft.com/office/drawing/2014/main" id="{2EF4CC92-BBF7-49D6-B472-7FD886C8E0AD}"/>
                </a:ext>
              </a:extLst>
            </p:cNvPr>
            <p:cNvSpPr/>
            <p:nvPr/>
          </p:nvSpPr>
          <p:spPr>
            <a:xfrm rot="16200000">
              <a:off x="4656876" y="4918834"/>
              <a:ext cx="307778" cy="2607846"/>
            </a:xfrm>
            <a:prstGeom prst="rect">
              <a:avLst/>
            </a:prstGeom>
            <a:solidFill>
              <a:schemeClr val="bg1">
                <a:lumMod val="85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dirty="0">
                <a:solidFill>
                  <a:schemeClr val="tx1"/>
                </a:solidFill>
              </a:endParaRPr>
            </a:p>
          </p:txBody>
        </p:sp>
        <p:sp>
          <p:nvSpPr>
            <p:cNvPr id="68" name="TextBox 67">
              <a:extLst>
                <a:ext uri="{FF2B5EF4-FFF2-40B4-BE49-F238E27FC236}">
                  <a16:creationId xmlns:a16="http://schemas.microsoft.com/office/drawing/2014/main" id="{A24D80CA-349D-4E9B-ACD5-166BDA2E3007}"/>
                </a:ext>
              </a:extLst>
            </p:cNvPr>
            <p:cNvSpPr txBox="1"/>
            <p:nvPr/>
          </p:nvSpPr>
          <p:spPr>
            <a:xfrm>
              <a:off x="3781291" y="6107129"/>
              <a:ext cx="2141877" cy="400110"/>
            </a:xfrm>
            <a:prstGeom prst="rect">
              <a:avLst/>
            </a:prstGeom>
            <a:noFill/>
          </p:spPr>
          <p:txBody>
            <a:bodyPr wrap="square" rtlCol="0">
              <a:spAutoFit/>
            </a:bodyPr>
            <a:lstStyle/>
            <a:p>
              <a:pPr algn="ctr"/>
              <a:r>
                <a:rPr lang="en-US" sz="2000" dirty="0"/>
                <a:t>Storage Module</a:t>
              </a:r>
            </a:p>
          </p:txBody>
        </p:sp>
      </p:grpSp>
      <p:sp>
        <p:nvSpPr>
          <p:cNvPr id="2" name="TextBox 1">
            <a:extLst>
              <a:ext uri="{FF2B5EF4-FFF2-40B4-BE49-F238E27FC236}">
                <a16:creationId xmlns:a16="http://schemas.microsoft.com/office/drawing/2014/main" id="{A420B228-3D16-4E10-A546-9C2016A5F52C}"/>
              </a:ext>
            </a:extLst>
          </p:cNvPr>
          <p:cNvSpPr txBox="1"/>
          <p:nvPr/>
        </p:nvSpPr>
        <p:spPr>
          <a:xfrm>
            <a:off x="516880" y="197391"/>
            <a:ext cx="4931655" cy="646331"/>
          </a:xfrm>
          <a:prstGeom prst="rect">
            <a:avLst/>
          </a:prstGeom>
          <a:noFill/>
        </p:spPr>
        <p:txBody>
          <a:bodyPr wrap="square" rtlCol="0">
            <a:spAutoFit/>
          </a:bodyPr>
          <a:lstStyle/>
          <a:p>
            <a:r>
              <a:rPr lang="en-GB" altLang="zh-CN" sz="3600" b="1" dirty="0">
                <a:solidFill>
                  <a:schemeClr val="accent5">
                    <a:lumMod val="50000"/>
                  </a:schemeClr>
                </a:solidFill>
              </a:rPr>
              <a:t>6Fit-a-part: Overview</a:t>
            </a:r>
            <a:endParaRPr lang="en-GB" sz="3600" b="1" dirty="0">
              <a:solidFill>
                <a:schemeClr val="accent5">
                  <a:lumMod val="50000"/>
                </a:schemeClr>
              </a:solidFill>
            </a:endParaRPr>
          </a:p>
        </p:txBody>
      </p:sp>
      <p:sp>
        <p:nvSpPr>
          <p:cNvPr id="82" name="TextBox 81">
            <a:extLst>
              <a:ext uri="{FF2B5EF4-FFF2-40B4-BE49-F238E27FC236}">
                <a16:creationId xmlns:a16="http://schemas.microsoft.com/office/drawing/2014/main" id="{47BC8CD8-182A-4C50-B0EE-A98C8AB928F0}"/>
              </a:ext>
            </a:extLst>
          </p:cNvPr>
          <p:cNvSpPr txBox="1"/>
          <p:nvPr/>
        </p:nvSpPr>
        <p:spPr>
          <a:xfrm>
            <a:off x="8344370" y="2927130"/>
            <a:ext cx="1054135" cy="369332"/>
          </a:xfrm>
          <a:prstGeom prst="rect">
            <a:avLst/>
          </a:prstGeom>
          <a:noFill/>
        </p:spPr>
        <p:txBody>
          <a:bodyPr wrap="none" rtlCol="0">
            <a:spAutoFit/>
          </a:bodyPr>
          <a:lstStyle/>
          <a:p>
            <a:r>
              <a:rPr lang="en-US" dirty="0"/>
              <a:t>Raw Dist.</a:t>
            </a:r>
          </a:p>
        </p:txBody>
      </p:sp>
      <p:grpSp>
        <p:nvGrpSpPr>
          <p:cNvPr id="100" name="Group 99">
            <a:extLst>
              <a:ext uri="{FF2B5EF4-FFF2-40B4-BE49-F238E27FC236}">
                <a16:creationId xmlns:a16="http://schemas.microsoft.com/office/drawing/2014/main" id="{E30F1CE3-573F-46BB-B068-FCE329E1A87B}"/>
              </a:ext>
            </a:extLst>
          </p:cNvPr>
          <p:cNvGrpSpPr/>
          <p:nvPr/>
        </p:nvGrpSpPr>
        <p:grpSpPr>
          <a:xfrm flipH="1">
            <a:off x="1689686" y="1481161"/>
            <a:ext cx="613993" cy="932068"/>
            <a:chOff x="6890603" y="1709530"/>
            <a:chExt cx="500134" cy="622472"/>
          </a:xfrm>
        </p:grpSpPr>
        <p:sp>
          <p:nvSpPr>
            <p:cNvPr id="101" name="Isosceles Triangle 100">
              <a:extLst>
                <a:ext uri="{FF2B5EF4-FFF2-40B4-BE49-F238E27FC236}">
                  <a16:creationId xmlns:a16="http://schemas.microsoft.com/office/drawing/2014/main" id="{43F72102-23F8-4308-BDAD-98F4B76E5B3D}"/>
                </a:ext>
              </a:extLst>
            </p:cNvPr>
            <p:cNvSpPr/>
            <p:nvPr/>
          </p:nvSpPr>
          <p:spPr>
            <a:xfrm rot="10800000">
              <a:off x="6987208" y="1709530"/>
              <a:ext cx="403529" cy="347870"/>
            </a:xfrm>
            <a:prstGeom prst="triangle">
              <a:avLst/>
            </a:prstGeom>
            <a:solidFill>
              <a:schemeClr val="bg1">
                <a:lumMod val="85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02" name="Straight Connector 101">
              <a:extLst>
                <a:ext uri="{FF2B5EF4-FFF2-40B4-BE49-F238E27FC236}">
                  <a16:creationId xmlns:a16="http://schemas.microsoft.com/office/drawing/2014/main" id="{08236941-AE0C-46A4-A424-62A4535A25CE}"/>
                </a:ext>
              </a:extLst>
            </p:cNvPr>
            <p:cNvCxnSpPr/>
            <p:nvPr/>
          </p:nvCxnSpPr>
          <p:spPr>
            <a:xfrm>
              <a:off x="7026965" y="2067339"/>
              <a:ext cx="3478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Elbow Connector 9">
              <a:extLst>
                <a:ext uri="{FF2B5EF4-FFF2-40B4-BE49-F238E27FC236}">
                  <a16:creationId xmlns:a16="http://schemas.microsoft.com/office/drawing/2014/main" id="{4C60ABE6-532D-4540-A7F0-2BB2C0164AFE}"/>
                </a:ext>
              </a:extLst>
            </p:cNvPr>
            <p:cNvCxnSpPr>
              <a:stCxn id="101" idx="0"/>
            </p:cNvCxnSpPr>
            <p:nvPr/>
          </p:nvCxnSpPr>
          <p:spPr>
            <a:xfrm rot="5400000">
              <a:off x="6902486" y="2045516"/>
              <a:ext cx="274603" cy="298369"/>
            </a:xfrm>
            <a:prstGeom prst="bentConnector2">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Rectangle 18">
            <a:extLst>
              <a:ext uri="{FF2B5EF4-FFF2-40B4-BE49-F238E27FC236}">
                <a16:creationId xmlns:a16="http://schemas.microsoft.com/office/drawing/2014/main" id="{223B6C7E-F9F2-479A-8CAA-5835D0850A75}"/>
              </a:ext>
            </a:extLst>
          </p:cNvPr>
          <p:cNvSpPr/>
          <p:nvPr/>
        </p:nvSpPr>
        <p:spPr>
          <a:xfrm>
            <a:off x="4950317" y="1049307"/>
            <a:ext cx="6842359" cy="2181539"/>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D9DFE088-DC55-4F11-819C-D6F14C0AC3A1}"/>
              </a:ext>
            </a:extLst>
          </p:cNvPr>
          <p:cNvSpPr/>
          <p:nvPr/>
        </p:nvSpPr>
        <p:spPr>
          <a:xfrm>
            <a:off x="604029" y="3227981"/>
            <a:ext cx="10983942" cy="3324035"/>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1670821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9"/>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20"/>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19" grpId="0" animBg="1"/>
      <p:bldP spid="19" grpId="1" animBg="1"/>
      <p:bldP spid="20" grpId="0" animBg="1"/>
      <p:bldP spid="20"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77613FB8-B9FE-484C-BB73-A6007E42DA4C}"/>
              </a:ext>
            </a:extLst>
          </p:cNvPr>
          <p:cNvSpPr/>
          <p:nvPr/>
        </p:nvSpPr>
        <p:spPr>
          <a:xfrm>
            <a:off x="1689685" y="3244443"/>
            <a:ext cx="9852972" cy="2275958"/>
          </a:xfrm>
          <a:prstGeom prst="roundRect">
            <a:avLst/>
          </a:prstGeom>
          <a:solidFill>
            <a:schemeClr val="accent5">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Rounded Corners 2">
            <a:extLst>
              <a:ext uri="{FF2B5EF4-FFF2-40B4-BE49-F238E27FC236}">
                <a16:creationId xmlns:a16="http://schemas.microsoft.com/office/drawing/2014/main" id="{1326D71C-FDA3-4F70-A562-C8224B6385C0}"/>
              </a:ext>
            </a:extLst>
          </p:cNvPr>
          <p:cNvSpPr/>
          <p:nvPr/>
        </p:nvSpPr>
        <p:spPr>
          <a:xfrm>
            <a:off x="1617306" y="1129937"/>
            <a:ext cx="3295975" cy="1993233"/>
          </a:xfrm>
          <a:prstGeom prst="roundRect">
            <a:avLst/>
          </a:prstGeom>
          <a:solidFill>
            <a:schemeClr val="accent5">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 name="Group 11">
            <a:extLst>
              <a:ext uri="{FF2B5EF4-FFF2-40B4-BE49-F238E27FC236}">
                <a16:creationId xmlns:a16="http://schemas.microsoft.com/office/drawing/2014/main" id="{3CE77DC0-3929-4A6C-9ADE-512066F871EA}"/>
              </a:ext>
            </a:extLst>
          </p:cNvPr>
          <p:cNvGrpSpPr/>
          <p:nvPr/>
        </p:nvGrpSpPr>
        <p:grpSpPr>
          <a:xfrm>
            <a:off x="5018696" y="1176347"/>
            <a:ext cx="6534366" cy="1908474"/>
            <a:chOff x="5800064" y="-1407331"/>
            <a:chExt cx="6534366" cy="2275958"/>
          </a:xfrm>
        </p:grpSpPr>
        <p:sp>
          <p:nvSpPr>
            <p:cNvPr id="6" name="Rectangle: Rounded Corners 5">
              <a:extLst>
                <a:ext uri="{FF2B5EF4-FFF2-40B4-BE49-F238E27FC236}">
                  <a16:creationId xmlns:a16="http://schemas.microsoft.com/office/drawing/2014/main" id="{5CC14FDA-B546-490C-B15E-369A1625E9C4}"/>
                </a:ext>
              </a:extLst>
            </p:cNvPr>
            <p:cNvSpPr/>
            <p:nvPr/>
          </p:nvSpPr>
          <p:spPr>
            <a:xfrm>
              <a:off x="5800064" y="-1407331"/>
              <a:ext cx="6534366" cy="2275958"/>
            </a:xfrm>
            <a:prstGeom prst="roundRect">
              <a:avLst/>
            </a:prstGeom>
            <a:solidFill>
              <a:schemeClr val="accent5">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73777AFF-E45D-4585-A57A-DF8E72A113E2}"/>
                </a:ext>
              </a:extLst>
            </p:cNvPr>
            <p:cNvSpPr txBox="1"/>
            <p:nvPr/>
          </p:nvSpPr>
          <p:spPr>
            <a:xfrm>
              <a:off x="7985147" y="-1294125"/>
              <a:ext cx="2985099" cy="697376"/>
            </a:xfrm>
            <a:prstGeom prst="rect">
              <a:avLst/>
            </a:prstGeom>
            <a:noFill/>
          </p:spPr>
          <p:txBody>
            <a:bodyPr wrap="square" rtlCol="0">
              <a:spAutoFit/>
            </a:bodyPr>
            <a:lstStyle/>
            <a:p>
              <a:r>
                <a:rPr lang="en-GB" sz="3200" dirty="0">
                  <a:solidFill>
                    <a:srgbClr val="C00000"/>
                  </a:solidFill>
                </a:rPr>
                <a:t>P2P Protocol</a:t>
              </a:r>
            </a:p>
          </p:txBody>
        </p:sp>
      </p:grpSp>
      <p:pic>
        <p:nvPicPr>
          <p:cNvPr id="4" name="Picture 3">
            <a:extLst>
              <a:ext uri="{FF2B5EF4-FFF2-40B4-BE49-F238E27FC236}">
                <a16:creationId xmlns:a16="http://schemas.microsoft.com/office/drawing/2014/main" id="{7A5DC18F-ED05-4AC1-8CB4-1212E8147BF5}"/>
              </a:ext>
            </a:extLst>
          </p:cNvPr>
          <p:cNvPicPr>
            <a:picLocks noChangeAspect="1"/>
          </p:cNvPicPr>
          <p:nvPr/>
        </p:nvPicPr>
        <p:blipFill>
          <a:blip r:embed="rId3"/>
          <a:stretch>
            <a:fillRect/>
          </a:stretch>
        </p:blipFill>
        <p:spPr>
          <a:xfrm>
            <a:off x="-33474" y="1493597"/>
            <a:ext cx="1788818" cy="1341616"/>
          </a:xfrm>
          <a:prstGeom prst="rect">
            <a:avLst/>
          </a:prstGeom>
        </p:spPr>
      </p:pic>
      <p:sp>
        <p:nvSpPr>
          <p:cNvPr id="35" name="Rectangle 34">
            <a:extLst>
              <a:ext uri="{FF2B5EF4-FFF2-40B4-BE49-F238E27FC236}">
                <a16:creationId xmlns:a16="http://schemas.microsoft.com/office/drawing/2014/main" id="{9836F581-5145-4298-ABBC-80947C6B8F9A}"/>
              </a:ext>
            </a:extLst>
          </p:cNvPr>
          <p:cNvSpPr/>
          <p:nvPr/>
        </p:nvSpPr>
        <p:spPr>
          <a:xfrm>
            <a:off x="5171126" y="1893384"/>
            <a:ext cx="6045072" cy="1026567"/>
          </a:xfrm>
          <a:prstGeom prst="rect">
            <a:avLst/>
          </a:prstGeom>
          <a:solidFill>
            <a:schemeClr val="bg1"/>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6" name="Rectangle 35">
            <a:extLst>
              <a:ext uri="{FF2B5EF4-FFF2-40B4-BE49-F238E27FC236}">
                <a16:creationId xmlns:a16="http://schemas.microsoft.com/office/drawing/2014/main" id="{88122C52-7627-4E94-8923-1A8291FFA4C9}"/>
              </a:ext>
            </a:extLst>
          </p:cNvPr>
          <p:cNvSpPr/>
          <p:nvPr/>
        </p:nvSpPr>
        <p:spPr>
          <a:xfrm>
            <a:off x="2316145" y="1893382"/>
            <a:ext cx="2121182" cy="1026568"/>
          </a:xfrm>
          <a:prstGeom prst="rect">
            <a:avLst/>
          </a:prstGeom>
          <a:solidFill>
            <a:schemeClr val="bg1"/>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41" name="Picture 6" descr="Wifi PNG Black And White Transparent Wifi Black And White.PNG ...">
            <a:extLst>
              <a:ext uri="{FF2B5EF4-FFF2-40B4-BE49-F238E27FC236}">
                <a16:creationId xmlns:a16="http://schemas.microsoft.com/office/drawing/2014/main" id="{0B6E541D-012C-42A7-95E9-6636284BDB2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669" t="26154" r="12046" b="21964"/>
          <a:stretch/>
        </p:blipFill>
        <p:spPr bwMode="auto">
          <a:xfrm>
            <a:off x="1813558" y="1247230"/>
            <a:ext cx="247650" cy="157337"/>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42" name="Straight Arrow Connector 41">
            <a:extLst>
              <a:ext uri="{FF2B5EF4-FFF2-40B4-BE49-F238E27FC236}">
                <a16:creationId xmlns:a16="http://schemas.microsoft.com/office/drawing/2014/main" id="{B5D81E52-278C-46AF-A075-B2F6AA93DB64}"/>
              </a:ext>
            </a:extLst>
          </p:cNvPr>
          <p:cNvCxnSpPr>
            <a:cxnSpLocks/>
            <a:stCxn id="36" idx="3"/>
            <a:endCxn id="35" idx="1"/>
          </p:cNvCxnSpPr>
          <p:nvPr/>
        </p:nvCxnSpPr>
        <p:spPr>
          <a:xfrm>
            <a:off x="4437327" y="2406666"/>
            <a:ext cx="733799" cy="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AC336DC5-DA59-439A-8762-563F0E2169D7}"/>
              </a:ext>
            </a:extLst>
          </p:cNvPr>
          <p:cNvCxnSpPr>
            <a:cxnSpLocks/>
          </p:cNvCxnSpPr>
          <p:nvPr/>
        </p:nvCxnSpPr>
        <p:spPr>
          <a:xfrm flipH="1">
            <a:off x="4436191" y="2610184"/>
            <a:ext cx="734935"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06D6F61C-05E8-4D9D-AD87-4E3809886380}"/>
              </a:ext>
            </a:extLst>
          </p:cNvPr>
          <p:cNvSpPr/>
          <p:nvPr/>
        </p:nvSpPr>
        <p:spPr>
          <a:xfrm>
            <a:off x="2316144" y="3773180"/>
            <a:ext cx="8862157" cy="1261847"/>
          </a:xfrm>
          <a:prstGeom prst="rect">
            <a:avLst/>
          </a:prstGeom>
          <a:solidFill>
            <a:schemeClr val="bg1"/>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47" name="Straight Arrow Connector 46">
            <a:extLst>
              <a:ext uri="{FF2B5EF4-FFF2-40B4-BE49-F238E27FC236}">
                <a16:creationId xmlns:a16="http://schemas.microsoft.com/office/drawing/2014/main" id="{E5D6EA6E-049F-407D-A72B-2D99FFD0E895}"/>
              </a:ext>
            </a:extLst>
          </p:cNvPr>
          <p:cNvCxnSpPr>
            <a:cxnSpLocks/>
            <a:stCxn id="36" idx="2"/>
            <a:endCxn id="64" idx="0"/>
          </p:cNvCxnSpPr>
          <p:nvPr/>
        </p:nvCxnSpPr>
        <p:spPr>
          <a:xfrm>
            <a:off x="3376736" y="2919950"/>
            <a:ext cx="0" cy="111692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Elbow Connector 40">
            <a:extLst>
              <a:ext uri="{FF2B5EF4-FFF2-40B4-BE49-F238E27FC236}">
                <a16:creationId xmlns:a16="http://schemas.microsoft.com/office/drawing/2014/main" id="{BDDDC09E-FE32-4C0E-AECB-DA2726B9F621}"/>
              </a:ext>
            </a:extLst>
          </p:cNvPr>
          <p:cNvCxnSpPr>
            <a:cxnSpLocks/>
          </p:cNvCxnSpPr>
          <p:nvPr/>
        </p:nvCxnSpPr>
        <p:spPr>
          <a:xfrm>
            <a:off x="9151585" y="4587897"/>
            <a:ext cx="1610929" cy="1083860"/>
          </a:xfrm>
          <a:prstGeom prst="bentConnector3">
            <a:avLst>
              <a:gd name="adj1" fmla="val 9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DE972FB3-3481-4104-BC64-31F81F4DE61E}"/>
              </a:ext>
            </a:extLst>
          </p:cNvPr>
          <p:cNvSpPr txBox="1"/>
          <p:nvPr/>
        </p:nvSpPr>
        <p:spPr>
          <a:xfrm>
            <a:off x="9161559" y="5254201"/>
            <a:ext cx="2054639" cy="369332"/>
          </a:xfrm>
          <a:prstGeom prst="rect">
            <a:avLst/>
          </a:prstGeom>
          <a:noFill/>
        </p:spPr>
        <p:txBody>
          <a:bodyPr wrap="square" rtlCol="0">
            <a:spAutoFit/>
          </a:bodyPr>
          <a:lstStyle/>
          <a:p>
            <a:r>
              <a:rPr lang="en-US" dirty="0"/>
              <a:t>Sanitized Distance</a:t>
            </a:r>
          </a:p>
        </p:txBody>
      </p:sp>
      <p:sp>
        <p:nvSpPr>
          <p:cNvPr id="50" name="TextBox 49">
            <a:extLst>
              <a:ext uri="{FF2B5EF4-FFF2-40B4-BE49-F238E27FC236}">
                <a16:creationId xmlns:a16="http://schemas.microsoft.com/office/drawing/2014/main" id="{0A619641-145E-47DC-97CB-D3D00D4E5577}"/>
              </a:ext>
            </a:extLst>
          </p:cNvPr>
          <p:cNvSpPr txBox="1"/>
          <p:nvPr/>
        </p:nvSpPr>
        <p:spPr>
          <a:xfrm>
            <a:off x="9249355" y="5671757"/>
            <a:ext cx="1415387" cy="369332"/>
          </a:xfrm>
          <a:prstGeom prst="rect">
            <a:avLst/>
          </a:prstGeom>
          <a:noFill/>
        </p:spPr>
        <p:txBody>
          <a:bodyPr wrap="none" rtlCol="0">
            <a:spAutoFit/>
          </a:bodyPr>
          <a:lstStyle/>
          <a:p>
            <a:r>
              <a:rPr lang="en-US" dirty="0"/>
              <a:t>Alarm buzzer</a:t>
            </a:r>
          </a:p>
        </p:txBody>
      </p:sp>
      <p:cxnSp>
        <p:nvCxnSpPr>
          <p:cNvPr id="51" name="Straight Arrow Connector 50">
            <a:extLst>
              <a:ext uri="{FF2B5EF4-FFF2-40B4-BE49-F238E27FC236}">
                <a16:creationId xmlns:a16="http://schemas.microsoft.com/office/drawing/2014/main" id="{FD2AD4F1-821D-4EB1-9524-B41F7CD15669}"/>
              </a:ext>
            </a:extLst>
          </p:cNvPr>
          <p:cNvCxnSpPr>
            <a:cxnSpLocks/>
          </p:cNvCxnSpPr>
          <p:nvPr/>
        </p:nvCxnSpPr>
        <p:spPr>
          <a:xfrm>
            <a:off x="3995437" y="5042221"/>
            <a:ext cx="0" cy="629536"/>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EC6BAA2E-90D2-4BD6-A262-B0F4430925D8}"/>
              </a:ext>
            </a:extLst>
          </p:cNvPr>
          <p:cNvSpPr txBox="1"/>
          <p:nvPr/>
        </p:nvSpPr>
        <p:spPr>
          <a:xfrm>
            <a:off x="4991566" y="2896198"/>
            <a:ext cx="2146044" cy="369332"/>
          </a:xfrm>
          <a:prstGeom prst="rect">
            <a:avLst/>
          </a:prstGeom>
          <a:noFill/>
        </p:spPr>
        <p:txBody>
          <a:bodyPr wrap="square" rtlCol="0">
            <a:spAutoFit/>
          </a:bodyPr>
          <a:lstStyle/>
          <a:p>
            <a:pPr algn="ctr"/>
            <a:r>
              <a:rPr lang="en-US" dirty="0"/>
              <a:t>Packet Timings</a:t>
            </a:r>
          </a:p>
        </p:txBody>
      </p:sp>
      <p:cxnSp>
        <p:nvCxnSpPr>
          <p:cNvPr id="54" name="Straight Arrow Connector 53">
            <a:extLst>
              <a:ext uri="{FF2B5EF4-FFF2-40B4-BE49-F238E27FC236}">
                <a16:creationId xmlns:a16="http://schemas.microsoft.com/office/drawing/2014/main" id="{EE141BB8-2601-4A77-BFD9-21E84FC593F5}"/>
              </a:ext>
            </a:extLst>
          </p:cNvPr>
          <p:cNvCxnSpPr>
            <a:cxnSpLocks/>
          </p:cNvCxnSpPr>
          <p:nvPr/>
        </p:nvCxnSpPr>
        <p:spPr>
          <a:xfrm>
            <a:off x="8344370" y="2947861"/>
            <a:ext cx="0" cy="79546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5C486B50-C740-4C3E-8A2E-2B7A8F670FD7}"/>
              </a:ext>
            </a:extLst>
          </p:cNvPr>
          <p:cNvSpPr txBox="1"/>
          <p:nvPr/>
        </p:nvSpPr>
        <p:spPr>
          <a:xfrm>
            <a:off x="3334514" y="2851912"/>
            <a:ext cx="490840" cy="369332"/>
          </a:xfrm>
          <a:prstGeom prst="rect">
            <a:avLst/>
          </a:prstGeom>
          <a:noFill/>
        </p:spPr>
        <p:txBody>
          <a:bodyPr wrap="none" rtlCol="0">
            <a:spAutoFit/>
          </a:bodyPr>
          <a:lstStyle/>
          <a:p>
            <a:pPr algn="ctr"/>
            <a:r>
              <a:rPr lang="en-US" dirty="0"/>
              <a:t>CIR</a:t>
            </a:r>
          </a:p>
        </p:txBody>
      </p:sp>
      <p:sp>
        <p:nvSpPr>
          <p:cNvPr id="56" name="Freeform 33">
            <a:extLst>
              <a:ext uri="{FF2B5EF4-FFF2-40B4-BE49-F238E27FC236}">
                <a16:creationId xmlns:a16="http://schemas.microsoft.com/office/drawing/2014/main" id="{7FEC426F-CD36-4A9F-AD96-34A9EB9E4EB1}"/>
              </a:ext>
            </a:extLst>
          </p:cNvPr>
          <p:cNvSpPr/>
          <p:nvPr/>
        </p:nvSpPr>
        <p:spPr>
          <a:xfrm rot="19465445">
            <a:off x="5008646" y="2717387"/>
            <a:ext cx="204766" cy="457457"/>
          </a:xfrm>
          <a:custGeom>
            <a:avLst/>
            <a:gdLst>
              <a:gd name="connsiteX0" fmla="*/ 368505 w 368505"/>
              <a:gd name="connsiteY0" fmla="*/ 0 h 569637"/>
              <a:gd name="connsiteX1" fmla="*/ 2745 w 368505"/>
              <a:gd name="connsiteY1" fmla="*/ 436880 h 569637"/>
              <a:gd name="connsiteX2" fmla="*/ 205945 w 368505"/>
              <a:gd name="connsiteY2" fmla="*/ 568960 h 569637"/>
            </a:gdLst>
            <a:ahLst/>
            <a:cxnLst>
              <a:cxn ang="0">
                <a:pos x="connsiteX0" y="connsiteY0"/>
              </a:cxn>
              <a:cxn ang="0">
                <a:pos x="connsiteX1" y="connsiteY1"/>
              </a:cxn>
              <a:cxn ang="0">
                <a:pos x="connsiteX2" y="connsiteY2"/>
              </a:cxn>
            </a:cxnLst>
            <a:rect l="l" t="t" r="r" b="b"/>
            <a:pathLst>
              <a:path w="368505" h="569637">
                <a:moveTo>
                  <a:pt x="368505" y="0"/>
                </a:moveTo>
                <a:cubicBezTo>
                  <a:pt x="199171" y="171026"/>
                  <a:pt x="29838" y="342053"/>
                  <a:pt x="2745" y="436880"/>
                </a:cubicBezTo>
                <a:cubicBezTo>
                  <a:pt x="-24348" y="531707"/>
                  <a:pt x="156838" y="575733"/>
                  <a:pt x="205945" y="568960"/>
                </a:cubicBezTo>
              </a:path>
            </a:pathLst>
          </a:custGeom>
          <a:noFill/>
          <a:ln w="25400">
            <a:solidFill>
              <a:schemeClr val="tx1"/>
            </a:solidFill>
            <a:prstDash val="sysDot"/>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67B2AC0A-C649-4AEC-AFFA-35ED9E776D4E}"/>
              </a:ext>
            </a:extLst>
          </p:cNvPr>
          <p:cNvSpPr/>
          <p:nvPr/>
        </p:nvSpPr>
        <p:spPr>
          <a:xfrm>
            <a:off x="5542583" y="4036870"/>
            <a:ext cx="1960066" cy="514133"/>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Occlusion Classifier</a:t>
            </a:r>
          </a:p>
        </p:txBody>
      </p:sp>
      <p:sp>
        <p:nvSpPr>
          <p:cNvPr id="59" name="Rectangle 58">
            <a:extLst>
              <a:ext uri="{FF2B5EF4-FFF2-40B4-BE49-F238E27FC236}">
                <a16:creationId xmlns:a16="http://schemas.microsoft.com/office/drawing/2014/main" id="{2DDF3836-005E-44F3-BD57-722A1B15E649}"/>
              </a:ext>
            </a:extLst>
          </p:cNvPr>
          <p:cNvSpPr/>
          <p:nvPr/>
        </p:nvSpPr>
        <p:spPr>
          <a:xfrm>
            <a:off x="5260957" y="2220405"/>
            <a:ext cx="1882068" cy="393909"/>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Time Slotting</a:t>
            </a:r>
          </a:p>
        </p:txBody>
      </p:sp>
      <p:sp>
        <p:nvSpPr>
          <p:cNvPr id="60" name="Rectangle 59">
            <a:extLst>
              <a:ext uri="{FF2B5EF4-FFF2-40B4-BE49-F238E27FC236}">
                <a16:creationId xmlns:a16="http://schemas.microsoft.com/office/drawing/2014/main" id="{D19B4CA9-022B-456E-92B0-6463C89E04F7}"/>
              </a:ext>
            </a:extLst>
          </p:cNvPr>
          <p:cNvSpPr/>
          <p:nvPr/>
        </p:nvSpPr>
        <p:spPr>
          <a:xfrm>
            <a:off x="7269517" y="2216275"/>
            <a:ext cx="1882068" cy="393909"/>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Slot Adaptation</a:t>
            </a:r>
          </a:p>
        </p:txBody>
      </p:sp>
      <p:sp>
        <p:nvSpPr>
          <p:cNvPr id="61" name="Rectangle 60">
            <a:extLst>
              <a:ext uri="{FF2B5EF4-FFF2-40B4-BE49-F238E27FC236}">
                <a16:creationId xmlns:a16="http://schemas.microsoft.com/office/drawing/2014/main" id="{EB1B63FD-FA01-4CBC-8FA5-CFD16CD53F27}"/>
              </a:ext>
            </a:extLst>
          </p:cNvPr>
          <p:cNvSpPr/>
          <p:nvPr/>
        </p:nvSpPr>
        <p:spPr>
          <a:xfrm>
            <a:off x="9279283" y="2216275"/>
            <a:ext cx="1624099" cy="396357"/>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RESP again</a:t>
            </a:r>
          </a:p>
        </p:txBody>
      </p:sp>
      <p:sp>
        <p:nvSpPr>
          <p:cNvPr id="62" name="Rectangle 61">
            <a:extLst>
              <a:ext uri="{FF2B5EF4-FFF2-40B4-BE49-F238E27FC236}">
                <a16:creationId xmlns:a16="http://schemas.microsoft.com/office/drawing/2014/main" id="{886CB127-4919-4325-A839-7EE67B18FF50}"/>
              </a:ext>
            </a:extLst>
          </p:cNvPr>
          <p:cNvSpPr/>
          <p:nvPr/>
        </p:nvSpPr>
        <p:spPr>
          <a:xfrm>
            <a:off x="8251963" y="4029562"/>
            <a:ext cx="2054639" cy="528747"/>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Distance Compensation</a:t>
            </a:r>
          </a:p>
        </p:txBody>
      </p:sp>
      <p:sp>
        <p:nvSpPr>
          <p:cNvPr id="64" name="Rectangle 63">
            <a:extLst>
              <a:ext uri="{FF2B5EF4-FFF2-40B4-BE49-F238E27FC236}">
                <a16:creationId xmlns:a16="http://schemas.microsoft.com/office/drawing/2014/main" id="{0E80297A-CEE0-4474-991F-D3C9AB8876B9}"/>
              </a:ext>
            </a:extLst>
          </p:cNvPr>
          <p:cNvSpPr/>
          <p:nvPr/>
        </p:nvSpPr>
        <p:spPr>
          <a:xfrm>
            <a:off x="2409017" y="4036870"/>
            <a:ext cx="1935438" cy="514133"/>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F</a:t>
            </a:r>
            <a:r>
              <a:rPr lang="en-US" sz="2000" b="1" dirty="0" err="1">
                <a:solidFill>
                  <a:sysClr val="windowText" lastClr="000000"/>
                </a:solidFill>
              </a:rPr>
              <a:t>eature</a:t>
            </a:r>
            <a:endParaRPr lang="en-US" sz="2000" b="1" dirty="0">
              <a:solidFill>
                <a:sysClr val="windowText" lastClr="000000"/>
              </a:solidFill>
            </a:endParaRPr>
          </a:p>
          <a:p>
            <a:pPr algn="ctr"/>
            <a:r>
              <a:rPr lang="en-US" sz="2000" b="1" dirty="0">
                <a:solidFill>
                  <a:sysClr val="windowText" lastClr="000000"/>
                </a:solidFill>
              </a:rPr>
              <a:t>Extraction</a:t>
            </a:r>
            <a:endParaRPr lang="en-GB" sz="2000" b="1" dirty="0">
              <a:solidFill>
                <a:sysClr val="windowText" lastClr="000000"/>
              </a:solidFill>
            </a:endParaRPr>
          </a:p>
        </p:txBody>
      </p:sp>
      <p:cxnSp>
        <p:nvCxnSpPr>
          <p:cNvPr id="65" name="Straight Arrow Connector 64">
            <a:extLst>
              <a:ext uri="{FF2B5EF4-FFF2-40B4-BE49-F238E27FC236}">
                <a16:creationId xmlns:a16="http://schemas.microsoft.com/office/drawing/2014/main" id="{2E7C27BA-A899-43E7-9360-F3F7676B2F12}"/>
              </a:ext>
            </a:extLst>
          </p:cNvPr>
          <p:cNvCxnSpPr>
            <a:cxnSpLocks/>
            <a:stCxn id="64" idx="3"/>
            <a:endCxn id="58" idx="1"/>
          </p:cNvCxnSpPr>
          <p:nvPr/>
        </p:nvCxnSpPr>
        <p:spPr>
          <a:xfrm>
            <a:off x="4344455" y="4293937"/>
            <a:ext cx="1198128"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7764A055-FF53-4E27-8BDC-9CBA4BDCFED0}"/>
              </a:ext>
            </a:extLst>
          </p:cNvPr>
          <p:cNvCxnSpPr>
            <a:cxnSpLocks/>
            <a:stCxn id="58" idx="3"/>
            <a:endCxn id="62" idx="1"/>
          </p:cNvCxnSpPr>
          <p:nvPr/>
        </p:nvCxnSpPr>
        <p:spPr>
          <a:xfrm flipV="1">
            <a:off x="7502649" y="4293936"/>
            <a:ext cx="749314" cy="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4FC969D3-2CDD-463D-AE48-009632B478D9}"/>
              </a:ext>
            </a:extLst>
          </p:cNvPr>
          <p:cNvSpPr txBox="1"/>
          <p:nvPr/>
        </p:nvSpPr>
        <p:spPr>
          <a:xfrm>
            <a:off x="2331083" y="1957549"/>
            <a:ext cx="1850796" cy="830997"/>
          </a:xfrm>
          <a:prstGeom prst="rect">
            <a:avLst/>
          </a:prstGeom>
          <a:noFill/>
        </p:spPr>
        <p:txBody>
          <a:bodyPr wrap="square" rtlCol="0">
            <a:spAutoFit/>
          </a:bodyPr>
          <a:lstStyle/>
          <a:p>
            <a:pPr algn="ctr"/>
            <a:r>
              <a:rPr lang="en-US" sz="2400" dirty="0"/>
              <a:t>UWB RF Module</a:t>
            </a:r>
          </a:p>
        </p:txBody>
      </p:sp>
      <p:grpSp>
        <p:nvGrpSpPr>
          <p:cNvPr id="88" name="Group 87">
            <a:extLst>
              <a:ext uri="{FF2B5EF4-FFF2-40B4-BE49-F238E27FC236}">
                <a16:creationId xmlns:a16="http://schemas.microsoft.com/office/drawing/2014/main" id="{4648B3C4-28E0-4558-9578-8F0070954893}"/>
              </a:ext>
            </a:extLst>
          </p:cNvPr>
          <p:cNvGrpSpPr/>
          <p:nvPr/>
        </p:nvGrpSpPr>
        <p:grpSpPr>
          <a:xfrm>
            <a:off x="2612858" y="5671757"/>
            <a:ext cx="2607846" cy="689735"/>
            <a:chOff x="3506842" y="6068868"/>
            <a:chExt cx="2607846" cy="438371"/>
          </a:xfrm>
        </p:grpSpPr>
        <p:sp>
          <p:nvSpPr>
            <p:cNvPr id="45" name="Rectangle 44">
              <a:extLst>
                <a:ext uri="{FF2B5EF4-FFF2-40B4-BE49-F238E27FC236}">
                  <a16:creationId xmlns:a16="http://schemas.microsoft.com/office/drawing/2014/main" id="{2EF4CC92-BBF7-49D6-B472-7FD886C8E0AD}"/>
                </a:ext>
              </a:extLst>
            </p:cNvPr>
            <p:cNvSpPr/>
            <p:nvPr/>
          </p:nvSpPr>
          <p:spPr>
            <a:xfrm rot="16200000">
              <a:off x="4656876" y="4918834"/>
              <a:ext cx="307778" cy="2607846"/>
            </a:xfrm>
            <a:prstGeom prst="rect">
              <a:avLst/>
            </a:prstGeom>
            <a:solidFill>
              <a:schemeClr val="bg1">
                <a:lumMod val="85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dirty="0">
                <a:solidFill>
                  <a:schemeClr val="tx1"/>
                </a:solidFill>
              </a:endParaRPr>
            </a:p>
          </p:txBody>
        </p:sp>
        <p:sp>
          <p:nvSpPr>
            <p:cNvPr id="68" name="TextBox 67">
              <a:extLst>
                <a:ext uri="{FF2B5EF4-FFF2-40B4-BE49-F238E27FC236}">
                  <a16:creationId xmlns:a16="http://schemas.microsoft.com/office/drawing/2014/main" id="{A24D80CA-349D-4E9B-ACD5-166BDA2E3007}"/>
                </a:ext>
              </a:extLst>
            </p:cNvPr>
            <p:cNvSpPr txBox="1"/>
            <p:nvPr/>
          </p:nvSpPr>
          <p:spPr>
            <a:xfrm>
              <a:off x="3781291" y="6107129"/>
              <a:ext cx="2141877" cy="400110"/>
            </a:xfrm>
            <a:prstGeom prst="rect">
              <a:avLst/>
            </a:prstGeom>
            <a:noFill/>
          </p:spPr>
          <p:txBody>
            <a:bodyPr wrap="square" rtlCol="0">
              <a:spAutoFit/>
            </a:bodyPr>
            <a:lstStyle/>
            <a:p>
              <a:pPr algn="ctr"/>
              <a:r>
                <a:rPr lang="en-US" sz="2000" dirty="0"/>
                <a:t>Storage Module</a:t>
              </a:r>
            </a:p>
          </p:txBody>
        </p:sp>
      </p:grpSp>
      <p:sp>
        <p:nvSpPr>
          <p:cNvPr id="2" name="TextBox 1">
            <a:extLst>
              <a:ext uri="{FF2B5EF4-FFF2-40B4-BE49-F238E27FC236}">
                <a16:creationId xmlns:a16="http://schemas.microsoft.com/office/drawing/2014/main" id="{A420B228-3D16-4E10-A546-9C2016A5F52C}"/>
              </a:ext>
            </a:extLst>
          </p:cNvPr>
          <p:cNvSpPr txBox="1"/>
          <p:nvPr/>
        </p:nvSpPr>
        <p:spPr>
          <a:xfrm>
            <a:off x="516880" y="197391"/>
            <a:ext cx="4931655" cy="646331"/>
          </a:xfrm>
          <a:prstGeom prst="rect">
            <a:avLst/>
          </a:prstGeom>
          <a:noFill/>
        </p:spPr>
        <p:txBody>
          <a:bodyPr wrap="square" rtlCol="0">
            <a:spAutoFit/>
          </a:bodyPr>
          <a:lstStyle/>
          <a:p>
            <a:r>
              <a:rPr lang="en-GB" altLang="zh-CN" sz="3600" b="1" dirty="0">
                <a:solidFill>
                  <a:schemeClr val="accent5">
                    <a:lumMod val="50000"/>
                  </a:schemeClr>
                </a:solidFill>
              </a:rPr>
              <a:t>UWB</a:t>
            </a:r>
            <a:endParaRPr lang="en-GB" sz="3600" b="1" dirty="0">
              <a:solidFill>
                <a:schemeClr val="accent5">
                  <a:lumMod val="50000"/>
                </a:schemeClr>
              </a:solidFill>
            </a:endParaRPr>
          </a:p>
        </p:txBody>
      </p:sp>
      <p:sp>
        <p:nvSpPr>
          <p:cNvPr id="82" name="TextBox 81">
            <a:extLst>
              <a:ext uri="{FF2B5EF4-FFF2-40B4-BE49-F238E27FC236}">
                <a16:creationId xmlns:a16="http://schemas.microsoft.com/office/drawing/2014/main" id="{47BC8CD8-182A-4C50-B0EE-A98C8AB928F0}"/>
              </a:ext>
            </a:extLst>
          </p:cNvPr>
          <p:cNvSpPr txBox="1"/>
          <p:nvPr/>
        </p:nvSpPr>
        <p:spPr>
          <a:xfrm>
            <a:off x="8344370" y="2927130"/>
            <a:ext cx="1054135" cy="369332"/>
          </a:xfrm>
          <a:prstGeom prst="rect">
            <a:avLst/>
          </a:prstGeom>
          <a:noFill/>
        </p:spPr>
        <p:txBody>
          <a:bodyPr wrap="none" rtlCol="0">
            <a:spAutoFit/>
          </a:bodyPr>
          <a:lstStyle/>
          <a:p>
            <a:r>
              <a:rPr lang="en-US" dirty="0"/>
              <a:t>Raw Dist.</a:t>
            </a:r>
          </a:p>
        </p:txBody>
      </p:sp>
      <p:grpSp>
        <p:nvGrpSpPr>
          <p:cNvPr id="100" name="Group 99">
            <a:extLst>
              <a:ext uri="{FF2B5EF4-FFF2-40B4-BE49-F238E27FC236}">
                <a16:creationId xmlns:a16="http://schemas.microsoft.com/office/drawing/2014/main" id="{E30F1CE3-573F-46BB-B068-FCE329E1A87B}"/>
              </a:ext>
            </a:extLst>
          </p:cNvPr>
          <p:cNvGrpSpPr/>
          <p:nvPr/>
        </p:nvGrpSpPr>
        <p:grpSpPr>
          <a:xfrm flipH="1">
            <a:off x="1689686" y="1481161"/>
            <a:ext cx="613993" cy="932068"/>
            <a:chOff x="6890603" y="1709530"/>
            <a:chExt cx="500134" cy="622472"/>
          </a:xfrm>
        </p:grpSpPr>
        <p:sp>
          <p:nvSpPr>
            <p:cNvPr id="101" name="Isosceles Triangle 100">
              <a:extLst>
                <a:ext uri="{FF2B5EF4-FFF2-40B4-BE49-F238E27FC236}">
                  <a16:creationId xmlns:a16="http://schemas.microsoft.com/office/drawing/2014/main" id="{43F72102-23F8-4308-BDAD-98F4B76E5B3D}"/>
                </a:ext>
              </a:extLst>
            </p:cNvPr>
            <p:cNvSpPr/>
            <p:nvPr/>
          </p:nvSpPr>
          <p:spPr>
            <a:xfrm rot="10800000">
              <a:off x="6987208" y="1709530"/>
              <a:ext cx="403529" cy="347870"/>
            </a:xfrm>
            <a:prstGeom prst="triangle">
              <a:avLst/>
            </a:prstGeom>
            <a:solidFill>
              <a:schemeClr val="bg1">
                <a:lumMod val="85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02" name="Straight Connector 101">
              <a:extLst>
                <a:ext uri="{FF2B5EF4-FFF2-40B4-BE49-F238E27FC236}">
                  <a16:creationId xmlns:a16="http://schemas.microsoft.com/office/drawing/2014/main" id="{08236941-AE0C-46A4-A424-62A4535A25CE}"/>
                </a:ext>
              </a:extLst>
            </p:cNvPr>
            <p:cNvCxnSpPr/>
            <p:nvPr/>
          </p:nvCxnSpPr>
          <p:spPr>
            <a:xfrm>
              <a:off x="7026965" y="2067339"/>
              <a:ext cx="3478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Elbow Connector 9">
              <a:extLst>
                <a:ext uri="{FF2B5EF4-FFF2-40B4-BE49-F238E27FC236}">
                  <a16:creationId xmlns:a16="http://schemas.microsoft.com/office/drawing/2014/main" id="{4C60ABE6-532D-4540-A7F0-2BB2C0164AFE}"/>
                </a:ext>
              </a:extLst>
            </p:cNvPr>
            <p:cNvCxnSpPr>
              <a:stCxn id="101" idx="0"/>
            </p:cNvCxnSpPr>
            <p:nvPr/>
          </p:nvCxnSpPr>
          <p:spPr>
            <a:xfrm rot="5400000">
              <a:off x="6902486" y="2045516"/>
              <a:ext cx="274603" cy="298369"/>
            </a:xfrm>
            <a:prstGeom prst="bentConnector2">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07D09AF6-DD2A-4809-9066-05EF7405B73F}"/>
              </a:ext>
            </a:extLst>
          </p:cNvPr>
          <p:cNvSpPr/>
          <p:nvPr/>
        </p:nvSpPr>
        <p:spPr>
          <a:xfrm>
            <a:off x="4998127" y="1024432"/>
            <a:ext cx="6782719" cy="2181539"/>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50F412EC-49EA-4C4C-AA27-6D782EBC1893}"/>
              </a:ext>
            </a:extLst>
          </p:cNvPr>
          <p:cNvSpPr txBox="1"/>
          <p:nvPr/>
        </p:nvSpPr>
        <p:spPr>
          <a:xfrm>
            <a:off x="4729482" y="3246620"/>
            <a:ext cx="3773377" cy="584775"/>
          </a:xfrm>
          <a:prstGeom prst="rect">
            <a:avLst/>
          </a:prstGeom>
          <a:noFill/>
        </p:spPr>
        <p:txBody>
          <a:bodyPr wrap="square" rtlCol="0">
            <a:spAutoFit/>
          </a:bodyPr>
          <a:lstStyle/>
          <a:p>
            <a:r>
              <a:rPr lang="en-GB" sz="3200" dirty="0">
                <a:solidFill>
                  <a:srgbClr val="C00000"/>
                </a:solidFill>
              </a:rPr>
              <a:t>Occlusion Detection</a:t>
            </a:r>
          </a:p>
        </p:txBody>
      </p:sp>
      <p:sp>
        <p:nvSpPr>
          <p:cNvPr id="16" name="TextBox 15">
            <a:extLst>
              <a:ext uri="{FF2B5EF4-FFF2-40B4-BE49-F238E27FC236}">
                <a16:creationId xmlns:a16="http://schemas.microsoft.com/office/drawing/2014/main" id="{55B7B70A-CAF4-41F9-B159-9D1400E88D11}"/>
              </a:ext>
            </a:extLst>
          </p:cNvPr>
          <p:cNvSpPr txBox="1"/>
          <p:nvPr/>
        </p:nvSpPr>
        <p:spPr>
          <a:xfrm>
            <a:off x="2866491" y="1205475"/>
            <a:ext cx="1128946" cy="584775"/>
          </a:xfrm>
          <a:prstGeom prst="rect">
            <a:avLst/>
          </a:prstGeom>
          <a:noFill/>
        </p:spPr>
        <p:txBody>
          <a:bodyPr wrap="square" rtlCol="0">
            <a:spAutoFit/>
          </a:bodyPr>
          <a:lstStyle/>
          <a:p>
            <a:r>
              <a:rPr lang="en-GB" sz="3200" dirty="0">
                <a:solidFill>
                  <a:srgbClr val="C00000"/>
                </a:solidFill>
              </a:rPr>
              <a:t>UWB</a:t>
            </a:r>
          </a:p>
        </p:txBody>
      </p:sp>
      <p:sp>
        <p:nvSpPr>
          <p:cNvPr id="14" name="Rectangle 13">
            <a:extLst>
              <a:ext uri="{FF2B5EF4-FFF2-40B4-BE49-F238E27FC236}">
                <a16:creationId xmlns:a16="http://schemas.microsoft.com/office/drawing/2014/main" id="{DA75424E-0165-4A6B-90B2-FF2FA89B269C}"/>
              </a:ext>
            </a:extLst>
          </p:cNvPr>
          <p:cNvSpPr/>
          <p:nvPr/>
        </p:nvSpPr>
        <p:spPr>
          <a:xfrm>
            <a:off x="747520" y="3205971"/>
            <a:ext cx="10983942" cy="3324035"/>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54635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AD5B0A6-BF7E-4C2D-9925-36B13FDF6E3F}"/>
              </a:ext>
            </a:extLst>
          </p:cNvPr>
          <p:cNvSpPr txBox="1"/>
          <p:nvPr/>
        </p:nvSpPr>
        <p:spPr>
          <a:xfrm>
            <a:off x="3841102" y="186585"/>
            <a:ext cx="4904793" cy="584775"/>
          </a:xfrm>
          <a:prstGeom prst="rect">
            <a:avLst/>
          </a:prstGeom>
          <a:noFill/>
        </p:spPr>
        <p:txBody>
          <a:bodyPr wrap="square" rtlCol="0">
            <a:spAutoFit/>
          </a:bodyPr>
          <a:lstStyle/>
          <a:p>
            <a:r>
              <a:rPr lang="en-GB" sz="3200" dirty="0">
                <a:solidFill>
                  <a:schemeClr val="bg1"/>
                </a:solidFill>
              </a:rPr>
              <a:t>Why Ultra-wideband Signal?</a:t>
            </a:r>
          </a:p>
        </p:txBody>
      </p:sp>
      <p:sp>
        <p:nvSpPr>
          <p:cNvPr id="3" name="TextBox 2">
            <a:extLst>
              <a:ext uri="{FF2B5EF4-FFF2-40B4-BE49-F238E27FC236}">
                <a16:creationId xmlns:a16="http://schemas.microsoft.com/office/drawing/2014/main" id="{085972BA-343E-464E-9D14-401F8EB1812C}"/>
              </a:ext>
            </a:extLst>
          </p:cNvPr>
          <p:cNvSpPr txBox="1"/>
          <p:nvPr/>
        </p:nvSpPr>
        <p:spPr>
          <a:xfrm>
            <a:off x="1065236" y="946665"/>
            <a:ext cx="9213966" cy="261084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2800" dirty="0">
                <a:solidFill>
                  <a:srgbClr val="000000"/>
                </a:solidFill>
              </a:rPr>
              <a:t> </a:t>
            </a:r>
            <a:r>
              <a:rPr lang="en-GB" sz="2800" dirty="0">
                <a:solidFill>
                  <a:srgbClr val="C00000"/>
                </a:solidFill>
              </a:rPr>
              <a:t>Accurate distance measurements</a:t>
            </a:r>
          </a:p>
          <a:p>
            <a:pPr marL="285750" indent="-285750">
              <a:lnSpc>
                <a:spcPct val="150000"/>
              </a:lnSpc>
              <a:buFont typeface="Arial" panose="020B0604020202020204" pitchFamily="34" charset="0"/>
              <a:buChar char="•"/>
            </a:pPr>
            <a:r>
              <a:rPr lang="en-GB" sz="2800" dirty="0">
                <a:solidFill>
                  <a:srgbClr val="000000"/>
                </a:solidFill>
              </a:rPr>
              <a:t> </a:t>
            </a:r>
            <a:r>
              <a:rPr lang="en-GB" sz="2800" dirty="0">
                <a:solidFill>
                  <a:srgbClr val="C00000"/>
                </a:solidFill>
              </a:rPr>
              <a:t>1GHz</a:t>
            </a:r>
            <a:r>
              <a:rPr lang="en-GB" sz="2800" dirty="0"/>
              <a:t> bandwidth</a:t>
            </a:r>
            <a:r>
              <a:rPr lang="zh-CN" altLang="en-US" sz="2800" dirty="0">
                <a:solidFill>
                  <a:srgbClr val="C00000"/>
                </a:solidFill>
              </a:rPr>
              <a:t> </a:t>
            </a:r>
            <a:r>
              <a:rPr lang="en-US" altLang="zh-CN" sz="2800" dirty="0">
                <a:solidFill>
                  <a:srgbClr val="000000"/>
                </a:solidFill>
              </a:rPr>
              <a:t>(3.5GHz – 6.5 GHz band</a:t>
            </a:r>
            <a:r>
              <a:rPr lang="en-US" altLang="zh-CN" sz="2800" dirty="0"/>
              <a:t>)</a:t>
            </a:r>
          </a:p>
          <a:p>
            <a:pPr marL="285750" indent="-285750">
              <a:lnSpc>
                <a:spcPct val="150000"/>
              </a:lnSpc>
              <a:buFont typeface="Arial" panose="020B0604020202020204" pitchFamily="34" charset="0"/>
              <a:buChar char="•"/>
            </a:pPr>
            <a:r>
              <a:rPr lang="en-GB" sz="2800" dirty="0"/>
              <a:t>Robustness to </a:t>
            </a:r>
            <a:r>
              <a:rPr lang="en-GB" sz="2800" dirty="0">
                <a:solidFill>
                  <a:srgbClr val="C00000"/>
                </a:solidFill>
              </a:rPr>
              <a:t>multipath</a:t>
            </a:r>
            <a:r>
              <a:rPr lang="en-GB" sz="2800" dirty="0"/>
              <a:t>  </a:t>
            </a:r>
          </a:p>
          <a:p>
            <a:pPr marL="285750" indent="-285750">
              <a:lnSpc>
                <a:spcPct val="150000"/>
              </a:lnSpc>
              <a:buFont typeface="Arial" panose="020B0604020202020204" pitchFamily="34" charset="0"/>
              <a:buChar char="•"/>
            </a:pPr>
            <a:r>
              <a:rPr lang="en-US" altLang="zh-CN" sz="2800" dirty="0">
                <a:solidFill>
                  <a:srgbClr val="000000"/>
                </a:solidFill>
              </a:rPr>
              <a:t> </a:t>
            </a:r>
            <a:r>
              <a:rPr lang="en-US" altLang="zh-CN" sz="2800" dirty="0">
                <a:solidFill>
                  <a:srgbClr val="C00000"/>
                </a:solidFill>
              </a:rPr>
              <a:t>N</a:t>
            </a:r>
            <a:r>
              <a:rPr lang="en-US" sz="2800" dirty="0">
                <a:solidFill>
                  <a:srgbClr val="C00000"/>
                </a:solidFill>
              </a:rPr>
              <a:t>anosecond</a:t>
            </a:r>
            <a:r>
              <a:rPr lang="zh-CN" altLang="en-US" sz="2800" dirty="0">
                <a:solidFill>
                  <a:srgbClr val="C00000"/>
                </a:solidFill>
              </a:rPr>
              <a:t> </a:t>
            </a:r>
            <a:r>
              <a:rPr lang="en-US" altLang="zh-CN" sz="2800" dirty="0"/>
              <a:t>time</a:t>
            </a:r>
            <a:r>
              <a:rPr lang="zh-CN" altLang="en-US" sz="2800" dirty="0"/>
              <a:t> </a:t>
            </a:r>
            <a:r>
              <a:rPr lang="en-US" altLang="zh-CN" sz="2800" dirty="0"/>
              <a:t>resolution</a:t>
            </a:r>
            <a:r>
              <a:rPr lang="zh-CN" altLang="en-US" sz="2800" dirty="0"/>
              <a:t> </a:t>
            </a:r>
            <a:r>
              <a:rPr lang="en-US" altLang="zh-CN" sz="2800" dirty="0"/>
              <a:t>(10</a:t>
            </a:r>
            <a:r>
              <a:rPr lang="en-US" altLang="zh-CN" sz="2800" baseline="30000" dirty="0"/>
              <a:t>-9 </a:t>
            </a:r>
            <a:r>
              <a:rPr lang="en-US" altLang="zh-CN" sz="2800" dirty="0"/>
              <a:t>seconds)</a:t>
            </a:r>
            <a:r>
              <a:rPr lang="zh-CN" altLang="en-US" sz="2800" dirty="0"/>
              <a:t> </a:t>
            </a:r>
            <a:endParaRPr lang="en-US" altLang="zh-CN" sz="2800" dirty="0"/>
          </a:p>
        </p:txBody>
      </p:sp>
      <p:pic>
        <p:nvPicPr>
          <p:cNvPr id="4" name="Picture 3">
            <a:extLst>
              <a:ext uri="{FF2B5EF4-FFF2-40B4-BE49-F238E27FC236}">
                <a16:creationId xmlns:a16="http://schemas.microsoft.com/office/drawing/2014/main" id="{BD666A8F-458D-497B-93B0-A9C36BE44016}"/>
              </a:ext>
            </a:extLst>
          </p:cNvPr>
          <p:cNvPicPr>
            <a:picLocks noChangeAspect="1"/>
          </p:cNvPicPr>
          <p:nvPr/>
        </p:nvPicPr>
        <p:blipFill>
          <a:blip r:embed="rId3"/>
          <a:stretch>
            <a:fillRect/>
          </a:stretch>
        </p:blipFill>
        <p:spPr>
          <a:xfrm>
            <a:off x="5823501" y="3638684"/>
            <a:ext cx="4061974" cy="3046485"/>
          </a:xfrm>
          <a:prstGeom prst="rect">
            <a:avLst/>
          </a:prstGeom>
        </p:spPr>
      </p:pic>
      <p:sp>
        <p:nvSpPr>
          <p:cNvPr id="18" name="TextBox 17">
            <a:extLst>
              <a:ext uri="{FF2B5EF4-FFF2-40B4-BE49-F238E27FC236}">
                <a16:creationId xmlns:a16="http://schemas.microsoft.com/office/drawing/2014/main" id="{BEAA057E-4A4B-4999-8A20-6F60243A5E5F}"/>
              </a:ext>
            </a:extLst>
          </p:cNvPr>
          <p:cNvSpPr txBox="1"/>
          <p:nvPr/>
        </p:nvSpPr>
        <p:spPr>
          <a:xfrm>
            <a:off x="7243653" y="6381853"/>
            <a:ext cx="2220686" cy="369332"/>
          </a:xfrm>
          <a:prstGeom prst="rect">
            <a:avLst/>
          </a:prstGeom>
          <a:noFill/>
        </p:spPr>
        <p:txBody>
          <a:bodyPr wrap="square" rtlCol="0">
            <a:spAutoFit/>
          </a:bodyPr>
          <a:lstStyle/>
          <a:p>
            <a:r>
              <a:rPr lang="en-GB" dirty="0"/>
              <a:t>Received signal</a:t>
            </a:r>
          </a:p>
        </p:txBody>
      </p:sp>
      <p:sp>
        <p:nvSpPr>
          <p:cNvPr id="21" name="TextBox 20">
            <a:extLst>
              <a:ext uri="{FF2B5EF4-FFF2-40B4-BE49-F238E27FC236}">
                <a16:creationId xmlns:a16="http://schemas.microsoft.com/office/drawing/2014/main" id="{D332B9C8-2932-4DAE-882D-1DD1C8504FD9}"/>
              </a:ext>
            </a:extLst>
          </p:cNvPr>
          <p:cNvSpPr txBox="1"/>
          <p:nvPr/>
        </p:nvSpPr>
        <p:spPr>
          <a:xfrm>
            <a:off x="6843061" y="3544555"/>
            <a:ext cx="801183" cy="307777"/>
          </a:xfrm>
          <a:prstGeom prst="rect">
            <a:avLst/>
          </a:prstGeom>
          <a:noFill/>
        </p:spPr>
        <p:txBody>
          <a:bodyPr wrap="square" rtlCol="0">
            <a:spAutoFit/>
          </a:bodyPr>
          <a:lstStyle/>
          <a:p>
            <a:pPr algn="ctr"/>
            <a:r>
              <a:rPr lang="en-GB" sz="1400" i="1" dirty="0">
                <a:solidFill>
                  <a:srgbClr val="C00000"/>
                </a:solidFill>
              </a:rPr>
              <a:t>ns level</a:t>
            </a:r>
          </a:p>
        </p:txBody>
      </p:sp>
      <p:cxnSp>
        <p:nvCxnSpPr>
          <p:cNvPr id="20" name="Straight Arrow Connector 19">
            <a:extLst>
              <a:ext uri="{FF2B5EF4-FFF2-40B4-BE49-F238E27FC236}">
                <a16:creationId xmlns:a16="http://schemas.microsoft.com/office/drawing/2014/main" id="{F39EB5A0-3C49-4E5C-B79F-787C6C1C8E2B}"/>
              </a:ext>
            </a:extLst>
          </p:cNvPr>
          <p:cNvCxnSpPr>
            <a:cxnSpLocks/>
          </p:cNvCxnSpPr>
          <p:nvPr/>
        </p:nvCxnSpPr>
        <p:spPr>
          <a:xfrm>
            <a:off x="7061418" y="3918348"/>
            <a:ext cx="415599" cy="0"/>
          </a:xfrm>
          <a:prstGeom prst="straightConnector1">
            <a:avLst/>
          </a:prstGeom>
          <a:ln w="19050">
            <a:solidFill>
              <a:srgbClr val="C0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2E8485B5-8D3C-4391-8224-BD6786905F09}"/>
              </a:ext>
            </a:extLst>
          </p:cNvPr>
          <p:cNvSpPr txBox="1"/>
          <p:nvPr/>
        </p:nvSpPr>
        <p:spPr>
          <a:xfrm>
            <a:off x="516880" y="197391"/>
            <a:ext cx="4931655" cy="646331"/>
          </a:xfrm>
          <a:prstGeom prst="rect">
            <a:avLst/>
          </a:prstGeom>
          <a:noFill/>
        </p:spPr>
        <p:txBody>
          <a:bodyPr wrap="square" rtlCol="0">
            <a:spAutoFit/>
          </a:bodyPr>
          <a:lstStyle/>
          <a:p>
            <a:r>
              <a:rPr lang="en-GB" altLang="zh-CN" sz="3600" b="1" dirty="0">
                <a:solidFill>
                  <a:schemeClr val="accent5">
                    <a:lumMod val="50000"/>
                  </a:schemeClr>
                </a:solidFill>
              </a:rPr>
              <a:t>Why ultra-wideband?</a:t>
            </a:r>
            <a:endParaRPr lang="en-GB" sz="3600" b="1" dirty="0">
              <a:solidFill>
                <a:schemeClr val="accent5">
                  <a:lumMod val="50000"/>
                </a:schemeClr>
              </a:solidFill>
            </a:endParaRPr>
          </a:p>
        </p:txBody>
      </p:sp>
      <p:grpSp>
        <p:nvGrpSpPr>
          <p:cNvPr id="5" name="Group 4">
            <a:extLst>
              <a:ext uri="{FF2B5EF4-FFF2-40B4-BE49-F238E27FC236}">
                <a16:creationId xmlns:a16="http://schemas.microsoft.com/office/drawing/2014/main" id="{8AD5C15E-8BFA-4262-8E31-94FCDAF3E270}"/>
              </a:ext>
            </a:extLst>
          </p:cNvPr>
          <p:cNvGrpSpPr/>
          <p:nvPr/>
        </p:nvGrpSpPr>
        <p:grpSpPr>
          <a:xfrm>
            <a:off x="366271" y="3638684"/>
            <a:ext cx="5232871" cy="2943489"/>
            <a:chOff x="366271" y="3638684"/>
            <a:chExt cx="5232871" cy="2943489"/>
          </a:xfrm>
        </p:grpSpPr>
        <p:pic>
          <p:nvPicPr>
            <p:cNvPr id="6" name="Picture 5">
              <a:extLst>
                <a:ext uri="{FF2B5EF4-FFF2-40B4-BE49-F238E27FC236}">
                  <a16:creationId xmlns:a16="http://schemas.microsoft.com/office/drawing/2014/main" id="{349C7276-6D7B-4DF2-9657-3B355219EB9E}"/>
                </a:ext>
              </a:extLst>
            </p:cNvPr>
            <p:cNvPicPr>
              <a:picLocks noChangeAspect="1"/>
            </p:cNvPicPr>
            <p:nvPr/>
          </p:nvPicPr>
          <p:blipFill>
            <a:blip r:embed="rId4" cstate="print">
              <a:extLst>
                <a:ext uri="{BEBA8EAE-BF5A-486C-A8C5-ECC9F3942E4B}">
                  <a14:imgProps xmlns:a14="http://schemas.microsoft.com/office/drawing/2010/main">
                    <a14:imgLayer r:embed="rId5">
                      <a14:imgEffect>
                        <a14:sharpenSoften amount="-100000"/>
                      </a14:imgEffect>
                    </a14:imgLayer>
                  </a14:imgProps>
                </a:ext>
                <a:ext uri="{28A0092B-C50C-407E-A947-70E740481C1C}">
                  <a14:useLocalDpi xmlns:a14="http://schemas.microsoft.com/office/drawing/2010/main" val="0"/>
                </a:ext>
              </a:extLst>
            </a:blip>
            <a:stretch>
              <a:fillRect/>
            </a:stretch>
          </p:blipFill>
          <p:spPr>
            <a:xfrm>
              <a:off x="366271" y="3638684"/>
              <a:ext cx="5232871" cy="2943489"/>
            </a:xfrm>
            <a:prstGeom prst="rect">
              <a:avLst/>
            </a:prstGeom>
          </p:spPr>
        </p:pic>
        <p:pic>
          <p:nvPicPr>
            <p:cNvPr id="7" name="Picture 6">
              <a:extLst>
                <a:ext uri="{FF2B5EF4-FFF2-40B4-BE49-F238E27FC236}">
                  <a16:creationId xmlns:a16="http://schemas.microsoft.com/office/drawing/2014/main" id="{A7C5509E-BC97-45DD-A1FB-532A8F4681D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6036" t="42602" r="35214" b="21301"/>
            <a:stretch/>
          </p:blipFill>
          <p:spPr>
            <a:xfrm>
              <a:off x="2795637" y="4931939"/>
              <a:ext cx="950135" cy="1028926"/>
            </a:xfrm>
            <a:prstGeom prst="ellipse">
              <a:avLst/>
            </a:prstGeom>
          </p:spPr>
        </p:pic>
      </p:grpSp>
    </p:spTree>
    <p:extLst>
      <p:ext uri="{BB962C8B-B14F-4D97-AF65-F5344CB8AC3E}">
        <p14:creationId xmlns:p14="http://schemas.microsoft.com/office/powerpoint/2010/main" val="2699587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EVK1000 Evaluation Kit - Decawave">
            <a:extLst>
              <a:ext uri="{FF2B5EF4-FFF2-40B4-BE49-F238E27FC236}">
                <a16:creationId xmlns:a16="http://schemas.microsoft.com/office/drawing/2014/main" id="{9250F084-4047-4FD4-B0D1-42971AC17A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349550" flipH="1">
            <a:off x="3174413" y="1080912"/>
            <a:ext cx="1332565" cy="181013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EVK1000 Evaluation Kit - Decawave">
            <a:extLst>
              <a:ext uri="{FF2B5EF4-FFF2-40B4-BE49-F238E27FC236}">
                <a16:creationId xmlns:a16="http://schemas.microsoft.com/office/drawing/2014/main" id="{DF4D30F2-3B0F-4A2A-9BE1-E1153FB354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265246">
            <a:off x="7316604" y="992761"/>
            <a:ext cx="1361044" cy="1848815"/>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5F4FF3A3-9C0F-4ABE-B3E6-85B17B649881}"/>
              </a:ext>
            </a:extLst>
          </p:cNvPr>
          <p:cNvGrpSpPr/>
          <p:nvPr/>
        </p:nvGrpSpPr>
        <p:grpSpPr>
          <a:xfrm>
            <a:off x="4427246" y="1741820"/>
            <a:ext cx="2957135" cy="466380"/>
            <a:chOff x="4427246" y="1741820"/>
            <a:chExt cx="2957135" cy="466380"/>
          </a:xfrm>
        </p:grpSpPr>
        <p:cxnSp>
          <p:nvCxnSpPr>
            <p:cNvPr id="6" name="Straight Arrow Connector 5">
              <a:extLst>
                <a:ext uri="{FF2B5EF4-FFF2-40B4-BE49-F238E27FC236}">
                  <a16:creationId xmlns:a16="http://schemas.microsoft.com/office/drawing/2014/main" id="{94AA7BF2-55E2-417F-BD09-40210C979B05}"/>
                </a:ext>
              </a:extLst>
            </p:cNvPr>
            <p:cNvCxnSpPr>
              <a:cxnSpLocks/>
            </p:cNvCxnSpPr>
            <p:nvPr/>
          </p:nvCxnSpPr>
          <p:spPr>
            <a:xfrm flipV="1">
              <a:off x="4427246" y="2202526"/>
              <a:ext cx="2957135" cy="5674"/>
            </a:xfrm>
            <a:prstGeom prst="straightConnector1">
              <a:avLst/>
            </a:prstGeom>
            <a:ln w="285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A6D4636-62FE-49C5-A2A4-7C13E6BAFCD6}"/>
                    </a:ext>
                  </a:extLst>
                </p:cNvPr>
                <p:cNvSpPr txBox="1"/>
                <p:nvPr/>
              </p:nvSpPr>
              <p:spPr>
                <a:xfrm>
                  <a:off x="4832761" y="1741820"/>
                  <a:ext cx="2438937"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400" i="1">
                            <a:latin typeface="Cambria Math" panose="02040503050406030204" pitchFamily="18" charset="0"/>
                          </a:rPr>
                          <m:t>𝐷𝑖𝑠𝑡𝑎𝑛𝑐𝑒</m:t>
                        </m:r>
                        <m:r>
                          <a:rPr lang="en-GB" sz="2400" i="1">
                            <a:latin typeface="Cambria Math" panose="02040503050406030204" pitchFamily="18" charset="0"/>
                          </a:rPr>
                          <m:t>=</m:t>
                        </m:r>
                        <m:r>
                          <a:rPr lang="en-GB" sz="2400" i="1">
                            <a:latin typeface="Cambria Math" panose="02040503050406030204" pitchFamily="18" charset="0"/>
                          </a:rPr>
                          <m:t>𝑐</m:t>
                        </m:r>
                        <m:r>
                          <a:rPr lang="en-GB" sz="2400" i="1">
                            <a:latin typeface="Cambria Math" panose="02040503050406030204" pitchFamily="18" charset="0"/>
                          </a:rPr>
                          <m:t>⋅</m:t>
                        </m:r>
                        <m:r>
                          <m:rPr>
                            <m:sty m:val="p"/>
                          </m:rPr>
                          <a:rPr lang="en-GB" sz="2400">
                            <a:latin typeface="Cambria Math" panose="02040503050406030204" pitchFamily="18" charset="0"/>
                          </a:rPr>
                          <m:t>Δ</m:t>
                        </m:r>
                        <m:r>
                          <a:rPr lang="en-GB" sz="2400" i="1">
                            <a:latin typeface="Cambria Math" panose="02040503050406030204" pitchFamily="18" charset="0"/>
                          </a:rPr>
                          <m:t>𝑇</m:t>
                        </m:r>
                      </m:oMath>
                    </m:oMathPara>
                  </a14:m>
                  <a:endParaRPr lang="en-GB" sz="2400" dirty="0"/>
                </a:p>
              </p:txBody>
            </p:sp>
          </mc:Choice>
          <mc:Fallback xmlns="">
            <p:sp>
              <p:nvSpPr>
                <p:cNvPr id="7" name="TextBox 6">
                  <a:extLst>
                    <a:ext uri="{FF2B5EF4-FFF2-40B4-BE49-F238E27FC236}">
                      <a16:creationId xmlns:a16="http://schemas.microsoft.com/office/drawing/2014/main" id="{9A6D4636-62FE-49C5-A2A4-7C13E6BAFCD6}"/>
                    </a:ext>
                  </a:extLst>
                </p:cNvPr>
                <p:cNvSpPr txBox="1">
                  <a:spLocks noRot="1" noChangeAspect="1" noMove="1" noResize="1" noEditPoints="1" noAdjustHandles="1" noChangeArrowheads="1" noChangeShapeType="1" noTextEdit="1"/>
                </p:cNvSpPr>
                <p:nvPr/>
              </p:nvSpPr>
              <p:spPr>
                <a:xfrm>
                  <a:off x="4832761" y="1741820"/>
                  <a:ext cx="2438937" cy="369332"/>
                </a:xfrm>
                <a:prstGeom prst="rect">
                  <a:avLst/>
                </a:prstGeom>
                <a:blipFill>
                  <a:blip r:embed="rId7"/>
                  <a:stretch>
                    <a:fillRect l="-2750" r="-2250" b="-6667"/>
                  </a:stretch>
                </a:blipFill>
              </p:spPr>
              <p:txBody>
                <a:bodyPr/>
                <a:lstStyle/>
                <a:p>
                  <a:r>
                    <a:rPr lang="en-US">
                      <a:noFill/>
                    </a:rPr>
                    <a:t> </a:t>
                  </a:r>
                </a:p>
              </p:txBody>
            </p:sp>
          </mc:Fallback>
        </mc:AlternateContent>
      </p:grpSp>
      <p:sp>
        <p:nvSpPr>
          <p:cNvPr id="23" name="TextBox 22">
            <a:extLst>
              <a:ext uri="{FF2B5EF4-FFF2-40B4-BE49-F238E27FC236}">
                <a16:creationId xmlns:a16="http://schemas.microsoft.com/office/drawing/2014/main" id="{AA58069C-EA3C-43C1-B7C3-EF91565A8965}"/>
              </a:ext>
            </a:extLst>
          </p:cNvPr>
          <p:cNvSpPr txBox="1"/>
          <p:nvPr/>
        </p:nvSpPr>
        <p:spPr>
          <a:xfrm>
            <a:off x="8435356" y="1933018"/>
            <a:ext cx="351378" cy="461665"/>
          </a:xfrm>
          <a:prstGeom prst="rect">
            <a:avLst/>
          </a:prstGeom>
          <a:noFill/>
        </p:spPr>
        <p:txBody>
          <a:bodyPr wrap="none" rtlCol="0">
            <a:spAutoFit/>
          </a:bodyPr>
          <a:lstStyle/>
          <a:p>
            <a:r>
              <a:rPr lang="en-IN" sz="2400" dirty="0"/>
              <a:t>B</a:t>
            </a:r>
            <a:endParaRPr lang="en-US" sz="2400" baseline="-25000" dirty="0"/>
          </a:p>
        </p:txBody>
      </p:sp>
      <p:sp>
        <p:nvSpPr>
          <p:cNvPr id="48" name="TextBox 47">
            <a:extLst>
              <a:ext uri="{FF2B5EF4-FFF2-40B4-BE49-F238E27FC236}">
                <a16:creationId xmlns:a16="http://schemas.microsoft.com/office/drawing/2014/main" id="{B8BDD854-44BE-418D-9E3C-E4B6F43D4B6D}"/>
              </a:ext>
            </a:extLst>
          </p:cNvPr>
          <p:cNvSpPr txBox="1"/>
          <p:nvPr/>
        </p:nvSpPr>
        <p:spPr>
          <a:xfrm>
            <a:off x="-6448" y="6583248"/>
            <a:ext cx="12117354" cy="246221"/>
          </a:xfrm>
          <a:prstGeom prst="rect">
            <a:avLst/>
          </a:prstGeom>
          <a:noFill/>
        </p:spPr>
        <p:txBody>
          <a:bodyPr wrap="square" rtlCol="0">
            <a:spAutoFit/>
          </a:bodyPr>
          <a:lstStyle/>
          <a:p>
            <a:r>
              <a:rPr lang="en-GB" sz="1000" dirty="0">
                <a:latin typeface="Times New Roman" panose="02020603050405020304" pitchFamily="18" charset="0"/>
                <a:cs typeface="Times New Roman" panose="02020603050405020304" pitchFamily="18" charset="0"/>
              </a:rPr>
              <a:t> </a:t>
            </a:r>
            <a:r>
              <a:rPr lang="en-GB" sz="1000" i="1" dirty="0">
                <a:latin typeface="Times New Roman" panose="02020603050405020304" pitchFamily="18" charset="0"/>
                <a:cs typeface="Times New Roman" panose="02020603050405020304" pitchFamily="18" charset="0"/>
              </a:rPr>
              <a:t>Dries </a:t>
            </a:r>
            <a:r>
              <a:rPr lang="en-GB" sz="1000" i="1" dirty="0" err="1">
                <a:latin typeface="Times New Roman" panose="02020603050405020304" pitchFamily="18" charset="0"/>
                <a:cs typeface="Times New Roman" panose="02020603050405020304" pitchFamily="18" charset="0"/>
              </a:rPr>
              <a:t>Neirynck</a:t>
            </a:r>
            <a:r>
              <a:rPr lang="en-GB" sz="1000" i="1" dirty="0">
                <a:latin typeface="Times New Roman" panose="02020603050405020304" pitchFamily="18" charset="0"/>
                <a:cs typeface="Times New Roman" panose="02020603050405020304" pitchFamily="18" charset="0"/>
              </a:rPr>
              <a:t>, Eric </a:t>
            </a:r>
            <a:r>
              <a:rPr lang="en-GB" sz="1000" i="1" dirty="0" err="1">
                <a:latin typeface="Times New Roman" panose="02020603050405020304" pitchFamily="18" charset="0"/>
                <a:cs typeface="Times New Roman" panose="02020603050405020304" pitchFamily="18" charset="0"/>
              </a:rPr>
              <a:t>Luk</a:t>
            </a:r>
            <a:r>
              <a:rPr lang="en-GB" sz="1000" i="1" dirty="0">
                <a:latin typeface="Times New Roman" panose="02020603050405020304" pitchFamily="18" charset="0"/>
                <a:cs typeface="Times New Roman" panose="02020603050405020304" pitchFamily="18" charset="0"/>
              </a:rPr>
              <a:t>, and Michael McLaughlin. </a:t>
            </a:r>
            <a:r>
              <a:rPr lang="zh-CN" altLang="en-US" sz="1000" i="1" dirty="0">
                <a:latin typeface="Times New Roman" panose="02020603050405020304" pitchFamily="18" charset="0"/>
                <a:cs typeface="Times New Roman" panose="02020603050405020304" pitchFamily="18" charset="0"/>
              </a:rPr>
              <a:t>“</a:t>
            </a:r>
            <a:r>
              <a:rPr lang="en-GB" sz="1000" i="1" dirty="0">
                <a:latin typeface="Times New Roman" panose="02020603050405020304" pitchFamily="18" charset="0"/>
                <a:cs typeface="Times New Roman" panose="02020603050405020304" pitchFamily="18" charset="0"/>
              </a:rPr>
              <a:t>An alternative double-sided two-way ranging method</a:t>
            </a:r>
            <a:r>
              <a:rPr lang="zh-CN" altLang="en-US" sz="1000" i="1" dirty="0">
                <a:latin typeface="Times New Roman" panose="02020603050405020304" pitchFamily="18" charset="0"/>
                <a:cs typeface="Times New Roman" panose="02020603050405020304" pitchFamily="18" charset="0"/>
              </a:rPr>
              <a:t>”</a:t>
            </a:r>
            <a:r>
              <a:rPr lang="en-GB" sz="1000" i="1" dirty="0">
                <a:latin typeface="Times New Roman" panose="02020603050405020304" pitchFamily="18" charset="0"/>
                <a:cs typeface="Times New Roman" panose="02020603050405020304" pitchFamily="18" charset="0"/>
              </a:rPr>
              <a:t>. In 2016 13th workshop on positioning, navigation and communications (WPNC).</a:t>
            </a:r>
          </a:p>
        </p:txBody>
      </p:sp>
      <p:sp>
        <p:nvSpPr>
          <p:cNvPr id="2" name="TextBox 1">
            <a:extLst>
              <a:ext uri="{FF2B5EF4-FFF2-40B4-BE49-F238E27FC236}">
                <a16:creationId xmlns:a16="http://schemas.microsoft.com/office/drawing/2014/main" id="{D170029D-58E8-494A-863C-892F419A1CD3}"/>
              </a:ext>
            </a:extLst>
          </p:cNvPr>
          <p:cNvSpPr txBox="1"/>
          <p:nvPr/>
        </p:nvSpPr>
        <p:spPr>
          <a:xfrm>
            <a:off x="516880" y="197391"/>
            <a:ext cx="6981545" cy="646331"/>
          </a:xfrm>
          <a:prstGeom prst="rect">
            <a:avLst/>
          </a:prstGeom>
          <a:noFill/>
        </p:spPr>
        <p:txBody>
          <a:bodyPr wrap="square" rtlCol="0">
            <a:spAutoFit/>
          </a:bodyPr>
          <a:lstStyle/>
          <a:p>
            <a:r>
              <a:rPr lang="en-GB" altLang="zh-CN" sz="3600" b="1" dirty="0">
                <a:solidFill>
                  <a:schemeClr val="accent5">
                    <a:lumMod val="50000"/>
                  </a:schemeClr>
                </a:solidFill>
              </a:rPr>
              <a:t>Two Way Ranging</a:t>
            </a:r>
            <a:endParaRPr lang="en-GB" sz="3600" b="1" dirty="0">
              <a:solidFill>
                <a:schemeClr val="accent5">
                  <a:lumMod val="50000"/>
                </a:schemeClr>
              </a:solidFill>
            </a:endParaRPr>
          </a:p>
        </p:txBody>
      </p:sp>
      <p:sp>
        <p:nvSpPr>
          <p:cNvPr id="22" name="TextBox 21">
            <a:extLst>
              <a:ext uri="{FF2B5EF4-FFF2-40B4-BE49-F238E27FC236}">
                <a16:creationId xmlns:a16="http://schemas.microsoft.com/office/drawing/2014/main" id="{DEA01266-66F3-49BC-9FC0-85670B066D45}"/>
              </a:ext>
            </a:extLst>
          </p:cNvPr>
          <p:cNvSpPr txBox="1"/>
          <p:nvPr/>
        </p:nvSpPr>
        <p:spPr>
          <a:xfrm>
            <a:off x="3078257" y="2027374"/>
            <a:ext cx="362600" cy="461665"/>
          </a:xfrm>
          <a:prstGeom prst="rect">
            <a:avLst/>
          </a:prstGeom>
          <a:noFill/>
        </p:spPr>
        <p:txBody>
          <a:bodyPr wrap="none" rtlCol="0">
            <a:spAutoFit/>
          </a:bodyPr>
          <a:lstStyle/>
          <a:p>
            <a:r>
              <a:rPr lang="en-IN" sz="2400" dirty="0"/>
              <a:t>A</a:t>
            </a:r>
            <a:endParaRPr lang="en-US" sz="2400" baseline="-25000" dirty="0"/>
          </a:p>
        </p:txBody>
      </p:sp>
      <p:grpSp>
        <p:nvGrpSpPr>
          <p:cNvPr id="10" name="Group 9">
            <a:extLst>
              <a:ext uri="{FF2B5EF4-FFF2-40B4-BE49-F238E27FC236}">
                <a16:creationId xmlns:a16="http://schemas.microsoft.com/office/drawing/2014/main" id="{C58B4283-5FA1-4831-A4F1-164735907408}"/>
              </a:ext>
            </a:extLst>
          </p:cNvPr>
          <p:cNvGrpSpPr/>
          <p:nvPr/>
        </p:nvGrpSpPr>
        <p:grpSpPr>
          <a:xfrm>
            <a:off x="3297504" y="2762799"/>
            <a:ext cx="5357398" cy="3393115"/>
            <a:chOff x="3297504" y="2762799"/>
            <a:chExt cx="5357398" cy="3393115"/>
          </a:xfrm>
        </p:grpSpPr>
        <p:cxnSp>
          <p:nvCxnSpPr>
            <p:cNvPr id="16" name="Straight Connector 15">
              <a:extLst>
                <a:ext uri="{FF2B5EF4-FFF2-40B4-BE49-F238E27FC236}">
                  <a16:creationId xmlns:a16="http://schemas.microsoft.com/office/drawing/2014/main" id="{1FE6D819-B748-478D-8C24-6943F77C7731}"/>
                </a:ext>
              </a:extLst>
            </p:cNvPr>
            <p:cNvCxnSpPr>
              <a:cxnSpLocks/>
            </p:cNvCxnSpPr>
            <p:nvPr/>
          </p:nvCxnSpPr>
          <p:spPr>
            <a:xfrm>
              <a:off x="3856833" y="2844358"/>
              <a:ext cx="0" cy="2303518"/>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9BAC01E-2683-40DB-BFEC-5EA09FE3176F}"/>
                </a:ext>
              </a:extLst>
            </p:cNvPr>
            <p:cNvCxnSpPr>
              <a:cxnSpLocks/>
            </p:cNvCxnSpPr>
            <p:nvPr/>
          </p:nvCxnSpPr>
          <p:spPr>
            <a:xfrm flipH="1">
              <a:off x="7972748" y="2762799"/>
              <a:ext cx="15099" cy="2529482"/>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A5AB971-76D4-40E5-BC08-1FF10DFCA956}"/>
                </a:ext>
              </a:extLst>
            </p:cNvPr>
            <p:cNvCxnSpPr>
              <a:cxnSpLocks/>
            </p:cNvCxnSpPr>
            <p:nvPr/>
          </p:nvCxnSpPr>
          <p:spPr>
            <a:xfrm>
              <a:off x="3864386" y="3297206"/>
              <a:ext cx="4132740" cy="20386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2ED0CC5-A7E8-4F8D-95BC-37AB86EA921C}"/>
                </a:ext>
              </a:extLst>
            </p:cNvPr>
            <p:cNvSpPr txBox="1"/>
            <p:nvPr/>
          </p:nvSpPr>
          <p:spPr>
            <a:xfrm rot="334159">
              <a:off x="5782087" y="2978485"/>
              <a:ext cx="806631" cy="461665"/>
            </a:xfrm>
            <a:prstGeom prst="rect">
              <a:avLst/>
            </a:prstGeom>
            <a:noFill/>
          </p:spPr>
          <p:txBody>
            <a:bodyPr wrap="none" rtlCol="0">
              <a:spAutoFit/>
            </a:bodyPr>
            <a:lstStyle/>
            <a:p>
              <a:r>
                <a:rPr lang="en-IN" sz="2400" dirty="0"/>
                <a:t>POLL</a:t>
              </a:r>
              <a:endParaRPr lang="en-US" sz="2400" dirty="0"/>
            </a:p>
          </p:txBody>
        </p:sp>
        <p:sp>
          <p:nvSpPr>
            <p:cNvPr id="20" name="TextBox 19">
              <a:extLst>
                <a:ext uri="{FF2B5EF4-FFF2-40B4-BE49-F238E27FC236}">
                  <a16:creationId xmlns:a16="http://schemas.microsoft.com/office/drawing/2014/main" id="{2947800C-1BA3-4C0D-9207-9D8DC231EC57}"/>
                </a:ext>
              </a:extLst>
            </p:cNvPr>
            <p:cNvSpPr txBox="1"/>
            <p:nvPr/>
          </p:nvSpPr>
          <p:spPr>
            <a:xfrm rot="21261821">
              <a:off x="5725974" y="3603254"/>
              <a:ext cx="798808" cy="461665"/>
            </a:xfrm>
            <a:prstGeom prst="rect">
              <a:avLst/>
            </a:prstGeom>
            <a:noFill/>
          </p:spPr>
          <p:txBody>
            <a:bodyPr wrap="none" rtlCol="0">
              <a:spAutoFit/>
            </a:bodyPr>
            <a:lstStyle/>
            <a:p>
              <a:r>
                <a:rPr lang="en-IN" sz="2400" dirty="0"/>
                <a:t>RESP</a:t>
              </a:r>
              <a:endParaRPr lang="en-US" sz="2400" dirty="0"/>
            </a:p>
          </p:txBody>
        </p:sp>
        <p:sp>
          <p:nvSpPr>
            <p:cNvPr id="21" name="TextBox 20">
              <a:extLst>
                <a:ext uri="{FF2B5EF4-FFF2-40B4-BE49-F238E27FC236}">
                  <a16:creationId xmlns:a16="http://schemas.microsoft.com/office/drawing/2014/main" id="{CF218064-585A-4DF6-8402-FDAFDCBA93B6}"/>
                </a:ext>
              </a:extLst>
            </p:cNvPr>
            <p:cNvSpPr txBox="1"/>
            <p:nvPr/>
          </p:nvSpPr>
          <p:spPr>
            <a:xfrm rot="302230">
              <a:off x="5682045" y="4372649"/>
              <a:ext cx="909223" cy="461665"/>
            </a:xfrm>
            <a:prstGeom prst="rect">
              <a:avLst/>
            </a:prstGeom>
            <a:noFill/>
          </p:spPr>
          <p:txBody>
            <a:bodyPr wrap="none" rtlCol="0">
              <a:spAutoFit/>
            </a:bodyPr>
            <a:lstStyle/>
            <a:p>
              <a:r>
                <a:rPr lang="en-IN" sz="2400" dirty="0"/>
                <a:t>FINAL</a:t>
              </a:r>
              <a:endParaRPr lang="en-US" sz="2400" dirty="0"/>
            </a:p>
          </p:txBody>
        </p:sp>
        <p:cxnSp>
          <p:nvCxnSpPr>
            <p:cNvPr id="24" name="Straight Arrow Connector 23">
              <a:extLst>
                <a:ext uri="{FF2B5EF4-FFF2-40B4-BE49-F238E27FC236}">
                  <a16:creationId xmlns:a16="http://schemas.microsoft.com/office/drawing/2014/main" id="{63870356-1E05-40D2-AB4D-9422E3DD67E8}"/>
                </a:ext>
              </a:extLst>
            </p:cNvPr>
            <p:cNvCxnSpPr>
              <a:cxnSpLocks/>
            </p:cNvCxnSpPr>
            <p:nvPr/>
          </p:nvCxnSpPr>
          <p:spPr>
            <a:xfrm flipH="1">
              <a:off x="3882042" y="4007266"/>
              <a:ext cx="4081427" cy="20474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FDCB5B8F-58F4-4A56-8A25-747A9E404683}"/>
                </a:ext>
              </a:extLst>
            </p:cNvPr>
            <p:cNvCxnSpPr>
              <a:cxnSpLocks/>
            </p:cNvCxnSpPr>
            <p:nvPr/>
          </p:nvCxnSpPr>
          <p:spPr>
            <a:xfrm>
              <a:off x="3841585" y="4754937"/>
              <a:ext cx="4131163" cy="351973"/>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A1EB28CB-63AD-4A79-AB0B-0D3D89DDAA05}"/>
                </a:ext>
              </a:extLst>
            </p:cNvPr>
            <p:cNvSpPr txBox="1"/>
            <p:nvPr/>
          </p:nvSpPr>
          <p:spPr>
            <a:xfrm>
              <a:off x="3297504" y="3048004"/>
              <a:ext cx="534121" cy="461665"/>
            </a:xfrm>
            <a:prstGeom prst="rect">
              <a:avLst/>
            </a:prstGeom>
            <a:noFill/>
          </p:spPr>
          <p:txBody>
            <a:bodyPr wrap="none" rtlCol="0">
              <a:spAutoFit/>
            </a:bodyPr>
            <a:lstStyle/>
            <a:p>
              <a:r>
                <a:rPr lang="en-US" sz="2400" dirty="0"/>
                <a:t>T</a:t>
              </a:r>
              <a:r>
                <a:rPr lang="en-US" sz="2400" baseline="-25000" dirty="0"/>
                <a:t>A1</a:t>
              </a:r>
            </a:p>
          </p:txBody>
        </p:sp>
        <p:sp>
          <p:nvSpPr>
            <p:cNvPr id="27" name="TextBox 26">
              <a:extLst>
                <a:ext uri="{FF2B5EF4-FFF2-40B4-BE49-F238E27FC236}">
                  <a16:creationId xmlns:a16="http://schemas.microsoft.com/office/drawing/2014/main" id="{75CF7287-3233-43CE-AB95-86724307227F}"/>
                </a:ext>
              </a:extLst>
            </p:cNvPr>
            <p:cNvSpPr txBox="1"/>
            <p:nvPr/>
          </p:nvSpPr>
          <p:spPr>
            <a:xfrm>
              <a:off x="3306738" y="3798743"/>
              <a:ext cx="534121" cy="461665"/>
            </a:xfrm>
            <a:prstGeom prst="rect">
              <a:avLst/>
            </a:prstGeom>
            <a:noFill/>
          </p:spPr>
          <p:txBody>
            <a:bodyPr wrap="none" rtlCol="0">
              <a:spAutoFit/>
            </a:bodyPr>
            <a:lstStyle/>
            <a:p>
              <a:r>
                <a:rPr lang="en-US" sz="2400" dirty="0"/>
                <a:t>T</a:t>
              </a:r>
              <a:r>
                <a:rPr lang="en-US" sz="2400" baseline="-25000" dirty="0"/>
                <a:t>A2</a:t>
              </a:r>
            </a:p>
          </p:txBody>
        </p:sp>
        <p:sp>
          <p:nvSpPr>
            <p:cNvPr id="28" name="TextBox 27">
              <a:extLst>
                <a:ext uri="{FF2B5EF4-FFF2-40B4-BE49-F238E27FC236}">
                  <a16:creationId xmlns:a16="http://schemas.microsoft.com/office/drawing/2014/main" id="{DFBAC9D5-A3FA-4DB3-9D1C-40EC73B5DBA0}"/>
                </a:ext>
              </a:extLst>
            </p:cNvPr>
            <p:cNvSpPr txBox="1"/>
            <p:nvPr/>
          </p:nvSpPr>
          <p:spPr>
            <a:xfrm>
              <a:off x="3315160" y="4524105"/>
              <a:ext cx="534121" cy="461665"/>
            </a:xfrm>
            <a:prstGeom prst="rect">
              <a:avLst/>
            </a:prstGeom>
            <a:noFill/>
          </p:spPr>
          <p:txBody>
            <a:bodyPr wrap="none" rtlCol="0">
              <a:spAutoFit/>
            </a:bodyPr>
            <a:lstStyle/>
            <a:p>
              <a:r>
                <a:rPr lang="en-US" sz="2400" dirty="0"/>
                <a:t>T</a:t>
              </a:r>
              <a:r>
                <a:rPr lang="en-US" sz="2400" baseline="-25000" dirty="0"/>
                <a:t>A3</a:t>
              </a:r>
            </a:p>
          </p:txBody>
        </p:sp>
        <p:sp>
          <p:nvSpPr>
            <p:cNvPr id="29" name="TextBox 28">
              <a:extLst>
                <a:ext uri="{FF2B5EF4-FFF2-40B4-BE49-F238E27FC236}">
                  <a16:creationId xmlns:a16="http://schemas.microsoft.com/office/drawing/2014/main" id="{D4F4CB02-0EBA-4A3C-A021-6C55995E2537}"/>
                </a:ext>
              </a:extLst>
            </p:cNvPr>
            <p:cNvSpPr txBox="1"/>
            <p:nvPr/>
          </p:nvSpPr>
          <p:spPr>
            <a:xfrm>
              <a:off x="8059291" y="3193422"/>
              <a:ext cx="551754" cy="461665"/>
            </a:xfrm>
            <a:prstGeom prst="rect">
              <a:avLst/>
            </a:prstGeom>
            <a:noFill/>
          </p:spPr>
          <p:txBody>
            <a:bodyPr wrap="none" rtlCol="0">
              <a:spAutoFit/>
            </a:bodyPr>
            <a:lstStyle/>
            <a:p>
              <a:r>
                <a:rPr lang="en-US" sz="2400" dirty="0"/>
                <a:t>T</a:t>
              </a:r>
              <a:r>
                <a:rPr lang="en-US" sz="2400" baseline="-25000" dirty="0"/>
                <a:t>B1</a:t>
              </a:r>
            </a:p>
          </p:txBody>
        </p:sp>
        <p:sp>
          <p:nvSpPr>
            <p:cNvPr id="30" name="TextBox 29">
              <a:extLst>
                <a:ext uri="{FF2B5EF4-FFF2-40B4-BE49-F238E27FC236}">
                  <a16:creationId xmlns:a16="http://schemas.microsoft.com/office/drawing/2014/main" id="{DD348C2C-5EA1-4E6B-A079-29A4DE7ED3C7}"/>
                </a:ext>
              </a:extLst>
            </p:cNvPr>
            <p:cNvSpPr txBox="1"/>
            <p:nvPr/>
          </p:nvSpPr>
          <p:spPr>
            <a:xfrm>
              <a:off x="8103148" y="3834124"/>
              <a:ext cx="551754" cy="461665"/>
            </a:xfrm>
            <a:prstGeom prst="rect">
              <a:avLst/>
            </a:prstGeom>
            <a:noFill/>
          </p:spPr>
          <p:txBody>
            <a:bodyPr wrap="none" rtlCol="0">
              <a:spAutoFit/>
            </a:bodyPr>
            <a:lstStyle/>
            <a:p>
              <a:r>
                <a:rPr lang="en-US" sz="2400" dirty="0"/>
                <a:t>T</a:t>
              </a:r>
              <a:r>
                <a:rPr lang="en-US" sz="2400" baseline="-25000" dirty="0"/>
                <a:t>B2</a:t>
              </a:r>
            </a:p>
          </p:txBody>
        </p:sp>
        <p:sp>
          <p:nvSpPr>
            <p:cNvPr id="31" name="TextBox 30">
              <a:extLst>
                <a:ext uri="{FF2B5EF4-FFF2-40B4-BE49-F238E27FC236}">
                  <a16:creationId xmlns:a16="http://schemas.microsoft.com/office/drawing/2014/main" id="{EE0D96E4-3EDC-4C21-B9A4-C1EDE7ECA06C}"/>
                </a:ext>
              </a:extLst>
            </p:cNvPr>
            <p:cNvSpPr txBox="1"/>
            <p:nvPr/>
          </p:nvSpPr>
          <p:spPr>
            <a:xfrm>
              <a:off x="8079434" y="4830616"/>
              <a:ext cx="551754" cy="461665"/>
            </a:xfrm>
            <a:prstGeom prst="rect">
              <a:avLst/>
            </a:prstGeom>
            <a:noFill/>
          </p:spPr>
          <p:txBody>
            <a:bodyPr wrap="none" rtlCol="0">
              <a:spAutoFit/>
            </a:bodyPr>
            <a:lstStyle/>
            <a:p>
              <a:r>
                <a:rPr lang="en-US" sz="2400" dirty="0"/>
                <a:t>T</a:t>
              </a:r>
              <a:r>
                <a:rPr lang="en-US" sz="2400" baseline="-25000" dirty="0"/>
                <a:t>B3</a:t>
              </a:r>
            </a:p>
          </p:txBody>
        </p:sp>
        <p:sp>
          <p:nvSpPr>
            <p:cNvPr id="32" name="TextBox 31">
              <a:extLst>
                <a:ext uri="{FF2B5EF4-FFF2-40B4-BE49-F238E27FC236}">
                  <a16:creationId xmlns:a16="http://schemas.microsoft.com/office/drawing/2014/main" id="{3C25FC50-AFD2-4411-9798-A0B7BD0A3294}"/>
                </a:ext>
              </a:extLst>
            </p:cNvPr>
            <p:cNvSpPr txBox="1"/>
            <p:nvPr/>
          </p:nvSpPr>
          <p:spPr>
            <a:xfrm>
              <a:off x="3860807" y="3518178"/>
              <a:ext cx="470000" cy="461665"/>
            </a:xfrm>
            <a:prstGeom prst="rect">
              <a:avLst/>
            </a:prstGeom>
            <a:noFill/>
          </p:spPr>
          <p:txBody>
            <a:bodyPr wrap="none" rtlCol="0">
              <a:spAutoFit/>
            </a:bodyPr>
            <a:lstStyle/>
            <a:p>
              <a:r>
                <a:rPr lang="en-US" sz="2400" dirty="0"/>
                <a:t>R</a:t>
              </a:r>
              <a:r>
                <a:rPr lang="en-US" sz="2400" baseline="-25000" dirty="0"/>
                <a:t>A</a:t>
              </a:r>
              <a:endParaRPr lang="en-US" baseline="-25000" dirty="0"/>
            </a:p>
          </p:txBody>
        </p:sp>
        <p:sp>
          <p:nvSpPr>
            <p:cNvPr id="33" name="TextBox 32">
              <a:extLst>
                <a:ext uri="{FF2B5EF4-FFF2-40B4-BE49-F238E27FC236}">
                  <a16:creationId xmlns:a16="http://schemas.microsoft.com/office/drawing/2014/main" id="{E2A135FC-DF71-4DE3-AFA8-6B9912874533}"/>
                </a:ext>
              </a:extLst>
            </p:cNvPr>
            <p:cNvSpPr txBox="1"/>
            <p:nvPr/>
          </p:nvSpPr>
          <p:spPr>
            <a:xfrm>
              <a:off x="7498425" y="4373733"/>
              <a:ext cx="463588" cy="461665"/>
            </a:xfrm>
            <a:prstGeom prst="rect">
              <a:avLst/>
            </a:prstGeom>
            <a:noFill/>
          </p:spPr>
          <p:txBody>
            <a:bodyPr wrap="none" rtlCol="0">
              <a:spAutoFit/>
            </a:bodyPr>
            <a:lstStyle/>
            <a:p>
              <a:r>
                <a:rPr lang="en-US" sz="2400" dirty="0"/>
                <a:t>R</a:t>
              </a:r>
              <a:r>
                <a:rPr lang="en-US" sz="2400" baseline="-25000" dirty="0"/>
                <a:t>B</a:t>
              </a:r>
            </a:p>
          </p:txBody>
        </p:sp>
        <p:sp>
          <p:nvSpPr>
            <p:cNvPr id="34" name="TextBox 33">
              <a:extLst>
                <a:ext uri="{FF2B5EF4-FFF2-40B4-BE49-F238E27FC236}">
                  <a16:creationId xmlns:a16="http://schemas.microsoft.com/office/drawing/2014/main" id="{0E2CB648-3E23-4E86-9A31-C24307339544}"/>
                </a:ext>
              </a:extLst>
            </p:cNvPr>
            <p:cNvSpPr txBox="1"/>
            <p:nvPr/>
          </p:nvSpPr>
          <p:spPr>
            <a:xfrm>
              <a:off x="3900615" y="4200635"/>
              <a:ext cx="487954" cy="461665"/>
            </a:xfrm>
            <a:prstGeom prst="rect">
              <a:avLst/>
            </a:prstGeom>
            <a:noFill/>
          </p:spPr>
          <p:txBody>
            <a:bodyPr wrap="none" rtlCol="0">
              <a:spAutoFit/>
            </a:bodyPr>
            <a:lstStyle/>
            <a:p>
              <a:r>
                <a:rPr lang="en-US" sz="2400" dirty="0"/>
                <a:t>D</a:t>
              </a:r>
              <a:r>
                <a:rPr lang="en-US" sz="2400" baseline="-25000" dirty="0"/>
                <a:t>A</a:t>
              </a:r>
            </a:p>
          </p:txBody>
        </p:sp>
        <p:sp>
          <p:nvSpPr>
            <p:cNvPr id="35" name="TextBox 34">
              <a:extLst>
                <a:ext uri="{FF2B5EF4-FFF2-40B4-BE49-F238E27FC236}">
                  <a16:creationId xmlns:a16="http://schemas.microsoft.com/office/drawing/2014/main" id="{20D3E6B1-3357-4072-A39E-17ACEF73E630}"/>
                </a:ext>
              </a:extLst>
            </p:cNvPr>
            <p:cNvSpPr txBox="1"/>
            <p:nvPr/>
          </p:nvSpPr>
          <p:spPr>
            <a:xfrm>
              <a:off x="7466222" y="3490755"/>
              <a:ext cx="486030" cy="461665"/>
            </a:xfrm>
            <a:prstGeom prst="rect">
              <a:avLst/>
            </a:prstGeom>
            <a:noFill/>
          </p:spPr>
          <p:txBody>
            <a:bodyPr wrap="none" rtlCol="0">
              <a:spAutoFit/>
            </a:bodyPr>
            <a:lstStyle/>
            <a:p>
              <a:r>
                <a:rPr lang="en-US" sz="2400" dirty="0"/>
                <a:t>D</a:t>
              </a:r>
              <a:r>
                <a:rPr lang="en-US" sz="2400" baseline="-25000" dirty="0"/>
                <a:t>B</a:t>
              </a:r>
            </a:p>
          </p:txBody>
        </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4BCBA5D2-2989-4855-8CE4-7593BFD2174A}"/>
                    </a:ext>
                  </a:extLst>
                </p:cNvPr>
                <p:cNvSpPr txBox="1"/>
                <p:nvPr/>
              </p:nvSpPr>
              <p:spPr>
                <a:xfrm>
                  <a:off x="3775739" y="5404042"/>
                  <a:ext cx="4552978" cy="75187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400" i="1">
                            <a:latin typeface="Cambria Math" panose="02040503050406030204" pitchFamily="18" charset="0"/>
                          </a:rPr>
                          <m:t>𝐷𝑖𝑠𝑡𝑎𝑛𝑐𝑒</m:t>
                        </m:r>
                        <m:r>
                          <a:rPr lang="en-GB" sz="2400" i="1">
                            <a:latin typeface="Cambria Math" panose="02040503050406030204" pitchFamily="18" charset="0"/>
                          </a:rPr>
                          <m:t>=</m:t>
                        </m:r>
                        <m:r>
                          <a:rPr lang="en-GB" sz="2400" i="1">
                            <a:latin typeface="Cambria Math" panose="02040503050406030204" pitchFamily="18" charset="0"/>
                          </a:rPr>
                          <m:t>𝑐</m:t>
                        </m:r>
                        <m:r>
                          <a:rPr lang="en-GB" sz="2400" i="1">
                            <a:latin typeface="Cambria Math" panose="02040503050406030204" pitchFamily="18" charset="0"/>
                          </a:rPr>
                          <m:t>⋅</m:t>
                        </m:r>
                        <m:f>
                          <m:fPr>
                            <m:ctrlPr>
                              <a:rPr lang="en-GB" sz="2400" i="1">
                                <a:latin typeface="Cambria Math" panose="02040503050406030204" pitchFamily="18" charset="0"/>
                              </a:rPr>
                            </m:ctrlPr>
                          </m:fPr>
                          <m:num>
                            <m:sSub>
                              <m:sSubPr>
                                <m:ctrlPr>
                                  <a:rPr lang="en-GB" sz="2400" i="1">
                                    <a:latin typeface="Cambria Math" panose="02040503050406030204" pitchFamily="18" charset="0"/>
                                  </a:rPr>
                                </m:ctrlPr>
                              </m:sSubPr>
                              <m:e>
                                <m:sSub>
                                  <m:sSubPr>
                                    <m:ctrlPr>
                                      <a:rPr lang="en-GB" sz="2400" i="1">
                                        <a:latin typeface="Cambria Math" panose="02040503050406030204" pitchFamily="18" charset="0"/>
                                      </a:rPr>
                                    </m:ctrlPr>
                                  </m:sSubPr>
                                  <m:e>
                                    <m:r>
                                      <a:rPr lang="en-GB" sz="2400" i="1">
                                        <a:latin typeface="Cambria Math" panose="02040503050406030204" pitchFamily="18" charset="0"/>
                                      </a:rPr>
                                      <m:t>𝑅</m:t>
                                    </m:r>
                                  </m:e>
                                  <m:sub>
                                    <m:r>
                                      <a:rPr lang="en-GB" sz="2400" i="1">
                                        <a:latin typeface="Cambria Math" panose="02040503050406030204" pitchFamily="18" charset="0"/>
                                      </a:rPr>
                                      <m:t>𝐴</m:t>
                                    </m:r>
                                  </m:sub>
                                </m:sSub>
                                <m:sSub>
                                  <m:sSubPr>
                                    <m:ctrlPr>
                                      <a:rPr lang="en-GB" sz="2400" i="1">
                                        <a:latin typeface="Cambria Math" panose="02040503050406030204" pitchFamily="18" charset="0"/>
                                      </a:rPr>
                                    </m:ctrlPr>
                                  </m:sSubPr>
                                  <m:e>
                                    <m:r>
                                      <a:rPr lang="en-GB" sz="2400" i="1">
                                        <a:latin typeface="Cambria Math" panose="02040503050406030204" pitchFamily="18" charset="0"/>
                                      </a:rPr>
                                      <m:t>𝑅</m:t>
                                    </m:r>
                                  </m:e>
                                  <m:sub>
                                    <m:r>
                                      <a:rPr lang="en-GB" sz="2400" i="1">
                                        <a:latin typeface="Cambria Math" panose="02040503050406030204" pitchFamily="18" charset="0"/>
                                      </a:rPr>
                                      <m:t>𝐵</m:t>
                                    </m:r>
                                  </m:sub>
                                </m:sSub>
                                <m:r>
                                  <a:rPr lang="en-GB" sz="2400" i="1">
                                    <a:latin typeface="Cambria Math" panose="02040503050406030204" pitchFamily="18" charset="0"/>
                                  </a:rPr>
                                  <m:t>−</m:t>
                                </m:r>
                                <m:r>
                                  <a:rPr lang="en-GB" sz="2400" i="1">
                                    <a:latin typeface="Cambria Math" panose="02040503050406030204" pitchFamily="18" charset="0"/>
                                  </a:rPr>
                                  <m:t>𝐷</m:t>
                                </m:r>
                              </m:e>
                              <m:sub>
                                <m:r>
                                  <a:rPr lang="en-GB" sz="2400" i="1">
                                    <a:latin typeface="Cambria Math" panose="02040503050406030204" pitchFamily="18" charset="0"/>
                                  </a:rPr>
                                  <m:t>𝐴</m:t>
                                </m:r>
                              </m:sub>
                            </m:sSub>
                            <m:sSub>
                              <m:sSubPr>
                                <m:ctrlPr>
                                  <a:rPr lang="en-GB" sz="2400" i="1">
                                    <a:latin typeface="Cambria Math" panose="02040503050406030204" pitchFamily="18" charset="0"/>
                                  </a:rPr>
                                </m:ctrlPr>
                              </m:sSubPr>
                              <m:e>
                                <m:r>
                                  <a:rPr lang="en-GB" sz="2400" i="1">
                                    <a:latin typeface="Cambria Math" panose="02040503050406030204" pitchFamily="18" charset="0"/>
                                  </a:rPr>
                                  <m:t>𝐷</m:t>
                                </m:r>
                              </m:e>
                              <m:sub>
                                <m:r>
                                  <a:rPr lang="en-GB" sz="2400" i="1">
                                    <a:latin typeface="Cambria Math" panose="02040503050406030204" pitchFamily="18" charset="0"/>
                                  </a:rPr>
                                  <m:t>𝐵</m:t>
                                </m:r>
                              </m:sub>
                            </m:sSub>
                          </m:num>
                          <m:den>
                            <m:sSub>
                              <m:sSubPr>
                                <m:ctrlPr>
                                  <a:rPr lang="en-GB" sz="2400" i="1">
                                    <a:latin typeface="Cambria Math" panose="02040503050406030204" pitchFamily="18" charset="0"/>
                                  </a:rPr>
                                </m:ctrlPr>
                              </m:sSubPr>
                              <m:e>
                                <m:r>
                                  <a:rPr lang="en-GB" sz="2400" i="1">
                                    <a:latin typeface="Cambria Math" panose="02040503050406030204" pitchFamily="18" charset="0"/>
                                  </a:rPr>
                                  <m:t>𝑅</m:t>
                                </m:r>
                              </m:e>
                              <m:sub>
                                <m:r>
                                  <a:rPr lang="en-GB" sz="2400" i="1">
                                    <a:latin typeface="Cambria Math" panose="02040503050406030204" pitchFamily="18" charset="0"/>
                                  </a:rPr>
                                  <m:t>𝐴</m:t>
                                </m:r>
                              </m:sub>
                            </m:sSub>
                            <m:r>
                              <a:rPr lang="en-GB" sz="2400" i="1">
                                <a:latin typeface="Cambria Math" panose="02040503050406030204" pitchFamily="18" charset="0"/>
                              </a:rPr>
                              <m:t>+</m:t>
                            </m:r>
                            <m:sSub>
                              <m:sSubPr>
                                <m:ctrlPr>
                                  <a:rPr lang="en-GB" sz="2400" i="1">
                                    <a:latin typeface="Cambria Math" panose="02040503050406030204" pitchFamily="18" charset="0"/>
                                  </a:rPr>
                                </m:ctrlPr>
                              </m:sSubPr>
                              <m:e>
                                <m:r>
                                  <a:rPr lang="en-GB" sz="2400" i="1">
                                    <a:latin typeface="Cambria Math" panose="02040503050406030204" pitchFamily="18" charset="0"/>
                                  </a:rPr>
                                  <m:t>𝑅</m:t>
                                </m:r>
                              </m:e>
                              <m:sub>
                                <m:r>
                                  <a:rPr lang="en-GB" sz="2400" i="1">
                                    <a:latin typeface="Cambria Math" panose="02040503050406030204" pitchFamily="18" charset="0"/>
                                  </a:rPr>
                                  <m:t>𝐵</m:t>
                                </m:r>
                              </m:sub>
                            </m:sSub>
                            <m:r>
                              <a:rPr lang="en-GB" sz="2400" i="1">
                                <a:latin typeface="Cambria Math" panose="02040503050406030204" pitchFamily="18" charset="0"/>
                              </a:rPr>
                              <m:t>+</m:t>
                            </m:r>
                            <m:sSub>
                              <m:sSubPr>
                                <m:ctrlPr>
                                  <a:rPr lang="en-GB" sz="2400" i="1">
                                    <a:latin typeface="Cambria Math" panose="02040503050406030204" pitchFamily="18" charset="0"/>
                                  </a:rPr>
                                </m:ctrlPr>
                              </m:sSubPr>
                              <m:e>
                                <m:r>
                                  <a:rPr lang="en-GB" sz="2400" i="1">
                                    <a:latin typeface="Cambria Math" panose="02040503050406030204" pitchFamily="18" charset="0"/>
                                  </a:rPr>
                                  <m:t>𝐷</m:t>
                                </m:r>
                              </m:e>
                              <m:sub>
                                <m:r>
                                  <a:rPr lang="en-GB" sz="2400" i="1">
                                    <a:latin typeface="Cambria Math" panose="02040503050406030204" pitchFamily="18" charset="0"/>
                                  </a:rPr>
                                  <m:t>𝐴</m:t>
                                </m:r>
                              </m:sub>
                            </m:sSub>
                            <m:r>
                              <a:rPr lang="en-GB" sz="2400" i="1">
                                <a:latin typeface="Cambria Math" panose="02040503050406030204" pitchFamily="18" charset="0"/>
                              </a:rPr>
                              <m:t>+</m:t>
                            </m:r>
                            <m:sSub>
                              <m:sSubPr>
                                <m:ctrlPr>
                                  <a:rPr lang="en-GB" sz="2400" i="1">
                                    <a:latin typeface="Cambria Math" panose="02040503050406030204" pitchFamily="18" charset="0"/>
                                  </a:rPr>
                                </m:ctrlPr>
                              </m:sSubPr>
                              <m:e>
                                <m:r>
                                  <a:rPr lang="en-GB" sz="2400" i="1">
                                    <a:latin typeface="Cambria Math" panose="02040503050406030204" pitchFamily="18" charset="0"/>
                                  </a:rPr>
                                  <m:t>𝐷</m:t>
                                </m:r>
                              </m:e>
                              <m:sub>
                                <m:r>
                                  <a:rPr lang="en-GB" sz="2400" i="1">
                                    <a:latin typeface="Cambria Math" panose="02040503050406030204" pitchFamily="18" charset="0"/>
                                  </a:rPr>
                                  <m:t>𝐵</m:t>
                                </m:r>
                              </m:sub>
                            </m:sSub>
                          </m:den>
                        </m:f>
                      </m:oMath>
                    </m:oMathPara>
                  </a14:m>
                  <a:endParaRPr lang="en-GB" sz="2400" baseline="30000" dirty="0"/>
                </a:p>
              </p:txBody>
            </p:sp>
          </mc:Choice>
          <mc:Fallback xmlns="">
            <p:sp>
              <p:nvSpPr>
                <p:cNvPr id="43" name="TextBox 42">
                  <a:extLst>
                    <a:ext uri="{FF2B5EF4-FFF2-40B4-BE49-F238E27FC236}">
                      <a16:creationId xmlns:a16="http://schemas.microsoft.com/office/drawing/2014/main" id="{4BCBA5D2-2989-4855-8CE4-7593BFD2174A}"/>
                    </a:ext>
                  </a:extLst>
                </p:cNvPr>
                <p:cNvSpPr txBox="1">
                  <a:spLocks noRot="1" noChangeAspect="1" noMove="1" noResize="1" noEditPoints="1" noAdjustHandles="1" noChangeArrowheads="1" noChangeShapeType="1" noTextEdit="1"/>
                </p:cNvSpPr>
                <p:nvPr/>
              </p:nvSpPr>
              <p:spPr>
                <a:xfrm>
                  <a:off x="3775739" y="5404042"/>
                  <a:ext cx="4552978" cy="751872"/>
                </a:xfrm>
                <a:prstGeom prst="rect">
                  <a:avLst/>
                </a:prstGeom>
                <a:blipFill>
                  <a:blip r:embed="rId8"/>
                  <a:stretch>
                    <a:fillRect/>
                  </a:stretch>
                </a:blipFill>
              </p:spPr>
              <p:txBody>
                <a:bodyPr/>
                <a:lstStyle/>
                <a:p>
                  <a:r>
                    <a:rPr lang="en-US">
                      <a:noFill/>
                    </a:rPr>
                    <a:t> </a:t>
                  </a:r>
                </a:p>
              </p:txBody>
            </p:sp>
          </mc:Fallback>
        </mc:AlternateContent>
        <p:cxnSp>
          <p:nvCxnSpPr>
            <p:cNvPr id="39" name="Straight Arrow Connector 38">
              <a:extLst>
                <a:ext uri="{FF2B5EF4-FFF2-40B4-BE49-F238E27FC236}">
                  <a16:creationId xmlns:a16="http://schemas.microsoft.com/office/drawing/2014/main" id="{F133271C-A7C8-40A2-8FE7-5C03F02D1983}"/>
                </a:ext>
              </a:extLst>
            </p:cNvPr>
            <p:cNvCxnSpPr>
              <a:cxnSpLocks/>
            </p:cNvCxnSpPr>
            <p:nvPr/>
          </p:nvCxnSpPr>
          <p:spPr>
            <a:xfrm flipH="1">
              <a:off x="3900615" y="3306982"/>
              <a:ext cx="1" cy="932453"/>
            </a:xfrm>
            <a:prstGeom prst="straightConnector1">
              <a:avLst/>
            </a:prstGeom>
            <a:ln w="19050">
              <a:solidFill>
                <a:schemeClr val="accent5">
                  <a:lumMod val="7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DB0524E3-905E-48AC-A159-58B33901ABDF}"/>
                </a:ext>
              </a:extLst>
            </p:cNvPr>
            <p:cNvCxnSpPr>
              <a:cxnSpLocks/>
            </p:cNvCxnSpPr>
            <p:nvPr/>
          </p:nvCxnSpPr>
          <p:spPr>
            <a:xfrm flipH="1">
              <a:off x="3903680" y="4237169"/>
              <a:ext cx="1" cy="508457"/>
            </a:xfrm>
            <a:prstGeom prst="straightConnector1">
              <a:avLst/>
            </a:prstGeom>
            <a:ln w="19050">
              <a:solidFill>
                <a:schemeClr val="accent5">
                  <a:lumMod val="7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593228C6-42B7-49FB-B75C-14060E270FB5}"/>
                </a:ext>
              </a:extLst>
            </p:cNvPr>
            <p:cNvCxnSpPr>
              <a:cxnSpLocks/>
            </p:cNvCxnSpPr>
            <p:nvPr/>
          </p:nvCxnSpPr>
          <p:spPr>
            <a:xfrm flipH="1">
              <a:off x="7908491" y="4037863"/>
              <a:ext cx="1" cy="1023728"/>
            </a:xfrm>
            <a:prstGeom prst="straightConnector1">
              <a:avLst/>
            </a:prstGeom>
            <a:ln w="19050">
              <a:solidFill>
                <a:schemeClr val="accent5">
                  <a:lumMod val="7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9FCA5EC6-1505-420C-8C85-8BD141968D72}"/>
                </a:ext>
              </a:extLst>
            </p:cNvPr>
            <p:cNvCxnSpPr>
              <a:cxnSpLocks/>
            </p:cNvCxnSpPr>
            <p:nvPr/>
          </p:nvCxnSpPr>
          <p:spPr>
            <a:xfrm flipH="1">
              <a:off x="7908935" y="3519083"/>
              <a:ext cx="1" cy="470154"/>
            </a:xfrm>
            <a:prstGeom prst="straightConnector1">
              <a:avLst/>
            </a:prstGeom>
            <a:ln w="19050">
              <a:solidFill>
                <a:schemeClr val="accent5">
                  <a:lumMod val="7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cxnSp>
        <p:nvCxnSpPr>
          <p:cNvPr id="8" name="Straight Connector 7">
            <a:extLst>
              <a:ext uri="{FF2B5EF4-FFF2-40B4-BE49-F238E27FC236}">
                <a16:creationId xmlns:a16="http://schemas.microsoft.com/office/drawing/2014/main" id="{99E713E8-C06E-4277-99B3-27E381F18F09}"/>
              </a:ext>
            </a:extLst>
          </p:cNvPr>
          <p:cNvCxnSpPr>
            <a:cxnSpLocks/>
          </p:cNvCxnSpPr>
          <p:nvPr/>
        </p:nvCxnSpPr>
        <p:spPr>
          <a:xfrm>
            <a:off x="41803" y="6606369"/>
            <a:ext cx="12020851" cy="0"/>
          </a:xfrm>
          <a:prstGeom prst="line">
            <a:avLst/>
          </a:prstGeom>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B6F74B2A-9155-48BB-B240-8E586147B0EB}"/>
              </a:ext>
            </a:extLst>
          </p:cNvPr>
          <p:cNvSpPr txBox="1"/>
          <p:nvPr/>
        </p:nvSpPr>
        <p:spPr>
          <a:xfrm>
            <a:off x="368043" y="3675633"/>
            <a:ext cx="2864643" cy="584775"/>
          </a:xfrm>
          <a:prstGeom prst="rect">
            <a:avLst/>
          </a:prstGeom>
          <a:noFill/>
        </p:spPr>
        <p:txBody>
          <a:bodyPr wrap="square" rtlCol="0">
            <a:spAutoFit/>
          </a:bodyPr>
          <a:lstStyle/>
          <a:p>
            <a:r>
              <a:rPr lang="en-US" sz="3200" dirty="0"/>
              <a:t>IEEE 802.15.4</a:t>
            </a:r>
          </a:p>
        </p:txBody>
      </p:sp>
    </p:spTree>
    <p:custDataLst>
      <p:tags r:id="rId1"/>
    </p:custDataLst>
    <p:extLst>
      <p:ext uri="{BB962C8B-B14F-4D97-AF65-F5344CB8AC3E}">
        <p14:creationId xmlns:p14="http://schemas.microsoft.com/office/powerpoint/2010/main" val="2470305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73C0F84-E367-0345-BDDD-B9B451EFC953}"/>
              </a:ext>
            </a:extLst>
          </p:cNvPr>
          <p:cNvGrpSpPr/>
          <p:nvPr/>
        </p:nvGrpSpPr>
        <p:grpSpPr>
          <a:xfrm>
            <a:off x="4198850" y="1290161"/>
            <a:ext cx="3509291" cy="2823663"/>
            <a:chOff x="6223518" y="2242462"/>
            <a:chExt cx="2332653" cy="1876911"/>
          </a:xfrm>
        </p:grpSpPr>
        <p:sp>
          <p:nvSpPr>
            <p:cNvPr id="6" name="Oval 5">
              <a:extLst>
                <a:ext uri="{FF2B5EF4-FFF2-40B4-BE49-F238E27FC236}">
                  <a16:creationId xmlns:a16="http://schemas.microsoft.com/office/drawing/2014/main" id="{F72C83E9-AE5A-9949-9A9D-FE7795C8EFDB}"/>
                </a:ext>
              </a:extLst>
            </p:cNvPr>
            <p:cNvSpPr/>
            <p:nvPr/>
          </p:nvSpPr>
          <p:spPr>
            <a:xfrm>
              <a:off x="6792688" y="2248682"/>
              <a:ext cx="286137" cy="286137"/>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C97BF611-AF91-EA42-9BC6-29D4DB80A265}"/>
                </a:ext>
              </a:extLst>
            </p:cNvPr>
            <p:cNvSpPr/>
            <p:nvPr/>
          </p:nvSpPr>
          <p:spPr>
            <a:xfrm>
              <a:off x="6223518" y="3044112"/>
              <a:ext cx="286137" cy="286137"/>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CBD451B5-57D8-9342-A544-603AEFADEE27}"/>
                </a:ext>
              </a:extLst>
            </p:cNvPr>
            <p:cNvSpPr/>
            <p:nvPr/>
          </p:nvSpPr>
          <p:spPr>
            <a:xfrm>
              <a:off x="6798904" y="3833236"/>
              <a:ext cx="286137" cy="286137"/>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B0946085-5374-DD40-AF76-3F737CD1FB2E}"/>
                </a:ext>
              </a:extLst>
            </p:cNvPr>
            <p:cNvSpPr/>
            <p:nvPr/>
          </p:nvSpPr>
          <p:spPr>
            <a:xfrm>
              <a:off x="7725747" y="2242462"/>
              <a:ext cx="286137" cy="286137"/>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BA8037B2-9988-E84A-BF4F-CB31DE3B9DE5}"/>
                </a:ext>
              </a:extLst>
            </p:cNvPr>
            <p:cNvSpPr/>
            <p:nvPr/>
          </p:nvSpPr>
          <p:spPr>
            <a:xfrm>
              <a:off x="8270034" y="3017023"/>
              <a:ext cx="286137" cy="286137"/>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B6D6567C-4BB6-6541-A919-AEEF0C4497B0}"/>
                </a:ext>
              </a:extLst>
            </p:cNvPr>
            <p:cNvSpPr/>
            <p:nvPr/>
          </p:nvSpPr>
          <p:spPr>
            <a:xfrm>
              <a:off x="7730329" y="3833236"/>
              <a:ext cx="286137" cy="286137"/>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2CD62C9D-692F-424B-A31C-55715E65AE7A}"/>
                </a:ext>
              </a:extLst>
            </p:cNvPr>
            <p:cNvCxnSpPr>
              <a:stCxn id="9" idx="2"/>
              <a:endCxn id="6" idx="6"/>
            </p:cNvCxnSpPr>
            <p:nvPr/>
          </p:nvCxnSpPr>
          <p:spPr>
            <a:xfrm flipH="1">
              <a:off x="7078825" y="2385531"/>
              <a:ext cx="646922" cy="6220"/>
            </a:xfrm>
            <a:prstGeom prst="line">
              <a:avLst/>
            </a:prstGeom>
            <a:ln w="12700"/>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A6ED37AA-A9F4-9B47-A140-058621E97C6D}"/>
                </a:ext>
              </a:extLst>
            </p:cNvPr>
            <p:cNvCxnSpPr>
              <a:cxnSpLocks/>
              <a:stCxn id="11" idx="0"/>
              <a:endCxn id="6" idx="4"/>
            </p:cNvCxnSpPr>
            <p:nvPr/>
          </p:nvCxnSpPr>
          <p:spPr>
            <a:xfrm flipH="1" flipV="1">
              <a:off x="6935757" y="2534819"/>
              <a:ext cx="937641" cy="1298417"/>
            </a:xfrm>
            <a:prstGeom prst="line">
              <a:avLst/>
            </a:prstGeom>
            <a:ln w="12700"/>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857C2176-0643-2F43-A978-0564AA3475A3}"/>
                </a:ext>
              </a:extLst>
            </p:cNvPr>
            <p:cNvCxnSpPr>
              <a:cxnSpLocks/>
              <a:stCxn id="8" idx="0"/>
              <a:endCxn id="6" idx="4"/>
            </p:cNvCxnSpPr>
            <p:nvPr/>
          </p:nvCxnSpPr>
          <p:spPr>
            <a:xfrm flipH="1" flipV="1">
              <a:off x="6935757" y="2534819"/>
              <a:ext cx="6216" cy="1298417"/>
            </a:xfrm>
            <a:prstGeom prst="line">
              <a:avLst/>
            </a:prstGeom>
            <a:ln w="12700"/>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1D6F2103-544B-254C-A71F-BC41F4DE7B72}"/>
                </a:ext>
              </a:extLst>
            </p:cNvPr>
            <p:cNvCxnSpPr>
              <a:cxnSpLocks/>
              <a:stCxn id="7" idx="7"/>
              <a:endCxn id="6" idx="3"/>
            </p:cNvCxnSpPr>
            <p:nvPr/>
          </p:nvCxnSpPr>
          <p:spPr>
            <a:xfrm flipV="1">
              <a:off x="6467751" y="2492915"/>
              <a:ext cx="366841" cy="593101"/>
            </a:xfrm>
            <a:prstGeom prst="line">
              <a:avLst/>
            </a:prstGeom>
            <a:ln w="12700"/>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5649B319-B36D-4B4A-BBF1-E55CCD81A756}"/>
                </a:ext>
              </a:extLst>
            </p:cNvPr>
            <p:cNvCxnSpPr>
              <a:cxnSpLocks/>
              <a:stCxn id="11" idx="2"/>
              <a:endCxn id="8" idx="6"/>
            </p:cNvCxnSpPr>
            <p:nvPr/>
          </p:nvCxnSpPr>
          <p:spPr>
            <a:xfrm flipH="1">
              <a:off x="7085041" y="3976305"/>
              <a:ext cx="645288"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FAA5D026-A093-8C40-8103-6DD0B9BBB12D}"/>
                </a:ext>
              </a:extLst>
            </p:cNvPr>
            <p:cNvCxnSpPr>
              <a:cxnSpLocks/>
              <a:stCxn id="7" idx="5"/>
              <a:endCxn id="8" idx="1"/>
            </p:cNvCxnSpPr>
            <p:nvPr/>
          </p:nvCxnSpPr>
          <p:spPr>
            <a:xfrm>
              <a:off x="6467751" y="3288345"/>
              <a:ext cx="373057" cy="586795"/>
            </a:xfrm>
            <a:prstGeom prst="line">
              <a:avLst/>
            </a:prstGeom>
            <a:ln w="12700"/>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C7CA0470-9088-7F4A-8F4A-74A15B0E0C92}"/>
                </a:ext>
              </a:extLst>
            </p:cNvPr>
            <p:cNvCxnSpPr>
              <a:cxnSpLocks/>
              <a:stCxn id="9" idx="5"/>
              <a:endCxn id="10" idx="1"/>
            </p:cNvCxnSpPr>
            <p:nvPr/>
          </p:nvCxnSpPr>
          <p:spPr>
            <a:xfrm>
              <a:off x="7969980" y="2486695"/>
              <a:ext cx="341958" cy="572232"/>
            </a:xfrm>
            <a:prstGeom prst="line">
              <a:avLst/>
            </a:prstGeom>
            <a:ln w="12700"/>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3F02FC8E-5533-4F49-BD2E-7A7633A830B2}"/>
                </a:ext>
              </a:extLst>
            </p:cNvPr>
            <p:cNvCxnSpPr>
              <a:cxnSpLocks/>
              <a:stCxn id="10" idx="3"/>
              <a:endCxn id="11" idx="7"/>
            </p:cNvCxnSpPr>
            <p:nvPr/>
          </p:nvCxnSpPr>
          <p:spPr>
            <a:xfrm flipH="1">
              <a:off x="7974562" y="3261256"/>
              <a:ext cx="337376" cy="613884"/>
            </a:xfrm>
            <a:prstGeom prst="line">
              <a:avLst/>
            </a:prstGeom>
            <a:ln w="12700"/>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FDED6FF5-BCD9-B241-B9FF-27FDC50749EE}"/>
                </a:ext>
              </a:extLst>
            </p:cNvPr>
            <p:cNvCxnSpPr>
              <a:cxnSpLocks/>
              <a:stCxn id="11" idx="0"/>
              <a:endCxn id="9" idx="4"/>
            </p:cNvCxnSpPr>
            <p:nvPr/>
          </p:nvCxnSpPr>
          <p:spPr>
            <a:xfrm flipH="1" flipV="1">
              <a:off x="7868816" y="2528599"/>
              <a:ext cx="4582" cy="1304637"/>
            </a:xfrm>
            <a:prstGeom prst="line">
              <a:avLst/>
            </a:prstGeom>
            <a:ln w="12700"/>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7F3AC5FE-D3E9-3D46-843B-04D54409FE73}"/>
                </a:ext>
              </a:extLst>
            </p:cNvPr>
            <p:cNvCxnSpPr>
              <a:cxnSpLocks/>
              <a:stCxn id="8" idx="0"/>
              <a:endCxn id="9" idx="4"/>
            </p:cNvCxnSpPr>
            <p:nvPr/>
          </p:nvCxnSpPr>
          <p:spPr>
            <a:xfrm flipV="1">
              <a:off x="6941973" y="2528599"/>
              <a:ext cx="926843" cy="1304637"/>
            </a:xfrm>
            <a:prstGeom prst="line">
              <a:avLst/>
            </a:prstGeom>
            <a:ln w="12700"/>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C10A1221-C601-3245-AFF0-26059E09E9E9}"/>
                </a:ext>
              </a:extLst>
            </p:cNvPr>
            <p:cNvCxnSpPr>
              <a:cxnSpLocks/>
              <a:stCxn id="10" idx="2"/>
              <a:endCxn id="7" idx="6"/>
            </p:cNvCxnSpPr>
            <p:nvPr/>
          </p:nvCxnSpPr>
          <p:spPr>
            <a:xfrm flipH="1">
              <a:off x="6509655" y="3160092"/>
              <a:ext cx="1760379" cy="27089"/>
            </a:xfrm>
            <a:prstGeom prst="line">
              <a:avLst/>
            </a:prstGeom>
            <a:ln w="12700"/>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30BF8BE9-3486-8941-A151-67BB354D0193}"/>
                </a:ext>
              </a:extLst>
            </p:cNvPr>
            <p:cNvCxnSpPr>
              <a:cxnSpLocks/>
              <a:stCxn id="9" idx="4"/>
              <a:endCxn id="7" idx="6"/>
            </p:cNvCxnSpPr>
            <p:nvPr/>
          </p:nvCxnSpPr>
          <p:spPr>
            <a:xfrm flipH="1">
              <a:off x="6509655" y="2528599"/>
              <a:ext cx="1359161" cy="658582"/>
            </a:xfrm>
            <a:prstGeom prst="line">
              <a:avLst/>
            </a:prstGeom>
            <a:ln w="12700"/>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CF56ACE3-E7AB-E141-AAC6-41AE34A6E9B6}"/>
                </a:ext>
              </a:extLst>
            </p:cNvPr>
            <p:cNvCxnSpPr>
              <a:cxnSpLocks/>
              <a:stCxn id="11" idx="0"/>
              <a:endCxn id="7" idx="6"/>
            </p:cNvCxnSpPr>
            <p:nvPr/>
          </p:nvCxnSpPr>
          <p:spPr>
            <a:xfrm flipH="1" flipV="1">
              <a:off x="6509655" y="3187181"/>
              <a:ext cx="1363743" cy="646055"/>
            </a:xfrm>
            <a:prstGeom prst="line">
              <a:avLst/>
            </a:prstGeom>
            <a:ln w="12700"/>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89FE21EB-883A-6C45-8E63-D439ED32DB49}"/>
                </a:ext>
              </a:extLst>
            </p:cNvPr>
            <p:cNvCxnSpPr>
              <a:cxnSpLocks/>
              <a:stCxn id="6" idx="4"/>
              <a:endCxn id="10" idx="2"/>
            </p:cNvCxnSpPr>
            <p:nvPr/>
          </p:nvCxnSpPr>
          <p:spPr>
            <a:xfrm>
              <a:off x="6935757" y="2534819"/>
              <a:ext cx="1334277" cy="625273"/>
            </a:xfrm>
            <a:prstGeom prst="line">
              <a:avLst/>
            </a:prstGeom>
            <a:ln w="12700"/>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BE28716A-2F11-C243-83E6-4E3971EA0A23}"/>
                </a:ext>
              </a:extLst>
            </p:cNvPr>
            <p:cNvCxnSpPr>
              <a:cxnSpLocks/>
              <a:stCxn id="8" idx="0"/>
              <a:endCxn id="10" idx="2"/>
            </p:cNvCxnSpPr>
            <p:nvPr/>
          </p:nvCxnSpPr>
          <p:spPr>
            <a:xfrm flipV="1">
              <a:off x="6941973" y="3160092"/>
              <a:ext cx="1328061" cy="673144"/>
            </a:xfrm>
            <a:prstGeom prst="line">
              <a:avLst/>
            </a:prstGeom>
            <a:ln w="12700"/>
          </p:spPr>
          <p:style>
            <a:lnRef idx="1">
              <a:schemeClr val="dk1"/>
            </a:lnRef>
            <a:fillRef idx="0">
              <a:schemeClr val="dk1"/>
            </a:fillRef>
            <a:effectRef idx="0">
              <a:schemeClr val="dk1"/>
            </a:effectRef>
            <a:fontRef idx="minor">
              <a:schemeClr val="tx1"/>
            </a:fontRef>
          </p:style>
        </p:cxnSp>
      </p:grpSp>
      <p:sp>
        <p:nvSpPr>
          <p:cNvPr id="27" name="TextBox 26">
            <a:extLst>
              <a:ext uri="{FF2B5EF4-FFF2-40B4-BE49-F238E27FC236}">
                <a16:creationId xmlns:a16="http://schemas.microsoft.com/office/drawing/2014/main" id="{EE64AFE9-AD39-4940-AAC4-6D82DDB0B84A}"/>
              </a:ext>
            </a:extLst>
          </p:cNvPr>
          <p:cNvSpPr txBox="1"/>
          <p:nvPr/>
        </p:nvSpPr>
        <p:spPr>
          <a:xfrm>
            <a:off x="1278036" y="4214748"/>
            <a:ext cx="8696483" cy="939360"/>
          </a:xfrm>
          <a:prstGeom prst="rect">
            <a:avLst/>
          </a:prstGeom>
          <a:noFill/>
        </p:spPr>
        <p:txBody>
          <a:bodyPr wrap="square" rtlCol="0">
            <a:spAutoFit/>
          </a:bodyPr>
          <a:lstStyle/>
          <a:p>
            <a:pPr marL="457200" indent="-457200">
              <a:lnSpc>
                <a:spcPct val="200000"/>
              </a:lnSpc>
              <a:buFont typeface="Arial" panose="020B0604020202020204" pitchFamily="34" charset="0"/>
              <a:buChar char="•"/>
            </a:pPr>
            <a:r>
              <a:rPr lang="en-US" altLang="zh-CN" sz="3200" dirty="0"/>
              <a:t>Coordination of medium access</a:t>
            </a:r>
            <a:endParaRPr lang="en-GB" sz="3200" dirty="0"/>
          </a:p>
        </p:txBody>
      </p:sp>
      <p:sp>
        <p:nvSpPr>
          <p:cNvPr id="28" name="TextBox 27">
            <a:extLst>
              <a:ext uri="{FF2B5EF4-FFF2-40B4-BE49-F238E27FC236}">
                <a16:creationId xmlns:a16="http://schemas.microsoft.com/office/drawing/2014/main" id="{7CB6EB74-59B5-5549-A383-9C9D554101E9}"/>
              </a:ext>
            </a:extLst>
          </p:cNvPr>
          <p:cNvSpPr txBox="1"/>
          <p:nvPr/>
        </p:nvSpPr>
        <p:spPr>
          <a:xfrm>
            <a:off x="1268684" y="4960854"/>
            <a:ext cx="8696483" cy="939360"/>
          </a:xfrm>
          <a:prstGeom prst="rect">
            <a:avLst/>
          </a:prstGeom>
          <a:noFill/>
        </p:spPr>
        <p:txBody>
          <a:bodyPr wrap="square" rtlCol="0">
            <a:spAutoFit/>
          </a:bodyPr>
          <a:lstStyle/>
          <a:p>
            <a:pPr marL="457200" indent="-457200">
              <a:lnSpc>
                <a:spcPct val="200000"/>
              </a:lnSpc>
              <a:buFont typeface="Arial" panose="020B0604020202020204" pitchFamily="34" charset="0"/>
              <a:buChar char="•"/>
            </a:pPr>
            <a:r>
              <a:rPr lang="en-US" altLang="zh-CN" sz="3200" dirty="0"/>
              <a:t>Time consumption</a:t>
            </a:r>
            <a:endParaRPr lang="en-GB" sz="3200" dirty="0"/>
          </a:p>
        </p:txBody>
      </p:sp>
      <p:sp>
        <p:nvSpPr>
          <p:cNvPr id="2" name="TextBox 1">
            <a:extLst>
              <a:ext uri="{FF2B5EF4-FFF2-40B4-BE49-F238E27FC236}">
                <a16:creationId xmlns:a16="http://schemas.microsoft.com/office/drawing/2014/main" id="{47253000-125A-420B-9637-D9F6C41CCC62}"/>
              </a:ext>
            </a:extLst>
          </p:cNvPr>
          <p:cNvSpPr txBox="1"/>
          <p:nvPr/>
        </p:nvSpPr>
        <p:spPr>
          <a:xfrm>
            <a:off x="516880" y="197391"/>
            <a:ext cx="6981545" cy="646331"/>
          </a:xfrm>
          <a:prstGeom prst="rect">
            <a:avLst/>
          </a:prstGeom>
          <a:noFill/>
        </p:spPr>
        <p:txBody>
          <a:bodyPr wrap="square" rtlCol="0">
            <a:spAutoFit/>
          </a:bodyPr>
          <a:lstStyle/>
          <a:p>
            <a:r>
              <a:rPr lang="en-GB" altLang="zh-CN" sz="3600" b="1" dirty="0">
                <a:solidFill>
                  <a:schemeClr val="accent5">
                    <a:lumMod val="50000"/>
                  </a:schemeClr>
                </a:solidFill>
              </a:rPr>
              <a:t>M</a:t>
            </a:r>
            <a:r>
              <a:rPr lang="en-US" altLang="zh-CN" sz="3600" b="1" dirty="0" err="1">
                <a:solidFill>
                  <a:schemeClr val="accent5">
                    <a:lumMod val="50000"/>
                  </a:schemeClr>
                </a:solidFill>
              </a:rPr>
              <a:t>ulti</a:t>
            </a:r>
            <a:r>
              <a:rPr lang="en-US" altLang="zh-CN" sz="3600" b="1" dirty="0">
                <a:solidFill>
                  <a:schemeClr val="accent5">
                    <a:lumMod val="50000"/>
                  </a:schemeClr>
                </a:solidFill>
              </a:rPr>
              <a:t>-user </a:t>
            </a:r>
            <a:r>
              <a:rPr lang="en-GB" altLang="zh-CN" sz="3600" b="1" dirty="0">
                <a:solidFill>
                  <a:schemeClr val="accent5">
                    <a:lumMod val="50000"/>
                  </a:schemeClr>
                </a:solidFill>
              </a:rPr>
              <a:t>Ranging</a:t>
            </a:r>
            <a:endParaRPr lang="en-GB" sz="3600" b="1" dirty="0">
              <a:solidFill>
                <a:schemeClr val="accent5">
                  <a:lumMod val="50000"/>
                </a:schemeClr>
              </a:solidFill>
            </a:endParaRPr>
          </a:p>
        </p:txBody>
      </p:sp>
      <p:grpSp>
        <p:nvGrpSpPr>
          <p:cNvPr id="33" name="Group 32">
            <a:extLst>
              <a:ext uri="{FF2B5EF4-FFF2-40B4-BE49-F238E27FC236}">
                <a16:creationId xmlns:a16="http://schemas.microsoft.com/office/drawing/2014/main" id="{9E1CB6B8-407A-4662-BB30-A79A30953EEA}"/>
              </a:ext>
            </a:extLst>
          </p:cNvPr>
          <p:cNvGrpSpPr/>
          <p:nvPr/>
        </p:nvGrpSpPr>
        <p:grpSpPr>
          <a:xfrm>
            <a:off x="4430341" y="1652337"/>
            <a:ext cx="746337" cy="989614"/>
            <a:chOff x="8704846" y="2518467"/>
            <a:chExt cx="867577" cy="1150376"/>
          </a:xfrm>
        </p:grpSpPr>
        <p:cxnSp>
          <p:nvCxnSpPr>
            <p:cNvPr id="29" name="Straight Connector 28">
              <a:extLst>
                <a:ext uri="{FF2B5EF4-FFF2-40B4-BE49-F238E27FC236}">
                  <a16:creationId xmlns:a16="http://schemas.microsoft.com/office/drawing/2014/main" id="{2C929F96-CCB5-4272-B558-9D5FCA414E4F}"/>
                </a:ext>
              </a:extLst>
            </p:cNvPr>
            <p:cNvCxnSpPr>
              <a:cxnSpLocks/>
            </p:cNvCxnSpPr>
            <p:nvPr/>
          </p:nvCxnSpPr>
          <p:spPr>
            <a:xfrm flipV="1">
              <a:off x="8704846" y="2518467"/>
              <a:ext cx="704625" cy="854320"/>
            </a:xfrm>
            <a:prstGeom prst="line">
              <a:avLst/>
            </a:prstGeom>
            <a:ln w="25400">
              <a:solidFill>
                <a:srgbClr val="FF0000"/>
              </a:solidFill>
              <a:headEnd type="arrow"/>
            </a:ln>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54E3A1AA-C159-4D56-A9C5-5B0A839F39A5}"/>
                </a:ext>
              </a:extLst>
            </p:cNvPr>
            <p:cNvCxnSpPr>
              <a:cxnSpLocks/>
            </p:cNvCxnSpPr>
            <p:nvPr/>
          </p:nvCxnSpPr>
          <p:spPr>
            <a:xfrm flipV="1">
              <a:off x="8894159" y="2552881"/>
              <a:ext cx="608719" cy="986418"/>
            </a:xfrm>
            <a:prstGeom prst="line">
              <a:avLst/>
            </a:prstGeom>
            <a:ln w="25400">
              <a:solidFill>
                <a:srgbClr val="FF0000"/>
              </a:solidFill>
              <a:tailEnd type="arrow"/>
            </a:ln>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8E646E9F-6164-43D7-A389-A87505EB6989}"/>
                </a:ext>
              </a:extLst>
            </p:cNvPr>
            <p:cNvCxnSpPr>
              <a:cxnSpLocks/>
            </p:cNvCxnSpPr>
            <p:nvPr/>
          </p:nvCxnSpPr>
          <p:spPr>
            <a:xfrm flipV="1">
              <a:off x="9094157" y="2672164"/>
              <a:ext cx="478266" cy="996679"/>
            </a:xfrm>
            <a:prstGeom prst="line">
              <a:avLst/>
            </a:prstGeom>
            <a:ln w="25400">
              <a:solidFill>
                <a:srgbClr val="FF0000"/>
              </a:solidFill>
              <a:headEnd type="arrow"/>
            </a:ln>
          </p:spPr>
          <p:style>
            <a:lnRef idx="1">
              <a:schemeClr val="dk1"/>
            </a:lnRef>
            <a:fillRef idx="0">
              <a:schemeClr val="dk1"/>
            </a:fillRef>
            <a:effectRef idx="0">
              <a:schemeClr val="dk1"/>
            </a:effectRef>
            <a:fontRef idx="minor">
              <a:schemeClr val="tx1"/>
            </a:fontRef>
          </p:style>
        </p:cxnSp>
      </p:grpSp>
    </p:spTree>
    <p:custDataLst>
      <p:tags r:id="rId1"/>
    </p:custDataLst>
    <p:extLst>
      <p:ext uri="{BB962C8B-B14F-4D97-AF65-F5344CB8AC3E}">
        <p14:creationId xmlns:p14="http://schemas.microsoft.com/office/powerpoint/2010/main" val="2472467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par>
                          <p:cTn id="7" fill="hold">
                            <p:stCondLst>
                              <p:cond delay="0"/>
                            </p:stCondLst>
                            <p:childTnLst>
                              <p:par>
                                <p:cTn id="8" presetID="26" presetClass="emph" presetSubtype="0" fill="hold" nodeType="afterEffect">
                                  <p:stCondLst>
                                    <p:cond delay="0"/>
                                  </p:stCondLst>
                                  <p:childTnLst>
                                    <p:animEffect transition="out" filter="fade">
                                      <p:cBhvr>
                                        <p:cTn id="9" dur="500" tmFilter="0, 0; .2, .5; .8, .5; 1, 0"/>
                                        <p:tgtEl>
                                          <p:spTgt spid="33"/>
                                        </p:tgtEl>
                                      </p:cBhvr>
                                    </p:animEffect>
                                    <p:animScale>
                                      <p:cBhvr>
                                        <p:cTn id="10" dur="250" autoRev="1" fill="hold"/>
                                        <p:tgtEl>
                                          <p:spTgt spid="3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77613FB8-B9FE-484C-BB73-A6007E42DA4C}"/>
              </a:ext>
            </a:extLst>
          </p:cNvPr>
          <p:cNvSpPr/>
          <p:nvPr/>
        </p:nvSpPr>
        <p:spPr>
          <a:xfrm>
            <a:off x="1689685" y="3244443"/>
            <a:ext cx="9852972" cy="2275958"/>
          </a:xfrm>
          <a:prstGeom prst="roundRect">
            <a:avLst/>
          </a:prstGeom>
          <a:solidFill>
            <a:schemeClr val="accent5">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F75358B3-6410-4E03-869C-746523E76129}"/>
              </a:ext>
            </a:extLst>
          </p:cNvPr>
          <p:cNvSpPr txBox="1"/>
          <p:nvPr/>
        </p:nvSpPr>
        <p:spPr>
          <a:xfrm>
            <a:off x="2861047" y="1201209"/>
            <a:ext cx="1154204" cy="584775"/>
          </a:xfrm>
          <a:prstGeom prst="rect">
            <a:avLst/>
          </a:prstGeom>
          <a:noFill/>
        </p:spPr>
        <p:txBody>
          <a:bodyPr wrap="square" rtlCol="0">
            <a:spAutoFit/>
          </a:bodyPr>
          <a:lstStyle/>
          <a:p>
            <a:r>
              <a:rPr lang="en-GB" sz="3200" dirty="0">
                <a:solidFill>
                  <a:srgbClr val="C00000"/>
                </a:solidFill>
              </a:rPr>
              <a:t>UWB</a:t>
            </a:r>
          </a:p>
        </p:txBody>
      </p:sp>
      <p:grpSp>
        <p:nvGrpSpPr>
          <p:cNvPr id="12" name="Group 11">
            <a:extLst>
              <a:ext uri="{FF2B5EF4-FFF2-40B4-BE49-F238E27FC236}">
                <a16:creationId xmlns:a16="http://schemas.microsoft.com/office/drawing/2014/main" id="{3CE77DC0-3929-4A6C-9ADE-512066F871EA}"/>
              </a:ext>
            </a:extLst>
          </p:cNvPr>
          <p:cNvGrpSpPr/>
          <p:nvPr/>
        </p:nvGrpSpPr>
        <p:grpSpPr>
          <a:xfrm>
            <a:off x="5018696" y="1176347"/>
            <a:ext cx="6534366" cy="1908474"/>
            <a:chOff x="5800064" y="-1407331"/>
            <a:chExt cx="6534366" cy="2275958"/>
          </a:xfrm>
          <a:solidFill>
            <a:schemeClr val="accent5">
              <a:lumMod val="40000"/>
              <a:lumOff val="60000"/>
            </a:schemeClr>
          </a:solidFill>
        </p:grpSpPr>
        <p:sp>
          <p:nvSpPr>
            <p:cNvPr id="6" name="Rectangle: Rounded Corners 5">
              <a:extLst>
                <a:ext uri="{FF2B5EF4-FFF2-40B4-BE49-F238E27FC236}">
                  <a16:creationId xmlns:a16="http://schemas.microsoft.com/office/drawing/2014/main" id="{5CC14FDA-B546-490C-B15E-369A1625E9C4}"/>
                </a:ext>
              </a:extLst>
            </p:cNvPr>
            <p:cNvSpPr/>
            <p:nvPr/>
          </p:nvSpPr>
          <p:spPr>
            <a:xfrm>
              <a:off x="5800064" y="-1407331"/>
              <a:ext cx="6534366" cy="227595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73777AFF-E45D-4585-A57A-DF8E72A113E2}"/>
                </a:ext>
              </a:extLst>
            </p:cNvPr>
            <p:cNvSpPr txBox="1"/>
            <p:nvPr/>
          </p:nvSpPr>
          <p:spPr>
            <a:xfrm>
              <a:off x="7985147" y="-1294125"/>
              <a:ext cx="2985099" cy="697376"/>
            </a:xfrm>
            <a:prstGeom prst="rect">
              <a:avLst/>
            </a:prstGeom>
            <a:grpFill/>
          </p:spPr>
          <p:txBody>
            <a:bodyPr wrap="square" rtlCol="0">
              <a:spAutoFit/>
            </a:bodyPr>
            <a:lstStyle/>
            <a:p>
              <a:r>
                <a:rPr lang="en-GB" sz="3200" dirty="0">
                  <a:solidFill>
                    <a:srgbClr val="C00000"/>
                  </a:solidFill>
                </a:rPr>
                <a:t>P2P Protocol</a:t>
              </a:r>
            </a:p>
          </p:txBody>
        </p:sp>
      </p:grpSp>
      <p:pic>
        <p:nvPicPr>
          <p:cNvPr id="4" name="Picture 3">
            <a:extLst>
              <a:ext uri="{FF2B5EF4-FFF2-40B4-BE49-F238E27FC236}">
                <a16:creationId xmlns:a16="http://schemas.microsoft.com/office/drawing/2014/main" id="{7A5DC18F-ED05-4AC1-8CB4-1212E8147BF5}"/>
              </a:ext>
            </a:extLst>
          </p:cNvPr>
          <p:cNvPicPr>
            <a:picLocks noChangeAspect="1"/>
          </p:cNvPicPr>
          <p:nvPr/>
        </p:nvPicPr>
        <p:blipFill>
          <a:blip r:embed="rId3"/>
          <a:stretch>
            <a:fillRect/>
          </a:stretch>
        </p:blipFill>
        <p:spPr>
          <a:xfrm>
            <a:off x="-33474" y="1493597"/>
            <a:ext cx="1788818" cy="1341616"/>
          </a:xfrm>
          <a:prstGeom prst="rect">
            <a:avLst/>
          </a:prstGeom>
        </p:spPr>
      </p:pic>
      <p:sp>
        <p:nvSpPr>
          <p:cNvPr id="35" name="Rectangle 34">
            <a:extLst>
              <a:ext uri="{FF2B5EF4-FFF2-40B4-BE49-F238E27FC236}">
                <a16:creationId xmlns:a16="http://schemas.microsoft.com/office/drawing/2014/main" id="{9836F581-5145-4298-ABBC-80947C6B8F9A}"/>
              </a:ext>
            </a:extLst>
          </p:cNvPr>
          <p:cNvSpPr/>
          <p:nvPr/>
        </p:nvSpPr>
        <p:spPr>
          <a:xfrm>
            <a:off x="5171126" y="1893384"/>
            <a:ext cx="6045072" cy="1026567"/>
          </a:xfrm>
          <a:prstGeom prst="rect">
            <a:avLst/>
          </a:prstGeom>
          <a:solidFill>
            <a:schemeClr val="bg1"/>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6" name="Rectangle 35">
            <a:extLst>
              <a:ext uri="{FF2B5EF4-FFF2-40B4-BE49-F238E27FC236}">
                <a16:creationId xmlns:a16="http://schemas.microsoft.com/office/drawing/2014/main" id="{88122C52-7627-4E94-8923-1A8291FFA4C9}"/>
              </a:ext>
            </a:extLst>
          </p:cNvPr>
          <p:cNvSpPr/>
          <p:nvPr/>
        </p:nvSpPr>
        <p:spPr>
          <a:xfrm>
            <a:off x="2316145" y="1893382"/>
            <a:ext cx="2121182" cy="1026568"/>
          </a:xfrm>
          <a:prstGeom prst="rect">
            <a:avLst/>
          </a:prstGeom>
          <a:solidFill>
            <a:schemeClr val="bg1"/>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41" name="Picture 6" descr="Wifi PNG Black And White Transparent Wifi Black And White.PNG ...">
            <a:extLst>
              <a:ext uri="{FF2B5EF4-FFF2-40B4-BE49-F238E27FC236}">
                <a16:creationId xmlns:a16="http://schemas.microsoft.com/office/drawing/2014/main" id="{0B6E541D-012C-42A7-95E9-6636284BDB2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669" t="26154" r="12046" b="21964"/>
          <a:stretch/>
        </p:blipFill>
        <p:spPr bwMode="auto">
          <a:xfrm>
            <a:off x="1813558" y="1247230"/>
            <a:ext cx="247650" cy="157337"/>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42" name="Straight Arrow Connector 41">
            <a:extLst>
              <a:ext uri="{FF2B5EF4-FFF2-40B4-BE49-F238E27FC236}">
                <a16:creationId xmlns:a16="http://schemas.microsoft.com/office/drawing/2014/main" id="{B5D81E52-278C-46AF-A075-B2F6AA93DB64}"/>
              </a:ext>
            </a:extLst>
          </p:cNvPr>
          <p:cNvCxnSpPr>
            <a:cxnSpLocks/>
            <a:stCxn id="36" idx="3"/>
            <a:endCxn id="35" idx="1"/>
          </p:cNvCxnSpPr>
          <p:nvPr/>
        </p:nvCxnSpPr>
        <p:spPr>
          <a:xfrm>
            <a:off x="4437327" y="2406666"/>
            <a:ext cx="733799" cy="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AC336DC5-DA59-439A-8762-563F0E2169D7}"/>
              </a:ext>
            </a:extLst>
          </p:cNvPr>
          <p:cNvCxnSpPr>
            <a:cxnSpLocks/>
          </p:cNvCxnSpPr>
          <p:nvPr/>
        </p:nvCxnSpPr>
        <p:spPr>
          <a:xfrm flipH="1">
            <a:off x="4436191" y="2610184"/>
            <a:ext cx="734935"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06D6F61C-05E8-4D9D-AD87-4E3809886380}"/>
              </a:ext>
            </a:extLst>
          </p:cNvPr>
          <p:cNvSpPr/>
          <p:nvPr/>
        </p:nvSpPr>
        <p:spPr>
          <a:xfrm>
            <a:off x="2316144" y="3773180"/>
            <a:ext cx="8862157" cy="1261847"/>
          </a:xfrm>
          <a:prstGeom prst="rect">
            <a:avLst/>
          </a:prstGeom>
          <a:solidFill>
            <a:schemeClr val="bg1"/>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47" name="Straight Arrow Connector 46">
            <a:extLst>
              <a:ext uri="{FF2B5EF4-FFF2-40B4-BE49-F238E27FC236}">
                <a16:creationId xmlns:a16="http://schemas.microsoft.com/office/drawing/2014/main" id="{E5D6EA6E-049F-407D-A72B-2D99FFD0E895}"/>
              </a:ext>
            </a:extLst>
          </p:cNvPr>
          <p:cNvCxnSpPr>
            <a:cxnSpLocks/>
            <a:stCxn id="36" idx="2"/>
            <a:endCxn id="64" idx="0"/>
          </p:cNvCxnSpPr>
          <p:nvPr/>
        </p:nvCxnSpPr>
        <p:spPr>
          <a:xfrm>
            <a:off x="3376736" y="2919950"/>
            <a:ext cx="0" cy="111692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Elbow Connector 40">
            <a:extLst>
              <a:ext uri="{FF2B5EF4-FFF2-40B4-BE49-F238E27FC236}">
                <a16:creationId xmlns:a16="http://schemas.microsoft.com/office/drawing/2014/main" id="{BDDDC09E-FE32-4C0E-AECB-DA2726B9F621}"/>
              </a:ext>
            </a:extLst>
          </p:cNvPr>
          <p:cNvCxnSpPr>
            <a:cxnSpLocks/>
          </p:cNvCxnSpPr>
          <p:nvPr/>
        </p:nvCxnSpPr>
        <p:spPr>
          <a:xfrm>
            <a:off x="9151585" y="4587897"/>
            <a:ext cx="1610929" cy="1083860"/>
          </a:xfrm>
          <a:prstGeom prst="bentConnector3">
            <a:avLst>
              <a:gd name="adj1" fmla="val 9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DE972FB3-3481-4104-BC64-31F81F4DE61E}"/>
              </a:ext>
            </a:extLst>
          </p:cNvPr>
          <p:cNvSpPr txBox="1"/>
          <p:nvPr/>
        </p:nvSpPr>
        <p:spPr>
          <a:xfrm>
            <a:off x="9161559" y="5254201"/>
            <a:ext cx="2054639" cy="369332"/>
          </a:xfrm>
          <a:prstGeom prst="rect">
            <a:avLst/>
          </a:prstGeom>
          <a:noFill/>
        </p:spPr>
        <p:txBody>
          <a:bodyPr wrap="square" rtlCol="0">
            <a:spAutoFit/>
          </a:bodyPr>
          <a:lstStyle/>
          <a:p>
            <a:r>
              <a:rPr lang="en-US" dirty="0"/>
              <a:t>Sanitized Distance</a:t>
            </a:r>
          </a:p>
        </p:txBody>
      </p:sp>
      <p:sp>
        <p:nvSpPr>
          <p:cNvPr id="50" name="TextBox 49">
            <a:extLst>
              <a:ext uri="{FF2B5EF4-FFF2-40B4-BE49-F238E27FC236}">
                <a16:creationId xmlns:a16="http://schemas.microsoft.com/office/drawing/2014/main" id="{0A619641-145E-47DC-97CB-D3D00D4E5577}"/>
              </a:ext>
            </a:extLst>
          </p:cNvPr>
          <p:cNvSpPr txBox="1"/>
          <p:nvPr/>
        </p:nvSpPr>
        <p:spPr>
          <a:xfrm>
            <a:off x="9249355" y="5671757"/>
            <a:ext cx="1415387" cy="369332"/>
          </a:xfrm>
          <a:prstGeom prst="rect">
            <a:avLst/>
          </a:prstGeom>
          <a:noFill/>
        </p:spPr>
        <p:txBody>
          <a:bodyPr wrap="none" rtlCol="0">
            <a:spAutoFit/>
          </a:bodyPr>
          <a:lstStyle/>
          <a:p>
            <a:r>
              <a:rPr lang="en-US" dirty="0"/>
              <a:t>Alarm buzzer</a:t>
            </a:r>
          </a:p>
        </p:txBody>
      </p:sp>
      <p:cxnSp>
        <p:nvCxnSpPr>
          <p:cNvPr id="51" name="Straight Arrow Connector 50">
            <a:extLst>
              <a:ext uri="{FF2B5EF4-FFF2-40B4-BE49-F238E27FC236}">
                <a16:creationId xmlns:a16="http://schemas.microsoft.com/office/drawing/2014/main" id="{FD2AD4F1-821D-4EB1-9524-B41F7CD15669}"/>
              </a:ext>
            </a:extLst>
          </p:cNvPr>
          <p:cNvCxnSpPr>
            <a:cxnSpLocks/>
          </p:cNvCxnSpPr>
          <p:nvPr/>
        </p:nvCxnSpPr>
        <p:spPr>
          <a:xfrm>
            <a:off x="3995437" y="5042221"/>
            <a:ext cx="0" cy="629536"/>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EC6BAA2E-90D2-4BD6-A262-B0F4430925D8}"/>
              </a:ext>
            </a:extLst>
          </p:cNvPr>
          <p:cNvSpPr txBox="1"/>
          <p:nvPr/>
        </p:nvSpPr>
        <p:spPr>
          <a:xfrm>
            <a:off x="4991566" y="2896198"/>
            <a:ext cx="2146044" cy="369332"/>
          </a:xfrm>
          <a:prstGeom prst="rect">
            <a:avLst/>
          </a:prstGeom>
          <a:noFill/>
        </p:spPr>
        <p:txBody>
          <a:bodyPr wrap="square" rtlCol="0">
            <a:spAutoFit/>
          </a:bodyPr>
          <a:lstStyle/>
          <a:p>
            <a:pPr algn="ctr"/>
            <a:r>
              <a:rPr lang="en-US" dirty="0"/>
              <a:t>Packet Timings</a:t>
            </a:r>
          </a:p>
        </p:txBody>
      </p:sp>
      <p:cxnSp>
        <p:nvCxnSpPr>
          <p:cNvPr id="54" name="Straight Arrow Connector 53">
            <a:extLst>
              <a:ext uri="{FF2B5EF4-FFF2-40B4-BE49-F238E27FC236}">
                <a16:creationId xmlns:a16="http://schemas.microsoft.com/office/drawing/2014/main" id="{EE141BB8-2601-4A77-BFD9-21E84FC593F5}"/>
              </a:ext>
            </a:extLst>
          </p:cNvPr>
          <p:cNvCxnSpPr>
            <a:cxnSpLocks/>
          </p:cNvCxnSpPr>
          <p:nvPr/>
        </p:nvCxnSpPr>
        <p:spPr>
          <a:xfrm>
            <a:off x="8344370" y="2947861"/>
            <a:ext cx="0" cy="79546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5C486B50-C740-4C3E-8A2E-2B7A8F670FD7}"/>
              </a:ext>
            </a:extLst>
          </p:cNvPr>
          <p:cNvSpPr txBox="1"/>
          <p:nvPr/>
        </p:nvSpPr>
        <p:spPr>
          <a:xfrm>
            <a:off x="3334514" y="2851912"/>
            <a:ext cx="490840" cy="369332"/>
          </a:xfrm>
          <a:prstGeom prst="rect">
            <a:avLst/>
          </a:prstGeom>
          <a:noFill/>
        </p:spPr>
        <p:txBody>
          <a:bodyPr wrap="none" rtlCol="0">
            <a:spAutoFit/>
          </a:bodyPr>
          <a:lstStyle/>
          <a:p>
            <a:pPr algn="ctr"/>
            <a:r>
              <a:rPr lang="en-US" dirty="0"/>
              <a:t>CIR</a:t>
            </a:r>
          </a:p>
        </p:txBody>
      </p:sp>
      <p:sp>
        <p:nvSpPr>
          <p:cNvPr id="56" name="Freeform 33">
            <a:extLst>
              <a:ext uri="{FF2B5EF4-FFF2-40B4-BE49-F238E27FC236}">
                <a16:creationId xmlns:a16="http://schemas.microsoft.com/office/drawing/2014/main" id="{7FEC426F-CD36-4A9F-AD96-34A9EB9E4EB1}"/>
              </a:ext>
            </a:extLst>
          </p:cNvPr>
          <p:cNvSpPr/>
          <p:nvPr/>
        </p:nvSpPr>
        <p:spPr>
          <a:xfrm rot="19465445">
            <a:off x="5008646" y="2717387"/>
            <a:ext cx="204766" cy="457457"/>
          </a:xfrm>
          <a:custGeom>
            <a:avLst/>
            <a:gdLst>
              <a:gd name="connsiteX0" fmla="*/ 368505 w 368505"/>
              <a:gd name="connsiteY0" fmla="*/ 0 h 569637"/>
              <a:gd name="connsiteX1" fmla="*/ 2745 w 368505"/>
              <a:gd name="connsiteY1" fmla="*/ 436880 h 569637"/>
              <a:gd name="connsiteX2" fmla="*/ 205945 w 368505"/>
              <a:gd name="connsiteY2" fmla="*/ 568960 h 569637"/>
            </a:gdLst>
            <a:ahLst/>
            <a:cxnLst>
              <a:cxn ang="0">
                <a:pos x="connsiteX0" y="connsiteY0"/>
              </a:cxn>
              <a:cxn ang="0">
                <a:pos x="connsiteX1" y="connsiteY1"/>
              </a:cxn>
              <a:cxn ang="0">
                <a:pos x="connsiteX2" y="connsiteY2"/>
              </a:cxn>
            </a:cxnLst>
            <a:rect l="l" t="t" r="r" b="b"/>
            <a:pathLst>
              <a:path w="368505" h="569637">
                <a:moveTo>
                  <a:pt x="368505" y="0"/>
                </a:moveTo>
                <a:cubicBezTo>
                  <a:pt x="199171" y="171026"/>
                  <a:pt x="29838" y="342053"/>
                  <a:pt x="2745" y="436880"/>
                </a:cubicBezTo>
                <a:cubicBezTo>
                  <a:pt x="-24348" y="531707"/>
                  <a:pt x="156838" y="575733"/>
                  <a:pt x="205945" y="568960"/>
                </a:cubicBezTo>
              </a:path>
            </a:pathLst>
          </a:custGeom>
          <a:noFill/>
          <a:ln w="25400">
            <a:solidFill>
              <a:schemeClr val="tx1"/>
            </a:solidFill>
            <a:prstDash val="sysDot"/>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67B2AC0A-C649-4AEC-AFFA-35ED9E776D4E}"/>
              </a:ext>
            </a:extLst>
          </p:cNvPr>
          <p:cNvSpPr/>
          <p:nvPr/>
        </p:nvSpPr>
        <p:spPr>
          <a:xfrm>
            <a:off x="5542583" y="4036870"/>
            <a:ext cx="1960066" cy="514133"/>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Occlusion Classifier</a:t>
            </a:r>
          </a:p>
        </p:txBody>
      </p:sp>
      <p:sp>
        <p:nvSpPr>
          <p:cNvPr id="59" name="Rectangle 58">
            <a:extLst>
              <a:ext uri="{FF2B5EF4-FFF2-40B4-BE49-F238E27FC236}">
                <a16:creationId xmlns:a16="http://schemas.microsoft.com/office/drawing/2014/main" id="{2DDF3836-005E-44F3-BD57-722A1B15E649}"/>
              </a:ext>
            </a:extLst>
          </p:cNvPr>
          <p:cNvSpPr/>
          <p:nvPr/>
        </p:nvSpPr>
        <p:spPr>
          <a:xfrm>
            <a:off x="5260957" y="2220405"/>
            <a:ext cx="1882068" cy="393909"/>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Time Slotting</a:t>
            </a:r>
          </a:p>
        </p:txBody>
      </p:sp>
      <p:sp>
        <p:nvSpPr>
          <p:cNvPr id="60" name="Rectangle 59">
            <a:extLst>
              <a:ext uri="{FF2B5EF4-FFF2-40B4-BE49-F238E27FC236}">
                <a16:creationId xmlns:a16="http://schemas.microsoft.com/office/drawing/2014/main" id="{D19B4CA9-022B-456E-92B0-6463C89E04F7}"/>
              </a:ext>
            </a:extLst>
          </p:cNvPr>
          <p:cNvSpPr/>
          <p:nvPr/>
        </p:nvSpPr>
        <p:spPr>
          <a:xfrm>
            <a:off x="7269517" y="2216275"/>
            <a:ext cx="1882068" cy="393909"/>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Slot Adaptation</a:t>
            </a:r>
          </a:p>
        </p:txBody>
      </p:sp>
      <p:sp>
        <p:nvSpPr>
          <p:cNvPr id="61" name="Rectangle 60">
            <a:extLst>
              <a:ext uri="{FF2B5EF4-FFF2-40B4-BE49-F238E27FC236}">
                <a16:creationId xmlns:a16="http://schemas.microsoft.com/office/drawing/2014/main" id="{EB1B63FD-FA01-4CBC-8FA5-CFD16CD53F27}"/>
              </a:ext>
            </a:extLst>
          </p:cNvPr>
          <p:cNvSpPr/>
          <p:nvPr/>
        </p:nvSpPr>
        <p:spPr>
          <a:xfrm>
            <a:off x="9279283" y="2216275"/>
            <a:ext cx="1624099" cy="396357"/>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RESP again</a:t>
            </a:r>
          </a:p>
        </p:txBody>
      </p:sp>
      <p:sp>
        <p:nvSpPr>
          <p:cNvPr id="62" name="Rectangle 61">
            <a:extLst>
              <a:ext uri="{FF2B5EF4-FFF2-40B4-BE49-F238E27FC236}">
                <a16:creationId xmlns:a16="http://schemas.microsoft.com/office/drawing/2014/main" id="{886CB127-4919-4325-A839-7EE67B18FF50}"/>
              </a:ext>
            </a:extLst>
          </p:cNvPr>
          <p:cNvSpPr/>
          <p:nvPr/>
        </p:nvSpPr>
        <p:spPr>
          <a:xfrm>
            <a:off x="8251963" y="4029562"/>
            <a:ext cx="2054639" cy="528747"/>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Distance Compensation</a:t>
            </a:r>
          </a:p>
        </p:txBody>
      </p:sp>
      <p:sp>
        <p:nvSpPr>
          <p:cNvPr id="64" name="Rectangle 63">
            <a:extLst>
              <a:ext uri="{FF2B5EF4-FFF2-40B4-BE49-F238E27FC236}">
                <a16:creationId xmlns:a16="http://schemas.microsoft.com/office/drawing/2014/main" id="{0E80297A-CEE0-4474-991F-D3C9AB8876B9}"/>
              </a:ext>
            </a:extLst>
          </p:cNvPr>
          <p:cNvSpPr/>
          <p:nvPr/>
        </p:nvSpPr>
        <p:spPr>
          <a:xfrm>
            <a:off x="2409017" y="4036870"/>
            <a:ext cx="1935438" cy="514133"/>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F</a:t>
            </a:r>
            <a:r>
              <a:rPr lang="en-US" sz="2000" b="1" dirty="0" err="1">
                <a:solidFill>
                  <a:sysClr val="windowText" lastClr="000000"/>
                </a:solidFill>
              </a:rPr>
              <a:t>eature</a:t>
            </a:r>
            <a:endParaRPr lang="en-US" sz="2000" b="1" dirty="0">
              <a:solidFill>
                <a:sysClr val="windowText" lastClr="000000"/>
              </a:solidFill>
            </a:endParaRPr>
          </a:p>
          <a:p>
            <a:pPr algn="ctr"/>
            <a:r>
              <a:rPr lang="en-US" sz="2000" b="1" dirty="0">
                <a:solidFill>
                  <a:sysClr val="windowText" lastClr="000000"/>
                </a:solidFill>
              </a:rPr>
              <a:t>Extraction</a:t>
            </a:r>
            <a:endParaRPr lang="en-GB" sz="2000" b="1" dirty="0">
              <a:solidFill>
                <a:sysClr val="windowText" lastClr="000000"/>
              </a:solidFill>
            </a:endParaRPr>
          </a:p>
        </p:txBody>
      </p:sp>
      <p:cxnSp>
        <p:nvCxnSpPr>
          <p:cNvPr id="65" name="Straight Arrow Connector 64">
            <a:extLst>
              <a:ext uri="{FF2B5EF4-FFF2-40B4-BE49-F238E27FC236}">
                <a16:creationId xmlns:a16="http://schemas.microsoft.com/office/drawing/2014/main" id="{2E7C27BA-A899-43E7-9360-F3F7676B2F12}"/>
              </a:ext>
            </a:extLst>
          </p:cNvPr>
          <p:cNvCxnSpPr>
            <a:cxnSpLocks/>
            <a:stCxn id="64" idx="3"/>
            <a:endCxn id="58" idx="1"/>
          </p:cNvCxnSpPr>
          <p:nvPr/>
        </p:nvCxnSpPr>
        <p:spPr>
          <a:xfrm>
            <a:off x="4344455" y="4293937"/>
            <a:ext cx="1198128"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7764A055-FF53-4E27-8BDC-9CBA4BDCFED0}"/>
              </a:ext>
            </a:extLst>
          </p:cNvPr>
          <p:cNvCxnSpPr>
            <a:cxnSpLocks/>
            <a:stCxn id="58" idx="3"/>
            <a:endCxn id="62" idx="1"/>
          </p:cNvCxnSpPr>
          <p:nvPr/>
        </p:nvCxnSpPr>
        <p:spPr>
          <a:xfrm flipV="1">
            <a:off x="7502649" y="4293936"/>
            <a:ext cx="749314" cy="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4FC969D3-2CDD-463D-AE48-009632B478D9}"/>
              </a:ext>
            </a:extLst>
          </p:cNvPr>
          <p:cNvSpPr txBox="1"/>
          <p:nvPr/>
        </p:nvSpPr>
        <p:spPr>
          <a:xfrm>
            <a:off x="2331083" y="1957549"/>
            <a:ext cx="1850796" cy="830997"/>
          </a:xfrm>
          <a:prstGeom prst="rect">
            <a:avLst/>
          </a:prstGeom>
          <a:noFill/>
        </p:spPr>
        <p:txBody>
          <a:bodyPr wrap="square" rtlCol="0">
            <a:spAutoFit/>
          </a:bodyPr>
          <a:lstStyle/>
          <a:p>
            <a:pPr algn="ctr"/>
            <a:r>
              <a:rPr lang="en-US" sz="2400" dirty="0"/>
              <a:t>UWB RF Module</a:t>
            </a:r>
          </a:p>
        </p:txBody>
      </p:sp>
      <p:grpSp>
        <p:nvGrpSpPr>
          <p:cNvPr id="88" name="Group 87">
            <a:extLst>
              <a:ext uri="{FF2B5EF4-FFF2-40B4-BE49-F238E27FC236}">
                <a16:creationId xmlns:a16="http://schemas.microsoft.com/office/drawing/2014/main" id="{4648B3C4-28E0-4558-9578-8F0070954893}"/>
              </a:ext>
            </a:extLst>
          </p:cNvPr>
          <p:cNvGrpSpPr/>
          <p:nvPr/>
        </p:nvGrpSpPr>
        <p:grpSpPr>
          <a:xfrm>
            <a:off x="2612858" y="5671757"/>
            <a:ext cx="2607846" cy="689735"/>
            <a:chOff x="3506842" y="6068868"/>
            <a:chExt cx="2607846" cy="438371"/>
          </a:xfrm>
        </p:grpSpPr>
        <p:sp>
          <p:nvSpPr>
            <p:cNvPr id="45" name="Rectangle 44">
              <a:extLst>
                <a:ext uri="{FF2B5EF4-FFF2-40B4-BE49-F238E27FC236}">
                  <a16:creationId xmlns:a16="http://schemas.microsoft.com/office/drawing/2014/main" id="{2EF4CC92-BBF7-49D6-B472-7FD886C8E0AD}"/>
                </a:ext>
              </a:extLst>
            </p:cNvPr>
            <p:cNvSpPr/>
            <p:nvPr/>
          </p:nvSpPr>
          <p:spPr>
            <a:xfrm rot="16200000">
              <a:off x="4656876" y="4918834"/>
              <a:ext cx="307778" cy="2607846"/>
            </a:xfrm>
            <a:prstGeom prst="rect">
              <a:avLst/>
            </a:prstGeom>
            <a:solidFill>
              <a:schemeClr val="bg1">
                <a:lumMod val="85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dirty="0">
                <a:solidFill>
                  <a:schemeClr val="tx1"/>
                </a:solidFill>
              </a:endParaRPr>
            </a:p>
          </p:txBody>
        </p:sp>
        <p:sp>
          <p:nvSpPr>
            <p:cNvPr id="68" name="TextBox 67">
              <a:extLst>
                <a:ext uri="{FF2B5EF4-FFF2-40B4-BE49-F238E27FC236}">
                  <a16:creationId xmlns:a16="http://schemas.microsoft.com/office/drawing/2014/main" id="{A24D80CA-349D-4E9B-ACD5-166BDA2E3007}"/>
                </a:ext>
              </a:extLst>
            </p:cNvPr>
            <p:cNvSpPr txBox="1"/>
            <p:nvPr/>
          </p:nvSpPr>
          <p:spPr>
            <a:xfrm>
              <a:off x="3781291" y="6107129"/>
              <a:ext cx="2141877" cy="400110"/>
            </a:xfrm>
            <a:prstGeom prst="rect">
              <a:avLst/>
            </a:prstGeom>
            <a:noFill/>
          </p:spPr>
          <p:txBody>
            <a:bodyPr wrap="square" rtlCol="0">
              <a:spAutoFit/>
            </a:bodyPr>
            <a:lstStyle/>
            <a:p>
              <a:pPr algn="ctr"/>
              <a:r>
                <a:rPr lang="en-US" sz="2000" dirty="0"/>
                <a:t>Storage Module</a:t>
              </a:r>
            </a:p>
          </p:txBody>
        </p:sp>
      </p:grpSp>
      <p:sp>
        <p:nvSpPr>
          <p:cNvPr id="2" name="TextBox 1">
            <a:extLst>
              <a:ext uri="{FF2B5EF4-FFF2-40B4-BE49-F238E27FC236}">
                <a16:creationId xmlns:a16="http://schemas.microsoft.com/office/drawing/2014/main" id="{A420B228-3D16-4E10-A546-9C2016A5F52C}"/>
              </a:ext>
            </a:extLst>
          </p:cNvPr>
          <p:cNvSpPr txBox="1"/>
          <p:nvPr/>
        </p:nvSpPr>
        <p:spPr>
          <a:xfrm>
            <a:off x="516880" y="197391"/>
            <a:ext cx="4931655" cy="646331"/>
          </a:xfrm>
          <a:prstGeom prst="rect">
            <a:avLst/>
          </a:prstGeom>
          <a:noFill/>
        </p:spPr>
        <p:txBody>
          <a:bodyPr wrap="square" rtlCol="0">
            <a:spAutoFit/>
          </a:bodyPr>
          <a:lstStyle/>
          <a:p>
            <a:r>
              <a:rPr lang="en-GB" altLang="zh-CN" sz="3600" b="1" dirty="0">
                <a:solidFill>
                  <a:schemeClr val="accent5">
                    <a:lumMod val="50000"/>
                  </a:schemeClr>
                </a:solidFill>
              </a:rPr>
              <a:t>P2P Protocol</a:t>
            </a:r>
            <a:endParaRPr lang="en-GB" sz="3600" b="1" dirty="0">
              <a:solidFill>
                <a:schemeClr val="accent5">
                  <a:lumMod val="50000"/>
                </a:schemeClr>
              </a:solidFill>
            </a:endParaRPr>
          </a:p>
        </p:txBody>
      </p:sp>
      <p:sp>
        <p:nvSpPr>
          <p:cNvPr id="82" name="TextBox 81">
            <a:extLst>
              <a:ext uri="{FF2B5EF4-FFF2-40B4-BE49-F238E27FC236}">
                <a16:creationId xmlns:a16="http://schemas.microsoft.com/office/drawing/2014/main" id="{47BC8CD8-182A-4C50-B0EE-A98C8AB928F0}"/>
              </a:ext>
            </a:extLst>
          </p:cNvPr>
          <p:cNvSpPr txBox="1"/>
          <p:nvPr/>
        </p:nvSpPr>
        <p:spPr>
          <a:xfrm>
            <a:off x="8344370" y="2927130"/>
            <a:ext cx="1054135" cy="369332"/>
          </a:xfrm>
          <a:prstGeom prst="rect">
            <a:avLst/>
          </a:prstGeom>
          <a:noFill/>
        </p:spPr>
        <p:txBody>
          <a:bodyPr wrap="none" rtlCol="0">
            <a:spAutoFit/>
          </a:bodyPr>
          <a:lstStyle/>
          <a:p>
            <a:r>
              <a:rPr lang="en-US" dirty="0"/>
              <a:t>Raw Dist.</a:t>
            </a:r>
          </a:p>
        </p:txBody>
      </p:sp>
      <p:grpSp>
        <p:nvGrpSpPr>
          <p:cNvPr id="100" name="Group 99">
            <a:extLst>
              <a:ext uri="{FF2B5EF4-FFF2-40B4-BE49-F238E27FC236}">
                <a16:creationId xmlns:a16="http://schemas.microsoft.com/office/drawing/2014/main" id="{E30F1CE3-573F-46BB-B068-FCE329E1A87B}"/>
              </a:ext>
            </a:extLst>
          </p:cNvPr>
          <p:cNvGrpSpPr/>
          <p:nvPr/>
        </p:nvGrpSpPr>
        <p:grpSpPr>
          <a:xfrm flipH="1">
            <a:off x="1689686" y="1481161"/>
            <a:ext cx="613993" cy="932068"/>
            <a:chOff x="6890603" y="1709530"/>
            <a:chExt cx="500134" cy="622472"/>
          </a:xfrm>
        </p:grpSpPr>
        <p:sp>
          <p:nvSpPr>
            <p:cNvPr id="101" name="Isosceles Triangle 100">
              <a:extLst>
                <a:ext uri="{FF2B5EF4-FFF2-40B4-BE49-F238E27FC236}">
                  <a16:creationId xmlns:a16="http://schemas.microsoft.com/office/drawing/2014/main" id="{43F72102-23F8-4308-BDAD-98F4B76E5B3D}"/>
                </a:ext>
              </a:extLst>
            </p:cNvPr>
            <p:cNvSpPr/>
            <p:nvPr/>
          </p:nvSpPr>
          <p:spPr>
            <a:xfrm rot="10800000">
              <a:off x="6987208" y="1709530"/>
              <a:ext cx="403529" cy="347870"/>
            </a:xfrm>
            <a:prstGeom prst="triangle">
              <a:avLst/>
            </a:prstGeom>
            <a:solidFill>
              <a:schemeClr val="bg1">
                <a:lumMod val="85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02" name="Straight Connector 101">
              <a:extLst>
                <a:ext uri="{FF2B5EF4-FFF2-40B4-BE49-F238E27FC236}">
                  <a16:creationId xmlns:a16="http://schemas.microsoft.com/office/drawing/2014/main" id="{08236941-AE0C-46A4-A424-62A4535A25CE}"/>
                </a:ext>
              </a:extLst>
            </p:cNvPr>
            <p:cNvCxnSpPr/>
            <p:nvPr/>
          </p:nvCxnSpPr>
          <p:spPr>
            <a:xfrm>
              <a:off x="7026965" y="2067339"/>
              <a:ext cx="3478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Elbow Connector 9">
              <a:extLst>
                <a:ext uri="{FF2B5EF4-FFF2-40B4-BE49-F238E27FC236}">
                  <a16:creationId xmlns:a16="http://schemas.microsoft.com/office/drawing/2014/main" id="{4C60ABE6-532D-4540-A7F0-2BB2C0164AFE}"/>
                </a:ext>
              </a:extLst>
            </p:cNvPr>
            <p:cNvCxnSpPr>
              <a:stCxn id="101" idx="0"/>
            </p:cNvCxnSpPr>
            <p:nvPr/>
          </p:nvCxnSpPr>
          <p:spPr>
            <a:xfrm rot="5400000">
              <a:off x="6902486" y="2045516"/>
              <a:ext cx="274603" cy="298369"/>
            </a:xfrm>
            <a:prstGeom prst="bentConnector2">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F2758AD-A49A-4EF8-8A6C-8375487095A1}"/>
              </a:ext>
            </a:extLst>
          </p:cNvPr>
          <p:cNvSpPr txBox="1"/>
          <p:nvPr/>
        </p:nvSpPr>
        <p:spPr>
          <a:xfrm>
            <a:off x="4729482" y="3246620"/>
            <a:ext cx="3773377" cy="584775"/>
          </a:xfrm>
          <a:prstGeom prst="rect">
            <a:avLst/>
          </a:prstGeom>
          <a:noFill/>
        </p:spPr>
        <p:txBody>
          <a:bodyPr wrap="square" rtlCol="0">
            <a:spAutoFit/>
          </a:bodyPr>
          <a:lstStyle/>
          <a:p>
            <a:r>
              <a:rPr lang="en-GB" sz="3200" dirty="0">
                <a:solidFill>
                  <a:srgbClr val="C00000"/>
                </a:solidFill>
              </a:rPr>
              <a:t>Occlusion Detection</a:t>
            </a:r>
          </a:p>
        </p:txBody>
      </p:sp>
      <p:sp>
        <p:nvSpPr>
          <p:cNvPr id="14" name="Rectangle 13">
            <a:extLst>
              <a:ext uri="{FF2B5EF4-FFF2-40B4-BE49-F238E27FC236}">
                <a16:creationId xmlns:a16="http://schemas.microsoft.com/office/drawing/2014/main" id="{DA75424E-0165-4A6B-90B2-FF2FA89B269C}"/>
              </a:ext>
            </a:extLst>
          </p:cNvPr>
          <p:cNvSpPr/>
          <p:nvPr/>
        </p:nvSpPr>
        <p:spPr>
          <a:xfrm>
            <a:off x="730190" y="3244443"/>
            <a:ext cx="10983942" cy="3324035"/>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070939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D04FF3D-021E-455B-8E89-DEA55E744F56}"/>
              </a:ext>
            </a:extLst>
          </p:cNvPr>
          <p:cNvSpPr txBox="1"/>
          <p:nvPr/>
        </p:nvSpPr>
        <p:spPr>
          <a:xfrm>
            <a:off x="3529320" y="175941"/>
            <a:ext cx="5933038" cy="584775"/>
          </a:xfrm>
          <a:prstGeom prst="rect">
            <a:avLst/>
          </a:prstGeom>
          <a:noFill/>
        </p:spPr>
        <p:txBody>
          <a:bodyPr wrap="square" rtlCol="0">
            <a:spAutoFit/>
          </a:bodyPr>
          <a:lstStyle/>
          <a:p>
            <a:r>
              <a:rPr lang="en-GB" sz="3200" dirty="0">
                <a:solidFill>
                  <a:schemeClr val="bg1"/>
                </a:solidFill>
              </a:rPr>
              <a:t>6Fit-a-part: Peer-peer Protocol</a:t>
            </a:r>
          </a:p>
        </p:txBody>
      </p:sp>
      <p:cxnSp>
        <p:nvCxnSpPr>
          <p:cNvPr id="8" name="Straight Connector 7">
            <a:extLst>
              <a:ext uri="{FF2B5EF4-FFF2-40B4-BE49-F238E27FC236}">
                <a16:creationId xmlns:a16="http://schemas.microsoft.com/office/drawing/2014/main" id="{FF977853-F9CC-4CCB-A4ED-E59BA5619D2B}"/>
              </a:ext>
            </a:extLst>
          </p:cNvPr>
          <p:cNvCxnSpPr>
            <a:cxnSpLocks/>
          </p:cNvCxnSpPr>
          <p:nvPr/>
        </p:nvCxnSpPr>
        <p:spPr>
          <a:xfrm>
            <a:off x="3547980" y="3329517"/>
            <a:ext cx="3434" cy="2113340"/>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3B2AB15-4DDC-4A59-9B13-3F00A075CE31}"/>
              </a:ext>
            </a:extLst>
          </p:cNvPr>
          <p:cNvCxnSpPr>
            <a:cxnSpLocks/>
          </p:cNvCxnSpPr>
          <p:nvPr/>
        </p:nvCxnSpPr>
        <p:spPr>
          <a:xfrm>
            <a:off x="7008049" y="3152283"/>
            <a:ext cx="0" cy="2290574"/>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5F8FD46-8BBD-4AC6-9DA4-1AFB4B3A3F1B}"/>
              </a:ext>
            </a:extLst>
          </p:cNvPr>
          <p:cNvCxnSpPr>
            <a:cxnSpLocks/>
          </p:cNvCxnSpPr>
          <p:nvPr/>
        </p:nvCxnSpPr>
        <p:spPr>
          <a:xfrm flipH="1">
            <a:off x="8461577" y="3130009"/>
            <a:ext cx="18023" cy="2290574"/>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C831247-98C1-4F27-9005-FF9D068FBA97}"/>
              </a:ext>
            </a:extLst>
          </p:cNvPr>
          <p:cNvCxnSpPr>
            <a:cxnSpLocks/>
          </p:cNvCxnSpPr>
          <p:nvPr/>
        </p:nvCxnSpPr>
        <p:spPr>
          <a:xfrm>
            <a:off x="3551415" y="3421780"/>
            <a:ext cx="3474659" cy="68962"/>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9012C6E3-0A7B-4549-B58F-4D6BA178E83B}"/>
              </a:ext>
            </a:extLst>
          </p:cNvPr>
          <p:cNvCxnSpPr>
            <a:cxnSpLocks/>
          </p:cNvCxnSpPr>
          <p:nvPr/>
        </p:nvCxnSpPr>
        <p:spPr>
          <a:xfrm>
            <a:off x="6989389" y="3490363"/>
            <a:ext cx="1472188" cy="15225"/>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C446D803-1238-4583-AD9F-59A072F8FB03}"/>
              </a:ext>
            </a:extLst>
          </p:cNvPr>
          <p:cNvCxnSpPr>
            <a:cxnSpLocks/>
          </p:cNvCxnSpPr>
          <p:nvPr/>
        </p:nvCxnSpPr>
        <p:spPr>
          <a:xfrm flipH="1">
            <a:off x="5520937" y="4066411"/>
            <a:ext cx="1487113" cy="195816"/>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7B7BC86C-E375-42C8-980B-3F85B8F1F87F}"/>
              </a:ext>
            </a:extLst>
          </p:cNvPr>
          <p:cNvCxnSpPr>
            <a:cxnSpLocks/>
          </p:cNvCxnSpPr>
          <p:nvPr/>
        </p:nvCxnSpPr>
        <p:spPr>
          <a:xfrm flipH="1">
            <a:off x="5520938" y="4076129"/>
            <a:ext cx="2958662" cy="479562"/>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34" name="Explosion 2 11">
            <a:extLst>
              <a:ext uri="{FF2B5EF4-FFF2-40B4-BE49-F238E27FC236}">
                <a16:creationId xmlns:a16="http://schemas.microsoft.com/office/drawing/2014/main" id="{248C2638-4559-4AD4-936B-F8992E2B1E5E}"/>
              </a:ext>
            </a:extLst>
          </p:cNvPr>
          <p:cNvSpPr/>
          <p:nvPr/>
        </p:nvSpPr>
        <p:spPr>
          <a:xfrm>
            <a:off x="5203261" y="4136283"/>
            <a:ext cx="691081" cy="583392"/>
          </a:xfrm>
          <a:prstGeom prst="irregularSeal2">
            <a:avLst/>
          </a:prstGeom>
          <a:solidFill>
            <a:schemeClr val="accent4"/>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a:extLst>
              <a:ext uri="{FF2B5EF4-FFF2-40B4-BE49-F238E27FC236}">
                <a16:creationId xmlns:a16="http://schemas.microsoft.com/office/drawing/2014/main" id="{C771214B-C394-40EF-A32C-5D3E26A553F5}"/>
              </a:ext>
            </a:extLst>
          </p:cNvPr>
          <p:cNvSpPr txBox="1"/>
          <p:nvPr/>
        </p:nvSpPr>
        <p:spPr>
          <a:xfrm>
            <a:off x="4991452" y="3818636"/>
            <a:ext cx="973163" cy="369332"/>
          </a:xfrm>
          <a:prstGeom prst="rect">
            <a:avLst/>
          </a:prstGeom>
          <a:noFill/>
        </p:spPr>
        <p:txBody>
          <a:bodyPr wrap="square" rtlCol="0">
            <a:spAutoFit/>
          </a:bodyPr>
          <a:lstStyle/>
          <a:p>
            <a:r>
              <a:rPr lang="en-US" dirty="0"/>
              <a:t>Collision</a:t>
            </a:r>
          </a:p>
        </p:txBody>
      </p:sp>
      <p:sp>
        <p:nvSpPr>
          <p:cNvPr id="38" name="TextBox 37">
            <a:extLst>
              <a:ext uri="{FF2B5EF4-FFF2-40B4-BE49-F238E27FC236}">
                <a16:creationId xmlns:a16="http://schemas.microsoft.com/office/drawing/2014/main" id="{CE3FBD6F-89D8-4209-8ED2-DA749B38F8DC}"/>
              </a:ext>
            </a:extLst>
          </p:cNvPr>
          <p:cNvSpPr txBox="1"/>
          <p:nvPr/>
        </p:nvSpPr>
        <p:spPr>
          <a:xfrm rot="186568">
            <a:off x="3661423" y="3132499"/>
            <a:ext cx="643420" cy="276999"/>
          </a:xfrm>
          <a:prstGeom prst="rect">
            <a:avLst/>
          </a:prstGeom>
          <a:noFill/>
        </p:spPr>
        <p:txBody>
          <a:bodyPr wrap="square" rtlCol="0">
            <a:spAutoFit/>
          </a:bodyPr>
          <a:lstStyle/>
          <a:p>
            <a:r>
              <a:rPr lang="en-GB" sz="1200" dirty="0"/>
              <a:t>POLL</a:t>
            </a:r>
          </a:p>
        </p:txBody>
      </p:sp>
      <p:sp>
        <p:nvSpPr>
          <p:cNvPr id="40" name="TextBox 39">
            <a:extLst>
              <a:ext uri="{FF2B5EF4-FFF2-40B4-BE49-F238E27FC236}">
                <a16:creationId xmlns:a16="http://schemas.microsoft.com/office/drawing/2014/main" id="{94F20078-2F0B-4DBF-8E0B-A3BC0A434AED}"/>
              </a:ext>
            </a:extLst>
          </p:cNvPr>
          <p:cNvSpPr txBox="1"/>
          <p:nvPr/>
        </p:nvSpPr>
        <p:spPr>
          <a:xfrm>
            <a:off x="538307" y="1018752"/>
            <a:ext cx="11100077" cy="584775"/>
          </a:xfrm>
          <a:prstGeom prst="rect">
            <a:avLst/>
          </a:prstGeom>
          <a:noFill/>
        </p:spPr>
        <p:txBody>
          <a:bodyPr wrap="square" rtlCol="0">
            <a:spAutoFit/>
          </a:bodyPr>
          <a:lstStyle/>
          <a:p>
            <a:r>
              <a:rPr lang="en-GB" sz="3200" b="1" dirty="0"/>
              <a:t>Opportunity</a:t>
            </a:r>
            <a:r>
              <a:rPr lang="en-GB" sz="3200" dirty="0"/>
              <a:t>: Broadcasting nature of wireless signal (POLL/FINAL)</a:t>
            </a:r>
          </a:p>
        </p:txBody>
      </p:sp>
      <p:pic>
        <p:nvPicPr>
          <p:cNvPr id="42" name="Picture 41" descr="EVK1000 Evaluation Kit - Decawave">
            <a:extLst>
              <a:ext uri="{FF2B5EF4-FFF2-40B4-BE49-F238E27FC236}">
                <a16:creationId xmlns:a16="http://schemas.microsoft.com/office/drawing/2014/main" id="{9E96F8D8-C4AE-4B01-B362-712BEB26F3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349550" flipH="1">
            <a:off x="3094526" y="2257609"/>
            <a:ext cx="737074" cy="1001228"/>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EVK1000 Evaluation Kit - Decawave">
            <a:extLst>
              <a:ext uri="{FF2B5EF4-FFF2-40B4-BE49-F238E27FC236}">
                <a16:creationId xmlns:a16="http://schemas.microsoft.com/office/drawing/2014/main" id="{C073B952-207A-47FD-8539-DDB4A9E8D3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265246">
            <a:off x="6674683" y="2178053"/>
            <a:ext cx="735610" cy="999240"/>
          </a:xfrm>
          <a:prstGeom prst="rect">
            <a:avLst/>
          </a:prstGeom>
          <a:noFill/>
          <a:extLst>
            <a:ext uri="{909E8E84-426E-40DD-AFC4-6F175D3DCCD1}">
              <a14:hiddenFill xmlns:a14="http://schemas.microsoft.com/office/drawing/2010/main">
                <a:solidFill>
                  <a:srgbClr val="FFFFFF"/>
                </a:solidFill>
              </a14:hiddenFill>
            </a:ext>
          </a:extLst>
        </p:spPr>
      </p:pic>
      <p:sp>
        <p:nvSpPr>
          <p:cNvPr id="50" name="TextBox 49">
            <a:extLst>
              <a:ext uri="{FF2B5EF4-FFF2-40B4-BE49-F238E27FC236}">
                <a16:creationId xmlns:a16="http://schemas.microsoft.com/office/drawing/2014/main" id="{9067DD84-E7AF-44EE-9F81-1432555236E8}"/>
              </a:ext>
            </a:extLst>
          </p:cNvPr>
          <p:cNvSpPr txBox="1"/>
          <p:nvPr/>
        </p:nvSpPr>
        <p:spPr>
          <a:xfrm>
            <a:off x="2195806" y="5747953"/>
            <a:ext cx="7654705" cy="461665"/>
          </a:xfrm>
          <a:prstGeom prst="rect">
            <a:avLst/>
          </a:prstGeom>
          <a:solidFill>
            <a:schemeClr val="accent5">
              <a:lumMod val="40000"/>
              <a:lumOff val="60000"/>
            </a:schemeClr>
          </a:solidFill>
        </p:spPr>
        <p:txBody>
          <a:bodyPr wrap="square" rtlCol="0">
            <a:spAutoFit/>
          </a:bodyPr>
          <a:lstStyle/>
          <a:p>
            <a:r>
              <a:rPr lang="en-GB" sz="2400" dirty="0"/>
              <a:t>Immediately responding to POLL incurs </a:t>
            </a:r>
            <a:r>
              <a:rPr lang="en-GB" sz="2400" b="1" dirty="0">
                <a:solidFill>
                  <a:srgbClr val="C00000"/>
                </a:solidFill>
              </a:rPr>
              <a:t>COLLISIONs</a:t>
            </a:r>
            <a:endParaRPr lang="en-GB" sz="2400" dirty="0"/>
          </a:p>
        </p:txBody>
      </p:sp>
      <p:sp>
        <p:nvSpPr>
          <p:cNvPr id="3" name="TextBox 2">
            <a:extLst>
              <a:ext uri="{FF2B5EF4-FFF2-40B4-BE49-F238E27FC236}">
                <a16:creationId xmlns:a16="http://schemas.microsoft.com/office/drawing/2014/main" id="{1DF0DAD2-2821-4F5A-8061-2037888DF92A}"/>
              </a:ext>
            </a:extLst>
          </p:cNvPr>
          <p:cNvSpPr txBox="1"/>
          <p:nvPr/>
        </p:nvSpPr>
        <p:spPr>
          <a:xfrm>
            <a:off x="516880" y="197391"/>
            <a:ext cx="4931655" cy="646331"/>
          </a:xfrm>
          <a:prstGeom prst="rect">
            <a:avLst/>
          </a:prstGeom>
          <a:noFill/>
        </p:spPr>
        <p:txBody>
          <a:bodyPr wrap="square" rtlCol="0">
            <a:spAutoFit/>
          </a:bodyPr>
          <a:lstStyle/>
          <a:p>
            <a:r>
              <a:rPr lang="en-GB" altLang="zh-CN" sz="3600" b="1" dirty="0">
                <a:solidFill>
                  <a:schemeClr val="accent5">
                    <a:lumMod val="50000"/>
                  </a:schemeClr>
                </a:solidFill>
              </a:rPr>
              <a:t>P2P Protocol</a:t>
            </a:r>
            <a:endParaRPr lang="en-GB" sz="3600" b="1" dirty="0">
              <a:solidFill>
                <a:schemeClr val="accent5">
                  <a:lumMod val="50000"/>
                </a:schemeClr>
              </a:solidFill>
            </a:endParaRPr>
          </a:p>
        </p:txBody>
      </p:sp>
      <p:sp>
        <p:nvSpPr>
          <p:cNvPr id="4" name="TextBox 3">
            <a:extLst>
              <a:ext uri="{FF2B5EF4-FFF2-40B4-BE49-F238E27FC236}">
                <a16:creationId xmlns:a16="http://schemas.microsoft.com/office/drawing/2014/main" id="{DA7A289C-CCAC-4774-A151-9B4ABD659271}"/>
              </a:ext>
            </a:extLst>
          </p:cNvPr>
          <p:cNvSpPr txBox="1"/>
          <p:nvPr/>
        </p:nvSpPr>
        <p:spPr>
          <a:xfrm>
            <a:off x="516880" y="1737790"/>
            <a:ext cx="11100077" cy="584775"/>
          </a:xfrm>
          <a:prstGeom prst="rect">
            <a:avLst/>
          </a:prstGeom>
          <a:noFill/>
        </p:spPr>
        <p:txBody>
          <a:bodyPr wrap="square" rtlCol="0">
            <a:spAutoFit/>
          </a:bodyPr>
          <a:lstStyle/>
          <a:p>
            <a:r>
              <a:rPr lang="en-GB" sz="3200" b="1" dirty="0"/>
              <a:t>Problem</a:t>
            </a:r>
            <a:r>
              <a:rPr lang="en-GB" sz="3200" dirty="0"/>
              <a:t>: Collision</a:t>
            </a:r>
          </a:p>
        </p:txBody>
      </p:sp>
      <p:pic>
        <p:nvPicPr>
          <p:cNvPr id="5" name="Picture 2" descr="EVK1000 Evaluation Kit - Decawave">
            <a:extLst>
              <a:ext uri="{FF2B5EF4-FFF2-40B4-BE49-F238E27FC236}">
                <a16:creationId xmlns:a16="http://schemas.microsoft.com/office/drawing/2014/main" id="{4C115AFC-75AF-4E79-BA33-4BDA3AD6CD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265246">
            <a:off x="8201793" y="2201298"/>
            <a:ext cx="735610" cy="99924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A244E16-EEE8-4CEC-9EFB-132AEA69E509}"/>
              </a:ext>
            </a:extLst>
          </p:cNvPr>
          <p:cNvSpPr txBox="1"/>
          <p:nvPr/>
        </p:nvSpPr>
        <p:spPr>
          <a:xfrm>
            <a:off x="3857041" y="2602145"/>
            <a:ext cx="804055" cy="369332"/>
          </a:xfrm>
          <a:prstGeom prst="rect">
            <a:avLst/>
          </a:prstGeom>
          <a:solidFill>
            <a:schemeClr val="accent2">
              <a:lumMod val="20000"/>
              <a:lumOff val="80000"/>
            </a:schemeClr>
          </a:solidFill>
        </p:spPr>
        <p:txBody>
          <a:bodyPr wrap="square" rtlCol="0">
            <a:spAutoFit/>
          </a:bodyPr>
          <a:lstStyle/>
          <a:p>
            <a:r>
              <a:rPr lang="en-GB" dirty="0"/>
              <a:t>User 1</a:t>
            </a:r>
          </a:p>
        </p:txBody>
      </p:sp>
      <p:sp>
        <p:nvSpPr>
          <p:cNvPr id="7" name="TextBox 6">
            <a:extLst>
              <a:ext uri="{FF2B5EF4-FFF2-40B4-BE49-F238E27FC236}">
                <a16:creationId xmlns:a16="http://schemas.microsoft.com/office/drawing/2014/main" id="{D16BA91F-D158-46D1-B5AC-5A20053BF1F2}"/>
              </a:ext>
            </a:extLst>
          </p:cNvPr>
          <p:cNvSpPr txBox="1"/>
          <p:nvPr/>
        </p:nvSpPr>
        <p:spPr>
          <a:xfrm>
            <a:off x="7249043" y="2610913"/>
            <a:ext cx="804055" cy="369332"/>
          </a:xfrm>
          <a:prstGeom prst="rect">
            <a:avLst/>
          </a:prstGeom>
          <a:solidFill>
            <a:schemeClr val="accent2">
              <a:lumMod val="20000"/>
              <a:lumOff val="80000"/>
            </a:schemeClr>
          </a:solidFill>
        </p:spPr>
        <p:txBody>
          <a:bodyPr wrap="square" rtlCol="0">
            <a:spAutoFit/>
          </a:bodyPr>
          <a:lstStyle/>
          <a:p>
            <a:r>
              <a:rPr lang="en-GB" dirty="0"/>
              <a:t>User 2</a:t>
            </a:r>
          </a:p>
        </p:txBody>
      </p:sp>
      <p:sp>
        <p:nvSpPr>
          <p:cNvPr id="11" name="TextBox 10">
            <a:extLst>
              <a:ext uri="{FF2B5EF4-FFF2-40B4-BE49-F238E27FC236}">
                <a16:creationId xmlns:a16="http://schemas.microsoft.com/office/drawing/2014/main" id="{D8CE9EAC-A0C5-406F-AA5B-55AE380CBF13}"/>
              </a:ext>
            </a:extLst>
          </p:cNvPr>
          <p:cNvSpPr txBox="1"/>
          <p:nvPr/>
        </p:nvSpPr>
        <p:spPr>
          <a:xfrm>
            <a:off x="8862543" y="2602145"/>
            <a:ext cx="804055" cy="369332"/>
          </a:xfrm>
          <a:prstGeom prst="rect">
            <a:avLst/>
          </a:prstGeom>
          <a:solidFill>
            <a:schemeClr val="accent2">
              <a:lumMod val="20000"/>
              <a:lumOff val="80000"/>
            </a:schemeClr>
          </a:solidFill>
        </p:spPr>
        <p:txBody>
          <a:bodyPr wrap="square" rtlCol="0">
            <a:spAutoFit/>
          </a:bodyPr>
          <a:lstStyle/>
          <a:p>
            <a:r>
              <a:rPr lang="en-GB" dirty="0"/>
              <a:t>User 3</a:t>
            </a:r>
          </a:p>
        </p:txBody>
      </p:sp>
    </p:spTree>
    <p:custDataLst>
      <p:tags r:id="rId1"/>
    </p:custDataLst>
    <p:extLst>
      <p:ext uri="{BB962C8B-B14F-4D97-AF65-F5344CB8AC3E}">
        <p14:creationId xmlns:p14="http://schemas.microsoft.com/office/powerpoint/2010/main" val="1250229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8" name="Straight Arrow Connector 57">
            <a:extLst>
              <a:ext uri="{FF2B5EF4-FFF2-40B4-BE49-F238E27FC236}">
                <a16:creationId xmlns:a16="http://schemas.microsoft.com/office/drawing/2014/main" id="{B59ED16C-664C-411B-A742-953CE7AAF622}"/>
              </a:ext>
            </a:extLst>
          </p:cNvPr>
          <p:cNvCxnSpPr>
            <a:cxnSpLocks/>
          </p:cNvCxnSpPr>
          <p:nvPr/>
        </p:nvCxnSpPr>
        <p:spPr>
          <a:xfrm>
            <a:off x="3458109" y="5297013"/>
            <a:ext cx="5500628" cy="145844"/>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A89110E-FA5D-4968-9F7A-AD88A142EEFA}"/>
              </a:ext>
            </a:extLst>
          </p:cNvPr>
          <p:cNvCxnSpPr>
            <a:cxnSpLocks/>
          </p:cNvCxnSpPr>
          <p:nvPr/>
        </p:nvCxnSpPr>
        <p:spPr>
          <a:xfrm>
            <a:off x="3454675" y="2880096"/>
            <a:ext cx="0" cy="2790455"/>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3FAE5EE-6EA0-455D-AA0C-65D5E6F6A40E}"/>
              </a:ext>
            </a:extLst>
          </p:cNvPr>
          <p:cNvCxnSpPr>
            <a:cxnSpLocks/>
          </p:cNvCxnSpPr>
          <p:nvPr/>
        </p:nvCxnSpPr>
        <p:spPr>
          <a:xfrm>
            <a:off x="7075838" y="2862929"/>
            <a:ext cx="0" cy="2728108"/>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E56CEAD-6A10-41A4-83F0-2BF0BE303F65}"/>
              </a:ext>
            </a:extLst>
          </p:cNvPr>
          <p:cNvCxnSpPr>
            <a:cxnSpLocks/>
          </p:cNvCxnSpPr>
          <p:nvPr/>
        </p:nvCxnSpPr>
        <p:spPr>
          <a:xfrm flipH="1">
            <a:off x="8966171" y="2862929"/>
            <a:ext cx="21697" cy="2757286"/>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EA250631-904F-4C9D-9D18-5499A2EFF68D}"/>
              </a:ext>
            </a:extLst>
          </p:cNvPr>
          <p:cNvGrpSpPr/>
          <p:nvPr/>
        </p:nvGrpSpPr>
        <p:grpSpPr>
          <a:xfrm>
            <a:off x="1579827" y="2961785"/>
            <a:ext cx="1530542" cy="199534"/>
            <a:chOff x="130472" y="2047384"/>
            <a:chExt cx="1530542" cy="199534"/>
          </a:xfrm>
        </p:grpSpPr>
        <p:sp>
          <p:nvSpPr>
            <p:cNvPr id="3" name="Rectangle 2">
              <a:extLst>
                <a:ext uri="{FF2B5EF4-FFF2-40B4-BE49-F238E27FC236}">
                  <a16:creationId xmlns:a16="http://schemas.microsoft.com/office/drawing/2014/main" id="{2E76C189-43F1-4488-AAD2-BA5652B756A3}"/>
                </a:ext>
              </a:extLst>
            </p:cNvPr>
            <p:cNvSpPr/>
            <p:nvPr/>
          </p:nvSpPr>
          <p:spPr>
            <a:xfrm>
              <a:off x="130472"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D3F5AC5A-E933-44C4-A17A-648294D2A534}"/>
                </a:ext>
              </a:extLst>
            </p:cNvPr>
            <p:cNvSpPr/>
            <p:nvPr/>
          </p:nvSpPr>
          <p:spPr>
            <a:xfrm>
              <a:off x="514345"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6C607EA-F42E-487C-86DC-701E6C62A065}"/>
                </a:ext>
              </a:extLst>
            </p:cNvPr>
            <p:cNvSpPr/>
            <p:nvPr/>
          </p:nvSpPr>
          <p:spPr>
            <a:xfrm>
              <a:off x="895642"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F125AD37-886E-4845-B84F-EE2B395C1618}"/>
                </a:ext>
              </a:extLst>
            </p:cNvPr>
            <p:cNvSpPr/>
            <p:nvPr/>
          </p:nvSpPr>
          <p:spPr>
            <a:xfrm>
              <a:off x="1277141"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0" name="TextBox 19">
            <a:extLst>
              <a:ext uri="{FF2B5EF4-FFF2-40B4-BE49-F238E27FC236}">
                <a16:creationId xmlns:a16="http://schemas.microsoft.com/office/drawing/2014/main" id="{7DAF4E80-7D38-4A35-A626-F0DE34761392}"/>
              </a:ext>
            </a:extLst>
          </p:cNvPr>
          <p:cNvSpPr txBox="1"/>
          <p:nvPr/>
        </p:nvSpPr>
        <p:spPr>
          <a:xfrm>
            <a:off x="1345268" y="3112783"/>
            <a:ext cx="2087595" cy="369332"/>
          </a:xfrm>
          <a:prstGeom prst="rect">
            <a:avLst/>
          </a:prstGeom>
          <a:noFill/>
        </p:spPr>
        <p:txBody>
          <a:bodyPr wrap="square" rtlCol="0">
            <a:spAutoFit/>
          </a:bodyPr>
          <a:lstStyle/>
          <a:p>
            <a:r>
              <a:rPr lang="en-GB" dirty="0"/>
              <a:t>Available t</a:t>
            </a:r>
            <a:r>
              <a:rPr lang="en-US" altLang="zh-CN" dirty="0" err="1"/>
              <a:t>ime</a:t>
            </a:r>
            <a:r>
              <a:rPr lang="en-US" altLang="zh-CN" dirty="0"/>
              <a:t> slots</a:t>
            </a:r>
            <a:endParaRPr lang="en-GB" dirty="0"/>
          </a:p>
        </p:txBody>
      </p:sp>
      <p:cxnSp>
        <p:nvCxnSpPr>
          <p:cNvPr id="22" name="Straight Arrow Connector 21">
            <a:extLst>
              <a:ext uri="{FF2B5EF4-FFF2-40B4-BE49-F238E27FC236}">
                <a16:creationId xmlns:a16="http://schemas.microsoft.com/office/drawing/2014/main" id="{E83FA238-8DE3-4CE7-A120-2F3D544051B3}"/>
              </a:ext>
            </a:extLst>
          </p:cNvPr>
          <p:cNvCxnSpPr>
            <a:cxnSpLocks/>
          </p:cNvCxnSpPr>
          <p:nvPr/>
        </p:nvCxnSpPr>
        <p:spPr>
          <a:xfrm>
            <a:off x="3458110" y="3421782"/>
            <a:ext cx="3474659" cy="68962"/>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BD0D45CB-0535-477E-9877-24E41783B266}"/>
              </a:ext>
            </a:extLst>
          </p:cNvPr>
          <p:cNvCxnSpPr>
            <a:cxnSpLocks/>
          </p:cNvCxnSpPr>
          <p:nvPr/>
        </p:nvCxnSpPr>
        <p:spPr>
          <a:xfrm>
            <a:off x="6932769" y="3490744"/>
            <a:ext cx="2044250" cy="17319"/>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1CF2247C-0579-48CC-8CAF-62F66C29F5DA}"/>
              </a:ext>
            </a:extLst>
          </p:cNvPr>
          <p:cNvGrpSpPr/>
          <p:nvPr/>
        </p:nvGrpSpPr>
        <p:grpSpPr>
          <a:xfrm>
            <a:off x="5481382" y="4321400"/>
            <a:ext cx="1530542" cy="199534"/>
            <a:chOff x="130472" y="2047384"/>
            <a:chExt cx="1530542" cy="199534"/>
          </a:xfrm>
        </p:grpSpPr>
        <p:sp>
          <p:nvSpPr>
            <p:cNvPr id="28" name="Rectangle 27">
              <a:extLst>
                <a:ext uri="{FF2B5EF4-FFF2-40B4-BE49-F238E27FC236}">
                  <a16:creationId xmlns:a16="http://schemas.microsoft.com/office/drawing/2014/main" id="{69338ADF-E3AB-4CA7-A63F-44B0210FB1ED}"/>
                </a:ext>
              </a:extLst>
            </p:cNvPr>
            <p:cNvSpPr/>
            <p:nvPr/>
          </p:nvSpPr>
          <p:spPr>
            <a:xfrm>
              <a:off x="130472"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F0669E66-7755-49D6-A3D5-38E43C05ABB0}"/>
                </a:ext>
              </a:extLst>
            </p:cNvPr>
            <p:cNvSpPr/>
            <p:nvPr/>
          </p:nvSpPr>
          <p:spPr>
            <a:xfrm>
              <a:off x="514345"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a:extLst>
                <a:ext uri="{FF2B5EF4-FFF2-40B4-BE49-F238E27FC236}">
                  <a16:creationId xmlns:a16="http://schemas.microsoft.com/office/drawing/2014/main" id="{9C78CFAB-A925-41B0-963E-51E7733A729B}"/>
                </a:ext>
              </a:extLst>
            </p:cNvPr>
            <p:cNvSpPr/>
            <p:nvPr/>
          </p:nvSpPr>
          <p:spPr>
            <a:xfrm>
              <a:off x="895642" y="2047384"/>
              <a:ext cx="383873" cy="199534"/>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U2</a:t>
              </a:r>
            </a:p>
          </p:txBody>
        </p:sp>
        <p:sp>
          <p:nvSpPr>
            <p:cNvPr id="31" name="Rectangle 30">
              <a:extLst>
                <a:ext uri="{FF2B5EF4-FFF2-40B4-BE49-F238E27FC236}">
                  <a16:creationId xmlns:a16="http://schemas.microsoft.com/office/drawing/2014/main" id="{3FFCCDA0-C571-4B20-99B4-81BFB296F8C7}"/>
                </a:ext>
              </a:extLst>
            </p:cNvPr>
            <p:cNvSpPr/>
            <p:nvPr/>
          </p:nvSpPr>
          <p:spPr>
            <a:xfrm>
              <a:off x="1277141"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5" name="TextBox 34">
            <a:extLst>
              <a:ext uri="{FF2B5EF4-FFF2-40B4-BE49-F238E27FC236}">
                <a16:creationId xmlns:a16="http://schemas.microsoft.com/office/drawing/2014/main" id="{2A335C88-2281-4208-9824-CE6F07228475}"/>
              </a:ext>
            </a:extLst>
          </p:cNvPr>
          <p:cNvSpPr txBox="1"/>
          <p:nvPr/>
        </p:nvSpPr>
        <p:spPr>
          <a:xfrm>
            <a:off x="3719589" y="2327988"/>
            <a:ext cx="804055" cy="369332"/>
          </a:xfrm>
          <a:prstGeom prst="rect">
            <a:avLst/>
          </a:prstGeom>
          <a:solidFill>
            <a:schemeClr val="accent2">
              <a:lumMod val="20000"/>
              <a:lumOff val="80000"/>
            </a:schemeClr>
          </a:solidFill>
        </p:spPr>
        <p:txBody>
          <a:bodyPr wrap="square" rtlCol="0">
            <a:spAutoFit/>
          </a:bodyPr>
          <a:lstStyle/>
          <a:p>
            <a:r>
              <a:rPr lang="en-GB" dirty="0"/>
              <a:t>User 1</a:t>
            </a:r>
          </a:p>
        </p:txBody>
      </p:sp>
      <p:grpSp>
        <p:nvGrpSpPr>
          <p:cNvPr id="38" name="Group 37">
            <a:extLst>
              <a:ext uri="{FF2B5EF4-FFF2-40B4-BE49-F238E27FC236}">
                <a16:creationId xmlns:a16="http://schemas.microsoft.com/office/drawing/2014/main" id="{4D0DB1A4-3111-448B-84F0-2BFB0CF3DD6F}"/>
              </a:ext>
            </a:extLst>
          </p:cNvPr>
          <p:cNvGrpSpPr/>
          <p:nvPr/>
        </p:nvGrpSpPr>
        <p:grpSpPr>
          <a:xfrm>
            <a:off x="7353768" y="3707942"/>
            <a:ext cx="1530542" cy="199534"/>
            <a:chOff x="130472" y="2047384"/>
            <a:chExt cx="1530542" cy="199534"/>
          </a:xfrm>
        </p:grpSpPr>
        <p:sp>
          <p:nvSpPr>
            <p:cNvPr id="39" name="Rectangle 38">
              <a:extLst>
                <a:ext uri="{FF2B5EF4-FFF2-40B4-BE49-F238E27FC236}">
                  <a16:creationId xmlns:a16="http://schemas.microsoft.com/office/drawing/2014/main" id="{51303D94-0CD5-4A57-A55E-4DAA2F3C2E25}"/>
                </a:ext>
              </a:extLst>
            </p:cNvPr>
            <p:cNvSpPr/>
            <p:nvPr/>
          </p:nvSpPr>
          <p:spPr>
            <a:xfrm>
              <a:off x="130472" y="2047384"/>
              <a:ext cx="383873" cy="199534"/>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U3</a:t>
              </a:r>
              <a:endParaRPr lang="en-GB" sz="1200" dirty="0"/>
            </a:p>
          </p:txBody>
        </p:sp>
        <p:sp>
          <p:nvSpPr>
            <p:cNvPr id="40" name="Rectangle 39">
              <a:extLst>
                <a:ext uri="{FF2B5EF4-FFF2-40B4-BE49-F238E27FC236}">
                  <a16:creationId xmlns:a16="http://schemas.microsoft.com/office/drawing/2014/main" id="{3B51EC0A-1F27-42A0-AC0C-0082B4133D59}"/>
                </a:ext>
              </a:extLst>
            </p:cNvPr>
            <p:cNvSpPr/>
            <p:nvPr/>
          </p:nvSpPr>
          <p:spPr>
            <a:xfrm>
              <a:off x="514345"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Rectangle 40">
              <a:extLst>
                <a:ext uri="{FF2B5EF4-FFF2-40B4-BE49-F238E27FC236}">
                  <a16:creationId xmlns:a16="http://schemas.microsoft.com/office/drawing/2014/main" id="{7E51BEA2-1098-441F-87DF-9583091BA918}"/>
                </a:ext>
              </a:extLst>
            </p:cNvPr>
            <p:cNvSpPr/>
            <p:nvPr/>
          </p:nvSpPr>
          <p:spPr>
            <a:xfrm>
              <a:off x="895642"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tx1"/>
                </a:solidFill>
              </a:endParaRPr>
            </a:p>
          </p:txBody>
        </p:sp>
        <p:sp>
          <p:nvSpPr>
            <p:cNvPr id="42" name="Rectangle 41">
              <a:extLst>
                <a:ext uri="{FF2B5EF4-FFF2-40B4-BE49-F238E27FC236}">
                  <a16:creationId xmlns:a16="http://schemas.microsoft.com/office/drawing/2014/main" id="{C3A3C895-E1C6-4E0C-A581-C14F59219205}"/>
                </a:ext>
              </a:extLst>
            </p:cNvPr>
            <p:cNvSpPr/>
            <p:nvPr/>
          </p:nvSpPr>
          <p:spPr>
            <a:xfrm>
              <a:off x="1277141"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43" name="Straight Arrow Connector 42">
            <a:extLst>
              <a:ext uri="{FF2B5EF4-FFF2-40B4-BE49-F238E27FC236}">
                <a16:creationId xmlns:a16="http://schemas.microsoft.com/office/drawing/2014/main" id="{2C97276E-FC42-4DEC-8345-5B2A465102F8}"/>
              </a:ext>
            </a:extLst>
          </p:cNvPr>
          <p:cNvCxnSpPr>
            <a:cxnSpLocks/>
          </p:cNvCxnSpPr>
          <p:nvPr/>
        </p:nvCxnSpPr>
        <p:spPr>
          <a:xfrm flipH="1">
            <a:off x="3465544" y="3960374"/>
            <a:ext cx="5500628" cy="373538"/>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BC83744F-DFFB-4704-ABB5-1C7B7F384A76}"/>
              </a:ext>
            </a:extLst>
          </p:cNvPr>
          <p:cNvCxnSpPr>
            <a:cxnSpLocks/>
          </p:cNvCxnSpPr>
          <p:nvPr/>
        </p:nvCxnSpPr>
        <p:spPr>
          <a:xfrm flipH="1">
            <a:off x="3454677" y="4559087"/>
            <a:ext cx="3610293" cy="355815"/>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3B5B5402-1D64-40ED-B83F-8996C85F7027}"/>
              </a:ext>
            </a:extLst>
          </p:cNvPr>
          <p:cNvSpPr txBox="1"/>
          <p:nvPr/>
        </p:nvSpPr>
        <p:spPr>
          <a:xfrm rot="186568">
            <a:off x="3568040" y="3089180"/>
            <a:ext cx="748352" cy="369332"/>
          </a:xfrm>
          <a:prstGeom prst="rect">
            <a:avLst/>
          </a:prstGeom>
          <a:noFill/>
        </p:spPr>
        <p:txBody>
          <a:bodyPr wrap="square" rtlCol="0">
            <a:spAutoFit/>
          </a:bodyPr>
          <a:lstStyle/>
          <a:p>
            <a:r>
              <a:rPr lang="en-GB" dirty="0"/>
              <a:t>POLL</a:t>
            </a:r>
          </a:p>
        </p:txBody>
      </p:sp>
      <p:sp>
        <p:nvSpPr>
          <p:cNvPr id="53" name="TextBox 52">
            <a:extLst>
              <a:ext uri="{FF2B5EF4-FFF2-40B4-BE49-F238E27FC236}">
                <a16:creationId xmlns:a16="http://schemas.microsoft.com/office/drawing/2014/main" id="{FA8BE4D9-626C-449A-87FC-91C07AC7FE8C}"/>
              </a:ext>
            </a:extLst>
          </p:cNvPr>
          <p:cNvSpPr txBox="1"/>
          <p:nvPr/>
        </p:nvSpPr>
        <p:spPr>
          <a:xfrm rot="21321071">
            <a:off x="5779224" y="3793027"/>
            <a:ext cx="1369894" cy="369332"/>
          </a:xfrm>
          <a:prstGeom prst="rect">
            <a:avLst/>
          </a:prstGeom>
          <a:noFill/>
        </p:spPr>
        <p:txBody>
          <a:bodyPr wrap="square" rtlCol="0">
            <a:spAutoFit/>
          </a:bodyPr>
          <a:lstStyle/>
          <a:p>
            <a:r>
              <a:rPr lang="en-GB" dirty="0"/>
              <a:t>RESP F</a:t>
            </a:r>
            <a:r>
              <a:rPr lang="en-US" altLang="zh-CN" dirty="0"/>
              <a:t>rom </a:t>
            </a:r>
            <a:r>
              <a:rPr lang="en-GB" dirty="0"/>
              <a:t>3</a:t>
            </a:r>
          </a:p>
        </p:txBody>
      </p:sp>
      <p:sp>
        <p:nvSpPr>
          <p:cNvPr id="57" name="TextBox 56">
            <a:extLst>
              <a:ext uri="{FF2B5EF4-FFF2-40B4-BE49-F238E27FC236}">
                <a16:creationId xmlns:a16="http://schemas.microsoft.com/office/drawing/2014/main" id="{EEFAE8FA-7B66-4C7E-98A7-0EAF54E8818D}"/>
              </a:ext>
            </a:extLst>
          </p:cNvPr>
          <p:cNvSpPr txBox="1"/>
          <p:nvPr/>
        </p:nvSpPr>
        <p:spPr>
          <a:xfrm rot="21321071">
            <a:off x="4142399" y="4437215"/>
            <a:ext cx="1387574" cy="369332"/>
          </a:xfrm>
          <a:prstGeom prst="rect">
            <a:avLst/>
          </a:prstGeom>
          <a:noFill/>
        </p:spPr>
        <p:txBody>
          <a:bodyPr wrap="square" rtlCol="0">
            <a:spAutoFit/>
          </a:bodyPr>
          <a:lstStyle/>
          <a:p>
            <a:r>
              <a:rPr lang="en-GB" dirty="0"/>
              <a:t>RESP F</a:t>
            </a:r>
            <a:r>
              <a:rPr lang="en-US" altLang="zh-CN" dirty="0"/>
              <a:t>rom</a:t>
            </a:r>
            <a:r>
              <a:rPr lang="en-GB" dirty="0"/>
              <a:t> 2</a:t>
            </a:r>
          </a:p>
        </p:txBody>
      </p:sp>
      <p:sp>
        <p:nvSpPr>
          <p:cNvPr id="61" name="TextBox 60">
            <a:extLst>
              <a:ext uri="{FF2B5EF4-FFF2-40B4-BE49-F238E27FC236}">
                <a16:creationId xmlns:a16="http://schemas.microsoft.com/office/drawing/2014/main" id="{B9AE5CBE-D6C7-4CD4-BFC9-D4765C9E9EB9}"/>
              </a:ext>
            </a:extLst>
          </p:cNvPr>
          <p:cNvSpPr txBox="1"/>
          <p:nvPr/>
        </p:nvSpPr>
        <p:spPr>
          <a:xfrm rot="199320">
            <a:off x="3508029" y="5000822"/>
            <a:ext cx="871466" cy="369332"/>
          </a:xfrm>
          <a:prstGeom prst="rect">
            <a:avLst/>
          </a:prstGeom>
          <a:noFill/>
        </p:spPr>
        <p:txBody>
          <a:bodyPr wrap="square" rtlCol="0">
            <a:spAutoFit/>
          </a:bodyPr>
          <a:lstStyle/>
          <a:p>
            <a:r>
              <a:rPr lang="en-GB" dirty="0"/>
              <a:t>FINAL</a:t>
            </a:r>
          </a:p>
        </p:txBody>
      </p:sp>
      <p:cxnSp>
        <p:nvCxnSpPr>
          <p:cNvPr id="70" name="Straight Connector 69">
            <a:extLst>
              <a:ext uri="{FF2B5EF4-FFF2-40B4-BE49-F238E27FC236}">
                <a16:creationId xmlns:a16="http://schemas.microsoft.com/office/drawing/2014/main" id="{75AB2F5D-4EFB-4C1C-98B1-736B20ECF9B7}"/>
              </a:ext>
            </a:extLst>
          </p:cNvPr>
          <p:cNvCxnSpPr/>
          <p:nvPr/>
        </p:nvCxnSpPr>
        <p:spPr>
          <a:xfrm flipH="1">
            <a:off x="3157505" y="3452202"/>
            <a:ext cx="29717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72" name="Straight Connector 71">
            <a:extLst>
              <a:ext uri="{FF2B5EF4-FFF2-40B4-BE49-F238E27FC236}">
                <a16:creationId xmlns:a16="http://schemas.microsoft.com/office/drawing/2014/main" id="{3034153B-E777-4095-8F72-AA53E4E65CB3}"/>
              </a:ext>
            </a:extLst>
          </p:cNvPr>
          <p:cNvCxnSpPr/>
          <p:nvPr/>
        </p:nvCxnSpPr>
        <p:spPr>
          <a:xfrm flipH="1">
            <a:off x="3157505" y="5297013"/>
            <a:ext cx="29717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73" name="Straight Connector 72">
            <a:extLst>
              <a:ext uri="{FF2B5EF4-FFF2-40B4-BE49-F238E27FC236}">
                <a16:creationId xmlns:a16="http://schemas.microsoft.com/office/drawing/2014/main" id="{3814A30B-E68D-478E-B165-A3145FE460CE}"/>
              </a:ext>
            </a:extLst>
          </p:cNvPr>
          <p:cNvCxnSpPr>
            <a:cxnSpLocks/>
          </p:cNvCxnSpPr>
          <p:nvPr/>
        </p:nvCxnSpPr>
        <p:spPr>
          <a:xfrm>
            <a:off x="3316255" y="5021971"/>
            <a:ext cx="0" cy="275042"/>
          </a:xfrm>
          <a:prstGeom prst="line">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76" name="Straight Connector 75">
            <a:extLst>
              <a:ext uri="{FF2B5EF4-FFF2-40B4-BE49-F238E27FC236}">
                <a16:creationId xmlns:a16="http://schemas.microsoft.com/office/drawing/2014/main" id="{469F4977-52DC-4952-AF44-94B67F27DC5A}"/>
              </a:ext>
            </a:extLst>
          </p:cNvPr>
          <p:cNvCxnSpPr>
            <a:cxnSpLocks/>
          </p:cNvCxnSpPr>
          <p:nvPr/>
        </p:nvCxnSpPr>
        <p:spPr>
          <a:xfrm flipV="1">
            <a:off x="3316255" y="3452204"/>
            <a:ext cx="0" cy="302843"/>
          </a:xfrm>
          <a:prstGeom prst="line">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79" name="TextBox 78">
            <a:extLst>
              <a:ext uri="{FF2B5EF4-FFF2-40B4-BE49-F238E27FC236}">
                <a16:creationId xmlns:a16="http://schemas.microsoft.com/office/drawing/2014/main" id="{928651A4-D515-4EF4-8F16-3B14BF0C66CC}"/>
              </a:ext>
            </a:extLst>
          </p:cNvPr>
          <p:cNvSpPr txBox="1"/>
          <p:nvPr/>
        </p:nvSpPr>
        <p:spPr>
          <a:xfrm rot="16200000">
            <a:off x="2529954" y="4181205"/>
            <a:ext cx="1501847" cy="369332"/>
          </a:xfrm>
          <a:prstGeom prst="rect">
            <a:avLst/>
          </a:prstGeom>
          <a:noFill/>
        </p:spPr>
        <p:txBody>
          <a:bodyPr wrap="square" rtlCol="0">
            <a:spAutoFit/>
          </a:bodyPr>
          <a:lstStyle/>
          <a:p>
            <a:r>
              <a:rPr lang="en-GB" dirty="0"/>
              <a:t>Waiting state</a:t>
            </a:r>
          </a:p>
        </p:txBody>
      </p:sp>
      <p:cxnSp>
        <p:nvCxnSpPr>
          <p:cNvPr id="81" name="Straight Arrow Connector 80">
            <a:extLst>
              <a:ext uri="{FF2B5EF4-FFF2-40B4-BE49-F238E27FC236}">
                <a16:creationId xmlns:a16="http://schemas.microsoft.com/office/drawing/2014/main" id="{D4EEC7C7-93C9-40BC-975B-C332FC7AC2B9}"/>
              </a:ext>
            </a:extLst>
          </p:cNvPr>
          <p:cNvCxnSpPr>
            <a:cxnSpLocks/>
          </p:cNvCxnSpPr>
          <p:nvPr/>
        </p:nvCxnSpPr>
        <p:spPr>
          <a:xfrm>
            <a:off x="3458109" y="5305511"/>
            <a:ext cx="3474659" cy="75586"/>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972B6F3A-8B6B-4ECB-82DD-2464D6BA5FE0}"/>
              </a:ext>
            </a:extLst>
          </p:cNvPr>
          <p:cNvSpPr txBox="1"/>
          <p:nvPr/>
        </p:nvSpPr>
        <p:spPr>
          <a:xfrm>
            <a:off x="516880" y="197391"/>
            <a:ext cx="4931655" cy="646331"/>
          </a:xfrm>
          <a:prstGeom prst="rect">
            <a:avLst/>
          </a:prstGeom>
          <a:noFill/>
        </p:spPr>
        <p:txBody>
          <a:bodyPr wrap="square" rtlCol="0">
            <a:spAutoFit/>
          </a:bodyPr>
          <a:lstStyle/>
          <a:p>
            <a:r>
              <a:rPr lang="en-GB" altLang="zh-CN" sz="3600" b="1" dirty="0">
                <a:solidFill>
                  <a:schemeClr val="accent5">
                    <a:lumMod val="50000"/>
                  </a:schemeClr>
                </a:solidFill>
              </a:rPr>
              <a:t>P2P Protocol</a:t>
            </a:r>
            <a:endParaRPr lang="en-GB" sz="3600" b="1" dirty="0">
              <a:solidFill>
                <a:schemeClr val="accent5">
                  <a:lumMod val="50000"/>
                </a:schemeClr>
              </a:solidFill>
            </a:endParaRPr>
          </a:p>
        </p:txBody>
      </p:sp>
      <p:sp>
        <p:nvSpPr>
          <p:cNvPr id="11" name="TextBox 10">
            <a:extLst>
              <a:ext uri="{FF2B5EF4-FFF2-40B4-BE49-F238E27FC236}">
                <a16:creationId xmlns:a16="http://schemas.microsoft.com/office/drawing/2014/main" id="{89E8D8EF-7B30-47C9-A822-184FA8ACD59A}"/>
              </a:ext>
            </a:extLst>
          </p:cNvPr>
          <p:cNvSpPr txBox="1"/>
          <p:nvPr/>
        </p:nvSpPr>
        <p:spPr>
          <a:xfrm>
            <a:off x="538307" y="1018752"/>
            <a:ext cx="11100077" cy="584775"/>
          </a:xfrm>
          <a:prstGeom prst="rect">
            <a:avLst/>
          </a:prstGeom>
          <a:noFill/>
        </p:spPr>
        <p:txBody>
          <a:bodyPr wrap="square" rtlCol="0">
            <a:spAutoFit/>
          </a:bodyPr>
          <a:lstStyle/>
          <a:p>
            <a:r>
              <a:rPr lang="en-GB" sz="3200" b="1" dirty="0"/>
              <a:t>Solution</a:t>
            </a:r>
            <a:r>
              <a:rPr lang="en-GB" sz="3200" dirty="0"/>
              <a:t>: </a:t>
            </a:r>
            <a:r>
              <a:rPr lang="en-US" sz="3200" dirty="0"/>
              <a:t>Responders choose a random time slot to send RESPs</a:t>
            </a:r>
            <a:endParaRPr lang="en-GB" sz="3200" dirty="0"/>
          </a:p>
        </p:txBody>
      </p:sp>
      <p:pic>
        <p:nvPicPr>
          <p:cNvPr id="13" name="Picture 12" descr="EVK1000 Evaluation Kit - Decawave">
            <a:extLst>
              <a:ext uri="{FF2B5EF4-FFF2-40B4-BE49-F238E27FC236}">
                <a16:creationId xmlns:a16="http://schemas.microsoft.com/office/drawing/2014/main" id="{63631353-65EA-40BA-B5EA-0A8BF97A25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349550" flipH="1">
            <a:off x="2991354" y="1884911"/>
            <a:ext cx="737074" cy="100122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EVK1000 Evaluation Kit - Decawave">
            <a:extLst>
              <a:ext uri="{FF2B5EF4-FFF2-40B4-BE49-F238E27FC236}">
                <a16:creationId xmlns:a16="http://schemas.microsoft.com/office/drawing/2014/main" id="{FDDFD316-DFD8-47CF-BA82-D06F2E86AA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265246">
            <a:off x="6790739" y="1860532"/>
            <a:ext cx="735610" cy="99924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EVK1000 Evaluation Kit - Decawave">
            <a:extLst>
              <a:ext uri="{FF2B5EF4-FFF2-40B4-BE49-F238E27FC236}">
                <a16:creationId xmlns:a16="http://schemas.microsoft.com/office/drawing/2014/main" id="{4A939C05-5201-466F-AE0A-9104C41886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265246">
            <a:off x="8655191" y="1853118"/>
            <a:ext cx="735610" cy="99924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6BA4E384-ABAA-48E6-98A3-1A7FAEC06A25}"/>
              </a:ext>
            </a:extLst>
          </p:cNvPr>
          <p:cNvSpPr txBox="1"/>
          <p:nvPr/>
        </p:nvSpPr>
        <p:spPr>
          <a:xfrm>
            <a:off x="7353224" y="2286661"/>
            <a:ext cx="804055" cy="369332"/>
          </a:xfrm>
          <a:prstGeom prst="rect">
            <a:avLst/>
          </a:prstGeom>
          <a:solidFill>
            <a:schemeClr val="accent2">
              <a:lumMod val="20000"/>
              <a:lumOff val="80000"/>
            </a:schemeClr>
          </a:solidFill>
        </p:spPr>
        <p:txBody>
          <a:bodyPr wrap="square" rtlCol="0">
            <a:spAutoFit/>
          </a:bodyPr>
          <a:lstStyle/>
          <a:p>
            <a:r>
              <a:rPr lang="en-GB" dirty="0"/>
              <a:t>User 2</a:t>
            </a:r>
          </a:p>
        </p:txBody>
      </p:sp>
      <p:sp>
        <p:nvSpPr>
          <p:cNvPr id="23" name="TextBox 22">
            <a:extLst>
              <a:ext uri="{FF2B5EF4-FFF2-40B4-BE49-F238E27FC236}">
                <a16:creationId xmlns:a16="http://schemas.microsoft.com/office/drawing/2014/main" id="{601FA8DD-AF30-4800-8E30-309F817FD929}"/>
              </a:ext>
            </a:extLst>
          </p:cNvPr>
          <p:cNvSpPr txBox="1"/>
          <p:nvPr/>
        </p:nvSpPr>
        <p:spPr>
          <a:xfrm>
            <a:off x="9263217" y="2286661"/>
            <a:ext cx="804055" cy="369332"/>
          </a:xfrm>
          <a:prstGeom prst="rect">
            <a:avLst/>
          </a:prstGeom>
          <a:solidFill>
            <a:schemeClr val="accent2">
              <a:lumMod val="20000"/>
              <a:lumOff val="80000"/>
            </a:schemeClr>
          </a:solidFill>
        </p:spPr>
        <p:txBody>
          <a:bodyPr wrap="square" rtlCol="0">
            <a:spAutoFit/>
          </a:bodyPr>
          <a:lstStyle/>
          <a:p>
            <a:r>
              <a:rPr lang="en-GB" dirty="0"/>
              <a:t>User 3</a:t>
            </a:r>
          </a:p>
        </p:txBody>
      </p:sp>
    </p:spTree>
    <p:extLst>
      <p:ext uri="{BB962C8B-B14F-4D97-AF65-F5344CB8AC3E}">
        <p14:creationId xmlns:p14="http://schemas.microsoft.com/office/powerpoint/2010/main" val="2185300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A89110E-FA5D-4968-9F7A-AD88A142EEFA}"/>
              </a:ext>
            </a:extLst>
          </p:cNvPr>
          <p:cNvCxnSpPr>
            <a:cxnSpLocks/>
          </p:cNvCxnSpPr>
          <p:nvPr/>
        </p:nvCxnSpPr>
        <p:spPr>
          <a:xfrm>
            <a:off x="3454675" y="2880096"/>
            <a:ext cx="0" cy="1963421"/>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3FAE5EE-6EA0-455D-AA0C-65D5E6F6A40E}"/>
              </a:ext>
            </a:extLst>
          </p:cNvPr>
          <p:cNvCxnSpPr>
            <a:cxnSpLocks/>
          </p:cNvCxnSpPr>
          <p:nvPr/>
        </p:nvCxnSpPr>
        <p:spPr>
          <a:xfrm>
            <a:off x="7075838" y="2862929"/>
            <a:ext cx="0" cy="2083721"/>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E56CEAD-6A10-41A4-83F0-2BF0BE303F65}"/>
              </a:ext>
            </a:extLst>
          </p:cNvPr>
          <p:cNvCxnSpPr>
            <a:cxnSpLocks/>
          </p:cNvCxnSpPr>
          <p:nvPr/>
        </p:nvCxnSpPr>
        <p:spPr>
          <a:xfrm flipH="1">
            <a:off x="8978600" y="2862929"/>
            <a:ext cx="9269" cy="2159921"/>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EA250631-904F-4C9D-9D18-5499A2EFF68D}"/>
              </a:ext>
            </a:extLst>
          </p:cNvPr>
          <p:cNvGrpSpPr/>
          <p:nvPr/>
        </p:nvGrpSpPr>
        <p:grpSpPr>
          <a:xfrm>
            <a:off x="1579827" y="2961785"/>
            <a:ext cx="1530542" cy="199534"/>
            <a:chOff x="130472" y="2047384"/>
            <a:chExt cx="1530542" cy="199534"/>
          </a:xfrm>
        </p:grpSpPr>
        <p:sp>
          <p:nvSpPr>
            <p:cNvPr id="3" name="Rectangle 2">
              <a:extLst>
                <a:ext uri="{FF2B5EF4-FFF2-40B4-BE49-F238E27FC236}">
                  <a16:creationId xmlns:a16="http://schemas.microsoft.com/office/drawing/2014/main" id="{2E76C189-43F1-4488-AAD2-BA5652B756A3}"/>
                </a:ext>
              </a:extLst>
            </p:cNvPr>
            <p:cNvSpPr/>
            <p:nvPr/>
          </p:nvSpPr>
          <p:spPr>
            <a:xfrm>
              <a:off x="130472"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D3F5AC5A-E933-44C4-A17A-648294D2A534}"/>
                </a:ext>
              </a:extLst>
            </p:cNvPr>
            <p:cNvSpPr/>
            <p:nvPr/>
          </p:nvSpPr>
          <p:spPr>
            <a:xfrm>
              <a:off x="514345"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6C607EA-F42E-487C-86DC-701E6C62A065}"/>
                </a:ext>
              </a:extLst>
            </p:cNvPr>
            <p:cNvSpPr/>
            <p:nvPr/>
          </p:nvSpPr>
          <p:spPr>
            <a:xfrm>
              <a:off x="895642"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F125AD37-886E-4845-B84F-EE2B395C1618}"/>
                </a:ext>
              </a:extLst>
            </p:cNvPr>
            <p:cNvSpPr/>
            <p:nvPr/>
          </p:nvSpPr>
          <p:spPr>
            <a:xfrm>
              <a:off x="1277141"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0" name="TextBox 19">
            <a:extLst>
              <a:ext uri="{FF2B5EF4-FFF2-40B4-BE49-F238E27FC236}">
                <a16:creationId xmlns:a16="http://schemas.microsoft.com/office/drawing/2014/main" id="{7DAF4E80-7D38-4A35-A626-F0DE34761392}"/>
              </a:ext>
            </a:extLst>
          </p:cNvPr>
          <p:cNvSpPr txBox="1"/>
          <p:nvPr/>
        </p:nvSpPr>
        <p:spPr>
          <a:xfrm>
            <a:off x="1345268" y="3112783"/>
            <a:ext cx="2087595" cy="369332"/>
          </a:xfrm>
          <a:prstGeom prst="rect">
            <a:avLst/>
          </a:prstGeom>
          <a:noFill/>
        </p:spPr>
        <p:txBody>
          <a:bodyPr wrap="square" rtlCol="0">
            <a:spAutoFit/>
          </a:bodyPr>
          <a:lstStyle/>
          <a:p>
            <a:r>
              <a:rPr lang="en-GB" dirty="0"/>
              <a:t>Available t</a:t>
            </a:r>
            <a:r>
              <a:rPr lang="en-US" altLang="zh-CN" dirty="0" err="1"/>
              <a:t>ime</a:t>
            </a:r>
            <a:r>
              <a:rPr lang="en-US" altLang="zh-CN" dirty="0"/>
              <a:t> slots</a:t>
            </a:r>
            <a:endParaRPr lang="en-GB" dirty="0"/>
          </a:p>
        </p:txBody>
      </p:sp>
      <p:cxnSp>
        <p:nvCxnSpPr>
          <p:cNvPr id="22" name="Straight Arrow Connector 21">
            <a:extLst>
              <a:ext uri="{FF2B5EF4-FFF2-40B4-BE49-F238E27FC236}">
                <a16:creationId xmlns:a16="http://schemas.microsoft.com/office/drawing/2014/main" id="{E83FA238-8DE3-4CE7-A120-2F3D544051B3}"/>
              </a:ext>
            </a:extLst>
          </p:cNvPr>
          <p:cNvCxnSpPr>
            <a:cxnSpLocks/>
          </p:cNvCxnSpPr>
          <p:nvPr/>
        </p:nvCxnSpPr>
        <p:spPr>
          <a:xfrm>
            <a:off x="3458110" y="3421782"/>
            <a:ext cx="3474659" cy="68962"/>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BD0D45CB-0535-477E-9877-24E41783B266}"/>
              </a:ext>
            </a:extLst>
          </p:cNvPr>
          <p:cNvCxnSpPr>
            <a:cxnSpLocks/>
          </p:cNvCxnSpPr>
          <p:nvPr/>
        </p:nvCxnSpPr>
        <p:spPr>
          <a:xfrm>
            <a:off x="6932769" y="3490744"/>
            <a:ext cx="2044250" cy="17319"/>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1CF2247C-0579-48CC-8CAF-62F66C29F5DA}"/>
              </a:ext>
            </a:extLst>
          </p:cNvPr>
          <p:cNvGrpSpPr/>
          <p:nvPr/>
        </p:nvGrpSpPr>
        <p:grpSpPr>
          <a:xfrm>
            <a:off x="7127313" y="4570945"/>
            <a:ext cx="1530542" cy="199534"/>
            <a:chOff x="130472" y="2047384"/>
            <a:chExt cx="1530542" cy="199534"/>
          </a:xfrm>
        </p:grpSpPr>
        <p:sp>
          <p:nvSpPr>
            <p:cNvPr id="28" name="Rectangle 27">
              <a:extLst>
                <a:ext uri="{FF2B5EF4-FFF2-40B4-BE49-F238E27FC236}">
                  <a16:creationId xmlns:a16="http://schemas.microsoft.com/office/drawing/2014/main" id="{69338ADF-E3AB-4CA7-A63F-44B0210FB1ED}"/>
                </a:ext>
              </a:extLst>
            </p:cNvPr>
            <p:cNvSpPr/>
            <p:nvPr/>
          </p:nvSpPr>
          <p:spPr>
            <a:xfrm>
              <a:off x="130472" y="2047384"/>
              <a:ext cx="383873" cy="199534"/>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U2</a:t>
              </a:r>
            </a:p>
          </p:txBody>
        </p:sp>
        <p:sp>
          <p:nvSpPr>
            <p:cNvPr id="29" name="Rectangle 28">
              <a:extLst>
                <a:ext uri="{FF2B5EF4-FFF2-40B4-BE49-F238E27FC236}">
                  <a16:creationId xmlns:a16="http://schemas.microsoft.com/office/drawing/2014/main" id="{F0669E66-7755-49D6-A3D5-38E43C05ABB0}"/>
                </a:ext>
              </a:extLst>
            </p:cNvPr>
            <p:cNvSpPr/>
            <p:nvPr/>
          </p:nvSpPr>
          <p:spPr>
            <a:xfrm>
              <a:off x="514345"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a:extLst>
                <a:ext uri="{FF2B5EF4-FFF2-40B4-BE49-F238E27FC236}">
                  <a16:creationId xmlns:a16="http://schemas.microsoft.com/office/drawing/2014/main" id="{9C78CFAB-A925-41B0-963E-51E7733A729B}"/>
                </a:ext>
              </a:extLst>
            </p:cNvPr>
            <p:cNvSpPr/>
            <p:nvPr/>
          </p:nvSpPr>
          <p:spPr>
            <a:xfrm>
              <a:off x="895642"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tx1"/>
                </a:solidFill>
              </a:endParaRPr>
            </a:p>
          </p:txBody>
        </p:sp>
        <p:sp>
          <p:nvSpPr>
            <p:cNvPr id="31" name="Rectangle 30">
              <a:extLst>
                <a:ext uri="{FF2B5EF4-FFF2-40B4-BE49-F238E27FC236}">
                  <a16:creationId xmlns:a16="http://schemas.microsoft.com/office/drawing/2014/main" id="{3FFCCDA0-C571-4B20-99B4-81BFB296F8C7}"/>
                </a:ext>
              </a:extLst>
            </p:cNvPr>
            <p:cNvSpPr/>
            <p:nvPr/>
          </p:nvSpPr>
          <p:spPr>
            <a:xfrm>
              <a:off x="1277141"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5" name="TextBox 34">
            <a:extLst>
              <a:ext uri="{FF2B5EF4-FFF2-40B4-BE49-F238E27FC236}">
                <a16:creationId xmlns:a16="http://schemas.microsoft.com/office/drawing/2014/main" id="{2A335C88-2281-4208-9824-CE6F07228475}"/>
              </a:ext>
            </a:extLst>
          </p:cNvPr>
          <p:cNvSpPr txBox="1"/>
          <p:nvPr/>
        </p:nvSpPr>
        <p:spPr>
          <a:xfrm>
            <a:off x="3719589" y="2327988"/>
            <a:ext cx="804055" cy="369332"/>
          </a:xfrm>
          <a:prstGeom prst="rect">
            <a:avLst/>
          </a:prstGeom>
          <a:solidFill>
            <a:schemeClr val="accent2">
              <a:lumMod val="20000"/>
              <a:lumOff val="80000"/>
            </a:schemeClr>
          </a:solidFill>
        </p:spPr>
        <p:txBody>
          <a:bodyPr wrap="square" rtlCol="0">
            <a:spAutoFit/>
          </a:bodyPr>
          <a:lstStyle/>
          <a:p>
            <a:r>
              <a:rPr lang="en-GB" dirty="0"/>
              <a:t>User 1</a:t>
            </a:r>
          </a:p>
        </p:txBody>
      </p:sp>
      <p:grpSp>
        <p:nvGrpSpPr>
          <p:cNvPr id="38" name="Group 37">
            <a:extLst>
              <a:ext uri="{FF2B5EF4-FFF2-40B4-BE49-F238E27FC236}">
                <a16:creationId xmlns:a16="http://schemas.microsoft.com/office/drawing/2014/main" id="{4D0DB1A4-3111-448B-84F0-2BFB0CF3DD6F}"/>
              </a:ext>
            </a:extLst>
          </p:cNvPr>
          <p:cNvGrpSpPr/>
          <p:nvPr/>
        </p:nvGrpSpPr>
        <p:grpSpPr>
          <a:xfrm>
            <a:off x="7400585" y="4250637"/>
            <a:ext cx="1530542" cy="199534"/>
            <a:chOff x="130472" y="2047384"/>
            <a:chExt cx="1530542" cy="199534"/>
          </a:xfrm>
        </p:grpSpPr>
        <p:sp>
          <p:nvSpPr>
            <p:cNvPr id="39" name="Rectangle 38">
              <a:extLst>
                <a:ext uri="{FF2B5EF4-FFF2-40B4-BE49-F238E27FC236}">
                  <a16:creationId xmlns:a16="http://schemas.microsoft.com/office/drawing/2014/main" id="{51303D94-0CD5-4A57-A55E-4DAA2F3C2E25}"/>
                </a:ext>
              </a:extLst>
            </p:cNvPr>
            <p:cNvSpPr/>
            <p:nvPr/>
          </p:nvSpPr>
          <p:spPr>
            <a:xfrm>
              <a:off x="130472" y="2047384"/>
              <a:ext cx="383873" cy="199534"/>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U3</a:t>
              </a:r>
              <a:endParaRPr lang="en-GB" sz="1200" dirty="0"/>
            </a:p>
          </p:txBody>
        </p:sp>
        <p:sp>
          <p:nvSpPr>
            <p:cNvPr id="40" name="Rectangle 39">
              <a:extLst>
                <a:ext uri="{FF2B5EF4-FFF2-40B4-BE49-F238E27FC236}">
                  <a16:creationId xmlns:a16="http://schemas.microsoft.com/office/drawing/2014/main" id="{3B51EC0A-1F27-42A0-AC0C-0082B4133D59}"/>
                </a:ext>
              </a:extLst>
            </p:cNvPr>
            <p:cNvSpPr/>
            <p:nvPr/>
          </p:nvSpPr>
          <p:spPr>
            <a:xfrm>
              <a:off x="514345"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Rectangle 40">
              <a:extLst>
                <a:ext uri="{FF2B5EF4-FFF2-40B4-BE49-F238E27FC236}">
                  <a16:creationId xmlns:a16="http://schemas.microsoft.com/office/drawing/2014/main" id="{7E51BEA2-1098-441F-87DF-9583091BA918}"/>
                </a:ext>
              </a:extLst>
            </p:cNvPr>
            <p:cNvSpPr/>
            <p:nvPr/>
          </p:nvSpPr>
          <p:spPr>
            <a:xfrm>
              <a:off x="895642"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tx1"/>
                </a:solidFill>
              </a:endParaRPr>
            </a:p>
          </p:txBody>
        </p:sp>
        <p:sp>
          <p:nvSpPr>
            <p:cNvPr id="42" name="Rectangle 41">
              <a:extLst>
                <a:ext uri="{FF2B5EF4-FFF2-40B4-BE49-F238E27FC236}">
                  <a16:creationId xmlns:a16="http://schemas.microsoft.com/office/drawing/2014/main" id="{C3A3C895-E1C6-4E0C-A581-C14F59219205}"/>
                </a:ext>
              </a:extLst>
            </p:cNvPr>
            <p:cNvSpPr/>
            <p:nvPr/>
          </p:nvSpPr>
          <p:spPr>
            <a:xfrm>
              <a:off x="1277141"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43" name="Straight Arrow Connector 42">
            <a:extLst>
              <a:ext uri="{FF2B5EF4-FFF2-40B4-BE49-F238E27FC236}">
                <a16:creationId xmlns:a16="http://schemas.microsoft.com/office/drawing/2014/main" id="{2C97276E-FC42-4DEC-8345-5B2A465102F8}"/>
              </a:ext>
            </a:extLst>
          </p:cNvPr>
          <p:cNvCxnSpPr>
            <a:cxnSpLocks/>
          </p:cNvCxnSpPr>
          <p:nvPr/>
        </p:nvCxnSpPr>
        <p:spPr>
          <a:xfrm flipH="1">
            <a:off x="5288455" y="4103369"/>
            <a:ext cx="3677717" cy="250340"/>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BC83744F-DFFB-4704-ABB5-1C7B7F384A76}"/>
              </a:ext>
            </a:extLst>
          </p:cNvPr>
          <p:cNvCxnSpPr>
            <a:cxnSpLocks/>
          </p:cNvCxnSpPr>
          <p:nvPr/>
        </p:nvCxnSpPr>
        <p:spPr>
          <a:xfrm flipH="1">
            <a:off x="5266514" y="4365403"/>
            <a:ext cx="1798456" cy="115709"/>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3B5B5402-1D64-40ED-B83F-8996C85F7027}"/>
              </a:ext>
            </a:extLst>
          </p:cNvPr>
          <p:cNvSpPr txBox="1"/>
          <p:nvPr/>
        </p:nvSpPr>
        <p:spPr>
          <a:xfrm rot="186568">
            <a:off x="3568040" y="3089180"/>
            <a:ext cx="748352" cy="369332"/>
          </a:xfrm>
          <a:prstGeom prst="rect">
            <a:avLst/>
          </a:prstGeom>
          <a:noFill/>
        </p:spPr>
        <p:txBody>
          <a:bodyPr wrap="square" rtlCol="0">
            <a:spAutoFit/>
          </a:bodyPr>
          <a:lstStyle/>
          <a:p>
            <a:r>
              <a:rPr lang="en-GB" dirty="0"/>
              <a:t>POLL</a:t>
            </a:r>
          </a:p>
        </p:txBody>
      </p:sp>
      <p:sp>
        <p:nvSpPr>
          <p:cNvPr id="53" name="TextBox 52">
            <a:extLst>
              <a:ext uri="{FF2B5EF4-FFF2-40B4-BE49-F238E27FC236}">
                <a16:creationId xmlns:a16="http://schemas.microsoft.com/office/drawing/2014/main" id="{FA8BE4D9-626C-449A-87FC-91C07AC7FE8C}"/>
              </a:ext>
            </a:extLst>
          </p:cNvPr>
          <p:cNvSpPr txBox="1"/>
          <p:nvPr/>
        </p:nvSpPr>
        <p:spPr>
          <a:xfrm rot="21321071">
            <a:off x="5728994" y="3915271"/>
            <a:ext cx="1369894" cy="369332"/>
          </a:xfrm>
          <a:prstGeom prst="rect">
            <a:avLst/>
          </a:prstGeom>
          <a:noFill/>
        </p:spPr>
        <p:txBody>
          <a:bodyPr wrap="square" rtlCol="0">
            <a:spAutoFit/>
          </a:bodyPr>
          <a:lstStyle/>
          <a:p>
            <a:r>
              <a:rPr lang="en-GB" dirty="0"/>
              <a:t>RESP F</a:t>
            </a:r>
            <a:r>
              <a:rPr lang="en-US" altLang="zh-CN" dirty="0"/>
              <a:t>rom </a:t>
            </a:r>
            <a:r>
              <a:rPr lang="en-GB" dirty="0"/>
              <a:t>3</a:t>
            </a:r>
          </a:p>
        </p:txBody>
      </p:sp>
      <p:sp>
        <p:nvSpPr>
          <p:cNvPr id="57" name="TextBox 56">
            <a:extLst>
              <a:ext uri="{FF2B5EF4-FFF2-40B4-BE49-F238E27FC236}">
                <a16:creationId xmlns:a16="http://schemas.microsoft.com/office/drawing/2014/main" id="{EEFAE8FA-7B66-4C7E-98A7-0EAF54E8818D}"/>
              </a:ext>
            </a:extLst>
          </p:cNvPr>
          <p:cNvSpPr txBox="1"/>
          <p:nvPr/>
        </p:nvSpPr>
        <p:spPr>
          <a:xfrm rot="21184177">
            <a:off x="5641284" y="4378495"/>
            <a:ext cx="1387574" cy="369332"/>
          </a:xfrm>
          <a:prstGeom prst="rect">
            <a:avLst/>
          </a:prstGeom>
          <a:noFill/>
        </p:spPr>
        <p:txBody>
          <a:bodyPr wrap="square" rtlCol="0">
            <a:spAutoFit/>
          </a:bodyPr>
          <a:lstStyle/>
          <a:p>
            <a:r>
              <a:rPr lang="en-GB" dirty="0"/>
              <a:t>RESP F</a:t>
            </a:r>
            <a:r>
              <a:rPr lang="en-US" altLang="zh-CN" dirty="0"/>
              <a:t>rom</a:t>
            </a:r>
            <a:r>
              <a:rPr lang="en-GB" dirty="0"/>
              <a:t> 2</a:t>
            </a:r>
          </a:p>
        </p:txBody>
      </p:sp>
      <p:sp>
        <p:nvSpPr>
          <p:cNvPr id="66" name="TextBox 65">
            <a:extLst>
              <a:ext uri="{FF2B5EF4-FFF2-40B4-BE49-F238E27FC236}">
                <a16:creationId xmlns:a16="http://schemas.microsoft.com/office/drawing/2014/main" id="{FCFEEF5E-BCBC-46FF-8AE6-6D2B9CA4F170}"/>
              </a:ext>
            </a:extLst>
          </p:cNvPr>
          <p:cNvSpPr txBox="1"/>
          <p:nvPr/>
        </p:nvSpPr>
        <p:spPr>
          <a:xfrm>
            <a:off x="3529320" y="175941"/>
            <a:ext cx="5933038" cy="584775"/>
          </a:xfrm>
          <a:prstGeom prst="rect">
            <a:avLst/>
          </a:prstGeom>
          <a:noFill/>
        </p:spPr>
        <p:txBody>
          <a:bodyPr wrap="square" rtlCol="0">
            <a:spAutoFit/>
          </a:bodyPr>
          <a:lstStyle/>
          <a:p>
            <a:r>
              <a:rPr lang="en-GB" sz="3200" dirty="0">
                <a:solidFill>
                  <a:schemeClr val="bg1"/>
                </a:solidFill>
              </a:rPr>
              <a:t>6Fit-a-part: Peer-peer Protocol</a:t>
            </a:r>
          </a:p>
        </p:txBody>
      </p:sp>
      <p:sp>
        <p:nvSpPr>
          <p:cNvPr id="4" name="TextBox 3">
            <a:extLst>
              <a:ext uri="{FF2B5EF4-FFF2-40B4-BE49-F238E27FC236}">
                <a16:creationId xmlns:a16="http://schemas.microsoft.com/office/drawing/2014/main" id="{972B6F3A-8B6B-4ECB-82DD-2464D6BA5FE0}"/>
              </a:ext>
            </a:extLst>
          </p:cNvPr>
          <p:cNvSpPr txBox="1"/>
          <p:nvPr/>
        </p:nvSpPr>
        <p:spPr>
          <a:xfrm>
            <a:off x="516880" y="197391"/>
            <a:ext cx="4931655" cy="646331"/>
          </a:xfrm>
          <a:prstGeom prst="rect">
            <a:avLst/>
          </a:prstGeom>
          <a:noFill/>
        </p:spPr>
        <p:txBody>
          <a:bodyPr wrap="square" rtlCol="0">
            <a:spAutoFit/>
          </a:bodyPr>
          <a:lstStyle/>
          <a:p>
            <a:r>
              <a:rPr lang="en-GB" altLang="zh-CN" sz="3600" b="1" dirty="0">
                <a:solidFill>
                  <a:schemeClr val="accent5">
                    <a:lumMod val="50000"/>
                  </a:schemeClr>
                </a:solidFill>
              </a:rPr>
              <a:t>P2P Protocol</a:t>
            </a:r>
            <a:endParaRPr lang="en-GB" sz="3600" b="1" dirty="0">
              <a:solidFill>
                <a:schemeClr val="accent5">
                  <a:lumMod val="50000"/>
                </a:schemeClr>
              </a:solidFill>
            </a:endParaRPr>
          </a:p>
        </p:txBody>
      </p:sp>
      <p:sp>
        <p:nvSpPr>
          <p:cNvPr id="11" name="TextBox 10">
            <a:extLst>
              <a:ext uri="{FF2B5EF4-FFF2-40B4-BE49-F238E27FC236}">
                <a16:creationId xmlns:a16="http://schemas.microsoft.com/office/drawing/2014/main" id="{89E8D8EF-7B30-47C9-A822-184FA8ACD59A}"/>
              </a:ext>
            </a:extLst>
          </p:cNvPr>
          <p:cNvSpPr txBox="1"/>
          <p:nvPr/>
        </p:nvSpPr>
        <p:spPr>
          <a:xfrm>
            <a:off x="538307" y="1018752"/>
            <a:ext cx="11100077" cy="584775"/>
          </a:xfrm>
          <a:prstGeom prst="rect">
            <a:avLst/>
          </a:prstGeom>
          <a:noFill/>
        </p:spPr>
        <p:txBody>
          <a:bodyPr wrap="square" rtlCol="0">
            <a:spAutoFit/>
          </a:bodyPr>
          <a:lstStyle/>
          <a:p>
            <a:r>
              <a:rPr lang="en-US" sz="3200" b="1" dirty="0"/>
              <a:t>P</a:t>
            </a:r>
            <a:r>
              <a:rPr lang="en-US" altLang="zh-CN" sz="3200" b="1" dirty="0"/>
              <a:t>roblem</a:t>
            </a:r>
            <a:r>
              <a:rPr lang="en-US" sz="3200" dirty="0"/>
              <a:t>: Random collision</a:t>
            </a:r>
          </a:p>
        </p:txBody>
      </p:sp>
      <p:pic>
        <p:nvPicPr>
          <p:cNvPr id="13" name="Picture 12" descr="EVK1000 Evaluation Kit - Decawave">
            <a:extLst>
              <a:ext uri="{FF2B5EF4-FFF2-40B4-BE49-F238E27FC236}">
                <a16:creationId xmlns:a16="http://schemas.microsoft.com/office/drawing/2014/main" id="{63631353-65EA-40BA-B5EA-0A8BF97A25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349550" flipH="1">
            <a:off x="2991354" y="1884911"/>
            <a:ext cx="737074" cy="100122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EVK1000 Evaluation Kit - Decawave">
            <a:extLst>
              <a:ext uri="{FF2B5EF4-FFF2-40B4-BE49-F238E27FC236}">
                <a16:creationId xmlns:a16="http://schemas.microsoft.com/office/drawing/2014/main" id="{FDDFD316-DFD8-47CF-BA82-D06F2E86AA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265246">
            <a:off x="6790739" y="1860532"/>
            <a:ext cx="735610" cy="99924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EVK1000 Evaluation Kit - Decawave">
            <a:extLst>
              <a:ext uri="{FF2B5EF4-FFF2-40B4-BE49-F238E27FC236}">
                <a16:creationId xmlns:a16="http://schemas.microsoft.com/office/drawing/2014/main" id="{4A939C05-5201-466F-AE0A-9104C41886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265246">
            <a:off x="8655191" y="1853118"/>
            <a:ext cx="735610" cy="99924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6BA4E384-ABAA-48E6-98A3-1A7FAEC06A25}"/>
              </a:ext>
            </a:extLst>
          </p:cNvPr>
          <p:cNvSpPr txBox="1"/>
          <p:nvPr/>
        </p:nvSpPr>
        <p:spPr>
          <a:xfrm>
            <a:off x="7353224" y="2286661"/>
            <a:ext cx="804055" cy="369332"/>
          </a:xfrm>
          <a:prstGeom prst="rect">
            <a:avLst/>
          </a:prstGeom>
          <a:solidFill>
            <a:schemeClr val="accent2">
              <a:lumMod val="20000"/>
              <a:lumOff val="80000"/>
            </a:schemeClr>
          </a:solidFill>
        </p:spPr>
        <p:txBody>
          <a:bodyPr wrap="square" rtlCol="0">
            <a:spAutoFit/>
          </a:bodyPr>
          <a:lstStyle/>
          <a:p>
            <a:r>
              <a:rPr lang="en-GB" dirty="0"/>
              <a:t>User 2</a:t>
            </a:r>
          </a:p>
        </p:txBody>
      </p:sp>
      <p:sp>
        <p:nvSpPr>
          <p:cNvPr id="23" name="TextBox 22">
            <a:extLst>
              <a:ext uri="{FF2B5EF4-FFF2-40B4-BE49-F238E27FC236}">
                <a16:creationId xmlns:a16="http://schemas.microsoft.com/office/drawing/2014/main" id="{601FA8DD-AF30-4800-8E30-309F817FD929}"/>
              </a:ext>
            </a:extLst>
          </p:cNvPr>
          <p:cNvSpPr txBox="1"/>
          <p:nvPr/>
        </p:nvSpPr>
        <p:spPr>
          <a:xfrm>
            <a:off x="9263217" y="2286661"/>
            <a:ext cx="804055" cy="369332"/>
          </a:xfrm>
          <a:prstGeom prst="rect">
            <a:avLst/>
          </a:prstGeom>
          <a:solidFill>
            <a:schemeClr val="accent2">
              <a:lumMod val="20000"/>
              <a:lumOff val="80000"/>
            </a:schemeClr>
          </a:solidFill>
        </p:spPr>
        <p:txBody>
          <a:bodyPr wrap="square" rtlCol="0">
            <a:spAutoFit/>
          </a:bodyPr>
          <a:lstStyle/>
          <a:p>
            <a:r>
              <a:rPr lang="en-GB" dirty="0"/>
              <a:t>User 3</a:t>
            </a:r>
          </a:p>
        </p:txBody>
      </p:sp>
      <p:sp>
        <p:nvSpPr>
          <p:cNvPr id="9" name="Explosion 2 11">
            <a:extLst>
              <a:ext uri="{FF2B5EF4-FFF2-40B4-BE49-F238E27FC236}">
                <a16:creationId xmlns:a16="http://schemas.microsoft.com/office/drawing/2014/main" id="{8DD226D4-9C99-4169-B587-65E33835BEC2}"/>
              </a:ext>
            </a:extLst>
          </p:cNvPr>
          <p:cNvSpPr/>
          <p:nvPr/>
        </p:nvSpPr>
        <p:spPr>
          <a:xfrm>
            <a:off x="4939775" y="4135492"/>
            <a:ext cx="691081" cy="583392"/>
          </a:xfrm>
          <a:prstGeom prst="irregularSeal2">
            <a:avLst/>
          </a:prstGeom>
          <a:solidFill>
            <a:schemeClr val="accent4"/>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76845D33-1836-4D6F-A526-8F62D0AD8692}"/>
              </a:ext>
            </a:extLst>
          </p:cNvPr>
          <p:cNvSpPr txBox="1"/>
          <p:nvPr/>
        </p:nvSpPr>
        <p:spPr>
          <a:xfrm rot="20792255">
            <a:off x="4539597" y="3828189"/>
            <a:ext cx="1242209" cy="369332"/>
          </a:xfrm>
          <a:prstGeom prst="rect">
            <a:avLst/>
          </a:prstGeom>
          <a:noFill/>
        </p:spPr>
        <p:txBody>
          <a:bodyPr wrap="square" rtlCol="0">
            <a:spAutoFit/>
          </a:bodyPr>
          <a:lstStyle/>
          <a:p>
            <a:r>
              <a:rPr lang="en-US" dirty="0">
                <a:solidFill>
                  <a:srgbClr val="C00000"/>
                </a:solidFill>
              </a:rPr>
              <a:t>COLLISION</a:t>
            </a:r>
          </a:p>
        </p:txBody>
      </p:sp>
      <p:sp>
        <p:nvSpPr>
          <p:cNvPr id="37" name="TextBox 36">
            <a:extLst>
              <a:ext uri="{FF2B5EF4-FFF2-40B4-BE49-F238E27FC236}">
                <a16:creationId xmlns:a16="http://schemas.microsoft.com/office/drawing/2014/main" id="{D34428A6-B0F6-47B4-8AF9-8AFFAD9291B4}"/>
              </a:ext>
            </a:extLst>
          </p:cNvPr>
          <p:cNvSpPr txBox="1"/>
          <p:nvPr/>
        </p:nvSpPr>
        <p:spPr>
          <a:xfrm>
            <a:off x="538306" y="4822074"/>
            <a:ext cx="11100077" cy="2062103"/>
          </a:xfrm>
          <a:prstGeom prst="rect">
            <a:avLst/>
          </a:prstGeom>
          <a:noFill/>
        </p:spPr>
        <p:txBody>
          <a:bodyPr wrap="square" rtlCol="0">
            <a:spAutoFit/>
          </a:bodyPr>
          <a:lstStyle/>
          <a:p>
            <a:r>
              <a:rPr lang="en-GB" sz="3200" b="1" dirty="0"/>
              <a:t>Solution</a:t>
            </a:r>
            <a:r>
              <a:rPr lang="en-GB" sz="3200" dirty="0"/>
              <a:t>: </a:t>
            </a:r>
          </a:p>
          <a:p>
            <a:pPr marL="457200" indent="-457200">
              <a:buFont typeface="Arial" panose="020B0604020202020204" pitchFamily="34" charset="0"/>
              <a:buChar char="•"/>
            </a:pPr>
            <a:r>
              <a:rPr lang="en-GB" sz="3200" dirty="0"/>
              <a:t>Allocate time slots wisely (</a:t>
            </a:r>
            <a:r>
              <a:rPr lang="en-GB" sz="3200" dirty="0">
                <a:solidFill>
                  <a:srgbClr val="C00000"/>
                </a:solidFill>
              </a:rPr>
              <a:t>slot adaptation</a:t>
            </a:r>
            <a:r>
              <a:rPr lang="en-GB" sz="3200" dirty="0"/>
              <a:t>)</a:t>
            </a:r>
          </a:p>
          <a:p>
            <a:pPr marL="457200" indent="-457200">
              <a:buFont typeface="Arial" panose="020B0604020202020204" pitchFamily="34" charset="0"/>
              <a:buChar char="•"/>
            </a:pPr>
            <a:r>
              <a:rPr lang="en-GB" sz="3200" dirty="0">
                <a:solidFill>
                  <a:srgbClr val="C00000"/>
                </a:solidFill>
              </a:rPr>
              <a:t>Two-round</a:t>
            </a:r>
            <a:r>
              <a:rPr lang="en-GB" sz="3200" dirty="0"/>
              <a:t> P2P ranging</a:t>
            </a:r>
          </a:p>
          <a:p>
            <a:endParaRPr lang="en-GB" sz="3200" dirty="0"/>
          </a:p>
        </p:txBody>
      </p:sp>
    </p:spTree>
    <p:extLst>
      <p:ext uri="{BB962C8B-B14F-4D97-AF65-F5344CB8AC3E}">
        <p14:creationId xmlns:p14="http://schemas.microsoft.com/office/powerpoint/2010/main" val="3306649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close up of text on a white background&#10;&#10;Description automatically generated">
            <a:extLst>
              <a:ext uri="{FF2B5EF4-FFF2-40B4-BE49-F238E27FC236}">
                <a16:creationId xmlns:a16="http://schemas.microsoft.com/office/drawing/2014/main" id="{69707031-B7F5-47B0-9A09-E2600AA5EB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3351" y="2096941"/>
            <a:ext cx="4825999" cy="3215619"/>
          </a:xfrm>
          <a:prstGeom prst="rect">
            <a:avLst/>
          </a:prstGeom>
        </p:spPr>
      </p:pic>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ECA8E190-B7D9-43BC-B8AF-8152D5B05F0A}"/>
                  </a:ext>
                </a:extLst>
              </p:cNvPr>
              <p:cNvSpPr txBox="1"/>
              <p:nvPr/>
            </p:nvSpPr>
            <p:spPr>
              <a:xfrm>
                <a:off x="6229350" y="3429000"/>
                <a:ext cx="4895850" cy="830997"/>
              </a:xfrm>
              <a:prstGeom prst="rect">
                <a:avLst/>
              </a:prstGeom>
              <a:noFill/>
            </p:spPr>
            <p:txBody>
              <a:bodyPr wrap="square" rtlCol="0">
                <a:spAutoFit/>
              </a:bodyPr>
              <a:lstStyle/>
              <a:p>
                <a:pPr marL="342900" indent="-342900">
                  <a:buFont typeface="Arial" panose="020B0604020202020204" pitchFamily="34" charset="0"/>
                  <a:buChar char="•"/>
                </a:pPr>
                <a:r>
                  <a:rPr lang="en-US" sz="2400" dirty="0"/>
                  <a:t>Network size: </a:t>
                </a:r>
              </a:p>
              <a:p>
                <a:pPr/>
                <a14:m>
                  <m:oMathPara xmlns:m="http://schemas.openxmlformats.org/officeDocument/2006/math">
                    <m:oMathParaPr>
                      <m:jc m:val="centerGroup"/>
                    </m:oMathParaPr>
                    <m:oMath xmlns:m="http://schemas.openxmlformats.org/officeDocument/2006/math">
                      <m:sSub>
                        <m:sSubPr>
                          <m:ctrlPr>
                            <a:rPr lang="en-GB" sz="2400" i="1" smtClean="0">
                              <a:solidFill>
                                <a:srgbClr val="C00000"/>
                              </a:solidFill>
                              <a:latin typeface="Cambria Math" panose="02040503050406030204" pitchFamily="18" charset="0"/>
                            </a:rPr>
                          </m:ctrlPr>
                        </m:sSubPr>
                        <m:e>
                          <m:r>
                            <a:rPr lang="en-GB" sz="2400" i="1">
                              <a:solidFill>
                                <a:srgbClr val="C00000"/>
                              </a:solidFill>
                              <a:latin typeface="Cambria Math" panose="02040503050406030204" pitchFamily="18" charset="0"/>
                            </a:rPr>
                            <m:t>𝑁</m:t>
                          </m:r>
                        </m:e>
                        <m:sub>
                          <m:r>
                            <a:rPr lang="en-GB" sz="2400" i="1">
                              <a:solidFill>
                                <a:srgbClr val="C00000"/>
                              </a:solidFill>
                              <a:latin typeface="Cambria Math" panose="02040503050406030204" pitchFamily="18" charset="0"/>
                            </a:rPr>
                            <m:t>𝑛</m:t>
                          </m:r>
                        </m:sub>
                      </m:sSub>
                      <m:r>
                        <a:rPr lang="en-GB" sz="2400" i="1">
                          <a:latin typeface="Cambria Math" panose="02040503050406030204" pitchFamily="18" charset="0"/>
                        </a:rPr>
                        <m:t>=</m:t>
                      </m:r>
                      <m:r>
                        <a:rPr lang="en-GB" sz="2400" i="1">
                          <a:latin typeface="Cambria Math" panose="02040503050406030204" pitchFamily="18" charset="0"/>
                          <a:ea typeface="Cambria Math" panose="02040503050406030204" pitchFamily="18" charset="0"/>
                        </a:rPr>
                        <m:t>ℐ</m:t>
                      </m:r>
                      <m:r>
                        <a:rPr lang="en-GB" sz="2400" i="1">
                          <a:latin typeface="Cambria Math" panose="02040503050406030204" pitchFamily="18" charset="0"/>
                        </a:rPr>
                        <m:t>(</m:t>
                      </m:r>
                      <m:r>
                        <a:rPr lang="en-GB" sz="2400" i="1">
                          <a:latin typeface="Cambria Math" panose="02040503050406030204" pitchFamily="18" charset="0"/>
                        </a:rPr>
                        <m:t>𝑜𝑐𝑐𝑢𝑝𝑎𝑡𝑖𝑜𝑛</m:t>
                      </m:r>
                      <m:r>
                        <a:rPr lang="en-GB" sz="2400" i="1">
                          <a:latin typeface="Cambria Math" panose="02040503050406030204" pitchFamily="18" charset="0"/>
                        </a:rPr>
                        <m:t> </m:t>
                      </m:r>
                      <m:r>
                        <a:rPr lang="en-GB" sz="2400" i="1">
                          <a:latin typeface="Cambria Math" panose="02040503050406030204" pitchFamily="18" charset="0"/>
                        </a:rPr>
                        <m:t>𝑟𝑎𝑡𝑒</m:t>
                      </m:r>
                      <m:r>
                        <a:rPr lang="en-GB" sz="2400" i="1">
                          <a:latin typeface="Cambria Math" panose="02040503050406030204" pitchFamily="18" charset="0"/>
                        </a:rPr>
                        <m:t>)</m:t>
                      </m:r>
                    </m:oMath>
                  </m:oMathPara>
                </a14:m>
                <a:endParaRPr lang="en-GB" sz="2400" dirty="0"/>
              </a:p>
            </p:txBody>
          </p:sp>
        </mc:Choice>
        <mc:Fallback xmlns="">
          <p:sp>
            <p:nvSpPr>
              <p:cNvPr id="18" name="TextBox 17">
                <a:extLst>
                  <a:ext uri="{FF2B5EF4-FFF2-40B4-BE49-F238E27FC236}">
                    <a16:creationId xmlns:a16="http://schemas.microsoft.com/office/drawing/2014/main" id="{ECA8E190-B7D9-43BC-B8AF-8152D5B05F0A}"/>
                  </a:ext>
                </a:extLst>
              </p:cNvPr>
              <p:cNvSpPr txBox="1">
                <a:spLocks noRot="1" noChangeAspect="1" noMove="1" noResize="1" noEditPoints="1" noAdjustHandles="1" noChangeArrowheads="1" noChangeShapeType="1" noTextEdit="1"/>
              </p:cNvSpPr>
              <p:nvPr/>
            </p:nvSpPr>
            <p:spPr>
              <a:xfrm>
                <a:off x="6229350" y="3429000"/>
                <a:ext cx="4895850" cy="830997"/>
              </a:xfrm>
              <a:prstGeom prst="rect">
                <a:avLst/>
              </a:prstGeom>
              <a:blipFill>
                <a:blip r:embed="rId4"/>
                <a:stretch>
                  <a:fillRect l="-1743" t="-5882" b="-8824"/>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046B455B-EF4D-496F-99BF-170F63FA4A84}"/>
              </a:ext>
            </a:extLst>
          </p:cNvPr>
          <p:cNvSpPr txBox="1"/>
          <p:nvPr/>
        </p:nvSpPr>
        <p:spPr>
          <a:xfrm>
            <a:off x="516880" y="197391"/>
            <a:ext cx="4931655" cy="646331"/>
          </a:xfrm>
          <a:prstGeom prst="rect">
            <a:avLst/>
          </a:prstGeom>
          <a:noFill/>
        </p:spPr>
        <p:txBody>
          <a:bodyPr wrap="square" rtlCol="0">
            <a:spAutoFit/>
          </a:bodyPr>
          <a:lstStyle/>
          <a:p>
            <a:r>
              <a:rPr lang="en-GB" altLang="zh-CN" sz="3600" b="1" dirty="0">
                <a:solidFill>
                  <a:schemeClr val="accent5">
                    <a:lumMod val="50000"/>
                  </a:schemeClr>
                </a:solidFill>
              </a:rPr>
              <a:t>P2P Protocol</a:t>
            </a:r>
            <a:endParaRPr lang="en-GB" sz="3600" b="1" dirty="0">
              <a:solidFill>
                <a:schemeClr val="accent5">
                  <a:lumMod val="50000"/>
                </a:schemeClr>
              </a:solidFill>
            </a:endParaRPr>
          </a:p>
        </p:txBody>
      </p:sp>
      <p:sp>
        <p:nvSpPr>
          <p:cNvPr id="7" name="TextBox 6">
            <a:extLst>
              <a:ext uri="{FF2B5EF4-FFF2-40B4-BE49-F238E27FC236}">
                <a16:creationId xmlns:a16="http://schemas.microsoft.com/office/drawing/2014/main" id="{CE9459FA-FF4D-436D-8499-579B82D5EDA8}"/>
              </a:ext>
            </a:extLst>
          </p:cNvPr>
          <p:cNvSpPr txBox="1"/>
          <p:nvPr/>
        </p:nvSpPr>
        <p:spPr>
          <a:xfrm>
            <a:off x="538307" y="1018752"/>
            <a:ext cx="11100077" cy="584775"/>
          </a:xfrm>
          <a:prstGeom prst="rect">
            <a:avLst/>
          </a:prstGeom>
          <a:noFill/>
        </p:spPr>
        <p:txBody>
          <a:bodyPr wrap="square" rtlCol="0">
            <a:spAutoFit/>
          </a:bodyPr>
          <a:lstStyle/>
          <a:p>
            <a:r>
              <a:rPr lang="en-GB" sz="3200" b="1" dirty="0"/>
              <a:t>Slot adaptation</a:t>
            </a:r>
            <a:r>
              <a:rPr lang="en-GB" sz="3200" dirty="0"/>
              <a:t>: Maximize efficiency </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9C61153-EC42-4607-976E-98C3D6FE0161}"/>
                  </a:ext>
                </a:extLst>
              </p:cNvPr>
              <p:cNvSpPr txBox="1"/>
              <p:nvPr/>
            </p:nvSpPr>
            <p:spPr>
              <a:xfrm>
                <a:off x="6229350" y="2112341"/>
                <a:ext cx="5466184" cy="830997"/>
              </a:xfrm>
              <a:prstGeom prst="rect">
                <a:avLst/>
              </a:prstGeom>
              <a:noFill/>
            </p:spPr>
            <p:txBody>
              <a:bodyPr wrap="square" rtlCol="0">
                <a:spAutoFit/>
              </a:bodyPr>
              <a:lstStyle/>
              <a:p>
                <a:pPr marL="342900" indent="-342900">
                  <a:buFont typeface="Arial" panose="020B0604020202020204" pitchFamily="34" charset="0"/>
                  <a:buChar char="•"/>
                </a:pPr>
                <a:r>
                  <a:rPr lang="en-GB" sz="2400" dirty="0"/>
                  <a:t>Collision rate is tightly coupled with</a:t>
                </a:r>
              </a:p>
              <a:p>
                <a:r>
                  <a:rPr lang="en-GB" sz="2400" dirty="0"/>
                  <a:t>     (</a:t>
                </a:r>
                <a:r>
                  <a:rPr lang="en-GB" sz="2400" dirty="0" err="1"/>
                  <a:t>i</a:t>
                </a:r>
                <a:r>
                  <a:rPr lang="en-GB" sz="2400" dirty="0"/>
                  <a:t>) # of nodes </a:t>
                </a:r>
                <a14:m>
                  <m:oMath xmlns:m="http://schemas.openxmlformats.org/officeDocument/2006/math">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𝑁</m:t>
                        </m:r>
                      </m:e>
                      <m:sub>
                        <m:r>
                          <a:rPr lang="en-GB" sz="2400" b="0" i="1" smtClean="0">
                            <a:latin typeface="Cambria Math" panose="02040503050406030204" pitchFamily="18" charset="0"/>
                          </a:rPr>
                          <m:t>𝑛</m:t>
                        </m:r>
                      </m:sub>
                    </m:sSub>
                  </m:oMath>
                </a14:m>
                <a:r>
                  <a:rPr lang="en-GB" sz="2400" dirty="0"/>
                  <a:t>   (ii) # of slots </a:t>
                </a:r>
                <a14:m>
                  <m:oMath xmlns:m="http://schemas.openxmlformats.org/officeDocument/2006/math">
                    <m:sSub>
                      <m:sSubPr>
                        <m:ctrlPr>
                          <a:rPr lang="en-GB" sz="2400" i="1">
                            <a:latin typeface="Cambria Math" panose="02040503050406030204" pitchFamily="18" charset="0"/>
                          </a:rPr>
                        </m:ctrlPr>
                      </m:sSubPr>
                      <m:e>
                        <m:r>
                          <a:rPr lang="en-GB" sz="2400" i="1">
                            <a:latin typeface="Cambria Math" panose="02040503050406030204" pitchFamily="18" charset="0"/>
                          </a:rPr>
                          <m:t>𝑁</m:t>
                        </m:r>
                      </m:e>
                      <m:sub>
                        <m:r>
                          <a:rPr lang="en-GB" sz="2400" b="0" i="1" smtClean="0">
                            <a:latin typeface="Cambria Math" panose="02040503050406030204" pitchFamily="18" charset="0"/>
                          </a:rPr>
                          <m:t>𝑠</m:t>
                        </m:r>
                      </m:sub>
                    </m:sSub>
                  </m:oMath>
                </a14:m>
                <a:r>
                  <a:rPr lang="en-GB" sz="2400" dirty="0"/>
                  <a:t> </a:t>
                </a:r>
              </a:p>
            </p:txBody>
          </p:sp>
        </mc:Choice>
        <mc:Fallback xmlns="">
          <p:sp>
            <p:nvSpPr>
              <p:cNvPr id="8" name="TextBox 7">
                <a:extLst>
                  <a:ext uri="{FF2B5EF4-FFF2-40B4-BE49-F238E27FC236}">
                    <a16:creationId xmlns:a16="http://schemas.microsoft.com/office/drawing/2014/main" id="{09C61153-EC42-4607-976E-98C3D6FE0161}"/>
                  </a:ext>
                </a:extLst>
              </p:cNvPr>
              <p:cNvSpPr txBox="1">
                <a:spLocks noRot="1" noChangeAspect="1" noMove="1" noResize="1" noEditPoints="1" noAdjustHandles="1" noChangeArrowheads="1" noChangeShapeType="1" noTextEdit="1"/>
              </p:cNvSpPr>
              <p:nvPr/>
            </p:nvSpPr>
            <p:spPr>
              <a:xfrm>
                <a:off x="6229350" y="2112341"/>
                <a:ext cx="5466184" cy="830997"/>
              </a:xfrm>
              <a:prstGeom prst="rect">
                <a:avLst/>
              </a:prstGeom>
              <a:blipFill>
                <a:blip r:embed="rId5"/>
                <a:stretch>
                  <a:fillRect l="-1561" t="-5882" b="-161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118F576-06D3-4069-8AA8-91AC72EA49A4}"/>
                  </a:ext>
                </a:extLst>
              </p:cNvPr>
              <p:cNvSpPr txBox="1"/>
              <p:nvPr/>
            </p:nvSpPr>
            <p:spPr>
              <a:xfrm>
                <a:off x="6229350" y="4522578"/>
                <a:ext cx="5466184" cy="461665"/>
              </a:xfrm>
              <a:prstGeom prst="rect">
                <a:avLst/>
              </a:prstGeom>
              <a:noFill/>
            </p:spPr>
            <p:txBody>
              <a:bodyPr wrap="square" rtlCol="0">
                <a:spAutoFit/>
              </a:bodyPr>
              <a:lstStyle/>
              <a:p>
                <a:pPr marL="342900" indent="-342900">
                  <a:buFont typeface="Arial" panose="020B0604020202020204" pitchFamily="34" charset="0"/>
                  <a:buChar char="•"/>
                </a:pPr>
                <a:r>
                  <a:rPr lang="en-GB" sz="2400" dirty="0"/>
                  <a:t>Slot allocation: </a:t>
                </a:r>
                <a14:m>
                  <m:oMath xmlns:m="http://schemas.openxmlformats.org/officeDocument/2006/math">
                    <m:sSub>
                      <m:sSubPr>
                        <m:ctrlPr>
                          <a:rPr lang="en-GB" sz="2400" i="1" smtClean="0">
                            <a:solidFill>
                              <a:srgbClr val="C00000"/>
                            </a:solidFill>
                            <a:latin typeface="Cambria Math" panose="02040503050406030204" pitchFamily="18" charset="0"/>
                          </a:rPr>
                        </m:ctrlPr>
                      </m:sSubPr>
                      <m:e>
                        <m:r>
                          <a:rPr lang="en-GB" sz="2400" b="0" i="1" smtClean="0">
                            <a:solidFill>
                              <a:srgbClr val="C00000"/>
                            </a:solidFill>
                            <a:latin typeface="Cambria Math" panose="02040503050406030204" pitchFamily="18" charset="0"/>
                          </a:rPr>
                          <m:t>𝐹</m:t>
                        </m:r>
                        <m:r>
                          <a:rPr lang="en-GB" sz="2400" b="0" i="1" smtClean="0">
                            <a:solidFill>
                              <a:srgbClr val="C00000"/>
                            </a:solidFill>
                            <a:latin typeface="Cambria Math" panose="02040503050406030204" pitchFamily="18" charset="0"/>
                          </a:rPr>
                          <m:t>(</m:t>
                        </m:r>
                        <m:r>
                          <a:rPr lang="en-GB" sz="2400" i="1">
                            <a:solidFill>
                              <a:srgbClr val="C00000"/>
                            </a:solidFill>
                            <a:latin typeface="Cambria Math" panose="02040503050406030204" pitchFamily="18" charset="0"/>
                          </a:rPr>
                          <m:t>𝑁</m:t>
                        </m:r>
                      </m:e>
                      <m:sub>
                        <m:r>
                          <a:rPr lang="en-GB" sz="2400" i="1">
                            <a:solidFill>
                              <a:srgbClr val="C00000"/>
                            </a:solidFill>
                            <a:latin typeface="Cambria Math" panose="02040503050406030204" pitchFamily="18" charset="0"/>
                          </a:rPr>
                          <m:t>𝑛</m:t>
                        </m:r>
                      </m:sub>
                    </m:sSub>
                    <m:r>
                      <a:rPr lang="en-GB" sz="2400" b="0" i="1" smtClean="0">
                        <a:solidFill>
                          <a:srgbClr val="C00000"/>
                        </a:solidFill>
                        <a:latin typeface="Cambria Math" panose="02040503050406030204" pitchFamily="18" charset="0"/>
                      </a:rPr>
                      <m:t>, </m:t>
                    </m:r>
                    <m:r>
                      <a:rPr lang="en-GB" sz="2400" b="0" i="1" smtClean="0">
                        <a:solidFill>
                          <a:srgbClr val="C00000"/>
                        </a:solidFill>
                        <a:latin typeface="Cambria Math" panose="02040503050406030204" pitchFamily="18" charset="0"/>
                      </a:rPr>
                      <m:t>𝑅</m:t>
                    </m:r>
                    <m:r>
                      <a:rPr lang="en-GB" sz="2400" b="0" i="1" smtClean="0">
                        <a:solidFill>
                          <a:srgbClr val="C00000"/>
                        </a:solidFill>
                        <a:latin typeface="Cambria Math" panose="02040503050406030204" pitchFamily="18" charset="0"/>
                      </a:rPr>
                      <m:t>)</m:t>
                    </m:r>
                  </m:oMath>
                </a14:m>
                <a:r>
                  <a:rPr lang="en-GB" sz="2400" dirty="0"/>
                  <a:t> </a:t>
                </a:r>
              </a:p>
            </p:txBody>
          </p:sp>
        </mc:Choice>
        <mc:Fallback xmlns="">
          <p:sp>
            <p:nvSpPr>
              <p:cNvPr id="11" name="TextBox 10">
                <a:extLst>
                  <a:ext uri="{FF2B5EF4-FFF2-40B4-BE49-F238E27FC236}">
                    <a16:creationId xmlns:a16="http://schemas.microsoft.com/office/drawing/2014/main" id="{7118F576-06D3-4069-8AA8-91AC72EA49A4}"/>
                  </a:ext>
                </a:extLst>
              </p:cNvPr>
              <p:cNvSpPr txBox="1">
                <a:spLocks noRot="1" noChangeAspect="1" noMove="1" noResize="1" noEditPoints="1" noAdjustHandles="1" noChangeArrowheads="1" noChangeShapeType="1" noTextEdit="1"/>
              </p:cNvSpPr>
              <p:nvPr/>
            </p:nvSpPr>
            <p:spPr>
              <a:xfrm>
                <a:off x="6229350" y="4522578"/>
                <a:ext cx="5466184" cy="461665"/>
              </a:xfrm>
              <a:prstGeom prst="rect">
                <a:avLst/>
              </a:prstGeom>
              <a:blipFill>
                <a:blip r:embed="rId6"/>
                <a:stretch>
                  <a:fillRect l="-1561" t="-10526" b="-28947"/>
                </a:stretch>
              </a:blipFill>
            </p:spPr>
            <p:txBody>
              <a:bodyPr/>
              <a:lstStyle/>
              <a:p>
                <a:r>
                  <a:rPr lang="en-US">
                    <a:noFill/>
                  </a:rPr>
                  <a:t> </a:t>
                </a:r>
              </a:p>
            </p:txBody>
          </p:sp>
        </mc:Fallback>
      </mc:AlternateContent>
    </p:spTree>
    <p:extLst>
      <p:ext uri="{BB962C8B-B14F-4D97-AF65-F5344CB8AC3E}">
        <p14:creationId xmlns:p14="http://schemas.microsoft.com/office/powerpoint/2010/main" val="4165425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3" name="Straight Arrow Connector 102">
            <a:extLst>
              <a:ext uri="{FF2B5EF4-FFF2-40B4-BE49-F238E27FC236}">
                <a16:creationId xmlns:a16="http://schemas.microsoft.com/office/drawing/2014/main" id="{7AF0D8E0-6C4F-4386-9DAE-FE5BB5345C89}"/>
              </a:ext>
            </a:extLst>
          </p:cNvPr>
          <p:cNvCxnSpPr>
            <a:cxnSpLocks/>
          </p:cNvCxnSpPr>
          <p:nvPr/>
        </p:nvCxnSpPr>
        <p:spPr>
          <a:xfrm>
            <a:off x="5963281" y="6346642"/>
            <a:ext cx="1999689" cy="34452"/>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1B6AD18-A7DB-42DE-8A18-A3BA69377621}"/>
              </a:ext>
            </a:extLst>
          </p:cNvPr>
          <p:cNvCxnSpPr>
            <a:cxnSpLocks/>
          </p:cNvCxnSpPr>
          <p:nvPr/>
        </p:nvCxnSpPr>
        <p:spPr>
          <a:xfrm>
            <a:off x="2530253" y="2890433"/>
            <a:ext cx="0" cy="3699115"/>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68E88663-6B55-4C2B-9F5F-2932741AC003}"/>
              </a:ext>
            </a:extLst>
          </p:cNvPr>
          <p:cNvCxnSpPr>
            <a:cxnSpLocks/>
          </p:cNvCxnSpPr>
          <p:nvPr/>
        </p:nvCxnSpPr>
        <p:spPr>
          <a:xfrm>
            <a:off x="5990322" y="2713199"/>
            <a:ext cx="0" cy="3876349"/>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C20F332-A50C-44FE-8DF7-38CC125C319B}"/>
              </a:ext>
            </a:extLst>
          </p:cNvPr>
          <p:cNvCxnSpPr>
            <a:cxnSpLocks/>
          </p:cNvCxnSpPr>
          <p:nvPr/>
        </p:nvCxnSpPr>
        <p:spPr>
          <a:xfrm>
            <a:off x="7927699" y="2703785"/>
            <a:ext cx="20550" cy="3876349"/>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0073A7A-2DA7-4886-930A-1ABA38C2573C}"/>
              </a:ext>
            </a:extLst>
          </p:cNvPr>
          <p:cNvGrpSpPr/>
          <p:nvPr/>
        </p:nvGrpSpPr>
        <p:grpSpPr>
          <a:xfrm>
            <a:off x="773799" y="2809443"/>
            <a:ext cx="1530542" cy="199534"/>
            <a:chOff x="130472" y="2047384"/>
            <a:chExt cx="1530542" cy="199534"/>
          </a:xfrm>
        </p:grpSpPr>
        <p:sp>
          <p:nvSpPr>
            <p:cNvPr id="10" name="Rectangle 9">
              <a:extLst>
                <a:ext uri="{FF2B5EF4-FFF2-40B4-BE49-F238E27FC236}">
                  <a16:creationId xmlns:a16="http://schemas.microsoft.com/office/drawing/2014/main" id="{AA57AA00-1CD2-40E0-8F14-D664A58135BA}"/>
                </a:ext>
              </a:extLst>
            </p:cNvPr>
            <p:cNvSpPr/>
            <p:nvPr/>
          </p:nvSpPr>
          <p:spPr>
            <a:xfrm>
              <a:off x="130472"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AEFD75EB-A509-4038-B13E-6357D5FF190A}"/>
                </a:ext>
              </a:extLst>
            </p:cNvPr>
            <p:cNvSpPr/>
            <p:nvPr/>
          </p:nvSpPr>
          <p:spPr>
            <a:xfrm>
              <a:off x="514345"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DBE661A5-0819-4ACA-8087-8AE0E6991254}"/>
                </a:ext>
              </a:extLst>
            </p:cNvPr>
            <p:cNvSpPr/>
            <p:nvPr/>
          </p:nvSpPr>
          <p:spPr>
            <a:xfrm>
              <a:off x="895642"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384BFAA9-52D2-4301-A2AC-3F797F61BC5A}"/>
                </a:ext>
              </a:extLst>
            </p:cNvPr>
            <p:cNvSpPr/>
            <p:nvPr/>
          </p:nvSpPr>
          <p:spPr>
            <a:xfrm>
              <a:off x="1277141"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5" name="TextBox 14">
            <a:extLst>
              <a:ext uri="{FF2B5EF4-FFF2-40B4-BE49-F238E27FC236}">
                <a16:creationId xmlns:a16="http://schemas.microsoft.com/office/drawing/2014/main" id="{5090FACD-8480-46E3-BA4F-769322E4FE29}"/>
              </a:ext>
            </a:extLst>
          </p:cNvPr>
          <p:cNvSpPr txBox="1"/>
          <p:nvPr/>
        </p:nvSpPr>
        <p:spPr>
          <a:xfrm>
            <a:off x="579051" y="3048501"/>
            <a:ext cx="2000131" cy="369332"/>
          </a:xfrm>
          <a:prstGeom prst="rect">
            <a:avLst/>
          </a:prstGeom>
          <a:noFill/>
        </p:spPr>
        <p:txBody>
          <a:bodyPr wrap="square" rtlCol="0">
            <a:spAutoFit/>
          </a:bodyPr>
          <a:lstStyle/>
          <a:p>
            <a:r>
              <a:rPr lang="en-GB" dirty="0"/>
              <a:t>Available t</a:t>
            </a:r>
            <a:r>
              <a:rPr lang="en-US" altLang="zh-CN" dirty="0" err="1"/>
              <a:t>ime</a:t>
            </a:r>
            <a:r>
              <a:rPr lang="en-US" altLang="zh-CN" dirty="0"/>
              <a:t> slots</a:t>
            </a:r>
            <a:endParaRPr lang="en-GB" dirty="0"/>
          </a:p>
        </p:txBody>
      </p:sp>
      <p:cxnSp>
        <p:nvCxnSpPr>
          <p:cNvPr id="16" name="Straight Arrow Connector 15">
            <a:extLst>
              <a:ext uri="{FF2B5EF4-FFF2-40B4-BE49-F238E27FC236}">
                <a16:creationId xmlns:a16="http://schemas.microsoft.com/office/drawing/2014/main" id="{B53D53AE-8458-408C-A7C6-56A4958EB2AE}"/>
              </a:ext>
            </a:extLst>
          </p:cNvPr>
          <p:cNvCxnSpPr>
            <a:cxnSpLocks/>
          </p:cNvCxnSpPr>
          <p:nvPr/>
        </p:nvCxnSpPr>
        <p:spPr>
          <a:xfrm>
            <a:off x="2533688" y="2982695"/>
            <a:ext cx="3474659" cy="68962"/>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B55A930-E91E-4FA8-83CC-5B9C37F9CF54}"/>
              </a:ext>
            </a:extLst>
          </p:cNvPr>
          <p:cNvCxnSpPr>
            <a:cxnSpLocks/>
          </p:cNvCxnSpPr>
          <p:nvPr/>
        </p:nvCxnSpPr>
        <p:spPr>
          <a:xfrm>
            <a:off x="6008347" y="3051657"/>
            <a:ext cx="1929627" cy="48415"/>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25C39FFC-93B5-4190-BAC3-7871D6323F0E}"/>
              </a:ext>
            </a:extLst>
          </p:cNvPr>
          <p:cNvGrpSpPr/>
          <p:nvPr/>
        </p:nvGrpSpPr>
        <p:grpSpPr>
          <a:xfrm>
            <a:off x="4372730" y="3741935"/>
            <a:ext cx="1530542" cy="199534"/>
            <a:chOff x="130472" y="2047384"/>
            <a:chExt cx="1530542" cy="199534"/>
          </a:xfrm>
        </p:grpSpPr>
        <p:sp>
          <p:nvSpPr>
            <p:cNvPr id="19" name="Rectangle 18">
              <a:extLst>
                <a:ext uri="{FF2B5EF4-FFF2-40B4-BE49-F238E27FC236}">
                  <a16:creationId xmlns:a16="http://schemas.microsoft.com/office/drawing/2014/main" id="{F4BD5949-3AC2-4613-9832-6EBC7B16FBDB}"/>
                </a:ext>
              </a:extLst>
            </p:cNvPr>
            <p:cNvSpPr/>
            <p:nvPr/>
          </p:nvSpPr>
          <p:spPr>
            <a:xfrm>
              <a:off x="130472" y="2047384"/>
              <a:ext cx="383874" cy="199534"/>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U2</a:t>
              </a:r>
              <a:endParaRPr lang="en-GB" sz="1200" dirty="0"/>
            </a:p>
          </p:txBody>
        </p:sp>
        <p:sp>
          <p:nvSpPr>
            <p:cNvPr id="20" name="Rectangle 19">
              <a:extLst>
                <a:ext uri="{FF2B5EF4-FFF2-40B4-BE49-F238E27FC236}">
                  <a16:creationId xmlns:a16="http://schemas.microsoft.com/office/drawing/2014/main" id="{81A7842E-E5E4-4F38-9B4A-D5210AF0E699}"/>
                </a:ext>
              </a:extLst>
            </p:cNvPr>
            <p:cNvSpPr/>
            <p:nvPr/>
          </p:nvSpPr>
          <p:spPr>
            <a:xfrm>
              <a:off x="514345"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20">
              <a:extLst>
                <a:ext uri="{FF2B5EF4-FFF2-40B4-BE49-F238E27FC236}">
                  <a16:creationId xmlns:a16="http://schemas.microsoft.com/office/drawing/2014/main" id="{5FC7506F-C88A-429A-854B-12E208705CEA}"/>
                </a:ext>
              </a:extLst>
            </p:cNvPr>
            <p:cNvSpPr/>
            <p:nvPr/>
          </p:nvSpPr>
          <p:spPr>
            <a:xfrm>
              <a:off x="895642"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tx1"/>
                </a:solidFill>
              </a:endParaRPr>
            </a:p>
          </p:txBody>
        </p:sp>
        <p:sp>
          <p:nvSpPr>
            <p:cNvPr id="22" name="Rectangle 21">
              <a:extLst>
                <a:ext uri="{FF2B5EF4-FFF2-40B4-BE49-F238E27FC236}">
                  <a16:creationId xmlns:a16="http://schemas.microsoft.com/office/drawing/2014/main" id="{099DC859-7745-4A73-8B19-CAAF5D73B5A8}"/>
                </a:ext>
              </a:extLst>
            </p:cNvPr>
            <p:cNvSpPr/>
            <p:nvPr/>
          </p:nvSpPr>
          <p:spPr>
            <a:xfrm>
              <a:off x="1277141"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6" name="Group 25">
            <a:extLst>
              <a:ext uri="{FF2B5EF4-FFF2-40B4-BE49-F238E27FC236}">
                <a16:creationId xmlns:a16="http://schemas.microsoft.com/office/drawing/2014/main" id="{7ACA0E97-631F-46D8-9D15-BC1BFC7E53BA}"/>
              </a:ext>
            </a:extLst>
          </p:cNvPr>
          <p:cNvGrpSpPr/>
          <p:nvPr/>
        </p:nvGrpSpPr>
        <p:grpSpPr>
          <a:xfrm>
            <a:off x="6348799" y="3531910"/>
            <a:ext cx="1530542" cy="199534"/>
            <a:chOff x="130472" y="2047384"/>
            <a:chExt cx="1530542" cy="199534"/>
          </a:xfrm>
        </p:grpSpPr>
        <p:sp>
          <p:nvSpPr>
            <p:cNvPr id="27" name="Rectangle 26">
              <a:extLst>
                <a:ext uri="{FF2B5EF4-FFF2-40B4-BE49-F238E27FC236}">
                  <a16:creationId xmlns:a16="http://schemas.microsoft.com/office/drawing/2014/main" id="{E59FB2EB-8653-40D0-9B07-BFC566EB7EAD}"/>
                </a:ext>
              </a:extLst>
            </p:cNvPr>
            <p:cNvSpPr/>
            <p:nvPr/>
          </p:nvSpPr>
          <p:spPr>
            <a:xfrm>
              <a:off x="130472" y="2047384"/>
              <a:ext cx="383873" cy="199534"/>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U3</a:t>
              </a:r>
              <a:endParaRPr lang="en-GB" sz="1200" dirty="0"/>
            </a:p>
          </p:txBody>
        </p:sp>
        <p:sp>
          <p:nvSpPr>
            <p:cNvPr id="28" name="Rectangle 27">
              <a:extLst>
                <a:ext uri="{FF2B5EF4-FFF2-40B4-BE49-F238E27FC236}">
                  <a16:creationId xmlns:a16="http://schemas.microsoft.com/office/drawing/2014/main" id="{D88C23E8-EAB3-40C0-96FF-B0067D6BAA73}"/>
                </a:ext>
              </a:extLst>
            </p:cNvPr>
            <p:cNvSpPr/>
            <p:nvPr/>
          </p:nvSpPr>
          <p:spPr>
            <a:xfrm>
              <a:off x="514345"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Rectangle 28">
              <a:extLst>
                <a:ext uri="{FF2B5EF4-FFF2-40B4-BE49-F238E27FC236}">
                  <a16:creationId xmlns:a16="http://schemas.microsoft.com/office/drawing/2014/main" id="{90A58E40-F4D0-4C7E-B6FF-F353A0EA45A9}"/>
                </a:ext>
              </a:extLst>
            </p:cNvPr>
            <p:cNvSpPr/>
            <p:nvPr/>
          </p:nvSpPr>
          <p:spPr>
            <a:xfrm>
              <a:off x="895642"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tx1"/>
                </a:solidFill>
              </a:endParaRPr>
            </a:p>
          </p:txBody>
        </p:sp>
        <p:sp>
          <p:nvSpPr>
            <p:cNvPr id="30" name="Rectangle 29">
              <a:extLst>
                <a:ext uri="{FF2B5EF4-FFF2-40B4-BE49-F238E27FC236}">
                  <a16:creationId xmlns:a16="http://schemas.microsoft.com/office/drawing/2014/main" id="{0931F105-1F31-4E98-9EBE-DA91DA8420C3}"/>
                </a:ext>
              </a:extLst>
            </p:cNvPr>
            <p:cNvSpPr/>
            <p:nvPr/>
          </p:nvSpPr>
          <p:spPr>
            <a:xfrm>
              <a:off x="1277141"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31" name="Straight Arrow Connector 30">
            <a:extLst>
              <a:ext uri="{FF2B5EF4-FFF2-40B4-BE49-F238E27FC236}">
                <a16:creationId xmlns:a16="http://schemas.microsoft.com/office/drawing/2014/main" id="{3B162868-E91E-46F0-94DB-834C0AEA50A9}"/>
              </a:ext>
            </a:extLst>
          </p:cNvPr>
          <p:cNvCxnSpPr>
            <a:cxnSpLocks/>
          </p:cNvCxnSpPr>
          <p:nvPr/>
        </p:nvCxnSpPr>
        <p:spPr>
          <a:xfrm flipH="1">
            <a:off x="3873530" y="3342438"/>
            <a:ext cx="4059209" cy="417270"/>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1B987372-731F-4535-98AF-2BAE961644A4}"/>
              </a:ext>
            </a:extLst>
          </p:cNvPr>
          <p:cNvCxnSpPr>
            <a:cxnSpLocks/>
          </p:cNvCxnSpPr>
          <p:nvPr/>
        </p:nvCxnSpPr>
        <p:spPr>
          <a:xfrm flipH="1">
            <a:off x="3801713" y="3430048"/>
            <a:ext cx="2188611" cy="218058"/>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03835386-5F9D-4807-96B1-D0552154C124}"/>
              </a:ext>
            </a:extLst>
          </p:cNvPr>
          <p:cNvSpPr txBox="1"/>
          <p:nvPr/>
        </p:nvSpPr>
        <p:spPr>
          <a:xfrm rot="186568">
            <a:off x="2643460" y="2655933"/>
            <a:ext cx="963680" cy="369332"/>
          </a:xfrm>
          <a:prstGeom prst="rect">
            <a:avLst/>
          </a:prstGeom>
          <a:noFill/>
        </p:spPr>
        <p:txBody>
          <a:bodyPr wrap="square" rtlCol="0">
            <a:spAutoFit/>
          </a:bodyPr>
          <a:lstStyle/>
          <a:p>
            <a:r>
              <a:rPr lang="en-GB" dirty="0"/>
              <a:t>POLL</a:t>
            </a:r>
          </a:p>
        </p:txBody>
      </p:sp>
      <p:sp>
        <p:nvSpPr>
          <p:cNvPr id="35" name="TextBox 34">
            <a:extLst>
              <a:ext uri="{FF2B5EF4-FFF2-40B4-BE49-F238E27FC236}">
                <a16:creationId xmlns:a16="http://schemas.microsoft.com/office/drawing/2014/main" id="{771431FE-38BD-4245-A70D-D388A4204B22}"/>
              </a:ext>
            </a:extLst>
          </p:cNvPr>
          <p:cNvSpPr txBox="1"/>
          <p:nvPr/>
        </p:nvSpPr>
        <p:spPr>
          <a:xfrm rot="21321071">
            <a:off x="4687347" y="3147821"/>
            <a:ext cx="1804190" cy="338554"/>
          </a:xfrm>
          <a:prstGeom prst="rect">
            <a:avLst/>
          </a:prstGeom>
          <a:noFill/>
        </p:spPr>
        <p:txBody>
          <a:bodyPr wrap="square" rtlCol="0">
            <a:spAutoFit/>
          </a:bodyPr>
          <a:lstStyle/>
          <a:p>
            <a:r>
              <a:rPr lang="en-GB" sz="1600" dirty="0"/>
              <a:t>RESP F</a:t>
            </a:r>
            <a:r>
              <a:rPr lang="en-US" altLang="zh-CN" sz="1600" dirty="0"/>
              <a:t>rom </a:t>
            </a:r>
            <a:r>
              <a:rPr lang="en-GB" sz="1600" dirty="0"/>
              <a:t>2</a:t>
            </a:r>
          </a:p>
        </p:txBody>
      </p:sp>
      <p:sp>
        <p:nvSpPr>
          <p:cNvPr id="36" name="Explosion 2 11">
            <a:extLst>
              <a:ext uri="{FF2B5EF4-FFF2-40B4-BE49-F238E27FC236}">
                <a16:creationId xmlns:a16="http://schemas.microsoft.com/office/drawing/2014/main" id="{69132369-AEA7-4F39-9EBD-0945ABAB69B2}"/>
              </a:ext>
            </a:extLst>
          </p:cNvPr>
          <p:cNvSpPr/>
          <p:nvPr/>
        </p:nvSpPr>
        <p:spPr>
          <a:xfrm>
            <a:off x="3382451" y="3412380"/>
            <a:ext cx="691081" cy="583392"/>
          </a:xfrm>
          <a:prstGeom prst="irregularSeal2">
            <a:avLst/>
          </a:prstGeom>
          <a:solidFill>
            <a:schemeClr val="accent4"/>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a:extLst>
              <a:ext uri="{FF2B5EF4-FFF2-40B4-BE49-F238E27FC236}">
                <a16:creationId xmlns:a16="http://schemas.microsoft.com/office/drawing/2014/main" id="{DC6125F8-A74A-4EB3-9E65-D8C67CC14194}"/>
              </a:ext>
            </a:extLst>
          </p:cNvPr>
          <p:cNvSpPr txBox="1"/>
          <p:nvPr/>
        </p:nvSpPr>
        <p:spPr>
          <a:xfrm rot="20539940">
            <a:off x="2982648" y="3152060"/>
            <a:ext cx="1311438" cy="369332"/>
          </a:xfrm>
          <a:prstGeom prst="rect">
            <a:avLst/>
          </a:prstGeom>
          <a:noFill/>
        </p:spPr>
        <p:txBody>
          <a:bodyPr wrap="square" rtlCol="0">
            <a:spAutoFit/>
          </a:bodyPr>
          <a:lstStyle/>
          <a:p>
            <a:r>
              <a:rPr lang="en-US" dirty="0">
                <a:solidFill>
                  <a:srgbClr val="C00000"/>
                </a:solidFill>
              </a:rPr>
              <a:t>COLLISION</a:t>
            </a:r>
          </a:p>
        </p:txBody>
      </p:sp>
      <p:sp>
        <p:nvSpPr>
          <p:cNvPr id="41" name="TextBox 40">
            <a:extLst>
              <a:ext uri="{FF2B5EF4-FFF2-40B4-BE49-F238E27FC236}">
                <a16:creationId xmlns:a16="http://schemas.microsoft.com/office/drawing/2014/main" id="{5E9C0115-4482-4D5C-9E91-AF738D261DD4}"/>
              </a:ext>
            </a:extLst>
          </p:cNvPr>
          <p:cNvSpPr txBox="1"/>
          <p:nvPr/>
        </p:nvSpPr>
        <p:spPr>
          <a:xfrm rot="186568">
            <a:off x="2625268" y="4424861"/>
            <a:ext cx="949525" cy="369332"/>
          </a:xfrm>
          <a:prstGeom prst="rect">
            <a:avLst/>
          </a:prstGeom>
          <a:noFill/>
        </p:spPr>
        <p:txBody>
          <a:bodyPr wrap="square" rtlCol="0">
            <a:spAutoFit/>
          </a:bodyPr>
          <a:lstStyle/>
          <a:p>
            <a:r>
              <a:rPr lang="en-GB" dirty="0"/>
              <a:t>F</a:t>
            </a:r>
            <a:r>
              <a:rPr lang="en-US" altLang="zh-CN" dirty="0"/>
              <a:t>INAL</a:t>
            </a:r>
            <a:endParaRPr lang="en-GB" dirty="0"/>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F14C6774-A349-41F0-8CBA-80B5C13A79DB}"/>
                  </a:ext>
                </a:extLst>
              </p:cNvPr>
              <p:cNvSpPr txBox="1"/>
              <p:nvPr/>
            </p:nvSpPr>
            <p:spPr>
              <a:xfrm>
                <a:off x="295442" y="4076326"/>
                <a:ext cx="233187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𝑅𝑒𝑐𝑣𝑑</m:t>
                      </m:r>
                      <m:r>
                        <a:rPr lang="en-GB" i="1" smtClean="0">
                          <a:latin typeface="Cambria Math" panose="02040503050406030204" pitchFamily="18" charset="0"/>
                        </a:rPr>
                        <m:t> </m:t>
                      </m:r>
                      <m:r>
                        <a:rPr lang="en-GB" i="1" smtClean="0">
                          <a:latin typeface="Cambria Math" panose="02040503050406030204" pitchFamily="18" charset="0"/>
                        </a:rPr>
                        <m:t>𝑅𝐸𝑆𝑃</m:t>
                      </m:r>
                      <m:r>
                        <a:rPr lang="en-GB"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𝑈</m:t>
                          </m:r>
                        </m:e>
                        <m:sub>
                          <m:r>
                            <a:rPr lang="en-US" b="0" i="1" smtClean="0">
                              <a:latin typeface="Cambria Math" panose="02040503050406030204" pitchFamily="18" charset="0"/>
                            </a:rPr>
                            <m:t>4</m:t>
                          </m:r>
                        </m:sub>
                      </m:sSub>
                      <m:r>
                        <a:rPr lang="en-US" b="0" i="1" smtClean="0">
                          <a:latin typeface="Cambria Math" panose="02040503050406030204" pitchFamily="18" charset="0"/>
                        </a:rPr>
                        <m:t>}</m:t>
                      </m:r>
                    </m:oMath>
                  </m:oMathPara>
                </a14:m>
                <a:endParaRPr lang="en-GB" dirty="0"/>
              </a:p>
            </p:txBody>
          </p:sp>
        </mc:Choice>
        <mc:Fallback xmlns="">
          <p:sp>
            <p:nvSpPr>
              <p:cNvPr id="44" name="TextBox 43">
                <a:extLst>
                  <a:ext uri="{FF2B5EF4-FFF2-40B4-BE49-F238E27FC236}">
                    <a16:creationId xmlns:a16="http://schemas.microsoft.com/office/drawing/2014/main" id="{F14C6774-A349-41F0-8CBA-80B5C13A79DB}"/>
                  </a:ext>
                </a:extLst>
              </p:cNvPr>
              <p:cNvSpPr txBox="1">
                <a:spLocks noRot="1" noChangeAspect="1" noMove="1" noResize="1" noEditPoints="1" noAdjustHandles="1" noChangeArrowheads="1" noChangeShapeType="1" noTextEdit="1"/>
              </p:cNvSpPr>
              <p:nvPr/>
            </p:nvSpPr>
            <p:spPr>
              <a:xfrm>
                <a:off x="295442" y="4076326"/>
                <a:ext cx="2331872" cy="369332"/>
              </a:xfrm>
              <a:prstGeom prst="rect">
                <a:avLst/>
              </a:prstGeom>
              <a:blipFill>
                <a:blip r:embed="rId6"/>
                <a:stretch>
                  <a:fillRect b="-16667"/>
                </a:stretch>
              </a:blipFill>
            </p:spPr>
            <p:txBody>
              <a:bodyPr/>
              <a:lstStyle/>
              <a:p>
                <a:r>
                  <a:rPr lang="en-US">
                    <a:noFill/>
                  </a:rPr>
                  <a:t> </a:t>
                </a:r>
              </a:p>
            </p:txBody>
          </p:sp>
        </mc:Fallback>
      </mc:AlternateContent>
      <p:grpSp>
        <p:nvGrpSpPr>
          <p:cNvPr id="47" name="Group 46">
            <a:extLst>
              <a:ext uri="{FF2B5EF4-FFF2-40B4-BE49-F238E27FC236}">
                <a16:creationId xmlns:a16="http://schemas.microsoft.com/office/drawing/2014/main" id="{32F57641-4259-4C70-B8DD-39E0769DCAA6}"/>
              </a:ext>
            </a:extLst>
          </p:cNvPr>
          <p:cNvGrpSpPr/>
          <p:nvPr/>
        </p:nvGrpSpPr>
        <p:grpSpPr>
          <a:xfrm>
            <a:off x="721396" y="4469313"/>
            <a:ext cx="1530542" cy="199534"/>
            <a:chOff x="130472" y="2047384"/>
            <a:chExt cx="1530542" cy="199534"/>
          </a:xfrm>
        </p:grpSpPr>
        <p:sp>
          <p:nvSpPr>
            <p:cNvPr id="48" name="Rectangle 47">
              <a:extLst>
                <a:ext uri="{FF2B5EF4-FFF2-40B4-BE49-F238E27FC236}">
                  <a16:creationId xmlns:a16="http://schemas.microsoft.com/office/drawing/2014/main" id="{A908DE8F-8960-4BFD-A4A5-D3B32489AFE3}"/>
                </a:ext>
              </a:extLst>
            </p:cNvPr>
            <p:cNvSpPr/>
            <p:nvPr/>
          </p:nvSpPr>
          <p:spPr>
            <a:xfrm>
              <a:off x="130472"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a:extLst>
                <a:ext uri="{FF2B5EF4-FFF2-40B4-BE49-F238E27FC236}">
                  <a16:creationId xmlns:a16="http://schemas.microsoft.com/office/drawing/2014/main" id="{D0EBDB3D-0FCC-4A65-AD10-F4488A76A8D2}"/>
                </a:ext>
              </a:extLst>
            </p:cNvPr>
            <p:cNvSpPr/>
            <p:nvPr/>
          </p:nvSpPr>
          <p:spPr>
            <a:xfrm>
              <a:off x="514345"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a:extLst>
                <a:ext uri="{FF2B5EF4-FFF2-40B4-BE49-F238E27FC236}">
                  <a16:creationId xmlns:a16="http://schemas.microsoft.com/office/drawing/2014/main" id="{C68E0D8E-599C-41B7-B7F4-02A8C3F69C3D}"/>
                </a:ext>
              </a:extLst>
            </p:cNvPr>
            <p:cNvSpPr/>
            <p:nvPr/>
          </p:nvSpPr>
          <p:spPr>
            <a:xfrm>
              <a:off x="895642"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a:extLst>
                <a:ext uri="{FF2B5EF4-FFF2-40B4-BE49-F238E27FC236}">
                  <a16:creationId xmlns:a16="http://schemas.microsoft.com/office/drawing/2014/main" id="{48C4FEB4-8CAB-4455-A729-494D01E0AF94}"/>
                </a:ext>
              </a:extLst>
            </p:cNvPr>
            <p:cNvSpPr/>
            <p:nvPr/>
          </p:nvSpPr>
          <p:spPr>
            <a:xfrm>
              <a:off x="1277141"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2" name="TextBox 51">
            <a:extLst>
              <a:ext uri="{FF2B5EF4-FFF2-40B4-BE49-F238E27FC236}">
                <a16:creationId xmlns:a16="http://schemas.microsoft.com/office/drawing/2014/main" id="{E8DD30C5-7E5F-4DFF-B46A-C0AA9CAD44C0}"/>
              </a:ext>
            </a:extLst>
          </p:cNvPr>
          <p:cNvSpPr txBox="1"/>
          <p:nvPr/>
        </p:nvSpPr>
        <p:spPr>
          <a:xfrm>
            <a:off x="139212" y="4659604"/>
            <a:ext cx="2647799" cy="369332"/>
          </a:xfrm>
          <a:prstGeom prst="rect">
            <a:avLst/>
          </a:prstGeom>
          <a:noFill/>
        </p:spPr>
        <p:txBody>
          <a:bodyPr wrap="square" rtlCol="0">
            <a:spAutoFit/>
          </a:bodyPr>
          <a:lstStyle/>
          <a:p>
            <a:r>
              <a:rPr lang="en-GB" dirty="0"/>
              <a:t>New available t</a:t>
            </a:r>
            <a:r>
              <a:rPr lang="en-US" altLang="zh-CN" dirty="0" err="1"/>
              <a:t>ime</a:t>
            </a:r>
            <a:r>
              <a:rPr lang="en-US" altLang="zh-CN" dirty="0"/>
              <a:t> slots</a:t>
            </a:r>
            <a:endParaRPr lang="en-GB" dirty="0"/>
          </a:p>
        </p:txBody>
      </p:sp>
      <p:grpSp>
        <p:nvGrpSpPr>
          <p:cNvPr id="54" name="Group 53">
            <a:extLst>
              <a:ext uri="{FF2B5EF4-FFF2-40B4-BE49-F238E27FC236}">
                <a16:creationId xmlns:a16="http://schemas.microsoft.com/office/drawing/2014/main" id="{195AC0BD-AAEB-413D-8907-F3378ADB61B3}"/>
              </a:ext>
            </a:extLst>
          </p:cNvPr>
          <p:cNvGrpSpPr/>
          <p:nvPr/>
        </p:nvGrpSpPr>
        <p:grpSpPr>
          <a:xfrm>
            <a:off x="4384750" y="5264692"/>
            <a:ext cx="1530542" cy="199534"/>
            <a:chOff x="130472" y="2047384"/>
            <a:chExt cx="1530542" cy="199534"/>
          </a:xfrm>
        </p:grpSpPr>
        <p:sp>
          <p:nvSpPr>
            <p:cNvPr id="55" name="Rectangle 54">
              <a:extLst>
                <a:ext uri="{FF2B5EF4-FFF2-40B4-BE49-F238E27FC236}">
                  <a16:creationId xmlns:a16="http://schemas.microsoft.com/office/drawing/2014/main" id="{DD5F6C5C-4991-484B-B3F7-70B23A9735B1}"/>
                </a:ext>
              </a:extLst>
            </p:cNvPr>
            <p:cNvSpPr/>
            <p:nvPr/>
          </p:nvSpPr>
          <p:spPr>
            <a:xfrm>
              <a:off x="130472" y="2047384"/>
              <a:ext cx="383873" cy="199534"/>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U2</a:t>
              </a:r>
              <a:endParaRPr lang="en-GB" sz="1200" dirty="0"/>
            </a:p>
          </p:txBody>
        </p:sp>
        <p:sp>
          <p:nvSpPr>
            <p:cNvPr id="56" name="Rectangle 55">
              <a:extLst>
                <a:ext uri="{FF2B5EF4-FFF2-40B4-BE49-F238E27FC236}">
                  <a16:creationId xmlns:a16="http://schemas.microsoft.com/office/drawing/2014/main" id="{3CB722F3-23FF-4438-B384-67A09032690E}"/>
                </a:ext>
              </a:extLst>
            </p:cNvPr>
            <p:cNvSpPr/>
            <p:nvPr/>
          </p:nvSpPr>
          <p:spPr>
            <a:xfrm>
              <a:off x="514345"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7" name="Rectangle 56">
              <a:extLst>
                <a:ext uri="{FF2B5EF4-FFF2-40B4-BE49-F238E27FC236}">
                  <a16:creationId xmlns:a16="http://schemas.microsoft.com/office/drawing/2014/main" id="{FF913FFB-FC8E-4BE9-8260-0EC136613276}"/>
                </a:ext>
              </a:extLst>
            </p:cNvPr>
            <p:cNvSpPr/>
            <p:nvPr/>
          </p:nvSpPr>
          <p:spPr>
            <a:xfrm>
              <a:off x="895642"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tx1"/>
                </a:solidFill>
              </a:endParaRPr>
            </a:p>
          </p:txBody>
        </p:sp>
        <p:sp>
          <p:nvSpPr>
            <p:cNvPr id="58" name="Rectangle 57">
              <a:extLst>
                <a:ext uri="{FF2B5EF4-FFF2-40B4-BE49-F238E27FC236}">
                  <a16:creationId xmlns:a16="http://schemas.microsoft.com/office/drawing/2014/main" id="{84AA8D6D-BEAD-4B48-A4D8-1CD3079F05DA}"/>
                </a:ext>
              </a:extLst>
            </p:cNvPr>
            <p:cNvSpPr/>
            <p:nvPr/>
          </p:nvSpPr>
          <p:spPr>
            <a:xfrm>
              <a:off x="1277141"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59" name="Straight Arrow Connector 58">
            <a:extLst>
              <a:ext uri="{FF2B5EF4-FFF2-40B4-BE49-F238E27FC236}">
                <a16:creationId xmlns:a16="http://schemas.microsoft.com/office/drawing/2014/main" id="{552E049F-8A2C-425D-84B7-61A7AE3015ED}"/>
              </a:ext>
            </a:extLst>
          </p:cNvPr>
          <p:cNvCxnSpPr>
            <a:cxnSpLocks/>
          </p:cNvCxnSpPr>
          <p:nvPr/>
        </p:nvCxnSpPr>
        <p:spPr>
          <a:xfrm>
            <a:off x="2533688" y="4734741"/>
            <a:ext cx="3456634" cy="104843"/>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grpSp>
        <p:nvGrpSpPr>
          <p:cNvPr id="63" name="Group 62">
            <a:extLst>
              <a:ext uri="{FF2B5EF4-FFF2-40B4-BE49-F238E27FC236}">
                <a16:creationId xmlns:a16="http://schemas.microsoft.com/office/drawing/2014/main" id="{7D60533F-3507-4228-9C73-1A7B9A5945D4}"/>
              </a:ext>
            </a:extLst>
          </p:cNvPr>
          <p:cNvGrpSpPr/>
          <p:nvPr/>
        </p:nvGrpSpPr>
        <p:grpSpPr>
          <a:xfrm>
            <a:off x="6192117" y="5769858"/>
            <a:ext cx="1530542" cy="199534"/>
            <a:chOff x="130472" y="2047384"/>
            <a:chExt cx="1530542" cy="199534"/>
          </a:xfrm>
        </p:grpSpPr>
        <p:sp>
          <p:nvSpPr>
            <p:cNvPr id="64" name="Rectangle 63">
              <a:extLst>
                <a:ext uri="{FF2B5EF4-FFF2-40B4-BE49-F238E27FC236}">
                  <a16:creationId xmlns:a16="http://schemas.microsoft.com/office/drawing/2014/main" id="{991B3178-7951-4735-AAB1-D52CE3B96723}"/>
                </a:ext>
              </a:extLst>
            </p:cNvPr>
            <p:cNvSpPr/>
            <p:nvPr/>
          </p:nvSpPr>
          <p:spPr>
            <a:xfrm>
              <a:off x="130472"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p>
          </p:txBody>
        </p:sp>
        <p:sp>
          <p:nvSpPr>
            <p:cNvPr id="65" name="Rectangle 64">
              <a:extLst>
                <a:ext uri="{FF2B5EF4-FFF2-40B4-BE49-F238E27FC236}">
                  <a16:creationId xmlns:a16="http://schemas.microsoft.com/office/drawing/2014/main" id="{DEC0C645-9A6D-48A0-90DD-16D0F7BA6B18}"/>
                </a:ext>
              </a:extLst>
            </p:cNvPr>
            <p:cNvSpPr/>
            <p:nvPr/>
          </p:nvSpPr>
          <p:spPr>
            <a:xfrm>
              <a:off x="514345" y="2047384"/>
              <a:ext cx="383873" cy="199534"/>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U3</a:t>
              </a:r>
            </a:p>
          </p:txBody>
        </p:sp>
        <p:sp>
          <p:nvSpPr>
            <p:cNvPr id="66" name="Rectangle 65">
              <a:extLst>
                <a:ext uri="{FF2B5EF4-FFF2-40B4-BE49-F238E27FC236}">
                  <a16:creationId xmlns:a16="http://schemas.microsoft.com/office/drawing/2014/main" id="{7995A226-2E48-4213-B6A1-C0174E622DE0}"/>
                </a:ext>
              </a:extLst>
            </p:cNvPr>
            <p:cNvSpPr/>
            <p:nvPr/>
          </p:nvSpPr>
          <p:spPr>
            <a:xfrm>
              <a:off x="895642"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tx1"/>
                </a:solidFill>
              </a:endParaRPr>
            </a:p>
          </p:txBody>
        </p:sp>
        <p:sp>
          <p:nvSpPr>
            <p:cNvPr id="67" name="Rectangle 66">
              <a:extLst>
                <a:ext uri="{FF2B5EF4-FFF2-40B4-BE49-F238E27FC236}">
                  <a16:creationId xmlns:a16="http://schemas.microsoft.com/office/drawing/2014/main" id="{99A7BF39-11DB-46A9-B350-676E6C62B8E2}"/>
                </a:ext>
              </a:extLst>
            </p:cNvPr>
            <p:cNvSpPr/>
            <p:nvPr/>
          </p:nvSpPr>
          <p:spPr>
            <a:xfrm>
              <a:off x="1277141"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cxnSp>
        <p:nvCxnSpPr>
          <p:cNvPr id="74" name="Straight Arrow Connector 73">
            <a:extLst>
              <a:ext uri="{FF2B5EF4-FFF2-40B4-BE49-F238E27FC236}">
                <a16:creationId xmlns:a16="http://schemas.microsoft.com/office/drawing/2014/main" id="{2420B390-492B-4A6A-A6E3-EB11F6AF2A30}"/>
              </a:ext>
            </a:extLst>
          </p:cNvPr>
          <p:cNvCxnSpPr>
            <a:cxnSpLocks/>
          </p:cNvCxnSpPr>
          <p:nvPr/>
        </p:nvCxnSpPr>
        <p:spPr>
          <a:xfrm flipH="1">
            <a:off x="2553832" y="5500649"/>
            <a:ext cx="3416345" cy="338999"/>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0DF7D7B8-B8FA-4B4A-BB11-EB293E553F75}"/>
              </a:ext>
            </a:extLst>
          </p:cNvPr>
          <p:cNvCxnSpPr>
            <a:cxnSpLocks/>
          </p:cNvCxnSpPr>
          <p:nvPr/>
        </p:nvCxnSpPr>
        <p:spPr>
          <a:xfrm flipH="1">
            <a:off x="2570959" y="5560481"/>
            <a:ext cx="5367015" cy="482420"/>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7CD80DFC-21B1-4E1F-BC74-845DBA8F04AC}"/>
              </a:ext>
            </a:extLst>
          </p:cNvPr>
          <p:cNvCxnSpPr>
            <a:cxnSpLocks/>
          </p:cNvCxnSpPr>
          <p:nvPr/>
        </p:nvCxnSpPr>
        <p:spPr>
          <a:xfrm>
            <a:off x="2534488" y="6305729"/>
            <a:ext cx="3509130" cy="50530"/>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4012CA65-1329-4722-9DFE-B9D859FD44AC}"/>
              </a:ext>
            </a:extLst>
          </p:cNvPr>
          <p:cNvSpPr txBox="1"/>
          <p:nvPr/>
        </p:nvSpPr>
        <p:spPr>
          <a:xfrm rot="21321071">
            <a:off x="2756299" y="5392862"/>
            <a:ext cx="2135886" cy="338554"/>
          </a:xfrm>
          <a:prstGeom prst="rect">
            <a:avLst/>
          </a:prstGeom>
          <a:noFill/>
        </p:spPr>
        <p:txBody>
          <a:bodyPr wrap="square" rtlCol="0">
            <a:spAutoFit/>
          </a:bodyPr>
          <a:lstStyle/>
          <a:p>
            <a:r>
              <a:rPr lang="en-GB" sz="1600" dirty="0"/>
              <a:t>RESP</a:t>
            </a:r>
            <a:r>
              <a:rPr lang="en-US" altLang="zh-CN" sz="1600" dirty="0"/>
              <a:t>-again</a:t>
            </a:r>
            <a:r>
              <a:rPr lang="en-GB" sz="1600" dirty="0"/>
              <a:t> From 2</a:t>
            </a:r>
          </a:p>
        </p:txBody>
      </p:sp>
      <p:sp>
        <p:nvSpPr>
          <p:cNvPr id="90" name="TextBox 89">
            <a:extLst>
              <a:ext uri="{FF2B5EF4-FFF2-40B4-BE49-F238E27FC236}">
                <a16:creationId xmlns:a16="http://schemas.microsoft.com/office/drawing/2014/main" id="{6FA02164-4385-4E22-929D-5B3F1D3FEEB7}"/>
              </a:ext>
            </a:extLst>
          </p:cNvPr>
          <p:cNvSpPr txBox="1"/>
          <p:nvPr/>
        </p:nvSpPr>
        <p:spPr>
          <a:xfrm rot="21231416">
            <a:off x="5975183" y="5289515"/>
            <a:ext cx="2737197" cy="338554"/>
          </a:xfrm>
          <a:prstGeom prst="rect">
            <a:avLst/>
          </a:prstGeom>
          <a:noFill/>
        </p:spPr>
        <p:txBody>
          <a:bodyPr wrap="square" rtlCol="0">
            <a:spAutoFit/>
          </a:bodyPr>
          <a:lstStyle/>
          <a:p>
            <a:r>
              <a:rPr lang="en-GB" sz="1600" dirty="0"/>
              <a:t>RESP</a:t>
            </a:r>
            <a:r>
              <a:rPr lang="en-US" altLang="zh-CN" sz="1600" dirty="0"/>
              <a:t>-again</a:t>
            </a:r>
            <a:r>
              <a:rPr lang="en-GB" sz="1600" dirty="0"/>
              <a:t> From 3</a:t>
            </a:r>
          </a:p>
        </p:txBody>
      </p:sp>
      <p:sp>
        <p:nvSpPr>
          <p:cNvPr id="92" name="TextBox 91">
            <a:extLst>
              <a:ext uri="{FF2B5EF4-FFF2-40B4-BE49-F238E27FC236}">
                <a16:creationId xmlns:a16="http://schemas.microsoft.com/office/drawing/2014/main" id="{7C2AC95D-458D-4DBE-9EA2-50F05150E1DF}"/>
              </a:ext>
            </a:extLst>
          </p:cNvPr>
          <p:cNvSpPr txBox="1"/>
          <p:nvPr/>
        </p:nvSpPr>
        <p:spPr>
          <a:xfrm>
            <a:off x="3749894" y="6011199"/>
            <a:ext cx="2106314" cy="338554"/>
          </a:xfrm>
          <a:prstGeom prst="rect">
            <a:avLst/>
          </a:prstGeom>
          <a:noFill/>
        </p:spPr>
        <p:txBody>
          <a:bodyPr wrap="square" rtlCol="0">
            <a:spAutoFit/>
          </a:bodyPr>
          <a:lstStyle/>
          <a:p>
            <a:r>
              <a:rPr lang="en-GB" sz="1600" dirty="0"/>
              <a:t>F</a:t>
            </a:r>
            <a:r>
              <a:rPr lang="en-US" altLang="zh-CN" sz="1600" dirty="0"/>
              <a:t>INAL-again</a:t>
            </a:r>
            <a:endParaRPr lang="en-GB" sz="1600" dirty="0"/>
          </a:p>
        </p:txBody>
      </p:sp>
      <p:sp>
        <p:nvSpPr>
          <p:cNvPr id="3" name="TextBox 2">
            <a:extLst>
              <a:ext uri="{FF2B5EF4-FFF2-40B4-BE49-F238E27FC236}">
                <a16:creationId xmlns:a16="http://schemas.microsoft.com/office/drawing/2014/main" id="{14E9E3AD-EAAF-42B5-849E-DAA480212529}"/>
              </a:ext>
            </a:extLst>
          </p:cNvPr>
          <p:cNvSpPr txBox="1"/>
          <p:nvPr/>
        </p:nvSpPr>
        <p:spPr>
          <a:xfrm>
            <a:off x="516880" y="197391"/>
            <a:ext cx="4931655" cy="646331"/>
          </a:xfrm>
          <a:prstGeom prst="rect">
            <a:avLst/>
          </a:prstGeom>
          <a:noFill/>
        </p:spPr>
        <p:txBody>
          <a:bodyPr wrap="square" rtlCol="0">
            <a:spAutoFit/>
          </a:bodyPr>
          <a:lstStyle/>
          <a:p>
            <a:r>
              <a:rPr lang="en-GB" altLang="zh-CN" sz="3600" b="1" dirty="0">
                <a:solidFill>
                  <a:schemeClr val="accent5">
                    <a:lumMod val="50000"/>
                  </a:schemeClr>
                </a:solidFill>
              </a:rPr>
              <a:t>P2P Protocol</a:t>
            </a:r>
            <a:endParaRPr lang="en-GB" sz="3600" b="1" dirty="0">
              <a:solidFill>
                <a:schemeClr val="accent5">
                  <a:lumMod val="50000"/>
                </a:schemeClr>
              </a:solidFill>
            </a:endParaRPr>
          </a:p>
        </p:txBody>
      </p:sp>
      <p:sp>
        <p:nvSpPr>
          <p:cNvPr id="11" name="TextBox 10">
            <a:extLst>
              <a:ext uri="{FF2B5EF4-FFF2-40B4-BE49-F238E27FC236}">
                <a16:creationId xmlns:a16="http://schemas.microsoft.com/office/drawing/2014/main" id="{3C4A800E-CDD4-4F09-B18B-618B6055A6D4}"/>
              </a:ext>
            </a:extLst>
          </p:cNvPr>
          <p:cNvSpPr txBox="1"/>
          <p:nvPr/>
        </p:nvSpPr>
        <p:spPr>
          <a:xfrm>
            <a:off x="538307" y="1018752"/>
            <a:ext cx="7035853" cy="584775"/>
          </a:xfrm>
          <a:prstGeom prst="rect">
            <a:avLst/>
          </a:prstGeom>
          <a:noFill/>
        </p:spPr>
        <p:txBody>
          <a:bodyPr wrap="square" rtlCol="0">
            <a:spAutoFit/>
          </a:bodyPr>
          <a:lstStyle/>
          <a:p>
            <a:r>
              <a:rPr lang="en-GB" sz="3200" b="1" dirty="0"/>
              <a:t>Two-round ranging</a:t>
            </a:r>
            <a:r>
              <a:rPr lang="en-GB" sz="3200" dirty="0"/>
              <a:t>: RESP-again scheme</a:t>
            </a:r>
          </a:p>
        </p:txBody>
      </p:sp>
      <p:sp>
        <p:nvSpPr>
          <p:cNvPr id="40" name="TextBox 39">
            <a:extLst>
              <a:ext uri="{FF2B5EF4-FFF2-40B4-BE49-F238E27FC236}">
                <a16:creationId xmlns:a16="http://schemas.microsoft.com/office/drawing/2014/main" id="{D284B892-8D03-4AD7-891B-6EAA9BBF052E}"/>
              </a:ext>
            </a:extLst>
          </p:cNvPr>
          <p:cNvSpPr txBox="1"/>
          <p:nvPr/>
        </p:nvSpPr>
        <p:spPr>
          <a:xfrm>
            <a:off x="2647100" y="2198997"/>
            <a:ext cx="804055" cy="369332"/>
          </a:xfrm>
          <a:prstGeom prst="rect">
            <a:avLst/>
          </a:prstGeom>
          <a:solidFill>
            <a:schemeClr val="accent2">
              <a:lumMod val="20000"/>
              <a:lumOff val="80000"/>
            </a:schemeClr>
          </a:solidFill>
        </p:spPr>
        <p:txBody>
          <a:bodyPr wrap="square" rtlCol="0">
            <a:spAutoFit/>
          </a:bodyPr>
          <a:lstStyle/>
          <a:p>
            <a:r>
              <a:rPr lang="en-GB" dirty="0"/>
              <a:t>User 1</a:t>
            </a:r>
          </a:p>
        </p:txBody>
      </p:sp>
      <p:pic>
        <p:nvPicPr>
          <p:cNvPr id="42" name="Picture 41" descr="EVK1000 Evaluation Kit - Decawave">
            <a:extLst>
              <a:ext uri="{FF2B5EF4-FFF2-40B4-BE49-F238E27FC236}">
                <a16:creationId xmlns:a16="http://schemas.microsoft.com/office/drawing/2014/main" id="{333948A5-3BDF-410A-B660-516B0DD7F1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9349550" flipH="1">
            <a:off x="1918865" y="1755920"/>
            <a:ext cx="737074" cy="100122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EVK1000 Evaluation Kit - Decawave">
            <a:extLst>
              <a:ext uri="{FF2B5EF4-FFF2-40B4-BE49-F238E27FC236}">
                <a16:creationId xmlns:a16="http://schemas.microsoft.com/office/drawing/2014/main" id="{3B7DA9A5-98CF-4452-951D-B0DDD2D4164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265246">
            <a:off x="5718250" y="1731541"/>
            <a:ext cx="735610" cy="99924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EVK1000 Evaluation Kit - Decawave">
            <a:extLst>
              <a:ext uri="{FF2B5EF4-FFF2-40B4-BE49-F238E27FC236}">
                <a16:creationId xmlns:a16="http://schemas.microsoft.com/office/drawing/2014/main" id="{9C77BD25-5319-4DC8-9073-7EFC2B85487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265246">
            <a:off x="7582702" y="1724127"/>
            <a:ext cx="735610" cy="999240"/>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a:extLst>
              <a:ext uri="{FF2B5EF4-FFF2-40B4-BE49-F238E27FC236}">
                <a16:creationId xmlns:a16="http://schemas.microsoft.com/office/drawing/2014/main" id="{27817AF4-DCA0-4B03-B970-0862EF8B885E}"/>
              </a:ext>
            </a:extLst>
          </p:cNvPr>
          <p:cNvSpPr txBox="1"/>
          <p:nvPr/>
        </p:nvSpPr>
        <p:spPr>
          <a:xfrm>
            <a:off x="6280735" y="2157670"/>
            <a:ext cx="804055" cy="369332"/>
          </a:xfrm>
          <a:prstGeom prst="rect">
            <a:avLst/>
          </a:prstGeom>
          <a:solidFill>
            <a:schemeClr val="accent2">
              <a:lumMod val="20000"/>
              <a:lumOff val="80000"/>
            </a:schemeClr>
          </a:solidFill>
        </p:spPr>
        <p:txBody>
          <a:bodyPr wrap="square" rtlCol="0">
            <a:spAutoFit/>
          </a:bodyPr>
          <a:lstStyle/>
          <a:p>
            <a:r>
              <a:rPr lang="en-GB" dirty="0"/>
              <a:t>User 2</a:t>
            </a:r>
          </a:p>
        </p:txBody>
      </p:sp>
      <p:sp>
        <p:nvSpPr>
          <p:cNvPr id="60" name="TextBox 59">
            <a:extLst>
              <a:ext uri="{FF2B5EF4-FFF2-40B4-BE49-F238E27FC236}">
                <a16:creationId xmlns:a16="http://schemas.microsoft.com/office/drawing/2014/main" id="{18EB42ED-01AF-40A0-91CB-2C371E74BD4F}"/>
              </a:ext>
            </a:extLst>
          </p:cNvPr>
          <p:cNvSpPr txBox="1"/>
          <p:nvPr/>
        </p:nvSpPr>
        <p:spPr>
          <a:xfrm>
            <a:off x="8190728" y="2157670"/>
            <a:ext cx="804055" cy="369332"/>
          </a:xfrm>
          <a:prstGeom prst="rect">
            <a:avLst/>
          </a:prstGeom>
          <a:solidFill>
            <a:schemeClr val="accent2">
              <a:lumMod val="20000"/>
              <a:lumOff val="80000"/>
            </a:schemeClr>
          </a:solidFill>
        </p:spPr>
        <p:txBody>
          <a:bodyPr wrap="square" rtlCol="0">
            <a:spAutoFit/>
          </a:bodyPr>
          <a:lstStyle/>
          <a:p>
            <a:r>
              <a:rPr lang="en-GB" dirty="0"/>
              <a:t>User 3</a:t>
            </a:r>
          </a:p>
        </p:txBody>
      </p:sp>
      <p:sp>
        <p:nvSpPr>
          <p:cNvPr id="83" name="TextBox 82">
            <a:extLst>
              <a:ext uri="{FF2B5EF4-FFF2-40B4-BE49-F238E27FC236}">
                <a16:creationId xmlns:a16="http://schemas.microsoft.com/office/drawing/2014/main" id="{1D693D90-47E8-467C-B98F-1D56E4B2C0F6}"/>
              </a:ext>
            </a:extLst>
          </p:cNvPr>
          <p:cNvSpPr txBox="1"/>
          <p:nvPr/>
        </p:nvSpPr>
        <p:spPr>
          <a:xfrm rot="21321071">
            <a:off x="6161525" y="3140555"/>
            <a:ext cx="1804190" cy="338554"/>
          </a:xfrm>
          <a:prstGeom prst="rect">
            <a:avLst/>
          </a:prstGeom>
          <a:noFill/>
        </p:spPr>
        <p:txBody>
          <a:bodyPr wrap="square" rtlCol="0">
            <a:spAutoFit/>
          </a:bodyPr>
          <a:lstStyle/>
          <a:p>
            <a:r>
              <a:rPr lang="en-GB" sz="1600" dirty="0"/>
              <a:t>RESP F</a:t>
            </a:r>
            <a:r>
              <a:rPr lang="en-US" altLang="zh-CN" sz="1600" dirty="0"/>
              <a:t>rom </a:t>
            </a:r>
            <a:r>
              <a:rPr lang="en-GB" sz="1600" dirty="0"/>
              <a:t>3</a:t>
            </a:r>
          </a:p>
        </p:txBody>
      </p:sp>
      <p:pic>
        <p:nvPicPr>
          <p:cNvPr id="2" name="Picture 2" descr="EVK1000 Evaluation Kit - Decawave">
            <a:extLst>
              <a:ext uri="{FF2B5EF4-FFF2-40B4-BE49-F238E27FC236}">
                <a16:creationId xmlns:a16="http://schemas.microsoft.com/office/drawing/2014/main" id="{178E0E3F-7CF0-4B3C-ABC5-2D0C29EB652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265246">
            <a:off x="9498996" y="1706865"/>
            <a:ext cx="735610" cy="9992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6F08D99-CB0F-4733-B694-996DE848DF75}"/>
              </a:ext>
            </a:extLst>
          </p:cNvPr>
          <p:cNvSpPr txBox="1"/>
          <p:nvPr/>
        </p:nvSpPr>
        <p:spPr>
          <a:xfrm>
            <a:off x="10099728" y="2141348"/>
            <a:ext cx="804055" cy="369332"/>
          </a:xfrm>
          <a:prstGeom prst="rect">
            <a:avLst/>
          </a:prstGeom>
          <a:solidFill>
            <a:schemeClr val="accent2">
              <a:lumMod val="20000"/>
              <a:lumOff val="80000"/>
            </a:schemeClr>
          </a:solidFill>
        </p:spPr>
        <p:txBody>
          <a:bodyPr wrap="square" rtlCol="0">
            <a:spAutoFit/>
          </a:bodyPr>
          <a:lstStyle/>
          <a:p>
            <a:r>
              <a:rPr lang="en-GB" dirty="0"/>
              <a:t>User 4</a:t>
            </a:r>
          </a:p>
        </p:txBody>
      </p:sp>
      <p:cxnSp>
        <p:nvCxnSpPr>
          <p:cNvPr id="76" name="Straight Connector 75">
            <a:extLst>
              <a:ext uri="{FF2B5EF4-FFF2-40B4-BE49-F238E27FC236}">
                <a16:creationId xmlns:a16="http://schemas.microsoft.com/office/drawing/2014/main" id="{2C4D54FB-A485-4D2C-BCA8-EE3A62930AED}"/>
              </a:ext>
            </a:extLst>
          </p:cNvPr>
          <p:cNvCxnSpPr>
            <a:cxnSpLocks/>
          </p:cNvCxnSpPr>
          <p:nvPr/>
        </p:nvCxnSpPr>
        <p:spPr>
          <a:xfrm>
            <a:off x="9787105" y="2671352"/>
            <a:ext cx="20550" cy="3876349"/>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E3C5287B-62E3-4E97-A30D-DEB7DD359267}"/>
              </a:ext>
            </a:extLst>
          </p:cNvPr>
          <p:cNvCxnSpPr>
            <a:cxnSpLocks/>
          </p:cNvCxnSpPr>
          <p:nvPr/>
        </p:nvCxnSpPr>
        <p:spPr>
          <a:xfrm flipH="1">
            <a:off x="2589827" y="3648106"/>
            <a:ext cx="7196506" cy="649858"/>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id="{0865FC28-587E-42F6-950C-3B5704A87087}"/>
              </a:ext>
            </a:extLst>
          </p:cNvPr>
          <p:cNvGrpSpPr/>
          <p:nvPr/>
        </p:nvGrpSpPr>
        <p:grpSpPr>
          <a:xfrm>
            <a:off x="8236675" y="3841702"/>
            <a:ext cx="1530542" cy="199534"/>
            <a:chOff x="130472" y="2047384"/>
            <a:chExt cx="1530542" cy="199534"/>
          </a:xfrm>
        </p:grpSpPr>
        <p:sp>
          <p:nvSpPr>
            <p:cNvPr id="80" name="Rectangle 79">
              <a:extLst>
                <a:ext uri="{FF2B5EF4-FFF2-40B4-BE49-F238E27FC236}">
                  <a16:creationId xmlns:a16="http://schemas.microsoft.com/office/drawing/2014/main" id="{38873FA2-6158-403B-A7B4-B9F4EFF77850}"/>
                </a:ext>
              </a:extLst>
            </p:cNvPr>
            <p:cNvSpPr/>
            <p:nvPr/>
          </p:nvSpPr>
          <p:spPr>
            <a:xfrm>
              <a:off x="130472"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p>
          </p:txBody>
        </p:sp>
        <p:sp>
          <p:nvSpPr>
            <p:cNvPr id="82" name="Rectangle 81">
              <a:extLst>
                <a:ext uri="{FF2B5EF4-FFF2-40B4-BE49-F238E27FC236}">
                  <a16:creationId xmlns:a16="http://schemas.microsoft.com/office/drawing/2014/main" id="{EA64BC1F-B5E6-48F0-8B74-32FE9C789CE8}"/>
                </a:ext>
              </a:extLst>
            </p:cNvPr>
            <p:cNvSpPr/>
            <p:nvPr/>
          </p:nvSpPr>
          <p:spPr>
            <a:xfrm>
              <a:off x="514345" y="2047384"/>
              <a:ext cx="383873" cy="199534"/>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U</a:t>
              </a:r>
              <a:r>
                <a:rPr lang="en-US" altLang="zh-CN" sz="1200" dirty="0">
                  <a:solidFill>
                    <a:schemeClr val="tx1"/>
                  </a:solidFill>
                </a:rPr>
                <a:t>4</a:t>
              </a:r>
              <a:endParaRPr lang="en-GB" sz="1200" dirty="0">
                <a:solidFill>
                  <a:schemeClr val="tx1"/>
                </a:solidFill>
              </a:endParaRPr>
            </a:p>
          </p:txBody>
        </p:sp>
        <p:sp>
          <p:nvSpPr>
            <p:cNvPr id="84" name="Rectangle 83">
              <a:extLst>
                <a:ext uri="{FF2B5EF4-FFF2-40B4-BE49-F238E27FC236}">
                  <a16:creationId xmlns:a16="http://schemas.microsoft.com/office/drawing/2014/main" id="{9CF280EC-F5DC-4A02-BF7E-19E492664AE4}"/>
                </a:ext>
              </a:extLst>
            </p:cNvPr>
            <p:cNvSpPr/>
            <p:nvPr/>
          </p:nvSpPr>
          <p:spPr>
            <a:xfrm>
              <a:off x="895642"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tx1"/>
                </a:solidFill>
              </a:endParaRPr>
            </a:p>
          </p:txBody>
        </p:sp>
        <p:sp>
          <p:nvSpPr>
            <p:cNvPr id="85" name="Rectangle 84">
              <a:extLst>
                <a:ext uri="{FF2B5EF4-FFF2-40B4-BE49-F238E27FC236}">
                  <a16:creationId xmlns:a16="http://schemas.microsoft.com/office/drawing/2014/main" id="{91515C1E-14CF-47AF-B30D-26C6CBFA039B}"/>
                </a:ext>
              </a:extLst>
            </p:cNvPr>
            <p:cNvSpPr/>
            <p:nvPr/>
          </p:nvSpPr>
          <p:spPr>
            <a:xfrm>
              <a:off x="1277141" y="2047384"/>
              <a:ext cx="383873" cy="1995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87" name="Straight Arrow Connector 86">
            <a:extLst>
              <a:ext uri="{FF2B5EF4-FFF2-40B4-BE49-F238E27FC236}">
                <a16:creationId xmlns:a16="http://schemas.microsoft.com/office/drawing/2014/main" id="{DBE08D22-EE7F-4CCA-8B78-1CE246E3BA6C}"/>
              </a:ext>
            </a:extLst>
          </p:cNvPr>
          <p:cNvCxnSpPr>
            <a:cxnSpLocks/>
          </p:cNvCxnSpPr>
          <p:nvPr/>
        </p:nvCxnSpPr>
        <p:spPr>
          <a:xfrm>
            <a:off x="7878028" y="3106547"/>
            <a:ext cx="1929627" cy="48415"/>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E7FB0017-210E-40AC-AA09-FC2BDCFC5AE3}"/>
              </a:ext>
            </a:extLst>
          </p:cNvPr>
          <p:cNvCxnSpPr>
            <a:cxnSpLocks/>
          </p:cNvCxnSpPr>
          <p:nvPr/>
        </p:nvCxnSpPr>
        <p:spPr>
          <a:xfrm>
            <a:off x="5998071" y="4842429"/>
            <a:ext cx="1929627" cy="48415"/>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59CCC1AC-A65C-47D4-AA82-9825B12D76A7}"/>
              </a:ext>
            </a:extLst>
          </p:cNvPr>
          <p:cNvCxnSpPr>
            <a:cxnSpLocks/>
          </p:cNvCxnSpPr>
          <p:nvPr/>
        </p:nvCxnSpPr>
        <p:spPr>
          <a:xfrm>
            <a:off x="7878028" y="4899777"/>
            <a:ext cx="1929627" cy="48415"/>
          </a:xfrm>
          <a:prstGeom prst="straightConnector1">
            <a:avLst/>
          </a:prstGeom>
          <a:ln w="28575">
            <a:solidFill>
              <a:schemeClr val="tx2">
                <a:lumMod val="60000"/>
                <a:lumOff val="40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07422439-EDF6-4B2E-917E-EAB60EE3B506}"/>
              </a:ext>
            </a:extLst>
          </p:cNvPr>
          <p:cNvSpPr txBox="1"/>
          <p:nvPr/>
        </p:nvSpPr>
        <p:spPr>
          <a:xfrm rot="21321071">
            <a:off x="8376196" y="3365623"/>
            <a:ext cx="1804190" cy="369332"/>
          </a:xfrm>
          <a:prstGeom prst="rect">
            <a:avLst/>
          </a:prstGeom>
          <a:noFill/>
        </p:spPr>
        <p:txBody>
          <a:bodyPr wrap="square" rtlCol="0">
            <a:spAutoFit/>
          </a:bodyPr>
          <a:lstStyle/>
          <a:p>
            <a:r>
              <a:rPr lang="en-GB" dirty="0"/>
              <a:t>RESP F</a:t>
            </a:r>
            <a:r>
              <a:rPr lang="en-US" altLang="zh-CN" dirty="0"/>
              <a:t>rom 4</a:t>
            </a:r>
            <a:endParaRPr lang="en-GB" dirty="0"/>
          </a:p>
        </p:txBody>
      </p:sp>
      <p:sp>
        <p:nvSpPr>
          <p:cNvPr id="24" name="Rectangle 23">
            <a:extLst>
              <a:ext uri="{FF2B5EF4-FFF2-40B4-BE49-F238E27FC236}">
                <a16:creationId xmlns:a16="http://schemas.microsoft.com/office/drawing/2014/main" id="{85739093-96E7-40AA-A42D-9353F55DF148}"/>
              </a:ext>
            </a:extLst>
          </p:cNvPr>
          <p:cNvSpPr/>
          <p:nvPr/>
        </p:nvSpPr>
        <p:spPr>
          <a:xfrm>
            <a:off x="390118" y="5149616"/>
            <a:ext cx="10009990" cy="1460865"/>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7A98FA1A-BFA2-464C-9C15-75D1846D9979}"/>
              </a:ext>
            </a:extLst>
          </p:cNvPr>
          <p:cNvSpPr/>
          <p:nvPr/>
        </p:nvSpPr>
        <p:spPr>
          <a:xfrm>
            <a:off x="139212" y="4401392"/>
            <a:ext cx="10511802" cy="76226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1821311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77613FB8-B9FE-484C-BB73-A6007E42DA4C}"/>
              </a:ext>
            </a:extLst>
          </p:cNvPr>
          <p:cNvSpPr/>
          <p:nvPr/>
        </p:nvSpPr>
        <p:spPr>
          <a:xfrm>
            <a:off x="1689685" y="3244443"/>
            <a:ext cx="9852972" cy="2275958"/>
          </a:xfrm>
          <a:prstGeom prst="roundRect">
            <a:avLst/>
          </a:prstGeom>
          <a:solidFill>
            <a:schemeClr val="accent5">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 name="Group 9">
            <a:extLst>
              <a:ext uri="{FF2B5EF4-FFF2-40B4-BE49-F238E27FC236}">
                <a16:creationId xmlns:a16="http://schemas.microsoft.com/office/drawing/2014/main" id="{30B3FA98-7C16-41BD-BE2B-5249892951A1}"/>
              </a:ext>
            </a:extLst>
          </p:cNvPr>
          <p:cNvGrpSpPr/>
          <p:nvPr/>
        </p:nvGrpSpPr>
        <p:grpSpPr>
          <a:xfrm>
            <a:off x="1617306" y="1168215"/>
            <a:ext cx="3424620" cy="1954955"/>
            <a:chOff x="1948048" y="1278698"/>
            <a:chExt cx="2993551" cy="2058207"/>
          </a:xfrm>
          <a:solidFill>
            <a:schemeClr val="accent5">
              <a:lumMod val="40000"/>
              <a:lumOff val="60000"/>
            </a:schemeClr>
          </a:solidFill>
        </p:grpSpPr>
        <p:sp>
          <p:nvSpPr>
            <p:cNvPr id="3" name="Rectangle: Rounded Corners 2">
              <a:extLst>
                <a:ext uri="{FF2B5EF4-FFF2-40B4-BE49-F238E27FC236}">
                  <a16:creationId xmlns:a16="http://schemas.microsoft.com/office/drawing/2014/main" id="{1326D71C-FDA3-4F70-A562-C8224B6385C0}"/>
                </a:ext>
              </a:extLst>
            </p:cNvPr>
            <p:cNvSpPr/>
            <p:nvPr/>
          </p:nvSpPr>
          <p:spPr>
            <a:xfrm>
              <a:off x="1948048" y="1278698"/>
              <a:ext cx="2881099" cy="205820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F75358B3-6410-4E03-869C-746523E76129}"/>
                </a:ext>
              </a:extLst>
            </p:cNvPr>
            <p:cNvSpPr txBox="1"/>
            <p:nvPr/>
          </p:nvSpPr>
          <p:spPr>
            <a:xfrm>
              <a:off x="2440185" y="1361824"/>
              <a:ext cx="2501414" cy="584775"/>
            </a:xfrm>
            <a:prstGeom prst="rect">
              <a:avLst/>
            </a:prstGeom>
            <a:noFill/>
          </p:spPr>
          <p:txBody>
            <a:bodyPr wrap="square" rtlCol="0">
              <a:spAutoFit/>
            </a:bodyPr>
            <a:lstStyle/>
            <a:p>
              <a:r>
                <a:rPr lang="en-GB" sz="3200" dirty="0">
                  <a:solidFill>
                    <a:srgbClr val="C00000"/>
                  </a:solidFill>
                </a:rPr>
                <a:t>UWB Primer</a:t>
              </a:r>
            </a:p>
          </p:txBody>
        </p:sp>
      </p:grpSp>
      <p:grpSp>
        <p:nvGrpSpPr>
          <p:cNvPr id="12" name="Group 11">
            <a:extLst>
              <a:ext uri="{FF2B5EF4-FFF2-40B4-BE49-F238E27FC236}">
                <a16:creationId xmlns:a16="http://schemas.microsoft.com/office/drawing/2014/main" id="{3CE77DC0-3929-4A6C-9ADE-512066F871EA}"/>
              </a:ext>
            </a:extLst>
          </p:cNvPr>
          <p:cNvGrpSpPr/>
          <p:nvPr/>
        </p:nvGrpSpPr>
        <p:grpSpPr>
          <a:xfrm>
            <a:off x="5018696" y="1176347"/>
            <a:ext cx="6534366" cy="1908474"/>
            <a:chOff x="5800064" y="-1407331"/>
            <a:chExt cx="6534366" cy="2275958"/>
          </a:xfrm>
          <a:solidFill>
            <a:schemeClr val="accent5">
              <a:lumMod val="40000"/>
              <a:lumOff val="60000"/>
            </a:schemeClr>
          </a:solidFill>
        </p:grpSpPr>
        <p:sp>
          <p:nvSpPr>
            <p:cNvPr id="6" name="Rectangle: Rounded Corners 5">
              <a:extLst>
                <a:ext uri="{FF2B5EF4-FFF2-40B4-BE49-F238E27FC236}">
                  <a16:creationId xmlns:a16="http://schemas.microsoft.com/office/drawing/2014/main" id="{5CC14FDA-B546-490C-B15E-369A1625E9C4}"/>
                </a:ext>
              </a:extLst>
            </p:cNvPr>
            <p:cNvSpPr/>
            <p:nvPr/>
          </p:nvSpPr>
          <p:spPr>
            <a:xfrm>
              <a:off x="5800064" y="-1407331"/>
              <a:ext cx="6534366" cy="227595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73777AFF-E45D-4585-A57A-DF8E72A113E2}"/>
                </a:ext>
              </a:extLst>
            </p:cNvPr>
            <p:cNvSpPr txBox="1"/>
            <p:nvPr/>
          </p:nvSpPr>
          <p:spPr>
            <a:xfrm>
              <a:off x="7985147" y="-1294125"/>
              <a:ext cx="2985099" cy="697376"/>
            </a:xfrm>
            <a:prstGeom prst="rect">
              <a:avLst/>
            </a:prstGeom>
            <a:grpFill/>
          </p:spPr>
          <p:txBody>
            <a:bodyPr wrap="square" rtlCol="0">
              <a:spAutoFit/>
            </a:bodyPr>
            <a:lstStyle/>
            <a:p>
              <a:r>
                <a:rPr lang="en-GB" sz="3200" dirty="0">
                  <a:solidFill>
                    <a:srgbClr val="C00000"/>
                  </a:solidFill>
                </a:rPr>
                <a:t>P2P Protocol</a:t>
              </a:r>
            </a:p>
          </p:txBody>
        </p:sp>
      </p:grpSp>
      <p:pic>
        <p:nvPicPr>
          <p:cNvPr id="4" name="Picture 3">
            <a:extLst>
              <a:ext uri="{FF2B5EF4-FFF2-40B4-BE49-F238E27FC236}">
                <a16:creationId xmlns:a16="http://schemas.microsoft.com/office/drawing/2014/main" id="{7A5DC18F-ED05-4AC1-8CB4-1212E8147BF5}"/>
              </a:ext>
            </a:extLst>
          </p:cNvPr>
          <p:cNvPicPr>
            <a:picLocks noChangeAspect="1"/>
          </p:cNvPicPr>
          <p:nvPr/>
        </p:nvPicPr>
        <p:blipFill>
          <a:blip r:embed="rId4"/>
          <a:stretch>
            <a:fillRect/>
          </a:stretch>
        </p:blipFill>
        <p:spPr>
          <a:xfrm>
            <a:off x="-33474" y="1493597"/>
            <a:ext cx="1788818" cy="1341616"/>
          </a:xfrm>
          <a:prstGeom prst="rect">
            <a:avLst/>
          </a:prstGeom>
        </p:spPr>
      </p:pic>
      <p:sp>
        <p:nvSpPr>
          <p:cNvPr id="35" name="Rectangle 34">
            <a:extLst>
              <a:ext uri="{FF2B5EF4-FFF2-40B4-BE49-F238E27FC236}">
                <a16:creationId xmlns:a16="http://schemas.microsoft.com/office/drawing/2014/main" id="{9836F581-5145-4298-ABBC-80947C6B8F9A}"/>
              </a:ext>
            </a:extLst>
          </p:cNvPr>
          <p:cNvSpPr/>
          <p:nvPr/>
        </p:nvSpPr>
        <p:spPr>
          <a:xfrm>
            <a:off x="5171126" y="1893384"/>
            <a:ext cx="6045072" cy="1026567"/>
          </a:xfrm>
          <a:prstGeom prst="rect">
            <a:avLst/>
          </a:prstGeom>
          <a:solidFill>
            <a:schemeClr val="bg1"/>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6" name="Rectangle 35">
            <a:extLst>
              <a:ext uri="{FF2B5EF4-FFF2-40B4-BE49-F238E27FC236}">
                <a16:creationId xmlns:a16="http://schemas.microsoft.com/office/drawing/2014/main" id="{88122C52-7627-4E94-8923-1A8291FFA4C9}"/>
              </a:ext>
            </a:extLst>
          </p:cNvPr>
          <p:cNvSpPr/>
          <p:nvPr/>
        </p:nvSpPr>
        <p:spPr>
          <a:xfrm>
            <a:off x="2316145" y="1893382"/>
            <a:ext cx="2121182" cy="1026568"/>
          </a:xfrm>
          <a:prstGeom prst="rect">
            <a:avLst/>
          </a:prstGeom>
          <a:solidFill>
            <a:schemeClr val="bg1"/>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41" name="Picture 6" descr="Wifi PNG Black And White Transparent Wifi Black And White.PNG ...">
            <a:extLst>
              <a:ext uri="{FF2B5EF4-FFF2-40B4-BE49-F238E27FC236}">
                <a16:creationId xmlns:a16="http://schemas.microsoft.com/office/drawing/2014/main" id="{0B6E541D-012C-42A7-95E9-6636284BDB2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669" t="26154" r="12046" b="21964"/>
          <a:stretch/>
        </p:blipFill>
        <p:spPr bwMode="auto">
          <a:xfrm>
            <a:off x="1813558" y="1247230"/>
            <a:ext cx="247650" cy="157337"/>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42" name="Straight Arrow Connector 41">
            <a:extLst>
              <a:ext uri="{FF2B5EF4-FFF2-40B4-BE49-F238E27FC236}">
                <a16:creationId xmlns:a16="http://schemas.microsoft.com/office/drawing/2014/main" id="{B5D81E52-278C-46AF-A075-B2F6AA93DB64}"/>
              </a:ext>
            </a:extLst>
          </p:cNvPr>
          <p:cNvCxnSpPr>
            <a:cxnSpLocks/>
            <a:stCxn id="36" idx="3"/>
            <a:endCxn id="35" idx="1"/>
          </p:cNvCxnSpPr>
          <p:nvPr/>
        </p:nvCxnSpPr>
        <p:spPr>
          <a:xfrm>
            <a:off x="4437327" y="2406666"/>
            <a:ext cx="733799" cy="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AC336DC5-DA59-439A-8762-563F0E2169D7}"/>
              </a:ext>
            </a:extLst>
          </p:cNvPr>
          <p:cNvCxnSpPr>
            <a:cxnSpLocks/>
          </p:cNvCxnSpPr>
          <p:nvPr/>
        </p:nvCxnSpPr>
        <p:spPr>
          <a:xfrm flipH="1">
            <a:off x="4436191" y="2610184"/>
            <a:ext cx="734935"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06D6F61C-05E8-4D9D-AD87-4E3809886380}"/>
              </a:ext>
            </a:extLst>
          </p:cNvPr>
          <p:cNvSpPr/>
          <p:nvPr/>
        </p:nvSpPr>
        <p:spPr>
          <a:xfrm>
            <a:off x="2316144" y="3773180"/>
            <a:ext cx="8862157" cy="1261847"/>
          </a:xfrm>
          <a:prstGeom prst="rect">
            <a:avLst/>
          </a:prstGeom>
          <a:solidFill>
            <a:schemeClr val="bg1"/>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47" name="Straight Arrow Connector 46">
            <a:extLst>
              <a:ext uri="{FF2B5EF4-FFF2-40B4-BE49-F238E27FC236}">
                <a16:creationId xmlns:a16="http://schemas.microsoft.com/office/drawing/2014/main" id="{E5D6EA6E-049F-407D-A72B-2D99FFD0E895}"/>
              </a:ext>
            </a:extLst>
          </p:cNvPr>
          <p:cNvCxnSpPr>
            <a:cxnSpLocks/>
            <a:stCxn id="36" idx="2"/>
            <a:endCxn id="64" idx="0"/>
          </p:cNvCxnSpPr>
          <p:nvPr/>
        </p:nvCxnSpPr>
        <p:spPr>
          <a:xfrm>
            <a:off x="3376736" y="2919950"/>
            <a:ext cx="0" cy="111692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Elbow Connector 40">
            <a:extLst>
              <a:ext uri="{FF2B5EF4-FFF2-40B4-BE49-F238E27FC236}">
                <a16:creationId xmlns:a16="http://schemas.microsoft.com/office/drawing/2014/main" id="{BDDDC09E-FE32-4C0E-AECB-DA2726B9F621}"/>
              </a:ext>
            </a:extLst>
          </p:cNvPr>
          <p:cNvCxnSpPr>
            <a:cxnSpLocks/>
          </p:cNvCxnSpPr>
          <p:nvPr/>
        </p:nvCxnSpPr>
        <p:spPr>
          <a:xfrm>
            <a:off x="9151585" y="4587897"/>
            <a:ext cx="1610929" cy="1083860"/>
          </a:xfrm>
          <a:prstGeom prst="bentConnector3">
            <a:avLst>
              <a:gd name="adj1" fmla="val 9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DE972FB3-3481-4104-BC64-31F81F4DE61E}"/>
              </a:ext>
            </a:extLst>
          </p:cNvPr>
          <p:cNvSpPr txBox="1"/>
          <p:nvPr/>
        </p:nvSpPr>
        <p:spPr>
          <a:xfrm>
            <a:off x="9161559" y="5254201"/>
            <a:ext cx="2054639" cy="369332"/>
          </a:xfrm>
          <a:prstGeom prst="rect">
            <a:avLst/>
          </a:prstGeom>
          <a:noFill/>
        </p:spPr>
        <p:txBody>
          <a:bodyPr wrap="square" rtlCol="0">
            <a:spAutoFit/>
          </a:bodyPr>
          <a:lstStyle/>
          <a:p>
            <a:r>
              <a:rPr lang="en-US" dirty="0"/>
              <a:t>Sanitized Distance</a:t>
            </a:r>
          </a:p>
        </p:txBody>
      </p:sp>
      <p:sp>
        <p:nvSpPr>
          <p:cNvPr id="50" name="TextBox 49">
            <a:extLst>
              <a:ext uri="{FF2B5EF4-FFF2-40B4-BE49-F238E27FC236}">
                <a16:creationId xmlns:a16="http://schemas.microsoft.com/office/drawing/2014/main" id="{0A619641-145E-47DC-97CB-D3D00D4E5577}"/>
              </a:ext>
            </a:extLst>
          </p:cNvPr>
          <p:cNvSpPr txBox="1"/>
          <p:nvPr/>
        </p:nvSpPr>
        <p:spPr>
          <a:xfrm>
            <a:off x="9249355" y="5671757"/>
            <a:ext cx="1415387" cy="369332"/>
          </a:xfrm>
          <a:prstGeom prst="rect">
            <a:avLst/>
          </a:prstGeom>
          <a:noFill/>
        </p:spPr>
        <p:txBody>
          <a:bodyPr wrap="none" rtlCol="0">
            <a:spAutoFit/>
          </a:bodyPr>
          <a:lstStyle/>
          <a:p>
            <a:r>
              <a:rPr lang="en-US" dirty="0"/>
              <a:t>Alarm buzzer</a:t>
            </a:r>
          </a:p>
        </p:txBody>
      </p:sp>
      <p:cxnSp>
        <p:nvCxnSpPr>
          <p:cNvPr id="51" name="Straight Arrow Connector 50">
            <a:extLst>
              <a:ext uri="{FF2B5EF4-FFF2-40B4-BE49-F238E27FC236}">
                <a16:creationId xmlns:a16="http://schemas.microsoft.com/office/drawing/2014/main" id="{FD2AD4F1-821D-4EB1-9524-B41F7CD15669}"/>
              </a:ext>
            </a:extLst>
          </p:cNvPr>
          <p:cNvCxnSpPr>
            <a:cxnSpLocks/>
          </p:cNvCxnSpPr>
          <p:nvPr/>
        </p:nvCxnSpPr>
        <p:spPr>
          <a:xfrm>
            <a:off x="3995437" y="5042221"/>
            <a:ext cx="0" cy="629536"/>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EC6BAA2E-90D2-4BD6-A262-B0F4430925D8}"/>
              </a:ext>
            </a:extLst>
          </p:cNvPr>
          <p:cNvSpPr txBox="1"/>
          <p:nvPr/>
        </p:nvSpPr>
        <p:spPr>
          <a:xfrm>
            <a:off x="4991566" y="2896198"/>
            <a:ext cx="2146044" cy="369332"/>
          </a:xfrm>
          <a:prstGeom prst="rect">
            <a:avLst/>
          </a:prstGeom>
          <a:noFill/>
        </p:spPr>
        <p:txBody>
          <a:bodyPr wrap="square" rtlCol="0">
            <a:spAutoFit/>
          </a:bodyPr>
          <a:lstStyle/>
          <a:p>
            <a:pPr algn="ctr"/>
            <a:r>
              <a:rPr lang="en-US" dirty="0"/>
              <a:t>Packet Timings</a:t>
            </a:r>
          </a:p>
        </p:txBody>
      </p:sp>
      <p:cxnSp>
        <p:nvCxnSpPr>
          <p:cNvPr id="54" name="Straight Arrow Connector 53">
            <a:extLst>
              <a:ext uri="{FF2B5EF4-FFF2-40B4-BE49-F238E27FC236}">
                <a16:creationId xmlns:a16="http://schemas.microsoft.com/office/drawing/2014/main" id="{EE141BB8-2601-4A77-BFD9-21E84FC593F5}"/>
              </a:ext>
            </a:extLst>
          </p:cNvPr>
          <p:cNvCxnSpPr>
            <a:cxnSpLocks/>
          </p:cNvCxnSpPr>
          <p:nvPr/>
        </p:nvCxnSpPr>
        <p:spPr>
          <a:xfrm>
            <a:off x="8344370" y="2947861"/>
            <a:ext cx="0" cy="79546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5C486B50-C740-4C3E-8A2E-2B7A8F670FD7}"/>
              </a:ext>
            </a:extLst>
          </p:cNvPr>
          <p:cNvSpPr txBox="1"/>
          <p:nvPr/>
        </p:nvSpPr>
        <p:spPr>
          <a:xfrm>
            <a:off x="3334514" y="2851912"/>
            <a:ext cx="490840" cy="369332"/>
          </a:xfrm>
          <a:prstGeom prst="rect">
            <a:avLst/>
          </a:prstGeom>
          <a:noFill/>
        </p:spPr>
        <p:txBody>
          <a:bodyPr wrap="none" rtlCol="0">
            <a:spAutoFit/>
          </a:bodyPr>
          <a:lstStyle/>
          <a:p>
            <a:pPr algn="ctr"/>
            <a:r>
              <a:rPr lang="en-US" dirty="0"/>
              <a:t>CIR</a:t>
            </a:r>
          </a:p>
        </p:txBody>
      </p:sp>
      <p:sp>
        <p:nvSpPr>
          <p:cNvPr id="56" name="Freeform 33">
            <a:extLst>
              <a:ext uri="{FF2B5EF4-FFF2-40B4-BE49-F238E27FC236}">
                <a16:creationId xmlns:a16="http://schemas.microsoft.com/office/drawing/2014/main" id="{7FEC426F-CD36-4A9F-AD96-34A9EB9E4EB1}"/>
              </a:ext>
            </a:extLst>
          </p:cNvPr>
          <p:cNvSpPr/>
          <p:nvPr/>
        </p:nvSpPr>
        <p:spPr>
          <a:xfrm rot="19465445">
            <a:off x="5008646" y="2717387"/>
            <a:ext cx="204766" cy="457457"/>
          </a:xfrm>
          <a:custGeom>
            <a:avLst/>
            <a:gdLst>
              <a:gd name="connsiteX0" fmla="*/ 368505 w 368505"/>
              <a:gd name="connsiteY0" fmla="*/ 0 h 569637"/>
              <a:gd name="connsiteX1" fmla="*/ 2745 w 368505"/>
              <a:gd name="connsiteY1" fmla="*/ 436880 h 569637"/>
              <a:gd name="connsiteX2" fmla="*/ 205945 w 368505"/>
              <a:gd name="connsiteY2" fmla="*/ 568960 h 569637"/>
            </a:gdLst>
            <a:ahLst/>
            <a:cxnLst>
              <a:cxn ang="0">
                <a:pos x="connsiteX0" y="connsiteY0"/>
              </a:cxn>
              <a:cxn ang="0">
                <a:pos x="connsiteX1" y="connsiteY1"/>
              </a:cxn>
              <a:cxn ang="0">
                <a:pos x="connsiteX2" y="connsiteY2"/>
              </a:cxn>
            </a:cxnLst>
            <a:rect l="l" t="t" r="r" b="b"/>
            <a:pathLst>
              <a:path w="368505" h="569637">
                <a:moveTo>
                  <a:pt x="368505" y="0"/>
                </a:moveTo>
                <a:cubicBezTo>
                  <a:pt x="199171" y="171026"/>
                  <a:pt x="29838" y="342053"/>
                  <a:pt x="2745" y="436880"/>
                </a:cubicBezTo>
                <a:cubicBezTo>
                  <a:pt x="-24348" y="531707"/>
                  <a:pt x="156838" y="575733"/>
                  <a:pt x="205945" y="568960"/>
                </a:cubicBezTo>
              </a:path>
            </a:pathLst>
          </a:custGeom>
          <a:noFill/>
          <a:ln w="25400">
            <a:solidFill>
              <a:schemeClr val="tx1"/>
            </a:solidFill>
            <a:prstDash val="sysDot"/>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67B2AC0A-C649-4AEC-AFFA-35ED9E776D4E}"/>
              </a:ext>
            </a:extLst>
          </p:cNvPr>
          <p:cNvSpPr/>
          <p:nvPr/>
        </p:nvSpPr>
        <p:spPr>
          <a:xfrm>
            <a:off x="5542583" y="4036870"/>
            <a:ext cx="1960066" cy="514133"/>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Occlusion Classifier</a:t>
            </a:r>
          </a:p>
        </p:txBody>
      </p:sp>
      <p:sp>
        <p:nvSpPr>
          <p:cNvPr id="59" name="Rectangle 58">
            <a:extLst>
              <a:ext uri="{FF2B5EF4-FFF2-40B4-BE49-F238E27FC236}">
                <a16:creationId xmlns:a16="http://schemas.microsoft.com/office/drawing/2014/main" id="{2DDF3836-005E-44F3-BD57-722A1B15E649}"/>
              </a:ext>
            </a:extLst>
          </p:cNvPr>
          <p:cNvSpPr/>
          <p:nvPr/>
        </p:nvSpPr>
        <p:spPr>
          <a:xfrm>
            <a:off x="5260957" y="2220405"/>
            <a:ext cx="1882068" cy="393909"/>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Time Slotting</a:t>
            </a:r>
          </a:p>
        </p:txBody>
      </p:sp>
      <p:sp>
        <p:nvSpPr>
          <p:cNvPr id="60" name="Rectangle 59">
            <a:extLst>
              <a:ext uri="{FF2B5EF4-FFF2-40B4-BE49-F238E27FC236}">
                <a16:creationId xmlns:a16="http://schemas.microsoft.com/office/drawing/2014/main" id="{D19B4CA9-022B-456E-92B0-6463C89E04F7}"/>
              </a:ext>
            </a:extLst>
          </p:cNvPr>
          <p:cNvSpPr/>
          <p:nvPr/>
        </p:nvSpPr>
        <p:spPr>
          <a:xfrm>
            <a:off x="7269517" y="2216275"/>
            <a:ext cx="1882068" cy="393909"/>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Slot Adaptation</a:t>
            </a:r>
          </a:p>
        </p:txBody>
      </p:sp>
      <p:sp>
        <p:nvSpPr>
          <p:cNvPr id="61" name="Rectangle 60">
            <a:extLst>
              <a:ext uri="{FF2B5EF4-FFF2-40B4-BE49-F238E27FC236}">
                <a16:creationId xmlns:a16="http://schemas.microsoft.com/office/drawing/2014/main" id="{EB1B63FD-FA01-4CBC-8FA5-CFD16CD53F27}"/>
              </a:ext>
            </a:extLst>
          </p:cNvPr>
          <p:cNvSpPr/>
          <p:nvPr/>
        </p:nvSpPr>
        <p:spPr>
          <a:xfrm>
            <a:off x="9279283" y="2216275"/>
            <a:ext cx="1624099" cy="396357"/>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RESP again</a:t>
            </a:r>
          </a:p>
        </p:txBody>
      </p:sp>
      <p:sp>
        <p:nvSpPr>
          <p:cNvPr id="62" name="Rectangle 61">
            <a:extLst>
              <a:ext uri="{FF2B5EF4-FFF2-40B4-BE49-F238E27FC236}">
                <a16:creationId xmlns:a16="http://schemas.microsoft.com/office/drawing/2014/main" id="{886CB127-4919-4325-A839-7EE67B18FF50}"/>
              </a:ext>
            </a:extLst>
          </p:cNvPr>
          <p:cNvSpPr/>
          <p:nvPr/>
        </p:nvSpPr>
        <p:spPr>
          <a:xfrm>
            <a:off x="8251963" y="4029562"/>
            <a:ext cx="2054639" cy="528747"/>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Distance Compensation</a:t>
            </a:r>
          </a:p>
        </p:txBody>
      </p:sp>
      <p:sp>
        <p:nvSpPr>
          <p:cNvPr id="64" name="Rectangle 63">
            <a:extLst>
              <a:ext uri="{FF2B5EF4-FFF2-40B4-BE49-F238E27FC236}">
                <a16:creationId xmlns:a16="http://schemas.microsoft.com/office/drawing/2014/main" id="{0E80297A-CEE0-4474-991F-D3C9AB8876B9}"/>
              </a:ext>
            </a:extLst>
          </p:cNvPr>
          <p:cNvSpPr/>
          <p:nvPr/>
        </p:nvSpPr>
        <p:spPr>
          <a:xfrm>
            <a:off x="2409017" y="4036870"/>
            <a:ext cx="1935438" cy="514133"/>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F</a:t>
            </a:r>
            <a:r>
              <a:rPr lang="en-US" sz="2000" b="1" dirty="0" err="1">
                <a:solidFill>
                  <a:sysClr val="windowText" lastClr="000000"/>
                </a:solidFill>
              </a:rPr>
              <a:t>eature</a:t>
            </a:r>
            <a:endParaRPr lang="en-US" sz="2000" b="1" dirty="0">
              <a:solidFill>
                <a:sysClr val="windowText" lastClr="000000"/>
              </a:solidFill>
            </a:endParaRPr>
          </a:p>
          <a:p>
            <a:pPr algn="ctr"/>
            <a:r>
              <a:rPr lang="en-US" sz="2000" b="1" dirty="0">
                <a:solidFill>
                  <a:sysClr val="windowText" lastClr="000000"/>
                </a:solidFill>
              </a:rPr>
              <a:t>Extraction</a:t>
            </a:r>
            <a:endParaRPr lang="en-GB" sz="2000" b="1" dirty="0">
              <a:solidFill>
                <a:sysClr val="windowText" lastClr="000000"/>
              </a:solidFill>
            </a:endParaRPr>
          </a:p>
        </p:txBody>
      </p:sp>
      <p:cxnSp>
        <p:nvCxnSpPr>
          <p:cNvPr id="65" name="Straight Arrow Connector 64">
            <a:extLst>
              <a:ext uri="{FF2B5EF4-FFF2-40B4-BE49-F238E27FC236}">
                <a16:creationId xmlns:a16="http://schemas.microsoft.com/office/drawing/2014/main" id="{2E7C27BA-A899-43E7-9360-F3F7676B2F12}"/>
              </a:ext>
            </a:extLst>
          </p:cNvPr>
          <p:cNvCxnSpPr>
            <a:cxnSpLocks/>
            <a:stCxn id="64" idx="3"/>
            <a:endCxn id="58" idx="1"/>
          </p:cNvCxnSpPr>
          <p:nvPr/>
        </p:nvCxnSpPr>
        <p:spPr>
          <a:xfrm>
            <a:off x="4344455" y="4293937"/>
            <a:ext cx="1198128"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7764A055-FF53-4E27-8BDC-9CBA4BDCFED0}"/>
              </a:ext>
            </a:extLst>
          </p:cNvPr>
          <p:cNvCxnSpPr>
            <a:cxnSpLocks/>
            <a:stCxn id="58" idx="3"/>
            <a:endCxn id="62" idx="1"/>
          </p:cNvCxnSpPr>
          <p:nvPr/>
        </p:nvCxnSpPr>
        <p:spPr>
          <a:xfrm flipV="1">
            <a:off x="7502649" y="4293936"/>
            <a:ext cx="749314" cy="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4FC969D3-2CDD-463D-AE48-009632B478D9}"/>
              </a:ext>
            </a:extLst>
          </p:cNvPr>
          <p:cNvSpPr txBox="1"/>
          <p:nvPr/>
        </p:nvSpPr>
        <p:spPr>
          <a:xfrm>
            <a:off x="2331083" y="1957549"/>
            <a:ext cx="1850796" cy="830997"/>
          </a:xfrm>
          <a:prstGeom prst="rect">
            <a:avLst/>
          </a:prstGeom>
          <a:noFill/>
        </p:spPr>
        <p:txBody>
          <a:bodyPr wrap="square" rtlCol="0">
            <a:spAutoFit/>
          </a:bodyPr>
          <a:lstStyle/>
          <a:p>
            <a:pPr algn="ctr"/>
            <a:r>
              <a:rPr lang="en-US" sz="2400" dirty="0"/>
              <a:t>UWB RF Module</a:t>
            </a:r>
          </a:p>
        </p:txBody>
      </p:sp>
      <p:grpSp>
        <p:nvGrpSpPr>
          <p:cNvPr id="88" name="Group 87">
            <a:extLst>
              <a:ext uri="{FF2B5EF4-FFF2-40B4-BE49-F238E27FC236}">
                <a16:creationId xmlns:a16="http://schemas.microsoft.com/office/drawing/2014/main" id="{4648B3C4-28E0-4558-9578-8F0070954893}"/>
              </a:ext>
            </a:extLst>
          </p:cNvPr>
          <p:cNvGrpSpPr/>
          <p:nvPr/>
        </p:nvGrpSpPr>
        <p:grpSpPr>
          <a:xfrm>
            <a:off x="2612858" y="5671757"/>
            <a:ext cx="2607846" cy="689735"/>
            <a:chOff x="3506842" y="6068868"/>
            <a:chExt cx="2607846" cy="438371"/>
          </a:xfrm>
        </p:grpSpPr>
        <p:sp>
          <p:nvSpPr>
            <p:cNvPr id="45" name="Rectangle 44">
              <a:extLst>
                <a:ext uri="{FF2B5EF4-FFF2-40B4-BE49-F238E27FC236}">
                  <a16:creationId xmlns:a16="http://schemas.microsoft.com/office/drawing/2014/main" id="{2EF4CC92-BBF7-49D6-B472-7FD886C8E0AD}"/>
                </a:ext>
              </a:extLst>
            </p:cNvPr>
            <p:cNvSpPr/>
            <p:nvPr/>
          </p:nvSpPr>
          <p:spPr>
            <a:xfrm rot="16200000">
              <a:off x="4656876" y="4918834"/>
              <a:ext cx="307778" cy="2607846"/>
            </a:xfrm>
            <a:prstGeom prst="rect">
              <a:avLst/>
            </a:prstGeom>
            <a:solidFill>
              <a:schemeClr val="bg1">
                <a:lumMod val="85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dirty="0">
                <a:solidFill>
                  <a:schemeClr val="tx1"/>
                </a:solidFill>
              </a:endParaRPr>
            </a:p>
          </p:txBody>
        </p:sp>
        <p:sp>
          <p:nvSpPr>
            <p:cNvPr id="68" name="TextBox 67">
              <a:extLst>
                <a:ext uri="{FF2B5EF4-FFF2-40B4-BE49-F238E27FC236}">
                  <a16:creationId xmlns:a16="http://schemas.microsoft.com/office/drawing/2014/main" id="{A24D80CA-349D-4E9B-ACD5-166BDA2E3007}"/>
                </a:ext>
              </a:extLst>
            </p:cNvPr>
            <p:cNvSpPr txBox="1"/>
            <p:nvPr/>
          </p:nvSpPr>
          <p:spPr>
            <a:xfrm>
              <a:off x="3781291" y="6107129"/>
              <a:ext cx="2141877" cy="400110"/>
            </a:xfrm>
            <a:prstGeom prst="rect">
              <a:avLst/>
            </a:prstGeom>
            <a:noFill/>
          </p:spPr>
          <p:txBody>
            <a:bodyPr wrap="square" rtlCol="0">
              <a:spAutoFit/>
            </a:bodyPr>
            <a:lstStyle/>
            <a:p>
              <a:pPr algn="ctr"/>
              <a:r>
                <a:rPr lang="en-US" sz="2000" dirty="0"/>
                <a:t>Storage Module</a:t>
              </a:r>
            </a:p>
          </p:txBody>
        </p:sp>
      </p:grpSp>
      <p:sp>
        <p:nvSpPr>
          <p:cNvPr id="2" name="TextBox 1">
            <a:extLst>
              <a:ext uri="{FF2B5EF4-FFF2-40B4-BE49-F238E27FC236}">
                <a16:creationId xmlns:a16="http://schemas.microsoft.com/office/drawing/2014/main" id="{A420B228-3D16-4E10-A546-9C2016A5F52C}"/>
              </a:ext>
            </a:extLst>
          </p:cNvPr>
          <p:cNvSpPr txBox="1"/>
          <p:nvPr/>
        </p:nvSpPr>
        <p:spPr>
          <a:xfrm>
            <a:off x="516880" y="197391"/>
            <a:ext cx="4931655" cy="646331"/>
          </a:xfrm>
          <a:prstGeom prst="rect">
            <a:avLst/>
          </a:prstGeom>
          <a:noFill/>
        </p:spPr>
        <p:txBody>
          <a:bodyPr wrap="square" rtlCol="0">
            <a:spAutoFit/>
          </a:bodyPr>
          <a:lstStyle/>
          <a:p>
            <a:r>
              <a:rPr lang="en-GB" altLang="zh-CN" sz="3600" b="1" dirty="0">
                <a:solidFill>
                  <a:schemeClr val="accent5">
                    <a:lumMod val="50000"/>
                  </a:schemeClr>
                </a:solidFill>
              </a:rPr>
              <a:t>P2P Protocol: Summary</a:t>
            </a:r>
            <a:endParaRPr lang="en-GB" sz="3600" b="1" dirty="0">
              <a:solidFill>
                <a:schemeClr val="accent5">
                  <a:lumMod val="50000"/>
                </a:schemeClr>
              </a:solidFill>
            </a:endParaRPr>
          </a:p>
        </p:txBody>
      </p:sp>
      <p:sp>
        <p:nvSpPr>
          <p:cNvPr id="82" name="TextBox 81">
            <a:extLst>
              <a:ext uri="{FF2B5EF4-FFF2-40B4-BE49-F238E27FC236}">
                <a16:creationId xmlns:a16="http://schemas.microsoft.com/office/drawing/2014/main" id="{47BC8CD8-182A-4C50-B0EE-A98C8AB928F0}"/>
              </a:ext>
            </a:extLst>
          </p:cNvPr>
          <p:cNvSpPr txBox="1"/>
          <p:nvPr/>
        </p:nvSpPr>
        <p:spPr>
          <a:xfrm>
            <a:off x="8344370" y="2927130"/>
            <a:ext cx="1054135" cy="369332"/>
          </a:xfrm>
          <a:prstGeom prst="rect">
            <a:avLst/>
          </a:prstGeom>
          <a:noFill/>
        </p:spPr>
        <p:txBody>
          <a:bodyPr wrap="none" rtlCol="0">
            <a:spAutoFit/>
          </a:bodyPr>
          <a:lstStyle/>
          <a:p>
            <a:r>
              <a:rPr lang="en-US" dirty="0"/>
              <a:t>Raw Dist.</a:t>
            </a:r>
          </a:p>
        </p:txBody>
      </p:sp>
      <p:grpSp>
        <p:nvGrpSpPr>
          <p:cNvPr id="100" name="Group 99">
            <a:extLst>
              <a:ext uri="{FF2B5EF4-FFF2-40B4-BE49-F238E27FC236}">
                <a16:creationId xmlns:a16="http://schemas.microsoft.com/office/drawing/2014/main" id="{E30F1CE3-573F-46BB-B068-FCE329E1A87B}"/>
              </a:ext>
            </a:extLst>
          </p:cNvPr>
          <p:cNvGrpSpPr/>
          <p:nvPr/>
        </p:nvGrpSpPr>
        <p:grpSpPr>
          <a:xfrm flipH="1">
            <a:off x="1689686" y="1481161"/>
            <a:ext cx="613993" cy="932068"/>
            <a:chOff x="6890603" y="1709530"/>
            <a:chExt cx="500134" cy="622472"/>
          </a:xfrm>
        </p:grpSpPr>
        <p:sp>
          <p:nvSpPr>
            <p:cNvPr id="101" name="Isosceles Triangle 100">
              <a:extLst>
                <a:ext uri="{FF2B5EF4-FFF2-40B4-BE49-F238E27FC236}">
                  <a16:creationId xmlns:a16="http://schemas.microsoft.com/office/drawing/2014/main" id="{43F72102-23F8-4308-BDAD-98F4B76E5B3D}"/>
                </a:ext>
              </a:extLst>
            </p:cNvPr>
            <p:cNvSpPr/>
            <p:nvPr/>
          </p:nvSpPr>
          <p:spPr>
            <a:xfrm rot="10800000">
              <a:off x="6987208" y="1709530"/>
              <a:ext cx="403529" cy="347870"/>
            </a:xfrm>
            <a:prstGeom prst="triangle">
              <a:avLst/>
            </a:prstGeom>
            <a:solidFill>
              <a:schemeClr val="bg1">
                <a:lumMod val="85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02" name="Straight Connector 101">
              <a:extLst>
                <a:ext uri="{FF2B5EF4-FFF2-40B4-BE49-F238E27FC236}">
                  <a16:creationId xmlns:a16="http://schemas.microsoft.com/office/drawing/2014/main" id="{08236941-AE0C-46A4-A424-62A4535A25CE}"/>
                </a:ext>
              </a:extLst>
            </p:cNvPr>
            <p:cNvCxnSpPr/>
            <p:nvPr/>
          </p:nvCxnSpPr>
          <p:spPr>
            <a:xfrm>
              <a:off x="7026965" y="2067339"/>
              <a:ext cx="3478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Elbow Connector 9">
              <a:extLst>
                <a:ext uri="{FF2B5EF4-FFF2-40B4-BE49-F238E27FC236}">
                  <a16:creationId xmlns:a16="http://schemas.microsoft.com/office/drawing/2014/main" id="{4C60ABE6-532D-4540-A7F0-2BB2C0164AFE}"/>
                </a:ext>
              </a:extLst>
            </p:cNvPr>
            <p:cNvCxnSpPr>
              <a:stCxn id="101" idx="0"/>
            </p:cNvCxnSpPr>
            <p:nvPr/>
          </p:nvCxnSpPr>
          <p:spPr>
            <a:xfrm rot="5400000">
              <a:off x="6902486" y="2045516"/>
              <a:ext cx="274603" cy="298369"/>
            </a:xfrm>
            <a:prstGeom prst="bentConnector2">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F2758AD-A49A-4EF8-8A6C-8375487095A1}"/>
              </a:ext>
            </a:extLst>
          </p:cNvPr>
          <p:cNvSpPr txBox="1"/>
          <p:nvPr/>
        </p:nvSpPr>
        <p:spPr>
          <a:xfrm>
            <a:off x="4729482" y="3246620"/>
            <a:ext cx="3773377" cy="584775"/>
          </a:xfrm>
          <a:prstGeom prst="rect">
            <a:avLst/>
          </a:prstGeom>
          <a:noFill/>
        </p:spPr>
        <p:txBody>
          <a:bodyPr wrap="square" rtlCol="0">
            <a:spAutoFit/>
          </a:bodyPr>
          <a:lstStyle/>
          <a:p>
            <a:r>
              <a:rPr lang="en-GB" sz="3200" dirty="0">
                <a:solidFill>
                  <a:srgbClr val="C00000"/>
                </a:solidFill>
              </a:rPr>
              <a:t>Occlusion Detection</a:t>
            </a:r>
          </a:p>
        </p:txBody>
      </p:sp>
      <p:sp>
        <p:nvSpPr>
          <p:cNvPr id="14" name="Rectangle 13">
            <a:extLst>
              <a:ext uri="{FF2B5EF4-FFF2-40B4-BE49-F238E27FC236}">
                <a16:creationId xmlns:a16="http://schemas.microsoft.com/office/drawing/2014/main" id="{DA75424E-0165-4A6B-90B2-FF2FA89B269C}"/>
              </a:ext>
            </a:extLst>
          </p:cNvPr>
          <p:cNvSpPr/>
          <p:nvPr/>
        </p:nvSpPr>
        <p:spPr>
          <a:xfrm>
            <a:off x="730190" y="3244443"/>
            <a:ext cx="10983942" cy="3324035"/>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a:extLst>
              <a:ext uri="{FF2B5EF4-FFF2-40B4-BE49-F238E27FC236}">
                <a16:creationId xmlns:a16="http://schemas.microsoft.com/office/drawing/2014/main" id="{AB705672-4FF2-4934-9308-72639795946D}"/>
              </a:ext>
            </a:extLst>
          </p:cNvPr>
          <p:cNvSpPr txBox="1"/>
          <p:nvPr/>
        </p:nvSpPr>
        <p:spPr>
          <a:xfrm>
            <a:off x="2576533" y="4219755"/>
            <a:ext cx="7291256" cy="523220"/>
          </a:xfrm>
          <a:prstGeom prst="rect">
            <a:avLst/>
          </a:prstGeom>
          <a:solidFill>
            <a:schemeClr val="bg1">
              <a:lumMod val="85000"/>
            </a:schemeClr>
          </a:solidFill>
        </p:spPr>
        <p:txBody>
          <a:bodyPr wrap="square" rtlCol="0">
            <a:spAutoFit/>
          </a:bodyPr>
          <a:lstStyle/>
          <a:p>
            <a:pPr algn="ctr"/>
            <a:r>
              <a:rPr lang="en-GB" sz="2800" b="1" i="1" dirty="0"/>
              <a:t>Robust low-level algorithm and protocol</a:t>
            </a:r>
            <a:endParaRPr lang="en-GB" sz="2800" i="1" dirty="0"/>
          </a:p>
        </p:txBody>
      </p:sp>
      <p:sp>
        <p:nvSpPr>
          <p:cNvPr id="11" name="Rectangle 10">
            <a:extLst>
              <a:ext uri="{FF2B5EF4-FFF2-40B4-BE49-F238E27FC236}">
                <a16:creationId xmlns:a16="http://schemas.microsoft.com/office/drawing/2014/main" id="{5682CA43-873D-4536-8E8F-FC563AFC8E73}"/>
              </a:ext>
            </a:extLst>
          </p:cNvPr>
          <p:cNvSpPr/>
          <p:nvPr/>
        </p:nvSpPr>
        <p:spPr>
          <a:xfrm>
            <a:off x="1282791" y="953772"/>
            <a:ext cx="10431326" cy="2586048"/>
          </a:xfrm>
          <a:prstGeom prst="rect">
            <a:avLst/>
          </a:prstGeom>
          <a:noFill/>
          <a:ln w="2857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Arrow: Right 51">
            <a:extLst>
              <a:ext uri="{FF2B5EF4-FFF2-40B4-BE49-F238E27FC236}">
                <a16:creationId xmlns:a16="http://schemas.microsoft.com/office/drawing/2014/main" id="{EF3F55D0-AB40-44FB-9672-9029F6C5C67A}"/>
              </a:ext>
            </a:extLst>
          </p:cNvPr>
          <p:cNvSpPr/>
          <p:nvPr/>
        </p:nvSpPr>
        <p:spPr>
          <a:xfrm rot="5400000">
            <a:off x="6078677" y="3109205"/>
            <a:ext cx="533169" cy="1532044"/>
          </a:xfrm>
          <a:prstGeom prst="rightArrow">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ysClr val="windowText" lastClr="000000"/>
                </a:solidFill>
              </a:ln>
            </a:endParaRPr>
          </a:p>
        </p:txBody>
      </p:sp>
    </p:spTree>
    <p:custDataLst>
      <p:tags r:id="rId1"/>
    </p:custDataLst>
    <p:extLst>
      <p:ext uri="{BB962C8B-B14F-4D97-AF65-F5344CB8AC3E}">
        <p14:creationId xmlns:p14="http://schemas.microsoft.com/office/powerpoint/2010/main" val="3196619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5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AD5B0A6-BF7E-4C2D-9925-36B13FDF6E3F}"/>
              </a:ext>
            </a:extLst>
          </p:cNvPr>
          <p:cNvSpPr txBox="1"/>
          <p:nvPr/>
        </p:nvSpPr>
        <p:spPr>
          <a:xfrm>
            <a:off x="4268432" y="186585"/>
            <a:ext cx="3942119" cy="584775"/>
          </a:xfrm>
          <a:prstGeom prst="rect">
            <a:avLst/>
          </a:prstGeom>
          <a:noFill/>
        </p:spPr>
        <p:txBody>
          <a:bodyPr wrap="square" rtlCol="0">
            <a:spAutoFit/>
          </a:bodyPr>
          <a:lstStyle/>
          <a:p>
            <a:r>
              <a:rPr lang="en-GB" sz="3200" dirty="0">
                <a:solidFill>
                  <a:schemeClr val="bg1"/>
                </a:solidFill>
              </a:rPr>
              <a:t>6Fit-a-part: Overview</a:t>
            </a:r>
          </a:p>
        </p:txBody>
      </p:sp>
      <p:sp>
        <p:nvSpPr>
          <p:cNvPr id="9" name="TextBox 8">
            <a:extLst>
              <a:ext uri="{FF2B5EF4-FFF2-40B4-BE49-F238E27FC236}">
                <a16:creationId xmlns:a16="http://schemas.microsoft.com/office/drawing/2014/main" id="{826D5D9B-5EBF-466C-B0FA-EDF259E7F684}"/>
              </a:ext>
            </a:extLst>
          </p:cNvPr>
          <p:cNvSpPr txBox="1"/>
          <p:nvPr/>
        </p:nvSpPr>
        <p:spPr>
          <a:xfrm>
            <a:off x="516880" y="197391"/>
            <a:ext cx="4931655" cy="646331"/>
          </a:xfrm>
          <a:prstGeom prst="rect">
            <a:avLst/>
          </a:prstGeom>
          <a:noFill/>
        </p:spPr>
        <p:txBody>
          <a:bodyPr wrap="square" rtlCol="0">
            <a:spAutoFit/>
          </a:bodyPr>
          <a:lstStyle/>
          <a:p>
            <a:r>
              <a:rPr lang="en-GB" altLang="zh-CN" sz="3600" b="1" dirty="0">
                <a:solidFill>
                  <a:schemeClr val="accent5">
                    <a:lumMod val="50000"/>
                  </a:schemeClr>
                </a:solidFill>
              </a:rPr>
              <a:t>Occlusion Detection</a:t>
            </a:r>
            <a:endParaRPr lang="en-GB" sz="3600" b="1" dirty="0">
              <a:solidFill>
                <a:schemeClr val="accent5">
                  <a:lumMod val="50000"/>
                </a:schemeClr>
              </a:solidFill>
            </a:endParaRPr>
          </a:p>
        </p:txBody>
      </p:sp>
      <p:sp>
        <p:nvSpPr>
          <p:cNvPr id="57" name="Rectangle: Rounded Corners 56">
            <a:extLst>
              <a:ext uri="{FF2B5EF4-FFF2-40B4-BE49-F238E27FC236}">
                <a16:creationId xmlns:a16="http://schemas.microsoft.com/office/drawing/2014/main" id="{4E10FEFF-D69D-4884-BEDB-55EA5BB82759}"/>
              </a:ext>
            </a:extLst>
          </p:cNvPr>
          <p:cNvSpPr/>
          <p:nvPr/>
        </p:nvSpPr>
        <p:spPr>
          <a:xfrm>
            <a:off x="1689685" y="3244443"/>
            <a:ext cx="9852972" cy="2275958"/>
          </a:xfrm>
          <a:prstGeom prst="roundRect">
            <a:avLst/>
          </a:prstGeom>
          <a:solidFill>
            <a:schemeClr val="accent5">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3" name="Group 62">
            <a:extLst>
              <a:ext uri="{FF2B5EF4-FFF2-40B4-BE49-F238E27FC236}">
                <a16:creationId xmlns:a16="http://schemas.microsoft.com/office/drawing/2014/main" id="{A78E4422-200C-4535-A153-70C30B7B85BF}"/>
              </a:ext>
            </a:extLst>
          </p:cNvPr>
          <p:cNvGrpSpPr/>
          <p:nvPr/>
        </p:nvGrpSpPr>
        <p:grpSpPr>
          <a:xfrm>
            <a:off x="1617306" y="1185301"/>
            <a:ext cx="3295975" cy="1937869"/>
            <a:chOff x="1948048" y="1278698"/>
            <a:chExt cx="2881099" cy="2058207"/>
          </a:xfrm>
        </p:grpSpPr>
        <p:sp>
          <p:nvSpPr>
            <p:cNvPr id="69" name="Rectangle: Rounded Corners 68">
              <a:extLst>
                <a:ext uri="{FF2B5EF4-FFF2-40B4-BE49-F238E27FC236}">
                  <a16:creationId xmlns:a16="http://schemas.microsoft.com/office/drawing/2014/main" id="{38C4A013-672E-4329-BED9-0DA89FBF8E02}"/>
                </a:ext>
              </a:extLst>
            </p:cNvPr>
            <p:cNvSpPr/>
            <p:nvPr/>
          </p:nvSpPr>
          <p:spPr>
            <a:xfrm>
              <a:off x="1948048" y="1278698"/>
              <a:ext cx="2881099" cy="2058207"/>
            </a:xfrm>
            <a:prstGeom prst="roundRect">
              <a:avLst/>
            </a:prstGeom>
            <a:solidFill>
              <a:schemeClr val="accent5">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TextBox 69">
              <a:extLst>
                <a:ext uri="{FF2B5EF4-FFF2-40B4-BE49-F238E27FC236}">
                  <a16:creationId xmlns:a16="http://schemas.microsoft.com/office/drawing/2014/main" id="{E74FA431-CF12-4534-B532-D8302E2F175F}"/>
                </a:ext>
              </a:extLst>
            </p:cNvPr>
            <p:cNvSpPr txBox="1"/>
            <p:nvPr/>
          </p:nvSpPr>
          <p:spPr>
            <a:xfrm>
              <a:off x="2981008" y="1359612"/>
              <a:ext cx="1045828" cy="603837"/>
            </a:xfrm>
            <a:prstGeom prst="rect">
              <a:avLst/>
            </a:prstGeom>
            <a:noFill/>
          </p:spPr>
          <p:txBody>
            <a:bodyPr wrap="square" rtlCol="0">
              <a:spAutoFit/>
            </a:bodyPr>
            <a:lstStyle/>
            <a:p>
              <a:r>
                <a:rPr lang="en-GB" sz="3200" dirty="0">
                  <a:solidFill>
                    <a:srgbClr val="C00000"/>
                  </a:solidFill>
                </a:rPr>
                <a:t>UWB</a:t>
              </a:r>
            </a:p>
          </p:txBody>
        </p:sp>
      </p:grpSp>
      <p:grpSp>
        <p:nvGrpSpPr>
          <p:cNvPr id="71" name="Group 70">
            <a:extLst>
              <a:ext uri="{FF2B5EF4-FFF2-40B4-BE49-F238E27FC236}">
                <a16:creationId xmlns:a16="http://schemas.microsoft.com/office/drawing/2014/main" id="{29432DD3-85E4-44AE-8B6D-17BAB6D6F1C0}"/>
              </a:ext>
            </a:extLst>
          </p:cNvPr>
          <p:cNvGrpSpPr/>
          <p:nvPr/>
        </p:nvGrpSpPr>
        <p:grpSpPr>
          <a:xfrm>
            <a:off x="5018696" y="1176347"/>
            <a:ext cx="6534366" cy="1908474"/>
            <a:chOff x="5800064" y="-1407331"/>
            <a:chExt cx="6534366" cy="2275958"/>
          </a:xfrm>
        </p:grpSpPr>
        <p:sp>
          <p:nvSpPr>
            <p:cNvPr id="72" name="Rectangle: Rounded Corners 71">
              <a:extLst>
                <a:ext uri="{FF2B5EF4-FFF2-40B4-BE49-F238E27FC236}">
                  <a16:creationId xmlns:a16="http://schemas.microsoft.com/office/drawing/2014/main" id="{FCA3435B-0000-4D33-BB5B-B91623ABD565}"/>
                </a:ext>
              </a:extLst>
            </p:cNvPr>
            <p:cNvSpPr/>
            <p:nvPr/>
          </p:nvSpPr>
          <p:spPr>
            <a:xfrm>
              <a:off x="5800064" y="-1407331"/>
              <a:ext cx="6534366" cy="2275958"/>
            </a:xfrm>
            <a:prstGeom prst="roundRect">
              <a:avLst/>
            </a:prstGeom>
            <a:solidFill>
              <a:schemeClr val="accent5">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TextBox 72">
              <a:extLst>
                <a:ext uri="{FF2B5EF4-FFF2-40B4-BE49-F238E27FC236}">
                  <a16:creationId xmlns:a16="http://schemas.microsoft.com/office/drawing/2014/main" id="{5D416E6E-6DB2-414D-BA07-319801310FF9}"/>
                </a:ext>
              </a:extLst>
            </p:cNvPr>
            <p:cNvSpPr txBox="1"/>
            <p:nvPr/>
          </p:nvSpPr>
          <p:spPr>
            <a:xfrm>
              <a:off x="7985147" y="-1294125"/>
              <a:ext cx="2985099" cy="697376"/>
            </a:xfrm>
            <a:prstGeom prst="rect">
              <a:avLst/>
            </a:prstGeom>
            <a:noFill/>
          </p:spPr>
          <p:txBody>
            <a:bodyPr wrap="square" rtlCol="0">
              <a:spAutoFit/>
            </a:bodyPr>
            <a:lstStyle/>
            <a:p>
              <a:r>
                <a:rPr lang="en-GB" sz="3200" dirty="0">
                  <a:solidFill>
                    <a:srgbClr val="C00000"/>
                  </a:solidFill>
                </a:rPr>
                <a:t>P2P Protocol</a:t>
              </a:r>
            </a:p>
          </p:txBody>
        </p:sp>
      </p:grpSp>
      <p:sp>
        <p:nvSpPr>
          <p:cNvPr id="74" name="Rectangle 73">
            <a:extLst>
              <a:ext uri="{FF2B5EF4-FFF2-40B4-BE49-F238E27FC236}">
                <a16:creationId xmlns:a16="http://schemas.microsoft.com/office/drawing/2014/main" id="{5067FC06-0F37-4083-8BEF-F9B3E675E10E}"/>
              </a:ext>
            </a:extLst>
          </p:cNvPr>
          <p:cNvSpPr/>
          <p:nvPr/>
        </p:nvSpPr>
        <p:spPr>
          <a:xfrm>
            <a:off x="5171126" y="1893384"/>
            <a:ext cx="6045072" cy="1026567"/>
          </a:xfrm>
          <a:prstGeom prst="rect">
            <a:avLst/>
          </a:prstGeom>
          <a:solidFill>
            <a:schemeClr val="bg1"/>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5" name="Rectangle 74">
            <a:extLst>
              <a:ext uri="{FF2B5EF4-FFF2-40B4-BE49-F238E27FC236}">
                <a16:creationId xmlns:a16="http://schemas.microsoft.com/office/drawing/2014/main" id="{64FF1025-83D6-4DEE-B55F-824F2B3C3491}"/>
              </a:ext>
            </a:extLst>
          </p:cNvPr>
          <p:cNvSpPr/>
          <p:nvPr/>
        </p:nvSpPr>
        <p:spPr>
          <a:xfrm>
            <a:off x="2316145" y="1893382"/>
            <a:ext cx="2121182" cy="1026568"/>
          </a:xfrm>
          <a:prstGeom prst="rect">
            <a:avLst/>
          </a:prstGeom>
          <a:solidFill>
            <a:schemeClr val="bg1"/>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76" name="Picture 6" descr="Wifi PNG Black And White Transparent Wifi Black And White.PNG ...">
            <a:extLst>
              <a:ext uri="{FF2B5EF4-FFF2-40B4-BE49-F238E27FC236}">
                <a16:creationId xmlns:a16="http://schemas.microsoft.com/office/drawing/2014/main" id="{EB6EA561-B304-4F7E-A44B-D8944FA1FE5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669" t="26154" r="12046" b="21964"/>
          <a:stretch/>
        </p:blipFill>
        <p:spPr bwMode="auto">
          <a:xfrm>
            <a:off x="1813558" y="1247230"/>
            <a:ext cx="247650" cy="157337"/>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77" name="Straight Arrow Connector 76">
            <a:extLst>
              <a:ext uri="{FF2B5EF4-FFF2-40B4-BE49-F238E27FC236}">
                <a16:creationId xmlns:a16="http://schemas.microsoft.com/office/drawing/2014/main" id="{0AD8AE99-FE41-4EB3-8AA0-852C86D682FB}"/>
              </a:ext>
            </a:extLst>
          </p:cNvPr>
          <p:cNvCxnSpPr>
            <a:cxnSpLocks/>
            <a:stCxn id="75" idx="3"/>
            <a:endCxn id="74" idx="1"/>
          </p:cNvCxnSpPr>
          <p:nvPr/>
        </p:nvCxnSpPr>
        <p:spPr>
          <a:xfrm>
            <a:off x="4437327" y="2406666"/>
            <a:ext cx="733799" cy="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86439C89-1737-44D4-84C2-6A442FA32E74}"/>
              </a:ext>
            </a:extLst>
          </p:cNvPr>
          <p:cNvCxnSpPr>
            <a:cxnSpLocks/>
          </p:cNvCxnSpPr>
          <p:nvPr/>
        </p:nvCxnSpPr>
        <p:spPr>
          <a:xfrm flipH="1">
            <a:off x="4436191" y="2610184"/>
            <a:ext cx="734935"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9" name="Rectangle 78">
            <a:extLst>
              <a:ext uri="{FF2B5EF4-FFF2-40B4-BE49-F238E27FC236}">
                <a16:creationId xmlns:a16="http://schemas.microsoft.com/office/drawing/2014/main" id="{806F30A2-7DE1-4666-9E8E-9E8087C4D6A5}"/>
              </a:ext>
            </a:extLst>
          </p:cNvPr>
          <p:cNvSpPr/>
          <p:nvPr/>
        </p:nvSpPr>
        <p:spPr>
          <a:xfrm>
            <a:off x="2316144" y="3773180"/>
            <a:ext cx="8862157" cy="1261847"/>
          </a:xfrm>
          <a:prstGeom prst="rect">
            <a:avLst/>
          </a:prstGeom>
          <a:solidFill>
            <a:schemeClr val="bg1"/>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80" name="Straight Arrow Connector 79">
            <a:extLst>
              <a:ext uri="{FF2B5EF4-FFF2-40B4-BE49-F238E27FC236}">
                <a16:creationId xmlns:a16="http://schemas.microsoft.com/office/drawing/2014/main" id="{53113CF7-0EF8-4FFA-860C-69C805D6B820}"/>
              </a:ext>
            </a:extLst>
          </p:cNvPr>
          <p:cNvCxnSpPr>
            <a:cxnSpLocks/>
            <a:stCxn id="75" idx="2"/>
            <a:endCxn id="96" idx="0"/>
          </p:cNvCxnSpPr>
          <p:nvPr/>
        </p:nvCxnSpPr>
        <p:spPr>
          <a:xfrm>
            <a:off x="3376736" y="2919950"/>
            <a:ext cx="0" cy="111692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1" name="Elbow Connector 40">
            <a:extLst>
              <a:ext uri="{FF2B5EF4-FFF2-40B4-BE49-F238E27FC236}">
                <a16:creationId xmlns:a16="http://schemas.microsoft.com/office/drawing/2014/main" id="{A4BB0366-466F-4A86-88F8-53A6F6806268}"/>
              </a:ext>
            </a:extLst>
          </p:cNvPr>
          <p:cNvCxnSpPr>
            <a:cxnSpLocks/>
          </p:cNvCxnSpPr>
          <p:nvPr/>
        </p:nvCxnSpPr>
        <p:spPr>
          <a:xfrm>
            <a:off x="9151585" y="4587897"/>
            <a:ext cx="1610929" cy="1083860"/>
          </a:xfrm>
          <a:prstGeom prst="bentConnector3">
            <a:avLst>
              <a:gd name="adj1" fmla="val 9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BD877268-B16F-4E32-9BC7-41200846B86E}"/>
              </a:ext>
            </a:extLst>
          </p:cNvPr>
          <p:cNvSpPr txBox="1"/>
          <p:nvPr/>
        </p:nvSpPr>
        <p:spPr>
          <a:xfrm>
            <a:off x="9161559" y="5254201"/>
            <a:ext cx="2054639" cy="369332"/>
          </a:xfrm>
          <a:prstGeom prst="rect">
            <a:avLst/>
          </a:prstGeom>
          <a:noFill/>
        </p:spPr>
        <p:txBody>
          <a:bodyPr wrap="square" rtlCol="0">
            <a:spAutoFit/>
          </a:bodyPr>
          <a:lstStyle/>
          <a:p>
            <a:r>
              <a:rPr lang="en-US" dirty="0"/>
              <a:t>Sanitized Distance</a:t>
            </a:r>
          </a:p>
        </p:txBody>
      </p:sp>
      <p:sp>
        <p:nvSpPr>
          <p:cNvPr id="84" name="TextBox 83">
            <a:extLst>
              <a:ext uri="{FF2B5EF4-FFF2-40B4-BE49-F238E27FC236}">
                <a16:creationId xmlns:a16="http://schemas.microsoft.com/office/drawing/2014/main" id="{D236611F-010F-4329-B829-E4A2F1FDA5D3}"/>
              </a:ext>
            </a:extLst>
          </p:cNvPr>
          <p:cNvSpPr txBox="1"/>
          <p:nvPr/>
        </p:nvSpPr>
        <p:spPr>
          <a:xfrm>
            <a:off x="9249355" y="5671757"/>
            <a:ext cx="1415387" cy="369332"/>
          </a:xfrm>
          <a:prstGeom prst="rect">
            <a:avLst/>
          </a:prstGeom>
          <a:noFill/>
        </p:spPr>
        <p:txBody>
          <a:bodyPr wrap="none" rtlCol="0">
            <a:spAutoFit/>
          </a:bodyPr>
          <a:lstStyle/>
          <a:p>
            <a:r>
              <a:rPr lang="en-US" dirty="0"/>
              <a:t>Alarm buzzer</a:t>
            </a:r>
          </a:p>
        </p:txBody>
      </p:sp>
      <p:cxnSp>
        <p:nvCxnSpPr>
          <p:cNvPr id="85" name="Straight Arrow Connector 84">
            <a:extLst>
              <a:ext uri="{FF2B5EF4-FFF2-40B4-BE49-F238E27FC236}">
                <a16:creationId xmlns:a16="http://schemas.microsoft.com/office/drawing/2014/main" id="{DE52C8AE-80E6-4AC8-9C52-E07D5A9D47B4}"/>
              </a:ext>
            </a:extLst>
          </p:cNvPr>
          <p:cNvCxnSpPr>
            <a:cxnSpLocks/>
          </p:cNvCxnSpPr>
          <p:nvPr/>
        </p:nvCxnSpPr>
        <p:spPr>
          <a:xfrm>
            <a:off x="3995437" y="5042221"/>
            <a:ext cx="0" cy="629536"/>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FED9A9D2-D8CA-46C4-B0AD-6B98C10AEE9F}"/>
              </a:ext>
            </a:extLst>
          </p:cNvPr>
          <p:cNvSpPr txBox="1"/>
          <p:nvPr/>
        </p:nvSpPr>
        <p:spPr>
          <a:xfrm>
            <a:off x="4991566" y="2896198"/>
            <a:ext cx="2146044" cy="369332"/>
          </a:xfrm>
          <a:prstGeom prst="rect">
            <a:avLst/>
          </a:prstGeom>
          <a:noFill/>
        </p:spPr>
        <p:txBody>
          <a:bodyPr wrap="square" rtlCol="0">
            <a:spAutoFit/>
          </a:bodyPr>
          <a:lstStyle/>
          <a:p>
            <a:pPr algn="ctr"/>
            <a:r>
              <a:rPr lang="en-US" dirty="0"/>
              <a:t>Packet Timings</a:t>
            </a:r>
          </a:p>
        </p:txBody>
      </p:sp>
      <p:cxnSp>
        <p:nvCxnSpPr>
          <p:cNvPr id="87" name="Straight Arrow Connector 86">
            <a:extLst>
              <a:ext uri="{FF2B5EF4-FFF2-40B4-BE49-F238E27FC236}">
                <a16:creationId xmlns:a16="http://schemas.microsoft.com/office/drawing/2014/main" id="{E4B13570-401C-48BC-A856-716705FF6CAF}"/>
              </a:ext>
            </a:extLst>
          </p:cNvPr>
          <p:cNvCxnSpPr>
            <a:cxnSpLocks/>
          </p:cNvCxnSpPr>
          <p:nvPr/>
        </p:nvCxnSpPr>
        <p:spPr>
          <a:xfrm>
            <a:off x="8344370" y="2947861"/>
            <a:ext cx="0" cy="79546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9" name="TextBox 88">
            <a:extLst>
              <a:ext uri="{FF2B5EF4-FFF2-40B4-BE49-F238E27FC236}">
                <a16:creationId xmlns:a16="http://schemas.microsoft.com/office/drawing/2014/main" id="{AA8B8C6F-0A85-4A3D-8612-10470F84B8D7}"/>
              </a:ext>
            </a:extLst>
          </p:cNvPr>
          <p:cNvSpPr txBox="1"/>
          <p:nvPr/>
        </p:nvSpPr>
        <p:spPr>
          <a:xfrm>
            <a:off x="3334514" y="2851912"/>
            <a:ext cx="490840" cy="369332"/>
          </a:xfrm>
          <a:prstGeom prst="rect">
            <a:avLst/>
          </a:prstGeom>
          <a:noFill/>
        </p:spPr>
        <p:txBody>
          <a:bodyPr wrap="none" rtlCol="0">
            <a:spAutoFit/>
          </a:bodyPr>
          <a:lstStyle/>
          <a:p>
            <a:pPr algn="ctr"/>
            <a:r>
              <a:rPr lang="en-US" dirty="0"/>
              <a:t>CIR</a:t>
            </a:r>
          </a:p>
        </p:txBody>
      </p:sp>
      <p:sp>
        <p:nvSpPr>
          <p:cNvPr id="90" name="Freeform 33">
            <a:extLst>
              <a:ext uri="{FF2B5EF4-FFF2-40B4-BE49-F238E27FC236}">
                <a16:creationId xmlns:a16="http://schemas.microsoft.com/office/drawing/2014/main" id="{BE5D8F48-7549-46C2-99DA-8CE478DC671D}"/>
              </a:ext>
            </a:extLst>
          </p:cNvPr>
          <p:cNvSpPr/>
          <p:nvPr/>
        </p:nvSpPr>
        <p:spPr>
          <a:xfrm rot="19465445">
            <a:off x="5008646" y="2717387"/>
            <a:ext cx="204766" cy="457457"/>
          </a:xfrm>
          <a:custGeom>
            <a:avLst/>
            <a:gdLst>
              <a:gd name="connsiteX0" fmla="*/ 368505 w 368505"/>
              <a:gd name="connsiteY0" fmla="*/ 0 h 569637"/>
              <a:gd name="connsiteX1" fmla="*/ 2745 w 368505"/>
              <a:gd name="connsiteY1" fmla="*/ 436880 h 569637"/>
              <a:gd name="connsiteX2" fmla="*/ 205945 w 368505"/>
              <a:gd name="connsiteY2" fmla="*/ 568960 h 569637"/>
            </a:gdLst>
            <a:ahLst/>
            <a:cxnLst>
              <a:cxn ang="0">
                <a:pos x="connsiteX0" y="connsiteY0"/>
              </a:cxn>
              <a:cxn ang="0">
                <a:pos x="connsiteX1" y="connsiteY1"/>
              </a:cxn>
              <a:cxn ang="0">
                <a:pos x="connsiteX2" y="connsiteY2"/>
              </a:cxn>
            </a:cxnLst>
            <a:rect l="l" t="t" r="r" b="b"/>
            <a:pathLst>
              <a:path w="368505" h="569637">
                <a:moveTo>
                  <a:pt x="368505" y="0"/>
                </a:moveTo>
                <a:cubicBezTo>
                  <a:pt x="199171" y="171026"/>
                  <a:pt x="29838" y="342053"/>
                  <a:pt x="2745" y="436880"/>
                </a:cubicBezTo>
                <a:cubicBezTo>
                  <a:pt x="-24348" y="531707"/>
                  <a:pt x="156838" y="575733"/>
                  <a:pt x="205945" y="568960"/>
                </a:cubicBezTo>
              </a:path>
            </a:pathLst>
          </a:custGeom>
          <a:noFill/>
          <a:ln w="25400">
            <a:solidFill>
              <a:schemeClr val="tx1"/>
            </a:solidFill>
            <a:prstDash val="sysDot"/>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C460C9C9-8DC5-4E5B-81BA-448160C2B9BE}"/>
              </a:ext>
            </a:extLst>
          </p:cNvPr>
          <p:cNvSpPr/>
          <p:nvPr/>
        </p:nvSpPr>
        <p:spPr>
          <a:xfrm>
            <a:off x="5542583" y="4036870"/>
            <a:ext cx="1960066" cy="514133"/>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Occlusion Classifier</a:t>
            </a:r>
          </a:p>
        </p:txBody>
      </p:sp>
      <p:sp>
        <p:nvSpPr>
          <p:cNvPr id="92" name="Rectangle 91">
            <a:extLst>
              <a:ext uri="{FF2B5EF4-FFF2-40B4-BE49-F238E27FC236}">
                <a16:creationId xmlns:a16="http://schemas.microsoft.com/office/drawing/2014/main" id="{E3E830FF-A9FB-4A8E-9506-13CC1A198B0B}"/>
              </a:ext>
            </a:extLst>
          </p:cNvPr>
          <p:cNvSpPr/>
          <p:nvPr/>
        </p:nvSpPr>
        <p:spPr>
          <a:xfrm>
            <a:off x="5260957" y="2220405"/>
            <a:ext cx="1882068" cy="393909"/>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Time Slotting</a:t>
            </a:r>
          </a:p>
        </p:txBody>
      </p:sp>
      <p:sp>
        <p:nvSpPr>
          <p:cNvPr id="93" name="Rectangle 92">
            <a:extLst>
              <a:ext uri="{FF2B5EF4-FFF2-40B4-BE49-F238E27FC236}">
                <a16:creationId xmlns:a16="http://schemas.microsoft.com/office/drawing/2014/main" id="{F81496F6-6A97-42F2-8CE7-9C97ABAE3824}"/>
              </a:ext>
            </a:extLst>
          </p:cNvPr>
          <p:cNvSpPr/>
          <p:nvPr/>
        </p:nvSpPr>
        <p:spPr>
          <a:xfrm>
            <a:off x="7269517" y="2216275"/>
            <a:ext cx="1882068" cy="393909"/>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Slot Adaptation</a:t>
            </a:r>
          </a:p>
        </p:txBody>
      </p:sp>
      <p:sp>
        <p:nvSpPr>
          <p:cNvPr id="94" name="Rectangle 93">
            <a:extLst>
              <a:ext uri="{FF2B5EF4-FFF2-40B4-BE49-F238E27FC236}">
                <a16:creationId xmlns:a16="http://schemas.microsoft.com/office/drawing/2014/main" id="{D73A2E47-7092-4A1C-A416-C41E3433ED05}"/>
              </a:ext>
            </a:extLst>
          </p:cNvPr>
          <p:cNvSpPr/>
          <p:nvPr/>
        </p:nvSpPr>
        <p:spPr>
          <a:xfrm>
            <a:off x="9279283" y="2216275"/>
            <a:ext cx="1624099" cy="396357"/>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RESP again</a:t>
            </a:r>
          </a:p>
        </p:txBody>
      </p:sp>
      <p:sp>
        <p:nvSpPr>
          <p:cNvPr id="95" name="Rectangle 94">
            <a:extLst>
              <a:ext uri="{FF2B5EF4-FFF2-40B4-BE49-F238E27FC236}">
                <a16:creationId xmlns:a16="http://schemas.microsoft.com/office/drawing/2014/main" id="{BC80DF04-0BD3-476F-9C6E-4154749C7C8A}"/>
              </a:ext>
            </a:extLst>
          </p:cNvPr>
          <p:cNvSpPr/>
          <p:nvPr/>
        </p:nvSpPr>
        <p:spPr>
          <a:xfrm>
            <a:off x="8251963" y="4029562"/>
            <a:ext cx="2054639" cy="528747"/>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Distance Compensation</a:t>
            </a:r>
          </a:p>
        </p:txBody>
      </p:sp>
      <p:sp>
        <p:nvSpPr>
          <p:cNvPr id="96" name="Rectangle 95">
            <a:extLst>
              <a:ext uri="{FF2B5EF4-FFF2-40B4-BE49-F238E27FC236}">
                <a16:creationId xmlns:a16="http://schemas.microsoft.com/office/drawing/2014/main" id="{E6A9DC94-E8C7-45C1-97DA-1C863512561F}"/>
              </a:ext>
            </a:extLst>
          </p:cNvPr>
          <p:cNvSpPr/>
          <p:nvPr/>
        </p:nvSpPr>
        <p:spPr>
          <a:xfrm>
            <a:off x="2409017" y="4036870"/>
            <a:ext cx="1935438" cy="514133"/>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F</a:t>
            </a:r>
            <a:r>
              <a:rPr lang="en-US" sz="2000" b="1" dirty="0" err="1">
                <a:solidFill>
                  <a:sysClr val="windowText" lastClr="000000"/>
                </a:solidFill>
              </a:rPr>
              <a:t>eature</a:t>
            </a:r>
            <a:endParaRPr lang="en-US" sz="2000" b="1" dirty="0">
              <a:solidFill>
                <a:sysClr val="windowText" lastClr="000000"/>
              </a:solidFill>
            </a:endParaRPr>
          </a:p>
          <a:p>
            <a:pPr algn="ctr"/>
            <a:r>
              <a:rPr lang="en-US" sz="2000" b="1" dirty="0">
                <a:solidFill>
                  <a:sysClr val="windowText" lastClr="000000"/>
                </a:solidFill>
              </a:rPr>
              <a:t>Extraction</a:t>
            </a:r>
            <a:endParaRPr lang="en-GB" sz="2000" b="1" dirty="0">
              <a:solidFill>
                <a:sysClr val="windowText" lastClr="000000"/>
              </a:solidFill>
            </a:endParaRPr>
          </a:p>
        </p:txBody>
      </p:sp>
      <p:cxnSp>
        <p:nvCxnSpPr>
          <p:cNvPr id="97" name="Straight Arrow Connector 96">
            <a:extLst>
              <a:ext uri="{FF2B5EF4-FFF2-40B4-BE49-F238E27FC236}">
                <a16:creationId xmlns:a16="http://schemas.microsoft.com/office/drawing/2014/main" id="{02545659-83A1-4085-AF72-FEB9F4B9368D}"/>
              </a:ext>
            </a:extLst>
          </p:cNvPr>
          <p:cNvCxnSpPr>
            <a:cxnSpLocks/>
            <a:stCxn id="96" idx="3"/>
            <a:endCxn id="91" idx="1"/>
          </p:cNvCxnSpPr>
          <p:nvPr/>
        </p:nvCxnSpPr>
        <p:spPr>
          <a:xfrm>
            <a:off x="4344455" y="4293937"/>
            <a:ext cx="1198128"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C411BD39-B21E-4551-B2BF-40739281F197}"/>
              </a:ext>
            </a:extLst>
          </p:cNvPr>
          <p:cNvCxnSpPr>
            <a:cxnSpLocks/>
            <a:stCxn id="91" idx="3"/>
            <a:endCxn id="95" idx="1"/>
          </p:cNvCxnSpPr>
          <p:nvPr/>
        </p:nvCxnSpPr>
        <p:spPr>
          <a:xfrm flipV="1">
            <a:off x="7502649" y="4293936"/>
            <a:ext cx="749314" cy="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9" name="TextBox 98">
            <a:extLst>
              <a:ext uri="{FF2B5EF4-FFF2-40B4-BE49-F238E27FC236}">
                <a16:creationId xmlns:a16="http://schemas.microsoft.com/office/drawing/2014/main" id="{326F3A72-3E4B-415E-8D34-597D32B20BFC}"/>
              </a:ext>
            </a:extLst>
          </p:cNvPr>
          <p:cNvSpPr txBox="1"/>
          <p:nvPr/>
        </p:nvSpPr>
        <p:spPr>
          <a:xfrm>
            <a:off x="2331083" y="1957549"/>
            <a:ext cx="1850796" cy="830997"/>
          </a:xfrm>
          <a:prstGeom prst="rect">
            <a:avLst/>
          </a:prstGeom>
          <a:noFill/>
        </p:spPr>
        <p:txBody>
          <a:bodyPr wrap="square" rtlCol="0">
            <a:spAutoFit/>
          </a:bodyPr>
          <a:lstStyle/>
          <a:p>
            <a:pPr algn="ctr"/>
            <a:r>
              <a:rPr lang="en-US" sz="2400" dirty="0"/>
              <a:t>UWB RF Module</a:t>
            </a:r>
          </a:p>
        </p:txBody>
      </p:sp>
      <p:grpSp>
        <p:nvGrpSpPr>
          <p:cNvPr id="104" name="Group 103">
            <a:extLst>
              <a:ext uri="{FF2B5EF4-FFF2-40B4-BE49-F238E27FC236}">
                <a16:creationId xmlns:a16="http://schemas.microsoft.com/office/drawing/2014/main" id="{F7C87F69-D22A-4FC6-A4FA-3403DB1482AD}"/>
              </a:ext>
            </a:extLst>
          </p:cNvPr>
          <p:cNvGrpSpPr/>
          <p:nvPr/>
        </p:nvGrpSpPr>
        <p:grpSpPr>
          <a:xfrm>
            <a:off x="2612858" y="5671757"/>
            <a:ext cx="2607846" cy="689735"/>
            <a:chOff x="3506842" y="6068868"/>
            <a:chExt cx="2607846" cy="438371"/>
          </a:xfrm>
        </p:grpSpPr>
        <p:sp>
          <p:nvSpPr>
            <p:cNvPr id="105" name="Rectangle 104">
              <a:extLst>
                <a:ext uri="{FF2B5EF4-FFF2-40B4-BE49-F238E27FC236}">
                  <a16:creationId xmlns:a16="http://schemas.microsoft.com/office/drawing/2014/main" id="{61760CF6-15C4-4F6C-963A-2EC20D1C3E94}"/>
                </a:ext>
              </a:extLst>
            </p:cNvPr>
            <p:cNvSpPr/>
            <p:nvPr/>
          </p:nvSpPr>
          <p:spPr>
            <a:xfrm rot="16200000">
              <a:off x="4656876" y="4918834"/>
              <a:ext cx="307778" cy="2607846"/>
            </a:xfrm>
            <a:prstGeom prst="rect">
              <a:avLst/>
            </a:prstGeom>
            <a:solidFill>
              <a:schemeClr val="bg1">
                <a:lumMod val="85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dirty="0">
                <a:solidFill>
                  <a:schemeClr val="tx1"/>
                </a:solidFill>
              </a:endParaRPr>
            </a:p>
          </p:txBody>
        </p:sp>
        <p:sp>
          <p:nvSpPr>
            <p:cNvPr id="106" name="TextBox 105">
              <a:extLst>
                <a:ext uri="{FF2B5EF4-FFF2-40B4-BE49-F238E27FC236}">
                  <a16:creationId xmlns:a16="http://schemas.microsoft.com/office/drawing/2014/main" id="{08BA62CB-5852-429D-B174-CCBFFF7F88D8}"/>
                </a:ext>
              </a:extLst>
            </p:cNvPr>
            <p:cNvSpPr txBox="1"/>
            <p:nvPr/>
          </p:nvSpPr>
          <p:spPr>
            <a:xfrm>
              <a:off x="3781291" y="6107129"/>
              <a:ext cx="2141877" cy="400110"/>
            </a:xfrm>
            <a:prstGeom prst="rect">
              <a:avLst/>
            </a:prstGeom>
            <a:noFill/>
          </p:spPr>
          <p:txBody>
            <a:bodyPr wrap="square" rtlCol="0">
              <a:spAutoFit/>
            </a:bodyPr>
            <a:lstStyle/>
            <a:p>
              <a:pPr algn="ctr"/>
              <a:r>
                <a:rPr lang="en-US" sz="2000" dirty="0"/>
                <a:t>Storage Module</a:t>
              </a:r>
            </a:p>
          </p:txBody>
        </p:sp>
      </p:grpSp>
      <p:sp>
        <p:nvSpPr>
          <p:cNvPr id="107" name="TextBox 106">
            <a:extLst>
              <a:ext uri="{FF2B5EF4-FFF2-40B4-BE49-F238E27FC236}">
                <a16:creationId xmlns:a16="http://schemas.microsoft.com/office/drawing/2014/main" id="{3016BFED-D31A-4892-85AE-172F659A4CDB}"/>
              </a:ext>
            </a:extLst>
          </p:cNvPr>
          <p:cNvSpPr txBox="1"/>
          <p:nvPr/>
        </p:nvSpPr>
        <p:spPr>
          <a:xfrm>
            <a:off x="8344370" y="2927130"/>
            <a:ext cx="1054135" cy="369332"/>
          </a:xfrm>
          <a:prstGeom prst="rect">
            <a:avLst/>
          </a:prstGeom>
          <a:noFill/>
        </p:spPr>
        <p:txBody>
          <a:bodyPr wrap="none" rtlCol="0">
            <a:spAutoFit/>
          </a:bodyPr>
          <a:lstStyle/>
          <a:p>
            <a:r>
              <a:rPr lang="en-US" dirty="0"/>
              <a:t>Raw Dist.</a:t>
            </a:r>
          </a:p>
        </p:txBody>
      </p:sp>
      <p:grpSp>
        <p:nvGrpSpPr>
          <p:cNvPr id="108" name="Group 107">
            <a:extLst>
              <a:ext uri="{FF2B5EF4-FFF2-40B4-BE49-F238E27FC236}">
                <a16:creationId xmlns:a16="http://schemas.microsoft.com/office/drawing/2014/main" id="{844CFA8F-218A-47FA-BF61-3233E66007C1}"/>
              </a:ext>
            </a:extLst>
          </p:cNvPr>
          <p:cNvGrpSpPr/>
          <p:nvPr/>
        </p:nvGrpSpPr>
        <p:grpSpPr>
          <a:xfrm flipH="1">
            <a:off x="1689686" y="1481161"/>
            <a:ext cx="613993" cy="932068"/>
            <a:chOff x="6890603" y="1709530"/>
            <a:chExt cx="500134" cy="622472"/>
          </a:xfrm>
        </p:grpSpPr>
        <p:sp>
          <p:nvSpPr>
            <p:cNvPr id="109" name="Isosceles Triangle 108">
              <a:extLst>
                <a:ext uri="{FF2B5EF4-FFF2-40B4-BE49-F238E27FC236}">
                  <a16:creationId xmlns:a16="http://schemas.microsoft.com/office/drawing/2014/main" id="{9800CEE0-A64D-44C2-9A1D-F2A82CA06D70}"/>
                </a:ext>
              </a:extLst>
            </p:cNvPr>
            <p:cNvSpPr/>
            <p:nvPr/>
          </p:nvSpPr>
          <p:spPr>
            <a:xfrm rot="10800000">
              <a:off x="6987208" y="1709530"/>
              <a:ext cx="403529" cy="347870"/>
            </a:xfrm>
            <a:prstGeom prst="triangle">
              <a:avLst/>
            </a:prstGeom>
            <a:solidFill>
              <a:schemeClr val="bg1">
                <a:lumMod val="85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10" name="Straight Connector 109">
              <a:extLst>
                <a:ext uri="{FF2B5EF4-FFF2-40B4-BE49-F238E27FC236}">
                  <a16:creationId xmlns:a16="http://schemas.microsoft.com/office/drawing/2014/main" id="{14734C2F-57ED-4D42-89B6-AFCC6E6FDF11}"/>
                </a:ext>
              </a:extLst>
            </p:cNvPr>
            <p:cNvCxnSpPr/>
            <p:nvPr/>
          </p:nvCxnSpPr>
          <p:spPr>
            <a:xfrm>
              <a:off x="7026965" y="2067339"/>
              <a:ext cx="3478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Elbow Connector 9">
              <a:extLst>
                <a:ext uri="{FF2B5EF4-FFF2-40B4-BE49-F238E27FC236}">
                  <a16:creationId xmlns:a16="http://schemas.microsoft.com/office/drawing/2014/main" id="{8C9DB596-D156-43B5-8D8F-F360CB4C3103}"/>
                </a:ext>
              </a:extLst>
            </p:cNvPr>
            <p:cNvCxnSpPr>
              <a:stCxn id="109" idx="0"/>
            </p:cNvCxnSpPr>
            <p:nvPr/>
          </p:nvCxnSpPr>
          <p:spPr>
            <a:xfrm rot="5400000">
              <a:off x="6902486" y="2045516"/>
              <a:ext cx="274603" cy="298369"/>
            </a:xfrm>
            <a:prstGeom prst="bentConnector2">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2" name="Rectangle 111">
            <a:extLst>
              <a:ext uri="{FF2B5EF4-FFF2-40B4-BE49-F238E27FC236}">
                <a16:creationId xmlns:a16="http://schemas.microsoft.com/office/drawing/2014/main" id="{B2F1A05B-22DD-4EBA-B4EE-A63896B27446}"/>
              </a:ext>
            </a:extLst>
          </p:cNvPr>
          <p:cNvSpPr/>
          <p:nvPr/>
        </p:nvSpPr>
        <p:spPr>
          <a:xfrm>
            <a:off x="1124200" y="5610770"/>
            <a:ext cx="10983942" cy="69292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TextBox 113">
            <a:extLst>
              <a:ext uri="{FF2B5EF4-FFF2-40B4-BE49-F238E27FC236}">
                <a16:creationId xmlns:a16="http://schemas.microsoft.com/office/drawing/2014/main" id="{52D5753B-5920-4F97-B633-E33CF6C56354}"/>
              </a:ext>
            </a:extLst>
          </p:cNvPr>
          <p:cNvSpPr txBox="1"/>
          <p:nvPr/>
        </p:nvSpPr>
        <p:spPr>
          <a:xfrm>
            <a:off x="4729482" y="3246620"/>
            <a:ext cx="3773377" cy="584775"/>
          </a:xfrm>
          <a:prstGeom prst="rect">
            <a:avLst/>
          </a:prstGeom>
          <a:noFill/>
        </p:spPr>
        <p:txBody>
          <a:bodyPr wrap="square" rtlCol="0">
            <a:spAutoFit/>
          </a:bodyPr>
          <a:lstStyle/>
          <a:p>
            <a:r>
              <a:rPr lang="en-GB" sz="3200" dirty="0">
                <a:solidFill>
                  <a:srgbClr val="C00000"/>
                </a:solidFill>
              </a:rPr>
              <a:t>Occlusion Detection</a:t>
            </a:r>
          </a:p>
        </p:txBody>
      </p:sp>
      <p:sp>
        <p:nvSpPr>
          <p:cNvPr id="13" name="Rectangle 12">
            <a:extLst>
              <a:ext uri="{FF2B5EF4-FFF2-40B4-BE49-F238E27FC236}">
                <a16:creationId xmlns:a16="http://schemas.microsoft.com/office/drawing/2014/main" id="{5FDE87C8-E323-4492-9168-435B689F76ED}"/>
              </a:ext>
            </a:extLst>
          </p:cNvPr>
          <p:cNvSpPr/>
          <p:nvPr/>
        </p:nvSpPr>
        <p:spPr>
          <a:xfrm>
            <a:off x="602112" y="3539862"/>
            <a:ext cx="11199757" cy="3243771"/>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Rectangle 112">
            <a:extLst>
              <a:ext uri="{FF2B5EF4-FFF2-40B4-BE49-F238E27FC236}">
                <a16:creationId xmlns:a16="http://schemas.microsoft.com/office/drawing/2014/main" id="{02C4FFCE-02EE-4610-9FC3-BFA39F870863}"/>
              </a:ext>
            </a:extLst>
          </p:cNvPr>
          <p:cNvSpPr/>
          <p:nvPr/>
        </p:nvSpPr>
        <p:spPr>
          <a:xfrm>
            <a:off x="1508762" y="1018717"/>
            <a:ext cx="10044298" cy="2525973"/>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124" name="Picture 4" descr="stick-man-thinking-question-everything (1) - Admin Flexibility">
            <a:extLst>
              <a:ext uri="{FF2B5EF4-FFF2-40B4-BE49-F238E27FC236}">
                <a16:creationId xmlns:a16="http://schemas.microsoft.com/office/drawing/2014/main" id="{7E1F1A57-0EA6-4440-BB97-9F67E02856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1089" y="2048584"/>
            <a:ext cx="2757863" cy="3148245"/>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7141AD47-422E-4F61-B2F2-AF2E7A039C5B}"/>
              </a:ext>
            </a:extLst>
          </p:cNvPr>
          <p:cNvSpPr txBox="1"/>
          <p:nvPr/>
        </p:nvSpPr>
        <p:spPr>
          <a:xfrm>
            <a:off x="2623757" y="2414420"/>
            <a:ext cx="6920946" cy="1077218"/>
          </a:xfrm>
          <a:prstGeom prst="rect">
            <a:avLst/>
          </a:prstGeom>
          <a:noFill/>
        </p:spPr>
        <p:txBody>
          <a:bodyPr wrap="square" rtlCol="0">
            <a:spAutoFit/>
          </a:bodyPr>
          <a:lstStyle/>
          <a:p>
            <a:pPr algn="ctr"/>
            <a:r>
              <a:rPr lang="en-US" sz="3200" b="1" i="1" dirty="0">
                <a:solidFill>
                  <a:srgbClr val="C00000"/>
                </a:solidFill>
                <a:effectLst>
                  <a:outerShdw blurRad="38100" dist="38100" dir="2700000" algn="tl">
                    <a:srgbClr val="000000">
                      <a:alpha val="43137"/>
                    </a:srgbClr>
                  </a:outerShdw>
                </a:effectLst>
              </a:rPr>
              <a:t>Should all the distance measurements be treated equally?</a:t>
            </a:r>
          </a:p>
        </p:txBody>
      </p:sp>
    </p:spTree>
    <p:extLst>
      <p:ext uri="{BB962C8B-B14F-4D97-AF65-F5344CB8AC3E}">
        <p14:creationId xmlns:p14="http://schemas.microsoft.com/office/powerpoint/2010/main" val="31591788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77613FB8-B9FE-484C-BB73-A6007E42DA4C}"/>
              </a:ext>
            </a:extLst>
          </p:cNvPr>
          <p:cNvSpPr/>
          <p:nvPr/>
        </p:nvSpPr>
        <p:spPr>
          <a:xfrm>
            <a:off x="1689685" y="3244443"/>
            <a:ext cx="9852972" cy="2275958"/>
          </a:xfrm>
          <a:prstGeom prst="roundRect">
            <a:avLst/>
          </a:prstGeom>
          <a:solidFill>
            <a:schemeClr val="accent5">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Rounded Corners 2">
            <a:extLst>
              <a:ext uri="{FF2B5EF4-FFF2-40B4-BE49-F238E27FC236}">
                <a16:creationId xmlns:a16="http://schemas.microsoft.com/office/drawing/2014/main" id="{1326D71C-FDA3-4F70-A562-C8224B6385C0}"/>
              </a:ext>
            </a:extLst>
          </p:cNvPr>
          <p:cNvSpPr/>
          <p:nvPr/>
        </p:nvSpPr>
        <p:spPr>
          <a:xfrm>
            <a:off x="1617306" y="1186242"/>
            <a:ext cx="3295975" cy="19369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F75358B3-6410-4E03-869C-746523E76129}"/>
              </a:ext>
            </a:extLst>
          </p:cNvPr>
          <p:cNvSpPr txBox="1"/>
          <p:nvPr/>
        </p:nvSpPr>
        <p:spPr>
          <a:xfrm>
            <a:off x="2841233" y="1235400"/>
            <a:ext cx="1154204" cy="584775"/>
          </a:xfrm>
          <a:prstGeom prst="rect">
            <a:avLst/>
          </a:prstGeom>
          <a:noFill/>
        </p:spPr>
        <p:txBody>
          <a:bodyPr wrap="square" rtlCol="0">
            <a:spAutoFit/>
          </a:bodyPr>
          <a:lstStyle/>
          <a:p>
            <a:r>
              <a:rPr lang="en-GB" sz="3200" dirty="0">
                <a:solidFill>
                  <a:srgbClr val="C00000"/>
                </a:solidFill>
              </a:rPr>
              <a:t>UWB</a:t>
            </a:r>
          </a:p>
        </p:txBody>
      </p:sp>
      <p:grpSp>
        <p:nvGrpSpPr>
          <p:cNvPr id="12" name="Group 11">
            <a:extLst>
              <a:ext uri="{FF2B5EF4-FFF2-40B4-BE49-F238E27FC236}">
                <a16:creationId xmlns:a16="http://schemas.microsoft.com/office/drawing/2014/main" id="{3CE77DC0-3929-4A6C-9ADE-512066F871EA}"/>
              </a:ext>
            </a:extLst>
          </p:cNvPr>
          <p:cNvGrpSpPr/>
          <p:nvPr/>
        </p:nvGrpSpPr>
        <p:grpSpPr>
          <a:xfrm>
            <a:off x="5018696" y="1176347"/>
            <a:ext cx="6534366" cy="1908474"/>
            <a:chOff x="5800064" y="-1407331"/>
            <a:chExt cx="6534366" cy="2275958"/>
          </a:xfrm>
          <a:noFill/>
        </p:grpSpPr>
        <p:sp>
          <p:nvSpPr>
            <p:cNvPr id="6" name="Rectangle: Rounded Corners 5">
              <a:extLst>
                <a:ext uri="{FF2B5EF4-FFF2-40B4-BE49-F238E27FC236}">
                  <a16:creationId xmlns:a16="http://schemas.microsoft.com/office/drawing/2014/main" id="{5CC14FDA-B546-490C-B15E-369A1625E9C4}"/>
                </a:ext>
              </a:extLst>
            </p:cNvPr>
            <p:cNvSpPr/>
            <p:nvPr/>
          </p:nvSpPr>
          <p:spPr>
            <a:xfrm>
              <a:off x="5800064" y="-1407331"/>
              <a:ext cx="6534366" cy="227595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73777AFF-E45D-4585-A57A-DF8E72A113E2}"/>
                </a:ext>
              </a:extLst>
            </p:cNvPr>
            <p:cNvSpPr txBox="1"/>
            <p:nvPr/>
          </p:nvSpPr>
          <p:spPr>
            <a:xfrm>
              <a:off x="7985147" y="-1294125"/>
              <a:ext cx="2985099" cy="697376"/>
            </a:xfrm>
            <a:prstGeom prst="rect">
              <a:avLst/>
            </a:prstGeom>
            <a:grpFill/>
          </p:spPr>
          <p:txBody>
            <a:bodyPr wrap="square" rtlCol="0">
              <a:spAutoFit/>
            </a:bodyPr>
            <a:lstStyle/>
            <a:p>
              <a:r>
                <a:rPr lang="en-GB" sz="3200" dirty="0">
                  <a:solidFill>
                    <a:srgbClr val="C00000"/>
                  </a:solidFill>
                </a:rPr>
                <a:t>P2P Protocol</a:t>
              </a:r>
            </a:p>
          </p:txBody>
        </p:sp>
      </p:grpSp>
      <p:sp>
        <p:nvSpPr>
          <p:cNvPr id="11" name="TextBox 10">
            <a:extLst>
              <a:ext uri="{FF2B5EF4-FFF2-40B4-BE49-F238E27FC236}">
                <a16:creationId xmlns:a16="http://schemas.microsoft.com/office/drawing/2014/main" id="{6AD5B0A6-BF7E-4C2D-9925-36B13FDF6E3F}"/>
              </a:ext>
            </a:extLst>
          </p:cNvPr>
          <p:cNvSpPr txBox="1"/>
          <p:nvPr/>
        </p:nvSpPr>
        <p:spPr>
          <a:xfrm>
            <a:off x="4268432" y="186585"/>
            <a:ext cx="3942119" cy="584775"/>
          </a:xfrm>
          <a:prstGeom prst="rect">
            <a:avLst/>
          </a:prstGeom>
          <a:noFill/>
        </p:spPr>
        <p:txBody>
          <a:bodyPr wrap="square" rtlCol="0">
            <a:spAutoFit/>
          </a:bodyPr>
          <a:lstStyle/>
          <a:p>
            <a:r>
              <a:rPr lang="en-GB" sz="3200" dirty="0">
                <a:solidFill>
                  <a:schemeClr val="bg1"/>
                </a:solidFill>
              </a:rPr>
              <a:t>6Fit-a-part: Overview</a:t>
            </a:r>
          </a:p>
        </p:txBody>
      </p:sp>
      <p:pic>
        <p:nvPicPr>
          <p:cNvPr id="4" name="Picture 3">
            <a:extLst>
              <a:ext uri="{FF2B5EF4-FFF2-40B4-BE49-F238E27FC236}">
                <a16:creationId xmlns:a16="http://schemas.microsoft.com/office/drawing/2014/main" id="{7A5DC18F-ED05-4AC1-8CB4-1212E8147BF5}"/>
              </a:ext>
            </a:extLst>
          </p:cNvPr>
          <p:cNvPicPr>
            <a:picLocks noChangeAspect="1"/>
          </p:cNvPicPr>
          <p:nvPr/>
        </p:nvPicPr>
        <p:blipFill>
          <a:blip r:embed="rId3"/>
          <a:stretch>
            <a:fillRect/>
          </a:stretch>
        </p:blipFill>
        <p:spPr>
          <a:xfrm>
            <a:off x="-33474" y="1493597"/>
            <a:ext cx="1788818" cy="1341616"/>
          </a:xfrm>
          <a:prstGeom prst="rect">
            <a:avLst/>
          </a:prstGeom>
        </p:spPr>
      </p:pic>
      <p:sp>
        <p:nvSpPr>
          <p:cNvPr id="35" name="Rectangle 34">
            <a:extLst>
              <a:ext uri="{FF2B5EF4-FFF2-40B4-BE49-F238E27FC236}">
                <a16:creationId xmlns:a16="http://schemas.microsoft.com/office/drawing/2014/main" id="{9836F581-5145-4298-ABBC-80947C6B8F9A}"/>
              </a:ext>
            </a:extLst>
          </p:cNvPr>
          <p:cNvSpPr/>
          <p:nvPr/>
        </p:nvSpPr>
        <p:spPr>
          <a:xfrm>
            <a:off x="5171126" y="1893384"/>
            <a:ext cx="6045072" cy="1026567"/>
          </a:xfrm>
          <a:prstGeom prst="rect">
            <a:avLst/>
          </a:prstGeom>
          <a:solidFill>
            <a:schemeClr val="bg1"/>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6" name="Rectangle 35">
            <a:extLst>
              <a:ext uri="{FF2B5EF4-FFF2-40B4-BE49-F238E27FC236}">
                <a16:creationId xmlns:a16="http://schemas.microsoft.com/office/drawing/2014/main" id="{88122C52-7627-4E94-8923-1A8291FFA4C9}"/>
              </a:ext>
            </a:extLst>
          </p:cNvPr>
          <p:cNvSpPr/>
          <p:nvPr/>
        </p:nvSpPr>
        <p:spPr>
          <a:xfrm>
            <a:off x="2316145" y="1893382"/>
            <a:ext cx="2121182" cy="1026568"/>
          </a:xfrm>
          <a:prstGeom prst="rect">
            <a:avLst/>
          </a:prstGeom>
          <a:solidFill>
            <a:schemeClr val="bg1"/>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41" name="Picture 6" descr="Wifi PNG Black And White Transparent Wifi Black And White.PNG ...">
            <a:extLst>
              <a:ext uri="{FF2B5EF4-FFF2-40B4-BE49-F238E27FC236}">
                <a16:creationId xmlns:a16="http://schemas.microsoft.com/office/drawing/2014/main" id="{0B6E541D-012C-42A7-95E9-6636284BDB2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669" t="26154" r="12046" b="21964"/>
          <a:stretch/>
        </p:blipFill>
        <p:spPr bwMode="auto">
          <a:xfrm>
            <a:off x="1813558" y="1247230"/>
            <a:ext cx="247650" cy="157337"/>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42" name="Straight Arrow Connector 41">
            <a:extLst>
              <a:ext uri="{FF2B5EF4-FFF2-40B4-BE49-F238E27FC236}">
                <a16:creationId xmlns:a16="http://schemas.microsoft.com/office/drawing/2014/main" id="{B5D81E52-278C-46AF-A075-B2F6AA93DB64}"/>
              </a:ext>
            </a:extLst>
          </p:cNvPr>
          <p:cNvCxnSpPr>
            <a:cxnSpLocks/>
            <a:stCxn id="36" idx="3"/>
            <a:endCxn id="35" idx="1"/>
          </p:cNvCxnSpPr>
          <p:nvPr/>
        </p:nvCxnSpPr>
        <p:spPr>
          <a:xfrm>
            <a:off x="4437327" y="2406666"/>
            <a:ext cx="733799" cy="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AC336DC5-DA59-439A-8762-563F0E2169D7}"/>
              </a:ext>
            </a:extLst>
          </p:cNvPr>
          <p:cNvCxnSpPr>
            <a:cxnSpLocks/>
          </p:cNvCxnSpPr>
          <p:nvPr/>
        </p:nvCxnSpPr>
        <p:spPr>
          <a:xfrm flipH="1">
            <a:off x="4436191" y="2610184"/>
            <a:ext cx="734935"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06D6F61C-05E8-4D9D-AD87-4E3809886380}"/>
              </a:ext>
            </a:extLst>
          </p:cNvPr>
          <p:cNvSpPr/>
          <p:nvPr/>
        </p:nvSpPr>
        <p:spPr>
          <a:xfrm>
            <a:off x="2316144" y="3773180"/>
            <a:ext cx="8862157" cy="1261847"/>
          </a:xfrm>
          <a:prstGeom prst="rect">
            <a:avLst/>
          </a:prstGeom>
          <a:solidFill>
            <a:schemeClr val="bg1"/>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47" name="Straight Arrow Connector 46">
            <a:extLst>
              <a:ext uri="{FF2B5EF4-FFF2-40B4-BE49-F238E27FC236}">
                <a16:creationId xmlns:a16="http://schemas.microsoft.com/office/drawing/2014/main" id="{E5D6EA6E-049F-407D-A72B-2D99FFD0E895}"/>
              </a:ext>
            </a:extLst>
          </p:cNvPr>
          <p:cNvCxnSpPr>
            <a:cxnSpLocks/>
            <a:stCxn id="36" idx="2"/>
            <a:endCxn id="64" idx="0"/>
          </p:cNvCxnSpPr>
          <p:nvPr/>
        </p:nvCxnSpPr>
        <p:spPr>
          <a:xfrm>
            <a:off x="3376736" y="2919950"/>
            <a:ext cx="0" cy="111692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Elbow Connector 40">
            <a:extLst>
              <a:ext uri="{FF2B5EF4-FFF2-40B4-BE49-F238E27FC236}">
                <a16:creationId xmlns:a16="http://schemas.microsoft.com/office/drawing/2014/main" id="{BDDDC09E-FE32-4C0E-AECB-DA2726B9F621}"/>
              </a:ext>
            </a:extLst>
          </p:cNvPr>
          <p:cNvCxnSpPr>
            <a:cxnSpLocks/>
          </p:cNvCxnSpPr>
          <p:nvPr/>
        </p:nvCxnSpPr>
        <p:spPr>
          <a:xfrm>
            <a:off x="9151585" y="4587897"/>
            <a:ext cx="1610929" cy="1083860"/>
          </a:xfrm>
          <a:prstGeom prst="bentConnector3">
            <a:avLst>
              <a:gd name="adj1" fmla="val 9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DE972FB3-3481-4104-BC64-31F81F4DE61E}"/>
              </a:ext>
            </a:extLst>
          </p:cNvPr>
          <p:cNvSpPr txBox="1"/>
          <p:nvPr/>
        </p:nvSpPr>
        <p:spPr>
          <a:xfrm>
            <a:off x="9161559" y="5254201"/>
            <a:ext cx="2054639" cy="369332"/>
          </a:xfrm>
          <a:prstGeom prst="rect">
            <a:avLst/>
          </a:prstGeom>
          <a:noFill/>
        </p:spPr>
        <p:txBody>
          <a:bodyPr wrap="square" rtlCol="0">
            <a:spAutoFit/>
          </a:bodyPr>
          <a:lstStyle/>
          <a:p>
            <a:r>
              <a:rPr lang="en-US" dirty="0"/>
              <a:t>Sanitized Distance</a:t>
            </a:r>
          </a:p>
        </p:txBody>
      </p:sp>
      <p:sp>
        <p:nvSpPr>
          <p:cNvPr id="50" name="TextBox 49">
            <a:extLst>
              <a:ext uri="{FF2B5EF4-FFF2-40B4-BE49-F238E27FC236}">
                <a16:creationId xmlns:a16="http://schemas.microsoft.com/office/drawing/2014/main" id="{0A619641-145E-47DC-97CB-D3D00D4E5577}"/>
              </a:ext>
            </a:extLst>
          </p:cNvPr>
          <p:cNvSpPr txBox="1"/>
          <p:nvPr/>
        </p:nvSpPr>
        <p:spPr>
          <a:xfrm>
            <a:off x="9249355" y="5671757"/>
            <a:ext cx="1415387" cy="369332"/>
          </a:xfrm>
          <a:prstGeom prst="rect">
            <a:avLst/>
          </a:prstGeom>
          <a:noFill/>
        </p:spPr>
        <p:txBody>
          <a:bodyPr wrap="none" rtlCol="0">
            <a:spAutoFit/>
          </a:bodyPr>
          <a:lstStyle/>
          <a:p>
            <a:r>
              <a:rPr lang="en-US" dirty="0"/>
              <a:t>Alarm buzzer</a:t>
            </a:r>
          </a:p>
        </p:txBody>
      </p:sp>
      <p:cxnSp>
        <p:nvCxnSpPr>
          <p:cNvPr id="51" name="Straight Arrow Connector 50">
            <a:extLst>
              <a:ext uri="{FF2B5EF4-FFF2-40B4-BE49-F238E27FC236}">
                <a16:creationId xmlns:a16="http://schemas.microsoft.com/office/drawing/2014/main" id="{FD2AD4F1-821D-4EB1-9524-B41F7CD15669}"/>
              </a:ext>
            </a:extLst>
          </p:cNvPr>
          <p:cNvCxnSpPr>
            <a:cxnSpLocks/>
          </p:cNvCxnSpPr>
          <p:nvPr/>
        </p:nvCxnSpPr>
        <p:spPr>
          <a:xfrm>
            <a:off x="3995437" y="5042221"/>
            <a:ext cx="0" cy="629536"/>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EC6BAA2E-90D2-4BD6-A262-B0F4430925D8}"/>
              </a:ext>
            </a:extLst>
          </p:cNvPr>
          <p:cNvSpPr txBox="1"/>
          <p:nvPr/>
        </p:nvSpPr>
        <p:spPr>
          <a:xfrm>
            <a:off x="4991566" y="2896198"/>
            <a:ext cx="2146044" cy="369332"/>
          </a:xfrm>
          <a:prstGeom prst="rect">
            <a:avLst/>
          </a:prstGeom>
          <a:noFill/>
        </p:spPr>
        <p:txBody>
          <a:bodyPr wrap="square" rtlCol="0">
            <a:spAutoFit/>
          </a:bodyPr>
          <a:lstStyle/>
          <a:p>
            <a:pPr algn="ctr"/>
            <a:r>
              <a:rPr lang="en-US" dirty="0"/>
              <a:t>Packet Timings</a:t>
            </a:r>
          </a:p>
        </p:txBody>
      </p:sp>
      <p:cxnSp>
        <p:nvCxnSpPr>
          <p:cNvPr id="54" name="Straight Arrow Connector 53">
            <a:extLst>
              <a:ext uri="{FF2B5EF4-FFF2-40B4-BE49-F238E27FC236}">
                <a16:creationId xmlns:a16="http://schemas.microsoft.com/office/drawing/2014/main" id="{EE141BB8-2601-4A77-BFD9-21E84FC593F5}"/>
              </a:ext>
            </a:extLst>
          </p:cNvPr>
          <p:cNvCxnSpPr>
            <a:cxnSpLocks/>
          </p:cNvCxnSpPr>
          <p:nvPr/>
        </p:nvCxnSpPr>
        <p:spPr>
          <a:xfrm>
            <a:off x="8344370" y="2947861"/>
            <a:ext cx="0" cy="79546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5C486B50-C740-4C3E-8A2E-2B7A8F670FD7}"/>
              </a:ext>
            </a:extLst>
          </p:cNvPr>
          <p:cNvSpPr txBox="1"/>
          <p:nvPr/>
        </p:nvSpPr>
        <p:spPr>
          <a:xfrm>
            <a:off x="3334514" y="2851912"/>
            <a:ext cx="490840" cy="369332"/>
          </a:xfrm>
          <a:prstGeom prst="rect">
            <a:avLst/>
          </a:prstGeom>
          <a:noFill/>
        </p:spPr>
        <p:txBody>
          <a:bodyPr wrap="none" rtlCol="0">
            <a:spAutoFit/>
          </a:bodyPr>
          <a:lstStyle/>
          <a:p>
            <a:pPr algn="ctr"/>
            <a:r>
              <a:rPr lang="en-US" dirty="0"/>
              <a:t>CIR</a:t>
            </a:r>
          </a:p>
        </p:txBody>
      </p:sp>
      <p:sp>
        <p:nvSpPr>
          <p:cNvPr id="56" name="Freeform 33">
            <a:extLst>
              <a:ext uri="{FF2B5EF4-FFF2-40B4-BE49-F238E27FC236}">
                <a16:creationId xmlns:a16="http://schemas.microsoft.com/office/drawing/2014/main" id="{7FEC426F-CD36-4A9F-AD96-34A9EB9E4EB1}"/>
              </a:ext>
            </a:extLst>
          </p:cNvPr>
          <p:cNvSpPr/>
          <p:nvPr/>
        </p:nvSpPr>
        <p:spPr>
          <a:xfrm rot="19465445">
            <a:off x="5008646" y="2717387"/>
            <a:ext cx="204766" cy="457457"/>
          </a:xfrm>
          <a:custGeom>
            <a:avLst/>
            <a:gdLst>
              <a:gd name="connsiteX0" fmla="*/ 368505 w 368505"/>
              <a:gd name="connsiteY0" fmla="*/ 0 h 569637"/>
              <a:gd name="connsiteX1" fmla="*/ 2745 w 368505"/>
              <a:gd name="connsiteY1" fmla="*/ 436880 h 569637"/>
              <a:gd name="connsiteX2" fmla="*/ 205945 w 368505"/>
              <a:gd name="connsiteY2" fmla="*/ 568960 h 569637"/>
            </a:gdLst>
            <a:ahLst/>
            <a:cxnLst>
              <a:cxn ang="0">
                <a:pos x="connsiteX0" y="connsiteY0"/>
              </a:cxn>
              <a:cxn ang="0">
                <a:pos x="connsiteX1" y="connsiteY1"/>
              </a:cxn>
              <a:cxn ang="0">
                <a:pos x="connsiteX2" y="connsiteY2"/>
              </a:cxn>
            </a:cxnLst>
            <a:rect l="l" t="t" r="r" b="b"/>
            <a:pathLst>
              <a:path w="368505" h="569637">
                <a:moveTo>
                  <a:pt x="368505" y="0"/>
                </a:moveTo>
                <a:cubicBezTo>
                  <a:pt x="199171" y="171026"/>
                  <a:pt x="29838" y="342053"/>
                  <a:pt x="2745" y="436880"/>
                </a:cubicBezTo>
                <a:cubicBezTo>
                  <a:pt x="-24348" y="531707"/>
                  <a:pt x="156838" y="575733"/>
                  <a:pt x="205945" y="568960"/>
                </a:cubicBezTo>
              </a:path>
            </a:pathLst>
          </a:custGeom>
          <a:noFill/>
          <a:ln w="25400">
            <a:solidFill>
              <a:schemeClr val="tx1"/>
            </a:solidFill>
            <a:prstDash val="sysDot"/>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67B2AC0A-C649-4AEC-AFFA-35ED9E776D4E}"/>
              </a:ext>
            </a:extLst>
          </p:cNvPr>
          <p:cNvSpPr/>
          <p:nvPr/>
        </p:nvSpPr>
        <p:spPr>
          <a:xfrm>
            <a:off x="5542583" y="4036870"/>
            <a:ext cx="1960066" cy="514133"/>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Occlusion Classifier</a:t>
            </a:r>
          </a:p>
        </p:txBody>
      </p:sp>
      <p:sp>
        <p:nvSpPr>
          <p:cNvPr id="59" name="Rectangle 58">
            <a:extLst>
              <a:ext uri="{FF2B5EF4-FFF2-40B4-BE49-F238E27FC236}">
                <a16:creationId xmlns:a16="http://schemas.microsoft.com/office/drawing/2014/main" id="{2DDF3836-005E-44F3-BD57-722A1B15E649}"/>
              </a:ext>
            </a:extLst>
          </p:cNvPr>
          <p:cNvSpPr/>
          <p:nvPr/>
        </p:nvSpPr>
        <p:spPr>
          <a:xfrm>
            <a:off x="5260957" y="2220405"/>
            <a:ext cx="1882068" cy="393909"/>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Time Slotting</a:t>
            </a:r>
          </a:p>
        </p:txBody>
      </p:sp>
      <p:sp>
        <p:nvSpPr>
          <p:cNvPr id="60" name="Rectangle 59">
            <a:extLst>
              <a:ext uri="{FF2B5EF4-FFF2-40B4-BE49-F238E27FC236}">
                <a16:creationId xmlns:a16="http://schemas.microsoft.com/office/drawing/2014/main" id="{D19B4CA9-022B-456E-92B0-6463C89E04F7}"/>
              </a:ext>
            </a:extLst>
          </p:cNvPr>
          <p:cNvSpPr/>
          <p:nvPr/>
        </p:nvSpPr>
        <p:spPr>
          <a:xfrm>
            <a:off x="7269517" y="2216275"/>
            <a:ext cx="1882068" cy="393909"/>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Slot Adaptation</a:t>
            </a:r>
          </a:p>
        </p:txBody>
      </p:sp>
      <p:sp>
        <p:nvSpPr>
          <p:cNvPr id="61" name="Rectangle 60">
            <a:extLst>
              <a:ext uri="{FF2B5EF4-FFF2-40B4-BE49-F238E27FC236}">
                <a16:creationId xmlns:a16="http://schemas.microsoft.com/office/drawing/2014/main" id="{EB1B63FD-FA01-4CBC-8FA5-CFD16CD53F27}"/>
              </a:ext>
            </a:extLst>
          </p:cNvPr>
          <p:cNvSpPr/>
          <p:nvPr/>
        </p:nvSpPr>
        <p:spPr>
          <a:xfrm>
            <a:off x="9279283" y="2216275"/>
            <a:ext cx="1624099" cy="396357"/>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RESP again</a:t>
            </a:r>
          </a:p>
        </p:txBody>
      </p:sp>
      <p:sp>
        <p:nvSpPr>
          <p:cNvPr id="62" name="Rectangle 61">
            <a:extLst>
              <a:ext uri="{FF2B5EF4-FFF2-40B4-BE49-F238E27FC236}">
                <a16:creationId xmlns:a16="http://schemas.microsoft.com/office/drawing/2014/main" id="{886CB127-4919-4325-A839-7EE67B18FF50}"/>
              </a:ext>
            </a:extLst>
          </p:cNvPr>
          <p:cNvSpPr/>
          <p:nvPr/>
        </p:nvSpPr>
        <p:spPr>
          <a:xfrm>
            <a:off x="8251963" y="4029562"/>
            <a:ext cx="2054639" cy="528747"/>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Distance Compensation</a:t>
            </a:r>
          </a:p>
        </p:txBody>
      </p:sp>
      <p:sp>
        <p:nvSpPr>
          <p:cNvPr id="64" name="Rectangle 63">
            <a:extLst>
              <a:ext uri="{FF2B5EF4-FFF2-40B4-BE49-F238E27FC236}">
                <a16:creationId xmlns:a16="http://schemas.microsoft.com/office/drawing/2014/main" id="{0E80297A-CEE0-4474-991F-D3C9AB8876B9}"/>
              </a:ext>
            </a:extLst>
          </p:cNvPr>
          <p:cNvSpPr/>
          <p:nvPr/>
        </p:nvSpPr>
        <p:spPr>
          <a:xfrm>
            <a:off x="2409017" y="4036870"/>
            <a:ext cx="1935438" cy="514133"/>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Feature</a:t>
            </a:r>
            <a:endParaRPr lang="en-US" sz="2000" b="1" dirty="0">
              <a:solidFill>
                <a:sysClr val="windowText" lastClr="000000"/>
              </a:solidFill>
            </a:endParaRPr>
          </a:p>
          <a:p>
            <a:pPr algn="ctr"/>
            <a:r>
              <a:rPr lang="en-US" sz="2000" b="1" dirty="0">
                <a:solidFill>
                  <a:sysClr val="windowText" lastClr="000000"/>
                </a:solidFill>
              </a:rPr>
              <a:t>Extraction</a:t>
            </a:r>
            <a:endParaRPr lang="en-GB" sz="2000" b="1" dirty="0">
              <a:solidFill>
                <a:sysClr val="windowText" lastClr="000000"/>
              </a:solidFill>
            </a:endParaRPr>
          </a:p>
        </p:txBody>
      </p:sp>
      <p:cxnSp>
        <p:nvCxnSpPr>
          <p:cNvPr id="65" name="Straight Arrow Connector 64">
            <a:extLst>
              <a:ext uri="{FF2B5EF4-FFF2-40B4-BE49-F238E27FC236}">
                <a16:creationId xmlns:a16="http://schemas.microsoft.com/office/drawing/2014/main" id="{2E7C27BA-A899-43E7-9360-F3F7676B2F12}"/>
              </a:ext>
            </a:extLst>
          </p:cNvPr>
          <p:cNvCxnSpPr>
            <a:cxnSpLocks/>
            <a:stCxn id="64" idx="3"/>
            <a:endCxn id="58" idx="1"/>
          </p:cNvCxnSpPr>
          <p:nvPr/>
        </p:nvCxnSpPr>
        <p:spPr>
          <a:xfrm>
            <a:off x="4344455" y="4293937"/>
            <a:ext cx="1198128"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7764A055-FF53-4E27-8BDC-9CBA4BDCFED0}"/>
              </a:ext>
            </a:extLst>
          </p:cNvPr>
          <p:cNvCxnSpPr>
            <a:cxnSpLocks/>
            <a:stCxn id="58" idx="3"/>
            <a:endCxn id="62" idx="1"/>
          </p:cNvCxnSpPr>
          <p:nvPr/>
        </p:nvCxnSpPr>
        <p:spPr>
          <a:xfrm flipV="1">
            <a:off x="7502649" y="4293936"/>
            <a:ext cx="749314" cy="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4FC969D3-2CDD-463D-AE48-009632B478D9}"/>
              </a:ext>
            </a:extLst>
          </p:cNvPr>
          <p:cNvSpPr txBox="1"/>
          <p:nvPr/>
        </p:nvSpPr>
        <p:spPr>
          <a:xfrm>
            <a:off x="2331083" y="1957549"/>
            <a:ext cx="1850796" cy="830997"/>
          </a:xfrm>
          <a:prstGeom prst="rect">
            <a:avLst/>
          </a:prstGeom>
          <a:noFill/>
        </p:spPr>
        <p:txBody>
          <a:bodyPr wrap="square" rtlCol="0">
            <a:spAutoFit/>
          </a:bodyPr>
          <a:lstStyle/>
          <a:p>
            <a:pPr algn="ctr"/>
            <a:r>
              <a:rPr lang="en-US" sz="2400" dirty="0"/>
              <a:t>UWB RF Module</a:t>
            </a:r>
          </a:p>
        </p:txBody>
      </p:sp>
      <p:grpSp>
        <p:nvGrpSpPr>
          <p:cNvPr id="88" name="Group 87">
            <a:extLst>
              <a:ext uri="{FF2B5EF4-FFF2-40B4-BE49-F238E27FC236}">
                <a16:creationId xmlns:a16="http://schemas.microsoft.com/office/drawing/2014/main" id="{4648B3C4-28E0-4558-9578-8F0070954893}"/>
              </a:ext>
            </a:extLst>
          </p:cNvPr>
          <p:cNvGrpSpPr/>
          <p:nvPr/>
        </p:nvGrpSpPr>
        <p:grpSpPr>
          <a:xfrm>
            <a:off x="2612858" y="5671757"/>
            <a:ext cx="2607846" cy="689735"/>
            <a:chOff x="3506842" y="6068868"/>
            <a:chExt cx="2607846" cy="438371"/>
          </a:xfrm>
        </p:grpSpPr>
        <p:sp>
          <p:nvSpPr>
            <p:cNvPr id="45" name="Rectangle 44">
              <a:extLst>
                <a:ext uri="{FF2B5EF4-FFF2-40B4-BE49-F238E27FC236}">
                  <a16:creationId xmlns:a16="http://schemas.microsoft.com/office/drawing/2014/main" id="{2EF4CC92-BBF7-49D6-B472-7FD886C8E0AD}"/>
                </a:ext>
              </a:extLst>
            </p:cNvPr>
            <p:cNvSpPr/>
            <p:nvPr/>
          </p:nvSpPr>
          <p:spPr>
            <a:xfrm rot="16200000">
              <a:off x="4656876" y="4918834"/>
              <a:ext cx="307778" cy="2607846"/>
            </a:xfrm>
            <a:prstGeom prst="rect">
              <a:avLst/>
            </a:prstGeom>
            <a:solidFill>
              <a:schemeClr val="bg1">
                <a:lumMod val="85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dirty="0">
                <a:solidFill>
                  <a:schemeClr val="tx1"/>
                </a:solidFill>
              </a:endParaRPr>
            </a:p>
          </p:txBody>
        </p:sp>
        <p:sp>
          <p:nvSpPr>
            <p:cNvPr id="68" name="TextBox 67">
              <a:extLst>
                <a:ext uri="{FF2B5EF4-FFF2-40B4-BE49-F238E27FC236}">
                  <a16:creationId xmlns:a16="http://schemas.microsoft.com/office/drawing/2014/main" id="{A24D80CA-349D-4E9B-ACD5-166BDA2E3007}"/>
                </a:ext>
              </a:extLst>
            </p:cNvPr>
            <p:cNvSpPr txBox="1"/>
            <p:nvPr/>
          </p:nvSpPr>
          <p:spPr>
            <a:xfrm>
              <a:off x="3781291" y="6107129"/>
              <a:ext cx="2141877" cy="400110"/>
            </a:xfrm>
            <a:prstGeom prst="rect">
              <a:avLst/>
            </a:prstGeom>
            <a:noFill/>
          </p:spPr>
          <p:txBody>
            <a:bodyPr wrap="square" rtlCol="0">
              <a:spAutoFit/>
            </a:bodyPr>
            <a:lstStyle/>
            <a:p>
              <a:pPr algn="ctr"/>
              <a:r>
                <a:rPr lang="en-US" sz="2000" dirty="0"/>
                <a:t>Storage Module</a:t>
              </a:r>
            </a:p>
          </p:txBody>
        </p:sp>
      </p:grpSp>
      <p:sp>
        <p:nvSpPr>
          <p:cNvPr id="2" name="TextBox 1">
            <a:extLst>
              <a:ext uri="{FF2B5EF4-FFF2-40B4-BE49-F238E27FC236}">
                <a16:creationId xmlns:a16="http://schemas.microsoft.com/office/drawing/2014/main" id="{A420B228-3D16-4E10-A546-9C2016A5F52C}"/>
              </a:ext>
            </a:extLst>
          </p:cNvPr>
          <p:cNvSpPr txBox="1"/>
          <p:nvPr/>
        </p:nvSpPr>
        <p:spPr>
          <a:xfrm>
            <a:off x="516880" y="197391"/>
            <a:ext cx="4931655" cy="646331"/>
          </a:xfrm>
          <a:prstGeom prst="rect">
            <a:avLst/>
          </a:prstGeom>
          <a:noFill/>
        </p:spPr>
        <p:txBody>
          <a:bodyPr wrap="square" rtlCol="0">
            <a:spAutoFit/>
          </a:bodyPr>
          <a:lstStyle/>
          <a:p>
            <a:r>
              <a:rPr lang="en-GB" altLang="zh-CN" sz="3600" b="1" dirty="0">
                <a:solidFill>
                  <a:schemeClr val="accent5">
                    <a:lumMod val="50000"/>
                  </a:schemeClr>
                </a:solidFill>
              </a:rPr>
              <a:t>Occlusion Detection</a:t>
            </a:r>
            <a:endParaRPr lang="en-GB" sz="3600" b="1" dirty="0">
              <a:solidFill>
                <a:schemeClr val="accent5">
                  <a:lumMod val="50000"/>
                </a:schemeClr>
              </a:solidFill>
            </a:endParaRPr>
          </a:p>
        </p:txBody>
      </p:sp>
      <p:sp>
        <p:nvSpPr>
          <p:cNvPr id="82" name="TextBox 81">
            <a:extLst>
              <a:ext uri="{FF2B5EF4-FFF2-40B4-BE49-F238E27FC236}">
                <a16:creationId xmlns:a16="http://schemas.microsoft.com/office/drawing/2014/main" id="{47BC8CD8-182A-4C50-B0EE-A98C8AB928F0}"/>
              </a:ext>
            </a:extLst>
          </p:cNvPr>
          <p:cNvSpPr txBox="1"/>
          <p:nvPr/>
        </p:nvSpPr>
        <p:spPr>
          <a:xfrm>
            <a:off x="8344370" y="2927130"/>
            <a:ext cx="1054135" cy="369332"/>
          </a:xfrm>
          <a:prstGeom prst="rect">
            <a:avLst/>
          </a:prstGeom>
          <a:noFill/>
        </p:spPr>
        <p:txBody>
          <a:bodyPr wrap="none" rtlCol="0">
            <a:spAutoFit/>
          </a:bodyPr>
          <a:lstStyle/>
          <a:p>
            <a:r>
              <a:rPr lang="en-US" dirty="0"/>
              <a:t>Raw Dist.</a:t>
            </a:r>
          </a:p>
        </p:txBody>
      </p:sp>
      <p:grpSp>
        <p:nvGrpSpPr>
          <p:cNvPr id="100" name="Group 99">
            <a:extLst>
              <a:ext uri="{FF2B5EF4-FFF2-40B4-BE49-F238E27FC236}">
                <a16:creationId xmlns:a16="http://schemas.microsoft.com/office/drawing/2014/main" id="{E30F1CE3-573F-46BB-B068-FCE329E1A87B}"/>
              </a:ext>
            </a:extLst>
          </p:cNvPr>
          <p:cNvGrpSpPr/>
          <p:nvPr/>
        </p:nvGrpSpPr>
        <p:grpSpPr>
          <a:xfrm flipH="1">
            <a:off x="1689686" y="1481161"/>
            <a:ext cx="613993" cy="932068"/>
            <a:chOff x="6890603" y="1709530"/>
            <a:chExt cx="500134" cy="622472"/>
          </a:xfrm>
        </p:grpSpPr>
        <p:sp>
          <p:nvSpPr>
            <p:cNvPr id="101" name="Isosceles Triangle 100">
              <a:extLst>
                <a:ext uri="{FF2B5EF4-FFF2-40B4-BE49-F238E27FC236}">
                  <a16:creationId xmlns:a16="http://schemas.microsoft.com/office/drawing/2014/main" id="{43F72102-23F8-4308-BDAD-98F4B76E5B3D}"/>
                </a:ext>
              </a:extLst>
            </p:cNvPr>
            <p:cNvSpPr/>
            <p:nvPr/>
          </p:nvSpPr>
          <p:spPr>
            <a:xfrm rot="10800000">
              <a:off x="6987208" y="1709530"/>
              <a:ext cx="403529" cy="347870"/>
            </a:xfrm>
            <a:prstGeom prst="triangle">
              <a:avLst/>
            </a:prstGeom>
            <a:solidFill>
              <a:schemeClr val="bg1">
                <a:lumMod val="85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02" name="Straight Connector 101">
              <a:extLst>
                <a:ext uri="{FF2B5EF4-FFF2-40B4-BE49-F238E27FC236}">
                  <a16:creationId xmlns:a16="http://schemas.microsoft.com/office/drawing/2014/main" id="{08236941-AE0C-46A4-A424-62A4535A25CE}"/>
                </a:ext>
              </a:extLst>
            </p:cNvPr>
            <p:cNvCxnSpPr/>
            <p:nvPr/>
          </p:nvCxnSpPr>
          <p:spPr>
            <a:xfrm>
              <a:off x="7026965" y="2067339"/>
              <a:ext cx="3478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Elbow Connector 9">
              <a:extLst>
                <a:ext uri="{FF2B5EF4-FFF2-40B4-BE49-F238E27FC236}">
                  <a16:creationId xmlns:a16="http://schemas.microsoft.com/office/drawing/2014/main" id="{4C60ABE6-532D-4540-A7F0-2BB2C0164AFE}"/>
                </a:ext>
              </a:extLst>
            </p:cNvPr>
            <p:cNvCxnSpPr>
              <a:stCxn id="101" idx="0"/>
            </p:cNvCxnSpPr>
            <p:nvPr/>
          </p:nvCxnSpPr>
          <p:spPr>
            <a:xfrm rot="5400000">
              <a:off x="6902486" y="2045516"/>
              <a:ext cx="274603" cy="298369"/>
            </a:xfrm>
            <a:prstGeom prst="bentConnector2">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DA75424E-0165-4A6B-90B2-FF2FA89B269C}"/>
              </a:ext>
            </a:extLst>
          </p:cNvPr>
          <p:cNvSpPr/>
          <p:nvPr/>
        </p:nvSpPr>
        <p:spPr>
          <a:xfrm>
            <a:off x="1124200" y="5610770"/>
            <a:ext cx="10983942" cy="69292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5872B887-BA0A-4F96-B67A-06B4D35943CB}"/>
              </a:ext>
            </a:extLst>
          </p:cNvPr>
          <p:cNvSpPr txBox="1"/>
          <p:nvPr/>
        </p:nvSpPr>
        <p:spPr>
          <a:xfrm>
            <a:off x="4729482" y="3246620"/>
            <a:ext cx="3773377" cy="584775"/>
          </a:xfrm>
          <a:prstGeom prst="rect">
            <a:avLst/>
          </a:prstGeom>
          <a:noFill/>
        </p:spPr>
        <p:txBody>
          <a:bodyPr wrap="square" rtlCol="0">
            <a:spAutoFit/>
          </a:bodyPr>
          <a:lstStyle/>
          <a:p>
            <a:r>
              <a:rPr lang="en-GB" sz="3200" dirty="0">
                <a:solidFill>
                  <a:srgbClr val="C00000"/>
                </a:solidFill>
              </a:rPr>
              <a:t>Occlusion Detection</a:t>
            </a:r>
          </a:p>
        </p:txBody>
      </p:sp>
    </p:spTree>
    <p:extLst>
      <p:ext uri="{BB962C8B-B14F-4D97-AF65-F5344CB8AC3E}">
        <p14:creationId xmlns:p14="http://schemas.microsoft.com/office/powerpoint/2010/main" val="1201380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knife&#10;&#10;Description automatically generated">
            <a:extLst>
              <a:ext uri="{FF2B5EF4-FFF2-40B4-BE49-F238E27FC236}">
                <a16:creationId xmlns:a16="http://schemas.microsoft.com/office/drawing/2014/main" id="{A7D8C837-EE59-4E86-9286-B7FB6399A8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9562663" y="1663281"/>
            <a:ext cx="723900" cy="1476375"/>
          </a:xfrm>
          <a:prstGeom prst="rect">
            <a:avLst/>
          </a:prstGeom>
        </p:spPr>
      </p:pic>
      <p:pic>
        <p:nvPicPr>
          <p:cNvPr id="52" name="Picture 51" descr="A picture containing sitting, orange, brick&#10;&#10;Description automatically generated">
            <a:extLst>
              <a:ext uri="{FF2B5EF4-FFF2-40B4-BE49-F238E27FC236}">
                <a16:creationId xmlns:a16="http://schemas.microsoft.com/office/drawing/2014/main" id="{65004F62-44CC-458F-B4D6-81E9B07D8ED4}"/>
              </a:ext>
            </a:extLst>
          </p:cNvPr>
          <p:cNvPicPr>
            <a:picLocks noChangeAspect="1"/>
          </p:cNvPicPr>
          <p:nvPr/>
        </p:nvPicPr>
        <p:blipFill rotWithShape="1">
          <a:blip r:embed="rId5">
            <a:extLst>
              <a:ext uri="{28A0092B-C50C-407E-A947-70E740481C1C}">
                <a14:useLocalDpi xmlns:a14="http://schemas.microsoft.com/office/drawing/2010/main" val="0"/>
              </a:ext>
            </a:extLst>
          </a:blip>
          <a:srcRect l="29960" r="-730"/>
          <a:stretch/>
        </p:blipFill>
        <p:spPr>
          <a:xfrm>
            <a:off x="7803710" y="546439"/>
            <a:ext cx="1841015" cy="3115176"/>
          </a:xfrm>
          <a:prstGeom prst="rect">
            <a:avLst/>
          </a:prstGeom>
        </p:spPr>
      </p:pic>
      <p:sp>
        <p:nvSpPr>
          <p:cNvPr id="5" name="TextBox 4">
            <a:extLst>
              <a:ext uri="{FF2B5EF4-FFF2-40B4-BE49-F238E27FC236}">
                <a16:creationId xmlns:a16="http://schemas.microsoft.com/office/drawing/2014/main" id="{7E4F2623-F51A-465E-A004-A451B634220C}"/>
              </a:ext>
            </a:extLst>
          </p:cNvPr>
          <p:cNvSpPr txBox="1"/>
          <p:nvPr/>
        </p:nvSpPr>
        <p:spPr>
          <a:xfrm>
            <a:off x="1914308" y="4475275"/>
            <a:ext cx="852718" cy="584775"/>
          </a:xfrm>
          <a:prstGeom prst="rect">
            <a:avLst/>
          </a:prstGeom>
          <a:solidFill>
            <a:schemeClr val="accent5">
              <a:lumMod val="20000"/>
              <a:lumOff val="80000"/>
            </a:schemeClr>
          </a:solidFill>
        </p:spPr>
        <p:txBody>
          <a:bodyPr wrap="square" rtlCol="0">
            <a:spAutoFit/>
          </a:bodyPr>
          <a:lstStyle/>
          <a:p>
            <a:r>
              <a:rPr lang="en-GB" sz="3200" dirty="0"/>
              <a:t>LOS</a:t>
            </a:r>
          </a:p>
        </p:txBody>
      </p:sp>
      <p:sp>
        <p:nvSpPr>
          <p:cNvPr id="6" name="TextBox 5">
            <a:extLst>
              <a:ext uri="{FF2B5EF4-FFF2-40B4-BE49-F238E27FC236}">
                <a16:creationId xmlns:a16="http://schemas.microsoft.com/office/drawing/2014/main" id="{EBCBD50F-13E7-4D12-8452-0C218E36007F}"/>
              </a:ext>
            </a:extLst>
          </p:cNvPr>
          <p:cNvSpPr txBox="1"/>
          <p:nvPr/>
        </p:nvSpPr>
        <p:spPr>
          <a:xfrm>
            <a:off x="6831204" y="4475276"/>
            <a:ext cx="1912620" cy="584775"/>
          </a:xfrm>
          <a:prstGeom prst="rect">
            <a:avLst/>
          </a:prstGeom>
          <a:solidFill>
            <a:schemeClr val="accent5">
              <a:lumMod val="20000"/>
              <a:lumOff val="80000"/>
            </a:schemeClr>
          </a:solidFill>
        </p:spPr>
        <p:txBody>
          <a:bodyPr wrap="square" rtlCol="0">
            <a:spAutoFit/>
          </a:bodyPr>
          <a:lstStyle/>
          <a:p>
            <a:r>
              <a:rPr lang="en-GB" sz="3200" dirty="0"/>
              <a:t>Wall block</a:t>
            </a:r>
          </a:p>
        </p:txBody>
      </p:sp>
      <p:sp>
        <p:nvSpPr>
          <p:cNvPr id="25" name="AutoShape 2">
            <a:extLst>
              <a:ext uri="{FF2B5EF4-FFF2-40B4-BE49-F238E27FC236}">
                <a16:creationId xmlns:a16="http://schemas.microsoft.com/office/drawing/2014/main" id="{6A77E985-63E5-4120-9C5E-3C00843AE19D}"/>
              </a:ext>
            </a:extLst>
          </p:cNvPr>
          <p:cNvSpPr>
            <a:spLocks noChangeAspect="1" noChangeArrowheads="1"/>
          </p:cNvSpPr>
          <p:nvPr/>
        </p:nvSpPr>
        <p:spPr bwMode="auto">
          <a:xfrm>
            <a:off x="7677157" y="255846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 name="Arrow: Right 38">
            <a:extLst>
              <a:ext uri="{FF2B5EF4-FFF2-40B4-BE49-F238E27FC236}">
                <a16:creationId xmlns:a16="http://schemas.microsoft.com/office/drawing/2014/main" id="{6C179945-9D33-43D0-8C73-B72F16F4977A}"/>
              </a:ext>
            </a:extLst>
          </p:cNvPr>
          <p:cNvSpPr/>
          <p:nvPr/>
        </p:nvSpPr>
        <p:spPr>
          <a:xfrm rot="5400000">
            <a:off x="7543920" y="4681077"/>
            <a:ext cx="533169" cy="1532044"/>
          </a:xfrm>
          <a:prstGeom prst="right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ysClr val="windowText" lastClr="000000"/>
                </a:solidFill>
              </a:ln>
            </a:endParaRPr>
          </a:p>
        </p:txBody>
      </p:sp>
      <p:sp>
        <p:nvSpPr>
          <p:cNvPr id="43" name="TextBox 42">
            <a:extLst>
              <a:ext uri="{FF2B5EF4-FFF2-40B4-BE49-F238E27FC236}">
                <a16:creationId xmlns:a16="http://schemas.microsoft.com/office/drawing/2014/main" id="{43FEF1EB-451B-4C30-97FF-5CD702738BBF}"/>
              </a:ext>
            </a:extLst>
          </p:cNvPr>
          <p:cNvSpPr txBox="1"/>
          <p:nvPr/>
        </p:nvSpPr>
        <p:spPr>
          <a:xfrm>
            <a:off x="5732603" y="5756967"/>
            <a:ext cx="3898974" cy="461665"/>
          </a:xfrm>
          <a:prstGeom prst="rect">
            <a:avLst/>
          </a:prstGeom>
          <a:noFill/>
        </p:spPr>
        <p:txBody>
          <a:bodyPr wrap="square" rtlCol="0">
            <a:spAutoFit/>
          </a:bodyPr>
          <a:lstStyle/>
          <a:p>
            <a:pPr algn="ctr"/>
            <a:r>
              <a:rPr lang="en-GB" sz="2400" dirty="0"/>
              <a:t>Warning should be </a:t>
            </a:r>
            <a:r>
              <a:rPr lang="en-GB" sz="2400" dirty="0">
                <a:solidFill>
                  <a:srgbClr val="C00000"/>
                </a:solidFill>
              </a:rPr>
              <a:t>disabled!</a:t>
            </a:r>
          </a:p>
        </p:txBody>
      </p:sp>
      <p:sp>
        <p:nvSpPr>
          <p:cNvPr id="3" name="TextBox 2">
            <a:extLst>
              <a:ext uri="{FF2B5EF4-FFF2-40B4-BE49-F238E27FC236}">
                <a16:creationId xmlns:a16="http://schemas.microsoft.com/office/drawing/2014/main" id="{10E1537C-B5D8-4EC6-A00A-ABD6204737B9}"/>
              </a:ext>
            </a:extLst>
          </p:cNvPr>
          <p:cNvSpPr txBox="1"/>
          <p:nvPr/>
        </p:nvSpPr>
        <p:spPr>
          <a:xfrm>
            <a:off x="516880" y="197391"/>
            <a:ext cx="4931655" cy="646331"/>
          </a:xfrm>
          <a:prstGeom prst="rect">
            <a:avLst/>
          </a:prstGeom>
          <a:noFill/>
        </p:spPr>
        <p:txBody>
          <a:bodyPr wrap="square" rtlCol="0">
            <a:spAutoFit/>
          </a:bodyPr>
          <a:lstStyle/>
          <a:p>
            <a:r>
              <a:rPr lang="en-GB" altLang="zh-CN" sz="3600" b="1" dirty="0">
                <a:solidFill>
                  <a:schemeClr val="accent5">
                    <a:lumMod val="50000"/>
                  </a:schemeClr>
                </a:solidFill>
              </a:rPr>
              <a:t>Occlusion Detection</a:t>
            </a:r>
            <a:endParaRPr lang="en-GB" sz="3600" b="1" dirty="0">
              <a:solidFill>
                <a:schemeClr val="accent5">
                  <a:lumMod val="50000"/>
                </a:schemeClr>
              </a:solidFill>
            </a:endParaRPr>
          </a:p>
        </p:txBody>
      </p:sp>
      <p:cxnSp>
        <p:nvCxnSpPr>
          <p:cNvPr id="36" name="Straight Arrow Connector 35">
            <a:extLst>
              <a:ext uri="{FF2B5EF4-FFF2-40B4-BE49-F238E27FC236}">
                <a16:creationId xmlns:a16="http://schemas.microsoft.com/office/drawing/2014/main" id="{DAC71F26-8389-449D-9068-81B98304094F}"/>
              </a:ext>
            </a:extLst>
          </p:cNvPr>
          <p:cNvCxnSpPr>
            <a:cxnSpLocks/>
          </p:cNvCxnSpPr>
          <p:nvPr/>
        </p:nvCxnSpPr>
        <p:spPr>
          <a:xfrm>
            <a:off x="1926837" y="2301268"/>
            <a:ext cx="965932" cy="1"/>
          </a:xfrm>
          <a:prstGeom prst="straightConnector1">
            <a:avLst/>
          </a:prstGeom>
          <a:ln w="50800">
            <a:solidFill>
              <a:srgbClr val="FFC000"/>
            </a:solidFill>
            <a:headEnd type="arrow" w="med" len="med"/>
            <a:tailEnd type="arrow" w="med" len="med"/>
          </a:ln>
          <a:effectLst>
            <a:glow rad="101600">
              <a:schemeClr val="tx1">
                <a:alpha val="40000"/>
              </a:schemeClr>
            </a:glow>
          </a:effectLst>
        </p:spPr>
        <p:style>
          <a:lnRef idx="1">
            <a:schemeClr val="accent1"/>
          </a:lnRef>
          <a:fillRef idx="0">
            <a:schemeClr val="accent1"/>
          </a:fillRef>
          <a:effectRef idx="0">
            <a:schemeClr val="accent1"/>
          </a:effectRef>
          <a:fontRef idx="minor">
            <a:schemeClr val="tx1"/>
          </a:fontRef>
        </p:style>
      </p:cxnSp>
      <p:pic>
        <p:nvPicPr>
          <p:cNvPr id="20" name="Picture 19" descr="A circuit board&#10;&#10;Description automatically generated">
            <a:extLst>
              <a:ext uri="{FF2B5EF4-FFF2-40B4-BE49-F238E27FC236}">
                <a16:creationId xmlns:a16="http://schemas.microsoft.com/office/drawing/2014/main" id="{1040FF1E-0A2C-4355-A6A8-A47DF504C90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566905">
            <a:off x="739790" y="1665690"/>
            <a:ext cx="1348586" cy="1271155"/>
          </a:xfrm>
          <a:prstGeom prst="rect">
            <a:avLst/>
          </a:prstGeom>
        </p:spPr>
      </p:pic>
      <p:pic>
        <p:nvPicPr>
          <p:cNvPr id="21" name="Picture 20" descr="A circuit board&#10;&#10;Description automatically generated">
            <a:extLst>
              <a:ext uri="{FF2B5EF4-FFF2-40B4-BE49-F238E27FC236}">
                <a16:creationId xmlns:a16="http://schemas.microsoft.com/office/drawing/2014/main" id="{A0F7487C-548E-402D-8EA2-8349C2BAA0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404209">
            <a:off x="2644901" y="1661663"/>
            <a:ext cx="1348586" cy="1271155"/>
          </a:xfrm>
          <a:prstGeom prst="rect">
            <a:avLst/>
          </a:prstGeom>
        </p:spPr>
      </p:pic>
      <p:pic>
        <p:nvPicPr>
          <p:cNvPr id="50" name="Picture 49" descr="A circuit board&#10;&#10;Description automatically generated">
            <a:extLst>
              <a:ext uri="{FF2B5EF4-FFF2-40B4-BE49-F238E27FC236}">
                <a16:creationId xmlns:a16="http://schemas.microsoft.com/office/drawing/2014/main" id="{EF6A02AA-35C6-4587-9F34-934FB681E3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566905">
            <a:off x="7588093" y="2896432"/>
            <a:ext cx="610211" cy="575175"/>
          </a:xfrm>
          <a:prstGeom prst="rect">
            <a:avLst/>
          </a:prstGeom>
        </p:spPr>
      </p:pic>
      <p:pic>
        <p:nvPicPr>
          <p:cNvPr id="16" name="Picture 15" descr="A picture containing knife&#10;&#10;Description automatically generated">
            <a:extLst>
              <a:ext uri="{FF2B5EF4-FFF2-40B4-BE49-F238E27FC236}">
                <a16:creationId xmlns:a16="http://schemas.microsoft.com/office/drawing/2014/main" id="{457056D0-8A21-4EBB-B044-EB5AEA6A7C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05643" y="1526406"/>
            <a:ext cx="847725" cy="1466850"/>
          </a:xfrm>
          <a:prstGeom prst="rect">
            <a:avLst/>
          </a:prstGeom>
        </p:spPr>
      </p:pic>
      <p:pic>
        <p:nvPicPr>
          <p:cNvPr id="17" name="Picture 16" descr="A picture containing table&#10;&#10;Description automatically generated">
            <a:extLst>
              <a:ext uri="{FF2B5EF4-FFF2-40B4-BE49-F238E27FC236}">
                <a16:creationId xmlns:a16="http://schemas.microsoft.com/office/drawing/2014/main" id="{CA303D6B-8A23-41C8-8939-976C91BDEAD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57562" y="1526406"/>
            <a:ext cx="695325" cy="1466850"/>
          </a:xfrm>
          <a:prstGeom prst="rect">
            <a:avLst/>
          </a:prstGeom>
        </p:spPr>
      </p:pic>
      <p:pic>
        <p:nvPicPr>
          <p:cNvPr id="18" name="Picture 17" descr="A close up of a logo&#10;&#10;Description automatically generated">
            <a:extLst>
              <a:ext uri="{FF2B5EF4-FFF2-40B4-BE49-F238E27FC236}">
                <a16:creationId xmlns:a16="http://schemas.microsoft.com/office/drawing/2014/main" id="{846B454E-FCFF-4FA7-A5BE-0C4B46C8368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33531" y="1507356"/>
            <a:ext cx="571500" cy="1485900"/>
          </a:xfrm>
          <a:prstGeom prst="rect">
            <a:avLst/>
          </a:prstGeom>
        </p:spPr>
      </p:pic>
      <p:pic>
        <p:nvPicPr>
          <p:cNvPr id="19" name="Picture 18" descr="A close up of a logo&#10;&#10;Description automatically generated">
            <a:extLst>
              <a:ext uri="{FF2B5EF4-FFF2-40B4-BE49-F238E27FC236}">
                <a16:creationId xmlns:a16="http://schemas.microsoft.com/office/drawing/2014/main" id="{43A63979-6354-4284-AF42-CAB829030D5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90318" y="1526406"/>
            <a:ext cx="723900" cy="1504950"/>
          </a:xfrm>
          <a:prstGeom prst="rect">
            <a:avLst/>
          </a:prstGeom>
        </p:spPr>
      </p:pic>
      <p:pic>
        <p:nvPicPr>
          <p:cNvPr id="22" name="Picture 21" descr="A picture containing knife&#10;&#10;Description automatically generated">
            <a:extLst>
              <a:ext uri="{FF2B5EF4-FFF2-40B4-BE49-F238E27FC236}">
                <a16:creationId xmlns:a16="http://schemas.microsoft.com/office/drawing/2014/main" id="{9E640017-E5B0-45CF-B4D5-6E7288C2148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02074" y="1535931"/>
            <a:ext cx="723900" cy="1495425"/>
          </a:xfrm>
          <a:prstGeom prst="rect">
            <a:avLst/>
          </a:prstGeom>
        </p:spPr>
      </p:pic>
      <p:pic>
        <p:nvPicPr>
          <p:cNvPr id="23" name="Picture 22" descr="A picture containing light, traffic, street&#10;&#10;Description automatically generated">
            <a:extLst>
              <a:ext uri="{FF2B5EF4-FFF2-40B4-BE49-F238E27FC236}">
                <a16:creationId xmlns:a16="http://schemas.microsoft.com/office/drawing/2014/main" id="{AD762B07-A0E0-416B-9C29-E305F5E1946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204160" y="1545456"/>
            <a:ext cx="590550" cy="1438275"/>
          </a:xfrm>
          <a:prstGeom prst="rect">
            <a:avLst/>
          </a:prstGeom>
        </p:spPr>
      </p:pic>
      <p:pic>
        <p:nvPicPr>
          <p:cNvPr id="24" name="Picture 23" descr="A picture containing knife&#10;&#10;Description automatically generated">
            <a:extLst>
              <a:ext uri="{FF2B5EF4-FFF2-40B4-BE49-F238E27FC236}">
                <a16:creationId xmlns:a16="http://schemas.microsoft.com/office/drawing/2014/main" id="{A38CD8C2-BF18-4B5E-99CC-138E7D1E8EB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656993" y="1545456"/>
            <a:ext cx="1009650" cy="1466850"/>
          </a:xfrm>
          <a:prstGeom prst="rect">
            <a:avLst/>
          </a:prstGeom>
        </p:spPr>
      </p:pic>
      <p:pic>
        <p:nvPicPr>
          <p:cNvPr id="26" name="Picture 25" descr="A picture containing knife&#10;&#10;Description automatically generated">
            <a:extLst>
              <a:ext uri="{FF2B5EF4-FFF2-40B4-BE49-F238E27FC236}">
                <a16:creationId xmlns:a16="http://schemas.microsoft.com/office/drawing/2014/main" id="{61402682-7CC2-48A8-99AA-6D64D40631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3549" y="1520926"/>
            <a:ext cx="704850" cy="1476375"/>
          </a:xfrm>
          <a:prstGeom prst="rect">
            <a:avLst/>
          </a:prstGeom>
        </p:spPr>
      </p:pic>
      <p:pic>
        <p:nvPicPr>
          <p:cNvPr id="27" name="Picture 26" descr="A picture containing table&#10;&#10;Description automatically generated">
            <a:extLst>
              <a:ext uri="{FF2B5EF4-FFF2-40B4-BE49-F238E27FC236}">
                <a16:creationId xmlns:a16="http://schemas.microsoft.com/office/drawing/2014/main" id="{99F65869-3D73-49CE-B18B-FE01B1292A5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71005" y="1507356"/>
            <a:ext cx="695325" cy="1466850"/>
          </a:xfrm>
          <a:prstGeom prst="rect">
            <a:avLst/>
          </a:prstGeom>
        </p:spPr>
      </p:pic>
      <p:pic>
        <p:nvPicPr>
          <p:cNvPr id="28" name="Picture 27" descr="A close up of a logo&#10;&#10;Description automatically generated">
            <a:extLst>
              <a:ext uri="{FF2B5EF4-FFF2-40B4-BE49-F238E27FC236}">
                <a16:creationId xmlns:a16="http://schemas.microsoft.com/office/drawing/2014/main" id="{F7DF74F6-3AFE-452C-808A-EB9745B4B0D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46974" y="1488306"/>
            <a:ext cx="571500" cy="1485900"/>
          </a:xfrm>
          <a:prstGeom prst="rect">
            <a:avLst/>
          </a:prstGeom>
        </p:spPr>
      </p:pic>
      <p:pic>
        <p:nvPicPr>
          <p:cNvPr id="29" name="Picture 28" descr="A close up of a logo&#10;&#10;Description automatically generated">
            <a:extLst>
              <a:ext uri="{FF2B5EF4-FFF2-40B4-BE49-F238E27FC236}">
                <a16:creationId xmlns:a16="http://schemas.microsoft.com/office/drawing/2014/main" id="{601EC54B-0EB2-4955-82A9-7D674B70580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03761" y="1507356"/>
            <a:ext cx="723900" cy="1504950"/>
          </a:xfrm>
          <a:prstGeom prst="rect">
            <a:avLst/>
          </a:prstGeom>
        </p:spPr>
      </p:pic>
      <p:pic>
        <p:nvPicPr>
          <p:cNvPr id="30" name="Picture 29" descr="A picture containing knife&#10;&#10;Description automatically generated">
            <a:extLst>
              <a:ext uri="{FF2B5EF4-FFF2-40B4-BE49-F238E27FC236}">
                <a16:creationId xmlns:a16="http://schemas.microsoft.com/office/drawing/2014/main" id="{8B3F6C05-3E29-4A56-87FF-38C1333C7F4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015517" y="1516881"/>
            <a:ext cx="723900" cy="1495425"/>
          </a:xfrm>
          <a:prstGeom prst="rect">
            <a:avLst/>
          </a:prstGeom>
        </p:spPr>
      </p:pic>
      <p:pic>
        <p:nvPicPr>
          <p:cNvPr id="31" name="Picture 30" descr="A picture containing light, traffic, street&#10;&#10;Description automatically generated">
            <a:extLst>
              <a:ext uri="{FF2B5EF4-FFF2-40B4-BE49-F238E27FC236}">
                <a16:creationId xmlns:a16="http://schemas.microsoft.com/office/drawing/2014/main" id="{1A898204-6248-432C-8782-8879B46881A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7603" y="1526406"/>
            <a:ext cx="590550" cy="1438275"/>
          </a:xfrm>
          <a:prstGeom prst="rect">
            <a:avLst/>
          </a:prstGeom>
        </p:spPr>
      </p:pic>
      <p:pic>
        <p:nvPicPr>
          <p:cNvPr id="33" name="Picture 32" descr="A picture containing knife&#10;&#10;Description automatically generated">
            <a:extLst>
              <a:ext uri="{FF2B5EF4-FFF2-40B4-BE49-F238E27FC236}">
                <a16:creationId xmlns:a16="http://schemas.microsoft.com/office/drawing/2014/main" id="{FB50A62C-CE02-4F1D-8621-96C0632DD1D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670436" y="1526406"/>
            <a:ext cx="1009650" cy="1466850"/>
          </a:xfrm>
          <a:prstGeom prst="rect">
            <a:avLst/>
          </a:prstGeom>
        </p:spPr>
      </p:pic>
      <p:pic>
        <p:nvPicPr>
          <p:cNvPr id="34" name="Picture 33" descr="A picture containing knife&#10;&#10;Description automatically generated">
            <a:extLst>
              <a:ext uri="{FF2B5EF4-FFF2-40B4-BE49-F238E27FC236}">
                <a16:creationId xmlns:a16="http://schemas.microsoft.com/office/drawing/2014/main" id="{03B821E6-A38F-4664-9C50-8581335149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6992" y="1501876"/>
            <a:ext cx="704850" cy="1476375"/>
          </a:xfrm>
          <a:prstGeom prst="rect">
            <a:avLst/>
          </a:prstGeom>
        </p:spPr>
      </p:pic>
      <p:pic>
        <p:nvPicPr>
          <p:cNvPr id="35" name="Picture 34" descr="A picture containing table&#10;&#10;Description automatically generated">
            <a:extLst>
              <a:ext uri="{FF2B5EF4-FFF2-40B4-BE49-F238E27FC236}">
                <a16:creationId xmlns:a16="http://schemas.microsoft.com/office/drawing/2014/main" id="{505E2837-1F29-49AB-ABCC-203E967B21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94336" y="1512836"/>
            <a:ext cx="695325" cy="1466850"/>
          </a:xfrm>
          <a:prstGeom prst="rect">
            <a:avLst/>
          </a:prstGeom>
        </p:spPr>
      </p:pic>
      <p:pic>
        <p:nvPicPr>
          <p:cNvPr id="37" name="Picture 36" descr="A close up of a logo&#10;&#10;Description automatically generated">
            <a:extLst>
              <a:ext uri="{FF2B5EF4-FFF2-40B4-BE49-F238E27FC236}">
                <a16:creationId xmlns:a16="http://schemas.microsoft.com/office/drawing/2014/main" id="{E161CE74-6B75-445F-BC23-FFE2FB717FF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70305" y="1493786"/>
            <a:ext cx="571500" cy="1485900"/>
          </a:xfrm>
          <a:prstGeom prst="rect">
            <a:avLst/>
          </a:prstGeom>
        </p:spPr>
      </p:pic>
      <p:pic>
        <p:nvPicPr>
          <p:cNvPr id="38" name="Picture 37" descr="A close up of a logo&#10;&#10;Description automatically generated">
            <a:extLst>
              <a:ext uri="{FF2B5EF4-FFF2-40B4-BE49-F238E27FC236}">
                <a16:creationId xmlns:a16="http://schemas.microsoft.com/office/drawing/2014/main" id="{4AC32DE5-603B-44EE-873B-9177E279105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27092" y="1512836"/>
            <a:ext cx="723900" cy="1504950"/>
          </a:xfrm>
          <a:prstGeom prst="rect">
            <a:avLst/>
          </a:prstGeom>
        </p:spPr>
      </p:pic>
      <p:pic>
        <p:nvPicPr>
          <p:cNvPr id="40" name="Picture 39" descr="A picture containing knife&#10;&#10;Description automatically generated">
            <a:extLst>
              <a:ext uri="{FF2B5EF4-FFF2-40B4-BE49-F238E27FC236}">
                <a16:creationId xmlns:a16="http://schemas.microsoft.com/office/drawing/2014/main" id="{4C7B7AF2-558B-4A2A-BDBB-0E39B9B5429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038848" y="1522361"/>
            <a:ext cx="723900" cy="1495425"/>
          </a:xfrm>
          <a:prstGeom prst="rect">
            <a:avLst/>
          </a:prstGeom>
        </p:spPr>
      </p:pic>
      <p:pic>
        <p:nvPicPr>
          <p:cNvPr id="41" name="Picture 40" descr="A picture containing light, traffic, street&#10;&#10;Description automatically generated">
            <a:extLst>
              <a:ext uri="{FF2B5EF4-FFF2-40B4-BE49-F238E27FC236}">
                <a16:creationId xmlns:a16="http://schemas.microsoft.com/office/drawing/2014/main" id="{85A8BCD1-2165-4FAF-A3F0-C9D06B8BC56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240934" y="1531886"/>
            <a:ext cx="590550" cy="1438275"/>
          </a:xfrm>
          <a:prstGeom prst="rect">
            <a:avLst/>
          </a:prstGeom>
        </p:spPr>
      </p:pic>
      <p:pic>
        <p:nvPicPr>
          <p:cNvPr id="42" name="Picture 41" descr="A picture containing knife&#10;&#10;Description automatically generated">
            <a:extLst>
              <a:ext uri="{FF2B5EF4-FFF2-40B4-BE49-F238E27FC236}">
                <a16:creationId xmlns:a16="http://schemas.microsoft.com/office/drawing/2014/main" id="{6A40CE2A-A312-4D2A-848F-721B230FD98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693767" y="1531886"/>
            <a:ext cx="1009650" cy="1466850"/>
          </a:xfrm>
          <a:prstGeom prst="rect">
            <a:avLst/>
          </a:prstGeom>
        </p:spPr>
      </p:pic>
      <p:pic>
        <p:nvPicPr>
          <p:cNvPr id="44" name="Picture 43" descr="A picture containing knife&#10;&#10;Description automatically generated">
            <a:extLst>
              <a:ext uri="{FF2B5EF4-FFF2-40B4-BE49-F238E27FC236}">
                <a16:creationId xmlns:a16="http://schemas.microsoft.com/office/drawing/2014/main" id="{F6B7F5DE-E99A-4D98-B9CD-25A371055C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0323" y="1507356"/>
            <a:ext cx="704850" cy="1476375"/>
          </a:xfrm>
          <a:prstGeom prst="rect">
            <a:avLst/>
          </a:prstGeom>
        </p:spPr>
      </p:pic>
      <p:pic>
        <p:nvPicPr>
          <p:cNvPr id="45" name="Picture 44" descr="A picture containing table&#10;&#10;Description automatically generated">
            <a:extLst>
              <a:ext uri="{FF2B5EF4-FFF2-40B4-BE49-F238E27FC236}">
                <a16:creationId xmlns:a16="http://schemas.microsoft.com/office/drawing/2014/main" id="{91AE843D-9FCC-4862-9AB8-BFD7D0A0746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40682" y="1508651"/>
            <a:ext cx="695325" cy="1466850"/>
          </a:xfrm>
          <a:prstGeom prst="rect">
            <a:avLst/>
          </a:prstGeom>
        </p:spPr>
      </p:pic>
      <p:pic>
        <p:nvPicPr>
          <p:cNvPr id="4" name="Picture 3" descr="A circuit board&#10;&#10;Description automatically generated">
            <a:extLst>
              <a:ext uri="{FF2B5EF4-FFF2-40B4-BE49-F238E27FC236}">
                <a16:creationId xmlns:a16="http://schemas.microsoft.com/office/drawing/2014/main" id="{E098991D-461F-4C7A-A8E5-138340F741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566905">
            <a:off x="10088577" y="2762224"/>
            <a:ext cx="610211" cy="575175"/>
          </a:xfrm>
          <a:prstGeom prst="rect">
            <a:avLst/>
          </a:prstGeom>
        </p:spPr>
      </p:pic>
      <p:pic>
        <p:nvPicPr>
          <p:cNvPr id="56" name="Graphic 55">
            <a:extLst>
              <a:ext uri="{FF2B5EF4-FFF2-40B4-BE49-F238E27FC236}">
                <a16:creationId xmlns:a16="http://schemas.microsoft.com/office/drawing/2014/main" id="{0BBD0408-F8D9-43B1-8653-8C39ADF55482}"/>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324856" y="3089545"/>
            <a:ext cx="430686" cy="430686"/>
          </a:xfrm>
          <a:prstGeom prst="rect">
            <a:avLst/>
          </a:prstGeom>
        </p:spPr>
      </p:pic>
      <p:cxnSp>
        <p:nvCxnSpPr>
          <p:cNvPr id="59" name="Straight Arrow Connector 58">
            <a:extLst>
              <a:ext uri="{FF2B5EF4-FFF2-40B4-BE49-F238E27FC236}">
                <a16:creationId xmlns:a16="http://schemas.microsoft.com/office/drawing/2014/main" id="{FD8036E5-462F-4BD6-8E4B-8E808A67E34F}"/>
              </a:ext>
            </a:extLst>
          </p:cNvPr>
          <p:cNvCxnSpPr>
            <a:cxnSpLocks/>
          </p:cNvCxnSpPr>
          <p:nvPr/>
        </p:nvCxnSpPr>
        <p:spPr>
          <a:xfrm>
            <a:off x="6454140" y="3688617"/>
            <a:ext cx="4015488" cy="0"/>
          </a:xfrm>
          <a:prstGeom prst="straightConnector1">
            <a:avLst/>
          </a:prstGeom>
          <a:ln w="38100">
            <a:solidFill>
              <a:schemeClr val="tx1"/>
            </a:solidFill>
            <a:headEnd type="arrow" w="med" len="med"/>
            <a:tailEnd type="arrow" w="med" len="med"/>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B9A97AE9-F233-4D17-93DD-5C922D2A082D}"/>
              </a:ext>
            </a:extLst>
          </p:cNvPr>
          <p:cNvSpPr txBox="1"/>
          <p:nvPr/>
        </p:nvSpPr>
        <p:spPr>
          <a:xfrm>
            <a:off x="8077662" y="3742622"/>
            <a:ext cx="899370" cy="369332"/>
          </a:xfrm>
          <a:prstGeom prst="rect">
            <a:avLst/>
          </a:prstGeom>
          <a:noFill/>
        </p:spPr>
        <p:txBody>
          <a:bodyPr wrap="square" rtlCol="0">
            <a:spAutoFit/>
          </a:bodyPr>
          <a:lstStyle/>
          <a:p>
            <a:r>
              <a:rPr lang="en-US" dirty="0"/>
              <a:t>  6 F</a:t>
            </a:r>
            <a:r>
              <a:rPr lang="en-US" altLang="zh-CN" dirty="0"/>
              <a:t>eet</a:t>
            </a:r>
            <a:endParaRPr lang="en-US" dirty="0"/>
          </a:p>
        </p:txBody>
      </p:sp>
      <p:cxnSp>
        <p:nvCxnSpPr>
          <p:cNvPr id="46" name="Straight Arrow Connector 45">
            <a:extLst>
              <a:ext uri="{FF2B5EF4-FFF2-40B4-BE49-F238E27FC236}">
                <a16:creationId xmlns:a16="http://schemas.microsoft.com/office/drawing/2014/main" id="{C812E8BD-C110-4002-9E57-C5C06CD8603F}"/>
              </a:ext>
            </a:extLst>
          </p:cNvPr>
          <p:cNvCxnSpPr>
            <a:cxnSpLocks/>
            <a:endCxn id="4" idx="2"/>
          </p:cNvCxnSpPr>
          <p:nvPr/>
        </p:nvCxnSpPr>
        <p:spPr>
          <a:xfrm>
            <a:off x="8066358" y="3233524"/>
            <a:ext cx="2131993" cy="27362"/>
          </a:xfrm>
          <a:prstGeom prst="straightConnector1">
            <a:avLst/>
          </a:prstGeom>
          <a:ln w="50800">
            <a:solidFill>
              <a:srgbClr val="FFC000"/>
            </a:solidFill>
            <a:prstDash val="sysDash"/>
            <a:headEnd type="arrow" w="med" len="med"/>
            <a:tailEnd type="arrow" w="med" len="med"/>
          </a:ln>
          <a:effectLst>
            <a:glow rad="101600">
              <a:schemeClr val="tx1">
                <a:alpha val="40000"/>
              </a:schemeClr>
            </a:glow>
          </a:effectLst>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040117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16"/>
                                        </p:tgtEl>
                                        <p:attrNameLst>
                                          <p:attrName>style.visibility</p:attrName>
                                        </p:attrNameLst>
                                      </p:cBhvr>
                                      <p:to>
                                        <p:strVal val="hidden"/>
                                      </p:to>
                                    </p:set>
                                  </p:childTnLst>
                                </p:cTn>
                              </p:par>
                            </p:childTnLst>
                          </p:cTn>
                        </p:par>
                        <p:par>
                          <p:cTn id="13" fill="hold">
                            <p:stCondLst>
                              <p:cond delay="0"/>
                            </p:stCondLst>
                            <p:childTnLst>
                              <p:par>
                                <p:cTn id="14" presetID="1" presetClass="entr" presetSubtype="0" fill="hold" nodeType="afterEffect">
                                  <p:stCondLst>
                                    <p:cond delay="100"/>
                                  </p:stCondLst>
                                  <p:childTnLst>
                                    <p:set>
                                      <p:cBhvr>
                                        <p:cTn id="15" dur="1" fill="hold">
                                          <p:stCondLst>
                                            <p:cond delay="0"/>
                                          </p:stCondLst>
                                        </p:cTn>
                                        <p:tgtEl>
                                          <p:spTgt spid="18"/>
                                        </p:tgtEl>
                                        <p:attrNameLst>
                                          <p:attrName>style.visibility</p:attrName>
                                        </p:attrNameLst>
                                      </p:cBhvr>
                                      <p:to>
                                        <p:strVal val="visible"/>
                                      </p:to>
                                    </p:set>
                                  </p:childTnLst>
                                </p:cTn>
                              </p:par>
                              <p:par>
                                <p:cTn id="16" presetID="1" presetClass="exit" presetSubtype="0" fill="hold" nodeType="withEffect">
                                  <p:stCondLst>
                                    <p:cond delay="100"/>
                                  </p:stCondLst>
                                  <p:childTnLst>
                                    <p:set>
                                      <p:cBhvr>
                                        <p:cTn id="17" dur="1" fill="hold">
                                          <p:stCondLst>
                                            <p:cond delay="0"/>
                                          </p:stCondLst>
                                        </p:cTn>
                                        <p:tgtEl>
                                          <p:spTgt spid="17"/>
                                        </p:tgtEl>
                                        <p:attrNameLst>
                                          <p:attrName>style.visibility</p:attrName>
                                        </p:attrNameLst>
                                      </p:cBhvr>
                                      <p:to>
                                        <p:strVal val="hidden"/>
                                      </p:to>
                                    </p:set>
                                  </p:childTnLst>
                                </p:cTn>
                              </p:par>
                            </p:childTnLst>
                          </p:cTn>
                        </p:par>
                        <p:par>
                          <p:cTn id="18" fill="hold">
                            <p:stCondLst>
                              <p:cond delay="100"/>
                            </p:stCondLst>
                            <p:childTnLst>
                              <p:par>
                                <p:cTn id="19" presetID="1" presetClass="entr" presetSubtype="0" fill="hold" nodeType="afterEffect">
                                  <p:stCondLst>
                                    <p:cond delay="10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xit" presetSubtype="0" fill="hold" nodeType="withEffect">
                                  <p:stCondLst>
                                    <p:cond delay="100"/>
                                  </p:stCondLst>
                                  <p:childTnLst>
                                    <p:set>
                                      <p:cBhvr>
                                        <p:cTn id="22" dur="1" fill="hold">
                                          <p:stCondLst>
                                            <p:cond delay="0"/>
                                          </p:stCondLst>
                                        </p:cTn>
                                        <p:tgtEl>
                                          <p:spTgt spid="18"/>
                                        </p:tgtEl>
                                        <p:attrNameLst>
                                          <p:attrName>style.visibility</p:attrName>
                                        </p:attrNameLst>
                                      </p:cBhvr>
                                      <p:to>
                                        <p:strVal val="hidden"/>
                                      </p:to>
                                    </p:set>
                                  </p:childTnLst>
                                </p:cTn>
                              </p:par>
                            </p:childTnLst>
                          </p:cTn>
                        </p:par>
                        <p:par>
                          <p:cTn id="23" fill="hold">
                            <p:stCondLst>
                              <p:cond delay="200"/>
                            </p:stCondLst>
                            <p:childTnLst>
                              <p:par>
                                <p:cTn id="24" presetID="1" presetClass="entr" presetSubtype="0" fill="hold" nodeType="afterEffect">
                                  <p:stCondLst>
                                    <p:cond delay="100"/>
                                  </p:stCondLst>
                                  <p:childTnLst>
                                    <p:set>
                                      <p:cBhvr>
                                        <p:cTn id="25" dur="1" fill="hold">
                                          <p:stCondLst>
                                            <p:cond delay="0"/>
                                          </p:stCondLst>
                                        </p:cTn>
                                        <p:tgtEl>
                                          <p:spTgt spid="24"/>
                                        </p:tgtEl>
                                        <p:attrNameLst>
                                          <p:attrName>style.visibility</p:attrName>
                                        </p:attrNameLst>
                                      </p:cBhvr>
                                      <p:to>
                                        <p:strVal val="visible"/>
                                      </p:to>
                                    </p:set>
                                  </p:childTnLst>
                                </p:cTn>
                              </p:par>
                              <p:par>
                                <p:cTn id="26" presetID="1" presetClass="exit" presetSubtype="0" fill="hold" nodeType="withEffect">
                                  <p:stCondLst>
                                    <p:cond delay="100"/>
                                  </p:stCondLst>
                                  <p:childTnLst>
                                    <p:set>
                                      <p:cBhvr>
                                        <p:cTn id="27" dur="1" fill="hold">
                                          <p:stCondLst>
                                            <p:cond delay="0"/>
                                          </p:stCondLst>
                                        </p:cTn>
                                        <p:tgtEl>
                                          <p:spTgt spid="19"/>
                                        </p:tgtEl>
                                        <p:attrNameLst>
                                          <p:attrName>style.visibility</p:attrName>
                                        </p:attrNameLst>
                                      </p:cBhvr>
                                      <p:to>
                                        <p:strVal val="hidden"/>
                                      </p:to>
                                    </p:set>
                                  </p:childTnLst>
                                </p:cTn>
                              </p:par>
                            </p:childTnLst>
                          </p:cTn>
                        </p:par>
                        <p:par>
                          <p:cTn id="28" fill="hold">
                            <p:stCondLst>
                              <p:cond delay="300"/>
                            </p:stCondLst>
                            <p:childTnLst>
                              <p:par>
                                <p:cTn id="29" presetID="1" presetClass="entr" presetSubtype="0" fill="hold" nodeType="afterEffect">
                                  <p:stCondLst>
                                    <p:cond delay="10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xit" presetSubtype="0" fill="hold" nodeType="withEffect">
                                  <p:stCondLst>
                                    <p:cond delay="100"/>
                                  </p:stCondLst>
                                  <p:childTnLst>
                                    <p:set>
                                      <p:cBhvr>
                                        <p:cTn id="32" dur="1" fill="hold">
                                          <p:stCondLst>
                                            <p:cond delay="0"/>
                                          </p:stCondLst>
                                        </p:cTn>
                                        <p:tgtEl>
                                          <p:spTgt spid="24"/>
                                        </p:tgtEl>
                                        <p:attrNameLst>
                                          <p:attrName>style.visibility</p:attrName>
                                        </p:attrNameLst>
                                      </p:cBhvr>
                                      <p:to>
                                        <p:strVal val="hidden"/>
                                      </p:to>
                                    </p:set>
                                  </p:childTnLst>
                                </p:cTn>
                              </p:par>
                            </p:childTnLst>
                          </p:cTn>
                        </p:par>
                        <p:par>
                          <p:cTn id="33" fill="hold">
                            <p:stCondLst>
                              <p:cond delay="400"/>
                            </p:stCondLst>
                            <p:childTnLst>
                              <p:par>
                                <p:cTn id="34" presetID="1" presetClass="entr" presetSubtype="0" fill="hold" nodeType="afterEffect">
                                  <p:stCondLst>
                                    <p:cond delay="100"/>
                                  </p:stCondLst>
                                  <p:childTnLst>
                                    <p:set>
                                      <p:cBhvr>
                                        <p:cTn id="35" dur="1" fill="hold">
                                          <p:stCondLst>
                                            <p:cond delay="0"/>
                                          </p:stCondLst>
                                        </p:cTn>
                                        <p:tgtEl>
                                          <p:spTgt spid="23"/>
                                        </p:tgtEl>
                                        <p:attrNameLst>
                                          <p:attrName>style.visibility</p:attrName>
                                        </p:attrNameLst>
                                      </p:cBhvr>
                                      <p:to>
                                        <p:strVal val="visible"/>
                                      </p:to>
                                    </p:set>
                                  </p:childTnLst>
                                </p:cTn>
                              </p:par>
                              <p:par>
                                <p:cTn id="36" presetID="1" presetClass="exit" presetSubtype="0" fill="hold" nodeType="withEffect">
                                  <p:stCondLst>
                                    <p:cond delay="100"/>
                                  </p:stCondLst>
                                  <p:childTnLst>
                                    <p:set>
                                      <p:cBhvr>
                                        <p:cTn id="37" dur="1" fill="hold">
                                          <p:stCondLst>
                                            <p:cond delay="0"/>
                                          </p:stCondLst>
                                        </p:cTn>
                                        <p:tgtEl>
                                          <p:spTgt spid="22"/>
                                        </p:tgtEl>
                                        <p:attrNameLst>
                                          <p:attrName>style.visibility</p:attrName>
                                        </p:attrNameLst>
                                      </p:cBhvr>
                                      <p:to>
                                        <p:strVal val="hidden"/>
                                      </p:to>
                                    </p:set>
                                  </p:childTnLst>
                                </p:cTn>
                              </p:par>
                            </p:childTnLst>
                          </p:cTn>
                        </p:par>
                        <p:par>
                          <p:cTn id="38" fill="hold">
                            <p:stCondLst>
                              <p:cond delay="500"/>
                            </p:stCondLst>
                            <p:childTnLst>
                              <p:par>
                                <p:cTn id="39" presetID="1" presetClass="entr" presetSubtype="0" fill="hold" nodeType="afterEffect">
                                  <p:stCondLst>
                                    <p:cond delay="10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xit" presetSubtype="0" fill="hold" nodeType="withEffect">
                                  <p:stCondLst>
                                    <p:cond delay="100"/>
                                  </p:stCondLst>
                                  <p:childTnLst>
                                    <p:set>
                                      <p:cBhvr>
                                        <p:cTn id="42" dur="1" fill="hold">
                                          <p:stCondLst>
                                            <p:cond delay="0"/>
                                          </p:stCondLst>
                                        </p:cTn>
                                        <p:tgtEl>
                                          <p:spTgt spid="23"/>
                                        </p:tgtEl>
                                        <p:attrNameLst>
                                          <p:attrName>style.visibility</p:attrName>
                                        </p:attrNameLst>
                                      </p:cBhvr>
                                      <p:to>
                                        <p:strVal val="hidden"/>
                                      </p:to>
                                    </p:set>
                                  </p:childTnLst>
                                </p:cTn>
                              </p:par>
                            </p:childTnLst>
                          </p:cTn>
                        </p:par>
                        <p:par>
                          <p:cTn id="43" fill="hold">
                            <p:stCondLst>
                              <p:cond delay="600"/>
                            </p:stCondLst>
                            <p:childTnLst>
                              <p:par>
                                <p:cTn id="44" presetID="1" presetClass="entr" presetSubtype="0" fill="hold" nodeType="afterEffect">
                                  <p:stCondLst>
                                    <p:cond delay="100"/>
                                  </p:stCondLst>
                                  <p:childTnLst>
                                    <p:set>
                                      <p:cBhvr>
                                        <p:cTn id="45" dur="1" fill="hold">
                                          <p:stCondLst>
                                            <p:cond delay="0"/>
                                          </p:stCondLst>
                                        </p:cTn>
                                        <p:tgtEl>
                                          <p:spTgt spid="27"/>
                                        </p:tgtEl>
                                        <p:attrNameLst>
                                          <p:attrName>style.visibility</p:attrName>
                                        </p:attrNameLst>
                                      </p:cBhvr>
                                      <p:to>
                                        <p:strVal val="visible"/>
                                      </p:to>
                                    </p:set>
                                  </p:childTnLst>
                                </p:cTn>
                              </p:par>
                              <p:par>
                                <p:cTn id="46" presetID="1" presetClass="exit" presetSubtype="0" fill="hold" nodeType="withEffect">
                                  <p:stCondLst>
                                    <p:cond delay="100"/>
                                  </p:stCondLst>
                                  <p:childTnLst>
                                    <p:set>
                                      <p:cBhvr>
                                        <p:cTn id="47" dur="1" fill="hold">
                                          <p:stCondLst>
                                            <p:cond delay="0"/>
                                          </p:stCondLst>
                                        </p:cTn>
                                        <p:tgtEl>
                                          <p:spTgt spid="26"/>
                                        </p:tgtEl>
                                        <p:attrNameLst>
                                          <p:attrName>style.visibility</p:attrName>
                                        </p:attrNameLst>
                                      </p:cBhvr>
                                      <p:to>
                                        <p:strVal val="hidden"/>
                                      </p:to>
                                    </p:set>
                                  </p:childTnLst>
                                </p:cTn>
                              </p:par>
                            </p:childTnLst>
                          </p:cTn>
                        </p:par>
                        <p:par>
                          <p:cTn id="48" fill="hold">
                            <p:stCondLst>
                              <p:cond delay="700"/>
                            </p:stCondLst>
                            <p:childTnLst>
                              <p:par>
                                <p:cTn id="49" presetID="1" presetClass="entr" presetSubtype="0" fill="hold" nodeType="afterEffect">
                                  <p:stCondLst>
                                    <p:cond delay="100"/>
                                  </p:stCondLst>
                                  <p:childTnLst>
                                    <p:set>
                                      <p:cBhvr>
                                        <p:cTn id="50" dur="1" fill="hold">
                                          <p:stCondLst>
                                            <p:cond delay="0"/>
                                          </p:stCondLst>
                                        </p:cTn>
                                        <p:tgtEl>
                                          <p:spTgt spid="28"/>
                                        </p:tgtEl>
                                        <p:attrNameLst>
                                          <p:attrName>style.visibility</p:attrName>
                                        </p:attrNameLst>
                                      </p:cBhvr>
                                      <p:to>
                                        <p:strVal val="visible"/>
                                      </p:to>
                                    </p:set>
                                  </p:childTnLst>
                                </p:cTn>
                              </p:par>
                              <p:par>
                                <p:cTn id="51" presetID="1" presetClass="exit" presetSubtype="0" fill="hold" nodeType="withEffect">
                                  <p:stCondLst>
                                    <p:cond delay="100"/>
                                  </p:stCondLst>
                                  <p:childTnLst>
                                    <p:set>
                                      <p:cBhvr>
                                        <p:cTn id="52" dur="1" fill="hold">
                                          <p:stCondLst>
                                            <p:cond delay="0"/>
                                          </p:stCondLst>
                                        </p:cTn>
                                        <p:tgtEl>
                                          <p:spTgt spid="27"/>
                                        </p:tgtEl>
                                        <p:attrNameLst>
                                          <p:attrName>style.visibility</p:attrName>
                                        </p:attrNameLst>
                                      </p:cBhvr>
                                      <p:to>
                                        <p:strVal val="hidden"/>
                                      </p:to>
                                    </p:set>
                                  </p:childTnLst>
                                </p:cTn>
                              </p:par>
                            </p:childTnLst>
                          </p:cTn>
                        </p:par>
                        <p:par>
                          <p:cTn id="53" fill="hold">
                            <p:stCondLst>
                              <p:cond delay="800"/>
                            </p:stCondLst>
                            <p:childTnLst>
                              <p:par>
                                <p:cTn id="54" presetID="1" presetClass="entr" presetSubtype="0" fill="hold" nodeType="afterEffect">
                                  <p:stCondLst>
                                    <p:cond delay="100"/>
                                  </p:stCondLst>
                                  <p:childTnLst>
                                    <p:set>
                                      <p:cBhvr>
                                        <p:cTn id="55" dur="1" fill="hold">
                                          <p:stCondLst>
                                            <p:cond delay="0"/>
                                          </p:stCondLst>
                                        </p:cTn>
                                        <p:tgtEl>
                                          <p:spTgt spid="29"/>
                                        </p:tgtEl>
                                        <p:attrNameLst>
                                          <p:attrName>style.visibility</p:attrName>
                                        </p:attrNameLst>
                                      </p:cBhvr>
                                      <p:to>
                                        <p:strVal val="visible"/>
                                      </p:to>
                                    </p:set>
                                  </p:childTnLst>
                                </p:cTn>
                              </p:par>
                              <p:par>
                                <p:cTn id="56" presetID="1" presetClass="exit" presetSubtype="0" fill="hold" nodeType="withEffect">
                                  <p:stCondLst>
                                    <p:cond delay="100"/>
                                  </p:stCondLst>
                                  <p:childTnLst>
                                    <p:set>
                                      <p:cBhvr>
                                        <p:cTn id="57" dur="1" fill="hold">
                                          <p:stCondLst>
                                            <p:cond delay="0"/>
                                          </p:stCondLst>
                                        </p:cTn>
                                        <p:tgtEl>
                                          <p:spTgt spid="28"/>
                                        </p:tgtEl>
                                        <p:attrNameLst>
                                          <p:attrName>style.visibility</p:attrName>
                                        </p:attrNameLst>
                                      </p:cBhvr>
                                      <p:to>
                                        <p:strVal val="hidden"/>
                                      </p:to>
                                    </p:set>
                                  </p:childTnLst>
                                </p:cTn>
                              </p:par>
                            </p:childTnLst>
                          </p:cTn>
                        </p:par>
                        <p:par>
                          <p:cTn id="58" fill="hold">
                            <p:stCondLst>
                              <p:cond delay="900"/>
                            </p:stCondLst>
                            <p:childTnLst>
                              <p:par>
                                <p:cTn id="59" presetID="1" presetClass="entr" presetSubtype="0" fill="hold" nodeType="afterEffect">
                                  <p:stCondLst>
                                    <p:cond delay="100"/>
                                  </p:stCondLst>
                                  <p:childTnLst>
                                    <p:set>
                                      <p:cBhvr>
                                        <p:cTn id="60" dur="1" fill="hold">
                                          <p:stCondLst>
                                            <p:cond delay="0"/>
                                          </p:stCondLst>
                                        </p:cTn>
                                        <p:tgtEl>
                                          <p:spTgt spid="33"/>
                                        </p:tgtEl>
                                        <p:attrNameLst>
                                          <p:attrName>style.visibility</p:attrName>
                                        </p:attrNameLst>
                                      </p:cBhvr>
                                      <p:to>
                                        <p:strVal val="visible"/>
                                      </p:to>
                                    </p:set>
                                  </p:childTnLst>
                                </p:cTn>
                              </p:par>
                              <p:par>
                                <p:cTn id="61" presetID="1" presetClass="exit" presetSubtype="0" fill="hold" nodeType="withEffect">
                                  <p:stCondLst>
                                    <p:cond delay="100"/>
                                  </p:stCondLst>
                                  <p:childTnLst>
                                    <p:set>
                                      <p:cBhvr>
                                        <p:cTn id="62" dur="1" fill="hold">
                                          <p:stCondLst>
                                            <p:cond delay="0"/>
                                          </p:stCondLst>
                                        </p:cTn>
                                        <p:tgtEl>
                                          <p:spTgt spid="29"/>
                                        </p:tgtEl>
                                        <p:attrNameLst>
                                          <p:attrName>style.visibility</p:attrName>
                                        </p:attrNameLst>
                                      </p:cBhvr>
                                      <p:to>
                                        <p:strVal val="hidden"/>
                                      </p:to>
                                    </p:set>
                                  </p:childTnLst>
                                </p:cTn>
                              </p:par>
                            </p:childTnLst>
                          </p:cTn>
                        </p:par>
                        <p:par>
                          <p:cTn id="63" fill="hold">
                            <p:stCondLst>
                              <p:cond delay="1000"/>
                            </p:stCondLst>
                            <p:childTnLst>
                              <p:par>
                                <p:cTn id="64" presetID="1" presetClass="entr" presetSubtype="0" fill="hold" nodeType="afterEffect">
                                  <p:stCondLst>
                                    <p:cond delay="100"/>
                                  </p:stCondLst>
                                  <p:childTnLst>
                                    <p:set>
                                      <p:cBhvr>
                                        <p:cTn id="65" dur="1" fill="hold">
                                          <p:stCondLst>
                                            <p:cond delay="0"/>
                                          </p:stCondLst>
                                        </p:cTn>
                                        <p:tgtEl>
                                          <p:spTgt spid="30"/>
                                        </p:tgtEl>
                                        <p:attrNameLst>
                                          <p:attrName>style.visibility</p:attrName>
                                        </p:attrNameLst>
                                      </p:cBhvr>
                                      <p:to>
                                        <p:strVal val="visible"/>
                                      </p:to>
                                    </p:set>
                                  </p:childTnLst>
                                </p:cTn>
                              </p:par>
                              <p:par>
                                <p:cTn id="66" presetID="1" presetClass="exit" presetSubtype="0" fill="hold" nodeType="withEffect">
                                  <p:stCondLst>
                                    <p:cond delay="100"/>
                                  </p:stCondLst>
                                  <p:childTnLst>
                                    <p:set>
                                      <p:cBhvr>
                                        <p:cTn id="67" dur="1" fill="hold">
                                          <p:stCondLst>
                                            <p:cond delay="0"/>
                                          </p:stCondLst>
                                        </p:cTn>
                                        <p:tgtEl>
                                          <p:spTgt spid="33"/>
                                        </p:tgtEl>
                                        <p:attrNameLst>
                                          <p:attrName>style.visibility</p:attrName>
                                        </p:attrNameLst>
                                      </p:cBhvr>
                                      <p:to>
                                        <p:strVal val="hidden"/>
                                      </p:to>
                                    </p:set>
                                  </p:childTnLst>
                                </p:cTn>
                              </p:par>
                            </p:childTnLst>
                          </p:cTn>
                        </p:par>
                        <p:par>
                          <p:cTn id="68" fill="hold">
                            <p:stCondLst>
                              <p:cond delay="1100"/>
                            </p:stCondLst>
                            <p:childTnLst>
                              <p:par>
                                <p:cTn id="69" presetID="1" presetClass="entr" presetSubtype="0" fill="hold" nodeType="afterEffect">
                                  <p:stCondLst>
                                    <p:cond delay="100"/>
                                  </p:stCondLst>
                                  <p:childTnLst>
                                    <p:set>
                                      <p:cBhvr>
                                        <p:cTn id="70" dur="1" fill="hold">
                                          <p:stCondLst>
                                            <p:cond delay="0"/>
                                          </p:stCondLst>
                                        </p:cTn>
                                        <p:tgtEl>
                                          <p:spTgt spid="31"/>
                                        </p:tgtEl>
                                        <p:attrNameLst>
                                          <p:attrName>style.visibility</p:attrName>
                                        </p:attrNameLst>
                                      </p:cBhvr>
                                      <p:to>
                                        <p:strVal val="visible"/>
                                      </p:to>
                                    </p:set>
                                  </p:childTnLst>
                                </p:cTn>
                              </p:par>
                              <p:par>
                                <p:cTn id="71" presetID="1" presetClass="exit" presetSubtype="0" fill="hold" nodeType="withEffect">
                                  <p:stCondLst>
                                    <p:cond delay="100"/>
                                  </p:stCondLst>
                                  <p:childTnLst>
                                    <p:set>
                                      <p:cBhvr>
                                        <p:cTn id="72" dur="1" fill="hold">
                                          <p:stCondLst>
                                            <p:cond delay="0"/>
                                          </p:stCondLst>
                                        </p:cTn>
                                        <p:tgtEl>
                                          <p:spTgt spid="30"/>
                                        </p:tgtEl>
                                        <p:attrNameLst>
                                          <p:attrName>style.visibility</p:attrName>
                                        </p:attrNameLst>
                                      </p:cBhvr>
                                      <p:to>
                                        <p:strVal val="hidden"/>
                                      </p:to>
                                    </p:set>
                                  </p:childTnLst>
                                </p:cTn>
                              </p:par>
                            </p:childTnLst>
                          </p:cTn>
                        </p:par>
                        <p:par>
                          <p:cTn id="73" fill="hold">
                            <p:stCondLst>
                              <p:cond delay="1200"/>
                            </p:stCondLst>
                            <p:childTnLst>
                              <p:par>
                                <p:cTn id="74" presetID="1" presetClass="entr" presetSubtype="0" fill="hold" nodeType="afterEffect">
                                  <p:stCondLst>
                                    <p:cond delay="100"/>
                                  </p:stCondLst>
                                  <p:childTnLst>
                                    <p:set>
                                      <p:cBhvr>
                                        <p:cTn id="75" dur="1" fill="hold">
                                          <p:stCondLst>
                                            <p:cond delay="0"/>
                                          </p:stCondLst>
                                        </p:cTn>
                                        <p:tgtEl>
                                          <p:spTgt spid="34"/>
                                        </p:tgtEl>
                                        <p:attrNameLst>
                                          <p:attrName>style.visibility</p:attrName>
                                        </p:attrNameLst>
                                      </p:cBhvr>
                                      <p:to>
                                        <p:strVal val="visible"/>
                                      </p:to>
                                    </p:set>
                                  </p:childTnLst>
                                </p:cTn>
                              </p:par>
                              <p:par>
                                <p:cTn id="76" presetID="1" presetClass="exit" presetSubtype="0" fill="hold" nodeType="withEffect">
                                  <p:stCondLst>
                                    <p:cond delay="100"/>
                                  </p:stCondLst>
                                  <p:childTnLst>
                                    <p:set>
                                      <p:cBhvr>
                                        <p:cTn id="77" dur="1" fill="hold">
                                          <p:stCondLst>
                                            <p:cond delay="0"/>
                                          </p:stCondLst>
                                        </p:cTn>
                                        <p:tgtEl>
                                          <p:spTgt spid="31"/>
                                        </p:tgtEl>
                                        <p:attrNameLst>
                                          <p:attrName>style.visibility</p:attrName>
                                        </p:attrNameLst>
                                      </p:cBhvr>
                                      <p:to>
                                        <p:strVal val="hidden"/>
                                      </p:to>
                                    </p:set>
                                  </p:childTnLst>
                                </p:cTn>
                              </p:par>
                            </p:childTnLst>
                          </p:cTn>
                        </p:par>
                        <p:par>
                          <p:cTn id="78" fill="hold">
                            <p:stCondLst>
                              <p:cond delay="1300"/>
                            </p:stCondLst>
                            <p:childTnLst>
                              <p:par>
                                <p:cTn id="79" presetID="1" presetClass="entr" presetSubtype="0" fill="hold" nodeType="afterEffect">
                                  <p:stCondLst>
                                    <p:cond delay="100"/>
                                  </p:stCondLst>
                                  <p:childTnLst>
                                    <p:set>
                                      <p:cBhvr>
                                        <p:cTn id="80" dur="1" fill="hold">
                                          <p:stCondLst>
                                            <p:cond delay="0"/>
                                          </p:stCondLst>
                                        </p:cTn>
                                        <p:tgtEl>
                                          <p:spTgt spid="35"/>
                                        </p:tgtEl>
                                        <p:attrNameLst>
                                          <p:attrName>style.visibility</p:attrName>
                                        </p:attrNameLst>
                                      </p:cBhvr>
                                      <p:to>
                                        <p:strVal val="visible"/>
                                      </p:to>
                                    </p:set>
                                  </p:childTnLst>
                                </p:cTn>
                              </p:par>
                              <p:par>
                                <p:cTn id="81" presetID="1" presetClass="exit" presetSubtype="0" fill="hold" nodeType="withEffect">
                                  <p:stCondLst>
                                    <p:cond delay="100"/>
                                  </p:stCondLst>
                                  <p:childTnLst>
                                    <p:set>
                                      <p:cBhvr>
                                        <p:cTn id="82" dur="1" fill="hold">
                                          <p:stCondLst>
                                            <p:cond delay="0"/>
                                          </p:stCondLst>
                                        </p:cTn>
                                        <p:tgtEl>
                                          <p:spTgt spid="34"/>
                                        </p:tgtEl>
                                        <p:attrNameLst>
                                          <p:attrName>style.visibility</p:attrName>
                                        </p:attrNameLst>
                                      </p:cBhvr>
                                      <p:to>
                                        <p:strVal val="hidden"/>
                                      </p:to>
                                    </p:set>
                                  </p:childTnLst>
                                </p:cTn>
                              </p:par>
                            </p:childTnLst>
                          </p:cTn>
                        </p:par>
                        <p:par>
                          <p:cTn id="83" fill="hold">
                            <p:stCondLst>
                              <p:cond delay="1400"/>
                            </p:stCondLst>
                            <p:childTnLst>
                              <p:par>
                                <p:cTn id="84" presetID="1" presetClass="entr" presetSubtype="0" fill="hold" nodeType="afterEffect">
                                  <p:stCondLst>
                                    <p:cond delay="100"/>
                                  </p:stCondLst>
                                  <p:childTnLst>
                                    <p:set>
                                      <p:cBhvr>
                                        <p:cTn id="85" dur="1" fill="hold">
                                          <p:stCondLst>
                                            <p:cond delay="0"/>
                                          </p:stCondLst>
                                        </p:cTn>
                                        <p:tgtEl>
                                          <p:spTgt spid="37"/>
                                        </p:tgtEl>
                                        <p:attrNameLst>
                                          <p:attrName>style.visibility</p:attrName>
                                        </p:attrNameLst>
                                      </p:cBhvr>
                                      <p:to>
                                        <p:strVal val="visible"/>
                                      </p:to>
                                    </p:set>
                                  </p:childTnLst>
                                </p:cTn>
                              </p:par>
                              <p:par>
                                <p:cTn id="86" presetID="1" presetClass="exit" presetSubtype="0" fill="hold" nodeType="withEffect">
                                  <p:stCondLst>
                                    <p:cond delay="100"/>
                                  </p:stCondLst>
                                  <p:childTnLst>
                                    <p:set>
                                      <p:cBhvr>
                                        <p:cTn id="87" dur="1" fill="hold">
                                          <p:stCondLst>
                                            <p:cond delay="0"/>
                                          </p:stCondLst>
                                        </p:cTn>
                                        <p:tgtEl>
                                          <p:spTgt spid="35"/>
                                        </p:tgtEl>
                                        <p:attrNameLst>
                                          <p:attrName>style.visibility</p:attrName>
                                        </p:attrNameLst>
                                      </p:cBhvr>
                                      <p:to>
                                        <p:strVal val="hidden"/>
                                      </p:to>
                                    </p:set>
                                  </p:childTnLst>
                                </p:cTn>
                              </p:par>
                            </p:childTnLst>
                          </p:cTn>
                        </p:par>
                        <p:par>
                          <p:cTn id="88" fill="hold">
                            <p:stCondLst>
                              <p:cond delay="1500"/>
                            </p:stCondLst>
                            <p:childTnLst>
                              <p:par>
                                <p:cTn id="89" presetID="1" presetClass="entr" presetSubtype="0" fill="hold" nodeType="afterEffect">
                                  <p:stCondLst>
                                    <p:cond delay="100"/>
                                  </p:stCondLst>
                                  <p:childTnLst>
                                    <p:set>
                                      <p:cBhvr>
                                        <p:cTn id="90" dur="1" fill="hold">
                                          <p:stCondLst>
                                            <p:cond delay="0"/>
                                          </p:stCondLst>
                                        </p:cTn>
                                        <p:tgtEl>
                                          <p:spTgt spid="38"/>
                                        </p:tgtEl>
                                        <p:attrNameLst>
                                          <p:attrName>style.visibility</p:attrName>
                                        </p:attrNameLst>
                                      </p:cBhvr>
                                      <p:to>
                                        <p:strVal val="visible"/>
                                      </p:to>
                                    </p:set>
                                  </p:childTnLst>
                                </p:cTn>
                              </p:par>
                              <p:par>
                                <p:cTn id="91" presetID="1" presetClass="exit" presetSubtype="0" fill="hold" nodeType="withEffect">
                                  <p:stCondLst>
                                    <p:cond delay="100"/>
                                  </p:stCondLst>
                                  <p:childTnLst>
                                    <p:set>
                                      <p:cBhvr>
                                        <p:cTn id="92" dur="1" fill="hold">
                                          <p:stCondLst>
                                            <p:cond delay="0"/>
                                          </p:stCondLst>
                                        </p:cTn>
                                        <p:tgtEl>
                                          <p:spTgt spid="37"/>
                                        </p:tgtEl>
                                        <p:attrNameLst>
                                          <p:attrName>style.visibility</p:attrName>
                                        </p:attrNameLst>
                                      </p:cBhvr>
                                      <p:to>
                                        <p:strVal val="hidden"/>
                                      </p:to>
                                    </p:set>
                                  </p:childTnLst>
                                </p:cTn>
                              </p:par>
                            </p:childTnLst>
                          </p:cTn>
                        </p:par>
                        <p:par>
                          <p:cTn id="93" fill="hold">
                            <p:stCondLst>
                              <p:cond delay="1600"/>
                            </p:stCondLst>
                            <p:childTnLst>
                              <p:par>
                                <p:cTn id="94" presetID="1" presetClass="entr" presetSubtype="0" fill="hold" nodeType="afterEffect">
                                  <p:stCondLst>
                                    <p:cond delay="100"/>
                                  </p:stCondLst>
                                  <p:childTnLst>
                                    <p:set>
                                      <p:cBhvr>
                                        <p:cTn id="95" dur="1" fill="hold">
                                          <p:stCondLst>
                                            <p:cond delay="0"/>
                                          </p:stCondLst>
                                        </p:cTn>
                                        <p:tgtEl>
                                          <p:spTgt spid="42"/>
                                        </p:tgtEl>
                                        <p:attrNameLst>
                                          <p:attrName>style.visibility</p:attrName>
                                        </p:attrNameLst>
                                      </p:cBhvr>
                                      <p:to>
                                        <p:strVal val="visible"/>
                                      </p:to>
                                    </p:set>
                                  </p:childTnLst>
                                </p:cTn>
                              </p:par>
                              <p:par>
                                <p:cTn id="96" presetID="1" presetClass="exit" presetSubtype="0" fill="hold" nodeType="withEffect">
                                  <p:stCondLst>
                                    <p:cond delay="100"/>
                                  </p:stCondLst>
                                  <p:childTnLst>
                                    <p:set>
                                      <p:cBhvr>
                                        <p:cTn id="97" dur="1" fill="hold">
                                          <p:stCondLst>
                                            <p:cond delay="0"/>
                                          </p:stCondLst>
                                        </p:cTn>
                                        <p:tgtEl>
                                          <p:spTgt spid="38"/>
                                        </p:tgtEl>
                                        <p:attrNameLst>
                                          <p:attrName>style.visibility</p:attrName>
                                        </p:attrNameLst>
                                      </p:cBhvr>
                                      <p:to>
                                        <p:strVal val="hidden"/>
                                      </p:to>
                                    </p:set>
                                  </p:childTnLst>
                                </p:cTn>
                              </p:par>
                            </p:childTnLst>
                          </p:cTn>
                        </p:par>
                        <p:par>
                          <p:cTn id="98" fill="hold">
                            <p:stCondLst>
                              <p:cond delay="1700"/>
                            </p:stCondLst>
                            <p:childTnLst>
                              <p:par>
                                <p:cTn id="99" presetID="1" presetClass="entr" presetSubtype="0" fill="hold" nodeType="afterEffect">
                                  <p:stCondLst>
                                    <p:cond delay="100"/>
                                  </p:stCondLst>
                                  <p:childTnLst>
                                    <p:set>
                                      <p:cBhvr>
                                        <p:cTn id="100" dur="1" fill="hold">
                                          <p:stCondLst>
                                            <p:cond delay="0"/>
                                          </p:stCondLst>
                                        </p:cTn>
                                        <p:tgtEl>
                                          <p:spTgt spid="40"/>
                                        </p:tgtEl>
                                        <p:attrNameLst>
                                          <p:attrName>style.visibility</p:attrName>
                                        </p:attrNameLst>
                                      </p:cBhvr>
                                      <p:to>
                                        <p:strVal val="visible"/>
                                      </p:to>
                                    </p:set>
                                  </p:childTnLst>
                                </p:cTn>
                              </p:par>
                              <p:par>
                                <p:cTn id="101" presetID="1" presetClass="exit" presetSubtype="0" fill="hold" nodeType="withEffect">
                                  <p:stCondLst>
                                    <p:cond delay="100"/>
                                  </p:stCondLst>
                                  <p:childTnLst>
                                    <p:set>
                                      <p:cBhvr>
                                        <p:cTn id="102" dur="1" fill="hold">
                                          <p:stCondLst>
                                            <p:cond delay="0"/>
                                          </p:stCondLst>
                                        </p:cTn>
                                        <p:tgtEl>
                                          <p:spTgt spid="42"/>
                                        </p:tgtEl>
                                        <p:attrNameLst>
                                          <p:attrName>style.visibility</p:attrName>
                                        </p:attrNameLst>
                                      </p:cBhvr>
                                      <p:to>
                                        <p:strVal val="hidden"/>
                                      </p:to>
                                    </p:set>
                                  </p:childTnLst>
                                </p:cTn>
                              </p:par>
                            </p:childTnLst>
                          </p:cTn>
                        </p:par>
                        <p:par>
                          <p:cTn id="103" fill="hold">
                            <p:stCondLst>
                              <p:cond delay="1800"/>
                            </p:stCondLst>
                            <p:childTnLst>
                              <p:par>
                                <p:cTn id="104" presetID="1" presetClass="entr" presetSubtype="0" fill="hold" nodeType="afterEffect">
                                  <p:stCondLst>
                                    <p:cond delay="100"/>
                                  </p:stCondLst>
                                  <p:childTnLst>
                                    <p:set>
                                      <p:cBhvr>
                                        <p:cTn id="105" dur="1" fill="hold">
                                          <p:stCondLst>
                                            <p:cond delay="0"/>
                                          </p:stCondLst>
                                        </p:cTn>
                                        <p:tgtEl>
                                          <p:spTgt spid="41"/>
                                        </p:tgtEl>
                                        <p:attrNameLst>
                                          <p:attrName>style.visibility</p:attrName>
                                        </p:attrNameLst>
                                      </p:cBhvr>
                                      <p:to>
                                        <p:strVal val="visible"/>
                                      </p:to>
                                    </p:set>
                                  </p:childTnLst>
                                </p:cTn>
                              </p:par>
                              <p:par>
                                <p:cTn id="106" presetID="1" presetClass="exit" presetSubtype="0" fill="hold" nodeType="withEffect">
                                  <p:stCondLst>
                                    <p:cond delay="100"/>
                                  </p:stCondLst>
                                  <p:childTnLst>
                                    <p:set>
                                      <p:cBhvr>
                                        <p:cTn id="107" dur="1" fill="hold">
                                          <p:stCondLst>
                                            <p:cond delay="0"/>
                                          </p:stCondLst>
                                        </p:cTn>
                                        <p:tgtEl>
                                          <p:spTgt spid="40"/>
                                        </p:tgtEl>
                                        <p:attrNameLst>
                                          <p:attrName>style.visibility</p:attrName>
                                        </p:attrNameLst>
                                      </p:cBhvr>
                                      <p:to>
                                        <p:strVal val="hidden"/>
                                      </p:to>
                                    </p:set>
                                  </p:childTnLst>
                                </p:cTn>
                              </p:par>
                            </p:childTnLst>
                          </p:cTn>
                        </p:par>
                        <p:par>
                          <p:cTn id="108" fill="hold">
                            <p:stCondLst>
                              <p:cond delay="1900"/>
                            </p:stCondLst>
                            <p:childTnLst>
                              <p:par>
                                <p:cTn id="109" presetID="1" presetClass="entr" presetSubtype="0" fill="hold" nodeType="afterEffect">
                                  <p:stCondLst>
                                    <p:cond delay="100"/>
                                  </p:stCondLst>
                                  <p:childTnLst>
                                    <p:set>
                                      <p:cBhvr>
                                        <p:cTn id="110" dur="1" fill="hold">
                                          <p:stCondLst>
                                            <p:cond delay="0"/>
                                          </p:stCondLst>
                                        </p:cTn>
                                        <p:tgtEl>
                                          <p:spTgt spid="44"/>
                                        </p:tgtEl>
                                        <p:attrNameLst>
                                          <p:attrName>style.visibility</p:attrName>
                                        </p:attrNameLst>
                                      </p:cBhvr>
                                      <p:to>
                                        <p:strVal val="visible"/>
                                      </p:to>
                                    </p:set>
                                  </p:childTnLst>
                                </p:cTn>
                              </p:par>
                              <p:par>
                                <p:cTn id="111" presetID="1" presetClass="exit" presetSubtype="0" fill="hold" nodeType="withEffect">
                                  <p:stCondLst>
                                    <p:cond delay="100"/>
                                  </p:stCondLst>
                                  <p:childTnLst>
                                    <p:set>
                                      <p:cBhvr>
                                        <p:cTn id="112" dur="1" fill="hold">
                                          <p:stCondLst>
                                            <p:cond delay="0"/>
                                          </p:stCondLst>
                                        </p:cTn>
                                        <p:tgtEl>
                                          <p:spTgt spid="41"/>
                                        </p:tgtEl>
                                        <p:attrNameLst>
                                          <p:attrName>style.visibility</p:attrName>
                                        </p:attrNameLst>
                                      </p:cBhvr>
                                      <p:to>
                                        <p:strVal val="hidden"/>
                                      </p:to>
                                    </p:set>
                                  </p:childTnLst>
                                </p:cTn>
                              </p:par>
                            </p:childTnLst>
                          </p:cTn>
                        </p:par>
                        <p:par>
                          <p:cTn id="113" fill="hold">
                            <p:stCondLst>
                              <p:cond delay="2000"/>
                            </p:stCondLst>
                            <p:childTnLst>
                              <p:par>
                                <p:cTn id="114" presetID="1" presetClass="entr" presetSubtype="0" fill="hold" nodeType="afterEffect">
                                  <p:stCondLst>
                                    <p:cond delay="100"/>
                                  </p:stCondLst>
                                  <p:childTnLst>
                                    <p:set>
                                      <p:cBhvr>
                                        <p:cTn id="115" dur="1" fill="hold">
                                          <p:stCondLst>
                                            <p:cond delay="0"/>
                                          </p:stCondLst>
                                        </p:cTn>
                                        <p:tgtEl>
                                          <p:spTgt spid="45"/>
                                        </p:tgtEl>
                                        <p:attrNameLst>
                                          <p:attrName>style.visibility</p:attrName>
                                        </p:attrNameLst>
                                      </p:cBhvr>
                                      <p:to>
                                        <p:strVal val="visible"/>
                                      </p:to>
                                    </p:set>
                                  </p:childTnLst>
                                </p:cTn>
                              </p:par>
                              <p:par>
                                <p:cTn id="116" presetID="1" presetClass="exit" presetSubtype="0" fill="hold" nodeType="withEffect">
                                  <p:stCondLst>
                                    <p:cond delay="100"/>
                                  </p:stCondLst>
                                  <p:childTnLst>
                                    <p:set>
                                      <p:cBhvr>
                                        <p:cTn id="117" dur="1" fill="hold">
                                          <p:stCondLst>
                                            <p:cond delay="0"/>
                                          </p:stCondLst>
                                        </p:cTn>
                                        <p:tgtEl>
                                          <p:spTgt spid="4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CBFA50-B3F4-48D6-ADA4-2578C22830AC}"/>
              </a:ext>
            </a:extLst>
          </p:cNvPr>
          <p:cNvSpPr txBox="1"/>
          <p:nvPr/>
        </p:nvSpPr>
        <p:spPr>
          <a:xfrm>
            <a:off x="3961556" y="897814"/>
            <a:ext cx="5982024" cy="584775"/>
          </a:xfrm>
          <a:prstGeom prst="rect">
            <a:avLst/>
          </a:prstGeom>
          <a:noFill/>
        </p:spPr>
        <p:txBody>
          <a:bodyPr wrap="square" rtlCol="0">
            <a:spAutoFit/>
          </a:bodyPr>
          <a:lstStyle/>
          <a:p>
            <a:r>
              <a:rPr lang="en-GB" sz="3200" b="1" dirty="0"/>
              <a:t>channel impulse response</a:t>
            </a:r>
          </a:p>
        </p:txBody>
      </p:sp>
      <p:sp>
        <p:nvSpPr>
          <p:cNvPr id="7" name="TextBox 6">
            <a:extLst>
              <a:ext uri="{FF2B5EF4-FFF2-40B4-BE49-F238E27FC236}">
                <a16:creationId xmlns:a16="http://schemas.microsoft.com/office/drawing/2014/main" id="{EF9F2B48-0832-47C9-B464-9CE0C65FB6C6}"/>
              </a:ext>
            </a:extLst>
          </p:cNvPr>
          <p:cNvSpPr txBox="1"/>
          <p:nvPr/>
        </p:nvSpPr>
        <p:spPr>
          <a:xfrm>
            <a:off x="3114042" y="4363847"/>
            <a:ext cx="6609078" cy="461665"/>
          </a:xfrm>
          <a:prstGeom prst="rect">
            <a:avLst/>
          </a:prstGeom>
          <a:noFill/>
        </p:spPr>
        <p:txBody>
          <a:bodyPr wrap="square" rtlCol="0">
            <a:spAutoFit/>
          </a:bodyPr>
          <a:lstStyle/>
          <a:p>
            <a:pPr algn="ctr"/>
            <a:r>
              <a:rPr lang="en-GB" sz="2400" dirty="0"/>
              <a:t>Difference between LOS and wall blocking CIRs</a:t>
            </a:r>
          </a:p>
        </p:txBody>
      </p:sp>
      <p:pic>
        <p:nvPicPr>
          <p:cNvPr id="9" name="Picture 8">
            <a:extLst>
              <a:ext uri="{FF2B5EF4-FFF2-40B4-BE49-F238E27FC236}">
                <a16:creationId xmlns:a16="http://schemas.microsoft.com/office/drawing/2014/main" id="{B8666848-1C84-4E12-A03E-F50F875F95A0}"/>
              </a:ext>
            </a:extLst>
          </p:cNvPr>
          <p:cNvPicPr>
            <a:picLocks noChangeAspect="1"/>
          </p:cNvPicPr>
          <p:nvPr/>
        </p:nvPicPr>
        <p:blipFill>
          <a:blip r:embed="rId3"/>
          <a:stretch>
            <a:fillRect/>
          </a:stretch>
        </p:blipFill>
        <p:spPr>
          <a:xfrm>
            <a:off x="4116496" y="1675088"/>
            <a:ext cx="4211318" cy="2559543"/>
          </a:xfrm>
          <a:prstGeom prst="rect">
            <a:avLst/>
          </a:prstGeom>
        </p:spPr>
      </p:pic>
      <p:sp>
        <p:nvSpPr>
          <p:cNvPr id="13" name="TextBox 12">
            <a:extLst>
              <a:ext uri="{FF2B5EF4-FFF2-40B4-BE49-F238E27FC236}">
                <a16:creationId xmlns:a16="http://schemas.microsoft.com/office/drawing/2014/main" id="{B4023259-3DEA-4D0B-B574-FE8E69208032}"/>
              </a:ext>
            </a:extLst>
          </p:cNvPr>
          <p:cNvSpPr txBox="1"/>
          <p:nvPr/>
        </p:nvSpPr>
        <p:spPr>
          <a:xfrm>
            <a:off x="516880" y="4735004"/>
            <a:ext cx="11130916" cy="1318181"/>
          </a:xfrm>
          <a:prstGeom prst="rect">
            <a:avLst/>
          </a:prstGeom>
          <a:noFill/>
        </p:spPr>
        <p:txBody>
          <a:bodyPr wrap="square" rtlCol="0">
            <a:spAutoFit/>
          </a:bodyPr>
          <a:lstStyle/>
          <a:p>
            <a:pPr>
              <a:lnSpc>
                <a:spcPct val="150000"/>
              </a:lnSpc>
            </a:pPr>
            <a:r>
              <a:rPr lang="en-GB" sz="2800" b="1" dirty="0"/>
              <a:t>Observation 1</a:t>
            </a:r>
            <a:r>
              <a:rPr lang="en-GB" sz="2800" dirty="0"/>
              <a:t>: </a:t>
            </a:r>
          </a:p>
          <a:p>
            <a:pPr>
              <a:lnSpc>
                <a:spcPct val="150000"/>
              </a:lnSpc>
            </a:pPr>
            <a:r>
              <a:rPr lang="en-GB" sz="2800" dirty="0"/>
              <a:t>Signals are </a:t>
            </a:r>
            <a:r>
              <a:rPr lang="en-GB" sz="2800" dirty="0">
                <a:solidFill>
                  <a:srgbClr val="C00000"/>
                </a:solidFill>
              </a:rPr>
              <a:t>attenuated</a:t>
            </a:r>
            <a:r>
              <a:rPr lang="en-GB" sz="2800" dirty="0"/>
              <a:t> significantly with blocking</a:t>
            </a:r>
          </a:p>
        </p:txBody>
      </p:sp>
      <p:sp>
        <p:nvSpPr>
          <p:cNvPr id="3" name="TextBox 2">
            <a:extLst>
              <a:ext uri="{FF2B5EF4-FFF2-40B4-BE49-F238E27FC236}">
                <a16:creationId xmlns:a16="http://schemas.microsoft.com/office/drawing/2014/main" id="{4D0BDEB2-CDDC-4A80-BCF2-25F833A93BF2}"/>
              </a:ext>
            </a:extLst>
          </p:cNvPr>
          <p:cNvSpPr txBox="1"/>
          <p:nvPr/>
        </p:nvSpPr>
        <p:spPr>
          <a:xfrm>
            <a:off x="516880" y="197391"/>
            <a:ext cx="4931655" cy="646331"/>
          </a:xfrm>
          <a:prstGeom prst="rect">
            <a:avLst/>
          </a:prstGeom>
          <a:noFill/>
        </p:spPr>
        <p:txBody>
          <a:bodyPr wrap="square" rtlCol="0">
            <a:spAutoFit/>
          </a:bodyPr>
          <a:lstStyle/>
          <a:p>
            <a:r>
              <a:rPr lang="en-GB" altLang="zh-CN" sz="3600" b="1" dirty="0">
                <a:solidFill>
                  <a:schemeClr val="accent5">
                    <a:lumMod val="50000"/>
                  </a:schemeClr>
                </a:solidFill>
              </a:rPr>
              <a:t>Occlusion Detection</a:t>
            </a:r>
            <a:endParaRPr lang="en-GB" sz="3600" b="1" dirty="0">
              <a:solidFill>
                <a:schemeClr val="accent5">
                  <a:lumMod val="50000"/>
                </a:schemeClr>
              </a:solidFill>
            </a:endParaRPr>
          </a:p>
        </p:txBody>
      </p:sp>
      <p:sp>
        <p:nvSpPr>
          <p:cNvPr id="4" name="Rectangle 3">
            <a:extLst>
              <a:ext uri="{FF2B5EF4-FFF2-40B4-BE49-F238E27FC236}">
                <a16:creationId xmlns:a16="http://schemas.microsoft.com/office/drawing/2014/main" id="{94974F1D-FCB8-447A-9094-6FC147F0E8E4}"/>
              </a:ext>
            </a:extLst>
          </p:cNvPr>
          <p:cNvSpPr/>
          <p:nvPr/>
        </p:nvSpPr>
        <p:spPr>
          <a:xfrm>
            <a:off x="6534732" y="1769705"/>
            <a:ext cx="1744874" cy="604332"/>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0E6AC6D-BD1A-4E3F-B7D7-4462FED7FC29}"/>
              </a:ext>
            </a:extLst>
          </p:cNvPr>
          <p:cNvSpPr/>
          <p:nvPr/>
        </p:nvSpPr>
        <p:spPr>
          <a:xfrm rot="5400000">
            <a:off x="5124974" y="1503094"/>
            <a:ext cx="604331" cy="133772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40DF11E-216C-4954-8B4D-E5DC79E713AC}"/>
              </a:ext>
            </a:extLst>
          </p:cNvPr>
          <p:cNvSpPr/>
          <p:nvPr/>
        </p:nvSpPr>
        <p:spPr>
          <a:xfrm rot="5400000">
            <a:off x="4914827" y="2809805"/>
            <a:ext cx="821027" cy="1017443"/>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AF81AB57-D3A4-4DA2-80A7-EE34A3853456}"/>
              </a:ext>
            </a:extLst>
          </p:cNvPr>
          <p:cNvCxnSpPr>
            <a:cxnSpLocks/>
            <a:stCxn id="17" idx="1"/>
          </p:cNvCxnSpPr>
          <p:nvPr/>
        </p:nvCxnSpPr>
        <p:spPr>
          <a:xfrm flipH="1">
            <a:off x="6436995" y="2835700"/>
            <a:ext cx="426020" cy="191345"/>
          </a:xfrm>
          <a:prstGeom prst="straightConnector1">
            <a:avLst/>
          </a:prstGeom>
          <a:ln w="50800">
            <a:solidFill>
              <a:srgbClr val="FFC000"/>
            </a:solidFill>
            <a:headEnd type="none"/>
            <a:tailEnd type="stealth"/>
          </a:ln>
          <a:effectLst>
            <a:glow rad="101600">
              <a:schemeClr val="tx1">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9743B70-B3AF-4D07-8E81-B0D92BB6DD36}"/>
              </a:ext>
            </a:extLst>
          </p:cNvPr>
          <p:cNvCxnSpPr>
            <a:cxnSpLocks/>
          </p:cNvCxnSpPr>
          <p:nvPr/>
        </p:nvCxnSpPr>
        <p:spPr>
          <a:xfrm flipH="1">
            <a:off x="6511400" y="2426457"/>
            <a:ext cx="436454" cy="227864"/>
          </a:xfrm>
          <a:prstGeom prst="straightConnector1">
            <a:avLst/>
          </a:prstGeom>
          <a:ln w="50800">
            <a:solidFill>
              <a:srgbClr val="FFC000"/>
            </a:solidFill>
            <a:headEnd type="none"/>
            <a:tailEnd type="stealth"/>
          </a:ln>
          <a:effectLst>
            <a:glow rad="101600">
              <a:schemeClr val="tx1">
                <a:alpha val="40000"/>
              </a:schemeClr>
            </a:glow>
          </a:effectLst>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23DACE6-231D-4FFB-9A48-B5C520B7F2E9}"/>
              </a:ext>
            </a:extLst>
          </p:cNvPr>
          <p:cNvSpPr txBox="1"/>
          <p:nvPr/>
        </p:nvSpPr>
        <p:spPr>
          <a:xfrm>
            <a:off x="6989183" y="2232612"/>
            <a:ext cx="1263650" cy="307777"/>
          </a:xfrm>
          <a:prstGeom prst="rect">
            <a:avLst/>
          </a:prstGeom>
          <a:noFill/>
        </p:spPr>
        <p:txBody>
          <a:bodyPr wrap="square" rtlCol="0">
            <a:spAutoFit/>
          </a:bodyPr>
          <a:lstStyle/>
          <a:p>
            <a:r>
              <a:rPr lang="en-US" sz="1400" dirty="0"/>
              <a:t>LOS CIR</a:t>
            </a:r>
          </a:p>
        </p:txBody>
      </p:sp>
      <p:sp>
        <p:nvSpPr>
          <p:cNvPr id="17" name="TextBox 16">
            <a:extLst>
              <a:ext uri="{FF2B5EF4-FFF2-40B4-BE49-F238E27FC236}">
                <a16:creationId xmlns:a16="http://schemas.microsoft.com/office/drawing/2014/main" id="{310D2325-1C8F-46CD-8F19-4C18742A8EDB}"/>
              </a:ext>
            </a:extLst>
          </p:cNvPr>
          <p:cNvSpPr txBox="1"/>
          <p:nvPr/>
        </p:nvSpPr>
        <p:spPr>
          <a:xfrm>
            <a:off x="6863015" y="2681811"/>
            <a:ext cx="1602738" cy="307777"/>
          </a:xfrm>
          <a:prstGeom prst="rect">
            <a:avLst/>
          </a:prstGeom>
          <a:noFill/>
        </p:spPr>
        <p:txBody>
          <a:bodyPr wrap="square" rtlCol="0">
            <a:spAutoFit/>
          </a:bodyPr>
          <a:lstStyle/>
          <a:p>
            <a:r>
              <a:rPr lang="en-US" sz="1400" dirty="0"/>
              <a:t>W</a:t>
            </a:r>
            <a:r>
              <a:rPr lang="en-US" altLang="zh-CN" sz="1400" dirty="0"/>
              <a:t>all</a:t>
            </a:r>
            <a:r>
              <a:rPr lang="en-US" sz="1400" dirty="0"/>
              <a:t>-blocking CIR</a:t>
            </a:r>
          </a:p>
        </p:txBody>
      </p:sp>
      <p:sp>
        <p:nvSpPr>
          <p:cNvPr id="22" name="Rectangle 21">
            <a:extLst>
              <a:ext uri="{FF2B5EF4-FFF2-40B4-BE49-F238E27FC236}">
                <a16:creationId xmlns:a16="http://schemas.microsoft.com/office/drawing/2014/main" id="{6D3D35E5-FBD4-46AF-86E2-60126B9E3570}"/>
              </a:ext>
            </a:extLst>
          </p:cNvPr>
          <p:cNvSpPr/>
          <p:nvPr/>
        </p:nvSpPr>
        <p:spPr>
          <a:xfrm rot="5400000">
            <a:off x="2896262" y="2490923"/>
            <a:ext cx="2632656" cy="9321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40990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BCBD50F-13E7-4D12-8452-0C218E36007F}"/>
              </a:ext>
            </a:extLst>
          </p:cNvPr>
          <p:cNvSpPr txBox="1"/>
          <p:nvPr/>
        </p:nvSpPr>
        <p:spPr>
          <a:xfrm>
            <a:off x="6619308" y="4334058"/>
            <a:ext cx="2416622" cy="584775"/>
          </a:xfrm>
          <a:prstGeom prst="rect">
            <a:avLst/>
          </a:prstGeom>
          <a:solidFill>
            <a:schemeClr val="accent5">
              <a:lumMod val="20000"/>
              <a:lumOff val="80000"/>
            </a:schemeClr>
          </a:solidFill>
        </p:spPr>
        <p:txBody>
          <a:bodyPr wrap="square" rtlCol="0">
            <a:spAutoFit/>
          </a:bodyPr>
          <a:lstStyle/>
          <a:p>
            <a:r>
              <a:rPr lang="en-GB" sz="3200" dirty="0"/>
              <a:t>Human block</a:t>
            </a:r>
          </a:p>
        </p:txBody>
      </p:sp>
      <p:sp>
        <p:nvSpPr>
          <p:cNvPr id="25" name="AutoShape 2">
            <a:extLst>
              <a:ext uri="{FF2B5EF4-FFF2-40B4-BE49-F238E27FC236}">
                <a16:creationId xmlns:a16="http://schemas.microsoft.com/office/drawing/2014/main" id="{6A77E985-63E5-4120-9C5E-3C00843AE19D}"/>
              </a:ext>
            </a:extLst>
          </p:cNvPr>
          <p:cNvSpPr>
            <a:spLocks noChangeAspect="1" noChangeArrowheads="1"/>
          </p:cNvSpPr>
          <p:nvPr/>
        </p:nvSpPr>
        <p:spPr bwMode="auto">
          <a:xfrm>
            <a:off x="6959601" y="260319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 name="Arrow: Right 38">
            <a:extLst>
              <a:ext uri="{FF2B5EF4-FFF2-40B4-BE49-F238E27FC236}">
                <a16:creationId xmlns:a16="http://schemas.microsoft.com/office/drawing/2014/main" id="{6C179945-9D33-43D0-8C73-B72F16F4977A}"/>
              </a:ext>
            </a:extLst>
          </p:cNvPr>
          <p:cNvSpPr/>
          <p:nvPr/>
        </p:nvSpPr>
        <p:spPr>
          <a:xfrm rot="5400000">
            <a:off x="7640848" y="4502767"/>
            <a:ext cx="533169" cy="1532044"/>
          </a:xfrm>
          <a:prstGeom prst="right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ysClr val="windowText" lastClr="000000"/>
                </a:solidFill>
              </a:ln>
            </a:endParaRPr>
          </a:p>
        </p:txBody>
      </p:sp>
      <p:sp>
        <p:nvSpPr>
          <p:cNvPr id="43" name="TextBox 42">
            <a:extLst>
              <a:ext uri="{FF2B5EF4-FFF2-40B4-BE49-F238E27FC236}">
                <a16:creationId xmlns:a16="http://schemas.microsoft.com/office/drawing/2014/main" id="{43FEF1EB-451B-4C30-97FF-5CD702738BBF}"/>
              </a:ext>
            </a:extLst>
          </p:cNvPr>
          <p:cNvSpPr txBox="1"/>
          <p:nvPr/>
        </p:nvSpPr>
        <p:spPr>
          <a:xfrm>
            <a:off x="5950881" y="5535374"/>
            <a:ext cx="3898974" cy="830997"/>
          </a:xfrm>
          <a:prstGeom prst="rect">
            <a:avLst/>
          </a:prstGeom>
          <a:noFill/>
        </p:spPr>
        <p:txBody>
          <a:bodyPr wrap="square" rtlCol="0">
            <a:spAutoFit/>
          </a:bodyPr>
          <a:lstStyle/>
          <a:p>
            <a:pPr algn="ctr"/>
            <a:r>
              <a:rPr lang="en-GB" sz="2400" dirty="0"/>
              <a:t>Distance needs to be </a:t>
            </a:r>
            <a:r>
              <a:rPr lang="en-GB" sz="2400" dirty="0">
                <a:solidFill>
                  <a:srgbClr val="C00000"/>
                </a:solidFill>
              </a:rPr>
              <a:t>compensated</a:t>
            </a:r>
          </a:p>
        </p:txBody>
      </p:sp>
      <p:sp>
        <p:nvSpPr>
          <p:cNvPr id="4" name="TextBox 3">
            <a:extLst>
              <a:ext uri="{FF2B5EF4-FFF2-40B4-BE49-F238E27FC236}">
                <a16:creationId xmlns:a16="http://schemas.microsoft.com/office/drawing/2014/main" id="{45E257C6-6A17-41B1-89DF-60946BA218B4}"/>
              </a:ext>
            </a:extLst>
          </p:cNvPr>
          <p:cNvSpPr txBox="1"/>
          <p:nvPr/>
        </p:nvSpPr>
        <p:spPr>
          <a:xfrm>
            <a:off x="516880" y="197391"/>
            <a:ext cx="4931655" cy="646331"/>
          </a:xfrm>
          <a:prstGeom prst="rect">
            <a:avLst/>
          </a:prstGeom>
          <a:noFill/>
        </p:spPr>
        <p:txBody>
          <a:bodyPr wrap="square" rtlCol="0">
            <a:spAutoFit/>
          </a:bodyPr>
          <a:lstStyle/>
          <a:p>
            <a:r>
              <a:rPr lang="en-GB" altLang="zh-CN" sz="3600" b="1" dirty="0">
                <a:solidFill>
                  <a:schemeClr val="accent5">
                    <a:lumMod val="50000"/>
                  </a:schemeClr>
                </a:solidFill>
              </a:rPr>
              <a:t>Occlusion Detection</a:t>
            </a:r>
            <a:endParaRPr lang="en-GB" sz="3600" b="1" dirty="0">
              <a:solidFill>
                <a:schemeClr val="accent5">
                  <a:lumMod val="50000"/>
                </a:schemeClr>
              </a:solidFill>
            </a:endParaRPr>
          </a:p>
        </p:txBody>
      </p:sp>
      <p:pic>
        <p:nvPicPr>
          <p:cNvPr id="9" name="Picture 8" descr="A picture containing shape&#10;&#10;Description automatically generated">
            <a:extLst>
              <a:ext uri="{FF2B5EF4-FFF2-40B4-BE49-F238E27FC236}">
                <a16:creationId xmlns:a16="http://schemas.microsoft.com/office/drawing/2014/main" id="{AC582FD1-B508-45B3-9139-DE83DE9085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037" y="1312212"/>
            <a:ext cx="840475" cy="1694434"/>
          </a:xfrm>
          <a:prstGeom prst="rect">
            <a:avLst/>
          </a:prstGeom>
          <a:noFill/>
        </p:spPr>
      </p:pic>
      <p:sp>
        <p:nvSpPr>
          <p:cNvPr id="56" name="AutoShape 2">
            <a:extLst>
              <a:ext uri="{FF2B5EF4-FFF2-40B4-BE49-F238E27FC236}">
                <a16:creationId xmlns:a16="http://schemas.microsoft.com/office/drawing/2014/main" id="{A03BEDF4-7613-433D-A276-D8EF9A6FF6BF}"/>
              </a:ext>
            </a:extLst>
          </p:cNvPr>
          <p:cNvSpPr>
            <a:spLocks noChangeAspect="1" noChangeArrowheads="1"/>
          </p:cNvSpPr>
          <p:nvPr/>
        </p:nvSpPr>
        <p:spPr bwMode="auto">
          <a:xfrm>
            <a:off x="7509564" y="264228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cxnSp>
        <p:nvCxnSpPr>
          <p:cNvPr id="57" name="Straight Arrow Connector 56">
            <a:extLst>
              <a:ext uri="{FF2B5EF4-FFF2-40B4-BE49-F238E27FC236}">
                <a16:creationId xmlns:a16="http://schemas.microsoft.com/office/drawing/2014/main" id="{5B1F4512-A191-447E-93E6-AA99239170BE}"/>
              </a:ext>
            </a:extLst>
          </p:cNvPr>
          <p:cNvCxnSpPr>
            <a:cxnSpLocks/>
          </p:cNvCxnSpPr>
          <p:nvPr/>
        </p:nvCxnSpPr>
        <p:spPr>
          <a:xfrm flipV="1">
            <a:off x="7852152" y="3390479"/>
            <a:ext cx="1251484" cy="1"/>
          </a:xfrm>
          <a:prstGeom prst="straightConnector1">
            <a:avLst/>
          </a:prstGeom>
          <a:ln w="50800">
            <a:solidFill>
              <a:srgbClr val="FFC000"/>
            </a:solidFill>
            <a:prstDash val="sysDash"/>
            <a:headEnd type="arrow" w="med" len="med"/>
            <a:tailEnd type="arrow" w="med" len="med"/>
          </a:ln>
          <a:effectLst>
            <a:glow rad="101600">
              <a:schemeClr val="tx1">
                <a:alpha val="40000"/>
              </a:schemeClr>
            </a:glow>
          </a:effectLst>
        </p:spPr>
        <p:style>
          <a:lnRef idx="1">
            <a:schemeClr val="accent1"/>
          </a:lnRef>
          <a:fillRef idx="0">
            <a:schemeClr val="accent1"/>
          </a:fillRef>
          <a:effectRef idx="0">
            <a:schemeClr val="accent1"/>
          </a:effectRef>
          <a:fontRef idx="minor">
            <a:schemeClr val="tx1"/>
          </a:fontRef>
        </p:style>
      </p:cxnSp>
      <p:pic>
        <p:nvPicPr>
          <p:cNvPr id="59" name="Picture 58" descr="A circuit board&#10;&#10;Description automatically generated">
            <a:extLst>
              <a:ext uri="{FF2B5EF4-FFF2-40B4-BE49-F238E27FC236}">
                <a16:creationId xmlns:a16="http://schemas.microsoft.com/office/drawing/2014/main" id="{1351C698-3B4A-4809-AA80-CA459571D2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566905">
            <a:off x="7246360" y="3101401"/>
            <a:ext cx="610211" cy="575175"/>
          </a:xfrm>
          <a:prstGeom prst="rect">
            <a:avLst/>
          </a:prstGeom>
        </p:spPr>
      </p:pic>
      <p:pic>
        <p:nvPicPr>
          <p:cNvPr id="60" name="Picture 59" descr="A picture containing knife&#10;&#10;Description automatically generated">
            <a:extLst>
              <a:ext uri="{FF2B5EF4-FFF2-40B4-BE49-F238E27FC236}">
                <a16:creationId xmlns:a16="http://schemas.microsoft.com/office/drawing/2014/main" id="{881225A7-CDE6-403D-9115-6022D67065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38050" y="1610226"/>
            <a:ext cx="847725" cy="1466850"/>
          </a:xfrm>
          <a:prstGeom prst="rect">
            <a:avLst/>
          </a:prstGeom>
        </p:spPr>
      </p:pic>
      <p:pic>
        <p:nvPicPr>
          <p:cNvPr id="61" name="Picture 60" descr="A picture containing table&#10;&#10;Description automatically generated">
            <a:extLst>
              <a:ext uri="{FF2B5EF4-FFF2-40B4-BE49-F238E27FC236}">
                <a16:creationId xmlns:a16="http://schemas.microsoft.com/office/drawing/2014/main" id="{66F15320-BDE3-45DC-849E-02DD18D5A38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89969" y="1610226"/>
            <a:ext cx="695325" cy="1466850"/>
          </a:xfrm>
          <a:prstGeom prst="rect">
            <a:avLst/>
          </a:prstGeom>
        </p:spPr>
      </p:pic>
      <p:pic>
        <p:nvPicPr>
          <p:cNvPr id="62" name="Picture 61" descr="A close up of a logo&#10;&#10;Description automatically generated">
            <a:extLst>
              <a:ext uri="{FF2B5EF4-FFF2-40B4-BE49-F238E27FC236}">
                <a16:creationId xmlns:a16="http://schemas.microsoft.com/office/drawing/2014/main" id="{353D5DFF-E944-471D-90D2-D2768BAC75C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65938" y="1591176"/>
            <a:ext cx="571500" cy="1485900"/>
          </a:xfrm>
          <a:prstGeom prst="rect">
            <a:avLst/>
          </a:prstGeom>
        </p:spPr>
      </p:pic>
      <p:pic>
        <p:nvPicPr>
          <p:cNvPr id="63" name="Picture 62" descr="A close up of a logo&#10;&#10;Description automatically generated">
            <a:extLst>
              <a:ext uri="{FF2B5EF4-FFF2-40B4-BE49-F238E27FC236}">
                <a16:creationId xmlns:a16="http://schemas.microsoft.com/office/drawing/2014/main" id="{49BB71C5-9506-4727-8CA9-54C171B9D74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22725" y="1610226"/>
            <a:ext cx="723900" cy="1504950"/>
          </a:xfrm>
          <a:prstGeom prst="rect">
            <a:avLst/>
          </a:prstGeom>
        </p:spPr>
      </p:pic>
      <p:pic>
        <p:nvPicPr>
          <p:cNvPr id="64" name="Picture 63" descr="A picture containing knife&#10;&#10;Description automatically generated">
            <a:extLst>
              <a:ext uri="{FF2B5EF4-FFF2-40B4-BE49-F238E27FC236}">
                <a16:creationId xmlns:a16="http://schemas.microsoft.com/office/drawing/2014/main" id="{EF985547-B62F-43FB-8812-33D83AC02D7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34481" y="1619751"/>
            <a:ext cx="723900" cy="1495425"/>
          </a:xfrm>
          <a:prstGeom prst="rect">
            <a:avLst/>
          </a:prstGeom>
        </p:spPr>
      </p:pic>
      <p:pic>
        <p:nvPicPr>
          <p:cNvPr id="65" name="Picture 64" descr="A picture containing light, traffic, street&#10;&#10;Description automatically generated">
            <a:extLst>
              <a:ext uri="{FF2B5EF4-FFF2-40B4-BE49-F238E27FC236}">
                <a16:creationId xmlns:a16="http://schemas.microsoft.com/office/drawing/2014/main" id="{1CF1CABF-0042-4E9F-9FD2-70786A0D654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36567" y="1629276"/>
            <a:ext cx="590550" cy="1438275"/>
          </a:xfrm>
          <a:prstGeom prst="rect">
            <a:avLst/>
          </a:prstGeom>
        </p:spPr>
      </p:pic>
      <p:pic>
        <p:nvPicPr>
          <p:cNvPr id="66" name="Picture 65" descr="A picture containing knife&#10;&#10;Description automatically generated">
            <a:extLst>
              <a:ext uri="{FF2B5EF4-FFF2-40B4-BE49-F238E27FC236}">
                <a16:creationId xmlns:a16="http://schemas.microsoft.com/office/drawing/2014/main" id="{1D2BC400-C449-4518-9D7C-88C39868D0A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489400" y="1629276"/>
            <a:ext cx="1009650" cy="1466850"/>
          </a:xfrm>
          <a:prstGeom prst="rect">
            <a:avLst/>
          </a:prstGeom>
        </p:spPr>
      </p:pic>
      <p:pic>
        <p:nvPicPr>
          <p:cNvPr id="67" name="Picture 66" descr="A picture containing knife&#10;&#10;Description automatically generated">
            <a:extLst>
              <a:ext uri="{FF2B5EF4-FFF2-40B4-BE49-F238E27FC236}">
                <a16:creationId xmlns:a16="http://schemas.microsoft.com/office/drawing/2014/main" id="{BF6655F8-8911-49DE-AEBE-2A264A4491E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205956" y="1604746"/>
            <a:ext cx="704850" cy="1476375"/>
          </a:xfrm>
          <a:prstGeom prst="rect">
            <a:avLst/>
          </a:prstGeom>
        </p:spPr>
      </p:pic>
      <p:pic>
        <p:nvPicPr>
          <p:cNvPr id="68" name="Picture 67" descr="A picture containing table&#10;&#10;Description automatically generated">
            <a:extLst>
              <a:ext uri="{FF2B5EF4-FFF2-40B4-BE49-F238E27FC236}">
                <a16:creationId xmlns:a16="http://schemas.microsoft.com/office/drawing/2014/main" id="{2949900A-68D2-4F36-AD17-18FB98A5FDB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03412" y="1591176"/>
            <a:ext cx="695325" cy="1466850"/>
          </a:xfrm>
          <a:prstGeom prst="rect">
            <a:avLst/>
          </a:prstGeom>
        </p:spPr>
      </p:pic>
      <p:pic>
        <p:nvPicPr>
          <p:cNvPr id="69" name="Picture 68" descr="A close up of a logo&#10;&#10;Description automatically generated">
            <a:extLst>
              <a:ext uri="{FF2B5EF4-FFF2-40B4-BE49-F238E27FC236}">
                <a16:creationId xmlns:a16="http://schemas.microsoft.com/office/drawing/2014/main" id="{DAC8D772-8580-44C6-8BC3-CD18BCCDD61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79381" y="1572126"/>
            <a:ext cx="571500" cy="1485900"/>
          </a:xfrm>
          <a:prstGeom prst="rect">
            <a:avLst/>
          </a:prstGeom>
        </p:spPr>
      </p:pic>
      <p:pic>
        <p:nvPicPr>
          <p:cNvPr id="70" name="Picture 69" descr="A close up of a logo&#10;&#10;Description automatically generated">
            <a:extLst>
              <a:ext uri="{FF2B5EF4-FFF2-40B4-BE49-F238E27FC236}">
                <a16:creationId xmlns:a16="http://schemas.microsoft.com/office/drawing/2014/main" id="{92B09C92-662A-403E-96F4-98583BF6638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36168" y="1591176"/>
            <a:ext cx="723900" cy="1504950"/>
          </a:xfrm>
          <a:prstGeom prst="rect">
            <a:avLst/>
          </a:prstGeom>
        </p:spPr>
      </p:pic>
      <p:pic>
        <p:nvPicPr>
          <p:cNvPr id="71" name="Picture 70" descr="A picture containing knife&#10;&#10;Description automatically generated">
            <a:extLst>
              <a:ext uri="{FF2B5EF4-FFF2-40B4-BE49-F238E27FC236}">
                <a16:creationId xmlns:a16="http://schemas.microsoft.com/office/drawing/2014/main" id="{830C1460-E49E-4581-ADF6-B2AA6CA277F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47924" y="1600701"/>
            <a:ext cx="723900" cy="1495425"/>
          </a:xfrm>
          <a:prstGeom prst="rect">
            <a:avLst/>
          </a:prstGeom>
        </p:spPr>
      </p:pic>
      <p:pic>
        <p:nvPicPr>
          <p:cNvPr id="72" name="Picture 71" descr="A picture containing light, traffic, street&#10;&#10;Description automatically generated">
            <a:extLst>
              <a:ext uri="{FF2B5EF4-FFF2-40B4-BE49-F238E27FC236}">
                <a16:creationId xmlns:a16="http://schemas.microsoft.com/office/drawing/2014/main" id="{51065EEA-8B07-421F-BA9C-8B3E0EDC44F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050010" y="1610226"/>
            <a:ext cx="590550" cy="1438275"/>
          </a:xfrm>
          <a:prstGeom prst="rect">
            <a:avLst/>
          </a:prstGeom>
        </p:spPr>
      </p:pic>
      <p:pic>
        <p:nvPicPr>
          <p:cNvPr id="73" name="Picture 72" descr="A picture containing knife&#10;&#10;Description automatically generated">
            <a:extLst>
              <a:ext uri="{FF2B5EF4-FFF2-40B4-BE49-F238E27FC236}">
                <a16:creationId xmlns:a16="http://schemas.microsoft.com/office/drawing/2014/main" id="{3B01C2CC-AE9A-4117-8344-B5ED70C31C1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502843" y="1610226"/>
            <a:ext cx="1009650" cy="1466850"/>
          </a:xfrm>
          <a:prstGeom prst="rect">
            <a:avLst/>
          </a:prstGeom>
        </p:spPr>
      </p:pic>
      <p:pic>
        <p:nvPicPr>
          <p:cNvPr id="74" name="Picture 73" descr="A picture containing knife&#10;&#10;Description automatically generated">
            <a:extLst>
              <a:ext uri="{FF2B5EF4-FFF2-40B4-BE49-F238E27FC236}">
                <a16:creationId xmlns:a16="http://schemas.microsoft.com/office/drawing/2014/main" id="{C4B8515A-1365-47EB-9DCE-8ACD9832261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219399" y="1585696"/>
            <a:ext cx="704850" cy="1476375"/>
          </a:xfrm>
          <a:prstGeom prst="rect">
            <a:avLst/>
          </a:prstGeom>
        </p:spPr>
      </p:pic>
      <p:pic>
        <p:nvPicPr>
          <p:cNvPr id="75" name="Picture 74" descr="A picture containing table&#10;&#10;Description automatically generated">
            <a:extLst>
              <a:ext uri="{FF2B5EF4-FFF2-40B4-BE49-F238E27FC236}">
                <a16:creationId xmlns:a16="http://schemas.microsoft.com/office/drawing/2014/main" id="{526EB3F4-305C-4E09-8693-3CA707B7D81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26743" y="1596656"/>
            <a:ext cx="695325" cy="1466850"/>
          </a:xfrm>
          <a:prstGeom prst="rect">
            <a:avLst/>
          </a:prstGeom>
        </p:spPr>
      </p:pic>
      <p:pic>
        <p:nvPicPr>
          <p:cNvPr id="76" name="Picture 75" descr="A close up of a logo&#10;&#10;Description automatically generated">
            <a:extLst>
              <a:ext uri="{FF2B5EF4-FFF2-40B4-BE49-F238E27FC236}">
                <a16:creationId xmlns:a16="http://schemas.microsoft.com/office/drawing/2014/main" id="{26998351-407D-4B7D-91B6-42D8F0AD282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02712" y="1577606"/>
            <a:ext cx="571500" cy="1485900"/>
          </a:xfrm>
          <a:prstGeom prst="rect">
            <a:avLst/>
          </a:prstGeom>
        </p:spPr>
      </p:pic>
      <p:pic>
        <p:nvPicPr>
          <p:cNvPr id="77" name="Picture 76" descr="A close up of a logo&#10;&#10;Description automatically generated">
            <a:extLst>
              <a:ext uri="{FF2B5EF4-FFF2-40B4-BE49-F238E27FC236}">
                <a16:creationId xmlns:a16="http://schemas.microsoft.com/office/drawing/2014/main" id="{A4F29372-493B-416B-BA92-5BEC27FD367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59499" y="1596656"/>
            <a:ext cx="723900" cy="1504950"/>
          </a:xfrm>
          <a:prstGeom prst="rect">
            <a:avLst/>
          </a:prstGeom>
        </p:spPr>
      </p:pic>
      <p:pic>
        <p:nvPicPr>
          <p:cNvPr id="78" name="Picture 77" descr="A picture containing knife&#10;&#10;Description automatically generated">
            <a:extLst>
              <a:ext uri="{FF2B5EF4-FFF2-40B4-BE49-F238E27FC236}">
                <a16:creationId xmlns:a16="http://schemas.microsoft.com/office/drawing/2014/main" id="{C29BCD0E-D817-4298-8A55-2B86ACE044D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871255" y="1606181"/>
            <a:ext cx="723900" cy="1495425"/>
          </a:xfrm>
          <a:prstGeom prst="rect">
            <a:avLst/>
          </a:prstGeom>
        </p:spPr>
      </p:pic>
      <p:pic>
        <p:nvPicPr>
          <p:cNvPr id="79" name="Picture 78" descr="A picture containing light, traffic, street&#10;&#10;Description automatically generated">
            <a:extLst>
              <a:ext uri="{FF2B5EF4-FFF2-40B4-BE49-F238E27FC236}">
                <a16:creationId xmlns:a16="http://schemas.microsoft.com/office/drawing/2014/main" id="{34ED3551-28EC-47B2-BDCC-FD1744A04E3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073341" y="1615706"/>
            <a:ext cx="590550" cy="1438275"/>
          </a:xfrm>
          <a:prstGeom prst="rect">
            <a:avLst/>
          </a:prstGeom>
        </p:spPr>
      </p:pic>
      <p:pic>
        <p:nvPicPr>
          <p:cNvPr id="80" name="Picture 79" descr="A picture containing knife&#10;&#10;Description automatically generated">
            <a:extLst>
              <a:ext uri="{FF2B5EF4-FFF2-40B4-BE49-F238E27FC236}">
                <a16:creationId xmlns:a16="http://schemas.microsoft.com/office/drawing/2014/main" id="{3EE128F9-F798-422A-AB72-1AC12573C34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526174" y="1615706"/>
            <a:ext cx="1009650" cy="1466850"/>
          </a:xfrm>
          <a:prstGeom prst="rect">
            <a:avLst/>
          </a:prstGeom>
        </p:spPr>
      </p:pic>
      <p:pic>
        <p:nvPicPr>
          <p:cNvPr id="81" name="Picture 80" descr="A picture containing knife&#10;&#10;Description automatically generated">
            <a:extLst>
              <a:ext uri="{FF2B5EF4-FFF2-40B4-BE49-F238E27FC236}">
                <a16:creationId xmlns:a16="http://schemas.microsoft.com/office/drawing/2014/main" id="{672EC6B5-436E-4DF3-A7D4-89029C89C7C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242730" y="1591176"/>
            <a:ext cx="704850" cy="1476375"/>
          </a:xfrm>
          <a:prstGeom prst="rect">
            <a:avLst/>
          </a:prstGeom>
        </p:spPr>
      </p:pic>
      <p:pic>
        <p:nvPicPr>
          <p:cNvPr id="82" name="Picture 81" descr="A picture containing table&#10;&#10;Description automatically generated">
            <a:extLst>
              <a:ext uri="{FF2B5EF4-FFF2-40B4-BE49-F238E27FC236}">
                <a16:creationId xmlns:a16="http://schemas.microsoft.com/office/drawing/2014/main" id="{689ECA4A-34FB-4CC8-9697-9599D4E6AC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73089" y="1592471"/>
            <a:ext cx="695325" cy="1466850"/>
          </a:xfrm>
          <a:prstGeom prst="rect">
            <a:avLst/>
          </a:prstGeom>
        </p:spPr>
      </p:pic>
      <p:pic>
        <p:nvPicPr>
          <p:cNvPr id="83" name="Picture 82" descr="A circuit board&#10;&#10;Description automatically generated">
            <a:extLst>
              <a:ext uri="{FF2B5EF4-FFF2-40B4-BE49-F238E27FC236}">
                <a16:creationId xmlns:a16="http://schemas.microsoft.com/office/drawing/2014/main" id="{97352376-2A05-4964-AA47-688CD984F4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566905">
            <a:off x="9052271" y="3083467"/>
            <a:ext cx="610211" cy="575175"/>
          </a:xfrm>
          <a:prstGeom prst="rect">
            <a:avLst/>
          </a:prstGeom>
        </p:spPr>
      </p:pic>
      <p:pic>
        <p:nvPicPr>
          <p:cNvPr id="84" name="Graphic 83">
            <a:extLst>
              <a:ext uri="{FF2B5EF4-FFF2-40B4-BE49-F238E27FC236}">
                <a16:creationId xmlns:a16="http://schemas.microsoft.com/office/drawing/2014/main" id="{35EFEA79-6237-4DE5-8480-DC6E3DB8E1B1}"/>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571043" y="3182298"/>
            <a:ext cx="430686" cy="430686"/>
          </a:xfrm>
          <a:prstGeom prst="rect">
            <a:avLst/>
          </a:prstGeom>
        </p:spPr>
      </p:pic>
      <p:pic>
        <p:nvPicPr>
          <p:cNvPr id="85" name="Picture 84" descr="A picture containing knife&#10;&#10;Description automatically generated">
            <a:extLst>
              <a:ext uri="{FF2B5EF4-FFF2-40B4-BE49-F238E27FC236}">
                <a16:creationId xmlns:a16="http://schemas.microsoft.com/office/drawing/2014/main" id="{4013269D-CE2F-46C9-AA43-617D037258A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flipH="1">
            <a:off x="8996424" y="1502705"/>
            <a:ext cx="723900" cy="1476375"/>
          </a:xfrm>
          <a:prstGeom prst="rect">
            <a:avLst/>
          </a:prstGeom>
        </p:spPr>
      </p:pic>
      <p:cxnSp>
        <p:nvCxnSpPr>
          <p:cNvPr id="86" name="Straight Arrow Connector 85">
            <a:extLst>
              <a:ext uri="{FF2B5EF4-FFF2-40B4-BE49-F238E27FC236}">
                <a16:creationId xmlns:a16="http://schemas.microsoft.com/office/drawing/2014/main" id="{576F1FD8-9586-423F-9222-2BB991DECB5E}"/>
              </a:ext>
            </a:extLst>
          </p:cNvPr>
          <p:cNvCxnSpPr>
            <a:cxnSpLocks/>
          </p:cNvCxnSpPr>
          <p:nvPr/>
        </p:nvCxnSpPr>
        <p:spPr>
          <a:xfrm>
            <a:off x="5847924" y="3807293"/>
            <a:ext cx="3697839" cy="0"/>
          </a:xfrm>
          <a:prstGeom prst="straightConnector1">
            <a:avLst/>
          </a:prstGeom>
          <a:ln w="38100">
            <a:solidFill>
              <a:schemeClr val="tx1"/>
            </a:solidFill>
            <a:headEnd type="arrow" w="med" len="med"/>
            <a:tailEnd type="arrow" w="med" len="med"/>
          </a:ln>
        </p:spPr>
        <p:style>
          <a:lnRef idx="1">
            <a:schemeClr val="dk1"/>
          </a:lnRef>
          <a:fillRef idx="0">
            <a:schemeClr val="dk1"/>
          </a:fillRef>
          <a:effectRef idx="0">
            <a:schemeClr val="dk1"/>
          </a:effectRef>
          <a:fontRef idx="minor">
            <a:schemeClr val="tx1"/>
          </a:fontRef>
        </p:style>
      </p:cxnSp>
      <p:sp>
        <p:nvSpPr>
          <p:cNvPr id="87" name="TextBox 86">
            <a:extLst>
              <a:ext uri="{FF2B5EF4-FFF2-40B4-BE49-F238E27FC236}">
                <a16:creationId xmlns:a16="http://schemas.microsoft.com/office/drawing/2014/main" id="{3EAED1C9-20A6-43AE-A994-C03398ED29BD}"/>
              </a:ext>
            </a:extLst>
          </p:cNvPr>
          <p:cNvSpPr txBox="1"/>
          <p:nvPr/>
        </p:nvSpPr>
        <p:spPr>
          <a:xfrm>
            <a:off x="7273089" y="3841493"/>
            <a:ext cx="899370" cy="369332"/>
          </a:xfrm>
          <a:prstGeom prst="rect">
            <a:avLst/>
          </a:prstGeom>
          <a:noFill/>
        </p:spPr>
        <p:txBody>
          <a:bodyPr wrap="square" rtlCol="0">
            <a:spAutoFit/>
          </a:bodyPr>
          <a:lstStyle/>
          <a:p>
            <a:r>
              <a:rPr lang="en-US" dirty="0"/>
              <a:t>  6 F</a:t>
            </a:r>
            <a:r>
              <a:rPr lang="en-US" altLang="zh-CN" dirty="0"/>
              <a:t>eet</a:t>
            </a:r>
            <a:endParaRPr lang="en-US" dirty="0"/>
          </a:p>
        </p:txBody>
      </p:sp>
      <p:pic>
        <p:nvPicPr>
          <p:cNvPr id="88" name="Picture 6" descr="Red lightbulb 2 icon - Free red light bulb icons">
            <a:extLst>
              <a:ext uri="{FF2B5EF4-FFF2-40B4-BE49-F238E27FC236}">
                <a16:creationId xmlns:a16="http://schemas.microsoft.com/office/drawing/2014/main" id="{B20C00DB-82EF-4ED5-823D-47D5EC4399C9}"/>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538974" y="3105651"/>
            <a:ext cx="459381" cy="459381"/>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a:extLst>
              <a:ext uri="{FF2B5EF4-FFF2-40B4-BE49-F238E27FC236}">
                <a16:creationId xmlns:a16="http://schemas.microsoft.com/office/drawing/2014/main" id="{1155EF2D-7781-49C4-9C27-956914C66ACA}"/>
              </a:ext>
            </a:extLst>
          </p:cNvPr>
          <p:cNvSpPr txBox="1"/>
          <p:nvPr/>
        </p:nvSpPr>
        <p:spPr>
          <a:xfrm>
            <a:off x="1914308" y="4334057"/>
            <a:ext cx="852718" cy="584775"/>
          </a:xfrm>
          <a:prstGeom prst="rect">
            <a:avLst/>
          </a:prstGeom>
          <a:solidFill>
            <a:schemeClr val="accent5">
              <a:lumMod val="20000"/>
              <a:lumOff val="80000"/>
            </a:schemeClr>
          </a:solidFill>
        </p:spPr>
        <p:txBody>
          <a:bodyPr wrap="square" rtlCol="0">
            <a:spAutoFit/>
          </a:bodyPr>
          <a:lstStyle/>
          <a:p>
            <a:r>
              <a:rPr lang="en-GB" sz="3200" dirty="0"/>
              <a:t>LOS</a:t>
            </a:r>
          </a:p>
        </p:txBody>
      </p:sp>
      <p:cxnSp>
        <p:nvCxnSpPr>
          <p:cNvPr id="46" name="Straight Arrow Connector 45">
            <a:extLst>
              <a:ext uri="{FF2B5EF4-FFF2-40B4-BE49-F238E27FC236}">
                <a16:creationId xmlns:a16="http://schemas.microsoft.com/office/drawing/2014/main" id="{116B42A2-7D9B-4C68-8F1B-4C5479F96490}"/>
              </a:ext>
            </a:extLst>
          </p:cNvPr>
          <p:cNvCxnSpPr>
            <a:cxnSpLocks/>
          </p:cNvCxnSpPr>
          <p:nvPr/>
        </p:nvCxnSpPr>
        <p:spPr>
          <a:xfrm>
            <a:off x="1926837" y="2301268"/>
            <a:ext cx="965932" cy="1"/>
          </a:xfrm>
          <a:prstGeom prst="straightConnector1">
            <a:avLst/>
          </a:prstGeom>
          <a:ln w="50800">
            <a:solidFill>
              <a:srgbClr val="FFC000"/>
            </a:solidFill>
            <a:headEnd type="arrow" w="med" len="med"/>
            <a:tailEnd type="arrow" w="med" len="med"/>
          </a:ln>
          <a:effectLst>
            <a:glow rad="101600">
              <a:schemeClr val="tx1">
                <a:alpha val="40000"/>
              </a:schemeClr>
            </a:glow>
          </a:effectLst>
        </p:spPr>
        <p:style>
          <a:lnRef idx="1">
            <a:schemeClr val="accent1"/>
          </a:lnRef>
          <a:fillRef idx="0">
            <a:schemeClr val="accent1"/>
          </a:fillRef>
          <a:effectRef idx="0">
            <a:schemeClr val="accent1"/>
          </a:effectRef>
          <a:fontRef idx="minor">
            <a:schemeClr val="tx1"/>
          </a:fontRef>
        </p:style>
      </p:cxnSp>
      <p:pic>
        <p:nvPicPr>
          <p:cNvPr id="2" name="Picture 1" descr="A circuit board&#10;&#10;Description automatically generated">
            <a:extLst>
              <a:ext uri="{FF2B5EF4-FFF2-40B4-BE49-F238E27FC236}">
                <a16:creationId xmlns:a16="http://schemas.microsoft.com/office/drawing/2014/main" id="{5CDC38B0-A2F7-49E1-B465-BE473DA873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566905">
            <a:off x="739790" y="1665690"/>
            <a:ext cx="1348586" cy="1271155"/>
          </a:xfrm>
          <a:prstGeom prst="rect">
            <a:avLst/>
          </a:prstGeom>
        </p:spPr>
      </p:pic>
      <p:pic>
        <p:nvPicPr>
          <p:cNvPr id="3" name="Picture 2" descr="A circuit board&#10;&#10;Description automatically generated">
            <a:extLst>
              <a:ext uri="{FF2B5EF4-FFF2-40B4-BE49-F238E27FC236}">
                <a16:creationId xmlns:a16="http://schemas.microsoft.com/office/drawing/2014/main" id="{D8C9EBA3-9CA7-4B00-9E5E-0628835B2E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404209">
            <a:off x="2644901" y="1661663"/>
            <a:ext cx="1348586" cy="1271155"/>
          </a:xfrm>
          <a:prstGeom prst="rect">
            <a:avLst/>
          </a:prstGeom>
        </p:spPr>
      </p:pic>
    </p:spTree>
    <p:custDataLst>
      <p:tags r:id="rId1"/>
    </p:custDataLst>
    <p:extLst>
      <p:ext uri="{BB962C8B-B14F-4D97-AF65-F5344CB8AC3E}">
        <p14:creationId xmlns:p14="http://schemas.microsoft.com/office/powerpoint/2010/main" val="1240988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60"/>
                                        </p:tgtEl>
                                        <p:attrNameLst>
                                          <p:attrName>style.visibility</p:attrName>
                                        </p:attrNameLst>
                                      </p:cBhvr>
                                      <p:to>
                                        <p:strVal val="hidden"/>
                                      </p:to>
                                    </p:set>
                                  </p:childTnLst>
                                </p:cTn>
                              </p:par>
                            </p:childTnLst>
                          </p:cTn>
                        </p:par>
                        <p:par>
                          <p:cTn id="13" fill="hold">
                            <p:stCondLst>
                              <p:cond delay="0"/>
                            </p:stCondLst>
                            <p:childTnLst>
                              <p:par>
                                <p:cTn id="14" presetID="1" presetClass="entr" presetSubtype="0" fill="hold" nodeType="afterEffect">
                                  <p:stCondLst>
                                    <p:cond delay="100"/>
                                  </p:stCondLst>
                                  <p:childTnLst>
                                    <p:set>
                                      <p:cBhvr>
                                        <p:cTn id="15" dur="1" fill="hold">
                                          <p:stCondLst>
                                            <p:cond delay="0"/>
                                          </p:stCondLst>
                                        </p:cTn>
                                        <p:tgtEl>
                                          <p:spTgt spid="62"/>
                                        </p:tgtEl>
                                        <p:attrNameLst>
                                          <p:attrName>style.visibility</p:attrName>
                                        </p:attrNameLst>
                                      </p:cBhvr>
                                      <p:to>
                                        <p:strVal val="visible"/>
                                      </p:to>
                                    </p:set>
                                  </p:childTnLst>
                                </p:cTn>
                              </p:par>
                              <p:par>
                                <p:cTn id="16" presetID="1" presetClass="exit" presetSubtype="0" fill="hold" nodeType="withEffect">
                                  <p:stCondLst>
                                    <p:cond delay="100"/>
                                  </p:stCondLst>
                                  <p:childTnLst>
                                    <p:set>
                                      <p:cBhvr>
                                        <p:cTn id="17" dur="1" fill="hold">
                                          <p:stCondLst>
                                            <p:cond delay="0"/>
                                          </p:stCondLst>
                                        </p:cTn>
                                        <p:tgtEl>
                                          <p:spTgt spid="61"/>
                                        </p:tgtEl>
                                        <p:attrNameLst>
                                          <p:attrName>style.visibility</p:attrName>
                                        </p:attrNameLst>
                                      </p:cBhvr>
                                      <p:to>
                                        <p:strVal val="hidden"/>
                                      </p:to>
                                    </p:set>
                                  </p:childTnLst>
                                </p:cTn>
                              </p:par>
                            </p:childTnLst>
                          </p:cTn>
                        </p:par>
                        <p:par>
                          <p:cTn id="18" fill="hold">
                            <p:stCondLst>
                              <p:cond delay="100"/>
                            </p:stCondLst>
                            <p:childTnLst>
                              <p:par>
                                <p:cTn id="19" presetID="1" presetClass="entr" presetSubtype="0" fill="hold" nodeType="afterEffect">
                                  <p:stCondLst>
                                    <p:cond delay="100"/>
                                  </p:stCondLst>
                                  <p:childTnLst>
                                    <p:set>
                                      <p:cBhvr>
                                        <p:cTn id="20" dur="1" fill="hold">
                                          <p:stCondLst>
                                            <p:cond delay="0"/>
                                          </p:stCondLst>
                                        </p:cTn>
                                        <p:tgtEl>
                                          <p:spTgt spid="63"/>
                                        </p:tgtEl>
                                        <p:attrNameLst>
                                          <p:attrName>style.visibility</p:attrName>
                                        </p:attrNameLst>
                                      </p:cBhvr>
                                      <p:to>
                                        <p:strVal val="visible"/>
                                      </p:to>
                                    </p:set>
                                  </p:childTnLst>
                                </p:cTn>
                              </p:par>
                              <p:par>
                                <p:cTn id="21" presetID="1" presetClass="exit" presetSubtype="0" fill="hold" nodeType="withEffect">
                                  <p:stCondLst>
                                    <p:cond delay="100"/>
                                  </p:stCondLst>
                                  <p:childTnLst>
                                    <p:set>
                                      <p:cBhvr>
                                        <p:cTn id="22" dur="1" fill="hold">
                                          <p:stCondLst>
                                            <p:cond delay="0"/>
                                          </p:stCondLst>
                                        </p:cTn>
                                        <p:tgtEl>
                                          <p:spTgt spid="62"/>
                                        </p:tgtEl>
                                        <p:attrNameLst>
                                          <p:attrName>style.visibility</p:attrName>
                                        </p:attrNameLst>
                                      </p:cBhvr>
                                      <p:to>
                                        <p:strVal val="hidden"/>
                                      </p:to>
                                    </p:set>
                                  </p:childTnLst>
                                </p:cTn>
                              </p:par>
                            </p:childTnLst>
                          </p:cTn>
                        </p:par>
                        <p:par>
                          <p:cTn id="23" fill="hold">
                            <p:stCondLst>
                              <p:cond delay="200"/>
                            </p:stCondLst>
                            <p:childTnLst>
                              <p:par>
                                <p:cTn id="24" presetID="1" presetClass="entr" presetSubtype="0" fill="hold" nodeType="afterEffect">
                                  <p:stCondLst>
                                    <p:cond delay="100"/>
                                  </p:stCondLst>
                                  <p:childTnLst>
                                    <p:set>
                                      <p:cBhvr>
                                        <p:cTn id="25" dur="1" fill="hold">
                                          <p:stCondLst>
                                            <p:cond delay="0"/>
                                          </p:stCondLst>
                                        </p:cTn>
                                        <p:tgtEl>
                                          <p:spTgt spid="66"/>
                                        </p:tgtEl>
                                        <p:attrNameLst>
                                          <p:attrName>style.visibility</p:attrName>
                                        </p:attrNameLst>
                                      </p:cBhvr>
                                      <p:to>
                                        <p:strVal val="visible"/>
                                      </p:to>
                                    </p:set>
                                  </p:childTnLst>
                                </p:cTn>
                              </p:par>
                              <p:par>
                                <p:cTn id="26" presetID="1" presetClass="exit" presetSubtype="0" fill="hold" nodeType="withEffect">
                                  <p:stCondLst>
                                    <p:cond delay="100"/>
                                  </p:stCondLst>
                                  <p:childTnLst>
                                    <p:set>
                                      <p:cBhvr>
                                        <p:cTn id="27" dur="1" fill="hold">
                                          <p:stCondLst>
                                            <p:cond delay="0"/>
                                          </p:stCondLst>
                                        </p:cTn>
                                        <p:tgtEl>
                                          <p:spTgt spid="63"/>
                                        </p:tgtEl>
                                        <p:attrNameLst>
                                          <p:attrName>style.visibility</p:attrName>
                                        </p:attrNameLst>
                                      </p:cBhvr>
                                      <p:to>
                                        <p:strVal val="hidden"/>
                                      </p:to>
                                    </p:set>
                                  </p:childTnLst>
                                </p:cTn>
                              </p:par>
                            </p:childTnLst>
                          </p:cTn>
                        </p:par>
                        <p:par>
                          <p:cTn id="28" fill="hold">
                            <p:stCondLst>
                              <p:cond delay="300"/>
                            </p:stCondLst>
                            <p:childTnLst>
                              <p:par>
                                <p:cTn id="29" presetID="1" presetClass="entr" presetSubtype="0" fill="hold" nodeType="afterEffect">
                                  <p:stCondLst>
                                    <p:cond delay="100"/>
                                  </p:stCondLst>
                                  <p:childTnLst>
                                    <p:set>
                                      <p:cBhvr>
                                        <p:cTn id="30" dur="1" fill="hold">
                                          <p:stCondLst>
                                            <p:cond delay="0"/>
                                          </p:stCondLst>
                                        </p:cTn>
                                        <p:tgtEl>
                                          <p:spTgt spid="64"/>
                                        </p:tgtEl>
                                        <p:attrNameLst>
                                          <p:attrName>style.visibility</p:attrName>
                                        </p:attrNameLst>
                                      </p:cBhvr>
                                      <p:to>
                                        <p:strVal val="visible"/>
                                      </p:to>
                                    </p:set>
                                  </p:childTnLst>
                                </p:cTn>
                              </p:par>
                              <p:par>
                                <p:cTn id="31" presetID="1" presetClass="exit" presetSubtype="0" fill="hold" nodeType="withEffect">
                                  <p:stCondLst>
                                    <p:cond delay="100"/>
                                  </p:stCondLst>
                                  <p:childTnLst>
                                    <p:set>
                                      <p:cBhvr>
                                        <p:cTn id="32" dur="1" fill="hold">
                                          <p:stCondLst>
                                            <p:cond delay="0"/>
                                          </p:stCondLst>
                                        </p:cTn>
                                        <p:tgtEl>
                                          <p:spTgt spid="66"/>
                                        </p:tgtEl>
                                        <p:attrNameLst>
                                          <p:attrName>style.visibility</p:attrName>
                                        </p:attrNameLst>
                                      </p:cBhvr>
                                      <p:to>
                                        <p:strVal val="hidden"/>
                                      </p:to>
                                    </p:set>
                                  </p:childTnLst>
                                </p:cTn>
                              </p:par>
                            </p:childTnLst>
                          </p:cTn>
                        </p:par>
                        <p:par>
                          <p:cTn id="33" fill="hold">
                            <p:stCondLst>
                              <p:cond delay="400"/>
                            </p:stCondLst>
                            <p:childTnLst>
                              <p:par>
                                <p:cTn id="34" presetID="1" presetClass="entr" presetSubtype="0" fill="hold" nodeType="afterEffect">
                                  <p:stCondLst>
                                    <p:cond delay="100"/>
                                  </p:stCondLst>
                                  <p:childTnLst>
                                    <p:set>
                                      <p:cBhvr>
                                        <p:cTn id="35" dur="1" fill="hold">
                                          <p:stCondLst>
                                            <p:cond delay="0"/>
                                          </p:stCondLst>
                                        </p:cTn>
                                        <p:tgtEl>
                                          <p:spTgt spid="65"/>
                                        </p:tgtEl>
                                        <p:attrNameLst>
                                          <p:attrName>style.visibility</p:attrName>
                                        </p:attrNameLst>
                                      </p:cBhvr>
                                      <p:to>
                                        <p:strVal val="visible"/>
                                      </p:to>
                                    </p:set>
                                  </p:childTnLst>
                                </p:cTn>
                              </p:par>
                              <p:par>
                                <p:cTn id="36" presetID="1" presetClass="exit" presetSubtype="0" fill="hold" nodeType="withEffect">
                                  <p:stCondLst>
                                    <p:cond delay="100"/>
                                  </p:stCondLst>
                                  <p:childTnLst>
                                    <p:set>
                                      <p:cBhvr>
                                        <p:cTn id="37" dur="1" fill="hold">
                                          <p:stCondLst>
                                            <p:cond delay="0"/>
                                          </p:stCondLst>
                                        </p:cTn>
                                        <p:tgtEl>
                                          <p:spTgt spid="64"/>
                                        </p:tgtEl>
                                        <p:attrNameLst>
                                          <p:attrName>style.visibility</p:attrName>
                                        </p:attrNameLst>
                                      </p:cBhvr>
                                      <p:to>
                                        <p:strVal val="hidden"/>
                                      </p:to>
                                    </p:set>
                                  </p:childTnLst>
                                </p:cTn>
                              </p:par>
                            </p:childTnLst>
                          </p:cTn>
                        </p:par>
                        <p:par>
                          <p:cTn id="38" fill="hold">
                            <p:stCondLst>
                              <p:cond delay="500"/>
                            </p:stCondLst>
                            <p:childTnLst>
                              <p:par>
                                <p:cTn id="39" presetID="1" presetClass="entr" presetSubtype="0" fill="hold" nodeType="afterEffect">
                                  <p:stCondLst>
                                    <p:cond delay="100"/>
                                  </p:stCondLst>
                                  <p:childTnLst>
                                    <p:set>
                                      <p:cBhvr>
                                        <p:cTn id="40" dur="1" fill="hold">
                                          <p:stCondLst>
                                            <p:cond delay="0"/>
                                          </p:stCondLst>
                                        </p:cTn>
                                        <p:tgtEl>
                                          <p:spTgt spid="67"/>
                                        </p:tgtEl>
                                        <p:attrNameLst>
                                          <p:attrName>style.visibility</p:attrName>
                                        </p:attrNameLst>
                                      </p:cBhvr>
                                      <p:to>
                                        <p:strVal val="visible"/>
                                      </p:to>
                                    </p:set>
                                  </p:childTnLst>
                                </p:cTn>
                              </p:par>
                              <p:par>
                                <p:cTn id="41" presetID="1" presetClass="exit" presetSubtype="0" fill="hold" nodeType="withEffect">
                                  <p:stCondLst>
                                    <p:cond delay="100"/>
                                  </p:stCondLst>
                                  <p:childTnLst>
                                    <p:set>
                                      <p:cBhvr>
                                        <p:cTn id="42" dur="1" fill="hold">
                                          <p:stCondLst>
                                            <p:cond delay="0"/>
                                          </p:stCondLst>
                                        </p:cTn>
                                        <p:tgtEl>
                                          <p:spTgt spid="65"/>
                                        </p:tgtEl>
                                        <p:attrNameLst>
                                          <p:attrName>style.visibility</p:attrName>
                                        </p:attrNameLst>
                                      </p:cBhvr>
                                      <p:to>
                                        <p:strVal val="hidden"/>
                                      </p:to>
                                    </p:set>
                                  </p:childTnLst>
                                </p:cTn>
                              </p:par>
                            </p:childTnLst>
                          </p:cTn>
                        </p:par>
                        <p:par>
                          <p:cTn id="43" fill="hold">
                            <p:stCondLst>
                              <p:cond delay="600"/>
                            </p:stCondLst>
                            <p:childTnLst>
                              <p:par>
                                <p:cTn id="44" presetID="1" presetClass="entr" presetSubtype="0" fill="hold" nodeType="afterEffect">
                                  <p:stCondLst>
                                    <p:cond delay="100"/>
                                  </p:stCondLst>
                                  <p:childTnLst>
                                    <p:set>
                                      <p:cBhvr>
                                        <p:cTn id="45" dur="1" fill="hold">
                                          <p:stCondLst>
                                            <p:cond delay="0"/>
                                          </p:stCondLst>
                                        </p:cTn>
                                        <p:tgtEl>
                                          <p:spTgt spid="68"/>
                                        </p:tgtEl>
                                        <p:attrNameLst>
                                          <p:attrName>style.visibility</p:attrName>
                                        </p:attrNameLst>
                                      </p:cBhvr>
                                      <p:to>
                                        <p:strVal val="visible"/>
                                      </p:to>
                                    </p:set>
                                  </p:childTnLst>
                                </p:cTn>
                              </p:par>
                              <p:par>
                                <p:cTn id="46" presetID="1" presetClass="exit" presetSubtype="0" fill="hold" nodeType="withEffect">
                                  <p:stCondLst>
                                    <p:cond delay="100"/>
                                  </p:stCondLst>
                                  <p:childTnLst>
                                    <p:set>
                                      <p:cBhvr>
                                        <p:cTn id="47" dur="1" fill="hold">
                                          <p:stCondLst>
                                            <p:cond delay="0"/>
                                          </p:stCondLst>
                                        </p:cTn>
                                        <p:tgtEl>
                                          <p:spTgt spid="67"/>
                                        </p:tgtEl>
                                        <p:attrNameLst>
                                          <p:attrName>style.visibility</p:attrName>
                                        </p:attrNameLst>
                                      </p:cBhvr>
                                      <p:to>
                                        <p:strVal val="hidden"/>
                                      </p:to>
                                    </p:set>
                                  </p:childTnLst>
                                </p:cTn>
                              </p:par>
                            </p:childTnLst>
                          </p:cTn>
                        </p:par>
                        <p:par>
                          <p:cTn id="48" fill="hold">
                            <p:stCondLst>
                              <p:cond delay="700"/>
                            </p:stCondLst>
                            <p:childTnLst>
                              <p:par>
                                <p:cTn id="49" presetID="1" presetClass="entr" presetSubtype="0" fill="hold" nodeType="afterEffect">
                                  <p:stCondLst>
                                    <p:cond delay="100"/>
                                  </p:stCondLst>
                                  <p:childTnLst>
                                    <p:set>
                                      <p:cBhvr>
                                        <p:cTn id="50" dur="1" fill="hold">
                                          <p:stCondLst>
                                            <p:cond delay="0"/>
                                          </p:stCondLst>
                                        </p:cTn>
                                        <p:tgtEl>
                                          <p:spTgt spid="69"/>
                                        </p:tgtEl>
                                        <p:attrNameLst>
                                          <p:attrName>style.visibility</p:attrName>
                                        </p:attrNameLst>
                                      </p:cBhvr>
                                      <p:to>
                                        <p:strVal val="visible"/>
                                      </p:to>
                                    </p:set>
                                  </p:childTnLst>
                                </p:cTn>
                              </p:par>
                              <p:par>
                                <p:cTn id="51" presetID="1" presetClass="exit" presetSubtype="0" fill="hold" nodeType="withEffect">
                                  <p:stCondLst>
                                    <p:cond delay="100"/>
                                  </p:stCondLst>
                                  <p:childTnLst>
                                    <p:set>
                                      <p:cBhvr>
                                        <p:cTn id="52" dur="1" fill="hold">
                                          <p:stCondLst>
                                            <p:cond delay="0"/>
                                          </p:stCondLst>
                                        </p:cTn>
                                        <p:tgtEl>
                                          <p:spTgt spid="68"/>
                                        </p:tgtEl>
                                        <p:attrNameLst>
                                          <p:attrName>style.visibility</p:attrName>
                                        </p:attrNameLst>
                                      </p:cBhvr>
                                      <p:to>
                                        <p:strVal val="hidden"/>
                                      </p:to>
                                    </p:set>
                                  </p:childTnLst>
                                </p:cTn>
                              </p:par>
                            </p:childTnLst>
                          </p:cTn>
                        </p:par>
                        <p:par>
                          <p:cTn id="53" fill="hold">
                            <p:stCondLst>
                              <p:cond delay="800"/>
                            </p:stCondLst>
                            <p:childTnLst>
                              <p:par>
                                <p:cTn id="54" presetID="1" presetClass="entr" presetSubtype="0" fill="hold" nodeType="afterEffect">
                                  <p:stCondLst>
                                    <p:cond delay="100"/>
                                  </p:stCondLst>
                                  <p:childTnLst>
                                    <p:set>
                                      <p:cBhvr>
                                        <p:cTn id="55" dur="1" fill="hold">
                                          <p:stCondLst>
                                            <p:cond delay="0"/>
                                          </p:stCondLst>
                                        </p:cTn>
                                        <p:tgtEl>
                                          <p:spTgt spid="70"/>
                                        </p:tgtEl>
                                        <p:attrNameLst>
                                          <p:attrName>style.visibility</p:attrName>
                                        </p:attrNameLst>
                                      </p:cBhvr>
                                      <p:to>
                                        <p:strVal val="visible"/>
                                      </p:to>
                                    </p:set>
                                  </p:childTnLst>
                                </p:cTn>
                              </p:par>
                              <p:par>
                                <p:cTn id="56" presetID="1" presetClass="exit" presetSubtype="0" fill="hold" nodeType="withEffect">
                                  <p:stCondLst>
                                    <p:cond delay="100"/>
                                  </p:stCondLst>
                                  <p:childTnLst>
                                    <p:set>
                                      <p:cBhvr>
                                        <p:cTn id="57" dur="1" fill="hold">
                                          <p:stCondLst>
                                            <p:cond delay="0"/>
                                          </p:stCondLst>
                                        </p:cTn>
                                        <p:tgtEl>
                                          <p:spTgt spid="69"/>
                                        </p:tgtEl>
                                        <p:attrNameLst>
                                          <p:attrName>style.visibility</p:attrName>
                                        </p:attrNameLst>
                                      </p:cBhvr>
                                      <p:to>
                                        <p:strVal val="hidden"/>
                                      </p:to>
                                    </p:set>
                                  </p:childTnLst>
                                </p:cTn>
                              </p:par>
                            </p:childTnLst>
                          </p:cTn>
                        </p:par>
                        <p:par>
                          <p:cTn id="58" fill="hold">
                            <p:stCondLst>
                              <p:cond delay="900"/>
                            </p:stCondLst>
                            <p:childTnLst>
                              <p:par>
                                <p:cTn id="59" presetID="1" presetClass="entr" presetSubtype="0" fill="hold" nodeType="afterEffect">
                                  <p:stCondLst>
                                    <p:cond delay="100"/>
                                  </p:stCondLst>
                                  <p:childTnLst>
                                    <p:set>
                                      <p:cBhvr>
                                        <p:cTn id="60" dur="1" fill="hold">
                                          <p:stCondLst>
                                            <p:cond delay="0"/>
                                          </p:stCondLst>
                                        </p:cTn>
                                        <p:tgtEl>
                                          <p:spTgt spid="73"/>
                                        </p:tgtEl>
                                        <p:attrNameLst>
                                          <p:attrName>style.visibility</p:attrName>
                                        </p:attrNameLst>
                                      </p:cBhvr>
                                      <p:to>
                                        <p:strVal val="visible"/>
                                      </p:to>
                                    </p:set>
                                  </p:childTnLst>
                                </p:cTn>
                              </p:par>
                              <p:par>
                                <p:cTn id="61" presetID="1" presetClass="exit" presetSubtype="0" fill="hold" nodeType="withEffect">
                                  <p:stCondLst>
                                    <p:cond delay="100"/>
                                  </p:stCondLst>
                                  <p:childTnLst>
                                    <p:set>
                                      <p:cBhvr>
                                        <p:cTn id="62" dur="1" fill="hold">
                                          <p:stCondLst>
                                            <p:cond delay="0"/>
                                          </p:stCondLst>
                                        </p:cTn>
                                        <p:tgtEl>
                                          <p:spTgt spid="70"/>
                                        </p:tgtEl>
                                        <p:attrNameLst>
                                          <p:attrName>style.visibility</p:attrName>
                                        </p:attrNameLst>
                                      </p:cBhvr>
                                      <p:to>
                                        <p:strVal val="hidden"/>
                                      </p:to>
                                    </p:set>
                                  </p:childTnLst>
                                </p:cTn>
                              </p:par>
                            </p:childTnLst>
                          </p:cTn>
                        </p:par>
                        <p:par>
                          <p:cTn id="63" fill="hold">
                            <p:stCondLst>
                              <p:cond delay="1000"/>
                            </p:stCondLst>
                            <p:childTnLst>
                              <p:par>
                                <p:cTn id="64" presetID="1" presetClass="entr" presetSubtype="0" fill="hold" nodeType="afterEffect">
                                  <p:stCondLst>
                                    <p:cond delay="100"/>
                                  </p:stCondLst>
                                  <p:childTnLst>
                                    <p:set>
                                      <p:cBhvr>
                                        <p:cTn id="65" dur="1" fill="hold">
                                          <p:stCondLst>
                                            <p:cond delay="0"/>
                                          </p:stCondLst>
                                        </p:cTn>
                                        <p:tgtEl>
                                          <p:spTgt spid="71"/>
                                        </p:tgtEl>
                                        <p:attrNameLst>
                                          <p:attrName>style.visibility</p:attrName>
                                        </p:attrNameLst>
                                      </p:cBhvr>
                                      <p:to>
                                        <p:strVal val="visible"/>
                                      </p:to>
                                    </p:set>
                                  </p:childTnLst>
                                </p:cTn>
                              </p:par>
                              <p:par>
                                <p:cTn id="66" presetID="1" presetClass="exit" presetSubtype="0" fill="hold" nodeType="withEffect">
                                  <p:stCondLst>
                                    <p:cond delay="100"/>
                                  </p:stCondLst>
                                  <p:childTnLst>
                                    <p:set>
                                      <p:cBhvr>
                                        <p:cTn id="67" dur="1" fill="hold">
                                          <p:stCondLst>
                                            <p:cond delay="0"/>
                                          </p:stCondLst>
                                        </p:cTn>
                                        <p:tgtEl>
                                          <p:spTgt spid="73"/>
                                        </p:tgtEl>
                                        <p:attrNameLst>
                                          <p:attrName>style.visibility</p:attrName>
                                        </p:attrNameLst>
                                      </p:cBhvr>
                                      <p:to>
                                        <p:strVal val="hidden"/>
                                      </p:to>
                                    </p:set>
                                  </p:childTnLst>
                                </p:cTn>
                              </p:par>
                            </p:childTnLst>
                          </p:cTn>
                        </p:par>
                        <p:par>
                          <p:cTn id="68" fill="hold">
                            <p:stCondLst>
                              <p:cond delay="1100"/>
                            </p:stCondLst>
                            <p:childTnLst>
                              <p:par>
                                <p:cTn id="69" presetID="1" presetClass="entr" presetSubtype="0" fill="hold" nodeType="afterEffect">
                                  <p:stCondLst>
                                    <p:cond delay="100"/>
                                  </p:stCondLst>
                                  <p:childTnLst>
                                    <p:set>
                                      <p:cBhvr>
                                        <p:cTn id="70" dur="1" fill="hold">
                                          <p:stCondLst>
                                            <p:cond delay="0"/>
                                          </p:stCondLst>
                                        </p:cTn>
                                        <p:tgtEl>
                                          <p:spTgt spid="72"/>
                                        </p:tgtEl>
                                        <p:attrNameLst>
                                          <p:attrName>style.visibility</p:attrName>
                                        </p:attrNameLst>
                                      </p:cBhvr>
                                      <p:to>
                                        <p:strVal val="visible"/>
                                      </p:to>
                                    </p:set>
                                  </p:childTnLst>
                                </p:cTn>
                              </p:par>
                              <p:par>
                                <p:cTn id="71" presetID="1" presetClass="exit" presetSubtype="0" fill="hold" nodeType="withEffect">
                                  <p:stCondLst>
                                    <p:cond delay="100"/>
                                  </p:stCondLst>
                                  <p:childTnLst>
                                    <p:set>
                                      <p:cBhvr>
                                        <p:cTn id="72" dur="1" fill="hold">
                                          <p:stCondLst>
                                            <p:cond delay="0"/>
                                          </p:stCondLst>
                                        </p:cTn>
                                        <p:tgtEl>
                                          <p:spTgt spid="71"/>
                                        </p:tgtEl>
                                        <p:attrNameLst>
                                          <p:attrName>style.visibility</p:attrName>
                                        </p:attrNameLst>
                                      </p:cBhvr>
                                      <p:to>
                                        <p:strVal val="hidden"/>
                                      </p:to>
                                    </p:set>
                                  </p:childTnLst>
                                </p:cTn>
                              </p:par>
                            </p:childTnLst>
                          </p:cTn>
                        </p:par>
                        <p:par>
                          <p:cTn id="73" fill="hold">
                            <p:stCondLst>
                              <p:cond delay="1200"/>
                            </p:stCondLst>
                            <p:childTnLst>
                              <p:par>
                                <p:cTn id="74" presetID="1" presetClass="entr" presetSubtype="0" fill="hold" nodeType="afterEffect">
                                  <p:stCondLst>
                                    <p:cond delay="100"/>
                                  </p:stCondLst>
                                  <p:childTnLst>
                                    <p:set>
                                      <p:cBhvr>
                                        <p:cTn id="75" dur="1" fill="hold">
                                          <p:stCondLst>
                                            <p:cond delay="0"/>
                                          </p:stCondLst>
                                        </p:cTn>
                                        <p:tgtEl>
                                          <p:spTgt spid="74"/>
                                        </p:tgtEl>
                                        <p:attrNameLst>
                                          <p:attrName>style.visibility</p:attrName>
                                        </p:attrNameLst>
                                      </p:cBhvr>
                                      <p:to>
                                        <p:strVal val="visible"/>
                                      </p:to>
                                    </p:set>
                                  </p:childTnLst>
                                </p:cTn>
                              </p:par>
                              <p:par>
                                <p:cTn id="76" presetID="1" presetClass="exit" presetSubtype="0" fill="hold" nodeType="withEffect">
                                  <p:stCondLst>
                                    <p:cond delay="100"/>
                                  </p:stCondLst>
                                  <p:childTnLst>
                                    <p:set>
                                      <p:cBhvr>
                                        <p:cTn id="77" dur="1" fill="hold">
                                          <p:stCondLst>
                                            <p:cond delay="0"/>
                                          </p:stCondLst>
                                        </p:cTn>
                                        <p:tgtEl>
                                          <p:spTgt spid="72"/>
                                        </p:tgtEl>
                                        <p:attrNameLst>
                                          <p:attrName>style.visibility</p:attrName>
                                        </p:attrNameLst>
                                      </p:cBhvr>
                                      <p:to>
                                        <p:strVal val="hidden"/>
                                      </p:to>
                                    </p:set>
                                  </p:childTnLst>
                                </p:cTn>
                              </p:par>
                            </p:childTnLst>
                          </p:cTn>
                        </p:par>
                        <p:par>
                          <p:cTn id="78" fill="hold">
                            <p:stCondLst>
                              <p:cond delay="1300"/>
                            </p:stCondLst>
                            <p:childTnLst>
                              <p:par>
                                <p:cTn id="79" presetID="1" presetClass="entr" presetSubtype="0" fill="hold" nodeType="afterEffect">
                                  <p:stCondLst>
                                    <p:cond delay="100"/>
                                  </p:stCondLst>
                                  <p:childTnLst>
                                    <p:set>
                                      <p:cBhvr>
                                        <p:cTn id="80" dur="1" fill="hold">
                                          <p:stCondLst>
                                            <p:cond delay="0"/>
                                          </p:stCondLst>
                                        </p:cTn>
                                        <p:tgtEl>
                                          <p:spTgt spid="75"/>
                                        </p:tgtEl>
                                        <p:attrNameLst>
                                          <p:attrName>style.visibility</p:attrName>
                                        </p:attrNameLst>
                                      </p:cBhvr>
                                      <p:to>
                                        <p:strVal val="visible"/>
                                      </p:to>
                                    </p:set>
                                  </p:childTnLst>
                                </p:cTn>
                              </p:par>
                              <p:par>
                                <p:cTn id="81" presetID="1" presetClass="exit" presetSubtype="0" fill="hold" nodeType="withEffect">
                                  <p:stCondLst>
                                    <p:cond delay="100"/>
                                  </p:stCondLst>
                                  <p:childTnLst>
                                    <p:set>
                                      <p:cBhvr>
                                        <p:cTn id="82" dur="1" fill="hold">
                                          <p:stCondLst>
                                            <p:cond delay="0"/>
                                          </p:stCondLst>
                                        </p:cTn>
                                        <p:tgtEl>
                                          <p:spTgt spid="74"/>
                                        </p:tgtEl>
                                        <p:attrNameLst>
                                          <p:attrName>style.visibility</p:attrName>
                                        </p:attrNameLst>
                                      </p:cBhvr>
                                      <p:to>
                                        <p:strVal val="hidden"/>
                                      </p:to>
                                    </p:set>
                                  </p:childTnLst>
                                </p:cTn>
                              </p:par>
                            </p:childTnLst>
                          </p:cTn>
                        </p:par>
                        <p:par>
                          <p:cTn id="83" fill="hold">
                            <p:stCondLst>
                              <p:cond delay="1400"/>
                            </p:stCondLst>
                            <p:childTnLst>
                              <p:par>
                                <p:cTn id="84" presetID="1" presetClass="entr" presetSubtype="0" fill="hold" nodeType="afterEffect">
                                  <p:stCondLst>
                                    <p:cond delay="100"/>
                                  </p:stCondLst>
                                  <p:childTnLst>
                                    <p:set>
                                      <p:cBhvr>
                                        <p:cTn id="85" dur="1" fill="hold">
                                          <p:stCondLst>
                                            <p:cond delay="0"/>
                                          </p:stCondLst>
                                        </p:cTn>
                                        <p:tgtEl>
                                          <p:spTgt spid="76"/>
                                        </p:tgtEl>
                                        <p:attrNameLst>
                                          <p:attrName>style.visibility</p:attrName>
                                        </p:attrNameLst>
                                      </p:cBhvr>
                                      <p:to>
                                        <p:strVal val="visible"/>
                                      </p:to>
                                    </p:set>
                                  </p:childTnLst>
                                </p:cTn>
                              </p:par>
                              <p:par>
                                <p:cTn id="86" presetID="1" presetClass="exit" presetSubtype="0" fill="hold" nodeType="withEffect">
                                  <p:stCondLst>
                                    <p:cond delay="100"/>
                                  </p:stCondLst>
                                  <p:childTnLst>
                                    <p:set>
                                      <p:cBhvr>
                                        <p:cTn id="87" dur="1" fill="hold">
                                          <p:stCondLst>
                                            <p:cond delay="0"/>
                                          </p:stCondLst>
                                        </p:cTn>
                                        <p:tgtEl>
                                          <p:spTgt spid="75"/>
                                        </p:tgtEl>
                                        <p:attrNameLst>
                                          <p:attrName>style.visibility</p:attrName>
                                        </p:attrNameLst>
                                      </p:cBhvr>
                                      <p:to>
                                        <p:strVal val="hidden"/>
                                      </p:to>
                                    </p:set>
                                  </p:childTnLst>
                                </p:cTn>
                              </p:par>
                            </p:childTnLst>
                          </p:cTn>
                        </p:par>
                        <p:par>
                          <p:cTn id="88" fill="hold">
                            <p:stCondLst>
                              <p:cond delay="1500"/>
                            </p:stCondLst>
                            <p:childTnLst>
                              <p:par>
                                <p:cTn id="89" presetID="1" presetClass="entr" presetSubtype="0" fill="hold" nodeType="afterEffect">
                                  <p:stCondLst>
                                    <p:cond delay="100"/>
                                  </p:stCondLst>
                                  <p:childTnLst>
                                    <p:set>
                                      <p:cBhvr>
                                        <p:cTn id="90" dur="1" fill="hold">
                                          <p:stCondLst>
                                            <p:cond delay="0"/>
                                          </p:stCondLst>
                                        </p:cTn>
                                        <p:tgtEl>
                                          <p:spTgt spid="77"/>
                                        </p:tgtEl>
                                        <p:attrNameLst>
                                          <p:attrName>style.visibility</p:attrName>
                                        </p:attrNameLst>
                                      </p:cBhvr>
                                      <p:to>
                                        <p:strVal val="visible"/>
                                      </p:to>
                                    </p:set>
                                  </p:childTnLst>
                                </p:cTn>
                              </p:par>
                              <p:par>
                                <p:cTn id="91" presetID="1" presetClass="exit" presetSubtype="0" fill="hold" nodeType="withEffect">
                                  <p:stCondLst>
                                    <p:cond delay="100"/>
                                  </p:stCondLst>
                                  <p:childTnLst>
                                    <p:set>
                                      <p:cBhvr>
                                        <p:cTn id="92" dur="1" fill="hold">
                                          <p:stCondLst>
                                            <p:cond delay="0"/>
                                          </p:stCondLst>
                                        </p:cTn>
                                        <p:tgtEl>
                                          <p:spTgt spid="76"/>
                                        </p:tgtEl>
                                        <p:attrNameLst>
                                          <p:attrName>style.visibility</p:attrName>
                                        </p:attrNameLst>
                                      </p:cBhvr>
                                      <p:to>
                                        <p:strVal val="hidden"/>
                                      </p:to>
                                    </p:set>
                                  </p:childTnLst>
                                </p:cTn>
                              </p:par>
                            </p:childTnLst>
                          </p:cTn>
                        </p:par>
                        <p:par>
                          <p:cTn id="93" fill="hold">
                            <p:stCondLst>
                              <p:cond delay="1600"/>
                            </p:stCondLst>
                            <p:childTnLst>
                              <p:par>
                                <p:cTn id="94" presetID="1" presetClass="entr" presetSubtype="0" fill="hold" nodeType="afterEffect">
                                  <p:stCondLst>
                                    <p:cond delay="100"/>
                                  </p:stCondLst>
                                  <p:childTnLst>
                                    <p:set>
                                      <p:cBhvr>
                                        <p:cTn id="95" dur="1" fill="hold">
                                          <p:stCondLst>
                                            <p:cond delay="0"/>
                                          </p:stCondLst>
                                        </p:cTn>
                                        <p:tgtEl>
                                          <p:spTgt spid="80"/>
                                        </p:tgtEl>
                                        <p:attrNameLst>
                                          <p:attrName>style.visibility</p:attrName>
                                        </p:attrNameLst>
                                      </p:cBhvr>
                                      <p:to>
                                        <p:strVal val="visible"/>
                                      </p:to>
                                    </p:set>
                                  </p:childTnLst>
                                </p:cTn>
                              </p:par>
                              <p:par>
                                <p:cTn id="96" presetID="1" presetClass="entr" presetSubtype="0" fill="hold" nodeType="withEffect">
                                  <p:stCondLst>
                                    <p:cond delay="100"/>
                                  </p:stCondLst>
                                  <p:childTnLst>
                                    <p:set>
                                      <p:cBhvr>
                                        <p:cTn id="97" dur="1" fill="hold">
                                          <p:stCondLst>
                                            <p:cond delay="0"/>
                                          </p:stCondLst>
                                        </p:cTn>
                                        <p:tgtEl>
                                          <p:spTgt spid="88"/>
                                        </p:tgtEl>
                                        <p:attrNameLst>
                                          <p:attrName>style.visibility</p:attrName>
                                        </p:attrNameLst>
                                      </p:cBhvr>
                                      <p:to>
                                        <p:strVal val="visible"/>
                                      </p:to>
                                    </p:set>
                                  </p:childTnLst>
                                </p:cTn>
                              </p:par>
                              <p:par>
                                <p:cTn id="98" presetID="1" presetClass="exit" presetSubtype="0" fill="hold" nodeType="withEffect">
                                  <p:stCondLst>
                                    <p:cond delay="100"/>
                                  </p:stCondLst>
                                  <p:childTnLst>
                                    <p:set>
                                      <p:cBhvr>
                                        <p:cTn id="99" dur="1" fill="hold">
                                          <p:stCondLst>
                                            <p:cond delay="0"/>
                                          </p:stCondLst>
                                        </p:cTn>
                                        <p:tgtEl>
                                          <p:spTgt spid="84"/>
                                        </p:tgtEl>
                                        <p:attrNameLst>
                                          <p:attrName>style.visibility</p:attrName>
                                        </p:attrNameLst>
                                      </p:cBhvr>
                                      <p:to>
                                        <p:strVal val="hidden"/>
                                      </p:to>
                                    </p:set>
                                  </p:childTnLst>
                                </p:cTn>
                              </p:par>
                              <p:par>
                                <p:cTn id="100" presetID="1" presetClass="exit" presetSubtype="0" fill="hold" nodeType="withEffect">
                                  <p:stCondLst>
                                    <p:cond delay="100"/>
                                  </p:stCondLst>
                                  <p:childTnLst>
                                    <p:set>
                                      <p:cBhvr>
                                        <p:cTn id="101" dur="1" fill="hold">
                                          <p:stCondLst>
                                            <p:cond delay="0"/>
                                          </p:stCondLst>
                                        </p:cTn>
                                        <p:tgtEl>
                                          <p:spTgt spid="77"/>
                                        </p:tgtEl>
                                        <p:attrNameLst>
                                          <p:attrName>style.visibility</p:attrName>
                                        </p:attrNameLst>
                                      </p:cBhvr>
                                      <p:to>
                                        <p:strVal val="hidden"/>
                                      </p:to>
                                    </p:set>
                                  </p:childTnLst>
                                </p:cTn>
                              </p:par>
                            </p:childTnLst>
                          </p:cTn>
                        </p:par>
                        <p:par>
                          <p:cTn id="102" fill="hold">
                            <p:stCondLst>
                              <p:cond delay="1700"/>
                            </p:stCondLst>
                            <p:childTnLst>
                              <p:par>
                                <p:cTn id="103" presetID="1" presetClass="entr" presetSubtype="0" fill="hold" nodeType="afterEffect">
                                  <p:stCondLst>
                                    <p:cond delay="100"/>
                                  </p:stCondLst>
                                  <p:childTnLst>
                                    <p:set>
                                      <p:cBhvr>
                                        <p:cTn id="104" dur="1" fill="hold">
                                          <p:stCondLst>
                                            <p:cond delay="0"/>
                                          </p:stCondLst>
                                        </p:cTn>
                                        <p:tgtEl>
                                          <p:spTgt spid="78"/>
                                        </p:tgtEl>
                                        <p:attrNameLst>
                                          <p:attrName>style.visibility</p:attrName>
                                        </p:attrNameLst>
                                      </p:cBhvr>
                                      <p:to>
                                        <p:strVal val="visible"/>
                                      </p:to>
                                    </p:set>
                                  </p:childTnLst>
                                </p:cTn>
                              </p:par>
                              <p:par>
                                <p:cTn id="105" presetID="1" presetClass="exit" presetSubtype="0" fill="hold" nodeType="withEffect">
                                  <p:stCondLst>
                                    <p:cond delay="100"/>
                                  </p:stCondLst>
                                  <p:childTnLst>
                                    <p:set>
                                      <p:cBhvr>
                                        <p:cTn id="106" dur="1" fill="hold">
                                          <p:stCondLst>
                                            <p:cond delay="0"/>
                                          </p:stCondLst>
                                        </p:cTn>
                                        <p:tgtEl>
                                          <p:spTgt spid="80"/>
                                        </p:tgtEl>
                                        <p:attrNameLst>
                                          <p:attrName>style.visibility</p:attrName>
                                        </p:attrNameLst>
                                      </p:cBhvr>
                                      <p:to>
                                        <p:strVal val="hidden"/>
                                      </p:to>
                                    </p:set>
                                  </p:childTnLst>
                                </p:cTn>
                              </p:par>
                            </p:childTnLst>
                          </p:cTn>
                        </p:par>
                        <p:par>
                          <p:cTn id="107" fill="hold">
                            <p:stCondLst>
                              <p:cond delay="1800"/>
                            </p:stCondLst>
                            <p:childTnLst>
                              <p:par>
                                <p:cTn id="108" presetID="1" presetClass="entr" presetSubtype="0" fill="hold" nodeType="afterEffect">
                                  <p:stCondLst>
                                    <p:cond delay="100"/>
                                  </p:stCondLst>
                                  <p:childTnLst>
                                    <p:set>
                                      <p:cBhvr>
                                        <p:cTn id="109" dur="1" fill="hold">
                                          <p:stCondLst>
                                            <p:cond delay="0"/>
                                          </p:stCondLst>
                                        </p:cTn>
                                        <p:tgtEl>
                                          <p:spTgt spid="79"/>
                                        </p:tgtEl>
                                        <p:attrNameLst>
                                          <p:attrName>style.visibility</p:attrName>
                                        </p:attrNameLst>
                                      </p:cBhvr>
                                      <p:to>
                                        <p:strVal val="visible"/>
                                      </p:to>
                                    </p:set>
                                  </p:childTnLst>
                                </p:cTn>
                              </p:par>
                              <p:par>
                                <p:cTn id="110" presetID="1" presetClass="exit" presetSubtype="0" fill="hold" nodeType="withEffect">
                                  <p:stCondLst>
                                    <p:cond delay="100"/>
                                  </p:stCondLst>
                                  <p:childTnLst>
                                    <p:set>
                                      <p:cBhvr>
                                        <p:cTn id="111" dur="1" fill="hold">
                                          <p:stCondLst>
                                            <p:cond delay="0"/>
                                          </p:stCondLst>
                                        </p:cTn>
                                        <p:tgtEl>
                                          <p:spTgt spid="78"/>
                                        </p:tgtEl>
                                        <p:attrNameLst>
                                          <p:attrName>style.visibility</p:attrName>
                                        </p:attrNameLst>
                                      </p:cBhvr>
                                      <p:to>
                                        <p:strVal val="hidden"/>
                                      </p:to>
                                    </p:set>
                                  </p:childTnLst>
                                </p:cTn>
                              </p:par>
                            </p:childTnLst>
                          </p:cTn>
                        </p:par>
                        <p:par>
                          <p:cTn id="112" fill="hold">
                            <p:stCondLst>
                              <p:cond delay="1900"/>
                            </p:stCondLst>
                            <p:childTnLst>
                              <p:par>
                                <p:cTn id="113" presetID="1" presetClass="entr" presetSubtype="0" fill="hold" nodeType="afterEffect">
                                  <p:stCondLst>
                                    <p:cond delay="100"/>
                                  </p:stCondLst>
                                  <p:childTnLst>
                                    <p:set>
                                      <p:cBhvr>
                                        <p:cTn id="114" dur="1" fill="hold">
                                          <p:stCondLst>
                                            <p:cond delay="0"/>
                                          </p:stCondLst>
                                        </p:cTn>
                                        <p:tgtEl>
                                          <p:spTgt spid="81"/>
                                        </p:tgtEl>
                                        <p:attrNameLst>
                                          <p:attrName>style.visibility</p:attrName>
                                        </p:attrNameLst>
                                      </p:cBhvr>
                                      <p:to>
                                        <p:strVal val="visible"/>
                                      </p:to>
                                    </p:set>
                                  </p:childTnLst>
                                </p:cTn>
                              </p:par>
                              <p:par>
                                <p:cTn id="115" presetID="1" presetClass="exit" presetSubtype="0" fill="hold" nodeType="withEffect">
                                  <p:stCondLst>
                                    <p:cond delay="100"/>
                                  </p:stCondLst>
                                  <p:childTnLst>
                                    <p:set>
                                      <p:cBhvr>
                                        <p:cTn id="116" dur="1" fill="hold">
                                          <p:stCondLst>
                                            <p:cond delay="0"/>
                                          </p:stCondLst>
                                        </p:cTn>
                                        <p:tgtEl>
                                          <p:spTgt spid="79"/>
                                        </p:tgtEl>
                                        <p:attrNameLst>
                                          <p:attrName>style.visibility</p:attrName>
                                        </p:attrNameLst>
                                      </p:cBhvr>
                                      <p:to>
                                        <p:strVal val="hidden"/>
                                      </p:to>
                                    </p:set>
                                  </p:childTnLst>
                                </p:cTn>
                              </p:par>
                            </p:childTnLst>
                          </p:cTn>
                        </p:par>
                        <p:par>
                          <p:cTn id="117" fill="hold">
                            <p:stCondLst>
                              <p:cond delay="2000"/>
                            </p:stCondLst>
                            <p:childTnLst>
                              <p:par>
                                <p:cTn id="118" presetID="1" presetClass="entr" presetSubtype="0" fill="hold" nodeType="afterEffect">
                                  <p:stCondLst>
                                    <p:cond delay="100"/>
                                  </p:stCondLst>
                                  <p:childTnLst>
                                    <p:set>
                                      <p:cBhvr>
                                        <p:cTn id="119" dur="1" fill="hold">
                                          <p:stCondLst>
                                            <p:cond delay="0"/>
                                          </p:stCondLst>
                                        </p:cTn>
                                        <p:tgtEl>
                                          <p:spTgt spid="82"/>
                                        </p:tgtEl>
                                        <p:attrNameLst>
                                          <p:attrName>style.visibility</p:attrName>
                                        </p:attrNameLst>
                                      </p:cBhvr>
                                      <p:to>
                                        <p:strVal val="visible"/>
                                      </p:to>
                                    </p:set>
                                  </p:childTnLst>
                                </p:cTn>
                              </p:par>
                              <p:par>
                                <p:cTn id="120" presetID="1" presetClass="exit" presetSubtype="0" fill="hold" nodeType="withEffect">
                                  <p:stCondLst>
                                    <p:cond delay="100"/>
                                  </p:stCondLst>
                                  <p:childTnLst>
                                    <p:set>
                                      <p:cBhvr>
                                        <p:cTn id="121" dur="1" fill="hold">
                                          <p:stCondLst>
                                            <p:cond delay="0"/>
                                          </p:stCondLst>
                                        </p:cTn>
                                        <p:tgtEl>
                                          <p:spTgt spid="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CBFA50-B3F4-48D6-ADA4-2578C22830AC}"/>
              </a:ext>
            </a:extLst>
          </p:cNvPr>
          <p:cNvSpPr txBox="1"/>
          <p:nvPr/>
        </p:nvSpPr>
        <p:spPr>
          <a:xfrm>
            <a:off x="3832862" y="1073143"/>
            <a:ext cx="5982024" cy="584775"/>
          </a:xfrm>
          <a:prstGeom prst="rect">
            <a:avLst/>
          </a:prstGeom>
          <a:noFill/>
        </p:spPr>
        <p:txBody>
          <a:bodyPr wrap="square" rtlCol="0">
            <a:spAutoFit/>
          </a:bodyPr>
          <a:lstStyle/>
          <a:p>
            <a:r>
              <a:rPr lang="en-GB" sz="3200" b="1" dirty="0"/>
              <a:t>channel impulse response</a:t>
            </a:r>
          </a:p>
        </p:txBody>
      </p:sp>
      <p:sp>
        <p:nvSpPr>
          <p:cNvPr id="8" name="TextBox 7">
            <a:extLst>
              <a:ext uri="{FF2B5EF4-FFF2-40B4-BE49-F238E27FC236}">
                <a16:creationId xmlns:a16="http://schemas.microsoft.com/office/drawing/2014/main" id="{40A32CD6-9E6D-4794-8261-8F160EB17C33}"/>
              </a:ext>
            </a:extLst>
          </p:cNvPr>
          <p:cNvSpPr txBox="1"/>
          <p:nvPr/>
        </p:nvSpPr>
        <p:spPr>
          <a:xfrm>
            <a:off x="3268250" y="4273339"/>
            <a:ext cx="6327164" cy="461665"/>
          </a:xfrm>
          <a:prstGeom prst="rect">
            <a:avLst/>
          </a:prstGeom>
          <a:noFill/>
        </p:spPr>
        <p:txBody>
          <a:bodyPr wrap="square" rtlCol="0">
            <a:spAutoFit/>
          </a:bodyPr>
          <a:lstStyle/>
          <a:p>
            <a:pPr algn="ctr"/>
            <a:r>
              <a:rPr lang="en-GB" sz="2400" dirty="0"/>
              <a:t>Difference between LOS and human blocking CIRs</a:t>
            </a:r>
          </a:p>
        </p:txBody>
      </p:sp>
      <p:pic>
        <p:nvPicPr>
          <p:cNvPr id="12" name="Picture 11">
            <a:extLst>
              <a:ext uri="{FF2B5EF4-FFF2-40B4-BE49-F238E27FC236}">
                <a16:creationId xmlns:a16="http://schemas.microsoft.com/office/drawing/2014/main" id="{8114DF46-7320-4B8A-9518-4C860D0C8778}"/>
              </a:ext>
            </a:extLst>
          </p:cNvPr>
          <p:cNvPicPr>
            <a:picLocks noChangeAspect="1"/>
          </p:cNvPicPr>
          <p:nvPr/>
        </p:nvPicPr>
        <p:blipFill>
          <a:blip r:embed="rId3"/>
          <a:stretch>
            <a:fillRect/>
          </a:stretch>
        </p:blipFill>
        <p:spPr>
          <a:xfrm>
            <a:off x="4009391" y="1657918"/>
            <a:ext cx="4173218" cy="2543619"/>
          </a:xfrm>
          <a:prstGeom prst="rect">
            <a:avLst/>
          </a:prstGeom>
        </p:spPr>
      </p:pic>
      <p:sp>
        <p:nvSpPr>
          <p:cNvPr id="3" name="TextBox 2">
            <a:extLst>
              <a:ext uri="{FF2B5EF4-FFF2-40B4-BE49-F238E27FC236}">
                <a16:creationId xmlns:a16="http://schemas.microsoft.com/office/drawing/2014/main" id="{4D0BDEB2-CDDC-4A80-BCF2-25F833A93BF2}"/>
              </a:ext>
            </a:extLst>
          </p:cNvPr>
          <p:cNvSpPr txBox="1"/>
          <p:nvPr/>
        </p:nvSpPr>
        <p:spPr>
          <a:xfrm>
            <a:off x="516880" y="197391"/>
            <a:ext cx="4931655" cy="646331"/>
          </a:xfrm>
          <a:prstGeom prst="rect">
            <a:avLst/>
          </a:prstGeom>
          <a:noFill/>
        </p:spPr>
        <p:txBody>
          <a:bodyPr wrap="square" rtlCol="0">
            <a:spAutoFit/>
          </a:bodyPr>
          <a:lstStyle/>
          <a:p>
            <a:r>
              <a:rPr lang="en-GB" altLang="zh-CN" sz="3600" b="1" dirty="0">
                <a:solidFill>
                  <a:schemeClr val="accent5">
                    <a:lumMod val="50000"/>
                  </a:schemeClr>
                </a:solidFill>
              </a:rPr>
              <a:t>Occlusion Detection</a:t>
            </a:r>
            <a:endParaRPr lang="en-GB" sz="3600" b="1" dirty="0">
              <a:solidFill>
                <a:schemeClr val="accent5">
                  <a:lumMod val="50000"/>
                </a:schemeClr>
              </a:solidFill>
            </a:endParaRPr>
          </a:p>
        </p:txBody>
      </p:sp>
      <p:sp>
        <p:nvSpPr>
          <p:cNvPr id="4" name="TextBox 3">
            <a:extLst>
              <a:ext uri="{FF2B5EF4-FFF2-40B4-BE49-F238E27FC236}">
                <a16:creationId xmlns:a16="http://schemas.microsoft.com/office/drawing/2014/main" id="{F054964D-98F9-4DCA-8675-217D2A32757E}"/>
              </a:ext>
            </a:extLst>
          </p:cNvPr>
          <p:cNvSpPr txBox="1"/>
          <p:nvPr/>
        </p:nvSpPr>
        <p:spPr>
          <a:xfrm>
            <a:off x="516880" y="4735004"/>
            <a:ext cx="9225636" cy="1318181"/>
          </a:xfrm>
          <a:prstGeom prst="rect">
            <a:avLst/>
          </a:prstGeom>
          <a:noFill/>
        </p:spPr>
        <p:txBody>
          <a:bodyPr wrap="square" rtlCol="0">
            <a:spAutoFit/>
          </a:bodyPr>
          <a:lstStyle/>
          <a:p>
            <a:pPr>
              <a:lnSpc>
                <a:spcPct val="150000"/>
              </a:lnSpc>
            </a:pPr>
            <a:r>
              <a:rPr lang="en-GB" sz="2800" b="1" dirty="0"/>
              <a:t>Observation 2: </a:t>
            </a:r>
          </a:p>
          <a:p>
            <a:pPr>
              <a:lnSpc>
                <a:spcPct val="150000"/>
              </a:lnSpc>
            </a:pPr>
            <a:r>
              <a:rPr lang="en-GB" sz="2800" dirty="0"/>
              <a:t>Human blocking causes </a:t>
            </a:r>
            <a:r>
              <a:rPr lang="en-GB" sz="2800" dirty="0">
                <a:solidFill>
                  <a:srgbClr val="C00000"/>
                </a:solidFill>
              </a:rPr>
              <a:t>closely-coupled multipath</a:t>
            </a:r>
            <a:endParaRPr lang="en-GB" sz="2800" dirty="0"/>
          </a:p>
        </p:txBody>
      </p:sp>
      <p:sp>
        <p:nvSpPr>
          <p:cNvPr id="5" name="Rectangle 4">
            <a:extLst>
              <a:ext uri="{FF2B5EF4-FFF2-40B4-BE49-F238E27FC236}">
                <a16:creationId xmlns:a16="http://schemas.microsoft.com/office/drawing/2014/main" id="{191BD4FD-08B5-470C-A8A8-9E43B56E9EC9}"/>
              </a:ext>
            </a:extLst>
          </p:cNvPr>
          <p:cNvSpPr/>
          <p:nvPr/>
        </p:nvSpPr>
        <p:spPr>
          <a:xfrm>
            <a:off x="6329363" y="1775460"/>
            <a:ext cx="1800225" cy="55626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FF17469-6446-4220-B301-DB54A41D065A}"/>
              </a:ext>
            </a:extLst>
          </p:cNvPr>
          <p:cNvSpPr/>
          <p:nvPr/>
        </p:nvSpPr>
        <p:spPr>
          <a:xfrm rot="5400000">
            <a:off x="2849272" y="2537913"/>
            <a:ext cx="2632656" cy="8382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3769021-91CD-417B-B2DF-CA8869FA57CF}"/>
              </a:ext>
            </a:extLst>
          </p:cNvPr>
          <p:cNvSpPr/>
          <p:nvPr/>
        </p:nvSpPr>
        <p:spPr>
          <a:xfrm rot="5400000">
            <a:off x="5034937" y="2567962"/>
            <a:ext cx="438150" cy="941026"/>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173972E-C2DC-4A44-AB0A-DEE4C007AB27}"/>
              </a:ext>
            </a:extLst>
          </p:cNvPr>
          <p:cNvSpPr/>
          <p:nvPr/>
        </p:nvSpPr>
        <p:spPr>
          <a:xfrm rot="5400000">
            <a:off x="5066633" y="1561434"/>
            <a:ext cx="604331" cy="1221038"/>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ECFF63CA-DE39-48CA-A24A-8F0196D049A6}"/>
              </a:ext>
            </a:extLst>
          </p:cNvPr>
          <p:cNvCxnSpPr>
            <a:cxnSpLocks/>
          </p:cNvCxnSpPr>
          <p:nvPr/>
        </p:nvCxnSpPr>
        <p:spPr>
          <a:xfrm>
            <a:off x="5403056" y="2960514"/>
            <a:ext cx="321469" cy="255174"/>
          </a:xfrm>
          <a:prstGeom prst="straightConnector1">
            <a:avLst/>
          </a:prstGeom>
          <a:ln w="50800">
            <a:solidFill>
              <a:srgbClr val="FFC000"/>
            </a:solidFill>
            <a:headEnd type="none"/>
            <a:tailEnd type="stealth"/>
          </a:ln>
          <a:effectLst>
            <a:glow rad="101600">
              <a:schemeClr val="tx1">
                <a:alpha val="40000"/>
              </a:schemeClr>
            </a:glow>
          </a:effectLst>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8CCC8603-29D7-4599-BF52-25D0DE021EE4}"/>
              </a:ext>
            </a:extLst>
          </p:cNvPr>
          <p:cNvSpPr txBox="1"/>
          <p:nvPr/>
        </p:nvSpPr>
        <p:spPr>
          <a:xfrm>
            <a:off x="3913985" y="2665428"/>
            <a:ext cx="1786406" cy="307777"/>
          </a:xfrm>
          <a:prstGeom prst="rect">
            <a:avLst/>
          </a:prstGeom>
          <a:noFill/>
        </p:spPr>
        <p:txBody>
          <a:bodyPr wrap="square" rtlCol="0">
            <a:spAutoFit/>
          </a:bodyPr>
          <a:lstStyle/>
          <a:p>
            <a:r>
              <a:rPr lang="en-US" sz="1400" dirty="0"/>
              <a:t>Human-blocking CIR</a:t>
            </a:r>
          </a:p>
        </p:txBody>
      </p:sp>
      <p:cxnSp>
        <p:nvCxnSpPr>
          <p:cNvPr id="15" name="Straight Arrow Connector 14">
            <a:extLst>
              <a:ext uri="{FF2B5EF4-FFF2-40B4-BE49-F238E27FC236}">
                <a16:creationId xmlns:a16="http://schemas.microsoft.com/office/drawing/2014/main" id="{D1D73738-A19E-44C0-9EFB-1114FF4BB04F}"/>
              </a:ext>
            </a:extLst>
          </p:cNvPr>
          <p:cNvCxnSpPr>
            <a:cxnSpLocks/>
          </p:cNvCxnSpPr>
          <p:nvPr/>
        </p:nvCxnSpPr>
        <p:spPr>
          <a:xfrm flipH="1">
            <a:off x="6333577" y="2282649"/>
            <a:ext cx="436454" cy="227864"/>
          </a:xfrm>
          <a:prstGeom prst="straightConnector1">
            <a:avLst/>
          </a:prstGeom>
          <a:ln w="50800">
            <a:solidFill>
              <a:srgbClr val="FFC000"/>
            </a:solidFill>
            <a:headEnd type="none"/>
            <a:tailEnd type="stealth"/>
          </a:ln>
          <a:effectLst>
            <a:glow rad="101600">
              <a:schemeClr val="tx1">
                <a:alpha val="40000"/>
              </a:schemeClr>
            </a:glow>
          </a:effectLst>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B35C0FBD-E66F-4F1C-B2E6-D0036A0408D8}"/>
              </a:ext>
            </a:extLst>
          </p:cNvPr>
          <p:cNvSpPr txBox="1"/>
          <p:nvPr/>
        </p:nvSpPr>
        <p:spPr>
          <a:xfrm>
            <a:off x="6811360" y="2088804"/>
            <a:ext cx="1263650" cy="307777"/>
          </a:xfrm>
          <a:prstGeom prst="rect">
            <a:avLst/>
          </a:prstGeom>
          <a:noFill/>
        </p:spPr>
        <p:txBody>
          <a:bodyPr wrap="square" rtlCol="0">
            <a:spAutoFit/>
          </a:bodyPr>
          <a:lstStyle/>
          <a:p>
            <a:r>
              <a:rPr lang="en-US" sz="1400" dirty="0"/>
              <a:t>LOS CIR</a:t>
            </a:r>
          </a:p>
        </p:txBody>
      </p:sp>
    </p:spTree>
    <p:extLst>
      <p:ext uri="{BB962C8B-B14F-4D97-AF65-F5344CB8AC3E}">
        <p14:creationId xmlns:p14="http://schemas.microsoft.com/office/powerpoint/2010/main" val="1675382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92C8CD-B335-42AD-9818-90987C4747B3}"/>
              </a:ext>
            </a:extLst>
          </p:cNvPr>
          <p:cNvSpPr txBox="1"/>
          <p:nvPr/>
        </p:nvSpPr>
        <p:spPr>
          <a:xfrm>
            <a:off x="516880" y="197391"/>
            <a:ext cx="4931655" cy="646331"/>
          </a:xfrm>
          <a:prstGeom prst="rect">
            <a:avLst/>
          </a:prstGeom>
          <a:noFill/>
        </p:spPr>
        <p:txBody>
          <a:bodyPr wrap="square" rtlCol="0">
            <a:spAutoFit/>
          </a:bodyPr>
          <a:lstStyle/>
          <a:p>
            <a:r>
              <a:rPr lang="en-GB" altLang="zh-CN" sz="3600" b="1" dirty="0">
                <a:solidFill>
                  <a:schemeClr val="accent5">
                    <a:lumMod val="50000"/>
                  </a:schemeClr>
                </a:solidFill>
              </a:rPr>
              <a:t>Occlusion Detection</a:t>
            </a:r>
            <a:endParaRPr lang="en-GB" sz="3600" b="1" dirty="0">
              <a:solidFill>
                <a:schemeClr val="accent5">
                  <a:lumMod val="50000"/>
                </a:schemeClr>
              </a:solidFill>
            </a:endParaRPr>
          </a:p>
        </p:txBody>
      </p:sp>
      <p:grpSp>
        <p:nvGrpSpPr>
          <p:cNvPr id="60" name="Group 59">
            <a:extLst>
              <a:ext uri="{FF2B5EF4-FFF2-40B4-BE49-F238E27FC236}">
                <a16:creationId xmlns:a16="http://schemas.microsoft.com/office/drawing/2014/main" id="{9CD3E714-4935-4D4C-865F-76CE0CA7F57B}"/>
              </a:ext>
            </a:extLst>
          </p:cNvPr>
          <p:cNvGrpSpPr/>
          <p:nvPr/>
        </p:nvGrpSpPr>
        <p:grpSpPr>
          <a:xfrm>
            <a:off x="6244" y="4643346"/>
            <a:ext cx="3345252" cy="1736249"/>
            <a:chOff x="-556003" y="3500341"/>
            <a:chExt cx="6604170" cy="3427689"/>
          </a:xfrm>
        </p:grpSpPr>
        <p:grpSp>
          <p:nvGrpSpPr>
            <p:cNvPr id="62" name="Group 61">
              <a:extLst>
                <a:ext uri="{FF2B5EF4-FFF2-40B4-BE49-F238E27FC236}">
                  <a16:creationId xmlns:a16="http://schemas.microsoft.com/office/drawing/2014/main" id="{0A5A77DB-65E6-40A2-AA12-2CCE45085431}"/>
                </a:ext>
              </a:extLst>
            </p:cNvPr>
            <p:cNvGrpSpPr/>
            <p:nvPr/>
          </p:nvGrpSpPr>
          <p:grpSpPr>
            <a:xfrm>
              <a:off x="-556003" y="3722782"/>
              <a:ext cx="5001816" cy="1502269"/>
              <a:chOff x="608052" y="3050940"/>
              <a:chExt cx="5001816" cy="1502269"/>
            </a:xfrm>
          </p:grpSpPr>
          <p:sp>
            <p:nvSpPr>
              <p:cNvPr id="90" name="Freeform 46">
                <a:extLst>
                  <a:ext uri="{FF2B5EF4-FFF2-40B4-BE49-F238E27FC236}">
                    <a16:creationId xmlns:a16="http://schemas.microsoft.com/office/drawing/2014/main" id="{989A60A9-6B20-4AAE-9EF4-0F080BBC8411}"/>
                  </a:ext>
                </a:extLst>
              </p:cNvPr>
              <p:cNvSpPr/>
              <p:nvPr/>
            </p:nvSpPr>
            <p:spPr>
              <a:xfrm>
                <a:off x="608052" y="3050940"/>
                <a:ext cx="4544616" cy="1045069"/>
              </a:xfrm>
              <a:custGeom>
                <a:avLst/>
                <a:gdLst>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143000 w 4544616"/>
                  <a:gd name="connsiteY9" fmla="*/ 120892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829560 w 4544616"/>
                  <a:gd name="connsiteY24" fmla="*/ 102096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335593 w 4544616"/>
                  <a:gd name="connsiteY29" fmla="*/ 1070794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371600 w 4544616"/>
                  <a:gd name="connsiteY13" fmla="*/ 888564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935480 w 4544616"/>
                  <a:gd name="connsiteY17" fmla="*/ 1310860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44616" h="1322759">
                    <a:moveTo>
                      <a:pt x="0" y="1269564"/>
                    </a:moveTo>
                    <a:cubicBezTo>
                      <a:pt x="39370" y="1256864"/>
                      <a:pt x="78740" y="1244164"/>
                      <a:pt x="106680" y="1239084"/>
                    </a:cubicBezTo>
                    <a:cubicBezTo>
                      <a:pt x="134620" y="1234004"/>
                      <a:pt x="127000" y="1236544"/>
                      <a:pt x="167640" y="1239084"/>
                    </a:cubicBezTo>
                    <a:cubicBezTo>
                      <a:pt x="208280" y="1241624"/>
                      <a:pt x="350520" y="1254324"/>
                      <a:pt x="350520" y="1254324"/>
                    </a:cubicBezTo>
                    <a:cubicBezTo>
                      <a:pt x="386080" y="1259404"/>
                      <a:pt x="347980" y="1272104"/>
                      <a:pt x="381000" y="1269564"/>
                    </a:cubicBezTo>
                    <a:cubicBezTo>
                      <a:pt x="414020" y="1267024"/>
                      <a:pt x="480060" y="1241624"/>
                      <a:pt x="548640" y="1239084"/>
                    </a:cubicBezTo>
                    <a:cubicBezTo>
                      <a:pt x="617220" y="1236544"/>
                      <a:pt x="739140" y="1261944"/>
                      <a:pt x="792480" y="1254324"/>
                    </a:cubicBezTo>
                    <a:cubicBezTo>
                      <a:pt x="845820" y="1246704"/>
                      <a:pt x="839047" y="1194211"/>
                      <a:pt x="868680" y="1193364"/>
                    </a:cubicBezTo>
                    <a:cubicBezTo>
                      <a:pt x="898313" y="1192517"/>
                      <a:pt x="930487" y="1241624"/>
                      <a:pt x="970280" y="1249244"/>
                    </a:cubicBezTo>
                    <a:cubicBezTo>
                      <a:pt x="1010073" y="1256864"/>
                      <a:pt x="1071033" y="1236544"/>
                      <a:pt x="1107440" y="1239084"/>
                    </a:cubicBezTo>
                    <a:cubicBezTo>
                      <a:pt x="1143847" y="1241624"/>
                      <a:pt x="1155700" y="1272104"/>
                      <a:pt x="1188720" y="1264484"/>
                    </a:cubicBezTo>
                    <a:cubicBezTo>
                      <a:pt x="1221740" y="1256864"/>
                      <a:pt x="1277702" y="1195959"/>
                      <a:pt x="1305560" y="1193364"/>
                    </a:cubicBezTo>
                    <a:cubicBezTo>
                      <a:pt x="1333418" y="1190769"/>
                      <a:pt x="1339946" y="1240722"/>
                      <a:pt x="1355869" y="1248916"/>
                    </a:cubicBezTo>
                    <a:cubicBezTo>
                      <a:pt x="1371792" y="1257110"/>
                      <a:pt x="1378155" y="1239084"/>
                      <a:pt x="1401097" y="1242525"/>
                    </a:cubicBezTo>
                    <a:cubicBezTo>
                      <a:pt x="1424039" y="1245966"/>
                      <a:pt x="1445260" y="1260469"/>
                      <a:pt x="1493520" y="1269564"/>
                    </a:cubicBezTo>
                    <a:cubicBezTo>
                      <a:pt x="1541780" y="1278659"/>
                      <a:pt x="1625108" y="1305697"/>
                      <a:pt x="1690656" y="1297094"/>
                    </a:cubicBezTo>
                    <a:cubicBezTo>
                      <a:pt x="1756204" y="1288491"/>
                      <a:pt x="1846007" y="1215650"/>
                      <a:pt x="1886811" y="1217944"/>
                    </a:cubicBezTo>
                    <a:cubicBezTo>
                      <a:pt x="1927615" y="1220238"/>
                      <a:pt x="1904591" y="1295292"/>
                      <a:pt x="1935480" y="1310860"/>
                    </a:cubicBezTo>
                    <a:cubicBezTo>
                      <a:pt x="1966369" y="1326428"/>
                      <a:pt x="2019300" y="1311269"/>
                      <a:pt x="2072148" y="1311351"/>
                    </a:cubicBezTo>
                    <a:cubicBezTo>
                      <a:pt x="2124996" y="1311433"/>
                      <a:pt x="2219468" y="1315776"/>
                      <a:pt x="2252570" y="1311351"/>
                    </a:cubicBezTo>
                    <a:cubicBezTo>
                      <a:pt x="2285672" y="1306927"/>
                      <a:pt x="2247572" y="1289720"/>
                      <a:pt x="2270760" y="1284804"/>
                    </a:cubicBezTo>
                    <a:cubicBezTo>
                      <a:pt x="2293948" y="1279888"/>
                      <a:pt x="2341061" y="1279889"/>
                      <a:pt x="2391697" y="1281855"/>
                    </a:cubicBezTo>
                    <a:cubicBezTo>
                      <a:pt x="2442333" y="1283821"/>
                      <a:pt x="2518533" y="1318970"/>
                      <a:pt x="2574577" y="1296602"/>
                    </a:cubicBezTo>
                    <a:cubicBezTo>
                      <a:pt x="2630621" y="1274234"/>
                      <a:pt x="2685463" y="1193637"/>
                      <a:pt x="2727960" y="1147644"/>
                    </a:cubicBezTo>
                    <a:cubicBezTo>
                      <a:pt x="2770457" y="1101651"/>
                      <a:pt x="2802467" y="1069751"/>
                      <a:pt x="2829560" y="1020644"/>
                    </a:cubicBezTo>
                    <a:cubicBezTo>
                      <a:pt x="2856653" y="971537"/>
                      <a:pt x="2854113" y="938517"/>
                      <a:pt x="2890520" y="853004"/>
                    </a:cubicBezTo>
                    <a:cubicBezTo>
                      <a:pt x="2926927" y="767491"/>
                      <a:pt x="2892213" y="831837"/>
                      <a:pt x="2926080" y="690444"/>
                    </a:cubicBezTo>
                    <a:cubicBezTo>
                      <a:pt x="2959947" y="549051"/>
                      <a:pt x="3038250" y="-58938"/>
                      <a:pt x="3093720" y="4644"/>
                    </a:cubicBezTo>
                    <a:cubicBezTo>
                      <a:pt x="3149190" y="68226"/>
                      <a:pt x="3218590" y="894299"/>
                      <a:pt x="3258902" y="1071935"/>
                    </a:cubicBezTo>
                    <a:cubicBezTo>
                      <a:pt x="3299214" y="1249571"/>
                      <a:pt x="3302819" y="1052599"/>
                      <a:pt x="3335593" y="1070461"/>
                    </a:cubicBezTo>
                    <a:cubicBezTo>
                      <a:pt x="3368367" y="1088323"/>
                      <a:pt x="3412040" y="1186563"/>
                      <a:pt x="3455548" y="1179107"/>
                    </a:cubicBezTo>
                    <a:cubicBezTo>
                      <a:pt x="3499056" y="1171651"/>
                      <a:pt x="3537565" y="1081768"/>
                      <a:pt x="3596640" y="1025724"/>
                    </a:cubicBezTo>
                    <a:cubicBezTo>
                      <a:pt x="3655715" y="969680"/>
                      <a:pt x="3749040" y="832684"/>
                      <a:pt x="3810000" y="842844"/>
                    </a:cubicBezTo>
                    <a:cubicBezTo>
                      <a:pt x="3870960" y="853004"/>
                      <a:pt x="3924300" y="1033344"/>
                      <a:pt x="3962400" y="1086684"/>
                    </a:cubicBezTo>
                    <a:cubicBezTo>
                      <a:pt x="4000500" y="1140024"/>
                      <a:pt x="3990340" y="1190824"/>
                      <a:pt x="4038600" y="1162884"/>
                    </a:cubicBezTo>
                    <a:cubicBezTo>
                      <a:pt x="4086860" y="1134944"/>
                      <a:pt x="4188460" y="931744"/>
                      <a:pt x="4251960" y="919044"/>
                    </a:cubicBezTo>
                    <a:cubicBezTo>
                      <a:pt x="4315460" y="906344"/>
                      <a:pt x="4371340" y="1030804"/>
                      <a:pt x="4419600" y="1086684"/>
                    </a:cubicBezTo>
                    <a:cubicBezTo>
                      <a:pt x="4467860" y="1142564"/>
                      <a:pt x="4541520" y="1254324"/>
                      <a:pt x="4541520" y="1254324"/>
                    </a:cubicBezTo>
                    <a:cubicBezTo>
                      <a:pt x="4559300" y="1289884"/>
                      <a:pt x="4493260" y="1358464"/>
                      <a:pt x="4526280" y="1300044"/>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Freeform 48">
                <a:extLst>
                  <a:ext uri="{FF2B5EF4-FFF2-40B4-BE49-F238E27FC236}">
                    <a16:creationId xmlns:a16="http://schemas.microsoft.com/office/drawing/2014/main" id="{B5D0D3E2-E32C-4635-A3B4-E61A11D750B8}"/>
                  </a:ext>
                </a:extLst>
              </p:cNvPr>
              <p:cNvSpPr/>
              <p:nvPr/>
            </p:nvSpPr>
            <p:spPr>
              <a:xfrm>
                <a:off x="760452" y="3203340"/>
                <a:ext cx="4544616" cy="1045069"/>
              </a:xfrm>
              <a:custGeom>
                <a:avLst/>
                <a:gdLst>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143000 w 4544616"/>
                  <a:gd name="connsiteY9" fmla="*/ 120892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829560 w 4544616"/>
                  <a:gd name="connsiteY24" fmla="*/ 102096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335593 w 4544616"/>
                  <a:gd name="connsiteY29" fmla="*/ 1070794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371600 w 4544616"/>
                  <a:gd name="connsiteY13" fmla="*/ 888564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935480 w 4544616"/>
                  <a:gd name="connsiteY17" fmla="*/ 1310860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44616" h="1322759">
                    <a:moveTo>
                      <a:pt x="0" y="1269564"/>
                    </a:moveTo>
                    <a:cubicBezTo>
                      <a:pt x="39370" y="1256864"/>
                      <a:pt x="78740" y="1244164"/>
                      <a:pt x="106680" y="1239084"/>
                    </a:cubicBezTo>
                    <a:cubicBezTo>
                      <a:pt x="134620" y="1234004"/>
                      <a:pt x="127000" y="1236544"/>
                      <a:pt x="167640" y="1239084"/>
                    </a:cubicBezTo>
                    <a:cubicBezTo>
                      <a:pt x="208280" y="1241624"/>
                      <a:pt x="350520" y="1254324"/>
                      <a:pt x="350520" y="1254324"/>
                    </a:cubicBezTo>
                    <a:cubicBezTo>
                      <a:pt x="386080" y="1259404"/>
                      <a:pt x="347980" y="1272104"/>
                      <a:pt x="381000" y="1269564"/>
                    </a:cubicBezTo>
                    <a:cubicBezTo>
                      <a:pt x="414020" y="1267024"/>
                      <a:pt x="480060" y="1241624"/>
                      <a:pt x="548640" y="1239084"/>
                    </a:cubicBezTo>
                    <a:cubicBezTo>
                      <a:pt x="617220" y="1236544"/>
                      <a:pt x="739140" y="1261944"/>
                      <a:pt x="792480" y="1254324"/>
                    </a:cubicBezTo>
                    <a:cubicBezTo>
                      <a:pt x="845820" y="1246704"/>
                      <a:pt x="839047" y="1194211"/>
                      <a:pt x="868680" y="1193364"/>
                    </a:cubicBezTo>
                    <a:cubicBezTo>
                      <a:pt x="898313" y="1192517"/>
                      <a:pt x="930487" y="1241624"/>
                      <a:pt x="970280" y="1249244"/>
                    </a:cubicBezTo>
                    <a:cubicBezTo>
                      <a:pt x="1010073" y="1256864"/>
                      <a:pt x="1071033" y="1236544"/>
                      <a:pt x="1107440" y="1239084"/>
                    </a:cubicBezTo>
                    <a:cubicBezTo>
                      <a:pt x="1143847" y="1241624"/>
                      <a:pt x="1155700" y="1272104"/>
                      <a:pt x="1188720" y="1264484"/>
                    </a:cubicBezTo>
                    <a:cubicBezTo>
                      <a:pt x="1221740" y="1256864"/>
                      <a:pt x="1277702" y="1195959"/>
                      <a:pt x="1305560" y="1193364"/>
                    </a:cubicBezTo>
                    <a:cubicBezTo>
                      <a:pt x="1333418" y="1190769"/>
                      <a:pt x="1339946" y="1240722"/>
                      <a:pt x="1355869" y="1248916"/>
                    </a:cubicBezTo>
                    <a:cubicBezTo>
                      <a:pt x="1371792" y="1257110"/>
                      <a:pt x="1378155" y="1239084"/>
                      <a:pt x="1401097" y="1242525"/>
                    </a:cubicBezTo>
                    <a:cubicBezTo>
                      <a:pt x="1424039" y="1245966"/>
                      <a:pt x="1445260" y="1260469"/>
                      <a:pt x="1493520" y="1269564"/>
                    </a:cubicBezTo>
                    <a:cubicBezTo>
                      <a:pt x="1541780" y="1278659"/>
                      <a:pt x="1625108" y="1305697"/>
                      <a:pt x="1690656" y="1297094"/>
                    </a:cubicBezTo>
                    <a:cubicBezTo>
                      <a:pt x="1756204" y="1288491"/>
                      <a:pt x="1846007" y="1215650"/>
                      <a:pt x="1886811" y="1217944"/>
                    </a:cubicBezTo>
                    <a:cubicBezTo>
                      <a:pt x="1927615" y="1220238"/>
                      <a:pt x="1904591" y="1295292"/>
                      <a:pt x="1935480" y="1310860"/>
                    </a:cubicBezTo>
                    <a:cubicBezTo>
                      <a:pt x="1966369" y="1326428"/>
                      <a:pt x="2019300" y="1311269"/>
                      <a:pt x="2072148" y="1311351"/>
                    </a:cubicBezTo>
                    <a:cubicBezTo>
                      <a:pt x="2124996" y="1311433"/>
                      <a:pt x="2219468" y="1315776"/>
                      <a:pt x="2252570" y="1311351"/>
                    </a:cubicBezTo>
                    <a:cubicBezTo>
                      <a:pt x="2285672" y="1306927"/>
                      <a:pt x="2247572" y="1289720"/>
                      <a:pt x="2270760" y="1284804"/>
                    </a:cubicBezTo>
                    <a:cubicBezTo>
                      <a:pt x="2293948" y="1279888"/>
                      <a:pt x="2341061" y="1279889"/>
                      <a:pt x="2391697" y="1281855"/>
                    </a:cubicBezTo>
                    <a:cubicBezTo>
                      <a:pt x="2442333" y="1283821"/>
                      <a:pt x="2518533" y="1318970"/>
                      <a:pt x="2574577" y="1296602"/>
                    </a:cubicBezTo>
                    <a:cubicBezTo>
                      <a:pt x="2630621" y="1274234"/>
                      <a:pt x="2685463" y="1193637"/>
                      <a:pt x="2727960" y="1147644"/>
                    </a:cubicBezTo>
                    <a:cubicBezTo>
                      <a:pt x="2770457" y="1101651"/>
                      <a:pt x="2802467" y="1069751"/>
                      <a:pt x="2829560" y="1020644"/>
                    </a:cubicBezTo>
                    <a:cubicBezTo>
                      <a:pt x="2856653" y="971537"/>
                      <a:pt x="2854113" y="938517"/>
                      <a:pt x="2890520" y="853004"/>
                    </a:cubicBezTo>
                    <a:cubicBezTo>
                      <a:pt x="2926927" y="767491"/>
                      <a:pt x="2892213" y="831837"/>
                      <a:pt x="2926080" y="690444"/>
                    </a:cubicBezTo>
                    <a:cubicBezTo>
                      <a:pt x="2959947" y="549051"/>
                      <a:pt x="3038250" y="-58938"/>
                      <a:pt x="3093720" y="4644"/>
                    </a:cubicBezTo>
                    <a:cubicBezTo>
                      <a:pt x="3149190" y="68226"/>
                      <a:pt x="3218590" y="894299"/>
                      <a:pt x="3258902" y="1071935"/>
                    </a:cubicBezTo>
                    <a:cubicBezTo>
                      <a:pt x="3299214" y="1249571"/>
                      <a:pt x="3302819" y="1052599"/>
                      <a:pt x="3335593" y="1070461"/>
                    </a:cubicBezTo>
                    <a:cubicBezTo>
                      <a:pt x="3368367" y="1088323"/>
                      <a:pt x="3412040" y="1186563"/>
                      <a:pt x="3455548" y="1179107"/>
                    </a:cubicBezTo>
                    <a:cubicBezTo>
                      <a:pt x="3499056" y="1171651"/>
                      <a:pt x="3537565" y="1081768"/>
                      <a:pt x="3596640" y="1025724"/>
                    </a:cubicBezTo>
                    <a:cubicBezTo>
                      <a:pt x="3655715" y="969680"/>
                      <a:pt x="3749040" y="832684"/>
                      <a:pt x="3810000" y="842844"/>
                    </a:cubicBezTo>
                    <a:cubicBezTo>
                      <a:pt x="3870960" y="853004"/>
                      <a:pt x="3924300" y="1033344"/>
                      <a:pt x="3962400" y="1086684"/>
                    </a:cubicBezTo>
                    <a:cubicBezTo>
                      <a:pt x="4000500" y="1140024"/>
                      <a:pt x="3990340" y="1190824"/>
                      <a:pt x="4038600" y="1162884"/>
                    </a:cubicBezTo>
                    <a:cubicBezTo>
                      <a:pt x="4086860" y="1134944"/>
                      <a:pt x="4188460" y="931744"/>
                      <a:pt x="4251960" y="919044"/>
                    </a:cubicBezTo>
                    <a:cubicBezTo>
                      <a:pt x="4315460" y="906344"/>
                      <a:pt x="4371340" y="1030804"/>
                      <a:pt x="4419600" y="1086684"/>
                    </a:cubicBezTo>
                    <a:cubicBezTo>
                      <a:pt x="4467860" y="1142564"/>
                      <a:pt x="4541520" y="1254324"/>
                      <a:pt x="4541520" y="1254324"/>
                    </a:cubicBezTo>
                    <a:cubicBezTo>
                      <a:pt x="4559300" y="1289884"/>
                      <a:pt x="4493260" y="1358464"/>
                      <a:pt x="4526280" y="1300044"/>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Freeform 55">
                <a:extLst>
                  <a:ext uri="{FF2B5EF4-FFF2-40B4-BE49-F238E27FC236}">
                    <a16:creationId xmlns:a16="http://schemas.microsoft.com/office/drawing/2014/main" id="{F9B57A0B-9920-466B-B4A6-0761F5C23099}"/>
                  </a:ext>
                </a:extLst>
              </p:cNvPr>
              <p:cNvSpPr/>
              <p:nvPr/>
            </p:nvSpPr>
            <p:spPr>
              <a:xfrm>
                <a:off x="912852" y="3355740"/>
                <a:ext cx="4544616" cy="1045069"/>
              </a:xfrm>
              <a:custGeom>
                <a:avLst/>
                <a:gdLst>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143000 w 4544616"/>
                  <a:gd name="connsiteY9" fmla="*/ 120892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829560 w 4544616"/>
                  <a:gd name="connsiteY24" fmla="*/ 102096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335593 w 4544616"/>
                  <a:gd name="connsiteY29" fmla="*/ 1070794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371600 w 4544616"/>
                  <a:gd name="connsiteY13" fmla="*/ 888564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935480 w 4544616"/>
                  <a:gd name="connsiteY17" fmla="*/ 1310860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44616" h="1322759">
                    <a:moveTo>
                      <a:pt x="0" y="1269564"/>
                    </a:moveTo>
                    <a:cubicBezTo>
                      <a:pt x="39370" y="1256864"/>
                      <a:pt x="78740" y="1244164"/>
                      <a:pt x="106680" y="1239084"/>
                    </a:cubicBezTo>
                    <a:cubicBezTo>
                      <a:pt x="134620" y="1234004"/>
                      <a:pt x="127000" y="1236544"/>
                      <a:pt x="167640" y="1239084"/>
                    </a:cubicBezTo>
                    <a:cubicBezTo>
                      <a:pt x="208280" y="1241624"/>
                      <a:pt x="350520" y="1254324"/>
                      <a:pt x="350520" y="1254324"/>
                    </a:cubicBezTo>
                    <a:cubicBezTo>
                      <a:pt x="386080" y="1259404"/>
                      <a:pt x="347980" y="1272104"/>
                      <a:pt x="381000" y="1269564"/>
                    </a:cubicBezTo>
                    <a:cubicBezTo>
                      <a:pt x="414020" y="1267024"/>
                      <a:pt x="480060" y="1241624"/>
                      <a:pt x="548640" y="1239084"/>
                    </a:cubicBezTo>
                    <a:cubicBezTo>
                      <a:pt x="617220" y="1236544"/>
                      <a:pt x="739140" y="1261944"/>
                      <a:pt x="792480" y="1254324"/>
                    </a:cubicBezTo>
                    <a:cubicBezTo>
                      <a:pt x="845820" y="1246704"/>
                      <a:pt x="839047" y="1194211"/>
                      <a:pt x="868680" y="1193364"/>
                    </a:cubicBezTo>
                    <a:cubicBezTo>
                      <a:pt x="898313" y="1192517"/>
                      <a:pt x="930487" y="1241624"/>
                      <a:pt x="970280" y="1249244"/>
                    </a:cubicBezTo>
                    <a:cubicBezTo>
                      <a:pt x="1010073" y="1256864"/>
                      <a:pt x="1071033" y="1236544"/>
                      <a:pt x="1107440" y="1239084"/>
                    </a:cubicBezTo>
                    <a:cubicBezTo>
                      <a:pt x="1143847" y="1241624"/>
                      <a:pt x="1155700" y="1272104"/>
                      <a:pt x="1188720" y="1264484"/>
                    </a:cubicBezTo>
                    <a:cubicBezTo>
                      <a:pt x="1221740" y="1256864"/>
                      <a:pt x="1277702" y="1195959"/>
                      <a:pt x="1305560" y="1193364"/>
                    </a:cubicBezTo>
                    <a:cubicBezTo>
                      <a:pt x="1333418" y="1190769"/>
                      <a:pt x="1339946" y="1240722"/>
                      <a:pt x="1355869" y="1248916"/>
                    </a:cubicBezTo>
                    <a:cubicBezTo>
                      <a:pt x="1371792" y="1257110"/>
                      <a:pt x="1378155" y="1239084"/>
                      <a:pt x="1401097" y="1242525"/>
                    </a:cubicBezTo>
                    <a:cubicBezTo>
                      <a:pt x="1424039" y="1245966"/>
                      <a:pt x="1445260" y="1260469"/>
                      <a:pt x="1493520" y="1269564"/>
                    </a:cubicBezTo>
                    <a:cubicBezTo>
                      <a:pt x="1541780" y="1278659"/>
                      <a:pt x="1625108" y="1305697"/>
                      <a:pt x="1690656" y="1297094"/>
                    </a:cubicBezTo>
                    <a:cubicBezTo>
                      <a:pt x="1756204" y="1288491"/>
                      <a:pt x="1846007" y="1215650"/>
                      <a:pt x="1886811" y="1217944"/>
                    </a:cubicBezTo>
                    <a:cubicBezTo>
                      <a:pt x="1927615" y="1220238"/>
                      <a:pt x="1904591" y="1295292"/>
                      <a:pt x="1935480" y="1310860"/>
                    </a:cubicBezTo>
                    <a:cubicBezTo>
                      <a:pt x="1966369" y="1326428"/>
                      <a:pt x="2019300" y="1311269"/>
                      <a:pt x="2072148" y="1311351"/>
                    </a:cubicBezTo>
                    <a:cubicBezTo>
                      <a:pt x="2124996" y="1311433"/>
                      <a:pt x="2219468" y="1315776"/>
                      <a:pt x="2252570" y="1311351"/>
                    </a:cubicBezTo>
                    <a:cubicBezTo>
                      <a:pt x="2285672" y="1306927"/>
                      <a:pt x="2247572" y="1289720"/>
                      <a:pt x="2270760" y="1284804"/>
                    </a:cubicBezTo>
                    <a:cubicBezTo>
                      <a:pt x="2293948" y="1279888"/>
                      <a:pt x="2341061" y="1279889"/>
                      <a:pt x="2391697" y="1281855"/>
                    </a:cubicBezTo>
                    <a:cubicBezTo>
                      <a:pt x="2442333" y="1283821"/>
                      <a:pt x="2518533" y="1318970"/>
                      <a:pt x="2574577" y="1296602"/>
                    </a:cubicBezTo>
                    <a:cubicBezTo>
                      <a:pt x="2630621" y="1274234"/>
                      <a:pt x="2685463" y="1193637"/>
                      <a:pt x="2727960" y="1147644"/>
                    </a:cubicBezTo>
                    <a:cubicBezTo>
                      <a:pt x="2770457" y="1101651"/>
                      <a:pt x="2802467" y="1069751"/>
                      <a:pt x="2829560" y="1020644"/>
                    </a:cubicBezTo>
                    <a:cubicBezTo>
                      <a:pt x="2856653" y="971537"/>
                      <a:pt x="2854113" y="938517"/>
                      <a:pt x="2890520" y="853004"/>
                    </a:cubicBezTo>
                    <a:cubicBezTo>
                      <a:pt x="2926927" y="767491"/>
                      <a:pt x="2892213" y="831837"/>
                      <a:pt x="2926080" y="690444"/>
                    </a:cubicBezTo>
                    <a:cubicBezTo>
                      <a:pt x="2959947" y="549051"/>
                      <a:pt x="3038250" y="-58938"/>
                      <a:pt x="3093720" y="4644"/>
                    </a:cubicBezTo>
                    <a:cubicBezTo>
                      <a:pt x="3149190" y="68226"/>
                      <a:pt x="3218590" y="894299"/>
                      <a:pt x="3258902" y="1071935"/>
                    </a:cubicBezTo>
                    <a:cubicBezTo>
                      <a:pt x="3299214" y="1249571"/>
                      <a:pt x="3302819" y="1052599"/>
                      <a:pt x="3335593" y="1070461"/>
                    </a:cubicBezTo>
                    <a:cubicBezTo>
                      <a:pt x="3368367" y="1088323"/>
                      <a:pt x="3412040" y="1186563"/>
                      <a:pt x="3455548" y="1179107"/>
                    </a:cubicBezTo>
                    <a:cubicBezTo>
                      <a:pt x="3499056" y="1171651"/>
                      <a:pt x="3537565" y="1081768"/>
                      <a:pt x="3596640" y="1025724"/>
                    </a:cubicBezTo>
                    <a:cubicBezTo>
                      <a:pt x="3655715" y="969680"/>
                      <a:pt x="3749040" y="832684"/>
                      <a:pt x="3810000" y="842844"/>
                    </a:cubicBezTo>
                    <a:cubicBezTo>
                      <a:pt x="3870960" y="853004"/>
                      <a:pt x="3924300" y="1033344"/>
                      <a:pt x="3962400" y="1086684"/>
                    </a:cubicBezTo>
                    <a:cubicBezTo>
                      <a:pt x="4000500" y="1140024"/>
                      <a:pt x="3990340" y="1190824"/>
                      <a:pt x="4038600" y="1162884"/>
                    </a:cubicBezTo>
                    <a:cubicBezTo>
                      <a:pt x="4086860" y="1134944"/>
                      <a:pt x="4188460" y="931744"/>
                      <a:pt x="4251960" y="919044"/>
                    </a:cubicBezTo>
                    <a:cubicBezTo>
                      <a:pt x="4315460" y="906344"/>
                      <a:pt x="4371340" y="1030804"/>
                      <a:pt x="4419600" y="1086684"/>
                    </a:cubicBezTo>
                    <a:cubicBezTo>
                      <a:pt x="4467860" y="1142564"/>
                      <a:pt x="4541520" y="1254324"/>
                      <a:pt x="4541520" y="1254324"/>
                    </a:cubicBezTo>
                    <a:cubicBezTo>
                      <a:pt x="4559300" y="1289884"/>
                      <a:pt x="4493260" y="1358464"/>
                      <a:pt x="4526280" y="1300044"/>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Freeform 58">
                <a:extLst>
                  <a:ext uri="{FF2B5EF4-FFF2-40B4-BE49-F238E27FC236}">
                    <a16:creationId xmlns:a16="http://schemas.microsoft.com/office/drawing/2014/main" id="{DB8F8042-3EEF-4923-9D7E-74865E040724}"/>
                  </a:ext>
                </a:extLst>
              </p:cNvPr>
              <p:cNvSpPr/>
              <p:nvPr/>
            </p:nvSpPr>
            <p:spPr>
              <a:xfrm>
                <a:off x="1065252" y="3508140"/>
                <a:ext cx="4544616" cy="1045069"/>
              </a:xfrm>
              <a:custGeom>
                <a:avLst/>
                <a:gdLst>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143000 w 4544616"/>
                  <a:gd name="connsiteY9" fmla="*/ 120892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829560 w 4544616"/>
                  <a:gd name="connsiteY24" fmla="*/ 102096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335593 w 4544616"/>
                  <a:gd name="connsiteY29" fmla="*/ 1070794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371600 w 4544616"/>
                  <a:gd name="connsiteY13" fmla="*/ 888564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935480 w 4544616"/>
                  <a:gd name="connsiteY17" fmla="*/ 1310860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44616" h="1322759">
                    <a:moveTo>
                      <a:pt x="0" y="1269564"/>
                    </a:moveTo>
                    <a:cubicBezTo>
                      <a:pt x="39370" y="1256864"/>
                      <a:pt x="78740" y="1244164"/>
                      <a:pt x="106680" y="1239084"/>
                    </a:cubicBezTo>
                    <a:cubicBezTo>
                      <a:pt x="134620" y="1234004"/>
                      <a:pt x="127000" y="1236544"/>
                      <a:pt x="167640" y="1239084"/>
                    </a:cubicBezTo>
                    <a:cubicBezTo>
                      <a:pt x="208280" y="1241624"/>
                      <a:pt x="350520" y="1254324"/>
                      <a:pt x="350520" y="1254324"/>
                    </a:cubicBezTo>
                    <a:cubicBezTo>
                      <a:pt x="386080" y="1259404"/>
                      <a:pt x="347980" y="1272104"/>
                      <a:pt x="381000" y="1269564"/>
                    </a:cubicBezTo>
                    <a:cubicBezTo>
                      <a:pt x="414020" y="1267024"/>
                      <a:pt x="480060" y="1241624"/>
                      <a:pt x="548640" y="1239084"/>
                    </a:cubicBezTo>
                    <a:cubicBezTo>
                      <a:pt x="617220" y="1236544"/>
                      <a:pt x="739140" y="1261944"/>
                      <a:pt x="792480" y="1254324"/>
                    </a:cubicBezTo>
                    <a:cubicBezTo>
                      <a:pt x="845820" y="1246704"/>
                      <a:pt x="839047" y="1194211"/>
                      <a:pt x="868680" y="1193364"/>
                    </a:cubicBezTo>
                    <a:cubicBezTo>
                      <a:pt x="898313" y="1192517"/>
                      <a:pt x="930487" y="1241624"/>
                      <a:pt x="970280" y="1249244"/>
                    </a:cubicBezTo>
                    <a:cubicBezTo>
                      <a:pt x="1010073" y="1256864"/>
                      <a:pt x="1071033" y="1236544"/>
                      <a:pt x="1107440" y="1239084"/>
                    </a:cubicBezTo>
                    <a:cubicBezTo>
                      <a:pt x="1143847" y="1241624"/>
                      <a:pt x="1155700" y="1272104"/>
                      <a:pt x="1188720" y="1264484"/>
                    </a:cubicBezTo>
                    <a:cubicBezTo>
                      <a:pt x="1221740" y="1256864"/>
                      <a:pt x="1277702" y="1195959"/>
                      <a:pt x="1305560" y="1193364"/>
                    </a:cubicBezTo>
                    <a:cubicBezTo>
                      <a:pt x="1333418" y="1190769"/>
                      <a:pt x="1339946" y="1240722"/>
                      <a:pt x="1355869" y="1248916"/>
                    </a:cubicBezTo>
                    <a:cubicBezTo>
                      <a:pt x="1371792" y="1257110"/>
                      <a:pt x="1378155" y="1239084"/>
                      <a:pt x="1401097" y="1242525"/>
                    </a:cubicBezTo>
                    <a:cubicBezTo>
                      <a:pt x="1424039" y="1245966"/>
                      <a:pt x="1445260" y="1260469"/>
                      <a:pt x="1493520" y="1269564"/>
                    </a:cubicBezTo>
                    <a:cubicBezTo>
                      <a:pt x="1541780" y="1278659"/>
                      <a:pt x="1625108" y="1305697"/>
                      <a:pt x="1690656" y="1297094"/>
                    </a:cubicBezTo>
                    <a:cubicBezTo>
                      <a:pt x="1756204" y="1288491"/>
                      <a:pt x="1846007" y="1215650"/>
                      <a:pt x="1886811" y="1217944"/>
                    </a:cubicBezTo>
                    <a:cubicBezTo>
                      <a:pt x="1927615" y="1220238"/>
                      <a:pt x="1904591" y="1295292"/>
                      <a:pt x="1935480" y="1310860"/>
                    </a:cubicBezTo>
                    <a:cubicBezTo>
                      <a:pt x="1966369" y="1326428"/>
                      <a:pt x="2019300" y="1311269"/>
                      <a:pt x="2072148" y="1311351"/>
                    </a:cubicBezTo>
                    <a:cubicBezTo>
                      <a:pt x="2124996" y="1311433"/>
                      <a:pt x="2219468" y="1315776"/>
                      <a:pt x="2252570" y="1311351"/>
                    </a:cubicBezTo>
                    <a:cubicBezTo>
                      <a:pt x="2285672" y="1306927"/>
                      <a:pt x="2247572" y="1289720"/>
                      <a:pt x="2270760" y="1284804"/>
                    </a:cubicBezTo>
                    <a:cubicBezTo>
                      <a:pt x="2293948" y="1279888"/>
                      <a:pt x="2341061" y="1279889"/>
                      <a:pt x="2391697" y="1281855"/>
                    </a:cubicBezTo>
                    <a:cubicBezTo>
                      <a:pt x="2442333" y="1283821"/>
                      <a:pt x="2518533" y="1318970"/>
                      <a:pt x="2574577" y="1296602"/>
                    </a:cubicBezTo>
                    <a:cubicBezTo>
                      <a:pt x="2630621" y="1274234"/>
                      <a:pt x="2685463" y="1193637"/>
                      <a:pt x="2727960" y="1147644"/>
                    </a:cubicBezTo>
                    <a:cubicBezTo>
                      <a:pt x="2770457" y="1101651"/>
                      <a:pt x="2802467" y="1069751"/>
                      <a:pt x="2829560" y="1020644"/>
                    </a:cubicBezTo>
                    <a:cubicBezTo>
                      <a:pt x="2856653" y="971537"/>
                      <a:pt x="2854113" y="938517"/>
                      <a:pt x="2890520" y="853004"/>
                    </a:cubicBezTo>
                    <a:cubicBezTo>
                      <a:pt x="2926927" y="767491"/>
                      <a:pt x="2892213" y="831837"/>
                      <a:pt x="2926080" y="690444"/>
                    </a:cubicBezTo>
                    <a:cubicBezTo>
                      <a:pt x="2959947" y="549051"/>
                      <a:pt x="3038250" y="-58938"/>
                      <a:pt x="3093720" y="4644"/>
                    </a:cubicBezTo>
                    <a:cubicBezTo>
                      <a:pt x="3149190" y="68226"/>
                      <a:pt x="3218590" y="894299"/>
                      <a:pt x="3258902" y="1071935"/>
                    </a:cubicBezTo>
                    <a:cubicBezTo>
                      <a:pt x="3299214" y="1249571"/>
                      <a:pt x="3302819" y="1052599"/>
                      <a:pt x="3335593" y="1070461"/>
                    </a:cubicBezTo>
                    <a:cubicBezTo>
                      <a:pt x="3368367" y="1088323"/>
                      <a:pt x="3412040" y="1186563"/>
                      <a:pt x="3455548" y="1179107"/>
                    </a:cubicBezTo>
                    <a:cubicBezTo>
                      <a:pt x="3499056" y="1171651"/>
                      <a:pt x="3537565" y="1081768"/>
                      <a:pt x="3596640" y="1025724"/>
                    </a:cubicBezTo>
                    <a:cubicBezTo>
                      <a:pt x="3655715" y="969680"/>
                      <a:pt x="3749040" y="832684"/>
                      <a:pt x="3810000" y="842844"/>
                    </a:cubicBezTo>
                    <a:cubicBezTo>
                      <a:pt x="3870960" y="853004"/>
                      <a:pt x="3924300" y="1033344"/>
                      <a:pt x="3962400" y="1086684"/>
                    </a:cubicBezTo>
                    <a:cubicBezTo>
                      <a:pt x="4000500" y="1140024"/>
                      <a:pt x="3990340" y="1190824"/>
                      <a:pt x="4038600" y="1162884"/>
                    </a:cubicBezTo>
                    <a:cubicBezTo>
                      <a:pt x="4086860" y="1134944"/>
                      <a:pt x="4188460" y="931744"/>
                      <a:pt x="4251960" y="919044"/>
                    </a:cubicBezTo>
                    <a:cubicBezTo>
                      <a:pt x="4315460" y="906344"/>
                      <a:pt x="4371340" y="1030804"/>
                      <a:pt x="4419600" y="1086684"/>
                    </a:cubicBezTo>
                    <a:cubicBezTo>
                      <a:pt x="4467860" y="1142564"/>
                      <a:pt x="4541520" y="1254324"/>
                      <a:pt x="4541520" y="1254324"/>
                    </a:cubicBezTo>
                    <a:cubicBezTo>
                      <a:pt x="4559300" y="1289884"/>
                      <a:pt x="4493260" y="1358464"/>
                      <a:pt x="4526280" y="1300044"/>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4" name="Group 63">
              <a:extLst>
                <a:ext uri="{FF2B5EF4-FFF2-40B4-BE49-F238E27FC236}">
                  <a16:creationId xmlns:a16="http://schemas.microsoft.com/office/drawing/2014/main" id="{7E6C0296-A1E1-4A52-A7CD-0E27E9C0D74F}"/>
                </a:ext>
              </a:extLst>
            </p:cNvPr>
            <p:cNvGrpSpPr/>
            <p:nvPr/>
          </p:nvGrpSpPr>
          <p:grpSpPr>
            <a:xfrm>
              <a:off x="17348" y="3500341"/>
              <a:ext cx="5459016" cy="2839820"/>
              <a:chOff x="1181403" y="2828499"/>
              <a:chExt cx="5459016" cy="2839820"/>
            </a:xfrm>
          </p:grpSpPr>
          <p:sp>
            <p:nvSpPr>
              <p:cNvPr id="76" name="Freeform 68">
                <a:extLst>
                  <a:ext uri="{FF2B5EF4-FFF2-40B4-BE49-F238E27FC236}">
                    <a16:creationId xmlns:a16="http://schemas.microsoft.com/office/drawing/2014/main" id="{B4CEC166-B9BA-4BBE-98F7-4FA42CAD00A1}"/>
                  </a:ext>
                </a:extLst>
              </p:cNvPr>
              <p:cNvSpPr/>
              <p:nvPr/>
            </p:nvSpPr>
            <p:spPr>
              <a:xfrm>
                <a:off x="1181403" y="2828499"/>
                <a:ext cx="4544616" cy="1925420"/>
              </a:xfrm>
              <a:custGeom>
                <a:avLst/>
                <a:gdLst>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143000 w 4544616"/>
                  <a:gd name="connsiteY9" fmla="*/ 120892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829560 w 4544616"/>
                  <a:gd name="connsiteY24" fmla="*/ 102096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335593 w 4544616"/>
                  <a:gd name="connsiteY29" fmla="*/ 1070794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371600 w 4544616"/>
                  <a:gd name="connsiteY13" fmla="*/ 888564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935480 w 4544616"/>
                  <a:gd name="connsiteY17" fmla="*/ 1310860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872225 h 1925420"/>
                  <a:gd name="connsiteX1" fmla="*/ 106680 w 4544616"/>
                  <a:gd name="connsiteY1" fmla="*/ 1841745 h 1925420"/>
                  <a:gd name="connsiteX2" fmla="*/ 167640 w 4544616"/>
                  <a:gd name="connsiteY2" fmla="*/ 1841745 h 1925420"/>
                  <a:gd name="connsiteX3" fmla="*/ 350520 w 4544616"/>
                  <a:gd name="connsiteY3" fmla="*/ 1856985 h 1925420"/>
                  <a:gd name="connsiteX4" fmla="*/ 381000 w 4544616"/>
                  <a:gd name="connsiteY4" fmla="*/ 1872225 h 1925420"/>
                  <a:gd name="connsiteX5" fmla="*/ 548640 w 4544616"/>
                  <a:gd name="connsiteY5" fmla="*/ 1841745 h 1925420"/>
                  <a:gd name="connsiteX6" fmla="*/ 792480 w 4544616"/>
                  <a:gd name="connsiteY6" fmla="*/ 1856985 h 1925420"/>
                  <a:gd name="connsiteX7" fmla="*/ 868680 w 4544616"/>
                  <a:gd name="connsiteY7" fmla="*/ 1796025 h 1925420"/>
                  <a:gd name="connsiteX8" fmla="*/ 970280 w 4544616"/>
                  <a:gd name="connsiteY8" fmla="*/ 1851905 h 1925420"/>
                  <a:gd name="connsiteX9" fmla="*/ 1107440 w 4544616"/>
                  <a:gd name="connsiteY9" fmla="*/ 1841745 h 1925420"/>
                  <a:gd name="connsiteX10" fmla="*/ 1188720 w 4544616"/>
                  <a:gd name="connsiteY10" fmla="*/ 1867145 h 1925420"/>
                  <a:gd name="connsiteX11" fmla="*/ 1305560 w 4544616"/>
                  <a:gd name="connsiteY11" fmla="*/ 1796025 h 1925420"/>
                  <a:gd name="connsiteX12" fmla="*/ 1355869 w 4544616"/>
                  <a:gd name="connsiteY12" fmla="*/ 1851577 h 1925420"/>
                  <a:gd name="connsiteX13" fmla="*/ 1401097 w 4544616"/>
                  <a:gd name="connsiteY13" fmla="*/ 1845186 h 1925420"/>
                  <a:gd name="connsiteX14" fmla="*/ 1493520 w 4544616"/>
                  <a:gd name="connsiteY14" fmla="*/ 1872225 h 1925420"/>
                  <a:gd name="connsiteX15" fmla="*/ 1690656 w 4544616"/>
                  <a:gd name="connsiteY15" fmla="*/ 1899755 h 1925420"/>
                  <a:gd name="connsiteX16" fmla="*/ 1886811 w 4544616"/>
                  <a:gd name="connsiteY16" fmla="*/ 1820605 h 1925420"/>
                  <a:gd name="connsiteX17" fmla="*/ 1935480 w 4544616"/>
                  <a:gd name="connsiteY17" fmla="*/ 1913521 h 1925420"/>
                  <a:gd name="connsiteX18" fmla="*/ 2072148 w 4544616"/>
                  <a:gd name="connsiteY18" fmla="*/ 1914012 h 1925420"/>
                  <a:gd name="connsiteX19" fmla="*/ 2252570 w 4544616"/>
                  <a:gd name="connsiteY19" fmla="*/ 1914012 h 1925420"/>
                  <a:gd name="connsiteX20" fmla="*/ 2270760 w 4544616"/>
                  <a:gd name="connsiteY20" fmla="*/ 1887465 h 1925420"/>
                  <a:gd name="connsiteX21" fmla="*/ 2391697 w 4544616"/>
                  <a:gd name="connsiteY21" fmla="*/ 1884516 h 1925420"/>
                  <a:gd name="connsiteX22" fmla="*/ 2574577 w 4544616"/>
                  <a:gd name="connsiteY22" fmla="*/ 1899263 h 1925420"/>
                  <a:gd name="connsiteX23" fmla="*/ 2727960 w 4544616"/>
                  <a:gd name="connsiteY23" fmla="*/ 1750305 h 1925420"/>
                  <a:gd name="connsiteX24" fmla="*/ 2829560 w 4544616"/>
                  <a:gd name="connsiteY24" fmla="*/ 1623305 h 1925420"/>
                  <a:gd name="connsiteX25" fmla="*/ 2890520 w 4544616"/>
                  <a:gd name="connsiteY25" fmla="*/ 1455665 h 1925420"/>
                  <a:gd name="connsiteX26" fmla="*/ 2926080 w 4544616"/>
                  <a:gd name="connsiteY26" fmla="*/ 1293105 h 1925420"/>
                  <a:gd name="connsiteX27" fmla="*/ 3108469 w 4544616"/>
                  <a:gd name="connsiteY27" fmla="*/ 2621 h 1925420"/>
                  <a:gd name="connsiteX28" fmla="*/ 3258902 w 4544616"/>
                  <a:gd name="connsiteY28" fmla="*/ 1674596 h 1925420"/>
                  <a:gd name="connsiteX29" fmla="*/ 3335593 w 4544616"/>
                  <a:gd name="connsiteY29" fmla="*/ 1673122 h 1925420"/>
                  <a:gd name="connsiteX30" fmla="*/ 3455548 w 4544616"/>
                  <a:gd name="connsiteY30" fmla="*/ 1781768 h 1925420"/>
                  <a:gd name="connsiteX31" fmla="*/ 3596640 w 4544616"/>
                  <a:gd name="connsiteY31" fmla="*/ 1628385 h 1925420"/>
                  <a:gd name="connsiteX32" fmla="*/ 3810000 w 4544616"/>
                  <a:gd name="connsiteY32" fmla="*/ 1445505 h 1925420"/>
                  <a:gd name="connsiteX33" fmla="*/ 3962400 w 4544616"/>
                  <a:gd name="connsiteY33" fmla="*/ 1689345 h 1925420"/>
                  <a:gd name="connsiteX34" fmla="*/ 4038600 w 4544616"/>
                  <a:gd name="connsiteY34" fmla="*/ 1765545 h 1925420"/>
                  <a:gd name="connsiteX35" fmla="*/ 4251960 w 4544616"/>
                  <a:gd name="connsiteY35" fmla="*/ 1521705 h 1925420"/>
                  <a:gd name="connsiteX36" fmla="*/ 4419600 w 4544616"/>
                  <a:gd name="connsiteY36" fmla="*/ 1689345 h 1925420"/>
                  <a:gd name="connsiteX37" fmla="*/ 4541520 w 4544616"/>
                  <a:gd name="connsiteY37" fmla="*/ 1856985 h 1925420"/>
                  <a:gd name="connsiteX38" fmla="*/ 4526280 w 4544616"/>
                  <a:gd name="connsiteY38" fmla="*/ 1902705 h 192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44616" h="1925420">
                    <a:moveTo>
                      <a:pt x="0" y="1872225"/>
                    </a:moveTo>
                    <a:cubicBezTo>
                      <a:pt x="39370" y="1859525"/>
                      <a:pt x="78740" y="1846825"/>
                      <a:pt x="106680" y="1841745"/>
                    </a:cubicBezTo>
                    <a:cubicBezTo>
                      <a:pt x="134620" y="1836665"/>
                      <a:pt x="127000" y="1839205"/>
                      <a:pt x="167640" y="1841745"/>
                    </a:cubicBezTo>
                    <a:cubicBezTo>
                      <a:pt x="208280" y="1844285"/>
                      <a:pt x="350520" y="1856985"/>
                      <a:pt x="350520" y="1856985"/>
                    </a:cubicBezTo>
                    <a:cubicBezTo>
                      <a:pt x="386080" y="1862065"/>
                      <a:pt x="347980" y="1874765"/>
                      <a:pt x="381000" y="1872225"/>
                    </a:cubicBezTo>
                    <a:cubicBezTo>
                      <a:pt x="414020" y="1869685"/>
                      <a:pt x="480060" y="1844285"/>
                      <a:pt x="548640" y="1841745"/>
                    </a:cubicBezTo>
                    <a:cubicBezTo>
                      <a:pt x="617220" y="1839205"/>
                      <a:pt x="739140" y="1864605"/>
                      <a:pt x="792480" y="1856985"/>
                    </a:cubicBezTo>
                    <a:cubicBezTo>
                      <a:pt x="845820" y="1849365"/>
                      <a:pt x="839047" y="1796872"/>
                      <a:pt x="868680" y="1796025"/>
                    </a:cubicBezTo>
                    <a:cubicBezTo>
                      <a:pt x="898313" y="1795178"/>
                      <a:pt x="930487" y="1844285"/>
                      <a:pt x="970280" y="1851905"/>
                    </a:cubicBezTo>
                    <a:cubicBezTo>
                      <a:pt x="1010073" y="1859525"/>
                      <a:pt x="1071033" y="1839205"/>
                      <a:pt x="1107440" y="1841745"/>
                    </a:cubicBezTo>
                    <a:cubicBezTo>
                      <a:pt x="1143847" y="1844285"/>
                      <a:pt x="1155700" y="1874765"/>
                      <a:pt x="1188720" y="1867145"/>
                    </a:cubicBezTo>
                    <a:cubicBezTo>
                      <a:pt x="1221740" y="1859525"/>
                      <a:pt x="1277702" y="1798620"/>
                      <a:pt x="1305560" y="1796025"/>
                    </a:cubicBezTo>
                    <a:cubicBezTo>
                      <a:pt x="1333418" y="1793430"/>
                      <a:pt x="1339946" y="1843383"/>
                      <a:pt x="1355869" y="1851577"/>
                    </a:cubicBezTo>
                    <a:cubicBezTo>
                      <a:pt x="1371792" y="1859771"/>
                      <a:pt x="1378155" y="1841745"/>
                      <a:pt x="1401097" y="1845186"/>
                    </a:cubicBezTo>
                    <a:cubicBezTo>
                      <a:pt x="1424039" y="1848627"/>
                      <a:pt x="1445260" y="1863130"/>
                      <a:pt x="1493520" y="1872225"/>
                    </a:cubicBezTo>
                    <a:cubicBezTo>
                      <a:pt x="1541780" y="1881320"/>
                      <a:pt x="1625108" y="1908358"/>
                      <a:pt x="1690656" y="1899755"/>
                    </a:cubicBezTo>
                    <a:cubicBezTo>
                      <a:pt x="1756204" y="1891152"/>
                      <a:pt x="1846007" y="1818311"/>
                      <a:pt x="1886811" y="1820605"/>
                    </a:cubicBezTo>
                    <a:cubicBezTo>
                      <a:pt x="1927615" y="1822899"/>
                      <a:pt x="1904591" y="1897953"/>
                      <a:pt x="1935480" y="1913521"/>
                    </a:cubicBezTo>
                    <a:cubicBezTo>
                      <a:pt x="1966369" y="1929089"/>
                      <a:pt x="2019300" y="1913930"/>
                      <a:pt x="2072148" y="1914012"/>
                    </a:cubicBezTo>
                    <a:cubicBezTo>
                      <a:pt x="2124996" y="1914094"/>
                      <a:pt x="2219468" y="1918437"/>
                      <a:pt x="2252570" y="1914012"/>
                    </a:cubicBezTo>
                    <a:cubicBezTo>
                      <a:pt x="2285672" y="1909588"/>
                      <a:pt x="2247572" y="1892381"/>
                      <a:pt x="2270760" y="1887465"/>
                    </a:cubicBezTo>
                    <a:cubicBezTo>
                      <a:pt x="2293948" y="1882549"/>
                      <a:pt x="2341061" y="1882550"/>
                      <a:pt x="2391697" y="1884516"/>
                    </a:cubicBezTo>
                    <a:cubicBezTo>
                      <a:pt x="2442333" y="1886482"/>
                      <a:pt x="2518533" y="1921631"/>
                      <a:pt x="2574577" y="1899263"/>
                    </a:cubicBezTo>
                    <a:cubicBezTo>
                      <a:pt x="2630621" y="1876895"/>
                      <a:pt x="2685463" y="1796298"/>
                      <a:pt x="2727960" y="1750305"/>
                    </a:cubicBezTo>
                    <a:cubicBezTo>
                      <a:pt x="2770457" y="1704312"/>
                      <a:pt x="2802467" y="1672412"/>
                      <a:pt x="2829560" y="1623305"/>
                    </a:cubicBezTo>
                    <a:cubicBezTo>
                      <a:pt x="2856653" y="1574198"/>
                      <a:pt x="2854113" y="1541178"/>
                      <a:pt x="2890520" y="1455665"/>
                    </a:cubicBezTo>
                    <a:cubicBezTo>
                      <a:pt x="2926927" y="1370152"/>
                      <a:pt x="2889755" y="1535279"/>
                      <a:pt x="2926080" y="1293105"/>
                    </a:cubicBezTo>
                    <a:cubicBezTo>
                      <a:pt x="2962405" y="1050931"/>
                      <a:pt x="3052999" y="-60961"/>
                      <a:pt x="3108469" y="2621"/>
                    </a:cubicBezTo>
                    <a:cubicBezTo>
                      <a:pt x="3163939" y="66203"/>
                      <a:pt x="3221048" y="1396179"/>
                      <a:pt x="3258902" y="1674596"/>
                    </a:cubicBezTo>
                    <a:cubicBezTo>
                      <a:pt x="3296756" y="1953013"/>
                      <a:pt x="3302819" y="1655260"/>
                      <a:pt x="3335593" y="1673122"/>
                    </a:cubicBezTo>
                    <a:cubicBezTo>
                      <a:pt x="3368367" y="1690984"/>
                      <a:pt x="3412040" y="1789224"/>
                      <a:pt x="3455548" y="1781768"/>
                    </a:cubicBezTo>
                    <a:cubicBezTo>
                      <a:pt x="3499056" y="1774312"/>
                      <a:pt x="3537565" y="1684429"/>
                      <a:pt x="3596640" y="1628385"/>
                    </a:cubicBezTo>
                    <a:cubicBezTo>
                      <a:pt x="3655715" y="1572341"/>
                      <a:pt x="3749040" y="1435345"/>
                      <a:pt x="3810000" y="1445505"/>
                    </a:cubicBezTo>
                    <a:cubicBezTo>
                      <a:pt x="3870960" y="1455665"/>
                      <a:pt x="3924300" y="1636005"/>
                      <a:pt x="3962400" y="1689345"/>
                    </a:cubicBezTo>
                    <a:cubicBezTo>
                      <a:pt x="4000500" y="1742685"/>
                      <a:pt x="3990340" y="1793485"/>
                      <a:pt x="4038600" y="1765545"/>
                    </a:cubicBezTo>
                    <a:cubicBezTo>
                      <a:pt x="4086860" y="1737605"/>
                      <a:pt x="4188460" y="1534405"/>
                      <a:pt x="4251960" y="1521705"/>
                    </a:cubicBezTo>
                    <a:cubicBezTo>
                      <a:pt x="4315460" y="1509005"/>
                      <a:pt x="4371340" y="1633465"/>
                      <a:pt x="4419600" y="1689345"/>
                    </a:cubicBezTo>
                    <a:cubicBezTo>
                      <a:pt x="4467860" y="1745225"/>
                      <a:pt x="4541520" y="1856985"/>
                      <a:pt x="4541520" y="1856985"/>
                    </a:cubicBezTo>
                    <a:cubicBezTo>
                      <a:pt x="4559300" y="1892545"/>
                      <a:pt x="4493260" y="1961125"/>
                      <a:pt x="4526280" y="1902705"/>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Freeform 69">
                <a:extLst>
                  <a:ext uri="{FF2B5EF4-FFF2-40B4-BE49-F238E27FC236}">
                    <a16:creationId xmlns:a16="http://schemas.microsoft.com/office/drawing/2014/main" id="{847B1506-CE94-40DC-B274-1AB69389209A}"/>
                  </a:ext>
                </a:extLst>
              </p:cNvPr>
              <p:cNvSpPr/>
              <p:nvPr/>
            </p:nvSpPr>
            <p:spPr>
              <a:xfrm>
                <a:off x="1333803" y="2980899"/>
                <a:ext cx="4544616" cy="1925420"/>
              </a:xfrm>
              <a:custGeom>
                <a:avLst/>
                <a:gdLst>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143000 w 4544616"/>
                  <a:gd name="connsiteY9" fmla="*/ 120892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829560 w 4544616"/>
                  <a:gd name="connsiteY24" fmla="*/ 102096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335593 w 4544616"/>
                  <a:gd name="connsiteY29" fmla="*/ 1070794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371600 w 4544616"/>
                  <a:gd name="connsiteY13" fmla="*/ 888564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935480 w 4544616"/>
                  <a:gd name="connsiteY17" fmla="*/ 1310860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872225 h 1925420"/>
                  <a:gd name="connsiteX1" fmla="*/ 106680 w 4544616"/>
                  <a:gd name="connsiteY1" fmla="*/ 1841745 h 1925420"/>
                  <a:gd name="connsiteX2" fmla="*/ 167640 w 4544616"/>
                  <a:gd name="connsiteY2" fmla="*/ 1841745 h 1925420"/>
                  <a:gd name="connsiteX3" fmla="*/ 350520 w 4544616"/>
                  <a:gd name="connsiteY3" fmla="*/ 1856985 h 1925420"/>
                  <a:gd name="connsiteX4" fmla="*/ 381000 w 4544616"/>
                  <a:gd name="connsiteY4" fmla="*/ 1872225 h 1925420"/>
                  <a:gd name="connsiteX5" fmla="*/ 548640 w 4544616"/>
                  <a:gd name="connsiteY5" fmla="*/ 1841745 h 1925420"/>
                  <a:gd name="connsiteX6" fmla="*/ 792480 w 4544616"/>
                  <a:gd name="connsiteY6" fmla="*/ 1856985 h 1925420"/>
                  <a:gd name="connsiteX7" fmla="*/ 868680 w 4544616"/>
                  <a:gd name="connsiteY7" fmla="*/ 1796025 h 1925420"/>
                  <a:gd name="connsiteX8" fmla="*/ 970280 w 4544616"/>
                  <a:gd name="connsiteY8" fmla="*/ 1851905 h 1925420"/>
                  <a:gd name="connsiteX9" fmla="*/ 1107440 w 4544616"/>
                  <a:gd name="connsiteY9" fmla="*/ 1841745 h 1925420"/>
                  <a:gd name="connsiteX10" fmla="*/ 1188720 w 4544616"/>
                  <a:gd name="connsiteY10" fmla="*/ 1867145 h 1925420"/>
                  <a:gd name="connsiteX11" fmla="*/ 1305560 w 4544616"/>
                  <a:gd name="connsiteY11" fmla="*/ 1796025 h 1925420"/>
                  <a:gd name="connsiteX12" fmla="*/ 1355869 w 4544616"/>
                  <a:gd name="connsiteY12" fmla="*/ 1851577 h 1925420"/>
                  <a:gd name="connsiteX13" fmla="*/ 1401097 w 4544616"/>
                  <a:gd name="connsiteY13" fmla="*/ 1845186 h 1925420"/>
                  <a:gd name="connsiteX14" fmla="*/ 1493520 w 4544616"/>
                  <a:gd name="connsiteY14" fmla="*/ 1872225 h 1925420"/>
                  <a:gd name="connsiteX15" fmla="*/ 1690656 w 4544616"/>
                  <a:gd name="connsiteY15" fmla="*/ 1899755 h 1925420"/>
                  <a:gd name="connsiteX16" fmla="*/ 1886811 w 4544616"/>
                  <a:gd name="connsiteY16" fmla="*/ 1820605 h 1925420"/>
                  <a:gd name="connsiteX17" fmla="*/ 1935480 w 4544616"/>
                  <a:gd name="connsiteY17" fmla="*/ 1913521 h 1925420"/>
                  <a:gd name="connsiteX18" fmla="*/ 2072148 w 4544616"/>
                  <a:gd name="connsiteY18" fmla="*/ 1914012 h 1925420"/>
                  <a:gd name="connsiteX19" fmla="*/ 2252570 w 4544616"/>
                  <a:gd name="connsiteY19" fmla="*/ 1914012 h 1925420"/>
                  <a:gd name="connsiteX20" fmla="*/ 2270760 w 4544616"/>
                  <a:gd name="connsiteY20" fmla="*/ 1887465 h 1925420"/>
                  <a:gd name="connsiteX21" fmla="*/ 2391697 w 4544616"/>
                  <a:gd name="connsiteY21" fmla="*/ 1884516 h 1925420"/>
                  <a:gd name="connsiteX22" fmla="*/ 2574577 w 4544616"/>
                  <a:gd name="connsiteY22" fmla="*/ 1899263 h 1925420"/>
                  <a:gd name="connsiteX23" fmla="*/ 2727960 w 4544616"/>
                  <a:gd name="connsiteY23" fmla="*/ 1750305 h 1925420"/>
                  <a:gd name="connsiteX24" fmla="*/ 2829560 w 4544616"/>
                  <a:gd name="connsiteY24" fmla="*/ 1623305 h 1925420"/>
                  <a:gd name="connsiteX25" fmla="*/ 2890520 w 4544616"/>
                  <a:gd name="connsiteY25" fmla="*/ 1455665 h 1925420"/>
                  <a:gd name="connsiteX26" fmla="*/ 2926080 w 4544616"/>
                  <a:gd name="connsiteY26" fmla="*/ 1293105 h 1925420"/>
                  <a:gd name="connsiteX27" fmla="*/ 3108469 w 4544616"/>
                  <a:gd name="connsiteY27" fmla="*/ 2621 h 1925420"/>
                  <a:gd name="connsiteX28" fmla="*/ 3258902 w 4544616"/>
                  <a:gd name="connsiteY28" fmla="*/ 1674596 h 1925420"/>
                  <a:gd name="connsiteX29" fmla="*/ 3335593 w 4544616"/>
                  <a:gd name="connsiteY29" fmla="*/ 1673122 h 1925420"/>
                  <a:gd name="connsiteX30" fmla="*/ 3455548 w 4544616"/>
                  <a:gd name="connsiteY30" fmla="*/ 1781768 h 1925420"/>
                  <a:gd name="connsiteX31" fmla="*/ 3596640 w 4544616"/>
                  <a:gd name="connsiteY31" fmla="*/ 1628385 h 1925420"/>
                  <a:gd name="connsiteX32" fmla="*/ 3810000 w 4544616"/>
                  <a:gd name="connsiteY32" fmla="*/ 1445505 h 1925420"/>
                  <a:gd name="connsiteX33" fmla="*/ 3962400 w 4544616"/>
                  <a:gd name="connsiteY33" fmla="*/ 1689345 h 1925420"/>
                  <a:gd name="connsiteX34" fmla="*/ 4038600 w 4544616"/>
                  <a:gd name="connsiteY34" fmla="*/ 1765545 h 1925420"/>
                  <a:gd name="connsiteX35" fmla="*/ 4251960 w 4544616"/>
                  <a:gd name="connsiteY35" fmla="*/ 1521705 h 1925420"/>
                  <a:gd name="connsiteX36" fmla="*/ 4419600 w 4544616"/>
                  <a:gd name="connsiteY36" fmla="*/ 1689345 h 1925420"/>
                  <a:gd name="connsiteX37" fmla="*/ 4541520 w 4544616"/>
                  <a:gd name="connsiteY37" fmla="*/ 1856985 h 1925420"/>
                  <a:gd name="connsiteX38" fmla="*/ 4526280 w 4544616"/>
                  <a:gd name="connsiteY38" fmla="*/ 1902705 h 192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44616" h="1925420">
                    <a:moveTo>
                      <a:pt x="0" y="1872225"/>
                    </a:moveTo>
                    <a:cubicBezTo>
                      <a:pt x="39370" y="1859525"/>
                      <a:pt x="78740" y="1846825"/>
                      <a:pt x="106680" y="1841745"/>
                    </a:cubicBezTo>
                    <a:cubicBezTo>
                      <a:pt x="134620" y="1836665"/>
                      <a:pt x="127000" y="1839205"/>
                      <a:pt x="167640" y="1841745"/>
                    </a:cubicBezTo>
                    <a:cubicBezTo>
                      <a:pt x="208280" y="1844285"/>
                      <a:pt x="350520" y="1856985"/>
                      <a:pt x="350520" y="1856985"/>
                    </a:cubicBezTo>
                    <a:cubicBezTo>
                      <a:pt x="386080" y="1862065"/>
                      <a:pt x="347980" y="1874765"/>
                      <a:pt x="381000" y="1872225"/>
                    </a:cubicBezTo>
                    <a:cubicBezTo>
                      <a:pt x="414020" y="1869685"/>
                      <a:pt x="480060" y="1844285"/>
                      <a:pt x="548640" y="1841745"/>
                    </a:cubicBezTo>
                    <a:cubicBezTo>
                      <a:pt x="617220" y="1839205"/>
                      <a:pt x="739140" y="1864605"/>
                      <a:pt x="792480" y="1856985"/>
                    </a:cubicBezTo>
                    <a:cubicBezTo>
                      <a:pt x="845820" y="1849365"/>
                      <a:pt x="839047" y="1796872"/>
                      <a:pt x="868680" y="1796025"/>
                    </a:cubicBezTo>
                    <a:cubicBezTo>
                      <a:pt x="898313" y="1795178"/>
                      <a:pt x="930487" y="1844285"/>
                      <a:pt x="970280" y="1851905"/>
                    </a:cubicBezTo>
                    <a:cubicBezTo>
                      <a:pt x="1010073" y="1859525"/>
                      <a:pt x="1071033" y="1839205"/>
                      <a:pt x="1107440" y="1841745"/>
                    </a:cubicBezTo>
                    <a:cubicBezTo>
                      <a:pt x="1143847" y="1844285"/>
                      <a:pt x="1155700" y="1874765"/>
                      <a:pt x="1188720" y="1867145"/>
                    </a:cubicBezTo>
                    <a:cubicBezTo>
                      <a:pt x="1221740" y="1859525"/>
                      <a:pt x="1277702" y="1798620"/>
                      <a:pt x="1305560" y="1796025"/>
                    </a:cubicBezTo>
                    <a:cubicBezTo>
                      <a:pt x="1333418" y="1793430"/>
                      <a:pt x="1339946" y="1843383"/>
                      <a:pt x="1355869" y="1851577"/>
                    </a:cubicBezTo>
                    <a:cubicBezTo>
                      <a:pt x="1371792" y="1859771"/>
                      <a:pt x="1378155" y="1841745"/>
                      <a:pt x="1401097" y="1845186"/>
                    </a:cubicBezTo>
                    <a:cubicBezTo>
                      <a:pt x="1424039" y="1848627"/>
                      <a:pt x="1445260" y="1863130"/>
                      <a:pt x="1493520" y="1872225"/>
                    </a:cubicBezTo>
                    <a:cubicBezTo>
                      <a:pt x="1541780" y="1881320"/>
                      <a:pt x="1625108" y="1908358"/>
                      <a:pt x="1690656" y="1899755"/>
                    </a:cubicBezTo>
                    <a:cubicBezTo>
                      <a:pt x="1756204" y="1891152"/>
                      <a:pt x="1846007" y="1818311"/>
                      <a:pt x="1886811" y="1820605"/>
                    </a:cubicBezTo>
                    <a:cubicBezTo>
                      <a:pt x="1927615" y="1822899"/>
                      <a:pt x="1904591" y="1897953"/>
                      <a:pt x="1935480" y="1913521"/>
                    </a:cubicBezTo>
                    <a:cubicBezTo>
                      <a:pt x="1966369" y="1929089"/>
                      <a:pt x="2019300" y="1913930"/>
                      <a:pt x="2072148" y="1914012"/>
                    </a:cubicBezTo>
                    <a:cubicBezTo>
                      <a:pt x="2124996" y="1914094"/>
                      <a:pt x="2219468" y="1918437"/>
                      <a:pt x="2252570" y="1914012"/>
                    </a:cubicBezTo>
                    <a:cubicBezTo>
                      <a:pt x="2285672" y="1909588"/>
                      <a:pt x="2247572" y="1892381"/>
                      <a:pt x="2270760" y="1887465"/>
                    </a:cubicBezTo>
                    <a:cubicBezTo>
                      <a:pt x="2293948" y="1882549"/>
                      <a:pt x="2341061" y="1882550"/>
                      <a:pt x="2391697" y="1884516"/>
                    </a:cubicBezTo>
                    <a:cubicBezTo>
                      <a:pt x="2442333" y="1886482"/>
                      <a:pt x="2518533" y="1921631"/>
                      <a:pt x="2574577" y="1899263"/>
                    </a:cubicBezTo>
                    <a:cubicBezTo>
                      <a:pt x="2630621" y="1876895"/>
                      <a:pt x="2685463" y="1796298"/>
                      <a:pt x="2727960" y="1750305"/>
                    </a:cubicBezTo>
                    <a:cubicBezTo>
                      <a:pt x="2770457" y="1704312"/>
                      <a:pt x="2802467" y="1672412"/>
                      <a:pt x="2829560" y="1623305"/>
                    </a:cubicBezTo>
                    <a:cubicBezTo>
                      <a:pt x="2856653" y="1574198"/>
                      <a:pt x="2854113" y="1541178"/>
                      <a:pt x="2890520" y="1455665"/>
                    </a:cubicBezTo>
                    <a:cubicBezTo>
                      <a:pt x="2926927" y="1370152"/>
                      <a:pt x="2889755" y="1535279"/>
                      <a:pt x="2926080" y="1293105"/>
                    </a:cubicBezTo>
                    <a:cubicBezTo>
                      <a:pt x="2962405" y="1050931"/>
                      <a:pt x="3052999" y="-60961"/>
                      <a:pt x="3108469" y="2621"/>
                    </a:cubicBezTo>
                    <a:cubicBezTo>
                      <a:pt x="3163939" y="66203"/>
                      <a:pt x="3221048" y="1396179"/>
                      <a:pt x="3258902" y="1674596"/>
                    </a:cubicBezTo>
                    <a:cubicBezTo>
                      <a:pt x="3296756" y="1953013"/>
                      <a:pt x="3302819" y="1655260"/>
                      <a:pt x="3335593" y="1673122"/>
                    </a:cubicBezTo>
                    <a:cubicBezTo>
                      <a:pt x="3368367" y="1690984"/>
                      <a:pt x="3412040" y="1789224"/>
                      <a:pt x="3455548" y="1781768"/>
                    </a:cubicBezTo>
                    <a:cubicBezTo>
                      <a:pt x="3499056" y="1774312"/>
                      <a:pt x="3537565" y="1684429"/>
                      <a:pt x="3596640" y="1628385"/>
                    </a:cubicBezTo>
                    <a:cubicBezTo>
                      <a:pt x="3655715" y="1572341"/>
                      <a:pt x="3749040" y="1435345"/>
                      <a:pt x="3810000" y="1445505"/>
                    </a:cubicBezTo>
                    <a:cubicBezTo>
                      <a:pt x="3870960" y="1455665"/>
                      <a:pt x="3924300" y="1636005"/>
                      <a:pt x="3962400" y="1689345"/>
                    </a:cubicBezTo>
                    <a:cubicBezTo>
                      <a:pt x="4000500" y="1742685"/>
                      <a:pt x="3990340" y="1793485"/>
                      <a:pt x="4038600" y="1765545"/>
                    </a:cubicBezTo>
                    <a:cubicBezTo>
                      <a:pt x="4086860" y="1737605"/>
                      <a:pt x="4188460" y="1534405"/>
                      <a:pt x="4251960" y="1521705"/>
                    </a:cubicBezTo>
                    <a:cubicBezTo>
                      <a:pt x="4315460" y="1509005"/>
                      <a:pt x="4371340" y="1633465"/>
                      <a:pt x="4419600" y="1689345"/>
                    </a:cubicBezTo>
                    <a:cubicBezTo>
                      <a:pt x="4467860" y="1745225"/>
                      <a:pt x="4541520" y="1856985"/>
                      <a:pt x="4541520" y="1856985"/>
                    </a:cubicBezTo>
                    <a:cubicBezTo>
                      <a:pt x="4559300" y="1892545"/>
                      <a:pt x="4493260" y="1961125"/>
                      <a:pt x="4526280" y="1902705"/>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reeform 70">
                <a:extLst>
                  <a:ext uri="{FF2B5EF4-FFF2-40B4-BE49-F238E27FC236}">
                    <a16:creationId xmlns:a16="http://schemas.microsoft.com/office/drawing/2014/main" id="{BAEF28C5-A03D-4097-8AA4-FDC9886B3E8A}"/>
                  </a:ext>
                </a:extLst>
              </p:cNvPr>
              <p:cNvSpPr/>
              <p:nvPr/>
            </p:nvSpPr>
            <p:spPr>
              <a:xfrm>
                <a:off x="1486203" y="3133299"/>
                <a:ext cx="4544616" cy="1925420"/>
              </a:xfrm>
              <a:custGeom>
                <a:avLst/>
                <a:gdLst>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143000 w 4544616"/>
                  <a:gd name="connsiteY9" fmla="*/ 120892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829560 w 4544616"/>
                  <a:gd name="connsiteY24" fmla="*/ 102096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335593 w 4544616"/>
                  <a:gd name="connsiteY29" fmla="*/ 1070794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371600 w 4544616"/>
                  <a:gd name="connsiteY13" fmla="*/ 888564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935480 w 4544616"/>
                  <a:gd name="connsiteY17" fmla="*/ 1310860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872225 h 1925420"/>
                  <a:gd name="connsiteX1" fmla="*/ 106680 w 4544616"/>
                  <a:gd name="connsiteY1" fmla="*/ 1841745 h 1925420"/>
                  <a:gd name="connsiteX2" fmla="*/ 167640 w 4544616"/>
                  <a:gd name="connsiteY2" fmla="*/ 1841745 h 1925420"/>
                  <a:gd name="connsiteX3" fmla="*/ 350520 w 4544616"/>
                  <a:gd name="connsiteY3" fmla="*/ 1856985 h 1925420"/>
                  <a:gd name="connsiteX4" fmla="*/ 381000 w 4544616"/>
                  <a:gd name="connsiteY4" fmla="*/ 1872225 h 1925420"/>
                  <a:gd name="connsiteX5" fmla="*/ 548640 w 4544616"/>
                  <a:gd name="connsiteY5" fmla="*/ 1841745 h 1925420"/>
                  <a:gd name="connsiteX6" fmla="*/ 792480 w 4544616"/>
                  <a:gd name="connsiteY6" fmla="*/ 1856985 h 1925420"/>
                  <a:gd name="connsiteX7" fmla="*/ 868680 w 4544616"/>
                  <a:gd name="connsiteY7" fmla="*/ 1796025 h 1925420"/>
                  <a:gd name="connsiteX8" fmla="*/ 970280 w 4544616"/>
                  <a:gd name="connsiteY8" fmla="*/ 1851905 h 1925420"/>
                  <a:gd name="connsiteX9" fmla="*/ 1107440 w 4544616"/>
                  <a:gd name="connsiteY9" fmla="*/ 1841745 h 1925420"/>
                  <a:gd name="connsiteX10" fmla="*/ 1188720 w 4544616"/>
                  <a:gd name="connsiteY10" fmla="*/ 1867145 h 1925420"/>
                  <a:gd name="connsiteX11" fmla="*/ 1305560 w 4544616"/>
                  <a:gd name="connsiteY11" fmla="*/ 1796025 h 1925420"/>
                  <a:gd name="connsiteX12" fmla="*/ 1355869 w 4544616"/>
                  <a:gd name="connsiteY12" fmla="*/ 1851577 h 1925420"/>
                  <a:gd name="connsiteX13" fmla="*/ 1401097 w 4544616"/>
                  <a:gd name="connsiteY13" fmla="*/ 1845186 h 1925420"/>
                  <a:gd name="connsiteX14" fmla="*/ 1493520 w 4544616"/>
                  <a:gd name="connsiteY14" fmla="*/ 1872225 h 1925420"/>
                  <a:gd name="connsiteX15" fmla="*/ 1690656 w 4544616"/>
                  <a:gd name="connsiteY15" fmla="*/ 1899755 h 1925420"/>
                  <a:gd name="connsiteX16" fmla="*/ 1886811 w 4544616"/>
                  <a:gd name="connsiteY16" fmla="*/ 1820605 h 1925420"/>
                  <a:gd name="connsiteX17" fmla="*/ 1935480 w 4544616"/>
                  <a:gd name="connsiteY17" fmla="*/ 1913521 h 1925420"/>
                  <a:gd name="connsiteX18" fmla="*/ 2072148 w 4544616"/>
                  <a:gd name="connsiteY18" fmla="*/ 1914012 h 1925420"/>
                  <a:gd name="connsiteX19" fmla="*/ 2252570 w 4544616"/>
                  <a:gd name="connsiteY19" fmla="*/ 1914012 h 1925420"/>
                  <a:gd name="connsiteX20" fmla="*/ 2270760 w 4544616"/>
                  <a:gd name="connsiteY20" fmla="*/ 1887465 h 1925420"/>
                  <a:gd name="connsiteX21" fmla="*/ 2391697 w 4544616"/>
                  <a:gd name="connsiteY21" fmla="*/ 1884516 h 1925420"/>
                  <a:gd name="connsiteX22" fmla="*/ 2574577 w 4544616"/>
                  <a:gd name="connsiteY22" fmla="*/ 1899263 h 1925420"/>
                  <a:gd name="connsiteX23" fmla="*/ 2727960 w 4544616"/>
                  <a:gd name="connsiteY23" fmla="*/ 1750305 h 1925420"/>
                  <a:gd name="connsiteX24" fmla="*/ 2829560 w 4544616"/>
                  <a:gd name="connsiteY24" fmla="*/ 1623305 h 1925420"/>
                  <a:gd name="connsiteX25" fmla="*/ 2890520 w 4544616"/>
                  <a:gd name="connsiteY25" fmla="*/ 1455665 h 1925420"/>
                  <a:gd name="connsiteX26" fmla="*/ 2926080 w 4544616"/>
                  <a:gd name="connsiteY26" fmla="*/ 1293105 h 1925420"/>
                  <a:gd name="connsiteX27" fmla="*/ 3108469 w 4544616"/>
                  <a:gd name="connsiteY27" fmla="*/ 2621 h 1925420"/>
                  <a:gd name="connsiteX28" fmla="*/ 3258902 w 4544616"/>
                  <a:gd name="connsiteY28" fmla="*/ 1674596 h 1925420"/>
                  <a:gd name="connsiteX29" fmla="*/ 3335593 w 4544616"/>
                  <a:gd name="connsiteY29" fmla="*/ 1673122 h 1925420"/>
                  <a:gd name="connsiteX30" fmla="*/ 3455548 w 4544616"/>
                  <a:gd name="connsiteY30" fmla="*/ 1781768 h 1925420"/>
                  <a:gd name="connsiteX31" fmla="*/ 3596640 w 4544616"/>
                  <a:gd name="connsiteY31" fmla="*/ 1628385 h 1925420"/>
                  <a:gd name="connsiteX32" fmla="*/ 3810000 w 4544616"/>
                  <a:gd name="connsiteY32" fmla="*/ 1445505 h 1925420"/>
                  <a:gd name="connsiteX33" fmla="*/ 3962400 w 4544616"/>
                  <a:gd name="connsiteY33" fmla="*/ 1689345 h 1925420"/>
                  <a:gd name="connsiteX34" fmla="*/ 4038600 w 4544616"/>
                  <a:gd name="connsiteY34" fmla="*/ 1765545 h 1925420"/>
                  <a:gd name="connsiteX35" fmla="*/ 4251960 w 4544616"/>
                  <a:gd name="connsiteY35" fmla="*/ 1521705 h 1925420"/>
                  <a:gd name="connsiteX36" fmla="*/ 4419600 w 4544616"/>
                  <a:gd name="connsiteY36" fmla="*/ 1689345 h 1925420"/>
                  <a:gd name="connsiteX37" fmla="*/ 4541520 w 4544616"/>
                  <a:gd name="connsiteY37" fmla="*/ 1856985 h 1925420"/>
                  <a:gd name="connsiteX38" fmla="*/ 4526280 w 4544616"/>
                  <a:gd name="connsiteY38" fmla="*/ 1902705 h 192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44616" h="1925420">
                    <a:moveTo>
                      <a:pt x="0" y="1872225"/>
                    </a:moveTo>
                    <a:cubicBezTo>
                      <a:pt x="39370" y="1859525"/>
                      <a:pt x="78740" y="1846825"/>
                      <a:pt x="106680" y="1841745"/>
                    </a:cubicBezTo>
                    <a:cubicBezTo>
                      <a:pt x="134620" y="1836665"/>
                      <a:pt x="127000" y="1839205"/>
                      <a:pt x="167640" y="1841745"/>
                    </a:cubicBezTo>
                    <a:cubicBezTo>
                      <a:pt x="208280" y="1844285"/>
                      <a:pt x="350520" y="1856985"/>
                      <a:pt x="350520" y="1856985"/>
                    </a:cubicBezTo>
                    <a:cubicBezTo>
                      <a:pt x="386080" y="1862065"/>
                      <a:pt x="347980" y="1874765"/>
                      <a:pt x="381000" y="1872225"/>
                    </a:cubicBezTo>
                    <a:cubicBezTo>
                      <a:pt x="414020" y="1869685"/>
                      <a:pt x="480060" y="1844285"/>
                      <a:pt x="548640" y="1841745"/>
                    </a:cubicBezTo>
                    <a:cubicBezTo>
                      <a:pt x="617220" y="1839205"/>
                      <a:pt x="739140" y="1864605"/>
                      <a:pt x="792480" y="1856985"/>
                    </a:cubicBezTo>
                    <a:cubicBezTo>
                      <a:pt x="845820" y="1849365"/>
                      <a:pt x="839047" y="1796872"/>
                      <a:pt x="868680" y="1796025"/>
                    </a:cubicBezTo>
                    <a:cubicBezTo>
                      <a:pt x="898313" y="1795178"/>
                      <a:pt x="930487" y="1844285"/>
                      <a:pt x="970280" y="1851905"/>
                    </a:cubicBezTo>
                    <a:cubicBezTo>
                      <a:pt x="1010073" y="1859525"/>
                      <a:pt x="1071033" y="1839205"/>
                      <a:pt x="1107440" y="1841745"/>
                    </a:cubicBezTo>
                    <a:cubicBezTo>
                      <a:pt x="1143847" y="1844285"/>
                      <a:pt x="1155700" y="1874765"/>
                      <a:pt x="1188720" y="1867145"/>
                    </a:cubicBezTo>
                    <a:cubicBezTo>
                      <a:pt x="1221740" y="1859525"/>
                      <a:pt x="1277702" y="1798620"/>
                      <a:pt x="1305560" y="1796025"/>
                    </a:cubicBezTo>
                    <a:cubicBezTo>
                      <a:pt x="1333418" y="1793430"/>
                      <a:pt x="1339946" y="1843383"/>
                      <a:pt x="1355869" y="1851577"/>
                    </a:cubicBezTo>
                    <a:cubicBezTo>
                      <a:pt x="1371792" y="1859771"/>
                      <a:pt x="1378155" y="1841745"/>
                      <a:pt x="1401097" y="1845186"/>
                    </a:cubicBezTo>
                    <a:cubicBezTo>
                      <a:pt x="1424039" y="1848627"/>
                      <a:pt x="1445260" y="1863130"/>
                      <a:pt x="1493520" y="1872225"/>
                    </a:cubicBezTo>
                    <a:cubicBezTo>
                      <a:pt x="1541780" y="1881320"/>
                      <a:pt x="1625108" y="1908358"/>
                      <a:pt x="1690656" y="1899755"/>
                    </a:cubicBezTo>
                    <a:cubicBezTo>
                      <a:pt x="1756204" y="1891152"/>
                      <a:pt x="1846007" y="1818311"/>
                      <a:pt x="1886811" y="1820605"/>
                    </a:cubicBezTo>
                    <a:cubicBezTo>
                      <a:pt x="1927615" y="1822899"/>
                      <a:pt x="1904591" y="1897953"/>
                      <a:pt x="1935480" y="1913521"/>
                    </a:cubicBezTo>
                    <a:cubicBezTo>
                      <a:pt x="1966369" y="1929089"/>
                      <a:pt x="2019300" y="1913930"/>
                      <a:pt x="2072148" y="1914012"/>
                    </a:cubicBezTo>
                    <a:cubicBezTo>
                      <a:pt x="2124996" y="1914094"/>
                      <a:pt x="2219468" y="1918437"/>
                      <a:pt x="2252570" y="1914012"/>
                    </a:cubicBezTo>
                    <a:cubicBezTo>
                      <a:pt x="2285672" y="1909588"/>
                      <a:pt x="2247572" y="1892381"/>
                      <a:pt x="2270760" y="1887465"/>
                    </a:cubicBezTo>
                    <a:cubicBezTo>
                      <a:pt x="2293948" y="1882549"/>
                      <a:pt x="2341061" y="1882550"/>
                      <a:pt x="2391697" y="1884516"/>
                    </a:cubicBezTo>
                    <a:cubicBezTo>
                      <a:pt x="2442333" y="1886482"/>
                      <a:pt x="2518533" y="1921631"/>
                      <a:pt x="2574577" y="1899263"/>
                    </a:cubicBezTo>
                    <a:cubicBezTo>
                      <a:pt x="2630621" y="1876895"/>
                      <a:pt x="2685463" y="1796298"/>
                      <a:pt x="2727960" y="1750305"/>
                    </a:cubicBezTo>
                    <a:cubicBezTo>
                      <a:pt x="2770457" y="1704312"/>
                      <a:pt x="2802467" y="1672412"/>
                      <a:pt x="2829560" y="1623305"/>
                    </a:cubicBezTo>
                    <a:cubicBezTo>
                      <a:pt x="2856653" y="1574198"/>
                      <a:pt x="2854113" y="1541178"/>
                      <a:pt x="2890520" y="1455665"/>
                    </a:cubicBezTo>
                    <a:cubicBezTo>
                      <a:pt x="2926927" y="1370152"/>
                      <a:pt x="2889755" y="1535279"/>
                      <a:pt x="2926080" y="1293105"/>
                    </a:cubicBezTo>
                    <a:cubicBezTo>
                      <a:pt x="2962405" y="1050931"/>
                      <a:pt x="3052999" y="-60961"/>
                      <a:pt x="3108469" y="2621"/>
                    </a:cubicBezTo>
                    <a:cubicBezTo>
                      <a:pt x="3163939" y="66203"/>
                      <a:pt x="3221048" y="1396179"/>
                      <a:pt x="3258902" y="1674596"/>
                    </a:cubicBezTo>
                    <a:cubicBezTo>
                      <a:pt x="3296756" y="1953013"/>
                      <a:pt x="3302819" y="1655260"/>
                      <a:pt x="3335593" y="1673122"/>
                    </a:cubicBezTo>
                    <a:cubicBezTo>
                      <a:pt x="3368367" y="1690984"/>
                      <a:pt x="3412040" y="1789224"/>
                      <a:pt x="3455548" y="1781768"/>
                    </a:cubicBezTo>
                    <a:cubicBezTo>
                      <a:pt x="3499056" y="1774312"/>
                      <a:pt x="3537565" y="1684429"/>
                      <a:pt x="3596640" y="1628385"/>
                    </a:cubicBezTo>
                    <a:cubicBezTo>
                      <a:pt x="3655715" y="1572341"/>
                      <a:pt x="3749040" y="1435345"/>
                      <a:pt x="3810000" y="1445505"/>
                    </a:cubicBezTo>
                    <a:cubicBezTo>
                      <a:pt x="3870960" y="1455665"/>
                      <a:pt x="3924300" y="1636005"/>
                      <a:pt x="3962400" y="1689345"/>
                    </a:cubicBezTo>
                    <a:cubicBezTo>
                      <a:pt x="4000500" y="1742685"/>
                      <a:pt x="3990340" y="1793485"/>
                      <a:pt x="4038600" y="1765545"/>
                    </a:cubicBezTo>
                    <a:cubicBezTo>
                      <a:pt x="4086860" y="1737605"/>
                      <a:pt x="4188460" y="1534405"/>
                      <a:pt x="4251960" y="1521705"/>
                    </a:cubicBezTo>
                    <a:cubicBezTo>
                      <a:pt x="4315460" y="1509005"/>
                      <a:pt x="4371340" y="1633465"/>
                      <a:pt x="4419600" y="1689345"/>
                    </a:cubicBezTo>
                    <a:cubicBezTo>
                      <a:pt x="4467860" y="1745225"/>
                      <a:pt x="4541520" y="1856985"/>
                      <a:pt x="4541520" y="1856985"/>
                    </a:cubicBezTo>
                    <a:cubicBezTo>
                      <a:pt x="4559300" y="1892545"/>
                      <a:pt x="4493260" y="1961125"/>
                      <a:pt x="4526280" y="1902705"/>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Freeform 71">
                <a:extLst>
                  <a:ext uri="{FF2B5EF4-FFF2-40B4-BE49-F238E27FC236}">
                    <a16:creationId xmlns:a16="http://schemas.microsoft.com/office/drawing/2014/main" id="{3010699A-5572-4F00-B129-781422197B09}"/>
                  </a:ext>
                </a:extLst>
              </p:cNvPr>
              <p:cNvSpPr/>
              <p:nvPr/>
            </p:nvSpPr>
            <p:spPr>
              <a:xfrm>
                <a:off x="1638603" y="3285699"/>
                <a:ext cx="4544616" cy="1925420"/>
              </a:xfrm>
              <a:custGeom>
                <a:avLst/>
                <a:gdLst>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143000 w 4544616"/>
                  <a:gd name="connsiteY9" fmla="*/ 120892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829560 w 4544616"/>
                  <a:gd name="connsiteY24" fmla="*/ 102096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335593 w 4544616"/>
                  <a:gd name="connsiteY29" fmla="*/ 1070794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371600 w 4544616"/>
                  <a:gd name="connsiteY13" fmla="*/ 888564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935480 w 4544616"/>
                  <a:gd name="connsiteY17" fmla="*/ 1310860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872225 h 1925420"/>
                  <a:gd name="connsiteX1" fmla="*/ 106680 w 4544616"/>
                  <a:gd name="connsiteY1" fmla="*/ 1841745 h 1925420"/>
                  <a:gd name="connsiteX2" fmla="*/ 167640 w 4544616"/>
                  <a:gd name="connsiteY2" fmla="*/ 1841745 h 1925420"/>
                  <a:gd name="connsiteX3" fmla="*/ 350520 w 4544616"/>
                  <a:gd name="connsiteY3" fmla="*/ 1856985 h 1925420"/>
                  <a:gd name="connsiteX4" fmla="*/ 381000 w 4544616"/>
                  <a:gd name="connsiteY4" fmla="*/ 1872225 h 1925420"/>
                  <a:gd name="connsiteX5" fmla="*/ 548640 w 4544616"/>
                  <a:gd name="connsiteY5" fmla="*/ 1841745 h 1925420"/>
                  <a:gd name="connsiteX6" fmla="*/ 792480 w 4544616"/>
                  <a:gd name="connsiteY6" fmla="*/ 1856985 h 1925420"/>
                  <a:gd name="connsiteX7" fmla="*/ 868680 w 4544616"/>
                  <a:gd name="connsiteY7" fmla="*/ 1796025 h 1925420"/>
                  <a:gd name="connsiteX8" fmla="*/ 970280 w 4544616"/>
                  <a:gd name="connsiteY8" fmla="*/ 1851905 h 1925420"/>
                  <a:gd name="connsiteX9" fmla="*/ 1107440 w 4544616"/>
                  <a:gd name="connsiteY9" fmla="*/ 1841745 h 1925420"/>
                  <a:gd name="connsiteX10" fmla="*/ 1188720 w 4544616"/>
                  <a:gd name="connsiteY10" fmla="*/ 1867145 h 1925420"/>
                  <a:gd name="connsiteX11" fmla="*/ 1305560 w 4544616"/>
                  <a:gd name="connsiteY11" fmla="*/ 1796025 h 1925420"/>
                  <a:gd name="connsiteX12" fmla="*/ 1355869 w 4544616"/>
                  <a:gd name="connsiteY12" fmla="*/ 1851577 h 1925420"/>
                  <a:gd name="connsiteX13" fmla="*/ 1401097 w 4544616"/>
                  <a:gd name="connsiteY13" fmla="*/ 1845186 h 1925420"/>
                  <a:gd name="connsiteX14" fmla="*/ 1493520 w 4544616"/>
                  <a:gd name="connsiteY14" fmla="*/ 1872225 h 1925420"/>
                  <a:gd name="connsiteX15" fmla="*/ 1690656 w 4544616"/>
                  <a:gd name="connsiteY15" fmla="*/ 1899755 h 1925420"/>
                  <a:gd name="connsiteX16" fmla="*/ 1886811 w 4544616"/>
                  <a:gd name="connsiteY16" fmla="*/ 1820605 h 1925420"/>
                  <a:gd name="connsiteX17" fmla="*/ 1935480 w 4544616"/>
                  <a:gd name="connsiteY17" fmla="*/ 1913521 h 1925420"/>
                  <a:gd name="connsiteX18" fmla="*/ 2072148 w 4544616"/>
                  <a:gd name="connsiteY18" fmla="*/ 1914012 h 1925420"/>
                  <a:gd name="connsiteX19" fmla="*/ 2252570 w 4544616"/>
                  <a:gd name="connsiteY19" fmla="*/ 1914012 h 1925420"/>
                  <a:gd name="connsiteX20" fmla="*/ 2270760 w 4544616"/>
                  <a:gd name="connsiteY20" fmla="*/ 1887465 h 1925420"/>
                  <a:gd name="connsiteX21" fmla="*/ 2391697 w 4544616"/>
                  <a:gd name="connsiteY21" fmla="*/ 1884516 h 1925420"/>
                  <a:gd name="connsiteX22" fmla="*/ 2574577 w 4544616"/>
                  <a:gd name="connsiteY22" fmla="*/ 1899263 h 1925420"/>
                  <a:gd name="connsiteX23" fmla="*/ 2727960 w 4544616"/>
                  <a:gd name="connsiteY23" fmla="*/ 1750305 h 1925420"/>
                  <a:gd name="connsiteX24" fmla="*/ 2829560 w 4544616"/>
                  <a:gd name="connsiteY24" fmla="*/ 1623305 h 1925420"/>
                  <a:gd name="connsiteX25" fmla="*/ 2890520 w 4544616"/>
                  <a:gd name="connsiteY25" fmla="*/ 1455665 h 1925420"/>
                  <a:gd name="connsiteX26" fmla="*/ 2926080 w 4544616"/>
                  <a:gd name="connsiteY26" fmla="*/ 1293105 h 1925420"/>
                  <a:gd name="connsiteX27" fmla="*/ 3108469 w 4544616"/>
                  <a:gd name="connsiteY27" fmla="*/ 2621 h 1925420"/>
                  <a:gd name="connsiteX28" fmla="*/ 3258902 w 4544616"/>
                  <a:gd name="connsiteY28" fmla="*/ 1674596 h 1925420"/>
                  <a:gd name="connsiteX29" fmla="*/ 3335593 w 4544616"/>
                  <a:gd name="connsiteY29" fmla="*/ 1673122 h 1925420"/>
                  <a:gd name="connsiteX30" fmla="*/ 3455548 w 4544616"/>
                  <a:gd name="connsiteY30" fmla="*/ 1781768 h 1925420"/>
                  <a:gd name="connsiteX31" fmla="*/ 3596640 w 4544616"/>
                  <a:gd name="connsiteY31" fmla="*/ 1628385 h 1925420"/>
                  <a:gd name="connsiteX32" fmla="*/ 3810000 w 4544616"/>
                  <a:gd name="connsiteY32" fmla="*/ 1445505 h 1925420"/>
                  <a:gd name="connsiteX33" fmla="*/ 3962400 w 4544616"/>
                  <a:gd name="connsiteY33" fmla="*/ 1689345 h 1925420"/>
                  <a:gd name="connsiteX34" fmla="*/ 4038600 w 4544616"/>
                  <a:gd name="connsiteY34" fmla="*/ 1765545 h 1925420"/>
                  <a:gd name="connsiteX35" fmla="*/ 4251960 w 4544616"/>
                  <a:gd name="connsiteY35" fmla="*/ 1521705 h 1925420"/>
                  <a:gd name="connsiteX36" fmla="*/ 4419600 w 4544616"/>
                  <a:gd name="connsiteY36" fmla="*/ 1689345 h 1925420"/>
                  <a:gd name="connsiteX37" fmla="*/ 4541520 w 4544616"/>
                  <a:gd name="connsiteY37" fmla="*/ 1856985 h 1925420"/>
                  <a:gd name="connsiteX38" fmla="*/ 4526280 w 4544616"/>
                  <a:gd name="connsiteY38" fmla="*/ 1902705 h 192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44616" h="1925420">
                    <a:moveTo>
                      <a:pt x="0" y="1872225"/>
                    </a:moveTo>
                    <a:cubicBezTo>
                      <a:pt x="39370" y="1859525"/>
                      <a:pt x="78740" y="1846825"/>
                      <a:pt x="106680" y="1841745"/>
                    </a:cubicBezTo>
                    <a:cubicBezTo>
                      <a:pt x="134620" y="1836665"/>
                      <a:pt x="127000" y="1839205"/>
                      <a:pt x="167640" y="1841745"/>
                    </a:cubicBezTo>
                    <a:cubicBezTo>
                      <a:pt x="208280" y="1844285"/>
                      <a:pt x="350520" y="1856985"/>
                      <a:pt x="350520" y="1856985"/>
                    </a:cubicBezTo>
                    <a:cubicBezTo>
                      <a:pt x="386080" y="1862065"/>
                      <a:pt x="347980" y="1874765"/>
                      <a:pt x="381000" y="1872225"/>
                    </a:cubicBezTo>
                    <a:cubicBezTo>
                      <a:pt x="414020" y="1869685"/>
                      <a:pt x="480060" y="1844285"/>
                      <a:pt x="548640" y="1841745"/>
                    </a:cubicBezTo>
                    <a:cubicBezTo>
                      <a:pt x="617220" y="1839205"/>
                      <a:pt x="739140" y="1864605"/>
                      <a:pt x="792480" y="1856985"/>
                    </a:cubicBezTo>
                    <a:cubicBezTo>
                      <a:pt x="845820" y="1849365"/>
                      <a:pt x="839047" y="1796872"/>
                      <a:pt x="868680" y="1796025"/>
                    </a:cubicBezTo>
                    <a:cubicBezTo>
                      <a:pt x="898313" y="1795178"/>
                      <a:pt x="930487" y="1844285"/>
                      <a:pt x="970280" y="1851905"/>
                    </a:cubicBezTo>
                    <a:cubicBezTo>
                      <a:pt x="1010073" y="1859525"/>
                      <a:pt x="1071033" y="1839205"/>
                      <a:pt x="1107440" y="1841745"/>
                    </a:cubicBezTo>
                    <a:cubicBezTo>
                      <a:pt x="1143847" y="1844285"/>
                      <a:pt x="1155700" y="1874765"/>
                      <a:pt x="1188720" y="1867145"/>
                    </a:cubicBezTo>
                    <a:cubicBezTo>
                      <a:pt x="1221740" y="1859525"/>
                      <a:pt x="1277702" y="1798620"/>
                      <a:pt x="1305560" y="1796025"/>
                    </a:cubicBezTo>
                    <a:cubicBezTo>
                      <a:pt x="1333418" y="1793430"/>
                      <a:pt x="1339946" y="1843383"/>
                      <a:pt x="1355869" y="1851577"/>
                    </a:cubicBezTo>
                    <a:cubicBezTo>
                      <a:pt x="1371792" y="1859771"/>
                      <a:pt x="1378155" y="1841745"/>
                      <a:pt x="1401097" y="1845186"/>
                    </a:cubicBezTo>
                    <a:cubicBezTo>
                      <a:pt x="1424039" y="1848627"/>
                      <a:pt x="1445260" y="1863130"/>
                      <a:pt x="1493520" y="1872225"/>
                    </a:cubicBezTo>
                    <a:cubicBezTo>
                      <a:pt x="1541780" y="1881320"/>
                      <a:pt x="1625108" y="1908358"/>
                      <a:pt x="1690656" y="1899755"/>
                    </a:cubicBezTo>
                    <a:cubicBezTo>
                      <a:pt x="1756204" y="1891152"/>
                      <a:pt x="1846007" y="1818311"/>
                      <a:pt x="1886811" y="1820605"/>
                    </a:cubicBezTo>
                    <a:cubicBezTo>
                      <a:pt x="1927615" y="1822899"/>
                      <a:pt x="1904591" y="1897953"/>
                      <a:pt x="1935480" y="1913521"/>
                    </a:cubicBezTo>
                    <a:cubicBezTo>
                      <a:pt x="1966369" y="1929089"/>
                      <a:pt x="2019300" y="1913930"/>
                      <a:pt x="2072148" y="1914012"/>
                    </a:cubicBezTo>
                    <a:cubicBezTo>
                      <a:pt x="2124996" y="1914094"/>
                      <a:pt x="2219468" y="1918437"/>
                      <a:pt x="2252570" y="1914012"/>
                    </a:cubicBezTo>
                    <a:cubicBezTo>
                      <a:pt x="2285672" y="1909588"/>
                      <a:pt x="2247572" y="1892381"/>
                      <a:pt x="2270760" y="1887465"/>
                    </a:cubicBezTo>
                    <a:cubicBezTo>
                      <a:pt x="2293948" y="1882549"/>
                      <a:pt x="2341061" y="1882550"/>
                      <a:pt x="2391697" y="1884516"/>
                    </a:cubicBezTo>
                    <a:cubicBezTo>
                      <a:pt x="2442333" y="1886482"/>
                      <a:pt x="2518533" y="1921631"/>
                      <a:pt x="2574577" y="1899263"/>
                    </a:cubicBezTo>
                    <a:cubicBezTo>
                      <a:pt x="2630621" y="1876895"/>
                      <a:pt x="2685463" y="1796298"/>
                      <a:pt x="2727960" y="1750305"/>
                    </a:cubicBezTo>
                    <a:cubicBezTo>
                      <a:pt x="2770457" y="1704312"/>
                      <a:pt x="2802467" y="1672412"/>
                      <a:pt x="2829560" y="1623305"/>
                    </a:cubicBezTo>
                    <a:cubicBezTo>
                      <a:pt x="2856653" y="1574198"/>
                      <a:pt x="2854113" y="1541178"/>
                      <a:pt x="2890520" y="1455665"/>
                    </a:cubicBezTo>
                    <a:cubicBezTo>
                      <a:pt x="2926927" y="1370152"/>
                      <a:pt x="2889755" y="1535279"/>
                      <a:pt x="2926080" y="1293105"/>
                    </a:cubicBezTo>
                    <a:cubicBezTo>
                      <a:pt x="2962405" y="1050931"/>
                      <a:pt x="3052999" y="-60961"/>
                      <a:pt x="3108469" y="2621"/>
                    </a:cubicBezTo>
                    <a:cubicBezTo>
                      <a:pt x="3163939" y="66203"/>
                      <a:pt x="3221048" y="1396179"/>
                      <a:pt x="3258902" y="1674596"/>
                    </a:cubicBezTo>
                    <a:cubicBezTo>
                      <a:pt x="3296756" y="1953013"/>
                      <a:pt x="3302819" y="1655260"/>
                      <a:pt x="3335593" y="1673122"/>
                    </a:cubicBezTo>
                    <a:cubicBezTo>
                      <a:pt x="3368367" y="1690984"/>
                      <a:pt x="3412040" y="1789224"/>
                      <a:pt x="3455548" y="1781768"/>
                    </a:cubicBezTo>
                    <a:cubicBezTo>
                      <a:pt x="3499056" y="1774312"/>
                      <a:pt x="3537565" y="1684429"/>
                      <a:pt x="3596640" y="1628385"/>
                    </a:cubicBezTo>
                    <a:cubicBezTo>
                      <a:pt x="3655715" y="1572341"/>
                      <a:pt x="3749040" y="1435345"/>
                      <a:pt x="3810000" y="1445505"/>
                    </a:cubicBezTo>
                    <a:cubicBezTo>
                      <a:pt x="3870960" y="1455665"/>
                      <a:pt x="3924300" y="1636005"/>
                      <a:pt x="3962400" y="1689345"/>
                    </a:cubicBezTo>
                    <a:cubicBezTo>
                      <a:pt x="4000500" y="1742685"/>
                      <a:pt x="3990340" y="1793485"/>
                      <a:pt x="4038600" y="1765545"/>
                    </a:cubicBezTo>
                    <a:cubicBezTo>
                      <a:pt x="4086860" y="1737605"/>
                      <a:pt x="4188460" y="1534405"/>
                      <a:pt x="4251960" y="1521705"/>
                    </a:cubicBezTo>
                    <a:cubicBezTo>
                      <a:pt x="4315460" y="1509005"/>
                      <a:pt x="4371340" y="1633465"/>
                      <a:pt x="4419600" y="1689345"/>
                    </a:cubicBezTo>
                    <a:cubicBezTo>
                      <a:pt x="4467860" y="1745225"/>
                      <a:pt x="4541520" y="1856985"/>
                      <a:pt x="4541520" y="1856985"/>
                    </a:cubicBezTo>
                    <a:cubicBezTo>
                      <a:pt x="4559300" y="1892545"/>
                      <a:pt x="4493260" y="1961125"/>
                      <a:pt x="4526280" y="1902705"/>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72">
                <a:extLst>
                  <a:ext uri="{FF2B5EF4-FFF2-40B4-BE49-F238E27FC236}">
                    <a16:creationId xmlns:a16="http://schemas.microsoft.com/office/drawing/2014/main" id="{79E98BCC-B035-421B-828F-D512EBC40FAB}"/>
                  </a:ext>
                </a:extLst>
              </p:cNvPr>
              <p:cNvSpPr/>
              <p:nvPr/>
            </p:nvSpPr>
            <p:spPr>
              <a:xfrm>
                <a:off x="1791003" y="3438099"/>
                <a:ext cx="4544616" cy="1925420"/>
              </a:xfrm>
              <a:custGeom>
                <a:avLst/>
                <a:gdLst>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143000 w 4544616"/>
                  <a:gd name="connsiteY9" fmla="*/ 120892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829560 w 4544616"/>
                  <a:gd name="connsiteY24" fmla="*/ 102096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335593 w 4544616"/>
                  <a:gd name="connsiteY29" fmla="*/ 1070794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371600 w 4544616"/>
                  <a:gd name="connsiteY13" fmla="*/ 888564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935480 w 4544616"/>
                  <a:gd name="connsiteY17" fmla="*/ 1310860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872225 h 1925420"/>
                  <a:gd name="connsiteX1" fmla="*/ 106680 w 4544616"/>
                  <a:gd name="connsiteY1" fmla="*/ 1841745 h 1925420"/>
                  <a:gd name="connsiteX2" fmla="*/ 167640 w 4544616"/>
                  <a:gd name="connsiteY2" fmla="*/ 1841745 h 1925420"/>
                  <a:gd name="connsiteX3" fmla="*/ 350520 w 4544616"/>
                  <a:gd name="connsiteY3" fmla="*/ 1856985 h 1925420"/>
                  <a:gd name="connsiteX4" fmla="*/ 381000 w 4544616"/>
                  <a:gd name="connsiteY4" fmla="*/ 1872225 h 1925420"/>
                  <a:gd name="connsiteX5" fmla="*/ 548640 w 4544616"/>
                  <a:gd name="connsiteY5" fmla="*/ 1841745 h 1925420"/>
                  <a:gd name="connsiteX6" fmla="*/ 792480 w 4544616"/>
                  <a:gd name="connsiteY6" fmla="*/ 1856985 h 1925420"/>
                  <a:gd name="connsiteX7" fmla="*/ 868680 w 4544616"/>
                  <a:gd name="connsiteY7" fmla="*/ 1796025 h 1925420"/>
                  <a:gd name="connsiteX8" fmla="*/ 970280 w 4544616"/>
                  <a:gd name="connsiteY8" fmla="*/ 1851905 h 1925420"/>
                  <a:gd name="connsiteX9" fmla="*/ 1107440 w 4544616"/>
                  <a:gd name="connsiteY9" fmla="*/ 1841745 h 1925420"/>
                  <a:gd name="connsiteX10" fmla="*/ 1188720 w 4544616"/>
                  <a:gd name="connsiteY10" fmla="*/ 1867145 h 1925420"/>
                  <a:gd name="connsiteX11" fmla="*/ 1305560 w 4544616"/>
                  <a:gd name="connsiteY11" fmla="*/ 1796025 h 1925420"/>
                  <a:gd name="connsiteX12" fmla="*/ 1355869 w 4544616"/>
                  <a:gd name="connsiteY12" fmla="*/ 1851577 h 1925420"/>
                  <a:gd name="connsiteX13" fmla="*/ 1401097 w 4544616"/>
                  <a:gd name="connsiteY13" fmla="*/ 1845186 h 1925420"/>
                  <a:gd name="connsiteX14" fmla="*/ 1493520 w 4544616"/>
                  <a:gd name="connsiteY14" fmla="*/ 1872225 h 1925420"/>
                  <a:gd name="connsiteX15" fmla="*/ 1690656 w 4544616"/>
                  <a:gd name="connsiteY15" fmla="*/ 1899755 h 1925420"/>
                  <a:gd name="connsiteX16" fmla="*/ 1886811 w 4544616"/>
                  <a:gd name="connsiteY16" fmla="*/ 1820605 h 1925420"/>
                  <a:gd name="connsiteX17" fmla="*/ 1935480 w 4544616"/>
                  <a:gd name="connsiteY17" fmla="*/ 1913521 h 1925420"/>
                  <a:gd name="connsiteX18" fmla="*/ 2072148 w 4544616"/>
                  <a:gd name="connsiteY18" fmla="*/ 1914012 h 1925420"/>
                  <a:gd name="connsiteX19" fmla="*/ 2252570 w 4544616"/>
                  <a:gd name="connsiteY19" fmla="*/ 1914012 h 1925420"/>
                  <a:gd name="connsiteX20" fmla="*/ 2270760 w 4544616"/>
                  <a:gd name="connsiteY20" fmla="*/ 1887465 h 1925420"/>
                  <a:gd name="connsiteX21" fmla="*/ 2391697 w 4544616"/>
                  <a:gd name="connsiteY21" fmla="*/ 1884516 h 1925420"/>
                  <a:gd name="connsiteX22" fmla="*/ 2574577 w 4544616"/>
                  <a:gd name="connsiteY22" fmla="*/ 1899263 h 1925420"/>
                  <a:gd name="connsiteX23" fmla="*/ 2727960 w 4544616"/>
                  <a:gd name="connsiteY23" fmla="*/ 1750305 h 1925420"/>
                  <a:gd name="connsiteX24" fmla="*/ 2829560 w 4544616"/>
                  <a:gd name="connsiteY24" fmla="*/ 1623305 h 1925420"/>
                  <a:gd name="connsiteX25" fmla="*/ 2890520 w 4544616"/>
                  <a:gd name="connsiteY25" fmla="*/ 1455665 h 1925420"/>
                  <a:gd name="connsiteX26" fmla="*/ 2926080 w 4544616"/>
                  <a:gd name="connsiteY26" fmla="*/ 1293105 h 1925420"/>
                  <a:gd name="connsiteX27" fmla="*/ 3108469 w 4544616"/>
                  <a:gd name="connsiteY27" fmla="*/ 2621 h 1925420"/>
                  <a:gd name="connsiteX28" fmla="*/ 3258902 w 4544616"/>
                  <a:gd name="connsiteY28" fmla="*/ 1674596 h 1925420"/>
                  <a:gd name="connsiteX29" fmla="*/ 3335593 w 4544616"/>
                  <a:gd name="connsiteY29" fmla="*/ 1673122 h 1925420"/>
                  <a:gd name="connsiteX30" fmla="*/ 3455548 w 4544616"/>
                  <a:gd name="connsiteY30" fmla="*/ 1781768 h 1925420"/>
                  <a:gd name="connsiteX31" fmla="*/ 3596640 w 4544616"/>
                  <a:gd name="connsiteY31" fmla="*/ 1628385 h 1925420"/>
                  <a:gd name="connsiteX32" fmla="*/ 3810000 w 4544616"/>
                  <a:gd name="connsiteY32" fmla="*/ 1445505 h 1925420"/>
                  <a:gd name="connsiteX33" fmla="*/ 3962400 w 4544616"/>
                  <a:gd name="connsiteY33" fmla="*/ 1689345 h 1925420"/>
                  <a:gd name="connsiteX34" fmla="*/ 4038600 w 4544616"/>
                  <a:gd name="connsiteY34" fmla="*/ 1765545 h 1925420"/>
                  <a:gd name="connsiteX35" fmla="*/ 4251960 w 4544616"/>
                  <a:gd name="connsiteY35" fmla="*/ 1521705 h 1925420"/>
                  <a:gd name="connsiteX36" fmla="*/ 4419600 w 4544616"/>
                  <a:gd name="connsiteY36" fmla="*/ 1689345 h 1925420"/>
                  <a:gd name="connsiteX37" fmla="*/ 4541520 w 4544616"/>
                  <a:gd name="connsiteY37" fmla="*/ 1856985 h 1925420"/>
                  <a:gd name="connsiteX38" fmla="*/ 4526280 w 4544616"/>
                  <a:gd name="connsiteY38" fmla="*/ 1902705 h 192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44616" h="1925420">
                    <a:moveTo>
                      <a:pt x="0" y="1872225"/>
                    </a:moveTo>
                    <a:cubicBezTo>
                      <a:pt x="39370" y="1859525"/>
                      <a:pt x="78740" y="1846825"/>
                      <a:pt x="106680" y="1841745"/>
                    </a:cubicBezTo>
                    <a:cubicBezTo>
                      <a:pt x="134620" y="1836665"/>
                      <a:pt x="127000" y="1839205"/>
                      <a:pt x="167640" y="1841745"/>
                    </a:cubicBezTo>
                    <a:cubicBezTo>
                      <a:pt x="208280" y="1844285"/>
                      <a:pt x="350520" y="1856985"/>
                      <a:pt x="350520" y="1856985"/>
                    </a:cubicBezTo>
                    <a:cubicBezTo>
                      <a:pt x="386080" y="1862065"/>
                      <a:pt x="347980" y="1874765"/>
                      <a:pt x="381000" y="1872225"/>
                    </a:cubicBezTo>
                    <a:cubicBezTo>
                      <a:pt x="414020" y="1869685"/>
                      <a:pt x="480060" y="1844285"/>
                      <a:pt x="548640" y="1841745"/>
                    </a:cubicBezTo>
                    <a:cubicBezTo>
                      <a:pt x="617220" y="1839205"/>
                      <a:pt x="739140" y="1864605"/>
                      <a:pt x="792480" y="1856985"/>
                    </a:cubicBezTo>
                    <a:cubicBezTo>
                      <a:pt x="845820" y="1849365"/>
                      <a:pt x="839047" y="1796872"/>
                      <a:pt x="868680" y="1796025"/>
                    </a:cubicBezTo>
                    <a:cubicBezTo>
                      <a:pt x="898313" y="1795178"/>
                      <a:pt x="930487" y="1844285"/>
                      <a:pt x="970280" y="1851905"/>
                    </a:cubicBezTo>
                    <a:cubicBezTo>
                      <a:pt x="1010073" y="1859525"/>
                      <a:pt x="1071033" y="1839205"/>
                      <a:pt x="1107440" y="1841745"/>
                    </a:cubicBezTo>
                    <a:cubicBezTo>
                      <a:pt x="1143847" y="1844285"/>
                      <a:pt x="1155700" y="1874765"/>
                      <a:pt x="1188720" y="1867145"/>
                    </a:cubicBezTo>
                    <a:cubicBezTo>
                      <a:pt x="1221740" y="1859525"/>
                      <a:pt x="1277702" y="1798620"/>
                      <a:pt x="1305560" y="1796025"/>
                    </a:cubicBezTo>
                    <a:cubicBezTo>
                      <a:pt x="1333418" y="1793430"/>
                      <a:pt x="1339946" y="1843383"/>
                      <a:pt x="1355869" y="1851577"/>
                    </a:cubicBezTo>
                    <a:cubicBezTo>
                      <a:pt x="1371792" y="1859771"/>
                      <a:pt x="1378155" y="1841745"/>
                      <a:pt x="1401097" y="1845186"/>
                    </a:cubicBezTo>
                    <a:cubicBezTo>
                      <a:pt x="1424039" y="1848627"/>
                      <a:pt x="1445260" y="1863130"/>
                      <a:pt x="1493520" y="1872225"/>
                    </a:cubicBezTo>
                    <a:cubicBezTo>
                      <a:pt x="1541780" y="1881320"/>
                      <a:pt x="1625108" y="1908358"/>
                      <a:pt x="1690656" y="1899755"/>
                    </a:cubicBezTo>
                    <a:cubicBezTo>
                      <a:pt x="1756204" y="1891152"/>
                      <a:pt x="1846007" y="1818311"/>
                      <a:pt x="1886811" y="1820605"/>
                    </a:cubicBezTo>
                    <a:cubicBezTo>
                      <a:pt x="1927615" y="1822899"/>
                      <a:pt x="1904591" y="1897953"/>
                      <a:pt x="1935480" y="1913521"/>
                    </a:cubicBezTo>
                    <a:cubicBezTo>
                      <a:pt x="1966369" y="1929089"/>
                      <a:pt x="2019300" y="1913930"/>
                      <a:pt x="2072148" y="1914012"/>
                    </a:cubicBezTo>
                    <a:cubicBezTo>
                      <a:pt x="2124996" y="1914094"/>
                      <a:pt x="2219468" y="1918437"/>
                      <a:pt x="2252570" y="1914012"/>
                    </a:cubicBezTo>
                    <a:cubicBezTo>
                      <a:pt x="2285672" y="1909588"/>
                      <a:pt x="2247572" y="1892381"/>
                      <a:pt x="2270760" y="1887465"/>
                    </a:cubicBezTo>
                    <a:cubicBezTo>
                      <a:pt x="2293948" y="1882549"/>
                      <a:pt x="2341061" y="1882550"/>
                      <a:pt x="2391697" y="1884516"/>
                    </a:cubicBezTo>
                    <a:cubicBezTo>
                      <a:pt x="2442333" y="1886482"/>
                      <a:pt x="2518533" y="1921631"/>
                      <a:pt x="2574577" y="1899263"/>
                    </a:cubicBezTo>
                    <a:cubicBezTo>
                      <a:pt x="2630621" y="1876895"/>
                      <a:pt x="2685463" y="1796298"/>
                      <a:pt x="2727960" y="1750305"/>
                    </a:cubicBezTo>
                    <a:cubicBezTo>
                      <a:pt x="2770457" y="1704312"/>
                      <a:pt x="2802467" y="1672412"/>
                      <a:pt x="2829560" y="1623305"/>
                    </a:cubicBezTo>
                    <a:cubicBezTo>
                      <a:pt x="2856653" y="1574198"/>
                      <a:pt x="2854113" y="1541178"/>
                      <a:pt x="2890520" y="1455665"/>
                    </a:cubicBezTo>
                    <a:cubicBezTo>
                      <a:pt x="2926927" y="1370152"/>
                      <a:pt x="2889755" y="1535279"/>
                      <a:pt x="2926080" y="1293105"/>
                    </a:cubicBezTo>
                    <a:cubicBezTo>
                      <a:pt x="2962405" y="1050931"/>
                      <a:pt x="3052999" y="-60961"/>
                      <a:pt x="3108469" y="2621"/>
                    </a:cubicBezTo>
                    <a:cubicBezTo>
                      <a:pt x="3163939" y="66203"/>
                      <a:pt x="3221048" y="1396179"/>
                      <a:pt x="3258902" y="1674596"/>
                    </a:cubicBezTo>
                    <a:cubicBezTo>
                      <a:pt x="3296756" y="1953013"/>
                      <a:pt x="3302819" y="1655260"/>
                      <a:pt x="3335593" y="1673122"/>
                    </a:cubicBezTo>
                    <a:cubicBezTo>
                      <a:pt x="3368367" y="1690984"/>
                      <a:pt x="3412040" y="1789224"/>
                      <a:pt x="3455548" y="1781768"/>
                    </a:cubicBezTo>
                    <a:cubicBezTo>
                      <a:pt x="3499056" y="1774312"/>
                      <a:pt x="3537565" y="1684429"/>
                      <a:pt x="3596640" y="1628385"/>
                    </a:cubicBezTo>
                    <a:cubicBezTo>
                      <a:pt x="3655715" y="1572341"/>
                      <a:pt x="3749040" y="1435345"/>
                      <a:pt x="3810000" y="1445505"/>
                    </a:cubicBezTo>
                    <a:cubicBezTo>
                      <a:pt x="3870960" y="1455665"/>
                      <a:pt x="3924300" y="1636005"/>
                      <a:pt x="3962400" y="1689345"/>
                    </a:cubicBezTo>
                    <a:cubicBezTo>
                      <a:pt x="4000500" y="1742685"/>
                      <a:pt x="3990340" y="1793485"/>
                      <a:pt x="4038600" y="1765545"/>
                    </a:cubicBezTo>
                    <a:cubicBezTo>
                      <a:pt x="4086860" y="1737605"/>
                      <a:pt x="4188460" y="1534405"/>
                      <a:pt x="4251960" y="1521705"/>
                    </a:cubicBezTo>
                    <a:cubicBezTo>
                      <a:pt x="4315460" y="1509005"/>
                      <a:pt x="4371340" y="1633465"/>
                      <a:pt x="4419600" y="1689345"/>
                    </a:cubicBezTo>
                    <a:cubicBezTo>
                      <a:pt x="4467860" y="1745225"/>
                      <a:pt x="4541520" y="1856985"/>
                      <a:pt x="4541520" y="1856985"/>
                    </a:cubicBezTo>
                    <a:cubicBezTo>
                      <a:pt x="4559300" y="1892545"/>
                      <a:pt x="4493260" y="1961125"/>
                      <a:pt x="4526280" y="1902705"/>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reeform 73">
                <a:extLst>
                  <a:ext uri="{FF2B5EF4-FFF2-40B4-BE49-F238E27FC236}">
                    <a16:creationId xmlns:a16="http://schemas.microsoft.com/office/drawing/2014/main" id="{69071EE6-54D3-4AFF-9C9E-49F93F5B28EA}"/>
                  </a:ext>
                </a:extLst>
              </p:cNvPr>
              <p:cNvSpPr/>
              <p:nvPr/>
            </p:nvSpPr>
            <p:spPr>
              <a:xfrm>
                <a:off x="1943403" y="3590499"/>
                <a:ext cx="4544616" cy="1925420"/>
              </a:xfrm>
              <a:custGeom>
                <a:avLst/>
                <a:gdLst>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143000 w 4544616"/>
                  <a:gd name="connsiteY9" fmla="*/ 120892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829560 w 4544616"/>
                  <a:gd name="connsiteY24" fmla="*/ 102096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335593 w 4544616"/>
                  <a:gd name="connsiteY29" fmla="*/ 1070794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371600 w 4544616"/>
                  <a:gd name="connsiteY13" fmla="*/ 888564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935480 w 4544616"/>
                  <a:gd name="connsiteY17" fmla="*/ 1310860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872225 h 1925420"/>
                  <a:gd name="connsiteX1" fmla="*/ 106680 w 4544616"/>
                  <a:gd name="connsiteY1" fmla="*/ 1841745 h 1925420"/>
                  <a:gd name="connsiteX2" fmla="*/ 167640 w 4544616"/>
                  <a:gd name="connsiteY2" fmla="*/ 1841745 h 1925420"/>
                  <a:gd name="connsiteX3" fmla="*/ 350520 w 4544616"/>
                  <a:gd name="connsiteY3" fmla="*/ 1856985 h 1925420"/>
                  <a:gd name="connsiteX4" fmla="*/ 381000 w 4544616"/>
                  <a:gd name="connsiteY4" fmla="*/ 1872225 h 1925420"/>
                  <a:gd name="connsiteX5" fmla="*/ 548640 w 4544616"/>
                  <a:gd name="connsiteY5" fmla="*/ 1841745 h 1925420"/>
                  <a:gd name="connsiteX6" fmla="*/ 792480 w 4544616"/>
                  <a:gd name="connsiteY6" fmla="*/ 1856985 h 1925420"/>
                  <a:gd name="connsiteX7" fmla="*/ 868680 w 4544616"/>
                  <a:gd name="connsiteY7" fmla="*/ 1796025 h 1925420"/>
                  <a:gd name="connsiteX8" fmla="*/ 970280 w 4544616"/>
                  <a:gd name="connsiteY8" fmla="*/ 1851905 h 1925420"/>
                  <a:gd name="connsiteX9" fmla="*/ 1107440 w 4544616"/>
                  <a:gd name="connsiteY9" fmla="*/ 1841745 h 1925420"/>
                  <a:gd name="connsiteX10" fmla="*/ 1188720 w 4544616"/>
                  <a:gd name="connsiteY10" fmla="*/ 1867145 h 1925420"/>
                  <a:gd name="connsiteX11" fmla="*/ 1305560 w 4544616"/>
                  <a:gd name="connsiteY11" fmla="*/ 1796025 h 1925420"/>
                  <a:gd name="connsiteX12" fmla="*/ 1355869 w 4544616"/>
                  <a:gd name="connsiteY12" fmla="*/ 1851577 h 1925420"/>
                  <a:gd name="connsiteX13" fmla="*/ 1401097 w 4544616"/>
                  <a:gd name="connsiteY13" fmla="*/ 1845186 h 1925420"/>
                  <a:gd name="connsiteX14" fmla="*/ 1493520 w 4544616"/>
                  <a:gd name="connsiteY14" fmla="*/ 1872225 h 1925420"/>
                  <a:gd name="connsiteX15" fmla="*/ 1690656 w 4544616"/>
                  <a:gd name="connsiteY15" fmla="*/ 1899755 h 1925420"/>
                  <a:gd name="connsiteX16" fmla="*/ 1886811 w 4544616"/>
                  <a:gd name="connsiteY16" fmla="*/ 1820605 h 1925420"/>
                  <a:gd name="connsiteX17" fmla="*/ 1935480 w 4544616"/>
                  <a:gd name="connsiteY17" fmla="*/ 1913521 h 1925420"/>
                  <a:gd name="connsiteX18" fmla="*/ 2072148 w 4544616"/>
                  <a:gd name="connsiteY18" fmla="*/ 1914012 h 1925420"/>
                  <a:gd name="connsiteX19" fmla="*/ 2252570 w 4544616"/>
                  <a:gd name="connsiteY19" fmla="*/ 1914012 h 1925420"/>
                  <a:gd name="connsiteX20" fmla="*/ 2270760 w 4544616"/>
                  <a:gd name="connsiteY20" fmla="*/ 1887465 h 1925420"/>
                  <a:gd name="connsiteX21" fmla="*/ 2391697 w 4544616"/>
                  <a:gd name="connsiteY21" fmla="*/ 1884516 h 1925420"/>
                  <a:gd name="connsiteX22" fmla="*/ 2574577 w 4544616"/>
                  <a:gd name="connsiteY22" fmla="*/ 1899263 h 1925420"/>
                  <a:gd name="connsiteX23" fmla="*/ 2727960 w 4544616"/>
                  <a:gd name="connsiteY23" fmla="*/ 1750305 h 1925420"/>
                  <a:gd name="connsiteX24" fmla="*/ 2829560 w 4544616"/>
                  <a:gd name="connsiteY24" fmla="*/ 1623305 h 1925420"/>
                  <a:gd name="connsiteX25" fmla="*/ 2890520 w 4544616"/>
                  <a:gd name="connsiteY25" fmla="*/ 1455665 h 1925420"/>
                  <a:gd name="connsiteX26" fmla="*/ 2926080 w 4544616"/>
                  <a:gd name="connsiteY26" fmla="*/ 1293105 h 1925420"/>
                  <a:gd name="connsiteX27" fmla="*/ 3108469 w 4544616"/>
                  <a:gd name="connsiteY27" fmla="*/ 2621 h 1925420"/>
                  <a:gd name="connsiteX28" fmla="*/ 3258902 w 4544616"/>
                  <a:gd name="connsiteY28" fmla="*/ 1674596 h 1925420"/>
                  <a:gd name="connsiteX29" fmla="*/ 3335593 w 4544616"/>
                  <a:gd name="connsiteY29" fmla="*/ 1673122 h 1925420"/>
                  <a:gd name="connsiteX30" fmla="*/ 3455548 w 4544616"/>
                  <a:gd name="connsiteY30" fmla="*/ 1781768 h 1925420"/>
                  <a:gd name="connsiteX31" fmla="*/ 3596640 w 4544616"/>
                  <a:gd name="connsiteY31" fmla="*/ 1628385 h 1925420"/>
                  <a:gd name="connsiteX32" fmla="*/ 3810000 w 4544616"/>
                  <a:gd name="connsiteY32" fmla="*/ 1445505 h 1925420"/>
                  <a:gd name="connsiteX33" fmla="*/ 3962400 w 4544616"/>
                  <a:gd name="connsiteY33" fmla="*/ 1689345 h 1925420"/>
                  <a:gd name="connsiteX34" fmla="*/ 4038600 w 4544616"/>
                  <a:gd name="connsiteY34" fmla="*/ 1765545 h 1925420"/>
                  <a:gd name="connsiteX35" fmla="*/ 4251960 w 4544616"/>
                  <a:gd name="connsiteY35" fmla="*/ 1521705 h 1925420"/>
                  <a:gd name="connsiteX36" fmla="*/ 4419600 w 4544616"/>
                  <a:gd name="connsiteY36" fmla="*/ 1689345 h 1925420"/>
                  <a:gd name="connsiteX37" fmla="*/ 4541520 w 4544616"/>
                  <a:gd name="connsiteY37" fmla="*/ 1856985 h 1925420"/>
                  <a:gd name="connsiteX38" fmla="*/ 4526280 w 4544616"/>
                  <a:gd name="connsiteY38" fmla="*/ 1902705 h 192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44616" h="1925420">
                    <a:moveTo>
                      <a:pt x="0" y="1872225"/>
                    </a:moveTo>
                    <a:cubicBezTo>
                      <a:pt x="39370" y="1859525"/>
                      <a:pt x="78740" y="1846825"/>
                      <a:pt x="106680" y="1841745"/>
                    </a:cubicBezTo>
                    <a:cubicBezTo>
                      <a:pt x="134620" y="1836665"/>
                      <a:pt x="127000" y="1839205"/>
                      <a:pt x="167640" y="1841745"/>
                    </a:cubicBezTo>
                    <a:cubicBezTo>
                      <a:pt x="208280" y="1844285"/>
                      <a:pt x="350520" y="1856985"/>
                      <a:pt x="350520" y="1856985"/>
                    </a:cubicBezTo>
                    <a:cubicBezTo>
                      <a:pt x="386080" y="1862065"/>
                      <a:pt x="347980" y="1874765"/>
                      <a:pt x="381000" y="1872225"/>
                    </a:cubicBezTo>
                    <a:cubicBezTo>
                      <a:pt x="414020" y="1869685"/>
                      <a:pt x="480060" y="1844285"/>
                      <a:pt x="548640" y="1841745"/>
                    </a:cubicBezTo>
                    <a:cubicBezTo>
                      <a:pt x="617220" y="1839205"/>
                      <a:pt x="739140" y="1864605"/>
                      <a:pt x="792480" y="1856985"/>
                    </a:cubicBezTo>
                    <a:cubicBezTo>
                      <a:pt x="845820" y="1849365"/>
                      <a:pt x="839047" y="1796872"/>
                      <a:pt x="868680" y="1796025"/>
                    </a:cubicBezTo>
                    <a:cubicBezTo>
                      <a:pt x="898313" y="1795178"/>
                      <a:pt x="930487" y="1844285"/>
                      <a:pt x="970280" y="1851905"/>
                    </a:cubicBezTo>
                    <a:cubicBezTo>
                      <a:pt x="1010073" y="1859525"/>
                      <a:pt x="1071033" y="1839205"/>
                      <a:pt x="1107440" y="1841745"/>
                    </a:cubicBezTo>
                    <a:cubicBezTo>
                      <a:pt x="1143847" y="1844285"/>
                      <a:pt x="1155700" y="1874765"/>
                      <a:pt x="1188720" y="1867145"/>
                    </a:cubicBezTo>
                    <a:cubicBezTo>
                      <a:pt x="1221740" y="1859525"/>
                      <a:pt x="1277702" y="1798620"/>
                      <a:pt x="1305560" y="1796025"/>
                    </a:cubicBezTo>
                    <a:cubicBezTo>
                      <a:pt x="1333418" y="1793430"/>
                      <a:pt x="1339946" y="1843383"/>
                      <a:pt x="1355869" y="1851577"/>
                    </a:cubicBezTo>
                    <a:cubicBezTo>
                      <a:pt x="1371792" y="1859771"/>
                      <a:pt x="1378155" y="1841745"/>
                      <a:pt x="1401097" y="1845186"/>
                    </a:cubicBezTo>
                    <a:cubicBezTo>
                      <a:pt x="1424039" y="1848627"/>
                      <a:pt x="1445260" y="1863130"/>
                      <a:pt x="1493520" y="1872225"/>
                    </a:cubicBezTo>
                    <a:cubicBezTo>
                      <a:pt x="1541780" y="1881320"/>
                      <a:pt x="1625108" y="1908358"/>
                      <a:pt x="1690656" y="1899755"/>
                    </a:cubicBezTo>
                    <a:cubicBezTo>
                      <a:pt x="1756204" y="1891152"/>
                      <a:pt x="1846007" y="1818311"/>
                      <a:pt x="1886811" y="1820605"/>
                    </a:cubicBezTo>
                    <a:cubicBezTo>
                      <a:pt x="1927615" y="1822899"/>
                      <a:pt x="1904591" y="1897953"/>
                      <a:pt x="1935480" y="1913521"/>
                    </a:cubicBezTo>
                    <a:cubicBezTo>
                      <a:pt x="1966369" y="1929089"/>
                      <a:pt x="2019300" y="1913930"/>
                      <a:pt x="2072148" y="1914012"/>
                    </a:cubicBezTo>
                    <a:cubicBezTo>
                      <a:pt x="2124996" y="1914094"/>
                      <a:pt x="2219468" y="1918437"/>
                      <a:pt x="2252570" y="1914012"/>
                    </a:cubicBezTo>
                    <a:cubicBezTo>
                      <a:pt x="2285672" y="1909588"/>
                      <a:pt x="2247572" y="1892381"/>
                      <a:pt x="2270760" y="1887465"/>
                    </a:cubicBezTo>
                    <a:cubicBezTo>
                      <a:pt x="2293948" y="1882549"/>
                      <a:pt x="2341061" y="1882550"/>
                      <a:pt x="2391697" y="1884516"/>
                    </a:cubicBezTo>
                    <a:cubicBezTo>
                      <a:pt x="2442333" y="1886482"/>
                      <a:pt x="2518533" y="1921631"/>
                      <a:pt x="2574577" y="1899263"/>
                    </a:cubicBezTo>
                    <a:cubicBezTo>
                      <a:pt x="2630621" y="1876895"/>
                      <a:pt x="2685463" y="1796298"/>
                      <a:pt x="2727960" y="1750305"/>
                    </a:cubicBezTo>
                    <a:cubicBezTo>
                      <a:pt x="2770457" y="1704312"/>
                      <a:pt x="2802467" y="1672412"/>
                      <a:pt x="2829560" y="1623305"/>
                    </a:cubicBezTo>
                    <a:cubicBezTo>
                      <a:pt x="2856653" y="1574198"/>
                      <a:pt x="2854113" y="1541178"/>
                      <a:pt x="2890520" y="1455665"/>
                    </a:cubicBezTo>
                    <a:cubicBezTo>
                      <a:pt x="2926927" y="1370152"/>
                      <a:pt x="2889755" y="1535279"/>
                      <a:pt x="2926080" y="1293105"/>
                    </a:cubicBezTo>
                    <a:cubicBezTo>
                      <a:pt x="2962405" y="1050931"/>
                      <a:pt x="3052999" y="-60961"/>
                      <a:pt x="3108469" y="2621"/>
                    </a:cubicBezTo>
                    <a:cubicBezTo>
                      <a:pt x="3163939" y="66203"/>
                      <a:pt x="3221048" y="1396179"/>
                      <a:pt x="3258902" y="1674596"/>
                    </a:cubicBezTo>
                    <a:cubicBezTo>
                      <a:pt x="3296756" y="1953013"/>
                      <a:pt x="3302819" y="1655260"/>
                      <a:pt x="3335593" y="1673122"/>
                    </a:cubicBezTo>
                    <a:cubicBezTo>
                      <a:pt x="3368367" y="1690984"/>
                      <a:pt x="3412040" y="1789224"/>
                      <a:pt x="3455548" y="1781768"/>
                    </a:cubicBezTo>
                    <a:cubicBezTo>
                      <a:pt x="3499056" y="1774312"/>
                      <a:pt x="3537565" y="1684429"/>
                      <a:pt x="3596640" y="1628385"/>
                    </a:cubicBezTo>
                    <a:cubicBezTo>
                      <a:pt x="3655715" y="1572341"/>
                      <a:pt x="3749040" y="1435345"/>
                      <a:pt x="3810000" y="1445505"/>
                    </a:cubicBezTo>
                    <a:cubicBezTo>
                      <a:pt x="3870960" y="1455665"/>
                      <a:pt x="3924300" y="1636005"/>
                      <a:pt x="3962400" y="1689345"/>
                    </a:cubicBezTo>
                    <a:cubicBezTo>
                      <a:pt x="4000500" y="1742685"/>
                      <a:pt x="3990340" y="1793485"/>
                      <a:pt x="4038600" y="1765545"/>
                    </a:cubicBezTo>
                    <a:cubicBezTo>
                      <a:pt x="4086860" y="1737605"/>
                      <a:pt x="4188460" y="1534405"/>
                      <a:pt x="4251960" y="1521705"/>
                    </a:cubicBezTo>
                    <a:cubicBezTo>
                      <a:pt x="4315460" y="1509005"/>
                      <a:pt x="4371340" y="1633465"/>
                      <a:pt x="4419600" y="1689345"/>
                    </a:cubicBezTo>
                    <a:cubicBezTo>
                      <a:pt x="4467860" y="1745225"/>
                      <a:pt x="4541520" y="1856985"/>
                      <a:pt x="4541520" y="1856985"/>
                    </a:cubicBezTo>
                    <a:cubicBezTo>
                      <a:pt x="4559300" y="1892545"/>
                      <a:pt x="4493260" y="1961125"/>
                      <a:pt x="4526280" y="1902705"/>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Freeform 74">
                <a:extLst>
                  <a:ext uri="{FF2B5EF4-FFF2-40B4-BE49-F238E27FC236}">
                    <a16:creationId xmlns:a16="http://schemas.microsoft.com/office/drawing/2014/main" id="{23CCFCA2-2E61-4B27-B36C-7BEB16DD5B91}"/>
                  </a:ext>
                </a:extLst>
              </p:cNvPr>
              <p:cNvSpPr/>
              <p:nvPr/>
            </p:nvSpPr>
            <p:spPr>
              <a:xfrm>
                <a:off x="2095803" y="3742899"/>
                <a:ext cx="4544616" cy="1925420"/>
              </a:xfrm>
              <a:custGeom>
                <a:avLst/>
                <a:gdLst>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143000 w 4544616"/>
                  <a:gd name="connsiteY9" fmla="*/ 120892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829560 w 4544616"/>
                  <a:gd name="connsiteY24" fmla="*/ 102096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335593 w 4544616"/>
                  <a:gd name="connsiteY29" fmla="*/ 1070794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371600 w 4544616"/>
                  <a:gd name="connsiteY13" fmla="*/ 888564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935480 w 4544616"/>
                  <a:gd name="connsiteY17" fmla="*/ 1310860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872225 h 1925420"/>
                  <a:gd name="connsiteX1" fmla="*/ 106680 w 4544616"/>
                  <a:gd name="connsiteY1" fmla="*/ 1841745 h 1925420"/>
                  <a:gd name="connsiteX2" fmla="*/ 167640 w 4544616"/>
                  <a:gd name="connsiteY2" fmla="*/ 1841745 h 1925420"/>
                  <a:gd name="connsiteX3" fmla="*/ 350520 w 4544616"/>
                  <a:gd name="connsiteY3" fmla="*/ 1856985 h 1925420"/>
                  <a:gd name="connsiteX4" fmla="*/ 381000 w 4544616"/>
                  <a:gd name="connsiteY4" fmla="*/ 1872225 h 1925420"/>
                  <a:gd name="connsiteX5" fmla="*/ 548640 w 4544616"/>
                  <a:gd name="connsiteY5" fmla="*/ 1841745 h 1925420"/>
                  <a:gd name="connsiteX6" fmla="*/ 792480 w 4544616"/>
                  <a:gd name="connsiteY6" fmla="*/ 1856985 h 1925420"/>
                  <a:gd name="connsiteX7" fmla="*/ 868680 w 4544616"/>
                  <a:gd name="connsiteY7" fmla="*/ 1796025 h 1925420"/>
                  <a:gd name="connsiteX8" fmla="*/ 970280 w 4544616"/>
                  <a:gd name="connsiteY8" fmla="*/ 1851905 h 1925420"/>
                  <a:gd name="connsiteX9" fmla="*/ 1107440 w 4544616"/>
                  <a:gd name="connsiteY9" fmla="*/ 1841745 h 1925420"/>
                  <a:gd name="connsiteX10" fmla="*/ 1188720 w 4544616"/>
                  <a:gd name="connsiteY10" fmla="*/ 1867145 h 1925420"/>
                  <a:gd name="connsiteX11" fmla="*/ 1305560 w 4544616"/>
                  <a:gd name="connsiteY11" fmla="*/ 1796025 h 1925420"/>
                  <a:gd name="connsiteX12" fmla="*/ 1355869 w 4544616"/>
                  <a:gd name="connsiteY12" fmla="*/ 1851577 h 1925420"/>
                  <a:gd name="connsiteX13" fmla="*/ 1401097 w 4544616"/>
                  <a:gd name="connsiteY13" fmla="*/ 1845186 h 1925420"/>
                  <a:gd name="connsiteX14" fmla="*/ 1493520 w 4544616"/>
                  <a:gd name="connsiteY14" fmla="*/ 1872225 h 1925420"/>
                  <a:gd name="connsiteX15" fmla="*/ 1690656 w 4544616"/>
                  <a:gd name="connsiteY15" fmla="*/ 1899755 h 1925420"/>
                  <a:gd name="connsiteX16" fmla="*/ 1886811 w 4544616"/>
                  <a:gd name="connsiteY16" fmla="*/ 1820605 h 1925420"/>
                  <a:gd name="connsiteX17" fmla="*/ 1935480 w 4544616"/>
                  <a:gd name="connsiteY17" fmla="*/ 1913521 h 1925420"/>
                  <a:gd name="connsiteX18" fmla="*/ 2072148 w 4544616"/>
                  <a:gd name="connsiteY18" fmla="*/ 1914012 h 1925420"/>
                  <a:gd name="connsiteX19" fmla="*/ 2252570 w 4544616"/>
                  <a:gd name="connsiteY19" fmla="*/ 1914012 h 1925420"/>
                  <a:gd name="connsiteX20" fmla="*/ 2270760 w 4544616"/>
                  <a:gd name="connsiteY20" fmla="*/ 1887465 h 1925420"/>
                  <a:gd name="connsiteX21" fmla="*/ 2391697 w 4544616"/>
                  <a:gd name="connsiteY21" fmla="*/ 1884516 h 1925420"/>
                  <a:gd name="connsiteX22" fmla="*/ 2574577 w 4544616"/>
                  <a:gd name="connsiteY22" fmla="*/ 1899263 h 1925420"/>
                  <a:gd name="connsiteX23" fmla="*/ 2727960 w 4544616"/>
                  <a:gd name="connsiteY23" fmla="*/ 1750305 h 1925420"/>
                  <a:gd name="connsiteX24" fmla="*/ 2829560 w 4544616"/>
                  <a:gd name="connsiteY24" fmla="*/ 1623305 h 1925420"/>
                  <a:gd name="connsiteX25" fmla="*/ 2890520 w 4544616"/>
                  <a:gd name="connsiteY25" fmla="*/ 1455665 h 1925420"/>
                  <a:gd name="connsiteX26" fmla="*/ 2926080 w 4544616"/>
                  <a:gd name="connsiteY26" fmla="*/ 1293105 h 1925420"/>
                  <a:gd name="connsiteX27" fmla="*/ 3108469 w 4544616"/>
                  <a:gd name="connsiteY27" fmla="*/ 2621 h 1925420"/>
                  <a:gd name="connsiteX28" fmla="*/ 3258902 w 4544616"/>
                  <a:gd name="connsiteY28" fmla="*/ 1674596 h 1925420"/>
                  <a:gd name="connsiteX29" fmla="*/ 3335593 w 4544616"/>
                  <a:gd name="connsiteY29" fmla="*/ 1673122 h 1925420"/>
                  <a:gd name="connsiteX30" fmla="*/ 3455548 w 4544616"/>
                  <a:gd name="connsiteY30" fmla="*/ 1781768 h 1925420"/>
                  <a:gd name="connsiteX31" fmla="*/ 3596640 w 4544616"/>
                  <a:gd name="connsiteY31" fmla="*/ 1628385 h 1925420"/>
                  <a:gd name="connsiteX32" fmla="*/ 3810000 w 4544616"/>
                  <a:gd name="connsiteY32" fmla="*/ 1445505 h 1925420"/>
                  <a:gd name="connsiteX33" fmla="*/ 3962400 w 4544616"/>
                  <a:gd name="connsiteY33" fmla="*/ 1689345 h 1925420"/>
                  <a:gd name="connsiteX34" fmla="*/ 4038600 w 4544616"/>
                  <a:gd name="connsiteY34" fmla="*/ 1765545 h 1925420"/>
                  <a:gd name="connsiteX35" fmla="*/ 4251960 w 4544616"/>
                  <a:gd name="connsiteY35" fmla="*/ 1521705 h 1925420"/>
                  <a:gd name="connsiteX36" fmla="*/ 4419600 w 4544616"/>
                  <a:gd name="connsiteY36" fmla="*/ 1689345 h 1925420"/>
                  <a:gd name="connsiteX37" fmla="*/ 4541520 w 4544616"/>
                  <a:gd name="connsiteY37" fmla="*/ 1856985 h 1925420"/>
                  <a:gd name="connsiteX38" fmla="*/ 4526280 w 4544616"/>
                  <a:gd name="connsiteY38" fmla="*/ 1902705 h 192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44616" h="1925420">
                    <a:moveTo>
                      <a:pt x="0" y="1872225"/>
                    </a:moveTo>
                    <a:cubicBezTo>
                      <a:pt x="39370" y="1859525"/>
                      <a:pt x="78740" y="1846825"/>
                      <a:pt x="106680" y="1841745"/>
                    </a:cubicBezTo>
                    <a:cubicBezTo>
                      <a:pt x="134620" y="1836665"/>
                      <a:pt x="127000" y="1839205"/>
                      <a:pt x="167640" y="1841745"/>
                    </a:cubicBezTo>
                    <a:cubicBezTo>
                      <a:pt x="208280" y="1844285"/>
                      <a:pt x="350520" y="1856985"/>
                      <a:pt x="350520" y="1856985"/>
                    </a:cubicBezTo>
                    <a:cubicBezTo>
                      <a:pt x="386080" y="1862065"/>
                      <a:pt x="347980" y="1874765"/>
                      <a:pt x="381000" y="1872225"/>
                    </a:cubicBezTo>
                    <a:cubicBezTo>
                      <a:pt x="414020" y="1869685"/>
                      <a:pt x="480060" y="1844285"/>
                      <a:pt x="548640" y="1841745"/>
                    </a:cubicBezTo>
                    <a:cubicBezTo>
                      <a:pt x="617220" y="1839205"/>
                      <a:pt x="739140" y="1864605"/>
                      <a:pt x="792480" y="1856985"/>
                    </a:cubicBezTo>
                    <a:cubicBezTo>
                      <a:pt x="845820" y="1849365"/>
                      <a:pt x="839047" y="1796872"/>
                      <a:pt x="868680" y="1796025"/>
                    </a:cubicBezTo>
                    <a:cubicBezTo>
                      <a:pt x="898313" y="1795178"/>
                      <a:pt x="930487" y="1844285"/>
                      <a:pt x="970280" y="1851905"/>
                    </a:cubicBezTo>
                    <a:cubicBezTo>
                      <a:pt x="1010073" y="1859525"/>
                      <a:pt x="1071033" y="1839205"/>
                      <a:pt x="1107440" y="1841745"/>
                    </a:cubicBezTo>
                    <a:cubicBezTo>
                      <a:pt x="1143847" y="1844285"/>
                      <a:pt x="1155700" y="1874765"/>
                      <a:pt x="1188720" y="1867145"/>
                    </a:cubicBezTo>
                    <a:cubicBezTo>
                      <a:pt x="1221740" y="1859525"/>
                      <a:pt x="1277702" y="1798620"/>
                      <a:pt x="1305560" y="1796025"/>
                    </a:cubicBezTo>
                    <a:cubicBezTo>
                      <a:pt x="1333418" y="1793430"/>
                      <a:pt x="1339946" y="1843383"/>
                      <a:pt x="1355869" y="1851577"/>
                    </a:cubicBezTo>
                    <a:cubicBezTo>
                      <a:pt x="1371792" y="1859771"/>
                      <a:pt x="1378155" y="1841745"/>
                      <a:pt x="1401097" y="1845186"/>
                    </a:cubicBezTo>
                    <a:cubicBezTo>
                      <a:pt x="1424039" y="1848627"/>
                      <a:pt x="1445260" y="1863130"/>
                      <a:pt x="1493520" y="1872225"/>
                    </a:cubicBezTo>
                    <a:cubicBezTo>
                      <a:pt x="1541780" y="1881320"/>
                      <a:pt x="1625108" y="1908358"/>
                      <a:pt x="1690656" y="1899755"/>
                    </a:cubicBezTo>
                    <a:cubicBezTo>
                      <a:pt x="1756204" y="1891152"/>
                      <a:pt x="1846007" y="1818311"/>
                      <a:pt x="1886811" y="1820605"/>
                    </a:cubicBezTo>
                    <a:cubicBezTo>
                      <a:pt x="1927615" y="1822899"/>
                      <a:pt x="1904591" y="1897953"/>
                      <a:pt x="1935480" y="1913521"/>
                    </a:cubicBezTo>
                    <a:cubicBezTo>
                      <a:pt x="1966369" y="1929089"/>
                      <a:pt x="2019300" y="1913930"/>
                      <a:pt x="2072148" y="1914012"/>
                    </a:cubicBezTo>
                    <a:cubicBezTo>
                      <a:pt x="2124996" y="1914094"/>
                      <a:pt x="2219468" y="1918437"/>
                      <a:pt x="2252570" y="1914012"/>
                    </a:cubicBezTo>
                    <a:cubicBezTo>
                      <a:pt x="2285672" y="1909588"/>
                      <a:pt x="2247572" y="1892381"/>
                      <a:pt x="2270760" y="1887465"/>
                    </a:cubicBezTo>
                    <a:cubicBezTo>
                      <a:pt x="2293948" y="1882549"/>
                      <a:pt x="2341061" y="1882550"/>
                      <a:pt x="2391697" y="1884516"/>
                    </a:cubicBezTo>
                    <a:cubicBezTo>
                      <a:pt x="2442333" y="1886482"/>
                      <a:pt x="2518533" y="1921631"/>
                      <a:pt x="2574577" y="1899263"/>
                    </a:cubicBezTo>
                    <a:cubicBezTo>
                      <a:pt x="2630621" y="1876895"/>
                      <a:pt x="2685463" y="1796298"/>
                      <a:pt x="2727960" y="1750305"/>
                    </a:cubicBezTo>
                    <a:cubicBezTo>
                      <a:pt x="2770457" y="1704312"/>
                      <a:pt x="2802467" y="1672412"/>
                      <a:pt x="2829560" y="1623305"/>
                    </a:cubicBezTo>
                    <a:cubicBezTo>
                      <a:pt x="2856653" y="1574198"/>
                      <a:pt x="2854113" y="1541178"/>
                      <a:pt x="2890520" y="1455665"/>
                    </a:cubicBezTo>
                    <a:cubicBezTo>
                      <a:pt x="2926927" y="1370152"/>
                      <a:pt x="2889755" y="1535279"/>
                      <a:pt x="2926080" y="1293105"/>
                    </a:cubicBezTo>
                    <a:cubicBezTo>
                      <a:pt x="2962405" y="1050931"/>
                      <a:pt x="3052999" y="-60961"/>
                      <a:pt x="3108469" y="2621"/>
                    </a:cubicBezTo>
                    <a:cubicBezTo>
                      <a:pt x="3163939" y="66203"/>
                      <a:pt x="3221048" y="1396179"/>
                      <a:pt x="3258902" y="1674596"/>
                    </a:cubicBezTo>
                    <a:cubicBezTo>
                      <a:pt x="3296756" y="1953013"/>
                      <a:pt x="3302819" y="1655260"/>
                      <a:pt x="3335593" y="1673122"/>
                    </a:cubicBezTo>
                    <a:cubicBezTo>
                      <a:pt x="3368367" y="1690984"/>
                      <a:pt x="3412040" y="1789224"/>
                      <a:pt x="3455548" y="1781768"/>
                    </a:cubicBezTo>
                    <a:cubicBezTo>
                      <a:pt x="3499056" y="1774312"/>
                      <a:pt x="3537565" y="1684429"/>
                      <a:pt x="3596640" y="1628385"/>
                    </a:cubicBezTo>
                    <a:cubicBezTo>
                      <a:pt x="3655715" y="1572341"/>
                      <a:pt x="3749040" y="1435345"/>
                      <a:pt x="3810000" y="1445505"/>
                    </a:cubicBezTo>
                    <a:cubicBezTo>
                      <a:pt x="3870960" y="1455665"/>
                      <a:pt x="3924300" y="1636005"/>
                      <a:pt x="3962400" y="1689345"/>
                    </a:cubicBezTo>
                    <a:cubicBezTo>
                      <a:pt x="4000500" y="1742685"/>
                      <a:pt x="3990340" y="1793485"/>
                      <a:pt x="4038600" y="1765545"/>
                    </a:cubicBezTo>
                    <a:cubicBezTo>
                      <a:pt x="4086860" y="1737605"/>
                      <a:pt x="4188460" y="1534405"/>
                      <a:pt x="4251960" y="1521705"/>
                    </a:cubicBezTo>
                    <a:cubicBezTo>
                      <a:pt x="4315460" y="1509005"/>
                      <a:pt x="4371340" y="1633465"/>
                      <a:pt x="4419600" y="1689345"/>
                    </a:cubicBezTo>
                    <a:cubicBezTo>
                      <a:pt x="4467860" y="1745225"/>
                      <a:pt x="4541520" y="1856985"/>
                      <a:pt x="4541520" y="1856985"/>
                    </a:cubicBezTo>
                    <a:cubicBezTo>
                      <a:pt x="4559300" y="1892545"/>
                      <a:pt x="4493260" y="1961125"/>
                      <a:pt x="4526280" y="1902705"/>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6" name="Group 65">
              <a:extLst>
                <a:ext uri="{FF2B5EF4-FFF2-40B4-BE49-F238E27FC236}">
                  <a16:creationId xmlns:a16="http://schemas.microsoft.com/office/drawing/2014/main" id="{A287B9FF-EBC2-4D95-8905-356F4C3637E1}"/>
                </a:ext>
              </a:extLst>
            </p:cNvPr>
            <p:cNvGrpSpPr/>
            <p:nvPr/>
          </p:nvGrpSpPr>
          <p:grpSpPr>
            <a:xfrm>
              <a:off x="1046351" y="5425761"/>
              <a:ext cx="5001816" cy="1502269"/>
              <a:chOff x="608052" y="3050940"/>
              <a:chExt cx="5001816" cy="1502269"/>
            </a:xfrm>
          </p:grpSpPr>
          <p:sp>
            <p:nvSpPr>
              <p:cNvPr id="68" name="Freeform 81">
                <a:extLst>
                  <a:ext uri="{FF2B5EF4-FFF2-40B4-BE49-F238E27FC236}">
                    <a16:creationId xmlns:a16="http://schemas.microsoft.com/office/drawing/2014/main" id="{5C179455-EED8-42E4-8E5E-1C480D20D08D}"/>
                  </a:ext>
                </a:extLst>
              </p:cNvPr>
              <p:cNvSpPr/>
              <p:nvPr/>
            </p:nvSpPr>
            <p:spPr>
              <a:xfrm>
                <a:off x="608052" y="3050940"/>
                <a:ext cx="4544616" cy="1045069"/>
              </a:xfrm>
              <a:custGeom>
                <a:avLst/>
                <a:gdLst>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143000 w 4544616"/>
                  <a:gd name="connsiteY9" fmla="*/ 120892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829560 w 4544616"/>
                  <a:gd name="connsiteY24" fmla="*/ 102096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335593 w 4544616"/>
                  <a:gd name="connsiteY29" fmla="*/ 1070794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371600 w 4544616"/>
                  <a:gd name="connsiteY13" fmla="*/ 888564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935480 w 4544616"/>
                  <a:gd name="connsiteY17" fmla="*/ 1310860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44616" h="1322759">
                    <a:moveTo>
                      <a:pt x="0" y="1269564"/>
                    </a:moveTo>
                    <a:cubicBezTo>
                      <a:pt x="39370" y="1256864"/>
                      <a:pt x="78740" y="1244164"/>
                      <a:pt x="106680" y="1239084"/>
                    </a:cubicBezTo>
                    <a:cubicBezTo>
                      <a:pt x="134620" y="1234004"/>
                      <a:pt x="127000" y="1236544"/>
                      <a:pt x="167640" y="1239084"/>
                    </a:cubicBezTo>
                    <a:cubicBezTo>
                      <a:pt x="208280" y="1241624"/>
                      <a:pt x="350520" y="1254324"/>
                      <a:pt x="350520" y="1254324"/>
                    </a:cubicBezTo>
                    <a:cubicBezTo>
                      <a:pt x="386080" y="1259404"/>
                      <a:pt x="347980" y="1272104"/>
                      <a:pt x="381000" y="1269564"/>
                    </a:cubicBezTo>
                    <a:cubicBezTo>
                      <a:pt x="414020" y="1267024"/>
                      <a:pt x="480060" y="1241624"/>
                      <a:pt x="548640" y="1239084"/>
                    </a:cubicBezTo>
                    <a:cubicBezTo>
                      <a:pt x="617220" y="1236544"/>
                      <a:pt x="739140" y="1261944"/>
                      <a:pt x="792480" y="1254324"/>
                    </a:cubicBezTo>
                    <a:cubicBezTo>
                      <a:pt x="845820" y="1246704"/>
                      <a:pt x="839047" y="1194211"/>
                      <a:pt x="868680" y="1193364"/>
                    </a:cubicBezTo>
                    <a:cubicBezTo>
                      <a:pt x="898313" y="1192517"/>
                      <a:pt x="930487" y="1241624"/>
                      <a:pt x="970280" y="1249244"/>
                    </a:cubicBezTo>
                    <a:cubicBezTo>
                      <a:pt x="1010073" y="1256864"/>
                      <a:pt x="1071033" y="1236544"/>
                      <a:pt x="1107440" y="1239084"/>
                    </a:cubicBezTo>
                    <a:cubicBezTo>
                      <a:pt x="1143847" y="1241624"/>
                      <a:pt x="1155700" y="1272104"/>
                      <a:pt x="1188720" y="1264484"/>
                    </a:cubicBezTo>
                    <a:cubicBezTo>
                      <a:pt x="1221740" y="1256864"/>
                      <a:pt x="1277702" y="1195959"/>
                      <a:pt x="1305560" y="1193364"/>
                    </a:cubicBezTo>
                    <a:cubicBezTo>
                      <a:pt x="1333418" y="1190769"/>
                      <a:pt x="1339946" y="1240722"/>
                      <a:pt x="1355869" y="1248916"/>
                    </a:cubicBezTo>
                    <a:cubicBezTo>
                      <a:pt x="1371792" y="1257110"/>
                      <a:pt x="1378155" y="1239084"/>
                      <a:pt x="1401097" y="1242525"/>
                    </a:cubicBezTo>
                    <a:cubicBezTo>
                      <a:pt x="1424039" y="1245966"/>
                      <a:pt x="1445260" y="1260469"/>
                      <a:pt x="1493520" y="1269564"/>
                    </a:cubicBezTo>
                    <a:cubicBezTo>
                      <a:pt x="1541780" y="1278659"/>
                      <a:pt x="1625108" y="1305697"/>
                      <a:pt x="1690656" y="1297094"/>
                    </a:cubicBezTo>
                    <a:cubicBezTo>
                      <a:pt x="1756204" y="1288491"/>
                      <a:pt x="1846007" y="1215650"/>
                      <a:pt x="1886811" y="1217944"/>
                    </a:cubicBezTo>
                    <a:cubicBezTo>
                      <a:pt x="1927615" y="1220238"/>
                      <a:pt x="1904591" y="1295292"/>
                      <a:pt x="1935480" y="1310860"/>
                    </a:cubicBezTo>
                    <a:cubicBezTo>
                      <a:pt x="1966369" y="1326428"/>
                      <a:pt x="2019300" y="1311269"/>
                      <a:pt x="2072148" y="1311351"/>
                    </a:cubicBezTo>
                    <a:cubicBezTo>
                      <a:pt x="2124996" y="1311433"/>
                      <a:pt x="2219468" y="1315776"/>
                      <a:pt x="2252570" y="1311351"/>
                    </a:cubicBezTo>
                    <a:cubicBezTo>
                      <a:pt x="2285672" y="1306927"/>
                      <a:pt x="2247572" y="1289720"/>
                      <a:pt x="2270760" y="1284804"/>
                    </a:cubicBezTo>
                    <a:cubicBezTo>
                      <a:pt x="2293948" y="1279888"/>
                      <a:pt x="2341061" y="1279889"/>
                      <a:pt x="2391697" y="1281855"/>
                    </a:cubicBezTo>
                    <a:cubicBezTo>
                      <a:pt x="2442333" y="1283821"/>
                      <a:pt x="2518533" y="1318970"/>
                      <a:pt x="2574577" y="1296602"/>
                    </a:cubicBezTo>
                    <a:cubicBezTo>
                      <a:pt x="2630621" y="1274234"/>
                      <a:pt x="2685463" y="1193637"/>
                      <a:pt x="2727960" y="1147644"/>
                    </a:cubicBezTo>
                    <a:cubicBezTo>
                      <a:pt x="2770457" y="1101651"/>
                      <a:pt x="2802467" y="1069751"/>
                      <a:pt x="2829560" y="1020644"/>
                    </a:cubicBezTo>
                    <a:cubicBezTo>
                      <a:pt x="2856653" y="971537"/>
                      <a:pt x="2854113" y="938517"/>
                      <a:pt x="2890520" y="853004"/>
                    </a:cubicBezTo>
                    <a:cubicBezTo>
                      <a:pt x="2926927" y="767491"/>
                      <a:pt x="2892213" y="831837"/>
                      <a:pt x="2926080" y="690444"/>
                    </a:cubicBezTo>
                    <a:cubicBezTo>
                      <a:pt x="2959947" y="549051"/>
                      <a:pt x="3038250" y="-58938"/>
                      <a:pt x="3093720" y="4644"/>
                    </a:cubicBezTo>
                    <a:cubicBezTo>
                      <a:pt x="3149190" y="68226"/>
                      <a:pt x="3218590" y="894299"/>
                      <a:pt x="3258902" y="1071935"/>
                    </a:cubicBezTo>
                    <a:cubicBezTo>
                      <a:pt x="3299214" y="1249571"/>
                      <a:pt x="3302819" y="1052599"/>
                      <a:pt x="3335593" y="1070461"/>
                    </a:cubicBezTo>
                    <a:cubicBezTo>
                      <a:pt x="3368367" y="1088323"/>
                      <a:pt x="3412040" y="1186563"/>
                      <a:pt x="3455548" y="1179107"/>
                    </a:cubicBezTo>
                    <a:cubicBezTo>
                      <a:pt x="3499056" y="1171651"/>
                      <a:pt x="3537565" y="1081768"/>
                      <a:pt x="3596640" y="1025724"/>
                    </a:cubicBezTo>
                    <a:cubicBezTo>
                      <a:pt x="3655715" y="969680"/>
                      <a:pt x="3749040" y="832684"/>
                      <a:pt x="3810000" y="842844"/>
                    </a:cubicBezTo>
                    <a:cubicBezTo>
                      <a:pt x="3870960" y="853004"/>
                      <a:pt x="3924300" y="1033344"/>
                      <a:pt x="3962400" y="1086684"/>
                    </a:cubicBezTo>
                    <a:cubicBezTo>
                      <a:pt x="4000500" y="1140024"/>
                      <a:pt x="3990340" y="1190824"/>
                      <a:pt x="4038600" y="1162884"/>
                    </a:cubicBezTo>
                    <a:cubicBezTo>
                      <a:pt x="4086860" y="1134944"/>
                      <a:pt x="4188460" y="931744"/>
                      <a:pt x="4251960" y="919044"/>
                    </a:cubicBezTo>
                    <a:cubicBezTo>
                      <a:pt x="4315460" y="906344"/>
                      <a:pt x="4371340" y="1030804"/>
                      <a:pt x="4419600" y="1086684"/>
                    </a:cubicBezTo>
                    <a:cubicBezTo>
                      <a:pt x="4467860" y="1142564"/>
                      <a:pt x="4541520" y="1254324"/>
                      <a:pt x="4541520" y="1254324"/>
                    </a:cubicBezTo>
                    <a:cubicBezTo>
                      <a:pt x="4559300" y="1289884"/>
                      <a:pt x="4493260" y="1358464"/>
                      <a:pt x="4526280" y="1300044"/>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82">
                <a:extLst>
                  <a:ext uri="{FF2B5EF4-FFF2-40B4-BE49-F238E27FC236}">
                    <a16:creationId xmlns:a16="http://schemas.microsoft.com/office/drawing/2014/main" id="{799361BE-E38C-47FE-A2E6-F5D4F98A5B96}"/>
                  </a:ext>
                </a:extLst>
              </p:cNvPr>
              <p:cNvSpPr/>
              <p:nvPr/>
            </p:nvSpPr>
            <p:spPr>
              <a:xfrm>
                <a:off x="760452" y="3203340"/>
                <a:ext cx="4544616" cy="1045069"/>
              </a:xfrm>
              <a:custGeom>
                <a:avLst/>
                <a:gdLst>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143000 w 4544616"/>
                  <a:gd name="connsiteY9" fmla="*/ 120892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829560 w 4544616"/>
                  <a:gd name="connsiteY24" fmla="*/ 102096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335593 w 4544616"/>
                  <a:gd name="connsiteY29" fmla="*/ 1070794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371600 w 4544616"/>
                  <a:gd name="connsiteY13" fmla="*/ 888564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935480 w 4544616"/>
                  <a:gd name="connsiteY17" fmla="*/ 1310860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44616" h="1322759">
                    <a:moveTo>
                      <a:pt x="0" y="1269564"/>
                    </a:moveTo>
                    <a:cubicBezTo>
                      <a:pt x="39370" y="1256864"/>
                      <a:pt x="78740" y="1244164"/>
                      <a:pt x="106680" y="1239084"/>
                    </a:cubicBezTo>
                    <a:cubicBezTo>
                      <a:pt x="134620" y="1234004"/>
                      <a:pt x="127000" y="1236544"/>
                      <a:pt x="167640" y="1239084"/>
                    </a:cubicBezTo>
                    <a:cubicBezTo>
                      <a:pt x="208280" y="1241624"/>
                      <a:pt x="350520" y="1254324"/>
                      <a:pt x="350520" y="1254324"/>
                    </a:cubicBezTo>
                    <a:cubicBezTo>
                      <a:pt x="386080" y="1259404"/>
                      <a:pt x="347980" y="1272104"/>
                      <a:pt x="381000" y="1269564"/>
                    </a:cubicBezTo>
                    <a:cubicBezTo>
                      <a:pt x="414020" y="1267024"/>
                      <a:pt x="480060" y="1241624"/>
                      <a:pt x="548640" y="1239084"/>
                    </a:cubicBezTo>
                    <a:cubicBezTo>
                      <a:pt x="617220" y="1236544"/>
                      <a:pt x="739140" y="1261944"/>
                      <a:pt x="792480" y="1254324"/>
                    </a:cubicBezTo>
                    <a:cubicBezTo>
                      <a:pt x="845820" y="1246704"/>
                      <a:pt x="839047" y="1194211"/>
                      <a:pt x="868680" y="1193364"/>
                    </a:cubicBezTo>
                    <a:cubicBezTo>
                      <a:pt x="898313" y="1192517"/>
                      <a:pt x="930487" y="1241624"/>
                      <a:pt x="970280" y="1249244"/>
                    </a:cubicBezTo>
                    <a:cubicBezTo>
                      <a:pt x="1010073" y="1256864"/>
                      <a:pt x="1071033" y="1236544"/>
                      <a:pt x="1107440" y="1239084"/>
                    </a:cubicBezTo>
                    <a:cubicBezTo>
                      <a:pt x="1143847" y="1241624"/>
                      <a:pt x="1155700" y="1272104"/>
                      <a:pt x="1188720" y="1264484"/>
                    </a:cubicBezTo>
                    <a:cubicBezTo>
                      <a:pt x="1221740" y="1256864"/>
                      <a:pt x="1277702" y="1195959"/>
                      <a:pt x="1305560" y="1193364"/>
                    </a:cubicBezTo>
                    <a:cubicBezTo>
                      <a:pt x="1333418" y="1190769"/>
                      <a:pt x="1339946" y="1240722"/>
                      <a:pt x="1355869" y="1248916"/>
                    </a:cubicBezTo>
                    <a:cubicBezTo>
                      <a:pt x="1371792" y="1257110"/>
                      <a:pt x="1378155" y="1239084"/>
                      <a:pt x="1401097" y="1242525"/>
                    </a:cubicBezTo>
                    <a:cubicBezTo>
                      <a:pt x="1424039" y="1245966"/>
                      <a:pt x="1445260" y="1260469"/>
                      <a:pt x="1493520" y="1269564"/>
                    </a:cubicBezTo>
                    <a:cubicBezTo>
                      <a:pt x="1541780" y="1278659"/>
                      <a:pt x="1625108" y="1305697"/>
                      <a:pt x="1690656" y="1297094"/>
                    </a:cubicBezTo>
                    <a:cubicBezTo>
                      <a:pt x="1756204" y="1288491"/>
                      <a:pt x="1846007" y="1215650"/>
                      <a:pt x="1886811" y="1217944"/>
                    </a:cubicBezTo>
                    <a:cubicBezTo>
                      <a:pt x="1927615" y="1220238"/>
                      <a:pt x="1904591" y="1295292"/>
                      <a:pt x="1935480" y="1310860"/>
                    </a:cubicBezTo>
                    <a:cubicBezTo>
                      <a:pt x="1966369" y="1326428"/>
                      <a:pt x="2019300" y="1311269"/>
                      <a:pt x="2072148" y="1311351"/>
                    </a:cubicBezTo>
                    <a:cubicBezTo>
                      <a:pt x="2124996" y="1311433"/>
                      <a:pt x="2219468" y="1315776"/>
                      <a:pt x="2252570" y="1311351"/>
                    </a:cubicBezTo>
                    <a:cubicBezTo>
                      <a:pt x="2285672" y="1306927"/>
                      <a:pt x="2247572" y="1289720"/>
                      <a:pt x="2270760" y="1284804"/>
                    </a:cubicBezTo>
                    <a:cubicBezTo>
                      <a:pt x="2293948" y="1279888"/>
                      <a:pt x="2341061" y="1279889"/>
                      <a:pt x="2391697" y="1281855"/>
                    </a:cubicBezTo>
                    <a:cubicBezTo>
                      <a:pt x="2442333" y="1283821"/>
                      <a:pt x="2518533" y="1318970"/>
                      <a:pt x="2574577" y="1296602"/>
                    </a:cubicBezTo>
                    <a:cubicBezTo>
                      <a:pt x="2630621" y="1274234"/>
                      <a:pt x="2685463" y="1193637"/>
                      <a:pt x="2727960" y="1147644"/>
                    </a:cubicBezTo>
                    <a:cubicBezTo>
                      <a:pt x="2770457" y="1101651"/>
                      <a:pt x="2802467" y="1069751"/>
                      <a:pt x="2829560" y="1020644"/>
                    </a:cubicBezTo>
                    <a:cubicBezTo>
                      <a:pt x="2856653" y="971537"/>
                      <a:pt x="2854113" y="938517"/>
                      <a:pt x="2890520" y="853004"/>
                    </a:cubicBezTo>
                    <a:cubicBezTo>
                      <a:pt x="2926927" y="767491"/>
                      <a:pt x="2892213" y="831837"/>
                      <a:pt x="2926080" y="690444"/>
                    </a:cubicBezTo>
                    <a:cubicBezTo>
                      <a:pt x="2959947" y="549051"/>
                      <a:pt x="3038250" y="-58938"/>
                      <a:pt x="3093720" y="4644"/>
                    </a:cubicBezTo>
                    <a:cubicBezTo>
                      <a:pt x="3149190" y="68226"/>
                      <a:pt x="3218590" y="894299"/>
                      <a:pt x="3258902" y="1071935"/>
                    </a:cubicBezTo>
                    <a:cubicBezTo>
                      <a:pt x="3299214" y="1249571"/>
                      <a:pt x="3302819" y="1052599"/>
                      <a:pt x="3335593" y="1070461"/>
                    </a:cubicBezTo>
                    <a:cubicBezTo>
                      <a:pt x="3368367" y="1088323"/>
                      <a:pt x="3412040" y="1186563"/>
                      <a:pt x="3455548" y="1179107"/>
                    </a:cubicBezTo>
                    <a:cubicBezTo>
                      <a:pt x="3499056" y="1171651"/>
                      <a:pt x="3537565" y="1081768"/>
                      <a:pt x="3596640" y="1025724"/>
                    </a:cubicBezTo>
                    <a:cubicBezTo>
                      <a:pt x="3655715" y="969680"/>
                      <a:pt x="3749040" y="832684"/>
                      <a:pt x="3810000" y="842844"/>
                    </a:cubicBezTo>
                    <a:cubicBezTo>
                      <a:pt x="3870960" y="853004"/>
                      <a:pt x="3924300" y="1033344"/>
                      <a:pt x="3962400" y="1086684"/>
                    </a:cubicBezTo>
                    <a:cubicBezTo>
                      <a:pt x="4000500" y="1140024"/>
                      <a:pt x="3990340" y="1190824"/>
                      <a:pt x="4038600" y="1162884"/>
                    </a:cubicBezTo>
                    <a:cubicBezTo>
                      <a:pt x="4086860" y="1134944"/>
                      <a:pt x="4188460" y="931744"/>
                      <a:pt x="4251960" y="919044"/>
                    </a:cubicBezTo>
                    <a:cubicBezTo>
                      <a:pt x="4315460" y="906344"/>
                      <a:pt x="4371340" y="1030804"/>
                      <a:pt x="4419600" y="1086684"/>
                    </a:cubicBezTo>
                    <a:cubicBezTo>
                      <a:pt x="4467860" y="1142564"/>
                      <a:pt x="4541520" y="1254324"/>
                      <a:pt x="4541520" y="1254324"/>
                    </a:cubicBezTo>
                    <a:cubicBezTo>
                      <a:pt x="4559300" y="1289884"/>
                      <a:pt x="4493260" y="1358464"/>
                      <a:pt x="4526280" y="1300044"/>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Freeform 83">
                <a:extLst>
                  <a:ext uri="{FF2B5EF4-FFF2-40B4-BE49-F238E27FC236}">
                    <a16:creationId xmlns:a16="http://schemas.microsoft.com/office/drawing/2014/main" id="{5FA9EB97-2C3A-4736-BFA5-67CA572CA15A}"/>
                  </a:ext>
                </a:extLst>
              </p:cNvPr>
              <p:cNvSpPr/>
              <p:nvPr/>
            </p:nvSpPr>
            <p:spPr>
              <a:xfrm>
                <a:off x="912852" y="3355740"/>
                <a:ext cx="4544616" cy="1045069"/>
              </a:xfrm>
              <a:custGeom>
                <a:avLst/>
                <a:gdLst>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143000 w 4544616"/>
                  <a:gd name="connsiteY9" fmla="*/ 120892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829560 w 4544616"/>
                  <a:gd name="connsiteY24" fmla="*/ 102096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335593 w 4544616"/>
                  <a:gd name="connsiteY29" fmla="*/ 1070794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371600 w 4544616"/>
                  <a:gd name="connsiteY13" fmla="*/ 888564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935480 w 4544616"/>
                  <a:gd name="connsiteY17" fmla="*/ 1310860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44616" h="1322759">
                    <a:moveTo>
                      <a:pt x="0" y="1269564"/>
                    </a:moveTo>
                    <a:cubicBezTo>
                      <a:pt x="39370" y="1256864"/>
                      <a:pt x="78740" y="1244164"/>
                      <a:pt x="106680" y="1239084"/>
                    </a:cubicBezTo>
                    <a:cubicBezTo>
                      <a:pt x="134620" y="1234004"/>
                      <a:pt x="127000" y="1236544"/>
                      <a:pt x="167640" y="1239084"/>
                    </a:cubicBezTo>
                    <a:cubicBezTo>
                      <a:pt x="208280" y="1241624"/>
                      <a:pt x="350520" y="1254324"/>
                      <a:pt x="350520" y="1254324"/>
                    </a:cubicBezTo>
                    <a:cubicBezTo>
                      <a:pt x="386080" y="1259404"/>
                      <a:pt x="347980" y="1272104"/>
                      <a:pt x="381000" y="1269564"/>
                    </a:cubicBezTo>
                    <a:cubicBezTo>
                      <a:pt x="414020" y="1267024"/>
                      <a:pt x="480060" y="1241624"/>
                      <a:pt x="548640" y="1239084"/>
                    </a:cubicBezTo>
                    <a:cubicBezTo>
                      <a:pt x="617220" y="1236544"/>
                      <a:pt x="739140" y="1261944"/>
                      <a:pt x="792480" y="1254324"/>
                    </a:cubicBezTo>
                    <a:cubicBezTo>
                      <a:pt x="845820" y="1246704"/>
                      <a:pt x="839047" y="1194211"/>
                      <a:pt x="868680" y="1193364"/>
                    </a:cubicBezTo>
                    <a:cubicBezTo>
                      <a:pt x="898313" y="1192517"/>
                      <a:pt x="930487" y="1241624"/>
                      <a:pt x="970280" y="1249244"/>
                    </a:cubicBezTo>
                    <a:cubicBezTo>
                      <a:pt x="1010073" y="1256864"/>
                      <a:pt x="1071033" y="1236544"/>
                      <a:pt x="1107440" y="1239084"/>
                    </a:cubicBezTo>
                    <a:cubicBezTo>
                      <a:pt x="1143847" y="1241624"/>
                      <a:pt x="1155700" y="1272104"/>
                      <a:pt x="1188720" y="1264484"/>
                    </a:cubicBezTo>
                    <a:cubicBezTo>
                      <a:pt x="1221740" y="1256864"/>
                      <a:pt x="1277702" y="1195959"/>
                      <a:pt x="1305560" y="1193364"/>
                    </a:cubicBezTo>
                    <a:cubicBezTo>
                      <a:pt x="1333418" y="1190769"/>
                      <a:pt x="1339946" y="1240722"/>
                      <a:pt x="1355869" y="1248916"/>
                    </a:cubicBezTo>
                    <a:cubicBezTo>
                      <a:pt x="1371792" y="1257110"/>
                      <a:pt x="1378155" y="1239084"/>
                      <a:pt x="1401097" y="1242525"/>
                    </a:cubicBezTo>
                    <a:cubicBezTo>
                      <a:pt x="1424039" y="1245966"/>
                      <a:pt x="1445260" y="1260469"/>
                      <a:pt x="1493520" y="1269564"/>
                    </a:cubicBezTo>
                    <a:cubicBezTo>
                      <a:pt x="1541780" y="1278659"/>
                      <a:pt x="1625108" y="1305697"/>
                      <a:pt x="1690656" y="1297094"/>
                    </a:cubicBezTo>
                    <a:cubicBezTo>
                      <a:pt x="1756204" y="1288491"/>
                      <a:pt x="1846007" y="1215650"/>
                      <a:pt x="1886811" y="1217944"/>
                    </a:cubicBezTo>
                    <a:cubicBezTo>
                      <a:pt x="1927615" y="1220238"/>
                      <a:pt x="1904591" y="1295292"/>
                      <a:pt x="1935480" y="1310860"/>
                    </a:cubicBezTo>
                    <a:cubicBezTo>
                      <a:pt x="1966369" y="1326428"/>
                      <a:pt x="2019300" y="1311269"/>
                      <a:pt x="2072148" y="1311351"/>
                    </a:cubicBezTo>
                    <a:cubicBezTo>
                      <a:pt x="2124996" y="1311433"/>
                      <a:pt x="2219468" y="1315776"/>
                      <a:pt x="2252570" y="1311351"/>
                    </a:cubicBezTo>
                    <a:cubicBezTo>
                      <a:pt x="2285672" y="1306927"/>
                      <a:pt x="2247572" y="1289720"/>
                      <a:pt x="2270760" y="1284804"/>
                    </a:cubicBezTo>
                    <a:cubicBezTo>
                      <a:pt x="2293948" y="1279888"/>
                      <a:pt x="2341061" y="1279889"/>
                      <a:pt x="2391697" y="1281855"/>
                    </a:cubicBezTo>
                    <a:cubicBezTo>
                      <a:pt x="2442333" y="1283821"/>
                      <a:pt x="2518533" y="1318970"/>
                      <a:pt x="2574577" y="1296602"/>
                    </a:cubicBezTo>
                    <a:cubicBezTo>
                      <a:pt x="2630621" y="1274234"/>
                      <a:pt x="2685463" y="1193637"/>
                      <a:pt x="2727960" y="1147644"/>
                    </a:cubicBezTo>
                    <a:cubicBezTo>
                      <a:pt x="2770457" y="1101651"/>
                      <a:pt x="2802467" y="1069751"/>
                      <a:pt x="2829560" y="1020644"/>
                    </a:cubicBezTo>
                    <a:cubicBezTo>
                      <a:pt x="2856653" y="971537"/>
                      <a:pt x="2854113" y="938517"/>
                      <a:pt x="2890520" y="853004"/>
                    </a:cubicBezTo>
                    <a:cubicBezTo>
                      <a:pt x="2926927" y="767491"/>
                      <a:pt x="2892213" y="831837"/>
                      <a:pt x="2926080" y="690444"/>
                    </a:cubicBezTo>
                    <a:cubicBezTo>
                      <a:pt x="2959947" y="549051"/>
                      <a:pt x="3038250" y="-58938"/>
                      <a:pt x="3093720" y="4644"/>
                    </a:cubicBezTo>
                    <a:cubicBezTo>
                      <a:pt x="3149190" y="68226"/>
                      <a:pt x="3218590" y="894299"/>
                      <a:pt x="3258902" y="1071935"/>
                    </a:cubicBezTo>
                    <a:cubicBezTo>
                      <a:pt x="3299214" y="1249571"/>
                      <a:pt x="3302819" y="1052599"/>
                      <a:pt x="3335593" y="1070461"/>
                    </a:cubicBezTo>
                    <a:cubicBezTo>
                      <a:pt x="3368367" y="1088323"/>
                      <a:pt x="3412040" y="1186563"/>
                      <a:pt x="3455548" y="1179107"/>
                    </a:cubicBezTo>
                    <a:cubicBezTo>
                      <a:pt x="3499056" y="1171651"/>
                      <a:pt x="3537565" y="1081768"/>
                      <a:pt x="3596640" y="1025724"/>
                    </a:cubicBezTo>
                    <a:cubicBezTo>
                      <a:pt x="3655715" y="969680"/>
                      <a:pt x="3749040" y="832684"/>
                      <a:pt x="3810000" y="842844"/>
                    </a:cubicBezTo>
                    <a:cubicBezTo>
                      <a:pt x="3870960" y="853004"/>
                      <a:pt x="3924300" y="1033344"/>
                      <a:pt x="3962400" y="1086684"/>
                    </a:cubicBezTo>
                    <a:cubicBezTo>
                      <a:pt x="4000500" y="1140024"/>
                      <a:pt x="3990340" y="1190824"/>
                      <a:pt x="4038600" y="1162884"/>
                    </a:cubicBezTo>
                    <a:cubicBezTo>
                      <a:pt x="4086860" y="1134944"/>
                      <a:pt x="4188460" y="931744"/>
                      <a:pt x="4251960" y="919044"/>
                    </a:cubicBezTo>
                    <a:cubicBezTo>
                      <a:pt x="4315460" y="906344"/>
                      <a:pt x="4371340" y="1030804"/>
                      <a:pt x="4419600" y="1086684"/>
                    </a:cubicBezTo>
                    <a:cubicBezTo>
                      <a:pt x="4467860" y="1142564"/>
                      <a:pt x="4541520" y="1254324"/>
                      <a:pt x="4541520" y="1254324"/>
                    </a:cubicBezTo>
                    <a:cubicBezTo>
                      <a:pt x="4559300" y="1289884"/>
                      <a:pt x="4493260" y="1358464"/>
                      <a:pt x="4526280" y="1300044"/>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84">
                <a:extLst>
                  <a:ext uri="{FF2B5EF4-FFF2-40B4-BE49-F238E27FC236}">
                    <a16:creationId xmlns:a16="http://schemas.microsoft.com/office/drawing/2014/main" id="{D1D74A1C-30F7-4951-8E87-BCCAE1574FD5}"/>
                  </a:ext>
                </a:extLst>
              </p:cNvPr>
              <p:cNvSpPr/>
              <p:nvPr/>
            </p:nvSpPr>
            <p:spPr>
              <a:xfrm>
                <a:off x="1065252" y="3508140"/>
                <a:ext cx="4544616" cy="1045069"/>
              </a:xfrm>
              <a:custGeom>
                <a:avLst/>
                <a:gdLst>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143000 w 4544616"/>
                  <a:gd name="connsiteY9" fmla="*/ 120892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27760 w 4544616"/>
                  <a:gd name="connsiteY10" fmla="*/ 126988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4112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910840 w 4544616"/>
                  <a:gd name="connsiteY24" fmla="*/ 98032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84 h 1323079"/>
                  <a:gd name="connsiteX1" fmla="*/ 106680 w 4544616"/>
                  <a:gd name="connsiteY1" fmla="*/ 1239404 h 1323079"/>
                  <a:gd name="connsiteX2" fmla="*/ 167640 w 4544616"/>
                  <a:gd name="connsiteY2" fmla="*/ 1239404 h 1323079"/>
                  <a:gd name="connsiteX3" fmla="*/ 350520 w 4544616"/>
                  <a:gd name="connsiteY3" fmla="*/ 1254644 h 1323079"/>
                  <a:gd name="connsiteX4" fmla="*/ 381000 w 4544616"/>
                  <a:gd name="connsiteY4" fmla="*/ 1269884 h 1323079"/>
                  <a:gd name="connsiteX5" fmla="*/ 548640 w 4544616"/>
                  <a:gd name="connsiteY5" fmla="*/ 1239404 h 1323079"/>
                  <a:gd name="connsiteX6" fmla="*/ 792480 w 4544616"/>
                  <a:gd name="connsiteY6" fmla="*/ 1254644 h 1323079"/>
                  <a:gd name="connsiteX7" fmla="*/ 868680 w 4544616"/>
                  <a:gd name="connsiteY7" fmla="*/ 1193684 h 1323079"/>
                  <a:gd name="connsiteX8" fmla="*/ 960120 w 4544616"/>
                  <a:gd name="connsiteY8" fmla="*/ 1087004 h 1323079"/>
                  <a:gd name="connsiteX9" fmla="*/ 1076960 w 4544616"/>
                  <a:gd name="connsiteY9" fmla="*/ 1168284 h 1323079"/>
                  <a:gd name="connsiteX10" fmla="*/ 1188720 w 4544616"/>
                  <a:gd name="connsiteY10" fmla="*/ 1264804 h 1323079"/>
                  <a:gd name="connsiteX11" fmla="*/ 1305560 w 4544616"/>
                  <a:gd name="connsiteY11" fmla="*/ 1193684 h 1323079"/>
                  <a:gd name="connsiteX12" fmla="*/ 1341120 w 4544616"/>
                  <a:gd name="connsiteY12" fmla="*/ 1087004 h 1323079"/>
                  <a:gd name="connsiteX13" fmla="*/ 1371600 w 4544616"/>
                  <a:gd name="connsiteY13" fmla="*/ 888884 h 1323079"/>
                  <a:gd name="connsiteX14" fmla="*/ 1493520 w 4544616"/>
                  <a:gd name="connsiteY14" fmla="*/ 1269884 h 1323079"/>
                  <a:gd name="connsiteX15" fmla="*/ 1661160 w 4544616"/>
                  <a:gd name="connsiteY15" fmla="*/ 1208924 h 1323079"/>
                  <a:gd name="connsiteX16" fmla="*/ 1798320 w 4544616"/>
                  <a:gd name="connsiteY16" fmla="*/ 1041284 h 1323079"/>
                  <a:gd name="connsiteX17" fmla="*/ 1935480 w 4544616"/>
                  <a:gd name="connsiteY17" fmla="*/ 1178444 h 1323079"/>
                  <a:gd name="connsiteX18" fmla="*/ 2057400 w 4544616"/>
                  <a:gd name="connsiteY18" fmla="*/ 1193684 h 1323079"/>
                  <a:gd name="connsiteX19" fmla="*/ 2164080 w 4544616"/>
                  <a:gd name="connsiteY19" fmla="*/ 1193684 h 1323079"/>
                  <a:gd name="connsiteX20" fmla="*/ 2270760 w 4544616"/>
                  <a:gd name="connsiteY20" fmla="*/ 1285124 h 1323079"/>
                  <a:gd name="connsiteX21" fmla="*/ 2362200 w 4544616"/>
                  <a:gd name="connsiteY21" fmla="*/ 1193684 h 1323079"/>
                  <a:gd name="connsiteX22" fmla="*/ 2545080 w 4544616"/>
                  <a:gd name="connsiteY22" fmla="*/ 1193684 h 1323079"/>
                  <a:gd name="connsiteX23" fmla="*/ 2727960 w 4544616"/>
                  <a:gd name="connsiteY23" fmla="*/ 1147964 h 1323079"/>
                  <a:gd name="connsiteX24" fmla="*/ 2829560 w 4544616"/>
                  <a:gd name="connsiteY24" fmla="*/ 1020964 h 1323079"/>
                  <a:gd name="connsiteX25" fmla="*/ 2910840 w 4544616"/>
                  <a:gd name="connsiteY25" fmla="*/ 843164 h 1323079"/>
                  <a:gd name="connsiteX26" fmla="*/ 2926080 w 4544616"/>
                  <a:gd name="connsiteY26" fmla="*/ 690764 h 1323079"/>
                  <a:gd name="connsiteX27" fmla="*/ 3093720 w 4544616"/>
                  <a:gd name="connsiteY27" fmla="*/ 4964 h 1323079"/>
                  <a:gd name="connsiteX28" fmla="*/ 3185160 w 4544616"/>
                  <a:gd name="connsiteY28" fmla="*/ 1087004 h 1323079"/>
                  <a:gd name="connsiteX29" fmla="*/ 3276600 w 4544616"/>
                  <a:gd name="connsiteY29" fmla="*/ 1041284 h 1323079"/>
                  <a:gd name="connsiteX30" fmla="*/ 3337560 w 4544616"/>
                  <a:gd name="connsiteY30" fmla="*/ 1208924 h 1323079"/>
                  <a:gd name="connsiteX31" fmla="*/ 3596640 w 4544616"/>
                  <a:gd name="connsiteY31" fmla="*/ 1026044 h 1323079"/>
                  <a:gd name="connsiteX32" fmla="*/ 3810000 w 4544616"/>
                  <a:gd name="connsiteY32" fmla="*/ 843164 h 1323079"/>
                  <a:gd name="connsiteX33" fmla="*/ 3962400 w 4544616"/>
                  <a:gd name="connsiteY33" fmla="*/ 1087004 h 1323079"/>
                  <a:gd name="connsiteX34" fmla="*/ 4038600 w 4544616"/>
                  <a:gd name="connsiteY34" fmla="*/ 1163204 h 1323079"/>
                  <a:gd name="connsiteX35" fmla="*/ 4251960 w 4544616"/>
                  <a:gd name="connsiteY35" fmla="*/ 919364 h 1323079"/>
                  <a:gd name="connsiteX36" fmla="*/ 4419600 w 4544616"/>
                  <a:gd name="connsiteY36" fmla="*/ 1087004 h 1323079"/>
                  <a:gd name="connsiteX37" fmla="*/ 4541520 w 4544616"/>
                  <a:gd name="connsiteY37" fmla="*/ 1254644 h 1323079"/>
                  <a:gd name="connsiteX38" fmla="*/ 4526280 w 4544616"/>
                  <a:gd name="connsiteY38" fmla="*/ 1300364 h 1323079"/>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60120 w 4544616"/>
                  <a:gd name="connsiteY8" fmla="*/ 10870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076960 w 4544616"/>
                  <a:gd name="connsiteY9" fmla="*/ 116829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18861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337560 w 4544616"/>
                  <a:gd name="connsiteY30" fmla="*/ 1208937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276600 w 4544616"/>
                  <a:gd name="connsiteY29" fmla="*/ 1041297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897 h 1323092"/>
                  <a:gd name="connsiteX1" fmla="*/ 106680 w 4544616"/>
                  <a:gd name="connsiteY1" fmla="*/ 1239417 h 1323092"/>
                  <a:gd name="connsiteX2" fmla="*/ 167640 w 4544616"/>
                  <a:gd name="connsiteY2" fmla="*/ 1239417 h 1323092"/>
                  <a:gd name="connsiteX3" fmla="*/ 350520 w 4544616"/>
                  <a:gd name="connsiteY3" fmla="*/ 1254657 h 1323092"/>
                  <a:gd name="connsiteX4" fmla="*/ 381000 w 4544616"/>
                  <a:gd name="connsiteY4" fmla="*/ 1269897 h 1323092"/>
                  <a:gd name="connsiteX5" fmla="*/ 548640 w 4544616"/>
                  <a:gd name="connsiteY5" fmla="*/ 1239417 h 1323092"/>
                  <a:gd name="connsiteX6" fmla="*/ 792480 w 4544616"/>
                  <a:gd name="connsiteY6" fmla="*/ 1254657 h 1323092"/>
                  <a:gd name="connsiteX7" fmla="*/ 868680 w 4544616"/>
                  <a:gd name="connsiteY7" fmla="*/ 1193697 h 1323092"/>
                  <a:gd name="connsiteX8" fmla="*/ 970280 w 4544616"/>
                  <a:gd name="connsiteY8" fmla="*/ 1249577 h 1323092"/>
                  <a:gd name="connsiteX9" fmla="*/ 1107440 w 4544616"/>
                  <a:gd name="connsiteY9" fmla="*/ 1239417 h 1323092"/>
                  <a:gd name="connsiteX10" fmla="*/ 1188720 w 4544616"/>
                  <a:gd name="connsiteY10" fmla="*/ 1264817 h 1323092"/>
                  <a:gd name="connsiteX11" fmla="*/ 1305560 w 4544616"/>
                  <a:gd name="connsiteY11" fmla="*/ 1193697 h 1323092"/>
                  <a:gd name="connsiteX12" fmla="*/ 1341120 w 4544616"/>
                  <a:gd name="connsiteY12" fmla="*/ 1087017 h 1323092"/>
                  <a:gd name="connsiteX13" fmla="*/ 1371600 w 4544616"/>
                  <a:gd name="connsiteY13" fmla="*/ 888897 h 1323092"/>
                  <a:gd name="connsiteX14" fmla="*/ 1493520 w 4544616"/>
                  <a:gd name="connsiteY14" fmla="*/ 1269897 h 1323092"/>
                  <a:gd name="connsiteX15" fmla="*/ 1661160 w 4544616"/>
                  <a:gd name="connsiteY15" fmla="*/ 1208937 h 1323092"/>
                  <a:gd name="connsiteX16" fmla="*/ 1798320 w 4544616"/>
                  <a:gd name="connsiteY16" fmla="*/ 1041297 h 1323092"/>
                  <a:gd name="connsiteX17" fmla="*/ 1935480 w 4544616"/>
                  <a:gd name="connsiteY17" fmla="*/ 1178457 h 1323092"/>
                  <a:gd name="connsiteX18" fmla="*/ 2057400 w 4544616"/>
                  <a:gd name="connsiteY18" fmla="*/ 1193697 h 1323092"/>
                  <a:gd name="connsiteX19" fmla="*/ 2164080 w 4544616"/>
                  <a:gd name="connsiteY19" fmla="*/ 1193697 h 1323092"/>
                  <a:gd name="connsiteX20" fmla="*/ 2270760 w 4544616"/>
                  <a:gd name="connsiteY20" fmla="*/ 1285137 h 1323092"/>
                  <a:gd name="connsiteX21" fmla="*/ 2362200 w 4544616"/>
                  <a:gd name="connsiteY21" fmla="*/ 1193697 h 1323092"/>
                  <a:gd name="connsiteX22" fmla="*/ 2545080 w 4544616"/>
                  <a:gd name="connsiteY22" fmla="*/ 1193697 h 1323092"/>
                  <a:gd name="connsiteX23" fmla="*/ 2727960 w 4544616"/>
                  <a:gd name="connsiteY23" fmla="*/ 1147977 h 1323092"/>
                  <a:gd name="connsiteX24" fmla="*/ 2829560 w 4544616"/>
                  <a:gd name="connsiteY24" fmla="*/ 1020977 h 1323092"/>
                  <a:gd name="connsiteX25" fmla="*/ 2890520 w 4544616"/>
                  <a:gd name="connsiteY25" fmla="*/ 853337 h 1323092"/>
                  <a:gd name="connsiteX26" fmla="*/ 2926080 w 4544616"/>
                  <a:gd name="connsiteY26" fmla="*/ 690777 h 1323092"/>
                  <a:gd name="connsiteX27" fmla="*/ 3093720 w 4544616"/>
                  <a:gd name="connsiteY27" fmla="*/ 4977 h 1323092"/>
                  <a:gd name="connsiteX28" fmla="*/ 3185160 w 4544616"/>
                  <a:gd name="connsiteY28" fmla="*/ 1087017 h 1323092"/>
                  <a:gd name="connsiteX29" fmla="*/ 3335593 w 4544616"/>
                  <a:gd name="connsiteY29" fmla="*/ 1070794 h 1323092"/>
                  <a:gd name="connsiteX30" fmla="*/ 3455548 w 4544616"/>
                  <a:gd name="connsiteY30" fmla="*/ 1179440 h 1323092"/>
                  <a:gd name="connsiteX31" fmla="*/ 3596640 w 4544616"/>
                  <a:gd name="connsiteY31" fmla="*/ 1026057 h 1323092"/>
                  <a:gd name="connsiteX32" fmla="*/ 3810000 w 4544616"/>
                  <a:gd name="connsiteY32" fmla="*/ 843177 h 1323092"/>
                  <a:gd name="connsiteX33" fmla="*/ 3962400 w 4544616"/>
                  <a:gd name="connsiteY33" fmla="*/ 1087017 h 1323092"/>
                  <a:gd name="connsiteX34" fmla="*/ 4038600 w 4544616"/>
                  <a:gd name="connsiteY34" fmla="*/ 1163217 h 1323092"/>
                  <a:gd name="connsiteX35" fmla="*/ 4251960 w 4544616"/>
                  <a:gd name="connsiteY35" fmla="*/ 919377 h 1323092"/>
                  <a:gd name="connsiteX36" fmla="*/ 4419600 w 4544616"/>
                  <a:gd name="connsiteY36" fmla="*/ 1087017 h 1323092"/>
                  <a:gd name="connsiteX37" fmla="*/ 4541520 w 4544616"/>
                  <a:gd name="connsiteY37" fmla="*/ 1254657 h 1323092"/>
                  <a:gd name="connsiteX38" fmla="*/ 4526280 w 4544616"/>
                  <a:gd name="connsiteY38" fmla="*/ 1300377 h 1323092"/>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371600 w 4544616"/>
                  <a:gd name="connsiteY13" fmla="*/ 888564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41120 w 4544616"/>
                  <a:gd name="connsiteY12" fmla="*/ 1086684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798320 w 4544616"/>
                  <a:gd name="connsiteY16" fmla="*/ 104096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164080 w 4544616"/>
                  <a:gd name="connsiteY19" fmla="*/ 1193364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57400 w 4544616"/>
                  <a:gd name="connsiteY18" fmla="*/ 1193364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935480 w 4544616"/>
                  <a:gd name="connsiteY17" fmla="*/ 1178124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61160 w 4544616"/>
                  <a:gd name="connsiteY15" fmla="*/ 120860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45080 w 4544616"/>
                  <a:gd name="connsiteY22" fmla="*/ 1193364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62200 w 4544616"/>
                  <a:gd name="connsiteY21" fmla="*/ 1193364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846990 w 4544616"/>
                  <a:gd name="connsiteY17" fmla="*/ 1281363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 name="connsiteX0" fmla="*/ 0 w 4544616"/>
                  <a:gd name="connsiteY0" fmla="*/ 1269564 h 1322759"/>
                  <a:gd name="connsiteX1" fmla="*/ 106680 w 4544616"/>
                  <a:gd name="connsiteY1" fmla="*/ 1239084 h 1322759"/>
                  <a:gd name="connsiteX2" fmla="*/ 167640 w 4544616"/>
                  <a:gd name="connsiteY2" fmla="*/ 1239084 h 1322759"/>
                  <a:gd name="connsiteX3" fmla="*/ 350520 w 4544616"/>
                  <a:gd name="connsiteY3" fmla="*/ 1254324 h 1322759"/>
                  <a:gd name="connsiteX4" fmla="*/ 381000 w 4544616"/>
                  <a:gd name="connsiteY4" fmla="*/ 1269564 h 1322759"/>
                  <a:gd name="connsiteX5" fmla="*/ 548640 w 4544616"/>
                  <a:gd name="connsiteY5" fmla="*/ 1239084 h 1322759"/>
                  <a:gd name="connsiteX6" fmla="*/ 792480 w 4544616"/>
                  <a:gd name="connsiteY6" fmla="*/ 1254324 h 1322759"/>
                  <a:gd name="connsiteX7" fmla="*/ 868680 w 4544616"/>
                  <a:gd name="connsiteY7" fmla="*/ 1193364 h 1322759"/>
                  <a:gd name="connsiteX8" fmla="*/ 970280 w 4544616"/>
                  <a:gd name="connsiteY8" fmla="*/ 1249244 h 1322759"/>
                  <a:gd name="connsiteX9" fmla="*/ 1107440 w 4544616"/>
                  <a:gd name="connsiteY9" fmla="*/ 1239084 h 1322759"/>
                  <a:gd name="connsiteX10" fmla="*/ 1188720 w 4544616"/>
                  <a:gd name="connsiteY10" fmla="*/ 1264484 h 1322759"/>
                  <a:gd name="connsiteX11" fmla="*/ 1305560 w 4544616"/>
                  <a:gd name="connsiteY11" fmla="*/ 1193364 h 1322759"/>
                  <a:gd name="connsiteX12" fmla="*/ 1355869 w 4544616"/>
                  <a:gd name="connsiteY12" fmla="*/ 1248916 h 1322759"/>
                  <a:gd name="connsiteX13" fmla="*/ 1401097 w 4544616"/>
                  <a:gd name="connsiteY13" fmla="*/ 1242525 h 1322759"/>
                  <a:gd name="connsiteX14" fmla="*/ 1493520 w 4544616"/>
                  <a:gd name="connsiteY14" fmla="*/ 1269564 h 1322759"/>
                  <a:gd name="connsiteX15" fmla="*/ 1690656 w 4544616"/>
                  <a:gd name="connsiteY15" fmla="*/ 1297094 h 1322759"/>
                  <a:gd name="connsiteX16" fmla="*/ 1886811 w 4544616"/>
                  <a:gd name="connsiteY16" fmla="*/ 1217944 h 1322759"/>
                  <a:gd name="connsiteX17" fmla="*/ 1935480 w 4544616"/>
                  <a:gd name="connsiteY17" fmla="*/ 1310860 h 1322759"/>
                  <a:gd name="connsiteX18" fmla="*/ 2072148 w 4544616"/>
                  <a:gd name="connsiteY18" fmla="*/ 1311351 h 1322759"/>
                  <a:gd name="connsiteX19" fmla="*/ 2252570 w 4544616"/>
                  <a:gd name="connsiteY19" fmla="*/ 1311351 h 1322759"/>
                  <a:gd name="connsiteX20" fmla="*/ 2270760 w 4544616"/>
                  <a:gd name="connsiteY20" fmla="*/ 1284804 h 1322759"/>
                  <a:gd name="connsiteX21" fmla="*/ 2391697 w 4544616"/>
                  <a:gd name="connsiteY21" fmla="*/ 1281855 h 1322759"/>
                  <a:gd name="connsiteX22" fmla="*/ 2574577 w 4544616"/>
                  <a:gd name="connsiteY22" fmla="*/ 1296602 h 1322759"/>
                  <a:gd name="connsiteX23" fmla="*/ 2727960 w 4544616"/>
                  <a:gd name="connsiteY23" fmla="*/ 1147644 h 1322759"/>
                  <a:gd name="connsiteX24" fmla="*/ 2829560 w 4544616"/>
                  <a:gd name="connsiteY24" fmla="*/ 1020644 h 1322759"/>
                  <a:gd name="connsiteX25" fmla="*/ 2890520 w 4544616"/>
                  <a:gd name="connsiteY25" fmla="*/ 853004 h 1322759"/>
                  <a:gd name="connsiteX26" fmla="*/ 2926080 w 4544616"/>
                  <a:gd name="connsiteY26" fmla="*/ 690444 h 1322759"/>
                  <a:gd name="connsiteX27" fmla="*/ 3093720 w 4544616"/>
                  <a:gd name="connsiteY27" fmla="*/ 4644 h 1322759"/>
                  <a:gd name="connsiteX28" fmla="*/ 3258902 w 4544616"/>
                  <a:gd name="connsiteY28" fmla="*/ 1071935 h 1322759"/>
                  <a:gd name="connsiteX29" fmla="*/ 3335593 w 4544616"/>
                  <a:gd name="connsiteY29" fmla="*/ 1070461 h 1322759"/>
                  <a:gd name="connsiteX30" fmla="*/ 3455548 w 4544616"/>
                  <a:gd name="connsiteY30" fmla="*/ 1179107 h 1322759"/>
                  <a:gd name="connsiteX31" fmla="*/ 3596640 w 4544616"/>
                  <a:gd name="connsiteY31" fmla="*/ 1025724 h 1322759"/>
                  <a:gd name="connsiteX32" fmla="*/ 3810000 w 4544616"/>
                  <a:gd name="connsiteY32" fmla="*/ 842844 h 1322759"/>
                  <a:gd name="connsiteX33" fmla="*/ 3962400 w 4544616"/>
                  <a:gd name="connsiteY33" fmla="*/ 1086684 h 1322759"/>
                  <a:gd name="connsiteX34" fmla="*/ 4038600 w 4544616"/>
                  <a:gd name="connsiteY34" fmla="*/ 1162884 h 1322759"/>
                  <a:gd name="connsiteX35" fmla="*/ 4251960 w 4544616"/>
                  <a:gd name="connsiteY35" fmla="*/ 919044 h 1322759"/>
                  <a:gd name="connsiteX36" fmla="*/ 4419600 w 4544616"/>
                  <a:gd name="connsiteY36" fmla="*/ 1086684 h 1322759"/>
                  <a:gd name="connsiteX37" fmla="*/ 4541520 w 4544616"/>
                  <a:gd name="connsiteY37" fmla="*/ 1254324 h 1322759"/>
                  <a:gd name="connsiteX38" fmla="*/ 4526280 w 4544616"/>
                  <a:gd name="connsiteY38" fmla="*/ 1300044 h 1322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44616" h="1322759">
                    <a:moveTo>
                      <a:pt x="0" y="1269564"/>
                    </a:moveTo>
                    <a:cubicBezTo>
                      <a:pt x="39370" y="1256864"/>
                      <a:pt x="78740" y="1244164"/>
                      <a:pt x="106680" y="1239084"/>
                    </a:cubicBezTo>
                    <a:cubicBezTo>
                      <a:pt x="134620" y="1234004"/>
                      <a:pt x="127000" y="1236544"/>
                      <a:pt x="167640" y="1239084"/>
                    </a:cubicBezTo>
                    <a:cubicBezTo>
                      <a:pt x="208280" y="1241624"/>
                      <a:pt x="350520" y="1254324"/>
                      <a:pt x="350520" y="1254324"/>
                    </a:cubicBezTo>
                    <a:cubicBezTo>
                      <a:pt x="386080" y="1259404"/>
                      <a:pt x="347980" y="1272104"/>
                      <a:pt x="381000" y="1269564"/>
                    </a:cubicBezTo>
                    <a:cubicBezTo>
                      <a:pt x="414020" y="1267024"/>
                      <a:pt x="480060" y="1241624"/>
                      <a:pt x="548640" y="1239084"/>
                    </a:cubicBezTo>
                    <a:cubicBezTo>
                      <a:pt x="617220" y="1236544"/>
                      <a:pt x="739140" y="1261944"/>
                      <a:pt x="792480" y="1254324"/>
                    </a:cubicBezTo>
                    <a:cubicBezTo>
                      <a:pt x="845820" y="1246704"/>
                      <a:pt x="839047" y="1194211"/>
                      <a:pt x="868680" y="1193364"/>
                    </a:cubicBezTo>
                    <a:cubicBezTo>
                      <a:pt x="898313" y="1192517"/>
                      <a:pt x="930487" y="1241624"/>
                      <a:pt x="970280" y="1249244"/>
                    </a:cubicBezTo>
                    <a:cubicBezTo>
                      <a:pt x="1010073" y="1256864"/>
                      <a:pt x="1071033" y="1236544"/>
                      <a:pt x="1107440" y="1239084"/>
                    </a:cubicBezTo>
                    <a:cubicBezTo>
                      <a:pt x="1143847" y="1241624"/>
                      <a:pt x="1155700" y="1272104"/>
                      <a:pt x="1188720" y="1264484"/>
                    </a:cubicBezTo>
                    <a:cubicBezTo>
                      <a:pt x="1221740" y="1256864"/>
                      <a:pt x="1277702" y="1195959"/>
                      <a:pt x="1305560" y="1193364"/>
                    </a:cubicBezTo>
                    <a:cubicBezTo>
                      <a:pt x="1333418" y="1190769"/>
                      <a:pt x="1339946" y="1240722"/>
                      <a:pt x="1355869" y="1248916"/>
                    </a:cubicBezTo>
                    <a:cubicBezTo>
                      <a:pt x="1371792" y="1257110"/>
                      <a:pt x="1378155" y="1239084"/>
                      <a:pt x="1401097" y="1242525"/>
                    </a:cubicBezTo>
                    <a:cubicBezTo>
                      <a:pt x="1424039" y="1245966"/>
                      <a:pt x="1445260" y="1260469"/>
                      <a:pt x="1493520" y="1269564"/>
                    </a:cubicBezTo>
                    <a:cubicBezTo>
                      <a:pt x="1541780" y="1278659"/>
                      <a:pt x="1625108" y="1305697"/>
                      <a:pt x="1690656" y="1297094"/>
                    </a:cubicBezTo>
                    <a:cubicBezTo>
                      <a:pt x="1756204" y="1288491"/>
                      <a:pt x="1846007" y="1215650"/>
                      <a:pt x="1886811" y="1217944"/>
                    </a:cubicBezTo>
                    <a:cubicBezTo>
                      <a:pt x="1927615" y="1220238"/>
                      <a:pt x="1904591" y="1295292"/>
                      <a:pt x="1935480" y="1310860"/>
                    </a:cubicBezTo>
                    <a:cubicBezTo>
                      <a:pt x="1966369" y="1326428"/>
                      <a:pt x="2019300" y="1311269"/>
                      <a:pt x="2072148" y="1311351"/>
                    </a:cubicBezTo>
                    <a:cubicBezTo>
                      <a:pt x="2124996" y="1311433"/>
                      <a:pt x="2219468" y="1315776"/>
                      <a:pt x="2252570" y="1311351"/>
                    </a:cubicBezTo>
                    <a:cubicBezTo>
                      <a:pt x="2285672" y="1306927"/>
                      <a:pt x="2247572" y="1289720"/>
                      <a:pt x="2270760" y="1284804"/>
                    </a:cubicBezTo>
                    <a:cubicBezTo>
                      <a:pt x="2293948" y="1279888"/>
                      <a:pt x="2341061" y="1279889"/>
                      <a:pt x="2391697" y="1281855"/>
                    </a:cubicBezTo>
                    <a:cubicBezTo>
                      <a:pt x="2442333" y="1283821"/>
                      <a:pt x="2518533" y="1318970"/>
                      <a:pt x="2574577" y="1296602"/>
                    </a:cubicBezTo>
                    <a:cubicBezTo>
                      <a:pt x="2630621" y="1274234"/>
                      <a:pt x="2685463" y="1193637"/>
                      <a:pt x="2727960" y="1147644"/>
                    </a:cubicBezTo>
                    <a:cubicBezTo>
                      <a:pt x="2770457" y="1101651"/>
                      <a:pt x="2802467" y="1069751"/>
                      <a:pt x="2829560" y="1020644"/>
                    </a:cubicBezTo>
                    <a:cubicBezTo>
                      <a:pt x="2856653" y="971537"/>
                      <a:pt x="2854113" y="938517"/>
                      <a:pt x="2890520" y="853004"/>
                    </a:cubicBezTo>
                    <a:cubicBezTo>
                      <a:pt x="2926927" y="767491"/>
                      <a:pt x="2892213" y="831837"/>
                      <a:pt x="2926080" y="690444"/>
                    </a:cubicBezTo>
                    <a:cubicBezTo>
                      <a:pt x="2959947" y="549051"/>
                      <a:pt x="3038250" y="-58938"/>
                      <a:pt x="3093720" y="4644"/>
                    </a:cubicBezTo>
                    <a:cubicBezTo>
                      <a:pt x="3149190" y="68226"/>
                      <a:pt x="3218590" y="894299"/>
                      <a:pt x="3258902" y="1071935"/>
                    </a:cubicBezTo>
                    <a:cubicBezTo>
                      <a:pt x="3299214" y="1249571"/>
                      <a:pt x="3302819" y="1052599"/>
                      <a:pt x="3335593" y="1070461"/>
                    </a:cubicBezTo>
                    <a:cubicBezTo>
                      <a:pt x="3368367" y="1088323"/>
                      <a:pt x="3412040" y="1186563"/>
                      <a:pt x="3455548" y="1179107"/>
                    </a:cubicBezTo>
                    <a:cubicBezTo>
                      <a:pt x="3499056" y="1171651"/>
                      <a:pt x="3537565" y="1081768"/>
                      <a:pt x="3596640" y="1025724"/>
                    </a:cubicBezTo>
                    <a:cubicBezTo>
                      <a:pt x="3655715" y="969680"/>
                      <a:pt x="3749040" y="832684"/>
                      <a:pt x="3810000" y="842844"/>
                    </a:cubicBezTo>
                    <a:cubicBezTo>
                      <a:pt x="3870960" y="853004"/>
                      <a:pt x="3924300" y="1033344"/>
                      <a:pt x="3962400" y="1086684"/>
                    </a:cubicBezTo>
                    <a:cubicBezTo>
                      <a:pt x="4000500" y="1140024"/>
                      <a:pt x="3990340" y="1190824"/>
                      <a:pt x="4038600" y="1162884"/>
                    </a:cubicBezTo>
                    <a:cubicBezTo>
                      <a:pt x="4086860" y="1134944"/>
                      <a:pt x="4188460" y="931744"/>
                      <a:pt x="4251960" y="919044"/>
                    </a:cubicBezTo>
                    <a:cubicBezTo>
                      <a:pt x="4315460" y="906344"/>
                      <a:pt x="4371340" y="1030804"/>
                      <a:pt x="4419600" y="1086684"/>
                    </a:cubicBezTo>
                    <a:cubicBezTo>
                      <a:pt x="4467860" y="1142564"/>
                      <a:pt x="4541520" y="1254324"/>
                      <a:pt x="4541520" y="1254324"/>
                    </a:cubicBezTo>
                    <a:cubicBezTo>
                      <a:pt x="4559300" y="1289884"/>
                      <a:pt x="4493260" y="1358464"/>
                      <a:pt x="4526280" y="1300044"/>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8" name="Picture 7">
            <a:extLst>
              <a:ext uri="{FF2B5EF4-FFF2-40B4-BE49-F238E27FC236}">
                <a16:creationId xmlns:a16="http://schemas.microsoft.com/office/drawing/2014/main" id="{BC7C2313-14E1-446F-BA06-F4D61A85C30F}"/>
              </a:ext>
            </a:extLst>
          </p:cNvPr>
          <p:cNvPicPr>
            <a:picLocks noChangeAspect="1"/>
          </p:cNvPicPr>
          <p:nvPr/>
        </p:nvPicPr>
        <p:blipFill>
          <a:blip r:embed="rId4"/>
          <a:stretch>
            <a:fillRect/>
          </a:stretch>
        </p:blipFill>
        <p:spPr>
          <a:xfrm>
            <a:off x="311712" y="1731420"/>
            <a:ext cx="3015394" cy="1358131"/>
          </a:xfrm>
          <a:prstGeom prst="rect">
            <a:avLst/>
          </a:prstGeom>
        </p:spPr>
      </p:pic>
      <p:grpSp>
        <p:nvGrpSpPr>
          <p:cNvPr id="31" name="Group 30">
            <a:extLst>
              <a:ext uri="{FF2B5EF4-FFF2-40B4-BE49-F238E27FC236}">
                <a16:creationId xmlns:a16="http://schemas.microsoft.com/office/drawing/2014/main" id="{6E1141AE-2A6B-48A7-85E0-080C3DDAA5AA}"/>
              </a:ext>
            </a:extLst>
          </p:cNvPr>
          <p:cNvGrpSpPr/>
          <p:nvPr/>
        </p:nvGrpSpPr>
        <p:grpSpPr>
          <a:xfrm>
            <a:off x="2830268" y="1618291"/>
            <a:ext cx="5167327" cy="4606912"/>
            <a:chOff x="2830268" y="1618291"/>
            <a:chExt cx="5167327" cy="4606912"/>
          </a:xfrm>
        </p:grpSpPr>
        <p:sp>
          <p:nvSpPr>
            <p:cNvPr id="17" name="Rectangle: Rounded Corners 16">
              <a:extLst>
                <a:ext uri="{FF2B5EF4-FFF2-40B4-BE49-F238E27FC236}">
                  <a16:creationId xmlns:a16="http://schemas.microsoft.com/office/drawing/2014/main" id="{EA3F7349-4420-4539-9BEA-72092EFB14C1}"/>
                </a:ext>
              </a:extLst>
            </p:cNvPr>
            <p:cNvSpPr/>
            <p:nvPr/>
          </p:nvSpPr>
          <p:spPr>
            <a:xfrm>
              <a:off x="4795666" y="1618291"/>
              <a:ext cx="3098435" cy="4606912"/>
            </a:xfrm>
            <a:prstGeom prst="round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58">
              <a:extLst>
                <a:ext uri="{FF2B5EF4-FFF2-40B4-BE49-F238E27FC236}">
                  <a16:creationId xmlns:a16="http://schemas.microsoft.com/office/drawing/2014/main" id="{76628FEA-789C-492E-9C43-4DB2315BD787}"/>
                </a:ext>
              </a:extLst>
            </p:cNvPr>
            <p:cNvGrpSpPr/>
            <p:nvPr/>
          </p:nvGrpSpPr>
          <p:grpSpPr>
            <a:xfrm>
              <a:off x="4966919" y="1894881"/>
              <a:ext cx="3030676" cy="1762526"/>
              <a:chOff x="972911" y="4277796"/>
              <a:chExt cx="3030676" cy="1762526"/>
            </a:xfrm>
          </p:grpSpPr>
          <p:sp>
            <p:nvSpPr>
              <p:cNvPr id="10" name="Line 43">
                <a:extLst>
                  <a:ext uri="{FF2B5EF4-FFF2-40B4-BE49-F238E27FC236}">
                    <a16:creationId xmlns:a16="http://schemas.microsoft.com/office/drawing/2014/main" id="{3B54186D-7877-4327-8A4A-D0BF4ACCA3E3}"/>
                  </a:ext>
                </a:extLst>
              </p:cNvPr>
              <p:cNvSpPr>
                <a:spLocks noChangeShapeType="1"/>
              </p:cNvSpPr>
              <p:nvPr/>
            </p:nvSpPr>
            <p:spPr bwMode="auto">
              <a:xfrm flipV="1">
                <a:off x="1776245" y="4423087"/>
                <a:ext cx="683746" cy="342062"/>
              </a:xfrm>
              <a:prstGeom prst="line">
                <a:avLst/>
              </a:prstGeom>
              <a:noFill/>
              <a:ln w="28575"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Line 44">
                <a:extLst>
                  <a:ext uri="{FF2B5EF4-FFF2-40B4-BE49-F238E27FC236}">
                    <a16:creationId xmlns:a16="http://schemas.microsoft.com/office/drawing/2014/main" id="{40668715-D4EE-43CE-B8F7-6CA36BFBB668}"/>
                  </a:ext>
                </a:extLst>
              </p:cNvPr>
              <p:cNvSpPr>
                <a:spLocks noChangeShapeType="1"/>
              </p:cNvSpPr>
              <p:nvPr/>
            </p:nvSpPr>
            <p:spPr bwMode="auto">
              <a:xfrm flipH="1" flipV="1">
                <a:off x="2459986" y="4423091"/>
                <a:ext cx="683745" cy="342057"/>
              </a:xfrm>
              <a:prstGeom prst="line">
                <a:avLst/>
              </a:prstGeom>
              <a:noFill/>
              <a:ln w="28575"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Rectangle 74">
                <a:extLst>
                  <a:ext uri="{FF2B5EF4-FFF2-40B4-BE49-F238E27FC236}">
                    <a16:creationId xmlns:a16="http://schemas.microsoft.com/office/drawing/2014/main" id="{B3063334-7285-47FC-AF03-C390C00611D6}"/>
                  </a:ext>
                </a:extLst>
              </p:cNvPr>
              <p:cNvSpPr>
                <a:spLocks noChangeArrowheads="1"/>
              </p:cNvSpPr>
              <p:nvPr/>
            </p:nvSpPr>
            <p:spPr bwMode="auto">
              <a:xfrm>
                <a:off x="2075342" y="4277796"/>
                <a:ext cx="2555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en-US" sz="1400" b="1" i="1" dirty="0">
                    <a:solidFill>
                      <a:srgbClr val="000000"/>
                    </a:solidFill>
                    <a:latin typeface="Calibri "/>
                  </a:rPr>
                  <a:t>x9</a:t>
                </a:r>
                <a:endParaRPr lang="en-US" altLang="en-US" sz="1600" b="1" i="1" dirty="0">
                  <a:solidFill>
                    <a:srgbClr val="000000"/>
                  </a:solidFill>
                  <a:latin typeface="Calibri "/>
                </a:endParaRPr>
              </a:p>
            </p:txBody>
          </p:sp>
          <p:sp>
            <p:nvSpPr>
              <p:cNvPr id="18" name="Line 45">
                <a:extLst>
                  <a:ext uri="{FF2B5EF4-FFF2-40B4-BE49-F238E27FC236}">
                    <a16:creationId xmlns:a16="http://schemas.microsoft.com/office/drawing/2014/main" id="{50C36BF7-46E8-403B-ADB3-97B25885EE7F}"/>
                  </a:ext>
                </a:extLst>
              </p:cNvPr>
              <p:cNvSpPr>
                <a:spLocks noChangeShapeType="1"/>
              </p:cNvSpPr>
              <p:nvPr/>
            </p:nvSpPr>
            <p:spPr bwMode="auto">
              <a:xfrm flipV="1">
                <a:off x="1432179" y="4800322"/>
                <a:ext cx="330870" cy="762735"/>
              </a:xfrm>
              <a:prstGeom prst="line">
                <a:avLst/>
              </a:prstGeom>
              <a:noFill/>
              <a:ln w="28575"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 name="Line 46">
                <a:extLst>
                  <a:ext uri="{FF2B5EF4-FFF2-40B4-BE49-F238E27FC236}">
                    <a16:creationId xmlns:a16="http://schemas.microsoft.com/office/drawing/2014/main" id="{14E39EAC-7199-44B3-AAAD-BD7670F61E13}"/>
                  </a:ext>
                </a:extLst>
              </p:cNvPr>
              <p:cNvSpPr>
                <a:spLocks noChangeShapeType="1"/>
              </p:cNvSpPr>
              <p:nvPr/>
            </p:nvSpPr>
            <p:spPr bwMode="auto">
              <a:xfrm flipH="1" flipV="1">
                <a:off x="1758588" y="4770885"/>
                <a:ext cx="485824" cy="762735"/>
              </a:xfrm>
              <a:prstGeom prst="line">
                <a:avLst/>
              </a:prstGeom>
              <a:noFill/>
              <a:ln w="28575"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 name="Freeform 11">
                <a:extLst>
                  <a:ext uri="{FF2B5EF4-FFF2-40B4-BE49-F238E27FC236}">
                    <a16:creationId xmlns:a16="http://schemas.microsoft.com/office/drawing/2014/main" id="{F46A22C9-4675-47DB-8A2D-A059029BE8C6}"/>
                  </a:ext>
                </a:extLst>
              </p:cNvPr>
              <p:cNvSpPr>
                <a:spLocks/>
              </p:cNvSpPr>
              <p:nvPr/>
            </p:nvSpPr>
            <p:spPr bwMode="auto">
              <a:xfrm>
                <a:off x="1683221" y="4717482"/>
                <a:ext cx="147638" cy="128588"/>
              </a:xfrm>
              <a:custGeom>
                <a:avLst/>
                <a:gdLst>
                  <a:gd name="T0" fmla="*/ 46 w 93"/>
                  <a:gd name="T1" fmla="*/ 0 h 81"/>
                  <a:gd name="T2" fmla="*/ 0 w 93"/>
                  <a:gd name="T3" fmla="*/ 81 h 81"/>
                  <a:gd name="T4" fmla="*/ 93 w 93"/>
                  <a:gd name="T5" fmla="*/ 81 h 81"/>
                  <a:gd name="T6" fmla="*/ 46 w 93"/>
                  <a:gd name="T7" fmla="*/ 0 h 81"/>
                </a:gdLst>
                <a:ahLst/>
                <a:cxnLst>
                  <a:cxn ang="0">
                    <a:pos x="T0" y="T1"/>
                  </a:cxn>
                  <a:cxn ang="0">
                    <a:pos x="T2" y="T3"/>
                  </a:cxn>
                  <a:cxn ang="0">
                    <a:pos x="T4" y="T5"/>
                  </a:cxn>
                  <a:cxn ang="0">
                    <a:pos x="T6" y="T7"/>
                  </a:cxn>
                </a:cxnLst>
                <a:rect l="0" t="0" r="r" b="b"/>
                <a:pathLst>
                  <a:path w="93" h="81">
                    <a:moveTo>
                      <a:pt x="46" y="0"/>
                    </a:moveTo>
                    <a:lnTo>
                      <a:pt x="0" y="81"/>
                    </a:lnTo>
                    <a:lnTo>
                      <a:pt x="93" y="81"/>
                    </a:lnTo>
                    <a:lnTo>
                      <a:pt x="46" y="0"/>
                    </a:lnTo>
                    <a:close/>
                  </a:path>
                </a:pathLst>
              </a:custGeom>
              <a:noFill/>
              <a:ln w="2857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 name="Freeform 11">
                <a:extLst>
                  <a:ext uri="{FF2B5EF4-FFF2-40B4-BE49-F238E27FC236}">
                    <a16:creationId xmlns:a16="http://schemas.microsoft.com/office/drawing/2014/main" id="{D20A0417-4290-4B39-BC20-BE5657B8EDD7}"/>
                  </a:ext>
                </a:extLst>
              </p:cNvPr>
              <p:cNvSpPr>
                <a:spLocks/>
              </p:cNvSpPr>
              <p:nvPr/>
            </p:nvSpPr>
            <p:spPr bwMode="auto">
              <a:xfrm>
                <a:off x="3082736" y="4682588"/>
                <a:ext cx="147638" cy="128588"/>
              </a:xfrm>
              <a:custGeom>
                <a:avLst/>
                <a:gdLst>
                  <a:gd name="T0" fmla="*/ 46 w 93"/>
                  <a:gd name="T1" fmla="*/ 0 h 81"/>
                  <a:gd name="T2" fmla="*/ 0 w 93"/>
                  <a:gd name="T3" fmla="*/ 81 h 81"/>
                  <a:gd name="T4" fmla="*/ 93 w 93"/>
                  <a:gd name="T5" fmla="*/ 81 h 81"/>
                  <a:gd name="T6" fmla="*/ 46 w 93"/>
                  <a:gd name="T7" fmla="*/ 0 h 81"/>
                </a:gdLst>
                <a:ahLst/>
                <a:cxnLst>
                  <a:cxn ang="0">
                    <a:pos x="T0" y="T1"/>
                  </a:cxn>
                  <a:cxn ang="0">
                    <a:pos x="T2" y="T3"/>
                  </a:cxn>
                  <a:cxn ang="0">
                    <a:pos x="T4" y="T5"/>
                  </a:cxn>
                  <a:cxn ang="0">
                    <a:pos x="T6" y="T7"/>
                  </a:cxn>
                </a:cxnLst>
                <a:rect l="0" t="0" r="r" b="b"/>
                <a:pathLst>
                  <a:path w="93" h="81">
                    <a:moveTo>
                      <a:pt x="46" y="0"/>
                    </a:moveTo>
                    <a:lnTo>
                      <a:pt x="0" y="81"/>
                    </a:lnTo>
                    <a:lnTo>
                      <a:pt x="93" y="81"/>
                    </a:lnTo>
                    <a:lnTo>
                      <a:pt x="46" y="0"/>
                    </a:lnTo>
                    <a:close/>
                  </a:path>
                </a:pathLst>
              </a:custGeom>
              <a:noFill/>
              <a:ln w="2857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6" name="Line 45">
                <a:extLst>
                  <a:ext uri="{FF2B5EF4-FFF2-40B4-BE49-F238E27FC236}">
                    <a16:creationId xmlns:a16="http://schemas.microsoft.com/office/drawing/2014/main" id="{058F6526-0B36-4FA9-AC81-FF11F71CA6AB}"/>
                  </a:ext>
                </a:extLst>
              </p:cNvPr>
              <p:cNvSpPr>
                <a:spLocks noChangeShapeType="1"/>
              </p:cNvSpPr>
              <p:nvPr/>
            </p:nvSpPr>
            <p:spPr bwMode="auto">
              <a:xfrm flipV="1">
                <a:off x="2835508" y="4768608"/>
                <a:ext cx="336316" cy="722920"/>
              </a:xfrm>
              <a:prstGeom prst="line">
                <a:avLst/>
              </a:prstGeom>
              <a:noFill/>
              <a:ln w="28575"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 name="Freeform 11">
                <a:extLst>
                  <a:ext uri="{FF2B5EF4-FFF2-40B4-BE49-F238E27FC236}">
                    <a16:creationId xmlns:a16="http://schemas.microsoft.com/office/drawing/2014/main" id="{74ECA9AE-FBDC-45B8-9EF9-BA985FC6096F}"/>
                  </a:ext>
                </a:extLst>
              </p:cNvPr>
              <p:cNvSpPr>
                <a:spLocks/>
              </p:cNvSpPr>
              <p:nvPr/>
            </p:nvSpPr>
            <p:spPr bwMode="auto">
              <a:xfrm>
                <a:off x="2386965" y="4337368"/>
                <a:ext cx="147638" cy="128588"/>
              </a:xfrm>
              <a:custGeom>
                <a:avLst/>
                <a:gdLst>
                  <a:gd name="T0" fmla="*/ 46 w 93"/>
                  <a:gd name="T1" fmla="*/ 0 h 81"/>
                  <a:gd name="T2" fmla="*/ 0 w 93"/>
                  <a:gd name="T3" fmla="*/ 81 h 81"/>
                  <a:gd name="T4" fmla="*/ 93 w 93"/>
                  <a:gd name="T5" fmla="*/ 81 h 81"/>
                  <a:gd name="T6" fmla="*/ 46 w 93"/>
                  <a:gd name="T7" fmla="*/ 0 h 81"/>
                </a:gdLst>
                <a:ahLst/>
                <a:cxnLst>
                  <a:cxn ang="0">
                    <a:pos x="T0" y="T1"/>
                  </a:cxn>
                  <a:cxn ang="0">
                    <a:pos x="T2" y="T3"/>
                  </a:cxn>
                  <a:cxn ang="0">
                    <a:pos x="T4" y="T5"/>
                  </a:cxn>
                  <a:cxn ang="0">
                    <a:pos x="T6" y="T7"/>
                  </a:cxn>
                </a:cxnLst>
                <a:rect l="0" t="0" r="r" b="b"/>
                <a:pathLst>
                  <a:path w="93" h="81">
                    <a:moveTo>
                      <a:pt x="46" y="0"/>
                    </a:moveTo>
                    <a:lnTo>
                      <a:pt x="0" y="81"/>
                    </a:lnTo>
                    <a:lnTo>
                      <a:pt x="93" y="81"/>
                    </a:lnTo>
                    <a:lnTo>
                      <a:pt x="46" y="0"/>
                    </a:lnTo>
                    <a:close/>
                  </a:path>
                </a:pathLst>
              </a:custGeom>
              <a:noFill/>
              <a:ln w="2857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0" name="TextBox 29">
                <a:extLst>
                  <a:ext uri="{FF2B5EF4-FFF2-40B4-BE49-F238E27FC236}">
                    <a16:creationId xmlns:a16="http://schemas.microsoft.com/office/drawing/2014/main" id="{A0CFB043-2FAF-49D8-89EC-26470EEFBEB7}"/>
                  </a:ext>
                </a:extLst>
              </p:cNvPr>
              <p:cNvSpPr txBox="1"/>
              <p:nvPr/>
            </p:nvSpPr>
            <p:spPr>
              <a:xfrm>
                <a:off x="972911" y="5724715"/>
                <a:ext cx="887694" cy="307777"/>
              </a:xfrm>
              <a:prstGeom prst="rect">
                <a:avLst/>
              </a:prstGeom>
              <a:noFill/>
            </p:spPr>
            <p:txBody>
              <a:bodyPr wrap="square" rtlCol="0">
                <a:spAutoFit/>
              </a:bodyPr>
              <a:lstStyle/>
              <a:p>
                <a:r>
                  <a:rPr lang="en-GB" sz="1400" b="1" i="1" dirty="0">
                    <a:solidFill>
                      <a:srgbClr val="000000"/>
                    </a:solidFill>
                    <a:latin typeface="Calibri "/>
                  </a:rPr>
                  <a:t>Human</a:t>
                </a:r>
                <a:endParaRPr lang="en-GB" sz="1600" b="1" i="1" dirty="0">
                  <a:solidFill>
                    <a:srgbClr val="000000"/>
                  </a:solidFill>
                  <a:latin typeface="Calibri "/>
                </a:endParaRPr>
              </a:p>
            </p:txBody>
          </p:sp>
          <p:sp>
            <p:nvSpPr>
              <p:cNvPr id="32" name="Line 45">
                <a:extLst>
                  <a:ext uri="{FF2B5EF4-FFF2-40B4-BE49-F238E27FC236}">
                    <a16:creationId xmlns:a16="http://schemas.microsoft.com/office/drawing/2014/main" id="{04214C6D-B7E1-4BFF-9637-4DC179E5F581}"/>
                  </a:ext>
                </a:extLst>
              </p:cNvPr>
              <p:cNvSpPr>
                <a:spLocks noChangeShapeType="1"/>
              </p:cNvSpPr>
              <p:nvPr/>
            </p:nvSpPr>
            <p:spPr bwMode="auto">
              <a:xfrm flipH="1" flipV="1">
                <a:off x="3173107" y="4764587"/>
                <a:ext cx="379419" cy="730400"/>
              </a:xfrm>
              <a:prstGeom prst="line">
                <a:avLst/>
              </a:prstGeom>
              <a:noFill/>
              <a:ln w="28575"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4" name="Oval 23">
                <a:extLst>
                  <a:ext uri="{FF2B5EF4-FFF2-40B4-BE49-F238E27FC236}">
                    <a16:creationId xmlns:a16="http://schemas.microsoft.com/office/drawing/2014/main" id="{BC3B03E7-2F46-4099-8B84-0494A7B9CAA5}"/>
                  </a:ext>
                </a:extLst>
              </p:cNvPr>
              <p:cNvSpPr>
                <a:spLocks noChangeArrowheads="1"/>
              </p:cNvSpPr>
              <p:nvPr/>
            </p:nvSpPr>
            <p:spPr bwMode="auto">
              <a:xfrm>
                <a:off x="2669525" y="5472466"/>
                <a:ext cx="233186" cy="233186"/>
              </a:xfrm>
              <a:prstGeom prst="ellipse">
                <a:avLst/>
              </a:prstGeom>
              <a:solidFill>
                <a:srgbClr val="C00000"/>
              </a:solidFill>
              <a:ln w="1905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6" name="Oval 23">
                <a:extLst>
                  <a:ext uri="{FF2B5EF4-FFF2-40B4-BE49-F238E27FC236}">
                    <a16:creationId xmlns:a16="http://schemas.microsoft.com/office/drawing/2014/main" id="{C4D671FC-BE9B-43D7-A9BC-8E6974632BC4}"/>
                  </a:ext>
                </a:extLst>
              </p:cNvPr>
              <p:cNvSpPr>
                <a:spLocks noChangeArrowheads="1"/>
              </p:cNvSpPr>
              <p:nvPr/>
            </p:nvSpPr>
            <p:spPr bwMode="auto">
              <a:xfrm>
                <a:off x="3474193" y="5472466"/>
                <a:ext cx="233185" cy="233185"/>
              </a:xfrm>
              <a:prstGeom prst="ellipse">
                <a:avLst/>
              </a:prstGeom>
              <a:solidFill>
                <a:schemeClr val="accent6">
                  <a:lumMod val="50000"/>
                </a:schemeClr>
              </a:solidFill>
              <a:ln w="190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8" name="Rectangle 74">
                <a:extLst>
                  <a:ext uri="{FF2B5EF4-FFF2-40B4-BE49-F238E27FC236}">
                    <a16:creationId xmlns:a16="http://schemas.microsoft.com/office/drawing/2014/main" id="{46F41EBA-8B5B-4B0E-81AE-8121F2D08881}"/>
                  </a:ext>
                </a:extLst>
              </p:cNvPr>
              <p:cNvSpPr>
                <a:spLocks noChangeArrowheads="1"/>
              </p:cNvSpPr>
              <p:nvPr/>
            </p:nvSpPr>
            <p:spPr bwMode="auto">
              <a:xfrm>
                <a:off x="1321003" y="4682588"/>
                <a:ext cx="2331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en-US" sz="1400" b="1" i="1" dirty="0">
                    <a:solidFill>
                      <a:srgbClr val="000000"/>
                    </a:solidFill>
                    <a:latin typeface="Calibri "/>
                  </a:rPr>
                  <a:t>x7</a:t>
                </a:r>
                <a:endParaRPr lang="en-US" altLang="en-US" sz="1600" b="1" i="1" dirty="0">
                  <a:solidFill>
                    <a:srgbClr val="000000"/>
                  </a:solidFill>
                  <a:latin typeface="Calibri "/>
                </a:endParaRPr>
              </a:p>
            </p:txBody>
          </p:sp>
          <p:sp>
            <p:nvSpPr>
              <p:cNvPr id="40" name="Rectangle 74">
                <a:extLst>
                  <a:ext uri="{FF2B5EF4-FFF2-40B4-BE49-F238E27FC236}">
                    <a16:creationId xmlns:a16="http://schemas.microsoft.com/office/drawing/2014/main" id="{EE347AF9-D479-438F-A004-7BCBA5D1F485}"/>
                  </a:ext>
                </a:extLst>
              </p:cNvPr>
              <p:cNvSpPr>
                <a:spLocks noChangeArrowheads="1"/>
              </p:cNvSpPr>
              <p:nvPr/>
            </p:nvSpPr>
            <p:spPr bwMode="auto">
              <a:xfrm>
                <a:off x="2772276" y="4682588"/>
                <a:ext cx="1731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en-US" sz="1400" b="1" i="1" dirty="0">
                    <a:solidFill>
                      <a:srgbClr val="000000"/>
                    </a:solidFill>
                    <a:latin typeface="Calibri "/>
                  </a:rPr>
                  <a:t>x9</a:t>
                </a:r>
                <a:endParaRPr lang="en-US" altLang="en-US" sz="1600" b="1" i="1" dirty="0">
                  <a:solidFill>
                    <a:srgbClr val="000000"/>
                  </a:solidFill>
                  <a:latin typeface="Calibri "/>
                </a:endParaRPr>
              </a:p>
            </p:txBody>
          </p:sp>
          <p:sp>
            <p:nvSpPr>
              <p:cNvPr id="42" name="Oval 23">
                <a:extLst>
                  <a:ext uri="{FF2B5EF4-FFF2-40B4-BE49-F238E27FC236}">
                    <a16:creationId xmlns:a16="http://schemas.microsoft.com/office/drawing/2014/main" id="{A755DD96-4816-47B7-A943-3CFA610E0073}"/>
                  </a:ext>
                </a:extLst>
              </p:cNvPr>
              <p:cNvSpPr>
                <a:spLocks noChangeArrowheads="1"/>
              </p:cNvSpPr>
              <p:nvPr/>
            </p:nvSpPr>
            <p:spPr bwMode="auto">
              <a:xfrm>
                <a:off x="1289609" y="5491529"/>
                <a:ext cx="233186" cy="233186"/>
              </a:xfrm>
              <a:prstGeom prst="ellipse">
                <a:avLst/>
              </a:prstGeom>
              <a:solidFill>
                <a:schemeClr val="accent5">
                  <a:lumMod val="50000"/>
                </a:schemeClr>
              </a:solidFill>
              <a:ln w="190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4" name="Freeform 11">
                <a:extLst>
                  <a:ext uri="{FF2B5EF4-FFF2-40B4-BE49-F238E27FC236}">
                    <a16:creationId xmlns:a16="http://schemas.microsoft.com/office/drawing/2014/main" id="{B13971F8-C1C8-470C-BD6B-1F37964DD725}"/>
                  </a:ext>
                </a:extLst>
              </p:cNvPr>
              <p:cNvSpPr>
                <a:spLocks/>
              </p:cNvSpPr>
              <p:nvPr/>
            </p:nvSpPr>
            <p:spPr bwMode="auto">
              <a:xfrm>
                <a:off x="2174101" y="5437090"/>
                <a:ext cx="147638" cy="128588"/>
              </a:xfrm>
              <a:custGeom>
                <a:avLst/>
                <a:gdLst>
                  <a:gd name="T0" fmla="*/ 46 w 93"/>
                  <a:gd name="T1" fmla="*/ 0 h 81"/>
                  <a:gd name="T2" fmla="*/ 0 w 93"/>
                  <a:gd name="T3" fmla="*/ 81 h 81"/>
                  <a:gd name="T4" fmla="*/ 93 w 93"/>
                  <a:gd name="T5" fmla="*/ 81 h 81"/>
                  <a:gd name="T6" fmla="*/ 46 w 93"/>
                  <a:gd name="T7" fmla="*/ 0 h 81"/>
                </a:gdLst>
                <a:ahLst/>
                <a:cxnLst>
                  <a:cxn ang="0">
                    <a:pos x="T0" y="T1"/>
                  </a:cxn>
                  <a:cxn ang="0">
                    <a:pos x="T2" y="T3"/>
                  </a:cxn>
                  <a:cxn ang="0">
                    <a:pos x="T4" y="T5"/>
                  </a:cxn>
                  <a:cxn ang="0">
                    <a:pos x="T6" y="T7"/>
                  </a:cxn>
                </a:cxnLst>
                <a:rect l="0" t="0" r="r" b="b"/>
                <a:pathLst>
                  <a:path w="93" h="81">
                    <a:moveTo>
                      <a:pt x="46" y="0"/>
                    </a:moveTo>
                    <a:lnTo>
                      <a:pt x="0" y="81"/>
                    </a:lnTo>
                    <a:lnTo>
                      <a:pt x="93" y="81"/>
                    </a:lnTo>
                    <a:lnTo>
                      <a:pt x="46" y="0"/>
                    </a:lnTo>
                    <a:close/>
                  </a:path>
                </a:pathLst>
              </a:custGeom>
              <a:noFill/>
              <a:ln w="2857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8" name="Rectangle 74">
                <a:extLst>
                  <a:ext uri="{FF2B5EF4-FFF2-40B4-BE49-F238E27FC236}">
                    <a16:creationId xmlns:a16="http://schemas.microsoft.com/office/drawing/2014/main" id="{4F751E16-2D61-4595-9D19-EF86636914D2}"/>
                  </a:ext>
                </a:extLst>
              </p:cNvPr>
              <p:cNvSpPr>
                <a:spLocks noChangeArrowheads="1"/>
              </p:cNvSpPr>
              <p:nvPr/>
            </p:nvSpPr>
            <p:spPr bwMode="auto">
              <a:xfrm>
                <a:off x="1871447" y="5378273"/>
                <a:ext cx="1731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en-US" sz="1400" b="1" i="1" dirty="0">
                    <a:solidFill>
                      <a:srgbClr val="000000"/>
                    </a:solidFill>
                    <a:latin typeface="Calibri "/>
                  </a:rPr>
                  <a:t>x8</a:t>
                </a:r>
                <a:endParaRPr lang="en-US" altLang="en-US" sz="1600" b="1" i="1" dirty="0">
                  <a:solidFill>
                    <a:srgbClr val="000000"/>
                  </a:solidFill>
                  <a:latin typeface="Calibri "/>
                </a:endParaRPr>
              </a:p>
            </p:txBody>
          </p:sp>
          <p:sp>
            <p:nvSpPr>
              <p:cNvPr id="50" name="Line 45">
                <a:extLst>
                  <a:ext uri="{FF2B5EF4-FFF2-40B4-BE49-F238E27FC236}">
                    <a16:creationId xmlns:a16="http://schemas.microsoft.com/office/drawing/2014/main" id="{B3A26FB8-B51B-4CB7-824D-A7A9DC35BC13}"/>
                  </a:ext>
                </a:extLst>
              </p:cNvPr>
              <p:cNvSpPr>
                <a:spLocks noChangeShapeType="1"/>
              </p:cNvSpPr>
              <p:nvPr/>
            </p:nvSpPr>
            <p:spPr bwMode="auto">
              <a:xfrm flipV="1">
                <a:off x="2086048" y="5537686"/>
                <a:ext cx="154604" cy="233185"/>
              </a:xfrm>
              <a:prstGeom prst="line">
                <a:avLst/>
              </a:prstGeom>
              <a:noFill/>
              <a:ln w="28575"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2" name="Line 45">
                <a:extLst>
                  <a:ext uri="{FF2B5EF4-FFF2-40B4-BE49-F238E27FC236}">
                    <a16:creationId xmlns:a16="http://schemas.microsoft.com/office/drawing/2014/main" id="{270B1674-0953-4DEA-879A-FB7ED4E944F6}"/>
                  </a:ext>
                </a:extLst>
              </p:cNvPr>
              <p:cNvSpPr>
                <a:spLocks noChangeShapeType="1"/>
              </p:cNvSpPr>
              <p:nvPr/>
            </p:nvSpPr>
            <p:spPr bwMode="auto">
              <a:xfrm flipH="1" flipV="1">
                <a:off x="2252400" y="5528924"/>
                <a:ext cx="154604" cy="214668"/>
              </a:xfrm>
              <a:prstGeom prst="line">
                <a:avLst/>
              </a:prstGeom>
              <a:noFill/>
              <a:ln w="28575"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 name="Rectangle 74">
                <a:extLst>
                  <a:ext uri="{FF2B5EF4-FFF2-40B4-BE49-F238E27FC236}">
                    <a16:creationId xmlns:a16="http://schemas.microsoft.com/office/drawing/2014/main" id="{61DB9D6D-1971-4396-B3C8-DA12172015EB}"/>
                  </a:ext>
                </a:extLst>
              </p:cNvPr>
              <p:cNvSpPr>
                <a:spLocks noChangeArrowheads="1"/>
              </p:cNvSpPr>
              <p:nvPr/>
            </p:nvSpPr>
            <p:spPr bwMode="auto">
              <a:xfrm>
                <a:off x="2100066" y="5697707"/>
                <a:ext cx="2308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en-US" b="1" i="1" dirty="0">
                    <a:solidFill>
                      <a:srgbClr val="000000"/>
                    </a:solidFill>
                  </a:rPr>
                  <a:t>…</a:t>
                </a:r>
                <a:endParaRPr lang="en-US" altLang="en-US" b="1" i="1" dirty="0"/>
              </a:p>
            </p:txBody>
          </p:sp>
          <p:sp>
            <p:nvSpPr>
              <p:cNvPr id="56" name="TextBox 55">
                <a:extLst>
                  <a:ext uri="{FF2B5EF4-FFF2-40B4-BE49-F238E27FC236}">
                    <a16:creationId xmlns:a16="http://schemas.microsoft.com/office/drawing/2014/main" id="{F6D6E8D8-378B-470D-8BC4-4E7ECDDA8473}"/>
                  </a:ext>
                </a:extLst>
              </p:cNvPr>
              <p:cNvSpPr txBox="1"/>
              <p:nvPr/>
            </p:nvSpPr>
            <p:spPr>
              <a:xfrm>
                <a:off x="2534603" y="5724715"/>
                <a:ext cx="592419" cy="307777"/>
              </a:xfrm>
              <a:prstGeom prst="rect">
                <a:avLst/>
              </a:prstGeom>
              <a:noFill/>
            </p:spPr>
            <p:txBody>
              <a:bodyPr wrap="square" rtlCol="0">
                <a:spAutoFit/>
              </a:bodyPr>
              <a:lstStyle/>
              <a:p>
                <a:r>
                  <a:rPr lang="en-GB" sz="1400" b="1" i="1" dirty="0">
                    <a:solidFill>
                      <a:srgbClr val="000000"/>
                    </a:solidFill>
                    <a:latin typeface="Calibri "/>
                  </a:rPr>
                  <a:t>Wall</a:t>
                </a:r>
                <a:endParaRPr lang="en-GB" sz="1600" b="1" i="1" dirty="0">
                  <a:solidFill>
                    <a:srgbClr val="000000"/>
                  </a:solidFill>
                  <a:latin typeface="Calibri "/>
                </a:endParaRPr>
              </a:p>
            </p:txBody>
          </p:sp>
          <p:sp>
            <p:nvSpPr>
              <p:cNvPr id="58" name="TextBox 57">
                <a:extLst>
                  <a:ext uri="{FF2B5EF4-FFF2-40B4-BE49-F238E27FC236}">
                    <a16:creationId xmlns:a16="http://schemas.microsoft.com/office/drawing/2014/main" id="{BA53495E-80B1-4058-A8C1-BDD38C2C5B1B}"/>
                  </a:ext>
                </a:extLst>
              </p:cNvPr>
              <p:cNvSpPr txBox="1"/>
              <p:nvPr/>
            </p:nvSpPr>
            <p:spPr>
              <a:xfrm>
                <a:off x="3411168" y="5732545"/>
                <a:ext cx="592419" cy="307777"/>
              </a:xfrm>
              <a:prstGeom prst="rect">
                <a:avLst/>
              </a:prstGeom>
              <a:noFill/>
            </p:spPr>
            <p:txBody>
              <a:bodyPr wrap="square" rtlCol="0">
                <a:spAutoFit/>
              </a:bodyPr>
              <a:lstStyle/>
              <a:p>
                <a:r>
                  <a:rPr lang="en-GB" sz="1400" b="1" i="1" dirty="0" err="1">
                    <a:solidFill>
                      <a:srgbClr val="000000"/>
                    </a:solidFill>
                    <a:latin typeface="Calibri "/>
                  </a:rPr>
                  <a:t>LoS</a:t>
                </a:r>
                <a:endParaRPr lang="en-GB" sz="1600" b="1" i="1" dirty="0">
                  <a:solidFill>
                    <a:srgbClr val="000000"/>
                  </a:solidFill>
                  <a:latin typeface="Calibri "/>
                </a:endParaRPr>
              </a:p>
            </p:txBody>
          </p:sp>
        </p:grpSp>
        <p:grpSp>
          <p:nvGrpSpPr>
            <p:cNvPr id="112" name="Group 111">
              <a:extLst>
                <a:ext uri="{FF2B5EF4-FFF2-40B4-BE49-F238E27FC236}">
                  <a16:creationId xmlns:a16="http://schemas.microsoft.com/office/drawing/2014/main" id="{C8909721-B4B4-47D5-A0A1-430D98765F4A}"/>
                </a:ext>
              </a:extLst>
            </p:cNvPr>
            <p:cNvGrpSpPr/>
            <p:nvPr/>
          </p:nvGrpSpPr>
          <p:grpSpPr>
            <a:xfrm>
              <a:off x="5003693" y="3987099"/>
              <a:ext cx="2703584" cy="1847768"/>
              <a:chOff x="5060702" y="4337334"/>
              <a:chExt cx="2703584" cy="1847768"/>
            </a:xfrm>
          </p:grpSpPr>
          <p:sp>
            <p:nvSpPr>
              <p:cNvPr id="61" name="Line 45">
                <a:extLst>
                  <a:ext uri="{FF2B5EF4-FFF2-40B4-BE49-F238E27FC236}">
                    <a16:creationId xmlns:a16="http://schemas.microsoft.com/office/drawing/2014/main" id="{EC834A5F-24EB-4524-984F-87A166DBA41D}"/>
                  </a:ext>
                </a:extLst>
              </p:cNvPr>
              <p:cNvSpPr>
                <a:spLocks noChangeShapeType="1"/>
              </p:cNvSpPr>
              <p:nvPr/>
            </p:nvSpPr>
            <p:spPr bwMode="auto">
              <a:xfrm flipV="1">
                <a:off x="5803791" y="4479713"/>
                <a:ext cx="706443" cy="540890"/>
              </a:xfrm>
              <a:prstGeom prst="line">
                <a:avLst/>
              </a:prstGeom>
              <a:noFill/>
              <a:ln w="28575"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000"/>
              </a:p>
            </p:txBody>
          </p:sp>
          <p:sp>
            <p:nvSpPr>
              <p:cNvPr id="63" name="Line 46">
                <a:extLst>
                  <a:ext uri="{FF2B5EF4-FFF2-40B4-BE49-F238E27FC236}">
                    <a16:creationId xmlns:a16="http://schemas.microsoft.com/office/drawing/2014/main" id="{596160B7-99E3-4A7F-AE13-E5707E00D457}"/>
                  </a:ext>
                </a:extLst>
              </p:cNvPr>
              <p:cNvSpPr>
                <a:spLocks noChangeShapeType="1"/>
              </p:cNvSpPr>
              <p:nvPr/>
            </p:nvSpPr>
            <p:spPr bwMode="auto">
              <a:xfrm flipH="1" flipV="1">
                <a:off x="6501905" y="4477607"/>
                <a:ext cx="671321" cy="518546"/>
              </a:xfrm>
              <a:prstGeom prst="line">
                <a:avLst/>
              </a:prstGeom>
              <a:noFill/>
              <a:ln w="28575"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000"/>
              </a:p>
            </p:txBody>
          </p:sp>
          <p:sp>
            <p:nvSpPr>
              <p:cNvPr id="65" name="Rectangle 75">
                <a:extLst>
                  <a:ext uri="{FF2B5EF4-FFF2-40B4-BE49-F238E27FC236}">
                    <a16:creationId xmlns:a16="http://schemas.microsoft.com/office/drawing/2014/main" id="{CAB979E4-AA04-4513-B51F-BD3A1A467E27}"/>
                  </a:ext>
                </a:extLst>
              </p:cNvPr>
              <p:cNvSpPr>
                <a:spLocks noChangeArrowheads="1"/>
              </p:cNvSpPr>
              <p:nvPr/>
            </p:nvSpPr>
            <p:spPr bwMode="auto">
              <a:xfrm>
                <a:off x="6176834" y="4337334"/>
                <a:ext cx="1731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GB" altLang="en-US" sz="1400" b="1" i="1" dirty="0">
                    <a:solidFill>
                      <a:srgbClr val="000000"/>
                    </a:solidFill>
                    <a:latin typeface="Calibri "/>
                  </a:rPr>
                  <a:t>x3</a:t>
                </a:r>
                <a:endParaRPr lang="en-US" altLang="en-US" sz="1600" b="1" i="1" dirty="0">
                  <a:solidFill>
                    <a:srgbClr val="000000"/>
                  </a:solidFill>
                  <a:latin typeface="Calibri "/>
                </a:endParaRPr>
              </a:p>
            </p:txBody>
          </p:sp>
          <p:sp>
            <p:nvSpPr>
              <p:cNvPr id="67" name="Freeform 11">
                <a:extLst>
                  <a:ext uri="{FF2B5EF4-FFF2-40B4-BE49-F238E27FC236}">
                    <a16:creationId xmlns:a16="http://schemas.microsoft.com/office/drawing/2014/main" id="{49820AC4-D946-4765-870B-BB6FB20A89B0}"/>
                  </a:ext>
                </a:extLst>
              </p:cNvPr>
              <p:cNvSpPr>
                <a:spLocks/>
              </p:cNvSpPr>
              <p:nvPr/>
            </p:nvSpPr>
            <p:spPr bwMode="auto">
              <a:xfrm>
                <a:off x="6442651" y="4396151"/>
                <a:ext cx="147638" cy="128588"/>
              </a:xfrm>
              <a:custGeom>
                <a:avLst/>
                <a:gdLst>
                  <a:gd name="T0" fmla="*/ 46 w 93"/>
                  <a:gd name="T1" fmla="*/ 0 h 81"/>
                  <a:gd name="T2" fmla="*/ 0 w 93"/>
                  <a:gd name="T3" fmla="*/ 81 h 81"/>
                  <a:gd name="T4" fmla="*/ 93 w 93"/>
                  <a:gd name="T5" fmla="*/ 81 h 81"/>
                  <a:gd name="T6" fmla="*/ 46 w 93"/>
                  <a:gd name="T7" fmla="*/ 0 h 81"/>
                </a:gdLst>
                <a:ahLst/>
                <a:cxnLst>
                  <a:cxn ang="0">
                    <a:pos x="T0" y="T1"/>
                  </a:cxn>
                  <a:cxn ang="0">
                    <a:pos x="T2" y="T3"/>
                  </a:cxn>
                  <a:cxn ang="0">
                    <a:pos x="T4" y="T5"/>
                  </a:cxn>
                  <a:cxn ang="0">
                    <a:pos x="T6" y="T7"/>
                  </a:cxn>
                </a:cxnLst>
                <a:rect l="0" t="0" r="r" b="b"/>
                <a:pathLst>
                  <a:path w="93" h="81">
                    <a:moveTo>
                      <a:pt x="46" y="0"/>
                    </a:moveTo>
                    <a:lnTo>
                      <a:pt x="0" y="81"/>
                    </a:lnTo>
                    <a:lnTo>
                      <a:pt x="93" y="81"/>
                    </a:lnTo>
                    <a:lnTo>
                      <a:pt x="46" y="0"/>
                    </a:lnTo>
                    <a:close/>
                  </a:path>
                </a:pathLst>
              </a:custGeom>
              <a:noFill/>
              <a:ln w="2857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9" name="Freeform 11">
                <a:extLst>
                  <a:ext uri="{FF2B5EF4-FFF2-40B4-BE49-F238E27FC236}">
                    <a16:creationId xmlns:a16="http://schemas.microsoft.com/office/drawing/2014/main" id="{4D568364-270E-4EAC-B8EA-44E089C043B7}"/>
                  </a:ext>
                </a:extLst>
              </p:cNvPr>
              <p:cNvSpPr>
                <a:spLocks/>
              </p:cNvSpPr>
              <p:nvPr/>
            </p:nvSpPr>
            <p:spPr bwMode="auto">
              <a:xfrm>
                <a:off x="7099408" y="4909037"/>
                <a:ext cx="147638" cy="128588"/>
              </a:xfrm>
              <a:custGeom>
                <a:avLst/>
                <a:gdLst>
                  <a:gd name="T0" fmla="*/ 46 w 93"/>
                  <a:gd name="T1" fmla="*/ 0 h 81"/>
                  <a:gd name="T2" fmla="*/ 0 w 93"/>
                  <a:gd name="T3" fmla="*/ 81 h 81"/>
                  <a:gd name="T4" fmla="*/ 93 w 93"/>
                  <a:gd name="T5" fmla="*/ 81 h 81"/>
                  <a:gd name="T6" fmla="*/ 46 w 93"/>
                  <a:gd name="T7" fmla="*/ 0 h 81"/>
                </a:gdLst>
                <a:ahLst/>
                <a:cxnLst>
                  <a:cxn ang="0">
                    <a:pos x="T0" y="T1"/>
                  </a:cxn>
                  <a:cxn ang="0">
                    <a:pos x="T2" y="T3"/>
                  </a:cxn>
                  <a:cxn ang="0">
                    <a:pos x="T4" y="T5"/>
                  </a:cxn>
                  <a:cxn ang="0">
                    <a:pos x="T6" y="T7"/>
                  </a:cxn>
                </a:cxnLst>
                <a:rect l="0" t="0" r="r" b="b"/>
                <a:pathLst>
                  <a:path w="93" h="81">
                    <a:moveTo>
                      <a:pt x="46" y="0"/>
                    </a:moveTo>
                    <a:lnTo>
                      <a:pt x="0" y="81"/>
                    </a:lnTo>
                    <a:lnTo>
                      <a:pt x="93" y="81"/>
                    </a:lnTo>
                    <a:lnTo>
                      <a:pt x="46" y="0"/>
                    </a:lnTo>
                    <a:close/>
                  </a:path>
                </a:pathLst>
              </a:custGeom>
              <a:noFill/>
              <a:ln w="2857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1" name="Line 49">
                <a:extLst>
                  <a:ext uri="{FF2B5EF4-FFF2-40B4-BE49-F238E27FC236}">
                    <a16:creationId xmlns:a16="http://schemas.microsoft.com/office/drawing/2014/main" id="{09EC59C0-4834-4D3D-8D2D-3B7C98BD398D}"/>
                  </a:ext>
                </a:extLst>
              </p:cNvPr>
              <p:cNvSpPr>
                <a:spLocks noChangeShapeType="1"/>
              </p:cNvSpPr>
              <p:nvPr/>
            </p:nvSpPr>
            <p:spPr bwMode="auto">
              <a:xfrm flipV="1">
                <a:off x="6818903" y="4989416"/>
                <a:ext cx="356230" cy="638791"/>
              </a:xfrm>
              <a:prstGeom prst="line">
                <a:avLst/>
              </a:prstGeom>
              <a:noFill/>
              <a:ln w="28575"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000"/>
              </a:p>
            </p:txBody>
          </p:sp>
          <p:sp>
            <p:nvSpPr>
              <p:cNvPr id="73" name="Line 50">
                <a:extLst>
                  <a:ext uri="{FF2B5EF4-FFF2-40B4-BE49-F238E27FC236}">
                    <a16:creationId xmlns:a16="http://schemas.microsoft.com/office/drawing/2014/main" id="{C5687439-498B-4900-BFBC-2E656E0A271A}"/>
                  </a:ext>
                </a:extLst>
              </p:cNvPr>
              <p:cNvSpPr>
                <a:spLocks noChangeShapeType="1"/>
              </p:cNvSpPr>
              <p:nvPr/>
            </p:nvSpPr>
            <p:spPr bwMode="auto">
              <a:xfrm flipH="1" flipV="1">
                <a:off x="7173227" y="4990739"/>
                <a:ext cx="390816" cy="649944"/>
              </a:xfrm>
              <a:prstGeom prst="line">
                <a:avLst/>
              </a:prstGeom>
              <a:noFill/>
              <a:ln w="28575"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000"/>
              </a:p>
            </p:txBody>
          </p:sp>
          <p:sp>
            <p:nvSpPr>
              <p:cNvPr id="75" name="Oval 29">
                <a:extLst>
                  <a:ext uri="{FF2B5EF4-FFF2-40B4-BE49-F238E27FC236}">
                    <a16:creationId xmlns:a16="http://schemas.microsoft.com/office/drawing/2014/main" id="{159C5734-29C6-4A7B-860D-C3B820DE75D8}"/>
                  </a:ext>
                </a:extLst>
              </p:cNvPr>
              <p:cNvSpPr>
                <a:spLocks noChangeArrowheads="1"/>
              </p:cNvSpPr>
              <p:nvPr/>
            </p:nvSpPr>
            <p:spPr bwMode="auto">
              <a:xfrm>
                <a:off x="7494047" y="5625598"/>
                <a:ext cx="216094" cy="216094"/>
              </a:xfrm>
              <a:prstGeom prst="ellipse">
                <a:avLst/>
              </a:prstGeom>
              <a:solidFill>
                <a:schemeClr val="accent5">
                  <a:lumMod val="50000"/>
                </a:schemeClr>
              </a:solidFill>
              <a:ln w="190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77" name="Rectangle 75">
                <a:extLst>
                  <a:ext uri="{FF2B5EF4-FFF2-40B4-BE49-F238E27FC236}">
                    <a16:creationId xmlns:a16="http://schemas.microsoft.com/office/drawing/2014/main" id="{8460EDF8-2691-4C49-A422-C502AF208961}"/>
                  </a:ext>
                </a:extLst>
              </p:cNvPr>
              <p:cNvSpPr>
                <a:spLocks noChangeArrowheads="1"/>
              </p:cNvSpPr>
              <p:nvPr/>
            </p:nvSpPr>
            <p:spPr bwMode="auto">
              <a:xfrm>
                <a:off x="5418140" y="4894669"/>
                <a:ext cx="1731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en-US" sz="1400" b="1" i="1" dirty="0">
                    <a:solidFill>
                      <a:srgbClr val="000000"/>
                    </a:solidFill>
                    <a:latin typeface="Calibri "/>
                  </a:rPr>
                  <a:t>x3</a:t>
                </a:r>
                <a:endParaRPr lang="en-US" altLang="en-US" sz="1600" b="1" i="1" dirty="0">
                  <a:solidFill>
                    <a:srgbClr val="000000"/>
                  </a:solidFill>
                  <a:latin typeface="Calibri "/>
                </a:endParaRPr>
              </a:p>
            </p:txBody>
          </p:sp>
          <p:sp>
            <p:nvSpPr>
              <p:cNvPr id="79" name="Rectangle 75">
                <a:extLst>
                  <a:ext uri="{FF2B5EF4-FFF2-40B4-BE49-F238E27FC236}">
                    <a16:creationId xmlns:a16="http://schemas.microsoft.com/office/drawing/2014/main" id="{1EDCB3E1-8EFF-4328-945D-891666516783}"/>
                  </a:ext>
                </a:extLst>
              </p:cNvPr>
              <p:cNvSpPr>
                <a:spLocks noChangeArrowheads="1"/>
              </p:cNvSpPr>
              <p:nvPr/>
            </p:nvSpPr>
            <p:spPr bwMode="auto">
              <a:xfrm>
                <a:off x="6759313" y="4894669"/>
                <a:ext cx="1731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en-US" sz="1400" b="1" i="1" dirty="0">
                    <a:solidFill>
                      <a:srgbClr val="000000"/>
                    </a:solidFill>
                    <a:latin typeface="Calibri "/>
                  </a:rPr>
                  <a:t>x9</a:t>
                </a:r>
                <a:endParaRPr lang="en-US" altLang="en-US" sz="1600" b="1" i="1" dirty="0">
                  <a:solidFill>
                    <a:srgbClr val="000000"/>
                  </a:solidFill>
                  <a:latin typeface="Calibri "/>
                </a:endParaRPr>
              </a:p>
            </p:txBody>
          </p:sp>
          <p:sp>
            <p:nvSpPr>
              <p:cNvPr id="81" name="Freeform 11">
                <a:extLst>
                  <a:ext uri="{FF2B5EF4-FFF2-40B4-BE49-F238E27FC236}">
                    <a16:creationId xmlns:a16="http://schemas.microsoft.com/office/drawing/2014/main" id="{24A34B13-86C0-4903-98DE-F3805DE0C64D}"/>
                  </a:ext>
                </a:extLst>
              </p:cNvPr>
              <p:cNvSpPr>
                <a:spLocks/>
              </p:cNvSpPr>
              <p:nvPr/>
            </p:nvSpPr>
            <p:spPr bwMode="auto">
              <a:xfrm>
                <a:off x="5735484" y="4931859"/>
                <a:ext cx="147638" cy="128588"/>
              </a:xfrm>
              <a:custGeom>
                <a:avLst/>
                <a:gdLst>
                  <a:gd name="T0" fmla="*/ 46 w 93"/>
                  <a:gd name="T1" fmla="*/ 0 h 81"/>
                  <a:gd name="T2" fmla="*/ 0 w 93"/>
                  <a:gd name="T3" fmla="*/ 81 h 81"/>
                  <a:gd name="T4" fmla="*/ 93 w 93"/>
                  <a:gd name="T5" fmla="*/ 81 h 81"/>
                  <a:gd name="T6" fmla="*/ 46 w 93"/>
                  <a:gd name="T7" fmla="*/ 0 h 81"/>
                </a:gdLst>
                <a:ahLst/>
                <a:cxnLst>
                  <a:cxn ang="0">
                    <a:pos x="T0" y="T1"/>
                  </a:cxn>
                  <a:cxn ang="0">
                    <a:pos x="T2" y="T3"/>
                  </a:cxn>
                  <a:cxn ang="0">
                    <a:pos x="T4" y="T5"/>
                  </a:cxn>
                  <a:cxn ang="0">
                    <a:pos x="T6" y="T7"/>
                  </a:cxn>
                </a:cxnLst>
                <a:rect l="0" t="0" r="r" b="b"/>
                <a:pathLst>
                  <a:path w="93" h="81">
                    <a:moveTo>
                      <a:pt x="46" y="0"/>
                    </a:moveTo>
                    <a:lnTo>
                      <a:pt x="0" y="81"/>
                    </a:lnTo>
                    <a:lnTo>
                      <a:pt x="93" y="81"/>
                    </a:lnTo>
                    <a:lnTo>
                      <a:pt x="46" y="0"/>
                    </a:lnTo>
                    <a:close/>
                  </a:path>
                </a:pathLst>
              </a:custGeom>
              <a:noFill/>
              <a:ln w="2857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3" name="Oval 29">
                <a:extLst>
                  <a:ext uri="{FF2B5EF4-FFF2-40B4-BE49-F238E27FC236}">
                    <a16:creationId xmlns:a16="http://schemas.microsoft.com/office/drawing/2014/main" id="{C134DA56-997E-4D86-ACC5-0B99D2849B69}"/>
                  </a:ext>
                </a:extLst>
              </p:cNvPr>
              <p:cNvSpPr>
                <a:spLocks noChangeArrowheads="1"/>
              </p:cNvSpPr>
              <p:nvPr/>
            </p:nvSpPr>
            <p:spPr bwMode="auto">
              <a:xfrm>
                <a:off x="6671105" y="5625598"/>
                <a:ext cx="216094" cy="216094"/>
              </a:xfrm>
              <a:prstGeom prst="ellipse">
                <a:avLst/>
              </a:prstGeom>
              <a:solidFill>
                <a:schemeClr val="accent5">
                  <a:lumMod val="50000"/>
                </a:schemeClr>
              </a:solidFill>
              <a:ln w="190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85" name="Rectangle 75">
                <a:extLst>
                  <a:ext uri="{FF2B5EF4-FFF2-40B4-BE49-F238E27FC236}">
                    <a16:creationId xmlns:a16="http://schemas.microsoft.com/office/drawing/2014/main" id="{B4CB06DF-99DF-4350-9E3A-50471A7560E2}"/>
                  </a:ext>
                </a:extLst>
              </p:cNvPr>
              <p:cNvSpPr>
                <a:spLocks noChangeArrowheads="1"/>
              </p:cNvSpPr>
              <p:nvPr/>
            </p:nvSpPr>
            <p:spPr bwMode="auto">
              <a:xfrm>
                <a:off x="6581956" y="5957498"/>
                <a:ext cx="38100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en-US" sz="1400" b="1" i="1" dirty="0">
                    <a:solidFill>
                      <a:srgbClr val="000000"/>
                    </a:solidFill>
                    <a:latin typeface="Calibri "/>
                  </a:rPr>
                  <a:t>Dist1</a:t>
                </a:r>
                <a:endParaRPr lang="en-US" altLang="en-US" sz="1400" b="1" i="1" dirty="0">
                  <a:latin typeface="Calibri "/>
                </a:endParaRPr>
              </a:p>
            </p:txBody>
          </p:sp>
          <p:sp>
            <p:nvSpPr>
              <p:cNvPr id="87" name="Line 49">
                <a:extLst>
                  <a:ext uri="{FF2B5EF4-FFF2-40B4-BE49-F238E27FC236}">
                    <a16:creationId xmlns:a16="http://schemas.microsoft.com/office/drawing/2014/main" id="{F71217D5-659C-416E-B550-1124B7C9BE0D}"/>
                  </a:ext>
                </a:extLst>
              </p:cNvPr>
              <p:cNvSpPr>
                <a:spLocks noChangeShapeType="1"/>
              </p:cNvSpPr>
              <p:nvPr/>
            </p:nvSpPr>
            <p:spPr bwMode="auto">
              <a:xfrm flipV="1">
                <a:off x="5475959" y="4996153"/>
                <a:ext cx="317087" cy="720475"/>
              </a:xfrm>
              <a:prstGeom prst="line">
                <a:avLst/>
              </a:prstGeom>
              <a:noFill/>
              <a:ln w="28575"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000"/>
              </a:p>
            </p:txBody>
          </p:sp>
          <p:sp>
            <p:nvSpPr>
              <p:cNvPr id="89" name="Line 50">
                <a:extLst>
                  <a:ext uri="{FF2B5EF4-FFF2-40B4-BE49-F238E27FC236}">
                    <a16:creationId xmlns:a16="http://schemas.microsoft.com/office/drawing/2014/main" id="{B6DFE0A1-9BE9-40BA-9EB7-9C5A8EF92D08}"/>
                  </a:ext>
                </a:extLst>
              </p:cNvPr>
              <p:cNvSpPr>
                <a:spLocks noChangeShapeType="1"/>
              </p:cNvSpPr>
              <p:nvPr/>
            </p:nvSpPr>
            <p:spPr bwMode="auto">
              <a:xfrm flipH="1" flipV="1">
                <a:off x="5831814" y="5020603"/>
                <a:ext cx="366052" cy="696026"/>
              </a:xfrm>
              <a:prstGeom prst="line">
                <a:avLst/>
              </a:prstGeom>
              <a:noFill/>
              <a:ln w="28575"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000"/>
              </a:p>
            </p:txBody>
          </p:sp>
          <p:sp>
            <p:nvSpPr>
              <p:cNvPr id="91" name="Rectangle 75">
                <a:extLst>
                  <a:ext uri="{FF2B5EF4-FFF2-40B4-BE49-F238E27FC236}">
                    <a16:creationId xmlns:a16="http://schemas.microsoft.com/office/drawing/2014/main" id="{A39A4975-6E7A-4106-9325-080E67461F25}"/>
                  </a:ext>
                </a:extLst>
              </p:cNvPr>
              <p:cNvSpPr>
                <a:spLocks noChangeArrowheads="1"/>
              </p:cNvSpPr>
              <p:nvPr/>
            </p:nvSpPr>
            <p:spPr bwMode="auto">
              <a:xfrm>
                <a:off x="7383284" y="5969658"/>
                <a:ext cx="38100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en-US" sz="1400" b="1" i="1" dirty="0">
                    <a:solidFill>
                      <a:srgbClr val="000000"/>
                    </a:solidFill>
                    <a:latin typeface="Calibri "/>
                  </a:rPr>
                  <a:t>Dist2</a:t>
                </a:r>
              </a:p>
            </p:txBody>
          </p:sp>
          <p:sp>
            <p:nvSpPr>
              <p:cNvPr id="93" name="Freeform 11">
                <a:extLst>
                  <a:ext uri="{FF2B5EF4-FFF2-40B4-BE49-F238E27FC236}">
                    <a16:creationId xmlns:a16="http://schemas.microsoft.com/office/drawing/2014/main" id="{14B4DC5E-CAFD-47B7-8CBC-8A7ECEE1B6B1}"/>
                  </a:ext>
                </a:extLst>
              </p:cNvPr>
              <p:cNvSpPr>
                <a:spLocks/>
              </p:cNvSpPr>
              <p:nvPr/>
            </p:nvSpPr>
            <p:spPr bwMode="auto">
              <a:xfrm>
                <a:off x="5384410" y="5627058"/>
                <a:ext cx="147638" cy="128588"/>
              </a:xfrm>
              <a:custGeom>
                <a:avLst/>
                <a:gdLst>
                  <a:gd name="T0" fmla="*/ 46 w 93"/>
                  <a:gd name="T1" fmla="*/ 0 h 81"/>
                  <a:gd name="T2" fmla="*/ 0 w 93"/>
                  <a:gd name="T3" fmla="*/ 81 h 81"/>
                  <a:gd name="T4" fmla="*/ 93 w 93"/>
                  <a:gd name="T5" fmla="*/ 81 h 81"/>
                  <a:gd name="T6" fmla="*/ 46 w 93"/>
                  <a:gd name="T7" fmla="*/ 0 h 81"/>
                </a:gdLst>
                <a:ahLst/>
                <a:cxnLst>
                  <a:cxn ang="0">
                    <a:pos x="T0" y="T1"/>
                  </a:cxn>
                  <a:cxn ang="0">
                    <a:pos x="T2" y="T3"/>
                  </a:cxn>
                  <a:cxn ang="0">
                    <a:pos x="T4" y="T5"/>
                  </a:cxn>
                  <a:cxn ang="0">
                    <a:pos x="T6" y="T7"/>
                  </a:cxn>
                </a:cxnLst>
                <a:rect l="0" t="0" r="r" b="b"/>
                <a:pathLst>
                  <a:path w="93" h="81">
                    <a:moveTo>
                      <a:pt x="46" y="0"/>
                    </a:moveTo>
                    <a:lnTo>
                      <a:pt x="0" y="81"/>
                    </a:lnTo>
                    <a:lnTo>
                      <a:pt x="93" y="81"/>
                    </a:lnTo>
                    <a:lnTo>
                      <a:pt x="46" y="0"/>
                    </a:lnTo>
                    <a:close/>
                  </a:path>
                </a:pathLst>
              </a:custGeom>
              <a:noFill/>
              <a:ln w="2857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5" name="Freeform 11">
                <a:extLst>
                  <a:ext uri="{FF2B5EF4-FFF2-40B4-BE49-F238E27FC236}">
                    <a16:creationId xmlns:a16="http://schemas.microsoft.com/office/drawing/2014/main" id="{0C8584DA-BE53-4F14-954A-4A850BA8A358}"/>
                  </a:ext>
                </a:extLst>
              </p:cNvPr>
              <p:cNvSpPr>
                <a:spLocks/>
              </p:cNvSpPr>
              <p:nvPr/>
            </p:nvSpPr>
            <p:spPr bwMode="auto">
              <a:xfrm>
                <a:off x="6117842" y="5627058"/>
                <a:ext cx="147638" cy="128588"/>
              </a:xfrm>
              <a:custGeom>
                <a:avLst/>
                <a:gdLst>
                  <a:gd name="T0" fmla="*/ 46 w 93"/>
                  <a:gd name="T1" fmla="*/ 0 h 81"/>
                  <a:gd name="T2" fmla="*/ 0 w 93"/>
                  <a:gd name="T3" fmla="*/ 81 h 81"/>
                  <a:gd name="T4" fmla="*/ 93 w 93"/>
                  <a:gd name="T5" fmla="*/ 81 h 81"/>
                  <a:gd name="T6" fmla="*/ 46 w 93"/>
                  <a:gd name="T7" fmla="*/ 0 h 81"/>
                </a:gdLst>
                <a:ahLst/>
                <a:cxnLst>
                  <a:cxn ang="0">
                    <a:pos x="T0" y="T1"/>
                  </a:cxn>
                  <a:cxn ang="0">
                    <a:pos x="T2" y="T3"/>
                  </a:cxn>
                  <a:cxn ang="0">
                    <a:pos x="T4" y="T5"/>
                  </a:cxn>
                  <a:cxn ang="0">
                    <a:pos x="T6" y="T7"/>
                  </a:cxn>
                </a:cxnLst>
                <a:rect l="0" t="0" r="r" b="b"/>
                <a:pathLst>
                  <a:path w="93" h="81">
                    <a:moveTo>
                      <a:pt x="46" y="0"/>
                    </a:moveTo>
                    <a:lnTo>
                      <a:pt x="0" y="81"/>
                    </a:lnTo>
                    <a:lnTo>
                      <a:pt x="93" y="81"/>
                    </a:lnTo>
                    <a:lnTo>
                      <a:pt x="46" y="0"/>
                    </a:lnTo>
                    <a:close/>
                  </a:path>
                </a:pathLst>
              </a:custGeom>
              <a:noFill/>
              <a:ln w="28575"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7" name="Line 49">
                <a:extLst>
                  <a:ext uri="{FF2B5EF4-FFF2-40B4-BE49-F238E27FC236}">
                    <a16:creationId xmlns:a16="http://schemas.microsoft.com/office/drawing/2014/main" id="{8AF16065-DBAC-4619-8690-759583411159}"/>
                  </a:ext>
                </a:extLst>
              </p:cNvPr>
              <p:cNvSpPr>
                <a:spLocks noChangeShapeType="1"/>
              </p:cNvSpPr>
              <p:nvPr/>
            </p:nvSpPr>
            <p:spPr bwMode="auto">
              <a:xfrm flipV="1">
                <a:off x="5317987" y="5691352"/>
                <a:ext cx="138869" cy="278306"/>
              </a:xfrm>
              <a:prstGeom prst="line">
                <a:avLst/>
              </a:prstGeom>
              <a:noFill/>
              <a:ln w="28575"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000"/>
              </a:p>
            </p:txBody>
          </p:sp>
          <p:sp>
            <p:nvSpPr>
              <p:cNvPr id="99" name="Line 49">
                <a:extLst>
                  <a:ext uri="{FF2B5EF4-FFF2-40B4-BE49-F238E27FC236}">
                    <a16:creationId xmlns:a16="http://schemas.microsoft.com/office/drawing/2014/main" id="{86DE9723-3952-40A5-8A3A-BF582F1AB222}"/>
                  </a:ext>
                </a:extLst>
              </p:cNvPr>
              <p:cNvSpPr>
                <a:spLocks noChangeShapeType="1"/>
              </p:cNvSpPr>
              <p:nvPr/>
            </p:nvSpPr>
            <p:spPr bwMode="auto">
              <a:xfrm flipH="1" flipV="1">
                <a:off x="5459600" y="5716628"/>
                <a:ext cx="138870" cy="253030"/>
              </a:xfrm>
              <a:prstGeom prst="line">
                <a:avLst/>
              </a:prstGeom>
              <a:noFill/>
              <a:ln w="28575"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000"/>
              </a:p>
            </p:txBody>
          </p:sp>
          <p:sp>
            <p:nvSpPr>
              <p:cNvPr id="101" name="Line 49">
                <a:extLst>
                  <a:ext uri="{FF2B5EF4-FFF2-40B4-BE49-F238E27FC236}">
                    <a16:creationId xmlns:a16="http://schemas.microsoft.com/office/drawing/2014/main" id="{6E7D569E-3119-419E-A71E-D202B60F12E5}"/>
                  </a:ext>
                </a:extLst>
              </p:cNvPr>
              <p:cNvSpPr>
                <a:spLocks noChangeShapeType="1"/>
              </p:cNvSpPr>
              <p:nvPr/>
            </p:nvSpPr>
            <p:spPr bwMode="auto">
              <a:xfrm flipV="1">
                <a:off x="6053835" y="5706986"/>
                <a:ext cx="138869" cy="278306"/>
              </a:xfrm>
              <a:prstGeom prst="line">
                <a:avLst/>
              </a:prstGeom>
              <a:noFill/>
              <a:ln w="28575"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000"/>
              </a:p>
            </p:txBody>
          </p:sp>
          <p:sp>
            <p:nvSpPr>
              <p:cNvPr id="103" name="Line 49">
                <a:extLst>
                  <a:ext uri="{FF2B5EF4-FFF2-40B4-BE49-F238E27FC236}">
                    <a16:creationId xmlns:a16="http://schemas.microsoft.com/office/drawing/2014/main" id="{1BA4B58F-48C9-4333-B734-9B5E6CC82C8F}"/>
                  </a:ext>
                </a:extLst>
              </p:cNvPr>
              <p:cNvSpPr>
                <a:spLocks noChangeShapeType="1"/>
              </p:cNvSpPr>
              <p:nvPr/>
            </p:nvSpPr>
            <p:spPr bwMode="auto">
              <a:xfrm flipH="1" flipV="1">
                <a:off x="6196045" y="5727111"/>
                <a:ext cx="138870" cy="253030"/>
              </a:xfrm>
              <a:prstGeom prst="line">
                <a:avLst/>
              </a:prstGeom>
              <a:noFill/>
              <a:ln w="28575" cap="flat">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000"/>
              </a:p>
            </p:txBody>
          </p:sp>
          <p:sp>
            <p:nvSpPr>
              <p:cNvPr id="105" name="Rectangle 75">
                <a:extLst>
                  <a:ext uri="{FF2B5EF4-FFF2-40B4-BE49-F238E27FC236}">
                    <a16:creationId xmlns:a16="http://schemas.microsoft.com/office/drawing/2014/main" id="{C9A7414F-6873-4B4B-AD39-78F179408142}"/>
                  </a:ext>
                </a:extLst>
              </p:cNvPr>
              <p:cNvSpPr>
                <a:spLocks noChangeArrowheads="1"/>
              </p:cNvSpPr>
              <p:nvPr/>
            </p:nvSpPr>
            <p:spPr bwMode="auto">
              <a:xfrm>
                <a:off x="5381261" y="5957498"/>
                <a:ext cx="17953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en-US" sz="1400" b="1" i="1" dirty="0">
                    <a:solidFill>
                      <a:srgbClr val="000000"/>
                    </a:solidFill>
                  </a:rPr>
                  <a:t>…</a:t>
                </a:r>
                <a:endParaRPr lang="en-US" altLang="en-US" sz="1400" b="1" i="1" dirty="0"/>
              </a:p>
            </p:txBody>
          </p:sp>
          <p:sp>
            <p:nvSpPr>
              <p:cNvPr id="107" name="Rectangle 75">
                <a:extLst>
                  <a:ext uri="{FF2B5EF4-FFF2-40B4-BE49-F238E27FC236}">
                    <a16:creationId xmlns:a16="http://schemas.microsoft.com/office/drawing/2014/main" id="{D069E98B-0872-45F4-98B6-234456FA0086}"/>
                  </a:ext>
                </a:extLst>
              </p:cNvPr>
              <p:cNvSpPr>
                <a:spLocks noChangeArrowheads="1"/>
              </p:cNvSpPr>
              <p:nvPr/>
            </p:nvSpPr>
            <p:spPr bwMode="auto">
              <a:xfrm>
                <a:off x="6119222" y="5957498"/>
                <a:ext cx="17953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GB" altLang="en-US" sz="1400" b="1" i="1" dirty="0">
                    <a:solidFill>
                      <a:srgbClr val="000000"/>
                    </a:solidFill>
                  </a:rPr>
                  <a:t>…</a:t>
                </a:r>
                <a:endParaRPr lang="en-US" altLang="en-US" sz="1400" b="1" i="1" dirty="0"/>
              </a:p>
            </p:txBody>
          </p:sp>
          <p:sp>
            <p:nvSpPr>
              <p:cNvPr id="109" name="Rectangle 75">
                <a:extLst>
                  <a:ext uri="{FF2B5EF4-FFF2-40B4-BE49-F238E27FC236}">
                    <a16:creationId xmlns:a16="http://schemas.microsoft.com/office/drawing/2014/main" id="{8AC551A1-2E55-4A84-82CD-FDE6FF235ECF}"/>
                  </a:ext>
                </a:extLst>
              </p:cNvPr>
              <p:cNvSpPr>
                <a:spLocks noChangeArrowheads="1"/>
              </p:cNvSpPr>
              <p:nvPr/>
            </p:nvSpPr>
            <p:spPr bwMode="auto">
              <a:xfrm>
                <a:off x="5060702" y="5598204"/>
                <a:ext cx="1731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en-US" sz="1400" b="1" i="1" dirty="0">
                    <a:solidFill>
                      <a:srgbClr val="000000"/>
                    </a:solidFill>
                    <a:latin typeface="Calibri "/>
                  </a:rPr>
                  <a:t>x5</a:t>
                </a:r>
                <a:endParaRPr lang="en-US" altLang="en-US" sz="1600" b="1" i="1" dirty="0">
                  <a:solidFill>
                    <a:srgbClr val="000000"/>
                  </a:solidFill>
                  <a:latin typeface="Calibri "/>
                </a:endParaRPr>
              </a:p>
            </p:txBody>
          </p:sp>
          <p:sp>
            <p:nvSpPr>
              <p:cNvPr id="111" name="Rectangle 75">
                <a:extLst>
                  <a:ext uri="{FF2B5EF4-FFF2-40B4-BE49-F238E27FC236}">
                    <a16:creationId xmlns:a16="http://schemas.microsoft.com/office/drawing/2014/main" id="{0A8A6B6E-04A4-4686-B8EB-81D8A96B54FF}"/>
                  </a:ext>
                </a:extLst>
              </p:cNvPr>
              <p:cNvSpPr>
                <a:spLocks noChangeArrowheads="1"/>
              </p:cNvSpPr>
              <p:nvPr/>
            </p:nvSpPr>
            <p:spPr bwMode="auto">
              <a:xfrm>
                <a:off x="5816888" y="5595471"/>
                <a:ext cx="1731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altLang="en-US" sz="1400" b="1" i="1" dirty="0">
                    <a:solidFill>
                      <a:srgbClr val="000000"/>
                    </a:solidFill>
                    <a:latin typeface="Calibri "/>
                  </a:rPr>
                  <a:t>x</a:t>
                </a:r>
                <a:r>
                  <a:rPr lang="en-US" altLang="zh-CN" sz="1400" b="1" i="1" dirty="0">
                    <a:solidFill>
                      <a:srgbClr val="000000"/>
                    </a:solidFill>
                    <a:latin typeface="Calibri "/>
                  </a:rPr>
                  <a:t>7</a:t>
                </a:r>
                <a:endParaRPr lang="en-US" altLang="en-US" sz="1400" b="1" i="1" dirty="0">
                  <a:solidFill>
                    <a:srgbClr val="000000"/>
                  </a:solidFill>
                  <a:latin typeface="Calibri "/>
                </a:endParaRPr>
              </a:p>
            </p:txBody>
          </p:sp>
        </p:grpSp>
        <p:sp>
          <p:nvSpPr>
            <p:cNvPr id="6" name="TextBox 5">
              <a:extLst>
                <a:ext uri="{FF2B5EF4-FFF2-40B4-BE49-F238E27FC236}">
                  <a16:creationId xmlns:a16="http://schemas.microsoft.com/office/drawing/2014/main" id="{F1BEF7B3-11E0-4D7D-81C7-84ABA3B046C0}"/>
                </a:ext>
              </a:extLst>
            </p:cNvPr>
            <p:cNvSpPr txBox="1"/>
            <p:nvPr/>
          </p:nvSpPr>
          <p:spPr>
            <a:xfrm>
              <a:off x="5842661" y="3621142"/>
              <a:ext cx="1234083" cy="307777"/>
            </a:xfrm>
            <a:prstGeom prst="rect">
              <a:avLst/>
            </a:prstGeom>
            <a:noFill/>
          </p:spPr>
          <p:txBody>
            <a:bodyPr wrap="square" rtlCol="0">
              <a:spAutoFit/>
            </a:bodyPr>
            <a:lstStyle/>
            <a:p>
              <a:r>
                <a:rPr lang="en-GB" sz="1400" b="1" dirty="0"/>
                <a:t>Decision Tree</a:t>
              </a:r>
            </a:p>
          </p:txBody>
        </p:sp>
        <p:sp>
          <p:nvSpPr>
            <p:cNvPr id="7" name="TextBox 6">
              <a:extLst>
                <a:ext uri="{FF2B5EF4-FFF2-40B4-BE49-F238E27FC236}">
                  <a16:creationId xmlns:a16="http://schemas.microsoft.com/office/drawing/2014/main" id="{CC19F025-6737-4A36-92AE-2061D4C9E2E9}"/>
                </a:ext>
              </a:extLst>
            </p:cNvPr>
            <p:cNvSpPr txBox="1"/>
            <p:nvPr/>
          </p:nvSpPr>
          <p:spPr>
            <a:xfrm>
              <a:off x="5736038" y="5810895"/>
              <a:ext cx="1645034" cy="307777"/>
            </a:xfrm>
            <a:prstGeom prst="rect">
              <a:avLst/>
            </a:prstGeom>
            <a:noFill/>
          </p:spPr>
          <p:txBody>
            <a:bodyPr wrap="square" rtlCol="0">
              <a:spAutoFit/>
            </a:bodyPr>
            <a:lstStyle/>
            <a:p>
              <a:r>
                <a:rPr lang="en-GB" sz="1400" b="1" dirty="0"/>
                <a:t>Regression Tree</a:t>
              </a:r>
            </a:p>
          </p:txBody>
        </p:sp>
        <p:sp>
          <p:nvSpPr>
            <p:cNvPr id="9" name="Freeform 6">
              <a:extLst>
                <a:ext uri="{FF2B5EF4-FFF2-40B4-BE49-F238E27FC236}">
                  <a16:creationId xmlns:a16="http://schemas.microsoft.com/office/drawing/2014/main" id="{C288A246-F457-4BFD-B804-10AF5F3476C9}"/>
                </a:ext>
              </a:extLst>
            </p:cNvPr>
            <p:cNvSpPr/>
            <p:nvPr/>
          </p:nvSpPr>
          <p:spPr>
            <a:xfrm>
              <a:off x="2830268" y="3987856"/>
              <a:ext cx="1638604" cy="1043612"/>
            </a:xfrm>
            <a:custGeom>
              <a:avLst/>
              <a:gdLst>
                <a:gd name="connsiteX0" fmla="*/ 0 w 1158240"/>
                <a:gd name="connsiteY0" fmla="*/ 749830 h 749830"/>
                <a:gd name="connsiteX1" fmla="*/ 289560 w 1158240"/>
                <a:gd name="connsiteY1" fmla="*/ 18310 h 749830"/>
                <a:gd name="connsiteX2" fmla="*/ 1158240 w 1158240"/>
                <a:gd name="connsiteY2" fmla="*/ 292630 h 749830"/>
              </a:gdLst>
              <a:ahLst/>
              <a:cxnLst>
                <a:cxn ang="0">
                  <a:pos x="connsiteX0" y="connsiteY0"/>
                </a:cxn>
                <a:cxn ang="0">
                  <a:pos x="connsiteX1" y="connsiteY1"/>
                </a:cxn>
                <a:cxn ang="0">
                  <a:pos x="connsiteX2" y="connsiteY2"/>
                </a:cxn>
              </a:cxnLst>
              <a:rect l="l" t="t" r="r" b="b"/>
              <a:pathLst>
                <a:path w="1158240" h="749830">
                  <a:moveTo>
                    <a:pt x="0" y="749830"/>
                  </a:moveTo>
                  <a:cubicBezTo>
                    <a:pt x="48260" y="422170"/>
                    <a:pt x="96520" y="94510"/>
                    <a:pt x="289560" y="18310"/>
                  </a:cubicBezTo>
                  <a:cubicBezTo>
                    <a:pt x="482600" y="-57890"/>
                    <a:pt x="820420" y="117370"/>
                    <a:pt x="1158240" y="292630"/>
                  </a:cubicBezTo>
                </a:path>
              </a:pathLst>
            </a:custGeom>
            <a:noFill/>
            <a:ln w="5080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5">
              <a:extLst>
                <a:ext uri="{FF2B5EF4-FFF2-40B4-BE49-F238E27FC236}">
                  <a16:creationId xmlns:a16="http://schemas.microsoft.com/office/drawing/2014/main" id="{D69953AB-1736-4C84-8111-C73C4A523E61}"/>
                </a:ext>
              </a:extLst>
            </p:cNvPr>
            <p:cNvSpPr/>
            <p:nvPr/>
          </p:nvSpPr>
          <p:spPr>
            <a:xfrm rot="19631035">
              <a:off x="3438761" y="2006678"/>
              <a:ext cx="1081455" cy="814513"/>
            </a:xfrm>
            <a:custGeom>
              <a:avLst/>
              <a:gdLst>
                <a:gd name="connsiteX0" fmla="*/ 0 w 2087880"/>
                <a:gd name="connsiteY0" fmla="*/ 4434 h 1223634"/>
                <a:gd name="connsiteX1" fmla="*/ 1371600 w 2087880"/>
                <a:gd name="connsiteY1" fmla="*/ 187314 h 1223634"/>
                <a:gd name="connsiteX2" fmla="*/ 2087880 w 2087880"/>
                <a:gd name="connsiteY2" fmla="*/ 1223634 h 1223634"/>
              </a:gdLst>
              <a:ahLst/>
              <a:cxnLst>
                <a:cxn ang="0">
                  <a:pos x="connsiteX0" y="connsiteY0"/>
                </a:cxn>
                <a:cxn ang="0">
                  <a:pos x="connsiteX1" y="connsiteY1"/>
                </a:cxn>
                <a:cxn ang="0">
                  <a:pos x="connsiteX2" y="connsiteY2"/>
                </a:cxn>
              </a:cxnLst>
              <a:rect l="l" t="t" r="r" b="b"/>
              <a:pathLst>
                <a:path w="2087880" h="1223634">
                  <a:moveTo>
                    <a:pt x="0" y="4434"/>
                  </a:moveTo>
                  <a:cubicBezTo>
                    <a:pt x="511810" y="-5726"/>
                    <a:pt x="1023620" y="-15886"/>
                    <a:pt x="1371600" y="187314"/>
                  </a:cubicBezTo>
                  <a:cubicBezTo>
                    <a:pt x="1719580" y="390514"/>
                    <a:pt x="1903730" y="807074"/>
                    <a:pt x="2087880" y="1223634"/>
                  </a:cubicBezTo>
                </a:path>
              </a:pathLst>
            </a:custGeom>
            <a:noFill/>
            <a:ln w="5080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9041023F-E4D2-4CDD-BC79-272BC12A7695}"/>
                </a:ext>
              </a:extLst>
            </p:cNvPr>
            <p:cNvCxnSpPr>
              <a:cxnSpLocks/>
              <a:stCxn id="17" idx="1"/>
              <a:endCxn id="17" idx="3"/>
            </p:cNvCxnSpPr>
            <p:nvPr/>
          </p:nvCxnSpPr>
          <p:spPr>
            <a:xfrm>
              <a:off x="4795666" y="3921747"/>
              <a:ext cx="30984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3" name="Picture 22">
            <a:extLst>
              <a:ext uri="{FF2B5EF4-FFF2-40B4-BE49-F238E27FC236}">
                <a16:creationId xmlns:a16="http://schemas.microsoft.com/office/drawing/2014/main" id="{B7BFB106-6190-40FD-8582-853D366C212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5663" y="1043718"/>
            <a:ext cx="7496852" cy="5227377"/>
          </a:xfrm>
          <a:prstGeom prst="rect">
            <a:avLst/>
          </a:prstGeom>
        </p:spPr>
      </p:pic>
      <p:pic>
        <p:nvPicPr>
          <p:cNvPr id="25" name="Picture 24">
            <a:extLst>
              <a:ext uri="{FF2B5EF4-FFF2-40B4-BE49-F238E27FC236}">
                <a16:creationId xmlns:a16="http://schemas.microsoft.com/office/drawing/2014/main" id="{2C5CC68F-50E0-41A4-8DC8-244E979F590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8029" t="5214" r="26587" b="9316"/>
          <a:stretch/>
        </p:blipFill>
        <p:spPr>
          <a:xfrm rot="16200000">
            <a:off x="9468998" y="2541680"/>
            <a:ext cx="1804713" cy="1911772"/>
          </a:xfrm>
          <a:prstGeom prst="rect">
            <a:avLst/>
          </a:prstGeom>
          <a:effectLst>
            <a:softEdge rad="63500"/>
          </a:effectLst>
        </p:spPr>
      </p:pic>
      <p:sp>
        <p:nvSpPr>
          <p:cNvPr id="27" name="Freeform 32">
            <a:extLst>
              <a:ext uri="{FF2B5EF4-FFF2-40B4-BE49-F238E27FC236}">
                <a16:creationId xmlns:a16="http://schemas.microsoft.com/office/drawing/2014/main" id="{BEBEA417-C4BC-4C2C-84C6-CA5B7AC09EBC}"/>
              </a:ext>
            </a:extLst>
          </p:cNvPr>
          <p:cNvSpPr/>
          <p:nvPr/>
        </p:nvSpPr>
        <p:spPr>
          <a:xfrm>
            <a:off x="7894101" y="2842448"/>
            <a:ext cx="1432238" cy="675388"/>
          </a:xfrm>
          <a:custGeom>
            <a:avLst/>
            <a:gdLst>
              <a:gd name="connsiteX0" fmla="*/ 0 w 2956560"/>
              <a:gd name="connsiteY0" fmla="*/ 1043660 h 1043660"/>
              <a:gd name="connsiteX1" fmla="*/ 1219200 w 2956560"/>
              <a:gd name="connsiteY1" fmla="*/ 7340 h 1043660"/>
              <a:gd name="connsiteX2" fmla="*/ 2956560 w 2956560"/>
              <a:gd name="connsiteY2" fmla="*/ 662660 h 1043660"/>
            </a:gdLst>
            <a:ahLst/>
            <a:cxnLst>
              <a:cxn ang="0">
                <a:pos x="connsiteX0" y="connsiteY0"/>
              </a:cxn>
              <a:cxn ang="0">
                <a:pos x="connsiteX1" y="connsiteY1"/>
              </a:cxn>
              <a:cxn ang="0">
                <a:pos x="connsiteX2" y="connsiteY2"/>
              </a:cxn>
            </a:cxnLst>
            <a:rect l="l" t="t" r="r" b="b"/>
            <a:pathLst>
              <a:path w="2956560" h="1043660">
                <a:moveTo>
                  <a:pt x="0" y="1043660"/>
                </a:moveTo>
                <a:cubicBezTo>
                  <a:pt x="363220" y="557250"/>
                  <a:pt x="726440" y="70840"/>
                  <a:pt x="1219200" y="7340"/>
                </a:cubicBezTo>
                <a:cubicBezTo>
                  <a:pt x="1711960" y="-56160"/>
                  <a:pt x="2334260" y="303250"/>
                  <a:pt x="2956560" y="662660"/>
                </a:cubicBezTo>
              </a:path>
            </a:pathLst>
          </a:custGeom>
          <a:noFill/>
          <a:ln w="152400">
            <a:solidFill>
              <a:srgbClr val="F1592A"/>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415890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F9A7405-F3D1-4CC6-8720-815562B57AF3}"/>
              </a:ext>
            </a:extLst>
          </p:cNvPr>
          <p:cNvSpPr txBox="1"/>
          <p:nvPr/>
        </p:nvSpPr>
        <p:spPr>
          <a:xfrm>
            <a:off x="763929" y="945736"/>
            <a:ext cx="7061910" cy="2308324"/>
          </a:xfrm>
          <a:prstGeom prst="rect">
            <a:avLst/>
          </a:prstGeom>
          <a:noFill/>
        </p:spPr>
        <p:txBody>
          <a:bodyPr wrap="square" rtlCol="0">
            <a:spAutoFit/>
          </a:bodyPr>
          <a:lstStyle/>
          <a:p>
            <a:r>
              <a:rPr lang="en-GB" sz="3200" b="1" dirty="0"/>
              <a:t>Experiment setup</a:t>
            </a:r>
          </a:p>
          <a:p>
            <a:pPr marL="457200" indent="-457200">
              <a:buFont typeface="Arial" panose="020B0604020202020204" pitchFamily="34" charset="0"/>
              <a:buChar char="•"/>
            </a:pPr>
            <a:r>
              <a:rPr lang="en-GB" sz="2800" dirty="0"/>
              <a:t>Decawave Trek1000 Toolkit</a:t>
            </a:r>
          </a:p>
          <a:p>
            <a:pPr marL="457200" indent="-457200">
              <a:buFont typeface="Arial" panose="020B0604020202020204" pitchFamily="34" charset="0"/>
              <a:buChar char="•"/>
            </a:pPr>
            <a:r>
              <a:rPr lang="en-GB" sz="2800" dirty="0"/>
              <a:t>Adafruit Feather M0 with DW1000 chip</a:t>
            </a:r>
          </a:p>
          <a:p>
            <a:pPr marL="457200" indent="-457200">
              <a:buFont typeface="Arial" panose="020B0604020202020204" pitchFamily="34" charset="0"/>
              <a:buChar char="•"/>
            </a:pPr>
            <a:r>
              <a:rPr lang="en-GB" sz="2800" dirty="0"/>
              <a:t>Baseline: Modified IEEE 802.15.4 two way ranging (A-TWR)</a:t>
            </a:r>
            <a:r>
              <a:rPr lang="en-US" sz="2800" dirty="0"/>
              <a:t>	</a:t>
            </a:r>
            <a:endParaRPr lang="en-GB" sz="2800" dirty="0"/>
          </a:p>
        </p:txBody>
      </p:sp>
      <p:sp>
        <p:nvSpPr>
          <p:cNvPr id="11" name="TextBox 10">
            <a:extLst>
              <a:ext uri="{FF2B5EF4-FFF2-40B4-BE49-F238E27FC236}">
                <a16:creationId xmlns:a16="http://schemas.microsoft.com/office/drawing/2014/main" id="{6AD5B0A6-BF7E-4C2D-9925-36B13FDF6E3F}"/>
              </a:ext>
            </a:extLst>
          </p:cNvPr>
          <p:cNvSpPr txBox="1"/>
          <p:nvPr/>
        </p:nvSpPr>
        <p:spPr>
          <a:xfrm>
            <a:off x="4268432" y="186585"/>
            <a:ext cx="3942119" cy="584775"/>
          </a:xfrm>
          <a:prstGeom prst="rect">
            <a:avLst/>
          </a:prstGeom>
          <a:noFill/>
        </p:spPr>
        <p:txBody>
          <a:bodyPr wrap="square" rtlCol="0">
            <a:spAutoFit/>
          </a:bodyPr>
          <a:lstStyle/>
          <a:p>
            <a:r>
              <a:rPr lang="en-GB" sz="3200" dirty="0">
                <a:solidFill>
                  <a:schemeClr val="bg1"/>
                </a:solidFill>
              </a:rPr>
              <a:t>6Fit-a-part: Evaluation</a:t>
            </a:r>
          </a:p>
        </p:txBody>
      </p:sp>
      <p:sp>
        <p:nvSpPr>
          <p:cNvPr id="2" name="TextBox 1">
            <a:extLst>
              <a:ext uri="{FF2B5EF4-FFF2-40B4-BE49-F238E27FC236}">
                <a16:creationId xmlns:a16="http://schemas.microsoft.com/office/drawing/2014/main" id="{DEE289FB-E583-485C-A8EB-45F5DB4302EC}"/>
              </a:ext>
            </a:extLst>
          </p:cNvPr>
          <p:cNvSpPr txBox="1"/>
          <p:nvPr/>
        </p:nvSpPr>
        <p:spPr>
          <a:xfrm>
            <a:off x="516880" y="197391"/>
            <a:ext cx="4931655" cy="646331"/>
          </a:xfrm>
          <a:prstGeom prst="rect">
            <a:avLst/>
          </a:prstGeom>
          <a:noFill/>
        </p:spPr>
        <p:txBody>
          <a:bodyPr wrap="square" rtlCol="0">
            <a:spAutoFit/>
          </a:bodyPr>
          <a:lstStyle/>
          <a:p>
            <a:r>
              <a:rPr lang="en-GB" altLang="zh-CN" sz="3600" b="1" dirty="0">
                <a:solidFill>
                  <a:schemeClr val="accent5">
                    <a:lumMod val="50000"/>
                  </a:schemeClr>
                </a:solidFill>
              </a:rPr>
              <a:t>Evaluation</a:t>
            </a:r>
            <a:endParaRPr lang="en-GB" sz="3600" b="1" dirty="0">
              <a:solidFill>
                <a:schemeClr val="accent5">
                  <a:lumMod val="50000"/>
                </a:schemeClr>
              </a:solidFill>
            </a:endParaRPr>
          </a:p>
        </p:txBody>
      </p:sp>
      <p:sp>
        <p:nvSpPr>
          <p:cNvPr id="4" name="TextBox 3">
            <a:extLst>
              <a:ext uri="{FF2B5EF4-FFF2-40B4-BE49-F238E27FC236}">
                <a16:creationId xmlns:a16="http://schemas.microsoft.com/office/drawing/2014/main" id="{420D71E9-70BA-4338-8CEF-E8A4AD0F1017}"/>
              </a:ext>
            </a:extLst>
          </p:cNvPr>
          <p:cNvSpPr txBox="1"/>
          <p:nvPr/>
        </p:nvSpPr>
        <p:spPr>
          <a:xfrm>
            <a:off x="765287" y="3811067"/>
            <a:ext cx="5760504" cy="1877437"/>
          </a:xfrm>
          <a:prstGeom prst="rect">
            <a:avLst/>
          </a:prstGeom>
          <a:noFill/>
        </p:spPr>
        <p:txBody>
          <a:bodyPr wrap="square" rtlCol="0">
            <a:spAutoFit/>
          </a:bodyPr>
          <a:lstStyle/>
          <a:p>
            <a:r>
              <a:rPr lang="en-GB" sz="3200" b="1" dirty="0"/>
              <a:t>Metrics</a:t>
            </a:r>
          </a:p>
          <a:p>
            <a:pPr marL="457200" indent="-457200">
              <a:buFont typeface="Arial" panose="020B0604020202020204" pitchFamily="34" charset="0"/>
              <a:buChar char="•"/>
            </a:pPr>
            <a:r>
              <a:rPr lang="en-GB" sz="2800" dirty="0"/>
              <a:t>Percent of </a:t>
            </a:r>
            <a:r>
              <a:rPr lang="en-GB" sz="2800" dirty="0" err="1"/>
              <a:t>rangings</a:t>
            </a:r>
            <a:r>
              <a:rPr lang="en-GB" sz="2800" dirty="0"/>
              <a:t> completed</a:t>
            </a:r>
          </a:p>
          <a:p>
            <a:pPr marL="457200" indent="-457200">
              <a:buFont typeface="Arial" panose="020B0604020202020204" pitchFamily="34" charset="0"/>
              <a:buChar char="•"/>
            </a:pPr>
            <a:r>
              <a:rPr lang="en-GB" sz="2800" dirty="0"/>
              <a:t>Average ranging time</a:t>
            </a:r>
          </a:p>
          <a:p>
            <a:pPr marL="457200" indent="-457200">
              <a:buFont typeface="Arial" panose="020B0604020202020204" pitchFamily="34" charset="0"/>
              <a:buChar char="•"/>
            </a:pPr>
            <a:r>
              <a:rPr lang="en-US" altLang="zh-CN" sz="2800" dirty="0"/>
              <a:t>Classification</a:t>
            </a:r>
            <a:r>
              <a:rPr lang="zh-CN" altLang="en-US" sz="2800" dirty="0"/>
              <a:t> </a:t>
            </a:r>
            <a:r>
              <a:rPr lang="en-US" altLang="zh-CN" sz="2800" dirty="0"/>
              <a:t>accuracy</a:t>
            </a:r>
            <a:r>
              <a:rPr lang="en-US" sz="2800" dirty="0"/>
              <a:t>	</a:t>
            </a:r>
            <a:endParaRPr lang="en-GB" sz="2800" dirty="0"/>
          </a:p>
        </p:txBody>
      </p:sp>
      <p:pic>
        <p:nvPicPr>
          <p:cNvPr id="6" name="Picture 5" descr="A picture containing indoor, table, cabinet, wooden&#10;&#10;Description automatically generated">
            <a:extLst>
              <a:ext uri="{FF2B5EF4-FFF2-40B4-BE49-F238E27FC236}">
                <a16:creationId xmlns:a16="http://schemas.microsoft.com/office/drawing/2014/main" id="{CA029C24-3C72-4489-95C5-E3BADB46B9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3007" y="4008113"/>
            <a:ext cx="3749456" cy="2812092"/>
          </a:xfrm>
          <a:prstGeom prst="rect">
            <a:avLst/>
          </a:prstGeom>
        </p:spPr>
      </p:pic>
      <p:pic>
        <p:nvPicPr>
          <p:cNvPr id="13" name="Picture 12">
            <a:extLst>
              <a:ext uri="{FF2B5EF4-FFF2-40B4-BE49-F238E27FC236}">
                <a16:creationId xmlns:a16="http://schemas.microsoft.com/office/drawing/2014/main" id="{263FF19C-EA3D-4ED0-A090-097F8BD771F0}"/>
              </a:ext>
            </a:extLst>
          </p:cNvPr>
          <p:cNvPicPr>
            <a:picLocks noChangeAspect="1"/>
          </p:cNvPicPr>
          <p:nvPr/>
        </p:nvPicPr>
        <p:blipFill>
          <a:blip r:embed="rId4"/>
          <a:stretch>
            <a:fillRect/>
          </a:stretch>
        </p:blipFill>
        <p:spPr>
          <a:xfrm>
            <a:off x="7963007" y="857931"/>
            <a:ext cx="3711173" cy="3150182"/>
          </a:xfrm>
          <a:prstGeom prst="rect">
            <a:avLst/>
          </a:prstGeom>
        </p:spPr>
      </p:pic>
      <p:sp>
        <p:nvSpPr>
          <p:cNvPr id="3" name="TextBox 2">
            <a:extLst>
              <a:ext uri="{FF2B5EF4-FFF2-40B4-BE49-F238E27FC236}">
                <a16:creationId xmlns:a16="http://schemas.microsoft.com/office/drawing/2014/main" id="{E3AC5351-F39F-4E74-8B15-08BD8301AE7C}"/>
              </a:ext>
            </a:extLst>
          </p:cNvPr>
          <p:cNvSpPr txBox="1"/>
          <p:nvPr/>
        </p:nvSpPr>
        <p:spPr>
          <a:xfrm>
            <a:off x="7963007" y="402028"/>
            <a:ext cx="3768980" cy="369332"/>
          </a:xfrm>
          <a:prstGeom prst="rect">
            <a:avLst/>
          </a:prstGeom>
          <a:noFill/>
        </p:spPr>
        <p:txBody>
          <a:bodyPr wrap="none" rtlCol="0">
            <a:spAutoFit/>
          </a:bodyPr>
          <a:lstStyle/>
          <a:p>
            <a:r>
              <a:rPr lang="en-US" dirty="0"/>
              <a:t>At-home test beds used for evaluation</a:t>
            </a:r>
          </a:p>
        </p:txBody>
      </p:sp>
    </p:spTree>
    <p:extLst>
      <p:ext uri="{BB962C8B-B14F-4D97-AF65-F5344CB8AC3E}">
        <p14:creationId xmlns:p14="http://schemas.microsoft.com/office/powerpoint/2010/main" val="18576321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AD5B0A6-BF7E-4C2D-9925-36B13FDF6E3F}"/>
              </a:ext>
            </a:extLst>
          </p:cNvPr>
          <p:cNvSpPr txBox="1"/>
          <p:nvPr/>
        </p:nvSpPr>
        <p:spPr>
          <a:xfrm>
            <a:off x="4268432" y="186585"/>
            <a:ext cx="3942119" cy="584775"/>
          </a:xfrm>
          <a:prstGeom prst="rect">
            <a:avLst/>
          </a:prstGeom>
          <a:noFill/>
        </p:spPr>
        <p:txBody>
          <a:bodyPr wrap="square" rtlCol="0">
            <a:spAutoFit/>
          </a:bodyPr>
          <a:lstStyle/>
          <a:p>
            <a:r>
              <a:rPr lang="en-GB" sz="3200" dirty="0">
                <a:solidFill>
                  <a:schemeClr val="bg1"/>
                </a:solidFill>
              </a:rPr>
              <a:t>6Fit-a-part: Evaluation</a:t>
            </a:r>
          </a:p>
        </p:txBody>
      </p:sp>
      <p:pic>
        <p:nvPicPr>
          <p:cNvPr id="6" name="Picture 5" descr="A close up of a sign&#10;&#10;Description automatically generated">
            <a:extLst>
              <a:ext uri="{FF2B5EF4-FFF2-40B4-BE49-F238E27FC236}">
                <a16:creationId xmlns:a16="http://schemas.microsoft.com/office/drawing/2014/main" id="{6764AB56-C7D6-4304-8683-075DC63F93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6971" y="2131852"/>
            <a:ext cx="6584254" cy="4387163"/>
          </a:xfrm>
          <a:prstGeom prst="rect">
            <a:avLst/>
          </a:prstGeom>
        </p:spPr>
      </p:pic>
      <p:sp>
        <p:nvSpPr>
          <p:cNvPr id="3" name="TextBox 2">
            <a:extLst>
              <a:ext uri="{FF2B5EF4-FFF2-40B4-BE49-F238E27FC236}">
                <a16:creationId xmlns:a16="http://schemas.microsoft.com/office/drawing/2014/main" id="{3823C654-ED89-486B-B839-7BB2CBD1AAF5}"/>
              </a:ext>
            </a:extLst>
          </p:cNvPr>
          <p:cNvSpPr txBox="1"/>
          <p:nvPr/>
        </p:nvSpPr>
        <p:spPr>
          <a:xfrm>
            <a:off x="516880" y="197391"/>
            <a:ext cx="4931655" cy="646331"/>
          </a:xfrm>
          <a:prstGeom prst="rect">
            <a:avLst/>
          </a:prstGeom>
          <a:noFill/>
        </p:spPr>
        <p:txBody>
          <a:bodyPr wrap="square" rtlCol="0">
            <a:spAutoFit/>
          </a:bodyPr>
          <a:lstStyle/>
          <a:p>
            <a:r>
              <a:rPr lang="en-GB" altLang="zh-CN" sz="3600" b="1" dirty="0">
                <a:solidFill>
                  <a:schemeClr val="accent5">
                    <a:lumMod val="50000"/>
                  </a:schemeClr>
                </a:solidFill>
              </a:rPr>
              <a:t>Evaluation</a:t>
            </a:r>
            <a:r>
              <a:rPr lang="zh-CN" altLang="en-US" sz="3600" b="1" dirty="0">
                <a:solidFill>
                  <a:schemeClr val="accent5">
                    <a:lumMod val="50000"/>
                  </a:schemeClr>
                </a:solidFill>
              </a:rPr>
              <a:t> </a:t>
            </a:r>
            <a:r>
              <a:rPr lang="en-US" altLang="zh-CN" sz="3600" b="1" dirty="0">
                <a:solidFill>
                  <a:schemeClr val="accent5">
                    <a:lumMod val="50000"/>
                  </a:schemeClr>
                </a:solidFill>
              </a:rPr>
              <a:t>(P2P Protocol)</a:t>
            </a:r>
            <a:endParaRPr lang="en-GB" sz="3600" b="1" dirty="0">
              <a:solidFill>
                <a:schemeClr val="accent5">
                  <a:lumMod val="50000"/>
                </a:schemeClr>
              </a:solidFill>
            </a:endParaRPr>
          </a:p>
        </p:txBody>
      </p:sp>
      <p:sp>
        <p:nvSpPr>
          <p:cNvPr id="2" name="TextBox 1">
            <a:extLst>
              <a:ext uri="{FF2B5EF4-FFF2-40B4-BE49-F238E27FC236}">
                <a16:creationId xmlns:a16="http://schemas.microsoft.com/office/drawing/2014/main" id="{A43F676D-A14A-46BF-9FE2-F84BF473DC27}"/>
              </a:ext>
            </a:extLst>
          </p:cNvPr>
          <p:cNvSpPr txBox="1"/>
          <p:nvPr/>
        </p:nvSpPr>
        <p:spPr>
          <a:xfrm>
            <a:off x="765286" y="945736"/>
            <a:ext cx="10114208" cy="584775"/>
          </a:xfrm>
          <a:prstGeom prst="rect">
            <a:avLst/>
          </a:prstGeom>
          <a:noFill/>
        </p:spPr>
        <p:txBody>
          <a:bodyPr wrap="square" rtlCol="0">
            <a:spAutoFit/>
          </a:bodyPr>
          <a:lstStyle/>
          <a:p>
            <a:r>
              <a:rPr lang="en-GB" sz="3200" b="1" dirty="0"/>
              <a:t>Basic performance: </a:t>
            </a:r>
            <a:r>
              <a:rPr lang="en-GB" sz="2800" dirty="0"/>
              <a:t>Percentile of </a:t>
            </a:r>
            <a:r>
              <a:rPr lang="en-GB" sz="2800" dirty="0" err="1"/>
              <a:t>rangings</a:t>
            </a:r>
            <a:r>
              <a:rPr lang="en-GB" sz="2800" dirty="0"/>
              <a:t> completed</a:t>
            </a:r>
          </a:p>
        </p:txBody>
      </p:sp>
      <p:pic>
        <p:nvPicPr>
          <p:cNvPr id="9" name="Picture 8" descr="A close up of a sign&#10;&#10;Description automatically generated">
            <a:extLst>
              <a:ext uri="{FF2B5EF4-FFF2-40B4-BE49-F238E27FC236}">
                <a16:creationId xmlns:a16="http://schemas.microsoft.com/office/drawing/2014/main" id="{123917D3-6348-4602-81D7-EFE31F9270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6496" y="2273446"/>
            <a:ext cx="6584254" cy="4387163"/>
          </a:xfrm>
          <a:prstGeom prst="rect">
            <a:avLst/>
          </a:prstGeom>
        </p:spPr>
      </p:pic>
    </p:spTree>
    <p:extLst>
      <p:ext uri="{BB962C8B-B14F-4D97-AF65-F5344CB8AC3E}">
        <p14:creationId xmlns:p14="http://schemas.microsoft.com/office/powerpoint/2010/main" val="24918599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AD5B0A6-BF7E-4C2D-9925-36B13FDF6E3F}"/>
              </a:ext>
            </a:extLst>
          </p:cNvPr>
          <p:cNvSpPr txBox="1"/>
          <p:nvPr/>
        </p:nvSpPr>
        <p:spPr>
          <a:xfrm>
            <a:off x="4268432" y="186585"/>
            <a:ext cx="3942119" cy="584775"/>
          </a:xfrm>
          <a:prstGeom prst="rect">
            <a:avLst/>
          </a:prstGeom>
          <a:noFill/>
        </p:spPr>
        <p:txBody>
          <a:bodyPr wrap="square" rtlCol="0">
            <a:spAutoFit/>
          </a:bodyPr>
          <a:lstStyle/>
          <a:p>
            <a:r>
              <a:rPr lang="en-GB" sz="3200" dirty="0">
                <a:solidFill>
                  <a:schemeClr val="bg1"/>
                </a:solidFill>
              </a:rPr>
              <a:t>6Fit-a-part: Evaluation</a:t>
            </a:r>
          </a:p>
        </p:txBody>
      </p:sp>
      <p:pic>
        <p:nvPicPr>
          <p:cNvPr id="8" name="Picture 7" descr="A screenshot of a cell phone&#10;&#10;Description automatically generated">
            <a:extLst>
              <a:ext uri="{FF2B5EF4-FFF2-40B4-BE49-F238E27FC236}">
                <a16:creationId xmlns:a16="http://schemas.microsoft.com/office/drawing/2014/main" id="{3782AC70-03F2-4F37-BAFC-70E1BC881D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9143" y="1986868"/>
            <a:ext cx="6999232" cy="4663668"/>
          </a:xfrm>
          <a:prstGeom prst="rect">
            <a:avLst/>
          </a:prstGeom>
        </p:spPr>
      </p:pic>
      <p:sp>
        <p:nvSpPr>
          <p:cNvPr id="3" name="TextBox 2">
            <a:extLst>
              <a:ext uri="{FF2B5EF4-FFF2-40B4-BE49-F238E27FC236}">
                <a16:creationId xmlns:a16="http://schemas.microsoft.com/office/drawing/2014/main" id="{3823C654-ED89-486B-B839-7BB2CBD1AAF5}"/>
              </a:ext>
            </a:extLst>
          </p:cNvPr>
          <p:cNvSpPr txBox="1"/>
          <p:nvPr/>
        </p:nvSpPr>
        <p:spPr>
          <a:xfrm>
            <a:off x="516880" y="197391"/>
            <a:ext cx="4931655" cy="646331"/>
          </a:xfrm>
          <a:prstGeom prst="rect">
            <a:avLst/>
          </a:prstGeom>
          <a:noFill/>
        </p:spPr>
        <p:txBody>
          <a:bodyPr wrap="square" rtlCol="0">
            <a:spAutoFit/>
          </a:bodyPr>
          <a:lstStyle/>
          <a:p>
            <a:r>
              <a:rPr lang="en-GB" altLang="zh-CN" sz="3600" b="1" dirty="0">
                <a:solidFill>
                  <a:schemeClr val="accent5">
                    <a:lumMod val="50000"/>
                  </a:schemeClr>
                </a:solidFill>
              </a:rPr>
              <a:t>Evaluation</a:t>
            </a:r>
            <a:r>
              <a:rPr lang="zh-CN" altLang="en-US" sz="3600" b="1" dirty="0">
                <a:solidFill>
                  <a:schemeClr val="accent5">
                    <a:lumMod val="50000"/>
                  </a:schemeClr>
                </a:solidFill>
              </a:rPr>
              <a:t> </a:t>
            </a:r>
            <a:r>
              <a:rPr lang="en-US" altLang="zh-CN" sz="3600" b="1" dirty="0">
                <a:solidFill>
                  <a:schemeClr val="accent5">
                    <a:lumMod val="50000"/>
                  </a:schemeClr>
                </a:solidFill>
              </a:rPr>
              <a:t>(P2P Protocol)</a:t>
            </a:r>
            <a:endParaRPr lang="en-GB" sz="3600" b="1" dirty="0">
              <a:solidFill>
                <a:schemeClr val="accent5">
                  <a:lumMod val="50000"/>
                </a:schemeClr>
              </a:solidFill>
            </a:endParaRPr>
          </a:p>
        </p:txBody>
      </p:sp>
      <p:sp>
        <p:nvSpPr>
          <p:cNvPr id="2" name="TextBox 1">
            <a:extLst>
              <a:ext uri="{FF2B5EF4-FFF2-40B4-BE49-F238E27FC236}">
                <a16:creationId xmlns:a16="http://schemas.microsoft.com/office/drawing/2014/main" id="{A43F676D-A14A-46BF-9FE2-F84BF473DC27}"/>
              </a:ext>
            </a:extLst>
          </p:cNvPr>
          <p:cNvSpPr txBox="1"/>
          <p:nvPr/>
        </p:nvSpPr>
        <p:spPr>
          <a:xfrm>
            <a:off x="765286" y="945736"/>
            <a:ext cx="7607189" cy="584775"/>
          </a:xfrm>
          <a:prstGeom prst="rect">
            <a:avLst/>
          </a:prstGeom>
          <a:noFill/>
        </p:spPr>
        <p:txBody>
          <a:bodyPr wrap="square" rtlCol="0">
            <a:spAutoFit/>
          </a:bodyPr>
          <a:lstStyle/>
          <a:p>
            <a:r>
              <a:rPr lang="en-GB" sz="3200" b="1" dirty="0"/>
              <a:t>Basic performance: </a:t>
            </a:r>
            <a:r>
              <a:rPr lang="en-GB" sz="2800" dirty="0"/>
              <a:t>Average ranging time</a:t>
            </a:r>
          </a:p>
        </p:txBody>
      </p:sp>
      <p:cxnSp>
        <p:nvCxnSpPr>
          <p:cNvPr id="5" name="Straight Arrow Connector 4">
            <a:extLst>
              <a:ext uri="{FF2B5EF4-FFF2-40B4-BE49-F238E27FC236}">
                <a16:creationId xmlns:a16="http://schemas.microsoft.com/office/drawing/2014/main" id="{5E46D8F7-5F41-4DD3-B760-44DB3024D564}"/>
              </a:ext>
            </a:extLst>
          </p:cNvPr>
          <p:cNvCxnSpPr>
            <a:cxnSpLocks/>
          </p:cNvCxnSpPr>
          <p:nvPr/>
        </p:nvCxnSpPr>
        <p:spPr>
          <a:xfrm flipH="1">
            <a:off x="9063135" y="4926563"/>
            <a:ext cx="479861" cy="373225"/>
          </a:xfrm>
          <a:prstGeom prst="straightConnector1">
            <a:avLst/>
          </a:prstGeom>
          <a:ln w="57150">
            <a:solidFill>
              <a:schemeClr val="accent4"/>
            </a:solidFill>
            <a:tailEnd type="triangle"/>
          </a:ln>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5CB3216-DBAB-4A92-8DF5-AF462E9D3DEA}"/>
              </a:ext>
            </a:extLst>
          </p:cNvPr>
          <p:cNvSpPr txBox="1"/>
          <p:nvPr/>
        </p:nvSpPr>
        <p:spPr>
          <a:xfrm>
            <a:off x="9542996" y="4534678"/>
            <a:ext cx="2804514" cy="461665"/>
          </a:xfrm>
          <a:prstGeom prst="rect">
            <a:avLst/>
          </a:prstGeom>
          <a:noFill/>
        </p:spPr>
        <p:txBody>
          <a:bodyPr wrap="square" rtlCol="0">
            <a:spAutoFit/>
          </a:bodyPr>
          <a:lstStyle/>
          <a:p>
            <a:r>
              <a:rPr lang="en-US" altLang="zh-CN" sz="2400" dirty="0">
                <a:solidFill>
                  <a:srgbClr val="C00000"/>
                </a:solidFill>
              </a:rPr>
              <a:t>10Hz ranging rate</a:t>
            </a:r>
            <a:endParaRPr lang="en-US" sz="2400" dirty="0">
              <a:solidFill>
                <a:srgbClr val="C00000"/>
              </a:solidFill>
            </a:endParaRPr>
          </a:p>
        </p:txBody>
      </p:sp>
    </p:spTree>
    <p:custDataLst>
      <p:tags r:id="rId1"/>
    </p:custDataLst>
    <p:extLst>
      <p:ext uri="{BB962C8B-B14F-4D97-AF65-F5344CB8AC3E}">
        <p14:creationId xmlns:p14="http://schemas.microsoft.com/office/powerpoint/2010/main" val="65886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AD5B0A6-BF7E-4C2D-9925-36B13FDF6E3F}"/>
              </a:ext>
            </a:extLst>
          </p:cNvPr>
          <p:cNvSpPr txBox="1"/>
          <p:nvPr/>
        </p:nvSpPr>
        <p:spPr>
          <a:xfrm>
            <a:off x="4268432" y="186585"/>
            <a:ext cx="3942119" cy="584775"/>
          </a:xfrm>
          <a:prstGeom prst="rect">
            <a:avLst/>
          </a:prstGeom>
          <a:noFill/>
        </p:spPr>
        <p:txBody>
          <a:bodyPr wrap="square" rtlCol="0">
            <a:spAutoFit/>
          </a:bodyPr>
          <a:lstStyle/>
          <a:p>
            <a:r>
              <a:rPr lang="en-GB" sz="3200" dirty="0">
                <a:solidFill>
                  <a:schemeClr val="bg1"/>
                </a:solidFill>
              </a:rPr>
              <a:t>6Fit-a-part: Evaluation</a:t>
            </a:r>
          </a:p>
        </p:txBody>
      </p:sp>
      <p:sp>
        <p:nvSpPr>
          <p:cNvPr id="3" name="TextBox 2">
            <a:extLst>
              <a:ext uri="{FF2B5EF4-FFF2-40B4-BE49-F238E27FC236}">
                <a16:creationId xmlns:a16="http://schemas.microsoft.com/office/drawing/2014/main" id="{580B5FCE-2D44-47A5-8B87-01F33BB5EC75}"/>
              </a:ext>
            </a:extLst>
          </p:cNvPr>
          <p:cNvSpPr txBox="1"/>
          <p:nvPr/>
        </p:nvSpPr>
        <p:spPr>
          <a:xfrm>
            <a:off x="516880" y="197391"/>
            <a:ext cx="8742867" cy="646331"/>
          </a:xfrm>
          <a:prstGeom prst="rect">
            <a:avLst/>
          </a:prstGeom>
          <a:noFill/>
        </p:spPr>
        <p:txBody>
          <a:bodyPr wrap="square" rtlCol="0">
            <a:spAutoFit/>
          </a:bodyPr>
          <a:lstStyle/>
          <a:p>
            <a:r>
              <a:rPr lang="en-GB" altLang="zh-CN" sz="3600" b="1" dirty="0">
                <a:solidFill>
                  <a:schemeClr val="accent5">
                    <a:lumMod val="50000"/>
                  </a:schemeClr>
                </a:solidFill>
              </a:rPr>
              <a:t>Evaluation (LOS-Wall-Human Classification)</a:t>
            </a:r>
            <a:endParaRPr lang="en-GB" sz="3600" b="1" dirty="0">
              <a:solidFill>
                <a:schemeClr val="accent5">
                  <a:lumMod val="50000"/>
                </a:schemeClr>
              </a:solidFill>
            </a:endParaRPr>
          </a:p>
        </p:txBody>
      </p:sp>
      <p:sp>
        <p:nvSpPr>
          <p:cNvPr id="2" name="TextBox 1">
            <a:extLst>
              <a:ext uri="{FF2B5EF4-FFF2-40B4-BE49-F238E27FC236}">
                <a16:creationId xmlns:a16="http://schemas.microsoft.com/office/drawing/2014/main" id="{6F023F5E-DC12-4D4D-B7C5-F0155F8ACA7A}"/>
              </a:ext>
            </a:extLst>
          </p:cNvPr>
          <p:cNvSpPr txBox="1"/>
          <p:nvPr/>
        </p:nvSpPr>
        <p:spPr>
          <a:xfrm>
            <a:off x="765286" y="945736"/>
            <a:ext cx="7607189" cy="584775"/>
          </a:xfrm>
          <a:prstGeom prst="rect">
            <a:avLst/>
          </a:prstGeom>
          <a:noFill/>
        </p:spPr>
        <p:txBody>
          <a:bodyPr wrap="square" rtlCol="0">
            <a:spAutoFit/>
          </a:bodyPr>
          <a:lstStyle/>
          <a:p>
            <a:r>
              <a:rPr lang="en-US" sz="3200" b="1" dirty="0"/>
              <a:t>Occlusion detection</a:t>
            </a:r>
            <a:r>
              <a:rPr lang="en-GB" sz="3200" b="1" dirty="0"/>
              <a:t>: </a:t>
            </a:r>
            <a:r>
              <a:rPr lang="en-GB" sz="2800" dirty="0"/>
              <a:t>Classification Accuracy</a:t>
            </a:r>
          </a:p>
        </p:txBody>
      </p:sp>
      <p:pic>
        <p:nvPicPr>
          <p:cNvPr id="7" name="Picture 6" descr="Chart, bar chart&#10;&#10;Description automatically generated">
            <a:extLst>
              <a:ext uri="{FF2B5EF4-FFF2-40B4-BE49-F238E27FC236}">
                <a16:creationId xmlns:a16="http://schemas.microsoft.com/office/drawing/2014/main" id="{682767C4-82DD-4AAA-A767-4439AC88A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7212" y="2230213"/>
            <a:ext cx="5717575" cy="3809685"/>
          </a:xfrm>
          <a:prstGeom prst="rect">
            <a:avLst/>
          </a:prstGeom>
        </p:spPr>
      </p:pic>
      <p:sp>
        <p:nvSpPr>
          <p:cNvPr id="4" name="TextBox 3">
            <a:extLst>
              <a:ext uri="{FF2B5EF4-FFF2-40B4-BE49-F238E27FC236}">
                <a16:creationId xmlns:a16="http://schemas.microsoft.com/office/drawing/2014/main" id="{0E9CB624-7D33-4D24-BF76-F4ED574C146D}"/>
              </a:ext>
            </a:extLst>
          </p:cNvPr>
          <p:cNvSpPr txBox="1"/>
          <p:nvPr/>
        </p:nvSpPr>
        <p:spPr>
          <a:xfrm>
            <a:off x="4275010" y="6039898"/>
            <a:ext cx="3928961" cy="523220"/>
          </a:xfrm>
          <a:prstGeom prst="rect">
            <a:avLst/>
          </a:prstGeom>
          <a:noFill/>
        </p:spPr>
        <p:txBody>
          <a:bodyPr wrap="none" rtlCol="0">
            <a:spAutoFit/>
          </a:bodyPr>
          <a:lstStyle/>
          <a:p>
            <a:pPr algn="ctr"/>
            <a:r>
              <a:rPr lang="en-US" sz="2800" dirty="0"/>
              <a:t>In Different Environments</a:t>
            </a:r>
          </a:p>
        </p:txBody>
      </p:sp>
    </p:spTree>
    <p:extLst>
      <p:ext uri="{BB962C8B-B14F-4D97-AF65-F5344CB8AC3E}">
        <p14:creationId xmlns:p14="http://schemas.microsoft.com/office/powerpoint/2010/main" val="23877914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AD5B0A6-BF7E-4C2D-9925-36B13FDF6E3F}"/>
              </a:ext>
            </a:extLst>
          </p:cNvPr>
          <p:cNvSpPr txBox="1"/>
          <p:nvPr/>
        </p:nvSpPr>
        <p:spPr>
          <a:xfrm>
            <a:off x="4268432" y="186585"/>
            <a:ext cx="3942119" cy="584775"/>
          </a:xfrm>
          <a:prstGeom prst="rect">
            <a:avLst/>
          </a:prstGeom>
          <a:noFill/>
        </p:spPr>
        <p:txBody>
          <a:bodyPr wrap="square" rtlCol="0">
            <a:spAutoFit/>
          </a:bodyPr>
          <a:lstStyle/>
          <a:p>
            <a:r>
              <a:rPr lang="en-GB" sz="3200" dirty="0">
                <a:solidFill>
                  <a:schemeClr val="bg1"/>
                </a:solidFill>
              </a:rPr>
              <a:t>6Fit-a-part: Evaluation</a:t>
            </a:r>
          </a:p>
        </p:txBody>
      </p:sp>
      <p:sp>
        <p:nvSpPr>
          <p:cNvPr id="3" name="TextBox 2">
            <a:extLst>
              <a:ext uri="{FF2B5EF4-FFF2-40B4-BE49-F238E27FC236}">
                <a16:creationId xmlns:a16="http://schemas.microsoft.com/office/drawing/2014/main" id="{580B5FCE-2D44-47A5-8B87-01F33BB5EC75}"/>
              </a:ext>
            </a:extLst>
          </p:cNvPr>
          <p:cNvSpPr txBox="1"/>
          <p:nvPr/>
        </p:nvSpPr>
        <p:spPr>
          <a:xfrm>
            <a:off x="516880" y="197391"/>
            <a:ext cx="4931655" cy="646331"/>
          </a:xfrm>
          <a:prstGeom prst="rect">
            <a:avLst/>
          </a:prstGeom>
          <a:noFill/>
        </p:spPr>
        <p:txBody>
          <a:bodyPr wrap="square" rtlCol="0">
            <a:spAutoFit/>
          </a:bodyPr>
          <a:lstStyle/>
          <a:p>
            <a:r>
              <a:rPr lang="en-GB" sz="3600" b="1" dirty="0">
                <a:solidFill>
                  <a:schemeClr val="accent5">
                    <a:lumMod val="50000"/>
                  </a:schemeClr>
                </a:solidFill>
              </a:rPr>
              <a:t>Future work</a:t>
            </a:r>
          </a:p>
        </p:txBody>
      </p:sp>
      <p:sp>
        <p:nvSpPr>
          <p:cNvPr id="2" name="TextBox 1">
            <a:extLst>
              <a:ext uri="{FF2B5EF4-FFF2-40B4-BE49-F238E27FC236}">
                <a16:creationId xmlns:a16="http://schemas.microsoft.com/office/drawing/2014/main" id="{B912D994-158F-4AFE-A994-8A8E4A2E6729}"/>
              </a:ext>
            </a:extLst>
          </p:cNvPr>
          <p:cNvSpPr txBox="1"/>
          <p:nvPr/>
        </p:nvSpPr>
        <p:spPr>
          <a:xfrm>
            <a:off x="914400" y="1203851"/>
            <a:ext cx="10038665" cy="1569660"/>
          </a:xfrm>
          <a:prstGeom prst="rect">
            <a:avLst/>
          </a:prstGeom>
          <a:noFill/>
        </p:spPr>
        <p:txBody>
          <a:bodyPr wrap="square" rtlCol="0">
            <a:spAutoFit/>
          </a:bodyPr>
          <a:lstStyle/>
          <a:p>
            <a:pPr marL="285750" indent="-285750">
              <a:buFont typeface="Arial" panose="020B0604020202020204" pitchFamily="34" charset="0"/>
              <a:buChar char="•"/>
            </a:pPr>
            <a:r>
              <a:rPr lang="en-US" sz="3200" dirty="0"/>
              <a:t>Real-world deployment</a:t>
            </a:r>
          </a:p>
          <a:p>
            <a:pPr marL="285750" indent="-285750">
              <a:buFont typeface="Arial" panose="020B0604020202020204" pitchFamily="34" charset="0"/>
              <a:buChar char="•"/>
            </a:pPr>
            <a:endParaRPr lang="en-US" sz="3200" dirty="0"/>
          </a:p>
          <a:p>
            <a:pPr marL="285750" indent="-285750">
              <a:buFont typeface="Arial" panose="020B0604020202020204" pitchFamily="34" charset="0"/>
              <a:buChar char="•"/>
            </a:pPr>
            <a:endParaRPr lang="en-US" sz="3200" dirty="0"/>
          </a:p>
        </p:txBody>
      </p:sp>
      <p:sp>
        <p:nvSpPr>
          <p:cNvPr id="4" name="TextBox 3">
            <a:extLst>
              <a:ext uri="{FF2B5EF4-FFF2-40B4-BE49-F238E27FC236}">
                <a16:creationId xmlns:a16="http://schemas.microsoft.com/office/drawing/2014/main" id="{E789152E-6CDD-482B-8C79-C21D0EF9BAF4}"/>
              </a:ext>
            </a:extLst>
          </p:cNvPr>
          <p:cNvSpPr txBox="1"/>
          <p:nvPr/>
        </p:nvSpPr>
        <p:spPr>
          <a:xfrm>
            <a:off x="1646712" y="2173346"/>
            <a:ext cx="8337043" cy="1569660"/>
          </a:xfrm>
          <a:prstGeom prst="rect">
            <a:avLst/>
          </a:prstGeom>
          <a:noFill/>
        </p:spPr>
        <p:txBody>
          <a:bodyPr wrap="square" rtlCol="0">
            <a:spAutoFit/>
          </a:bodyPr>
          <a:lstStyle/>
          <a:p>
            <a:r>
              <a:rPr lang="en-US" sz="2400" dirty="0"/>
              <a:t>- Large scale data collection for future analysis</a:t>
            </a:r>
          </a:p>
          <a:p>
            <a:endParaRPr lang="en-US" sz="2400" dirty="0"/>
          </a:p>
          <a:p>
            <a:r>
              <a:rPr lang="en-US" sz="2400" dirty="0"/>
              <a:t>- Exploration with more sensors</a:t>
            </a:r>
          </a:p>
          <a:p>
            <a:pPr marL="342900" indent="-342900">
              <a:buFontTx/>
              <a:buChar char="-"/>
            </a:pPr>
            <a:endParaRPr lang="en-US" sz="2400" dirty="0"/>
          </a:p>
        </p:txBody>
      </p:sp>
      <p:pic>
        <p:nvPicPr>
          <p:cNvPr id="6" name="Picture 5">
            <a:extLst>
              <a:ext uri="{FF2B5EF4-FFF2-40B4-BE49-F238E27FC236}">
                <a16:creationId xmlns:a16="http://schemas.microsoft.com/office/drawing/2014/main" id="{64E86CAF-F0FF-428C-80B5-9251DB6C81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138" y="3950940"/>
            <a:ext cx="4953691" cy="3153215"/>
          </a:xfrm>
          <a:prstGeom prst="rect">
            <a:avLst/>
          </a:prstGeom>
        </p:spPr>
      </p:pic>
      <p:sp>
        <p:nvSpPr>
          <p:cNvPr id="8" name="Freeform 13">
            <a:extLst>
              <a:ext uri="{FF2B5EF4-FFF2-40B4-BE49-F238E27FC236}">
                <a16:creationId xmlns:a16="http://schemas.microsoft.com/office/drawing/2014/main" id="{A3CE5D3A-CA00-41A7-870D-EA267690D248}"/>
              </a:ext>
            </a:extLst>
          </p:cNvPr>
          <p:cNvSpPr/>
          <p:nvPr/>
        </p:nvSpPr>
        <p:spPr>
          <a:xfrm rot="20651924">
            <a:off x="6778141" y="3613695"/>
            <a:ext cx="1753773" cy="913400"/>
          </a:xfrm>
          <a:custGeom>
            <a:avLst/>
            <a:gdLst>
              <a:gd name="connsiteX0" fmla="*/ 0 w 2414954"/>
              <a:gd name="connsiteY0" fmla="*/ 594468 h 1438530"/>
              <a:gd name="connsiteX1" fmla="*/ 1617785 w 2414954"/>
              <a:gd name="connsiteY1" fmla="*/ 31760 h 1438530"/>
              <a:gd name="connsiteX2" fmla="*/ 2414954 w 2414954"/>
              <a:gd name="connsiteY2" fmla="*/ 1438530 h 1438530"/>
            </a:gdLst>
            <a:ahLst/>
            <a:cxnLst>
              <a:cxn ang="0">
                <a:pos x="connsiteX0" y="connsiteY0"/>
              </a:cxn>
              <a:cxn ang="0">
                <a:pos x="connsiteX1" y="connsiteY1"/>
              </a:cxn>
              <a:cxn ang="0">
                <a:pos x="connsiteX2" y="connsiteY2"/>
              </a:cxn>
            </a:cxnLst>
            <a:rect l="l" t="t" r="r" b="b"/>
            <a:pathLst>
              <a:path w="2414954" h="1438530">
                <a:moveTo>
                  <a:pt x="0" y="594468"/>
                </a:moveTo>
                <a:cubicBezTo>
                  <a:pt x="607646" y="242775"/>
                  <a:pt x="1215293" y="-108917"/>
                  <a:pt x="1617785" y="31760"/>
                </a:cubicBezTo>
                <a:cubicBezTo>
                  <a:pt x="2020277" y="172437"/>
                  <a:pt x="2217615" y="805483"/>
                  <a:pt x="2414954" y="1438530"/>
                </a:cubicBezTo>
              </a:path>
            </a:pathLst>
          </a:custGeom>
          <a:noFill/>
          <a:ln w="3810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circuit board&#10;&#10;Description automatically generated">
            <a:extLst>
              <a:ext uri="{FF2B5EF4-FFF2-40B4-BE49-F238E27FC236}">
                <a16:creationId xmlns:a16="http://schemas.microsoft.com/office/drawing/2014/main" id="{E330AAB8-F8E6-4F81-8C73-8E0119A030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305" y="3950940"/>
            <a:ext cx="3326613" cy="1873093"/>
          </a:xfrm>
          <a:prstGeom prst="rect">
            <a:avLst/>
          </a:prstGeom>
        </p:spPr>
      </p:pic>
    </p:spTree>
    <p:extLst>
      <p:ext uri="{BB962C8B-B14F-4D97-AF65-F5344CB8AC3E}">
        <p14:creationId xmlns:p14="http://schemas.microsoft.com/office/powerpoint/2010/main" val="1488846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AD5B0A6-BF7E-4C2D-9925-36B13FDF6E3F}"/>
              </a:ext>
            </a:extLst>
          </p:cNvPr>
          <p:cNvSpPr txBox="1"/>
          <p:nvPr/>
        </p:nvSpPr>
        <p:spPr>
          <a:xfrm>
            <a:off x="4268432" y="186585"/>
            <a:ext cx="3942119" cy="584775"/>
          </a:xfrm>
          <a:prstGeom prst="rect">
            <a:avLst/>
          </a:prstGeom>
          <a:noFill/>
        </p:spPr>
        <p:txBody>
          <a:bodyPr wrap="square" rtlCol="0">
            <a:spAutoFit/>
          </a:bodyPr>
          <a:lstStyle/>
          <a:p>
            <a:r>
              <a:rPr lang="en-GB" sz="3200" dirty="0">
                <a:solidFill>
                  <a:schemeClr val="bg1"/>
                </a:solidFill>
              </a:rPr>
              <a:t>6Fit-a-part: Evaluation</a:t>
            </a:r>
          </a:p>
        </p:txBody>
      </p:sp>
      <p:sp>
        <p:nvSpPr>
          <p:cNvPr id="3" name="TextBox 2">
            <a:extLst>
              <a:ext uri="{FF2B5EF4-FFF2-40B4-BE49-F238E27FC236}">
                <a16:creationId xmlns:a16="http://schemas.microsoft.com/office/drawing/2014/main" id="{580B5FCE-2D44-47A5-8B87-01F33BB5EC75}"/>
              </a:ext>
            </a:extLst>
          </p:cNvPr>
          <p:cNvSpPr txBox="1"/>
          <p:nvPr/>
        </p:nvSpPr>
        <p:spPr>
          <a:xfrm>
            <a:off x="516880" y="197391"/>
            <a:ext cx="4931655" cy="646331"/>
          </a:xfrm>
          <a:prstGeom prst="rect">
            <a:avLst/>
          </a:prstGeom>
          <a:noFill/>
        </p:spPr>
        <p:txBody>
          <a:bodyPr wrap="square" rtlCol="0">
            <a:spAutoFit/>
          </a:bodyPr>
          <a:lstStyle/>
          <a:p>
            <a:r>
              <a:rPr lang="en-GB" sz="3600" b="1" dirty="0">
                <a:solidFill>
                  <a:schemeClr val="accent5">
                    <a:lumMod val="50000"/>
                  </a:schemeClr>
                </a:solidFill>
              </a:rPr>
              <a:t>Conclusion</a:t>
            </a:r>
          </a:p>
        </p:txBody>
      </p:sp>
      <p:sp>
        <p:nvSpPr>
          <p:cNvPr id="4" name="TextBox 3">
            <a:extLst>
              <a:ext uri="{FF2B5EF4-FFF2-40B4-BE49-F238E27FC236}">
                <a16:creationId xmlns:a16="http://schemas.microsoft.com/office/drawing/2014/main" id="{A279ACDB-22DE-4682-95DF-657FE1A5E147}"/>
              </a:ext>
            </a:extLst>
          </p:cNvPr>
          <p:cNvSpPr txBox="1"/>
          <p:nvPr/>
        </p:nvSpPr>
        <p:spPr>
          <a:xfrm>
            <a:off x="914400" y="1203851"/>
            <a:ext cx="5181600" cy="390350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800" dirty="0">
                <a:solidFill>
                  <a:srgbClr val="000000"/>
                </a:solidFill>
              </a:rPr>
              <a:t>A robust P2P ranging protocol</a:t>
            </a:r>
          </a:p>
          <a:p>
            <a:pPr marL="285750" indent="-285750">
              <a:lnSpc>
                <a:spcPct val="150000"/>
              </a:lnSpc>
              <a:buFont typeface="Arial" panose="020B0604020202020204" pitchFamily="34" charset="0"/>
              <a:buChar char="•"/>
            </a:pPr>
            <a:endParaRPr lang="en-US" sz="2800" dirty="0">
              <a:solidFill>
                <a:srgbClr val="000000"/>
              </a:solidFill>
            </a:endParaRPr>
          </a:p>
          <a:p>
            <a:pPr marL="285750" indent="-285750">
              <a:lnSpc>
                <a:spcPct val="150000"/>
              </a:lnSpc>
              <a:buFont typeface="Arial" panose="020B0604020202020204" pitchFamily="34" charset="0"/>
              <a:buChar char="•"/>
            </a:pPr>
            <a:r>
              <a:rPr lang="en-US" sz="2800" dirty="0">
                <a:solidFill>
                  <a:srgbClr val="000000"/>
                </a:solidFill>
              </a:rPr>
              <a:t>Occlusion differentiation</a:t>
            </a:r>
          </a:p>
          <a:p>
            <a:pPr marL="285750" indent="-285750">
              <a:lnSpc>
                <a:spcPct val="150000"/>
              </a:lnSpc>
              <a:buFont typeface="Arial" panose="020B0604020202020204" pitchFamily="34" charset="0"/>
              <a:buChar char="•"/>
            </a:pPr>
            <a:endParaRPr lang="en-US" sz="2800" dirty="0">
              <a:solidFill>
                <a:srgbClr val="000000"/>
              </a:solidFill>
            </a:endParaRPr>
          </a:p>
          <a:p>
            <a:pPr marL="285750" indent="-285750">
              <a:lnSpc>
                <a:spcPct val="150000"/>
              </a:lnSpc>
              <a:buFont typeface="Arial" panose="020B0604020202020204" pitchFamily="34" charset="0"/>
              <a:buChar char="•"/>
            </a:pPr>
            <a:r>
              <a:rPr lang="en-US" sz="2800" dirty="0">
                <a:solidFill>
                  <a:srgbClr val="000000"/>
                </a:solidFill>
              </a:rPr>
              <a:t>W</a:t>
            </a:r>
            <a:r>
              <a:rPr lang="en-US" altLang="zh-CN" sz="2800" dirty="0">
                <a:solidFill>
                  <a:srgbClr val="000000"/>
                </a:solidFill>
              </a:rPr>
              <a:t>orking prototype:</a:t>
            </a:r>
          </a:p>
          <a:p>
            <a:pPr>
              <a:lnSpc>
                <a:spcPct val="150000"/>
              </a:lnSpc>
            </a:pPr>
            <a:r>
              <a:rPr lang="en-US" sz="2800" dirty="0">
                <a:solidFill>
                  <a:srgbClr val="000000"/>
                </a:solidFill>
              </a:rPr>
              <a:t>low power, lightweight, small size.</a:t>
            </a:r>
          </a:p>
        </p:txBody>
      </p:sp>
      <p:pic>
        <p:nvPicPr>
          <p:cNvPr id="6" name="Picture 5">
            <a:extLst>
              <a:ext uri="{FF2B5EF4-FFF2-40B4-BE49-F238E27FC236}">
                <a16:creationId xmlns:a16="http://schemas.microsoft.com/office/drawing/2014/main" id="{A290CA98-4BFC-4EB7-BD55-AF810A53A4D5}"/>
              </a:ext>
            </a:extLst>
          </p:cNvPr>
          <p:cNvPicPr>
            <a:picLocks noChangeAspect="1"/>
          </p:cNvPicPr>
          <p:nvPr/>
        </p:nvPicPr>
        <p:blipFill>
          <a:blip r:embed="rId3"/>
          <a:stretch>
            <a:fillRect/>
          </a:stretch>
        </p:blipFill>
        <p:spPr>
          <a:xfrm>
            <a:off x="6898071" y="1314861"/>
            <a:ext cx="4931654" cy="3681484"/>
          </a:xfrm>
          <a:prstGeom prst="rect">
            <a:avLst/>
          </a:prstGeom>
          <a:solidFill>
            <a:schemeClr val="bg1">
              <a:alpha val="1000"/>
            </a:schemeClr>
          </a:solidFill>
        </p:spPr>
      </p:pic>
    </p:spTree>
    <p:extLst>
      <p:ext uri="{BB962C8B-B14F-4D97-AF65-F5344CB8AC3E}">
        <p14:creationId xmlns:p14="http://schemas.microsoft.com/office/powerpoint/2010/main" val="37229640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451226-9D66-4BB8-835A-BEAC0847276A}"/>
              </a:ext>
            </a:extLst>
          </p:cNvPr>
          <p:cNvSpPr txBox="1"/>
          <p:nvPr/>
        </p:nvSpPr>
        <p:spPr>
          <a:xfrm>
            <a:off x="801340" y="3163746"/>
            <a:ext cx="4766330" cy="145405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600" b="1" dirty="0">
                <a:solidFill>
                  <a:schemeClr val="accent5">
                    <a:lumMod val="50000"/>
                  </a:schemeClr>
                </a:solidFill>
              </a:rPr>
              <a:t>Thank</a:t>
            </a:r>
            <a:r>
              <a:rPr lang="en-US" sz="3600" b="1" i="1" kern="1200" dirty="0">
                <a:solidFill>
                  <a:srgbClr val="000000"/>
                </a:solidFill>
                <a:effectLst>
                  <a:outerShdw blurRad="38100" dist="38100" dir="2700000" algn="tl">
                    <a:srgbClr val="000000">
                      <a:alpha val="43137"/>
                    </a:srgbClr>
                  </a:outerShdw>
                </a:effectLst>
                <a:latin typeface="+mj-lt"/>
                <a:ea typeface="+mj-ea"/>
                <a:cs typeface="+mj-cs"/>
              </a:rPr>
              <a:t> </a:t>
            </a:r>
            <a:r>
              <a:rPr lang="en-US" sz="3600" b="1" dirty="0">
                <a:solidFill>
                  <a:schemeClr val="accent5">
                    <a:lumMod val="50000"/>
                  </a:schemeClr>
                </a:solidFill>
              </a:rPr>
              <a:t>you!</a:t>
            </a:r>
          </a:p>
        </p:txBody>
      </p:sp>
      <p:pic>
        <p:nvPicPr>
          <p:cNvPr id="4" name="Picture 4" descr="JPPLUS Stay 6ft Ready Made Sign">
            <a:extLst>
              <a:ext uri="{FF2B5EF4-FFF2-40B4-BE49-F238E27FC236}">
                <a16:creationId xmlns:a16="http://schemas.microsoft.com/office/drawing/2014/main" id="{100FFE5E-0598-4E61-9937-7C44BDBD47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995" t="16895" r="10712" b="17380"/>
          <a:stretch/>
        </p:blipFill>
        <p:spPr bwMode="auto">
          <a:xfrm>
            <a:off x="8655664" y="2766484"/>
            <a:ext cx="2247688" cy="2248576"/>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78F4977C-06F9-4528-A893-276D0FB8CA93}"/>
              </a:ext>
            </a:extLst>
          </p:cNvPr>
          <p:cNvCxnSpPr/>
          <p:nvPr/>
        </p:nvCxnSpPr>
        <p:spPr>
          <a:xfrm flipV="1">
            <a:off x="10903352" y="2071868"/>
            <a:ext cx="694616" cy="694616"/>
          </a:xfrm>
          <a:prstGeom prst="straightConnector1">
            <a:avLst/>
          </a:prstGeom>
          <a:ln w="38100">
            <a:solidFill>
              <a:srgbClr val="8EA8D6"/>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50F697B-89B0-452C-B594-225913B5B4A7}"/>
              </a:ext>
            </a:extLst>
          </p:cNvPr>
          <p:cNvCxnSpPr>
            <a:cxnSpLocks/>
          </p:cNvCxnSpPr>
          <p:nvPr/>
        </p:nvCxnSpPr>
        <p:spPr>
          <a:xfrm>
            <a:off x="10903352" y="5015060"/>
            <a:ext cx="694616" cy="694616"/>
          </a:xfrm>
          <a:prstGeom prst="straightConnector1">
            <a:avLst/>
          </a:prstGeom>
          <a:ln w="38100">
            <a:solidFill>
              <a:srgbClr val="8EA8D6"/>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9735B2D-623B-48FE-B9E7-D4A01786B63C}"/>
              </a:ext>
            </a:extLst>
          </p:cNvPr>
          <p:cNvCxnSpPr>
            <a:cxnSpLocks/>
          </p:cNvCxnSpPr>
          <p:nvPr/>
        </p:nvCxnSpPr>
        <p:spPr>
          <a:xfrm flipH="1">
            <a:off x="8004133" y="5015060"/>
            <a:ext cx="694616" cy="694616"/>
          </a:xfrm>
          <a:prstGeom prst="straightConnector1">
            <a:avLst/>
          </a:prstGeom>
          <a:ln w="38100">
            <a:solidFill>
              <a:srgbClr val="8EA8D6"/>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4297FF4-7DCD-443A-B601-E774FB616C66}"/>
              </a:ext>
            </a:extLst>
          </p:cNvPr>
          <p:cNvCxnSpPr>
            <a:cxnSpLocks/>
          </p:cNvCxnSpPr>
          <p:nvPr/>
        </p:nvCxnSpPr>
        <p:spPr>
          <a:xfrm flipH="1" flipV="1">
            <a:off x="7982591" y="2103494"/>
            <a:ext cx="694616" cy="694616"/>
          </a:xfrm>
          <a:prstGeom prst="straightConnector1">
            <a:avLst/>
          </a:prstGeom>
          <a:ln w="38100">
            <a:solidFill>
              <a:srgbClr val="8EA8D6"/>
            </a:solidFill>
            <a:prstDash val="sysDash"/>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26757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6.4"/>
</p:tagLst>
</file>

<file path=ppt/tags/tag2.xml><?xml version="1.0" encoding="utf-8"?>
<p:tagLst xmlns:a="http://schemas.openxmlformats.org/drawingml/2006/main" xmlns:r="http://schemas.openxmlformats.org/officeDocument/2006/relationships" xmlns:p="http://schemas.openxmlformats.org/presentationml/2006/main">
  <p:tag name="TIMING" val="|7"/>
</p:tagLst>
</file>

<file path=ppt/tags/tag3.xml><?xml version="1.0" encoding="utf-8"?>
<p:tagLst xmlns:a="http://schemas.openxmlformats.org/drawingml/2006/main" xmlns:r="http://schemas.openxmlformats.org/officeDocument/2006/relationships" xmlns:p="http://schemas.openxmlformats.org/presentationml/2006/main">
  <p:tag name="TIMING" val="|4.7|29.1"/>
</p:tagLst>
</file>

<file path=ppt/tags/tag4.xml><?xml version="1.0" encoding="utf-8"?>
<p:tagLst xmlns:a="http://schemas.openxmlformats.org/drawingml/2006/main" xmlns:r="http://schemas.openxmlformats.org/officeDocument/2006/relationships" xmlns:p="http://schemas.openxmlformats.org/presentationml/2006/main">
  <p:tag name="TIMING" val="|8.6|12.3|14.5|25.1"/>
</p:tagLst>
</file>

<file path=ppt/tags/tag5.xml><?xml version="1.0" encoding="utf-8"?>
<p:tagLst xmlns:a="http://schemas.openxmlformats.org/drawingml/2006/main" xmlns:r="http://schemas.openxmlformats.org/officeDocument/2006/relationships" xmlns:p="http://schemas.openxmlformats.org/presentationml/2006/main">
  <p:tag name="TIMING" val="|10.2|16.4|39.6"/>
</p:tagLst>
</file>

<file path=ppt/tags/tag6.xml><?xml version="1.0" encoding="utf-8"?>
<p:tagLst xmlns:a="http://schemas.openxmlformats.org/drawingml/2006/main" xmlns:r="http://schemas.openxmlformats.org/officeDocument/2006/relationships" xmlns:p="http://schemas.openxmlformats.org/presentationml/2006/main">
  <p:tag name="TIMING" val="|5.3|17.7"/>
</p:tagLst>
</file>

<file path=ppt/tags/tag7.xml><?xml version="1.0" encoding="utf-8"?>
<p:tagLst xmlns:a="http://schemas.openxmlformats.org/drawingml/2006/main" xmlns:r="http://schemas.openxmlformats.org/officeDocument/2006/relationships" xmlns:p="http://schemas.openxmlformats.org/presentationml/2006/main">
  <p:tag name="TIMING" val="|40.6"/>
</p:tagLst>
</file>

<file path=ppt/tags/tag8.xml><?xml version="1.0" encoding="utf-8"?>
<p:tagLst xmlns:a="http://schemas.openxmlformats.org/drawingml/2006/main" xmlns:r="http://schemas.openxmlformats.org/officeDocument/2006/relationships" xmlns:p="http://schemas.openxmlformats.org/presentationml/2006/main">
  <p:tag name="TIMING" val="|27.8"/>
</p:tagLst>
</file>

<file path=ppt/tags/tag9.xml><?xml version="1.0" encoding="utf-8"?>
<p:tagLst xmlns:a="http://schemas.openxmlformats.org/drawingml/2006/main" xmlns:r="http://schemas.openxmlformats.org/officeDocument/2006/relationships" xmlns:p="http://schemas.openxmlformats.org/presentationml/2006/main">
  <p:tag name="TIMING" val="|40.3|23.1"/>
</p:tagLst>
</file>

<file path=ppt/tags/tag10.xml><?xml version="1.0" encoding="utf-8"?>
<p:tagLst xmlns:a="http://schemas.openxmlformats.org/drawingml/2006/main" xmlns:r="http://schemas.openxmlformats.org/officeDocument/2006/relationships" xmlns:p="http://schemas.openxmlformats.org/presentationml/2006/main">
  <p:tag name="TIMING" val="|6.6"/>
</p:tagLst>
</file>

<file path=ppt/tags/tag11.xml><?xml version="1.0" encoding="utf-8"?>
<p:tagLst xmlns:a="http://schemas.openxmlformats.org/drawingml/2006/main" xmlns:r="http://schemas.openxmlformats.org/officeDocument/2006/relationships" xmlns:p="http://schemas.openxmlformats.org/presentationml/2006/main">
  <p:tag name="TIMING" val="|8.2"/>
</p:tagLst>
</file>

<file path=ppt/tags/tag12.xml><?xml version="1.0" encoding="utf-8"?>
<p:tagLst xmlns:a="http://schemas.openxmlformats.org/drawingml/2006/main" xmlns:r="http://schemas.openxmlformats.org/officeDocument/2006/relationships" xmlns:p="http://schemas.openxmlformats.org/presentationml/2006/main">
  <p:tag name="TIMING" val="|5.8"/>
</p:tagLst>
</file>

<file path=ppt/tags/tag13.xml><?xml version="1.0" encoding="utf-8"?>
<p:tagLst xmlns:a="http://schemas.openxmlformats.org/drawingml/2006/main" xmlns:r="http://schemas.openxmlformats.org/officeDocument/2006/relationships" xmlns:p="http://schemas.openxmlformats.org/presentationml/2006/main">
  <p:tag name="TIMING" val="|5.5|6.4|3.2|9.8"/>
</p:tagLst>
</file>

<file path=ppt/tags/tag14.xml><?xml version="1.0" encoding="utf-8"?>
<p:tagLst xmlns:a="http://schemas.openxmlformats.org/drawingml/2006/main" xmlns:r="http://schemas.openxmlformats.org/officeDocument/2006/relationships" xmlns:p="http://schemas.openxmlformats.org/presentationml/2006/main">
  <p:tag name="TIMING" val="|16.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3853</TotalTime>
  <Words>3510</Words>
  <Application>Microsoft Office PowerPoint</Application>
  <PresentationFormat>Widescreen</PresentationFormat>
  <Paragraphs>387</Paragraphs>
  <Slides>32</Slides>
  <Notes>32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Calibri </vt:lpstr>
      <vt:lpstr>Arial</vt:lpstr>
      <vt:lpstr>Calibri</vt:lpstr>
      <vt:lpstr>Calibri Light</vt:lpstr>
      <vt:lpstr>Cambria Math</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 yf</dc:creator>
  <cp:lastModifiedBy>c yf</cp:lastModifiedBy>
  <cp:revision>21</cp:revision>
  <dcterms:created xsi:type="dcterms:W3CDTF">2020-10-02T12:47:00Z</dcterms:created>
  <dcterms:modified xsi:type="dcterms:W3CDTF">2020-10-16T13:05:10Z</dcterms:modified>
</cp:coreProperties>
</file>