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5.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6.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7.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8.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19.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9" r:id="rId1"/>
  </p:sldMasterIdLst>
  <p:notesMasterIdLst>
    <p:notesMasterId r:id="rId75"/>
  </p:notesMasterIdLst>
  <p:handoutMasterIdLst>
    <p:handoutMasterId r:id="rId76"/>
  </p:handoutMasterIdLst>
  <p:sldIdLst>
    <p:sldId id="433" r:id="rId2"/>
    <p:sldId id="634" r:id="rId3"/>
    <p:sldId id="812" r:id="rId4"/>
    <p:sldId id="864" r:id="rId5"/>
    <p:sldId id="693" r:id="rId6"/>
    <p:sldId id="692" r:id="rId7"/>
    <p:sldId id="866" r:id="rId8"/>
    <p:sldId id="865" r:id="rId9"/>
    <p:sldId id="868" r:id="rId10"/>
    <p:sldId id="770" r:id="rId11"/>
    <p:sldId id="878" r:id="rId12"/>
    <p:sldId id="814" r:id="rId13"/>
    <p:sldId id="815" r:id="rId14"/>
    <p:sldId id="873" r:id="rId15"/>
    <p:sldId id="776" r:id="rId16"/>
    <p:sldId id="781" r:id="rId17"/>
    <p:sldId id="778" r:id="rId18"/>
    <p:sldId id="871" r:id="rId19"/>
    <p:sldId id="782" r:id="rId20"/>
    <p:sldId id="879" r:id="rId21"/>
    <p:sldId id="783" r:id="rId22"/>
    <p:sldId id="789" r:id="rId23"/>
    <p:sldId id="784" r:id="rId24"/>
    <p:sldId id="786" r:id="rId25"/>
    <p:sldId id="790" r:id="rId26"/>
    <p:sldId id="791" r:id="rId27"/>
    <p:sldId id="857" r:id="rId28"/>
    <p:sldId id="792" r:id="rId29"/>
    <p:sldId id="793" r:id="rId30"/>
    <p:sldId id="796" r:id="rId31"/>
    <p:sldId id="799" r:id="rId32"/>
    <p:sldId id="800" r:id="rId33"/>
    <p:sldId id="794" r:id="rId34"/>
    <p:sldId id="843" r:id="rId35"/>
    <p:sldId id="801" r:id="rId36"/>
    <p:sldId id="877" r:id="rId37"/>
    <p:sldId id="802" r:id="rId38"/>
    <p:sldId id="839" r:id="rId39"/>
    <p:sldId id="718" r:id="rId40"/>
    <p:sldId id="694" r:id="rId41"/>
    <p:sldId id="834" r:id="rId42"/>
    <p:sldId id="836" r:id="rId43"/>
    <p:sldId id="833" r:id="rId44"/>
    <p:sldId id="840" r:id="rId45"/>
    <p:sldId id="876" r:id="rId46"/>
    <p:sldId id="753" r:id="rId47"/>
    <p:sldId id="286" r:id="rId48"/>
    <p:sldId id="817" r:id="rId49"/>
    <p:sldId id="841" r:id="rId50"/>
    <p:sldId id="842" r:id="rId51"/>
    <p:sldId id="818" r:id="rId52"/>
    <p:sldId id="819" r:id="rId53"/>
    <p:sldId id="803" r:id="rId54"/>
    <p:sldId id="845" r:id="rId55"/>
    <p:sldId id="804" r:id="rId56"/>
    <p:sldId id="805" r:id="rId57"/>
    <p:sldId id="822" r:id="rId58"/>
    <p:sldId id="806" r:id="rId59"/>
    <p:sldId id="821" r:id="rId60"/>
    <p:sldId id="820" r:id="rId61"/>
    <p:sldId id="823" r:id="rId62"/>
    <p:sldId id="824" r:id="rId63"/>
    <p:sldId id="846" r:id="rId64"/>
    <p:sldId id="847" r:id="rId65"/>
    <p:sldId id="826" r:id="rId66"/>
    <p:sldId id="757" r:id="rId67"/>
    <p:sldId id="743" r:id="rId68"/>
    <p:sldId id="859" r:id="rId69"/>
    <p:sldId id="861" r:id="rId70"/>
    <p:sldId id="862" r:id="rId71"/>
    <p:sldId id="863" r:id="rId72"/>
    <p:sldId id="860" r:id="rId73"/>
    <p:sldId id="858" r:id="rId74"/>
  </p:sldIdLst>
  <p:sldSz cx="9144000" cy="5143500" type="screen16x9"/>
  <p:notesSz cx="6858000" cy="9144000"/>
  <p:defaultTextStyle>
    <a:defPPr>
      <a:defRPr lang="en-US"/>
    </a:defPPr>
    <a:lvl1pPr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E3F"/>
    <a:srgbClr val="505050"/>
    <a:srgbClr val="F286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22" autoAdjust="0"/>
    <p:restoredTop sz="73265" autoAdjust="0"/>
  </p:normalViewPr>
  <p:slideViewPr>
    <p:cSldViewPr>
      <p:cViewPr varScale="1">
        <p:scale>
          <a:sx n="122" d="100"/>
          <a:sy n="122" d="100"/>
        </p:scale>
        <p:origin x="1520" y="2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9904"/>
    </p:cViewPr>
  </p:sorterViewPr>
  <p:notesViewPr>
    <p:cSldViewPr snapToGrid="0" snapToObjects="1">
      <p:cViewPr varScale="1">
        <p:scale>
          <a:sx n="81" d="100"/>
          <a:sy n="81" d="100"/>
        </p:scale>
        <p:origin x="-3872" y="-12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dLbls>
            <c:delete val="1"/>
          </c:dLbls>
          <c:cat>
            <c:numRef>
              <c:f>Sheet1!$A$2:$A$41</c:f>
              <c:numCache>
                <c:formatCode>General</c:formatCode>
                <c:ptCount val="4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numCache>
            </c:numRef>
          </c:cat>
          <c:val>
            <c:numRef>
              <c:f>Sheet1!$B$2:$B$41</c:f>
              <c:numCache>
                <c:formatCode>General</c:formatCode>
                <c:ptCount val="40"/>
                <c:pt idx="0">
                  <c:v>4.3</c:v>
                </c:pt>
                <c:pt idx="1">
                  <c:v>2.5</c:v>
                </c:pt>
                <c:pt idx="2">
                  <c:v>3.5</c:v>
                </c:pt>
                <c:pt idx="3">
                  <c:v>4.5</c:v>
                </c:pt>
                <c:pt idx="4">
                  <c:v>20</c:v>
                </c:pt>
                <c:pt idx="5">
                  <c:v>50</c:v>
                </c:pt>
                <c:pt idx="6">
                  <c:v>80</c:v>
                </c:pt>
                <c:pt idx="7">
                  <c:v>120</c:v>
                </c:pt>
                <c:pt idx="8">
                  <c:v>150</c:v>
                </c:pt>
                <c:pt idx="9">
                  <c:v>30</c:v>
                </c:pt>
                <c:pt idx="10">
                  <c:v>50</c:v>
                </c:pt>
                <c:pt idx="11">
                  <c:v>70</c:v>
                </c:pt>
                <c:pt idx="12">
                  <c:v>10</c:v>
                </c:pt>
                <c:pt idx="13">
                  <c:v>2.5</c:v>
                </c:pt>
                <c:pt idx="14">
                  <c:v>3.5</c:v>
                </c:pt>
                <c:pt idx="15">
                  <c:v>4.5</c:v>
                </c:pt>
                <c:pt idx="16">
                  <c:v>3.5</c:v>
                </c:pt>
                <c:pt idx="17">
                  <c:v>2.5</c:v>
                </c:pt>
                <c:pt idx="18">
                  <c:v>4.4000000000000004</c:v>
                </c:pt>
                <c:pt idx="19">
                  <c:v>2.5</c:v>
                </c:pt>
                <c:pt idx="20">
                  <c:v>2.9</c:v>
                </c:pt>
                <c:pt idx="21">
                  <c:v>4.0999999999999996</c:v>
                </c:pt>
                <c:pt idx="22">
                  <c:v>2.9</c:v>
                </c:pt>
                <c:pt idx="23">
                  <c:v>3.5</c:v>
                </c:pt>
                <c:pt idx="24">
                  <c:v>4.0999999999999996</c:v>
                </c:pt>
                <c:pt idx="25">
                  <c:v>3.6</c:v>
                </c:pt>
                <c:pt idx="26">
                  <c:v>2.9</c:v>
                </c:pt>
                <c:pt idx="27">
                  <c:v>3.9</c:v>
                </c:pt>
                <c:pt idx="28">
                  <c:v>3.1</c:v>
                </c:pt>
                <c:pt idx="29">
                  <c:v>16</c:v>
                </c:pt>
                <c:pt idx="30">
                  <c:v>39</c:v>
                </c:pt>
                <c:pt idx="31">
                  <c:v>65</c:v>
                </c:pt>
                <c:pt idx="32">
                  <c:v>115</c:v>
                </c:pt>
                <c:pt idx="33">
                  <c:v>140</c:v>
                </c:pt>
                <c:pt idx="34">
                  <c:v>25</c:v>
                </c:pt>
                <c:pt idx="35">
                  <c:v>45</c:v>
                </c:pt>
                <c:pt idx="36">
                  <c:v>65</c:v>
                </c:pt>
                <c:pt idx="37">
                  <c:v>15</c:v>
                </c:pt>
                <c:pt idx="38">
                  <c:v>4.5</c:v>
                </c:pt>
                <c:pt idx="39">
                  <c:v>2.9</c:v>
                </c:pt>
              </c:numCache>
            </c:numRef>
          </c:val>
          <c:smooth val="0"/>
          <c:extLst>
            <c:ext xmlns:c16="http://schemas.microsoft.com/office/drawing/2014/chart" uri="{C3380CC4-5D6E-409C-BE32-E72D297353CC}">
              <c16:uniqueId val="{00000000-FC0D-7A49-895E-828DAA9F48CB}"/>
            </c:ext>
          </c:extLst>
        </c:ser>
        <c:dLbls>
          <c:dLblPos val="ctr"/>
          <c:showLegendKey val="0"/>
          <c:showVal val="1"/>
          <c:showCatName val="0"/>
          <c:showSerName val="0"/>
          <c:showPercent val="0"/>
          <c:showBubbleSize val="0"/>
        </c:dLbls>
        <c:smooth val="0"/>
        <c:axId val="2053052575"/>
        <c:axId val="2096908671"/>
      </c:lineChart>
      <c:catAx>
        <c:axId val="2053052575"/>
        <c:scaling>
          <c:orientation val="minMax"/>
        </c:scaling>
        <c:delete val="1"/>
        <c:axPos val="b"/>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a:t>Time</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crossAx val="2096908671"/>
        <c:crosses val="autoZero"/>
        <c:auto val="1"/>
        <c:lblAlgn val="ctr"/>
        <c:lblOffset val="100"/>
        <c:noMultiLvlLbl val="0"/>
      </c:catAx>
      <c:valAx>
        <c:axId val="2096908671"/>
        <c:scaling>
          <c:orientation val="minMax"/>
          <c:max val="170"/>
          <c:min val="0"/>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err="1"/>
                  <a:t>WiFi</a:t>
                </a:r>
                <a:r>
                  <a:rPr lang="en-US" baseline="0" dirty="0"/>
                  <a:t> Latency (</a:t>
                </a:r>
                <a:r>
                  <a:rPr lang="en-US" baseline="0" dirty="0" err="1"/>
                  <a:t>ms</a:t>
                </a:r>
                <a:r>
                  <a:rPr lang="en-US" baseline="0" dirty="0"/>
                  <a:t>)</a:t>
                </a:r>
                <a:endParaRPr lang="en-US" dirty="0"/>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053052575"/>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Magnitude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0.94130000000000003</c:v>
                </c:pt>
                <c:pt idx="1">
                  <c:v>0.9627</c:v>
                </c:pt>
                <c:pt idx="2">
                  <c:v>0.96899999999999997</c:v>
                </c:pt>
                <c:pt idx="3">
                  <c:v>0.96640000000000004</c:v>
                </c:pt>
                <c:pt idx="4">
                  <c:v>0.96160000000000001</c:v>
                </c:pt>
                <c:pt idx="5">
                  <c:v>0.96050000000000002</c:v>
                </c:pt>
                <c:pt idx="6">
                  <c:v>0.96730000000000005</c:v>
                </c:pt>
                <c:pt idx="7">
                  <c:v>0.98409999999999997</c:v>
                </c:pt>
                <c:pt idx="8">
                  <c:v>1.0105</c:v>
                </c:pt>
                <c:pt idx="9">
                  <c:v>1.0443</c:v>
                </c:pt>
                <c:pt idx="10">
                  <c:v>1.0813999999999999</c:v>
                </c:pt>
                <c:pt idx="11">
                  <c:v>1.1173</c:v>
                </c:pt>
                <c:pt idx="12">
                  <c:v>1.1478999999999999</c:v>
                </c:pt>
                <c:pt idx="13">
                  <c:v>1.1701999999999999</c:v>
                </c:pt>
                <c:pt idx="14">
                  <c:v>1.1831</c:v>
                </c:pt>
                <c:pt idx="15">
                  <c:v>1.1876</c:v>
                </c:pt>
                <c:pt idx="16">
                  <c:v>1.1859</c:v>
                </c:pt>
                <c:pt idx="17">
                  <c:v>1.1815</c:v>
                </c:pt>
                <c:pt idx="18">
                  <c:v>1.1780999999999999</c:v>
                </c:pt>
                <c:pt idx="19">
                  <c:v>1.1783999999999999</c:v>
                </c:pt>
                <c:pt idx="20">
                  <c:v>1.1842999999999999</c:v>
                </c:pt>
                <c:pt idx="21">
                  <c:v>1.1957</c:v>
                </c:pt>
                <c:pt idx="22">
                  <c:v>1.2111000000000001</c:v>
                </c:pt>
                <c:pt idx="23">
                  <c:v>1.2277</c:v>
                </c:pt>
                <c:pt idx="24">
                  <c:v>1.2421</c:v>
                </c:pt>
                <c:pt idx="25">
                  <c:v>1.2513000000000001</c:v>
                </c:pt>
                <c:pt idx="26">
                  <c:v>1.2461</c:v>
                </c:pt>
                <c:pt idx="27">
                  <c:v>1.2317</c:v>
                </c:pt>
                <c:pt idx="28">
                  <c:v>1.212</c:v>
                </c:pt>
                <c:pt idx="29">
                  <c:v>1.1901999999999999</c:v>
                </c:pt>
                <c:pt idx="30">
                  <c:v>1.1698</c:v>
                </c:pt>
                <c:pt idx="31">
                  <c:v>1.1536999999999999</c:v>
                </c:pt>
                <c:pt idx="32">
                  <c:v>1.1437999999999999</c:v>
                </c:pt>
                <c:pt idx="33">
                  <c:v>1.1399999999999999</c:v>
                </c:pt>
                <c:pt idx="34">
                  <c:v>1.1409</c:v>
                </c:pt>
                <c:pt idx="35">
                  <c:v>1.1435999999999999</c:v>
                </c:pt>
                <c:pt idx="36">
                  <c:v>1.1445000000000001</c:v>
                </c:pt>
                <c:pt idx="37">
                  <c:v>1.1400999999999999</c:v>
                </c:pt>
                <c:pt idx="38">
                  <c:v>1.1277999999999999</c:v>
                </c:pt>
                <c:pt idx="39">
                  <c:v>1.1069</c:v>
                </c:pt>
                <c:pt idx="40">
                  <c:v>1.0782</c:v>
                </c:pt>
                <c:pt idx="41">
                  <c:v>1.0446</c:v>
                </c:pt>
                <c:pt idx="42">
                  <c:v>1.0104</c:v>
                </c:pt>
                <c:pt idx="43">
                  <c:v>0.98</c:v>
                </c:pt>
                <c:pt idx="44">
                  <c:v>0.95750000000000002</c:v>
                </c:pt>
                <c:pt idx="45">
                  <c:v>0.94520000000000004</c:v>
                </c:pt>
                <c:pt idx="46">
                  <c:v>0.94330000000000003</c:v>
                </c:pt>
                <c:pt idx="47">
                  <c:v>0.94979999999999998</c:v>
                </c:pt>
                <c:pt idx="48">
                  <c:v>0.96020000000000005</c:v>
                </c:pt>
                <c:pt idx="49">
                  <c:v>0.96879999999999999</c:v>
                </c:pt>
                <c:pt idx="50">
                  <c:v>0.96840000000000004</c:v>
                </c:pt>
                <c:pt idx="51">
                  <c:v>0.95269999999999999</c:v>
                </c:pt>
              </c:numCache>
            </c:numRef>
          </c:val>
          <c:smooth val="0"/>
          <c:extLst>
            <c:ext xmlns:c16="http://schemas.microsoft.com/office/drawing/2014/chart" uri="{C3380CC4-5D6E-409C-BE32-E72D297353CC}">
              <c16:uniqueId val="{00000000-56FD-8A49-8CAA-1A6174569194}"/>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 Index</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1.3"/>
          <c:min val="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Magnitude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F56E-7B48-AE82-3F28A6B045DC}"/>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-180.6585</c:v>
                </c:pt>
                <c:pt idx="29">
                  <c:v>-184.1046</c:v>
                </c:pt>
                <c:pt idx="30">
                  <c:v>-187.60169999999999</c:v>
                </c:pt>
                <c:pt idx="31">
                  <c:v>-191.08959999999999</c:v>
                </c:pt>
                <c:pt idx="32">
                  <c:v>-194.47319999999999</c:v>
                </c:pt>
                <c:pt idx="33">
                  <c:v>-197.67619999999999</c:v>
                </c:pt>
                <c:pt idx="34">
                  <c:v>-200.68209999999999</c:v>
                </c:pt>
                <c:pt idx="35">
                  <c:v>-203.53469999999999</c:v>
                </c:pt>
                <c:pt idx="36">
                  <c:v>-206.31360000000001</c:v>
                </c:pt>
                <c:pt idx="37">
                  <c:v>-209.0958</c:v>
                </c:pt>
                <c:pt idx="38">
                  <c:v>-211.94159999999999</c:v>
                </c:pt>
                <c:pt idx="39">
                  <c:v>-214.8938</c:v>
                </c:pt>
                <c:pt idx="40">
                  <c:v>-217.98060000000001</c:v>
                </c:pt>
                <c:pt idx="41">
                  <c:v>-221.20089999999999</c:v>
                </c:pt>
                <c:pt idx="42">
                  <c:v>-224.50739999999999</c:v>
                </c:pt>
                <c:pt idx="43">
                  <c:v>-227.75819999999999</c:v>
                </c:pt>
                <c:pt idx="44">
                  <c:v>-230.73650000000001</c:v>
                </c:pt>
                <c:pt idx="45">
                  <c:v>-233.25919999999999</c:v>
                </c:pt>
                <c:pt idx="46">
                  <c:v>-235.35409999999999</c:v>
                </c:pt>
                <c:pt idx="47">
                  <c:v>-237.24420000000001</c:v>
                </c:pt>
                <c:pt idx="48">
                  <c:v>-239.15620000000001</c:v>
                </c:pt>
                <c:pt idx="49">
                  <c:v>-241.21459999999999</c:v>
                </c:pt>
                <c:pt idx="50">
                  <c:v>-243.45609999999999</c:v>
                </c:pt>
                <c:pt idx="51">
                  <c:v>-245.88220000000001</c:v>
                </c:pt>
              </c:numCache>
            </c:numRef>
          </c:val>
          <c:smooth val="0"/>
          <c:extLst>
            <c:ext xmlns:c16="http://schemas.microsoft.com/office/drawing/2014/chart" uri="{C3380CC4-5D6E-409C-BE32-E72D297353CC}">
              <c16:uniqueId val="{00000000-1458-544D-A3D0-62DCCC7786DC}"/>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50"/>
          <c:min val="-2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1.4231</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2.2345999999999999</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ADE8-2A4C-8EBD-91E119D6283A}"/>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F56E-7B48-AE82-3F28A6B045DC}"/>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1.4231</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2.2345999999999999</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ADE8-2A4C-8EBD-91E119D6283A}"/>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55C8-7240-AA0B-3B3720F8C0D9}"/>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1.4231</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2.2345999999999999</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D6B6-334E-B899-980D1376D1BB}"/>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55C8-7240-AA0B-3B3720F8C0D9}"/>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1.4231</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2.2345999999999999</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D6B6-334E-B899-980D1376D1BB}"/>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370F-F742-BC66-30CFC8ADF998}"/>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1.4231</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2.2345999999999999</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3B5A-EA42-B220-09E72AD59AA5}"/>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-120.1152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-150.86930000000001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DFA1-7C42-BB62-0DF69FFF97F6}"/>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1.4231</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2.2345999999999999</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A6CC-9040-B773-7ED86FE7FF41}"/>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-93.5732</c:v>
                </c:pt>
                <c:pt idx="1">
                  <c:v>-96.030199999999994</c:v>
                </c:pt>
                <c:pt idx="2">
                  <c:v>-98.426199999999994</c:v>
                </c:pt>
                <c:pt idx="3">
                  <c:v>-100.7893</c:v>
                </c:pt>
                <c:pt idx="4">
                  <c:v>-103.1653</c:v>
                </c:pt>
                <c:pt idx="5">
                  <c:v>-105.6176</c:v>
                </c:pt>
                <c:pt idx="6">
                  <c:v>-108.2114</c:v>
                </c:pt>
                <c:pt idx="7">
                  <c:v>-110.9859</c:v>
                </c:pt>
                <c:pt idx="8">
                  <c:v>-113.9323</c:v>
                </c:pt>
                <c:pt idx="9">
                  <c:v>-116.9978</c:v>
                </c:pt>
                <c:pt idx="10">
                  <c:v>-82.115200000000002</c:v>
                </c:pt>
                <c:pt idx="11">
                  <c:v>-123.2287</c:v>
                </c:pt>
                <c:pt idx="12">
                  <c:v>-126.3058</c:v>
                </c:pt>
                <c:pt idx="13">
                  <c:v>-129.3366</c:v>
                </c:pt>
                <c:pt idx="14">
                  <c:v>-132.328</c:v>
                </c:pt>
                <c:pt idx="15">
                  <c:v>-135.29990000000001</c:v>
                </c:pt>
                <c:pt idx="16">
                  <c:v>-138.27959999999999</c:v>
                </c:pt>
                <c:pt idx="17">
                  <c:v>-141.30199999999999</c:v>
                </c:pt>
                <c:pt idx="18">
                  <c:v>-144.398</c:v>
                </c:pt>
                <c:pt idx="19">
                  <c:v>-147.58879999999999</c:v>
                </c:pt>
                <c:pt idx="20">
                  <c:v>-149.86930000000001</c:v>
                </c:pt>
                <c:pt idx="21">
                  <c:v>-154.2107</c:v>
                </c:pt>
                <c:pt idx="22">
                  <c:v>-157.56890000000001</c:v>
                </c:pt>
                <c:pt idx="23">
                  <c:v>-160.90690000000001</c:v>
                </c:pt>
                <c:pt idx="24">
                  <c:v>-164.2072</c:v>
                </c:pt>
                <c:pt idx="25">
                  <c:v>-167.47290000000001</c:v>
                </c:pt>
                <c:pt idx="26">
                  <c:v>-173.98509999999999</c:v>
                </c:pt>
                <c:pt idx="27">
                  <c:v>-177.28890000000001</c:v>
                </c:pt>
                <c:pt idx="28">
                  <c:v>179.3415</c:v>
                </c:pt>
                <c:pt idx="29">
                  <c:v>175.8954</c:v>
                </c:pt>
                <c:pt idx="30">
                  <c:v>172.39830000000001</c:v>
                </c:pt>
                <c:pt idx="31">
                  <c:v>168.91040000000001</c:v>
                </c:pt>
                <c:pt idx="32">
                  <c:v>165.52680000000001</c:v>
                </c:pt>
                <c:pt idx="33">
                  <c:v>162.32380000000001</c:v>
                </c:pt>
                <c:pt idx="34">
                  <c:v>159.31790000000001</c:v>
                </c:pt>
                <c:pt idx="35">
                  <c:v>156.46530000000001</c:v>
                </c:pt>
                <c:pt idx="36">
                  <c:v>153.68639999999999</c:v>
                </c:pt>
                <c:pt idx="37">
                  <c:v>150.9042</c:v>
                </c:pt>
                <c:pt idx="38">
                  <c:v>148.05840000000001</c:v>
                </c:pt>
                <c:pt idx="39">
                  <c:v>145.1062</c:v>
                </c:pt>
                <c:pt idx="40">
                  <c:v>142.01939999999999</c:v>
                </c:pt>
                <c:pt idx="41">
                  <c:v>138.79910000000001</c:v>
                </c:pt>
                <c:pt idx="42">
                  <c:v>135.49260000000001</c:v>
                </c:pt>
                <c:pt idx="43">
                  <c:v>132.24180000000001</c:v>
                </c:pt>
                <c:pt idx="44">
                  <c:v>129.26349999999999</c:v>
                </c:pt>
                <c:pt idx="45">
                  <c:v>126.74079999999999</c:v>
                </c:pt>
                <c:pt idx="46">
                  <c:v>124.6459</c:v>
                </c:pt>
                <c:pt idx="47">
                  <c:v>122.75579999999999</c:v>
                </c:pt>
                <c:pt idx="48">
                  <c:v>120.8438</c:v>
                </c:pt>
                <c:pt idx="49">
                  <c:v>118.7854</c:v>
                </c:pt>
                <c:pt idx="50">
                  <c:v>116.54389999999999</c:v>
                </c:pt>
                <c:pt idx="51">
                  <c:v>114.1178</c:v>
                </c:pt>
              </c:numCache>
            </c:numRef>
          </c:val>
          <c:smooth val="0"/>
          <c:extLst>
            <c:ext xmlns:c16="http://schemas.microsoft.com/office/drawing/2014/chart" uri="{C3380CC4-5D6E-409C-BE32-E72D297353CC}">
              <c16:uniqueId val="{00000000-370F-F742-BC66-30CFC8ADF998}"/>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-3.7004999999999999</c:v>
                </c:pt>
                <c:pt idx="1">
                  <c:v>-2.9908000000000001</c:v>
                </c:pt>
                <c:pt idx="2">
                  <c:v>-2.2202999999999999</c:v>
                </c:pt>
                <c:pt idx="3">
                  <c:v>-1.4168000000000001</c:v>
                </c:pt>
                <c:pt idx="4">
                  <c:v>-0.62629999999999997</c:v>
                </c:pt>
                <c:pt idx="5">
                  <c:v>8.7999999999999995E-2</c:v>
                </c:pt>
                <c:pt idx="6">
                  <c:v>0.66069999999999995</c:v>
                </c:pt>
                <c:pt idx="7">
                  <c:v>1.0527</c:v>
                </c:pt>
                <c:pt idx="8">
                  <c:v>1.2728999999999999</c:v>
                </c:pt>
                <c:pt idx="9">
                  <c:v>1.3740000000000001</c:v>
                </c:pt>
                <c:pt idx="10">
                  <c:v>39.423099999999998</c:v>
                </c:pt>
                <c:pt idx="11">
                  <c:v>1.4762</c:v>
                </c:pt>
                <c:pt idx="12">
                  <c:v>1.5657000000000001</c:v>
                </c:pt>
                <c:pt idx="13">
                  <c:v>1.7014</c:v>
                </c:pt>
                <c:pt idx="14">
                  <c:v>1.8765000000000001</c:v>
                </c:pt>
                <c:pt idx="15">
                  <c:v>2.0712000000000002</c:v>
                </c:pt>
                <c:pt idx="16">
                  <c:v>2.2581000000000002</c:v>
                </c:pt>
                <c:pt idx="17">
                  <c:v>2.4022999999999999</c:v>
                </c:pt>
                <c:pt idx="18">
                  <c:v>2.4727999999999999</c:v>
                </c:pt>
                <c:pt idx="19">
                  <c:v>2.4485000000000001</c:v>
                </c:pt>
                <c:pt idx="20">
                  <c:v>2.2746</c:v>
                </c:pt>
                <c:pt idx="21">
                  <c:v>2.1597</c:v>
                </c:pt>
                <c:pt idx="22">
                  <c:v>1.9681</c:v>
                </c:pt>
                <c:pt idx="23">
                  <c:v>1.7966</c:v>
                </c:pt>
                <c:pt idx="24">
                  <c:v>1.6629</c:v>
                </c:pt>
                <c:pt idx="25">
                  <c:v>1.5637000000000001</c:v>
                </c:pt>
                <c:pt idx="26">
                  <c:v>-1.7818000000000001</c:v>
                </c:pt>
                <c:pt idx="27">
                  <c:v>-1.9191</c:v>
                </c:pt>
                <c:pt idx="28">
                  <c:v>-2.1221000000000001</c:v>
                </c:pt>
                <c:pt idx="29">
                  <c:v>-2.4016999999999999</c:v>
                </c:pt>
                <c:pt idx="30">
                  <c:v>-2.7322000000000002</c:v>
                </c:pt>
                <c:pt idx="31">
                  <c:v>-3.0535999999999999</c:v>
                </c:pt>
                <c:pt idx="32">
                  <c:v>-3.2706</c:v>
                </c:pt>
                <c:pt idx="33">
                  <c:v>-3.3071000000000002</c:v>
                </c:pt>
                <c:pt idx="34">
                  <c:v>-3.1463999999999999</c:v>
                </c:pt>
                <c:pt idx="35">
                  <c:v>-2.8325</c:v>
                </c:pt>
                <c:pt idx="36">
                  <c:v>-2.4447999999999999</c:v>
                </c:pt>
                <c:pt idx="37">
                  <c:v>-2.0605000000000002</c:v>
                </c:pt>
                <c:pt idx="38">
                  <c:v>-1.7397</c:v>
                </c:pt>
                <c:pt idx="39">
                  <c:v>-1.5254000000000001</c:v>
                </c:pt>
                <c:pt idx="40">
                  <c:v>-1.4456</c:v>
                </c:pt>
                <c:pt idx="41">
                  <c:v>-1.4993000000000001</c:v>
                </c:pt>
                <c:pt idx="42">
                  <c:v>-1.6393</c:v>
                </c:pt>
                <c:pt idx="43">
                  <c:v>-1.7235</c:v>
                </c:pt>
                <c:pt idx="44">
                  <c:v>-1.5353000000000001</c:v>
                </c:pt>
                <c:pt idx="45">
                  <c:v>-0.89139999999999997</c:v>
                </c:pt>
                <c:pt idx="46">
                  <c:v>0.18029999999999999</c:v>
                </c:pt>
                <c:pt idx="47">
                  <c:v>1.4567000000000001</c:v>
                </c:pt>
                <c:pt idx="48">
                  <c:v>2.7111999999999998</c:v>
                </c:pt>
                <c:pt idx="49">
                  <c:v>3.8193999999999999</c:v>
                </c:pt>
                <c:pt idx="50">
                  <c:v>4.7445000000000004</c:v>
                </c:pt>
                <c:pt idx="51">
                  <c:v>5.4848999999999997</c:v>
                </c:pt>
              </c:numCache>
            </c:numRef>
          </c:val>
          <c:smooth val="0"/>
          <c:extLst>
            <c:ext xmlns:c16="http://schemas.microsoft.com/office/drawing/2014/chart" uri="{C3380CC4-5D6E-409C-BE32-E72D297353CC}">
              <c16:uniqueId val="{00000000-FFB4-364D-A9EC-0D1F2D218326}"/>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1.9913000000000001</c:v>
                </c:pt>
                <c:pt idx="1">
                  <c:v>1.5907</c:v>
                </c:pt>
                <c:pt idx="2">
                  <c:v>0.98829999999999996</c:v>
                </c:pt>
                <c:pt idx="3">
                  <c:v>0.29959999999999998</c:v>
                </c:pt>
                <c:pt idx="4">
                  <c:v>-0.3382</c:v>
                </c:pt>
                <c:pt idx="5">
                  <c:v>-0.85860000000000003</c:v>
                </c:pt>
                <c:pt idx="6">
                  <c:v>-1.1906000000000001</c:v>
                </c:pt>
                <c:pt idx="7">
                  <c:v>-1.3480000000000001</c:v>
                </c:pt>
                <c:pt idx="8">
                  <c:v>-1.3638999999999999</c:v>
                </c:pt>
                <c:pt idx="9">
                  <c:v>-1.3069999999999999</c:v>
                </c:pt>
                <c:pt idx="10">
                  <c:v>37.236400000000003</c:v>
                </c:pt>
                <c:pt idx="11">
                  <c:v>-1.1807000000000001</c:v>
                </c:pt>
                <c:pt idx="12">
                  <c:v>-1.1453</c:v>
                </c:pt>
                <c:pt idx="13">
                  <c:v>-1.1135999999999999</c:v>
                </c:pt>
                <c:pt idx="14">
                  <c:v>-1.0572999999999999</c:v>
                </c:pt>
                <c:pt idx="15">
                  <c:v>-0.93959999999999999</c:v>
                </c:pt>
                <c:pt idx="16">
                  <c:v>-0.75009999999999999</c:v>
                </c:pt>
                <c:pt idx="17">
                  <c:v>-0.47010000000000002</c:v>
                </c:pt>
                <c:pt idx="18">
                  <c:v>-0.14130000000000001</c:v>
                </c:pt>
                <c:pt idx="19">
                  <c:v>0.21079999999999999</c:v>
                </c:pt>
                <c:pt idx="20">
                  <c:v>0.51900000000000002</c:v>
                </c:pt>
                <c:pt idx="21">
                  <c:v>0.74990000000000001</c:v>
                </c:pt>
                <c:pt idx="22">
                  <c:v>0.88449999999999995</c:v>
                </c:pt>
                <c:pt idx="23">
                  <c:v>0.93689999999999996</c:v>
                </c:pt>
                <c:pt idx="24">
                  <c:v>0.95440000000000003</c:v>
                </c:pt>
                <c:pt idx="25">
                  <c:v>0.99260000000000004</c:v>
                </c:pt>
                <c:pt idx="26">
                  <c:v>-0.1666</c:v>
                </c:pt>
                <c:pt idx="27">
                  <c:v>0.19159999999999999</c:v>
                </c:pt>
                <c:pt idx="28">
                  <c:v>0.64929999999999999</c:v>
                </c:pt>
                <c:pt idx="29">
                  <c:v>1.1496999999999999</c:v>
                </c:pt>
                <c:pt idx="30">
                  <c:v>1.5807</c:v>
                </c:pt>
                <c:pt idx="31">
                  <c:v>1.8402000000000001</c:v>
                </c:pt>
                <c:pt idx="32">
                  <c:v>1.8299000000000001</c:v>
                </c:pt>
                <c:pt idx="33">
                  <c:v>1.5219</c:v>
                </c:pt>
                <c:pt idx="34">
                  <c:v>0.96109999999999995</c:v>
                </c:pt>
                <c:pt idx="35">
                  <c:v>0.25130000000000002</c:v>
                </c:pt>
                <c:pt idx="36">
                  <c:v>-0.46110000000000001</c:v>
                </c:pt>
                <c:pt idx="37">
                  <c:v>-1.0264</c:v>
                </c:pt>
                <c:pt idx="38">
                  <c:v>-1.3160000000000001</c:v>
                </c:pt>
                <c:pt idx="39">
                  <c:v>-1.2388999999999999</c:v>
                </c:pt>
                <c:pt idx="40">
                  <c:v>-0.75749999999999995</c:v>
                </c:pt>
                <c:pt idx="41">
                  <c:v>8.43E-2</c:v>
                </c:pt>
                <c:pt idx="42">
                  <c:v>1.1462000000000001</c:v>
                </c:pt>
                <c:pt idx="43">
                  <c:v>2.1682000000000001</c:v>
                </c:pt>
                <c:pt idx="44">
                  <c:v>2.8279000000000001</c:v>
                </c:pt>
                <c:pt idx="45">
                  <c:v>2.8176999999999999</c:v>
                </c:pt>
                <c:pt idx="46">
                  <c:v>1.9941</c:v>
                </c:pt>
                <c:pt idx="47">
                  <c:v>0.46</c:v>
                </c:pt>
                <c:pt idx="48">
                  <c:v>-1.4355</c:v>
                </c:pt>
                <c:pt idx="49">
                  <c:v>-3.1613000000000002</c:v>
                </c:pt>
                <c:pt idx="50">
                  <c:v>-4.0929000000000002</c:v>
                </c:pt>
                <c:pt idx="51">
                  <c:v>-3.4950000000000001</c:v>
                </c:pt>
              </c:numCache>
            </c:numRef>
          </c:val>
          <c:smooth val="0"/>
          <c:extLst>
            <c:ext xmlns:c16="http://schemas.microsoft.com/office/drawing/2014/chart" uri="{C3380CC4-5D6E-409C-BE32-E72D297353CC}">
              <c16:uniqueId val="{00000000-8405-E146-AFAE-DCF692DAEECA}"/>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-68.731399999999994</c:v>
                </c:pt>
                <c:pt idx="1">
                  <c:v>-70.635300000000001</c:v>
                </c:pt>
                <c:pt idx="2">
                  <c:v>-72.740899999999996</c:v>
                </c:pt>
                <c:pt idx="3">
                  <c:v>-74.9328</c:v>
                </c:pt>
                <c:pt idx="4">
                  <c:v>-77.073899999999995</c:v>
                </c:pt>
                <c:pt idx="5">
                  <c:v>-79.097499999999997</c:v>
                </c:pt>
                <c:pt idx="6">
                  <c:v>-80.932599999999994</c:v>
                </c:pt>
                <c:pt idx="7">
                  <c:v>-82.593299999999999</c:v>
                </c:pt>
                <c:pt idx="8">
                  <c:v>-84.112399999999994</c:v>
                </c:pt>
                <c:pt idx="9">
                  <c:v>-85.558700000000002</c:v>
                </c:pt>
                <c:pt idx="10">
                  <c:v>-48.991300000000003</c:v>
                </c:pt>
                <c:pt idx="11">
                  <c:v>-88.438800000000001</c:v>
                </c:pt>
                <c:pt idx="12">
                  <c:v>-89.906700000000001</c:v>
                </c:pt>
                <c:pt idx="13">
                  <c:v>-91.378200000000007</c:v>
                </c:pt>
                <c:pt idx="14">
                  <c:v>-92.825100000000006</c:v>
                </c:pt>
                <c:pt idx="15">
                  <c:v>-94.210599999999999</c:v>
                </c:pt>
                <c:pt idx="16">
                  <c:v>-95.524299999999997</c:v>
                </c:pt>
                <c:pt idx="17">
                  <c:v>-96.747500000000002</c:v>
                </c:pt>
                <c:pt idx="18">
                  <c:v>-97.921899999999994</c:v>
                </c:pt>
                <c:pt idx="19">
                  <c:v>-99.073099999999997</c:v>
                </c:pt>
                <c:pt idx="20">
                  <c:v>-100.2681</c:v>
                </c:pt>
                <c:pt idx="21">
                  <c:v>-101.54040000000001</c:v>
                </c:pt>
                <c:pt idx="22">
                  <c:v>-102.90900000000001</c:v>
                </c:pt>
                <c:pt idx="23">
                  <c:v>-104.35980000000001</c:v>
                </c:pt>
                <c:pt idx="24">
                  <c:v>-105.8455</c:v>
                </c:pt>
                <c:pt idx="25">
                  <c:v>-107.3105</c:v>
                </c:pt>
                <c:pt idx="26">
                  <c:v>-109.9729</c:v>
                </c:pt>
                <c:pt idx="27">
                  <c:v>-111.11790000000001</c:v>
                </c:pt>
                <c:pt idx="28">
                  <c:v>-112.1634</c:v>
                </c:pt>
                <c:pt idx="29">
                  <c:v>-113.1662</c:v>
                </c:pt>
                <c:pt idx="30">
                  <c:v>-114.2384</c:v>
                </c:pt>
                <c:pt idx="31">
                  <c:v>-115.48220000000001</c:v>
                </c:pt>
                <c:pt idx="32">
                  <c:v>-116.9956</c:v>
                </c:pt>
                <c:pt idx="33">
                  <c:v>-118.8069</c:v>
                </c:pt>
                <c:pt idx="34">
                  <c:v>-120.87090000000001</c:v>
                </c:pt>
                <c:pt idx="35">
                  <c:v>-123.0839</c:v>
                </c:pt>
                <c:pt idx="36">
                  <c:v>-125.2996</c:v>
                </c:pt>
                <c:pt idx="37">
                  <c:v>-127.3681</c:v>
                </c:pt>
                <c:pt idx="38">
                  <c:v>-129.16079999999999</c:v>
                </c:pt>
                <c:pt idx="39">
                  <c:v>-130.58699999999999</c:v>
                </c:pt>
                <c:pt idx="40">
                  <c:v>-131.6088</c:v>
                </c:pt>
                <c:pt idx="41">
                  <c:v>-132.27019999999999</c:v>
                </c:pt>
                <c:pt idx="42">
                  <c:v>-132.7115</c:v>
                </c:pt>
                <c:pt idx="43">
                  <c:v>-133.19280000000001</c:v>
                </c:pt>
                <c:pt idx="44">
                  <c:v>-134.03620000000001</c:v>
                </c:pt>
                <c:pt idx="45">
                  <c:v>-135.5496</c:v>
                </c:pt>
                <c:pt idx="46">
                  <c:v>-137.87639999999999</c:v>
                </c:pt>
                <c:pt idx="47">
                  <c:v>-140.91370000000001</c:v>
                </c:pt>
                <c:pt idx="48">
                  <c:v>-144.3125</c:v>
                </c:pt>
                <c:pt idx="49">
                  <c:v>-147.54150000000001</c:v>
                </c:pt>
                <c:pt idx="50">
                  <c:v>-149.97640000000001</c:v>
                </c:pt>
                <c:pt idx="51">
                  <c:v>-150.88159999999999</c:v>
                </c:pt>
              </c:numCache>
            </c:numRef>
          </c:val>
          <c:smooth val="0"/>
          <c:extLst>
            <c:ext xmlns:c16="http://schemas.microsoft.com/office/drawing/2014/chart" uri="{C3380CC4-5D6E-409C-BE32-E72D297353CC}">
              <c16:uniqueId val="{00000000-4EAB-C24A-9934-3ADDB735152D}"/>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
          <c:min val="-1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1.9913000000000001</c:v>
                </c:pt>
                <c:pt idx="1">
                  <c:v>1.5907</c:v>
                </c:pt>
                <c:pt idx="2">
                  <c:v>0.98829999999999996</c:v>
                </c:pt>
                <c:pt idx="3">
                  <c:v>0.29959999999999998</c:v>
                </c:pt>
                <c:pt idx="4">
                  <c:v>-0.3382</c:v>
                </c:pt>
                <c:pt idx="5">
                  <c:v>-0.85860000000000003</c:v>
                </c:pt>
                <c:pt idx="6">
                  <c:v>-1.1906000000000001</c:v>
                </c:pt>
                <c:pt idx="7">
                  <c:v>-1.3480000000000001</c:v>
                </c:pt>
                <c:pt idx="8">
                  <c:v>-1.3638999999999999</c:v>
                </c:pt>
                <c:pt idx="9">
                  <c:v>-1.3069999999999999</c:v>
                </c:pt>
                <c:pt idx="10">
                  <c:v>37.236400000000003</c:v>
                </c:pt>
                <c:pt idx="11">
                  <c:v>-1.1807000000000001</c:v>
                </c:pt>
                <c:pt idx="12">
                  <c:v>-1.1453</c:v>
                </c:pt>
                <c:pt idx="13">
                  <c:v>-1.1135999999999999</c:v>
                </c:pt>
                <c:pt idx="14">
                  <c:v>-1.0572999999999999</c:v>
                </c:pt>
                <c:pt idx="15">
                  <c:v>-0.93959999999999999</c:v>
                </c:pt>
                <c:pt idx="16">
                  <c:v>-0.75009999999999999</c:v>
                </c:pt>
                <c:pt idx="17">
                  <c:v>-0.47010000000000002</c:v>
                </c:pt>
                <c:pt idx="18">
                  <c:v>-0.14130000000000001</c:v>
                </c:pt>
                <c:pt idx="19">
                  <c:v>0.21079999999999999</c:v>
                </c:pt>
                <c:pt idx="20">
                  <c:v>0.51900000000000002</c:v>
                </c:pt>
                <c:pt idx="21">
                  <c:v>0.74990000000000001</c:v>
                </c:pt>
                <c:pt idx="22">
                  <c:v>0.88449999999999995</c:v>
                </c:pt>
                <c:pt idx="23">
                  <c:v>0.93689999999999996</c:v>
                </c:pt>
                <c:pt idx="24">
                  <c:v>0.95440000000000003</c:v>
                </c:pt>
                <c:pt idx="25">
                  <c:v>0.99260000000000004</c:v>
                </c:pt>
                <c:pt idx="26">
                  <c:v>-0.1666</c:v>
                </c:pt>
                <c:pt idx="27">
                  <c:v>0.19159999999999999</c:v>
                </c:pt>
                <c:pt idx="28">
                  <c:v>0.64929999999999999</c:v>
                </c:pt>
                <c:pt idx="29">
                  <c:v>1.1496999999999999</c:v>
                </c:pt>
                <c:pt idx="30">
                  <c:v>1.5807</c:v>
                </c:pt>
                <c:pt idx="31">
                  <c:v>1.8402000000000001</c:v>
                </c:pt>
                <c:pt idx="32">
                  <c:v>1.8299000000000001</c:v>
                </c:pt>
                <c:pt idx="33">
                  <c:v>1.5219</c:v>
                </c:pt>
                <c:pt idx="34">
                  <c:v>0.96109999999999995</c:v>
                </c:pt>
                <c:pt idx="35">
                  <c:v>0.25130000000000002</c:v>
                </c:pt>
                <c:pt idx="36">
                  <c:v>-0.46110000000000001</c:v>
                </c:pt>
                <c:pt idx="37">
                  <c:v>-1.0264</c:v>
                </c:pt>
                <c:pt idx="38">
                  <c:v>-1.3160000000000001</c:v>
                </c:pt>
                <c:pt idx="39">
                  <c:v>-1.2388999999999999</c:v>
                </c:pt>
                <c:pt idx="40">
                  <c:v>-0.75749999999999995</c:v>
                </c:pt>
                <c:pt idx="41">
                  <c:v>8.43E-2</c:v>
                </c:pt>
                <c:pt idx="42">
                  <c:v>1.1462000000000001</c:v>
                </c:pt>
                <c:pt idx="43">
                  <c:v>2.1682000000000001</c:v>
                </c:pt>
                <c:pt idx="44">
                  <c:v>2.8279000000000001</c:v>
                </c:pt>
                <c:pt idx="45">
                  <c:v>2.8176999999999999</c:v>
                </c:pt>
                <c:pt idx="46">
                  <c:v>1.9941</c:v>
                </c:pt>
                <c:pt idx="47">
                  <c:v>0.46</c:v>
                </c:pt>
                <c:pt idx="48">
                  <c:v>-1.4355</c:v>
                </c:pt>
                <c:pt idx="49">
                  <c:v>-3.1613000000000002</c:v>
                </c:pt>
                <c:pt idx="50">
                  <c:v>-4.0929000000000002</c:v>
                </c:pt>
                <c:pt idx="51">
                  <c:v>-3.4950000000000001</c:v>
                </c:pt>
              </c:numCache>
            </c:numRef>
          </c:val>
          <c:smooth val="0"/>
          <c:extLst>
            <c:ext xmlns:c16="http://schemas.microsoft.com/office/drawing/2014/chart" uri="{C3380CC4-5D6E-409C-BE32-E72D297353CC}">
              <c16:uniqueId val="{00000000-8405-E146-AFAE-DCF692DAEECA}"/>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-68.731399999999994</c:v>
                </c:pt>
                <c:pt idx="1">
                  <c:v>-70.635300000000001</c:v>
                </c:pt>
                <c:pt idx="2">
                  <c:v>-72.740899999999996</c:v>
                </c:pt>
                <c:pt idx="3">
                  <c:v>-74.9328</c:v>
                </c:pt>
                <c:pt idx="4">
                  <c:v>-77.073899999999995</c:v>
                </c:pt>
                <c:pt idx="5">
                  <c:v>-79.097499999999997</c:v>
                </c:pt>
                <c:pt idx="6">
                  <c:v>-80.932599999999994</c:v>
                </c:pt>
                <c:pt idx="7">
                  <c:v>-82.593299999999999</c:v>
                </c:pt>
                <c:pt idx="8">
                  <c:v>-84.112399999999994</c:v>
                </c:pt>
                <c:pt idx="9">
                  <c:v>-85.558700000000002</c:v>
                </c:pt>
                <c:pt idx="10">
                  <c:v>-48.991300000000003</c:v>
                </c:pt>
                <c:pt idx="11">
                  <c:v>-88.438800000000001</c:v>
                </c:pt>
                <c:pt idx="12">
                  <c:v>-89.906700000000001</c:v>
                </c:pt>
                <c:pt idx="13">
                  <c:v>-91.378200000000007</c:v>
                </c:pt>
                <c:pt idx="14">
                  <c:v>-92.825100000000006</c:v>
                </c:pt>
                <c:pt idx="15">
                  <c:v>-94.210599999999999</c:v>
                </c:pt>
                <c:pt idx="16">
                  <c:v>-95.524299999999997</c:v>
                </c:pt>
                <c:pt idx="17">
                  <c:v>-96.747500000000002</c:v>
                </c:pt>
                <c:pt idx="18">
                  <c:v>-97.921899999999994</c:v>
                </c:pt>
                <c:pt idx="19">
                  <c:v>-99.073099999999997</c:v>
                </c:pt>
                <c:pt idx="20">
                  <c:v>-100.2681</c:v>
                </c:pt>
                <c:pt idx="21">
                  <c:v>-101.54040000000001</c:v>
                </c:pt>
                <c:pt idx="22">
                  <c:v>-102.90900000000001</c:v>
                </c:pt>
                <c:pt idx="23">
                  <c:v>-104.35980000000001</c:v>
                </c:pt>
                <c:pt idx="24">
                  <c:v>-105.8455</c:v>
                </c:pt>
                <c:pt idx="25">
                  <c:v>-107.3105</c:v>
                </c:pt>
                <c:pt idx="26">
                  <c:v>-109.9729</c:v>
                </c:pt>
                <c:pt idx="27">
                  <c:v>-111.11790000000001</c:v>
                </c:pt>
                <c:pt idx="28">
                  <c:v>-112.1634</c:v>
                </c:pt>
                <c:pt idx="29">
                  <c:v>-113.1662</c:v>
                </c:pt>
                <c:pt idx="30">
                  <c:v>-114.2384</c:v>
                </c:pt>
                <c:pt idx="31">
                  <c:v>-115.48220000000001</c:v>
                </c:pt>
                <c:pt idx="32">
                  <c:v>-116.9956</c:v>
                </c:pt>
                <c:pt idx="33">
                  <c:v>-118.8069</c:v>
                </c:pt>
                <c:pt idx="34">
                  <c:v>-120.87090000000001</c:v>
                </c:pt>
                <c:pt idx="35">
                  <c:v>-123.0839</c:v>
                </c:pt>
                <c:pt idx="36">
                  <c:v>-125.2996</c:v>
                </c:pt>
                <c:pt idx="37">
                  <c:v>-127.3681</c:v>
                </c:pt>
                <c:pt idx="38">
                  <c:v>-129.16079999999999</c:v>
                </c:pt>
                <c:pt idx="39">
                  <c:v>-130.58699999999999</c:v>
                </c:pt>
                <c:pt idx="40">
                  <c:v>-131.6088</c:v>
                </c:pt>
                <c:pt idx="41">
                  <c:v>-132.27019999999999</c:v>
                </c:pt>
                <c:pt idx="42">
                  <c:v>-132.7115</c:v>
                </c:pt>
                <c:pt idx="43">
                  <c:v>-133.19280000000001</c:v>
                </c:pt>
                <c:pt idx="44">
                  <c:v>-134.03620000000001</c:v>
                </c:pt>
                <c:pt idx="45">
                  <c:v>-135.5496</c:v>
                </c:pt>
                <c:pt idx="46">
                  <c:v>-137.87639999999999</c:v>
                </c:pt>
                <c:pt idx="47">
                  <c:v>-140.91370000000001</c:v>
                </c:pt>
                <c:pt idx="48">
                  <c:v>-144.3125</c:v>
                </c:pt>
                <c:pt idx="49">
                  <c:v>-147.54150000000001</c:v>
                </c:pt>
                <c:pt idx="50">
                  <c:v>-149.97640000000001</c:v>
                </c:pt>
                <c:pt idx="51">
                  <c:v>-150.88159999999999</c:v>
                </c:pt>
              </c:numCache>
            </c:numRef>
          </c:val>
          <c:smooth val="0"/>
          <c:extLst>
            <c:ext xmlns:c16="http://schemas.microsoft.com/office/drawing/2014/chart" uri="{C3380CC4-5D6E-409C-BE32-E72D297353CC}">
              <c16:uniqueId val="{00000000-4EAB-C24A-9934-3ADDB735152D}"/>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
          <c:min val="-1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1.9913000000000001</c:v>
                </c:pt>
                <c:pt idx="1">
                  <c:v>1.5907</c:v>
                </c:pt>
                <c:pt idx="2">
                  <c:v>0.98829999999999996</c:v>
                </c:pt>
                <c:pt idx="3">
                  <c:v>0.29959999999999998</c:v>
                </c:pt>
                <c:pt idx="4">
                  <c:v>-0.3382</c:v>
                </c:pt>
                <c:pt idx="5">
                  <c:v>-0.85860000000000003</c:v>
                </c:pt>
                <c:pt idx="6">
                  <c:v>-1.1906000000000001</c:v>
                </c:pt>
                <c:pt idx="7">
                  <c:v>-1.3480000000000001</c:v>
                </c:pt>
                <c:pt idx="8">
                  <c:v>-1.3638999999999999</c:v>
                </c:pt>
                <c:pt idx="9">
                  <c:v>-1.3069999999999999</c:v>
                </c:pt>
                <c:pt idx="10">
                  <c:v>37.236400000000003</c:v>
                </c:pt>
                <c:pt idx="11">
                  <c:v>-1.1807000000000001</c:v>
                </c:pt>
                <c:pt idx="12">
                  <c:v>-1.1453</c:v>
                </c:pt>
                <c:pt idx="13">
                  <c:v>-1.1135999999999999</c:v>
                </c:pt>
                <c:pt idx="14">
                  <c:v>-1.0572999999999999</c:v>
                </c:pt>
                <c:pt idx="15">
                  <c:v>-0.93959999999999999</c:v>
                </c:pt>
                <c:pt idx="16">
                  <c:v>-0.75009999999999999</c:v>
                </c:pt>
                <c:pt idx="17">
                  <c:v>-0.47010000000000002</c:v>
                </c:pt>
                <c:pt idx="18">
                  <c:v>-0.14130000000000001</c:v>
                </c:pt>
                <c:pt idx="19">
                  <c:v>0.21079999999999999</c:v>
                </c:pt>
                <c:pt idx="20">
                  <c:v>0.51900000000000002</c:v>
                </c:pt>
                <c:pt idx="21">
                  <c:v>0.74990000000000001</c:v>
                </c:pt>
                <c:pt idx="22">
                  <c:v>0.88449999999999995</c:v>
                </c:pt>
                <c:pt idx="23">
                  <c:v>0.93689999999999996</c:v>
                </c:pt>
                <c:pt idx="24">
                  <c:v>0.95440000000000003</c:v>
                </c:pt>
                <c:pt idx="25">
                  <c:v>0.99260000000000004</c:v>
                </c:pt>
                <c:pt idx="26">
                  <c:v>-0.1666</c:v>
                </c:pt>
                <c:pt idx="27">
                  <c:v>0.19159999999999999</c:v>
                </c:pt>
                <c:pt idx="28">
                  <c:v>0.64929999999999999</c:v>
                </c:pt>
                <c:pt idx="29">
                  <c:v>1.1496999999999999</c:v>
                </c:pt>
                <c:pt idx="30">
                  <c:v>1.5807</c:v>
                </c:pt>
                <c:pt idx="31">
                  <c:v>1.8402000000000001</c:v>
                </c:pt>
                <c:pt idx="32">
                  <c:v>1.8299000000000001</c:v>
                </c:pt>
                <c:pt idx="33">
                  <c:v>1.5219</c:v>
                </c:pt>
                <c:pt idx="34">
                  <c:v>0.96109999999999995</c:v>
                </c:pt>
                <c:pt idx="35">
                  <c:v>0.25130000000000002</c:v>
                </c:pt>
                <c:pt idx="36">
                  <c:v>-0.46110000000000001</c:v>
                </c:pt>
                <c:pt idx="37">
                  <c:v>-1.0264</c:v>
                </c:pt>
                <c:pt idx="38">
                  <c:v>-1.3160000000000001</c:v>
                </c:pt>
                <c:pt idx="39">
                  <c:v>-1.2388999999999999</c:v>
                </c:pt>
                <c:pt idx="40">
                  <c:v>-0.75749999999999995</c:v>
                </c:pt>
                <c:pt idx="41">
                  <c:v>8.43E-2</c:v>
                </c:pt>
                <c:pt idx="42">
                  <c:v>1.1462000000000001</c:v>
                </c:pt>
                <c:pt idx="43">
                  <c:v>2.1682000000000001</c:v>
                </c:pt>
                <c:pt idx="44">
                  <c:v>2.8279000000000001</c:v>
                </c:pt>
                <c:pt idx="45">
                  <c:v>2.8176999999999999</c:v>
                </c:pt>
                <c:pt idx="46">
                  <c:v>1.9941</c:v>
                </c:pt>
                <c:pt idx="47">
                  <c:v>-18.46</c:v>
                </c:pt>
                <c:pt idx="48">
                  <c:v>-1.4355</c:v>
                </c:pt>
                <c:pt idx="49">
                  <c:v>-3.1613000000000002</c:v>
                </c:pt>
                <c:pt idx="50">
                  <c:v>-4.0929000000000002</c:v>
                </c:pt>
                <c:pt idx="51">
                  <c:v>-3.4950000000000001</c:v>
                </c:pt>
              </c:numCache>
            </c:numRef>
          </c:val>
          <c:smooth val="0"/>
          <c:extLst>
            <c:ext xmlns:c16="http://schemas.microsoft.com/office/drawing/2014/chart" uri="{C3380CC4-5D6E-409C-BE32-E72D297353CC}">
              <c16:uniqueId val="{00000000-8405-E146-AFAE-DCF692DAEECA}"/>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-68.731399999999994</c:v>
                </c:pt>
                <c:pt idx="1">
                  <c:v>-70.635300000000001</c:v>
                </c:pt>
                <c:pt idx="2">
                  <c:v>-72.740899999999996</c:v>
                </c:pt>
                <c:pt idx="3">
                  <c:v>-74.9328</c:v>
                </c:pt>
                <c:pt idx="4">
                  <c:v>-77.073899999999995</c:v>
                </c:pt>
                <c:pt idx="5">
                  <c:v>-79.097499999999997</c:v>
                </c:pt>
                <c:pt idx="6">
                  <c:v>-80.932599999999994</c:v>
                </c:pt>
                <c:pt idx="7">
                  <c:v>-82.593299999999999</c:v>
                </c:pt>
                <c:pt idx="8">
                  <c:v>-84.112399999999994</c:v>
                </c:pt>
                <c:pt idx="9">
                  <c:v>-85.558700000000002</c:v>
                </c:pt>
                <c:pt idx="10">
                  <c:v>-48.991300000000003</c:v>
                </c:pt>
                <c:pt idx="11">
                  <c:v>-88.438800000000001</c:v>
                </c:pt>
                <c:pt idx="12">
                  <c:v>-89.906700000000001</c:v>
                </c:pt>
                <c:pt idx="13">
                  <c:v>-91.378200000000007</c:v>
                </c:pt>
                <c:pt idx="14">
                  <c:v>-92.825100000000006</c:v>
                </c:pt>
                <c:pt idx="15">
                  <c:v>-94.210599999999999</c:v>
                </c:pt>
                <c:pt idx="16">
                  <c:v>-95.524299999999997</c:v>
                </c:pt>
                <c:pt idx="17">
                  <c:v>-96.747500000000002</c:v>
                </c:pt>
                <c:pt idx="18">
                  <c:v>-97.921899999999994</c:v>
                </c:pt>
                <c:pt idx="19">
                  <c:v>-99.073099999999997</c:v>
                </c:pt>
                <c:pt idx="20">
                  <c:v>-100.2681</c:v>
                </c:pt>
                <c:pt idx="21">
                  <c:v>-101.54040000000001</c:v>
                </c:pt>
                <c:pt idx="22">
                  <c:v>-102.90900000000001</c:v>
                </c:pt>
                <c:pt idx="23">
                  <c:v>-104.35980000000001</c:v>
                </c:pt>
                <c:pt idx="24">
                  <c:v>-105.8455</c:v>
                </c:pt>
                <c:pt idx="25">
                  <c:v>-107.3105</c:v>
                </c:pt>
                <c:pt idx="26">
                  <c:v>-109.9729</c:v>
                </c:pt>
                <c:pt idx="27">
                  <c:v>-111.11790000000001</c:v>
                </c:pt>
                <c:pt idx="28">
                  <c:v>-112.1634</c:v>
                </c:pt>
                <c:pt idx="29">
                  <c:v>-113.1662</c:v>
                </c:pt>
                <c:pt idx="30">
                  <c:v>-114.2384</c:v>
                </c:pt>
                <c:pt idx="31">
                  <c:v>-115.48220000000001</c:v>
                </c:pt>
                <c:pt idx="32">
                  <c:v>-116.9956</c:v>
                </c:pt>
                <c:pt idx="33">
                  <c:v>-118.8069</c:v>
                </c:pt>
                <c:pt idx="34">
                  <c:v>-120.87090000000001</c:v>
                </c:pt>
                <c:pt idx="35">
                  <c:v>-123.0839</c:v>
                </c:pt>
                <c:pt idx="36">
                  <c:v>-125.2996</c:v>
                </c:pt>
                <c:pt idx="37">
                  <c:v>-127.3681</c:v>
                </c:pt>
                <c:pt idx="38">
                  <c:v>-129.16079999999999</c:v>
                </c:pt>
                <c:pt idx="39">
                  <c:v>-130.58699999999999</c:v>
                </c:pt>
                <c:pt idx="40">
                  <c:v>-131.6088</c:v>
                </c:pt>
                <c:pt idx="41">
                  <c:v>-132.27019999999999</c:v>
                </c:pt>
                <c:pt idx="42">
                  <c:v>-132.7115</c:v>
                </c:pt>
                <c:pt idx="43">
                  <c:v>-133.19280000000001</c:v>
                </c:pt>
                <c:pt idx="44">
                  <c:v>-134.03620000000001</c:v>
                </c:pt>
                <c:pt idx="45">
                  <c:v>-135.5496</c:v>
                </c:pt>
                <c:pt idx="46">
                  <c:v>-137.87639999999999</c:v>
                </c:pt>
                <c:pt idx="47">
                  <c:v>-158.91370000000001</c:v>
                </c:pt>
                <c:pt idx="48">
                  <c:v>-144.3125</c:v>
                </c:pt>
                <c:pt idx="49">
                  <c:v>-147.54150000000001</c:v>
                </c:pt>
                <c:pt idx="50">
                  <c:v>-149.97640000000001</c:v>
                </c:pt>
                <c:pt idx="51">
                  <c:v>-150.88159999999999</c:v>
                </c:pt>
              </c:numCache>
            </c:numRef>
          </c:val>
          <c:smooth val="0"/>
          <c:extLst>
            <c:ext xmlns:c16="http://schemas.microsoft.com/office/drawing/2014/chart" uri="{C3380CC4-5D6E-409C-BE32-E72D297353CC}">
              <c16:uniqueId val="{00000000-4EAB-C24A-9934-3ADDB735152D}"/>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
          <c:min val="-1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1.9913000000000001</c:v>
                </c:pt>
                <c:pt idx="1">
                  <c:v>1.5907</c:v>
                </c:pt>
                <c:pt idx="2">
                  <c:v>0.98829999999999996</c:v>
                </c:pt>
                <c:pt idx="3">
                  <c:v>0.29959999999999998</c:v>
                </c:pt>
                <c:pt idx="4">
                  <c:v>-0.3382</c:v>
                </c:pt>
                <c:pt idx="5">
                  <c:v>-0.85860000000000003</c:v>
                </c:pt>
                <c:pt idx="6">
                  <c:v>-1.1906000000000001</c:v>
                </c:pt>
                <c:pt idx="7">
                  <c:v>-1.3480000000000001</c:v>
                </c:pt>
                <c:pt idx="8">
                  <c:v>-1.3638999999999999</c:v>
                </c:pt>
                <c:pt idx="9">
                  <c:v>-1.3069999999999999</c:v>
                </c:pt>
                <c:pt idx="10">
                  <c:v>37.236400000000003</c:v>
                </c:pt>
                <c:pt idx="11">
                  <c:v>-1.1807000000000001</c:v>
                </c:pt>
                <c:pt idx="12">
                  <c:v>-1.1453</c:v>
                </c:pt>
                <c:pt idx="13">
                  <c:v>-1.1135999999999999</c:v>
                </c:pt>
                <c:pt idx="14">
                  <c:v>-1.0572999999999999</c:v>
                </c:pt>
                <c:pt idx="15">
                  <c:v>-0.93959999999999999</c:v>
                </c:pt>
                <c:pt idx="16">
                  <c:v>-0.75009999999999999</c:v>
                </c:pt>
                <c:pt idx="17">
                  <c:v>-0.47010000000000002</c:v>
                </c:pt>
                <c:pt idx="18">
                  <c:v>-0.14130000000000001</c:v>
                </c:pt>
                <c:pt idx="19">
                  <c:v>0.21079999999999999</c:v>
                </c:pt>
                <c:pt idx="20">
                  <c:v>0.51900000000000002</c:v>
                </c:pt>
                <c:pt idx="21">
                  <c:v>0.74990000000000001</c:v>
                </c:pt>
                <c:pt idx="22">
                  <c:v>0.88449999999999995</c:v>
                </c:pt>
                <c:pt idx="23">
                  <c:v>0.93689999999999996</c:v>
                </c:pt>
                <c:pt idx="24">
                  <c:v>0.95440000000000003</c:v>
                </c:pt>
                <c:pt idx="25">
                  <c:v>0.99260000000000004</c:v>
                </c:pt>
                <c:pt idx="26">
                  <c:v>-0.1666</c:v>
                </c:pt>
                <c:pt idx="27">
                  <c:v>0.19159999999999999</c:v>
                </c:pt>
                <c:pt idx="28">
                  <c:v>0.64929999999999999</c:v>
                </c:pt>
                <c:pt idx="29">
                  <c:v>1.1496999999999999</c:v>
                </c:pt>
                <c:pt idx="30">
                  <c:v>1.5807</c:v>
                </c:pt>
                <c:pt idx="31">
                  <c:v>1.8402000000000001</c:v>
                </c:pt>
                <c:pt idx="32">
                  <c:v>1.8299000000000001</c:v>
                </c:pt>
                <c:pt idx="33">
                  <c:v>1.5219</c:v>
                </c:pt>
                <c:pt idx="34">
                  <c:v>0.96109999999999995</c:v>
                </c:pt>
                <c:pt idx="35">
                  <c:v>0.25130000000000002</c:v>
                </c:pt>
                <c:pt idx="36">
                  <c:v>-0.46110000000000001</c:v>
                </c:pt>
                <c:pt idx="37">
                  <c:v>-1.0264</c:v>
                </c:pt>
                <c:pt idx="38">
                  <c:v>-1.3160000000000001</c:v>
                </c:pt>
                <c:pt idx="39">
                  <c:v>-1.2388999999999999</c:v>
                </c:pt>
                <c:pt idx="40">
                  <c:v>-0.75749999999999995</c:v>
                </c:pt>
                <c:pt idx="41">
                  <c:v>8.43E-2</c:v>
                </c:pt>
                <c:pt idx="42">
                  <c:v>1.1462000000000001</c:v>
                </c:pt>
                <c:pt idx="43">
                  <c:v>2.1682000000000001</c:v>
                </c:pt>
                <c:pt idx="44">
                  <c:v>2.8279000000000001</c:v>
                </c:pt>
                <c:pt idx="45">
                  <c:v>2.8176999999999999</c:v>
                </c:pt>
                <c:pt idx="46">
                  <c:v>1.9941</c:v>
                </c:pt>
                <c:pt idx="47">
                  <c:v>-18.46</c:v>
                </c:pt>
                <c:pt idx="48">
                  <c:v>-1.4355</c:v>
                </c:pt>
                <c:pt idx="49">
                  <c:v>-3.1613000000000002</c:v>
                </c:pt>
                <c:pt idx="50">
                  <c:v>-4.0929000000000002</c:v>
                </c:pt>
                <c:pt idx="51">
                  <c:v>-3.4950000000000001</c:v>
                </c:pt>
              </c:numCache>
            </c:numRef>
          </c:val>
          <c:smooth val="0"/>
          <c:extLst>
            <c:ext xmlns:c16="http://schemas.microsoft.com/office/drawing/2014/chart" uri="{C3380CC4-5D6E-409C-BE32-E72D297353CC}">
              <c16:uniqueId val="{00000000-8405-E146-AFAE-DCF692DAEECA}"/>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4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CSI Phase</c:v>
                </c:pt>
              </c:strCache>
            </c:strRef>
          </c:tx>
          <c:spPr>
            <a:ln w="28575" cap="rnd">
              <a:solidFill>
                <a:schemeClr val="accent1"/>
              </a:solidFill>
              <a:round/>
            </a:ln>
            <a:effectLst/>
          </c:spPr>
          <c:marker>
            <c:symbol val="none"/>
          </c:marker>
          <c:cat>
            <c:numRef>
              <c:f>Sheet1!$A$2:$A$53</c:f>
              <c:numCache>
                <c:formatCode>General</c:formatCode>
                <c:ptCount val="52"/>
                <c:pt idx="0">
                  <c:v>-26</c:v>
                </c:pt>
                <c:pt idx="1">
                  <c:v>-25</c:v>
                </c:pt>
                <c:pt idx="2">
                  <c:v>-24</c:v>
                </c:pt>
                <c:pt idx="3">
                  <c:v>-23</c:v>
                </c:pt>
                <c:pt idx="4">
                  <c:v>-22</c:v>
                </c:pt>
                <c:pt idx="5">
                  <c:v>-21</c:v>
                </c:pt>
                <c:pt idx="6">
                  <c:v>-20</c:v>
                </c:pt>
                <c:pt idx="7">
                  <c:v>-19</c:v>
                </c:pt>
                <c:pt idx="8">
                  <c:v>-18</c:v>
                </c:pt>
                <c:pt idx="9">
                  <c:v>-17</c:v>
                </c:pt>
                <c:pt idx="10">
                  <c:v>-16</c:v>
                </c:pt>
                <c:pt idx="11">
                  <c:v>-15</c:v>
                </c:pt>
                <c:pt idx="12">
                  <c:v>-14</c:v>
                </c:pt>
                <c:pt idx="13">
                  <c:v>-13</c:v>
                </c:pt>
                <c:pt idx="14">
                  <c:v>-12</c:v>
                </c:pt>
                <c:pt idx="15">
                  <c:v>-11</c:v>
                </c:pt>
                <c:pt idx="16">
                  <c:v>-10</c:v>
                </c:pt>
                <c:pt idx="17">
                  <c:v>-9</c:v>
                </c:pt>
                <c:pt idx="18">
                  <c:v>-8</c:v>
                </c:pt>
                <c:pt idx="19">
                  <c:v>-7</c:v>
                </c:pt>
                <c:pt idx="20">
                  <c:v>-6</c:v>
                </c:pt>
                <c:pt idx="21">
                  <c:v>-5</c:v>
                </c:pt>
                <c:pt idx="22">
                  <c:v>-4</c:v>
                </c:pt>
                <c:pt idx="23">
                  <c:v>-3</c:v>
                </c:pt>
                <c:pt idx="24">
                  <c:v>-2</c:v>
                </c:pt>
                <c:pt idx="25">
                  <c:v>-1</c:v>
                </c:pt>
                <c:pt idx="26">
                  <c:v>1</c:v>
                </c:pt>
                <c:pt idx="27">
                  <c:v>2</c:v>
                </c:pt>
                <c:pt idx="28">
                  <c:v>3</c:v>
                </c:pt>
                <c:pt idx="29">
                  <c:v>4</c:v>
                </c:pt>
                <c:pt idx="30">
                  <c:v>5</c:v>
                </c:pt>
                <c:pt idx="31">
                  <c:v>6</c:v>
                </c:pt>
                <c:pt idx="32">
                  <c:v>7</c:v>
                </c:pt>
                <c:pt idx="33">
                  <c:v>8</c:v>
                </c:pt>
                <c:pt idx="34">
                  <c:v>9</c:v>
                </c:pt>
                <c:pt idx="35">
                  <c:v>10</c:v>
                </c:pt>
                <c:pt idx="36">
                  <c:v>11</c:v>
                </c:pt>
                <c:pt idx="37">
                  <c:v>12</c:v>
                </c:pt>
                <c:pt idx="38">
                  <c:v>13</c:v>
                </c:pt>
                <c:pt idx="39">
                  <c:v>14</c:v>
                </c:pt>
                <c:pt idx="40">
                  <c:v>15</c:v>
                </c:pt>
                <c:pt idx="41">
                  <c:v>16</c:v>
                </c:pt>
                <c:pt idx="42">
                  <c:v>17</c:v>
                </c:pt>
                <c:pt idx="43">
                  <c:v>18</c:v>
                </c:pt>
                <c:pt idx="44">
                  <c:v>19</c:v>
                </c:pt>
                <c:pt idx="45">
                  <c:v>20</c:v>
                </c:pt>
                <c:pt idx="46">
                  <c:v>21</c:v>
                </c:pt>
                <c:pt idx="47">
                  <c:v>22</c:v>
                </c:pt>
                <c:pt idx="48">
                  <c:v>23</c:v>
                </c:pt>
                <c:pt idx="49">
                  <c:v>24</c:v>
                </c:pt>
                <c:pt idx="50">
                  <c:v>25</c:v>
                </c:pt>
                <c:pt idx="51">
                  <c:v>26</c:v>
                </c:pt>
              </c:numCache>
            </c:numRef>
          </c:cat>
          <c:val>
            <c:numRef>
              <c:f>Sheet1!$B$2:$B$53</c:f>
              <c:numCache>
                <c:formatCode>General</c:formatCode>
                <c:ptCount val="52"/>
                <c:pt idx="0">
                  <c:v>-68.731399999999994</c:v>
                </c:pt>
                <c:pt idx="1">
                  <c:v>-70.635300000000001</c:v>
                </c:pt>
                <c:pt idx="2">
                  <c:v>-72.740899999999996</c:v>
                </c:pt>
                <c:pt idx="3">
                  <c:v>-74.9328</c:v>
                </c:pt>
                <c:pt idx="4">
                  <c:v>-77.073899999999995</c:v>
                </c:pt>
                <c:pt idx="5">
                  <c:v>-79.097499999999997</c:v>
                </c:pt>
                <c:pt idx="6">
                  <c:v>-80.932599999999994</c:v>
                </c:pt>
                <c:pt idx="7">
                  <c:v>-82.593299999999999</c:v>
                </c:pt>
                <c:pt idx="8">
                  <c:v>-84.112399999999994</c:v>
                </c:pt>
                <c:pt idx="9">
                  <c:v>-85.558700000000002</c:v>
                </c:pt>
                <c:pt idx="10">
                  <c:v>-48.991300000000003</c:v>
                </c:pt>
                <c:pt idx="11">
                  <c:v>-88.438800000000001</c:v>
                </c:pt>
                <c:pt idx="12">
                  <c:v>-89.906700000000001</c:v>
                </c:pt>
                <c:pt idx="13">
                  <c:v>-91.378200000000007</c:v>
                </c:pt>
                <c:pt idx="14">
                  <c:v>-92.825100000000006</c:v>
                </c:pt>
                <c:pt idx="15">
                  <c:v>-94.210599999999999</c:v>
                </c:pt>
                <c:pt idx="16">
                  <c:v>-95.524299999999997</c:v>
                </c:pt>
                <c:pt idx="17">
                  <c:v>-96.747500000000002</c:v>
                </c:pt>
                <c:pt idx="18">
                  <c:v>-97.921899999999994</c:v>
                </c:pt>
                <c:pt idx="19">
                  <c:v>-99.073099999999997</c:v>
                </c:pt>
                <c:pt idx="20">
                  <c:v>-100.2681</c:v>
                </c:pt>
                <c:pt idx="21">
                  <c:v>-101.54040000000001</c:v>
                </c:pt>
                <c:pt idx="22">
                  <c:v>-102.90900000000001</c:v>
                </c:pt>
                <c:pt idx="23">
                  <c:v>-104.35980000000001</c:v>
                </c:pt>
                <c:pt idx="24">
                  <c:v>-105.8455</c:v>
                </c:pt>
                <c:pt idx="25">
                  <c:v>-107.3105</c:v>
                </c:pt>
                <c:pt idx="26">
                  <c:v>-109.9729</c:v>
                </c:pt>
                <c:pt idx="27">
                  <c:v>-111.11790000000001</c:v>
                </c:pt>
                <c:pt idx="28">
                  <c:v>-112.1634</c:v>
                </c:pt>
                <c:pt idx="29">
                  <c:v>-113.1662</c:v>
                </c:pt>
                <c:pt idx="30">
                  <c:v>-114.2384</c:v>
                </c:pt>
                <c:pt idx="31">
                  <c:v>-115.48220000000001</c:v>
                </c:pt>
                <c:pt idx="32">
                  <c:v>-116.9956</c:v>
                </c:pt>
                <c:pt idx="33">
                  <c:v>-118.8069</c:v>
                </c:pt>
                <c:pt idx="34">
                  <c:v>-120.87090000000001</c:v>
                </c:pt>
                <c:pt idx="35">
                  <c:v>-123.0839</c:v>
                </c:pt>
                <c:pt idx="36">
                  <c:v>-125.2996</c:v>
                </c:pt>
                <c:pt idx="37">
                  <c:v>-127.3681</c:v>
                </c:pt>
                <c:pt idx="38">
                  <c:v>-129.16079999999999</c:v>
                </c:pt>
                <c:pt idx="39">
                  <c:v>-130.58699999999999</c:v>
                </c:pt>
                <c:pt idx="40">
                  <c:v>-131.6088</c:v>
                </c:pt>
                <c:pt idx="41">
                  <c:v>-132.27019999999999</c:v>
                </c:pt>
                <c:pt idx="42">
                  <c:v>-132.7115</c:v>
                </c:pt>
                <c:pt idx="43">
                  <c:v>-133.19280000000001</c:v>
                </c:pt>
                <c:pt idx="44">
                  <c:v>-134.03620000000001</c:v>
                </c:pt>
                <c:pt idx="45">
                  <c:v>-135.5496</c:v>
                </c:pt>
                <c:pt idx="46">
                  <c:v>-137.87639999999999</c:v>
                </c:pt>
                <c:pt idx="47">
                  <c:v>-158.91370000000001</c:v>
                </c:pt>
                <c:pt idx="48">
                  <c:v>-144.3125</c:v>
                </c:pt>
                <c:pt idx="49">
                  <c:v>-147.54150000000001</c:v>
                </c:pt>
                <c:pt idx="50">
                  <c:v>-149.97640000000001</c:v>
                </c:pt>
                <c:pt idx="51">
                  <c:v>-150.88159999999999</c:v>
                </c:pt>
              </c:numCache>
            </c:numRef>
          </c:val>
          <c:smooth val="0"/>
          <c:extLst>
            <c:ext xmlns:c16="http://schemas.microsoft.com/office/drawing/2014/chart" uri="{C3380CC4-5D6E-409C-BE32-E72D297353CC}">
              <c16:uniqueId val="{00000000-4EAB-C24A-9934-3ADDB735152D}"/>
            </c:ext>
          </c:extLst>
        </c:ser>
        <c:dLbls>
          <c:showLegendKey val="0"/>
          <c:showVal val="0"/>
          <c:showCatName val="0"/>
          <c:showSerName val="0"/>
          <c:showPercent val="0"/>
          <c:showBubbleSize val="0"/>
        </c:dLbls>
        <c:smooth val="0"/>
        <c:axId val="2012918895"/>
        <c:axId val="2136863407"/>
      </c:lineChart>
      <c:catAx>
        <c:axId val="2012918895"/>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Subcarrier</a:t>
                </a:r>
                <a:r>
                  <a:rPr lang="en-US" baseline="0" dirty="0"/>
                  <a:t> Index</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6863407"/>
        <c:crosses val="autoZero"/>
        <c:auto val="1"/>
        <c:lblAlgn val="ctr"/>
        <c:lblOffset val="100"/>
        <c:tickLblSkip val="10"/>
        <c:tickMarkSkip val="5"/>
        <c:noMultiLvlLbl val="0"/>
      </c:catAx>
      <c:valAx>
        <c:axId val="2136863407"/>
        <c:scaling>
          <c:orientation val="minMax"/>
          <c:max val="-20"/>
          <c:min val="-1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Phase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2918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CBC6983-1013-F44F-B3D8-63768BE660F7}" type="datetimeFigureOut">
              <a:rPr lang="en-US"/>
              <a:pPr>
                <a:defRPr/>
              </a:pPr>
              <a:t>10/19/20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317D899-8CD7-8248-8D24-A5C3F8840457}" type="slidenum">
              <a:rPr lang="en-US"/>
              <a:pPr>
                <a:defRPr/>
              </a:pPr>
              <a:t>‹#›</a:t>
            </a:fld>
            <a:endParaRPr lang="en-US"/>
          </a:p>
        </p:txBody>
      </p:sp>
    </p:spTree>
    <p:extLst>
      <p:ext uri="{BB962C8B-B14F-4D97-AF65-F5344CB8AC3E}">
        <p14:creationId xmlns:p14="http://schemas.microsoft.com/office/powerpoint/2010/main" val="36676117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9CB538E-1F6D-664D-AE29-9FD4140C18C9}" type="datetimeFigureOut">
              <a:rPr lang="en-US"/>
              <a:pPr>
                <a:defRPr/>
              </a:pPr>
              <a:t>10/19/20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3930E37-16EB-5946-8ED5-10C99D5D2D99}" type="slidenum">
              <a:rPr lang="en-US"/>
              <a:pPr>
                <a:defRPr/>
              </a:pPr>
              <a:t>‹#›</a:t>
            </a:fld>
            <a:endParaRPr lang="en-US"/>
          </a:p>
        </p:txBody>
      </p:sp>
    </p:spTree>
    <p:extLst>
      <p:ext uri="{BB962C8B-B14F-4D97-AF65-F5344CB8AC3E}">
        <p14:creationId xmlns:p14="http://schemas.microsoft.com/office/powerpoint/2010/main" val="1810973994"/>
      </p:ext>
    </p:extLst>
  </p:cSld>
  <p:clrMap bg1="lt1" tx1="dk1" bg2="lt2" tx2="dk2" accent1="accent1" accent2="accent2" accent3="accent3" accent4="accent4" accent5="accent5" accent6="accent6" hlink="hlink" folHlink="folHlink"/>
  <p:hf hdr="0" ftr="0" dt="0"/>
  <p:notesStyle>
    <a:lvl1pPr algn="l" defTabSz="171450" rtl="0" eaLnBrk="0" fontAlgn="base" hangingPunct="0">
      <a:spcBef>
        <a:spcPct val="30000"/>
      </a:spcBef>
      <a:spcAft>
        <a:spcPct val="0"/>
      </a:spcAft>
      <a:defRPr sz="450" kern="1200">
        <a:solidFill>
          <a:schemeClr val="tx1"/>
        </a:solidFill>
        <a:latin typeface="+mn-lt"/>
        <a:ea typeface="ＭＳ Ｐゴシック" charset="0"/>
        <a:cs typeface="ＭＳ Ｐゴシック" charset="0"/>
      </a:defRPr>
    </a:lvl1pPr>
    <a:lvl2pPr marL="17145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2pPr>
    <a:lvl3pPr marL="34290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3pPr>
    <a:lvl4pPr marL="51435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4pPr>
    <a:lvl5pPr marL="68580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5pPr>
    <a:lvl6pPr marL="857250" algn="l" defTabSz="171450" rtl="0" eaLnBrk="1" latinLnBrk="0" hangingPunct="1">
      <a:defRPr sz="450" kern="1200">
        <a:solidFill>
          <a:schemeClr val="tx1"/>
        </a:solidFill>
        <a:latin typeface="+mn-lt"/>
        <a:ea typeface="+mn-ea"/>
        <a:cs typeface="+mn-cs"/>
      </a:defRPr>
    </a:lvl6pPr>
    <a:lvl7pPr marL="1028700" algn="l" defTabSz="171450" rtl="0" eaLnBrk="1" latinLnBrk="0" hangingPunct="1">
      <a:defRPr sz="450" kern="1200">
        <a:solidFill>
          <a:schemeClr val="tx1"/>
        </a:solidFill>
        <a:latin typeface="+mn-lt"/>
        <a:ea typeface="+mn-ea"/>
        <a:cs typeface="+mn-cs"/>
      </a:defRPr>
    </a:lvl7pPr>
    <a:lvl8pPr marL="1200150" algn="l" defTabSz="171450" rtl="0" eaLnBrk="1" latinLnBrk="0" hangingPunct="1">
      <a:defRPr sz="450" kern="1200">
        <a:solidFill>
          <a:schemeClr val="tx1"/>
        </a:solidFill>
        <a:latin typeface="+mn-lt"/>
        <a:ea typeface="+mn-ea"/>
        <a:cs typeface="+mn-cs"/>
      </a:defRPr>
    </a:lvl8pPr>
    <a:lvl9pPr marL="1371600" algn="l" defTabSz="171450" rtl="0" eaLnBrk="1" latinLnBrk="0" hangingPunct="1">
      <a:defRPr sz="4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a:t>
            </a:fld>
            <a:endParaRPr lang="en-US"/>
          </a:p>
        </p:txBody>
      </p:sp>
    </p:spTree>
    <p:extLst>
      <p:ext uri="{BB962C8B-B14F-4D97-AF65-F5344CB8AC3E}">
        <p14:creationId xmlns:p14="http://schemas.microsoft.com/office/powerpoint/2010/main" val="761856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a:t>
            </a:fld>
            <a:endParaRPr lang="en-US"/>
          </a:p>
        </p:txBody>
      </p:sp>
    </p:spTree>
    <p:extLst>
      <p:ext uri="{BB962C8B-B14F-4D97-AF65-F5344CB8AC3E}">
        <p14:creationId xmlns:p14="http://schemas.microsoft.com/office/powerpoint/2010/main" val="1990989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b="0" i="0" kern="1200" dirty="0">
                <a:solidFill>
                  <a:schemeClr val="tx1"/>
                </a:solidFill>
                <a:effectLst/>
                <a:latin typeface="+mn-lt"/>
                <a:ea typeface="ＭＳ Ｐゴシック" charset="0"/>
                <a:cs typeface="ＭＳ Ｐゴシック" charset="0"/>
              </a:rPr>
              <a:t>WiFi is no longer a luxury, rather it is a common expectations. We expect to receive WiFi connection in Shopping malls, subway stations, but recently even in sports stadiums has established infrastructure to provide WiFi connection to their spectators. Now imagine, that you are walking into stadium and to connect WiFi access point, the first thing that we will do it to find all the available access points. This procedure is called AP discovery. </a:t>
            </a:r>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4</a:t>
            </a:fld>
            <a:endParaRPr lang="en-US"/>
          </a:p>
        </p:txBody>
      </p:sp>
    </p:spTree>
    <p:extLst>
      <p:ext uri="{BB962C8B-B14F-4D97-AF65-F5344CB8AC3E}">
        <p14:creationId xmlns:p14="http://schemas.microsoft.com/office/powerpoint/2010/main" val="290901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provide real-world evidence of the problem associated with AP discovery, we conducted to two studies in our university campus. In first study, we collected WiFi packet traces in Student </a:t>
            </a:r>
            <a:r>
              <a:rPr lang="en-US" dirty="0" err="1"/>
              <a:t>Caferaria</a:t>
            </a:r>
            <a:r>
              <a:rPr lang="en-US" dirty="0"/>
              <a:t>, where around 100-120 students were either using their laptops or phones to access internet over WiFi. We captured traces in both 2.4 and 5 </a:t>
            </a:r>
            <a:r>
              <a:rPr lang="en-US" dirty="0" err="1"/>
              <a:t>Ghz</a:t>
            </a:r>
            <a:r>
              <a:rPr lang="en-US" dirty="0"/>
              <a:t> for around 35 minutes and these are some statistics. Through the first study, we analyze the problem of Spectrum Wastage in the network 2) In second study, we study the impact on WiFi latency that is caused by AP discovery process. For that, we relied on ping utility. </a:t>
            </a:r>
          </a:p>
          <a:p>
            <a:endParaRPr lang="en-US" dirty="0"/>
          </a:p>
          <a:p>
            <a:pPr marL="0" marR="0" lvl="0" indent="0" algn="l" defTabSz="171450" rtl="0" eaLnBrk="0" fontAlgn="base" latinLnBrk="0" hangingPunct="0">
              <a:lnSpc>
                <a:spcPct val="100000"/>
              </a:lnSpc>
              <a:spcBef>
                <a:spcPct val="30000"/>
              </a:spcBef>
              <a:spcAft>
                <a:spcPct val="0"/>
              </a:spcAft>
              <a:buClrTx/>
              <a:buSzTx/>
              <a:buFontTx/>
              <a:buNone/>
              <a:tabLst/>
              <a:defRPr/>
            </a:pPr>
            <a:r>
              <a:rPr lang="en-US" dirty="0"/>
              <a:t>In our preliminary experiment that we conducted in University campus, we observe 75% of probe responses were retry frames, and 62% probe responses reach after </a:t>
            </a:r>
            <a:r>
              <a:rPr lang="en-US" dirty="0" err="1"/>
              <a:t>MaxCT</a:t>
            </a:r>
            <a:r>
              <a:rPr lang="en-US" dirty="0"/>
              <a:t>. This is redundant traffic which is also sent at lower order of modulation. Thus, it occupies a significant amount of spectrum airtime, and thereby wasting the spectrum. </a:t>
            </a: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7</a:t>
            </a:fld>
            <a:endParaRPr lang="en-US"/>
          </a:p>
        </p:txBody>
      </p:sp>
    </p:spTree>
    <p:extLst>
      <p:ext uri="{BB962C8B-B14F-4D97-AF65-F5344CB8AC3E}">
        <p14:creationId xmlns:p14="http://schemas.microsoft.com/office/powerpoint/2010/main" val="1321507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8</a:t>
            </a:fld>
            <a:endParaRPr lang="en-US"/>
          </a:p>
        </p:txBody>
      </p:sp>
    </p:spTree>
    <p:extLst>
      <p:ext uri="{BB962C8B-B14F-4D97-AF65-F5344CB8AC3E}">
        <p14:creationId xmlns:p14="http://schemas.microsoft.com/office/powerpoint/2010/main" val="1229205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9</a:t>
            </a:fld>
            <a:endParaRPr lang="en-US"/>
          </a:p>
        </p:txBody>
      </p:sp>
    </p:spTree>
    <p:extLst>
      <p:ext uri="{BB962C8B-B14F-4D97-AF65-F5344CB8AC3E}">
        <p14:creationId xmlns:p14="http://schemas.microsoft.com/office/powerpoint/2010/main" val="4065200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10</a:t>
            </a:fld>
            <a:endParaRPr lang="en-US"/>
          </a:p>
        </p:txBody>
      </p:sp>
    </p:spTree>
    <p:extLst>
      <p:ext uri="{BB962C8B-B14F-4D97-AF65-F5344CB8AC3E}">
        <p14:creationId xmlns:p14="http://schemas.microsoft.com/office/powerpoint/2010/main" val="1834272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consider WiFi latency as the last-hop latency between the clients and its immediate connected AP. With ping utility, we evaluate the impact of active discovery on WiFi latency. Periodically, active discovery was triggered. While median latency is very low as 3-5 </a:t>
            </a:r>
            <a:r>
              <a:rPr lang="en-US" dirty="0" err="1"/>
              <a:t>ms</a:t>
            </a:r>
            <a:r>
              <a:rPr lang="en-US" dirty="0"/>
              <a:t>, it’s long tail latency (&gt;90</a:t>
            </a:r>
            <a:r>
              <a:rPr lang="en-US" baseline="30000" dirty="0"/>
              <a:t>th</a:t>
            </a:r>
            <a:r>
              <a:rPr lang="en-US" dirty="0"/>
              <a:t> percentile) is as high as &gt;150ms. The impact of this kind of latency distribution is studied in the literature that usually results in monetary loss as well as bad user experience.  </a:t>
            </a:r>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11</a:t>
            </a:fld>
            <a:endParaRPr lang="en-US"/>
          </a:p>
        </p:txBody>
      </p:sp>
    </p:spTree>
    <p:extLst>
      <p:ext uri="{BB962C8B-B14F-4D97-AF65-F5344CB8AC3E}">
        <p14:creationId xmlns:p14="http://schemas.microsoft.com/office/powerpoint/2010/main" val="3730442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12</a:t>
            </a:fld>
            <a:endParaRPr lang="en-US"/>
          </a:p>
        </p:txBody>
      </p:sp>
    </p:spTree>
    <p:extLst>
      <p:ext uri="{BB962C8B-B14F-4D97-AF65-F5344CB8AC3E}">
        <p14:creationId xmlns:p14="http://schemas.microsoft.com/office/powerpoint/2010/main" val="1840438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vision, we </a:t>
            </a:r>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14</a:t>
            </a:fld>
            <a:endParaRPr lang="en-US"/>
          </a:p>
        </p:txBody>
      </p:sp>
    </p:spTree>
    <p:extLst>
      <p:ext uri="{BB962C8B-B14F-4D97-AF65-F5344CB8AC3E}">
        <p14:creationId xmlns:p14="http://schemas.microsoft.com/office/powerpoint/2010/main" val="132582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15</a:t>
            </a:fld>
            <a:endParaRPr lang="en-US"/>
          </a:p>
        </p:txBody>
      </p:sp>
    </p:spTree>
    <p:extLst>
      <p:ext uri="{BB962C8B-B14F-4D97-AF65-F5344CB8AC3E}">
        <p14:creationId xmlns:p14="http://schemas.microsoft.com/office/powerpoint/2010/main" val="3932271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18</a:t>
            </a:fld>
            <a:endParaRPr lang="en-US"/>
          </a:p>
        </p:txBody>
      </p:sp>
    </p:spTree>
    <p:extLst>
      <p:ext uri="{BB962C8B-B14F-4D97-AF65-F5344CB8AC3E}">
        <p14:creationId xmlns:p14="http://schemas.microsoft.com/office/powerpoint/2010/main" val="2339280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21</a:t>
            </a:fld>
            <a:endParaRPr lang="en-US"/>
          </a:p>
        </p:txBody>
      </p:sp>
    </p:spTree>
    <p:extLst>
      <p:ext uri="{BB962C8B-B14F-4D97-AF65-F5344CB8AC3E}">
        <p14:creationId xmlns:p14="http://schemas.microsoft.com/office/powerpoint/2010/main" val="1594713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22</a:t>
            </a:fld>
            <a:endParaRPr lang="en-US"/>
          </a:p>
        </p:txBody>
      </p:sp>
    </p:spTree>
    <p:extLst>
      <p:ext uri="{BB962C8B-B14F-4D97-AF65-F5344CB8AC3E}">
        <p14:creationId xmlns:p14="http://schemas.microsoft.com/office/powerpoint/2010/main" val="3734858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23</a:t>
            </a:fld>
            <a:endParaRPr lang="en-US"/>
          </a:p>
        </p:txBody>
      </p:sp>
    </p:spTree>
    <p:extLst>
      <p:ext uri="{BB962C8B-B14F-4D97-AF65-F5344CB8AC3E}">
        <p14:creationId xmlns:p14="http://schemas.microsoft.com/office/powerpoint/2010/main" val="1393804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24</a:t>
            </a:fld>
            <a:endParaRPr lang="en-US"/>
          </a:p>
        </p:txBody>
      </p:sp>
    </p:spTree>
    <p:extLst>
      <p:ext uri="{BB962C8B-B14F-4D97-AF65-F5344CB8AC3E}">
        <p14:creationId xmlns:p14="http://schemas.microsoft.com/office/powerpoint/2010/main" val="3114863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25</a:t>
            </a:fld>
            <a:endParaRPr lang="en-US"/>
          </a:p>
        </p:txBody>
      </p:sp>
    </p:spTree>
    <p:extLst>
      <p:ext uri="{BB962C8B-B14F-4D97-AF65-F5344CB8AC3E}">
        <p14:creationId xmlns:p14="http://schemas.microsoft.com/office/powerpoint/2010/main" val="461900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26</a:t>
            </a:fld>
            <a:endParaRPr lang="en-US"/>
          </a:p>
        </p:txBody>
      </p:sp>
    </p:spTree>
    <p:extLst>
      <p:ext uri="{BB962C8B-B14F-4D97-AF65-F5344CB8AC3E}">
        <p14:creationId xmlns:p14="http://schemas.microsoft.com/office/powerpoint/2010/main" val="1118527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27</a:t>
            </a:fld>
            <a:endParaRPr lang="en-US"/>
          </a:p>
        </p:txBody>
      </p:sp>
    </p:spTree>
    <p:extLst>
      <p:ext uri="{BB962C8B-B14F-4D97-AF65-F5344CB8AC3E}">
        <p14:creationId xmlns:p14="http://schemas.microsoft.com/office/powerpoint/2010/main" val="3951009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36</a:t>
            </a:fld>
            <a:endParaRPr lang="en-US"/>
          </a:p>
        </p:txBody>
      </p:sp>
    </p:spTree>
    <p:extLst>
      <p:ext uri="{BB962C8B-B14F-4D97-AF65-F5344CB8AC3E}">
        <p14:creationId xmlns:p14="http://schemas.microsoft.com/office/powerpoint/2010/main" val="2311443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38</a:t>
            </a:fld>
            <a:endParaRPr lang="en-US"/>
          </a:p>
        </p:txBody>
      </p:sp>
    </p:spTree>
    <p:extLst>
      <p:ext uri="{BB962C8B-B14F-4D97-AF65-F5344CB8AC3E}">
        <p14:creationId xmlns:p14="http://schemas.microsoft.com/office/powerpoint/2010/main" val="2560310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44</a:t>
            </a:fld>
            <a:endParaRPr lang="en-US"/>
          </a:p>
        </p:txBody>
      </p:sp>
    </p:spTree>
    <p:extLst>
      <p:ext uri="{BB962C8B-B14F-4D97-AF65-F5344CB8AC3E}">
        <p14:creationId xmlns:p14="http://schemas.microsoft.com/office/powerpoint/2010/main" val="1619574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45</a:t>
            </a:fld>
            <a:endParaRPr lang="en-US"/>
          </a:p>
        </p:txBody>
      </p:sp>
    </p:spTree>
    <p:extLst>
      <p:ext uri="{BB962C8B-B14F-4D97-AF65-F5344CB8AC3E}">
        <p14:creationId xmlns:p14="http://schemas.microsoft.com/office/powerpoint/2010/main" val="306546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48</a:t>
            </a:fld>
            <a:endParaRPr lang="en-US"/>
          </a:p>
        </p:txBody>
      </p:sp>
    </p:spTree>
    <p:extLst>
      <p:ext uri="{BB962C8B-B14F-4D97-AF65-F5344CB8AC3E}">
        <p14:creationId xmlns:p14="http://schemas.microsoft.com/office/powerpoint/2010/main" val="316717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50</a:t>
            </a:fld>
            <a:endParaRPr lang="en-US"/>
          </a:p>
        </p:txBody>
      </p:sp>
    </p:spTree>
    <p:extLst>
      <p:ext uri="{BB962C8B-B14F-4D97-AF65-F5344CB8AC3E}">
        <p14:creationId xmlns:p14="http://schemas.microsoft.com/office/powerpoint/2010/main" val="4186817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a:solidFill>
                  <a:schemeClr val="tx1"/>
                </a:solidFill>
                <a:effectLst/>
                <a:latin typeface="+mn-lt"/>
                <a:ea typeface="ＭＳ Ｐゴシック" charset="0"/>
                <a:cs typeface="ＭＳ Ｐゴシック" charset="0"/>
              </a:rPr>
              <a:t>We observe 22 (median) probe responses with active discovery, whereas only 6 are present for </a:t>
            </a:r>
            <a:r>
              <a:rPr lang="en-US" sz="450" kern="1200" dirty="0" err="1">
                <a:solidFill>
                  <a:schemeClr val="tx1"/>
                </a:solidFill>
                <a:effectLst/>
                <a:latin typeface="+mn-lt"/>
                <a:ea typeface="ＭＳ Ｐゴシック" charset="0"/>
                <a:cs typeface="ＭＳ Ｐゴシック" charset="0"/>
              </a:rPr>
              <a:t>CSIscan</a:t>
            </a:r>
            <a:r>
              <a:rPr lang="en-US" sz="450" kern="1200" dirty="0">
                <a:solidFill>
                  <a:schemeClr val="tx1"/>
                </a:solidFill>
                <a:effectLst/>
                <a:latin typeface="+mn-lt"/>
                <a:ea typeface="ＭＳ Ｐゴシック" charset="0"/>
                <a:cs typeface="ＭＳ Ｐゴシック" charset="0"/>
              </a:rPr>
              <a:t>. Thus, </a:t>
            </a:r>
            <a:r>
              <a:rPr lang="en-US" sz="450" kern="1200" dirty="0" err="1">
                <a:solidFill>
                  <a:schemeClr val="tx1"/>
                </a:solidFill>
                <a:effectLst/>
                <a:latin typeface="+mn-lt"/>
                <a:ea typeface="ＭＳ Ｐゴシック" charset="0"/>
                <a:cs typeface="ＭＳ Ｐゴシック" charset="0"/>
              </a:rPr>
              <a:t>CSIscan</a:t>
            </a:r>
            <a:r>
              <a:rPr lang="en-US" sz="450" kern="1200" dirty="0">
                <a:solidFill>
                  <a:schemeClr val="tx1"/>
                </a:solidFill>
                <a:effectLst/>
                <a:latin typeface="+mn-lt"/>
                <a:ea typeface="ＭＳ Ｐゴシック" charset="0"/>
                <a:cs typeface="ＭＳ Ｐゴシック" charset="0"/>
              </a:rPr>
              <a:t> reduces probe traffic by 72%. The reduction</a:t>
            </a:r>
          </a:p>
          <a:p>
            <a:r>
              <a:rPr lang="en-US" sz="450" kern="1200" dirty="0">
                <a:solidFill>
                  <a:schemeClr val="tx1"/>
                </a:solidFill>
                <a:effectLst/>
                <a:latin typeface="+mn-lt"/>
                <a:ea typeface="ＭＳ Ｐゴシック" charset="0"/>
                <a:cs typeface="ＭＳ Ｐゴシック" charset="0"/>
              </a:rPr>
              <a:t>in probe responses reduces discovery traffic, thereby improving spectrum utilization.</a:t>
            </a:r>
          </a:p>
          <a:p>
            <a:endParaRPr lang="en-US" sz="450" kern="1200" dirty="0">
              <a:solidFill>
                <a:schemeClr val="tx1"/>
              </a:solidFill>
              <a:effectLst/>
              <a:latin typeface="+mn-lt"/>
              <a:ea typeface="ＭＳ Ｐゴシック" charset="0"/>
              <a:cs typeface="ＭＳ Ｐゴシック" charset="0"/>
            </a:endParaRPr>
          </a:p>
          <a:p>
            <a:r>
              <a:rPr lang="en-US" sz="450" kern="1200" dirty="0">
                <a:solidFill>
                  <a:schemeClr val="tx1"/>
                </a:solidFill>
                <a:effectLst/>
                <a:latin typeface="+mn-lt"/>
                <a:ea typeface="ＭＳ Ｐゴシック" charset="0"/>
                <a:cs typeface="ＭＳ Ｐゴシック" charset="0"/>
              </a:rPr>
              <a:t>While median WiFi latency for active discovery is as low as 4 </a:t>
            </a:r>
            <a:r>
              <a:rPr lang="en-US" sz="450" kern="1200" dirty="0" err="1">
                <a:solidFill>
                  <a:schemeClr val="tx1"/>
                </a:solidFill>
                <a:effectLst/>
                <a:latin typeface="+mn-lt"/>
                <a:ea typeface="ＭＳ Ｐゴシック" charset="0"/>
                <a:cs typeface="ＭＳ Ｐゴシック" charset="0"/>
              </a:rPr>
              <a:t>ms</a:t>
            </a:r>
            <a:r>
              <a:rPr lang="en-US" sz="450" kern="1200" dirty="0">
                <a:solidFill>
                  <a:schemeClr val="tx1"/>
                </a:solidFill>
                <a:effectLst/>
                <a:latin typeface="+mn-lt"/>
                <a:ea typeface="ＭＳ Ｐゴシック" charset="0"/>
                <a:cs typeface="ＭＳ Ｐゴシック" charset="0"/>
              </a:rPr>
              <a:t>, its 99th percentile is 132 </a:t>
            </a:r>
            <a:r>
              <a:rPr lang="en-US" sz="450" kern="1200" dirty="0" err="1">
                <a:solidFill>
                  <a:schemeClr val="tx1"/>
                </a:solidFill>
                <a:effectLst/>
                <a:latin typeface="+mn-lt"/>
                <a:ea typeface="ＭＳ Ｐゴシック" charset="0"/>
                <a:cs typeface="ＭＳ Ｐゴシック" charset="0"/>
              </a:rPr>
              <a:t>ms.</a:t>
            </a:r>
            <a:r>
              <a:rPr lang="en-US" sz="450" kern="1200" dirty="0">
                <a:solidFill>
                  <a:schemeClr val="tx1"/>
                </a:solidFill>
                <a:effectLst/>
                <a:latin typeface="+mn-lt"/>
                <a:ea typeface="ＭＳ Ｐゴシック" charset="0"/>
                <a:cs typeface="ＭＳ Ｐゴシック" charset="0"/>
              </a:rPr>
              <a:t> This long-tail distribution is not visible with </a:t>
            </a:r>
            <a:r>
              <a:rPr lang="en-US" sz="450" kern="1200" dirty="0" err="1">
                <a:solidFill>
                  <a:schemeClr val="tx1"/>
                </a:solidFill>
                <a:effectLst/>
                <a:latin typeface="+mn-lt"/>
                <a:ea typeface="ＭＳ Ｐゴシック" charset="0"/>
                <a:cs typeface="ＭＳ Ｐゴシック" charset="0"/>
              </a:rPr>
              <a:t>CSIscan</a:t>
            </a:r>
            <a:r>
              <a:rPr lang="en-US" sz="450" kern="1200" dirty="0">
                <a:solidFill>
                  <a:schemeClr val="tx1"/>
                </a:solidFill>
                <a:effectLst/>
                <a:latin typeface="+mn-lt"/>
                <a:ea typeface="ＭＳ Ｐゴシック" charset="0"/>
                <a:cs typeface="ＭＳ Ｐゴシック" charset="0"/>
              </a:rPr>
              <a:t>. The 99</a:t>
            </a:r>
            <a:r>
              <a:rPr lang="en-US" sz="450" kern="1200" baseline="30000" dirty="0">
                <a:solidFill>
                  <a:schemeClr val="tx1"/>
                </a:solidFill>
                <a:effectLst/>
                <a:latin typeface="+mn-lt"/>
                <a:ea typeface="ＭＳ Ｐゴシック" charset="0"/>
                <a:cs typeface="ＭＳ Ｐゴシック" charset="0"/>
              </a:rPr>
              <a:t>th</a:t>
            </a:r>
            <a:r>
              <a:rPr lang="en-US" sz="450" kern="1200" dirty="0">
                <a:solidFill>
                  <a:schemeClr val="tx1"/>
                </a:solidFill>
                <a:effectLst/>
                <a:latin typeface="+mn-lt"/>
                <a:ea typeface="ＭＳ Ｐゴシック" charset="0"/>
                <a:cs typeface="ＭＳ Ｐゴシック" charset="0"/>
              </a:rPr>
              <a:t> percentile is 6 </a:t>
            </a:r>
            <a:r>
              <a:rPr lang="en-US" sz="450" kern="1200" dirty="0" err="1">
                <a:solidFill>
                  <a:schemeClr val="tx1"/>
                </a:solidFill>
                <a:effectLst/>
                <a:latin typeface="+mn-lt"/>
                <a:ea typeface="ＭＳ Ｐゴシック" charset="0"/>
                <a:cs typeface="ＭＳ Ｐゴシック" charset="0"/>
              </a:rPr>
              <a:t>ms.</a:t>
            </a:r>
            <a:r>
              <a:rPr lang="en-US" sz="450" kern="1200" dirty="0">
                <a:solidFill>
                  <a:schemeClr val="tx1"/>
                </a:solidFill>
                <a:effectLst/>
                <a:latin typeface="+mn-lt"/>
                <a:ea typeface="ＭＳ Ｐゴシック" charset="0"/>
                <a:cs typeface="ＭＳ Ｐゴシック" charset="0"/>
              </a:rPr>
              <a:t> Thus, </a:t>
            </a:r>
            <a:r>
              <a:rPr lang="en-US" sz="450" kern="1200" dirty="0" err="1">
                <a:solidFill>
                  <a:schemeClr val="tx1"/>
                </a:solidFill>
                <a:effectLst/>
                <a:latin typeface="+mn-lt"/>
                <a:ea typeface="ＭＳ Ｐゴシック" charset="0"/>
                <a:cs typeface="ＭＳ Ｐゴシック" charset="0"/>
              </a:rPr>
              <a:t>CSIscan</a:t>
            </a:r>
            <a:r>
              <a:rPr lang="en-US" sz="450" kern="1200" dirty="0">
                <a:solidFill>
                  <a:schemeClr val="tx1"/>
                </a:solidFill>
                <a:effectLst/>
                <a:latin typeface="+mn-lt"/>
                <a:ea typeface="ＭＳ Ｐゴシック" charset="0"/>
                <a:cs typeface="ＭＳ Ｐゴシック" charset="0"/>
              </a:rPr>
              <a:t> alleviates the problem of long-tail latency caused by frequent discovery process.</a:t>
            </a:r>
          </a:p>
          <a:p>
            <a:endParaRPr lang="en-US" sz="45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55</a:t>
            </a:fld>
            <a:endParaRPr lang="en-US"/>
          </a:p>
        </p:txBody>
      </p:sp>
    </p:spTree>
    <p:extLst>
      <p:ext uri="{BB962C8B-B14F-4D97-AF65-F5344CB8AC3E}">
        <p14:creationId xmlns:p14="http://schemas.microsoft.com/office/powerpoint/2010/main" val="2775450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a:solidFill>
                  <a:schemeClr val="tx1"/>
                </a:solidFill>
                <a:effectLst/>
                <a:latin typeface="+mn-lt"/>
                <a:ea typeface="ＭＳ Ｐゴシック" charset="0"/>
                <a:cs typeface="ＭＳ Ｐゴシック" charset="0"/>
              </a:rPr>
              <a:t>For the simulation environment, the CNN model has an accuracy of 95.20% for correctly selecting one out of four bounds. Post domain adaptation the CNN model, fine-tuned with real data, has classification accuracy of 93.87%. </a:t>
            </a:r>
          </a:p>
          <a:p>
            <a:endParaRPr lang="en-US" sz="450" kern="1200" dirty="0">
              <a:solidFill>
                <a:schemeClr val="tx1"/>
              </a:solidFill>
              <a:effectLst/>
              <a:latin typeface="+mn-lt"/>
              <a:ea typeface="ＭＳ Ｐゴシック" charset="0"/>
              <a:cs typeface="ＭＳ Ｐゴシック" charset="0"/>
            </a:endParaRPr>
          </a:p>
          <a:p>
            <a:pPr marL="0" marR="0" lvl="0" indent="0" algn="l" defTabSz="171450" rtl="0" eaLnBrk="0" fontAlgn="base" latinLnBrk="0" hangingPunct="0">
              <a:lnSpc>
                <a:spcPct val="100000"/>
              </a:lnSpc>
              <a:spcBef>
                <a:spcPct val="30000"/>
              </a:spcBef>
              <a:spcAft>
                <a:spcPct val="0"/>
              </a:spcAft>
              <a:buClrTx/>
              <a:buSzTx/>
              <a:buFontTx/>
              <a:buNone/>
              <a:tabLst/>
              <a:defRPr/>
            </a:pPr>
            <a:r>
              <a:rPr lang="en-US" sz="450" kern="1200" dirty="0">
                <a:solidFill>
                  <a:schemeClr val="tx1"/>
                </a:solidFill>
                <a:effectLst/>
                <a:latin typeface="+mn-lt"/>
                <a:ea typeface="ＭＳ Ｐゴシック" charset="0"/>
                <a:cs typeface="ＭＳ Ｐゴシック" charset="0"/>
              </a:rPr>
              <a:t>For fine-tuning, we use nearly 12K examples of real data, as compared to 80K of simulation data, thus requiring only 15% of the total training data for training of the CNN model. This reduction in training data also shortens the training time by 64 </a:t>
            </a:r>
            <a:r>
              <a:rPr lang="en-US" sz="450" kern="1200" dirty="0" err="1">
                <a:solidFill>
                  <a:schemeClr val="tx1"/>
                </a:solidFill>
                <a:effectLst/>
                <a:latin typeface="+mn-lt"/>
                <a:ea typeface="ＭＳ Ｐゴシック" charset="0"/>
                <a:cs typeface="ＭＳ Ｐゴシック" charset="0"/>
              </a:rPr>
              <a:t>ms</a:t>
            </a:r>
            <a:r>
              <a:rPr lang="en-US" sz="450" kern="1200" dirty="0">
                <a:solidFill>
                  <a:schemeClr val="tx1"/>
                </a:solidFill>
                <a:effectLst/>
                <a:latin typeface="+mn-lt"/>
                <a:ea typeface="ＭＳ Ｐゴシック" charset="0"/>
                <a:cs typeface="ＭＳ Ｐゴシック" charset="0"/>
              </a:rPr>
              <a:t> on average.</a:t>
            </a:r>
          </a:p>
          <a:p>
            <a:pPr marL="0" marR="0" lvl="0" indent="0" algn="l" defTabSz="171450" rtl="0" eaLnBrk="0" fontAlgn="base" latinLnBrk="0" hangingPunct="0">
              <a:lnSpc>
                <a:spcPct val="100000"/>
              </a:lnSpc>
              <a:spcBef>
                <a:spcPct val="30000"/>
              </a:spcBef>
              <a:spcAft>
                <a:spcPct val="0"/>
              </a:spcAft>
              <a:buClrTx/>
              <a:buSzTx/>
              <a:buFontTx/>
              <a:buNone/>
              <a:tabLst/>
              <a:defRPr/>
            </a:pPr>
            <a:endParaRPr lang="en-US" sz="450" kern="1200" dirty="0">
              <a:solidFill>
                <a:schemeClr val="tx1"/>
              </a:solidFill>
              <a:effectLst/>
              <a:latin typeface="+mn-lt"/>
              <a:ea typeface="ＭＳ Ｐゴシック" charset="0"/>
              <a:cs typeface="ＭＳ Ｐゴシック" charset="0"/>
            </a:endParaRPr>
          </a:p>
          <a:p>
            <a:endParaRPr lang="en-US" sz="450" kern="1200" dirty="0">
              <a:solidFill>
                <a:schemeClr val="tx1"/>
              </a:solidFill>
              <a:effectLst/>
              <a:latin typeface="+mn-lt"/>
              <a:ea typeface="ＭＳ Ｐゴシック" charset="0"/>
              <a:cs typeface="ＭＳ Ｐゴシック" charset="0"/>
            </a:endParaRPr>
          </a:p>
          <a:p>
            <a:endParaRPr lang="en-US" sz="450"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56</a:t>
            </a:fld>
            <a:endParaRPr lang="en-US"/>
          </a:p>
        </p:txBody>
      </p:sp>
    </p:spTree>
    <p:extLst>
      <p:ext uri="{BB962C8B-B14F-4D97-AF65-F5344CB8AC3E}">
        <p14:creationId xmlns:p14="http://schemas.microsoft.com/office/powerpoint/2010/main" val="694416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57</a:t>
            </a:fld>
            <a:endParaRPr lang="en-US"/>
          </a:p>
        </p:txBody>
      </p:sp>
    </p:spTree>
    <p:extLst>
      <p:ext uri="{BB962C8B-B14F-4D97-AF65-F5344CB8AC3E}">
        <p14:creationId xmlns:p14="http://schemas.microsoft.com/office/powerpoint/2010/main" val="3427663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a:solidFill>
                  <a:schemeClr val="tx1"/>
                </a:solidFill>
                <a:effectLst/>
                <a:latin typeface="+mn-lt"/>
                <a:ea typeface="ＭＳ Ｐゴシック" charset="0"/>
                <a:cs typeface="ＭＳ Ｐゴシック" charset="0"/>
              </a:rPr>
              <a:t>The overly pessimistic approach of always choosing</a:t>
            </a:r>
          </a:p>
          <a:p>
            <a:r>
              <a:rPr lang="en-US" sz="450" kern="1200" dirty="0">
                <a:solidFill>
                  <a:schemeClr val="tx1"/>
                </a:solidFill>
                <a:effectLst/>
                <a:latin typeface="+mn-lt"/>
                <a:ea typeface="ＭＳ Ｐゴシック" charset="0"/>
                <a:cs typeface="ＭＳ Ｐゴシック" charset="0"/>
              </a:rPr>
              <a:t>lower bound </a:t>
            </a:r>
            <a:r>
              <a:rPr lang="en-US" sz="450" kern="1200" dirty="0" err="1">
                <a:solidFill>
                  <a:schemeClr val="tx1"/>
                </a:solidFill>
                <a:effectLst/>
                <a:latin typeface="+mn-lt"/>
                <a:ea typeface="ＭＳ Ｐゴシック" charset="0"/>
                <a:cs typeface="ＭＳ Ｐゴシック" charset="0"/>
              </a:rPr>
              <a:t>Nmax</a:t>
            </a:r>
            <a:r>
              <a:rPr lang="en-US" sz="450" kern="1200" dirty="0">
                <a:solidFill>
                  <a:schemeClr val="tx1"/>
                </a:solidFill>
                <a:effectLst/>
                <a:latin typeface="+mn-lt"/>
                <a:ea typeface="ＭＳ Ｐゴシック" charset="0"/>
                <a:cs typeface="ＭＳ Ｐゴシック" charset="0"/>
              </a:rPr>
              <a:t> = 7 and max = 20 reduces the bit</a:t>
            </a:r>
          </a:p>
          <a:p>
            <a:r>
              <a:rPr lang="en-US" sz="450" kern="1200" dirty="0">
                <a:solidFill>
                  <a:schemeClr val="tx1"/>
                </a:solidFill>
                <a:effectLst/>
                <a:latin typeface="+mn-lt"/>
                <a:ea typeface="ＭＳ Ｐゴシック" charset="0"/>
                <a:cs typeface="ＭＳ Ｐゴシック" charset="0"/>
              </a:rPr>
              <a:t>stuffing efficiency to approximately average 22 discovery bits</a:t>
            </a:r>
          </a:p>
          <a:p>
            <a:r>
              <a:rPr lang="en-US" sz="450" kern="1200" dirty="0">
                <a:solidFill>
                  <a:schemeClr val="tx1"/>
                </a:solidFill>
                <a:effectLst/>
                <a:latin typeface="+mn-lt"/>
                <a:ea typeface="ＭＳ Ｐゴシック" charset="0"/>
                <a:cs typeface="ＭＳ Ｐゴシック" charset="0"/>
              </a:rPr>
              <a:t>for the stationary client #1</a:t>
            </a: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58</a:t>
            </a:fld>
            <a:endParaRPr lang="en-US"/>
          </a:p>
        </p:txBody>
      </p:sp>
    </p:spTree>
    <p:extLst>
      <p:ext uri="{BB962C8B-B14F-4D97-AF65-F5344CB8AC3E}">
        <p14:creationId xmlns:p14="http://schemas.microsoft.com/office/powerpoint/2010/main" val="3230415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a:solidFill>
                  <a:schemeClr val="tx1"/>
                </a:solidFill>
                <a:effectLst/>
                <a:latin typeface="+mn-lt"/>
                <a:ea typeface="ＭＳ Ｐゴシック" charset="0"/>
                <a:cs typeface="ＭＳ Ｐゴシック" charset="0"/>
              </a:rPr>
              <a:t>The overly pessimistic approach of always choosing lower bound </a:t>
            </a:r>
            <a:r>
              <a:rPr lang="en-US" sz="450" kern="1200" dirty="0" err="1">
                <a:solidFill>
                  <a:schemeClr val="tx1"/>
                </a:solidFill>
                <a:effectLst/>
                <a:latin typeface="+mn-lt"/>
                <a:ea typeface="ＭＳ Ｐゴシック" charset="0"/>
                <a:cs typeface="ＭＳ Ｐゴシック" charset="0"/>
              </a:rPr>
              <a:t>Nmax</a:t>
            </a:r>
            <a:r>
              <a:rPr lang="en-US" sz="450" kern="1200" dirty="0">
                <a:solidFill>
                  <a:schemeClr val="tx1"/>
                </a:solidFill>
                <a:effectLst/>
                <a:latin typeface="+mn-lt"/>
                <a:ea typeface="ＭＳ Ｐゴシック" charset="0"/>
                <a:cs typeface="ＭＳ Ｐゴシック" charset="0"/>
              </a:rPr>
              <a:t> = 7 and max = 20 reduces the bit stuffing efficiency to approximately average 22 discovery bits</a:t>
            </a:r>
          </a:p>
          <a:p>
            <a:r>
              <a:rPr lang="en-US" sz="450" kern="1200" dirty="0">
                <a:solidFill>
                  <a:schemeClr val="tx1"/>
                </a:solidFill>
                <a:effectLst/>
                <a:latin typeface="+mn-lt"/>
                <a:ea typeface="ＭＳ Ｐゴシック" charset="0"/>
                <a:cs typeface="ＭＳ Ｐゴシック" charset="0"/>
              </a:rPr>
              <a:t>for the stationary client.</a:t>
            </a: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59</a:t>
            </a:fld>
            <a:endParaRPr lang="en-US"/>
          </a:p>
        </p:txBody>
      </p:sp>
    </p:spTree>
    <p:extLst>
      <p:ext uri="{BB962C8B-B14F-4D97-AF65-F5344CB8AC3E}">
        <p14:creationId xmlns:p14="http://schemas.microsoft.com/office/powerpoint/2010/main" val="292741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a:solidFill>
                  <a:schemeClr val="tx1"/>
                </a:solidFill>
                <a:effectLst/>
                <a:latin typeface="+mn-lt"/>
                <a:ea typeface="ＭＳ Ｐゴシック" charset="0"/>
                <a:cs typeface="ＭＳ Ｐゴシック" charset="0"/>
              </a:rPr>
              <a:t>The selection of higher bound </a:t>
            </a:r>
            <a:r>
              <a:rPr lang="en-US" sz="450" kern="1200" dirty="0" err="1">
                <a:solidFill>
                  <a:schemeClr val="tx1"/>
                </a:solidFill>
                <a:effectLst/>
                <a:latin typeface="+mn-lt"/>
                <a:ea typeface="ＭＳ Ｐゴシック" charset="0"/>
                <a:cs typeface="ＭＳ Ｐゴシック" charset="0"/>
              </a:rPr>
              <a:t>Nmax</a:t>
            </a:r>
            <a:r>
              <a:rPr lang="en-US" sz="450" kern="1200" dirty="0">
                <a:solidFill>
                  <a:schemeClr val="tx1"/>
                </a:solidFill>
                <a:effectLst/>
                <a:latin typeface="+mn-lt"/>
                <a:ea typeface="ＭＳ Ｐゴシック" charset="0"/>
                <a:cs typeface="ＭＳ Ｐゴシック" charset="0"/>
              </a:rPr>
              <a:t> = 13 and max = 40 severely impacts PER of the client at higher MCS rate. At</a:t>
            </a:r>
          </a:p>
          <a:p>
            <a:r>
              <a:rPr lang="en-US" sz="450" kern="1200" dirty="0">
                <a:solidFill>
                  <a:schemeClr val="tx1"/>
                </a:solidFill>
                <a:effectLst/>
                <a:latin typeface="+mn-lt"/>
                <a:ea typeface="ＭＳ Ｐゴシック" charset="0"/>
                <a:cs typeface="ＭＳ Ｐゴシック" charset="0"/>
              </a:rPr>
              <a:t>MCS= 6, PER is &gt; 75% for the stationary client. </a:t>
            </a: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60</a:t>
            </a:fld>
            <a:endParaRPr lang="en-US"/>
          </a:p>
        </p:txBody>
      </p:sp>
    </p:spTree>
    <p:extLst>
      <p:ext uri="{BB962C8B-B14F-4D97-AF65-F5344CB8AC3E}">
        <p14:creationId xmlns:p14="http://schemas.microsoft.com/office/powerpoint/2010/main" val="2275336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a:solidFill>
                  <a:schemeClr val="tx1"/>
                </a:solidFill>
                <a:effectLst/>
                <a:latin typeface="+mn-lt"/>
                <a:ea typeface="ＭＳ Ｐゴシック" charset="0"/>
                <a:cs typeface="ＭＳ Ｐゴシック" charset="0"/>
              </a:rPr>
              <a:t>At MCS= 6, even the moderate bound of </a:t>
            </a:r>
            <a:r>
              <a:rPr lang="en-US" sz="450" kern="1200" dirty="0" err="1">
                <a:solidFill>
                  <a:schemeClr val="tx1"/>
                </a:solidFill>
                <a:effectLst/>
                <a:latin typeface="+mn-lt"/>
                <a:ea typeface="ＭＳ Ｐゴシック" charset="0"/>
                <a:cs typeface="ＭＳ Ｐゴシック" charset="0"/>
              </a:rPr>
              <a:t>Nmax</a:t>
            </a:r>
            <a:r>
              <a:rPr lang="en-US" sz="450" kern="1200" dirty="0">
                <a:solidFill>
                  <a:schemeClr val="tx1"/>
                </a:solidFill>
                <a:effectLst/>
                <a:latin typeface="+mn-lt"/>
                <a:ea typeface="ＭＳ Ｐゴシック" charset="0"/>
                <a:cs typeface="ＭＳ Ｐゴシック" charset="0"/>
              </a:rPr>
              <a:t> = 13 and max = 20 results in 40% PER</a:t>
            </a: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61</a:t>
            </a:fld>
            <a:endParaRPr lang="en-US"/>
          </a:p>
        </p:txBody>
      </p:sp>
    </p:spTree>
    <p:extLst>
      <p:ext uri="{BB962C8B-B14F-4D97-AF65-F5344CB8AC3E}">
        <p14:creationId xmlns:p14="http://schemas.microsoft.com/office/powerpoint/2010/main" val="15560794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50" kern="1200" dirty="0" err="1">
                <a:solidFill>
                  <a:schemeClr val="tx1"/>
                </a:solidFill>
                <a:effectLst/>
                <a:latin typeface="+mn-lt"/>
                <a:ea typeface="ＭＳ Ｐゴシック" charset="0"/>
                <a:cs typeface="ＭＳ Ｐゴシック" charset="0"/>
              </a:rPr>
              <a:t>CSIscan</a:t>
            </a:r>
            <a:r>
              <a:rPr lang="en-US" sz="450" kern="1200" dirty="0">
                <a:solidFill>
                  <a:schemeClr val="tx1"/>
                </a:solidFill>
                <a:effectLst/>
                <a:latin typeface="+mn-lt"/>
                <a:ea typeface="ＭＳ Ｐゴシック" charset="0"/>
                <a:cs typeface="ＭＳ Ｐゴシック" charset="0"/>
              </a:rPr>
              <a:t> dynamically adjusts its bound to embed maximum discovery information while guaranteeing the increase in PER at the associated client is &lt; 1%, as compared to PER with no filtering.</a:t>
            </a:r>
          </a:p>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62</a:t>
            </a:fld>
            <a:endParaRPr lang="en-US"/>
          </a:p>
        </p:txBody>
      </p:sp>
    </p:spTree>
    <p:extLst>
      <p:ext uri="{BB962C8B-B14F-4D97-AF65-F5344CB8AC3E}">
        <p14:creationId xmlns:p14="http://schemas.microsoft.com/office/powerpoint/2010/main" val="1139426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63</a:t>
            </a:fld>
            <a:endParaRPr lang="en-US"/>
          </a:p>
        </p:txBody>
      </p:sp>
    </p:spTree>
    <p:extLst>
      <p:ext uri="{BB962C8B-B14F-4D97-AF65-F5344CB8AC3E}">
        <p14:creationId xmlns:p14="http://schemas.microsoft.com/office/powerpoint/2010/main" val="21857364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69</a:t>
            </a:fld>
            <a:endParaRPr lang="en-US"/>
          </a:p>
        </p:txBody>
      </p:sp>
    </p:spTree>
    <p:extLst>
      <p:ext uri="{BB962C8B-B14F-4D97-AF65-F5344CB8AC3E}">
        <p14:creationId xmlns:p14="http://schemas.microsoft.com/office/powerpoint/2010/main" val="1205128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930E37-16EB-5946-8ED5-10C99D5D2D99}" type="slidenum">
              <a:rPr lang="en-US" smtClean="0"/>
              <a:pPr>
                <a:defRPr/>
              </a:pPr>
              <a:t>70</a:t>
            </a:fld>
            <a:endParaRPr lang="en-US"/>
          </a:p>
        </p:txBody>
      </p:sp>
    </p:spTree>
    <p:extLst>
      <p:ext uri="{BB962C8B-B14F-4D97-AF65-F5344CB8AC3E}">
        <p14:creationId xmlns:p14="http://schemas.microsoft.com/office/powerpoint/2010/main" val="3011307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43500"/>
          </a:xfrm>
          <a:prstGeom prst="rect">
            <a:avLst/>
          </a:prstGeom>
          <a:solidFill>
            <a:srgbClr val="2F3F4A"/>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baseline="0">
                <a:solidFill>
                  <a:schemeClr val="bg1"/>
                </a:solidFill>
                <a:latin typeface="Source Sans Pro"/>
                <a:cs typeface="Source Sans Pro"/>
              </a:defRPr>
            </a:lvl1pPr>
          </a:lstStyle>
          <a:p>
            <a:r>
              <a:rPr lang="en-US" dirty="0"/>
              <a:t>Drop Image Here</a:t>
            </a:r>
          </a:p>
        </p:txBody>
      </p:sp>
    </p:spTree>
    <p:extLst>
      <p:ext uri="{BB962C8B-B14F-4D97-AF65-F5344CB8AC3E}">
        <p14:creationId xmlns:p14="http://schemas.microsoft.com/office/powerpoint/2010/main" val="27560043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accent6"/>
                </a:solidFill>
                <a:latin typeface="Montserrat-Regular" charset="0"/>
                <a:ea typeface="ＭＳ Ｐゴシック" charset="0"/>
                <a:cs typeface="ＭＳ Ｐゴシック" charset="0"/>
              </a:defRPr>
            </a:lvl1pPr>
          </a:lstStyle>
          <a:p>
            <a:pPr>
              <a:defRPr/>
            </a:pPr>
            <a:fld id="{11DA447D-9ACA-9B4B-B718-85FC46C9DCCE}" type="slidenum">
              <a:rPr/>
              <a:pPr>
                <a:defRPr/>
              </a:pPr>
              <a:t>‹#›</a:t>
            </a:fld>
            <a:endParaRPr dirty="0"/>
          </a:p>
        </p:txBody>
      </p:sp>
      <p:pic>
        <p:nvPicPr>
          <p:cNvPr id="3" name="Picture 2"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70449531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1">
                <a:lumMod val="75000"/>
              </a:schemeClr>
            </a:solidFill>
            <a:ln w="25400">
              <a:solidFill>
                <a:srgbClr val="368FE2">
                  <a:alpha val="0"/>
                </a:srgb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pic>
        <p:nvPicPr>
          <p:cNvPr id="11" name="Picture 10"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95194416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10018"/>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r>
                <a:rPr lang="en-US" sz="788" dirty="0"/>
                <a:t> </a:t>
              </a:r>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2" name="Picture Placeholder 16"/>
          <p:cNvSpPr>
            <a:spLocks noGrp="1"/>
          </p:cNvSpPr>
          <p:nvPr>
            <p:ph type="pic" sz="quarter" idx="12" hasCustomPrompt="1"/>
          </p:nvPr>
        </p:nvSpPr>
        <p:spPr>
          <a:xfrm>
            <a:off x="731011"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3" hasCustomPrompt="1"/>
          </p:nvPr>
        </p:nvSpPr>
        <p:spPr>
          <a:xfrm>
            <a:off x="2230298"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4" hasCustomPrompt="1"/>
          </p:nvPr>
        </p:nvSpPr>
        <p:spPr>
          <a:xfrm>
            <a:off x="3729586"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5" name="Picture Placeholder 16"/>
          <p:cNvSpPr>
            <a:spLocks noGrp="1"/>
          </p:cNvSpPr>
          <p:nvPr>
            <p:ph type="pic" sz="quarter" idx="15" hasCustomPrompt="1"/>
          </p:nvPr>
        </p:nvSpPr>
        <p:spPr>
          <a:xfrm>
            <a:off x="5233283"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6" name="Picture Placeholder 16"/>
          <p:cNvSpPr>
            <a:spLocks noGrp="1"/>
          </p:cNvSpPr>
          <p:nvPr>
            <p:ph type="pic" sz="quarter" idx="16" hasCustomPrompt="1"/>
          </p:nvPr>
        </p:nvSpPr>
        <p:spPr>
          <a:xfrm>
            <a:off x="6736980"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6" name="Picture 15"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95117244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43" name="Picture Placeholder 16"/>
          <p:cNvSpPr>
            <a:spLocks noGrp="1"/>
          </p:cNvSpPr>
          <p:nvPr>
            <p:ph type="pic" sz="quarter" idx="12" hasCustomPrompt="1"/>
          </p:nvPr>
        </p:nvSpPr>
        <p:spPr>
          <a:xfrm>
            <a:off x="731011" y="1801985"/>
            <a:ext cx="1431131" cy="1431131"/>
          </a:xfrm>
          <a:prstGeom prst="diamond">
            <a:avLst/>
          </a:prstGeom>
          <a:solidFill>
            <a:srgbClr val="2F3F4A"/>
          </a:solidFill>
        </p:spPr>
        <p:txBody>
          <a:bodyPr vert="horz"/>
          <a:lstStyle>
            <a:lvl1pPr algn="ctr">
              <a:defRPr sz="900" baseline="0">
                <a:solidFill>
                  <a:srgbClr val="FFFFFF"/>
                </a:solidFill>
              </a:defRPr>
            </a:lvl1pPr>
          </a:lstStyle>
          <a:p>
            <a:r>
              <a:rPr lang="en-US" dirty="0"/>
              <a:t>Drop Image Here</a:t>
            </a:r>
          </a:p>
        </p:txBody>
      </p:sp>
      <p:sp>
        <p:nvSpPr>
          <p:cNvPr id="44" name="Picture Placeholder 16"/>
          <p:cNvSpPr>
            <a:spLocks noGrp="1"/>
          </p:cNvSpPr>
          <p:nvPr>
            <p:ph type="pic" sz="quarter" idx="13" hasCustomPrompt="1"/>
          </p:nvPr>
        </p:nvSpPr>
        <p:spPr>
          <a:xfrm>
            <a:off x="2230298"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5" name="Picture Placeholder 16"/>
          <p:cNvSpPr>
            <a:spLocks noGrp="1"/>
          </p:cNvSpPr>
          <p:nvPr>
            <p:ph type="pic" sz="quarter" idx="14" hasCustomPrompt="1"/>
          </p:nvPr>
        </p:nvSpPr>
        <p:spPr>
          <a:xfrm>
            <a:off x="3729586"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6" name="Picture Placeholder 16"/>
          <p:cNvSpPr>
            <a:spLocks noGrp="1"/>
          </p:cNvSpPr>
          <p:nvPr>
            <p:ph type="pic" sz="quarter" idx="15" hasCustomPrompt="1"/>
          </p:nvPr>
        </p:nvSpPr>
        <p:spPr>
          <a:xfrm>
            <a:off x="5233283"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7" name="Picture Placeholder 16"/>
          <p:cNvSpPr>
            <a:spLocks noGrp="1"/>
          </p:cNvSpPr>
          <p:nvPr>
            <p:ph type="pic" sz="quarter" idx="16" hasCustomPrompt="1"/>
          </p:nvPr>
        </p:nvSpPr>
        <p:spPr>
          <a:xfrm>
            <a:off x="6736980"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8" name="Picture Placeholder 16"/>
          <p:cNvSpPr>
            <a:spLocks noGrp="1"/>
          </p:cNvSpPr>
          <p:nvPr>
            <p:ph type="pic" sz="quarter" idx="17" hasCustomPrompt="1"/>
          </p:nvPr>
        </p:nvSpPr>
        <p:spPr>
          <a:xfrm>
            <a:off x="1481088" y="2571750"/>
            <a:ext cx="1431131" cy="1431131"/>
          </a:xfrm>
          <a:prstGeom prst="diamond">
            <a:avLst/>
          </a:prstGeom>
          <a:solidFill>
            <a:srgbClr val="2F3F4A"/>
          </a:solidFill>
        </p:spPr>
        <p:txBody>
          <a:bodyPr vert="horz"/>
          <a:lstStyle>
            <a:lvl1pPr algn="ctr">
              <a:defRPr sz="900" baseline="0">
                <a:solidFill>
                  <a:srgbClr val="FFFFFF"/>
                </a:solidFill>
              </a:defRPr>
            </a:lvl1pPr>
          </a:lstStyle>
          <a:p>
            <a:r>
              <a:rPr lang="en-US" dirty="0"/>
              <a:t>Drop Image Here</a:t>
            </a:r>
          </a:p>
        </p:txBody>
      </p:sp>
      <p:sp>
        <p:nvSpPr>
          <p:cNvPr id="49" name="Picture Placeholder 16"/>
          <p:cNvSpPr>
            <a:spLocks noGrp="1"/>
          </p:cNvSpPr>
          <p:nvPr>
            <p:ph type="pic" sz="quarter" idx="18" hasCustomPrompt="1"/>
          </p:nvPr>
        </p:nvSpPr>
        <p:spPr>
          <a:xfrm>
            <a:off x="2980375" y="2571750"/>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50" name="Picture Placeholder 16"/>
          <p:cNvSpPr>
            <a:spLocks noGrp="1"/>
          </p:cNvSpPr>
          <p:nvPr>
            <p:ph type="pic" sz="quarter" idx="19" hasCustomPrompt="1"/>
          </p:nvPr>
        </p:nvSpPr>
        <p:spPr>
          <a:xfrm>
            <a:off x="4479663" y="2571750"/>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51" name="Picture Placeholder 16"/>
          <p:cNvSpPr>
            <a:spLocks noGrp="1"/>
          </p:cNvSpPr>
          <p:nvPr>
            <p:ph type="pic" sz="quarter" idx="20" hasCustomPrompt="1"/>
          </p:nvPr>
        </p:nvSpPr>
        <p:spPr>
          <a:xfrm>
            <a:off x="5983360" y="2571750"/>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pic>
        <p:nvPicPr>
          <p:cNvPr id="20" name="Picture 19"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49983293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8" name="Picture Placeholder 14"/>
          <p:cNvSpPr>
            <a:spLocks noGrp="1"/>
          </p:cNvSpPr>
          <p:nvPr>
            <p:ph type="pic" sz="quarter" idx="12" hasCustomPrompt="1"/>
          </p:nvPr>
        </p:nvSpPr>
        <p:spPr>
          <a:xfrm>
            <a:off x="1385451" y="1491630"/>
            <a:ext cx="1566109" cy="153910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19" name="Picture Placeholder 14"/>
          <p:cNvSpPr>
            <a:spLocks noGrp="1"/>
          </p:cNvSpPr>
          <p:nvPr>
            <p:ph type="pic" sz="quarter" idx="13" hasCustomPrompt="1"/>
          </p:nvPr>
        </p:nvSpPr>
        <p:spPr>
          <a:xfrm>
            <a:off x="3634054" y="1491630"/>
            <a:ext cx="1566109" cy="153910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20" name="Picture Placeholder 14"/>
          <p:cNvSpPr>
            <a:spLocks noGrp="1"/>
          </p:cNvSpPr>
          <p:nvPr>
            <p:ph type="pic" sz="quarter" idx="14" hasCustomPrompt="1"/>
          </p:nvPr>
        </p:nvSpPr>
        <p:spPr>
          <a:xfrm>
            <a:off x="5966234" y="1491630"/>
            <a:ext cx="1566109" cy="153910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pic>
        <p:nvPicPr>
          <p:cNvPr id="14" name="Picture 13"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57940738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9">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9" name="Picture Placeholder 14"/>
          <p:cNvSpPr>
            <a:spLocks noGrp="1"/>
          </p:cNvSpPr>
          <p:nvPr>
            <p:ph type="pic" sz="quarter" idx="12" hasCustomPrompt="1"/>
          </p:nvPr>
        </p:nvSpPr>
        <p:spPr>
          <a:xfrm>
            <a:off x="666083" y="1332349"/>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0" name="Picture Placeholder 14"/>
          <p:cNvSpPr>
            <a:spLocks noGrp="1"/>
          </p:cNvSpPr>
          <p:nvPr>
            <p:ph type="pic" sz="quarter" idx="13" hasCustomPrompt="1"/>
          </p:nvPr>
        </p:nvSpPr>
        <p:spPr>
          <a:xfrm>
            <a:off x="3329862" y="1332349"/>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1" name="Picture Placeholder 14"/>
          <p:cNvSpPr>
            <a:spLocks noGrp="1"/>
          </p:cNvSpPr>
          <p:nvPr>
            <p:ph type="pic" sz="quarter" idx="14" hasCustomPrompt="1"/>
          </p:nvPr>
        </p:nvSpPr>
        <p:spPr>
          <a:xfrm>
            <a:off x="5976156" y="1332349"/>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2" name="Picture Placeholder 14"/>
          <p:cNvSpPr>
            <a:spLocks noGrp="1"/>
          </p:cNvSpPr>
          <p:nvPr>
            <p:ph type="pic" sz="quarter" idx="15" hasCustomPrompt="1"/>
          </p:nvPr>
        </p:nvSpPr>
        <p:spPr>
          <a:xfrm>
            <a:off x="666083" y="3003798"/>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3" name="Picture Placeholder 14"/>
          <p:cNvSpPr>
            <a:spLocks noGrp="1"/>
          </p:cNvSpPr>
          <p:nvPr>
            <p:ph type="pic" sz="quarter" idx="16" hasCustomPrompt="1"/>
          </p:nvPr>
        </p:nvSpPr>
        <p:spPr>
          <a:xfrm>
            <a:off x="3329862" y="3003798"/>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4" name="Picture Placeholder 14"/>
          <p:cNvSpPr>
            <a:spLocks noGrp="1"/>
          </p:cNvSpPr>
          <p:nvPr>
            <p:ph type="pic" sz="quarter" idx="17" hasCustomPrompt="1"/>
          </p:nvPr>
        </p:nvSpPr>
        <p:spPr>
          <a:xfrm>
            <a:off x="5976156" y="3003798"/>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95064225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5" name="Picture Placeholder 14"/>
          <p:cNvSpPr>
            <a:spLocks noGrp="1"/>
          </p:cNvSpPr>
          <p:nvPr>
            <p:ph type="pic" sz="quarter" idx="12" hasCustomPrompt="1"/>
          </p:nvPr>
        </p:nvSpPr>
        <p:spPr>
          <a:xfrm>
            <a:off x="780180" y="2922789"/>
            <a:ext cx="1561909" cy="155138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26" name="Picture Placeholder 14"/>
          <p:cNvSpPr>
            <a:spLocks noGrp="1"/>
          </p:cNvSpPr>
          <p:nvPr>
            <p:ph type="pic" sz="quarter" idx="13" hasCustomPrompt="1"/>
          </p:nvPr>
        </p:nvSpPr>
        <p:spPr>
          <a:xfrm flipH="1">
            <a:off x="2392626" y="2922789"/>
            <a:ext cx="1561909" cy="155138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27" name="Picture Placeholder 14"/>
          <p:cNvSpPr>
            <a:spLocks noGrp="1"/>
          </p:cNvSpPr>
          <p:nvPr>
            <p:ph type="pic" sz="quarter" idx="14" hasCustomPrompt="1"/>
          </p:nvPr>
        </p:nvSpPr>
        <p:spPr>
          <a:xfrm flipV="1">
            <a:off x="780180" y="1325676"/>
            <a:ext cx="1561909" cy="1551386"/>
          </a:xfrm>
          <a:prstGeom prst="teardrop">
            <a:avLst/>
          </a:prstGeom>
          <a:solidFill>
            <a:schemeClr val="tx1"/>
          </a:solidFill>
        </p:spPr>
        <p:txBody>
          <a:bodyPr vert="vert270" anchor="t" anchorCtr="0"/>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pic>
        <p:nvPicPr>
          <p:cNvPr id="14" name="Picture 13"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33718078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1">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2" name="Picture Placeholder 16"/>
          <p:cNvSpPr>
            <a:spLocks noGrp="1"/>
          </p:cNvSpPr>
          <p:nvPr>
            <p:ph type="pic" sz="quarter" idx="12" hasCustomPrompt="1"/>
          </p:nvPr>
        </p:nvSpPr>
        <p:spPr>
          <a:xfrm rot="1800000">
            <a:off x="666758"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3" hasCustomPrompt="1"/>
          </p:nvPr>
        </p:nvSpPr>
        <p:spPr>
          <a:xfrm rot="1800000">
            <a:off x="2673389"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4" hasCustomPrompt="1"/>
          </p:nvPr>
        </p:nvSpPr>
        <p:spPr>
          <a:xfrm rot="1800000">
            <a:off x="4698614"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8" name="Picture Placeholder 16"/>
          <p:cNvSpPr>
            <a:spLocks noGrp="1"/>
          </p:cNvSpPr>
          <p:nvPr>
            <p:ph type="pic" sz="quarter" idx="15" hasCustomPrompt="1"/>
          </p:nvPr>
        </p:nvSpPr>
        <p:spPr>
          <a:xfrm rot="1800000">
            <a:off x="6723839"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pic>
        <p:nvPicPr>
          <p:cNvPr id="15" name="Picture 14"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05925084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2">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7" name="Picture Placeholder 16"/>
          <p:cNvSpPr>
            <a:spLocks noGrp="1"/>
          </p:cNvSpPr>
          <p:nvPr>
            <p:ph type="pic" sz="quarter" idx="12" hasCustomPrompt="1"/>
          </p:nvPr>
        </p:nvSpPr>
        <p:spPr>
          <a:xfrm rot="1800000">
            <a:off x="720764" y="1531700"/>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9" name="Picture Placeholder 16"/>
          <p:cNvSpPr>
            <a:spLocks noGrp="1"/>
          </p:cNvSpPr>
          <p:nvPr>
            <p:ph type="pic" sz="quarter" idx="13" hasCustomPrompt="1"/>
          </p:nvPr>
        </p:nvSpPr>
        <p:spPr>
          <a:xfrm rot="1800000">
            <a:off x="3294458" y="1531700"/>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0" name="Picture Placeholder 16"/>
          <p:cNvSpPr>
            <a:spLocks noGrp="1"/>
          </p:cNvSpPr>
          <p:nvPr>
            <p:ph type="pic" sz="quarter" idx="14" hasCustomPrompt="1"/>
          </p:nvPr>
        </p:nvSpPr>
        <p:spPr>
          <a:xfrm rot="1800000">
            <a:off x="5913749" y="1531700"/>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1" name="Picture Placeholder 16"/>
          <p:cNvSpPr>
            <a:spLocks noGrp="1"/>
          </p:cNvSpPr>
          <p:nvPr>
            <p:ph type="pic" sz="quarter" idx="15" hasCustomPrompt="1"/>
          </p:nvPr>
        </p:nvSpPr>
        <p:spPr>
          <a:xfrm rot="1800000">
            <a:off x="1506657" y="2870644"/>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2" name="Picture Placeholder 16"/>
          <p:cNvSpPr>
            <a:spLocks noGrp="1"/>
          </p:cNvSpPr>
          <p:nvPr>
            <p:ph type="pic" sz="quarter" idx="16" hasCustomPrompt="1"/>
          </p:nvPr>
        </p:nvSpPr>
        <p:spPr>
          <a:xfrm rot="1800000">
            <a:off x="4080351" y="2870644"/>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3" name="Picture Placeholder 16"/>
          <p:cNvSpPr>
            <a:spLocks noGrp="1"/>
          </p:cNvSpPr>
          <p:nvPr>
            <p:ph type="pic" sz="quarter" idx="17" hasCustomPrompt="1"/>
          </p:nvPr>
        </p:nvSpPr>
        <p:spPr>
          <a:xfrm rot="1800000">
            <a:off x="6699642" y="2870644"/>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4928327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3">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35" name="Picture Placeholder 16"/>
          <p:cNvSpPr>
            <a:spLocks noGrp="1"/>
          </p:cNvSpPr>
          <p:nvPr>
            <p:ph type="pic" sz="quarter" idx="12" hasCustomPrompt="1"/>
          </p:nvPr>
        </p:nvSpPr>
        <p:spPr>
          <a:xfrm>
            <a:off x="0" y="1410621"/>
            <a:ext cx="1520661" cy="2808312"/>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6" name="Picture Placeholder 16"/>
          <p:cNvSpPr>
            <a:spLocks noGrp="1"/>
          </p:cNvSpPr>
          <p:nvPr>
            <p:ph type="pic" sz="quarter" idx="13" hasCustomPrompt="1"/>
          </p:nvPr>
        </p:nvSpPr>
        <p:spPr>
          <a:xfrm>
            <a:off x="1520661"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7" name="Picture Placeholder 16"/>
          <p:cNvSpPr>
            <a:spLocks noGrp="1"/>
          </p:cNvSpPr>
          <p:nvPr>
            <p:ph type="pic" sz="quarter" idx="14" hasCustomPrompt="1"/>
          </p:nvPr>
        </p:nvSpPr>
        <p:spPr>
          <a:xfrm>
            <a:off x="3032829"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8" name="Picture Placeholder 16"/>
          <p:cNvSpPr>
            <a:spLocks noGrp="1"/>
          </p:cNvSpPr>
          <p:nvPr>
            <p:ph type="pic" sz="quarter" idx="15" hasCustomPrompt="1"/>
          </p:nvPr>
        </p:nvSpPr>
        <p:spPr>
          <a:xfrm>
            <a:off x="7632832"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9" name="Picture Placeholder 16"/>
          <p:cNvSpPr>
            <a:spLocks noGrp="1"/>
          </p:cNvSpPr>
          <p:nvPr>
            <p:ph type="pic" sz="quarter" idx="16" hasCustomPrompt="1"/>
          </p:nvPr>
        </p:nvSpPr>
        <p:spPr>
          <a:xfrm>
            <a:off x="6111171" y="2814777"/>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40" name="Picture Placeholder 16"/>
          <p:cNvSpPr>
            <a:spLocks noGrp="1"/>
          </p:cNvSpPr>
          <p:nvPr>
            <p:ph type="pic" sz="quarter" idx="17" hasCustomPrompt="1"/>
          </p:nvPr>
        </p:nvSpPr>
        <p:spPr>
          <a:xfrm>
            <a:off x="3032829" y="2814777"/>
            <a:ext cx="3078342"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7" name="Picture Placeholder 16"/>
          <p:cNvSpPr>
            <a:spLocks noGrp="1"/>
          </p:cNvSpPr>
          <p:nvPr>
            <p:ph type="pic" sz="quarter" idx="18" hasCustomPrompt="1"/>
          </p:nvPr>
        </p:nvSpPr>
        <p:spPr>
          <a:xfrm>
            <a:off x="4544997" y="1410621"/>
            <a:ext cx="3084718" cy="1401159"/>
          </a:xfrm>
          <a:prstGeom prst="rect">
            <a:avLst/>
          </a:prstGeom>
          <a:noFill/>
        </p:spPr>
        <p:txBody>
          <a:bodyPr vert="horz"/>
          <a:lstStyle>
            <a:lvl1pPr>
              <a:defRPr sz="900">
                <a:solidFill>
                  <a:schemeClr val="bg1">
                    <a:lumMod val="75000"/>
                  </a:schemeClr>
                </a:solidFill>
              </a:defRPr>
            </a:lvl1pPr>
          </a:lstStyle>
          <a:p>
            <a:r>
              <a:rPr lang="en-US" dirty="0"/>
              <a:t>Drop Image Here</a:t>
            </a:r>
          </a:p>
        </p:txBody>
      </p:sp>
      <p:sp>
        <p:nvSpPr>
          <p:cNvPr id="19" name="Picture Placeholder 16"/>
          <p:cNvSpPr>
            <a:spLocks noGrp="1"/>
          </p:cNvSpPr>
          <p:nvPr>
            <p:ph type="pic" sz="quarter" idx="19" hasCustomPrompt="1"/>
          </p:nvPr>
        </p:nvSpPr>
        <p:spPr>
          <a:xfrm>
            <a:off x="1520661" y="2814777"/>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20" name="Picture Placeholder 16"/>
          <p:cNvSpPr>
            <a:spLocks noGrp="1"/>
          </p:cNvSpPr>
          <p:nvPr>
            <p:ph type="pic" sz="quarter" idx="20" hasCustomPrompt="1"/>
          </p:nvPr>
        </p:nvSpPr>
        <p:spPr>
          <a:xfrm>
            <a:off x="7632832" y="2814777"/>
            <a:ext cx="1520661" cy="1401159"/>
          </a:xfrm>
          <a:prstGeom prst="rect">
            <a:avLst/>
          </a:prstGeom>
          <a:noFill/>
        </p:spPr>
        <p:txBody>
          <a:bodyPr vert="horz"/>
          <a:lstStyle>
            <a:lvl1pPr>
              <a:defRPr sz="900">
                <a:solidFill>
                  <a:srgbClr val="BFBFBF"/>
                </a:solidFill>
              </a:defRPr>
            </a:lvl1pPr>
          </a:lstStyle>
          <a:p>
            <a:r>
              <a:rPr lang="en-US" dirty="0"/>
              <a:t>Drop Image Here</a:t>
            </a:r>
          </a:p>
        </p:txBody>
      </p:sp>
      <p:pic>
        <p:nvPicPr>
          <p:cNvPr id="21" name="Picture 20"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79172127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4">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1" name="Picture Placeholder 16"/>
          <p:cNvSpPr>
            <a:spLocks noGrp="1"/>
          </p:cNvSpPr>
          <p:nvPr>
            <p:ph type="pic" sz="quarter" idx="13" hasCustomPrompt="1"/>
          </p:nvPr>
        </p:nvSpPr>
        <p:spPr>
          <a:xfrm>
            <a:off x="1520661"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2" name="Picture Placeholder 16"/>
          <p:cNvSpPr>
            <a:spLocks noGrp="1"/>
          </p:cNvSpPr>
          <p:nvPr>
            <p:ph type="pic" sz="quarter" idx="15" hasCustomPrompt="1"/>
          </p:nvPr>
        </p:nvSpPr>
        <p:spPr>
          <a:xfrm>
            <a:off x="6111171" y="1410621"/>
            <a:ext cx="3042322"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6" hasCustomPrompt="1"/>
          </p:nvPr>
        </p:nvSpPr>
        <p:spPr>
          <a:xfrm>
            <a:off x="7623339" y="2814777"/>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7" hasCustomPrompt="1"/>
          </p:nvPr>
        </p:nvSpPr>
        <p:spPr>
          <a:xfrm>
            <a:off x="-13313" y="2814777"/>
            <a:ext cx="3046142"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5" name="Picture Placeholder 16"/>
          <p:cNvSpPr>
            <a:spLocks noGrp="1"/>
          </p:cNvSpPr>
          <p:nvPr>
            <p:ph type="pic" sz="quarter" idx="18" hasCustomPrompt="1"/>
          </p:nvPr>
        </p:nvSpPr>
        <p:spPr>
          <a:xfrm>
            <a:off x="5693" y="1410621"/>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16" name="Picture Placeholder 16"/>
          <p:cNvSpPr>
            <a:spLocks noGrp="1"/>
          </p:cNvSpPr>
          <p:nvPr>
            <p:ph type="pic" sz="quarter" idx="19" hasCustomPrompt="1"/>
          </p:nvPr>
        </p:nvSpPr>
        <p:spPr>
          <a:xfrm>
            <a:off x="6108371" y="2814777"/>
            <a:ext cx="1520661" cy="1401159"/>
          </a:xfrm>
          <a:prstGeom prst="rect">
            <a:avLst/>
          </a:prstGeom>
          <a:noFill/>
        </p:spPr>
        <p:txBody>
          <a:bodyPr vert="horz"/>
          <a:lstStyle>
            <a:lvl1pPr>
              <a:defRPr sz="900">
                <a:solidFill>
                  <a:srgbClr val="BFBFB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188350694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5">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1" name="Picture Placeholder 16"/>
          <p:cNvSpPr>
            <a:spLocks noGrp="1"/>
          </p:cNvSpPr>
          <p:nvPr>
            <p:ph type="pic" sz="quarter" idx="13" hasCustomPrompt="1"/>
          </p:nvPr>
        </p:nvSpPr>
        <p:spPr>
          <a:xfrm>
            <a:off x="0"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6" hasCustomPrompt="1"/>
          </p:nvPr>
        </p:nvSpPr>
        <p:spPr>
          <a:xfrm>
            <a:off x="4599003"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7" hasCustomPrompt="1"/>
          </p:nvPr>
        </p:nvSpPr>
        <p:spPr>
          <a:xfrm>
            <a:off x="1527927" y="2814777"/>
            <a:ext cx="3065879"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4" name="Picture Placeholder 16"/>
          <p:cNvSpPr>
            <a:spLocks noGrp="1"/>
          </p:cNvSpPr>
          <p:nvPr>
            <p:ph type="pic" sz="quarter" idx="18" hasCustomPrompt="1"/>
          </p:nvPr>
        </p:nvSpPr>
        <p:spPr>
          <a:xfrm>
            <a:off x="0" y="2827464"/>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15" name="Picture Placeholder 16"/>
          <p:cNvSpPr>
            <a:spLocks noGrp="1"/>
          </p:cNvSpPr>
          <p:nvPr>
            <p:ph type="pic" sz="quarter" idx="19" hasCustomPrompt="1"/>
          </p:nvPr>
        </p:nvSpPr>
        <p:spPr>
          <a:xfrm>
            <a:off x="4599003" y="2827464"/>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16" name="Picture Placeholder 16"/>
          <p:cNvSpPr>
            <a:spLocks noGrp="1"/>
          </p:cNvSpPr>
          <p:nvPr>
            <p:ph type="pic" sz="quarter" idx="20" hasCustomPrompt="1"/>
          </p:nvPr>
        </p:nvSpPr>
        <p:spPr>
          <a:xfrm>
            <a:off x="1527927" y="1410621"/>
            <a:ext cx="3065879" cy="1401159"/>
          </a:xfrm>
          <a:prstGeom prst="rect">
            <a:avLst/>
          </a:prstGeom>
          <a:noFill/>
        </p:spPr>
        <p:txBody>
          <a:bodyPr vert="horz"/>
          <a:lstStyle>
            <a:lvl1pPr>
              <a:defRPr sz="900">
                <a:solidFill>
                  <a:srgbClr val="BFBFB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9336325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6">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2"/>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0" name="Footer Placeholder 4"/>
          <p:cNvSpPr>
            <a:spLocks noGrp="1"/>
          </p:cNvSpPr>
          <p:nvPr>
            <p:ph type="ftr" sz="quarter" idx="11"/>
          </p:nvPr>
        </p:nvSpPr>
        <p:spPr>
          <a:xfrm>
            <a:off x="7109087" y="4704851"/>
            <a:ext cx="1710468" cy="311752"/>
          </a:xfrm>
          <a:prstGeom prst="rect">
            <a:avLst/>
          </a:prstGeom>
        </p:spPr>
        <p:txBody>
          <a:bodyPr wrap="none" lIns="0" tIns="0" rIns="0" bIns="0" anchor="ctr">
            <a:spAutoFit/>
          </a:bodyPr>
          <a:lstStyle>
            <a:lvl1pPr algn="r">
              <a:defRPr lang="en-US" sz="1013">
                <a:solidFill>
                  <a:srgbClr val="B3B2B2"/>
                </a:solidFill>
                <a:latin typeface="Montserrat-Regular" charset="0"/>
                <a:ea typeface="ＭＳ Ｐゴシック" charset="0"/>
                <a:cs typeface="ＭＳ Ｐゴシック" charset="0"/>
                <a:sym typeface="Montserrat-Regular" charset="0"/>
              </a:defRPr>
            </a:lvl1pPr>
          </a:lstStyle>
          <a:p>
            <a:pPr>
              <a:defRPr/>
            </a:pPr>
            <a:r>
              <a:t>COMPANY PRESENTATION</a:t>
            </a:r>
          </a:p>
          <a:p>
            <a:pPr>
              <a:defRPr/>
            </a:pPr>
            <a:endParaRPr/>
          </a:p>
        </p:txBody>
      </p:sp>
      <p:sp>
        <p:nvSpPr>
          <p:cNvPr id="14" name="Picture Placeholder 16"/>
          <p:cNvSpPr>
            <a:spLocks noGrp="1"/>
          </p:cNvSpPr>
          <p:nvPr>
            <p:ph type="pic" sz="quarter" idx="16" hasCustomPrompt="1"/>
          </p:nvPr>
        </p:nvSpPr>
        <p:spPr>
          <a:xfrm>
            <a:off x="4572000" y="3631"/>
            <a:ext cx="4572000" cy="513986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5" name="Picture Placeholder 16"/>
          <p:cNvSpPr>
            <a:spLocks noGrp="1"/>
          </p:cNvSpPr>
          <p:nvPr>
            <p:ph type="pic" sz="quarter" idx="17" hasCustomPrompt="1"/>
          </p:nvPr>
        </p:nvSpPr>
        <p:spPr>
          <a:xfrm>
            <a:off x="6192180" y="1005576"/>
            <a:ext cx="1404156" cy="2538282"/>
          </a:xfrm>
          <a:prstGeom prst="rect">
            <a:avLst/>
          </a:prstGeom>
          <a:solidFill>
            <a:schemeClr val="tx1">
              <a:lumMod val="75000"/>
            </a:schemeClr>
          </a:solidFill>
        </p:spPr>
        <p:txBody>
          <a:bodyPr vert="horz"/>
          <a:lstStyle>
            <a:lvl1pPr>
              <a:defRPr sz="900">
                <a:solidFill>
                  <a:srgbClr val="FFFFFF"/>
                </a:solidFill>
              </a:defRPr>
            </a:lvl1pPr>
          </a:lstStyle>
          <a:p>
            <a:r>
              <a:rPr lang="en-US" dirty="0"/>
              <a:t>Drop Image Here</a:t>
            </a:r>
          </a:p>
        </p:txBody>
      </p:sp>
    </p:spTree>
    <p:extLst>
      <p:ext uri="{BB962C8B-B14F-4D97-AF65-F5344CB8AC3E}">
        <p14:creationId xmlns:p14="http://schemas.microsoft.com/office/powerpoint/2010/main" val="386377022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7">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5" name="Picture Placeholder 16"/>
          <p:cNvSpPr>
            <a:spLocks noGrp="1"/>
          </p:cNvSpPr>
          <p:nvPr>
            <p:ph type="pic" sz="quarter" idx="17" hasCustomPrompt="1"/>
          </p:nvPr>
        </p:nvSpPr>
        <p:spPr>
          <a:xfrm>
            <a:off x="3896925" y="1761660"/>
            <a:ext cx="1404156" cy="2538282"/>
          </a:xfrm>
          <a:prstGeom prst="rect">
            <a:avLst/>
          </a:prstGeom>
          <a:solidFill>
            <a:schemeClr val="tx1">
              <a:lumMod val="75000"/>
            </a:schemeClr>
          </a:solidFill>
        </p:spPr>
        <p:txBody>
          <a:bodyPr vert="horz"/>
          <a:lstStyle>
            <a:lvl1pPr>
              <a:defRPr sz="900">
                <a:solidFill>
                  <a:srgbClr val="FFFFFF"/>
                </a:solidFill>
              </a:defRPr>
            </a:lvl1pPr>
          </a:lstStyle>
          <a:p>
            <a:r>
              <a:rPr lang="en-US" dirty="0"/>
              <a:t>Drop Image Here</a:t>
            </a:r>
          </a:p>
        </p:txBody>
      </p:sp>
      <p:pic>
        <p:nvPicPr>
          <p:cNvPr id="12" name="Picture 11"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10314010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8">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2"/>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0" name="Footer Placeholder 4"/>
          <p:cNvSpPr>
            <a:spLocks noGrp="1"/>
          </p:cNvSpPr>
          <p:nvPr>
            <p:ph type="ftr" sz="quarter" idx="11"/>
          </p:nvPr>
        </p:nvSpPr>
        <p:spPr>
          <a:xfrm>
            <a:off x="7109087" y="4704851"/>
            <a:ext cx="1710468" cy="311752"/>
          </a:xfrm>
          <a:prstGeom prst="rect">
            <a:avLst/>
          </a:prstGeom>
        </p:spPr>
        <p:txBody>
          <a:bodyPr wrap="none" lIns="0" tIns="0" rIns="0" bIns="0" anchor="ctr">
            <a:spAutoFit/>
          </a:bodyPr>
          <a:lstStyle>
            <a:lvl1pPr algn="r">
              <a:defRPr lang="en-US" sz="1013">
                <a:solidFill>
                  <a:srgbClr val="B3B2B2"/>
                </a:solidFill>
                <a:latin typeface="Montserrat-Regular" charset="0"/>
                <a:ea typeface="ＭＳ Ｐゴシック" charset="0"/>
                <a:cs typeface="ＭＳ Ｐゴシック" charset="0"/>
                <a:sym typeface="Montserrat-Regular" charset="0"/>
              </a:defRPr>
            </a:lvl1pPr>
          </a:lstStyle>
          <a:p>
            <a:pPr>
              <a:defRPr/>
            </a:pPr>
            <a:r>
              <a:t>COMPANY PRESENTATION</a:t>
            </a:r>
          </a:p>
          <a:p>
            <a:pPr>
              <a:defRPr/>
            </a:pPr>
            <a:endParaRPr/>
          </a:p>
        </p:txBody>
      </p:sp>
      <p:sp>
        <p:nvSpPr>
          <p:cNvPr id="14" name="Picture Placeholder 16"/>
          <p:cNvSpPr>
            <a:spLocks noGrp="1"/>
          </p:cNvSpPr>
          <p:nvPr>
            <p:ph type="pic" sz="quarter" idx="16" hasCustomPrompt="1"/>
          </p:nvPr>
        </p:nvSpPr>
        <p:spPr>
          <a:xfrm>
            <a:off x="4572000" y="3631"/>
            <a:ext cx="4572000" cy="513986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Tree>
    <p:extLst>
      <p:ext uri="{BB962C8B-B14F-4D97-AF65-F5344CB8AC3E}">
        <p14:creationId xmlns:p14="http://schemas.microsoft.com/office/powerpoint/2010/main" val="38435674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9">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6" name="Rectangle 6"/>
          <p:cNvSpPr>
            <a:spLocks/>
          </p:cNvSpPr>
          <p:nvPr userDrawn="1"/>
        </p:nvSpPr>
        <p:spPr bwMode="auto">
          <a:xfrm>
            <a:off x="286941" y="4694345"/>
            <a:ext cx="55463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350">
                <a:solidFill>
                  <a:srgbClr val="A0A6AB"/>
                </a:solidFill>
                <a:latin typeface="Montserrat-Regular" charset="0"/>
                <a:ea typeface="ＭＳ Ｐゴシック" charset="0"/>
                <a:cs typeface="ＭＳ Ｐゴシック" charset="0"/>
                <a:sym typeface="Montserrat-Regular" charset="0"/>
              </a:rPr>
              <a:t>VALUE</a:t>
            </a:r>
          </a:p>
        </p:txBody>
      </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4" name="Picture Placeholder 16"/>
          <p:cNvSpPr>
            <a:spLocks noGrp="1"/>
          </p:cNvSpPr>
          <p:nvPr>
            <p:ph type="pic" sz="quarter" idx="16" hasCustomPrompt="1"/>
          </p:nvPr>
        </p:nvSpPr>
        <p:spPr>
          <a:xfrm>
            <a:off x="-4936" y="3631"/>
            <a:ext cx="4572000" cy="513986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2" name="Picture 11"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64496377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3" name="Picture Placeholder 16"/>
          <p:cNvSpPr>
            <a:spLocks noGrp="1"/>
          </p:cNvSpPr>
          <p:nvPr>
            <p:ph type="pic" sz="quarter" idx="16" hasCustomPrompt="1"/>
          </p:nvPr>
        </p:nvSpPr>
        <p:spPr>
          <a:xfrm>
            <a:off x="7623339" y="2814777"/>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7" hasCustomPrompt="1"/>
          </p:nvPr>
        </p:nvSpPr>
        <p:spPr>
          <a:xfrm>
            <a:off x="2249742" y="2809875"/>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8" name="Picture 13"/>
          <p:cNvPicPr>
            <a:picLocks noChangeAspect="1" noChangeArrowheads="1"/>
          </p:cNvPicPr>
          <p:nvPr userDrawn="1"/>
        </p:nvPicPr>
        <p:blipFill>
          <a:blip r:embed="rId2">
            <a:extLst>
              <a:ext uri="{28A0092B-C50C-407E-A947-70E740481C1C}">
                <a14:useLocalDpi xmlns:a14="http://schemas.microsoft.com/office/drawing/2010/main" val="0"/>
              </a:ext>
            </a:extLst>
          </a:blip>
          <a:srcRect l="4617" r="4488"/>
          <a:stretch>
            <a:fillRect/>
          </a:stretch>
        </p:blipFill>
        <p:spPr bwMode="auto">
          <a:xfrm>
            <a:off x="6840736" y="2813579"/>
            <a:ext cx="2293144" cy="1419225"/>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pic>
      <p:sp>
        <p:nvSpPr>
          <p:cNvPr id="19" name="Picture Placeholder 16"/>
          <p:cNvSpPr>
            <a:spLocks noGrp="1"/>
          </p:cNvSpPr>
          <p:nvPr>
            <p:ph type="pic" sz="quarter" idx="18" hasCustomPrompt="1"/>
          </p:nvPr>
        </p:nvSpPr>
        <p:spPr>
          <a:xfrm>
            <a:off x="6848429" y="2809875"/>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6" name="Picture Placeholder 16"/>
          <p:cNvSpPr>
            <a:spLocks noGrp="1"/>
          </p:cNvSpPr>
          <p:nvPr>
            <p:ph type="pic" sz="quarter" idx="19" hasCustomPrompt="1"/>
          </p:nvPr>
        </p:nvSpPr>
        <p:spPr>
          <a:xfrm>
            <a:off x="-43557" y="1400489"/>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7" name="Picture Placeholder 16"/>
          <p:cNvSpPr>
            <a:spLocks noGrp="1"/>
          </p:cNvSpPr>
          <p:nvPr>
            <p:ph type="pic" sz="quarter" idx="20" hasCustomPrompt="1"/>
          </p:nvPr>
        </p:nvSpPr>
        <p:spPr>
          <a:xfrm>
            <a:off x="4555130" y="1400489"/>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7" name="Picture 16" descr="Logo-VF.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9617947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8F4DA1-593A-0A4A-9639-1500DFCF8A81}" type="datetimeFigureOut">
              <a:rPr lang="en-US" smtClean="0"/>
              <a:t>10/19/20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D73A9-B416-424F-B0F3-F6E47090B89A}" type="slidenum">
              <a:rPr lang="en-US" smtClean="0"/>
              <a:t>‹#›</a:t>
            </a:fld>
            <a:endParaRPr lang="en-US"/>
          </a:p>
        </p:txBody>
      </p:sp>
    </p:spTree>
    <p:extLst>
      <p:ext uri="{BB962C8B-B14F-4D97-AF65-F5344CB8AC3E}">
        <p14:creationId xmlns:p14="http://schemas.microsoft.com/office/powerpoint/2010/main" val="2090276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9">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8"/>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2"/>
            </a:solidFill>
            <a:ln w="25400">
              <a:solidFill>
                <a:schemeClr val="tx1">
                  <a:alpha val="0"/>
                </a:schemeClr>
              </a:solidFill>
              <a:miter lim="800000"/>
              <a:headEnd/>
              <a:tailEnd/>
            </a:ln>
          </p:spPr>
          <p:txBody>
            <a:bodyPr lIns="0" tIns="0" rIns="0" bIns="0"/>
            <a:lstStyle/>
            <a:p>
              <a:endParaRPr lang="en-US" sz="788"/>
            </a:p>
          </p:txBody>
        </p:sp>
      </p:grpSp>
      <p:sp>
        <p:nvSpPr>
          <p:cNvPr id="6" name="Rectangle 6"/>
          <p:cNvSpPr>
            <a:spLocks/>
          </p:cNvSpPr>
          <p:nvPr userDrawn="1"/>
        </p:nvSpPr>
        <p:spPr bwMode="auto">
          <a:xfrm>
            <a:off x="286941" y="4694346"/>
            <a:ext cx="453009" cy="207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350">
                <a:solidFill>
                  <a:srgbClr val="A0A6AB"/>
                </a:solidFill>
                <a:latin typeface="Montserrat-Regular" charset="0"/>
                <a:ea typeface="ＭＳ Ｐゴシック" charset="0"/>
                <a:cs typeface="ＭＳ Ｐゴシック" charset="0"/>
                <a:sym typeface="Montserrat-Regular" charset="0"/>
              </a:rPr>
              <a:t>VALUE</a:t>
            </a:r>
          </a:p>
        </p:txBody>
      </p:sp>
      <p:sp>
        <p:nvSpPr>
          <p:cNvPr id="7" name="Rectangle 7"/>
          <p:cNvSpPr>
            <a:spLocks/>
          </p:cNvSpPr>
          <p:nvPr userDrawn="1"/>
        </p:nvSpPr>
        <p:spPr bwMode="auto">
          <a:xfrm>
            <a:off x="8188525" y="336948"/>
            <a:ext cx="225623" cy="233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3" y="328017"/>
            <a:ext cx="226219" cy="2339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10842" y="381105"/>
            <a:ext cx="134652"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0" name="Footer Placeholder 4"/>
          <p:cNvSpPr>
            <a:spLocks noGrp="1"/>
          </p:cNvSpPr>
          <p:nvPr>
            <p:ph type="ftr" sz="quarter" idx="11"/>
          </p:nvPr>
        </p:nvSpPr>
        <p:spPr>
          <a:xfrm>
            <a:off x="8819491" y="4782789"/>
            <a:ext cx="65" cy="155877"/>
          </a:xfrm>
          <a:prstGeom prst="rect">
            <a:avLst/>
          </a:prstGeom>
        </p:spPr>
        <p:txBody>
          <a:bodyPr wrap="none" lIns="0" tIns="0" rIns="0" bIns="0" anchor="ctr">
            <a:spAutoFit/>
          </a:bodyPr>
          <a:lstStyle>
            <a:lvl1pPr algn="r">
              <a:defRPr lang="en-US" sz="1013">
                <a:solidFill>
                  <a:srgbClr val="B3B2B2"/>
                </a:solidFill>
                <a:latin typeface="Montserrat-Regular" charset="0"/>
                <a:ea typeface="ＭＳ Ｐゴシック" charset="0"/>
                <a:cs typeface="ＭＳ Ｐゴシック" charset="0"/>
                <a:sym typeface="Montserrat-Regular" charset="0"/>
              </a:defRPr>
            </a:lvl1pPr>
          </a:lstStyle>
          <a:p>
            <a:pPr>
              <a:defRPr/>
            </a:pPr>
            <a:endParaRPr/>
          </a:p>
        </p:txBody>
      </p:sp>
      <p:sp>
        <p:nvSpPr>
          <p:cNvPr id="11" name="Picture Placeholder 16"/>
          <p:cNvSpPr>
            <a:spLocks noGrp="1"/>
          </p:cNvSpPr>
          <p:nvPr>
            <p:ph type="pic" sz="quarter" idx="13" hasCustomPrompt="1"/>
          </p:nvPr>
        </p:nvSpPr>
        <p:spPr>
          <a:xfrm>
            <a:off x="0" y="0"/>
            <a:ext cx="9144000" cy="5147346"/>
          </a:xfrm>
          <a:prstGeom prst="rect">
            <a:avLst/>
          </a:prstGeom>
          <a:solidFill>
            <a:srgbClr val="2F3F4A"/>
          </a:solidFill>
        </p:spPr>
        <p:txBody>
          <a:bodyPr vert="horz" anchor="t"/>
          <a:lstStyle>
            <a:lvl1pPr>
              <a:defRPr sz="900">
                <a:solidFill>
                  <a:srgbClr val="FFFFFF"/>
                </a:solidFill>
              </a:defRPr>
            </a:lvl1pPr>
          </a:lstStyle>
          <a:p>
            <a:r>
              <a:rPr lang="en-US" dirty="0"/>
              <a:t>Drop Image Here</a:t>
            </a:r>
          </a:p>
        </p:txBody>
      </p:sp>
    </p:spTree>
    <p:extLst>
      <p:ext uri="{BB962C8B-B14F-4D97-AF65-F5344CB8AC3E}">
        <p14:creationId xmlns:p14="http://schemas.microsoft.com/office/powerpoint/2010/main" val="26828559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4" r:id="rId2"/>
    <p:sldLayoutId id="2147483663" r:id="rId3"/>
    <p:sldLayoutId id="2147483667" r:id="rId4"/>
    <p:sldLayoutId id="2147483668" r:id="rId5"/>
    <p:sldLayoutId id="2147483666" r:id="rId6"/>
    <p:sldLayoutId id="2147483669" r:id="rId7"/>
    <p:sldLayoutId id="2147483670" r:id="rId8"/>
    <p:sldLayoutId id="2147483671" r:id="rId9"/>
    <p:sldLayoutId id="2147483672" r:id="rId10"/>
    <p:sldLayoutId id="2147483673" r:id="rId11"/>
    <p:sldLayoutId id="2147483674" r:id="rId12"/>
    <p:sldLayoutId id="2147483676" r:id="rId13"/>
    <p:sldLayoutId id="2147483677" r:id="rId14"/>
    <p:sldLayoutId id="2147483678" r:id="rId15"/>
    <p:sldLayoutId id="2147483679" r:id="rId16"/>
    <p:sldLayoutId id="2147483680" r:id="rId17"/>
    <p:sldLayoutId id="2147483681" r:id="rId18"/>
    <p:sldLayoutId id="2147483689" r:id="rId19"/>
    <p:sldLayoutId id="2147483690" r:id="rId20"/>
  </p:sldLayoutIdLst>
  <p:transition/>
  <p:hf hdr="0" dt="0"/>
  <p:txStyles>
    <p:titleStyle>
      <a:lvl1pPr algn="ctr" rtl="0" eaLnBrk="0" fontAlgn="base" hangingPunct="0">
        <a:spcBef>
          <a:spcPct val="0"/>
        </a:spcBef>
        <a:spcAft>
          <a:spcPct val="0"/>
        </a:spcAft>
        <a:defRPr sz="4350">
          <a:solidFill>
            <a:schemeClr val="tx1"/>
          </a:solidFill>
          <a:latin typeface="+mj-lt"/>
          <a:ea typeface="+mj-ea"/>
          <a:cs typeface="+mj-cs"/>
          <a:sym typeface="Gill Sans" charset="0"/>
        </a:defRPr>
      </a:lvl1pPr>
      <a:lvl2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2pPr>
      <a:lvl3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3pPr>
      <a:lvl4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4pPr>
      <a:lvl5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5pPr>
      <a:lvl6pPr marL="1714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6pPr>
      <a:lvl7pPr marL="3429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7pPr>
      <a:lvl8pPr marL="5143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8pPr>
      <a:lvl9pPr marL="6858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9pPr>
    </p:titleStyle>
    <p:bodyStyle>
      <a:lvl1pPr marL="128588" indent="-128588" algn="ctr" rtl="0" eaLnBrk="0" fontAlgn="base" hangingPunct="0">
        <a:spcBef>
          <a:spcPct val="0"/>
        </a:spcBef>
        <a:spcAft>
          <a:spcPct val="0"/>
        </a:spcAft>
        <a:defRPr sz="1800">
          <a:solidFill>
            <a:schemeClr val="tx1"/>
          </a:solidFill>
          <a:latin typeface="+mn-lt"/>
          <a:ea typeface="+mn-ea"/>
          <a:cs typeface="+mn-cs"/>
          <a:sym typeface="Gill Sans" charset="0"/>
        </a:defRPr>
      </a:lvl1pPr>
      <a:lvl2pPr marL="278606" indent="-107156" algn="ctr" rtl="0" eaLnBrk="0" fontAlgn="base" hangingPunct="0">
        <a:spcBef>
          <a:spcPct val="0"/>
        </a:spcBef>
        <a:spcAft>
          <a:spcPct val="0"/>
        </a:spcAft>
        <a:defRPr sz="1800">
          <a:solidFill>
            <a:schemeClr val="tx1"/>
          </a:solidFill>
          <a:latin typeface="+mn-lt"/>
          <a:ea typeface="+mn-ea"/>
          <a:cs typeface="+mn-cs"/>
          <a:sym typeface="Gill Sans" charset="0"/>
        </a:defRPr>
      </a:lvl2pPr>
      <a:lvl3pPr marL="428625" indent="-85725" algn="ctr" rtl="0" eaLnBrk="0" fontAlgn="base" hangingPunct="0">
        <a:spcBef>
          <a:spcPct val="0"/>
        </a:spcBef>
        <a:spcAft>
          <a:spcPct val="0"/>
        </a:spcAft>
        <a:defRPr sz="1800">
          <a:solidFill>
            <a:schemeClr val="tx1"/>
          </a:solidFill>
          <a:latin typeface="+mn-lt"/>
          <a:ea typeface="+mn-ea"/>
          <a:cs typeface="+mn-cs"/>
          <a:sym typeface="Gill Sans" charset="0"/>
        </a:defRPr>
      </a:lvl3pPr>
      <a:lvl4pPr marL="600075" indent="-85725" algn="ctr" rtl="0" eaLnBrk="0" fontAlgn="base" hangingPunct="0">
        <a:spcBef>
          <a:spcPct val="0"/>
        </a:spcBef>
        <a:spcAft>
          <a:spcPct val="0"/>
        </a:spcAft>
        <a:defRPr sz="1800">
          <a:solidFill>
            <a:schemeClr val="tx1"/>
          </a:solidFill>
          <a:latin typeface="+mn-lt"/>
          <a:ea typeface="+mn-ea"/>
          <a:cs typeface="+mn-cs"/>
          <a:sym typeface="Gill Sans" charset="0"/>
        </a:defRPr>
      </a:lvl4pPr>
      <a:lvl5pPr marL="771525" indent="-85725" algn="ctr" rtl="0" eaLnBrk="0" fontAlgn="base" hangingPunct="0">
        <a:spcBef>
          <a:spcPct val="0"/>
        </a:spcBef>
        <a:spcAft>
          <a:spcPct val="0"/>
        </a:spcAft>
        <a:defRPr sz="1800">
          <a:solidFill>
            <a:schemeClr val="tx1"/>
          </a:solidFill>
          <a:latin typeface="+mn-lt"/>
          <a:ea typeface="+mn-ea"/>
          <a:cs typeface="+mn-cs"/>
          <a:sym typeface="Gill Sans" charset="0"/>
        </a:defRPr>
      </a:lvl5pPr>
      <a:lvl6pPr marL="171450" algn="ctr" rtl="0" fontAlgn="base">
        <a:spcBef>
          <a:spcPct val="0"/>
        </a:spcBef>
        <a:spcAft>
          <a:spcPct val="0"/>
        </a:spcAft>
        <a:defRPr sz="1800">
          <a:solidFill>
            <a:schemeClr val="tx1"/>
          </a:solidFill>
          <a:latin typeface="+mn-lt"/>
          <a:ea typeface="+mn-ea"/>
          <a:cs typeface="+mn-cs"/>
          <a:sym typeface="Gill Sans" charset="0"/>
        </a:defRPr>
      </a:lvl6pPr>
      <a:lvl7pPr marL="342900" algn="ctr" rtl="0" fontAlgn="base">
        <a:spcBef>
          <a:spcPct val="0"/>
        </a:spcBef>
        <a:spcAft>
          <a:spcPct val="0"/>
        </a:spcAft>
        <a:defRPr sz="1800">
          <a:solidFill>
            <a:schemeClr val="tx1"/>
          </a:solidFill>
          <a:latin typeface="+mn-lt"/>
          <a:ea typeface="+mn-ea"/>
          <a:cs typeface="+mn-cs"/>
          <a:sym typeface="Gill Sans" charset="0"/>
        </a:defRPr>
      </a:lvl7pPr>
      <a:lvl8pPr marL="514350" algn="ctr" rtl="0" fontAlgn="base">
        <a:spcBef>
          <a:spcPct val="0"/>
        </a:spcBef>
        <a:spcAft>
          <a:spcPct val="0"/>
        </a:spcAft>
        <a:defRPr sz="1800">
          <a:solidFill>
            <a:schemeClr val="tx1"/>
          </a:solidFill>
          <a:latin typeface="+mn-lt"/>
          <a:ea typeface="+mn-ea"/>
          <a:cs typeface="+mn-cs"/>
          <a:sym typeface="Gill Sans" charset="0"/>
        </a:defRPr>
      </a:lvl8pPr>
      <a:lvl9pPr marL="685800" algn="ctr" rtl="0" fontAlgn="base">
        <a:spcBef>
          <a:spcPct val="0"/>
        </a:spcBef>
        <a:spcAft>
          <a:spcPct val="0"/>
        </a:spcAft>
        <a:defRPr sz="1800">
          <a:solidFill>
            <a:schemeClr val="tx1"/>
          </a:solidFill>
          <a:latin typeface="+mn-lt"/>
          <a:ea typeface="+mn-ea"/>
          <a:cs typeface="+mn-cs"/>
          <a:sym typeface="Gill Sans" charset="0"/>
        </a:defRPr>
      </a:lvl9pPr>
    </p:bodyStyle>
    <p:other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chart" Target="../charts/chart1.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www.computerweekly.com/opinion/Storage-How-taillatency-impacts-customer-facing-applications" TargetMode="Externa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image" Target="../media/image1.jpeg"/><Relationship Id="rId7" Type="http://schemas.openxmlformats.org/officeDocument/2006/relationships/image" Target="../media/image17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460.png"/><Relationship Id="rId11" Type="http://schemas.openxmlformats.org/officeDocument/2006/relationships/image" Target="../media/image210.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0.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7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180.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0.png"/><Relationship Id="rId3" Type="http://schemas.openxmlformats.org/officeDocument/2006/relationships/image" Target="../media/image1.jpeg"/><Relationship Id="rId7" Type="http://schemas.microsoft.com/office/2007/relationships/hdphoto" Target="../media/hdphoto2.wdp"/><Relationship Id="rId12" Type="http://schemas.openxmlformats.org/officeDocument/2006/relationships/image" Target="../media/image250.png"/><Relationship Id="rId2" Type="http://schemas.openxmlformats.org/officeDocument/2006/relationships/image" Target="../media/image17.tiff"/><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0.png"/><Relationship Id="rId5" Type="http://schemas.microsoft.com/office/2007/relationships/hdphoto" Target="../media/hdphoto1.wdp"/><Relationship Id="rId15" Type="http://schemas.openxmlformats.org/officeDocument/2006/relationships/image" Target="../media/image28.png"/><Relationship Id="rId10" Type="http://schemas.openxmlformats.org/officeDocument/2006/relationships/image" Target="../media/image230.png"/><Relationship Id="rId4" Type="http://schemas.openxmlformats.org/officeDocument/2006/relationships/image" Target="../media/image18.png"/><Relationship Id="rId9" Type="http://schemas.microsoft.com/office/2007/relationships/hdphoto" Target="../media/hdphoto3.wdp"/><Relationship Id="rId14" Type="http://schemas.openxmlformats.org/officeDocument/2006/relationships/image" Target="../media/image270.png"/></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xml"/><Relationship Id="rId5" Type="http://schemas.openxmlformats.org/officeDocument/2006/relationships/chart" Target="../charts/chart5.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0.png"/><Relationship Id="rId4" Type="http://schemas.openxmlformats.org/officeDocument/2006/relationships/chart" Target="../charts/chart7.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image" Target="../media/image24.png"/><Relationship Id="rId2" Type="http://schemas.openxmlformats.org/officeDocument/2006/relationships/image" Target="../media/image170.png"/><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chart" Target="../charts/chart10.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chart" Target="../charts/chart13.xml"/><Relationship Id="rId4" Type="http://schemas.openxmlformats.org/officeDocument/2006/relationships/chart" Target="../charts/chart12.xml"/></Relationships>
</file>

<file path=ppt/slides/_rels/slide21.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image" Target="../media/image170.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20.png"/><Relationship Id="rId4" Type="http://schemas.openxmlformats.org/officeDocument/2006/relationships/image" Target="../media/image1.jpeg"/><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image" Target="../media/image320.png"/><Relationship Id="rId3" Type="http://schemas.openxmlformats.org/officeDocument/2006/relationships/image" Target="../media/image170.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chart" Target="../charts/chart17.xml"/><Relationship Id="rId5" Type="http://schemas.openxmlformats.org/officeDocument/2006/relationships/image" Target="../media/image29.png"/><Relationship Id="rId10" Type="http://schemas.openxmlformats.org/officeDocument/2006/relationships/chart" Target="../charts/chart16.xml"/><Relationship Id="rId4" Type="http://schemas.openxmlformats.org/officeDocument/2006/relationships/image" Target="../media/image1.jpeg"/><Relationship Id="rId9" Type="http://schemas.openxmlformats.org/officeDocument/2006/relationships/image" Target="../media/image33.png"/></Relationships>
</file>

<file path=ppt/slides/_rels/slide23.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image" Target="../media/image170.png"/><Relationship Id="rId7"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image" Target="../media/image33.png"/><Relationship Id="rId5" Type="http://schemas.openxmlformats.org/officeDocument/2006/relationships/image" Target="../media/image29.png"/><Relationship Id="rId10" Type="http://schemas.openxmlformats.org/officeDocument/2006/relationships/image" Target="../media/image320.png"/><Relationship Id="rId4" Type="http://schemas.openxmlformats.org/officeDocument/2006/relationships/image" Target="../media/image1.jpeg"/><Relationship Id="rId9" Type="http://schemas.openxmlformats.org/officeDocument/2006/relationships/chart" Target="../charts/chart19.xml"/></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chart" Target="../charts/chart20.xml"/><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jpeg"/><Relationship Id="rId11" Type="http://schemas.openxmlformats.org/officeDocument/2006/relationships/image" Target="../media/image33.png"/><Relationship Id="rId5" Type="http://schemas.openxmlformats.org/officeDocument/2006/relationships/image" Target="../media/image170.png"/><Relationship Id="rId10" Type="http://schemas.openxmlformats.org/officeDocument/2006/relationships/image" Target="../media/image320.png"/><Relationship Id="rId4" Type="http://schemas.openxmlformats.org/officeDocument/2006/relationships/chart" Target="../charts/chart21.xml"/><Relationship Id="rId9"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0.png"/><Relationship Id="rId3" Type="http://schemas.openxmlformats.org/officeDocument/2006/relationships/chart" Target="../charts/chart22.xml"/><Relationship Id="rId7" Type="http://schemas.openxmlformats.org/officeDocument/2006/relationships/image" Target="../media/image29.png"/><Relationship Id="rId12" Type="http://schemas.openxmlformats.org/officeDocument/2006/relationships/image" Target="../media/image340.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jpeg"/><Relationship Id="rId11" Type="http://schemas.openxmlformats.org/officeDocument/2006/relationships/image" Target="../media/image33.png"/><Relationship Id="rId5" Type="http://schemas.openxmlformats.org/officeDocument/2006/relationships/image" Target="../media/image170.png"/><Relationship Id="rId10" Type="http://schemas.openxmlformats.org/officeDocument/2006/relationships/image" Target="../media/image320.png"/><Relationship Id="rId4" Type="http://schemas.openxmlformats.org/officeDocument/2006/relationships/chart" Target="../charts/chart23.xml"/><Relationship Id="rId9"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500.png"/><Relationship Id="rId3" Type="http://schemas.openxmlformats.org/officeDocument/2006/relationships/image" Target="../media/image1.jpe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18.xml"/><Relationship Id="rId16"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170.png"/><Relationship Id="rId11" Type="http://schemas.openxmlformats.org/officeDocument/2006/relationships/image" Target="../media/image40.png"/><Relationship Id="rId5" Type="http://schemas.openxmlformats.org/officeDocument/2006/relationships/chart" Target="../charts/chart25.xml"/><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chart" Target="../charts/chart24.xml"/><Relationship Id="rId9" Type="http://schemas.openxmlformats.org/officeDocument/2006/relationships/image" Target="../media/image380.png"/><Relationship Id="rId14"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500.png"/><Relationship Id="rId3" Type="http://schemas.openxmlformats.org/officeDocument/2006/relationships/chart" Target="../charts/chart26.xml"/><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19.xml"/><Relationship Id="rId16"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1.jpeg"/><Relationship Id="rId11" Type="http://schemas.openxmlformats.org/officeDocument/2006/relationships/image" Target="../media/image40.png"/><Relationship Id="rId5" Type="http://schemas.openxmlformats.org/officeDocument/2006/relationships/image" Target="../media/image170.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chart" Target="../charts/chart27.xml"/><Relationship Id="rId9" Type="http://schemas.openxmlformats.org/officeDocument/2006/relationships/image" Target="../media/image380.png"/><Relationship Id="rId14" Type="http://schemas.openxmlformats.org/officeDocument/2006/relationships/image" Target="../media/image43.png"/></Relationships>
</file>

<file path=ppt/slides/_rels/slide2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51.png"/><Relationship Id="rId7" Type="http://schemas.openxmlformats.org/officeDocument/2006/relationships/image" Target="../media/image550.png"/><Relationship Id="rId12" Type="http://schemas.openxmlformats.org/officeDocument/2006/relationships/image" Target="../media/image70.png"/><Relationship Id="rId2" Type="http://schemas.openxmlformats.org/officeDocument/2006/relationships/image" Target="../media/image170.png"/><Relationship Id="rId1" Type="http://schemas.openxmlformats.org/officeDocument/2006/relationships/slideLayout" Target="../slideLayouts/slideLayout3.xml"/><Relationship Id="rId6" Type="http://schemas.openxmlformats.org/officeDocument/2006/relationships/image" Target="../media/image540.png"/><Relationship Id="rId11" Type="http://schemas.openxmlformats.org/officeDocument/2006/relationships/image" Target="../media/image241.png"/><Relationship Id="rId5" Type="http://schemas.openxmlformats.org/officeDocument/2006/relationships/image" Target="../media/image53.png"/><Relationship Id="rId10" Type="http://schemas.openxmlformats.org/officeDocument/2006/relationships/image" Target="../media/image68.png"/><Relationship Id="rId4" Type="http://schemas.openxmlformats.org/officeDocument/2006/relationships/image" Target="../media/image520.png"/><Relationship Id="rId9" Type="http://schemas.openxmlformats.org/officeDocument/2006/relationships/image" Target="../media/image67.png"/></Relationships>
</file>

<file path=ppt/slides/_rels/slide29.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7.png"/></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70.png"/><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70.png"/><Relationship Id="rId1" Type="http://schemas.openxmlformats.org/officeDocument/2006/relationships/slideLayout" Target="../slideLayouts/slideLayout3.xml"/><Relationship Id="rId5" Type="http://schemas.openxmlformats.org/officeDocument/2006/relationships/image" Target="../media/image80.png"/><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70.png"/><Relationship Id="rId1" Type="http://schemas.openxmlformats.org/officeDocument/2006/relationships/slideLayout" Target="../slideLayouts/slideLayout3.xml"/><Relationship Id="rId5" Type="http://schemas.openxmlformats.org/officeDocument/2006/relationships/image" Target="../media/image81.png"/><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image" Target="../media/image251.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70.png"/><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89.png"/><Relationship Id="rId3" Type="http://schemas.openxmlformats.org/officeDocument/2006/relationships/image" Target="../media/image170.png"/><Relationship Id="rId7" Type="http://schemas.openxmlformats.org/officeDocument/2006/relationships/image" Target="../media/image84.png"/><Relationship Id="rId12" Type="http://schemas.openxmlformats.org/officeDocument/2006/relationships/image" Target="../media/image88.png"/><Relationship Id="rId2" Type="http://schemas.openxmlformats.org/officeDocument/2006/relationships/image" Target="../media/image80.png"/><Relationship Id="rId1" Type="http://schemas.openxmlformats.org/officeDocument/2006/relationships/slideLayout" Target="../slideLayouts/slideLayout3.xml"/><Relationship Id="rId6" Type="http://schemas.openxmlformats.org/officeDocument/2006/relationships/image" Target="../media/image83.png"/><Relationship Id="rId11" Type="http://schemas.openxmlformats.org/officeDocument/2006/relationships/image" Target="../media/image87.png"/><Relationship Id="rId5" Type="http://schemas.openxmlformats.org/officeDocument/2006/relationships/image" Target="../media/image82.png"/><Relationship Id="rId15" Type="http://schemas.openxmlformats.org/officeDocument/2006/relationships/image" Target="../media/image251.png"/><Relationship Id="rId10" Type="http://schemas.openxmlformats.org/officeDocument/2006/relationships/image" Target="../media/image1.jpeg"/><Relationship Id="rId9" Type="http://schemas.openxmlformats.org/officeDocument/2006/relationships/image" Target="../media/image86.png"/><Relationship Id="rId14" Type="http://schemas.openxmlformats.org/officeDocument/2006/relationships/image" Target="../media/image90.png"/></Relationships>
</file>

<file path=ppt/slides/_rels/slide3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55.png"/><Relationship Id="rId3" Type="http://schemas.openxmlformats.org/officeDocument/2006/relationships/image" Target="../media/image26.png"/><Relationship Id="rId7" Type="http://schemas.openxmlformats.org/officeDocument/2006/relationships/image" Target="../media/image35.png"/><Relationship Id="rId12"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4.png"/><Relationship Id="rId11" Type="http://schemas.openxmlformats.org/officeDocument/2006/relationships/image" Target="../media/image52.png"/><Relationship Id="rId5" Type="http://schemas.openxmlformats.org/officeDocument/2006/relationships/image" Target="../media/image32.png"/><Relationship Id="rId10" Type="http://schemas.openxmlformats.org/officeDocument/2006/relationships/image" Target="../media/image50.png"/><Relationship Id="rId4" Type="http://schemas.openxmlformats.org/officeDocument/2006/relationships/image" Target="../media/image27.png"/><Relationship Id="rId9" Type="http://schemas.openxmlformats.org/officeDocument/2006/relationships/image" Target="../media/image1.jpeg"/></Relationships>
</file>

<file path=ppt/slides/_rels/slide3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70.png"/><Relationship Id="rId7" Type="http://schemas.openxmlformats.org/officeDocument/2006/relationships/image" Target="../media/image95.png"/><Relationship Id="rId2" Type="http://schemas.openxmlformats.org/officeDocument/2006/relationships/image" Target="../media/image22.tiff"/><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660.png"/><Relationship Id="rId5" Type="http://schemas.openxmlformats.org/officeDocument/2006/relationships/image" Target="../media/image24.emf"/><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98.png"/></Relationships>
</file>

<file path=ppt/slides/_rels/slide4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5.png"/><Relationship Id="rId7" Type="http://schemas.openxmlformats.org/officeDocument/2006/relationships/image" Target="../media/image48.png"/><Relationship Id="rId12" Type="http://schemas.openxmlformats.org/officeDocument/2006/relationships/image" Target="../media/image102.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101.png"/><Relationship Id="rId5" Type="http://schemas.openxmlformats.org/officeDocument/2006/relationships/image" Target="../media/image98.png"/><Relationship Id="rId10" Type="http://schemas.openxmlformats.org/officeDocument/2006/relationships/image" Target="../media/image100.png"/><Relationship Id="rId4" Type="http://schemas.openxmlformats.org/officeDocument/2006/relationships/image" Target="../media/image14.png"/><Relationship Id="rId9" Type="http://schemas.openxmlformats.org/officeDocument/2006/relationships/image" Target="../media/image99.png"/></Relationships>
</file>

<file path=ppt/slides/_rels/slide4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5.png"/><Relationship Id="rId7" Type="http://schemas.openxmlformats.org/officeDocument/2006/relationships/image" Target="../media/image48.png"/><Relationship Id="rId12" Type="http://schemas.openxmlformats.org/officeDocument/2006/relationships/image" Target="../media/image106.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105.png"/><Relationship Id="rId5" Type="http://schemas.openxmlformats.org/officeDocument/2006/relationships/image" Target="../media/image97.png"/><Relationship Id="rId10" Type="http://schemas.openxmlformats.org/officeDocument/2006/relationships/image" Target="../media/image104.png"/><Relationship Id="rId4" Type="http://schemas.openxmlformats.org/officeDocument/2006/relationships/image" Target="../media/image14.png"/><Relationship Id="rId9" Type="http://schemas.openxmlformats.org/officeDocument/2006/relationships/image" Target="../media/image103.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9.gif"/><Relationship Id="rId5" Type="http://schemas.openxmlformats.org/officeDocument/2006/relationships/image" Target="../media/image58.gif"/><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png"/><Relationship Id="rId3" Type="http://schemas.openxmlformats.org/officeDocument/2006/relationships/image" Target="../media/image14.png"/><Relationship Id="rId7" Type="http://schemas.openxmlformats.org/officeDocument/2006/relationships/image" Target="../media/image1120.png"/><Relationship Id="rId12" Type="http://schemas.openxmlformats.org/officeDocument/2006/relationships/image" Target="../media/image117.png"/><Relationship Id="rId2" Type="http://schemas.openxmlformats.org/officeDocument/2006/relationships/image" Target="../media/image15.png"/><Relationship Id="rId1" Type="http://schemas.openxmlformats.org/officeDocument/2006/relationships/slideLayout" Target="../slideLayouts/slideLayout19.xml"/><Relationship Id="rId6" Type="http://schemas.openxmlformats.org/officeDocument/2006/relationships/image" Target="../media/image1110.png"/><Relationship Id="rId11" Type="http://schemas.openxmlformats.org/officeDocument/2006/relationships/image" Target="../media/image116.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0.png"/><Relationship Id="rId9" Type="http://schemas.openxmlformats.org/officeDocument/2006/relationships/image" Target="../media/image114.png"/><Relationship Id="rId14" Type="http://schemas.openxmlformats.org/officeDocument/2006/relationships/image" Target="../media/image61.tiff"/></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image" Target="../media/image98.emf"/></Relationships>
</file>

<file path=ppt/slides/_rels/slide56.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07.png"/><Relationship Id="rId7" Type="http://schemas.openxmlformats.org/officeDocument/2006/relationships/image" Target="../media/image127.png"/><Relationship Id="rId12" Type="http://schemas.openxmlformats.org/officeDocument/2006/relationships/image" Target="../media/image112.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26.png"/><Relationship Id="rId11" Type="http://schemas.openxmlformats.org/officeDocument/2006/relationships/image" Target="../media/image111.png"/><Relationship Id="rId5" Type="http://schemas.openxmlformats.org/officeDocument/2006/relationships/image" Target="../media/image1.jpeg"/><Relationship Id="rId10" Type="http://schemas.openxmlformats.org/officeDocument/2006/relationships/image" Target="../media/image109.png"/><Relationship Id="rId4" Type="http://schemas.openxmlformats.org/officeDocument/2006/relationships/image" Target="../media/image108.png"/><Relationship Id="rId9" Type="http://schemas.openxmlformats.org/officeDocument/2006/relationships/image" Target="../media/image129.png"/></Relationships>
</file>

<file path=ppt/slides/_rels/slide57.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14.emf"/></Relationships>
</file>

<file path=ppt/slides/_rels/slide58.xml.rels><?xml version="1.0" encoding="UTF-8" standalone="yes"?>
<Relationships xmlns="http://schemas.openxmlformats.org/package/2006/relationships"><Relationship Id="rId3" Type="http://schemas.openxmlformats.org/officeDocument/2006/relationships/image" Target="../media/image113.emf"/><Relationship Id="rId7" Type="http://schemas.openxmlformats.org/officeDocument/2006/relationships/image" Target="../media/image114.emf"/><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14.emf"/><Relationship Id="rId7" Type="http://schemas.openxmlformats.org/officeDocument/2006/relationships/image" Target="../media/image13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36.png"/><Relationship Id="rId5" Type="http://schemas.openxmlformats.org/officeDocument/2006/relationships/image" Target="../media/image138.png"/><Relationship Id="rId4" Type="http://schemas.openxmlformats.org/officeDocument/2006/relationships/image" Target="../media/image113.emf"/></Relationships>
</file>

<file path=ppt/slides/_rels/slide6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14.emf"/><Relationship Id="rId7" Type="http://schemas.openxmlformats.org/officeDocument/2006/relationships/image" Target="../media/image137.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39.png"/><Relationship Id="rId5" Type="http://schemas.openxmlformats.org/officeDocument/2006/relationships/image" Target="../media/image135.png"/><Relationship Id="rId4" Type="http://schemas.openxmlformats.org/officeDocument/2006/relationships/image" Target="../media/image113.emf"/></Relationships>
</file>

<file path=ppt/slides/_rels/slide6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14.emf"/><Relationship Id="rId7" Type="http://schemas.openxmlformats.org/officeDocument/2006/relationships/image" Target="../media/image140.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13.emf"/></Relationships>
</file>

<file path=ppt/slides/_rels/slide62.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14.emf"/><Relationship Id="rId7" Type="http://schemas.openxmlformats.org/officeDocument/2006/relationships/image" Target="../media/image136.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35.png"/><Relationship Id="rId5" Type="http://schemas.openxmlformats.org/officeDocument/2006/relationships/image" Target="../media/image1.jpeg"/><Relationship Id="rId4" Type="http://schemas.openxmlformats.org/officeDocument/2006/relationships/image" Target="../media/image113.emf"/></Relationships>
</file>

<file path=ppt/slides/_rels/slide63.xml.rels><?xml version="1.0" encoding="UTF-8" standalone="yes"?>
<Relationships xmlns="http://schemas.openxmlformats.org/package/2006/relationships"><Relationship Id="rId8" Type="http://schemas.openxmlformats.org/officeDocument/2006/relationships/image" Target="../media/image115.emf"/><Relationship Id="rId7" Type="http://schemas.openxmlformats.org/officeDocument/2006/relationships/image" Target="../media/image137.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136.png"/><Relationship Id="rId5" Type="http://schemas.openxmlformats.org/officeDocument/2006/relationships/image" Target="../media/image135.png"/><Relationship Id="rId10" Type="http://schemas.openxmlformats.org/officeDocument/2006/relationships/image" Target="../media/image1.jpeg"/><Relationship Id="rId9" Type="http://schemas.openxmlformats.org/officeDocument/2006/relationships/image" Target="../media/image116.emf"/></Relationships>
</file>

<file path=ppt/slides/_rels/slide64.xml.rels><?xml version="1.0" encoding="UTF-8" standalone="yes"?>
<Relationships xmlns="http://schemas.openxmlformats.org/package/2006/relationships"><Relationship Id="rId3" Type="http://schemas.openxmlformats.org/officeDocument/2006/relationships/image" Target="../media/image118.emf"/><Relationship Id="rId7" Type="http://schemas.openxmlformats.org/officeDocument/2006/relationships/image" Target="../media/image137.png"/><Relationship Id="rId2" Type="http://schemas.openxmlformats.org/officeDocument/2006/relationships/image" Target="../media/image117.emf"/><Relationship Id="rId1" Type="http://schemas.openxmlformats.org/officeDocument/2006/relationships/slideLayout" Target="../slideLayouts/slideLayout3.xml"/><Relationship Id="rId6" Type="http://schemas.openxmlformats.org/officeDocument/2006/relationships/image" Target="../media/image136.png"/><Relationship Id="rId5" Type="http://schemas.openxmlformats.org/officeDocument/2006/relationships/image" Target="../media/image135.png"/></Relationships>
</file>

<file path=ppt/slides/_rels/slide65.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146.png"/><Relationship Id="rId5" Type="http://schemas.openxmlformats.org/officeDocument/2006/relationships/image" Target="../media/image15.png"/><Relationship Id="rId4" Type="http://schemas.openxmlformats.org/officeDocument/2006/relationships/image" Target="../media/image14.png"/></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1420.png"/><Relationship Id="rId5" Type="http://schemas.openxmlformats.org/officeDocument/2006/relationships/image" Target="../media/image1410.png"/><Relationship Id="rId4" Type="http://schemas.openxmlformats.org/officeDocument/2006/relationships/image" Target="../media/image14.png"/></Relationships>
</file>

<file path=ppt/slides/_rels/slide7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0.png"/><Relationship Id="rId3" Type="http://schemas.openxmlformats.org/officeDocument/2006/relationships/image" Target="../media/image1.jpeg"/><Relationship Id="rId7" Type="http://schemas.microsoft.com/office/2007/relationships/hdphoto" Target="../media/hdphoto2.wdp"/><Relationship Id="rId12" Type="http://schemas.openxmlformats.org/officeDocument/2006/relationships/image" Target="../media/image250.png"/><Relationship Id="rId2" Type="http://schemas.openxmlformats.org/officeDocument/2006/relationships/image" Target="../media/image17.tiff"/><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0.png"/><Relationship Id="rId5" Type="http://schemas.microsoft.com/office/2007/relationships/hdphoto" Target="../media/hdphoto1.wdp"/><Relationship Id="rId15" Type="http://schemas.openxmlformats.org/officeDocument/2006/relationships/image" Target="../media/image28.png"/><Relationship Id="rId10" Type="http://schemas.openxmlformats.org/officeDocument/2006/relationships/image" Target="../media/image230.png"/><Relationship Id="rId4" Type="http://schemas.openxmlformats.org/officeDocument/2006/relationships/image" Target="../media/image18.png"/><Relationship Id="rId9" Type="http://schemas.microsoft.com/office/2007/relationships/hdphoto" Target="../media/hdphoto3.wdp"/><Relationship Id="rId14" Type="http://schemas.openxmlformats.org/officeDocument/2006/relationships/image" Target="../media/image270.png"/></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9.gif"/><Relationship Id="rId5" Type="http://schemas.openxmlformats.org/officeDocument/2006/relationships/image" Target="../media/image58.gif"/><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png"/><Relationship Id="rId3" Type="http://schemas.openxmlformats.org/officeDocument/2006/relationships/image" Target="../media/image14.png"/><Relationship Id="rId7" Type="http://schemas.openxmlformats.org/officeDocument/2006/relationships/image" Target="../media/image1120.png"/><Relationship Id="rId12" Type="http://schemas.openxmlformats.org/officeDocument/2006/relationships/image" Target="../media/image117.png"/><Relationship Id="rId2" Type="http://schemas.openxmlformats.org/officeDocument/2006/relationships/image" Target="../media/image15.png"/><Relationship Id="rId1" Type="http://schemas.openxmlformats.org/officeDocument/2006/relationships/slideLayout" Target="../slideLayouts/slideLayout19.xml"/><Relationship Id="rId6" Type="http://schemas.openxmlformats.org/officeDocument/2006/relationships/image" Target="../media/image1110.png"/><Relationship Id="rId11" Type="http://schemas.openxmlformats.org/officeDocument/2006/relationships/image" Target="../media/image116.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0.png"/><Relationship Id="rId9" Type="http://schemas.openxmlformats.org/officeDocument/2006/relationships/image" Target="../media/image114.png"/><Relationship Id="rId14" Type="http://schemas.openxmlformats.org/officeDocument/2006/relationships/image" Target="../media/image6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0"/>
            <a:ext cx="9144000" cy="5143500"/>
          </a:xfrm>
          <a:prstGeom prst="rect">
            <a:avLst/>
          </a:prstGeom>
          <a:solidFill>
            <a:schemeClr val="tx1">
              <a:alpha val="69000"/>
            </a:schemeClr>
          </a:solidFill>
          <a:ln w="25400" cap="flat" cmpd="sng" algn="ctr">
            <a:noFill/>
            <a:prstDash val="solid"/>
            <a:round/>
            <a:headEnd type="none" w="med" len="med"/>
            <a:tailEnd type="none" w="med" len="med"/>
          </a:ln>
          <a:effectLst/>
        </p:spPr>
        <p:txBody>
          <a:bodyPr vert="horz" wrap="square" lIns="34290" tIns="17145" rIns="34290" bIns="17145" numCol="1" rtlCol="0" anchor="t" anchorCtr="0" compatLnSpc="1">
            <a:prstTxWarp prst="textNoShape">
              <a:avLst/>
            </a:prstTxWarp>
          </a:bodyPr>
          <a:lstStyle/>
          <a:p>
            <a:pPr defTabSz="342900"/>
            <a:endParaRPr lang="en-US"/>
          </a:p>
        </p:txBody>
      </p:sp>
      <p:pic>
        <p:nvPicPr>
          <p:cNvPr id="5" name="Picture Placeholder 4"/>
          <p:cNvPicPr>
            <a:picLocks noGrp="1" noChangeAspect="1"/>
          </p:cNvPicPr>
          <p:nvPr>
            <p:ph type="pic" sz="quarter" idx="10"/>
          </p:nvPr>
        </p:nvPicPr>
        <p:blipFill>
          <a:blip r:embed="rId3">
            <a:lum bright="70000" contrast="-70000"/>
            <a:extLst>
              <a:ext uri="{28A0092B-C50C-407E-A947-70E740481C1C}">
                <a14:useLocalDpi xmlns:a14="http://schemas.microsoft.com/office/drawing/2010/main" val="0"/>
              </a:ext>
            </a:extLst>
          </a:blip>
          <a:srcRect t="7459" b="7459"/>
          <a:stretch>
            <a:fillRect/>
          </a:stretch>
        </p:blipFill>
        <p:spPr>
          <a:xfrm>
            <a:off x="0" y="0"/>
            <a:ext cx="9144000" cy="5143500"/>
          </a:xfrm>
        </p:spPr>
      </p:pic>
      <p:grpSp>
        <p:nvGrpSpPr>
          <p:cNvPr id="6146" name="Group 2"/>
          <p:cNvGrpSpPr>
            <a:grpSpLocks/>
          </p:cNvGrpSpPr>
          <p:nvPr/>
        </p:nvGrpSpPr>
        <p:grpSpPr bwMode="auto">
          <a:xfrm>
            <a:off x="-741858" y="-812651"/>
            <a:ext cx="5601890" cy="5601890"/>
            <a:chOff x="-129" y="-121"/>
            <a:chExt cx="9410" cy="9410"/>
          </a:xfrm>
        </p:grpSpPr>
        <p:sp>
          <p:nvSpPr>
            <p:cNvPr id="6156" name="Oval 3"/>
            <p:cNvSpPr>
              <a:spLocks noChangeAspect="1"/>
            </p:cNvSpPr>
            <p:nvPr/>
          </p:nvSpPr>
          <p:spPr bwMode="auto">
            <a:xfrm>
              <a:off x="-129" y="-121"/>
              <a:ext cx="9410" cy="9410"/>
            </a:xfrm>
            <a:prstGeom prst="ellipse">
              <a:avLst/>
            </a:prstGeom>
            <a:solidFill>
              <a:srgbClr val="368FE2">
                <a:alpha val="50195"/>
              </a:srgbClr>
            </a:solidFill>
            <a:ln w="25400">
              <a:solidFill>
                <a:schemeClr val="tx1">
                  <a:alpha val="0"/>
                </a:schemeClr>
              </a:solidFill>
              <a:miter lim="800000"/>
              <a:headEnd/>
              <a:tailEnd/>
            </a:ln>
          </p:spPr>
          <p:txBody>
            <a:bodyPr lIns="0" tIns="0" rIns="0" bIns="0"/>
            <a:lstStyle/>
            <a:p>
              <a:endParaRPr lang="en-US" sz="788"/>
            </a:p>
          </p:txBody>
        </p:sp>
        <p:sp>
          <p:nvSpPr>
            <p:cNvPr id="6157" name="Oval 4"/>
            <p:cNvSpPr>
              <a:spLocks/>
            </p:cNvSpPr>
            <p:nvPr/>
          </p:nvSpPr>
          <p:spPr bwMode="auto">
            <a:xfrm>
              <a:off x="1237" y="1237"/>
              <a:ext cx="6661" cy="6661"/>
            </a:xfrm>
            <a:prstGeom prst="ellipse">
              <a:avLst/>
            </a:prstGeom>
            <a:solidFill>
              <a:srgbClr val="368FE2"/>
            </a:solidFill>
            <a:ln w="25400">
              <a:solidFill>
                <a:schemeClr val="tx1">
                  <a:alpha val="0"/>
                </a:schemeClr>
              </a:solidFill>
              <a:miter lim="800000"/>
              <a:headEnd/>
              <a:tailEnd/>
            </a:ln>
          </p:spPr>
          <p:txBody>
            <a:bodyPr lIns="0" tIns="0" rIns="0" bIns="0"/>
            <a:lstStyle/>
            <a:p>
              <a:endParaRPr lang="en-US" sz="788"/>
            </a:p>
          </p:txBody>
        </p:sp>
      </p:grpSp>
      <p:sp>
        <p:nvSpPr>
          <p:cNvPr id="6154" name="Rectangle 6"/>
          <p:cNvSpPr>
            <a:spLocks/>
          </p:cNvSpPr>
          <p:nvPr/>
        </p:nvSpPr>
        <p:spPr bwMode="auto">
          <a:xfrm>
            <a:off x="35496" y="351582"/>
            <a:ext cx="406074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2400" dirty="0" err="1">
                <a:solidFill>
                  <a:schemeClr val="bg1"/>
                </a:solidFill>
              </a:rPr>
              <a:t>CSIscan</a:t>
            </a:r>
            <a:r>
              <a:rPr lang="en-US" sz="2400" dirty="0">
                <a:solidFill>
                  <a:schemeClr val="bg1"/>
                </a:solidFill>
              </a:rPr>
              <a:t>: Learning CSI for Efficient Access Point Discovery in Dense WiFi Networks</a:t>
            </a:r>
            <a:r>
              <a:rPr lang="en-US" sz="2400" dirty="0">
                <a:solidFill>
                  <a:schemeClr val="bg1"/>
                </a:solidFill>
                <a:latin typeface="Bebas Neue" charset="0"/>
                <a:ea typeface="ＭＳ Ｐゴシック" charset="0"/>
                <a:cs typeface="ＭＳ Ｐゴシック" charset="0"/>
                <a:sym typeface="Bebas Neue" charset="0"/>
              </a:rPr>
              <a:t> </a:t>
            </a:r>
          </a:p>
        </p:txBody>
      </p:sp>
      <p:sp>
        <p:nvSpPr>
          <p:cNvPr id="2" name="Rectangle 7"/>
          <p:cNvSpPr>
            <a:spLocks/>
          </p:cNvSpPr>
          <p:nvPr/>
        </p:nvSpPr>
        <p:spPr bwMode="auto">
          <a:xfrm>
            <a:off x="4184361" y="2055412"/>
            <a:ext cx="5149833"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square" lIns="0" tIns="0" rIns="0" bIns="0" anchor="ctr">
            <a:spAutoFit/>
          </a:bodyPr>
          <a:lstStyle/>
          <a:p>
            <a:pPr>
              <a:defRPr/>
            </a:pPr>
            <a:r>
              <a:rPr lang="en-US" sz="1800" b="1" dirty="0"/>
              <a:t>Authors </a:t>
            </a:r>
          </a:p>
          <a:p>
            <a:pPr>
              <a:defRPr/>
            </a:pPr>
            <a:r>
              <a:rPr lang="en-US" sz="2000" dirty="0">
                <a:solidFill>
                  <a:schemeClr val="accent1"/>
                </a:solidFill>
              </a:rPr>
              <a:t>Kunal Sankhe</a:t>
            </a:r>
          </a:p>
          <a:p>
            <a:pPr>
              <a:defRPr/>
            </a:pPr>
            <a:r>
              <a:rPr lang="en-US" sz="1800" dirty="0"/>
              <a:t>(Ph.D. Graduate, Northeastern University)</a:t>
            </a:r>
          </a:p>
          <a:p>
            <a:pPr>
              <a:defRPr/>
            </a:pPr>
            <a:r>
              <a:rPr lang="en-US" sz="2000" dirty="0" err="1">
                <a:solidFill>
                  <a:schemeClr val="accent1"/>
                </a:solidFill>
              </a:rPr>
              <a:t>Dheryta</a:t>
            </a:r>
            <a:r>
              <a:rPr lang="en-US" sz="2000" dirty="0">
                <a:solidFill>
                  <a:schemeClr val="accent1"/>
                </a:solidFill>
              </a:rPr>
              <a:t> </a:t>
            </a:r>
            <a:r>
              <a:rPr lang="en-US" sz="2000" dirty="0" err="1">
                <a:solidFill>
                  <a:schemeClr val="accent1"/>
                </a:solidFill>
              </a:rPr>
              <a:t>Jaisinghani</a:t>
            </a:r>
            <a:r>
              <a:rPr lang="en-US" sz="2000" dirty="0">
                <a:solidFill>
                  <a:schemeClr val="accent1"/>
                </a:solidFill>
              </a:rPr>
              <a:t> </a:t>
            </a:r>
          </a:p>
          <a:p>
            <a:pPr>
              <a:defRPr/>
            </a:pPr>
            <a:r>
              <a:rPr lang="en-US" sz="1800" dirty="0"/>
              <a:t>(Asst. Professor at University of Northern Iowa) </a:t>
            </a:r>
          </a:p>
          <a:p>
            <a:pPr>
              <a:defRPr/>
            </a:pPr>
            <a:r>
              <a:rPr lang="en-US" sz="2000" dirty="0">
                <a:solidFill>
                  <a:schemeClr val="accent1"/>
                </a:solidFill>
              </a:rPr>
              <a:t>Kaushik Chowdhury </a:t>
            </a:r>
          </a:p>
          <a:p>
            <a:pPr>
              <a:defRPr/>
            </a:pPr>
            <a:r>
              <a:rPr lang="en-US" sz="1800" dirty="0"/>
              <a:t>(Professor at Northeastern University)</a:t>
            </a:r>
            <a:endParaRPr lang="en-US" sz="2000" dirty="0"/>
          </a:p>
        </p:txBody>
      </p:sp>
      <p:grpSp>
        <p:nvGrpSpPr>
          <p:cNvPr id="6148" name="Group 8"/>
          <p:cNvGrpSpPr>
            <a:grpSpLocks/>
          </p:cNvGrpSpPr>
          <p:nvPr/>
        </p:nvGrpSpPr>
        <p:grpSpPr bwMode="auto">
          <a:xfrm>
            <a:off x="1848447" y="3164027"/>
            <a:ext cx="300038" cy="71438"/>
            <a:chOff x="0" y="0"/>
            <a:chExt cx="504" cy="120"/>
          </a:xfrm>
        </p:grpSpPr>
        <p:sp>
          <p:nvSpPr>
            <p:cNvPr id="6151" name="Oval 9"/>
            <p:cNvSpPr>
              <a:spLocks/>
            </p:cNvSpPr>
            <p:nvPr/>
          </p:nvSpPr>
          <p:spPr bwMode="auto">
            <a:xfrm>
              <a:off x="0" y="0"/>
              <a:ext cx="120" cy="120"/>
            </a:xfrm>
            <a:prstGeom prst="ellipse">
              <a:avLst/>
            </a:prstGeom>
            <a:solidFill>
              <a:srgbClr val="FFFEFE"/>
            </a:solidFill>
            <a:ln w="25400">
              <a:solidFill>
                <a:schemeClr val="tx1">
                  <a:alpha val="0"/>
                </a:schemeClr>
              </a:solidFill>
              <a:miter lim="800000"/>
              <a:headEnd/>
              <a:tailEnd/>
            </a:ln>
          </p:spPr>
          <p:txBody>
            <a:bodyPr lIns="0" tIns="0" rIns="0" bIns="0"/>
            <a:lstStyle/>
            <a:p>
              <a:endParaRPr lang="en-US" sz="788"/>
            </a:p>
          </p:txBody>
        </p:sp>
        <p:sp>
          <p:nvSpPr>
            <p:cNvPr id="6152" name="Oval 10"/>
            <p:cNvSpPr>
              <a:spLocks/>
            </p:cNvSpPr>
            <p:nvPr/>
          </p:nvSpPr>
          <p:spPr bwMode="auto">
            <a:xfrm>
              <a:off x="192" y="0"/>
              <a:ext cx="120" cy="120"/>
            </a:xfrm>
            <a:prstGeom prst="ellipse">
              <a:avLst/>
            </a:prstGeom>
            <a:solidFill>
              <a:srgbClr val="FFFEFE"/>
            </a:solidFill>
            <a:ln w="25400">
              <a:solidFill>
                <a:schemeClr val="tx1">
                  <a:alpha val="0"/>
                </a:schemeClr>
              </a:solidFill>
              <a:miter lim="800000"/>
              <a:headEnd/>
              <a:tailEnd/>
            </a:ln>
          </p:spPr>
          <p:txBody>
            <a:bodyPr lIns="0" tIns="0" rIns="0" bIns="0"/>
            <a:lstStyle/>
            <a:p>
              <a:endParaRPr lang="en-US" sz="788"/>
            </a:p>
          </p:txBody>
        </p:sp>
        <p:sp>
          <p:nvSpPr>
            <p:cNvPr id="6153" name="Oval 11"/>
            <p:cNvSpPr>
              <a:spLocks/>
            </p:cNvSpPr>
            <p:nvPr/>
          </p:nvSpPr>
          <p:spPr bwMode="auto">
            <a:xfrm>
              <a:off x="384" y="0"/>
              <a:ext cx="120" cy="120"/>
            </a:xfrm>
            <a:prstGeom prst="ellipse">
              <a:avLst/>
            </a:prstGeom>
            <a:solidFill>
              <a:srgbClr val="FFFEFE"/>
            </a:solidFill>
            <a:ln w="25400">
              <a:solidFill>
                <a:schemeClr val="tx1">
                  <a:alpha val="0"/>
                </a:schemeClr>
              </a:solidFill>
              <a:miter lim="800000"/>
              <a:headEnd/>
              <a:tailEnd/>
            </a:ln>
          </p:spPr>
          <p:txBody>
            <a:bodyPr lIns="0" tIns="0" rIns="0" bIns="0"/>
            <a:lstStyle/>
            <a:p>
              <a:endParaRPr lang="en-US" sz="788"/>
            </a:p>
          </p:txBody>
        </p:sp>
      </p:grpSp>
      <p:sp>
        <p:nvSpPr>
          <p:cNvPr id="6" name="Rectangle 5"/>
          <p:cNvSpPr/>
          <p:nvPr/>
        </p:nvSpPr>
        <p:spPr>
          <a:xfrm>
            <a:off x="3430263" y="4273872"/>
            <a:ext cx="5858638" cy="461665"/>
          </a:xfrm>
          <a:prstGeom prst="rect">
            <a:avLst/>
          </a:prstGeom>
        </p:spPr>
        <p:txBody>
          <a:bodyPr wrap="square">
            <a:spAutoFit/>
          </a:bodyPr>
          <a:lstStyle/>
          <a:p>
            <a:r>
              <a:rPr lang="en-US" sz="2400" i="1" dirty="0">
                <a:solidFill>
                  <a:schemeClr val="accent1"/>
                </a:solidFill>
                <a:latin typeface="Lucida Handwriting" panose="03010101010101010101" pitchFamily="66" charset="0"/>
              </a:rPr>
              <a:t>Next</a:t>
            </a:r>
            <a:r>
              <a:rPr lang="en-US" sz="2000" dirty="0">
                <a:solidFill>
                  <a:schemeClr val="accent1"/>
                </a:solidFill>
                <a:latin typeface="Lucida Handwriting" panose="03010101010101010101" pitchFamily="66" charset="0"/>
              </a:rPr>
              <a:t> </a:t>
            </a:r>
            <a:r>
              <a:rPr lang="en-US" sz="2000" dirty="0">
                <a:solidFill>
                  <a:srgbClr val="FFFFFF"/>
                </a:solidFill>
                <a:latin typeface="Lucida Handwriting" panose="03010101010101010101" pitchFamily="66" charset="0"/>
              </a:rPr>
              <a:t> </a:t>
            </a:r>
            <a:r>
              <a:rPr lang="en-US" sz="2000" dirty="0" err="1">
                <a:solidFill>
                  <a:schemeClr val="accent1"/>
                </a:solidFill>
                <a:latin typeface="Open Sans"/>
              </a:rPr>
              <a:t>GE</a:t>
            </a:r>
            <a:r>
              <a:rPr lang="en-US" sz="2000" dirty="0" err="1">
                <a:solidFill>
                  <a:srgbClr val="505050"/>
                </a:solidFill>
                <a:latin typeface="Open Sans"/>
              </a:rPr>
              <a:t>neration</a:t>
            </a:r>
            <a:r>
              <a:rPr lang="en-US" sz="2000" dirty="0">
                <a:solidFill>
                  <a:srgbClr val="FFFFFF"/>
                </a:solidFill>
                <a:latin typeface="Open Sans"/>
              </a:rPr>
              <a:t> </a:t>
            </a:r>
            <a:r>
              <a:rPr lang="en-US" sz="2000" dirty="0" err="1">
                <a:solidFill>
                  <a:schemeClr val="accent1"/>
                </a:solidFill>
                <a:latin typeface="Open Sans"/>
              </a:rPr>
              <a:t>NE</a:t>
            </a:r>
            <a:r>
              <a:rPr lang="en-US" sz="2000" dirty="0" err="1">
                <a:solidFill>
                  <a:srgbClr val="505050"/>
                </a:solidFill>
                <a:latin typeface="Open Sans"/>
              </a:rPr>
              <a:t>tworks</a:t>
            </a:r>
            <a:r>
              <a:rPr lang="en-US" sz="2000" dirty="0">
                <a:solidFill>
                  <a:srgbClr val="505050"/>
                </a:solidFill>
                <a:latin typeface="Open Sans"/>
              </a:rPr>
              <a:t> and</a:t>
            </a:r>
            <a:r>
              <a:rPr lang="en-US" sz="2000" dirty="0">
                <a:solidFill>
                  <a:schemeClr val="accent1"/>
                </a:solidFill>
                <a:latin typeface="Open Sans"/>
              </a:rPr>
              <a:t> </a:t>
            </a:r>
            <a:r>
              <a:rPr lang="en-US" sz="2000" dirty="0" err="1">
                <a:solidFill>
                  <a:schemeClr val="accent1"/>
                </a:solidFill>
                <a:latin typeface="Open Sans"/>
              </a:rPr>
              <a:t>SYS</a:t>
            </a:r>
            <a:r>
              <a:rPr lang="en-US" sz="2000" dirty="0" err="1">
                <a:solidFill>
                  <a:srgbClr val="505050"/>
                </a:solidFill>
                <a:latin typeface="Open Sans"/>
              </a:rPr>
              <a:t>tems</a:t>
            </a:r>
            <a:r>
              <a:rPr lang="en-US" sz="2000" dirty="0">
                <a:solidFill>
                  <a:srgbClr val="505050"/>
                </a:solidFill>
                <a:latin typeface="Open Sans"/>
              </a:rPr>
              <a:t> Lab </a:t>
            </a:r>
            <a:endParaRPr lang="en-US" sz="2000" dirty="0">
              <a:solidFill>
                <a:schemeClr val="accent4">
                  <a:lumMod val="75000"/>
                </a:schemeClr>
              </a:solidFill>
            </a:endParaRPr>
          </a:p>
        </p:txBody>
      </p:sp>
      <p:pic>
        <p:nvPicPr>
          <p:cNvPr id="7" name="Picture 6"/>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395472" y="4600933"/>
            <a:ext cx="1739022" cy="620030"/>
          </a:xfrm>
          <a:prstGeom prst="rect">
            <a:avLst/>
          </a:prstGeom>
        </p:spPr>
      </p:pic>
      <p:pic>
        <p:nvPicPr>
          <p:cNvPr id="8" name="Picture 7" descr="A picture containing food, shirt, drawing&#10;&#10;Description automatically generated">
            <a:extLst>
              <a:ext uri="{FF2B5EF4-FFF2-40B4-BE49-F238E27FC236}">
                <a16:creationId xmlns:a16="http://schemas.microsoft.com/office/drawing/2014/main" id="{4A076B3F-D6AD-C74B-A38B-D30C471AFAC9}"/>
              </a:ext>
            </a:extLst>
          </p:cNvPr>
          <p:cNvPicPr>
            <a:picLocks noChangeAspect="1"/>
          </p:cNvPicPr>
          <p:nvPr/>
        </p:nvPicPr>
        <p:blipFill rotWithShape="1">
          <a:blip r:embed="rId5"/>
          <a:srcRect r="3215"/>
          <a:stretch/>
        </p:blipFill>
        <p:spPr>
          <a:xfrm>
            <a:off x="6622882" y="-10841"/>
            <a:ext cx="2477849" cy="1437953"/>
          </a:xfrm>
          <a:prstGeom prst="rect">
            <a:avLst/>
          </a:prstGeom>
        </p:spPr>
      </p:pic>
      <p:pic>
        <p:nvPicPr>
          <p:cNvPr id="10" name="Picture 9">
            <a:extLst>
              <a:ext uri="{FF2B5EF4-FFF2-40B4-BE49-F238E27FC236}">
                <a16:creationId xmlns:a16="http://schemas.microsoft.com/office/drawing/2014/main" id="{A775344F-0708-5040-8B48-6BC52F98AE0B}"/>
              </a:ext>
            </a:extLst>
          </p:cNvPr>
          <p:cNvPicPr>
            <a:picLocks noChangeAspect="1"/>
          </p:cNvPicPr>
          <p:nvPr/>
        </p:nvPicPr>
        <p:blipFill>
          <a:blip r:embed="rId6"/>
          <a:stretch>
            <a:fillRect/>
          </a:stretch>
        </p:blipFill>
        <p:spPr>
          <a:xfrm>
            <a:off x="5673229" y="116886"/>
            <a:ext cx="880794" cy="932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6" name="Rectangle 17"/>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38" name="Rectangle 19">
            <a:extLst>
              <a:ext uri="{FF2B5EF4-FFF2-40B4-BE49-F238E27FC236}">
                <a16:creationId xmlns:a16="http://schemas.microsoft.com/office/drawing/2014/main" id="{5F999058-88D5-0A4E-B0EC-468521D237C2}"/>
              </a:ext>
            </a:extLst>
          </p:cNvPr>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39" name="Rectangle 17">
            <a:extLst>
              <a:ext uri="{FF2B5EF4-FFF2-40B4-BE49-F238E27FC236}">
                <a16:creationId xmlns:a16="http://schemas.microsoft.com/office/drawing/2014/main" id="{2E9614E7-B170-E34C-9C15-31DFEEC64B7F}"/>
              </a:ext>
            </a:extLst>
          </p:cNvPr>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40" name="Rectangle 22">
            <a:extLst>
              <a:ext uri="{FF2B5EF4-FFF2-40B4-BE49-F238E27FC236}">
                <a16:creationId xmlns:a16="http://schemas.microsoft.com/office/drawing/2014/main" id="{991EC925-0A74-4A4F-B0B2-0C81B6F492A5}"/>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1" name="Rectangle 18">
            <a:extLst>
              <a:ext uri="{FF2B5EF4-FFF2-40B4-BE49-F238E27FC236}">
                <a16:creationId xmlns:a16="http://schemas.microsoft.com/office/drawing/2014/main" id="{82AB81F0-E043-234B-907E-91DBB2B69B8B}"/>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909959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41275" cap="flat">
              <a:solidFill>
                <a:schemeClr val="accent2"/>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6" name="Rectangle 17"/>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accent2"/>
                </a:solidFill>
                <a:latin typeface="Source Sans Pro Bold" charset="0"/>
                <a:ea typeface="ＭＳ Ｐゴシック" charset="0"/>
                <a:cs typeface="Source Sans Pro Bold" charset="0"/>
                <a:sym typeface="Source Sans Pro Bold" charset="0"/>
              </a:rPr>
              <a:t>Motivation</a:t>
            </a:r>
          </a:p>
        </p:txBody>
      </p:sp>
      <p:sp>
        <p:nvSpPr>
          <p:cNvPr id="38" name="Rectangle 19">
            <a:extLst>
              <a:ext uri="{FF2B5EF4-FFF2-40B4-BE49-F238E27FC236}">
                <a16:creationId xmlns:a16="http://schemas.microsoft.com/office/drawing/2014/main" id="{2FCB4988-FE7C-D04F-A240-32CDDE42570F}"/>
              </a:ext>
            </a:extLst>
          </p:cNvPr>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39" name="Rectangle 22">
            <a:extLst>
              <a:ext uri="{FF2B5EF4-FFF2-40B4-BE49-F238E27FC236}">
                <a16:creationId xmlns:a16="http://schemas.microsoft.com/office/drawing/2014/main" id="{963BE180-ABD1-5F44-A014-C00FE30B3FCC}"/>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0" name="Rectangle 17">
            <a:extLst>
              <a:ext uri="{FF2B5EF4-FFF2-40B4-BE49-F238E27FC236}">
                <a16:creationId xmlns:a16="http://schemas.microsoft.com/office/drawing/2014/main" id="{845F6544-2B6A-5F4F-8732-86DD3603B71C}"/>
              </a:ext>
            </a:extLst>
          </p:cNvPr>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41" name="Rectangle 18">
            <a:extLst>
              <a:ext uri="{FF2B5EF4-FFF2-40B4-BE49-F238E27FC236}">
                <a16:creationId xmlns:a16="http://schemas.microsoft.com/office/drawing/2014/main" id="{8A0C7052-B373-C846-AE39-DCCE6D9DA031}"/>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238572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2496FA-A5BB-264F-A6F6-85C466FB544D}"/>
              </a:ext>
            </a:extLst>
          </p:cNvPr>
          <p:cNvSpPr>
            <a:spLocks noGrp="1"/>
          </p:cNvSpPr>
          <p:nvPr>
            <p:ph type="sldNum" sz="quarter" idx="10"/>
          </p:nvPr>
        </p:nvSpPr>
        <p:spPr/>
        <p:txBody>
          <a:bodyPr/>
          <a:lstStyle/>
          <a:p>
            <a:pPr>
              <a:defRPr/>
            </a:pPr>
            <a:fld id="{FA7B7BEA-FF61-5044-8584-9B239E5827BF}" type="slidenum">
              <a:rPr lang="en-US" smtClean="0"/>
              <a:pPr>
                <a:defRPr/>
              </a:pPr>
              <a:t>4</a:t>
            </a:fld>
            <a:endParaRPr lang="en-US" dirty="0"/>
          </a:p>
        </p:txBody>
      </p:sp>
      <p:sp>
        <p:nvSpPr>
          <p:cNvPr id="7" name="Rectangle 1">
            <a:extLst>
              <a:ext uri="{FF2B5EF4-FFF2-40B4-BE49-F238E27FC236}">
                <a16:creationId xmlns:a16="http://schemas.microsoft.com/office/drawing/2014/main" id="{A36327B5-19E4-D74E-B8C3-58988BAF1153}"/>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WiFi</a:t>
            </a:r>
            <a:r>
              <a:rPr lang="en-US" sz="2400" dirty="0">
                <a:latin typeface="Bebas Neue" charset="0"/>
                <a:ea typeface="ＭＳ Ｐゴシック" charset="0"/>
                <a:cs typeface="ＭＳ Ｐゴシック" charset="0"/>
                <a:sym typeface="Bebas Neue" charset="0"/>
              </a:rPr>
              <a:t> – No Longer A Luxury, But An Expectations </a:t>
            </a:r>
          </a:p>
        </p:txBody>
      </p:sp>
      <p:sp>
        <p:nvSpPr>
          <p:cNvPr id="8" name="Oval 3">
            <a:extLst>
              <a:ext uri="{FF2B5EF4-FFF2-40B4-BE49-F238E27FC236}">
                <a16:creationId xmlns:a16="http://schemas.microsoft.com/office/drawing/2014/main" id="{00FA92DA-8608-3D40-9C28-AC391777A7C5}"/>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 name="Oval 4">
            <a:extLst>
              <a:ext uri="{FF2B5EF4-FFF2-40B4-BE49-F238E27FC236}">
                <a16:creationId xmlns:a16="http://schemas.microsoft.com/office/drawing/2014/main" id="{1DDAAEDD-5039-7C46-93C0-C4517D65F8E7}"/>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0" name="Oval 5">
            <a:extLst>
              <a:ext uri="{FF2B5EF4-FFF2-40B4-BE49-F238E27FC236}">
                <a16:creationId xmlns:a16="http://schemas.microsoft.com/office/drawing/2014/main" id="{39A51444-0F63-694F-B834-2B50C350F995}"/>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Rectangle 17">
            <a:extLst>
              <a:ext uri="{FF2B5EF4-FFF2-40B4-BE49-F238E27FC236}">
                <a16:creationId xmlns:a16="http://schemas.microsoft.com/office/drawing/2014/main" id="{97B1E563-F313-2741-9FD0-CF6A7F5120F7}"/>
              </a:ext>
            </a:extLst>
          </p:cNvPr>
          <p:cNvSpPr/>
          <p:nvPr/>
        </p:nvSpPr>
        <p:spPr>
          <a:xfrm>
            <a:off x="4427984" y="1325426"/>
            <a:ext cx="4572000" cy="415498"/>
          </a:xfrm>
          <a:prstGeom prst="rect">
            <a:avLst/>
          </a:prstGeom>
        </p:spPr>
        <p:txBody>
          <a:bodyPr>
            <a:spAutoFit/>
          </a:bodyPr>
          <a:lstStyle/>
          <a:p>
            <a:pPr algn="l"/>
            <a:endParaRPr lang="en-US" b="1" i="0" dirty="0">
              <a:solidFill>
                <a:srgbClr val="191919"/>
              </a:solidFill>
              <a:effectLst/>
              <a:latin typeface="news-gothic-std"/>
            </a:endParaRPr>
          </a:p>
        </p:txBody>
      </p:sp>
      <p:pic>
        <p:nvPicPr>
          <p:cNvPr id="24" name="Picture 23" descr="A group of people standing in front of a crowd&#10;&#10;Description automatically generated">
            <a:extLst>
              <a:ext uri="{FF2B5EF4-FFF2-40B4-BE49-F238E27FC236}">
                <a16:creationId xmlns:a16="http://schemas.microsoft.com/office/drawing/2014/main" id="{D6344E0E-8611-E348-9009-F2EF34629200}"/>
              </a:ext>
            </a:extLst>
          </p:cNvPr>
          <p:cNvPicPr>
            <a:picLocks noChangeAspect="1"/>
          </p:cNvPicPr>
          <p:nvPr/>
        </p:nvPicPr>
        <p:blipFill>
          <a:blip r:embed="rId3"/>
          <a:stretch>
            <a:fillRect/>
          </a:stretch>
        </p:blipFill>
        <p:spPr>
          <a:xfrm>
            <a:off x="3260954" y="1766567"/>
            <a:ext cx="2751206" cy="1813295"/>
          </a:xfrm>
          <a:prstGeom prst="rect">
            <a:avLst/>
          </a:prstGeom>
        </p:spPr>
      </p:pic>
      <p:pic>
        <p:nvPicPr>
          <p:cNvPr id="26" name="Picture 25" descr="A group of people walking in front of a crowd&#10;&#10;Description automatically generated">
            <a:extLst>
              <a:ext uri="{FF2B5EF4-FFF2-40B4-BE49-F238E27FC236}">
                <a16:creationId xmlns:a16="http://schemas.microsoft.com/office/drawing/2014/main" id="{4802AF7C-C3CA-1C4C-A7A9-B9AD317E7C48}"/>
              </a:ext>
            </a:extLst>
          </p:cNvPr>
          <p:cNvPicPr>
            <a:picLocks noChangeAspect="1"/>
          </p:cNvPicPr>
          <p:nvPr/>
        </p:nvPicPr>
        <p:blipFill>
          <a:blip r:embed="rId4"/>
          <a:stretch>
            <a:fillRect/>
          </a:stretch>
        </p:blipFill>
        <p:spPr>
          <a:xfrm>
            <a:off x="301535" y="1755603"/>
            <a:ext cx="2662471" cy="1767661"/>
          </a:xfrm>
          <a:prstGeom prst="rect">
            <a:avLst/>
          </a:prstGeom>
        </p:spPr>
      </p:pic>
      <p:pic>
        <p:nvPicPr>
          <p:cNvPr id="12" name="Picture 11" descr="A stadium full of people&#10;&#10;Description automatically generated">
            <a:extLst>
              <a:ext uri="{FF2B5EF4-FFF2-40B4-BE49-F238E27FC236}">
                <a16:creationId xmlns:a16="http://schemas.microsoft.com/office/drawing/2014/main" id="{A0A650DD-B103-A04C-8775-ADF31DB70D44}"/>
              </a:ext>
            </a:extLst>
          </p:cNvPr>
          <p:cNvPicPr>
            <a:picLocks noChangeAspect="1"/>
          </p:cNvPicPr>
          <p:nvPr/>
        </p:nvPicPr>
        <p:blipFill>
          <a:blip r:embed="rId5"/>
          <a:stretch>
            <a:fillRect/>
          </a:stretch>
        </p:blipFill>
        <p:spPr>
          <a:xfrm>
            <a:off x="6211107" y="1766651"/>
            <a:ext cx="2877549" cy="1813211"/>
          </a:xfrm>
          <a:prstGeom prst="rect">
            <a:avLst/>
          </a:prstGeom>
        </p:spPr>
      </p:pic>
      <p:sp>
        <p:nvSpPr>
          <p:cNvPr id="3" name="Rounded Rectangle 2">
            <a:extLst>
              <a:ext uri="{FF2B5EF4-FFF2-40B4-BE49-F238E27FC236}">
                <a16:creationId xmlns:a16="http://schemas.microsoft.com/office/drawing/2014/main" id="{3E3093B8-0B65-BD43-BDA2-FD7D2FD01625}"/>
              </a:ext>
            </a:extLst>
          </p:cNvPr>
          <p:cNvSpPr/>
          <p:nvPr/>
        </p:nvSpPr>
        <p:spPr bwMode="auto">
          <a:xfrm>
            <a:off x="1142575" y="2374491"/>
            <a:ext cx="6987964" cy="889560"/>
          </a:xfrm>
          <a:prstGeom prst="roundRect">
            <a:avLst/>
          </a:prstGeom>
          <a:solidFill>
            <a:schemeClr val="accent3">
              <a:lumMod val="50000"/>
            </a:schemeClr>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3200" dirty="0">
                <a:solidFill>
                  <a:schemeClr val="bg1"/>
                </a:solidFill>
                <a:latin typeface="Bebas Neue" charset="0"/>
                <a:ea typeface="ＭＳ Ｐゴシック" charset="0"/>
                <a:cs typeface="ＭＳ Ｐゴシック" charset="0"/>
                <a:sym typeface="Bebas Neue" charset="0"/>
              </a:rPr>
              <a:t>AP Discovery – An Achilles Heel for </a:t>
            </a:r>
            <a:r>
              <a:rPr lang="en-US" sz="3200" dirty="0" err="1">
                <a:solidFill>
                  <a:schemeClr val="bg1"/>
                </a:solidFill>
                <a:latin typeface="Bebas Neue" charset="0"/>
                <a:ea typeface="ＭＳ Ｐゴシック" charset="0"/>
                <a:cs typeface="ＭＳ Ｐゴシック" charset="0"/>
                <a:sym typeface="Bebas Neue" charset="0"/>
              </a:rPr>
              <a:t>WiFi</a:t>
            </a:r>
            <a:endParaRPr kumimoji="0" lang="en-US" sz="3200" b="0" i="0" u="none" strike="noStrike" cap="none" normalizeH="0" baseline="0" dirty="0">
              <a:ln>
                <a:noFill/>
              </a:ln>
              <a:solidFill>
                <a:schemeClr val="bg1"/>
              </a:solidFill>
              <a:effectLst/>
              <a:sym typeface="Gill Sans" charset="0"/>
            </a:endParaRPr>
          </a:p>
        </p:txBody>
      </p:sp>
      <p:sp>
        <p:nvSpPr>
          <p:cNvPr id="5" name="TextBox 4">
            <a:extLst>
              <a:ext uri="{FF2B5EF4-FFF2-40B4-BE49-F238E27FC236}">
                <a16:creationId xmlns:a16="http://schemas.microsoft.com/office/drawing/2014/main" id="{109F8A23-6761-A345-8854-41095F9FCFB0}"/>
              </a:ext>
            </a:extLst>
          </p:cNvPr>
          <p:cNvSpPr txBox="1"/>
          <p:nvPr/>
        </p:nvSpPr>
        <p:spPr>
          <a:xfrm>
            <a:off x="6788864" y="1394759"/>
            <a:ext cx="1609350" cy="338554"/>
          </a:xfrm>
          <a:prstGeom prst="rect">
            <a:avLst/>
          </a:prstGeom>
          <a:noFill/>
        </p:spPr>
        <p:txBody>
          <a:bodyPr wrap="none" rtlCol="0">
            <a:spAutoFit/>
          </a:bodyPr>
          <a:lstStyle/>
          <a:p>
            <a:r>
              <a:rPr lang="en-US" sz="1600" dirty="0"/>
              <a:t>Super Bowl 2020</a:t>
            </a:r>
          </a:p>
        </p:txBody>
      </p:sp>
      <p:sp>
        <p:nvSpPr>
          <p:cNvPr id="16" name="TextBox 15">
            <a:extLst>
              <a:ext uri="{FF2B5EF4-FFF2-40B4-BE49-F238E27FC236}">
                <a16:creationId xmlns:a16="http://schemas.microsoft.com/office/drawing/2014/main" id="{50E0E40C-31E4-A245-95DB-E9CF9D6E89F7}"/>
              </a:ext>
            </a:extLst>
          </p:cNvPr>
          <p:cNvSpPr txBox="1"/>
          <p:nvPr/>
        </p:nvSpPr>
        <p:spPr>
          <a:xfrm>
            <a:off x="3719690" y="1401108"/>
            <a:ext cx="1928541" cy="338554"/>
          </a:xfrm>
          <a:prstGeom prst="rect">
            <a:avLst/>
          </a:prstGeom>
          <a:noFill/>
        </p:spPr>
        <p:txBody>
          <a:bodyPr wrap="none" rtlCol="0">
            <a:spAutoFit/>
          </a:bodyPr>
          <a:lstStyle/>
          <a:p>
            <a:r>
              <a:rPr lang="en-US" sz="1600" dirty="0"/>
              <a:t>NYC Subway Station</a:t>
            </a:r>
          </a:p>
        </p:txBody>
      </p:sp>
      <p:sp>
        <p:nvSpPr>
          <p:cNvPr id="11" name="TextBox 10">
            <a:extLst>
              <a:ext uri="{FF2B5EF4-FFF2-40B4-BE49-F238E27FC236}">
                <a16:creationId xmlns:a16="http://schemas.microsoft.com/office/drawing/2014/main" id="{B229DA12-0C33-F74F-86E2-AF47BFE64DC2}"/>
              </a:ext>
            </a:extLst>
          </p:cNvPr>
          <p:cNvSpPr txBox="1"/>
          <p:nvPr/>
        </p:nvSpPr>
        <p:spPr>
          <a:xfrm>
            <a:off x="914400" y="1401108"/>
            <a:ext cx="1332416" cy="338554"/>
          </a:xfrm>
          <a:prstGeom prst="rect">
            <a:avLst/>
          </a:prstGeom>
          <a:noFill/>
        </p:spPr>
        <p:txBody>
          <a:bodyPr wrap="none" rtlCol="0">
            <a:spAutoFit/>
          </a:bodyPr>
          <a:lstStyle/>
          <a:p>
            <a:r>
              <a:rPr lang="en-US" sz="1600" dirty="0"/>
              <a:t>Shopping Mall</a:t>
            </a:r>
          </a:p>
        </p:txBody>
      </p:sp>
    </p:spTree>
    <p:extLst>
      <p:ext uri="{BB962C8B-B14F-4D97-AF65-F5344CB8AC3E}">
        <p14:creationId xmlns:p14="http://schemas.microsoft.com/office/powerpoint/2010/main" val="25607150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7" name="Rectangle 17"/>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6" name="Rectangle 17"/>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38" name="Rectangle 19">
            <a:extLst>
              <a:ext uri="{FF2B5EF4-FFF2-40B4-BE49-F238E27FC236}">
                <a16:creationId xmlns:a16="http://schemas.microsoft.com/office/drawing/2014/main" id="{0F2F1D2B-F5BE-FE43-B67E-180E6D094843}"/>
              </a:ext>
            </a:extLst>
          </p:cNvPr>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39" name="Rectangle 22">
            <a:extLst>
              <a:ext uri="{FF2B5EF4-FFF2-40B4-BE49-F238E27FC236}">
                <a16:creationId xmlns:a16="http://schemas.microsoft.com/office/drawing/2014/main" id="{34E396A2-3C39-DC41-9BD2-FE7F5C0E11FE}"/>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0" name="Rectangle 18">
            <a:extLst>
              <a:ext uri="{FF2B5EF4-FFF2-40B4-BE49-F238E27FC236}">
                <a16:creationId xmlns:a16="http://schemas.microsoft.com/office/drawing/2014/main" id="{220C05B8-CE18-9B45-B9A6-73D52D621AAF}"/>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13543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dirty="0"/>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53975" cap="flat">
              <a:solidFill>
                <a:schemeClr val="accent2"/>
              </a:solidFill>
              <a:prstDash val="solid"/>
              <a:miter lim="800000"/>
              <a:headEnd type="none" w="med" len="med"/>
              <a:tailEnd type="none" w="med" len="med"/>
            </a:ln>
          </p:spPr>
          <p:txBody>
            <a:bodyPr lIns="0" tIns="0" rIns="0" bIns="0"/>
            <a:lstStyle/>
            <a:p>
              <a:endParaRPr lang="en-US" sz="788" dirty="0">
                <a:solidFill>
                  <a:schemeClr val="accent2"/>
                </a:solidFill>
              </a:endParaRPr>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7" name="Rectangle 17"/>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accent2"/>
                </a:solidFill>
                <a:latin typeface="Source Sans Pro Bold" charset="0"/>
                <a:ea typeface="ＭＳ Ｐゴシック" charset="0"/>
                <a:cs typeface="Source Sans Pro Bold" charset="0"/>
                <a:sym typeface="Source Sans Pro Bold" charset="0"/>
              </a:rPr>
              <a:t>Preliminary Study </a:t>
            </a: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8" name="Rectangle 17">
            <a:extLst>
              <a:ext uri="{FF2B5EF4-FFF2-40B4-BE49-F238E27FC236}">
                <a16:creationId xmlns:a16="http://schemas.microsoft.com/office/drawing/2014/main" id="{1E13967E-343B-B249-B7E5-2737B2703597}"/>
              </a:ext>
            </a:extLst>
          </p:cNvPr>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39" name="Rectangle 19">
            <a:extLst>
              <a:ext uri="{FF2B5EF4-FFF2-40B4-BE49-F238E27FC236}">
                <a16:creationId xmlns:a16="http://schemas.microsoft.com/office/drawing/2014/main" id="{198EF844-54E0-7641-A919-ADF68BA2D5B4}"/>
              </a:ext>
            </a:extLst>
          </p:cNvPr>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40" name="Rectangle 22">
            <a:extLst>
              <a:ext uri="{FF2B5EF4-FFF2-40B4-BE49-F238E27FC236}">
                <a16:creationId xmlns:a16="http://schemas.microsoft.com/office/drawing/2014/main" id="{B703FF1B-C875-3C41-AD2B-FC4A816B82C3}"/>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1" name="Rectangle 18">
            <a:extLst>
              <a:ext uri="{FF2B5EF4-FFF2-40B4-BE49-F238E27FC236}">
                <a16:creationId xmlns:a16="http://schemas.microsoft.com/office/drawing/2014/main" id="{E5A029F6-777F-1145-9301-5251DD0A3BC5}"/>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217775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7</a:t>
            </a:fld>
            <a:endParaRPr sz="900">
              <a:solidFill>
                <a:schemeClr val="bg1"/>
              </a:solidFill>
              <a:latin typeface="Montserrat-Regular" charset="0"/>
              <a:ea typeface="ＭＳ Ｐゴシック" charset="0"/>
              <a:cs typeface="ＭＳ Ｐゴシック" charset="0"/>
            </a:endParaRPr>
          </a:p>
        </p:txBody>
      </p:sp>
      <p:sp>
        <p:nvSpPr>
          <p:cNvPr id="35" name="Rectangle 1">
            <a:extLst>
              <a:ext uri="{FF2B5EF4-FFF2-40B4-BE49-F238E27FC236}">
                <a16:creationId xmlns:a16="http://schemas.microsoft.com/office/drawing/2014/main" id="{98B4B110-E776-AA45-9BAB-3E8CF2C18156}"/>
              </a:ext>
            </a:extLst>
          </p:cNvPr>
          <p:cNvSpPr>
            <a:spLocks/>
          </p:cNvSpPr>
          <p:nvPr/>
        </p:nvSpPr>
        <p:spPr bwMode="auto">
          <a:xfrm>
            <a:off x="689966" y="564356"/>
            <a:ext cx="7194402"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Preliminary Study of AP-client Discovery</a:t>
            </a:r>
            <a:endParaRPr lang="en-US" sz="2400" dirty="0">
              <a:solidFill>
                <a:schemeClr val="tx2"/>
              </a:solidFill>
              <a:latin typeface="Bebas Neue" charset="0"/>
              <a:ea typeface="ＭＳ Ｐゴシック" charset="0"/>
              <a:cs typeface="ＭＳ Ｐゴシック" charset="0"/>
              <a:sym typeface="Bebas Neue" charset="0"/>
            </a:endParaRP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pic>
        <p:nvPicPr>
          <p:cNvPr id="16" name="Picture 15">
            <a:extLst>
              <a:ext uri="{FF2B5EF4-FFF2-40B4-BE49-F238E27FC236}">
                <a16:creationId xmlns:a16="http://schemas.microsoft.com/office/drawing/2014/main" id="{603A8012-DB9A-094E-B36E-6F73CB748F76}"/>
              </a:ext>
            </a:extLst>
          </p:cNvPr>
          <p:cNvPicPr>
            <a:picLocks noChangeAspect="1"/>
          </p:cNvPicPr>
          <p:nvPr/>
        </p:nvPicPr>
        <p:blipFill>
          <a:blip r:embed="rId3"/>
          <a:stretch>
            <a:fillRect/>
          </a:stretch>
        </p:blipFill>
        <p:spPr>
          <a:xfrm>
            <a:off x="716936" y="3641021"/>
            <a:ext cx="3714120" cy="1517598"/>
          </a:xfrm>
          <a:prstGeom prst="rect">
            <a:avLst/>
          </a:prstGeom>
        </p:spPr>
      </p:pic>
      <p:grpSp>
        <p:nvGrpSpPr>
          <p:cNvPr id="10" name="Group 9">
            <a:extLst>
              <a:ext uri="{FF2B5EF4-FFF2-40B4-BE49-F238E27FC236}">
                <a16:creationId xmlns:a16="http://schemas.microsoft.com/office/drawing/2014/main" id="{4A5A2130-1E97-AD4D-A5FB-C6A22EDFABC7}"/>
              </a:ext>
            </a:extLst>
          </p:cNvPr>
          <p:cNvGrpSpPr/>
          <p:nvPr/>
        </p:nvGrpSpPr>
        <p:grpSpPr>
          <a:xfrm>
            <a:off x="1119897" y="1461436"/>
            <a:ext cx="3042339" cy="2038367"/>
            <a:chOff x="1389838" y="1301616"/>
            <a:chExt cx="3042339" cy="2038367"/>
          </a:xfrm>
        </p:grpSpPr>
        <p:pic>
          <p:nvPicPr>
            <p:cNvPr id="3" name="Picture 2" descr="A group of people in a room&#10;&#10;Description automatically generated">
              <a:extLst>
                <a:ext uri="{FF2B5EF4-FFF2-40B4-BE49-F238E27FC236}">
                  <a16:creationId xmlns:a16="http://schemas.microsoft.com/office/drawing/2014/main" id="{C17739E3-A5ED-4443-ADE0-3F5A2623DA0F}"/>
                </a:ext>
              </a:extLst>
            </p:cNvPr>
            <p:cNvPicPr>
              <a:picLocks noChangeAspect="1"/>
            </p:cNvPicPr>
            <p:nvPr/>
          </p:nvPicPr>
          <p:blipFill>
            <a:blip r:embed="rId4"/>
            <a:stretch>
              <a:fillRect/>
            </a:stretch>
          </p:blipFill>
          <p:spPr>
            <a:xfrm>
              <a:off x="1389838" y="1301616"/>
              <a:ext cx="3042339" cy="2038367"/>
            </a:xfrm>
            <a:prstGeom prst="rect">
              <a:avLst/>
            </a:prstGeom>
          </p:spPr>
        </p:pic>
        <p:pic>
          <p:nvPicPr>
            <p:cNvPr id="8" name="Picture 7" descr="A screen shot of a computer monitor&#10;&#10;Description automatically generated">
              <a:extLst>
                <a:ext uri="{FF2B5EF4-FFF2-40B4-BE49-F238E27FC236}">
                  <a16:creationId xmlns:a16="http://schemas.microsoft.com/office/drawing/2014/main" id="{C3C92148-8CF4-604E-877D-9B40AC9D3474}"/>
                </a:ext>
              </a:extLst>
            </p:cNvPr>
            <p:cNvPicPr>
              <a:picLocks noChangeAspect="1"/>
            </p:cNvPicPr>
            <p:nvPr/>
          </p:nvPicPr>
          <p:blipFill>
            <a:blip r:embed="rId5"/>
            <a:stretch>
              <a:fillRect/>
            </a:stretch>
          </p:blipFill>
          <p:spPr>
            <a:xfrm>
              <a:off x="2839574" y="2205784"/>
              <a:ext cx="514943" cy="365966"/>
            </a:xfrm>
            <a:prstGeom prst="rect">
              <a:avLst/>
            </a:prstGeom>
          </p:spPr>
        </p:pic>
        <p:sp>
          <p:nvSpPr>
            <p:cNvPr id="15" name="Oval 14">
              <a:extLst>
                <a:ext uri="{FF2B5EF4-FFF2-40B4-BE49-F238E27FC236}">
                  <a16:creationId xmlns:a16="http://schemas.microsoft.com/office/drawing/2014/main" id="{A95E1B11-8B88-6842-8132-8A8CF035FB17}"/>
                </a:ext>
              </a:extLst>
            </p:cNvPr>
            <p:cNvSpPr/>
            <p:nvPr/>
          </p:nvSpPr>
          <p:spPr bwMode="auto">
            <a:xfrm>
              <a:off x="2233300" y="2494268"/>
              <a:ext cx="216024" cy="288032"/>
            </a:xfrm>
            <a:prstGeom prst="ellipse">
              <a:avLst/>
            </a:prstGeom>
            <a:solidFill>
              <a:schemeClr val="accent5">
                <a:lumMod val="60000"/>
                <a:lumOff val="40000"/>
                <a:alpha val="95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18" name="Oval 17">
              <a:extLst>
                <a:ext uri="{FF2B5EF4-FFF2-40B4-BE49-F238E27FC236}">
                  <a16:creationId xmlns:a16="http://schemas.microsoft.com/office/drawing/2014/main" id="{9BB81B09-AB9C-4D44-BECA-2C5D3500734E}"/>
                </a:ext>
              </a:extLst>
            </p:cNvPr>
            <p:cNvSpPr/>
            <p:nvPr/>
          </p:nvSpPr>
          <p:spPr bwMode="auto">
            <a:xfrm>
              <a:off x="2897883" y="2494268"/>
              <a:ext cx="216024" cy="288032"/>
            </a:xfrm>
            <a:prstGeom prst="ellipse">
              <a:avLst/>
            </a:prstGeom>
            <a:solidFill>
              <a:schemeClr val="accent5">
                <a:lumMod val="60000"/>
                <a:lumOff val="40000"/>
                <a:alpha val="95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19" name="Oval 18">
              <a:extLst>
                <a:ext uri="{FF2B5EF4-FFF2-40B4-BE49-F238E27FC236}">
                  <a16:creationId xmlns:a16="http://schemas.microsoft.com/office/drawing/2014/main" id="{9DCD4CAB-02E0-BC42-B91A-88C07716BCDE}"/>
                </a:ext>
              </a:extLst>
            </p:cNvPr>
            <p:cNvSpPr/>
            <p:nvPr/>
          </p:nvSpPr>
          <p:spPr bwMode="auto">
            <a:xfrm>
              <a:off x="2569571" y="2416832"/>
              <a:ext cx="216024" cy="288032"/>
            </a:xfrm>
            <a:prstGeom prst="ellipse">
              <a:avLst/>
            </a:prstGeom>
            <a:solidFill>
              <a:schemeClr val="accent5">
                <a:lumMod val="60000"/>
                <a:lumOff val="40000"/>
                <a:alpha val="95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grpSp>
      <p:cxnSp>
        <p:nvCxnSpPr>
          <p:cNvPr id="11" name="Straight Arrow Connector 10">
            <a:extLst>
              <a:ext uri="{FF2B5EF4-FFF2-40B4-BE49-F238E27FC236}">
                <a16:creationId xmlns:a16="http://schemas.microsoft.com/office/drawing/2014/main" id="{5245FEC2-43DD-D346-AC84-8470C38111EC}"/>
              </a:ext>
            </a:extLst>
          </p:cNvPr>
          <p:cNvCxnSpPr>
            <a:cxnSpLocks/>
          </p:cNvCxnSpPr>
          <p:nvPr/>
        </p:nvCxnSpPr>
        <p:spPr bwMode="auto">
          <a:xfrm flipV="1">
            <a:off x="1299288" y="2571751"/>
            <a:ext cx="1843013" cy="249539"/>
          </a:xfrm>
          <a:prstGeom prst="straightConnector1">
            <a:avLst/>
          </a:prstGeom>
          <a:blipFill dpi="0" rotWithShape="0">
            <a:blip r:embed="rId6"/>
            <a:srcRect/>
            <a:tile tx="0" ty="0" sx="100000" sy="100000" flip="none" algn="tl"/>
          </a:blipFill>
          <a:ln w="25400" cap="flat" cmpd="sng" algn="ctr">
            <a:solidFill>
              <a:srgbClr val="000000"/>
            </a:solidFill>
            <a:prstDash val="sysDash"/>
            <a:round/>
            <a:headEnd type="none"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4" name="TextBox 23">
            <a:extLst>
              <a:ext uri="{FF2B5EF4-FFF2-40B4-BE49-F238E27FC236}">
                <a16:creationId xmlns:a16="http://schemas.microsoft.com/office/drawing/2014/main" id="{FDA875BE-4209-4441-ADA8-154153655FBC}"/>
              </a:ext>
            </a:extLst>
          </p:cNvPr>
          <p:cNvSpPr txBox="1"/>
          <p:nvPr/>
        </p:nvSpPr>
        <p:spPr>
          <a:xfrm>
            <a:off x="1383662" y="1032503"/>
            <a:ext cx="2384627" cy="400110"/>
          </a:xfrm>
          <a:prstGeom prst="rect">
            <a:avLst/>
          </a:prstGeom>
          <a:noFill/>
        </p:spPr>
        <p:txBody>
          <a:bodyPr wrap="none" rtlCol="0">
            <a:spAutoFit/>
          </a:bodyPr>
          <a:lstStyle/>
          <a:p>
            <a:r>
              <a:rPr lang="en-US" sz="2000" dirty="0">
                <a:solidFill>
                  <a:schemeClr val="accent2"/>
                </a:solidFill>
              </a:rPr>
              <a:t>1) Spectrum Wastage</a:t>
            </a:r>
          </a:p>
        </p:txBody>
      </p:sp>
      <p:pic>
        <p:nvPicPr>
          <p:cNvPr id="28" name="Picture 27" descr="A screen shot of a computer monitor&#10;&#10;Description automatically generated">
            <a:extLst>
              <a:ext uri="{FF2B5EF4-FFF2-40B4-BE49-F238E27FC236}">
                <a16:creationId xmlns:a16="http://schemas.microsoft.com/office/drawing/2014/main" id="{4E4796E3-0E1A-554E-BC06-EBA0DCCEEBE4}"/>
              </a:ext>
            </a:extLst>
          </p:cNvPr>
          <p:cNvPicPr>
            <a:picLocks noChangeAspect="1"/>
          </p:cNvPicPr>
          <p:nvPr/>
        </p:nvPicPr>
        <p:blipFill>
          <a:blip r:embed="rId5"/>
          <a:stretch>
            <a:fillRect/>
          </a:stretch>
        </p:blipFill>
        <p:spPr>
          <a:xfrm>
            <a:off x="5052119" y="2053953"/>
            <a:ext cx="736841" cy="523667"/>
          </a:xfrm>
          <a:prstGeom prst="rect">
            <a:avLst/>
          </a:prstGeom>
        </p:spPr>
      </p:pic>
      <p:pic>
        <p:nvPicPr>
          <p:cNvPr id="29" name="Picture 28" descr="A screen shot of a computer monitor&#10;&#10;Description automatically generated">
            <a:extLst>
              <a:ext uri="{FF2B5EF4-FFF2-40B4-BE49-F238E27FC236}">
                <a16:creationId xmlns:a16="http://schemas.microsoft.com/office/drawing/2014/main" id="{944FB531-3C07-D743-B09F-D08AB0BA2C6D}"/>
              </a:ext>
            </a:extLst>
          </p:cNvPr>
          <p:cNvPicPr>
            <a:picLocks noChangeAspect="1"/>
          </p:cNvPicPr>
          <p:nvPr/>
        </p:nvPicPr>
        <p:blipFill>
          <a:blip r:embed="rId5"/>
          <a:stretch>
            <a:fillRect/>
          </a:stretch>
        </p:blipFill>
        <p:spPr>
          <a:xfrm>
            <a:off x="7655682" y="2037276"/>
            <a:ext cx="736841" cy="523667"/>
          </a:xfrm>
          <a:prstGeom prst="rect">
            <a:avLst/>
          </a:prstGeom>
        </p:spPr>
      </p:pic>
      <p:sp>
        <p:nvSpPr>
          <p:cNvPr id="30" name="TextBox 29">
            <a:extLst>
              <a:ext uri="{FF2B5EF4-FFF2-40B4-BE49-F238E27FC236}">
                <a16:creationId xmlns:a16="http://schemas.microsoft.com/office/drawing/2014/main" id="{D35079A6-CC96-404C-B87D-9E0B30F94DA3}"/>
              </a:ext>
            </a:extLst>
          </p:cNvPr>
          <p:cNvSpPr txBox="1"/>
          <p:nvPr/>
        </p:nvSpPr>
        <p:spPr>
          <a:xfrm>
            <a:off x="5052400" y="2600253"/>
            <a:ext cx="817852" cy="369332"/>
          </a:xfrm>
          <a:prstGeom prst="rect">
            <a:avLst/>
          </a:prstGeom>
          <a:noFill/>
        </p:spPr>
        <p:txBody>
          <a:bodyPr wrap="none" rtlCol="0">
            <a:spAutoFit/>
          </a:bodyPr>
          <a:lstStyle/>
          <a:p>
            <a:r>
              <a:rPr lang="en-US" sz="1800" dirty="0"/>
              <a:t>Client </a:t>
            </a:r>
          </a:p>
        </p:txBody>
      </p:sp>
      <p:cxnSp>
        <p:nvCxnSpPr>
          <p:cNvPr id="31" name="Straight Arrow Connector 30">
            <a:extLst>
              <a:ext uri="{FF2B5EF4-FFF2-40B4-BE49-F238E27FC236}">
                <a16:creationId xmlns:a16="http://schemas.microsoft.com/office/drawing/2014/main" id="{B9C7E15F-C9E3-7D4F-8EE8-409C75B95197}"/>
              </a:ext>
            </a:extLst>
          </p:cNvPr>
          <p:cNvCxnSpPr>
            <a:cxnSpLocks/>
          </p:cNvCxnSpPr>
          <p:nvPr/>
        </p:nvCxnSpPr>
        <p:spPr bwMode="auto">
          <a:xfrm>
            <a:off x="6018288" y="2269505"/>
            <a:ext cx="1552991" cy="0"/>
          </a:xfrm>
          <a:prstGeom prst="straightConnector1">
            <a:avLst/>
          </a:prstGeom>
          <a:blipFill dpi="0" rotWithShape="0">
            <a:blip r:embed="rId6"/>
            <a:srcRect/>
            <a:tile tx="0" ty="0" sx="100000" sy="100000" flip="none" algn="tl"/>
          </a:blipFill>
          <a:ln w="25400"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2" name="TextBox 31">
            <a:extLst>
              <a:ext uri="{FF2B5EF4-FFF2-40B4-BE49-F238E27FC236}">
                <a16:creationId xmlns:a16="http://schemas.microsoft.com/office/drawing/2014/main" id="{00330562-B729-7B4B-8903-E2F0EFE012BA}"/>
              </a:ext>
            </a:extLst>
          </p:cNvPr>
          <p:cNvSpPr txBox="1"/>
          <p:nvPr/>
        </p:nvSpPr>
        <p:spPr>
          <a:xfrm>
            <a:off x="5391364" y="1683031"/>
            <a:ext cx="1604928" cy="338554"/>
          </a:xfrm>
          <a:prstGeom prst="rect">
            <a:avLst/>
          </a:prstGeom>
          <a:solidFill>
            <a:schemeClr val="bg1"/>
          </a:solidFill>
        </p:spPr>
        <p:txBody>
          <a:bodyPr wrap="none" rtlCol="0">
            <a:spAutoFit/>
          </a:bodyPr>
          <a:lstStyle/>
          <a:p>
            <a:r>
              <a:rPr lang="en-US" sz="1600" dirty="0"/>
              <a:t>Round Trip Time </a:t>
            </a:r>
          </a:p>
        </p:txBody>
      </p:sp>
      <p:cxnSp>
        <p:nvCxnSpPr>
          <p:cNvPr id="33" name="Straight Arrow Connector 32">
            <a:extLst>
              <a:ext uri="{FF2B5EF4-FFF2-40B4-BE49-F238E27FC236}">
                <a16:creationId xmlns:a16="http://schemas.microsoft.com/office/drawing/2014/main" id="{3FC2D425-0D89-994D-9CCA-BA51CC709CE5}"/>
              </a:ext>
            </a:extLst>
          </p:cNvPr>
          <p:cNvCxnSpPr>
            <a:cxnSpLocks/>
          </p:cNvCxnSpPr>
          <p:nvPr/>
        </p:nvCxnSpPr>
        <p:spPr bwMode="auto">
          <a:xfrm flipV="1">
            <a:off x="5390131" y="2989880"/>
            <a:ext cx="0" cy="254743"/>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4" name="TextBox 33">
            <a:extLst>
              <a:ext uri="{FF2B5EF4-FFF2-40B4-BE49-F238E27FC236}">
                <a16:creationId xmlns:a16="http://schemas.microsoft.com/office/drawing/2014/main" id="{06BA4CD7-8A07-EC4D-847B-C997C239FFF7}"/>
              </a:ext>
            </a:extLst>
          </p:cNvPr>
          <p:cNvSpPr txBox="1"/>
          <p:nvPr/>
        </p:nvSpPr>
        <p:spPr>
          <a:xfrm>
            <a:off x="4863399" y="3260545"/>
            <a:ext cx="2234078" cy="584775"/>
          </a:xfrm>
          <a:prstGeom prst="rect">
            <a:avLst/>
          </a:prstGeom>
          <a:noFill/>
        </p:spPr>
        <p:txBody>
          <a:bodyPr wrap="square" rtlCol="0">
            <a:spAutoFit/>
          </a:bodyPr>
          <a:lstStyle/>
          <a:p>
            <a:pPr algn="l"/>
            <a:r>
              <a:rPr lang="en-US" sz="1600" dirty="0">
                <a:solidFill>
                  <a:schemeClr val="accent1"/>
                </a:solidFill>
              </a:rPr>
              <a:t>Triggers active discovery after 2 minutes</a:t>
            </a:r>
          </a:p>
        </p:txBody>
      </p:sp>
      <p:cxnSp>
        <p:nvCxnSpPr>
          <p:cNvPr id="39" name="Straight Arrow Connector 38">
            <a:extLst>
              <a:ext uri="{FF2B5EF4-FFF2-40B4-BE49-F238E27FC236}">
                <a16:creationId xmlns:a16="http://schemas.microsoft.com/office/drawing/2014/main" id="{6250E1CB-4916-3640-ADB6-1571C5D3A11A}"/>
              </a:ext>
            </a:extLst>
          </p:cNvPr>
          <p:cNvCxnSpPr>
            <a:cxnSpLocks/>
          </p:cNvCxnSpPr>
          <p:nvPr/>
        </p:nvCxnSpPr>
        <p:spPr bwMode="auto">
          <a:xfrm flipH="1">
            <a:off x="5980438" y="2113984"/>
            <a:ext cx="1552992" cy="7892"/>
          </a:xfrm>
          <a:prstGeom prst="straightConnector1">
            <a:avLst/>
          </a:prstGeom>
          <a:blipFill dpi="0" rotWithShape="0">
            <a:blip r:embed="rId6"/>
            <a:srcRect/>
            <a:tile tx="0" ty="0" sx="100000" sy="100000" flip="none" algn="tl"/>
          </a:blipFill>
          <a:ln w="25400"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0" name="TextBox 39">
            <a:extLst>
              <a:ext uri="{FF2B5EF4-FFF2-40B4-BE49-F238E27FC236}">
                <a16:creationId xmlns:a16="http://schemas.microsoft.com/office/drawing/2014/main" id="{BC57748E-B23D-B24C-AAF4-F097BD7ED4CB}"/>
              </a:ext>
            </a:extLst>
          </p:cNvPr>
          <p:cNvSpPr txBox="1"/>
          <p:nvPr/>
        </p:nvSpPr>
        <p:spPr>
          <a:xfrm>
            <a:off x="6482581" y="2014018"/>
            <a:ext cx="652743" cy="338554"/>
          </a:xfrm>
          <a:prstGeom prst="rect">
            <a:avLst/>
          </a:prstGeom>
          <a:solidFill>
            <a:schemeClr val="bg1"/>
          </a:solidFill>
        </p:spPr>
        <p:txBody>
          <a:bodyPr wrap="none" rtlCol="0">
            <a:spAutoFit/>
          </a:bodyPr>
          <a:lstStyle/>
          <a:p>
            <a:r>
              <a:rPr lang="en-US" sz="1600" dirty="0"/>
              <a:t>PING</a:t>
            </a:r>
          </a:p>
        </p:txBody>
      </p:sp>
      <p:sp>
        <p:nvSpPr>
          <p:cNvPr id="41" name="TextBox 40">
            <a:extLst>
              <a:ext uri="{FF2B5EF4-FFF2-40B4-BE49-F238E27FC236}">
                <a16:creationId xmlns:a16="http://schemas.microsoft.com/office/drawing/2014/main" id="{E434F269-82FC-E64C-B0E8-274D83BD0785}"/>
              </a:ext>
            </a:extLst>
          </p:cNvPr>
          <p:cNvSpPr txBox="1"/>
          <p:nvPr/>
        </p:nvSpPr>
        <p:spPr>
          <a:xfrm>
            <a:off x="5376766" y="1043352"/>
            <a:ext cx="2836034" cy="400110"/>
          </a:xfrm>
          <a:prstGeom prst="rect">
            <a:avLst/>
          </a:prstGeom>
          <a:noFill/>
        </p:spPr>
        <p:txBody>
          <a:bodyPr wrap="none" rtlCol="0">
            <a:spAutoFit/>
          </a:bodyPr>
          <a:lstStyle/>
          <a:p>
            <a:r>
              <a:rPr lang="en-US" sz="2000" dirty="0">
                <a:solidFill>
                  <a:schemeClr val="accent2"/>
                </a:solidFill>
              </a:rPr>
              <a:t> 2) WiFi Latency at Client</a:t>
            </a:r>
          </a:p>
        </p:txBody>
      </p:sp>
      <p:sp>
        <p:nvSpPr>
          <p:cNvPr id="27" name="TextBox 26">
            <a:extLst>
              <a:ext uri="{FF2B5EF4-FFF2-40B4-BE49-F238E27FC236}">
                <a16:creationId xmlns:a16="http://schemas.microsoft.com/office/drawing/2014/main" id="{F3C8871B-61D2-774B-9D9A-A89027FE41B0}"/>
              </a:ext>
            </a:extLst>
          </p:cNvPr>
          <p:cNvSpPr txBox="1"/>
          <p:nvPr/>
        </p:nvSpPr>
        <p:spPr>
          <a:xfrm>
            <a:off x="7308304" y="2571750"/>
            <a:ext cx="1544012" cy="369332"/>
          </a:xfrm>
          <a:prstGeom prst="rect">
            <a:avLst/>
          </a:prstGeom>
          <a:noFill/>
        </p:spPr>
        <p:txBody>
          <a:bodyPr wrap="none" rtlCol="0">
            <a:spAutoFit/>
          </a:bodyPr>
          <a:lstStyle/>
          <a:p>
            <a:r>
              <a:rPr lang="en-US" sz="1800" dirty="0"/>
              <a:t>WiFi Hotspot </a:t>
            </a:r>
          </a:p>
        </p:txBody>
      </p:sp>
    </p:spTree>
    <p:extLst>
      <p:ext uri="{BB962C8B-B14F-4D97-AF65-F5344CB8AC3E}">
        <p14:creationId xmlns:p14="http://schemas.microsoft.com/office/powerpoint/2010/main" val="148949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8</a:t>
            </a:fld>
            <a:endParaRPr sz="900">
              <a:solidFill>
                <a:schemeClr val="bg1"/>
              </a:solidFill>
              <a:latin typeface="Montserrat-Regular" charset="0"/>
              <a:ea typeface="ＭＳ Ｐゴシック" charset="0"/>
              <a:cs typeface="ＭＳ Ｐゴシック" charset="0"/>
            </a:endParaRP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14" name="Straight Connector 13">
            <a:extLst>
              <a:ext uri="{FF2B5EF4-FFF2-40B4-BE49-F238E27FC236}">
                <a16:creationId xmlns:a16="http://schemas.microsoft.com/office/drawing/2014/main" id="{50F5FF9F-A1C0-1E4B-A7C1-D1DF3217635F}"/>
              </a:ext>
            </a:extLst>
          </p:cNvPr>
          <p:cNvCxnSpPr>
            <a:cxnSpLocks/>
          </p:cNvCxnSpPr>
          <p:nvPr/>
        </p:nvCxnSpPr>
        <p:spPr bwMode="auto">
          <a:xfrm flipH="1">
            <a:off x="1403648" y="4178654"/>
            <a:ext cx="5904656"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nvGrpSpPr>
          <p:cNvPr id="14345" name="Group 14344">
            <a:extLst>
              <a:ext uri="{FF2B5EF4-FFF2-40B4-BE49-F238E27FC236}">
                <a16:creationId xmlns:a16="http://schemas.microsoft.com/office/drawing/2014/main" id="{97C58DD8-4ACB-3F4D-95BE-96EA675BC399}"/>
              </a:ext>
            </a:extLst>
          </p:cNvPr>
          <p:cNvGrpSpPr/>
          <p:nvPr/>
        </p:nvGrpSpPr>
        <p:grpSpPr>
          <a:xfrm>
            <a:off x="1852758" y="1663797"/>
            <a:ext cx="2646106" cy="338554"/>
            <a:chOff x="1852758" y="1663797"/>
            <a:chExt cx="2646106" cy="338554"/>
          </a:xfrm>
        </p:grpSpPr>
        <p:cxnSp>
          <p:nvCxnSpPr>
            <p:cNvPr id="13" name="Straight Arrow Connector 12">
              <a:extLst>
                <a:ext uri="{FF2B5EF4-FFF2-40B4-BE49-F238E27FC236}">
                  <a16:creationId xmlns:a16="http://schemas.microsoft.com/office/drawing/2014/main" id="{7426C274-B26B-C34C-8914-799D423A3C48}"/>
                </a:ext>
              </a:extLst>
            </p:cNvPr>
            <p:cNvCxnSpPr>
              <a:cxnSpLocks/>
            </p:cNvCxnSpPr>
            <p:nvPr/>
          </p:nvCxnSpPr>
          <p:spPr bwMode="auto">
            <a:xfrm>
              <a:off x="1852758" y="1854481"/>
              <a:ext cx="2646106"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ACB5B64E-5CA3-5545-8062-7F73D5D291FD}"/>
                </a:ext>
              </a:extLst>
            </p:cNvPr>
            <p:cNvSpPr txBox="1"/>
            <p:nvPr/>
          </p:nvSpPr>
          <p:spPr>
            <a:xfrm>
              <a:off x="2707663" y="1663797"/>
              <a:ext cx="1029449" cy="338554"/>
            </a:xfrm>
            <a:prstGeom prst="rect">
              <a:avLst/>
            </a:prstGeom>
            <a:solidFill>
              <a:schemeClr val="bg1"/>
            </a:solidFill>
          </p:spPr>
          <p:txBody>
            <a:bodyPr wrap="none" rtlCol="0">
              <a:spAutoFit/>
            </a:bodyPr>
            <a:lstStyle/>
            <a:p>
              <a:r>
                <a:rPr lang="en-US" sz="1600" dirty="0"/>
                <a:t>Channel x</a:t>
              </a:r>
            </a:p>
          </p:txBody>
        </p:sp>
      </p:grpSp>
      <p:sp>
        <p:nvSpPr>
          <p:cNvPr id="20" name="TextBox 19">
            <a:extLst>
              <a:ext uri="{FF2B5EF4-FFF2-40B4-BE49-F238E27FC236}">
                <a16:creationId xmlns:a16="http://schemas.microsoft.com/office/drawing/2014/main" id="{876C766A-D4FB-284F-94E1-FA52944FC0DE}"/>
              </a:ext>
            </a:extLst>
          </p:cNvPr>
          <p:cNvSpPr txBox="1"/>
          <p:nvPr/>
        </p:nvSpPr>
        <p:spPr>
          <a:xfrm>
            <a:off x="1021673" y="1179399"/>
            <a:ext cx="689611" cy="307777"/>
          </a:xfrm>
          <a:prstGeom prst="rect">
            <a:avLst/>
          </a:prstGeom>
          <a:noFill/>
        </p:spPr>
        <p:txBody>
          <a:bodyPr wrap="none" rtlCol="0">
            <a:spAutoFit/>
          </a:bodyPr>
          <a:lstStyle/>
          <a:p>
            <a:r>
              <a:rPr lang="en-US" sz="1400" dirty="0" err="1">
                <a:solidFill>
                  <a:schemeClr val="accent1"/>
                </a:solidFill>
              </a:rPr>
              <a:t>MinCT</a:t>
            </a:r>
            <a:endParaRPr lang="en-US" sz="1400" dirty="0">
              <a:solidFill>
                <a:schemeClr val="accent1"/>
              </a:solidFill>
            </a:endParaRPr>
          </a:p>
        </p:txBody>
      </p:sp>
      <p:sp>
        <p:nvSpPr>
          <p:cNvPr id="27" name="Arc 26">
            <a:extLst>
              <a:ext uri="{FF2B5EF4-FFF2-40B4-BE49-F238E27FC236}">
                <a16:creationId xmlns:a16="http://schemas.microsoft.com/office/drawing/2014/main" id="{E386BDCF-CB4C-C542-B129-40EE54F4AA4F}"/>
              </a:ext>
            </a:extLst>
          </p:cNvPr>
          <p:cNvSpPr/>
          <p:nvPr/>
        </p:nvSpPr>
        <p:spPr>
          <a:xfrm rot="1747713">
            <a:off x="-1301621" y="867541"/>
            <a:ext cx="3444822" cy="2999691"/>
          </a:xfrm>
          <a:prstGeom prst="arc">
            <a:avLst>
              <a:gd name="adj1" fmla="val 17762465"/>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337" name="Group 14336">
            <a:extLst>
              <a:ext uri="{FF2B5EF4-FFF2-40B4-BE49-F238E27FC236}">
                <a16:creationId xmlns:a16="http://schemas.microsoft.com/office/drawing/2014/main" id="{7D4FAAA8-8B90-8F48-8A33-D5D67BA56D3D}"/>
              </a:ext>
            </a:extLst>
          </p:cNvPr>
          <p:cNvGrpSpPr/>
          <p:nvPr/>
        </p:nvGrpSpPr>
        <p:grpSpPr>
          <a:xfrm>
            <a:off x="197609" y="1988008"/>
            <a:ext cx="1146468" cy="935727"/>
            <a:chOff x="197609" y="1988008"/>
            <a:chExt cx="1146468" cy="935727"/>
          </a:xfrm>
        </p:grpSpPr>
        <p:pic>
          <p:nvPicPr>
            <p:cNvPr id="17"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63CCAA56-4FD1-0F41-8FBD-F7596A17B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510" y="1988008"/>
              <a:ext cx="406904" cy="57558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8BA7476-2B06-D444-AAD2-E3F1C5F0A998}"/>
                </a:ext>
              </a:extLst>
            </p:cNvPr>
            <p:cNvSpPr txBox="1"/>
            <p:nvPr/>
          </p:nvSpPr>
          <p:spPr>
            <a:xfrm>
              <a:off x="197609" y="2585181"/>
              <a:ext cx="1146468" cy="338554"/>
            </a:xfrm>
            <a:prstGeom prst="rect">
              <a:avLst/>
            </a:prstGeom>
            <a:noFill/>
          </p:spPr>
          <p:txBody>
            <a:bodyPr wrap="none" rtlCol="0">
              <a:spAutoFit/>
            </a:bodyPr>
            <a:lstStyle/>
            <a:p>
              <a:r>
                <a:rPr lang="en-US" sz="1600" dirty="0" err="1"/>
                <a:t>WiFi</a:t>
              </a:r>
              <a:r>
                <a:rPr lang="en-US" sz="1600" dirty="0"/>
                <a:t> Client</a:t>
              </a:r>
            </a:p>
          </p:txBody>
        </p:sp>
      </p:grpSp>
      <p:cxnSp>
        <p:nvCxnSpPr>
          <p:cNvPr id="24" name="Straight Arrow Connector 23">
            <a:extLst>
              <a:ext uri="{FF2B5EF4-FFF2-40B4-BE49-F238E27FC236}">
                <a16:creationId xmlns:a16="http://schemas.microsoft.com/office/drawing/2014/main" id="{EAA44B77-141D-6C4A-B70D-CB7019674E25}"/>
              </a:ext>
            </a:extLst>
          </p:cNvPr>
          <p:cNvCxnSpPr/>
          <p:nvPr/>
        </p:nvCxnSpPr>
        <p:spPr bwMode="auto">
          <a:xfrm flipV="1">
            <a:off x="2014425" y="3516788"/>
            <a:ext cx="0" cy="661866"/>
          </a:xfrm>
          <a:prstGeom prst="straightConnector1">
            <a:avLst/>
          </a:prstGeom>
          <a:blipFill dpi="0" rotWithShape="0">
            <a:blip r:embed="rId3"/>
            <a:srcRect/>
            <a:tile tx="0" ty="0" sx="100000" sy="100000" flip="none" algn="tl"/>
          </a:blipFill>
          <a:ln w="25400" cap="flat" cmpd="sng" algn="ctr">
            <a:solidFill>
              <a:schemeClr val="accent1"/>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Arrow Connector 33">
            <a:extLst>
              <a:ext uri="{FF2B5EF4-FFF2-40B4-BE49-F238E27FC236}">
                <a16:creationId xmlns:a16="http://schemas.microsoft.com/office/drawing/2014/main" id="{4F96E1E0-D7D5-5740-A074-0DCFBD1002AB}"/>
              </a:ext>
            </a:extLst>
          </p:cNvPr>
          <p:cNvCxnSpPr/>
          <p:nvPr/>
        </p:nvCxnSpPr>
        <p:spPr bwMode="auto">
          <a:xfrm flipV="1">
            <a:off x="2655449" y="3516788"/>
            <a:ext cx="0" cy="661866"/>
          </a:xfrm>
          <a:prstGeom prst="straightConnector1">
            <a:avLst/>
          </a:prstGeom>
          <a:blipFill dpi="0" rotWithShape="0">
            <a:blip r:embed="rId3"/>
            <a:srcRect/>
            <a:tile tx="0" ty="0" sx="100000" sy="100000" flip="none" algn="tl"/>
          </a:blipFill>
          <a:ln w="25400" cap="flat" cmpd="sng" algn="ctr">
            <a:solidFill>
              <a:srgbClr val="FFFF00"/>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Arrow Connector 38">
            <a:extLst>
              <a:ext uri="{FF2B5EF4-FFF2-40B4-BE49-F238E27FC236}">
                <a16:creationId xmlns:a16="http://schemas.microsoft.com/office/drawing/2014/main" id="{80CAFA1B-CB85-6C41-B10A-08DE0B42857D}"/>
              </a:ext>
            </a:extLst>
          </p:cNvPr>
          <p:cNvCxnSpPr/>
          <p:nvPr/>
        </p:nvCxnSpPr>
        <p:spPr bwMode="auto">
          <a:xfrm flipV="1">
            <a:off x="2835998" y="3516788"/>
            <a:ext cx="0" cy="661866"/>
          </a:xfrm>
          <a:prstGeom prst="straightConnector1">
            <a:avLst/>
          </a:prstGeom>
          <a:blipFill dpi="0" rotWithShape="0">
            <a:blip r:embed="rId3"/>
            <a:srcRect/>
            <a:tile tx="0" ty="0" sx="100000" sy="100000" flip="none" algn="tl"/>
          </a:blipFill>
          <a:ln w="25400" cap="flat" cmpd="sng" algn="ctr">
            <a:solidFill>
              <a:schemeClr val="bg2">
                <a:lumMod val="75000"/>
              </a:schemeClr>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1" name="Straight Arrow Connector 40">
            <a:extLst>
              <a:ext uri="{FF2B5EF4-FFF2-40B4-BE49-F238E27FC236}">
                <a16:creationId xmlns:a16="http://schemas.microsoft.com/office/drawing/2014/main" id="{96349213-F5BF-F043-A6B5-13E616BB9198}"/>
              </a:ext>
            </a:extLst>
          </p:cNvPr>
          <p:cNvCxnSpPr/>
          <p:nvPr/>
        </p:nvCxnSpPr>
        <p:spPr bwMode="auto">
          <a:xfrm flipV="1">
            <a:off x="3347864" y="3507854"/>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2" name="Straight Arrow Connector 41">
            <a:extLst>
              <a:ext uri="{FF2B5EF4-FFF2-40B4-BE49-F238E27FC236}">
                <a16:creationId xmlns:a16="http://schemas.microsoft.com/office/drawing/2014/main" id="{0C5C4174-54AF-F54D-8E9C-DC3E21A7D4E4}"/>
              </a:ext>
            </a:extLst>
          </p:cNvPr>
          <p:cNvCxnSpPr>
            <a:cxnSpLocks/>
          </p:cNvCxnSpPr>
          <p:nvPr/>
        </p:nvCxnSpPr>
        <p:spPr bwMode="auto">
          <a:xfrm>
            <a:off x="1828914" y="1542442"/>
            <a:ext cx="2665240"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3" name="Arc 42">
            <a:extLst>
              <a:ext uri="{FF2B5EF4-FFF2-40B4-BE49-F238E27FC236}">
                <a16:creationId xmlns:a16="http://schemas.microsoft.com/office/drawing/2014/main" id="{C4544DA8-7A41-8946-B1FF-F5FA3F24D75B}"/>
              </a:ext>
            </a:extLst>
          </p:cNvPr>
          <p:cNvSpPr/>
          <p:nvPr/>
        </p:nvSpPr>
        <p:spPr>
          <a:xfrm rot="19852287" flipH="1">
            <a:off x="3020729" y="273137"/>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a:extLst>
              <a:ext uri="{FF2B5EF4-FFF2-40B4-BE49-F238E27FC236}">
                <a16:creationId xmlns:a16="http://schemas.microsoft.com/office/drawing/2014/main" id="{2B539284-DB12-6C48-BD2D-4C9FDB4A6046}"/>
              </a:ext>
            </a:extLst>
          </p:cNvPr>
          <p:cNvSpPr txBox="1"/>
          <p:nvPr/>
        </p:nvSpPr>
        <p:spPr>
          <a:xfrm>
            <a:off x="3139723" y="865342"/>
            <a:ext cx="726481" cy="307777"/>
          </a:xfrm>
          <a:prstGeom prst="rect">
            <a:avLst/>
          </a:prstGeom>
          <a:noFill/>
        </p:spPr>
        <p:txBody>
          <a:bodyPr wrap="none" rtlCol="0">
            <a:spAutoFit/>
          </a:bodyPr>
          <a:lstStyle/>
          <a:p>
            <a:r>
              <a:rPr lang="en-US" sz="1400" dirty="0" err="1">
                <a:solidFill>
                  <a:schemeClr val="accent1"/>
                </a:solidFill>
              </a:rPr>
              <a:t>MaxCT</a:t>
            </a:r>
            <a:endParaRPr lang="en-US" sz="1400" dirty="0">
              <a:solidFill>
                <a:schemeClr val="accent1"/>
              </a:solidFill>
            </a:endParaRPr>
          </a:p>
        </p:txBody>
      </p:sp>
      <p:cxnSp>
        <p:nvCxnSpPr>
          <p:cNvPr id="29" name="Straight Connector 28">
            <a:extLst>
              <a:ext uri="{FF2B5EF4-FFF2-40B4-BE49-F238E27FC236}">
                <a16:creationId xmlns:a16="http://schemas.microsoft.com/office/drawing/2014/main" id="{F2745628-12C6-134D-9DF4-8B14EC07AFFA}"/>
              </a:ext>
            </a:extLst>
          </p:cNvPr>
          <p:cNvCxnSpPr>
            <a:cxnSpLocks/>
          </p:cNvCxnSpPr>
          <p:nvPr/>
        </p:nvCxnSpPr>
        <p:spPr bwMode="auto">
          <a:xfrm>
            <a:off x="1834752" y="1443642"/>
            <a:ext cx="0" cy="832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7" name="Straight Connector 46">
            <a:extLst>
              <a:ext uri="{FF2B5EF4-FFF2-40B4-BE49-F238E27FC236}">
                <a16:creationId xmlns:a16="http://schemas.microsoft.com/office/drawing/2014/main" id="{9F3D3986-BA47-A044-84BB-C5CAE3BC7F03}"/>
              </a:ext>
            </a:extLst>
          </p:cNvPr>
          <p:cNvCxnSpPr>
            <a:cxnSpLocks/>
          </p:cNvCxnSpPr>
          <p:nvPr/>
        </p:nvCxnSpPr>
        <p:spPr bwMode="auto">
          <a:xfrm>
            <a:off x="4498864" y="1555718"/>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9" name="Straight Connector 48">
            <a:extLst>
              <a:ext uri="{FF2B5EF4-FFF2-40B4-BE49-F238E27FC236}">
                <a16:creationId xmlns:a16="http://schemas.microsoft.com/office/drawing/2014/main" id="{96946866-C850-D740-8256-BBC8E044DFC8}"/>
              </a:ext>
            </a:extLst>
          </p:cNvPr>
          <p:cNvCxnSpPr>
            <a:cxnSpLocks/>
          </p:cNvCxnSpPr>
          <p:nvPr/>
        </p:nvCxnSpPr>
        <p:spPr bwMode="auto">
          <a:xfrm>
            <a:off x="4572000" y="1895584"/>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50" name="TextBox 49">
            <a:extLst>
              <a:ext uri="{FF2B5EF4-FFF2-40B4-BE49-F238E27FC236}">
                <a16:creationId xmlns:a16="http://schemas.microsoft.com/office/drawing/2014/main" id="{7B553566-32E0-1C49-81F5-618A288D4B2F}"/>
              </a:ext>
            </a:extLst>
          </p:cNvPr>
          <p:cNvSpPr txBox="1"/>
          <p:nvPr/>
        </p:nvSpPr>
        <p:spPr>
          <a:xfrm>
            <a:off x="4203025" y="858867"/>
            <a:ext cx="1492523" cy="584775"/>
          </a:xfrm>
          <a:prstGeom prst="rect">
            <a:avLst/>
          </a:prstGeom>
          <a:noFill/>
        </p:spPr>
        <p:txBody>
          <a:bodyPr wrap="none" rtlCol="0">
            <a:spAutoFit/>
          </a:bodyPr>
          <a:lstStyle/>
          <a:p>
            <a:r>
              <a:rPr lang="en-US" sz="1600" dirty="0"/>
              <a:t>Channel </a:t>
            </a:r>
          </a:p>
          <a:p>
            <a:r>
              <a:rPr lang="en-US" sz="1600" dirty="0"/>
              <a:t>Switching Delay</a:t>
            </a:r>
          </a:p>
        </p:txBody>
      </p:sp>
      <p:cxnSp>
        <p:nvCxnSpPr>
          <p:cNvPr id="51" name="Straight Arrow Connector 50">
            <a:extLst>
              <a:ext uri="{FF2B5EF4-FFF2-40B4-BE49-F238E27FC236}">
                <a16:creationId xmlns:a16="http://schemas.microsoft.com/office/drawing/2014/main" id="{C6265065-B92E-1B4B-8627-59744CF597BF}"/>
              </a:ext>
            </a:extLst>
          </p:cNvPr>
          <p:cNvCxnSpPr/>
          <p:nvPr/>
        </p:nvCxnSpPr>
        <p:spPr bwMode="auto">
          <a:xfrm>
            <a:off x="4572000" y="2267228"/>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52" name="TextBox 51">
            <a:extLst>
              <a:ext uri="{FF2B5EF4-FFF2-40B4-BE49-F238E27FC236}">
                <a16:creationId xmlns:a16="http://schemas.microsoft.com/office/drawing/2014/main" id="{F8A78310-A76E-3F45-BC94-B5235737BBC8}"/>
              </a:ext>
            </a:extLst>
          </p:cNvPr>
          <p:cNvSpPr txBox="1"/>
          <p:nvPr/>
        </p:nvSpPr>
        <p:spPr>
          <a:xfrm>
            <a:off x="4203025" y="2397996"/>
            <a:ext cx="1409040" cy="338554"/>
          </a:xfrm>
          <a:prstGeom prst="rect">
            <a:avLst/>
          </a:prstGeom>
          <a:solidFill>
            <a:schemeClr val="bg1"/>
          </a:solidFill>
        </p:spPr>
        <p:txBody>
          <a:bodyPr wrap="none" rtlCol="0">
            <a:spAutoFit/>
          </a:bodyPr>
          <a:lstStyle/>
          <a:p>
            <a:r>
              <a:rPr lang="en-US" sz="1600" dirty="0"/>
              <a:t>Probe Request</a:t>
            </a:r>
          </a:p>
        </p:txBody>
      </p:sp>
      <p:grpSp>
        <p:nvGrpSpPr>
          <p:cNvPr id="14346" name="Group 14345">
            <a:extLst>
              <a:ext uri="{FF2B5EF4-FFF2-40B4-BE49-F238E27FC236}">
                <a16:creationId xmlns:a16="http://schemas.microsoft.com/office/drawing/2014/main" id="{0888659B-A11C-1E41-9746-7F2F02FCA359}"/>
              </a:ext>
            </a:extLst>
          </p:cNvPr>
          <p:cNvGrpSpPr/>
          <p:nvPr/>
        </p:nvGrpSpPr>
        <p:grpSpPr>
          <a:xfrm>
            <a:off x="1403648" y="4249420"/>
            <a:ext cx="5040560" cy="338554"/>
            <a:chOff x="1828914" y="2852846"/>
            <a:chExt cx="5040560" cy="338554"/>
          </a:xfrm>
        </p:grpSpPr>
        <p:cxnSp>
          <p:nvCxnSpPr>
            <p:cNvPr id="53" name="Straight Arrow Connector 52">
              <a:extLst>
                <a:ext uri="{FF2B5EF4-FFF2-40B4-BE49-F238E27FC236}">
                  <a16:creationId xmlns:a16="http://schemas.microsoft.com/office/drawing/2014/main" id="{53DAAD62-506A-B146-9D1A-0ED8A0E751D0}"/>
                </a:ext>
              </a:extLst>
            </p:cNvPr>
            <p:cNvCxnSpPr>
              <a:cxnSpLocks/>
            </p:cNvCxnSpPr>
            <p:nvPr/>
          </p:nvCxnSpPr>
          <p:spPr bwMode="auto">
            <a:xfrm>
              <a:off x="1828914" y="3055632"/>
              <a:ext cx="5040560"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55" name="TextBox 54">
              <a:extLst>
                <a:ext uri="{FF2B5EF4-FFF2-40B4-BE49-F238E27FC236}">
                  <a16:creationId xmlns:a16="http://schemas.microsoft.com/office/drawing/2014/main" id="{A8CFBFB8-7D60-A746-B58D-9F1E84B17B08}"/>
                </a:ext>
              </a:extLst>
            </p:cNvPr>
            <p:cNvSpPr txBox="1"/>
            <p:nvPr/>
          </p:nvSpPr>
          <p:spPr>
            <a:xfrm>
              <a:off x="3077614" y="2852846"/>
              <a:ext cx="1029449" cy="338554"/>
            </a:xfrm>
            <a:prstGeom prst="rect">
              <a:avLst/>
            </a:prstGeom>
            <a:solidFill>
              <a:schemeClr val="bg1"/>
            </a:solidFill>
          </p:spPr>
          <p:txBody>
            <a:bodyPr wrap="none" rtlCol="0">
              <a:spAutoFit/>
            </a:bodyPr>
            <a:lstStyle/>
            <a:p>
              <a:r>
                <a:rPr lang="en-US" sz="1600" dirty="0"/>
                <a:t>Channel x</a:t>
              </a:r>
            </a:p>
          </p:txBody>
        </p:sp>
      </p:grpSp>
      <p:sp>
        <p:nvSpPr>
          <p:cNvPr id="56" name="Arc 55">
            <a:extLst>
              <a:ext uri="{FF2B5EF4-FFF2-40B4-BE49-F238E27FC236}">
                <a16:creationId xmlns:a16="http://schemas.microsoft.com/office/drawing/2014/main" id="{ED007505-1FB5-4E4E-B1F2-24CE14AA9844}"/>
              </a:ext>
            </a:extLst>
          </p:cNvPr>
          <p:cNvSpPr/>
          <p:nvPr/>
        </p:nvSpPr>
        <p:spPr>
          <a:xfrm rot="19852287" flipH="1">
            <a:off x="4434678" y="488163"/>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E0090BD6-9C3E-3349-A113-EF78AD6DBA70}"/>
              </a:ext>
            </a:extLst>
          </p:cNvPr>
          <p:cNvGraphicFramePr>
            <a:graphicFrameLocks noGrp="1"/>
          </p:cNvGraphicFramePr>
          <p:nvPr/>
        </p:nvGraphicFramePr>
        <p:xfrm>
          <a:off x="1475656" y="2140645"/>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graphicFrame>
        <p:nvGraphicFramePr>
          <p:cNvPr id="46" name="Table 45">
            <a:extLst>
              <a:ext uri="{FF2B5EF4-FFF2-40B4-BE49-F238E27FC236}">
                <a16:creationId xmlns:a16="http://schemas.microsoft.com/office/drawing/2014/main" id="{226D3A1F-2314-2D4B-9CEE-223A45EF1328}"/>
              </a:ext>
            </a:extLst>
          </p:cNvPr>
          <p:cNvGraphicFramePr>
            <a:graphicFrameLocks noGrp="1"/>
          </p:cNvGraphicFramePr>
          <p:nvPr/>
        </p:nvGraphicFramePr>
        <p:xfrm>
          <a:off x="1475656" y="4051821"/>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cxnSp>
        <p:nvCxnSpPr>
          <p:cNvPr id="48" name="Straight Connector 47">
            <a:extLst>
              <a:ext uri="{FF2B5EF4-FFF2-40B4-BE49-F238E27FC236}">
                <a16:creationId xmlns:a16="http://schemas.microsoft.com/office/drawing/2014/main" id="{5835E3FC-974B-2842-AFA7-1A5557A44EEC}"/>
              </a:ext>
            </a:extLst>
          </p:cNvPr>
          <p:cNvCxnSpPr>
            <a:cxnSpLocks/>
          </p:cNvCxnSpPr>
          <p:nvPr/>
        </p:nvCxnSpPr>
        <p:spPr bwMode="auto">
          <a:xfrm>
            <a:off x="2190355" y="1959715"/>
            <a:ext cx="0" cy="365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54" name="Straight Connector 53">
            <a:extLst>
              <a:ext uri="{FF2B5EF4-FFF2-40B4-BE49-F238E27FC236}">
                <a16:creationId xmlns:a16="http://schemas.microsoft.com/office/drawing/2014/main" id="{49C8F4D9-0949-1742-BB5D-A67457720A27}"/>
              </a:ext>
            </a:extLst>
          </p:cNvPr>
          <p:cNvCxnSpPr>
            <a:cxnSpLocks/>
          </p:cNvCxnSpPr>
          <p:nvPr/>
        </p:nvCxnSpPr>
        <p:spPr bwMode="auto">
          <a:xfrm>
            <a:off x="1828914" y="2136709"/>
            <a:ext cx="371023" cy="0"/>
          </a:xfrm>
          <a:prstGeom prst="line">
            <a:avLst/>
          </a:prstGeom>
          <a:blipFill dpi="0" rotWithShape="0">
            <a:blip r:embed="rId3"/>
            <a:srcRect/>
            <a:tile tx="0" ty="0" sx="100000" sy="100000" flip="none" algn="tl"/>
          </a:blipFill>
          <a:ln w="15875" cap="flat" cmpd="sng" algn="ctr">
            <a:solidFill>
              <a:srgbClr val="000000"/>
            </a:solidFill>
            <a:prstDash val="solid"/>
            <a:round/>
            <a:headEnd type="triangle" w="med" len="med"/>
            <a:tailEnd type="triangl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8" name="Straight Arrow Connector 7">
            <a:extLst>
              <a:ext uri="{FF2B5EF4-FFF2-40B4-BE49-F238E27FC236}">
                <a16:creationId xmlns:a16="http://schemas.microsoft.com/office/drawing/2014/main" id="{3C452BD1-6B72-C74F-95C2-09037196FD85}"/>
              </a:ext>
            </a:extLst>
          </p:cNvPr>
          <p:cNvCxnSpPr/>
          <p:nvPr/>
        </p:nvCxnSpPr>
        <p:spPr bwMode="auto">
          <a:xfrm>
            <a:off x="1835696" y="2263544"/>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9" name="TextBox 8">
            <a:extLst>
              <a:ext uri="{FF2B5EF4-FFF2-40B4-BE49-F238E27FC236}">
                <a16:creationId xmlns:a16="http://schemas.microsoft.com/office/drawing/2014/main" id="{E5B1A666-865F-3546-BF37-1A1A16654FFF}"/>
              </a:ext>
            </a:extLst>
          </p:cNvPr>
          <p:cNvSpPr txBox="1"/>
          <p:nvPr/>
        </p:nvSpPr>
        <p:spPr>
          <a:xfrm>
            <a:off x="1437088" y="2394312"/>
            <a:ext cx="1409040" cy="338554"/>
          </a:xfrm>
          <a:prstGeom prst="rect">
            <a:avLst/>
          </a:prstGeom>
          <a:solidFill>
            <a:schemeClr val="bg1"/>
          </a:solidFill>
        </p:spPr>
        <p:txBody>
          <a:bodyPr wrap="none" rtlCol="0">
            <a:spAutoFit/>
          </a:bodyPr>
          <a:lstStyle/>
          <a:p>
            <a:r>
              <a:rPr lang="en-US" sz="1600" dirty="0"/>
              <a:t>Probe Request</a:t>
            </a:r>
          </a:p>
        </p:txBody>
      </p:sp>
      <p:cxnSp>
        <p:nvCxnSpPr>
          <p:cNvPr id="58" name="Straight Arrow Connector 57">
            <a:extLst>
              <a:ext uri="{FF2B5EF4-FFF2-40B4-BE49-F238E27FC236}">
                <a16:creationId xmlns:a16="http://schemas.microsoft.com/office/drawing/2014/main" id="{39606BBC-7F6C-5543-9042-6DE1BCEE6433}"/>
              </a:ext>
            </a:extLst>
          </p:cNvPr>
          <p:cNvCxnSpPr/>
          <p:nvPr/>
        </p:nvCxnSpPr>
        <p:spPr bwMode="auto">
          <a:xfrm flipV="1">
            <a:off x="3500264" y="3507854"/>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1" name="Straight Arrow Connector 60">
            <a:extLst>
              <a:ext uri="{FF2B5EF4-FFF2-40B4-BE49-F238E27FC236}">
                <a16:creationId xmlns:a16="http://schemas.microsoft.com/office/drawing/2014/main" id="{86412E2C-1DC9-E44F-82C1-E37F0D9BC042}"/>
              </a:ext>
            </a:extLst>
          </p:cNvPr>
          <p:cNvCxnSpPr/>
          <p:nvPr/>
        </p:nvCxnSpPr>
        <p:spPr bwMode="auto">
          <a:xfrm flipV="1">
            <a:off x="4054745"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2" name="Straight Arrow Connector 61">
            <a:extLst>
              <a:ext uri="{FF2B5EF4-FFF2-40B4-BE49-F238E27FC236}">
                <a16:creationId xmlns:a16="http://schemas.microsoft.com/office/drawing/2014/main" id="{D1F367BC-6563-E54C-9C12-8194A7258EFD}"/>
              </a:ext>
            </a:extLst>
          </p:cNvPr>
          <p:cNvCxnSpPr/>
          <p:nvPr/>
        </p:nvCxnSpPr>
        <p:spPr bwMode="auto">
          <a:xfrm flipV="1">
            <a:off x="4283968"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3" name="Straight Arrow Connector 62">
            <a:extLst>
              <a:ext uri="{FF2B5EF4-FFF2-40B4-BE49-F238E27FC236}">
                <a16:creationId xmlns:a16="http://schemas.microsoft.com/office/drawing/2014/main" id="{3A3421A0-2D21-8A46-A336-1D1618203B53}"/>
              </a:ext>
            </a:extLst>
          </p:cNvPr>
          <p:cNvCxnSpPr/>
          <p:nvPr/>
        </p:nvCxnSpPr>
        <p:spPr bwMode="auto">
          <a:xfrm flipV="1">
            <a:off x="4384699"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3" name="TextBox 32">
            <a:extLst>
              <a:ext uri="{FF2B5EF4-FFF2-40B4-BE49-F238E27FC236}">
                <a16:creationId xmlns:a16="http://schemas.microsoft.com/office/drawing/2014/main" id="{B26B73B9-8E67-5140-9786-3F42E7E8AF85}"/>
              </a:ext>
            </a:extLst>
          </p:cNvPr>
          <p:cNvSpPr txBox="1"/>
          <p:nvPr/>
        </p:nvSpPr>
        <p:spPr>
          <a:xfrm>
            <a:off x="1482459" y="3724070"/>
            <a:ext cx="1645406" cy="338554"/>
          </a:xfrm>
          <a:prstGeom prst="rect">
            <a:avLst/>
          </a:prstGeom>
          <a:solidFill>
            <a:schemeClr val="bg1"/>
          </a:solidFill>
        </p:spPr>
        <p:txBody>
          <a:bodyPr wrap="square" rtlCol="0">
            <a:spAutoFit/>
          </a:bodyPr>
          <a:lstStyle/>
          <a:p>
            <a:r>
              <a:rPr lang="en-US" sz="1600" dirty="0"/>
              <a:t>Probe Responses</a:t>
            </a:r>
          </a:p>
        </p:txBody>
      </p:sp>
      <p:sp>
        <p:nvSpPr>
          <p:cNvPr id="40" name="TextBox 39">
            <a:extLst>
              <a:ext uri="{FF2B5EF4-FFF2-40B4-BE49-F238E27FC236}">
                <a16:creationId xmlns:a16="http://schemas.microsoft.com/office/drawing/2014/main" id="{46617B75-2630-484D-8DD9-2B2B9C02DF54}"/>
              </a:ext>
            </a:extLst>
          </p:cNvPr>
          <p:cNvSpPr txBox="1"/>
          <p:nvPr/>
        </p:nvSpPr>
        <p:spPr>
          <a:xfrm>
            <a:off x="3113468" y="3731631"/>
            <a:ext cx="1611018" cy="338554"/>
          </a:xfrm>
          <a:prstGeom prst="rect">
            <a:avLst/>
          </a:prstGeom>
          <a:solidFill>
            <a:schemeClr val="bg1"/>
          </a:solidFill>
        </p:spPr>
        <p:txBody>
          <a:bodyPr wrap="none" rtlCol="0">
            <a:spAutoFit/>
          </a:bodyPr>
          <a:lstStyle/>
          <a:p>
            <a:r>
              <a:rPr lang="en-US" sz="1600" dirty="0"/>
              <a:t>Probe Responses</a:t>
            </a:r>
          </a:p>
        </p:txBody>
      </p:sp>
      <p:cxnSp>
        <p:nvCxnSpPr>
          <p:cNvPr id="71" name="Straight Arrow Connector 70">
            <a:extLst>
              <a:ext uri="{FF2B5EF4-FFF2-40B4-BE49-F238E27FC236}">
                <a16:creationId xmlns:a16="http://schemas.microsoft.com/office/drawing/2014/main" id="{C3505CBA-9E3A-0A49-90CF-41AC2BB0D036}"/>
              </a:ext>
            </a:extLst>
          </p:cNvPr>
          <p:cNvCxnSpPr>
            <a:cxnSpLocks/>
          </p:cNvCxnSpPr>
          <p:nvPr/>
        </p:nvCxnSpPr>
        <p:spPr bwMode="auto">
          <a:xfrm>
            <a:off x="4561912" y="1854481"/>
            <a:ext cx="2646106"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72" name="TextBox 71">
            <a:extLst>
              <a:ext uri="{FF2B5EF4-FFF2-40B4-BE49-F238E27FC236}">
                <a16:creationId xmlns:a16="http://schemas.microsoft.com/office/drawing/2014/main" id="{F76678E6-958D-6147-A9BA-DC1B928614BD}"/>
              </a:ext>
            </a:extLst>
          </p:cNvPr>
          <p:cNvSpPr txBox="1"/>
          <p:nvPr/>
        </p:nvSpPr>
        <p:spPr>
          <a:xfrm>
            <a:off x="5305409" y="1663797"/>
            <a:ext cx="1252266" cy="338554"/>
          </a:xfrm>
          <a:prstGeom prst="rect">
            <a:avLst/>
          </a:prstGeom>
          <a:solidFill>
            <a:schemeClr val="bg1"/>
          </a:solidFill>
        </p:spPr>
        <p:txBody>
          <a:bodyPr wrap="none" rtlCol="0">
            <a:spAutoFit/>
          </a:bodyPr>
          <a:lstStyle/>
          <a:p>
            <a:r>
              <a:rPr lang="en-US" sz="1600" dirty="0"/>
              <a:t>Channel x+1</a:t>
            </a:r>
          </a:p>
        </p:txBody>
      </p:sp>
      <p:grpSp>
        <p:nvGrpSpPr>
          <p:cNvPr id="14342" name="Group 14341">
            <a:extLst>
              <a:ext uri="{FF2B5EF4-FFF2-40B4-BE49-F238E27FC236}">
                <a16:creationId xmlns:a16="http://schemas.microsoft.com/office/drawing/2014/main" id="{4A21241C-CD01-4441-8091-2F063D14C4C2}"/>
              </a:ext>
            </a:extLst>
          </p:cNvPr>
          <p:cNvGrpSpPr/>
          <p:nvPr/>
        </p:nvGrpSpPr>
        <p:grpSpPr>
          <a:xfrm>
            <a:off x="1403648" y="1543464"/>
            <a:ext cx="6081480" cy="3024336"/>
            <a:chOff x="1403648" y="1543464"/>
            <a:chExt cx="6081480" cy="3024336"/>
          </a:xfrm>
        </p:grpSpPr>
        <p:cxnSp>
          <p:nvCxnSpPr>
            <p:cNvPr id="3" name="Straight Connector 2">
              <a:extLst>
                <a:ext uri="{FF2B5EF4-FFF2-40B4-BE49-F238E27FC236}">
                  <a16:creationId xmlns:a16="http://schemas.microsoft.com/office/drawing/2014/main" id="{9FE74ABD-D984-A14F-A845-8C5215E63D59}"/>
                </a:ext>
              </a:extLst>
            </p:cNvPr>
            <p:cNvCxnSpPr/>
            <p:nvPr/>
          </p:nvCxnSpPr>
          <p:spPr bwMode="auto">
            <a:xfrm>
              <a:off x="1403648" y="1543464"/>
              <a:ext cx="0" cy="3024336"/>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Connector 10">
              <a:extLst>
                <a:ext uri="{FF2B5EF4-FFF2-40B4-BE49-F238E27FC236}">
                  <a16:creationId xmlns:a16="http://schemas.microsoft.com/office/drawing/2014/main" id="{F1B93A90-1C47-A44C-98D3-6772C4BD0B0D}"/>
                </a:ext>
              </a:extLst>
            </p:cNvPr>
            <p:cNvCxnSpPr>
              <a:cxnSpLocks/>
            </p:cNvCxnSpPr>
            <p:nvPr/>
          </p:nvCxnSpPr>
          <p:spPr bwMode="auto">
            <a:xfrm flipH="1">
              <a:off x="1403648" y="2263544"/>
              <a:ext cx="5976664"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4341" name="TextBox 14340">
              <a:extLst>
                <a:ext uri="{FF2B5EF4-FFF2-40B4-BE49-F238E27FC236}">
                  <a16:creationId xmlns:a16="http://schemas.microsoft.com/office/drawing/2014/main" id="{50A72085-5E40-0B46-B2A2-583F80B62E8F}"/>
                </a:ext>
              </a:extLst>
            </p:cNvPr>
            <p:cNvSpPr txBox="1"/>
            <p:nvPr/>
          </p:nvSpPr>
          <p:spPr>
            <a:xfrm>
              <a:off x="6875667" y="2301780"/>
              <a:ext cx="609461" cy="338554"/>
            </a:xfrm>
            <a:prstGeom prst="rect">
              <a:avLst/>
            </a:prstGeom>
            <a:noFill/>
          </p:spPr>
          <p:txBody>
            <a:bodyPr wrap="none" rtlCol="0">
              <a:spAutoFit/>
            </a:bodyPr>
            <a:lstStyle/>
            <a:p>
              <a:r>
                <a:rPr lang="en-US" sz="1600" dirty="0"/>
                <a:t>Time</a:t>
              </a:r>
            </a:p>
          </p:txBody>
        </p:sp>
        <p:sp>
          <p:nvSpPr>
            <p:cNvPr id="79" name="TextBox 78">
              <a:extLst>
                <a:ext uri="{FF2B5EF4-FFF2-40B4-BE49-F238E27FC236}">
                  <a16:creationId xmlns:a16="http://schemas.microsoft.com/office/drawing/2014/main" id="{4DD892F0-C572-9E4E-ABC2-BFD3B31265C7}"/>
                </a:ext>
              </a:extLst>
            </p:cNvPr>
            <p:cNvSpPr txBox="1"/>
            <p:nvPr/>
          </p:nvSpPr>
          <p:spPr>
            <a:xfrm>
              <a:off x="6826962" y="4215510"/>
              <a:ext cx="609461" cy="338554"/>
            </a:xfrm>
            <a:prstGeom prst="rect">
              <a:avLst/>
            </a:prstGeom>
            <a:noFill/>
          </p:spPr>
          <p:txBody>
            <a:bodyPr wrap="none" rtlCol="0">
              <a:spAutoFit/>
            </a:bodyPr>
            <a:lstStyle/>
            <a:p>
              <a:r>
                <a:rPr lang="en-US" sz="1600" dirty="0"/>
                <a:t>Time</a:t>
              </a:r>
            </a:p>
          </p:txBody>
        </p:sp>
      </p:grpSp>
      <p:sp>
        <p:nvSpPr>
          <p:cNvPr id="70" name="Rectangle 1">
            <a:extLst>
              <a:ext uri="{FF2B5EF4-FFF2-40B4-BE49-F238E27FC236}">
                <a16:creationId xmlns:a16="http://schemas.microsoft.com/office/drawing/2014/main" id="{6A86C22B-9DBD-E94E-A891-4881346D8466}"/>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Impact of Active Discovery: </a:t>
            </a:r>
            <a:r>
              <a:rPr lang="en-US" sz="2400" dirty="0">
                <a:solidFill>
                  <a:srgbClr val="FF0000"/>
                </a:solidFill>
                <a:latin typeface="Bebas Neue" charset="0"/>
                <a:ea typeface="ＭＳ Ｐゴシック" charset="0"/>
                <a:cs typeface="ＭＳ Ｐゴシック" charset="0"/>
                <a:sym typeface="Bebas Neue" charset="0"/>
              </a:rPr>
              <a:t>Spectrum Wastage</a:t>
            </a:r>
          </a:p>
        </p:txBody>
      </p:sp>
      <p:cxnSp>
        <p:nvCxnSpPr>
          <p:cNvPr id="57" name="Straight Arrow Connector 56">
            <a:extLst>
              <a:ext uri="{FF2B5EF4-FFF2-40B4-BE49-F238E27FC236}">
                <a16:creationId xmlns:a16="http://schemas.microsoft.com/office/drawing/2014/main" id="{232615BD-B591-EA41-B6AA-0F1D32803108}"/>
              </a:ext>
            </a:extLst>
          </p:cNvPr>
          <p:cNvCxnSpPr/>
          <p:nvPr/>
        </p:nvCxnSpPr>
        <p:spPr bwMode="auto">
          <a:xfrm flipV="1">
            <a:off x="4980351" y="3516788"/>
            <a:ext cx="0" cy="661866"/>
          </a:xfrm>
          <a:prstGeom prst="straightConnector1">
            <a:avLst/>
          </a:prstGeom>
          <a:blipFill dpi="0" rotWithShape="0">
            <a:blip r:embed="rId3"/>
            <a:srcRect/>
            <a:tile tx="0" ty="0" sx="100000" sy="100000" flip="none" algn="tl"/>
          </a:blipFill>
          <a:ln w="25400" cap="flat" cmpd="sng" algn="ctr">
            <a:solidFill>
              <a:srgbClr val="002060"/>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59" name="Straight Arrow Connector 58">
            <a:extLst>
              <a:ext uri="{FF2B5EF4-FFF2-40B4-BE49-F238E27FC236}">
                <a16:creationId xmlns:a16="http://schemas.microsoft.com/office/drawing/2014/main" id="{2F8877B8-E421-F247-A868-1D71259A1FA6}"/>
              </a:ext>
            </a:extLst>
          </p:cNvPr>
          <p:cNvCxnSpPr/>
          <p:nvPr/>
        </p:nvCxnSpPr>
        <p:spPr bwMode="auto">
          <a:xfrm flipV="1">
            <a:off x="5508104" y="3516788"/>
            <a:ext cx="0" cy="661866"/>
          </a:xfrm>
          <a:prstGeom prst="straightConnector1">
            <a:avLst/>
          </a:prstGeom>
          <a:blipFill dpi="0" rotWithShape="0">
            <a:blip r:embed="rId3"/>
            <a:srcRect/>
            <a:tile tx="0" ty="0" sx="100000" sy="100000" flip="none" algn="tl"/>
          </a:blipFill>
          <a:ln w="25400" cap="flat" cmpd="sng" algn="ctr">
            <a:solidFill>
              <a:srgbClr val="002060"/>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60" name="TextBox 59">
            <a:extLst>
              <a:ext uri="{FF2B5EF4-FFF2-40B4-BE49-F238E27FC236}">
                <a16:creationId xmlns:a16="http://schemas.microsoft.com/office/drawing/2014/main" id="{B358BEA1-D621-E44D-B01E-2B2B4400DC5C}"/>
              </a:ext>
            </a:extLst>
          </p:cNvPr>
          <p:cNvSpPr txBox="1"/>
          <p:nvPr/>
        </p:nvSpPr>
        <p:spPr>
          <a:xfrm>
            <a:off x="4675883" y="3734240"/>
            <a:ext cx="1611018" cy="338554"/>
          </a:xfrm>
          <a:prstGeom prst="rect">
            <a:avLst/>
          </a:prstGeom>
          <a:solidFill>
            <a:schemeClr val="bg1"/>
          </a:solidFill>
        </p:spPr>
        <p:txBody>
          <a:bodyPr wrap="none" rtlCol="0">
            <a:spAutoFit/>
          </a:bodyPr>
          <a:lstStyle/>
          <a:p>
            <a:r>
              <a:rPr lang="en-US" sz="1600" dirty="0"/>
              <a:t>Probe Responses</a:t>
            </a:r>
          </a:p>
        </p:txBody>
      </p:sp>
      <p:grpSp>
        <p:nvGrpSpPr>
          <p:cNvPr id="69" name="Group 68">
            <a:extLst>
              <a:ext uri="{FF2B5EF4-FFF2-40B4-BE49-F238E27FC236}">
                <a16:creationId xmlns:a16="http://schemas.microsoft.com/office/drawing/2014/main" id="{1D710B56-9790-904A-9695-788DACC9E3F3}"/>
              </a:ext>
            </a:extLst>
          </p:cNvPr>
          <p:cNvGrpSpPr/>
          <p:nvPr/>
        </p:nvGrpSpPr>
        <p:grpSpPr>
          <a:xfrm>
            <a:off x="-46671" y="3234660"/>
            <a:ext cx="1429302" cy="1208254"/>
            <a:chOff x="-24685" y="3667752"/>
            <a:chExt cx="1429302" cy="1208254"/>
          </a:xfrm>
        </p:grpSpPr>
        <p:pic>
          <p:nvPicPr>
            <p:cNvPr id="73"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A5776189-5604-0445-AE5B-F5C2FAD675E5}"/>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07504" y="3698572"/>
              <a:ext cx="479605" cy="516939"/>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FE2CD8C1-A28F-E54E-BD42-3059E01B4989}"/>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5371" y="3698571"/>
              <a:ext cx="479605" cy="51693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97194B79-A28B-6149-9F5A-6F467EFB9422}"/>
                    </a:ext>
                  </a:extLst>
                </p:cNvPr>
                <p:cNvSpPr txBox="1"/>
                <p:nvPr/>
              </p:nvSpPr>
              <p:spPr>
                <a:xfrm>
                  <a:off x="429087" y="3667752"/>
                  <a:ext cx="657680"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m:t>
                        </m:r>
                      </m:oMath>
                    </m:oMathPara>
                  </a14:m>
                  <a:endParaRPr lang="en-US" sz="2000" dirty="0"/>
                </a:p>
              </p:txBody>
            </p:sp>
          </mc:Choice>
          <mc:Fallback xmlns="">
            <p:sp>
              <p:nvSpPr>
                <p:cNvPr id="28" name="TextBox 27">
                  <a:extLst>
                    <a:ext uri="{FF2B5EF4-FFF2-40B4-BE49-F238E27FC236}">
                      <a16:creationId xmlns:a16="http://schemas.microsoft.com/office/drawing/2014/main" id="{22F1FE4C-F967-3F4E-9BC6-A15C005D8948}"/>
                    </a:ext>
                  </a:extLst>
                </p:cNvPr>
                <p:cNvSpPr txBox="1">
                  <a:spLocks noRot="1" noChangeAspect="1" noMove="1" noResize="1" noEditPoints="1" noAdjustHandles="1" noChangeArrowheads="1" noChangeShapeType="1" noTextEdit="1"/>
                </p:cNvSpPr>
                <p:nvPr/>
              </p:nvSpPr>
              <p:spPr>
                <a:xfrm>
                  <a:off x="429087" y="3667752"/>
                  <a:ext cx="657680" cy="615553"/>
                </a:xfrm>
                <a:prstGeom prst="rect">
                  <a:avLst/>
                </a:prstGeom>
                <a:blipFill>
                  <a:blip r:embed="rId6"/>
                  <a:stretch>
                    <a:fillRect/>
                  </a:stretch>
                </a:blipFill>
              </p:spPr>
              <p:txBody>
                <a:bodyPr/>
                <a:lstStyle/>
                <a:p>
                  <a:r>
                    <a:rPr lang="en-US">
                      <a:noFill/>
                    </a:rPr>
                    <a:t> </a:t>
                  </a:r>
                </a:p>
              </p:txBody>
            </p:sp>
          </mc:Fallback>
        </mc:AlternateContent>
        <p:sp>
          <p:nvSpPr>
            <p:cNvPr id="76" name="TextBox 75">
              <a:extLst>
                <a:ext uri="{FF2B5EF4-FFF2-40B4-BE49-F238E27FC236}">
                  <a16:creationId xmlns:a16="http://schemas.microsoft.com/office/drawing/2014/main" id="{874D6826-3B7D-AF4B-8CE8-ACD2F2EF0867}"/>
                </a:ext>
              </a:extLst>
            </p:cNvPr>
            <p:cNvSpPr txBox="1"/>
            <p:nvPr/>
          </p:nvSpPr>
          <p:spPr>
            <a:xfrm>
              <a:off x="-24685" y="4291231"/>
              <a:ext cx="1429302" cy="584775"/>
            </a:xfrm>
            <a:prstGeom prst="rect">
              <a:avLst/>
            </a:prstGeom>
            <a:noFill/>
          </p:spPr>
          <p:txBody>
            <a:bodyPr wrap="none" rtlCol="0">
              <a:spAutoFit/>
            </a:bodyPr>
            <a:lstStyle/>
            <a:p>
              <a:r>
                <a:rPr lang="en-US" sz="1600" dirty="0"/>
                <a:t>APs</a:t>
              </a:r>
            </a:p>
            <a:p>
              <a:r>
                <a:rPr lang="en-US" sz="1600" dirty="0"/>
                <a:t>in the network</a:t>
              </a:r>
            </a:p>
          </p:txBody>
        </p:sp>
      </p:grpSp>
    </p:spTree>
    <p:extLst>
      <p:ext uri="{BB962C8B-B14F-4D97-AF65-F5344CB8AC3E}">
        <p14:creationId xmlns:p14="http://schemas.microsoft.com/office/powerpoint/2010/main" val="398478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ppt_h/2"/>
                                          </p:val>
                                        </p:tav>
                                        <p:tav tm="100000">
                                          <p:val>
                                            <p:strVal val="#ppt_y"/>
                                          </p:val>
                                        </p:tav>
                                      </p:tavLst>
                                    </p:anim>
                                    <p:anim calcmode="lin" valueType="num">
                                      <p:cBhvr>
                                        <p:cTn id="13" dur="500" fill="hold"/>
                                        <p:tgtEl>
                                          <p:spTgt spid="8"/>
                                        </p:tgtEl>
                                        <p:attrNameLst>
                                          <p:attrName>ppt_w</p:attrName>
                                        </p:attrNameLst>
                                      </p:cBhvr>
                                      <p:tavLst>
                                        <p:tav tm="0">
                                          <p:val>
                                            <p:strVal val="#ppt_w"/>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par>
                                <p:cTn id="15" presetID="1" presetClass="entr" presetSubtype="0" fill="hold" grpId="0" nodeType="withEffect">
                                  <p:stCondLst>
                                    <p:cond delay="100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1500"/>
                                  </p:stCondLst>
                                  <p:childTnLst>
                                    <p:set>
                                      <p:cBhvr>
                                        <p:cTn id="18" dur="1" fill="hold">
                                          <p:stCondLst>
                                            <p:cond delay="0"/>
                                          </p:stCondLst>
                                        </p:cTn>
                                        <p:tgtEl>
                                          <p:spTgt spid="143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7" presetClass="entr" presetSubtype="1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strVal val="#ppt_h"/>
                                          </p:val>
                                        </p:tav>
                                        <p:tav tm="100000">
                                          <p:val>
                                            <p:strVal val="#ppt_h"/>
                                          </p:val>
                                        </p:tav>
                                      </p:tavLst>
                                    </p:anim>
                                  </p:childTnLst>
                                </p:cTn>
                              </p:par>
                              <p:par>
                                <p:cTn id="29" presetID="1" presetClass="entr" presetSubtype="0" fill="hold" grpId="0" nodeType="withEffect">
                                  <p:stCondLst>
                                    <p:cond delay="150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150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7" presetClass="entr" presetSubtype="4"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ppt_x</p:attrName>
                                        </p:attrNameLst>
                                      </p:cBhvr>
                                      <p:tavLst>
                                        <p:tav tm="0">
                                          <p:val>
                                            <p:strVal val="#ppt_x"/>
                                          </p:val>
                                        </p:tav>
                                        <p:tav tm="100000">
                                          <p:val>
                                            <p:strVal val="#ppt_x"/>
                                          </p:val>
                                        </p:tav>
                                      </p:tavLst>
                                    </p:anim>
                                    <p:anim calcmode="lin" valueType="num">
                                      <p:cBhvr>
                                        <p:cTn id="38" dur="500" fill="hold"/>
                                        <p:tgtEl>
                                          <p:spTgt spid="24"/>
                                        </p:tgtEl>
                                        <p:attrNameLst>
                                          <p:attrName>ppt_y</p:attrName>
                                        </p:attrNameLst>
                                      </p:cBhvr>
                                      <p:tavLst>
                                        <p:tav tm="0">
                                          <p:val>
                                            <p:strVal val="#ppt_y+#ppt_h/2"/>
                                          </p:val>
                                        </p:tav>
                                        <p:tav tm="100000">
                                          <p:val>
                                            <p:strVal val="#ppt_y"/>
                                          </p:val>
                                        </p:tav>
                                      </p:tavLst>
                                    </p:anim>
                                    <p:anim calcmode="lin" valueType="num">
                                      <p:cBhvr>
                                        <p:cTn id="39" dur="500" fill="hold"/>
                                        <p:tgtEl>
                                          <p:spTgt spid="24"/>
                                        </p:tgtEl>
                                        <p:attrNameLst>
                                          <p:attrName>ppt_w</p:attrName>
                                        </p:attrNameLst>
                                      </p:cBhvr>
                                      <p:tavLst>
                                        <p:tav tm="0">
                                          <p:val>
                                            <p:strVal val="#ppt_w"/>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childTnLst>
                                </p:cTn>
                              </p:par>
                              <p:par>
                                <p:cTn id="41" presetID="1" presetClass="entr" presetSubtype="0" fill="hold" grpId="0" nodeType="withEffect">
                                  <p:stCondLst>
                                    <p:cond delay="100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7" presetClass="entr" presetSubtype="10"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strVal val="#ppt_h"/>
                                          </p:val>
                                        </p:tav>
                                        <p:tav tm="100000">
                                          <p:val>
                                            <p:strVal val="#ppt_h"/>
                                          </p:val>
                                        </p:tav>
                                      </p:tavLst>
                                    </p:anim>
                                  </p:childTnLst>
                                </p:cTn>
                              </p:par>
                              <p:par>
                                <p:cTn id="49" presetID="1" presetClass="entr" presetSubtype="0" fill="hold" nodeType="withEffect">
                                  <p:stCondLst>
                                    <p:cond delay="100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grpId="0" nodeType="withEffect">
                                  <p:stCondLst>
                                    <p:cond delay="200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200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7" presetClass="entr" presetSubtype="4"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ppt_h/2"/>
                                          </p:val>
                                        </p:tav>
                                        <p:tav tm="100000">
                                          <p:val>
                                            <p:strVal val="#ppt_y"/>
                                          </p:val>
                                        </p:tav>
                                      </p:tavLst>
                                    </p:anim>
                                    <p:anim calcmode="lin" valueType="num">
                                      <p:cBhvr>
                                        <p:cTn id="61" dur="500" fill="hold"/>
                                        <p:tgtEl>
                                          <p:spTgt spid="34"/>
                                        </p:tgtEl>
                                        <p:attrNameLst>
                                          <p:attrName>ppt_w</p:attrName>
                                        </p:attrNameLst>
                                      </p:cBhvr>
                                      <p:tavLst>
                                        <p:tav tm="0">
                                          <p:val>
                                            <p:strVal val="#ppt_w"/>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childTnLst>
                                </p:cTn>
                              </p:par>
                              <p:par>
                                <p:cTn id="63" presetID="17" presetClass="entr" presetSubtype="4" fill="hold" nodeType="withEffect">
                                  <p:stCondLst>
                                    <p:cond delay="50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ppt_x</p:attrName>
                                        </p:attrNameLst>
                                      </p:cBhvr>
                                      <p:tavLst>
                                        <p:tav tm="0">
                                          <p:val>
                                            <p:strVal val="#ppt_x"/>
                                          </p:val>
                                        </p:tav>
                                        <p:tav tm="100000">
                                          <p:val>
                                            <p:strVal val="#ppt_x"/>
                                          </p:val>
                                        </p:tav>
                                      </p:tavLst>
                                    </p:anim>
                                    <p:anim calcmode="lin" valueType="num">
                                      <p:cBhvr>
                                        <p:cTn id="66" dur="500" fill="hold"/>
                                        <p:tgtEl>
                                          <p:spTgt spid="39"/>
                                        </p:tgtEl>
                                        <p:attrNameLst>
                                          <p:attrName>ppt_y</p:attrName>
                                        </p:attrNameLst>
                                      </p:cBhvr>
                                      <p:tavLst>
                                        <p:tav tm="0">
                                          <p:val>
                                            <p:strVal val="#ppt_y+#ppt_h/2"/>
                                          </p:val>
                                        </p:tav>
                                        <p:tav tm="100000">
                                          <p:val>
                                            <p:strVal val="#ppt_y"/>
                                          </p:val>
                                        </p:tav>
                                      </p:tavLst>
                                    </p:anim>
                                    <p:anim calcmode="lin" valueType="num">
                                      <p:cBhvr>
                                        <p:cTn id="67" dur="500" fill="hold"/>
                                        <p:tgtEl>
                                          <p:spTgt spid="39"/>
                                        </p:tgtEl>
                                        <p:attrNameLst>
                                          <p:attrName>ppt_w</p:attrName>
                                        </p:attrNameLst>
                                      </p:cBhvr>
                                      <p:tavLst>
                                        <p:tav tm="0">
                                          <p:val>
                                            <p:strVal val="#ppt_w"/>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7" presetClass="entr" presetSubtype="4"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ppt_x</p:attrName>
                                        </p:attrNameLst>
                                      </p:cBhvr>
                                      <p:tavLst>
                                        <p:tav tm="0">
                                          <p:val>
                                            <p:strVal val="#ppt_x"/>
                                          </p:val>
                                        </p:tav>
                                        <p:tav tm="100000">
                                          <p:val>
                                            <p:strVal val="#ppt_x"/>
                                          </p:val>
                                        </p:tav>
                                      </p:tavLst>
                                    </p:anim>
                                    <p:anim calcmode="lin" valueType="num">
                                      <p:cBhvr>
                                        <p:cTn id="74" dur="500" fill="hold"/>
                                        <p:tgtEl>
                                          <p:spTgt spid="41"/>
                                        </p:tgtEl>
                                        <p:attrNameLst>
                                          <p:attrName>ppt_y</p:attrName>
                                        </p:attrNameLst>
                                      </p:cBhvr>
                                      <p:tavLst>
                                        <p:tav tm="0">
                                          <p:val>
                                            <p:strVal val="#ppt_y+#ppt_h/2"/>
                                          </p:val>
                                        </p:tav>
                                        <p:tav tm="100000">
                                          <p:val>
                                            <p:strVal val="#ppt_y"/>
                                          </p:val>
                                        </p:tav>
                                      </p:tavLst>
                                    </p:anim>
                                    <p:anim calcmode="lin" valueType="num">
                                      <p:cBhvr>
                                        <p:cTn id="75" dur="500" fill="hold"/>
                                        <p:tgtEl>
                                          <p:spTgt spid="41"/>
                                        </p:tgtEl>
                                        <p:attrNameLst>
                                          <p:attrName>ppt_w</p:attrName>
                                        </p:attrNameLst>
                                      </p:cBhvr>
                                      <p:tavLst>
                                        <p:tav tm="0">
                                          <p:val>
                                            <p:strVal val="#ppt_w"/>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childTnLst>
                                </p:cTn>
                              </p:par>
                              <p:par>
                                <p:cTn id="77" presetID="17" presetClass="entr" presetSubtype="4" fill="hold" nodeType="withEffect">
                                  <p:stCondLst>
                                    <p:cond delay="200"/>
                                  </p:stCondLst>
                                  <p:childTnLst>
                                    <p:set>
                                      <p:cBhvr>
                                        <p:cTn id="78" dur="1" fill="hold">
                                          <p:stCondLst>
                                            <p:cond delay="0"/>
                                          </p:stCondLst>
                                        </p:cTn>
                                        <p:tgtEl>
                                          <p:spTgt spid="58"/>
                                        </p:tgtEl>
                                        <p:attrNameLst>
                                          <p:attrName>style.visibility</p:attrName>
                                        </p:attrNameLst>
                                      </p:cBhvr>
                                      <p:to>
                                        <p:strVal val="visible"/>
                                      </p:to>
                                    </p:set>
                                    <p:anim calcmode="lin" valueType="num">
                                      <p:cBhvr>
                                        <p:cTn id="79" dur="500" fill="hold"/>
                                        <p:tgtEl>
                                          <p:spTgt spid="58"/>
                                        </p:tgtEl>
                                        <p:attrNameLst>
                                          <p:attrName>ppt_x</p:attrName>
                                        </p:attrNameLst>
                                      </p:cBhvr>
                                      <p:tavLst>
                                        <p:tav tm="0">
                                          <p:val>
                                            <p:strVal val="#ppt_x"/>
                                          </p:val>
                                        </p:tav>
                                        <p:tav tm="100000">
                                          <p:val>
                                            <p:strVal val="#ppt_x"/>
                                          </p:val>
                                        </p:tav>
                                      </p:tavLst>
                                    </p:anim>
                                    <p:anim calcmode="lin" valueType="num">
                                      <p:cBhvr>
                                        <p:cTn id="80" dur="500" fill="hold"/>
                                        <p:tgtEl>
                                          <p:spTgt spid="58"/>
                                        </p:tgtEl>
                                        <p:attrNameLst>
                                          <p:attrName>ppt_y</p:attrName>
                                        </p:attrNameLst>
                                      </p:cBhvr>
                                      <p:tavLst>
                                        <p:tav tm="0">
                                          <p:val>
                                            <p:strVal val="#ppt_y+#ppt_h/2"/>
                                          </p:val>
                                        </p:tav>
                                        <p:tav tm="100000">
                                          <p:val>
                                            <p:strVal val="#ppt_y"/>
                                          </p:val>
                                        </p:tav>
                                      </p:tavLst>
                                    </p:anim>
                                    <p:anim calcmode="lin" valueType="num">
                                      <p:cBhvr>
                                        <p:cTn id="81" dur="500" fill="hold"/>
                                        <p:tgtEl>
                                          <p:spTgt spid="58"/>
                                        </p:tgtEl>
                                        <p:attrNameLst>
                                          <p:attrName>ppt_w</p:attrName>
                                        </p:attrNameLst>
                                      </p:cBhvr>
                                      <p:tavLst>
                                        <p:tav tm="0">
                                          <p:val>
                                            <p:strVal val="#ppt_w"/>
                                          </p:val>
                                        </p:tav>
                                        <p:tav tm="100000">
                                          <p:val>
                                            <p:strVal val="#ppt_w"/>
                                          </p:val>
                                        </p:tav>
                                      </p:tavLst>
                                    </p:anim>
                                    <p:anim calcmode="lin" valueType="num">
                                      <p:cBhvr>
                                        <p:cTn id="82" dur="500" fill="hold"/>
                                        <p:tgtEl>
                                          <p:spTgt spid="58"/>
                                        </p:tgtEl>
                                        <p:attrNameLst>
                                          <p:attrName>ppt_h</p:attrName>
                                        </p:attrNameLst>
                                      </p:cBhvr>
                                      <p:tavLst>
                                        <p:tav tm="0">
                                          <p:val>
                                            <p:fltVal val="0"/>
                                          </p:val>
                                        </p:tav>
                                        <p:tav tm="100000">
                                          <p:val>
                                            <p:strVal val="#ppt_h"/>
                                          </p:val>
                                        </p:tav>
                                      </p:tavLst>
                                    </p:anim>
                                  </p:childTnLst>
                                </p:cTn>
                              </p:par>
                              <p:par>
                                <p:cTn id="83" presetID="17" presetClass="entr" presetSubtype="4" fill="hold" nodeType="withEffect">
                                  <p:stCondLst>
                                    <p:cond delay="400"/>
                                  </p:stCondLst>
                                  <p:childTnLst>
                                    <p:set>
                                      <p:cBhvr>
                                        <p:cTn id="84" dur="1" fill="hold">
                                          <p:stCondLst>
                                            <p:cond delay="0"/>
                                          </p:stCondLst>
                                        </p:cTn>
                                        <p:tgtEl>
                                          <p:spTgt spid="61"/>
                                        </p:tgtEl>
                                        <p:attrNameLst>
                                          <p:attrName>style.visibility</p:attrName>
                                        </p:attrNameLst>
                                      </p:cBhvr>
                                      <p:to>
                                        <p:strVal val="visible"/>
                                      </p:to>
                                    </p:set>
                                    <p:anim calcmode="lin" valueType="num">
                                      <p:cBhvr>
                                        <p:cTn id="85" dur="500" fill="hold"/>
                                        <p:tgtEl>
                                          <p:spTgt spid="61"/>
                                        </p:tgtEl>
                                        <p:attrNameLst>
                                          <p:attrName>ppt_x</p:attrName>
                                        </p:attrNameLst>
                                      </p:cBhvr>
                                      <p:tavLst>
                                        <p:tav tm="0">
                                          <p:val>
                                            <p:strVal val="#ppt_x"/>
                                          </p:val>
                                        </p:tav>
                                        <p:tav tm="100000">
                                          <p:val>
                                            <p:strVal val="#ppt_x"/>
                                          </p:val>
                                        </p:tav>
                                      </p:tavLst>
                                    </p:anim>
                                    <p:anim calcmode="lin" valueType="num">
                                      <p:cBhvr>
                                        <p:cTn id="86" dur="500" fill="hold"/>
                                        <p:tgtEl>
                                          <p:spTgt spid="61"/>
                                        </p:tgtEl>
                                        <p:attrNameLst>
                                          <p:attrName>ppt_y</p:attrName>
                                        </p:attrNameLst>
                                      </p:cBhvr>
                                      <p:tavLst>
                                        <p:tav tm="0">
                                          <p:val>
                                            <p:strVal val="#ppt_y+#ppt_h/2"/>
                                          </p:val>
                                        </p:tav>
                                        <p:tav tm="100000">
                                          <p:val>
                                            <p:strVal val="#ppt_y"/>
                                          </p:val>
                                        </p:tav>
                                      </p:tavLst>
                                    </p:anim>
                                    <p:anim calcmode="lin" valueType="num">
                                      <p:cBhvr>
                                        <p:cTn id="87" dur="500" fill="hold"/>
                                        <p:tgtEl>
                                          <p:spTgt spid="61"/>
                                        </p:tgtEl>
                                        <p:attrNameLst>
                                          <p:attrName>ppt_w</p:attrName>
                                        </p:attrNameLst>
                                      </p:cBhvr>
                                      <p:tavLst>
                                        <p:tav tm="0">
                                          <p:val>
                                            <p:strVal val="#ppt_w"/>
                                          </p:val>
                                        </p:tav>
                                        <p:tav tm="100000">
                                          <p:val>
                                            <p:strVal val="#ppt_w"/>
                                          </p:val>
                                        </p:tav>
                                      </p:tavLst>
                                    </p:anim>
                                    <p:anim calcmode="lin" valueType="num">
                                      <p:cBhvr>
                                        <p:cTn id="88" dur="500" fill="hold"/>
                                        <p:tgtEl>
                                          <p:spTgt spid="61"/>
                                        </p:tgtEl>
                                        <p:attrNameLst>
                                          <p:attrName>ppt_h</p:attrName>
                                        </p:attrNameLst>
                                      </p:cBhvr>
                                      <p:tavLst>
                                        <p:tav tm="0">
                                          <p:val>
                                            <p:fltVal val="0"/>
                                          </p:val>
                                        </p:tav>
                                        <p:tav tm="100000">
                                          <p:val>
                                            <p:strVal val="#ppt_h"/>
                                          </p:val>
                                        </p:tav>
                                      </p:tavLst>
                                    </p:anim>
                                  </p:childTnLst>
                                </p:cTn>
                              </p:par>
                              <p:par>
                                <p:cTn id="89" presetID="17" presetClass="entr" presetSubtype="4" fill="hold" nodeType="withEffect">
                                  <p:stCondLst>
                                    <p:cond delay="600"/>
                                  </p:stCondLst>
                                  <p:childTnLst>
                                    <p:set>
                                      <p:cBhvr>
                                        <p:cTn id="90" dur="1" fill="hold">
                                          <p:stCondLst>
                                            <p:cond delay="0"/>
                                          </p:stCondLst>
                                        </p:cTn>
                                        <p:tgtEl>
                                          <p:spTgt spid="62"/>
                                        </p:tgtEl>
                                        <p:attrNameLst>
                                          <p:attrName>style.visibility</p:attrName>
                                        </p:attrNameLst>
                                      </p:cBhvr>
                                      <p:to>
                                        <p:strVal val="visible"/>
                                      </p:to>
                                    </p:set>
                                    <p:anim calcmode="lin" valueType="num">
                                      <p:cBhvr>
                                        <p:cTn id="91" dur="500" fill="hold"/>
                                        <p:tgtEl>
                                          <p:spTgt spid="62"/>
                                        </p:tgtEl>
                                        <p:attrNameLst>
                                          <p:attrName>ppt_x</p:attrName>
                                        </p:attrNameLst>
                                      </p:cBhvr>
                                      <p:tavLst>
                                        <p:tav tm="0">
                                          <p:val>
                                            <p:strVal val="#ppt_x"/>
                                          </p:val>
                                        </p:tav>
                                        <p:tav tm="100000">
                                          <p:val>
                                            <p:strVal val="#ppt_x"/>
                                          </p:val>
                                        </p:tav>
                                      </p:tavLst>
                                    </p:anim>
                                    <p:anim calcmode="lin" valueType="num">
                                      <p:cBhvr>
                                        <p:cTn id="92" dur="500" fill="hold"/>
                                        <p:tgtEl>
                                          <p:spTgt spid="62"/>
                                        </p:tgtEl>
                                        <p:attrNameLst>
                                          <p:attrName>ppt_y</p:attrName>
                                        </p:attrNameLst>
                                      </p:cBhvr>
                                      <p:tavLst>
                                        <p:tav tm="0">
                                          <p:val>
                                            <p:strVal val="#ppt_y+#ppt_h/2"/>
                                          </p:val>
                                        </p:tav>
                                        <p:tav tm="100000">
                                          <p:val>
                                            <p:strVal val="#ppt_y"/>
                                          </p:val>
                                        </p:tav>
                                      </p:tavLst>
                                    </p:anim>
                                    <p:anim calcmode="lin" valueType="num">
                                      <p:cBhvr>
                                        <p:cTn id="93" dur="500" fill="hold"/>
                                        <p:tgtEl>
                                          <p:spTgt spid="62"/>
                                        </p:tgtEl>
                                        <p:attrNameLst>
                                          <p:attrName>ppt_w</p:attrName>
                                        </p:attrNameLst>
                                      </p:cBhvr>
                                      <p:tavLst>
                                        <p:tav tm="0">
                                          <p:val>
                                            <p:strVal val="#ppt_w"/>
                                          </p:val>
                                        </p:tav>
                                        <p:tav tm="100000">
                                          <p:val>
                                            <p:strVal val="#ppt_w"/>
                                          </p:val>
                                        </p:tav>
                                      </p:tavLst>
                                    </p:anim>
                                    <p:anim calcmode="lin" valueType="num">
                                      <p:cBhvr>
                                        <p:cTn id="94" dur="500" fill="hold"/>
                                        <p:tgtEl>
                                          <p:spTgt spid="62"/>
                                        </p:tgtEl>
                                        <p:attrNameLst>
                                          <p:attrName>ppt_h</p:attrName>
                                        </p:attrNameLst>
                                      </p:cBhvr>
                                      <p:tavLst>
                                        <p:tav tm="0">
                                          <p:val>
                                            <p:fltVal val="0"/>
                                          </p:val>
                                        </p:tav>
                                        <p:tav tm="100000">
                                          <p:val>
                                            <p:strVal val="#ppt_h"/>
                                          </p:val>
                                        </p:tav>
                                      </p:tavLst>
                                    </p:anim>
                                  </p:childTnLst>
                                </p:cTn>
                              </p:par>
                              <p:par>
                                <p:cTn id="95" presetID="17" presetClass="entr" presetSubtype="4" fill="hold" nodeType="withEffect">
                                  <p:stCondLst>
                                    <p:cond delay="800"/>
                                  </p:stCondLst>
                                  <p:childTnLst>
                                    <p:set>
                                      <p:cBhvr>
                                        <p:cTn id="96" dur="1" fill="hold">
                                          <p:stCondLst>
                                            <p:cond delay="0"/>
                                          </p:stCondLst>
                                        </p:cTn>
                                        <p:tgtEl>
                                          <p:spTgt spid="63"/>
                                        </p:tgtEl>
                                        <p:attrNameLst>
                                          <p:attrName>style.visibility</p:attrName>
                                        </p:attrNameLst>
                                      </p:cBhvr>
                                      <p:to>
                                        <p:strVal val="visible"/>
                                      </p:to>
                                    </p:set>
                                    <p:anim calcmode="lin" valueType="num">
                                      <p:cBhvr>
                                        <p:cTn id="97" dur="500" fill="hold"/>
                                        <p:tgtEl>
                                          <p:spTgt spid="63"/>
                                        </p:tgtEl>
                                        <p:attrNameLst>
                                          <p:attrName>ppt_x</p:attrName>
                                        </p:attrNameLst>
                                      </p:cBhvr>
                                      <p:tavLst>
                                        <p:tav tm="0">
                                          <p:val>
                                            <p:strVal val="#ppt_x"/>
                                          </p:val>
                                        </p:tav>
                                        <p:tav tm="100000">
                                          <p:val>
                                            <p:strVal val="#ppt_x"/>
                                          </p:val>
                                        </p:tav>
                                      </p:tavLst>
                                    </p:anim>
                                    <p:anim calcmode="lin" valueType="num">
                                      <p:cBhvr>
                                        <p:cTn id="98" dur="500" fill="hold"/>
                                        <p:tgtEl>
                                          <p:spTgt spid="63"/>
                                        </p:tgtEl>
                                        <p:attrNameLst>
                                          <p:attrName>ppt_y</p:attrName>
                                        </p:attrNameLst>
                                      </p:cBhvr>
                                      <p:tavLst>
                                        <p:tav tm="0">
                                          <p:val>
                                            <p:strVal val="#ppt_y+#ppt_h/2"/>
                                          </p:val>
                                        </p:tav>
                                        <p:tav tm="100000">
                                          <p:val>
                                            <p:strVal val="#ppt_y"/>
                                          </p:val>
                                        </p:tav>
                                      </p:tavLst>
                                    </p:anim>
                                    <p:anim calcmode="lin" valueType="num">
                                      <p:cBhvr>
                                        <p:cTn id="99" dur="500" fill="hold"/>
                                        <p:tgtEl>
                                          <p:spTgt spid="63"/>
                                        </p:tgtEl>
                                        <p:attrNameLst>
                                          <p:attrName>ppt_w</p:attrName>
                                        </p:attrNameLst>
                                      </p:cBhvr>
                                      <p:tavLst>
                                        <p:tav tm="0">
                                          <p:val>
                                            <p:strVal val="#ppt_w"/>
                                          </p:val>
                                        </p:tav>
                                        <p:tav tm="100000">
                                          <p:val>
                                            <p:strVal val="#ppt_w"/>
                                          </p:val>
                                        </p:tav>
                                      </p:tavLst>
                                    </p:anim>
                                    <p:anim calcmode="lin" valueType="num">
                                      <p:cBhvr>
                                        <p:cTn id="100" dur="500" fill="hold"/>
                                        <p:tgtEl>
                                          <p:spTgt spid="63"/>
                                        </p:tgtEl>
                                        <p:attrNameLst>
                                          <p:attrName>ppt_h</p:attrName>
                                        </p:attrNameLst>
                                      </p:cBhvr>
                                      <p:tavLst>
                                        <p:tav tm="0">
                                          <p:val>
                                            <p:fltVal val="0"/>
                                          </p:val>
                                        </p:tav>
                                        <p:tav tm="100000">
                                          <p:val>
                                            <p:strVal val="#ppt_h"/>
                                          </p:val>
                                        </p:tav>
                                      </p:tavLst>
                                    </p:anim>
                                  </p:childTnLst>
                                </p:cTn>
                              </p:par>
                              <p:par>
                                <p:cTn id="101" presetID="1" presetClass="entr" presetSubtype="0" fill="hold" grpId="0" nodeType="withEffect">
                                  <p:stCondLst>
                                    <p:cond delay="500"/>
                                  </p:stCondLst>
                                  <p:childTnLst>
                                    <p:set>
                                      <p:cBhvr>
                                        <p:cTn id="102" dur="1" fill="hold">
                                          <p:stCondLst>
                                            <p:cond delay="0"/>
                                          </p:stCondLst>
                                        </p:cTn>
                                        <p:tgtEl>
                                          <p:spTgt spid="4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nodeType="clickEffect">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cBhvr>
                                        <p:cTn id="107" dur="500" fill="hold"/>
                                        <p:tgtEl>
                                          <p:spTgt spid="57"/>
                                        </p:tgtEl>
                                        <p:attrNameLst>
                                          <p:attrName>ppt_x</p:attrName>
                                        </p:attrNameLst>
                                      </p:cBhvr>
                                      <p:tavLst>
                                        <p:tav tm="0">
                                          <p:val>
                                            <p:strVal val="#ppt_x"/>
                                          </p:val>
                                        </p:tav>
                                        <p:tav tm="100000">
                                          <p:val>
                                            <p:strVal val="#ppt_x"/>
                                          </p:val>
                                        </p:tav>
                                      </p:tavLst>
                                    </p:anim>
                                    <p:anim calcmode="lin" valueType="num">
                                      <p:cBhvr>
                                        <p:cTn id="108" dur="500" fill="hold"/>
                                        <p:tgtEl>
                                          <p:spTgt spid="57"/>
                                        </p:tgtEl>
                                        <p:attrNameLst>
                                          <p:attrName>ppt_y</p:attrName>
                                        </p:attrNameLst>
                                      </p:cBhvr>
                                      <p:tavLst>
                                        <p:tav tm="0">
                                          <p:val>
                                            <p:strVal val="#ppt_y+#ppt_h/2"/>
                                          </p:val>
                                        </p:tav>
                                        <p:tav tm="100000">
                                          <p:val>
                                            <p:strVal val="#ppt_y"/>
                                          </p:val>
                                        </p:tav>
                                      </p:tavLst>
                                    </p:anim>
                                    <p:anim calcmode="lin" valueType="num">
                                      <p:cBhvr>
                                        <p:cTn id="109" dur="500" fill="hold"/>
                                        <p:tgtEl>
                                          <p:spTgt spid="57"/>
                                        </p:tgtEl>
                                        <p:attrNameLst>
                                          <p:attrName>ppt_w</p:attrName>
                                        </p:attrNameLst>
                                      </p:cBhvr>
                                      <p:tavLst>
                                        <p:tav tm="0">
                                          <p:val>
                                            <p:strVal val="#ppt_w"/>
                                          </p:val>
                                        </p:tav>
                                        <p:tav tm="100000">
                                          <p:val>
                                            <p:strVal val="#ppt_w"/>
                                          </p:val>
                                        </p:tav>
                                      </p:tavLst>
                                    </p:anim>
                                    <p:anim calcmode="lin" valueType="num">
                                      <p:cBhvr>
                                        <p:cTn id="110" dur="500" fill="hold"/>
                                        <p:tgtEl>
                                          <p:spTgt spid="57"/>
                                        </p:tgtEl>
                                        <p:attrNameLst>
                                          <p:attrName>ppt_h</p:attrName>
                                        </p:attrNameLst>
                                      </p:cBhvr>
                                      <p:tavLst>
                                        <p:tav tm="0">
                                          <p:val>
                                            <p:fltVal val="0"/>
                                          </p:val>
                                        </p:tav>
                                        <p:tav tm="100000">
                                          <p:val>
                                            <p:strVal val="#ppt_h"/>
                                          </p:val>
                                        </p:tav>
                                      </p:tavLst>
                                    </p:anim>
                                  </p:childTnLst>
                                </p:cTn>
                              </p:par>
                              <p:par>
                                <p:cTn id="111" presetID="17" presetClass="entr" presetSubtype="4" fill="hold" nodeType="withEffect">
                                  <p:stCondLst>
                                    <p:cond delay="200"/>
                                  </p:stCondLst>
                                  <p:childTnLst>
                                    <p:set>
                                      <p:cBhvr>
                                        <p:cTn id="112" dur="1" fill="hold">
                                          <p:stCondLst>
                                            <p:cond delay="0"/>
                                          </p:stCondLst>
                                        </p:cTn>
                                        <p:tgtEl>
                                          <p:spTgt spid="59"/>
                                        </p:tgtEl>
                                        <p:attrNameLst>
                                          <p:attrName>style.visibility</p:attrName>
                                        </p:attrNameLst>
                                      </p:cBhvr>
                                      <p:to>
                                        <p:strVal val="visible"/>
                                      </p:to>
                                    </p:set>
                                    <p:anim calcmode="lin" valueType="num">
                                      <p:cBhvr>
                                        <p:cTn id="113" dur="500" fill="hold"/>
                                        <p:tgtEl>
                                          <p:spTgt spid="59"/>
                                        </p:tgtEl>
                                        <p:attrNameLst>
                                          <p:attrName>ppt_x</p:attrName>
                                        </p:attrNameLst>
                                      </p:cBhvr>
                                      <p:tavLst>
                                        <p:tav tm="0">
                                          <p:val>
                                            <p:strVal val="#ppt_x"/>
                                          </p:val>
                                        </p:tav>
                                        <p:tav tm="100000">
                                          <p:val>
                                            <p:strVal val="#ppt_x"/>
                                          </p:val>
                                        </p:tav>
                                      </p:tavLst>
                                    </p:anim>
                                    <p:anim calcmode="lin" valueType="num">
                                      <p:cBhvr>
                                        <p:cTn id="114" dur="500" fill="hold"/>
                                        <p:tgtEl>
                                          <p:spTgt spid="59"/>
                                        </p:tgtEl>
                                        <p:attrNameLst>
                                          <p:attrName>ppt_y</p:attrName>
                                        </p:attrNameLst>
                                      </p:cBhvr>
                                      <p:tavLst>
                                        <p:tav tm="0">
                                          <p:val>
                                            <p:strVal val="#ppt_y+#ppt_h/2"/>
                                          </p:val>
                                        </p:tav>
                                        <p:tav tm="100000">
                                          <p:val>
                                            <p:strVal val="#ppt_y"/>
                                          </p:val>
                                        </p:tav>
                                      </p:tavLst>
                                    </p:anim>
                                    <p:anim calcmode="lin" valueType="num">
                                      <p:cBhvr>
                                        <p:cTn id="115" dur="500" fill="hold"/>
                                        <p:tgtEl>
                                          <p:spTgt spid="59"/>
                                        </p:tgtEl>
                                        <p:attrNameLst>
                                          <p:attrName>ppt_w</p:attrName>
                                        </p:attrNameLst>
                                      </p:cBhvr>
                                      <p:tavLst>
                                        <p:tav tm="0">
                                          <p:val>
                                            <p:strVal val="#ppt_w"/>
                                          </p:val>
                                        </p:tav>
                                        <p:tav tm="100000">
                                          <p:val>
                                            <p:strVal val="#ppt_w"/>
                                          </p:val>
                                        </p:tav>
                                      </p:tavLst>
                                    </p:anim>
                                    <p:anim calcmode="lin" valueType="num">
                                      <p:cBhvr>
                                        <p:cTn id="116" dur="500" fill="hold"/>
                                        <p:tgtEl>
                                          <p:spTgt spid="59"/>
                                        </p:tgtEl>
                                        <p:attrNameLst>
                                          <p:attrName>ppt_h</p:attrName>
                                        </p:attrNameLst>
                                      </p:cBhvr>
                                      <p:tavLst>
                                        <p:tav tm="0">
                                          <p:val>
                                            <p:fltVal val="0"/>
                                          </p:val>
                                        </p:tav>
                                        <p:tav tm="100000">
                                          <p:val>
                                            <p:strVal val="#ppt_h"/>
                                          </p:val>
                                        </p:tav>
                                      </p:tavLst>
                                    </p:anim>
                                  </p:childTnLst>
                                </p:cTn>
                              </p:par>
                              <p:par>
                                <p:cTn id="117" presetID="1" presetClass="entr" presetSubtype="0" fill="hold" grpId="0" nodeType="withEffect">
                                  <p:stCondLst>
                                    <p:cond delay="100"/>
                                  </p:stCondLst>
                                  <p:childTnLst>
                                    <p:set>
                                      <p:cBhvr>
                                        <p:cTn id="118" dur="1" fill="hold">
                                          <p:stCondLst>
                                            <p:cond delay="0"/>
                                          </p:stCondLst>
                                        </p:cTn>
                                        <p:tgtEl>
                                          <p:spTgt spid="60"/>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4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50"/>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7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7" presetClass="entr" presetSubtype="1" fill="hold" nodeType="clickEffect">
                                  <p:stCondLst>
                                    <p:cond delay="0"/>
                                  </p:stCondLst>
                                  <p:childTnLst>
                                    <p:set>
                                      <p:cBhvr>
                                        <p:cTn id="136" dur="1" fill="hold">
                                          <p:stCondLst>
                                            <p:cond delay="0"/>
                                          </p:stCondLst>
                                        </p:cTn>
                                        <p:tgtEl>
                                          <p:spTgt spid="51"/>
                                        </p:tgtEl>
                                        <p:attrNameLst>
                                          <p:attrName>style.visibility</p:attrName>
                                        </p:attrNameLst>
                                      </p:cBhvr>
                                      <p:to>
                                        <p:strVal val="visible"/>
                                      </p:to>
                                    </p:set>
                                    <p:anim calcmode="lin" valueType="num">
                                      <p:cBhvr>
                                        <p:cTn id="137" dur="500" fill="hold"/>
                                        <p:tgtEl>
                                          <p:spTgt spid="51"/>
                                        </p:tgtEl>
                                        <p:attrNameLst>
                                          <p:attrName>ppt_x</p:attrName>
                                        </p:attrNameLst>
                                      </p:cBhvr>
                                      <p:tavLst>
                                        <p:tav tm="0">
                                          <p:val>
                                            <p:strVal val="#ppt_x"/>
                                          </p:val>
                                        </p:tav>
                                        <p:tav tm="100000">
                                          <p:val>
                                            <p:strVal val="#ppt_x"/>
                                          </p:val>
                                        </p:tav>
                                      </p:tavLst>
                                    </p:anim>
                                    <p:anim calcmode="lin" valueType="num">
                                      <p:cBhvr>
                                        <p:cTn id="138" dur="500" fill="hold"/>
                                        <p:tgtEl>
                                          <p:spTgt spid="51"/>
                                        </p:tgtEl>
                                        <p:attrNameLst>
                                          <p:attrName>ppt_y</p:attrName>
                                        </p:attrNameLst>
                                      </p:cBhvr>
                                      <p:tavLst>
                                        <p:tav tm="0">
                                          <p:val>
                                            <p:strVal val="#ppt_y-#ppt_h/2"/>
                                          </p:val>
                                        </p:tav>
                                        <p:tav tm="100000">
                                          <p:val>
                                            <p:strVal val="#ppt_y"/>
                                          </p:val>
                                        </p:tav>
                                      </p:tavLst>
                                    </p:anim>
                                    <p:anim calcmode="lin" valueType="num">
                                      <p:cBhvr>
                                        <p:cTn id="139" dur="500" fill="hold"/>
                                        <p:tgtEl>
                                          <p:spTgt spid="51"/>
                                        </p:tgtEl>
                                        <p:attrNameLst>
                                          <p:attrName>ppt_w</p:attrName>
                                        </p:attrNameLst>
                                      </p:cBhvr>
                                      <p:tavLst>
                                        <p:tav tm="0">
                                          <p:val>
                                            <p:strVal val="#ppt_w"/>
                                          </p:val>
                                        </p:tav>
                                        <p:tav tm="100000">
                                          <p:val>
                                            <p:strVal val="#ppt_w"/>
                                          </p:val>
                                        </p:tav>
                                      </p:tavLst>
                                    </p:anim>
                                    <p:anim calcmode="lin" valueType="num">
                                      <p:cBhvr>
                                        <p:cTn id="140" dur="500" fill="hold"/>
                                        <p:tgtEl>
                                          <p:spTgt spid="51"/>
                                        </p:tgtEl>
                                        <p:attrNameLst>
                                          <p:attrName>ppt_h</p:attrName>
                                        </p:attrNameLst>
                                      </p:cBhvr>
                                      <p:tavLst>
                                        <p:tav tm="0">
                                          <p:val>
                                            <p:fltVal val="0"/>
                                          </p:val>
                                        </p:tav>
                                        <p:tav tm="100000">
                                          <p:val>
                                            <p:strVal val="#ppt_h"/>
                                          </p:val>
                                        </p:tav>
                                      </p:tavLst>
                                    </p:anim>
                                  </p:childTnLst>
                                </p:cTn>
                              </p:par>
                              <p:par>
                                <p:cTn id="141" presetID="1" presetClass="entr" presetSubtype="0" fill="hold" grpId="0" nodeType="withEffect">
                                  <p:stCondLst>
                                    <p:cond delay="1000"/>
                                  </p:stCondLst>
                                  <p:childTnLst>
                                    <p:set>
                                      <p:cBhvr>
                                        <p:cTn id="14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animBg="1"/>
      <p:bldP spid="43" grpId="0" animBg="1"/>
      <p:bldP spid="44" grpId="0"/>
      <p:bldP spid="50" grpId="0"/>
      <p:bldP spid="52" grpId="0" animBg="1"/>
      <p:bldP spid="56" grpId="0" animBg="1"/>
      <p:bldP spid="9" grpId="0" animBg="1"/>
      <p:bldP spid="33" grpId="0" animBg="1"/>
      <p:bldP spid="40" grpId="0" animBg="1"/>
      <p:bldP spid="72" grpId="0" animBg="1"/>
      <p:bldP spid="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9</a:t>
            </a:fld>
            <a:endParaRPr sz="900">
              <a:solidFill>
                <a:schemeClr val="bg1"/>
              </a:solidFill>
              <a:latin typeface="Montserrat-Regular" charset="0"/>
              <a:ea typeface="ＭＳ Ｐゴシック" charset="0"/>
              <a:cs typeface="ＭＳ Ｐゴシック" charset="0"/>
            </a:endParaRP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14" name="Straight Connector 13">
            <a:extLst>
              <a:ext uri="{FF2B5EF4-FFF2-40B4-BE49-F238E27FC236}">
                <a16:creationId xmlns:a16="http://schemas.microsoft.com/office/drawing/2014/main" id="{50F5FF9F-A1C0-1E4B-A7C1-D1DF3217635F}"/>
              </a:ext>
            </a:extLst>
          </p:cNvPr>
          <p:cNvCxnSpPr>
            <a:cxnSpLocks/>
          </p:cNvCxnSpPr>
          <p:nvPr/>
        </p:nvCxnSpPr>
        <p:spPr bwMode="auto">
          <a:xfrm flipH="1">
            <a:off x="1403648" y="4178654"/>
            <a:ext cx="5904656"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14345" name="Group 14344">
            <a:extLst>
              <a:ext uri="{FF2B5EF4-FFF2-40B4-BE49-F238E27FC236}">
                <a16:creationId xmlns:a16="http://schemas.microsoft.com/office/drawing/2014/main" id="{97C58DD8-4ACB-3F4D-95BE-96EA675BC399}"/>
              </a:ext>
            </a:extLst>
          </p:cNvPr>
          <p:cNvGrpSpPr/>
          <p:nvPr/>
        </p:nvGrpSpPr>
        <p:grpSpPr>
          <a:xfrm>
            <a:off x="1852758" y="1663797"/>
            <a:ext cx="2646106" cy="338554"/>
            <a:chOff x="1852758" y="1663797"/>
            <a:chExt cx="2646106" cy="338554"/>
          </a:xfrm>
        </p:grpSpPr>
        <p:cxnSp>
          <p:nvCxnSpPr>
            <p:cNvPr id="13" name="Straight Arrow Connector 12">
              <a:extLst>
                <a:ext uri="{FF2B5EF4-FFF2-40B4-BE49-F238E27FC236}">
                  <a16:creationId xmlns:a16="http://schemas.microsoft.com/office/drawing/2014/main" id="{7426C274-B26B-C34C-8914-799D423A3C48}"/>
                </a:ext>
              </a:extLst>
            </p:cNvPr>
            <p:cNvCxnSpPr>
              <a:cxnSpLocks/>
            </p:cNvCxnSpPr>
            <p:nvPr/>
          </p:nvCxnSpPr>
          <p:spPr bwMode="auto">
            <a:xfrm>
              <a:off x="1852758" y="1854481"/>
              <a:ext cx="2646106"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ACB5B64E-5CA3-5545-8062-7F73D5D291FD}"/>
                </a:ext>
              </a:extLst>
            </p:cNvPr>
            <p:cNvSpPr txBox="1"/>
            <p:nvPr/>
          </p:nvSpPr>
          <p:spPr>
            <a:xfrm>
              <a:off x="2707663" y="1663797"/>
              <a:ext cx="1029449" cy="338554"/>
            </a:xfrm>
            <a:prstGeom prst="rect">
              <a:avLst/>
            </a:prstGeom>
            <a:solidFill>
              <a:schemeClr val="bg1"/>
            </a:solidFill>
          </p:spPr>
          <p:txBody>
            <a:bodyPr wrap="none" rtlCol="0">
              <a:spAutoFit/>
            </a:bodyPr>
            <a:lstStyle/>
            <a:p>
              <a:r>
                <a:rPr lang="en-US" sz="1600" dirty="0"/>
                <a:t>Channel x</a:t>
              </a:r>
            </a:p>
          </p:txBody>
        </p:sp>
      </p:grpSp>
      <p:sp>
        <p:nvSpPr>
          <p:cNvPr id="20" name="TextBox 19">
            <a:extLst>
              <a:ext uri="{FF2B5EF4-FFF2-40B4-BE49-F238E27FC236}">
                <a16:creationId xmlns:a16="http://schemas.microsoft.com/office/drawing/2014/main" id="{876C766A-D4FB-284F-94E1-FA52944FC0DE}"/>
              </a:ext>
            </a:extLst>
          </p:cNvPr>
          <p:cNvSpPr txBox="1"/>
          <p:nvPr/>
        </p:nvSpPr>
        <p:spPr>
          <a:xfrm>
            <a:off x="1021673" y="1179399"/>
            <a:ext cx="689611" cy="307777"/>
          </a:xfrm>
          <a:prstGeom prst="rect">
            <a:avLst/>
          </a:prstGeom>
          <a:noFill/>
        </p:spPr>
        <p:txBody>
          <a:bodyPr wrap="none" rtlCol="0">
            <a:spAutoFit/>
          </a:bodyPr>
          <a:lstStyle/>
          <a:p>
            <a:r>
              <a:rPr lang="en-US" sz="1400" dirty="0" err="1">
                <a:solidFill>
                  <a:schemeClr val="accent1"/>
                </a:solidFill>
              </a:rPr>
              <a:t>MinCT</a:t>
            </a:r>
            <a:endParaRPr lang="en-US" sz="1400" dirty="0">
              <a:solidFill>
                <a:schemeClr val="accent1"/>
              </a:solidFill>
            </a:endParaRPr>
          </a:p>
        </p:txBody>
      </p:sp>
      <p:sp>
        <p:nvSpPr>
          <p:cNvPr id="27" name="Arc 26">
            <a:extLst>
              <a:ext uri="{FF2B5EF4-FFF2-40B4-BE49-F238E27FC236}">
                <a16:creationId xmlns:a16="http://schemas.microsoft.com/office/drawing/2014/main" id="{E386BDCF-CB4C-C542-B129-40EE54F4AA4F}"/>
              </a:ext>
            </a:extLst>
          </p:cNvPr>
          <p:cNvSpPr/>
          <p:nvPr/>
        </p:nvSpPr>
        <p:spPr>
          <a:xfrm rot="1747713">
            <a:off x="-1301621" y="867541"/>
            <a:ext cx="3444822" cy="2999691"/>
          </a:xfrm>
          <a:prstGeom prst="arc">
            <a:avLst>
              <a:gd name="adj1" fmla="val 17762465"/>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337" name="Group 14336">
            <a:extLst>
              <a:ext uri="{FF2B5EF4-FFF2-40B4-BE49-F238E27FC236}">
                <a16:creationId xmlns:a16="http://schemas.microsoft.com/office/drawing/2014/main" id="{7D4FAAA8-8B90-8F48-8A33-D5D67BA56D3D}"/>
              </a:ext>
            </a:extLst>
          </p:cNvPr>
          <p:cNvGrpSpPr/>
          <p:nvPr/>
        </p:nvGrpSpPr>
        <p:grpSpPr>
          <a:xfrm>
            <a:off x="197609" y="1988008"/>
            <a:ext cx="1146468" cy="935727"/>
            <a:chOff x="197609" y="1988008"/>
            <a:chExt cx="1146468" cy="935727"/>
          </a:xfrm>
        </p:grpSpPr>
        <p:pic>
          <p:nvPicPr>
            <p:cNvPr id="17"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63CCAA56-4FD1-0F41-8FBD-F7596A17B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510" y="1988008"/>
              <a:ext cx="406904" cy="57558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8BA7476-2B06-D444-AAD2-E3F1C5F0A998}"/>
                </a:ext>
              </a:extLst>
            </p:cNvPr>
            <p:cNvSpPr txBox="1"/>
            <p:nvPr/>
          </p:nvSpPr>
          <p:spPr>
            <a:xfrm>
              <a:off x="197609" y="2585181"/>
              <a:ext cx="1146468" cy="338554"/>
            </a:xfrm>
            <a:prstGeom prst="rect">
              <a:avLst/>
            </a:prstGeom>
            <a:noFill/>
          </p:spPr>
          <p:txBody>
            <a:bodyPr wrap="none" rtlCol="0">
              <a:spAutoFit/>
            </a:bodyPr>
            <a:lstStyle/>
            <a:p>
              <a:r>
                <a:rPr lang="en-US" sz="1600" dirty="0" err="1"/>
                <a:t>WiFi</a:t>
              </a:r>
              <a:r>
                <a:rPr lang="en-US" sz="1600" dirty="0"/>
                <a:t> Client</a:t>
              </a:r>
            </a:p>
          </p:txBody>
        </p:sp>
      </p:grpSp>
      <p:grpSp>
        <p:nvGrpSpPr>
          <p:cNvPr id="14338" name="Group 14337">
            <a:extLst>
              <a:ext uri="{FF2B5EF4-FFF2-40B4-BE49-F238E27FC236}">
                <a16:creationId xmlns:a16="http://schemas.microsoft.com/office/drawing/2014/main" id="{C8010710-E613-0A48-BC89-95F7857E2C05}"/>
              </a:ext>
            </a:extLst>
          </p:cNvPr>
          <p:cNvGrpSpPr/>
          <p:nvPr/>
        </p:nvGrpSpPr>
        <p:grpSpPr>
          <a:xfrm>
            <a:off x="-46671" y="3234660"/>
            <a:ext cx="1429302" cy="1208254"/>
            <a:chOff x="-24685" y="3667752"/>
            <a:chExt cx="1429302" cy="1208254"/>
          </a:xfrm>
        </p:grpSpPr>
        <p:pic>
          <p:nvPicPr>
            <p:cNvPr id="15"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11D6E176-3D25-D842-9392-852AEDA9C5AF}"/>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07504" y="3698572"/>
              <a:ext cx="479605" cy="51693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81B49D24-82EB-F247-9FF1-B5CB62CD4C73}"/>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5371" y="3698571"/>
              <a:ext cx="479605" cy="51693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2F1FE4C-F967-3F4E-9BC6-A15C005D8948}"/>
                    </a:ext>
                  </a:extLst>
                </p:cNvPr>
                <p:cNvSpPr txBox="1"/>
                <p:nvPr/>
              </p:nvSpPr>
              <p:spPr>
                <a:xfrm>
                  <a:off x="429087" y="3667752"/>
                  <a:ext cx="657680"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m:t>
                        </m:r>
                      </m:oMath>
                    </m:oMathPara>
                  </a14:m>
                  <a:endParaRPr lang="en-US" sz="2000" dirty="0"/>
                </a:p>
              </p:txBody>
            </p:sp>
          </mc:Choice>
          <mc:Fallback xmlns="">
            <p:sp>
              <p:nvSpPr>
                <p:cNvPr id="28" name="TextBox 27">
                  <a:extLst>
                    <a:ext uri="{FF2B5EF4-FFF2-40B4-BE49-F238E27FC236}">
                      <a16:creationId xmlns:a16="http://schemas.microsoft.com/office/drawing/2014/main" id="{22F1FE4C-F967-3F4E-9BC6-A15C005D8948}"/>
                    </a:ext>
                  </a:extLst>
                </p:cNvPr>
                <p:cNvSpPr txBox="1">
                  <a:spLocks noRot="1" noChangeAspect="1" noMove="1" noResize="1" noEditPoints="1" noAdjustHandles="1" noChangeArrowheads="1" noChangeShapeType="1" noTextEdit="1"/>
                </p:cNvSpPr>
                <p:nvPr/>
              </p:nvSpPr>
              <p:spPr>
                <a:xfrm>
                  <a:off x="429087" y="3667752"/>
                  <a:ext cx="657680" cy="615553"/>
                </a:xfrm>
                <a:prstGeom prst="rect">
                  <a:avLst/>
                </a:prstGeom>
                <a:blipFill>
                  <a:blip r:embed="rId6"/>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20DDEBC3-31BE-104E-B935-A3CFE2139ED0}"/>
                </a:ext>
              </a:extLst>
            </p:cNvPr>
            <p:cNvSpPr txBox="1"/>
            <p:nvPr/>
          </p:nvSpPr>
          <p:spPr>
            <a:xfrm>
              <a:off x="-24685" y="4291231"/>
              <a:ext cx="1429302" cy="584775"/>
            </a:xfrm>
            <a:prstGeom prst="rect">
              <a:avLst/>
            </a:prstGeom>
            <a:noFill/>
          </p:spPr>
          <p:txBody>
            <a:bodyPr wrap="none" rtlCol="0">
              <a:spAutoFit/>
            </a:bodyPr>
            <a:lstStyle/>
            <a:p>
              <a:r>
                <a:rPr lang="en-US" sz="1600" dirty="0"/>
                <a:t>APs</a:t>
              </a:r>
            </a:p>
            <a:p>
              <a:r>
                <a:rPr lang="en-US" sz="1600" dirty="0"/>
                <a:t>in the network</a:t>
              </a:r>
            </a:p>
          </p:txBody>
        </p:sp>
      </p:grpSp>
      <p:cxnSp>
        <p:nvCxnSpPr>
          <p:cNvPr id="24" name="Straight Arrow Connector 23">
            <a:extLst>
              <a:ext uri="{FF2B5EF4-FFF2-40B4-BE49-F238E27FC236}">
                <a16:creationId xmlns:a16="http://schemas.microsoft.com/office/drawing/2014/main" id="{EAA44B77-141D-6C4A-B70D-CB7019674E25}"/>
              </a:ext>
            </a:extLst>
          </p:cNvPr>
          <p:cNvCxnSpPr/>
          <p:nvPr/>
        </p:nvCxnSpPr>
        <p:spPr bwMode="auto">
          <a:xfrm flipV="1">
            <a:off x="2014425" y="3516788"/>
            <a:ext cx="0" cy="661866"/>
          </a:xfrm>
          <a:prstGeom prst="straightConnector1">
            <a:avLst/>
          </a:prstGeom>
          <a:blipFill dpi="0" rotWithShape="0">
            <a:blip r:embed="rId3"/>
            <a:srcRect/>
            <a:tile tx="0" ty="0" sx="100000" sy="100000" flip="none" algn="tl"/>
          </a:blipFill>
          <a:ln w="25400" cap="flat" cmpd="sng" algn="ctr">
            <a:solidFill>
              <a:schemeClr val="accent1"/>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4" name="Straight Arrow Connector 33">
            <a:extLst>
              <a:ext uri="{FF2B5EF4-FFF2-40B4-BE49-F238E27FC236}">
                <a16:creationId xmlns:a16="http://schemas.microsoft.com/office/drawing/2014/main" id="{4F96E1E0-D7D5-5740-A074-0DCFBD1002AB}"/>
              </a:ext>
            </a:extLst>
          </p:cNvPr>
          <p:cNvCxnSpPr/>
          <p:nvPr/>
        </p:nvCxnSpPr>
        <p:spPr bwMode="auto">
          <a:xfrm flipV="1">
            <a:off x="2655449" y="3516788"/>
            <a:ext cx="0" cy="661866"/>
          </a:xfrm>
          <a:prstGeom prst="straightConnector1">
            <a:avLst/>
          </a:prstGeom>
          <a:blipFill dpi="0" rotWithShape="0">
            <a:blip r:embed="rId3"/>
            <a:srcRect/>
            <a:tile tx="0" ty="0" sx="100000" sy="100000" flip="none" algn="tl"/>
          </a:blipFill>
          <a:ln w="25400" cap="flat" cmpd="sng" algn="ctr">
            <a:solidFill>
              <a:srgbClr val="FFFF00"/>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Arrow Connector 38">
            <a:extLst>
              <a:ext uri="{FF2B5EF4-FFF2-40B4-BE49-F238E27FC236}">
                <a16:creationId xmlns:a16="http://schemas.microsoft.com/office/drawing/2014/main" id="{80CAFA1B-CB85-6C41-B10A-08DE0B42857D}"/>
              </a:ext>
            </a:extLst>
          </p:cNvPr>
          <p:cNvCxnSpPr/>
          <p:nvPr/>
        </p:nvCxnSpPr>
        <p:spPr bwMode="auto">
          <a:xfrm flipV="1">
            <a:off x="2835998" y="3516788"/>
            <a:ext cx="0" cy="661866"/>
          </a:xfrm>
          <a:prstGeom prst="straightConnector1">
            <a:avLst/>
          </a:prstGeom>
          <a:blipFill dpi="0" rotWithShape="0">
            <a:blip r:embed="rId3"/>
            <a:srcRect/>
            <a:tile tx="0" ty="0" sx="100000" sy="100000" flip="none" algn="tl"/>
          </a:blipFill>
          <a:ln w="25400" cap="flat" cmpd="sng" algn="ctr">
            <a:solidFill>
              <a:schemeClr val="bg2">
                <a:lumMod val="75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1" name="Straight Arrow Connector 40">
            <a:extLst>
              <a:ext uri="{FF2B5EF4-FFF2-40B4-BE49-F238E27FC236}">
                <a16:creationId xmlns:a16="http://schemas.microsoft.com/office/drawing/2014/main" id="{96349213-F5BF-F043-A6B5-13E616BB9198}"/>
              </a:ext>
            </a:extLst>
          </p:cNvPr>
          <p:cNvCxnSpPr/>
          <p:nvPr/>
        </p:nvCxnSpPr>
        <p:spPr bwMode="auto">
          <a:xfrm flipV="1">
            <a:off x="3347864" y="3507854"/>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2" name="Straight Arrow Connector 41">
            <a:extLst>
              <a:ext uri="{FF2B5EF4-FFF2-40B4-BE49-F238E27FC236}">
                <a16:creationId xmlns:a16="http://schemas.microsoft.com/office/drawing/2014/main" id="{0C5C4174-54AF-F54D-8E9C-DC3E21A7D4E4}"/>
              </a:ext>
            </a:extLst>
          </p:cNvPr>
          <p:cNvCxnSpPr>
            <a:cxnSpLocks/>
          </p:cNvCxnSpPr>
          <p:nvPr/>
        </p:nvCxnSpPr>
        <p:spPr bwMode="auto">
          <a:xfrm>
            <a:off x="1828914" y="1542442"/>
            <a:ext cx="2665240"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3" name="Arc 42">
            <a:extLst>
              <a:ext uri="{FF2B5EF4-FFF2-40B4-BE49-F238E27FC236}">
                <a16:creationId xmlns:a16="http://schemas.microsoft.com/office/drawing/2014/main" id="{C4544DA8-7A41-8946-B1FF-F5FA3F24D75B}"/>
              </a:ext>
            </a:extLst>
          </p:cNvPr>
          <p:cNvSpPr/>
          <p:nvPr/>
        </p:nvSpPr>
        <p:spPr>
          <a:xfrm rot="19852287" flipH="1">
            <a:off x="3020729" y="273137"/>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a:extLst>
              <a:ext uri="{FF2B5EF4-FFF2-40B4-BE49-F238E27FC236}">
                <a16:creationId xmlns:a16="http://schemas.microsoft.com/office/drawing/2014/main" id="{2B539284-DB12-6C48-BD2D-4C9FDB4A6046}"/>
              </a:ext>
            </a:extLst>
          </p:cNvPr>
          <p:cNvSpPr txBox="1"/>
          <p:nvPr/>
        </p:nvSpPr>
        <p:spPr>
          <a:xfrm>
            <a:off x="3139723" y="865342"/>
            <a:ext cx="726481" cy="307777"/>
          </a:xfrm>
          <a:prstGeom prst="rect">
            <a:avLst/>
          </a:prstGeom>
          <a:noFill/>
        </p:spPr>
        <p:txBody>
          <a:bodyPr wrap="none" rtlCol="0">
            <a:spAutoFit/>
          </a:bodyPr>
          <a:lstStyle/>
          <a:p>
            <a:r>
              <a:rPr lang="en-US" sz="1400" dirty="0" err="1">
                <a:solidFill>
                  <a:schemeClr val="accent1"/>
                </a:solidFill>
              </a:rPr>
              <a:t>MaxCT</a:t>
            </a:r>
            <a:endParaRPr lang="en-US" sz="1400" dirty="0">
              <a:solidFill>
                <a:schemeClr val="accent1"/>
              </a:solidFill>
            </a:endParaRPr>
          </a:p>
        </p:txBody>
      </p:sp>
      <p:cxnSp>
        <p:nvCxnSpPr>
          <p:cNvPr id="29" name="Straight Connector 28">
            <a:extLst>
              <a:ext uri="{FF2B5EF4-FFF2-40B4-BE49-F238E27FC236}">
                <a16:creationId xmlns:a16="http://schemas.microsoft.com/office/drawing/2014/main" id="{F2745628-12C6-134D-9DF4-8B14EC07AFFA}"/>
              </a:ext>
            </a:extLst>
          </p:cNvPr>
          <p:cNvCxnSpPr>
            <a:cxnSpLocks/>
          </p:cNvCxnSpPr>
          <p:nvPr/>
        </p:nvCxnSpPr>
        <p:spPr bwMode="auto">
          <a:xfrm>
            <a:off x="1834752" y="1443642"/>
            <a:ext cx="0" cy="832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7" name="Straight Connector 46">
            <a:extLst>
              <a:ext uri="{FF2B5EF4-FFF2-40B4-BE49-F238E27FC236}">
                <a16:creationId xmlns:a16="http://schemas.microsoft.com/office/drawing/2014/main" id="{9F3D3986-BA47-A044-84BB-C5CAE3BC7F03}"/>
              </a:ext>
            </a:extLst>
          </p:cNvPr>
          <p:cNvCxnSpPr>
            <a:cxnSpLocks/>
          </p:cNvCxnSpPr>
          <p:nvPr/>
        </p:nvCxnSpPr>
        <p:spPr bwMode="auto">
          <a:xfrm>
            <a:off x="4498864" y="1555718"/>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9" name="Straight Connector 48">
            <a:extLst>
              <a:ext uri="{FF2B5EF4-FFF2-40B4-BE49-F238E27FC236}">
                <a16:creationId xmlns:a16="http://schemas.microsoft.com/office/drawing/2014/main" id="{96946866-C850-D740-8256-BBC8E044DFC8}"/>
              </a:ext>
            </a:extLst>
          </p:cNvPr>
          <p:cNvCxnSpPr>
            <a:cxnSpLocks/>
          </p:cNvCxnSpPr>
          <p:nvPr/>
        </p:nvCxnSpPr>
        <p:spPr bwMode="auto">
          <a:xfrm>
            <a:off x="4572000" y="1895584"/>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0" name="TextBox 49">
            <a:extLst>
              <a:ext uri="{FF2B5EF4-FFF2-40B4-BE49-F238E27FC236}">
                <a16:creationId xmlns:a16="http://schemas.microsoft.com/office/drawing/2014/main" id="{7B553566-32E0-1C49-81F5-618A288D4B2F}"/>
              </a:ext>
            </a:extLst>
          </p:cNvPr>
          <p:cNvSpPr txBox="1"/>
          <p:nvPr/>
        </p:nvSpPr>
        <p:spPr>
          <a:xfrm>
            <a:off x="4203025" y="858867"/>
            <a:ext cx="1492523" cy="584775"/>
          </a:xfrm>
          <a:prstGeom prst="rect">
            <a:avLst/>
          </a:prstGeom>
          <a:noFill/>
        </p:spPr>
        <p:txBody>
          <a:bodyPr wrap="none" rtlCol="0">
            <a:spAutoFit/>
          </a:bodyPr>
          <a:lstStyle/>
          <a:p>
            <a:r>
              <a:rPr lang="en-US" sz="1600" dirty="0"/>
              <a:t>Channel </a:t>
            </a:r>
          </a:p>
          <a:p>
            <a:r>
              <a:rPr lang="en-US" sz="1600" dirty="0"/>
              <a:t>Switching Delay</a:t>
            </a:r>
          </a:p>
        </p:txBody>
      </p:sp>
      <p:cxnSp>
        <p:nvCxnSpPr>
          <p:cNvPr id="51" name="Straight Arrow Connector 50">
            <a:extLst>
              <a:ext uri="{FF2B5EF4-FFF2-40B4-BE49-F238E27FC236}">
                <a16:creationId xmlns:a16="http://schemas.microsoft.com/office/drawing/2014/main" id="{C6265065-B92E-1B4B-8627-59744CF597BF}"/>
              </a:ext>
            </a:extLst>
          </p:cNvPr>
          <p:cNvCxnSpPr/>
          <p:nvPr/>
        </p:nvCxnSpPr>
        <p:spPr bwMode="auto">
          <a:xfrm>
            <a:off x="4572000" y="2267228"/>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2" name="TextBox 51">
            <a:extLst>
              <a:ext uri="{FF2B5EF4-FFF2-40B4-BE49-F238E27FC236}">
                <a16:creationId xmlns:a16="http://schemas.microsoft.com/office/drawing/2014/main" id="{F8A78310-A76E-3F45-BC94-B5235737BBC8}"/>
              </a:ext>
            </a:extLst>
          </p:cNvPr>
          <p:cNvSpPr txBox="1"/>
          <p:nvPr/>
        </p:nvSpPr>
        <p:spPr>
          <a:xfrm>
            <a:off x="4203025" y="2397996"/>
            <a:ext cx="1409040" cy="338554"/>
          </a:xfrm>
          <a:prstGeom prst="rect">
            <a:avLst/>
          </a:prstGeom>
          <a:solidFill>
            <a:schemeClr val="bg1"/>
          </a:solidFill>
        </p:spPr>
        <p:txBody>
          <a:bodyPr wrap="none" rtlCol="0">
            <a:spAutoFit/>
          </a:bodyPr>
          <a:lstStyle/>
          <a:p>
            <a:r>
              <a:rPr lang="en-US" sz="1600" dirty="0"/>
              <a:t>Probe Request</a:t>
            </a:r>
          </a:p>
        </p:txBody>
      </p:sp>
      <p:grpSp>
        <p:nvGrpSpPr>
          <p:cNvPr id="14346" name="Group 14345">
            <a:extLst>
              <a:ext uri="{FF2B5EF4-FFF2-40B4-BE49-F238E27FC236}">
                <a16:creationId xmlns:a16="http://schemas.microsoft.com/office/drawing/2014/main" id="{0888659B-A11C-1E41-9746-7F2F02FCA359}"/>
              </a:ext>
            </a:extLst>
          </p:cNvPr>
          <p:cNvGrpSpPr/>
          <p:nvPr/>
        </p:nvGrpSpPr>
        <p:grpSpPr>
          <a:xfrm>
            <a:off x="1403648" y="4249420"/>
            <a:ext cx="5040560" cy="338554"/>
            <a:chOff x="1828914" y="2852846"/>
            <a:chExt cx="5040560" cy="338554"/>
          </a:xfrm>
        </p:grpSpPr>
        <p:cxnSp>
          <p:nvCxnSpPr>
            <p:cNvPr id="53" name="Straight Arrow Connector 52">
              <a:extLst>
                <a:ext uri="{FF2B5EF4-FFF2-40B4-BE49-F238E27FC236}">
                  <a16:creationId xmlns:a16="http://schemas.microsoft.com/office/drawing/2014/main" id="{53DAAD62-506A-B146-9D1A-0ED8A0E751D0}"/>
                </a:ext>
              </a:extLst>
            </p:cNvPr>
            <p:cNvCxnSpPr>
              <a:cxnSpLocks/>
            </p:cNvCxnSpPr>
            <p:nvPr/>
          </p:nvCxnSpPr>
          <p:spPr bwMode="auto">
            <a:xfrm>
              <a:off x="1828914" y="3055632"/>
              <a:ext cx="5040560"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5" name="TextBox 54">
              <a:extLst>
                <a:ext uri="{FF2B5EF4-FFF2-40B4-BE49-F238E27FC236}">
                  <a16:creationId xmlns:a16="http://schemas.microsoft.com/office/drawing/2014/main" id="{A8CFBFB8-7D60-A746-B58D-9F1E84B17B08}"/>
                </a:ext>
              </a:extLst>
            </p:cNvPr>
            <p:cNvSpPr txBox="1"/>
            <p:nvPr/>
          </p:nvSpPr>
          <p:spPr>
            <a:xfrm>
              <a:off x="3077614" y="2852846"/>
              <a:ext cx="1029449" cy="338554"/>
            </a:xfrm>
            <a:prstGeom prst="rect">
              <a:avLst/>
            </a:prstGeom>
            <a:solidFill>
              <a:schemeClr val="bg1"/>
            </a:solidFill>
          </p:spPr>
          <p:txBody>
            <a:bodyPr wrap="none" rtlCol="0">
              <a:spAutoFit/>
            </a:bodyPr>
            <a:lstStyle/>
            <a:p>
              <a:r>
                <a:rPr lang="en-US" sz="1600" dirty="0"/>
                <a:t>Channel x</a:t>
              </a:r>
            </a:p>
          </p:txBody>
        </p:sp>
      </p:grpSp>
      <p:sp>
        <p:nvSpPr>
          <p:cNvPr id="56" name="Arc 55">
            <a:extLst>
              <a:ext uri="{FF2B5EF4-FFF2-40B4-BE49-F238E27FC236}">
                <a16:creationId xmlns:a16="http://schemas.microsoft.com/office/drawing/2014/main" id="{ED007505-1FB5-4E4E-B1F2-24CE14AA9844}"/>
              </a:ext>
            </a:extLst>
          </p:cNvPr>
          <p:cNvSpPr/>
          <p:nvPr/>
        </p:nvSpPr>
        <p:spPr>
          <a:xfrm rot="19852287" flipH="1">
            <a:off x="4434678" y="488163"/>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E0090BD6-9C3E-3349-A113-EF78AD6DBA70}"/>
              </a:ext>
            </a:extLst>
          </p:cNvPr>
          <p:cNvGraphicFramePr>
            <a:graphicFrameLocks noGrp="1"/>
          </p:cNvGraphicFramePr>
          <p:nvPr/>
        </p:nvGraphicFramePr>
        <p:xfrm>
          <a:off x="1475656" y="2140645"/>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graphicFrame>
        <p:nvGraphicFramePr>
          <p:cNvPr id="46" name="Table 45">
            <a:extLst>
              <a:ext uri="{FF2B5EF4-FFF2-40B4-BE49-F238E27FC236}">
                <a16:creationId xmlns:a16="http://schemas.microsoft.com/office/drawing/2014/main" id="{226D3A1F-2314-2D4B-9CEE-223A45EF1328}"/>
              </a:ext>
            </a:extLst>
          </p:cNvPr>
          <p:cNvGraphicFramePr>
            <a:graphicFrameLocks noGrp="1"/>
          </p:cNvGraphicFramePr>
          <p:nvPr/>
        </p:nvGraphicFramePr>
        <p:xfrm>
          <a:off x="1475656" y="4051821"/>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cxnSp>
        <p:nvCxnSpPr>
          <p:cNvPr id="48" name="Straight Connector 47">
            <a:extLst>
              <a:ext uri="{FF2B5EF4-FFF2-40B4-BE49-F238E27FC236}">
                <a16:creationId xmlns:a16="http://schemas.microsoft.com/office/drawing/2014/main" id="{5835E3FC-974B-2842-AFA7-1A5557A44EEC}"/>
              </a:ext>
            </a:extLst>
          </p:cNvPr>
          <p:cNvCxnSpPr>
            <a:cxnSpLocks/>
          </p:cNvCxnSpPr>
          <p:nvPr/>
        </p:nvCxnSpPr>
        <p:spPr bwMode="auto">
          <a:xfrm>
            <a:off x="2190355" y="1959715"/>
            <a:ext cx="0" cy="365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54" name="Straight Connector 53">
            <a:extLst>
              <a:ext uri="{FF2B5EF4-FFF2-40B4-BE49-F238E27FC236}">
                <a16:creationId xmlns:a16="http://schemas.microsoft.com/office/drawing/2014/main" id="{49C8F4D9-0949-1742-BB5D-A67457720A27}"/>
              </a:ext>
            </a:extLst>
          </p:cNvPr>
          <p:cNvCxnSpPr>
            <a:cxnSpLocks/>
          </p:cNvCxnSpPr>
          <p:nvPr/>
        </p:nvCxnSpPr>
        <p:spPr bwMode="auto">
          <a:xfrm>
            <a:off x="1828914" y="2136709"/>
            <a:ext cx="371023" cy="0"/>
          </a:xfrm>
          <a:prstGeom prst="line">
            <a:avLst/>
          </a:prstGeom>
          <a:blipFill dpi="0" rotWithShape="0">
            <a:blip r:embed="rId3"/>
            <a:srcRect/>
            <a:tile tx="0" ty="0" sx="100000" sy="100000" flip="none" algn="tl"/>
          </a:blipFill>
          <a:ln w="15875" cap="flat" cmpd="sng" algn="ctr">
            <a:solidFill>
              <a:srgbClr val="000000"/>
            </a:solidFill>
            <a:prstDash val="solid"/>
            <a:round/>
            <a:headEnd type="triangl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 name="Straight Arrow Connector 7">
            <a:extLst>
              <a:ext uri="{FF2B5EF4-FFF2-40B4-BE49-F238E27FC236}">
                <a16:creationId xmlns:a16="http://schemas.microsoft.com/office/drawing/2014/main" id="{3C452BD1-6B72-C74F-95C2-09037196FD85}"/>
              </a:ext>
            </a:extLst>
          </p:cNvPr>
          <p:cNvCxnSpPr/>
          <p:nvPr/>
        </p:nvCxnSpPr>
        <p:spPr bwMode="auto">
          <a:xfrm>
            <a:off x="1835696" y="2263544"/>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 name="TextBox 8">
            <a:extLst>
              <a:ext uri="{FF2B5EF4-FFF2-40B4-BE49-F238E27FC236}">
                <a16:creationId xmlns:a16="http://schemas.microsoft.com/office/drawing/2014/main" id="{E5B1A666-865F-3546-BF37-1A1A16654FFF}"/>
              </a:ext>
            </a:extLst>
          </p:cNvPr>
          <p:cNvSpPr txBox="1"/>
          <p:nvPr/>
        </p:nvSpPr>
        <p:spPr>
          <a:xfrm>
            <a:off x="1437088" y="2394312"/>
            <a:ext cx="1409040" cy="338554"/>
          </a:xfrm>
          <a:prstGeom prst="rect">
            <a:avLst/>
          </a:prstGeom>
          <a:solidFill>
            <a:schemeClr val="bg1"/>
          </a:solidFill>
        </p:spPr>
        <p:txBody>
          <a:bodyPr wrap="none" rtlCol="0">
            <a:spAutoFit/>
          </a:bodyPr>
          <a:lstStyle/>
          <a:p>
            <a:r>
              <a:rPr lang="en-US" sz="1600" dirty="0"/>
              <a:t>Probe Request</a:t>
            </a:r>
          </a:p>
        </p:txBody>
      </p:sp>
      <p:cxnSp>
        <p:nvCxnSpPr>
          <p:cNvPr id="58" name="Straight Arrow Connector 57">
            <a:extLst>
              <a:ext uri="{FF2B5EF4-FFF2-40B4-BE49-F238E27FC236}">
                <a16:creationId xmlns:a16="http://schemas.microsoft.com/office/drawing/2014/main" id="{39606BBC-7F6C-5543-9042-6DE1BCEE6433}"/>
              </a:ext>
            </a:extLst>
          </p:cNvPr>
          <p:cNvCxnSpPr/>
          <p:nvPr/>
        </p:nvCxnSpPr>
        <p:spPr bwMode="auto">
          <a:xfrm flipV="1">
            <a:off x="3500264" y="3507854"/>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1" name="Straight Arrow Connector 60">
            <a:extLst>
              <a:ext uri="{FF2B5EF4-FFF2-40B4-BE49-F238E27FC236}">
                <a16:creationId xmlns:a16="http://schemas.microsoft.com/office/drawing/2014/main" id="{86412E2C-1DC9-E44F-82C1-E37F0D9BC042}"/>
              </a:ext>
            </a:extLst>
          </p:cNvPr>
          <p:cNvCxnSpPr/>
          <p:nvPr/>
        </p:nvCxnSpPr>
        <p:spPr bwMode="auto">
          <a:xfrm flipV="1">
            <a:off x="4054745"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2" name="Straight Arrow Connector 61">
            <a:extLst>
              <a:ext uri="{FF2B5EF4-FFF2-40B4-BE49-F238E27FC236}">
                <a16:creationId xmlns:a16="http://schemas.microsoft.com/office/drawing/2014/main" id="{D1F367BC-6563-E54C-9C12-8194A7258EFD}"/>
              </a:ext>
            </a:extLst>
          </p:cNvPr>
          <p:cNvCxnSpPr/>
          <p:nvPr/>
        </p:nvCxnSpPr>
        <p:spPr bwMode="auto">
          <a:xfrm flipV="1">
            <a:off x="4283968"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3" name="Straight Arrow Connector 62">
            <a:extLst>
              <a:ext uri="{FF2B5EF4-FFF2-40B4-BE49-F238E27FC236}">
                <a16:creationId xmlns:a16="http://schemas.microsoft.com/office/drawing/2014/main" id="{3A3421A0-2D21-8A46-A336-1D1618203B53}"/>
              </a:ext>
            </a:extLst>
          </p:cNvPr>
          <p:cNvCxnSpPr/>
          <p:nvPr/>
        </p:nvCxnSpPr>
        <p:spPr bwMode="auto">
          <a:xfrm flipV="1">
            <a:off x="4384699"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3" name="TextBox 32">
            <a:extLst>
              <a:ext uri="{FF2B5EF4-FFF2-40B4-BE49-F238E27FC236}">
                <a16:creationId xmlns:a16="http://schemas.microsoft.com/office/drawing/2014/main" id="{B26B73B9-8E67-5140-9786-3F42E7E8AF85}"/>
              </a:ext>
            </a:extLst>
          </p:cNvPr>
          <p:cNvSpPr txBox="1"/>
          <p:nvPr/>
        </p:nvSpPr>
        <p:spPr>
          <a:xfrm>
            <a:off x="1482459" y="3724070"/>
            <a:ext cx="1645406" cy="338554"/>
          </a:xfrm>
          <a:prstGeom prst="rect">
            <a:avLst/>
          </a:prstGeom>
          <a:solidFill>
            <a:schemeClr val="bg1"/>
          </a:solidFill>
        </p:spPr>
        <p:txBody>
          <a:bodyPr wrap="square" rtlCol="0">
            <a:spAutoFit/>
          </a:bodyPr>
          <a:lstStyle/>
          <a:p>
            <a:r>
              <a:rPr lang="en-US" sz="1600" dirty="0"/>
              <a:t>Probe Responses</a:t>
            </a:r>
          </a:p>
        </p:txBody>
      </p:sp>
      <p:sp>
        <p:nvSpPr>
          <p:cNvPr id="40" name="TextBox 39">
            <a:extLst>
              <a:ext uri="{FF2B5EF4-FFF2-40B4-BE49-F238E27FC236}">
                <a16:creationId xmlns:a16="http://schemas.microsoft.com/office/drawing/2014/main" id="{46617B75-2630-484D-8DD9-2B2B9C02DF54}"/>
              </a:ext>
            </a:extLst>
          </p:cNvPr>
          <p:cNvSpPr txBox="1"/>
          <p:nvPr/>
        </p:nvSpPr>
        <p:spPr>
          <a:xfrm>
            <a:off x="3113468" y="3731631"/>
            <a:ext cx="1611018" cy="338554"/>
          </a:xfrm>
          <a:prstGeom prst="rect">
            <a:avLst/>
          </a:prstGeom>
          <a:solidFill>
            <a:schemeClr val="bg1"/>
          </a:solidFill>
        </p:spPr>
        <p:txBody>
          <a:bodyPr wrap="none" rtlCol="0">
            <a:spAutoFit/>
          </a:bodyPr>
          <a:lstStyle/>
          <a:p>
            <a:r>
              <a:rPr lang="en-US" sz="1600" dirty="0"/>
              <a:t>Probe Responses</a:t>
            </a:r>
          </a:p>
        </p:txBody>
      </p:sp>
      <p:cxnSp>
        <p:nvCxnSpPr>
          <p:cNvPr id="71" name="Straight Arrow Connector 70">
            <a:extLst>
              <a:ext uri="{FF2B5EF4-FFF2-40B4-BE49-F238E27FC236}">
                <a16:creationId xmlns:a16="http://schemas.microsoft.com/office/drawing/2014/main" id="{C3505CBA-9E3A-0A49-90CF-41AC2BB0D036}"/>
              </a:ext>
            </a:extLst>
          </p:cNvPr>
          <p:cNvCxnSpPr>
            <a:cxnSpLocks/>
          </p:cNvCxnSpPr>
          <p:nvPr/>
        </p:nvCxnSpPr>
        <p:spPr bwMode="auto">
          <a:xfrm>
            <a:off x="4561912" y="1854481"/>
            <a:ext cx="2646106"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2" name="TextBox 71">
            <a:extLst>
              <a:ext uri="{FF2B5EF4-FFF2-40B4-BE49-F238E27FC236}">
                <a16:creationId xmlns:a16="http://schemas.microsoft.com/office/drawing/2014/main" id="{F76678E6-958D-6147-A9BA-DC1B928614BD}"/>
              </a:ext>
            </a:extLst>
          </p:cNvPr>
          <p:cNvSpPr txBox="1"/>
          <p:nvPr/>
        </p:nvSpPr>
        <p:spPr>
          <a:xfrm>
            <a:off x="5305409" y="1663797"/>
            <a:ext cx="1252266" cy="338554"/>
          </a:xfrm>
          <a:prstGeom prst="rect">
            <a:avLst/>
          </a:prstGeom>
          <a:solidFill>
            <a:schemeClr val="bg1"/>
          </a:solidFill>
        </p:spPr>
        <p:txBody>
          <a:bodyPr wrap="none" rtlCol="0">
            <a:spAutoFit/>
          </a:bodyPr>
          <a:lstStyle/>
          <a:p>
            <a:r>
              <a:rPr lang="en-US" sz="1600" dirty="0"/>
              <a:t>Channel x+1</a:t>
            </a:r>
          </a:p>
        </p:txBody>
      </p:sp>
      <p:grpSp>
        <p:nvGrpSpPr>
          <p:cNvPr id="14342" name="Group 14341">
            <a:extLst>
              <a:ext uri="{FF2B5EF4-FFF2-40B4-BE49-F238E27FC236}">
                <a16:creationId xmlns:a16="http://schemas.microsoft.com/office/drawing/2014/main" id="{4A21241C-CD01-4441-8091-2F063D14C4C2}"/>
              </a:ext>
            </a:extLst>
          </p:cNvPr>
          <p:cNvGrpSpPr/>
          <p:nvPr/>
        </p:nvGrpSpPr>
        <p:grpSpPr>
          <a:xfrm>
            <a:off x="1403648" y="1543464"/>
            <a:ext cx="6081480" cy="3024336"/>
            <a:chOff x="1403648" y="1543464"/>
            <a:chExt cx="6081480" cy="3024336"/>
          </a:xfrm>
        </p:grpSpPr>
        <p:cxnSp>
          <p:nvCxnSpPr>
            <p:cNvPr id="3" name="Straight Connector 2">
              <a:extLst>
                <a:ext uri="{FF2B5EF4-FFF2-40B4-BE49-F238E27FC236}">
                  <a16:creationId xmlns:a16="http://schemas.microsoft.com/office/drawing/2014/main" id="{9FE74ABD-D984-A14F-A845-8C5215E63D59}"/>
                </a:ext>
              </a:extLst>
            </p:cNvPr>
            <p:cNvCxnSpPr/>
            <p:nvPr/>
          </p:nvCxnSpPr>
          <p:spPr bwMode="auto">
            <a:xfrm>
              <a:off x="1403648" y="1543464"/>
              <a:ext cx="0" cy="3024336"/>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1" name="Straight Connector 10">
              <a:extLst>
                <a:ext uri="{FF2B5EF4-FFF2-40B4-BE49-F238E27FC236}">
                  <a16:creationId xmlns:a16="http://schemas.microsoft.com/office/drawing/2014/main" id="{F1B93A90-1C47-A44C-98D3-6772C4BD0B0D}"/>
                </a:ext>
              </a:extLst>
            </p:cNvPr>
            <p:cNvCxnSpPr>
              <a:cxnSpLocks/>
            </p:cNvCxnSpPr>
            <p:nvPr/>
          </p:nvCxnSpPr>
          <p:spPr bwMode="auto">
            <a:xfrm flipH="1">
              <a:off x="1403648" y="2263544"/>
              <a:ext cx="5976664"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4341" name="TextBox 14340">
              <a:extLst>
                <a:ext uri="{FF2B5EF4-FFF2-40B4-BE49-F238E27FC236}">
                  <a16:creationId xmlns:a16="http://schemas.microsoft.com/office/drawing/2014/main" id="{50A72085-5E40-0B46-B2A2-583F80B62E8F}"/>
                </a:ext>
              </a:extLst>
            </p:cNvPr>
            <p:cNvSpPr txBox="1"/>
            <p:nvPr/>
          </p:nvSpPr>
          <p:spPr>
            <a:xfrm>
              <a:off x="6875667" y="2301780"/>
              <a:ext cx="609461" cy="338554"/>
            </a:xfrm>
            <a:prstGeom prst="rect">
              <a:avLst/>
            </a:prstGeom>
            <a:noFill/>
          </p:spPr>
          <p:txBody>
            <a:bodyPr wrap="none" rtlCol="0">
              <a:spAutoFit/>
            </a:bodyPr>
            <a:lstStyle/>
            <a:p>
              <a:r>
                <a:rPr lang="en-US" sz="1600" dirty="0"/>
                <a:t>Time</a:t>
              </a:r>
            </a:p>
          </p:txBody>
        </p:sp>
        <p:sp>
          <p:nvSpPr>
            <p:cNvPr id="79" name="TextBox 78">
              <a:extLst>
                <a:ext uri="{FF2B5EF4-FFF2-40B4-BE49-F238E27FC236}">
                  <a16:creationId xmlns:a16="http://schemas.microsoft.com/office/drawing/2014/main" id="{4DD892F0-C572-9E4E-ABC2-BFD3B31265C7}"/>
                </a:ext>
              </a:extLst>
            </p:cNvPr>
            <p:cNvSpPr txBox="1"/>
            <p:nvPr/>
          </p:nvSpPr>
          <p:spPr>
            <a:xfrm>
              <a:off x="6826962" y="4215510"/>
              <a:ext cx="609461" cy="338554"/>
            </a:xfrm>
            <a:prstGeom prst="rect">
              <a:avLst/>
            </a:prstGeom>
            <a:noFill/>
          </p:spPr>
          <p:txBody>
            <a:bodyPr wrap="none" rtlCol="0">
              <a:spAutoFit/>
            </a:bodyPr>
            <a:lstStyle/>
            <a:p>
              <a:r>
                <a:rPr lang="en-US" sz="1600" dirty="0"/>
                <a:t>Time</a:t>
              </a:r>
            </a:p>
          </p:txBody>
        </p:sp>
      </p:grpSp>
      <p:sp>
        <p:nvSpPr>
          <p:cNvPr id="69" name="Rectangle 1">
            <a:extLst>
              <a:ext uri="{FF2B5EF4-FFF2-40B4-BE49-F238E27FC236}">
                <a16:creationId xmlns:a16="http://schemas.microsoft.com/office/drawing/2014/main" id="{7343DE96-1B71-F443-B2B8-EC1E10DDB2A6}"/>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Impact of Active Discovery: </a:t>
            </a:r>
            <a:r>
              <a:rPr lang="en-US" sz="2400" dirty="0">
                <a:solidFill>
                  <a:srgbClr val="FF0000"/>
                </a:solidFill>
                <a:latin typeface="Bebas Neue" charset="0"/>
                <a:ea typeface="ＭＳ Ｐゴシック" charset="0"/>
                <a:cs typeface="ＭＳ Ｐゴシック" charset="0"/>
                <a:sym typeface="Bebas Neue" charset="0"/>
              </a:rPr>
              <a:t>Spectrum Wastage</a:t>
            </a:r>
          </a:p>
        </p:txBody>
      </p:sp>
      <p:cxnSp>
        <p:nvCxnSpPr>
          <p:cNvPr id="82" name="Straight Arrow Connector 81">
            <a:extLst>
              <a:ext uri="{FF2B5EF4-FFF2-40B4-BE49-F238E27FC236}">
                <a16:creationId xmlns:a16="http://schemas.microsoft.com/office/drawing/2014/main" id="{7E189DFD-0CB9-B34A-B171-272594AC60E3}"/>
              </a:ext>
            </a:extLst>
          </p:cNvPr>
          <p:cNvCxnSpPr/>
          <p:nvPr/>
        </p:nvCxnSpPr>
        <p:spPr bwMode="auto">
          <a:xfrm flipV="1">
            <a:off x="4980351" y="3516788"/>
            <a:ext cx="0" cy="661866"/>
          </a:xfrm>
          <a:prstGeom prst="straightConnector1">
            <a:avLst/>
          </a:prstGeom>
          <a:blipFill dpi="0" rotWithShape="0">
            <a:blip r:embed="rId3"/>
            <a:srcRect/>
            <a:tile tx="0" ty="0" sx="100000" sy="100000" flip="none" algn="tl"/>
          </a:blipFill>
          <a:ln w="25400" cap="flat" cmpd="sng" algn="ctr">
            <a:solidFill>
              <a:srgbClr val="002060"/>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83" name="Straight Arrow Connector 82">
            <a:extLst>
              <a:ext uri="{FF2B5EF4-FFF2-40B4-BE49-F238E27FC236}">
                <a16:creationId xmlns:a16="http://schemas.microsoft.com/office/drawing/2014/main" id="{BFDD0E08-6479-D04F-8FEC-656534AFBF58}"/>
              </a:ext>
            </a:extLst>
          </p:cNvPr>
          <p:cNvCxnSpPr/>
          <p:nvPr/>
        </p:nvCxnSpPr>
        <p:spPr bwMode="auto">
          <a:xfrm flipV="1">
            <a:off x="5508104" y="3516788"/>
            <a:ext cx="0" cy="661866"/>
          </a:xfrm>
          <a:prstGeom prst="straightConnector1">
            <a:avLst/>
          </a:prstGeom>
          <a:blipFill dpi="0" rotWithShape="0">
            <a:blip r:embed="rId3"/>
            <a:srcRect/>
            <a:tile tx="0" ty="0" sx="100000" sy="100000" flip="none" algn="tl"/>
          </a:blipFill>
          <a:ln w="25400" cap="flat" cmpd="sng" algn="ctr">
            <a:solidFill>
              <a:srgbClr val="002060"/>
            </a:solidFill>
            <a:prstDash val="solid"/>
            <a:round/>
            <a:headEnd type="oval"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68" name="TextBox 67">
            <a:extLst>
              <a:ext uri="{FF2B5EF4-FFF2-40B4-BE49-F238E27FC236}">
                <a16:creationId xmlns:a16="http://schemas.microsoft.com/office/drawing/2014/main" id="{0C830A39-F7AF-3044-8B9F-BE09F3F8A6BD}"/>
              </a:ext>
            </a:extLst>
          </p:cNvPr>
          <p:cNvSpPr txBox="1"/>
          <p:nvPr/>
        </p:nvSpPr>
        <p:spPr>
          <a:xfrm>
            <a:off x="4675883" y="3734240"/>
            <a:ext cx="1611018" cy="338554"/>
          </a:xfrm>
          <a:prstGeom prst="rect">
            <a:avLst/>
          </a:prstGeom>
          <a:solidFill>
            <a:schemeClr val="bg1"/>
          </a:solidFill>
        </p:spPr>
        <p:txBody>
          <a:bodyPr wrap="none" rtlCol="0">
            <a:spAutoFit/>
          </a:bodyPr>
          <a:lstStyle/>
          <a:p>
            <a:r>
              <a:rPr lang="en-US" sz="1600" dirty="0"/>
              <a:t>Probe Responses</a:t>
            </a:r>
          </a:p>
        </p:txBody>
      </p:sp>
      <p:sp>
        <p:nvSpPr>
          <p:cNvPr id="60" name="Right Brace 59">
            <a:extLst>
              <a:ext uri="{FF2B5EF4-FFF2-40B4-BE49-F238E27FC236}">
                <a16:creationId xmlns:a16="http://schemas.microsoft.com/office/drawing/2014/main" id="{249EDBF1-8C86-514A-9C95-7A18A0D73639}"/>
              </a:ext>
            </a:extLst>
          </p:cNvPr>
          <p:cNvSpPr/>
          <p:nvPr/>
        </p:nvSpPr>
        <p:spPr bwMode="auto">
          <a:xfrm rot="16200000">
            <a:off x="3876301" y="2942350"/>
            <a:ext cx="167612" cy="935754"/>
          </a:xfrm>
          <a:prstGeom prst="rightBrace">
            <a:avLst/>
          </a:prstGeom>
          <a:no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64" name="TextBox 63">
            <a:extLst>
              <a:ext uri="{FF2B5EF4-FFF2-40B4-BE49-F238E27FC236}">
                <a16:creationId xmlns:a16="http://schemas.microsoft.com/office/drawing/2014/main" id="{613096B0-EF4E-C945-A847-20F5454FE81A}"/>
              </a:ext>
            </a:extLst>
          </p:cNvPr>
          <p:cNvSpPr txBox="1"/>
          <p:nvPr/>
        </p:nvSpPr>
        <p:spPr>
          <a:xfrm>
            <a:off x="3348575" y="3070227"/>
            <a:ext cx="1169423" cy="307777"/>
          </a:xfrm>
          <a:prstGeom prst="rect">
            <a:avLst/>
          </a:prstGeom>
          <a:noFill/>
        </p:spPr>
        <p:txBody>
          <a:bodyPr wrap="none" rtlCol="0">
            <a:spAutoFit/>
          </a:bodyPr>
          <a:lstStyle/>
          <a:p>
            <a:r>
              <a:rPr lang="en-US" sz="1400" dirty="0">
                <a:solidFill>
                  <a:srgbClr val="FF0000"/>
                </a:solidFill>
              </a:rPr>
              <a:t>Retry Frames</a:t>
            </a:r>
          </a:p>
        </p:txBody>
      </p:sp>
      <p:sp>
        <p:nvSpPr>
          <p:cNvPr id="65" name="TextBox 64">
            <a:extLst>
              <a:ext uri="{FF2B5EF4-FFF2-40B4-BE49-F238E27FC236}">
                <a16:creationId xmlns:a16="http://schemas.microsoft.com/office/drawing/2014/main" id="{AEAA214D-2304-C147-B1A0-6EBED968BB9F}"/>
              </a:ext>
            </a:extLst>
          </p:cNvPr>
          <p:cNvSpPr txBox="1"/>
          <p:nvPr/>
        </p:nvSpPr>
        <p:spPr>
          <a:xfrm>
            <a:off x="2045475" y="2810169"/>
            <a:ext cx="5053050" cy="369332"/>
          </a:xfrm>
          <a:prstGeom prst="rect">
            <a:avLst/>
          </a:prstGeom>
          <a:noFill/>
        </p:spPr>
        <p:txBody>
          <a:bodyPr wrap="none" rtlCol="0">
            <a:spAutoFit/>
          </a:bodyPr>
          <a:lstStyle/>
          <a:p>
            <a:r>
              <a:rPr lang="en-US" sz="1800" dirty="0">
                <a:solidFill>
                  <a:srgbClr val="FF0000"/>
                </a:solidFill>
              </a:rPr>
              <a:t>Problem 1: 75% Probe Responses were retry frames</a:t>
            </a:r>
          </a:p>
        </p:txBody>
      </p:sp>
      <p:sp>
        <p:nvSpPr>
          <p:cNvPr id="66" name="TextBox 65">
            <a:extLst>
              <a:ext uri="{FF2B5EF4-FFF2-40B4-BE49-F238E27FC236}">
                <a16:creationId xmlns:a16="http://schemas.microsoft.com/office/drawing/2014/main" id="{CCCF6AA1-D966-7245-BC2E-A4E87FC6A6C9}"/>
              </a:ext>
            </a:extLst>
          </p:cNvPr>
          <p:cNvSpPr txBox="1"/>
          <p:nvPr/>
        </p:nvSpPr>
        <p:spPr>
          <a:xfrm>
            <a:off x="5025756" y="3205078"/>
            <a:ext cx="1100493" cy="307777"/>
          </a:xfrm>
          <a:prstGeom prst="rect">
            <a:avLst/>
          </a:prstGeom>
          <a:noFill/>
        </p:spPr>
        <p:txBody>
          <a:bodyPr wrap="none" rtlCol="0">
            <a:spAutoFit/>
          </a:bodyPr>
          <a:lstStyle/>
          <a:p>
            <a:r>
              <a:rPr lang="en-US" sz="1400" dirty="0">
                <a:solidFill>
                  <a:srgbClr val="FF0000"/>
                </a:solidFill>
              </a:rPr>
              <a:t>Retry Frame</a:t>
            </a:r>
          </a:p>
        </p:txBody>
      </p:sp>
      <p:sp>
        <p:nvSpPr>
          <p:cNvPr id="67" name="Multiply 66">
            <a:extLst>
              <a:ext uri="{FF2B5EF4-FFF2-40B4-BE49-F238E27FC236}">
                <a16:creationId xmlns:a16="http://schemas.microsoft.com/office/drawing/2014/main" id="{582FB1DB-3023-4344-95A2-3900A7C1744C}"/>
              </a:ext>
            </a:extLst>
          </p:cNvPr>
          <p:cNvSpPr/>
          <p:nvPr/>
        </p:nvSpPr>
        <p:spPr bwMode="auto">
          <a:xfrm>
            <a:off x="4778024" y="3520241"/>
            <a:ext cx="381515" cy="360040"/>
          </a:xfrm>
          <a:prstGeom prst="mathMultiply">
            <a:avLst>
              <a:gd name="adj1" fmla="val 16836"/>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70" name="Multiply 69">
            <a:extLst>
              <a:ext uri="{FF2B5EF4-FFF2-40B4-BE49-F238E27FC236}">
                <a16:creationId xmlns:a16="http://schemas.microsoft.com/office/drawing/2014/main" id="{3CB5AB32-69DE-3742-BB3F-874C60A9ECE8}"/>
              </a:ext>
            </a:extLst>
          </p:cNvPr>
          <p:cNvSpPr/>
          <p:nvPr/>
        </p:nvSpPr>
        <p:spPr bwMode="auto">
          <a:xfrm>
            <a:off x="5336618" y="3528262"/>
            <a:ext cx="381515" cy="360040"/>
          </a:xfrm>
          <a:prstGeom prst="mathMultiply">
            <a:avLst>
              <a:gd name="adj1" fmla="val 16836"/>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73" name="TextBox 72">
            <a:extLst>
              <a:ext uri="{FF2B5EF4-FFF2-40B4-BE49-F238E27FC236}">
                <a16:creationId xmlns:a16="http://schemas.microsoft.com/office/drawing/2014/main" id="{AE29A2B5-9719-6A4D-8051-8E9C4EF6C703}"/>
              </a:ext>
            </a:extLst>
          </p:cNvPr>
          <p:cNvSpPr txBox="1"/>
          <p:nvPr/>
        </p:nvSpPr>
        <p:spPr>
          <a:xfrm>
            <a:off x="6013658" y="3253106"/>
            <a:ext cx="3248283" cy="646331"/>
          </a:xfrm>
          <a:prstGeom prst="rect">
            <a:avLst/>
          </a:prstGeom>
          <a:noFill/>
        </p:spPr>
        <p:txBody>
          <a:bodyPr wrap="square" rtlCol="0">
            <a:spAutoFit/>
          </a:bodyPr>
          <a:lstStyle/>
          <a:p>
            <a:pPr algn="l"/>
            <a:r>
              <a:rPr lang="en-US" sz="1800" dirty="0">
                <a:solidFill>
                  <a:srgbClr val="FF0000"/>
                </a:solidFill>
              </a:rPr>
              <a:t>Problem 2: 62% Probe Responses reached after </a:t>
            </a:r>
            <a:r>
              <a:rPr lang="en-US" sz="1800" dirty="0" err="1">
                <a:solidFill>
                  <a:srgbClr val="FF0000"/>
                </a:solidFill>
              </a:rPr>
              <a:t>MaxCT</a:t>
            </a:r>
            <a:endParaRPr lang="en-US" sz="1800" dirty="0">
              <a:solidFill>
                <a:srgbClr val="FF0000"/>
              </a:solidFill>
            </a:endParaRPr>
          </a:p>
        </p:txBody>
      </p:sp>
      <p:sp>
        <p:nvSpPr>
          <p:cNvPr id="74" name="Rectangle 73">
            <a:extLst>
              <a:ext uri="{FF2B5EF4-FFF2-40B4-BE49-F238E27FC236}">
                <a16:creationId xmlns:a16="http://schemas.microsoft.com/office/drawing/2014/main" id="{5CC0E8B6-111F-8F44-ACCF-2A9BDDED1757}"/>
              </a:ext>
            </a:extLst>
          </p:cNvPr>
          <p:cNvSpPr/>
          <p:nvPr/>
        </p:nvSpPr>
        <p:spPr bwMode="auto">
          <a:xfrm>
            <a:off x="1783530" y="2214317"/>
            <a:ext cx="5892687"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How to minimize</a:t>
            </a:r>
            <a:r>
              <a:rPr kumimoji="0" lang="en-US" sz="2800" b="0" i="0" u="none" strike="noStrike" cap="none" normalizeH="0" dirty="0">
                <a:ln>
                  <a:noFill/>
                </a:ln>
                <a:solidFill>
                  <a:schemeClr val="bg1"/>
                </a:solidFill>
                <a:effectLst/>
                <a:latin typeface="Gill Sans" charset="0"/>
                <a:ea typeface="Heiti SC Light" charset="0"/>
                <a:cs typeface="Heiti SC Light" charset="0"/>
                <a:sym typeface="Gill Sans" charset="0"/>
              </a:rPr>
              <a:t> the number of </a:t>
            </a: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redundant probe responses? </a:t>
            </a:r>
          </a:p>
        </p:txBody>
      </p:sp>
      <p:sp>
        <p:nvSpPr>
          <p:cNvPr id="75" name="TextBox 74">
            <a:extLst>
              <a:ext uri="{FF2B5EF4-FFF2-40B4-BE49-F238E27FC236}">
                <a16:creationId xmlns:a16="http://schemas.microsoft.com/office/drawing/2014/main" id="{406F7D3A-C247-0D41-9A7B-78B5D1C39630}"/>
              </a:ext>
            </a:extLst>
          </p:cNvPr>
          <p:cNvSpPr txBox="1"/>
          <p:nvPr/>
        </p:nvSpPr>
        <p:spPr>
          <a:xfrm>
            <a:off x="-26925" y="4563874"/>
            <a:ext cx="8418665" cy="600164"/>
          </a:xfrm>
          <a:prstGeom prst="rect">
            <a:avLst/>
          </a:prstGeom>
          <a:noFill/>
        </p:spPr>
        <p:txBody>
          <a:bodyPr wrap="square" rtlCol="0">
            <a:spAutoFit/>
          </a:bodyPr>
          <a:lstStyle/>
          <a:p>
            <a:pPr algn="l"/>
            <a:r>
              <a:rPr lang="en-US" sz="1100" dirty="0"/>
              <a:t>[1] X. Hu and L. Song and D. V. </a:t>
            </a:r>
            <a:r>
              <a:rPr lang="en-US" sz="1100" dirty="0" err="1"/>
              <a:t>Bruggen</a:t>
            </a:r>
            <a:r>
              <a:rPr lang="en-US" sz="1100" dirty="0"/>
              <a:t> and A. </a:t>
            </a:r>
            <a:r>
              <a:rPr lang="en-US" sz="1100" dirty="0" err="1"/>
              <a:t>Striegel</a:t>
            </a:r>
            <a:r>
              <a:rPr lang="en-US" sz="1100" dirty="0"/>
              <a:t>. Is There WiFi Yet?: How Aggressive Probe Requests Deteriorate Energy</a:t>
            </a:r>
          </a:p>
          <a:p>
            <a:pPr algn="l"/>
            <a:r>
              <a:rPr lang="en-US" sz="1100" dirty="0"/>
              <a:t> and Throughput. In Proceedings of ACM IMC, 2015.</a:t>
            </a:r>
          </a:p>
          <a:p>
            <a:pPr algn="l"/>
            <a:r>
              <a:rPr lang="en-US" sz="1100" dirty="0"/>
              <a:t>[2]  </a:t>
            </a:r>
            <a:r>
              <a:rPr lang="en-US" sz="1100" dirty="0" err="1"/>
              <a:t>Freudiger</a:t>
            </a:r>
            <a:r>
              <a:rPr lang="en-US" sz="1100" dirty="0"/>
              <a:t>. How talkative is your mobile device? An experimental study of Wi-Fi probe requests. In Proceedings of ACM </a:t>
            </a:r>
            <a:r>
              <a:rPr lang="en-US" sz="1100" dirty="0" err="1"/>
              <a:t>WiSec</a:t>
            </a:r>
            <a:r>
              <a:rPr lang="en-US" sz="1100" dirty="0"/>
              <a:t>, 2015.</a:t>
            </a:r>
          </a:p>
        </p:txBody>
      </p:sp>
    </p:spTree>
    <p:extLst>
      <p:ext uri="{BB962C8B-B14F-4D97-AF65-F5344CB8AC3E}">
        <p14:creationId xmlns:p14="http://schemas.microsoft.com/office/powerpoint/2010/main" val="378683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7" grpId="0" animBg="1"/>
      <p:bldP spid="70" grpId="0" animBg="1"/>
      <p:bldP spid="73" grpId="0"/>
      <p:bldP spid="7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10</a:t>
            </a:fld>
            <a:endParaRPr sz="900">
              <a:solidFill>
                <a:schemeClr val="bg1"/>
              </a:solidFill>
              <a:latin typeface="Montserrat-Regular" charset="0"/>
              <a:ea typeface="ＭＳ Ｐゴシック" charset="0"/>
              <a:cs typeface="ＭＳ Ｐゴシック" charset="0"/>
            </a:endParaRPr>
          </a:p>
        </p:txBody>
      </p:sp>
      <p:sp>
        <p:nvSpPr>
          <p:cNvPr id="56" name="Oval 3">
            <a:extLst>
              <a:ext uri="{FF2B5EF4-FFF2-40B4-BE49-F238E27FC236}">
                <a16:creationId xmlns:a16="http://schemas.microsoft.com/office/drawing/2014/main" id="{93E4E620-132B-E24D-A3BC-41D4043F709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7" name="Oval 4">
            <a:extLst>
              <a:ext uri="{FF2B5EF4-FFF2-40B4-BE49-F238E27FC236}">
                <a16:creationId xmlns:a16="http://schemas.microsoft.com/office/drawing/2014/main" id="{55607C3D-7AE1-8244-BE81-A5DEAF7BAA80}"/>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8" name="Oval 5">
            <a:extLst>
              <a:ext uri="{FF2B5EF4-FFF2-40B4-BE49-F238E27FC236}">
                <a16:creationId xmlns:a16="http://schemas.microsoft.com/office/drawing/2014/main" id="{147C7578-A1C0-2F4F-BC6D-1B22678C8527}"/>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pic>
        <p:nvPicPr>
          <p:cNvPr id="23" name="Picture 22">
            <a:extLst>
              <a:ext uri="{FF2B5EF4-FFF2-40B4-BE49-F238E27FC236}">
                <a16:creationId xmlns:a16="http://schemas.microsoft.com/office/drawing/2014/main" id="{2963FB9E-F2FC-4440-8DAC-69C0AC0A39B5}"/>
              </a:ext>
            </a:extLst>
          </p:cNvPr>
          <p:cNvPicPr>
            <a:picLocks noChangeAspect="1"/>
          </p:cNvPicPr>
          <p:nvPr/>
        </p:nvPicPr>
        <p:blipFill rotWithShape="1">
          <a:blip r:embed="rId3"/>
          <a:srcRect r="4615"/>
          <a:stretch/>
        </p:blipFill>
        <p:spPr>
          <a:xfrm>
            <a:off x="5292079" y="1891866"/>
            <a:ext cx="3853765" cy="2606608"/>
          </a:xfrm>
          <a:prstGeom prst="rect">
            <a:avLst/>
          </a:prstGeom>
        </p:spPr>
      </p:pic>
      <p:sp>
        <p:nvSpPr>
          <p:cNvPr id="24" name="TextBox 23">
            <a:extLst>
              <a:ext uri="{FF2B5EF4-FFF2-40B4-BE49-F238E27FC236}">
                <a16:creationId xmlns:a16="http://schemas.microsoft.com/office/drawing/2014/main" id="{A9306BF5-0575-6E44-9163-6B348FCD0098}"/>
              </a:ext>
            </a:extLst>
          </p:cNvPr>
          <p:cNvSpPr txBox="1"/>
          <p:nvPr/>
        </p:nvSpPr>
        <p:spPr>
          <a:xfrm>
            <a:off x="6054038" y="1374666"/>
            <a:ext cx="2930545" cy="584775"/>
          </a:xfrm>
          <a:prstGeom prst="rect">
            <a:avLst/>
          </a:prstGeom>
          <a:noFill/>
        </p:spPr>
        <p:txBody>
          <a:bodyPr wrap="square" rtlCol="0">
            <a:spAutoFit/>
          </a:bodyPr>
          <a:lstStyle/>
          <a:p>
            <a:r>
              <a:rPr lang="en-US" sz="1600" dirty="0">
                <a:solidFill>
                  <a:schemeClr val="accent2"/>
                </a:solidFill>
              </a:rPr>
              <a:t>Problem: Long tail distribution</a:t>
            </a:r>
          </a:p>
          <a:p>
            <a:r>
              <a:rPr lang="en-US" sz="1600" dirty="0">
                <a:solidFill>
                  <a:schemeClr val="accent2"/>
                </a:solidFill>
              </a:rPr>
              <a:t>99</a:t>
            </a:r>
            <a:r>
              <a:rPr lang="en-US" sz="1600" baseline="30000" dirty="0">
                <a:solidFill>
                  <a:schemeClr val="accent2"/>
                </a:solidFill>
              </a:rPr>
              <a:t>th</a:t>
            </a:r>
            <a:r>
              <a:rPr lang="en-US" sz="1600" dirty="0">
                <a:solidFill>
                  <a:schemeClr val="accent2"/>
                </a:solidFill>
              </a:rPr>
              <a:t> percentile: 150ms delay </a:t>
            </a:r>
          </a:p>
        </p:txBody>
      </p:sp>
      <p:cxnSp>
        <p:nvCxnSpPr>
          <p:cNvPr id="25" name="Straight Arrow Connector 24">
            <a:extLst>
              <a:ext uri="{FF2B5EF4-FFF2-40B4-BE49-F238E27FC236}">
                <a16:creationId xmlns:a16="http://schemas.microsoft.com/office/drawing/2014/main" id="{B6FF5537-5305-764A-9AA1-B5FD6AE7C50C}"/>
              </a:ext>
            </a:extLst>
          </p:cNvPr>
          <p:cNvCxnSpPr>
            <a:cxnSpLocks/>
          </p:cNvCxnSpPr>
          <p:nvPr/>
        </p:nvCxnSpPr>
        <p:spPr bwMode="auto">
          <a:xfrm>
            <a:off x="8172400" y="1953696"/>
            <a:ext cx="576064" cy="330022"/>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aphicFrame>
        <p:nvGraphicFramePr>
          <p:cNvPr id="11" name="Chart 10">
            <a:extLst>
              <a:ext uri="{FF2B5EF4-FFF2-40B4-BE49-F238E27FC236}">
                <a16:creationId xmlns:a16="http://schemas.microsoft.com/office/drawing/2014/main" id="{5E50352E-339A-4C4C-9FBE-FF02D66C8113}"/>
              </a:ext>
            </a:extLst>
          </p:cNvPr>
          <p:cNvGraphicFramePr/>
          <p:nvPr>
            <p:extLst>
              <p:ext uri="{D42A27DB-BD31-4B8C-83A1-F6EECF244321}">
                <p14:modId xmlns:p14="http://schemas.microsoft.com/office/powerpoint/2010/main" val="320604800"/>
              </p:ext>
            </p:extLst>
          </p:nvPr>
        </p:nvGraphicFramePr>
        <p:xfrm>
          <a:off x="106207" y="1440824"/>
          <a:ext cx="4453961" cy="2659690"/>
        </p:xfrm>
        <a:graphic>
          <a:graphicData uri="http://schemas.openxmlformats.org/drawingml/2006/chart">
            <c:chart xmlns:c="http://schemas.openxmlformats.org/drawingml/2006/chart" xmlns:r="http://schemas.openxmlformats.org/officeDocument/2006/relationships" r:id="rId5"/>
          </a:graphicData>
        </a:graphic>
      </p:graphicFrame>
      <p:cxnSp>
        <p:nvCxnSpPr>
          <p:cNvPr id="12" name="Straight Arrow Connector 11">
            <a:extLst>
              <a:ext uri="{FF2B5EF4-FFF2-40B4-BE49-F238E27FC236}">
                <a16:creationId xmlns:a16="http://schemas.microsoft.com/office/drawing/2014/main" id="{10EF048F-DBD4-D64E-A318-EB3930898A7D}"/>
              </a:ext>
            </a:extLst>
          </p:cNvPr>
          <p:cNvCxnSpPr>
            <a:cxnSpLocks/>
          </p:cNvCxnSpPr>
          <p:nvPr/>
        </p:nvCxnSpPr>
        <p:spPr bwMode="auto">
          <a:xfrm flipV="1">
            <a:off x="1187605" y="3740474"/>
            <a:ext cx="0" cy="417877"/>
          </a:xfrm>
          <a:prstGeom prst="straightConnector1">
            <a:avLst/>
          </a:prstGeom>
          <a:blipFill dpi="0" rotWithShape="0">
            <a:blip r:embed="rId4"/>
            <a:srcRect/>
            <a:tile tx="0" ty="0" sx="100000" sy="100000" flip="none" algn="tl"/>
          </a:blipFill>
          <a:ln w="317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5" name="TextBox 14">
            <a:extLst>
              <a:ext uri="{FF2B5EF4-FFF2-40B4-BE49-F238E27FC236}">
                <a16:creationId xmlns:a16="http://schemas.microsoft.com/office/drawing/2014/main" id="{DB26D7E0-1F95-A341-A2CB-7B56D837A11F}"/>
              </a:ext>
            </a:extLst>
          </p:cNvPr>
          <p:cNvSpPr txBox="1"/>
          <p:nvPr/>
        </p:nvSpPr>
        <p:spPr>
          <a:xfrm>
            <a:off x="562209" y="4242106"/>
            <a:ext cx="1250791" cy="461665"/>
          </a:xfrm>
          <a:prstGeom prst="rect">
            <a:avLst/>
          </a:prstGeom>
          <a:noFill/>
        </p:spPr>
        <p:txBody>
          <a:bodyPr wrap="none" rtlCol="0">
            <a:spAutoFit/>
          </a:bodyPr>
          <a:lstStyle/>
          <a:p>
            <a:r>
              <a:rPr lang="en-US" sz="1200" dirty="0"/>
              <a:t>Active Discovery</a:t>
            </a:r>
          </a:p>
          <a:p>
            <a:r>
              <a:rPr lang="en-US" sz="1200" dirty="0"/>
              <a:t>Triggered</a:t>
            </a:r>
          </a:p>
        </p:txBody>
      </p:sp>
      <p:sp>
        <p:nvSpPr>
          <p:cNvPr id="16" name="TextBox 15">
            <a:extLst>
              <a:ext uri="{FF2B5EF4-FFF2-40B4-BE49-F238E27FC236}">
                <a16:creationId xmlns:a16="http://schemas.microsoft.com/office/drawing/2014/main" id="{577325B4-271C-F749-B903-1AB0217C0626}"/>
              </a:ext>
            </a:extLst>
          </p:cNvPr>
          <p:cNvSpPr txBox="1"/>
          <p:nvPr/>
        </p:nvSpPr>
        <p:spPr>
          <a:xfrm>
            <a:off x="3010500" y="4158351"/>
            <a:ext cx="1250791" cy="461665"/>
          </a:xfrm>
          <a:prstGeom prst="rect">
            <a:avLst/>
          </a:prstGeom>
          <a:noFill/>
        </p:spPr>
        <p:txBody>
          <a:bodyPr wrap="none" rtlCol="0">
            <a:spAutoFit/>
          </a:bodyPr>
          <a:lstStyle/>
          <a:p>
            <a:r>
              <a:rPr lang="en-US" sz="1200" dirty="0"/>
              <a:t>Active Discovery</a:t>
            </a:r>
          </a:p>
          <a:p>
            <a:r>
              <a:rPr lang="en-US" sz="1200" dirty="0"/>
              <a:t>Triggered</a:t>
            </a:r>
          </a:p>
        </p:txBody>
      </p:sp>
      <p:cxnSp>
        <p:nvCxnSpPr>
          <p:cNvPr id="19" name="Straight Arrow Connector 18">
            <a:extLst>
              <a:ext uri="{FF2B5EF4-FFF2-40B4-BE49-F238E27FC236}">
                <a16:creationId xmlns:a16="http://schemas.microsoft.com/office/drawing/2014/main" id="{620BE623-C8D2-094F-9AB1-BBEB8E0CC0DA}"/>
              </a:ext>
            </a:extLst>
          </p:cNvPr>
          <p:cNvCxnSpPr>
            <a:cxnSpLocks/>
          </p:cNvCxnSpPr>
          <p:nvPr/>
        </p:nvCxnSpPr>
        <p:spPr bwMode="auto">
          <a:xfrm flipV="1">
            <a:off x="3482024" y="3693895"/>
            <a:ext cx="0" cy="417876"/>
          </a:xfrm>
          <a:prstGeom prst="straightConnector1">
            <a:avLst/>
          </a:prstGeom>
          <a:blipFill dpi="0" rotWithShape="0">
            <a:blip r:embed="rId4"/>
            <a:srcRect/>
            <a:tile tx="0" ty="0" sx="100000" sy="100000" flip="none" algn="tl"/>
          </a:blipFill>
          <a:ln w="317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0" name="Straight Arrow Connector 19">
            <a:extLst>
              <a:ext uri="{FF2B5EF4-FFF2-40B4-BE49-F238E27FC236}">
                <a16:creationId xmlns:a16="http://schemas.microsoft.com/office/drawing/2014/main" id="{14B54E16-E713-FB49-A458-A9DC644C057B}"/>
              </a:ext>
            </a:extLst>
          </p:cNvPr>
          <p:cNvCxnSpPr>
            <a:cxnSpLocks/>
          </p:cNvCxnSpPr>
          <p:nvPr/>
        </p:nvCxnSpPr>
        <p:spPr bwMode="auto">
          <a:xfrm>
            <a:off x="1187605" y="4015562"/>
            <a:ext cx="2294419" cy="0"/>
          </a:xfrm>
          <a:prstGeom prst="straightConnector1">
            <a:avLst/>
          </a:prstGeom>
          <a:blipFill dpi="0" rotWithShape="0">
            <a:blip r:embed="rId4"/>
            <a:srcRect/>
            <a:tile tx="0" ty="0" sx="100000" sy="100000" flip="none" algn="tl"/>
          </a:blipFill>
          <a:ln w="25400" cap="flat" cmpd="sng" algn="ctr">
            <a:solidFill>
              <a:srgbClr val="000000"/>
            </a:solidFill>
            <a:prstDash val="sysDash"/>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8" name="TextBox 17">
            <a:extLst>
              <a:ext uri="{FF2B5EF4-FFF2-40B4-BE49-F238E27FC236}">
                <a16:creationId xmlns:a16="http://schemas.microsoft.com/office/drawing/2014/main" id="{D84E6EE4-017C-EB4C-A54E-76C426129F1F}"/>
              </a:ext>
            </a:extLst>
          </p:cNvPr>
          <p:cNvSpPr txBox="1"/>
          <p:nvPr/>
        </p:nvSpPr>
        <p:spPr>
          <a:xfrm>
            <a:off x="1598681" y="3830896"/>
            <a:ext cx="708848" cy="369332"/>
          </a:xfrm>
          <a:prstGeom prst="rect">
            <a:avLst/>
          </a:prstGeom>
          <a:solidFill>
            <a:schemeClr val="bg1"/>
          </a:solidFill>
        </p:spPr>
        <p:txBody>
          <a:bodyPr wrap="none" rtlCol="0">
            <a:spAutoFit/>
          </a:bodyPr>
          <a:lstStyle/>
          <a:p>
            <a:r>
              <a:rPr lang="en-US" sz="1800" dirty="0"/>
              <a:t>2 min</a:t>
            </a:r>
          </a:p>
        </p:txBody>
      </p:sp>
      <p:sp>
        <p:nvSpPr>
          <p:cNvPr id="17" name="Rectangle 1">
            <a:extLst>
              <a:ext uri="{FF2B5EF4-FFF2-40B4-BE49-F238E27FC236}">
                <a16:creationId xmlns:a16="http://schemas.microsoft.com/office/drawing/2014/main" id="{8E72A57E-A121-E147-B422-A7B35B391A39}"/>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Impact of Active Discovery: </a:t>
            </a:r>
            <a:r>
              <a:rPr lang="en-US" sz="2400" dirty="0">
                <a:solidFill>
                  <a:schemeClr val="accent2"/>
                </a:solidFill>
                <a:latin typeface="Bebas Neue" charset="0"/>
                <a:ea typeface="ＭＳ Ｐゴシック" charset="0"/>
                <a:cs typeface="ＭＳ Ｐゴシック" charset="0"/>
                <a:sym typeface="Bebas Neue" charset="0"/>
              </a:rPr>
              <a:t>WiFi Latency at Client</a:t>
            </a:r>
          </a:p>
        </p:txBody>
      </p:sp>
    </p:spTree>
    <p:extLst>
      <p:ext uri="{BB962C8B-B14F-4D97-AF65-F5344CB8AC3E}">
        <p14:creationId xmlns:p14="http://schemas.microsoft.com/office/powerpoint/2010/main" val="2091087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11</a:t>
            </a:fld>
            <a:endParaRPr sz="900">
              <a:solidFill>
                <a:schemeClr val="bg1"/>
              </a:solidFill>
              <a:latin typeface="Montserrat-Regular" charset="0"/>
              <a:ea typeface="ＭＳ Ｐゴシック" charset="0"/>
              <a:cs typeface="ＭＳ Ｐゴシック" charset="0"/>
            </a:endParaRPr>
          </a:p>
        </p:txBody>
      </p:sp>
      <p:sp>
        <p:nvSpPr>
          <p:cNvPr id="56" name="Oval 3">
            <a:extLst>
              <a:ext uri="{FF2B5EF4-FFF2-40B4-BE49-F238E27FC236}">
                <a16:creationId xmlns:a16="http://schemas.microsoft.com/office/drawing/2014/main" id="{93E4E620-132B-E24D-A3BC-41D4043F709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7" name="Oval 4">
            <a:extLst>
              <a:ext uri="{FF2B5EF4-FFF2-40B4-BE49-F238E27FC236}">
                <a16:creationId xmlns:a16="http://schemas.microsoft.com/office/drawing/2014/main" id="{55607C3D-7AE1-8244-BE81-A5DEAF7BAA80}"/>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8" name="Oval 5">
            <a:extLst>
              <a:ext uri="{FF2B5EF4-FFF2-40B4-BE49-F238E27FC236}">
                <a16:creationId xmlns:a16="http://schemas.microsoft.com/office/drawing/2014/main" id="{147C7578-A1C0-2F4F-BC6D-1B22678C8527}"/>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pic>
        <p:nvPicPr>
          <p:cNvPr id="23" name="Picture 22">
            <a:extLst>
              <a:ext uri="{FF2B5EF4-FFF2-40B4-BE49-F238E27FC236}">
                <a16:creationId xmlns:a16="http://schemas.microsoft.com/office/drawing/2014/main" id="{2963FB9E-F2FC-4440-8DAC-69C0AC0A39B5}"/>
              </a:ext>
            </a:extLst>
          </p:cNvPr>
          <p:cNvPicPr>
            <a:picLocks noChangeAspect="1"/>
          </p:cNvPicPr>
          <p:nvPr/>
        </p:nvPicPr>
        <p:blipFill rotWithShape="1">
          <a:blip r:embed="rId3"/>
          <a:srcRect r="4615"/>
          <a:stretch/>
        </p:blipFill>
        <p:spPr>
          <a:xfrm>
            <a:off x="5292079" y="1891866"/>
            <a:ext cx="3853765" cy="2606608"/>
          </a:xfrm>
          <a:prstGeom prst="rect">
            <a:avLst/>
          </a:prstGeom>
        </p:spPr>
      </p:pic>
      <p:sp>
        <p:nvSpPr>
          <p:cNvPr id="24" name="TextBox 23">
            <a:extLst>
              <a:ext uri="{FF2B5EF4-FFF2-40B4-BE49-F238E27FC236}">
                <a16:creationId xmlns:a16="http://schemas.microsoft.com/office/drawing/2014/main" id="{A9306BF5-0575-6E44-9163-6B348FCD0098}"/>
              </a:ext>
            </a:extLst>
          </p:cNvPr>
          <p:cNvSpPr txBox="1"/>
          <p:nvPr/>
        </p:nvSpPr>
        <p:spPr>
          <a:xfrm>
            <a:off x="6054038" y="1374666"/>
            <a:ext cx="2930545" cy="584775"/>
          </a:xfrm>
          <a:prstGeom prst="rect">
            <a:avLst/>
          </a:prstGeom>
          <a:noFill/>
        </p:spPr>
        <p:txBody>
          <a:bodyPr wrap="square" rtlCol="0">
            <a:spAutoFit/>
          </a:bodyPr>
          <a:lstStyle/>
          <a:p>
            <a:r>
              <a:rPr lang="en-US" sz="1600" dirty="0">
                <a:solidFill>
                  <a:schemeClr val="accent2"/>
                </a:solidFill>
              </a:rPr>
              <a:t>Problem: Long tail distribution</a:t>
            </a:r>
          </a:p>
          <a:p>
            <a:r>
              <a:rPr lang="en-US" sz="1600" dirty="0">
                <a:solidFill>
                  <a:schemeClr val="accent2"/>
                </a:solidFill>
              </a:rPr>
              <a:t>99</a:t>
            </a:r>
            <a:r>
              <a:rPr lang="en-US" sz="1600" baseline="30000" dirty="0">
                <a:solidFill>
                  <a:schemeClr val="accent2"/>
                </a:solidFill>
              </a:rPr>
              <a:t>th</a:t>
            </a:r>
            <a:r>
              <a:rPr lang="en-US" sz="1600" dirty="0">
                <a:solidFill>
                  <a:schemeClr val="accent2"/>
                </a:solidFill>
              </a:rPr>
              <a:t> percentile: 150ms delay </a:t>
            </a:r>
          </a:p>
        </p:txBody>
      </p:sp>
      <p:cxnSp>
        <p:nvCxnSpPr>
          <p:cNvPr id="25" name="Straight Arrow Connector 24">
            <a:extLst>
              <a:ext uri="{FF2B5EF4-FFF2-40B4-BE49-F238E27FC236}">
                <a16:creationId xmlns:a16="http://schemas.microsoft.com/office/drawing/2014/main" id="{B6FF5537-5305-764A-9AA1-B5FD6AE7C50C}"/>
              </a:ext>
            </a:extLst>
          </p:cNvPr>
          <p:cNvCxnSpPr>
            <a:cxnSpLocks/>
          </p:cNvCxnSpPr>
          <p:nvPr/>
        </p:nvCxnSpPr>
        <p:spPr bwMode="auto">
          <a:xfrm>
            <a:off x="8172400" y="1953696"/>
            <a:ext cx="576064" cy="330022"/>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7" name="Rectangle 1">
            <a:extLst>
              <a:ext uri="{FF2B5EF4-FFF2-40B4-BE49-F238E27FC236}">
                <a16:creationId xmlns:a16="http://schemas.microsoft.com/office/drawing/2014/main" id="{8E72A57E-A121-E147-B422-A7B35B391A39}"/>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Impact of Active Discovery: </a:t>
            </a:r>
            <a:r>
              <a:rPr lang="en-US" sz="2400" dirty="0">
                <a:solidFill>
                  <a:schemeClr val="accent2"/>
                </a:solidFill>
                <a:latin typeface="Bebas Neue" charset="0"/>
                <a:ea typeface="ＭＳ Ｐゴシック" charset="0"/>
                <a:cs typeface="ＭＳ Ｐゴシック" charset="0"/>
                <a:sym typeface="Bebas Neue" charset="0"/>
              </a:rPr>
              <a:t>WiFi Latency at Client</a:t>
            </a:r>
          </a:p>
        </p:txBody>
      </p:sp>
      <p:sp>
        <p:nvSpPr>
          <p:cNvPr id="21" name="Rounded Rectangular Callout 20">
            <a:extLst>
              <a:ext uri="{FF2B5EF4-FFF2-40B4-BE49-F238E27FC236}">
                <a16:creationId xmlns:a16="http://schemas.microsoft.com/office/drawing/2014/main" id="{36021F71-4387-5844-8BBC-A4823642FA1E}"/>
              </a:ext>
            </a:extLst>
          </p:cNvPr>
          <p:cNvSpPr/>
          <p:nvPr/>
        </p:nvSpPr>
        <p:spPr bwMode="auto">
          <a:xfrm>
            <a:off x="1740489" y="3472038"/>
            <a:ext cx="2703385" cy="816712"/>
          </a:xfrm>
          <a:prstGeom prst="wedgeRoundRectCallout">
            <a:avLst>
              <a:gd name="adj1" fmla="val 6184"/>
              <a:gd name="adj2" fmla="val -76195"/>
              <a:gd name="adj3" fmla="val 16667"/>
            </a:avLst>
          </a:prstGeom>
          <a:solidFill>
            <a:schemeClr val="bg1">
              <a:lumMod val="95000"/>
            </a:schemeClr>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0" lang="en-US" sz="1400" b="0" i="0" u="none" strike="noStrike" cap="none" normalizeH="0" baseline="0" dirty="0">
                <a:ln>
                  <a:noFill/>
                </a:ln>
                <a:solidFill>
                  <a:schemeClr val="bg2">
                    <a:lumMod val="50000"/>
                  </a:schemeClr>
                </a:solidFill>
                <a:effectLst/>
                <a:latin typeface="Gill Sans" charset="0"/>
                <a:ea typeface="Heiti SC Light" charset="0"/>
                <a:cs typeface="Heiti SC Light" charset="0"/>
                <a:sym typeface="Gill Sans" charset="0"/>
              </a:rPr>
              <a:t>“</a:t>
            </a:r>
            <a:r>
              <a:rPr lang="en-US" sz="1400" dirty="0">
                <a:solidFill>
                  <a:schemeClr val="bg2">
                    <a:lumMod val="10000"/>
                  </a:schemeClr>
                </a:solidFill>
              </a:rPr>
              <a:t>40% of users will abandon a webpage if it takes more than 3 seconds to load</a:t>
            </a:r>
            <a:r>
              <a:rPr kumimoji="0" lang="en-US" sz="1400" b="0" i="0" u="none" strike="noStrike" cap="none" normalizeH="0" baseline="0" dirty="0">
                <a:ln>
                  <a:noFill/>
                </a:ln>
                <a:solidFill>
                  <a:schemeClr val="bg1">
                    <a:lumMod val="50000"/>
                  </a:schemeClr>
                </a:solidFill>
                <a:effectLst/>
                <a:latin typeface="Gill Sans" charset="0"/>
                <a:ea typeface="Heiti SC Light" charset="0"/>
                <a:cs typeface="Heiti SC Light" charset="0"/>
                <a:sym typeface="Gill Sans" charset="0"/>
              </a:rPr>
              <a:t>” </a:t>
            </a:r>
            <a:r>
              <a:rPr kumimoji="0" lang="en-US" sz="1400" b="0" i="0" u="none" strike="noStrike" cap="none" normalizeH="0" baseline="0" dirty="0">
                <a:ln>
                  <a:noFill/>
                </a:ln>
                <a:effectLst/>
                <a:latin typeface="Gill Sans" charset="0"/>
                <a:ea typeface="Heiti SC Light" charset="0"/>
                <a:cs typeface="Heiti SC Light" charset="0"/>
                <a:sym typeface="Gill Sans" charset="0"/>
              </a:rPr>
              <a:t>[4]</a:t>
            </a:r>
          </a:p>
        </p:txBody>
      </p:sp>
      <p:sp>
        <p:nvSpPr>
          <p:cNvPr id="22" name="Rounded Rectangular Callout 21">
            <a:extLst>
              <a:ext uri="{FF2B5EF4-FFF2-40B4-BE49-F238E27FC236}">
                <a16:creationId xmlns:a16="http://schemas.microsoft.com/office/drawing/2014/main" id="{4E209DF5-F362-4841-BE80-AF91C482C9AB}"/>
              </a:ext>
            </a:extLst>
          </p:cNvPr>
          <p:cNvSpPr/>
          <p:nvPr/>
        </p:nvSpPr>
        <p:spPr bwMode="auto">
          <a:xfrm>
            <a:off x="249925" y="1221178"/>
            <a:ext cx="3169947" cy="846516"/>
          </a:xfrm>
          <a:prstGeom prst="wedgeRoundRectCallout">
            <a:avLst>
              <a:gd name="adj1" fmla="val 26126"/>
              <a:gd name="adj2" fmla="val 65316"/>
              <a:gd name="adj3" fmla="val 16667"/>
            </a:avLst>
          </a:prstGeom>
          <a:solidFill>
            <a:schemeClr val="bg1">
              <a:lumMod val="95000"/>
            </a:schemeClr>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2">
                    <a:lumMod val="50000"/>
                  </a:schemeClr>
                </a:solidFill>
                <a:effectLst/>
                <a:latin typeface="Gill Sans" charset="0"/>
                <a:ea typeface="Heiti SC Light" charset="0"/>
                <a:cs typeface="Heiti SC Light" charset="0"/>
                <a:sym typeface="Gill Sans" charset="0"/>
              </a:rPr>
              <a:t>“</a:t>
            </a:r>
            <a:r>
              <a:rPr kumimoji="0" lang="en-US" sz="1400" i="0" u="none" strike="noStrike" cap="none" normalizeH="0" baseline="0" dirty="0">
                <a:ln>
                  <a:noFill/>
                </a:ln>
                <a:solidFill>
                  <a:schemeClr val="bg2">
                    <a:lumMod val="10000"/>
                  </a:schemeClr>
                </a:solidFill>
                <a:effectLst/>
                <a:latin typeface="Gill Sans" charset="0"/>
                <a:ea typeface="Heiti SC Light" charset="0"/>
                <a:cs typeface="Heiti SC Light" charset="0"/>
                <a:sym typeface="Gill Sans" charset="0"/>
              </a:rPr>
              <a:t>1 second </a:t>
            </a:r>
            <a:r>
              <a:rPr kumimoji="0" lang="en-US" sz="1400" b="0" i="0" u="none" strike="noStrike" cap="none" normalizeH="0" baseline="0" dirty="0">
                <a:ln>
                  <a:noFill/>
                </a:ln>
                <a:solidFill>
                  <a:schemeClr val="bg1">
                    <a:lumMod val="50000"/>
                  </a:schemeClr>
                </a:solidFill>
                <a:effectLst/>
                <a:latin typeface="Gill Sans" charset="0"/>
                <a:ea typeface="Heiti SC Light" charset="0"/>
                <a:cs typeface="Heiti SC Light" charset="0"/>
                <a:sym typeface="Gill Sans" charset="0"/>
              </a:rPr>
              <a:t>of load lag time would cost Amazon </a:t>
            </a:r>
            <a:r>
              <a:rPr kumimoji="0" lang="en-US" sz="1400" b="0" i="0" u="none" strike="noStrike" cap="none" normalizeH="0" baseline="0" dirty="0">
                <a:ln>
                  <a:noFill/>
                </a:ln>
                <a:solidFill>
                  <a:schemeClr val="bg2">
                    <a:lumMod val="10000"/>
                  </a:schemeClr>
                </a:solidFill>
                <a:effectLst/>
                <a:latin typeface="Gill Sans" charset="0"/>
                <a:ea typeface="Heiti SC Light" charset="0"/>
                <a:cs typeface="Heiti SC Light" charset="0"/>
                <a:sym typeface="Gill Sans" charset="0"/>
              </a:rPr>
              <a:t>$1.6 billion in sales</a:t>
            </a:r>
            <a:r>
              <a:rPr kumimoji="0" lang="en-US" sz="1400" b="0" i="0" u="none" strike="noStrike" cap="none" normalizeH="0" baseline="0" dirty="0">
                <a:ln>
                  <a:noFill/>
                </a:ln>
                <a:solidFill>
                  <a:schemeClr val="bg2">
                    <a:lumMod val="50000"/>
                  </a:schemeClr>
                </a:solidFill>
                <a:effectLst/>
                <a:latin typeface="Gill Sans" charset="0"/>
                <a:ea typeface="Heiti SC Light" charset="0"/>
                <a:cs typeface="Heiti SC Light" charset="0"/>
                <a:sym typeface="Gill Sans" charset="0"/>
              </a:rPr>
              <a:t> </a:t>
            </a:r>
            <a:r>
              <a:rPr kumimoji="0" lang="en-US" sz="1400" b="0" i="0" u="none" strike="noStrike" cap="none" normalizeH="0" baseline="0" dirty="0">
                <a:ln>
                  <a:noFill/>
                </a:ln>
                <a:solidFill>
                  <a:schemeClr val="bg1">
                    <a:lumMod val="50000"/>
                  </a:schemeClr>
                </a:solidFill>
                <a:effectLst/>
                <a:latin typeface="Gill Sans" charset="0"/>
                <a:ea typeface="Heiti SC Light" charset="0"/>
                <a:cs typeface="Heiti SC Light" charset="0"/>
                <a:sym typeface="Gill Sans" charset="0"/>
              </a:rPr>
              <a:t>per year” </a:t>
            </a:r>
          </a:p>
          <a:p>
            <a:pPr marL="0" marR="0" indent="0" algn="ctr" defTabSz="914400" rtl="0" eaLnBrk="1" fontAlgn="base" latinLnBrk="0" hangingPunct="1">
              <a:lnSpc>
                <a:spcPct val="100000"/>
              </a:lnSpc>
              <a:spcBef>
                <a:spcPct val="0"/>
              </a:spcBef>
              <a:spcAft>
                <a:spcPct val="0"/>
              </a:spcAft>
              <a:buClrTx/>
              <a:buSzTx/>
              <a:buFontTx/>
              <a:buNone/>
              <a:tabLst/>
            </a:pPr>
            <a:r>
              <a:rPr lang="en-US" sz="1400" dirty="0">
                <a:solidFill>
                  <a:schemeClr val="bg1">
                    <a:lumMod val="50000"/>
                  </a:schemeClr>
                </a:solidFill>
              </a:rPr>
              <a:t>- Amazon </a:t>
            </a:r>
            <a:r>
              <a:rPr kumimoji="0" lang="en-US" sz="1400" b="0" i="0" u="none" strike="noStrike" cap="none" normalizeH="0" baseline="0" dirty="0">
                <a:ln>
                  <a:noFill/>
                </a:ln>
                <a:solidFill>
                  <a:schemeClr val="bg1">
                    <a:lumMod val="50000"/>
                  </a:schemeClr>
                </a:solidFill>
                <a:effectLst/>
                <a:latin typeface="Gill Sans" charset="0"/>
                <a:ea typeface="Heiti SC Light" charset="0"/>
                <a:cs typeface="Heiti SC Light" charset="0"/>
                <a:sym typeface="Gill Sans" charset="0"/>
              </a:rPr>
              <a:t> </a:t>
            </a:r>
          </a:p>
        </p:txBody>
      </p:sp>
      <p:sp>
        <p:nvSpPr>
          <p:cNvPr id="2" name="Cloud 1">
            <a:extLst>
              <a:ext uri="{FF2B5EF4-FFF2-40B4-BE49-F238E27FC236}">
                <a16:creationId xmlns:a16="http://schemas.microsoft.com/office/drawing/2014/main" id="{A137F3F5-BBA9-A54D-9B8D-A32EEEB8E170}"/>
              </a:ext>
            </a:extLst>
          </p:cNvPr>
          <p:cNvSpPr/>
          <p:nvPr/>
        </p:nvSpPr>
        <p:spPr bwMode="auto">
          <a:xfrm>
            <a:off x="845848" y="2242732"/>
            <a:ext cx="3334755" cy="1046819"/>
          </a:xfrm>
          <a:prstGeom prst="cloud">
            <a:avLst/>
          </a:prstGeom>
          <a:solidFill>
            <a:schemeClr val="tx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Long-tail WiFi latency of ~25ms </a:t>
            </a:r>
            <a:r>
              <a:rPr lang="en-US" sz="1600" dirty="0">
                <a:solidFill>
                  <a:schemeClr val="bg1"/>
                </a:solidFill>
                <a:sym typeface="Wingdings" pitchFamily="2" charset="2"/>
              </a:rPr>
              <a:t> 2-3 sec slow</a:t>
            </a:r>
            <a:r>
              <a:rPr lang="en-US" sz="1600" dirty="0">
                <a:solidFill>
                  <a:schemeClr val="bg1"/>
                </a:solidFill>
              </a:rPr>
              <a:t> page load [3]</a:t>
            </a:r>
          </a:p>
        </p:txBody>
      </p:sp>
      <p:sp>
        <p:nvSpPr>
          <p:cNvPr id="4" name="TextBox 3">
            <a:extLst>
              <a:ext uri="{FF2B5EF4-FFF2-40B4-BE49-F238E27FC236}">
                <a16:creationId xmlns:a16="http://schemas.microsoft.com/office/drawing/2014/main" id="{2D9E8F1D-7AA2-A943-8239-4E87DCA992A3}"/>
              </a:ext>
            </a:extLst>
          </p:cNvPr>
          <p:cNvSpPr txBox="1"/>
          <p:nvPr/>
        </p:nvSpPr>
        <p:spPr>
          <a:xfrm>
            <a:off x="3458946" y="1316122"/>
            <a:ext cx="1154932" cy="646331"/>
          </a:xfrm>
          <a:prstGeom prst="rect">
            <a:avLst/>
          </a:prstGeom>
          <a:noFill/>
          <a:ln>
            <a:noFill/>
          </a:ln>
        </p:spPr>
        <p:txBody>
          <a:bodyPr wrap="none" rtlCol="0">
            <a:spAutoFit/>
          </a:bodyPr>
          <a:lstStyle/>
          <a:p>
            <a:r>
              <a:rPr lang="en-US" sz="1800" dirty="0">
                <a:solidFill>
                  <a:schemeClr val="accent2"/>
                </a:solidFill>
              </a:rPr>
              <a:t>Monetary </a:t>
            </a:r>
          </a:p>
          <a:p>
            <a:pPr algn="l"/>
            <a:r>
              <a:rPr lang="en-US" sz="1800" dirty="0">
                <a:solidFill>
                  <a:schemeClr val="accent2"/>
                </a:solidFill>
              </a:rPr>
              <a:t>Loss</a:t>
            </a:r>
          </a:p>
        </p:txBody>
      </p:sp>
      <p:sp>
        <p:nvSpPr>
          <p:cNvPr id="27" name="TextBox 26">
            <a:extLst>
              <a:ext uri="{FF2B5EF4-FFF2-40B4-BE49-F238E27FC236}">
                <a16:creationId xmlns:a16="http://schemas.microsoft.com/office/drawing/2014/main" id="{313775F1-BE6E-FC42-A92D-0F728373685A}"/>
              </a:ext>
            </a:extLst>
          </p:cNvPr>
          <p:cNvSpPr txBox="1"/>
          <p:nvPr/>
        </p:nvSpPr>
        <p:spPr>
          <a:xfrm>
            <a:off x="131173" y="3588006"/>
            <a:ext cx="1566454" cy="584775"/>
          </a:xfrm>
          <a:prstGeom prst="rect">
            <a:avLst/>
          </a:prstGeom>
          <a:noFill/>
        </p:spPr>
        <p:txBody>
          <a:bodyPr wrap="none" rtlCol="0">
            <a:spAutoFit/>
          </a:bodyPr>
          <a:lstStyle/>
          <a:p>
            <a:pPr algn="r"/>
            <a:r>
              <a:rPr lang="en-US" sz="1600" dirty="0">
                <a:solidFill>
                  <a:schemeClr val="accent2"/>
                </a:solidFill>
              </a:rPr>
              <a:t>Bad </a:t>
            </a:r>
          </a:p>
          <a:p>
            <a:pPr algn="r"/>
            <a:r>
              <a:rPr lang="en-US" sz="1600" dirty="0">
                <a:solidFill>
                  <a:schemeClr val="accent2"/>
                </a:solidFill>
              </a:rPr>
              <a:t>User Experience</a:t>
            </a:r>
          </a:p>
        </p:txBody>
      </p:sp>
      <p:sp>
        <p:nvSpPr>
          <p:cNvPr id="3" name="TextBox 2">
            <a:extLst>
              <a:ext uri="{FF2B5EF4-FFF2-40B4-BE49-F238E27FC236}">
                <a16:creationId xmlns:a16="http://schemas.microsoft.com/office/drawing/2014/main" id="{F4C324AA-A9C8-8749-89FA-19EBCB1A3122}"/>
              </a:ext>
            </a:extLst>
          </p:cNvPr>
          <p:cNvSpPr txBox="1"/>
          <p:nvPr/>
        </p:nvSpPr>
        <p:spPr>
          <a:xfrm>
            <a:off x="0" y="4374059"/>
            <a:ext cx="7164531" cy="769441"/>
          </a:xfrm>
          <a:prstGeom prst="rect">
            <a:avLst/>
          </a:prstGeom>
          <a:noFill/>
        </p:spPr>
        <p:txBody>
          <a:bodyPr wrap="square" rtlCol="0">
            <a:spAutoFit/>
          </a:bodyPr>
          <a:lstStyle/>
          <a:p>
            <a:pPr marL="171450" indent="-171450" algn="l">
              <a:buFont typeface="Arial" panose="020B0604020202020204" pitchFamily="34" charset="0"/>
              <a:buChar char="•"/>
            </a:pPr>
            <a:r>
              <a:rPr lang="en-US" sz="1100" dirty="0"/>
              <a:t>[3] K. Sui, M. Zhou, D. Liu, M. Ma, D. Pei, Y. Zhao, Z. Li, and T. </a:t>
            </a:r>
            <a:r>
              <a:rPr lang="en-US" sz="1100" dirty="0" err="1"/>
              <a:t>Moscibroda</a:t>
            </a:r>
            <a:r>
              <a:rPr lang="en-US" sz="1100" dirty="0"/>
              <a:t>. Characterizing and improving </a:t>
            </a:r>
            <a:r>
              <a:rPr lang="en-US" sz="1100" dirty="0" err="1"/>
              <a:t>wifi</a:t>
            </a:r>
            <a:r>
              <a:rPr lang="en-US" sz="1100" dirty="0"/>
              <a:t> latency in large-scale operational networks. In Proceedings of </a:t>
            </a:r>
            <a:r>
              <a:rPr lang="en-US" sz="1100" dirty="0" err="1"/>
              <a:t>MobiSys</a:t>
            </a:r>
            <a:r>
              <a:rPr lang="en-US" sz="1100" dirty="0"/>
              <a:t>, 2016.</a:t>
            </a:r>
          </a:p>
          <a:p>
            <a:pPr marL="171450" indent="-171450" algn="l">
              <a:buFont typeface="Arial" panose="020B0604020202020204" pitchFamily="34" charset="0"/>
              <a:buChar char="•"/>
            </a:pPr>
            <a:r>
              <a:rPr lang="en-US" sz="1100" dirty="0"/>
              <a:t>[4] Storage: How ‘tail latency’ impacts customer-facing applications, Aug 2019. </a:t>
            </a:r>
            <a:r>
              <a:rPr lang="en-US" sz="1100" dirty="0">
                <a:hlinkClick r:id="rId5"/>
              </a:rPr>
              <a:t>https://www.computerweekly.com/opinion/Storage-How-taillatency-impacts-customer-facing-applications</a:t>
            </a:r>
            <a:r>
              <a:rPr lang="en-US" sz="1100" dirty="0"/>
              <a:t>.</a:t>
            </a:r>
          </a:p>
        </p:txBody>
      </p:sp>
      <p:sp>
        <p:nvSpPr>
          <p:cNvPr id="16" name="Rectangle 15">
            <a:extLst>
              <a:ext uri="{FF2B5EF4-FFF2-40B4-BE49-F238E27FC236}">
                <a16:creationId xmlns:a16="http://schemas.microsoft.com/office/drawing/2014/main" id="{563AF220-8573-AC4A-86A0-0F741DE46D65}"/>
              </a:ext>
            </a:extLst>
          </p:cNvPr>
          <p:cNvSpPr/>
          <p:nvPr/>
        </p:nvSpPr>
        <p:spPr bwMode="auto">
          <a:xfrm>
            <a:off x="1834898" y="2114803"/>
            <a:ext cx="5892687"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How to minimize</a:t>
            </a:r>
            <a:r>
              <a:rPr kumimoji="0" lang="en-US" sz="2800" b="0" i="0" u="none" strike="noStrike" cap="none" normalizeH="0" dirty="0">
                <a:ln>
                  <a:noFill/>
                </a:ln>
                <a:solidFill>
                  <a:schemeClr val="bg1"/>
                </a:solidFill>
                <a:effectLst/>
                <a:latin typeface="Gill Sans" charset="0"/>
                <a:ea typeface="Heiti SC Light" charset="0"/>
                <a:cs typeface="Heiti SC Light" charset="0"/>
                <a:sym typeface="Gill Sans" charset="0"/>
              </a:rPr>
              <a:t> the </a:t>
            </a:r>
            <a:r>
              <a:rPr kumimoji="0" lang="en-US" sz="2800" b="0" i="0" u="none" strike="noStrike" cap="none" normalizeH="0" dirty="0" err="1">
                <a:ln>
                  <a:noFill/>
                </a:ln>
                <a:solidFill>
                  <a:schemeClr val="bg1"/>
                </a:solidFill>
                <a:effectLst/>
                <a:latin typeface="Gill Sans" charset="0"/>
                <a:ea typeface="Heiti SC Light" charset="0"/>
                <a:cs typeface="Heiti SC Light" charset="0"/>
                <a:sym typeface="Gill Sans" charset="0"/>
              </a:rPr>
              <a:t>WiFi</a:t>
            </a:r>
            <a:r>
              <a:rPr kumimoji="0" lang="en-US" sz="2800" b="0" i="0" u="none" strike="noStrike" cap="none" normalizeH="0" dirty="0">
                <a:ln>
                  <a:noFill/>
                </a:ln>
                <a:solidFill>
                  <a:schemeClr val="bg1"/>
                </a:solidFill>
                <a:effectLst/>
                <a:latin typeface="Gill Sans" charset="0"/>
                <a:ea typeface="Heiti SC Light" charset="0"/>
                <a:cs typeface="Heiti SC Light" charset="0"/>
                <a:sym typeface="Gill Sans" charset="0"/>
              </a:rPr>
              <a:t> latency caused by </a:t>
            </a:r>
            <a:r>
              <a:rPr lang="en-US" sz="2800" dirty="0">
                <a:solidFill>
                  <a:schemeClr val="bg1"/>
                </a:solidFill>
              </a:rPr>
              <a:t>a</a:t>
            </a:r>
            <a:r>
              <a:rPr kumimoji="0" lang="en-US" sz="2800" b="0" i="0" u="none" strike="noStrike" cap="none" normalizeH="0" dirty="0">
                <a:ln>
                  <a:noFill/>
                </a:ln>
                <a:solidFill>
                  <a:schemeClr val="bg1"/>
                </a:solidFill>
                <a:effectLst/>
                <a:latin typeface="Gill Sans" charset="0"/>
                <a:ea typeface="Heiti SC Light" charset="0"/>
                <a:cs typeface="Heiti SC Light" charset="0"/>
                <a:sym typeface="Gill Sans" charset="0"/>
              </a:rPr>
              <a:t>ctive discovery</a:t>
            </a: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 </a:t>
            </a:r>
          </a:p>
        </p:txBody>
      </p:sp>
    </p:spTree>
    <p:extLst>
      <p:ext uri="{BB962C8B-B14F-4D97-AF65-F5344CB8AC3E}">
        <p14:creationId xmlns:p14="http://schemas.microsoft.com/office/powerpoint/2010/main" val="207960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4" grpId="0"/>
      <p:bldP spid="27" grpId="0"/>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7" name="Rectangle 17"/>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2" name="Rectangle 22"/>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6" name="Rectangle 17"/>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38" name="Rectangle 19">
            <a:extLst>
              <a:ext uri="{FF2B5EF4-FFF2-40B4-BE49-F238E27FC236}">
                <a16:creationId xmlns:a16="http://schemas.microsoft.com/office/drawing/2014/main" id="{2213CE49-FBCE-3F40-A70E-8807D5B61340}"/>
              </a:ext>
            </a:extLst>
          </p:cNvPr>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39" name="Rectangle 18">
            <a:extLst>
              <a:ext uri="{FF2B5EF4-FFF2-40B4-BE49-F238E27FC236}">
                <a16:creationId xmlns:a16="http://schemas.microsoft.com/office/drawing/2014/main" id="{5C9E120F-AC57-EB40-9F55-8A252A3C0533}"/>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354574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38100" cap="flat">
              <a:solidFill>
                <a:schemeClr val="accent2"/>
              </a:solidFill>
              <a:prstDash val="solid"/>
              <a:miter lim="800000"/>
              <a:headEnd type="none" w="med" len="med"/>
              <a:tailEnd type="none" w="med" len="med"/>
            </a:ln>
          </p:spPr>
          <p:txBody>
            <a:bodyPr lIns="0" tIns="0" rIns="0" bIns="0"/>
            <a:lstStyle/>
            <a:p>
              <a:endParaRPr lang="en-US" sz="788" dirty="0"/>
            </a:p>
          </p:txBody>
        </p:sp>
      </p:grpSp>
      <p:sp>
        <p:nvSpPr>
          <p:cNvPr id="5137" name="Rectangle 17"/>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2" name="Rectangle 22"/>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solidFill>
                  <a:schemeClr val="accent2"/>
                </a:solidFill>
                <a:latin typeface="Source Sans Pro" charset="0"/>
                <a:ea typeface="ＭＳ Ｐゴシック" charset="0"/>
                <a:cs typeface="Source Sans Pro" charset="0"/>
                <a:sym typeface="Source Sans Pro" charset="0"/>
              </a:rPr>
              <a:t>Design of </a:t>
            </a:r>
            <a:r>
              <a:rPr lang="en-US" sz="1400" dirty="0" err="1">
                <a:solidFill>
                  <a:schemeClr val="accent2"/>
                </a:solidFill>
                <a:latin typeface="Source Sans Pro" charset="0"/>
                <a:ea typeface="ＭＳ Ｐゴシック" charset="0"/>
                <a:cs typeface="Source Sans Pro" charset="0"/>
                <a:sym typeface="Source Sans Pro" charset="0"/>
              </a:rPr>
              <a:t>CSIscan</a:t>
            </a:r>
            <a:endParaRPr lang="en-US" sz="1400" dirty="0">
              <a:solidFill>
                <a:schemeClr val="accent2"/>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6" name="Rectangle 17"/>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38" name="Rectangle 19">
            <a:extLst>
              <a:ext uri="{FF2B5EF4-FFF2-40B4-BE49-F238E27FC236}">
                <a16:creationId xmlns:a16="http://schemas.microsoft.com/office/drawing/2014/main" id="{69301A6F-3F43-C345-9407-9D0CA4D4D63A}"/>
              </a:ext>
            </a:extLst>
          </p:cNvPr>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39" name="Rectangle 18">
            <a:extLst>
              <a:ext uri="{FF2B5EF4-FFF2-40B4-BE49-F238E27FC236}">
                <a16:creationId xmlns:a16="http://schemas.microsoft.com/office/drawing/2014/main" id="{6D8A4152-7A81-3E4B-9CF5-7C51618AA5DF}"/>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86805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14</a:t>
            </a:fld>
            <a:endParaRPr sz="900">
              <a:solidFill>
                <a:schemeClr val="bg1"/>
              </a:solidFill>
              <a:latin typeface="Montserrat-Regular" charset="0"/>
              <a:ea typeface="ＭＳ Ｐゴシック" charset="0"/>
              <a:cs typeface="ＭＳ Ｐゴシック" charset="0"/>
            </a:endParaRP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14" name="Straight Connector 13">
            <a:extLst>
              <a:ext uri="{FF2B5EF4-FFF2-40B4-BE49-F238E27FC236}">
                <a16:creationId xmlns:a16="http://schemas.microsoft.com/office/drawing/2014/main" id="{50F5FF9F-A1C0-1E4B-A7C1-D1DF3217635F}"/>
              </a:ext>
            </a:extLst>
          </p:cNvPr>
          <p:cNvCxnSpPr>
            <a:cxnSpLocks/>
          </p:cNvCxnSpPr>
          <p:nvPr/>
        </p:nvCxnSpPr>
        <p:spPr bwMode="auto">
          <a:xfrm flipH="1">
            <a:off x="1403648" y="4178654"/>
            <a:ext cx="5904656"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14345" name="Group 14344">
            <a:extLst>
              <a:ext uri="{FF2B5EF4-FFF2-40B4-BE49-F238E27FC236}">
                <a16:creationId xmlns:a16="http://schemas.microsoft.com/office/drawing/2014/main" id="{97C58DD8-4ACB-3F4D-95BE-96EA675BC399}"/>
              </a:ext>
            </a:extLst>
          </p:cNvPr>
          <p:cNvGrpSpPr/>
          <p:nvPr/>
        </p:nvGrpSpPr>
        <p:grpSpPr>
          <a:xfrm>
            <a:off x="1852758" y="1710722"/>
            <a:ext cx="845907" cy="276999"/>
            <a:chOff x="1852758" y="1710722"/>
            <a:chExt cx="1058540" cy="276999"/>
          </a:xfrm>
        </p:grpSpPr>
        <p:cxnSp>
          <p:nvCxnSpPr>
            <p:cNvPr id="13" name="Straight Arrow Connector 12">
              <a:extLst>
                <a:ext uri="{FF2B5EF4-FFF2-40B4-BE49-F238E27FC236}">
                  <a16:creationId xmlns:a16="http://schemas.microsoft.com/office/drawing/2014/main" id="{7426C274-B26B-C34C-8914-799D423A3C48}"/>
                </a:ext>
              </a:extLst>
            </p:cNvPr>
            <p:cNvCxnSpPr>
              <a:cxnSpLocks/>
            </p:cNvCxnSpPr>
            <p:nvPr/>
          </p:nvCxnSpPr>
          <p:spPr bwMode="auto">
            <a:xfrm>
              <a:off x="1852758" y="1854481"/>
              <a:ext cx="1058540"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ACB5B64E-5CA3-5545-8062-7F73D5D291FD}"/>
                </a:ext>
              </a:extLst>
            </p:cNvPr>
            <p:cNvSpPr txBox="1"/>
            <p:nvPr/>
          </p:nvSpPr>
          <p:spPr>
            <a:xfrm>
              <a:off x="2066058" y="1710722"/>
              <a:ext cx="633439" cy="276999"/>
            </a:xfrm>
            <a:prstGeom prst="rect">
              <a:avLst/>
            </a:prstGeom>
            <a:solidFill>
              <a:schemeClr val="bg1"/>
            </a:solidFill>
          </p:spPr>
          <p:txBody>
            <a:bodyPr wrap="square" rtlCol="0">
              <a:spAutoFit/>
            </a:bodyPr>
            <a:lstStyle/>
            <a:p>
              <a:r>
                <a:rPr lang="en-US" sz="1200" dirty="0"/>
                <a:t>Ch 1</a:t>
              </a:r>
            </a:p>
          </p:txBody>
        </p:sp>
      </p:grpSp>
      <p:grpSp>
        <p:nvGrpSpPr>
          <p:cNvPr id="14337" name="Group 14336">
            <a:extLst>
              <a:ext uri="{FF2B5EF4-FFF2-40B4-BE49-F238E27FC236}">
                <a16:creationId xmlns:a16="http://schemas.microsoft.com/office/drawing/2014/main" id="{7D4FAAA8-8B90-8F48-8A33-D5D67BA56D3D}"/>
              </a:ext>
            </a:extLst>
          </p:cNvPr>
          <p:cNvGrpSpPr/>
          <p:nvPr/>
        </p:nvGrpSpPr>
        <p:grpSpPr>
          <a:xfrm>
            <a:off x="197609" y="1988008"/>
            <a:ext cx="1146468" cy="935727"/>
            <a:chOff x="197609" y="1988008"/>
            <a:chExt cx="1146468" cy="935727"/>
          </a:xfrm>
        </p:grpSpPr>
        <p:pic>
          <p:nvPicPr>
            <p:cNvPr id="17"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63CCAA56-4FD1-0F41-8FBD-F7596A17B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510" y="1988008"/>
              <a:ext cx="406904" cy="57558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8BA7476-2B06-D444-AAD2-E3F1C5F0A998}"/>
                </a:ext>
              </a:extLst>
            </p:cNvPr>
            <p:cNvSpPr txBox="1"/>
            <p:nvPr/>
          </p:nvSpPr>
          <p:spPr>
            <a:xfrm>
              <a:off x="197609" y="2585181"/>
              <a:ext cx="1146468" cy="338554"/>
            </a:xfrm>
            <a:prstGeom prst="rect">
              <a:avLst/>
            </a:prstGeom>
            <a:noFill/>
          </p:spPr>
          <p:txBody>
            <a:bodyPr wrap="none" rtlCol="0">
              <a:spAutoFit/>
            </a:bodyPr>
            <a:lstStyle/>
            <a:p>
              <a:r>
                <a:rPr lang="en-US" sz="1600" dirty="0" err="1"/>
                <a:t>WiFi</a:t>
              </a:r>
              <a:r>
                <a:rPr lang="en-US" sz="1600" dirty="0"/>
                <a:t> Client</a:t>
              </a:r>
            </a:p>
          </p:txBody>
        </p:sp>
      </p:grpSp>
      <p:grpSp>
        <p:nvGrpSpPr>
          <p:cNvPr id="14338" name="Group 14337">
            <a:extLst>
              <a:ext uri="{FF2B5EF4-FFF2-40B4-BE49-F238E27FC236}">
                <a16:creationId xmlns:a16="http://schemas.microsoft.com/office/drawing/2014/main" id="{C8010710-E613-0A48-BC89-95F7857E2C05}"/>
              </a:ext>
            </a:extLst>
          </p:cNvPr>
          <p:cNvGrpSpPr/>
          <p:nvPr/>
        </p:nvGrpSpPr>
        <p:grpSpPr>
          <a:xfrm>
            <a:off x="-24685" y="3667752"/>
            <a:ext cx="1429302" cy="1208254"/>
            <a:chOff x="-24685" y="3667752"/>
            <a:chExt cx="1429302" cy="1208254"/>
          </a:xfrm>
        </p:grpSpPr>
        <p:pic>
          <p:nvPicPr>
            <p:cNvPr id="15"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11D6E176-3D25-D842-9392-852AEDA9C5AF}"/>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07504" y="3698572"/>
              <a:ext cx="479605" cy="51693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81B49D24-82EB-F247-9FF1-B5CB62CD4C73}"/>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5371" y="3698571"/>
              <a:ext cx="479605" cy="51693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2F1FE4C-F967-3F4E-9BC6-A15C005D8948}"/>
                    </a:ext>
                  </a:extLst>
                </p:cNvPr>
                <p:cNvSpPr txBox="1"/>
                <p:nvPr/>
              </p:nvSpPr>
              <p:spPr>
                <a:xfrm>
                  <a:off x="429087" y="3667752"/>
                  <a:ext cx="657680"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m:t>
                        </m:r>
                      </m:oMath>
                    </m:oMathPara>
                  </a14:m>
                  <a:endParaRPr lang="en-US" sz="2000" dirty="0"/>
                </a:p>
              </p:txBody>
            </p:sp>
          </mc:Choice>
          <mc:Fallback xmlns="">
            <p:sp>
              <p:nvSpPr>
                <p:cNvPr id="28" name="TextBox 27">
                  <a:extLst>
                    <a:ext uri="{FF2B5EF4-FFF2-40B4-BE49-F238E27FC236}">
                      <a16:creationId xmlns:a16="http://schemas.microsoft.com/office/drawing/2014/main" id="{22F1FE4C-F967-3F4E-9BC6-A15C005D8948}"/>
                    </a:ext>
                  </a:extLst>
                </p:cNvPr>
                <p:cNvSpPr txBox="1">
                  <a:spLocks noRot="1" noChangeAspect="1" noMove="1" noResize="1" noEditPoints="1" noAdjustHandles="1" noChangeArrowheads="1" noChangeShapeType="1" noTextEdit="1"/>
                </p:cNvSpPr>
                <p:nvPr/>
              </p:nvSpPr>
              <p:spPr>
                <a:xfrm>
                  <a:off x="429087" y="3667752"/>
                  <a:ext cx="657680" cy="615553"/>
                </a:xfrm>
                <a:prstGeom prst="rect">
                  <a:avLst/>
                </a:prstGeom>
                <a:blipFill>
                  <a:blip r:embed="rId6"/>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20DDEBC3-31BE-104E-B935-A3CFE2139ED0}"/>
                </a:ext>
              </a:extLst>
            </p:cNvPr>
            <p:cNvSpPr txBox="1"/>
            <p:nvPr/>
          </p:nvSpPr>
          <p:spPr>
            <a:xfrm>
              <a:off x="-24685" y="4291231"/>
              <a:ext cx="1429302" cy="584775"/>
            </a:xfrm>
            <a:prstGeom prst="rect">
              <a:avLst/>
            </a:prstGeom>
            <a:noFill/>
          </p:spPr>
          <p:txBody>
            <a:bodyPr wrap="none" rtlCol="0">
              <a:spAutoFit/>
            </a:bodyPr>
            <a:lstStyle/>
            <a:p>
              <a:r>
                <a:rPr lang="en-US" sz="1600" dirty="0"/>
                <a:t>APs</a:t>
              </a:r>
            </a:p>
            <a:p>
              <a:r>
                <a:rPr lang="en-US" sz="1600" dirty="0"/>
                <a:t>in the network</a:t>
              </a:r>
            </a:p>
          </p:txBody>
        </p:sp>
      </p:grpSp>
      <p:cxnSp>
        <p:nvCxnSpPr>
          <p:cNvPr id="24" name="Straight Arrow Connector 23">
            <a:extLst>
              <a:ext uri="{FF2B5EF4-FFF2-40B4-BE49-F238E27FC236}">
                <a16:creationId xmlns:a16="http://schemas.microsoft.com/office/drawing/2014/main" id="{EAA44B77-141D-6C4A-B70D-CB7019674E25}"/>
              </a:ext>
            </a:extLst>
          </p:cNvPr>
          <p:cNvCxnSpPr/>
          <p:nvPr/>
        </p:nvCxnSpPr>
        <p:spPr bwMode="auto">
          <a:xfrm flipV="1">
            <a:off x="1903301" y="3528262"/>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4" name="Straight Arrow Connector 33">
            <a:extLst>
              <a:ext uri="{FF2B5EF4-FFF2-40B4-BE49-F238E27FC236}">
                <a16:creationId xmlns:a16="http://schemas.microsoft.com/office/drawing/2014/main" id="{4F96E1E0-D7D5-5740-A074-0DCFBD1002AB}"/>
              </a:ext>
            </a:extLst>
          </p:cNvPr>
          <p:cNvCxnSpPr/>
          <p:nvPr/>
        </p:nvCxnSpPr>
        <p:spPr bwMode="auto">
          <a:xfrm flipV="1">
            <a:off x="1979712" y="3528262"/>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Arrow Connector 38">
            <a:extLst>
              <a:ext uri="{FF2B5EF4-FFF2-40B4-BE49-F238E27FC236}">
                <a16:creationId xmlns:a16="http://schemas.microsoft.com/office/drawing/2014/main" id="{80CAFA1B-CB85-6C41-B10A-08DE0B42857D}"/>
              </a:ext>
            </a:extLst>
          </p:cNvPr>
          <p:cNvCxnSpPr/>
          <p:nvPr/>
        </p:nvCxnSpPr>
        <p:spPr bwMode="auto">
          <a:xfrm flipV="1">
            <a:off x="2051720" y="3528262"/>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1" name="Straight Arrow Connector 40">
            <a:extLst>
              <a:ext uri="{FF2B5EF4-FFF2-40B4-BE49-F238E27FC236}">
                <a16:creationId xmlns:a16="http://schemas.microsoft.com/office/drawing/2014/main" id="{96349213-F5BF-F043-A6B5-13E616BB9198}"/>
              </a:ext>
            </a:extLst>
          </p:cNvPr>
          <p:cNvCxnSpPr/>
          <p:nvPr/>
        </p:nvCxnSpPr>
        <p:spPr bwMode="auto">
          <a:xfrm flipV="1">
            <a:off x="3419872" y="3507854"/>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9" name="Straight Connector 28">
            <a:extLst>
              <a:ext uri="{FF2B5EF4-FFF2-40B4-BE49-F238E27FC236}">
                <a16:creationId xmlns:a16="http://schemas.microsoft.com/office/drawing/2014/main" id="{F2745628-12C6-134D-9DF4-8B14EC07AFFA}"/>
              </a:ext>
            </a:extLst>
          </p:cNvPr>
          <p:cNvCxnSpPr>
            <a:cxnSpLocks/>
          </p:cNvCxnSpPr>
          <p:nvPr/>
        </p:nvCxnSpPr>
        <p:spPr bwMode="auto">
          <a:xfrm>
            <a:off x="1834752" y="1443642"/>
            <a:ext cx="0" cy="832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51" name="Straight Arrow Connector 50">
            <a:extLst>
              <a:ext uri="{FF2B5EF4-FFF2-40B4-BE49-F238E27FC236}">
                <a16:creationId xmlns:a16="http://schemas.microsoft.com/office/drawing/2014/main" id="{C6265065-B92E-1B4B-8627-59744CF597BF}"/>
              </a:ext>
            </a:extLst>
          </p:cNvPr>
          <p:cNvCxnSpPr/>
          <p:nvPr/>
        </p:nvCxnSpPr>
        <p:spPr bwMode="auto">
          <a:xfrm>
            <a:off x="5519799" y="2306211"/>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2" name="TextBox 51">
            <a:extLst>
              <a:ext uri="{FF2B5EF4-FFF2-40B4-BE49-F238E27FC236}">
                <a16:creationId xmlns:a16="http://schemas.microsoft.com/office/drawing/2014/main" id="{F8A78310-A76E-3F45-BC94-B5235737BBC8}"/>
              </a:ext>
            </a:extLst>
          </p:cNvPr>
          <p:cNvSpPr txBox="1"/>
          <p:nvPr/>
        </p:nvSpPr>
        <p:spPr>
          <a:xfrm>
            <a:off x="5082449" y="2423172"/>
            <a:ext cx="1409040" cy="338554"/>
          </a:xfrm>
          <a:prstGeom prst="rect">
            <a:avLst/>
          </a:prstGeom>
          <a:solidFill>
            <a:schemeClr val="bg1"/>
          </a:solidFill>
        </p:spPr>
        <p:txBody>
          <a:bodyPr wrap="none" rtlCol="0">
            <a:spAutoFit/>
          </a:bodyPr>
          <a:lstStyle/>
          <a:p>
            <a:r>
              <a:rPr lang="en-US" sz="1600" dirty="0"/>
              <a:t>Probe Request</a:t>
            </a:r>
          </a:p>
        </p:txBody>
      </p:sp>
      <p:graphicFrame>
        <p:nvGraphicFramePr>
          <p:cNvPr id="2" name="Table 1">
            <a:extLst>
              <a:ext uri="{FF2B5EF4-FFF2-40B4-BE49-F238E27FC236}">
                <a16:creationId xmlns:a16="http://schemas.microsoft.com/office/drawing/2014/main" id="{E0090BD6-9C3E-3349-A113-EF78AD6DBA70}"/>
              </a:ext>
            </a:extLst>
          </p:cNvPr>
          <p:cNvGraphicFramePr>
            <a:graphicFrameLocks noGrp="1"/>
          </p:cNvGraphicFramePr>
          <p:nvPr/>
        </p:nvGraphicFramePr>
        <p:xfrm>
          <a:off x="1475656" y="2140645"/>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graphicFrame>
        <p:nvGraphicFramePr>
          <p:cNvPr id="46" name="Table 45">
            <a:extLst>
              <a:ext uri="{FF2B5EF4-FFF2-40B4-BE49-F238E27FC236}">
                <a16:creationId xmlns:a16="http://schemas.microsoft.com/office/drawing/2014/main" id="{226D3A1F-2314-2D4B-9CEE-223A45EF1328}"/>
              </a:ext>
            </a:extLst>
          </p:cNvPr>
          <p:cNvGraphicFramePr>
            <a:graphicFrameLocks noGrp="1"/>
          </p:cNvGraphicFramePr>
          <p:nvPr/>
        </p:nvGraphicFramePr>
        <p:xfrm>
          <a:off x="1475656" y="4051821"/>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cxnSp>
        <p:nvCxnSpPr>
          <p:cNvPr id="58" name="Straight Arrow Connector 57">
            <a:extLst>
              <a:ext uri="{FF2B5EF4-FFF2-40B4-BE49-F238E27FC236}">
                <a16:creationId xmlns:a16="http://schemas.microsoft.com/office/drawing/2014/main" id="{39606BBC-7F6C-5543-9042-6DE1BCEE6433}"/>
              </a:ext>
            </a:extLst>
          </p:cNvPr>
          <p:cNvCxnSpPr/>
          <p:nvPr/>
        </p:nvCxnSpPr>
        <p:spPr bwMode="auto">
          <a:xfrm flipV="1">
            <a:off x="2127910" y="3528262"/>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1" name="Straight Arrow Connector 60">
            <a:extLst>
              <a:ext uri="{FF2B5EF4-FFF2-40B4-BE49-F238E27FC236}">
                <a16:creationId xmlns:a16="http://schemas.microsoft.com/office/drawing/2014/main" id="{86412E2C-1DC9-E44F-82C1-E37F0D9BC042}"/>
              </a:ext>
            </a:extLst>
          </p:cNvPr>
          <p:cNvCxnSpPr/>
          <p:nvPr/>
        </p:nvCxnSpPr>
        <p:spPr bwMode="auto">
          <a:xfrm flipV="1">
            <a:off x="3779912" y="3505313"/>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2" name="Straight Arrow Connector 61">
            <a:extLst>
              <a:ext uri="{FF2B5EF4-FFF2-40B4-BE49-F238E27FC236}">
                <a16:creationId xmlns:a16="http://schemas.microsoft.com/office/drawing/2014/main" id="{D1F367BC-6563-E54C-9C12-8194A7258EFD}"/>
              </a:ext>
            </a:extLst>
          </p:cNvPr>
          <p:cNvCxnSpPr/>
          <p:nvPr/>
        </p:nvCxnSpPr>
        <p:spPr bwMode="auto">
          <a:xfrm flipV="1">
            <a:off x="4283968" y="3516788"/>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3" name="Straight Arrow Connector 62">
            <a:extLst>
              <a:ext uri="{FF2B5EF4-FFF2-40B4-BE49-F238E27FC236}">
                <a16:creationId xmlns:a16="http://schemas.microsoft.com/office/drawing/2014/main" id="{3A3421A0-2D21-8A46-A336-1D1618203B53}"/>
              </a:ext>
            </a:extLst>
          </p:cNvPr>
          <p:cNvCxnSpPr/>
          <p:nvPr/>
        </p:nvCxnSpPr>
        <p:spPr bwMode="auto">
          <a:xfrm flipV="1">
            <a:off x="5292080" y="3497051"/>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4" name="Straight Arrow Connector 63">
            <a:extLst>
              <a:ext uri="{FF2B5EF4-FFF2-40B4-BE49-F238E27FC236}">
                <a16:creationId xmlns:a16="http://schemas.microsoft.com/office/drawing/2014/main" id="{C76D0BDD-BB36-704A-B4BE-FA7682B8A61E}"/>
              </a:ext>
            </a:extLst>
          </p:cNvPr>
          <p:cNvCxnSpPr/>
          <p:nvPr/>
        </p:nvCxnSpPr>
        <p:spPr bwMode="auto">
          <a:xfrm flipV="1">
            <a:off x="4211960" y="351678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14342" name="Group 14341">
            <a:extLst>
              <a:ext uri="{FF2B5EF4-FFF2-40B4-BE49-F238E27FC236}">
                <a16:creationId xmlns:a16="http://schemas.microsoft.com/office/drawing/2014/main" id="{4A21241C-CD01-4441-8091-2F063D14C4C2}"/>
              </a:ext>
            </a:extLst>
          </p:cNvPr>
          <p:cNvGrpSpPr/>
          <p:nvPr/>
        </p:nvGrpSpPr>
        <p:grpSpPr>
          <a:xfrm>
            <a:off x="1403648" y="1543464"/>
            <a:ext cx="6081480" cy="3024336"/>
            <a:chOff x="1403648" y="1543464"/>
            <a:chExt cx="6081480" cy="3024336"/>
          </a:xfrm>
        </p:grpSpPr>
        <p:cxnSp>
          <p:nvCxnSpPr>
            <p:cNvPr id="3" name="Straight Connector 2">
              <a:extLst>
                <a:ext uri="{FF2B5EF4-FFF2-40B4-BE49-F238E27FC236}">
                  <a16:creationId xmlns:a16="http://schemas.microsoft.com/office/drawing/2014/main" id="{9FE74ABD-D984-A14F-A845-8C5215E63D59}"/>
                </a:ext>
              </a:extLst>
            </p:cNvPr>
            <p:cNvCxnSpPr/>
            <p:nvPr/>
          </p:nvCxnSpPr>
          <p:spPr bwMode="auto">
            <a:xfrm>
              <a:off x="1403648" y="1543464"/>
              <a:ext cx="0" cy="3024336"/>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1" name="Straight Connector 10">
              <a:extLst>
                <a:ext uri="{FF2B5EF4-FFF2-40B4-BE49-F238E27FC236}">
                  <a16:creationId xmlns:a16="http://schemas.microsoft.com/office/drawing/2014/main" id="{F1B93A90-1C47-A44C-98D3-6772C4BD0B0D}"/>
                </a:ext>
              </a:extLst>
            </p:cNvPr>
            <p:cNvCxnSpPr>
              <a:cxnSpLocks/>
            </p:cNvCxnSpPr>
            <p:nvPr/>
          </p:nvCxnSpPr>
          <p:spPr bwMode="auto">
            <a:xfrm flipH="1">
              <a:off x="1403648" y="2263544"/>
              <a:ext cx="5976664"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4341" name="TextBox 14340">
              <a:extLst>
                <a:ext uri="{FF2B5EF4-FFF2-40B4-BE49-F238E27FC236}">
                  <a16:creationId xmlns:a16="http://schemas.microsoft.com/office/drawing/2014/main" id="{50A72085-5E40-0B46-B2A2-583F80B62E8F}"/>
                </a:ext>
              </a:extLst>
            </p:cNvPr>
            <p:cNvSpPr txBox="1"/>
            <p:nvPr/>
          </p:nvSpPr>
          <p:spPr>
            <a:xfrm>
              <a:off x="6875667" y="2301780"/>
              <a:ext cx="609461" cy="338554"/>
            </a:xfrm>
            <a:prstGeom prst="rect">
              <a:avLst/>
            </a:prstGeom>
            <a:noFill/>
          </p:spPr>
          <p:txBody>
            <a:bodyPr wrap="none" rtlCol="0">
              <a:spAutoFit/>
            </a:bodyPr>
            <a:lstStyle/>
            <a:p>
              <a:r>
                <a:rPr lang="en-US" sz="1600" dirty="0"/>
                <a:t>Time</a:t>
              </a:r>
            </a:p>
          </p:txBody>
        </p:sp>
        <p:sp>
          <p:nvSpPr>
            <p:cNvPr id="79" name="TextBox 78">
              <a:extLst>
                <a:ext uri="{FF2B5EF4-FFF2-40B4-BE49-F238E27FC236}">
                  <a16:creationId xmlns:a16="http://schemas.microsoft.com/office/drawing/2014/main" id="{4DD892F0-C572-9E4E-ABC2-BFD3B31265C7}"/>
                </a:ext>
              </a:extLst>
            </p:cNvPr>
            <p:cNvSpPr txBox="1"/>
            <p:nvPr/>
          </p:nvSpPr>
          <p:spPr>
            <a:xfrm>
              <a:off x="6826962" y="4215510"/>
              <a:ext cx="609461" cy="338554"/>
            </a:xfrm>
            <a:prstGeom prst="rect">
              <a:avLst/>
            </a:prstGeom>
            <a:noFill/>
          </p:spPr>
          <p:txBody>
            <a:bodyPr wrap="none" rtlCol="0">
              <a:spAutoFit/>
            </a:bodyPr>
            <a:lstStyle/>
            <a:p>
              <a:r>
                <a:rPr lang="en-US" sz="1600" dirty="0"/>
                <a:t>Time</a:t>
              </a:r>
            </a:p>
          </p:txBody>
        </p:sp>
      </p:grpSp>
      <p:sp>
        <p:nvSpPr>
          <p:cNvPr id="69" name="Rectangle 1">
            <a:extLst>
              <a:ext uri="{FF2B5EF4-FFF2-40B4-BE49-F238E27FC236}">
                <a16:creationId xmlns:a16="http://schemas.microsoft.com/office/drawing/2014/main" id="{7343DE96-1B71-F443-B2B8-EC1E10DDB2A6}"/>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solidFill>
                  <a:schemeClr val="accent4"/>
                </a:solidFill>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Our Vision for AP Discovery</a:t>
            </a:r>
            <a:endParaRPr lang="en-US" sz="2400" dirty="0">
              <a:solidFill>
                <a:srgbClr val="00B0F0"/>
              </a:solidFill>
              <a:latin typeface="Bebas Neue" charset="0"/>
              <a:ea typeface="ＭＳ Ｐゴシック" charset="0"/>
              <a:cs typeface="ＭＳ Ｐゴシック" charset="0"/>
              <a:sym typeface="Bebas Neue" charset="0"/>
            </a:endParaRPr>
          </a:p>
        </p:txBody>
      </p:sp>
      <p:cxnSp>
        <p:nvCxnSpPr>
          <p:cNvPr id="73" name="Straight Arrow Connector 72">
            <a:extLst>
              <a:ext uri="{FF2B5EF4-FFF2-40B4-BE49-F238E27FC236}">
                <a16:creationId xmlns:a16="http://schemas.microsoft.com/office/drawing/2014/main" id="{42815896-21A3-8B43-9972-0ECF440E88DE}"/>
              </a:ext>
            </a:extLst>
          </p:cNvPr>
          <p:cNvCxnSpPr/>
          <p:nvPr/>
        </p:nvCxnSpPr>
        <p:spPr bwMode="auto">
          <a:xfrm flipV="1">
            <a:off x="3563888" y="3505313"/>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5" name="Straight Arrow Connector 74">
            <a:extLst>
              <a:ext uri="{FF2B5EF4-FFF2-40B4-BE49-F238E27FC236}">
                <a16:creationId xmlns:a16="http://schemas.microsoft.com/office/drawing/2014/main" id="{5A9A6095-2E4A-3240-8C2E-4CE22F32D741}"/>
              </a:ext>
            </a:extLst>
          </p:cNvPr>
          <p:cNvCxnSpPr/>
          <p:nvPr/>
        </p:nvCxnSpPr>
        <p:spPr bwMode="auto">
          <a:xfrm flipV="1">
            <a:off x="2915816" y="351678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6" name="Straight Connector 75">
            <a:extLst>
              <a:ext uri="{FF2B5EF4-FFF2-40B4-BE49-F238E27FC236}">
                <a16:creationId xmlns:a16="http://schemas.microsoft.com/office/drawing/2014/main" id="{EC4DFBB8-D983-2247-A258-0AD838506C21}"/>
              </a:ext>
            </a:extLst>
          </p:cNvPr>
          <p:cNvCxnSpPr>
            <a:cxnSpLocks/>
          </p:cNvCxnSpPr>
          <p:nvPr/>
        </p:nvCxnSpPr>
        <p:spPr bwMode="auto">
          <a:xfrm>
            <a:off x="2698664" y="1581700"/>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7" name="Straight Connector 76">
            <a:extLst>
              <a:ext uri="{FF2B5EF4-FFF2-40B4-BE49-F238E27FC236}">
                <a16:creationId xmlns:a16="http://schemas.microsoft.com/office/drawing/2014/main" id="{71A0A951-013A-FB4D-80B1-2649A89BA520}"/>
              </a:ext>
            </a:extLst>
          </p:cNvPr>
          <p:cNvCxnSpPr>
            <a:cxnSpLocks/>
          </p:cNvCxnSpPr>
          <p:nvPr/>
        </p:nvCxnSpPr>
        <p:spPr bwMode="auto">
          <a:xfrm>
            <a:off x="2771800" y="1921566"/>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8" name="TextBox 77">
            <a:extLst>
              <a:ext uri="{FF2B5EF4-FFF2-40B4-BE49-F238E27FC236}">
                <a16:creationId xmlns:a16="http://schemas.microsoft.com/office/drawing/2014/main" id="{6AA58824-47A1-3241-B522-C352C8043D5F}"/>
              </a:ext>
            </a:extLst>
          </p:cNvPr>
          <p:cNvSpPr txBox="1"/>
          <p:nvPr/>
        </p:nvSpPr>
        <p:spPr>
          <a:xfrm>
            <a:off x="2359678" y="1109347"/>
            <a:ext cx="1379737" cy="307777"/>
          </a:xfrm>
          <a:prstGeom prst="rect">
            <a:avLst/>
          </a:prstGeom>
          <a:noFill/>
        </p:spPr>
        <p:txBody>
          <a:bodyPr wrap="none" rtlCol="0">
            <a:spAutoFit/>
          </a:bodyPr>
          <a:lstStyle/>
          <a:p>
            <a:r>
              <a:rPr lang="en-US" sz="1400" dirty="0"/>
              <a:t> Switching Delay</a:t>
            </a:r>
          </a:p>
        </p:txBody>
      </p:sp>
      <p:sp>
        <p:nvSpPr>
          <p:cNvPr id="80" name="Arc 79">
            <a:extLst>
              <a:ext uri="{FF2B5EF4-FFF2-40B4-BE49-F238E27FC236}">
                <a16:creationId xmlns:a16="http://schemas.microsoft.com/office/drawing/2014/main" id="{D011D2E9-3D16-4747-A9B6-B670523E7679}"/>
              </a:ext>
            </a:extLst>
          </p:cNvPr>
          <p:cNvSpPr/>
          <p:nvPr/>
        </p:nvSpPr>
        <p:spPr>
          <a:xfrm rot="19852287" flipH="1">
            <a:off x="2640158" y="502505"/>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1AD90A13-05E0-C84C-A25D-8D034A659FFC}"/>
              </a:ext>
            </a:extLst>
          </p:cNvPr>
          <p:cNvCxnSpPr>
            <a:cxnSpLocks/>
          </p:cNvCxnSpPr>
          <p:nvPr/>
        </p:nvCxnSpPr>
        <p:spPr bwMode="auto">
          <a:xfrm>
            <a:off x="3635896" y="1534789"/>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2" name="Straight Connector 81">
            <a:extLst>
              <a:ext uri="{FF2B5EF4-FFF2-40B4-BE49-F238E27FC236}">
                <a16:creationId xmlns:a16="http://schemas.microsoft.com/office/drawing/2014/main" id="{E89187E7-41DC-C744-9F6F-2D0126C1A321}"/>
              </a:ext>
            </a:extLst>
          </p:cNvPr>
          <p:cNvCxnSpPr>
            <a:cxnSpLocks/>
          </p:cNvCxnSpPr>
          <p:nvPr/>
        </p:nvCxnSpPr>
        <p:spPr bwMode="auto">
          <a:xfrm>
            <a:off x="3707904" y="1874655"/>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3" name="Straight Connector 82">
            <a:extLst>
              <a:ext uri="{FF2B5EF4-FFF2-40B4-BE49-F238E27FC236}">
                <a16:creationId xmlns:a16="http://schemas.microsoft.com/office/drawing/2014/main" id="{BD1FA4D9-0D3F-1C42-A1B1-FB1C42354612}"/>
              </a:ext>
            </a:extLst>
          </p:cNvPr>
          <p:cNvCxnSpPr>
            <a:cxnSpLocks/>
          </p:cNvCxnSpPr>
          <p:nvPr/>
        </p:nvCxnSpPr>
        <p:spPr bwMode="auto">
          <a:xfrm>
            <a:off x="4498864" y="1514615"/>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4" name="Straight Connector 83">
            <a:extLst>
              <a:ext uri="{FF2B5EF4-FFF2-40B4-BE49-F238E27FC236}">
                <a16:creationId xmlns:a16="http://schemas.microsoft.com/office/drawing/2014/main" id="{1B613094-4106-2F48-86F2-7D301C2966D8}"/>
              </a:ext>
            </a:extLst>
          </p:cNvPr>
          <p:cNvCxnSpPr>
            <a:cxnSpLocks/>
          </p:cNvCxnSpPr>
          <p:nvPr/>
        </p:nvCxnSpPr>
        <p:spPr bwMode="auto">
          <a:xfrm>
            <a:off x="4572000" y="1854481"/>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5" name="Straight Connector 84">
            <a:extLst>
              <a:ext uri="{FF2B5EF4-FFF2-40B4-BE49-F238E27FC236}">
                <a16:creationId xmlns:a16="http://schemas.microsoft.com/office/drawing/2014/main" id="{9A925BB4-576E-C04C-8C08-14F4D4E726E2}"/>
              </a:ext>
            </a:extLst>
          </p:cNvPr>
          <p:cNvCxnSpPr>
            <a:cxnSpLocks/>
          </p:cNvCxnSpPr>
          <p:nvPr/>
        </p:nvCxnSpPr>
        <p:spPr bwMode="auto">
          <a:xfrm>
            <a:off x="5436096" y="1640684"/>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6" name="Straight Connector 85">
            <a:extLst>
              <a:ext uri="{FF2B5EF4-FFF2-40B4-BE49-F238E27FC236}">
                <a16:creationId xmlns:a16="http://schemas.microsoft.com/office/drawing/2014/main" id="{FD53DABA-94CF-FD47-AC9E-5D664D671BB9}"/>
              </a:ext>
            </a:extLst>
          </p:cNvPr>
          <p:cNvCxnSpPr>
            <a:cxnSpLocks/>
          </p:cNvCxnSpPr>
          <p:nvPr/>
        </p:nvCxnSpPr>
        <p:spPr bwMode="auto">
          <a:xfrm>
            <a:off x="5519799" y="1832522"/>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9" name="Straight Arrow Connector 88">
            <a:extLst>
              <a:ext uri="{FF2B5EF4-FFF2-40B4-BE49-F238E27FC236}">
                <a16:creationId xmlns:a16="http://schemas.microsoft.com/office/drawing/2014/main" id="{7399276F-4F5D-7740-8E25-E15046CF6D3F}"/>
              </a:ext>
            </a:extLst>
          </p:cNvPr>
          <p:cNvCxnSpPr>
            <a:cxnSpLocks/>
          </p:cNvCxnSpPr>
          <p:nvPr/>
        </p:nvCxnSpPr>
        <p:spPr bwMode="auto">
          <a:xfrm flipV="1">
            <a:off x="2708723" y="1847772"/>
            <a:ext cx="924918" cy="4218"/>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0" name="TextBox 89">
            <a:extLst>
              <a:ext uri="{FF2B5EF4-FFF2-40B4-BE49-F238E27FC236}">
                <a16:creationId xmlns:a16="http://schemas.microsoft.com/office/drawing/2014/main" id="{043CE202-58E3-BF47-B98B-8132A9B0DF0F}"/>
              </a:ext>
            </a:extLst>
          </p:cNvPr>
          <p:cNvSpPr txBox="1"/>
          <p:nvPr/>
        </p:nvSpPr>
        <p:spPr>
          <a:xfrm>
            <a:off x="2824515" y="1703551"/>
            <a:ext cx="506198" cy="276999"/>
          </a:xfrm>
          <a:prstGeom prst="rect">
            <a:avLst/>
          </a:prstGeom>
          <a:solidFill>
            <a:schemeClr val="bg1"/>
          </a:solidFill>
        </p:spPr>
        <p:txBody>
          <a:bodyPr wrap="square" rtlCol="0">
            <a:spAutoFit/>
          </a:bodyPr>
          <a:lstStyle/>
          <a:p>
            <a:r>
              <a:rPr lang="en-US" sz="1200" dirty="0"/>
              <a:t>Ch 2</a:t>
            </a:r>
          </a:p>
        </p:txBody>
      </p:sp>
      <p:cxnSp>
        <p:nvCxnSpPr>
          <p:cNvPr id="91" name="Straight Arrow Connector 90">
            <a:extLst>
              <a:ext uri="{FF2B5EF4-FFF2-40B4-BE49-F238E27FC236}">
                <a16:creationId xmlns:a16="http://schemas.microsoft.com/office/drawing/2014/main" id="{3553107F-FB75-F74B-A80B-8945CA01D551}"/>
              </a:ext>
            </a:extLst>
          </p:cNvPr>
          <p:cNvCxnSpPr/>
          <p:nvPr/>
        </p:nvCxnSpPr>
        <p:spPr bwMode="auto">
          <a:xfrm flipV="1">
            <a:off x="2698664" y="3511091"/>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92" name="Straight Arrow Connector 91">
            <a:extLst>
              <a:ext uri="{FF2B5EF4-FFF2-40B4-BE49-F238E27FC236}">
                <a16:creationId xmlns:a16="http://schemas.microsoft.com/office/drawing/2014/main" id="{C2A6D633-1482-4441-BE89-16A59699C38B}"/>
              </a:ext>
            </a:extLst>
          </p:cNvPr>
          <p:cNvCxnSpPr/>
          <p:nvPr/>
        </p:nvCxnSpPr>
        <p:spPr bwMode="auto">
          <a:xfrm flipV="1">
            <a:off x="3491880" y="3507854"/>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93" name="Straight Arrow Connector 92">
            <a:extLst>
              <a:ext uri="{FF2B5EF4-FFF2-40B4-BE49-F238E27FC236}">
                <a16:creationId xmlns:a16="http://schemas.microsoft.com/office/drawing/2014/main" id="{A0AA814A-49DC-9C4E-BC32-9F8A24C1DF2E}"/>
              </a:ext>
            </a:extLst>
          </p:cNvPr>
          <p:cNvCxnSpPr/>
          <p:nvPr/>
        </p:nvCxnSpPr>
        <p:spPr bwMode="auto">
          <a:xfrm flipV="1">
            <a:off x="5148064" y="3499875"/>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94" name="Straight Arrow Connector 93">
            <a:extLst>
              <a:ext uri="{FF2B5EF4-FFF2-40B4-BE49-F238E27FC236}">
                <a16:creationId xmlns:a16="http://schemas.microsoft.com/office/drawing/2014/main" id="{E6AF18D5-2587-9E46-8BB3-51633E7E098C}"/>
              </a:ext>
            </a:extLst>
          </p:cNvPr>
          <p:cNvCxnSpPr/>
          <p:nvPr/>
        </p:nvCxnSpPr>
        <p:spPr bwMode="auto">
          <a:xfrm flipV="1">
            <a:off x="3707904" y="3505313"/>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95" name="Straight Arrow Connector 94">
            <a:extLst>
              <a:ext uri="{FF2B5EF4-FFF2-40B4-BE49-F238E27FC236}">
                <a16:creationId xmlns:a16="http://schemas.microsoft.com/office/drawing/2014/main" id="{85D00C2E-5F1A-054B-8B08-CAAF66C9F24F}"/>
              </a:ext>
            </a:extLst>
          </p:cNvPr>
          <p:cNvCxnSpPr/>
          <p:nvPr/>
        </p:nvCxnSpPr>
        <p:spPr bwMode="auto">
          <a:xfrm flipV="1">
            <a:off x="5220072" y="3497051"/>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96" name="Straight Arrow Connector 95">
            <a:extLst>
              <a:ext uri="{FF2B5EF4-FFF2-40B4-BE49-F238E27FC236}">
                <a16:creationId xmlns:a16="http://schemas.microsoft.com/office/drawing/2014/main" id="{EF334F57-4A18-F74A-AC63-1BD8D2739F1B}"/>
              </a:ext>
            </a:extLst>
          </p:cNvPr>
          <p:cNvCxnSpPr/>
          <p:nvPr/>
        </p:nvCxnSpPr>
        <p:spPr bwMode="auto">
          <a:xfrm flipV="1">
            <a:off x="2782382" y="3505313"/>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7BEC165-D141-644D-A1EB-8FE0CAC67113}"/>
                  </a:ext>
                </a:extLst>
              </p:cNvPr>
              <p:cNvSpPr txBox="1"/>
              <p:nvPr/>
            </p:nvSpPr>
            <p:spPr>
              <a:xfrm>
                <a:off x="2237688" y="3387284"/>
                <a:ext cx="40716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m:t>
                      </m:r>
                    </m:oMath>
                  </m:oMathPara>
                </a14:m>
                <a:endParaRPr lang="en-US" sz="2800" dirty="0"/>
              </a:p>
            </p:txBody>
          </p:sp>
        </mc:Choice>
        <mc:Fallback xmlns="">
          <p:sp>
            <p:nvSpPr>
              <p:cNvPr id="25" name="TextBox 24">
                <a:extLst>
                  <a:ext uri="{FF2B5EF4-FFF2-40B4-BE49-F238E27FC236}">
                    <a16:creationId xmlns:a16="http://schemas.microsoft.com/office/drawing/2014/main" id="{87BEC165-D141-644D-A1EB-8FE0CAC67113}"/>
                  </a:ext>
                </a:extLst>
              </p:cNvPr>
              <p:cNvSpPr txBox="1">
                <a:spLocks noRot="1" noChangeAspect="1" noMove="1" noResize="1" noEditPoints="1" noAdjustHandles="1" noChangeArrowheads="1" noChangeShapeType="1" noTextEdit="1"/>
              </p:cNvSpPr>
              <p:nvPr/>
            </p:nvSpPr>
            <p:spPr>
              <a:xfrm>
                <a:off x="2237688" y="3387284"/>
                <a:ext cx="407163" cy="430887"/>
              </a:xfrm>
              <a:prstGeom prst="rect">
                <a:avLst/>
              </a:prstGeom>
              <a:blipFill>
                <a:blip r:embed="rId7"/>
                <a:stretch>
                  <a:fillRect l="-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4F4ECBC1-CA2D-EE4E-8E7D-71E4E41F55D5}"/>
                  </a:ext>
                </a:extLst>
              </p:cNvPr>
              <p:cNvSpPr txBox="1"/>
              <p:nvPr/>
            </p:nvSpPr>
            <p:spPr>
              <a:xfrm>
                <a:off x="3009859" y="3381799"/>
                <a:ext cx="40716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m:t>
                      </m:r>
                    </m:oMath>
                  </m:oMathPara>
                </a14:m>
                <a:endParaRPr lang="en-US" sz="2800" dirty="0"/>
              </a:p>
            </p:txBody>
          </p:sp>
        </mc:Choice>
        <mc:Fallback xmlns="">
          <p:sp>
            <p:nvSpPr>
              <p:cNvPr id="99" name="TextBox 98">
                <a:extLst>
                  <a:ext uri="{FF2B5EF4-FFF2-40B4-BE49-F238E27FC236}">
                    <a16:creationId xmlns:a16="http://schemas.microsoft.com/office/drawing/2014/main" id="{4F4ECBC1-CA2D-EE4E-8E7D-71E4E41F55D5}"/>
                  </a:ext>
                </a:extLst>
              </p:cNvPr>
              <p:cNvSpPr txBox="1">
                <a:spLocks noRot="1" noChangeAspect="1" noMove="1" noResize="1" noEditPoints="1" noAdjustHandles="1" noChangeArrowheads="1" noChangeShapeType="1" noTextEdit="1"/>
              </p:cNvSpPr>
              <p:nvPr/>
            </p:nvSpPr>
            <p:spPr>
              <a:xfrm>
                <a:off x="3009859" y="3381799"/>
                <a:ext cx="407163" cy="430887"/>
              </a:xfrm>
              <a:prstGeom prst="rect">
                <a:avLst/>
              </a:prstGeom>
              <a:blipFill>
                <a:blip r:embed="rId8"/>
                <a:stretch>
                  <a:fillRect l="-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94B3B6D4-C857-4545-B59F-BBD13AF1C486}"/>
                  </a:ext>
                </a:extLst>
              </p:cNvPr>
              <p:cNvSpPr txBox="1"/>
              <p:nvPr/>
            </p:nvSpPr>
            <p:spPr>
              <a:xfrm>
                <a:off x="3876805" y="3375203"/>
                <a:ext cx="40716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m:t>
                      </m:r>
                    </m:oMath>
                  </m:oMathPara>
                </a14:m>
                <a:endParaRPr lang="en-US" sz="2800" dirty="0"/>
              </a:p>
            </p:txBody>
          </p:sp>
        </mc:Choice>
        <mc:Fallback xmlns="">
          <p:sp>
            <p:nvSpPr>
              <p:cNvPr id="100" name="TextBox 99">
                <a:extLst>
                  <a:ext uri="{FF2B5EF4-FFF2-40B4-BE49-F238E27FC236}">
                    <a16:creationId xmlns:a16="http://schemas.microsoft.com/office/drawing/2014/main" id="{94B3B6D4-C857-4545-B59F-BBD13AF1C486}"/>
                  </a:ext>
                </a:extLst>
              </p:cNvPr>
              <p:cNvSpPr txBox="1">
                <a:spLocks noRot="1" noChangeAspect="1" noMove="1" noResize="1" noEditPoints="1" noAdjustHandles="1" noChangeArrowheads="1" noChangeShapeType="1" noTextEdit="1"/>
              </p:cNvSpPr>
              <p:nvPr/>
            </p:nvSpPr>
            <p:spPr>
              <a:xfrm>
                <a:off x="3876805" y="3375203"/>
                <a:ext cx="407163" cy="430887"/>
              </a:xfrm>
              <a:prstGeom prst="rect">
                <a:avLst/>
              </a:prstGeom>
              <a:blipFill>
                <a:blip r:embed="rId9"/>
                <a:stretch>
                  <a:fillRect l="-12121"/>
                </a:stretch>
              </a:blipFill>
            </p:spPr>
            <p:txBody>
              <a:bodyPr/>
              <a:lstStyle/>
              <a:p>
                <a:r>
                  <a:rPr lang="en-US">
                    <a:noFill/>
                  </a:rPr>
                  <a:t> </a:t>
                </a:r>
              </a:p>
            </p:txBody>
          </p:sp>
        </mc:Fallback>
      </mc:AlternateContent>
      <p:cxnSp>
        <p:nvCxnSpPr>
          <p:cNvPr id="101" name="Straight Arrow Connector 100">
            <a:extLst>
              <a:ext uri="{FF2B5EF4-FFF2-40B4-BE49-F238E27FC236}">
                <a16:creationId xmlns:a16="http://schemas.microsoft.com/office/drawing/2014/main" id="{AF898678-AA7B-434C-A558-149EBE78967D}"/>
              </a:ext>
            </a:extLst>
          </p:cNvPr>
          <p:cNvCxnSpPr/>
          <p:nvPr/>
        </p:nvCxnSpPr>
        <p:spPr bwMode="auto">
          <a:xfrm flipV="1">
            <a:off x="2846128" y="3507854"/>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2" name="Straight Arrow Connector 101">
            <a:extLst>
              <a:ext uri="{FF2B5EF4-FFF2-40B4-BE49-F238E27FC236}">
                <a16:creationId xmlns:a16="http://schemas.microsoft.com/office/drawing/2014/main" id="{ABD02C29-C33F-1A41-9751-BE8AFC893652}"/>
              </a:ext>
            </a:extLst>
          </p:cNvPr>
          <p:cNvCxnSpPr/>
          <p:nvPr/>
        </p:nvCxnSpPr>
        <p:spPr bwMode="auto">
          <a:xfrm flipV="1">
            <a:off x="2609193" y="3505313"/>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3" name="Straight Arrow Connector 102">
            <a:extLst>
              <a:ext uri="{FF2B5EF4-FFF2-40B4-BE49-F238E27FC236}">
                <a16:creationId xmlns:a16="http://schemas.microsoft.com/office/drawing/2014/main" id="{9572C664-AA29-9041-9531-1CA23D909316}"/>
              </a:ext>
            </a:extLst>
          </p:cNvPr>
          <p:cNvCxnSpPr/>
          <p:nvPr/>
        </p:nvCxnSpPr>
        <p:spPr bwMode="auto">
          <a:xfrm flipV="1">
            <a:off x="3648794" y="3505313"/>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4" name="Straight Arrow Connector 103">
            <a:extLst>
              <a:ext uri="{FF2B5EF4-FFF2-40B4-BE49-F238E27FC236}">
                <a16:creationId xmlns:a16="http://schemas.microsoft.com/office/drawing/2014/main" id="{157F48E0-0DC4-9647-A2D5-093A491D26E6}"/>
              </a:ext>
            </a:extLst>
          </p:cNvPr>
          <p:cNvCxnSpPr/>
          <p:nvPr/>
        </p:nvCxnSpPr>
        <p:spPr bwMode="auto">
          <a:xfrm flipV="1">
            <a:off x="4575024" y="351678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5" name="Straight Arrow Connector 104">
            <a:extLst>
              <a:ext uri="{FF2B5EF4-FFF2-40B4-BE49-F238E27FC236}">
                <a16:creationId xmlns:a16="http://schemas.microsoft.com/office/drawing/2014/main" id="{7947601D-8CFA-8C49-A4D1-DBB5D437045E}"/>
              </a:ext>
            </a:extLst>
          </p:cNvPr>
          <p:cNvCxnSpPr/>
          <p:nvPr/>
        </p:nvCxnSpPr>
        <p:spPr bwMode="auto">
          <a:xfrm flipV="1">
            <a:off x="4362920" y="351678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6" name="Straight Arrow Connector 105">
            <a:extLst>
              <a:ext uri="{FF2B5EF4-FFF2-40B4-BE49-F238E27FC236}">
                <a16:creationId xmlns:a16="http://schemas.microsoft.com/office/drawing/2014/main" id="{87D5136A-2EDC-5A4F-9528-C4A1428A3551}"/>
              </a:ext>
            </a:extLst>
          </p:cNvPr>
          <p:cNvCxnSpPr/>
          <p:nvPr/>
        </p:nvCxnSpPr>
        <p:spPr bwMode="auto">
          <a:xfrm flipV="1">
            <a:off x="4493295" y="351678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7" name="Straight Arrow Connector 106">
            <a:extLst>
              <a:ext uri="{FF2B5EF4-FFF2-40B4-BE49-F238E27FC236}">
                <a16:creationId xmlns:a16="http://schemas.microsoft.com/office/drawing/2014/main" id="{F6D40225-6547-9E44-878B-C26A0E35C659}"/>
              </a:ext>
            </a:extLst>
          </p:cNvPr>
          <p:cNvCxnSpPr/>
          <p:nvPr/>
        </p:nvCxnSpPr>
        <p:spPr bwMode="auto">
          <a:xfrm flipV="1">
            <a:off x="4427984" y="351678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AA75FF95-DD60-A74D-A7DE-0A2624B198A2}"/>
                  </a:ext>
                </a:extLst>
              </p:cNvPr>
              <p:cNvSpPr txBox="1"/>
              <p:nvPr/>
            </p:nvSpPr>
            <p:spPr>
              <a:xfrm>
                <a:off x="4716039" y="3382584"/>
                <a:ext cx="40716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m:t>
                      </m:r>
                    </m:oMath>
                  </m:oMathPara>
                </a14:m>
                <a:endParaRPr lang="en-US" sz="2800" dirty="0"/>
              </a:p>
            </p:txBody>
          </p:sp>
        </mc:Choice>
        <mc:Fallback xmlns="">
          <p:sp>
            <p:nvSpPr>
              <p:cNvPr id="108" name="TextBox 107">
                <a:extLst>
                  <a:ext uri="{FF2B5EF4-FFF2-40B4-BE49-F238E27FC236}">
                    <a16:creationId xmlns:a16="http://schemas.microsoft.com/office/drawing/2014/main" id="{AA75FF95-DD60-A74D-A7DE-0A2624B198A2}"/>
                  </a:ext>
                </a:extLst>
              </p:cNvPr>
              <p:cNvSpPr txBox="1">
                <a:spLocks noRot="1" noChangeAspect="1" noMove="1" noResize="1" noEditPoints="1" noAdjustHandles="1" noChangeArrowheads="1" noChangeShapeType="1" noTextEdit="1"/>
              </p:cNvSpPr>
              <p:nvPr/>
            </p:nvSpPr>
            <p:spPr>
              <a:xfrm>
                <a:off x="4716039" y="3382584"/>
                <a:ext cx="407163" cy="430887"/>
              </a:xfrm>
              <a:prstGeom prst="rect">
                <a:avLst/>
              </a:prstGeom>
              <a:blipFill>
                <a:blip r:embed="rId10"/>
                <a:stretch>
                  <a:fillRect l="-12121"/>
                </a:stretch>
              </a:blipFill>
            </p:spPr>
            <p:txBody>
              <a:bodyPr/>
              <a:lstStyle/>
              <a:p>
                <a:r>
                  <a:rPr lang="en-US">
                    <a:noFill/>
                  </a:rPr>
                  <a:t> </a:t>
                </a:r>
              </a:p>
            </p:txBody>
          </p:sp>
        </mc:Fallback>
      </mc:AlternateContent>
      <p:cxnSp>
        <p:nvCxnSpPr>
          <p:cNvPr id="109" name="Straight Arrow Connector 108">
            <a:extLst>
              <a:ext uri="{FF2B5EF4-FFF2-40B4-BE49-F238E27FC236}">
                <a16:creationId xmlns:a16="http://schemas.microsoft.com/office/drawing/2014/main" id="{0C21FC67-1838-FA4D-A6AE-4EE03B93AA5A}"/>
              </a:ext>
            </a:extLst>
          </p:cNvPr>
          <p:cNvCxnSpPr>
            <a:cxnSpLocks/>
          </p:cNvCxnSpPr>
          <p:nvPr/>
        </p:nvCxnSpPr>
        <p:spPr bwMode="auto">
          <a:xfrm>
            <a:off x="4573256" y="1834631"/>
            <a:ext cx="862840" cy="13842"/>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10" name="TextBox 109">
            <a:extLst>
              <a:ext uri="{FF2B5EF4-FFF2-40B4-BE49-F238E27FC236}">
                <a16:creationId xmlns:a16="http://schemas.microsoft.com/office/drawing/2014/main" id="{6F129B9B-7D67-6C40-8E69-4C8C688D1D97}"/>
              </a:ext>
            </a:extLst>
          </p:cNvPr>
          <p:cNvSpPr txBox="1"/>
          <p:nvPr/>
        </p:nvSpPr>
        <p:spPr>
          <a:xfrm>
            <a:off x="4689047" y="1686192"/>
            <a:ext cx="575537" cy="276999"/>
          </a:xfrm>
          <a:prstGeom prst="rect">
            <a:avLst/>
          </a:prstGeom>
          <a:solidFill>
            <a:schemeClr val="bg1"/>
          </a:solidFill>
        </p:spPr>
        <p:txBody>
          <a:bodyPr wrap="square" rtlCol="0">
            <a:spAutoFit/>
          </a:bodyPr>
          <a:lstStyle/>
          <a:p>
            <a:r>
              <a:rPr lang="en-US" sz="1200" dirty="0"/>
              <a:t>Ch N</a:t>
            </a:r>
          </a:p>
        </p:txBody>
      </p:sp>
      <p:sp>
        <p:nvSpPr>
          <p:cNvPr id="31" name="TextBox 30">
            <a:extLst>
              <a:ext uri="{FF2B5EF4-FFF2-40B4-BE49-F238E27FC236}">
                <a16:creationId xmlns:a16="http://schemas.microsoft.com/office/drawing/2014/main" id="{07A33C10-581B-1A47-A702-1CF78DA448B7}"/>
              </a:ext>
            </a:extLst>
          </p:cNvPr>
          <p:cNvSpPr txBox="1"/>
          <p:nvPr/>
        </p:nvSpPr>
        <p:spPr>
          <a:xfrm>
            <a:off x="1760883" y="3721414"/>
            <a:ext cx="3592920" cy="338554"/>
          </a:xfrm>
          <a:prstGeom prst="rect">
            <a:avLst/>
          </a:prstGeom>
          <a:solidFill>
            <a:schemeClr val="bg1"/>
          </a:solidFill>
        </p:spPr>
        <p:txBody>
          <a:bodyPr wrap="square" rtlCol="0">
            <a:spAutoFit/>
          </a:bodyPr>
          <a:lstStyle/>
          <a:p>
            <a:r>
              <a:rPr lang="en-US" sz="1600" dirty="0"/>
              <a:t>Traffic for other connected WiFi clients</a:t>
            </a:r>
          </a:p>
        </p:txBody>
      </p:sp>
      <p:cxnSp>
        <p:nvCxnSpPr>
          <p:cNvPr id="35" name="Straight Arrow Connector 34">
            <a:extLst>
              <a:ext uri="{FF2B5EF4-FFF2-40B4-BE49-F238E27FC236}">
                <a16:creationId xmlns:a16="http://schemas.microsoft.com/office/drawing/2014/main" id="{4DA937A6-A211-1B48-93A7-37C1CE3F54E0}"/>
              </a:ext>
            </a:extLst>
          </p:cNvPr>
          <p:cNvCxnSpPr>
            <a:cxnSpLocks/>
          </p:cNvCxnSpPr>
          <p:nvPr/>
        </p:nvCxnSpPr>
        <p:spPr bwMode="auto">
          <a:xfrm>
            <a:off x="1797529" y="2254869"/>
            <a:ext cx="3638567" cy="11475"/>
          </a:xfrm>
          <a:prstGeom prst="straightConnector1">
            <a:avLst/>
          </a:prstGeom>
          <a:blipFill dpi="0" rotWithShape="0">
            <a:blip r:embed="rId3"/>
            <a:srcRect/>
            <a:tile tx="0" ty="0" sx="100000" sy="100000" flip="none" algn="tl"/>
          </a:blipFill>
          <a:ln w="41275" cap="flat" cmpd="sng" algn="ctr">
            <a:solidFill>
              <a:schemeClr val="accent2"/>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0" name="TextBox 59">
            <a:extLst>
              <a:ext uri="{FF2B5EF4-FFF2-40B4-BE49-F238E27FC236}">
                <a16:creationId xmlns:a16="http://schemas.microsoft.com/office/drawing/2014/main" id="{4A9AAC74-5C1B-EC4F-A410-AE492D989CDD}"/>
              </a:ext>
            </a:extLst>
          </p:cNvPr>
          <p:cNvSpPr txBox="1"/>
          <p:nvPr/>
        </p:nvSpPr>
        <p:spPr>
          <a:xfrm>
            <a:off x="2049516" y="2372534"/>
            <a:ext cx="3095263" cy="584775"/>
          </a:xfrm>
          <a:prstGeom prst="rect">
            <a:avLst/>
          </a:prstGeom>
          <a:noFill/>
        </p:spPr>
        <p:txBody>
          <a:bodyPr wrap="square" rtlCol="0">
            <a:spAutoFit/>
          </a:bodyPr>
          <a:lstStyle/>
          <a:p>
            <a:r>
              <a:rPr lang="en-US" sz="1600" dirty="0">
                <a:solidFill>
                  <a:schemeClr val="accent1"/>
                </a:solidFill>
              </a:rPr>
              <a:t>2. Process PHY frames (only CSI) to extract discovery information</a:t>
            </a: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EEFB2E66-F1FE-2446-9C52-D190F29DC6D6}"/>
                  </a:ext>
                </a:extLst>
              </p:cNvPr>
              <p:cNvSpPr txBox="1"/>
              <p:nvPr/>
            </p:nvSpPr>
            <p:spPr>
              <a:xfrm>
                <a:off x="3955757" y="1626606"/>
                <a:ext cx="40716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m:t>
                      </m:r>
                    </m:oMath>
                  </m:oMathPara>
                </a14:m>
                <a:endParaRPr lang="en-US" sz="2800" dirty="0"/>
              </a:p>
            </p:txBody>
          </p:sp>
        </mc:Choice>
        <mc:Fallback xmlns="">
          <p:sp>
            <p:nvSpPr>
              <p:cNvPr id="118" name="TextBox 117">
                <a:extLst>
                  <a:ext uri="{FF2B5EF4-FFF2-40B4-BE49-F238E27FC236}">
                    <a16:creationId xmlns:a16="http://schemas.microsoft.com/office/drawing/2014/main" id="{EEFB2E66-F1FE-2446-9C52-D190F29DC6D6}"/>
                  </a:ext>
                </a:extLst>
              </p:cNvPr>
              <p:cNvSpPr txBox="1">
                <a:spLocks noRot="1" noChangeAspect="1" noMove="1" noResize="1" noEditPoints="1" noAdjustHandles="1" noChangeArrowheads="1" noChangeShapeType="1" noTextEdit="1"/>
              </p:cNvSpPr>
              <p:nvPr/>
            </p:nvSpPr>
            <p:spPr>
              <a:xfrm>
                <a:off x="3955757" y="1626606"/>
                <a:ext cx="407163" cy="430887"/>
              </a:xfrm>
              <a:prstGeom prst="rect">
                <a:avLst/>
              </a:prstGeom>
              <a:blipFill>
                <a:blip r:embed="rId11"/>
                <a:stretch>
                  <a:fillRect l="-11765"/>
                </a:stretch>
              </a:blipFill>
            </p:spPr>
            <p:txBody>
              <a:bodyPr/>
              <a:lstStyle/>
              <a:p>
                <a:r>
                  <a:rPr lang="en-US">
                    <a:noFill/>
                  </a:rPr>
                  <a:t> </a:t>
                </a:r>
              </a:p>
            </p:txBody>
          </p:sp>
        </mc:Fallback>
      </mc:AlternateContent>
      <p:cxnSp>
        <p:nvCxnSpPr>
          <p:cNvPr id="121" name="Straight Arrow Connector 120">
            <a:extLst>
              <a:ext uri="{FF2B5EF4-FFF2-40B4-BE49-F238E27FC236}">
                <a16:creationId xmlns:a16="http://schemas.microsoft.com/office/drawing/2014/main" id="{19A5EAFE-E1A7-F54B-9863-414ABC6FE6F3}"/>
              </a:ext>
            </a:extLst>
          </p:cNvPr>
          <p:cNvCxnSpPr/>
          <p:nvPr/>
        </p:nvCxnSpPr>
        <p:spPr bwMode="auto">
          <a:xfrm flipV="1">
            <a:off x="5786968" y="3505313"/>
            <a:ext cx="0" cy="661866"/>
          </a:xfrm>
          <a:prstGeom prst="straightConnector1">
            <a:avLst/>
          </a:prstGeom>
          <a:blipFill dpi="0" rotWithShape="0">
            <a:blip r:embed="rId3"/>
            <a:srcRect/>
            <a:tile tx="0" ty="0" sx="100000" sy="100000" flip="none" algn="tl"/>
          </a:blipFill>
          <a:ln w="25400" cap="flat" cmpd="sng" algn="ctr">
            <a:solidFill>
              <a:srgbClr val="FF0000"/>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2" name="Straight Arrow Connector 121">
            <a:extLst>
              <a:ext uri="{FF2B5EF4-FFF2-40B4-BE49-F238E27FC236}">
                <a16:creationId xmlns:a16="http://schemas.microsoft.com/office/drawing/2014/main" id="{9102CD35-F3A3-CA48-9A4B-FC5B6B32B641}"/>
              </a:ext>
            </a:extLst>
          </p:cNvPr>
          <p:cNvCxnSpPr/>
          <p:nvPr/>
        </p:nvCxnSpPr>
        <p:spPr bwMode="auto">
          <a:xfrm flipV="1">
            <a:off x="5642952" y="3508137"/>
            <a:ext cx="0" cy="661866"/>
          </a:xfrm>
          <a:prstGeom prst="straightConnector1">
            <a:avLst/>
          </a:prstGeom>
          <a:blipFill dpi="0" rotWithShape="0">
            <a:blip r:embed="rId3"/>
            <a:srcRect/>
            <a:tile tx="0" ty="0" sx="100000" sy="100000" flip="none" algn="tl"/>
          </a:blipFill>
          <a:ln w="25400" cap="flat" cmpd="sng" algn="ctr">
            <a:solidFill>
              <a:srgbClr val="FFFF00"/>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3" name="Straight Arrow Connector 122">
            <a:extLst>
              <a:ext uri="{FF2B5EF4-FFF2-40B4-BE49-F238E27FC236}">
                <a16:creationId xmlns:a16="http://schemas.microsoft.com/office/drawing/2014/main" id="{49345DEE-BB43-754D-A381-24644A24E730}"/>
              </a:ext>
            </a:extLst>
          </p:cNvPr>
          <p:cNvCxnSpPr/>
          <p:nvPr/>
        </p:nvCxnSpPr>
        <p:spPr bwMode="auto">
          <a:xfrm flipV="1">
            <a:off x="5714960" y="3505313"/>
            <a:ext cx="0" cy="661866"/>
          </a:xfrm>
          <a:prstGeom prst="straightConnector1">
            <a:avLst/>
          </a:prstGeom>
          <a:blipFill dpi="0" rotWithShape="0">
            <a:blip r:embed="rId3"/>
            <a:srcRect/>
            <a:tile tx="0" ty="0" sx="100000" sy="100000" flip="none" algn="tl"/>
          </a:blipFill>
          <a:ln w="25400" cap="flat" cmpd="sng" algn="ctr">
            <a:solidFill>
              <a:schemeClr val="accent5"/>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4" name="Straight Arrow Connector 123">
            <a:extLst>
              <a:ext uri="{FF2B5EF4-FFF2-40B4-BE49-F238E27FC236}">
                <a16:creationId xmlns:a16="http://schemas.microsoft.com/office/drawing/2014/main" id="{6B8FE9B8-B9E5-9F4C-969F-8001001108FA}"/>
              </a:ext>
            </a:extLst>
          </p:cNvPr>
          <p:cNvCxnSpPr/>
          <p:nvPr/>
        </p:nvCxnSpPr>
        <p:spPr bwMode="auto">
          <a:xfrm flipV="1">
            <a:off x="6012160" y="3505313"/>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5" name="Straight Arrow Connector 124">
            <a:extLst>
              <a:ext uri="{FF2B5EF4-FFF2-40B4-BE49-F238E27FC236}">
                <a16:creationId xmlns:a16="http://schemas.microsoft.com/office/drawing/2014/main" id="{17D7EB51-663C-8646-95AF-3007DA5E9174}"/>
              </a:ext>
            </a:extLst>
          </p:cNvPr>
          <p:cNvCxnSpPr/>
          <p:nvPr/>
        </p:nvCxnSpPr>
        <p:spPr bwMode="auto">
          <a:xfrm flipV="1">
            <a:off x="5868144" y="3508137"/>
            <a:ext cx="0" cy="661866"/>
          </a:xfrm>
          <a:prstGeom prst="straightConnector1">
            <a:avLst/>
          </a:prstGeom>
          <a:blipFill dpi="0" rotWithShape="0">
            <a:blip r:embed="rId3"/>
            <a:srcRect/>
            <a:tile tx="0" ty="0" sx="100000" sy="100000" flip="none" algn="tl"/>
          </a:blipFill>
          <a:ln w="25400" cap="flat" cmpd="sng" algn="ctr">
            <a:solidFill>
              <a:schemeClr val="bg2">
                <a:lumMod val="10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6" name="Straight Arrow Connector 125">
            <a:extLst>
              <a:ext uri="{FF2B5EF4-FFF2-40B4-BE49-F238E27FC236}">
                <a16:creationId xmlns:a16="http://schemas.microsoft.com/office/drawing/2014/main" id="{4EBB12FD-4B34-554A-BDD4-35833A40AD44}"/>
              </a:ext>
            </a:extLst>
          </p:cNvPr>
          <p:cNvCxnSpPr/>
          <p:nvPr/>
        </p:nvCxnSpPr>
        <p:spPr bwMode="auto">
          <a:xfrm flipV="1">
            <a:off x="5940152" y="3505313"/>
            <a:ext cx="0" cy="661866"/>
          </a:xfrm>
          <a:prstGeom prst="straightConnector1">
            <a:avLst/>
          </a:prstGeom>
          <a:blipFill dpi="0" rotWithShape="0">
            <a:blip r:embed="rId3"/>
            <a:srcRect/>
            <a:tile tx="0" ty="0" sx="100000" sy="100000" flip="none" algn="tl"/>
          </a:blipFill>
          <a:ln w="25400" cap="flat" cmpd="sng" algn="ctr">
            <a:solidFill>
              <a:schemeClr val="accent1"/>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9" name="Straight Arrow Connector 128">
            <a:extLst>
              <a:ext uri="{FF2B5EF4-FFF2-40B4-BE49-F238E27FC236}">
                <a16:creationId xmlns:a16="http://schemas.microsoft.com/office/drawing/2014/main" id="{EE338166-B77B-8544-ABF1-FD761C136D00}"/>
              </a:ext>
            </a:extLst>
          </p:cNvPr>
          <p:cNvCxnSpPr>
            <a:cxnSpLocks/>
          </p:cNvCxnSpPr>
          <p:nvPr/>
        </p:nvCxnSpPr>
        <p:spPr bwMode="auto">
          <a:xfrm>
            <a:off x="5542452" y="1834631"/>
            <a:ext cx="862840" cy="13842"/>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30" name="TextBox 129">
            <a:extLst>
              <a:ext uri="{FF2B5EF4-FFF2-40B4-BE49-F238E27FC236}">
                <a16:creationId xmlns:a16="http://schemas.microsoft.com/office/drawing/2014/main" id="{7440F678-DA34-4D4B-A103-503FF65136C4}"/>
              </a:ext>
            </a:extLst>
          </p:cNvPr>
          <p:cNvSpPr txBox="1"/>
          <p:nvPr/>
        </p:nvSpPr>
        <p:spPr>
          <a:xfrm>
            <a:off x="5658243" y="1686192"/>
            <a:ext cx="575537" cy="276999"/>
          </a:xfrm>
          <a:prstGeom prst="rect">
            <a:avLst/>
          </a:prstGeom>
          <a:solidFill>
            <a:schemeClr val="bg1"/>
          </a:solidFill>
        </p:spPr>
        <p:txBody>
          <a:bodyPr wrap="square" rtlCol="0">
            <a:spAutoFit/>
          </a:bodyPr>
          <a:lstStyle/>
          <a:p>
            <a:r>
              <a:rPr lang="en-US" sz="1200" dirty="0"/>
              <a:t>Ch k</a:t>
            </a:r>
          </a:p>
        </p:txBody>
      </p:sp>
      <p:sp>
        <p:nvSpPr>
          <p:cNvPr id="87" name="TextBox 86">
            <a:extLst>
              <a:ext uri="{FF2B5EF4-FFF2-40B4-BE49-F238E27FC236}">
                <a16:creationId xmlns:a16="http://schemas.microsoft.com/office/drawing/2014/main" id="{8F1A4C3A-BBAB-244E-A8A4-8A0CFCD5F32D}"/>
              </a:ext>
            </a:extLst>
          </p:cNvPr>
          <p:cNvSpPr txBox="1"/>
          <p:nvPr/>
        </p:nvSpPr>
        <p:spPr>
          <a:xfrm>
            <a:off x="5279422" y="1072521"/>
            <a:ext cx="2158924" cy="338554"/>
          </a:xfrm>
          <a:prstGeom prst="rect">
            <a:avLst/>
          </a:prstGeom>
          <a:noFill/>
        </p:spPr>
        <p:txBody>
          <a:bodyPr wrap="none" rtlCol="0">
            <a:spAutoFit/>
          </a:bodyPr>
          <a:lstStyle/>
          <a:p>
            <a:r>
              <a:rPr lang="en-US" sz="1600" dirty="0">
                <a:solidFill>
                  <a:schemeClr val="accent1"/>
                </a:solidFill>
              </a:rPr>
              <a:t>3. Find: “better” channel</a:t>
            </a:r>
          </a:p>
        </p:txBody>
      </p:sp>
      <p:sp>
        <p:nvSpPr>
          <p:cNvPr id="88" name="Arc 87">
            <a:extLst>
              <a:ext uri="{FF2B5EF4-FFF2-40B4-BE49-F238E27FC236}">
                <a16:creationId xmlns:a16="http://schemas.microsoft.com/office/drawing/2014/main" id="{ED268A6B-7537-B144-B701-F0E1606BF25C}"/>
              </a:ext>
            </a:extLst>
          </p:cNvPr>
          <p:cNvSpPr/>
          <p:nvPr/>
        </p:nvSpPr>
        <p:spPr>
          <a:xfrm rot="19852287" flipH="1">
            <a:off x="5949490" y="465679"/>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71EAD5A3-9B66-7F49-9092-2EBDDE6E706A}"/>
              </a:ext>
            </a:extLst>
          </p:cNvPr>
          <p:cNvSpPr txBox="1"/>
          <p:nvPr/>
        </p:nvSpPr>
        <p:spPr>
          <a:xfrm>
            <a:off x="5309259" y="3693690"/>
            <a:ext cx="1782466" cy="338554"/>
          </a:xfrm>
          <a:prstGeom prst="rect">
            <a:avLst/>
          </a:prstGeom>
          <a:solidFill>
            <a:schemeClr val="bg1"/>
          </a:solidFill>
        </p:spPr>
        <p:txBody>
          <a:bodyPr wrap="square" rtlCol="0">
            <a:spAutoFit/>
          </a:bodyPr>
          <a:lstStyle/>
          <a:p>
            <a:r>
              <a:rPr lang="en-US" sz="1600" dirty="0"/>
              <a:t>Probe Responses</a:t>
            </a:r>
            <a:endParaRPr lang="en-US" dirty="0"/>
          </a:p>
        </p:txBody>
      </p:sp>
      <p:sp>
        <p:nvSpPr>
          <p:cNvPr id="5" name="TextBox 4">
            <a:extLst>
              <a:ext uri="{FF2B5EF4-FFF2-40B4-BE49-F238E27FC236}">
                <a16:creationId xmlns:a16="http://schemas.microsoft.com/office/drawing/2014/main" id="{2F7A9A06-7D57-FA42-B8FD-84DC25A51CB5}"/>
              </a:ext>
            </a:extLst>
          </p:cNvPr>
          <p:cNvSpPr txBox="1"/>
          <p:nvPr/>
        </p:nvSpPr>
        <p:spPr>
          <a:xfrm>
            <a:off x="2013914" y="3134119"/>
            <a:ext cx="2912913" cy="338554"/>
          </a:xfrm>
          <a:prstGeom prst="rect">
            <a:avLst/>
          </a:prstGeom>
          <a:noFill/>
        </p:spPr>
        <p:txBody>
          <a:bodyPr wrap="none" rtlCol="0">
            <a:spAutoFit/>
          </a:bodyPr>
          <a:lstStyle/>
          <a:p>
            <a:r>
              <a:rPr lang="en-US" sz="1600" dirty="0">
                <a:solidFill>
                  <a:schemeClr val="accent1"/>
                </a:solidFill>
              </a:rPr>
              <a:t>1. Encode discovery information </a:t>
            </a:r>
          </a:p>
        </p:txBody>
      </p:sp>
      <p:sp>
        <p:nvSpPr>
          <p:cNvPr id="98" name="TextBox 97">
            <a:extLst>
              <a:ext uri="{FF2B5EF4-FFF2-40B4-BE49-F238E27FC236}">
                <a16:creationId xmlns:a16="http://schemas.microsoft.com/office/drawing/2014/main" id="{741AA8D3-D240-1A46-B193-3FFD50908A73}"/>
              </a:ext>
            </a:extLst>
          </p:cNvPr>
          <p:cNvSpPr txBox="1"/>
          <p:nvPr/>
        </p:nvSpPr>
        <p:spPr>
          <a:xfrm>
            <a:off x="5197556" y="3016547"/>
            <a:ext cx="2767874" cy="338554"/>
          </a:xfrm>
          <a:prstGeom prst="rect">
            <a:avLst/>
          </a:prstGeom>
          <a:noFill/>
        </p:spPr>
        <p:txBody>
          <a:bodyPr wrap="none" rtlCol="0">
            <a:spAutoFit/>
          </a:bodyPr>
          <a:lstStyle/>
          <a:p>
            <a:r>
              <a:rPr lang="en-US" sz="1600" dirty="0">
                <a:solidFill>
                  <a:schemeClr val="accent1"/>
                </a:solidFill>
              </a:rPr>
              <a:t>4. Follow regular AP discovery</a:t>
            </a:r>
          </a:p>
        </p:txBody>
      </p:sp>
    </p:spTree>
    <p:extLst>
      <p:ext uri="{BB962C8B-B14F-4D97-AF65-F5344CB8AC3E}">
        <p14:creationId xmlns:p14="http://schemas.microsoft.com/office/powerpoint/2010/main" val="299552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87"/>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2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1" presetClass="entr" presetSubtype="0" fill="hold" grpId="0" nodeType="withEffect">
                                  <p:stCondLst>
                                    <p:cond delay="50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22"/>
                                        </p:tgtEl>
                                        <p:attrNameLst>
                                          <p:attrName>style.visibility</p:attrName>
                                        </p:attrNameLst>
                                      </p:cBhvr>
                                      <p:to>
                                        <p:strVal val="visible"/>
                                      </p:to>
                                    </p:set>
                                    <p:animEffect transition="in" filter="wipe(down)">
                                      <p:cBhvr>
                                        <p:cTn id="37" dur="500"/>
                                        <p:tgtEl>
                                          <p:spTgt spid="122"/>
                                        </p:tgtEl>
                                      </p:cBhvr>
                                    </p:animEffect>
                                  </p:childTnLst>
                                </p:cTn>
                              </p:par>
                              <p:par>
                                <p:cTn id="38" presetID="22" presetClass="entr" presetSubtype="4" fill="hold" nodeType="withEffect">
                                  <p:stCondLst>
                                    <p:cond delay="0"/>
                                  </p:stCondLst>
                                  <p:childTnLst>
                                    <p:set>
                                      <p:cBhvr>
                                        <p:cTn id="39" dur="1" fill="hold">
                                          <p:stCondLst>
                                            <p:cond delay="0"/>
                                          </p:stCondLst>
                                        </p:cTn>
                                        <p:tgtEl>
                                          <p:spTgt spid="123"/>
                                        </p:tgtEl>
                                        <p:attrNameLst>
                                          <p:attrName>style.visibility</p:attrName>
                                        </p:attrNameLst>
                                      </p:cBhvr>
                                      <p:to>
                                        <p:strVal val="visible"/>
                                      </p:to>
                                    </p:set>
                                    <p:animEffect transition="in" filter="wipe(down)">
                                      <p:cBhvr>
                                        <p:cTn id="40" dur="500"/>
                                        <p:tgtEl>
                                          <p:spTgt spid="123"/>
                                        </p:tgtEl>
                                      </p:cBhvr>
                                    </p:animEffect>
                                  </p:childTnLst>
                                </p:cTn>
                              </p:par>
                              <p:par>
                                <p:cTn id="41" presetID="22" presetClass="entr" presetSubtype="4" fill="hold" nodeType="withEffect">
                                  <p:stCondLst>
                                    <p:cond delay="0"/>
                                  </p:stCondLst>
                                  <p:childTnLst>
                                    <p:set>
                                      <p:cBhvr>
                                        <p:cTn id="42" dur="1" fill="hold">
                                          <p:stCondLst>
                                            <p:cond delay="0"/>
                                          </p:stCondLst>
                                        </p:cTn>
                                        <p:tgtEl>
                                          <p:spTgt spid="121"/>
                                        </p:tgtEl>
                                        <p:attrNameLst>
                                          <p:attrName>style.visibility</p:attrName>
                                        </p:attrNameLst>
                                      </p:cBhvr>
                                      <p:to>
                                        <p:strVal val="visible"/>
                                      </p:to>
                                    </p:set>
                                    <p:animEffect transition="in" filter="wipe(down)">
                                      <p:cBhvr>
                                        <p:cTn id="43" dur="500"/>
                                        <p:tgtEl>
                                          <p:spTgt spid="121"/>
                                        </p:tgtEl>
                                      </p:cBhvr>
                                    </p:animEffect>
                                  </p:childTnLst>
                                </p:cTn>
                              </p:par>
                              <p:par>
                                <p:cTn id="44" presetID="22" presetClass="entr" presetSubtype="4" fill="hold" nodeType="with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wipe(down)">
                                      <p:cBhvr>
                                        <p:cTn id="46" dur="500"/>
                                        <p:tgtEl>
                                          <p:spTgt spid="125"/>
                                        </p:tgtEl>
                                      </p:cBhvr>
                                    </p:animEffect>
                                  </p:childTnLst>
                                </p:cTn>
                              </p:par>
                              <p:par>
                                <p:cTn id="47" presetID="22" presetClass="entr" presetSubtype="4" fill="hold" nodeType="withEffect">
                                  <p:stCondLst>
                                    <p:cond delay="0"/>
                                  </p:stCondLst>
                                  <p:childTnLst>
                                    <p:set>
                                      <p:cBhvr>
                                        <p:cTn id="48" dur="1" fill="hold">
                                          <p:stCondLst>
                                            <p:cond delay="0"/>
                                          </p:stCondLst>
                                        </p:cTn>
                                        <p:tgtEl>
                                          <p:spTgt spid="126"/>
                                        </p:tgtEl>
                                        <p:attrNameLst>
                                          <p:attrName>style.visibility</p:attrName>
                                        </p:attrNameLst>
                                      </p:cBhvr>
                                      <p:to>
                                        <p:strVal val="visible"/>
                                      </p:to>
                                    </p:set>
                                    <p:animEffect transition="in" filter="wipe(down)">
                                      <p:cBhvr>
                                        <p:cTn id="49" dur="500"/>
                                        <p:tgtEl>
                                          <p:spTgt spid="126"/>
                                        </p:tgtEl>
                                      </p:cBhvr>
                                    </p:animEffect>
                                  </p:childTnLst>
                                </p:cTn>
                              </p:par>
                              <p:par>
                                <p:cTn id="50" presetID="22" presetClass="entr" presetSubtype="4" fill="hold" nodeType="with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down)">
                                      <p:cBhvr>
                                        <p:cTn id="52" dur="500"/>
                                        <p:tgtEl>
                                          <p:spTgt spid="124"/>
                                        </p:tgtEl>
                                      </p:cBhvr>
                                    </p:animEffect>
                                  </p:childTnLst>
                                </p:cTn>
                              </p:par>
                              <p:par>
                                <p:cTn id="53" presetID="1" presetClass="entr" presetSubtype="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0" grpId="0"/>
      <p:bldP spid="130" grpId="0" animBg="1"/>
      <p:bldP spid="87" grpId="0"/>
      <p:bldP spid="88" grpId="0" animBg="1"/>
      <p:bldP spid="4" grpId="0" animBg="1"/>
      <p:bldP spid="5"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15</a:t>
            </a:fld>
            <a:endParaRPr sz="900">
              <a:solidFill>
                <a:schemeClr val="bg1"/>
              </a:solidFill>
              <a:latin typeface="Montserrat-Regular" charset="0"/>
              <a:ea typeface="ＭＳ Ｐゴシック" charset="0"/>
              <a:cs typeface="ＭＳ Ｐゴシック" charset="0"/>
            </a:endParaRPr>
          </a:p>
        </p:txBody>
      </p:sp>
      <p:sp>
        <p:nvSpPr>
          <p:cNvPr id="35" name="Rectangle 1">
            <a:extLst>
              <a:ext uri="{FF2B5EF4-FFF2-40B4-BE49-F238E27FC236}">
                <a16:creationId xmlns:a16="http://schemas.microsoft.com/office/drawing/2014/main" id="{98B4B110-E776-AA45-9BAB-3E8CF2C18156}"/>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Background on L-LTF</a:t>
            </a:r>
          </a:p>
        </p:txBody>
      </p:sp>
      <p:graphicFrame>
        <p:nvGraphicFramePr>
          <p:cNvPr id="2" name="Table 1">
            <a:extLst>
              <a:ext uri="{FF2B5EF4-FFF2-40B4-BE49-F238E27FC236}">
                <a16:creationId xmlns:a16="http://schemas.microsoft.com/office/drawing/2014/main" id="{4C9CBDA8-809B-B346-B5C7-2FDC20B73E9F}"/>
              </a:ext>
            </a:extLst>
          </p:cNvPr>
          <p:cNvGraphicFramePr>
            <a:graphicFrameLocks noGrp="1"/>
          </p:cNvGraphicFramePr>
          <p:nvPr/>
        </p:nvGraphicFramePr>
        <p:xfrm>
          <a:off x="800610" y="1234954"/>
          <a:ext cx="3541749" cy="518160"/>
        </p:xfrm>
        <a:graphic>
          <a:graphicData uri="http://schemas.openxmlformats.org/drawingml/2006/table">
            <a:tbl>
              <a:tblPr firstRow="1" bandRow="1">
                <a:tableStyleId>{5940675A-B579-460E-94D1-54222C63F5DA}</a:tableStyleId>
              </a:tblPr>
              <a:tblGrid>
                <a:gridCol w="1002801">
                  <a:extLst>
                    <a:ext uri="{9D8B030D-6E8A-4147-A177-3AD203B41FA5}">
                      <a16:colId xmlns:a16="http://schemas.microsoft.com/office/drawing/2014/main" val="2038032899"/>
                    </a:ext>
                  </a:extLst>
                </a:gridCol>
                <a:gridCol w="1040397">
                  <a:extLst>
                    <a:ext uri="{9D8B030D-6E8A-4147-A177-3AD203B41FA5}">
                      <a16:colId xmlns:a16="http://schemas.microsoft.com/office/drawing/2014/main" val="1597866869"/>
                    </a:ext>
                  </a:extLst>
                </a:gridCol>
                <a:gridCol w="1498551">
                  <a:extLst>
                    <a:ext uri="{9D8B030D-6E8A-4147-A177-3AD203B41FA5}">
                      <a16:colId xmlns:a16="http://schemas.microsoft.com/office/drawing/2014/main" val="2362856606"/>
                    </a:ext>
                  </a:extLst>
                </a:gridCol>
              </a:tblGrid>
              <a:tr h="420154">
                <a:tc>
                  <a:txBody>
                    <a:bodyPr/>
                    <a:lstStyle/>
                    <a:p>
                      <a:pPr algn="ctr"/>
                      <a:r>
                        <a:rPr lang="en-US" sz="1400" dirty="0"/>
                        <a:t>Legacy Preamble</a:t>
                      </a:r>
                      <a:endParaRPr lang="en-US" sz="1400" b="0" dirty="0"/>
                    </a:p>
                  </a:txBody>
                  <a:tcPr anchor="ctr">
                    <a:solidFill>
                      <a:schemeClr val="accent1">
                        <a:lumMod val="60000"/>
                        <a:lumOff val="40000"/>
                      </a:schemeClr>
                    </a:solidFill>
                  </a:tcPr>
                </a:tc>
                <a:tc>
                  <a:txBody>
                    <a:bodyPr/>
                    <a:lstStyle/>
                    <a:p>
                      <a:pPr algn="ctr"/>
                      <a:r>
                        <a:rPr lang="en-US" sz="1400" dirty="0"/>
                        <a:t>VHT/HE Preamble</a:t>
                      </a:r>
                      <a:endParaRPr lang="en-US" sz="1400" b="0" dirty="0"/>
                    </a:p>
                  </a:txBody>
                  <a:tcPr anchor="ctr"/>
                </a:tc>
                <a:tc>
                  <a:txBody>
                    <a:bodyPr/>
                    <a:lstStyle/>
                    <a:p>
                      <a:pPr algn="ctr"/>
                      <a:r>
                        <a:rPr lang="en-US" sz="1400" dirty="0"/>
                        <a:t>Data</a:t>
                      </a:r>
                      <a:endParaRPr lang="en-US" sz="1400" b="0" dirty="0"/>
                    </a:p>
                  </a:txBody>
                  <a:tcPr anchor="ctr"/>
                </a:tc>
                <a:extLst>
                  <a:ext uri="{0D108BD9-81ED-4DB2-BD59-A6C34878D82A}">
                    <a16:rowId xmlns:a16="http://schemas.microsoft.com/office/drawing/2014/main" val="1403880465"/>
                  </a:ext>
                </a:extLst>
              </a:tr>
            </a:tbl>
          </a:graphicData>
        </a:graphic>
      </p:graphicFrame>
      <p:cxnSp>
        <p:nvCxnSpPr>
          <p:cNvPr id="4" name="Straight Arrow Connector 3">
            <a:extLst>
              <a:ext uri="{FF2B5EF4-FFF2-40B4-BE49-F238E27FC236}">
                <a16:creationId xmlns:a16="http://schemas.microsoft.com/office/drawing/2014/main" id="{855FB735-FE31-194E-86F7-D76B0207743C}"/>
              </a:ext>
            </a:extLst>
          </p:cNvPr>
          <p:cNvCxnSpPr>
            <a:cxnSpLocks/>
          </p:cNvCxnSpPr>
          <p:nvPr/>
        </p:nvCxnSpPr>
        <p:spPr bwMode="auto">
          <a:xfrm flipH="1">
            <a:off x="278434" y="1706442"/>
            <a:ext cx="522176" cy="737435"/>
          </a:xfrm>
          <a:prstGeom prst="straightConnector1">
            <a:avLst/>
          </a:prstGeom>
          <a:blipFill dpi="0" rotWithShape="0">
            <a:blip r:embed="rId3"/>
            <a:srcRect/>
            <a:tile tx="0" ty="0" sx="100000" sy="100000" flip="none" algn="tl"/>
          </a:blipFill>
          <a:ln w="19050" cap="flat" cmpd="sng" algn="ctr">
            <a:solidFill>
              <a:srgbClr val="000000"/>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aphicFrame>
        <p:nvGraphicFramePr>
          <p:cNvPr id="10" name="Table 9">
            <a:extLst>
              <a:ext uri="{FF2B5EF4-FFF2-40B4-BE49-F238E27FC236}">
                <a16:creationId xmlns:a16="http://schemas.microsoft.com/office/drawing/2014/main" id="{B19FD4D7-ED5A-174D-9F58-EEA2AFFF87D5}"/>
              </a:ext>
            </a:extLst>
          </p:cNvPr>
          <p:cNvGraphicFramePr>
            <a:graphicFrameLocks noGrp="1"/>
          </p:cNvGraphicFramePr>
          <p:nvPr/>
        </p:nvGraphicFramePr>
        <p:xfrm>
          <a:off x="278434" y="2427734"/>
          <a:ext cx="4260473" cy="370840"/>
        </p:xfrm>
        <a:graphic>
          <a:graphicData uri="http://schemas.openxmlformats.org/drawingml/2006/table">
            <a:tbl>
              <a:tblPr firstRow="1" bandRow="1">
                <a:tableStyleId>{5940675A-B579-460E-94D1-54222C63F5DA}</a:tableStyleId>
              </a:tblPr>
              <a:tblGrid>
                <a:gridCol w="1704189">
                  <a:extLst>
                    <a:ext uri="{9D8B030D-6E8A-4147-A177-3AD203B41FA5}">
                      <a16:colId xmlns:a16="http://schemas.microsoft.com/office/drawing/2014/main" val="2038032899"/>
                    </a:ext>
                  </a:extLst>
                </a:gridCol>
                <a:gridCol w="1704189">
                  <a:extLst>
                    <a:ext uri="{9D8B030D-6E8A-4147-A177-3AD203B41FA5}">
                      <a16:colId xmlns:a16="http://schemas.microsoft.com/office/drawing/2014/main" val="1597866869"/>
                    </a:ext>
                  </a:extLst>
                </a:gridCol>
                <a:gridCol w="852095">
                  <a:extLst>
                    <a:ext uri="{9D8B030D-6E8A-4147-A177-3AD203B41FA5}">
                      <a16:colId xmlns:a16="http://schemas.microsoft.com/office/drawing/2014/main" val="2362856606"/>
                    </a:ext>
                  </a:extLst>
                </a:gridCol>
              </a:tblGrid>
              <a:tr h="370840">
                <a:tc>
                  <a:txBody>
                    <a:bodyPr/>
                    <a:lstStyle/>
                    <a:p>
                      <a:pPr algn="ctr"/>
                      <a:r>
                        <a:rPr lang="en-US" sz="1400" dirty="0"/>
                        <a:t>L-STF</a:t>
                      </a:r>
                    </a:p>
                  </a:txBody>
                  <a:tcPr anchor="ctr"/>
                </a:tc>
                <a:tc>
                  <a:txBody>
                    <a:bodyPr/>
                    <a:lstStyle/>
                    <a:p>
                      <a:pPr algn="ctr"/>
                      <a:r>
                        <a:rPr lang="en-US" sz="1400" dirty="0"/>
                        <a:t>L-LTF</a:t>
                      </a:r>
                    </a:p>
                  </a:txBody>
                  <a:tcPr anchor="ctr">
                    <a:solidFill>
                      <a:schemeClr val="accent3">
                        <a:lumMod val="40000"/>
                        <a:lumOff val="60000"/>
                      </a:schemeClr>
                    </a:solidFill>
                  </a:tcPr>
                </a:tc>
                <a:tc>
                  <a:txBody>
                    <a:bodyPr/>
                    <a:lstStyle/>
                    <a:p>
                      <a:pPr algn="ctr"/>
                      <a:r>
                        <a:rPr lang="en-US" sz="1400" dirty="0"/>
                        <a:t>L-SIG</a:t>
                      </a:r>
                    </a:p>
                  </a:txBody>
                  <a:tcPr anchor="ctr"/>
                </a:tc>
                <a:extLst>
                  <a:ext uri="{0D108BD9-81ED-4DB2-BD59-A6C34878D82A}">
                    <a16:rowId xmlns:a16="http://schemas.microsoft.com/office/drawing/2014/main" val="1403880465"/>
                  </a:ext>
                </a:extLst>
              </a:tr>
            </a:tbl>
          </a:graphicData>
        </a:graphic>
      </p:graphicFrame>
      <p:cxnSp>
        <p:nvCxnSpPr>
          <p:cNvPr id="11" name="Straight Arrow Connector 10">
            <a:extLst>
              <a:ext uri="{FF2B5EF4-FFF2-40B4-BE49-F238E27FC236}">
                <a16:creationId xmlns:a16="http://schemas.microsoft.com/office/drawing/2014/main" id="{D3CBB306-CE2B-BB45-B42E-2BC4B9CFD118}"/>
              </a:ext>
            </a:extLst>
          </p:cNvPr>
          <p:cNvCxnSpPr>
            <a:cxnSpLocks/>
          </p:cNvCxnSpPr>
          <p:nvPr/>
        </p:nvCxnSpPr>
        <p:spPr bwMode="auto">
          <a:xfrm>
            <a:off x="1835696" y="1753114"/>
            <a:ext cx="2703211" cy="674620"/>
          </a:xfrm>
          <a:prstGeom prst="straightConnector1">
            <a:avLst/>
          </a:prstGeom>
          <a:blipFill dpi="0" rotWithShape="0">
            <a:blip r:embed="rId3"/>
            <a:srcRect/>
            <a:tile tx="0" ty="0" sx="100000" sy="100000" flip="none" algn="tl"/>
          </a:blipFill>
          <a:ln w="19050" cap="flat" cmpd="sng" algn="ctr">
            <a:solidFill>
              <a:srgbClr val="000000"/>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Arrow Connector 20">
            <a:extLst>
              <a:ext uri="{FF2B5EF4-FFF2-40B4-BE49-F238E27FC236}">
                <a16:creationId xmlns:a16="http://schemas.microsoft.com/office/drawing/2014/main" id="{5C318262-F324-FD45-8E8B-7A176F74BEE0}"/>
              </a:ext>
            </a:extLst>
          </p:cNvPr>
          <p:cNvCxnSpPr>
            <a:cxnSpLocks/>
          </p:cNvCxnSpPr>
          <p:nvPr/>
        </p:nvCxnSpPr>
        <p:spPr bwMode="auto">
          <a:xfrm flipH="1">
            <a:off x="1691088" y="2798574"/>
            <a:ext cx="279386" cy="821134"/>
          </a:xfrm>
          <a:prstGeom prst="straightConnector1">
            <a:avLst/>
          </a:prstGeom>
          <a:blipFill dpi="0" rotWithShape="0">
            <a:blip r:embed="rId3"/>
            <a:srcRect/>
            <a:tile tx="0" ty="0" sx="100000" sy="100000" flip="none" algn="tl"/>
          </a:blipFill>
          <a:ln w="19050" cap="flat" cmpd="sng" algn="ctr">
            <a:solidFill>
              <a:srgbClr val="000000"/>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2" name="Straight Arrow Connector 21">
            <a:extLst>
              <a:ext uri="{FF2B5EF4-FFF2-40B4-BE49-F238E27FC236}">
                <a16:creationId xmlns:a16="http://schemas.microsoft.com/office/drawing/2014/main" id="{62C8DFBD-A6DC-3349-9884-2051C503A2F1}"/>
              </a:ext>
            </a:extLst>
          </p:cNvPr>
          <p:cNvCxnSpPr>
            <a:cxnSpLocks/>
          </p:cNvCxnSpPr>
          <p:nvPr/>
        </p:nvCxnSpPr>
        <p:spPr bwMode="auto">
          <a:xfrm>
            <a:off x="3662810" y="2798574"/>
            <a:ext cx="1549109" cy="821134"/>
          </a:xfrm>
          <a:prstGeom prst="straightConnector1">
            <a:avLst/>
          </a:prstGeom>
          <a:blipFill dpi="0" rotWithShape="0">
            <a:blip r:embed="rId3"/>
            <a:srcRect/>
            <a:tile tx="0" ty="0" sx="100000" sy="100000" flip="none" algn="tl"/>
          </a:blipFill>
          <a:ln w="19050" cap="flat" cmpd="sng" algn="ctr">
            <a:solidFill>
              <a:srgbClr val="000000"/>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aphicFrame>
        <p:nvGraphicFramePr>
          <p:cNvPr id="23" name="Table 22">
            <a:extLst>
              <a:ext uri="{FF2B5EF4-FFF2-40B4-BE49-F238E27FC236}">
                <a16:creationId xmlns:a16="http://schemas.microsoft.com/office/drawing/2014/main" id="{5F028FB8-2612-6B4A-82BD-087AE722FD9F}"/>
              </a:ext>
            </a:extLst>
          </p:cNvPr>
          <p:cNvGraphicFramePr>
            <a:graphicFrameLocks noGrp="1"/>
          </p:cNvGraphicFramePr>
          <p:nvPr/>
        </p:nvGraphicFramePr>
        <p:xfrm>
          <a:off x="1691088" y="3619708"/>
          <a:ext cx="3536930" cy="370840"/>
        </p:xfrm>
        <a:graphic>
          <a:graphicData uri="http://schemas.openxmlformats.org/drawingml/2006/table">
            <a:tbl>
              <a:tblPr firstRow="1" bandRow="1">
                <a:tableStyleId>{5940675A-B579-460E-94D1-54222C63F5DA}</a:tableStyleId>
              </a:tblPr>
              <a:tblGrid>
                <a:gridCol w="707386">
                  <a:extLst>
                    <a:ext uri="{9D8B030D-6E8A-4147-A177-3AD203B41FA5}">
                      <a16:colId xmlns:a16="http://schemas.microsoft.com/office/drawing/2014/main" val="2834163960"/>
                    </a:ext>
                  </a:extLst>
                </a:gridCol>
                <a:gridCol w="1414772">
                  <a:extLst>
                    <a:ext uri="{9D8B030D-6E8A-4147-A177-3AD203B41FA5}">
                      <a16:colId xmlns:a16="http://schemas.microsoft.com/office/drawing/2014/main" val="279841951"/>
                    </a:ext>
                  </a:extLst>
                </a:gridCol>
                <a:gridCol w="1414772">
                  <a:extLst>
                    <a:ext uri="{9D8B030D-6E8A-4147-A177-3AD203B41FA5}">
                      <a16:colId xmlns:a16="http://schemas.microsoft.com/office/drawing/2014/main" val="3263206819"/>
                    </a:ext>
                  </a:extLst>
                </a:gridCol>
              </a:tblGrid>
              <a:tr h="370840">
                <a:tc>
                  <a:txBody>
                    <a:bodyPr/>
                    <a:lstStyle/>
                    <a:p>
                      <a:pPr algn="ctr"/>
                      <a:r>
                        <a:rPr lang="en-US" sz="1400" dirty="0"/>
                        <a:t>CP</a:t>
                      </a:r>
                    </a:p>
                  </a:txBody>
                  <a:tcPr anchor="ctr"/>
                </a:tc>
                <a:tc>
                  <a:txBody>
                    <a:bodyPr/>
                    <a:lstStyle/>
                    <a:p>
                      <a:pPr algn="ctr"/>
                      <a:r>
                        <a:rPr lang="en-US" sz="1400" dirty="0"/>
                        <a:t>C1</a:t>
                      </a:r>
                    </a:p>
                  </a:txBody>
                  <a:tcPr anchor="ctr">
                    <a:solidFill>
                      <a:schemeClr val="accent4">
                        <a:lumMod val="40000"/>
                        <a:lumOff val="60000"/>
                      </a:schemeClr>
                    </a:solidFill>
                  </a:tcPr>
                </a:tc>
                <a:tc>
                  <a:txBody>
                    <a:bodyPr/>
                    <a:lstStyle/>
                    <a:p>
                      <a:pPr algn="ctr"/>
                      <a:r>
                        <a:rPr lang="en-US" sz="1400" dirty="0"/>
                        <a:t>C2</a:t>
                      </a:r>
                    </a:p>
                  </a:txBody>
                  <a:tcPr anchor="ctr"/>
                </a:tc>
                <a:extLst>
                  <a:ext uri="{0D108BD9-81ED-4DB2-BD59-A6C34878D82A}">
                    <a16:rowId xmlns:a16="http://schemas.microsoft.com/office/drawing/2014/main" val="1846930273"/>
                  </a:ext>
                </a:extLst>
              </a:tr>
            </a:tbl>
          </a:graphicData>
        </a:graphic>
      </p:graphicFrame>
      <p:grpSp>
        <p:nvGrpSpPr>
          <p:cNvPr id="58" name="Group 57">
            <a:extLst>
              <a:ext uri="{FF2B5EF4-FFF2-40B4-BE49-F238E27FC236}">
                <a16:creationId xmlns:a16="http://schemas.microsoft.com/office/drawing/2014/main" id="{57B6B9EF-5DE8-C04C-B0EF-30C3DF82BC60}"/>
              </a:ext>
            </a:extLst>
          </p:cNvPr>
          <p:cNvGrpSpPr/>
          <p:nvPr/>
        </p:nvGrpSpPr>
        <p:grpSpPr>
          <a:xfrm>
            <a:off x="901211" y="2133510"/>
            <a:ext cx="3441148" cy="310468"/>
            <a:chOff x="1450361" y="2133510"/>
            <a:chExt cx="3441148" cy="310468"/>
          </a:xfrm>
        </p:grpSpPr>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E80B8F13-440F-1746-BA11-D614B2C4DFFE}"/>
                    </a:ext>
                  </a:extLst>
                </p:cNvPr>
                <p:cNvSpPr txBox="1"/>
                <p:nvPr/>
              </p:nvSpPr>
              <p:spPr>
                <a:xfrm>
                  <a:off x="1450361" y="2150734"/>
                  <a:ext cx="463525" cy="276999"/>
                </a:xfrm>
                <a:prstGeom prst="rect">
                  <a:avLst/>
                </a:prstGeom>
                <a:noFill/>
              </p:spPr>
              <p:txBody>
                <a:bodyPr wrap="none" rtlCol="0">
                  <a:spAutoFit/>
                </a:bodyPr>
                <a:lstStyle/>
                <a:p>
                  <a:r>
                    <a:rPr lang="en-US" sz="1200" dirty="0"/>
                    <a:t>8 </a:t>
                  </a:r>
                  <a14:m>
                    <m:oMath xmlns:m="http://schemas.openxmlformats.org/officeDocument/2006/math">
                      <m:r>
                        <a:rPr lang="en-US" sz="1200" i="1" smtClean="0">
                          <a:latin typeface="Cambria Math" panose="02040503050406030204" pitchFamily="18" charset="0"/>
                          <a:ea typeface="Cambria Math" panose="02040503050406030204" pitchFamily="18" charset="0"/>
                        </a:rPr>
                        <m:t>𝜇</m:t>
                      </m:r>
                      <m:r>
                        <a:rPr lang="en-US" sz="1200" b="0" i="1" smtClean="0">
                          <a:latin typeface="Cambria Math" panose="02040503050406030204" pitchFamily="18" charset="0"/>
                          <a:ea typeface="Cambria Math" panose="02040503050406030204" pitchFamily="18" charset="0"/>
                        </a:rPr>
                        <m:t>𝑠</m:t>
                      </m:r>
                    </m:oMath>
                  </a14:m>
                  <a:endParaRPr lang="en-US" sz="1200" dirty="0"/>
                </a:p>
              </p:txBody>
            </p:sp>
          </mc:Choice>
          <mc:Fallback xmlns="">
            <p:sp>
              <p:nvSpPr>
                <p:cNvPr id="45" name="TextBox 44">
                  <a:extLst>
                    <a:ext uri="{FF2B5EF4-FFF2-40B4-BE49-F238E27FC236}">
                      <a16:creationId xmlns:a16="http://schemas.microsoft.com/office/drawing/2014/main" id="{E80B8F13-440F-1746-BA11-D614B2C4DFFE}"/>
                    </a:ext>
                  </a:extLst>
                </p:cNvPr>
                <p:cNvSpPr txBox="1">
                  <a:spLocks noRot="1" noChangeAspect="1" noMove="1" noResize="1" noEditPoints="1" noAdjustHandles="1" noChangeArrowheads="1" noChangeShapeType="1" noTextEdit="1"/>
                </p:cNvSpPr>
                <p:nvPr/>
              </p:nvSpPr>
              <p:spPr>
                <a:xfrm>
                  <a:off x="1450361" y="2150734"/>
                  <a:ext cx="463525" cy="276999"/>
                </a:xfrm>
                <a:prstGeom prst="rect">
                  <a:avLst/>
                </a:prstGeom>
                <a:blipFill>
                  <a:blip r:embed="rId4"/>
                  <a:stretch>
                    <a:fillRect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8E635807-3F2B-884D-A608-6877619D2F48}"/>
                    </a:ext>
                  </a:extLst>
                </p:cNvPr>
                <p:cNvSpPr txBox="1"/>
                <p:nvPr/>
              </p:nvSpPr>
              <p:spPr>
                <a:xfrm>
                  <a:off x="3130803" y="2133510"/>
                  <a:ext cx="463525" cy="276999"/>
                </a:xfrm>
                <a:prstGeom prst="rect">
                  <a:avLst/>
                </a:prstGeom>
                <a:noFill/>
              </p:spPr>
              <p:txBody>
                <a:bodyPr wrap="none" rtlCol="0">
                  <a:spAutoFit/>
                </a:bodyPr>
                <a:lstStyle/>
                <a:p>
                  <a:r>
                    <a:rPr lang="en-US" sz="1200" dirty="0"/>
                    <a:t>8 </a:t>
                  </a:r>
                  <a14:m>
                    <m:oMath xmlns:m="http://schemas.openxmlformats.org/officeDocument/2006/math">
                      <m:r>
                        <a:rPr lang="en-US" sz="1200" i="1" smtClean="0">
                          <a:latin typeface="Cambria Math" panose="02040503050406030204" pitchFamily="18" charset="0"/>
                          <a:ea typeface="Cambria Math" panose="02040503050406030204" pitchFamily="18" charset="0"/>
                        </a:rPr>
                        <m:t>𝜇</m:t>
                      </m:r>
                      <m:r>
                        <a:rPr lang="en-US" sz="1200" b="0" i="1" smtClean="0">
                          <a:latin typeface="Cambria Math" panose="02040503050406030204" pitchFamily="18" charset="0"/>
                          <a:ea typeface="Cambria Math" panose="02040503050406030204" pitchFamily="18" charset="0"/>
                        </a:rPr>
                        <m:t>𝑠</m:t>
                      </m:r>
                    </m:oMath>
                  </a14:m>
                  <a:endParaRPr lang="en-US" sz="1200" dirty="0"/>
                </a:p>
              </p:txBody>
            </p:sp>
          </mc:Choice>
          <mc:Fallback xmlns="">
            <p:sp>
              <p:nvSpPr>
                <p:cNvPr id="47" name="TextBox 46">
                  <a:extLst>
                    <a:ext uri="{FF2B5EF4-FFF2-40B4-BE49-F238E27FC236}">
                      <a16:creationId xmlns:a16="http://schemas.microsoft.com/office/drawing/2014/main" id="{8E635807-3F2B-884D-A608-6877619D2F48}"/>
                    </a:ext>
                  </a:extLst>
                </p:cNvPr>
                <p:cNvSpPr txBox="1">
                  <a:spLocks noRot="1" noChangeAspect="1" noMove="1" noResize="1" noEditPoints="1" noAdjustHandles="1" noChangeArrowheads="1" noChangeShapeType="1" noTextEdit="1"/>
                </p:cNvSpPr>
                <p:nvPr/>
              </p:nvSpPr>
              <p:spPr>
                <a:xfrm>
                  <a:off x="3130803" y="2133510"/>
                  <a:ext cx="463525" cy="276999"/>
                </a:xfrm>
                <a:prstGeom prst="rect">
                  <a:avLst/>
                </a:prstGeom>
                <a:blipFill>
                  <a:blip r:embed="rId5"/>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7A8FD6C2-5E15-7248-898F-BB7D72160839}"/>
                    </a:ext>
                  </a:extLst>
                </p:cNvPr>
                <p:cNvSpPr txBox="1"/>
                <p:nvPr/>
              </p:nvSpPr>
              <p:spPr>
                <a:xfrm>
                  <a:off x="4427984" y="2166979"/>
                  <a:ext cx="463525" cy="276999"/>
                </a:xfrm>
                <a:prstGeom prst="rect">
                  <a:avLst/>
                </a:prstGeom>
                <a:noFill/>
              </p:spPr>
              <p:txBody>
                <a:bodyPr wrap="none" rtlCol="0">
                  <a:spAutoFit/>
                </a:bodyPr>
                <a:lstStyle/>
                <a:p>
                  <a:r>
                    <a:rPr lang="en-US" sz="1200" dirty="0"/>
                    <a:t>4 </a:t>
                  </a:r>
                  <a14:m>
                    <m:oMath xmlns:m="http://schemas.openxmlformats.org/officeDocument/2006/math">
                      <m:r>
                        <a:rPr lang="en-US" sz="1200" i="1" smtClean="0">
                          <a:latin typeface="Cambria Math" panose="02040503050406030204" pitchFamily="18" charset="0"/>
                          <a:ea typeface="Cambria Math" panose="02040503050406030204" pitchFamily="18" charset="0"/>
                        </a:rPr>
                        <m:t>𝜇</m:t>
                      </m:r>
                      <m:r>
                        <a:rPr lang="en-US" sz="1200" b="0" i="1" smtClean="0">
                          <a:latin typeface="Cambria Math" panose="02040503050406030204" pitchFamily="18" charset="0"/>
                          <a:ea typeface="Cambria Math" panose="02040503050406030204" pitchFamily="18" charset="0"/>
                        </a:rPr>
                        <m:t>𝑠</m:t>
                      </m:r>
                    </m:oMath>
                  </a14:m>
                  <a:endParaRPr lang="en-US" sz="1200" dirty="0"/>
                </a:p>
              </p:txBody>
            </p:sp>
          </mc:Choice>
          <mc:Fallback xmlns="">
            <p:sp>
              <p:nvSpPr>
                <p:cNvPr id="48" name="TextBox 47">
                  <a:extLst>
                    <a:ext uri="{FF2B5EF4-FFF2-40B4-BE49-F238E27FC236}">
                      <a16:creationId xmlns:a16="http://schemas.microsoft.com/office/drawing/2014/main" id="{7A8FD6C2-5E15-7248-898F-BB7D72160839}"/>
                    </a:ext>
                  </a:extLst>
                </p:cNvPr>
                <p:cNvSpPr txBox="1">
                  <a:spLocks noRot="1" noChangeAspect="1" noMove="1" noResize="1" noEditPoints="1" noAdjustHandles="1" noChangeArrowheads="1" noChangeShapeType="1" noTextEdit="1"/>
                </p:cNvSpPr>
                <p:nvPr/>
              </p:nvSpPr>
              <p:spPr>
                <a:xfrm>
                  <a:off x="4427984" y="2166979"/>
                  <a:ext cx="463525" cy="276999"/>
                </a:xfrm>
                <a:prstGeom prst="rect">
                  <a:avLst/>
                </a:prstGeom>
                <a:blipFill>
                  <a:blip r:embed="rId6"/>
                  <a:stretch>
                    <a:fillRect b="-18182"/>
                  </a:stretch>
                </a:blipFill>
              </p:spPr>
              <p:txBody>
                <a:bodyPr/>
                <a:lstStyle/>
                <a:p>
                  <a:r>
                    <a:rPr lang="en-US">
                      <a:noFill/>
                    </a:rPr>
                    <a:t> </a:t>
                  </a:r>
                </a:p>
              </p:txBody>
            </p:sp>
          </mc:Fallback>
        </mc:AlternateContent>
      </p:grpSp>
      <p:grpSp>
        <p:nvGrpSpPr>
          <p:cNvPr id="59" name="Group 58">
            <a:extLst>
              <a:ext uri="{FF2B5EF4-FFF2-40B4-BE49-F238E27FC236}">
                <a16:creationId xmlns:a16="http://schemas.microsoft.com/office/drawing/2014/main" id="{2301593B-3D76-B54F-8D03-03A6E614381C}"/>
              </a:ext>
            </a:extLst>
          </p:cNvPr>
          <p:cNvGrpSpPr/>
          <p:nvPr/>
        </p:nvGrpSpPr>
        <p:grpSpPr>
          <a:xfrm>
            <a:off x="1685218" y="4036230"/>
            <a:ext cx="3526701" cy="313633"/>
            <a:chOff x="2133312" y="4313867"/>
            <a:chExt cx="3526701" cy="313633"/>
          </a:xfrm>
        </p:grpSpPr>
        <p:cxnSp>
          <p:nvCxnSpPr>
            <p:cNvPr id="53" name="Straight Arrow Connector 52">
              <a:extLst>
                <a:ext uri="{FF2B5EF4-FFF2-40B4-BE49-F238E27FC236}">
                  <a16:creationId xmlns:a16="http://schemas.microsoft.com/office/drawing/2014/main" id="{DB7550DF-0970-EB48-A4E3-9C59EC7DBB1F}"/>
                </a:ext>
              </a:extLst>
            </p:cNvPr>
            <p:cNvCxnSpPr/>
            <p:nvPr/>
          </p:nvCxnSpPr>
          <p:spPr bwMode="auto">
            <a:xfrm>
              <a:off x="2133312" y="4467755"/>
              <a:ext cx="710496" cy="0"/>
            </a:xfrm>
            <a:prstGeom prst="straightConnector1">
              <a:avLst/>
            </a:prstGeom>
            <a:blipFill dpi="0" rotWithShape="0">
              <a:blip r:embed="rId3"/>
              <a:srcRect/>
              <a:tile tx="0" ty="0" sx="100000" sy="100000" flip="none" algn="tl"/>
            </a:blipFill>
            <a:ln w="15875"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9" name="TextBox 48">
              <a:extLst>
                <a:ext uri="{FF2B5EF4-FFF2-40B4-BE49-F238E27FC236}">
                  <a16:creationId xmlns:a16="http://schemas.microsoft.com/office/drawing/2014/main" id="{8818C37E-17D3-6E47-8303-BA739EE27337}"/>
                </a:ext>
              </a:extLst>
            </p:cNvPr>
            <p:cNvSpPr txBox="1"/>
            <p:nvPr/>
          </p:nvSpPr>
          <p:spPr>
            <a:xfrm>
              <a:off x="2270040" y="4313867"/>
              <a:ext cx="412292" cy="307777"/>
            </a:xfrm>
            <a:prstGeom prst="rect">
              <a:avLst/>
            </a:prstGeom>
            <a:solidFill>
              <a:schemeClr val="bg1"/>
            </a:solidFill>
            <a:ln>
              <a:noFill/>
            </a:ln>
          </p:spPr>
          <p:txBody>
            <a:bodyPr wrap="none" rtlCol="0">
              <a:spAutoFit/>
            </a:bodyPr>
            <a:lstStyle/>
            <a:p>
              <a:r>
                <a:rPr lang="en-US" sz="1400" dirty="0"/>
                <a:t>T</a:t>
              </a:r>
              <a:r>
                <a:rPr lang="en-US" sz="1400" baseline="-25000" dirty="0"/>
                <a:t>GI</a:t>
              </a:r>
              <a:endParaRPr lang="en-US" sz="1400" dirty="0"/>
            </a:p>
          </p:txBody>
        </p:sp>
        <p:cxnSp>
          <p:nvCxnSpPr>
            <p:cNvPr id="55" name="Straight Arrow Connector 54">
              <a:extLst>
                <a:ext uri="{FF2B5EF4-FFF2-40B4-BE49-F238E27FC236}">
                  <a16:creationId xmlns:a16="http://schemas.microsoft.com/office/drawing/2014/main" id="{C49D620A-CE46-2B4A-B0A9-32A9543D093B}"/>
                </a:ext>
              </a:extLst>
            </p:cNvPr>
            <p:cNvCxnSpPr>
              <a:cxnSpLocks/>
            </p:cNvCxnSpPr>
            <p:nvPr/>
          </p:nvCxnSpPr>
          <p:spPr bwMode="auto">
            <a:xfrm>
              <a:off x="2816029" y="4467755"/>
              <a:ext cx="1471138" cy="0"/>
            </a:xfrm>
            <a:prstGeom prst="straightConnector1">
              <a:avLst/>
            </a:prstGeom>
            <a:blipFill dpi="0" rotWithShape="0">
              <a:blip r:embed="rId3"/>
              <a:srcRect/>
              <a:tile tx="0" ty="0" sx="100000" sy="100000" flip="none" algn="tl"/>
            </a:blipFill>
            <a:ln w="15875"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57" name="Straight Arrow Connector 56">
              <a:extLst>
                <a:ext uri="{FF2B5EF4-FFF2-40B4-BE49-F238E27FC236}">
                  <a16:creationId xmlns:a16="http://schemas.microsoft.com/office/drawing/2014/main" id="{80CD7898-6416-9341-8F6E-DA65D2985ADC}"/>
                </a:ext>
              </a:extLst>
            </p:cNvPr>
            <p:cNvCxnSpPr>
              <a:cxnSpLocks/>
            </p:cNvCxnSpPr>
            <p:nvPr/>
          </p:nvCxnSpPr>
          <p:spPr bwMode="auto">
            <a:xfrm>
              <a:off x="4259681" y="4467755"/>
              <a:ext cx="1400332" cy="0"/>
            </a:xfrm>
            <a:prstGeom prst="straightConnector1">
              <a:avLst/>
            </a:prstGeom>
            <a:blipFill dpi="0" rotWithShape="0">
              <a:blip r:embed="rId3"/>
              <a:srcRect/>
              <a:tile tx="0" ty="0" sx="100000" sy="100000" flip="none" algn="tl"/>
            </a:blipFill>
            <a:ln w="15875"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0" name="TextBox 49">
              <a:extLst>
                <a:ext uri="{FF2B5EF4-FFF2-40B4-BE49-F238E27FC236}">
                  <a16:creationId xmlns:a16="http://schemas.microsoft.com/office/drawing/2014/main" id="{24F5F5EE-FCAD-FD4B-AFDD-4CDDCA4A654B}"/>
                </a:ext>
              </a:extLst>
            </p:cNvPr>
            <p:cNvSpPr txBox="1"/>
            <p:nvPr/>
          </p:nvSpPr>
          <p:spPr>
            <a:xfrm>
              <a:off x="3287517" y="4313867"/>
              <a:ext cx="478016" cy="307777"/>
            </a:xfrm>
            <a:prstGeom prst="rect">
              <a:avLst/>
            </a:prstGeom>
            <a:solidFill>
              <a:schemeClr val="bg1"/>
            </a:solidFill>
          </p:spPr>
          <p:txBody>
            <a:bodyPr wrap="none" rtlCol="0">
              <a:spAutoFit/>
            </a:bodyPr>
            <a:lstStyle/>
            <a:p>
              <a:r>
                <a:rPr lang="en-US" sz="1400" dirty="0">
                  <a:sym typeface="Wingdings" pitchFamily="2" charset="2"/>
                </a:rPr>
                <a:t>T</a:t>
              </a:r>
              <a:r>
                <a:rPr lang="en-US" sz="1400" baseline="-25000" dirty="0">
                  <a:sym typeface="Wingdings" pitchFamily="2" charset="2"/>
                </a:rPr>
                <a:t>FFT</a:t>
              </a:r>
              <a:endParaRPr lang="en-US" sz="1400" dirty="0"/>
            </a:p>
          </p:txBody>
        </p:sp>
        <p:sp>
          <p:nvSpPr>
            <p:cNvPr id="52" name="TextBox 51">
              <a:extLst>
                <a:ext uri="{FF2B5EF4-FFF2-40B4-BE49-F238E27FC236}">
                  <a16:creationId xmlns:a16="http://schemas.microsoft.com/office/drawing/2014/main" id="{D2A7217E-57D5-5D46-82CA-E7EA645ACCFD}"/>
                </a:ext>
              </a:extLst>
            </p:cNvPr>
            <p:cNvSpPr txBox="1"/>
            <p:nvPr/>
          </p:nvSpPr>
          <p:spPr>
            <a:xfrm>
              <a:off x="4696978" y="4319723"/>
              <a:ext cx="478016" cy="307777"/>
            </a:xfrm>
            <a:prstGeom prst="rect">
              <a:avLst/>
            </a:prstGeom>
            <a:solidFill>
              <a:schemeClr val="bg1"/>
            </a:solidFill>
          </p:spPr>
          <p:txBody>
            <a:bodyPr wrap="none" rtlCol="0">
              <a:spAutoFit/>
            </a:bodyPr>
            <a:lstStyle/>
            <a:p>
              <a:r>
                <a:rPr lang="en-US" sz="1400" dirty="0">
                  <a:sym typeface="Wingdings" pitchFamily="2" charset="2"/>
                </a:rPr>
                <a:t>T</a:t>
              </a:r>
              <a:r>
                <a:rPr lang="en-US" sz="1400" baseline="-25000" dirty="0">
                  <a:sym typeface="Wingdings" pitchFamily="2" charset="2"/>
                </a:rPr>
                <a:t>FFT</a:t>
              </a:r>
              <a:endParaRPr lang="en-US" sz="1400" dirty="0"/>
            </a:p>
          </p:txBody>
        </p:sp>
      </p:grpSp>
      <p:graphicFrame>
        <p:nvGraphicFramePr>
          <p:cNvPr id="29" name="Table 28">
            <a:extLst>
              <a:ext uri="{FF2B5EF4-FFF2-40B4-BE49-F238E27FC236}">
                <a16:creationId xmlns:a16="http://schemas.microsoft.com/office/drawing/2014/main" id="{1BE6ED33-E51C-074F-AAF6-7151BFD1CC3D}"/>
              </a:ext>
            </a:extLst>
          </p:cNvPr>
          <p:cNvGraphicFramePr>
            <a:graphicFrameLocks noGrp="1"/>
          </p:cNvGraphicFramePr>
          <p:nvPr/>
        </p:nvGraphicFramePr>
        <p:xfrm>
          <a:off x="6041168" y="153534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0" name="Table 29">
            <a:extLst>
              <a:ext uri="{FF2B5EF4-FFF2-40B4-BE49-F238E27FC236}">
                <a16:creationId xmlns:a16="http://schemas.microsoft.com/office/drawing/2014/main" id="{F2D95EF8-E538-2F48-BD3A-9BE31B9CB4A5}"/>
              </a:ext>
            </a:extLst>
          </p:cNvPr>
          <p:cNvGraphicFramePr>
            <a:graphicFrameLocks noGrp="1"/>
          </p:cNvGraphicFramePr>
          <p:nvPr/>
        </p:nvGraphicFramePr>
        <p:xfrm>
          <a:off x="6060330" y="179603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1" name="Table 30">
            <a:extLst>
              <a:ext uri="{FF2B5EF4-FFF2-40B4-BE49-F238E27FC236}">
                <a16:creationId xmlns:a16="http://schemas.microsoft.com/office/drawing/2014/main" id="{BEA9632F-F33B-CB43-9D1F-37FF30339E4F}"/>
              </a:ext>
            </a:extLst>
          </p:cNvPr>
          <p:cNvGraphicFramePr>
            <a:graphicFrameLocks noGrp="1"/>
          </p:cNvGraphicFramePr>
          <p:nvPr/>
        </p:nvGraphicFramePr>
        <p:xfrm>
          <a:off x="6041168" y="2117558"/>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2" name="Table 31">
            <a:extLst>
              <a:ext uri="{FF2B5EF4-FFF2-40B4-BE49-F238E27FC236}">
                <a16:creationId xmlns:a16="http://schemas.microsoft.com/office/drawing/2014/main" id="{65C61E1A-0EF5-BA47-8344-57EE54FAF2BB}"/>
              </a:ext>
            </a:extLst>
          </p:cNvPr>
          <p:cNvGraphicFramePr>
            <a:graphicFrameLocks noGrp="1"/>
          </p:cNvGraphicFramePr>
          <p:nvPr/>
        </p:nvGraphicFramePr>
        <p:xfrm>
          <a:off x="6060330" y="239896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3" name="Table 32">
            <a:extLst>
              <a:ext uri="{FF2B5EF4-FFF2-40B4-BE49-F238E27FC236}">
                <a16:creationId xmlns:a16="http://schemas.microsoft.com/office/drawing/2014/main" id="{B7B4E8E5-2498-ED46-B17C-B19E1E002705}"/>
              </a:ext>
            </a:extLst>
          </p:cNvPr>
          <p:cNvGraphicFramePr>
            <a:graphicFrameLocks noGrp="1"/>
          </p:cNvGraphicFramePr>
          <p:nvPr/>
        </p:nvGraphicFramePr>
        <p:xfrm>
          <a:off x="6055238" y="291236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4" name="Table 33">
            <a:extLst>
              <a:ext uri="{FF2B5EF4-FFF2-40B4-BE49-F238E27FC236}">
                <a16:creationId xmlns:a16="http://schemas.microsoft.com/office/drawing/2014/main" id="{C6E1218B-99C6-264E-82F4-AF1306A22AEF}"/>
              </a:ext>
            </a:extLst>
          </p:cNvPr>
          <p:cNvGraphicFramePr>
            <a:graphicFrameLocks noGrp="1"/>
          </p:cNvGraphicFramePr>
          <p:nvPr/>
        </p:nvGraphicFramePr>
        <p:xfrm>
          <a:off x="6055238" y="317445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1" name="Table 40">
            <a:extLst>
              <a:ext uri="{FF2B5EF4-FFF2-40B4-BE49-F238E27FC236}">
                <a16:creationId xmlns:a16="http://schemas.microsoft.com/office/drawing/2014/main" id="{08D2A96E-727C-D146-B040-81F351779474}"/>
              </a:ext>
            </a:extLst>
          </p:cNvPr>
          <p:cNvGraphicFramePr>
            <a:graphicFrameLocks noGrp="1"/>
          </p:cNvGraphicFramePr>
          <p:nvPr/>
        </p:nvGraphicFramePr>
        <p:xfrm>
          <a:off x="6060330" y="1221908"/>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2" name="Table 41">
            <a:extLst>
              <a:ext uri="{FF2B5EF4-FFF2-40B4-BE49-F238E27FC236}">
                <a16:creationId xmlns:a16="http://schemas.microsoft.com/office/drawing/2014/main" id="{A64505BB-A24A-CF40-A040-D6DEF3630E3A}"/>
              </a:ext>
            </a:extLst>
          </p:cNvPr>
          <p:cNvGraphicFramePr>
            <a:graphicFrameLocks noGrp="1"/>
          </p:cNvGraphicFramePr>
          <p:nvPr/>
        </p:nvGraphicFramePr>
        <p:xfrm>
          <a:off x="6017543" y="945430"/>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AC66C733-31B7-7948-A6A6-BB9435C8C1EB}"/>
                  </a:ext>
                </a:extLst>
              </p:cNvPr>
              <p:cNvSpPr txBox="1"/>
              <p:nvPr/>
            </p:nvSpPr>
            <p:spPr>
              <a:xfrm>
                <a:off x="7196413" y="2649773"/>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43" name="TextBox 42">
                <a:extLst>
                  <a:ext uri="{FF2B5EF4-FFF2-40B4-BE49-F238E27FC236}">
                    <a16:creationId xmlns:a16="http://schemas.microsoft.com/office/drawing/2014/main" id="{AC66C733-31B7-7948-A6A6-BB9435C8C1EB}"/>
                  </a:ext>
                </a:extLst>
              </p:cNvPr>
              <p:cNvSpPr txBox="1">
                <a:spLocks noRot="1" noChangeAspect="1" noMove="1" noResize="1" noEditPoints="1" noAdjustHandles="1" noChangeArrowheads="1" noChangeShapeType="1" noTextEdit="1"/>
              </p:cNvSpPr>
              <p:nvPr/>
            </p:nvSpPr>
            <p:spPr>
              <a:xfrm>
                <a:off x="7196413" y="2649773"/>
                <a:ext cx="129326" cy="276999"/>
              </a:xfrm>
              <a:prstGeom prst="rect">
                <a:avLst/>
              </a:prstGeom>
              <a:blipFill>
                <a:blip r:embed="rId7"/>
                <a:stretch>
                  <a:fillRect l="-54545" b="-4545"/>
                </a:stretch>
              </a:blipFill>
            </p:spPr>
            <p:txBody>
              <a:bodyPr/>
              <a:lstStyle/>
              <a:p>
                <a:r>
                  <a:rPr lang="en-US">
                    <a:noFill/>
                  </a:rPr>
                  <a:t> </a:t>
                </a:r>
              </a:p>
            </p:txBody>
          </p:sp>
        </mc:Fallback>
      </mc:AlternateContent>
      <p:sp>
        <p:nvSpPr>
          <p:cNvPr id="44" name="Rounded Rectangle 43">
            <a:extLst>
              <a:ext uri="{FF2B5EF4-FFF2-40B4-BE49-F238E27FC236}">
                <a16:creationId xmlns:a16="http://schemas.microsoft.com/office/drawing/2014/main" id="{E9E2B459-ECC5-2444-86AC-027784E0DA71}"/>
              </a:ext>
            </a:extLst>
          </p:cNvPr>
          <p:cNvSpPr/>
          <p:nvPr/>
        </p:nvSpPr>
        <p:spPr bwMode="auto">
          <a:xfrm>
            <a:off x="5940152" y="932950"/>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EE92C21-ABCC-FA45-A397-A5EF35B25144}"/>
                  </a:ext>
                </a:extLst>
              </p:cNvPr>
              <p:cNvSpPr txBox="1"/>
              <p:nvPr/>
            </p:nvSpPr>
            <p:spPr>
              <a:xfrm>
                <a:off x="6160991" y="555526"/>
                <a:ext cx="25425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chemeClr val="accent4">
                              <a:lumMod val="60000"/>
                              <a:lumOff val="40000"/>
                            </a:schemeClr>
                          </a:solidFill>
                          <a:latin typeface="Cambria Math" panose="02040503050406030204" pitchFamily="18" charset="0"/>
                        </a:rPr>
                        <m:t>𝑋</m:t>
                      </m:r>
                      <m:d>
                        <m:dPr>
                          <m:ctrlPr>
                            <a:rPr lang="en-US" sz="1400" b="0" i="1" smtClean="0">
                              <a:solidFill>
                                <a:schemeClr val="accent4">
                                  <a:lumMod val="60000"/>
                                  <a:lumOff val="40000"/>
                                </a:schemeClr>
                              </a:solidFill>
                              <a:latin typeface="Cambria Math" panose="02040503050406030204" pitchFamily="18" charset="0"/>
                            </a:rPr>
                          </m:ctrlPr>
                        </m:dPr>
                        <m:e>
                          <m:r>
                            <a:rPr lang="en-US" sz="1400" b="0" i="1" smtClean="0">
                              <a:solidFill>
                                <a:schemeClr val="accent4">
                                  <a:lumMod val="60000"/>
                                  <a:lumOff val="40000"/>
                                </a:schemeClr>
                              </a:solidFill>
                              <a:latin typeface="Cambria Math" panose="02040503050406030204" pitchFamily="18" charset="0"/>
                            </a:rPr>
                            <m:t>𝑘</m:t>
                          </m:r>
                        </m:e>
                      </m:d>
                      <m:r>
                        <a:rPr lang="en-US" sz="1400" b="0" i="1" smtClean="0">
                          <a:solidFill>
                            <a:schemeClr val="accent4">
                              <a:lumMod val="60000"/>
                              <a:lumOff val="40000"/>
                            </a:schemeClr>
                          </a:solidFill>
                          <a:latin typeface="Cambria Math" panose="02040503050406030204" pitchFamily="18" charset="0"/>
                        </a:rPr>
                        <m:t>, </m:t>
                      </m:r>
                      <m:r>
                        <a:rPr lang="en-US" sz="1400" b="0" i="1" smtClean="0">
                          <a:solidFill>
                            <a:schemeClr val="accent4">
                              <a:lumMod val="60000"/>
                              <a:lumOff val="40000"/>
                            </a:schemeClr>
                          </a:solidFill>
                          <a:latin typeface="Cambria Math" panose="02040503050406030204" pitchFamily="18" charset="0"/>
                        </a:rPr>
                        <m:t>𝑘</m:t>
                      </m:r>
                      <m:r>
                        <a:rPr lang="en-US" sz="1400" b="0" i="1" smtClean="0">
                          <a:solidFill>
                            <a:schemeClr val="accent4">
                              <a:lumMod val="60000"/>
                              <a:lumOff val="40000"/>
                            </a:schemeClr>
                          </a:solidFill>
                          <a:latin typeface="Cambria Math" panose="02040503050406030204" pitchFamily="18" charset="0"/>
                        </a:rPr>
                        <m:t>=−26, …, −1, 1, …,26</m:t>
                      </m:r>
                    </m:oMath>
                  </m:oMathPara>
                </a14:m>
                <a:endParaRPr lang="en-US" sz="1400" dirty="0">
                  <a:solidFill>
                    <a:schemeClr val="accent4">
                      <a:lumMod val="60000"/>
                      <a:lumOff val="40000"/>
                    </a:schemeClr>
                  </a:solidFill>
                </a:endParaRPr>
              </a:p>
            </p:txBody>
          </p:sp>
        </mc:Choice>
        <mc:Fallback xmlns="">
          <p:sp>
            <p:nvSpPr>
              <p:cNvPr id="7" name="TextBox 6">
                <a:extLst>
                  <a:ext uri="{FF2B5EF4-FFF2-40B4-BE49-F238E27FC236}">
                    <a16:creationId xmlns:a16="http://schemas.microsoft.com/office/drawing/2014/main" id="{DEE92C21-ABCC-FA45-A397-A5EF35B25144}"/>
                  </a:ext>
                </a:extLst>
              </p:cNvPr>
              <p:cNvSpPr txBox="1">
                <a:spLocks noRot="1" noChangeAspect="1" noMove="1" noResize="1" noEditPoints="1" noAdjustHandles="1" noChangeArrowheads="1" noChangeShapeType="1" noTextEdit="1"/>
              </p:cNvSpPr>
              <p:nvPr/>
            </p:nvSpPr>
            <p:spPr>
              <a:xfrm>
                <a:off x="6160991" y="555526"/>
                <a:ext cx="2542556" cy="307777"/>
              </a:xfrm>
              <a:prstGeom prst="rect">
                <a:avLst/>
              </a:prstGeom>
              <a:blipFill>
                <a:blip r:embed="rId9"/>
                <a:stretch>
                  <a:fillRect/>
                </a:stretch>
              </a:blipFill>
            </p:spPr>
            <p:txBody>
              <a:bodyPr/>
              <a:lstStyle/>
              <a:p>
                <a:r>
                  <a:rPr lang="en-US">
                    <a:noFill/>
                  </a:rPr>
                  <a:t> </a:t>
                </a:r>
              </a:p>
            </p:txBody>
          </p:sp>
        </mc:Fallback>
      </mc:AlternateContent>
      <p:sp>
        <p:nvSpPr>
          <p:cNvPr id="46" name="Oval 3">
            <a:extLst>
              <a:ext uri="{FF2B5EF4-FFF2-40B4-BE49-F238E27FC236}">
                <a16:creationId xmlns:a16="http://schemas.microsoft.com/office/drawing/2014/main" id="{05044177-D10A-104B-9902-88DDC265336E}"/>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4" name="Oval 4">
            <a:extLst>
              <a:ext uri="{FF2B5EF4-FFF2-40B4-BE49-F238E27FC236}">
                <a16:creationId xmlns:a16="http://schemas.microsoft.com/office/drawing/2014/main" id="{84E6E3D9-8CFD-6141-8EDD-E44988B79269}"/>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6" name="Oval 5">
            <a:extLst>
              <a:ext uri="{FF2B5EF4-FFF2-40B4-BE49-F238E27FC236}">
                <a16:creationId xmlns:a16="http://schemas.microsoft.com/office/drawing/2014/main" id="{B6C10F0D-75CA-4342-AC67-2ABD8580DCDD}"/>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5" name="Straight Arrow Connector 4">
            <a:extLst>
              <a:ext uri="{FF2B5EF4-FFF2-40B4-BE49-F238E27FC236}">
                <a16:creationId xmlns:a16="http://schemas.microsoft.com/office/drawing/2014/main" id="{A50FA8B1-78D8-4940-A809-42C85692983A}"/>
              </a:ext>
            </a:extLst>
          </p:cNvPr>
          <p:cNvCxnSpPr>
            <a:cxnSpLocks/>
          </p:cNvCxnSpPr>
          <p:nvPr/>
        </p:nvCxnSpPr>
        <p:spPr bwMode="auto">
          <a:xfrm flipH="1">
            <a:off x="7361839" y="3579862"/>
            <a:ext cx="1" cy="251875"/>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 name="Rounded Rectangle 5">
            <a:extLst>
              <a:ext uri="{FF2B5EF4-FFF2-40B4-BE49-F238E27FC236}">
                <a16:creationId xmlns:a16="http://schemas.microsoft.com/office/drawing/2014/main" id="{55503E5B-E665-454A-82F0-957D41B247CC}"/>
              </a:ext>
            </a:extLst>
          </p:cNvPr>
          <p:cNvSpPr/>
          <p:nvPr/>
        </p:nvSpPr>
        <p:spPr bwMode="auto">
          <a:xfrm>
            <a:off x="6853008" y="3843574"/>
            <a:ext cx="1017658" cy="312352"/>
          </a:xfrm>
          <a:prstGeom prst="roundRect">
            <a:avLst/>
          </a:prstGeom>
          <a:solidFill>
            <a:schemeClr val="bg1">
              <a:lumMod val="85000"/>
            </a:schemeClr>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Gill Sans" charset="0"/>
                <a:ea typeface="Heiti SC Light" charset="0"/>
                <a:cs typeface="Heiti SC Light" charset="0"/>
                <a:sym typeface="Gill Sans" charset="0"/>
              </a:rPr>
              <a:t>IFFT</a:t>
            </a:r>
            <a:endParaRPr kumimoji="0" lang="en-US" sz="12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8" name="TextBox 7">
            <a:extLst>
              <a:ext uri="{FF2B5EF4-FFF2-40B4-BE49-F238E27FC236}">
                <a16:creationId xmlns:a16="http://schemas.microsoft.com/office/drawing/2014/main" id="{38076A59-7CB2-0246-8686-3AF1269157E7}"/>
              </a:ext>
            </a:extLst>
          </p:cNvPr>
          <p:cNvSpPr txBox="1"/>
          <p:nvPr/>
        </p:nvSpPr>
        <p:spPr>
          <a:xfrm>
            <a:off x="6896750" y="4352205"/>
            <a:ext cx="990977" cy="338554"/>
          </a:xfrm>
          <a:prstGeom prst="rect">
            <a:avLst/>
          </a:prstGeom>
          <a:noFill/>
        </p:spPr>
        <p:txBody>
          <a:bodyPr wrap="none" rtlCol="0">
            <a:spAutoFit/>
          </a:bodyPr>
          <a:lstStyle/>
          <a:p>
            <a:r>
              <a:rPr lang="en-US" sz="1600" dirty="0"/>
              <a:t>C1 (=C2)</a:t>
            </a:r>
          </a:p>
        </p:txBody>
      </p:sp>
      <p:cxnSp>
        <p:nvCxnSpPr>
          <p:cNvPr id="60" name="Straight Arrow Connector 59">
            <a:extLst>
              <a:ext uri="{FF2B5EF4-FFF2-40B4-BE49-F238E27FC236}">
                <a16:creationId xmlns:a16="http://schemas.microsoft.com/office/drawing/2014/main" id="{5FC0C238-2672-6B42-BBE5-72AFADF65CFA}"/>
              </a:ext>
            </a:extLst>
          </p:cNvPr>
          <p:cNvCxnSpPr>
            <a:cxnSpLocks/>
          </p:cNvCxnSpPr>
          <p:nvPr/>
        </p:nvCxnSpPr>
        <p:spPr bwMode="auto">
          <a:xfrm flipH="1">
            <a:off x="7367765" y="4167763"/>
            <a:ext cx="1" cy="251875"/>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35302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22"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500"/>
                                        <p:tgtEl>
                                          <p:spTgt spid="22"/>
                                        </p:tgtEl>
                                      </p:cBhvr>
                                    </p:animEffect>
                                  </p:childTnLst>
                                </p:cTn>
                              </p:par>
                              <p:par>
                                <p:cTn id="11" presetID="1" presetClass="entr" presetSubtype="0" fill="hold" nodeType="withEffect">
                                  <p:stCondLst>
                                    <p:cond delay="50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7" grpId="0"/>
      <p:bldP spid="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89650A-435A-BB45-914A-33892AAE96A9}"/>
              </a:ext>
            </a:extLst>
          </p:cNvPr>
          <p:cNvSpPr>
            <a:spLocks noGrp="1"/>
          </p:cNvSpPr>
          <p:nvPr>
            <p:ph type="sldNum" sz="quarter" idx="10"/>
          </p:nvPr>
        </p:nvSpPr>
        <p:spPr/>
        <p:txBody>
          <a:bodyPr/>
          <a:lstStyle/>
          <a:p>
            <a:pPr>
              <a:defRPr/>
            </a:pPr>
            <a:fld id="{FA7B7BEA-FF61-5044-8584-9B239E5827BF}" type="slidenum">
              <a:rPr lang="en-US" smtClean="0"/>
              <a:pPr>
                <a:defRPr/>
              </a:pPr>
              <a:t>16</a:t>
            </a:fld>
            <a:endParaRPr lang="en-US" dirty="0"/>
          </a:p>
        </p:txBody>
      </p:sp>
      <p:sp>
        <p:nvSpPr>
          <p:cNvPr id="19" name="Rectangle 1">
            <a:extLst>
              <a:ext uri="{FF2B5EF4-FFF2-40B4-BE49-F238E27FC236}">
                <a16:creationId xmlns:a16="http://schemas.microsoft.com/office/drawing/2014/main" id="{B0592DE4-3879-2C43-A01D-106412BC8D42}"/>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Channel Estimation using L-LTF </a:t>
            </a:r>
          </a:p>
        </p:txBody>
      </p:sp>
      <p:sp>
        <p:nvSpPr>
          <p:cNvPr id="20" name="Oval 3">
            <a:extLst>
              <a:ext uri="{FF2B5EF4-FFF2-40B4-BE49-F238E27FC236}">
                <a16:creationId xmlns:a16="http://schemas.microsoft.com/office/drawing/2014/main" id="{50DBEBF1-EE53-1E46-8F87-271C701CB0A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1" name="Oval 4">
            <a:extLst>
              <a:ext uri="{FF2B5EF4-FFF2-40B4-BE49-F238E27FC236}">
                <a16:creationId xmlns:a16="http://schemas.microsoft.com/office/drawing/2014/main" id="{AAD31272-B173-384E-AA89-91963E617491}"/>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2" name="Oval 5">
            <a:extLst>
              <a:ext uri="{FF2B5EF4-FFF2-40B4-BE49-F238E27FC236}">
                <a16:creationId xmlns:a16="http://schemas.microsoft.com/office/drawing/2014/main" id="{A640ECF0-22FF-3D45-875F-94F20C251287}"/>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9" name="TextBox 68">
            <a:extLst>
              <a:ext uri="{FF2B5EF4-FFF2-40B4-BE49-F238E27FC236}">
                <a16:creationId xmlns:a16="http://schemas.microsoft.com/office/drawing/2014/main" id="{98D24AE2-F6C1-234A-BF80-EB26B186FB8F}"/>
              </a:ext>
            </a:extLst>
          </p:cNvPr>
          <p:cNvSpPr txBox="1"/>
          <p:nvPr/>
        </p:nvSpPr>
        <p:spPr>
          <a:xfrm>
            <a:off x="6408298" y="2108309"/>
            <a:ext cx="817468" cy="307777"/>
          </a:xfrm>
          <a:prstGeom prst="rect">
            <a:avLst/>
          </a:prstGeom>
          <a:noFill/>
        </p:spPr>
        <p:txBody>
          <a:bodyPr wrap="none" rtlCol="0">
            <a:spAutoFit/>
          </a:bodyPr>
          <a:lstStyle/>
          <a:p>
            <a:r>
              <a:rPr lang="en-US" sz="1400" dirty="0"/>
              <a:t>Receiver</a:t>
            </a:r>
          </a:p>
        </p:txBody>
      </p:sp>
      <p:sp>
        <p:nvSpPr>
          <p:cNvPr id="71" name="TextBox 70">
            <a:extLst>
              <a:ext uri="{FF2B5EF4-FFF2-40B4-BE49-F238E27FC236}">
                <a16:creationId xmlns:a16="http://schemas.microsoft.com/office/drawing/2014/main" id="{9157FD00-E4D4-824D-8C87-1C08156541BF}"/>
              </a:ext>
            </a:extLst>
          </p:cNvPr>
          <p:cNvSpPr txBox="1"/>
          <p:nvPr/>
        </p:nvSpPr>
        <p:spPr>
          <a:xfrm>
            <a:off x="2061774" y="2107030"/>
            <a:ext cx="1031051" cy="307777"/>
          </a:xfrm>
          <a:prstGeom prst="rect">
            <a:avLst/>
          </a:prstGeom>
          <a:noFill/>
        </p:spPr>
        <p:txBody>
          <a:bodyPr wrap="none" rtlCol="0">
            <a:spAutoFit/>
          </a:bodyPr>
          <a:lstStyle/>
          <a:p>
            <a:r>
              <a:rPr lang="en-US" sz="1400" dirty="0"/>
              <a:t>Transmitter</a:t>
            </a:r>
          </a:p>
        </p:txBody>
      </p:sp>
      <p:pic>
        <p:nvPicPr>
          <p:cNvPr id="72" name="Picture 71">
            <a:extLst>
              <a:ext uri="{FF2B5EF4-FFF2-40B4-BE49-F238E27FC236}">
                <a16:creationId xmlns:a16="http://schemas.microsoft.com/office/drawing/2014/main" id="{51456361-2CBE-D04E-9C5A-A34AFFA758AA}"/>
              </a:ext>
            </a:extLst>
          </p:cNvPr>
          <p:cNvPicPr>
            <a:picLocks noChangeAspect="1"/>
          </p:cNvPicPr>
          <p:nvPr/>
        </p:nvPicPr>
        <p:blipFill>
          <a:blip r:embed="rId2"/>
          <a:stretch>
            <a:fillRect/>
          </a:stretch>
        </p:blipFill>
        <p:spPr>
          <a:xfrm>
            <a:off x="3505191" y="1320918"/>
            <a:ext cx="2276775" cy="720064"/>
          </a:xfrm>
          <a:prstGeom prst="rect">
            <a:avLst/>
          </a:prstGeom>
          <a:effectLst>
            <a:outerShdw blurRad="50800" dist="50800" dir="5400000" algn="ctr" rotWithShape="0">
              <a:srgbClr val="000000">
                <a:alpha val="0"/>
              </a:srgbClr>
            </a:outerShdw>
          </a:effectLst>
        </p:spPr>
      </p:pic>
      <p:graphicFrame>
        <p:nvGraphicFramePr>
          <p:cNvPr id="55" name="Table 54">
            <a:extLst>
              <a:ext uri="{FF2B5EF4-FFF2-40B4-BE49-F238E27FC236}">
                <a16:creationId xmlns:a16="http://schemas.microsoft.com/office/drawing/2014/main" id="{2E64AA68-7A04-1B44-B7F6-D5FEFDA9A07A}"/>
              </a:ext>
            </a:extLst>
          </p:cNvPr>
          <p:cNvGraphicFramePr>
            <a:graphicFrameLocks noGrp="1"/>
          </p:cNvGraphicFramePr>
          <p:nvPr/>
        </p:nvGraphicFramePr>
        <p:xfrm>
          <a:off x="2771800" y="1590743"/>
          <a:ext cx="758597" cy="233658"/>
        </p:xfrm>
        <a:graphic>
          <a:graphicData uri="http://schemas.openxmlformats.org/drawingml/2006/table">
            <a:tbl>
              <a:tblPr firstRow="1" bandRow="1">
                <a:tableStyleId>{5C22544A-7EE6-4342-B048-85BDC9FD1C3A}</a:tableStyleId>
              </a:tblPr>
              <a:tblGrid>
                <a:gridCol w="758597">
                  <a:extLst>
                    <a:ext uri="{9D8B030D-6E8A-4147-A177-3AD203B41FA5}">
                      <a16:colId xmlns:a16="http://schemas.microsoft.com/office/drawing/2014/main" val="243436718"/>
                    </a:ext>
                  </a:extLst>
                </a:gridCol>
              </a:tblGrid>
              <a:tr h="233658">
                <a:tc>
                  <a:txBody>
                    <a:bodyPr/>
                    <a:lstStyle/>
                    <a:p>
                      <a:pPr algn="ctr"/>
                      <a:r>
                        <a:rPr lang="en-US" sz="1000" b="0" dirty="0" err="1">
                          <a:solidFill>
                            <a:schemeClr val="bg2">
                              <a:lumMod val="10000"/>
                            </a:schemeClr>
                          </a:solidFill>
                        </a:rPr>
                        <a:t>WiFi</a:t>
                      </a:r>
                      <a:r>
                        <a:rPr lang="en-US" sz="1000" b="0" dirty="0">
                          <a:solidFill>
                            <a:schemeClr val="bg2">
                              <a:lumMod val="10000"/>
                            </a:schemeClr>
                          </a:solidFill>
                        </a:rPr>
                        <a:t> Packet </a:t>
                      </a:r>
                    </a:p>
                  </a:txBody>
                  <a:tcPr marL="57614" marR="57614" marT="28807" marB="288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32995148"/>
                  </a:ext>
                </a:extLst>
              </a:tr>
            </a:tbl>
          </a:graphicData>
        </a:graphic>
      </p:graphicFrame>
      <p:cxnSp>
        <p:nvCxnSpPr>
          <p:cNvPr id="80" name="Straight Arrow Connector 79">
            <a:extLst>
              <a:ext uri="{FF2B5EF4-FFF2-40B4-BE49-F238E27FC236}">
                <a16:creationId xmlns:a16="http://schemas.microsoft.com/office/drawing/2014/main" id="{E3F7BEBF-5A7B-B44D-9174-556A368F74F0}"/>
              </a:ext>
            </a:extLst>
          </p:cNvPr>
          <p:cNvCxnSpPr>
            <a:cxnSpLocks/>
          </p:cNvCxnSpPr>
          <p:nvPr/>
        </p:nvCxnSpPr>
        <p:spPr bwMode="auto">
          <a:xfrm flipV="1">
            <a:off x="1187624" y="2997276"/>
            <a:ext cx="576064" cy="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1" name="TextBox 80">
            <a:extLst>
              <a:ext uri="{FF2B5EF4-FFF2-40B4-BE49-F238E27FC236}">
                <a16:creationId xmlns:a16="http://schemas.microsoft.com/office/drawing/2014/main" id="{43580705-1018-3A4B-8F8F-142F591DF361}"/>
              </a:ext>
            </a:extLst>
          </p:cNvPr>
          <p:cNvSpPr txBox="1"/>
          <p:nvPr/>
        </p:nvSpPr>
        <p:spPr>
          <a:xfrm>
            <a:off x="842962" y="2571749"/>
            <a:ext cx="1262140" cy="276999"/>
          </a:xfrm>
          <a:prstGeom prst="rect">
            <a:avLst/>
          </a:prstGeom>
          <a:noFill/>
        </p:spPr>
        <p:txBody>
          <a:bodyPr wrap="none" rtlCol="0">
            <a:spAutoFit/>
          </a:bodyPr>
          <a:lstStyle/>
          <a:p>
            <a:r>
              <a:rPr lang="en-US" sz="1200" dirty="0"/>
              <a:t>Packet Detection</a:t>
            </a:r>
          </a:p>
        </p:txBody>
      </p:sp>
      <p:graphicFrame>
        <p:nvGraphicFramePr>
          <p:cNvPr id="82" name="Table 81">
            <a:extLst>
              <a:ext uri="{FF2B5EF4-FFF2-40B4-BE49-F238E27FC236}">
                <a16:creationId xmlns:a16="http://schemas.microsoft.com/office/drawing/2014/main" id="{3E8A20E2-E5F2-A044-B725-9C6A78036C90}"/>
              </a:ext>
            </a:extLst>
          </p:cNvPr>
          <p:cNvGraphicFramePr>
            <a:graphicFrameLocks noGrp="1"/>
          </p:cNvGraphicFramePr>
          <p:nvPr/>
        </p:nvGraphicFramePr>
        <p:xfrm>
          <a:off x="3105159" y="2897731"/>
          <a:ext cx="1982980" cy="199090"/>
        </p:xfrm>
        <a:graphic>
          <a:graphicData uri="http://schemas.openxmlformats.org/drawingml/2006/table">
            <a:tbl>
              <a:tblPr firstRow="1" bandRow="1">
                <a:tableStyleId>{5940675A-B579-460E-94D1-54222C63F5DA}</a:tableStyleId>
              </a:tblPr>
              <a:tblGrid>
                <a:gridCol w="793192">
                  <a:extLst>
                    <a:ext uri="{9D8B030D-6E8A-4147-A177-3AD203B41FA5}">
                      <a16:colId xmlns:a16="http://schemas.microsoft.com/office/drawing/2014/main" val="2038032899"/>
                    </a:ext>
                  </a:extLst>
                </a:gridCol>
                <a:gridCol w="793192">
                  <a:extLst>
                    <a:ext uri="{9D8B030D-6E8A-4147-A177-3AD203B41FA5}">
                      <a16:colId xmlns:a16="http://schemas.microsoft.com/office/drawing/2014/main" val="1597866869"/>
                    </a:ext>
                  </a:extLst>
                </a:gridCol>
                <a:gridCol w="396596">
                  <a:extLst>
                    <a:ext uri="{9D8B030D-6E8A-4147-A177-3AD203B41FA5}">
                      <a16:colId xmlns:a16="http://schemas.microsoft.com/office/drawing/2014/main" val="2362856606"/>
                    </a:ext>
                  </a:extLst>
                </a:gridCol>
              </a:tblGrid>
              <a:tr h="127092">
                <a:tc>
                  <a:txBody>
                    <a:bodyPr/>
                    <a:lstStyle/>
                    <a:p>
                      <a:pPr algn="ctr"/>
                      <a:r>
                        <a:rPr lang="en-US" sz="1000" dirty="0"/>
                        <a:t>L-STF</a:t>
                      </a:r>
                    </a:p>
                  </a:txBody>
                  <a:tcPr marL="46690" marR="46690" marT="23345" marB="23345" anchor="ctr"/>
                </a:tc>
                <a:tc>
                  <a:txBody>
                    <a:bodyPr/>
                    <a:lstStyle/>
                    <a:p>
                      <a:pPr algn="ctr"/>
                      <a:r>
                        <a:rPr lang="en-US" sz="1000" dirty="0"/>
                        <a:t>L-LTF</a:t>
                      </a:r>
                    </a:p>
                  </a:txBody>
                  <a:tcPr marL="46690" marR="46690" marT="23345" marB="23345" anchor="ctr">
                    <a:solidFill>
                      <a:schemeClr val="accent3">
                        <a:lumMod val="40000"/>
                        <a:lumOff val="60000"/>
                      </a:schemeClr>
                    </a:solidFill>
                  </a:tcPr>
                </a:tc>
                <a:tc>
                  <a:txBody>
                    <a:bodyPr/>
                    <a:lstStyle/>
                    <a:p>
                      <a:pPr algn="ctr"/>
                      <a:r>
                        <a:rPr lang="en-US" sz="1000" dirty="0"/>
                        <a:t>L-SIG</a:t>
                      </a:r>
                    </a:p>
                  </a:txBody>
                  <a:tcPr marL="46690" marR="46690" marT="23345" marB="23345" anchor="ctr"/>
                </a:tc>
                <a:extLst>
                  <a:ext uri="{0D108BD9-81ED-4DB2-BD59-A6C34878D82A}">
                    <a16:rowId xmlns:a16="http://schemas.microsoft.com/office/drawing/2014/main" val="1403880465"/>
                  </a:ext>
                </a:extLst>
              </a:tr>
            </a:tbl>
          </a:graphicData>
        </a:graphic>
      </p:graphicFrame>
      <p:graphicFrame>
        <p:nvGraphicFramePr>
          <p:cNvPr id="85" name="Table 84">
            <a:extLst>
              <a:ext uri="{FF2B5EF4-FFF2-40B4-BE49-F238E27FC236}">
                <a16:creationId xmlns:a16="http://schemas.microsoft.com/office/drawing/2014/main" id="{A6EA36EB-6460-034F-8F71-0EE26A9D3A42}"/>
              </a:ext>
            </a:extLst>
          </p:cNvPr>
          <p:cNvGraphicFramePr>
            <a:graphicFrameLocks noGrp="1"/>
          </p:cNvGraphicFramePr>
          <p:nvPr/>
        </p:nvGraphicFramePr>
        <p:xfrm>
          <a:off x="1866511" y="2914022"/>
          <a:ext cx="758597" cy="210014"/>
        </p:xfrm>
        <a:graphic>
          <a:graphicData uri="http://schemas.openxmlformats.org/drawingml/2006/table">
            <a:tbl>
              <a:tblPr firstRow="1" bandRow="1">
                <a:tableStyleId>{5C22544A-7EE6-4342-B048-85BDC9FD1C3A}</a:tableStyleId>
              </a:tblPr>
              <a:tblGrid>
                <a:gridCol w="758597">
                  <a:extLst>
                    <a:ext uri="{9D8B030D-6E8A-4147-A177-3AD203B41FA5}">
                      <a16:colId xmlns:a16="http://schemas.microsoft.com/office/drawing/2014/main" val="243436718"/>
                    </a:ext>
                  </a:extLst>
                </a:gridCol>
              </a:tblGrid>
              <a:tr h="203478">
                <a:tc>
                  <a:txBody>
                    <a:bodyPr/>
                    <a:lstStyle/>
                    <a:p>
                      <a:pPr algn="ctr"/>
                      <a:r>
                        <a:rPr lang="en-US" sz="1000" b="0" dirty="0" err="1">
                          <a:solidFill>
                            <a:schemeClr val="bg2">
                              <a:lumMod val="10000"/>
                            </a:schemeClr>
                          </a:solidFill>
                        </a:rPr>
                        <a:t>WiFi</a:t>
                      </a:r>
                      <a:r>
                        <a:rPr lang="en-US" sz="1000" b="0" dirty="0">
                          <a:solidFill>
                            <a:schemeClr val="bg2">
                              <a:lumMod val="10000"/>
                            </a:schemeClr>
                          </a:solidFill>
                        </a:rPr>
                        <a:t> Packet </a:t>
                      </a:r>
                    </a:p>
                  </a:txBody>
                  <a:tcPr marL="57614" marR="57614" marT="28807" marB="288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32995148"/>
                  </a:ext>
                </a:extLst>
              </a:tr>
            </a:tbl>
          </a:graphicData>
        </a:graphic>
      </p:graphicFrame>
      <p:sp>
        <p:nvSpPr>
          <p:cNvPr id="88" name="TextBox 87">
            <a:extLst>
              <a:ext uri="{FF2B5EF4-FFF2-40B4-BE49-F238E27FC236}">
                <a16:creationId xmlns:a16="http://schemas.microsoft.com/office/drawing/2014/main" id="{B39B5BF0-737C-A442-8120-4FAB56C2516C}"/>
              </a:ext>
            </a:extLst>
          </p:cNvPr>
          <p:cNvSpPr txBox="1"/>
          <p:nvPr/>
        </p:nvSpPr>
        <p:spPr>
          <a:xfrm>
            <a:off x="2212506" y="2571749"/>
            <a:ext cx="1715662" cy="276999"/>
          </a:xfrm>
          <a:prstGeom prst="rect">
            <a:avLst/>
          </a:prstGeom>
          <a:solidFill>
            <a:schemeClr val="bg1"/>
          </a:solidFill>
        </p:spPr>
        <p:txBody>
          <a:bodyPr wrap="none" rtlCol="0">
            <a:spAutoFit/>
          </a:bodyPr>
          <a:lstStyle/>
          <a:p>
            <a:r>
              <a:rPr lang="en-US" sz="1200" dirty="0"/>
              <a:t>Extract Legacy Preamble</a:t>
            </a:r>
          </a:p>
        </p:txBody>
      </p:sp>
      <p:pic>
        <p:nvPicPr>
          <p:cNvPr id="92" name="Picture 91" descr="A picture containing water, large, sitting, man&#10;&#10;Description automatically generated">
            <a:extLst>
              <a:ext uri="{FF2B5EF4-FFF2-40B4-BE49-F238E27FC236}">
                <a16:creationId xmlns:a16="http://schemas.microsoft.com/office/drawing/2014/main" id="{77BF683C-3E9A-6844-BEE4-055D8CB2AEEB}"/>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aturation sat="33000"/>
                    </a14:imgEffect>
                  </a14:imgLayer>
                </a14:imgProps>
              </a:ext>
            </a:extLst>
          </a:blip>
          <a:srcRect l="13830" t="8052" r="25359" b="15878"/>
          <a:stretch/>
        </p:blipFill>
        <p:spPr>
          <a:xfrm>
            <a:off x="2708487" y="1357278"/>
            <a:ext cx="835657" cy="547502"/>
          </a:xfrm>
          <a:prstGeom prst="rect">
            <a:avLst/>
          </a:prstGeom>
          <a:effectLst>
            <a:outerShdw blurRad="50800" dist="50800" dir="5400000" algn="ctr" rotWithShape="0">
              <a:srgbClr val="000000">
                <a:alpha val="0"/>
              </a:srgbClr>
            </a:outerShdw>
          </a:effectLst>
        </p:spPr>
      </p:pic>
      <p:pic>
        <p:nvPicPr>
          <p:cNvPr id="70" name="Picture 69">
            <a:extLst>
              <a:ext uri="{FF2B5EF4-FFF2-40B4-BE49-F238E27FC236}">
                <a16:creationId xmlns:a16="http://schemas.microsoft.com/office/drawing/2014/main" id="{B2C77795-85A1-C94F-8132-87D8FD9259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629" y="1301052"/>
            <a:ext cx="851342" cy="864096"/>
          </a:xfrm>
          <a:prstGeom prst="rect">
            <a:avLst/>
          </a:prstGeom>
        </p:spPr>
      </p:pic>
      <p:pic>
        <p:nvPicPr>
          <p:cNvPr id="95" name="Picture 94" descr="A picture containing water, large, sitting, man&#10;&#10;Description automatically generated">
            <a:extLst>
              <a:ext uri="{FF2B5EF4-FFF2-40B4-BE49-F238E27FC236}">
                <a16:creationId xmlns:a16="http://schemas.microsoft.com/office/drawing/2014/main" id="{0BEF47AC-9F04-6E4C-8B6D-508CF4015E77}"/>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7">
                    <a14:imgEffect>
                      <a14:saturation sat="33000"/>
                    </a14:imgEffect>
                  </a14:imgLayer>
                </a14:imgProps>
              </a:ext>
            </a:extLst>
          </a:blip>
          <a:srcRect l="13830" t="8052" r="25359" b="15878"/>
          <a:stretch/>
        </p:blipFill>
        <p:spPr>
          <a:xfrm>
            <a:off x="4108452" y="1480856"/>
            <a:ext cx="835657" cy="300346"/>
          </a:xfrm>
          <a:prstGeom prst="rect">
            <a:avLst/>
          </a:prstGeom>
          <a:effectLst>
            <a:outerShdw blurRad="50800" dist="50800" dir="5400000" algn="ctr" rotWithShape="0">
              <a:srgbClr val="000000">
                <a:alpha val="0"/>
              </a:srgbClr>
            </a:outerShdw>
          </a:effectLst>
        </p:spPr>
      </p:pic>
      <p:pic>
        <p:nvPicPr>
          <p:cNvPr id="68" name="Picture 67">
            <a:extLst>
              <a:ext uri="{FF2B5EF4-FFF2-40B4-BE49-F238E27FC236}">
                <a16:creationId xmlns:a16="http://schemas.microsoft.com/office/drawing/2014/main" id="{0CDD9454-5EF1-F441-9B62-9B925D7325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8298" y="1290986"/>
            <a:ext cx="835657" cy="869958"/>
          </a:xfrm>
          <a:prstGeom prst="rect">
            <a:avLst/>
          </a:prstGeom>
        </p:spPr>
      </p:pic>
      <p:pic>
        <p:nvPicPr>
          <p:cNvPr id="96" name="Picture 95" descr="A picture containing water, large, sitting, man&#10;&#10;Description automatically generated">
            <a:extLst>
              <a:ext uri="{FF2B5EF4-FFF2-40B4-BE49-F238E27FC236}">
                <a16:creationId xmlns:a16="http://schemas.microsoft.com/office/drawing/2014/main" id="{05C725B7-07C7-5A40-804D-22FD2A9D2D06}"/>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9">
                    <a14:imgEffect>
                      <a14:saturation sat="33000"/>
                    </a14:imgEffect>
                  </a14:imgLayer>
                </a14:imgProps>
              </a:ext>
            </a:extLst>
          </a:blip>
          <a:srcRect l="13830" t="8052" r="25359" b="15878"/>
          <a:stretch/>
        </p:blipFill>
        <p:spPr>
          <a:xfrm>
            <a:off x="157324" y="2872553"/>
            <a:ext cx="835657" cy="300346"/>
          </a:xfrm>
          <a:prstGeom prst="rect">
            <a:avLst/>
          </a:prstGeom>
          <a:effectLst>
            <a:outerShdw blurRad="50800" dist="50800" dir="5400000" algn="ctr" rotWithShape="0">
              <a:srgbClr val="000000">
                <a:alpha val="0"/>
              </a:srgbClr>
            </a:outerShdw>
          </a:effectLst>
        </p:spPr>
      </p:pic>
      <p:sp>
        <p:nvSpPr>
          <p:cNvPr id="98" name="TextBox 97">
            <a:extLst>
              <a:ext uri="{FF2B5EF4-FFF2-40B4-BE49-F238E27FC236}">
                <a16:creationId xmlns:a16="http://schemas.microsoft.com/office/drawing/2014/main" id="{43830142-C3D7-D047-91A6-6508FD51D959}"/>
              </a:ext>
            </a:extLst>
          </p:cNvPr>
          <p:cNvSpPr txBox="1"/>
          <p:nvPr/>
        </p:nvSpPr>
        <p:spPr>
          <a:xfrm>
            <a:off x="2915819" y="3393034"/>
            <a:ext cx="1163068" cy="430887"/>
          </a:xfrm>
          <a:prstGeom prst="rect">
            <a:avLst/>
          </a:prstGeom>
          <a:noFill/>
          <a:ln>
            <a:solidFill>
              <a:srgbClr val="000000"/>
            </a:solidFill>
          </a:ln>
        </p:spPr>
        <p:txBody>
          <a:bodyPr wrap="square" rtlCol="0">
            <a:spAutoFit/>
          </a:bodyPr>
          <a:lstStyle/>
          <a:p>
            <a:r>
              <a:rPr lang="en-US" sz="1100" dirty="0"/>
              <a:t>Coarse and Fine </a:t>
            </a:r>
          </a:p>
          <a:p>
            <a:r>
              <a:rPr lang="en-US" sz="1100" dirty="0"/>
              <a:t>Freq. Sync</a:t>
            </a:r>
            <a:endParaRPr lang="en-US" sz="1200" dirty="0"/>
          </a:p>
        </p:txBody>
      </p:sp>
      <p:cxnSp>
        <p:nvCxnSpPr>
          <p:cNvPr id="108" name="Straight Arrow Connector 107">
            <a:extLst>
              <a:ext uri="{FF2B5EF4-FFF2-40B4-BE49-F238E27FC236}">
                <a16:creationId xmlns:a16="http://schemas.microsoft.com/office/drawing/2014/main" id="{5619732A-567A-FD42-80AF-45A770EF2C02}"/>
              </a:ext>
            </a:extLst>
          </p:cNvPr>
          <p:cNvCxnSpPr>
            <a:cxnSpLocks/>
          </p:cNvCxnSpPr>
          <p:nvPr/>
        </p:nvCxnSpPr>
        <p:spPr bwMode="auto">
          <a:xfrm>
            <a:off x="2708487" y="2997276"/>
            <a:ext cx="354515"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9" name="Straight Arrow Connector 108">
            <a:extLst>
              <a:ext uri="{FF2B5EF4-FFF2-40B4-BE49-F238E27FC236}">
                <a16:creationId xmlns:a16="http://schemas.microsoft.com/office/drawing/2014/main" id="{61FF324E-CA65-7246-AF9A-609441136221}"/>
              </a:ext>
            </a:extLst>
          </p:cNvPr>
          <p:cNvCxnSpPr>
            <a:cxnSpLocks/>
          </p:cNvCxnSpPr>
          <p:nvPr/>
        </p:nvCxnSpPr>
        <p:spPr bwMode="auto">
          <a:xfrm>
            <a:off x="4287167" y="3082497"/>
            <a:ext cx="0" cy="857405"/>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aphicFrame>
        <p:nvGraphicFramePr>
          <p:cNvPr id="112" name="Table 111">
            <a:extLst>
              <a:ext uri="{FF2B5EF4-FFF2-40B4-BE49-F238E27FC236}">
                <a16:creationId xmlns:a16="http://schemas.microsoft.com/office/drawing/2014/main" id="{064CF0DC-017B-764D-9B41-0EFAF324C3AB}"/>
              </a:ext>
            </a:extLst>
          </p:cNvPr>
          <p:cNvGraphicFramePr>
            <a:graphicFrameLocks noGrp="1"/>
          </p:cNvGraphicFramePr>
          <p:nvPr/>
        </p:nvGraphicFramePr>
        <p:xfrm>
          <a:off x="3851920" y="3939902"/>
          <a:ext cx="998869" cy="351490"/>
        </p:xfrm>
        <a:graphic>
          <a:graphicData uri="http://schemas.openxmlformats.org/drawingml/2006/table">
            <a:tbl>
              <a:tblPr firstRow="1" bandRow="1">
                <a:tableStyleId>{5940675A-B579-460E-94D1-54222C63F5DA}</a:tableStyleId>
              </a:tblPr>
              <a:tblGrid>
                <a:gridCol w="998869">
                  <a:extLst>
                    <a:ext uri="{9D8B030D-6E8A-4147-A177-3AD203B41FA5}">
                      <a16:colId xmlns:a16="http://schemas.microsoft.com/office/drawing/2014/main" val="1597866869"/>
                    </a:ext>
                  </a:extLst>
                </a:gridCol>
              </a:tblGrid>
              <a:tr h="101441">
                <a:tc>
                  <a:txBody>
                    <a:bodyPr/>
                    <a:lstStyle/>
                    <a:p>
                      <a:pPr algn="ctr"/>
                      <a:r>
                        <a:rPr lang="en-US" sz="1000" dirty="0"/>
                        <a:t>L-LTF Demodulation</a:t>
                      </a:r>
                    </a:p>
                  </a:txBody>
                  <a:tcPr marL="46690" marR="46690" marT="23345" marB="23345" anchor="ctr">
                    <a:solidFill>
                      <a:schemeClr val="accent3">
                        <a:lumMod val="40000"/>
                        <a:lumOff val="60000"/>
                      </a:schemeClr>
                    </a:solidFill>
                  </a:tcPr>
                </a:tc>
                <a:extLst>
                  <a:ext uri="{0D108BD9-81ED-4DB2-BD59-A6C34878D82A}">
                    <a16:rowId xmlns:a16="http://schemas.microsoft.com/office/drawing/2014/main" val="1403880465"/>
                  </a:ext>
                </a:extLst>
              </a:tr>
            </a:tbl>
          </a:graphicData>
        </a:graphic>
      </p:graphicFrame>
      <p:cxnSp>
        <p:nvCxnSpPr>
          <p:cNvPr id="126" name="Straight Arrow Connector 125">
            <a:extLst>
              <a:ext uri="{FF2B5EF4-FFF2-40B4-BE49-F238E27FC236}">
                <a16:creationId xmlns:a16="http://schemas.microsoft.com/office/drawing/2014/main" id="{67D6355E-9EDC-894D-8F9E-93753CA021F3}"/>
              </a:ext>
            </a:extLst>
          </p:cNvPr>
          <p:cNvCxnSpPr>
            <a:cxnSpLocks/>
            <a:stCxn id="112" idx="3"/>
          </p:cNvCxnSpPr>
          <p:nvPr/>
        </p:nvCxnSpPr>
        <p:spPr bwMode="auto">
          <a:xfrm>
            <a:off x="4850789" y="4115647"/>
            <a:ext cx="494141"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45" name="TextBox 144">
            <a:extLst>
              <a:ext uri="{FF2B5EF4-FFF2-40B4-BE49-F238E27FC236}">
                <a16:creationId xmlns:a16="http://schemas.microsoft.com/office/drawing/2014/main" id="{6466A0C7-603A-6941-B2D9-800BFA7F05D0}"/>
              </a:ext>
            </a:extLst>
          </p:cNvPr>
          <p:cNvSpPr txBox="1"/>
          <p:nvPr/>
        </p:nvSpPr>
        <p:spPr>
          <a:xfrm>
            <a:off x="5138217" y="4371950"/>
            <a:ext cx="1582486" cy="276999"/>
          </a:xfrm>
          <a:prstGeom prst="rect">
            <a:avLst/>
          </a:prstGeom>
          <a:noFill/>
          <a:ln>
            <a:solidFill>
              <a:srgbClr val="000000"/>
            </a:solidFill>
          </a:ln>
        </p:spPr>
        <p:txBody>
          <a:bodyPr wrap="none" rtlCol="0">
            <a:spAutoFit/>
          </a:bodyPr>
          <a:lstStyle/>
          <a:p>
            <a:r>
              <a:rPr lang="en-US" sz="1200" dirty="0"/>
              <a:t>LS Channel Estimation</a:t>
            </a:r>
          </a:p>
        </p:txBody>
      </p:sp>
      <mc:AlternateContent xmlns:mc="http://schemas.openxmlformats.org/markup-compatibility/2006" xmlns:a14="http://schemas.microsoft.com/office/drawing/2010/main">
        <mc:Choice Requires="a14">
          <p:sp>
            <p:nvSpPr>
              <p:cNvPr id="148" name="Rectangle 147">
                <a:extLst>
                  <a:ext uri="{FF2B5EF4-FFF2-40B4-BE49-F238E27FC236}">
                    <a16:creationId xmlns:a16="http://schemas.microsoft.com/office/drawing/2014/main" id="{2D62FF9F-87B2-DD49-A191-EC74EA557E07}"/>
                  </a:ext>
                </a:extLst>
              </p:cNvPr>
              <p:cNvSpPr/>
              <p:nvPr/>
            </p:nvSpPr>
            <p:spPr>
              <a:xfrm>
                <a:off x="5802299" y="4803998"/>
                <a:ext cx="371063" cy="3136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oMath>
                  </m:oMathPara>
                </a14:m>
                <a:endParaRPr lang="en-US" sz="1400" dirty="0"/>
              </a:p>
            </p:txBody>
          </p:sp>
        </mc:Choice>
        <mc:Fallback xmlns="">
          <p:sp>
            <p:nvSpPr>
              <p:cNvPr id="148" name="Rectangle 147">
                <a:extLst>
                  <a:ext uri="{FF2B5EF4-FFF2-40B4-BE49-F238E27FC236}">
                    <a16:creationId xmlns:a16="http://schemas.microsoft.com/office/drawing/2014/main" id="{2D62FF9F-87B2-DD49-A191-EC74EA557E07}"/>
                  </a:ext>
                </a:extLst>
              </p:cNvPr>
              <p:cNvSpPr>
                <a:spLocks noRot="1" noChangeAspect="1" noMove="1" noResize="1" noEditPoints="1" noAdjustHandles="1" noChangeArrowheads="1" noChangeShapeType="1" noTextEdit="1"/>
              </p:cNvSpPr>
              <p:nvPr/>
            </p:nvSpPr>
            <p:spPr>
              <a:xfrm>
                <a:off x="5802299" y="4803998"/>
                <a:ext cx="371063" cy="313612"/>
              </a:xfrm>
              <a:prstGeom prst="rect">
                <a:avLst/>
              </a:prstGeom>
              <a:blipFill>
                <a:blip r:embed="rId10"/>
                <a:stretch>
                  <a:fillRect/>
                </a:stretch>
              </a:blipFill>
            </p:spPr>
            <p:txBody>
              <a:bodyPr/>
              <a:lstStyle/>
              <a:p>
                <a:r>
                  <a:rPr lang="en-US">
                    <a:noFill/>
                  </a:rPr>
                  <a:t> </a:t>
                </a:r>
              </a:p>
            </p:txBody>
          </p:sp>
        </mc:Fallback>
      </mc:AlternateContent>
      <p:cxnSp>
        <p:nvCxnSpPr>
          <p:cNvPr id="46" name="Straight Arrow Connector 45">
            <a:extLst>
              <a:ext uri="{FF2B5EF4-FFF2-40B4-BE49-F238E27FC236}">
                <a16:creationId xmlns:a16="http://schemas.microsoft.com/office/drawing/2014/main" id="{EE1832C6-CD73-ED4C-874C-A0C4960EBEC1}"/>
              </a:ext>
            </a:extLst>
          </p:cNvPr>
          <p:cNvCxnSpPr>
            <a:cxnSpLocks/>
            <a:endCxn id="98" idx="0"/>
          </p:cNvCxnSpPr>
          <p:nvPr/>
        </p:nvCxnSpPr>
        <p:spPr bwMode="auto">
          <a:xfrm>
            <a:off x="3497352" y="3096820"/>
            <a:ext cx="1" cy="296214"/>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1" name="Elbow Connector 60">
            <a:extLst>
              <a:ext uri="{FF2B5EF4-FFF2-40B4-BE49-F238E27FC236}">
                <a16:creationId xmlns:a16="http://schemas.microsoft.com/office/drawing/2014/main" id="{0233AFDE-ECDC-C34D-AA1E-1C80262A7FC4}"/>
              </a:ext>
            </a:extLst>
          </p:cNvPr>
          <p:cNvCxnSpPr>
            <a:cxnSpLocks/>
            <a:stCxn id="98" idx="2"/>
            <a:endCxn id="112" idx="1"/>
          </p:cNvCxnSpPr>
          <p:nvPr/>
        </p:nvCxnSpPr>
        <p:spPr bwMode="auto">
          <a:xfrm rot="16200000" flipH="1">
            <a:off x="3528773" y="3792500"/>
            <a:ext cx="291726" cy="354567"/>
          </a:xfrm>
          <a:prstGeom prst="bentConnector2">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6" name="Straight Arrow Connector 65">
            <a:extLst>
              <a:ext uri="{FF2B5EF4-FFF2-40B4-BE49-F238E27FC236}">
                <a16:creationId xmlns:a16="http://schemas.microsoft.com/office/drawing/2014/main" id="{F3FED056-CB70-0346-A3DF-166877649C61}"/>
              </a:ext>
            </a:extLst>
          </p:cNvPr>
          <p:cNvCxnSpPr>
            <a:cxnSpLocks/>
          </p:cNvCxnSpPr>
          <p:nvPr/>
        </p:nvCxnSpPr>
        <p:spPr bwMode="auto">
          <a:xfrm flipH="1">
            <a:off x="4078887" y="3608477"/>
            <a:ext cx="208280"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BA6C091D-CA6B-3F46-A473-B7D78042BDFC}"/>
                  </a:ext>
                </a:extLst>
              </p:cNvPr>
              <p:cNvSpPr/>
              <p:nvPr/>
            </p:nvSpPr>
            <p:spPr>
              <a:xfrm>
                <a:off x="838638" y="3417292"/>
                <a:ext cx="1380378" cy="5409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b="0" i="1" smtClean="0">
                              <a:latin typeface="Cambria Math" panose="02040503050406030204" pitchFamily="18" charset="0"/>
                            </a:rPr>
                            <m:t>1</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b="0" i="0" smtClean="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1</m:t>
                              </m:r>
                            </m:sub>
                          </m:sSub>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r>
                            <m:rPr>
                              <m:nor/>
                            </m:rPr>
                            <a:rPr lang="en-US" sz="1400" dirty="0"/>
                            <m:t> </m:t>
                          </m:r>
                        </m:num>
                        <m:den>
                          <m:r>
                            <a:rPr lang="en-US" sz="1400" b="0" i="1" dirty="0" smtClean="0">
                              <a:latin typeface="Cambria Math" panose="02040503050406030204" pitchFamily="18" charset="0"/>
                            </a:rPr>
                            <m:t>𝑋</m:t>
                          </m:r>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den>
                      </m:f>
                    </m:oMath>
                  </m:oMathPara>
                </a14:m>
                <a:endParaRPr lang="en-US" sz="1600" dirty="0"/>
              </a:p>
            </p:txBody>
          </p:sp>
        </mc:Choice>
        <mc:Fallback xmlns="">
          <p:sp>
            <p:nvSpPr>
              <p:cNvPr id="74" name="Rectangle 73">
                <a:extLst>
                  <a:ext uri="{FF2B5EF4-FFF2-40B4-BE49-F238E27FC236}">
                    <a16:creationId xmlns:a16="http://schemas.microsoft.com/office/drawing/2014/main" id="{BA6C091D-CA6B-3F46-A473-B7D78042BDFC}"/>
                  </a:ext>
                </a:extLst>
              </p:cNvPr>
              <p:cNvSpPr>
                <a:spLocks noRot="1" noChangeAspect="1" noMove="1" noResize="1" noEditPoints="1" noAdjustHandles="1" noChangeArrowheads="1" noChangeShapeType="1" noTextEdit="1"/>
              </p:cNvSpPr>
              <p:nvPr/>
            </p:nvSpPr>
            <p:spPr>
              <a:xfrm>
                <a:off x="838638" y="3417292"/>
                <a:ext cx="1380378" cy="540917"/>
              </a:xfrm>
              <a:prstGeom prst="rect">
                <a:avLst/>
              </a:prstGeom>
              <a:blipFill>
                <a:blip r:embed="rId11"/>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421D6391-5143-524A-BC18-09E25A961CF0}"/>
                  </a:ext>
                </a:extLst>
              </p:cNvPr>
              <p:cNvSpPr/>
              <p:nvPr/>
            </p:nvSpPr>
            <p:spPr>
              <a:xfrm>
                <a:off x="845252" y="3939902"/>
                <a:ext cx="1388713" cy="5409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b="0" i="1" smtClean="0">
                              <a:latin typeface="Cambria Math" panose="02040503050406030204" pitchFamily="18" charset="0"/>
                            </a:rPr>
                            <m:t>2</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b="0" i="0" smtClean="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2</m:t>
                              </m:r>
                            </m:sub>
                          </m:sSub>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r>
                            <m:rPr>
                              <m:nor/>
                            </m:rPr>
                            <a:rPr lang="en-US" sz="1400" dirty="0"/>
                            <m:t> </m:t>
                          </m:r>
                        </m:num>
                        <m:den>
                          <m:r>
                            <a:rPr lang="en-US" sz="1400" b="0" i="1" dirty="0" smtClean="0">
                              <a:latin typeface="Cambria Math" panose="02040503050406030204" pitchFamily="18" charset="0"/>
                            </a:rPr>
                            <m:t>𝑋</m:t>
                          </m:r>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den>
                      </m:f>
                    </m:oMath>
                  </m:oMathPara>
                </a14:m>
                <a:endParaRPr lang="en-US" sz="1400" dirty="0"/>
              </a:p>
            </p:txBody>
          </p:sp>
        </mc:Choice>
        <mc:Fallback xmlns="">
          <p:sp>
            <p:nvSpPr>
              <p:cNvPr id="75" name="Rectangle 74">
                <a:extLst>
                  <a:ext uri="{FF2B5EF4-FFF2-40B4-BE49-F238E27FC236}">
                    <a16:creationId xmlns:a16="http://schemas.microsoft.com/office/drawing/2014/main" id="{421D6391-5143-524A-BC18-09E25A961CF0}"/>
                  </a:ext>
                </a:extLst>
              </p:cNvPr>
              <p:cNvSpPr>
                <a:spLocks noRot="1" noChangeAspect="1" noMove="1" noResize="1" noEditPoints="1" noAdjustHandles="1" noChangeArrowheads="1" noChangeShapeType="1" noTextEdit="1"/>
              </p:cNvSpPr>
              <p:nvPr/>
            </p:nvSpPr>
            <p:spPr>
              <a:xfrm>
                <a:off x="845252" y="3939902"/>
                <a:ext cx="1388713" cy="540917"/>
              </a:xfrm>
              <a:prstGeom prst="rect">
                <a:avLst/>
              </a:prstGeom>
              <a:blipFill>
                <a:blip r:embed="rId12"/>
                <a:stretch>
                  <a:fillRect b="-6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21735CD9-D7A6-5242-8141-30865F0DFD44}"/>
                  </a:ext>
                </a:extLst>
              </p:cNvPr>
              <p:cNvSpPr txBox="1"/>
              <p:nvPr/>
            </p:nvSpPr>
            <p:spPr>
              <a:xfrm>
                <a:off x="598535" y="4522659"/>
                <a:ext cx="1984133" cy="5296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i="1">
                          <a:latin typeface="Cambria Math" panose="02040503050406030204" pitchFamily="18" charset="0"/>
                        </a:rPr>
                        <m:t>=</m:t>
                      </m:r>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i="1">
                                  <a:latin typeface="Cambria Math" panose="02040503050406030204" pitchFamily="18" charset="0"/>
                                </a:rPr>
                                <m:t>1</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b="0" i="1" smtClean="0">
                                  <a:latin typeface="Cambria Math" panose="02040503050406030204" pitchFamily="18" charset="0"/>
                                </a:rPr>
                                <m:t>2</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num>
                        <m:den>
                          <m:r>
                            <a:rPr lang="en-US" sz="1400" b="0" i="1" smtClean="0">
                              <a:latin typeface="Cambria Math" panose="02040503050406030204" pitchFamily="18" charset="0"/>
                            </a:rPr>
                            <m:t>2</m:t>
                          </m:r>
                        </m:den>
                      </m:f>
                    </m:oMath>
                  </m:oMathPara>
                </a14:m>
                <a:endParaRPr lang="en-US" sz="1400" dirty="0"/>
              </a:p>
            </p:txBody>
          </p:sp>
        </mc:Choice>
        <mc:Fallback xmlns="">
          <p:sp>
            <p:nvSpPr>
              <p:cNvPr id="76" name="TextBox 75">
                <a:extLst>
                  <a:ext uri="{FF2B5EF4-FFF2-40B4-BE49-F238E27FC236}">
                    <a16:creationId xmlns:a16="http://schemas.microsoft.com/office/drawing/2014/main" id="{21735CD9-D7A6-5242-8141-30865F0DFD44}"/>
                  </a:ext>
                </a:extLst>
              </p:cNvPr>
              <p:cNvSpPr txBox="1">
                <a:spLocks noRot="1" noChangeAspect="1" noMove="1" noResize="1" noEditPoints="1" noAdjustHandles="1" noChangeArrowheads="1" noChangeShapeType="1" noTextEdit="1"/>
              </p:cNvSpPr>
              <p:nvPr/>
            </p:nvSpPr>
            <p:spPr>
              <a:xfrm>
                <a:off x="598535" y="4522659"/>
                <a:ext cx="1984133" cy="529697"/>
              </a:xfrm>
              <a:prstGeom prst="rect">
                <a:avLst/>
              </a:prstGeom>
              <a:blipFill>
                <a:blip r:embed="rId13"/>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40" name="Table 39">
                <a:extLst>
                  <a:ext uri="{FF2B5EF4-FFF2-40B4-BE49-F238E27FC236}">
                    <a16:creationId xmlns:a16="http://schemas.microsoft.com/office/drawing/2014/main" id="{06214D07-57BF-6E45-B662-4573D1AA95A0}"/>
                  </a:ext>
                </a:extLst>
              </p:cNvPr>
              <p:cNvGraphicFramePr>
                <a:graphicFrameLocks noGrp="1"/>
              </p:cNvGraphicFramePr>
              <p:nvPr/>
            </p:nvGraphicFramePr>
            <p:xfrm>
              <a:off x="5344930" y="4011910"/>
              <a:ext cx="1169060" cy="251460"/>
            </p:xfrm>
            <a:graphic>
              <a:graphicData uri="http://schemas.openxmlformats.org/drawingml/2006/table">
                <a:tbl>
                  <a:tblPr firstRow="1" bandRow="1">
                    <a:tableStyleId>{5C22544A-7EE6-4342-B048-85BDC9FD1C3A}</a:tableStyleId>
                  </a:tblPr>
                  <a:tblGrid>
                    <a:gridCol w="584530">
                      <a:extLst>
                        <a:ext uri="{9D8B030D-6E8A-4147-A177-3AD203B41FA5}">
                          <a16:colId xmlns:a16="http://schemas.microsoft.com/office/drawing/2014/main" val="2610651372"/>
                        </a:ext>
                      </a:extLst>
                    </a:gridCol>
                    <a:gridCol w="584530">
                      <a:extLst>
                        <a:ext uri="{9D8B030D-6E8A-4147-A177-3AD203B41FA5}">
                          <a16:colId xmlns:a16="http://schemas.microsoft.com/office/drawing/2014/main" val="3980858087"/>
                        </a:ext>
                      </a:extLst>
                    </a:gridCol>
                  </a:tblGrid>
                  <a:tr h="247602">
                    <a:tc>
                      <a:txBody>
                        <a:bodyPr/>
                        <a:lstStyle/>
                        <a:p>
                          <a:pPr/>
                          <a14:m>
                            <m:oMathPara xmlns:m="http://schemas.openxmlformats.org/officeDocument/2006/math">
                              <m:oMathParaPr>
                                <m:jc m:val="centerGroup"/>
                              </m:oMathParaPr>
                              <m:oMath xmlns:m="http://schemas.openxmlformats.org/officeDocument/2006/math">
                                <m:sSub>
                                  <m:sSubPr>
                                    <m:ctrlPr>
                                      <a:rPr lang="en-US" sz="1050" i="1" smtClean="0">
                                        <a:solidFill>
                                          <a:schemeClr val="bg2">
                                            <a:lumMod val="10000"/>
                                          </a:schemeClr>
                                        </a:solidFill>
                                        <a:latin typeface="Cambria Math" panose="02040503050406030204" pitchFamily="18" charset="0"/>
                                      </a:rPr>
                                    </m:ctrlPr>
                                  </m:sSubPr>
                                  <m:e>
                                    <m:r>
                                      <a:rPr lang="en-US" sz="1050" b="0" i="1" smtClean="0">
                                        <a:solidFill>
                                          <a:schemeClr val="bg2">
                                            <a:lumMod val="10000"/>
                                          </a:schemeClr>
                                        </a:solidFill>
                                        <a:latin typeface="Cambria Math" panose="02040503050406030204" pitchFamily="18" charset="0"/>
                                      </a:rPr>
                                      <m:t>𝑌</m:t>
                                    </m:r>
                                  </m:e>
                                  <m:sub>
                                    <m:r>
                                      <a:rPr lang="en-US" sz="1050" b="0" i="1" smtClean="0">
                                        <a:solidFill>
                                          <a:schemeClr val="bg2">
                                            <a:lumMod val="10000"/>
                                          </a:schemeClr>
                                        </a:solidFill>
                                        <a:latin typeface="Cambria Math" panose="02040503050406030204" pitchFamily="18" charset="0"/>
                                      </a:rPr>
                                      <m:t>1</m:t>
                                    </m:r>
                                  </m:sub>
                                </m:sSub>
                              </m:oMath>
                            </m:oMathPara>
                          </a14:m>
                          <a:endParaRPr lang="en-US" sz="1000" dirty="0">
                            <a:solidFill>
                              <a:schemeClr val="bg2">
                                <a:lumMod val="10000"/>
                              </a:schemeClr>
                            </a:solidFill>
                          </a:endParaRPr>
                        </a:p>
                      </a:txBody>
                      <a:tcPr>
                        <a:solidFill>
                          <a:schemeClr val="accent4">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50" i="1" smtClean="0">
                                        <a:solidFill>
                                          <a:schemeClr val="bg2">
                                            <a:lumMod val="10000"/>
                                          </a:schemeClr>
                                        </a:solidFill>
                                        <a:latin typeface="Cambria Math" panose="02040503050406030204" pitchFamily="18" charset="0"/>
                                      </a:rPr>
                                    </m:ctrlPr>
                                  </m:sSubPr>
                                  <m:e>
                                    <m:r>
                                      <a:rPr lang="en-US" sz="1050" b="0" i="1" smtClean="0">
                                        <a:solidFill>
                                          <a:schemeClr val="bg2">
                                            <a:lumMod val="10000"/>
                                          </a:schemeClr>
                                        </a:solidFill>
                                        <a:latin typeface="Cambria Math" panose="02040503050406030204" pitchFamily="18" charset="0"/>
                                      </a:rPr>
                                      <m:t>𝑌</m:t>
                                    </m:r>
                                  </m:e>
                                  <m:sub>
                                    <m:r>
                                      <a:rPr lang="en-US" sz="1050" b="0" i="1" smtClean="0">
                                        <a:solidFill>
                                          <a:schemeClr val="bg2">
                                            <a:lumMod val="10000"/>
                                          </a:schemeClr>
                                        </a:solidFill>
                                        <a:latin typeface="Cambria Math" panose="02040503050406030204" pitchFamily="18" charset="0"/>
                                      </a:rPr>
                                      <m:t>2</m:t>
                                    </m:r>
                                  </m:sub>
                                </m:sSub>
                              </m:oMath>
                            </m:oMathPara>
                          </a14:m>
                          <a:endParaRPr lang="en-US" sz="1000" dirty="0">
                            <a:solidFill>
                              <a:schemeClr val="bg2">
                                <a:lumMod val="10000"/>
                              </a:schemeClr>
                            </a:solidFill>
                          </a:endParaRPr>
                        </a:p>
                      </a:txBody>
                      <a:tcPr>
                        <a:solidFill>
                          <a:schemeClr val="accent4">
                            <a:lumMod val="40000"/>
                            <a:lumOff val="60000"/>
                          </a:schemeClr>
                        </a:solidFill>
                      </a:tcPr>
                    </a:tc>
                    <a:extLst>
                      <a:ext uri="{0D108BD9-81ED-4DB2-BD59-A6C34878D82A}">
                        <a16:rowId xmlns:a16="http://schemas.microsoft.com/office/drawing/2014/main" val="3369651425"/>
                      </a:ext>
                    </a:extLst>
                  </a:tr>
                </a:tbl>
              </a:graphicData>
            </a:graphic>
          </p:graphicFrame>
        </mc:Choice>
        <mc:Fallback xmlns="">
          <p:graphicFrame>
            <p:nvGraphicFramePr>
              <p:cNvPr id="40" name="Table 39">
                <a:extLst>
                  <a:ext uri="{FF2B5EF4-FFF2-40B4-BE49-F238E27FC236}">
                    <a16:creationId xmlns:a16="http://schemas.microsoft.com/office/drawing/2014/main" id="{06214D07-57BF-6E45-B662-4573D1AA95A0}"/>
                  </a:ext>
                </a:extLst>
              </p:cNvPr>
              <p:cNvGraphicFramePr>
                <a:graphicFrameLocks noGrp="1"/>
              </p:cNvGraphicFramePr>
              <p:nvPr/>
            </p:nvGraphicFramePr>
            <p:xfrm>
              <a:off x="5344930" y="4011910"/>
              <a:ext cx="1169060" cy="251460"/>
            </p:xfrm>
            <a:graphic>
              <a:graphicData uri="http://schemas.openxmlformats.org/drawingml/2006/table">
                <a:tbl>
                  <a:tblPr firstRow="1" bandRow="1">
                    <a:tableStyleId>{5C22544A-7EE6-4342-B048-85BDC9FD1C3A}</a:tableStyleId>
                  </a:tblPr>
                  <a:tblGrid>
                    <a:gridCol w="584530">
                      <a:extLst>
                        <a:ext uri="{9D8B030D-6E8A-4147-A177-3AD203B41FA5}">
                          <a16:colId xmlns:a16="http://schemas.microsoft.com/office/drawing/2014/main" val="2610651372"/>
                        </a:ext>
                      </a:extLst>
                    </a:gridCol>
                    <a:gridCol w="584530">
                      <a:extLst>
                        <a:ext uri="{9D8B030D-6E8A-4147-A177-3AD203B41FA5}">
                          <a16:colId xmlns:a16="http://schemas.microsoft.com/office/drawing/2014/main" val="3980858087"/>
                        </a:ext>
                      </a:extLst>
                    </a:gridCol>
                  </a:tblGrid>
                  <a:tr h="251460">
                    <a:tc>
                      <a:txBody>
                        <a:bodyPr/>
                        <a:lstStyle/>
                        <a:p>
                          <a:endParaRPr lang="en-US"/>
                        </a:p>
                      </a:txBody>
                      <a:tcPr>
                        <a:blipFill>
                          <a:blip r:embed="rId14"/>
                          <a:stretch>
                            <a:fillRect r="-102128" b="-4762"/>
                          </a:stretch>
                        </a:blipFill>
                      </a:tcPr>
                    </a:tc>
                    <a:tc>
                      <a:txBody>
                        <a:bodyPr/>
                        <a:lstStyle/>
                        <a:p>
                          <a:endParaRPr lang="en-US"/>
                        </a:p>
                      </a:txBody>
                      <a:tcPr>
                        <a:blipFill>
                          <a:blip r:embed="rId14"/>
                          <a:stretch>
                            <a:fillRect l="-102174" r="-4348" b="-4762"/>
                          </a:stretch>
                        </a:blipFill>
                      </a:tcPr>
                    </a:tc>
                    <a:extLst>
                      <a:ext uri="{0D108BD9-81ED-4DB2-BD59-A6C34878D82A}">
                        <a16:rowId xmlns:a16="http://schemas.microsoft.com/office/drawing/2014/main" val="3369651425"/>
                      </a:ext>
                    </a:extLst>
                  </a:tr>
                </a:tbl>
              </a:graphicData>
            </a:graphic>
          </p:graphicFrame>
        </mc:Fallback>
      </mc:AlternateContent>
      <p:cxnSp>
        <p:nvCxnSpPr>
          <p:cNvPr id="42" name="Straight Arrow Connector 41">
            <a:extLst>
              <a:ext uri="{FF2B5EF4-FFF2-40B4-BE49-F238E27FC236}">
                <a16:creationId xmlns:a16="http://schemas.microsoft.com/office/drawing/2014/main" id="{F334E722-F8D1-1D41-ABF2-3E52B45473BD}"/>
              </a:ext>
            </a:extLst>
          </p:cNvPr>
          <p:cNvCxnSpPr/>
          <p:nvPr/>
        </p:nvCxnSpPr>
        <p:spPr bwMode="auto">
          <a:xfrm>
            <a:off x="5617098" y="4227934"/>
            <a:ext cx="0" cy="18344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3" name="Straight Arrow Connector 82">
            <a:extLst>
              <a:ext uri="{FF2B5EF4-FFF2-40B4-BE49-F238E27FC236}">
                <a16:creationId xmlns:a16="http://schemas.microsoft.com/office/drawing/2014/main" id="{34667F3E-D802-7542-988A-B48EBAC05933}"/>
              </a:ext>
            </a:extLst>
          </p:cNvPr>
          <p:cNvCxnSpPr/>
          <p:nvPr/>
        </p:nvCxnSpPr>
        <p:spPr bwMode="auto">
          <a:xfrm>
            <a:off x="6241821" y="4227934"/>
            <a:ext cx="0" cy="18344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4" name="Straight Arrow Connector 83">
            <a:extLst>
              <a:ext uri="{FF2B5EF4-FFF2-40B4-BE49-F238E27FC236}">
                <a16:creationId xmlns:a16="http://schemas.microsoft.com/office/drawing/2014/main" id="{67560BAB-9FD3-C34B-91B6-DF1282709C66}"/>
              </a:ext>
            </a:extLst>
          </p:cNvPr>
          <p:cNvCxnSpPr/>
          <p:nvPr/>
        </p:nvCxnSpPr>
        <p:spPr bwMode="auto">
          <a:xfrm>
            <a:off x="5929459" y="4659982"/>
            <a:ext cx="0" cy="18344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CF3EB758-C7F0-BA45-A697-35F0BBB9BB11}"/>
                  </a:ext>
                </a:extLst>
              </p:cNvPr>
              <p:cNvSpPr/>
              <p:nvPr/>
            </p:nvSpPr>
            <p:spPr>
              <a:xfrm>
                <a:off x="423827" y="3215555"/>
                <a:ext cx="2045303" cy="276999"/>
              </a:xfrm>
              <a:prstGeom prst="rect">
                <a:avLst/>
              </a:prstGeom>
            </p:spPr>
            <p:txBody>
              <a:bodyPr wrap="none">
                <a:spAutoFit/>
              </a:bodyPr>
              <a:lstStyle/>
              <a:p>
                <a:r>
                  <a:rPr lang="en-US" sz="1200" dirty="0">
                    <a:solidFill>
                      <a:schemeClr val="accent4">
                        <a:lumMod val="60000"/>
                        <a:lumOff val="40000"/>
                      </a:schemeClr>
                    </a:solidFill>
                  </a:rPr>
                  <a:t>For </a:t>
                </a:r>
                <a14:m>
                  <m:oMath xmlns:m="http://schemas.openxmlformats.org/officeDocument/2006/math">
                    <m:r>
                      <a:rPr lang="en-US" sz="1200" i="1">
                        <a:solidFill>
                          <a:schemeClr val="accent4">
                            <a:lumMod val="60000"/>
                            <a:lumOff val="40000"/>
                          </a:schemeClr>
                        </a:solidFill>
                        <a:latin typeface="Cambria Math" panose="02040503050406030204" pitchFamily="18" charset="0"/>
                      </a:rPr>
                      <m:t>𝑘</m:t>
                    </m:r>
                    <m:r>
                      <a:rPr lang="en-US" sz="1200" i="1">
                        <a:solidFill>
                          <a:schemeClr val="accent4">
                            <a:lumMod val="60000"/>
                            <a:lumOff val="40000"/>
                          </a:schemeClr>
                        </a:solidFill>
                        <a:latin typeface="Cambria Math" panose="02040503050406030204" pitchFamily="18" charset="0"/>
                      </a:rPr>
                      <m:t>=−26, …, −1, 1, …,26</m:t>
                    </m:r>
                  </m:oMath>
                </a14:m>
                <a:endParaRPr lang="en-US" sz="1200" dirty="0"/>
              </a:p>
            </p:txBody>
          </p:sp>
        </mc:Choice>
        <mc:Fallback xmlns="">
          <p:sp>
            <p:nvSpPr>
              <p:cNvPr id="52" name="Rectangle 51">
                <a:extLst>
                  <a:ext uri="{FF2B5EF4-FFF2-40B4-BE49-F238E27FC236}">
                    <a16:creationId xmlns:a16="http://schemas.microsoft.com/office/drawing/2014/main" id="{CF3EB758-C7F0-BA45-A697-35F0BBB9BB11}"/>
                  </a:ext>
                </a:extLst>
              </p:cNvPr>
              <p:cNvSpPr>
                <a:spLocks noRot="1" noChangeAspect="1" noMove="1" noResize="1" noEditPoints="1" noAdjustHandles="1" noChangeArrowheads="1" noChangeShapeType="1" noTextEdit="1"/>
              </p:cNvSpPr>
              <p:nvPr/>
            </p:nvSpPr>
            <p:spPr>
              <a:xfrm>
                <a:off x="423827" y="3215555"/>
                <a:ext cx="2045303" cy="276999"/>
              </a:xfrm>
              <a:prstGeom prst="rect">
                <a:avLst/>
              </a:prstGeom>
              <a:blipFill>
                <a:blip r:embed="rId15"/>
                <a:stretch>
                  <a:fillRect b="-13043"/>
                </a:stretch>
              </a:blipFill>
            </p:spPr>
            <p:txBody>
              <a:bodyPr/>
              <a:lstStyle/>
              <a:p>
                <a:r>
                  <a:rPr lang="en-US">
                    <a:noFill/>
                  </a:rPr>
                  <a:t> </a:t>
                </a:r>
              </a:p>
            </p:txBody>
          </p:sp>
        </mc:Fallback>
      </mc:AlternateContent>
    </p:spTree>
    <p:extLst>
      <p:ext uri="{BB962C8B-B14F-4D97-AF65-F5344CB8AC3E}">
        <p14:creationId xmlns:p14="http://schemas.microsoft.com/office/powerpoint/2010/main" val="3259928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0" presetClass="path" presetSubtype="0" accel="50000" decel="50000" fill="hold" nodeType="withEffect">
                                  <p:stCondLst>
                                    <p:cond delay="500"/>
                                  </p:stCondLst>
                                  <p:childTnLst>
                                    <p:animMotion origin="layout" path="M -0.00799 0.00092 L 0.15382 0.00092 " pathEditMode="relative" rAng="0" ptsTypes="AA">
                                      <p:cBhvr>
                                        <p:cTn id="14" dur="2000" fill="hold"/>
                                        <p:tgtEl>
                                          <p:spTgt spid="92"/>
                                        </p:tgtEl>
                                        <p:attrNameLst>
                                          <p:attrName>ppt_x</p:attrName>
                                          <p:attrName>ppt_y</p:attrName>
                                        </p:attrNameLst>
                                      </p:cBhvr>
                                      <p:rCtr x="8090" y="0"/>
                                    </p:animMotion>
                                  </p:childTnLst>
                                </p:cTn>
                              </p:par>
                              <p:par>
                                <p:cTn id="15" presetID="1" presetClass="exit" presetSubtype="0" fill="hold" nodeType="withEffect">
                                  <p:stCondLst>
                                    <p:cond delay="2000"/>
                                  </p:stCondLst>
                                  <p:childTnLst>
                                    <p:set>
                                      <p:cBhvr>
                                        <p:cTn id="16" dur="1" fill="hold">
                                          <p:stCondLst>
                                            <p:cond delay="0"/>
                                          </p:stCondLst>
                                        </p:cTn>
                                        <p:tgtEl>
                                          <p:spTgt spid="92"/>
                                        </p:tgtEl>
                                        <p:attrNameLst>
                                          <p:attrName>style.visibility</p:attrName>
                                        </p:attrNameLst>
                                      </p:cBhvr>
                                      <p:to>
                                        <p:strVal val="hidden"/>
                                      </p:to>
                                    </p:set>
                                  </p:childTnLst>
                                </p:cTn>
                              </p:par>
                              <p:par>
                                <p:cTn id="17" presetID="1" presetClass="entr" presetSubtype="0" fill="hold" nodeType="withEffect">
                                  <p:stCondLst>
                                    <p:cond delay="2000"/>
                                  </p:stCondLst>
                                  <p:childTnLst>
                                    <p:set>
                                      <p:cBhvr>
                                        <p:cTn id="18" dur="1" fill="hold">
                                          <p:stCondLst>
                                            <p:cond delay="0"/>
                                          </p:stCondLst>
                                        </p:cTn>
                                        <p:tgtEl>
                                          <p:spTgt spid="95"/>
                                        </p:tgtEl>
                                        <p:attrNameLst>
                                          <p:attrName>style.visibility</p:attrName>
                                        </p:attrNameLst>
                                      </p:cBhvr>
                                      <p:to>
                                        <p:strVal val="visible"/>
                                      </p:to>
                                    </p:set>
                                  </p:childTnLst>
                                </p:cTn>
                              </p:par>
                              <p:par>
                                <p:cTn id="19" presetID="0" presetClass="path" presetSubtype="0" accel="50000" decel="50000" fill="hold" nodeType="withEffect">
                                  <p:stCondLst>
                                    <p:cond delay="1500"/>
                                  </p:stCondLst>
                                  <p:childTnLst>
                                    <p:animMotion origin="layout" path="M 4.72222E-6 4.69136E-6 L 0.17256 -0.00124 " pathEditMode="relative" rAng="0" ptsTypes="AA">
                                      <p:cBhvr>
                                        <p:cTn id="20" dur="2000" fill="hold"/>
                                        <p:tgtEl>
                                          <p:spTgt spid="95"/>
                                        </p:tgtEl>
                                        <p:attrNameLst>
                                          <p:attrName>ppt_x</p:attrName>
                                          <p:attrName>ppt_y</p:attrName>
                                        </p:attrNameLst>
                                      </p:cBhvr>
                                      <p:rCtr x="8628" y="-62"/>
                                    </p:animMotion>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9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2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4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8" grpId="0" animBg="1"/>
      <p:bldP spid="98" grpId="0" animBg="1"/>
      <p:bldP spid="145" grpId="0" animBg="1"/>
      <p:bldP spid="148" grpId="0"/>
      <p:bldP spid="74" grpId="0"/>
      <p:bldP spid="75" grpId="0"/>
      <p:bldP spid="76"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364A2D-1768-9845-85E7-BB60FB9DA88B}"/>
              </a:ext>
            </a:extLst>
          </p:cNvPr>
          <p:cNvSpPr>
            <a:spLocks noGrp="1"/>
          </p:cNvSpPr>
          <p:nvPr>
            <p:ph type="sldNum" sz="quarter" idx="10"/>
          </p:nvPr>
        </p:nvSpPr>
        <p:spPr/>
        <p:txBody>
          <a:bodyPr/>
          <a:lstStyle/>
          <a:p>
            <a:pPr>
              <a:defRPr/>
            </a:pPr>
            <a:fld id="{FA7B7BEA-FF61-5044-8584-9B239E5827BF}" type="slidenum">
              <a:rPr lang="en-US" smtClean="0"/>
              <a:pPr>
                <a:defRPr/>
              </a:pPr>
              <a:t>17</a:t>
            </a:fld>
            <a:endParaRPr lang="en-US" dirty="0"/>
          </a:p>
        </p:txBody>
      </p:sp>
      <p:graphicFrame>
        <p:nvGraphicFramePr>
          <p:cNvPr id="3" name="Chart 2">
            <a:extLst>
              <a:ext uri="{FF2B5EF4-FFF2-40B4-BE49-F238E27FC236}">
                <a16:creationId xmlns:a16="http://schemas.microsoft.com/office/drawing/2014/main" id="{0369D5DA-7581-FF45-9B06-78143F4B0E78}"/>
              </a:ext>
            </a:extLst>
          </p:cNvPr>
          <p:cNvGraphicFramePr/>
          <p:nvPr/>
        </p:nvGraphicFramePr>
        <p:xfrm>
          <a:off x="373260" y="1059582"/>
          <a:ext cx="3874985" cy="1800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3012D836-4A0B-CD4E-BC7F-91C206F9739F}"/>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
            <a:extLst>
              <a:ext uri="{FF2B5EF4-FFF2-40B4-BE49-F238E27FC236}">
                <a16:creationId xmlns:a16="http://schemas.microsoft.com/office/drawing/2014/main" id="{0C20D184-921C-EE47-9C49-B66FE044DAE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Background on Channel State Information (CSI)</a:t>
            </a:r>
          </a:p>
        </p:txBody>
      </p:sp>
      <p:sp>
        <p:nvSpPr>
          <p:cNvPr id="6" name="Oval 3">
            <a:extLst>
              <a:ext uri="{FF2B5EF4-FFF2-40B4-BE49-F238E27FC236}">
                <a16:creationId xmlns:a16="http://schemas.microsoft.com/office/drawing/2014/main" id="{5723ADFB-EBB7-6140-80AC-3324B137B942}"/>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7" name="Oval 4">
            <a:extLst>
              <a:ext uri="{FF2B5EF4-FFF2-40B4-BE49-F238E27FC236}">
                <a16:creationId xmlns:a16="http://schemas.microsoft.com/office/drawing/2014/main" id="{509799E7-4644-3D45-814C-E77D799F64FA}"/>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8" name="Oval 5">
            <a:extLst>
              <a:ext uri="{FF2B5EF4-FFF2-40B4-BE49-F238E27FC236}">
                <a16:creationId xmlns:a16="http://schemas.microsoft.com/office/drawing/2014/main" id="{34B01FD6-C234-E749-AB79-491A144E4E65}"/>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graphicFrame>
        <p:nvGraphicFramePr>
          <p:cNvPr id="11" name="Chart 10">
            <a:extLst>
              <a:ext uri="{FF2B5EF4-FFF2-40B4-BE49-F238E27FC236}">
                <a16:creationId xmlns:a16="http://schemas.microsoft.com/office/drawing/2014/main" id="{D2209959-0080-BB40-BDA5-9D65C4609CA1}"/>
              </a:ext>
            </a:extLst>
          </p:cNvPr>
          <p:cNvGraphicFramePr/>
          <p:nvPr/>
        </p:nvGraphicFramePr>
        <p:xfrm>
          <a:off x="412182" y="3003798"/>
          <a:ext cx="3874985"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2CC7A8B8-9DB8-E649-89E5-EE25C947BF06}"/>
              </a:ext>
            </a:extLst>
          </p:cNvPr>
          <p:cNvSpPr txBox="1"/>
          <p:nvPr/>
        </p:nvSpPr>
        <p:spPr>
          <a:xfrm>
            <a:off x="1870907" y="2777902"/>
            <a:ext cx="1710596" cy="307777"/>
          </a:xfrm>
          <a:prstGeom prst="rect">
            <a:avLst/>
          </a:prstGeom>
          <a:noFill/>
        </p:spPr>
        <p:txBody>
          <a:bodyPr wrap="none" rtlCol="0">
            <a:spAutoFit/>
          </a:bodyPr>
          <a:lstStyle/>
          <a:p>
            <a:r>
              <a:rPr lang="en-US" sz="1400" dirty="0" err="1"/>
              <a:t>Unwraped</a:t>
            </a:r>
            <a:r>
              <a:rPr lang="en-US" sz="1400" dirty="0"/>
              <a:t> CSI Phase</a:t>
            </a:r>
          </a:p>
        </p:txBody>
      </p:sp>
      <p:sp>
        <p:nvSpPr>
          <p:cNvPr id="14" name="TextBox 13">
            <a:extLst>
              <a:ext uri="{FF2B5EF4-FFF2-40B4-BE49-F238E27FC236}">
                <a16:creationId xmlns:a16="http://schemas.microsoft.com/office/drawing/2014/main" id="{E863B752-0E4E-FD4B-91F9-182716AE3764}"/>
              </a:ext>
            </a:extLst>
          </p:cNvPr>
          <p:cNvSpPr txBox="1"/>
          <p:nvPr/>
        </p:nvSpPr>
        <p:spPr>
          <a:xfrm>
            <a:off x="5369157" y="2777902"/>
            <a:ext cx="2635145" cy="307777"/>
          </a:xfrm>
          <a:prstGeom prst="rect">
            <a:avLst/>
          </a:prstGeom>
          <a:noFill/>
        </p:spPr>
        <p:txBody>
          <a:bodyPr wrap="none" rtlCol="0">
            <a:spAutoFit/>
          </a:bodyPr>
          <a:lstStyle/>
          <a:p>
            <a:r>
              <a:rPr lang="en-US" sz="1400" dirty="0"/>
              <a:t>Detrending unwrapped CSI Phase</a:t>
            </a:r>
          </a:p>
        </p:txBody>
      </p:sp>
      <p:sp>
        <p:nvSpPr>
          <p:cNvPr id="15" name="TextBox 14">
            <a:extLst>
              <a:ext uri="{FF2B5EF4-FFF2-40B4-BE49-F238E27FC236}">
                <a16:creationId xmlns:a16="http://schemas.microsoft.com/office/drawing/2014/main" id="{E8F644C6-AC3B-5842-834D-27BD391C12A5}"/>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sp>
        <p:nvSpPr>
          <p:cNvPr id="16" name="TextBox 15">
            <a:extLst>
              <a:ext uri="{FF2B5EF4-FFF2-40B4-BE49-F238E27FC236}">
                <a16:creationId xmlns:a16="http://schemas.microsoft.com/office/drawing/2014/main" id="{8BF8E62A-C45E-4B41-A80D-58103082C6C9}"/>
              </a:ext>
            </a:extLst>
          </p:cNvPr>
          <p:cNvSpPr txBox="1"/>
          <p:nvPr/>
        </p:nvSpPr>
        <p:spPr>
          <a:xfrm>
            <a:off x="1790952" y="905693"/>
            <a:ext cx="1237839" cy="307777"/>
          </a:xfrm>
          <a:prstGeom prst="rect">
            <a:avLst/>
          </a:prstGeom>
          <a:noFill/>
        </p:spPr>
        <p:txBody>
          <a:bodyPr wrap="none" rtlCol="0">
            <a:spAutoFit/>
          </a:bodyPr>
          <a:lstStyle/>
          <a:p>
            <a:r>
              <a:rPr lang="en-US" sz="1400" dirty="0"/>
              <a:t>CSI Magnitude</a:t>
            </a:r>
          </a:p>
        </p:txBody>
      </p:sp>
      <p:graphicFrame>
        <p:nvGraphicFramePr>
          <p:cNvPr id="17" name="Chart 16">
            <a:extLst>
              <a:ext uri="{FF2B5EF4-FFF2-40B4-BE49-F238E27FC236}">
                <a16:creationId xmlns:a16="http://schemas.microsoft.com/office/drawing/2014/main" id="{57BCDE85-31D0-344A-84C8-0874CBC4FE56}"/>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43729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11" grpId="0">
        <p:bldAsOne/>
      </p:bldGraphic>
      <p:bldP spid="13" grpId="0"/>
      <p:bldP spid="14" grpId="0"/>
      <p:bldP spid="16" grpId="0"/>
      <p:bldGraphic spid="1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364A2D-1768-9845-85E7-BB60FB9DA88B}"/>
              </a:ext>
            </a:extLst>
          </p:cNvPr>
          <p:cNvSpPr>
            <a:spLocks noGrp="1"/>
          </p:cNvSpPr>
          <p:nvPr>
            <p:ph type="sldNum" sz="quarter" idx="10"/>
          </p:nvPr>
        </p:nvSpPr>
        <p:spPr/>
        <p:txBody>
          <a:bodyPr/>
          <a:lstStyle/>
          <a:p>
            <a:pPr>
              <a:defRPr/>
            </a:pPr>
            <a:fld id="{FA7B7BEA-FF61-5044-8584-9B239E5827BF}" type="slidenum">
              <a:rPr lang="en-US" smtClean="0"/>
              <a:pPr>
                <a:defRPr/>
              </a:pPr>
              <a:t>18</a:t>
            </a:fld>
            <a:endParaRPr lang="en-US" dirty="0"/>
          </a:p>
        </p:txBody>
      </p:sp>
      <p:graphicFrame>
        <p:nvGraphicFramePr>
          <p:cNvPr id="4" name="Chart 3">
            <a:extLst>
              <a:ext uri="{FF2B5EF4-FFF2-40B4-BE49-F238E27FC236}">
                <a16:creationId xmlns:a16="http://schemas.microsoft.com/office/drawing/2014/main" id="{3012D836-4A0B-CD4E-BC7F-91C206F9739F}"/>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3"/>
          </a:graphicData>
        </a:graphic>
      </p:graphicFrame>
      <p:sp>
        <p:nvSpPr>
          <p:cNvPr id="6" name="Oval 3">
            <a:extLst>
              <a:ext uri="{FF2B5EF4-FFF2-40B4-BE49-F238E27FC236}">
                <a16:creationId xmlns:a16="http://schemas.microsoft.com/office/drawing/2014/main" id="{5723ADFB-EBB7-6140-80AC-3324B137B942}"/>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7" name="Oval 4">
            <a:extLst>
              <a:ext uri="{FF2B5EF4-FFF2-40B4-BE49-F238E27FC236}">
                <a16:creationId xmlns:a16="http://schemas.microsoft.com/office/drawing/2014/main" id="{509799E7-4644-3D45-814C-E77D799F64FA}"/>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8" name="Oval 5">
            <a:extLst>
              <a:ext uri="{FF2B5EF4-FFF2-40B4-BE49-F238E27FC236}">
                <a16:creationId xmlns:a16="http://schemas.microsoft.com/office/drawing/2014/main" id="{34B01FD6-C234-E749-AB79-491A144E4E65}"/>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4" name="TextBox 13">
            <a:extLst>
              <a:ext uri="{FF2B5EF4-FFF2-40B4-BE49-F238E27FC236}">
                <a16:creationId xmlns:a16="http://schemas.microsoft.com/office/drawing/2014/main" id="{E863B752-0E4E-FD4B-91F9-182716AE3764}"/>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
        <p:nvSpPr>
          <p:cNvPr id="15" name="TextBox 14">
            <a:extLst>
              <a:ext uri="{FF2B5EF4-FFF2-40B4-BE49-F238E27FC236}">
                <a16:creationId xmlns:a16="http://schemas.microsoft.com/office/drawing/2014/main" id="{E8F644C6-AC3B-5842-834D-27BD391C12A5}"/>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graphicFrame>
        <p:nvGraphicFramePr>
          <p:cNvPr id="17" name="Chart 16">
            <a:extLst>
              <a:ext uri="{FF2B5EF4-FFF2-40B4-BE49-F238E27FC236}">
                <a16:creationId xmlns:a16="http://schemas.microsoft.com/office/drawing/2014/main" id="{57BCDE85-31D0-344A-84C8-0874CBC4FE56}"/>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Table 17">
            <a:extLst>
              <a:ext uri="{FF2B5EF4-FFF2-40B4-BE49-F238E27FC236}">
                <a16:creationId xmlns:a16="http://schemas.microsoft.com/office/drawing/2014/main" id="{2A3CE132-F5AB-744F-899B-DB7B885AC549}"/>
              </a:ext>
            </a:extLst>
          </p:cNvPr>
          <p:cNvGraphicFramePr>
            <a:graphicFrameLocks noGrp="1"/>
          </p:cNvGraphicFramePr>
          <p:nvPr>
            <p:extLst>
              <p:ext uri="{D42A27DB-BD31-4B8C-83A1-F6EECF244321}">
                <p14:modId xmlns:p14="http://schemas.microsoft.com/office/powerpoint/2010/main" val="2038743364"/>
              </p:ext>
            </p:extLst>
          </p:nvPr>
        </p:nvGraphicFramePr>
        <p:xfrm>
          <a:off x="1048070" y="199442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9" name="Table 18">
            <a:extLst>
              <a:ext uri="{FF2B5EF4-FFF2-40B4-BE49-F238E27FC236}">
                <a16:creationId xmlns:a16="http://schemas.microsoft.com/office/drawing/2014/main" id="{1F4FCF8D-4274-984A-A89F-BF2D76429217}"/>
              </a:ext>
            </a:extLst>
          </p:cNvPr>
          <p:cNvGraphicFramePr>
            <a:graphicFrameLocks noGrp="1"/>
          </p:cNvGraphicFramePr>
          <p:nvPr>
            <p:extLst>
              <p:ext uri="{D42A27DB-BD31-4B8C-83A1-F6EECF244321}">
                <p14:modId xmlns:p14="http://schemas.microsoft.com/office/powerpoint/2010/main" val="280285046"/>
              </p:ext>
            </p:extLst>
          </p:nvPr>
        </p:nvGraphicFramePr>
        <p:xfrm>
          <a:off x="1067232" y="225512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0" name="Table 19">
            <a:extLst>
              <a:ext uri="{FF2B5EF4-FFF2-40B4-BE49-F238E27FC236}">
                <a16:creationId xmlns:a16="http://schemas.microsoft.com/office/drawing/2014/main" id="{62A61212-4E23-7D49-9165-15FF2AD39757}"/>
              </a:ext>
            </a:extLst>
          </p:cNvPr>
          <p:cNvGraphicFramePr>
            <a:graphicFrameLocks noGrp="1"/>
          </p:cNvGraphicFramePr>
          <p:nvPr>
            <p:extLst>
              <p:ext uri="{D42A27DB-BD31-4B8C-83A1-F6EECF244321}">
                <p14:modId xmlns:p14="http://schemas.microsoft.com/office/powerpoint/2010/main" val="3845554917"/>
              </p:ext>
            </p:extLst>
          </p:nvPr>
        </p:nvGraphicFramePr>
        <p:xfrm>
          <a:off x="1048070" y="257664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1" name="Table 20">
            <a:extLst>
              <a:ext uri="{FF2B5EF4-FFF2-40B4-BE49-F238E27FC236}">
                <a16:creationId xmlns:a16="http://schemas.microsoft.com/office/drawing/2014/main" id="{0A528B63-138D-064A-8E00-EB2042091B06}"/>
              </a:ext>
            </a:extLst>
          </p:cNvPr>
          <p:cNvGraphicFramePr>
            <a:graphicFrameLocks noGrp="1"/>
          </p:cNvGraphicFramePr>
          <p:nvPr>
            <p:extLst>
              <p:ext uri="{D42A27DB-BD31-4B8C-83A1-F6EECF244321}">
                <p14:modId xmlns:p14="http://schemas.microsoft.com/office/powerpoint/2010/main" val="2671807567"/>
              </p:ext>
            </p:extLst>
          </p:nvPr>
        </p:nvGraphicFramePr>
        <p:xfrm>
          <a:off x="1067232" y="285804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2" name="Table 21">
            <a:extLst>
              <a:ext uri="{FF2B5EF4-FFF2-40B4-BE49-F238E27FC236}">
                <a16:creationId xmlns:a16="http://schemas.microsoft.com/office/drawing/2014/main" id="{BCBDDB86-A3ED-B54C-9CD8-8DC9C03C063A}"/>
              </a:ext>
            </a:extLst>
          </p:cNvPr>
          <p:cNvGraphicFramePr>
            <a:graphicFrameLocks noGrp="1"/>
          </p:cNvGraphicFramePr>
          <p:nvPr>
            <p:extLst>
              <p:ext uri="{D42A27DB-BD31-4B8C-83A1-F6EECF244321}">
                <p14:modId xmlns:p14="http://schemas.microsoft.com/office/powerpoint/2010/main" val="540805607"/>
              </p:ext>
            </p:extLst>
          </p:nvPr>
        </p:nvGraphicFramePr>
        <p:xfrm>
          <a:off x="1062140" y="337145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3" name="Table 22">
            <a:extLst>
              <a:ext uri="{FF2B5EF4-FFF2-40B4-BE49-F238E27FC236}">
                <a16:creationId xmlns:a16="http://schemas.microsoft.com/office/drawing/2014/main" id="{A2540715-AC5C-0541-80DF-68914D875B25}"/>
              </a:ext>
            </a:extLst>
          </p:cNvPr>
          <p:cNvGraphicFramePr>
            <a:graphicFrameLocks noGrp="1"/>
          </p:cNvGraphicFramePr>
          <p:nvPr>
            <p:extLst>
              <p:ext uri="{D42A27DB-BD31-4B8C-83A1-F6EECF244321}">
                <p14:modId xmlns:p14="http://schemas.microsoft.com/office/powerpoint/2010/main" val="688839881"/>
              </p:ext>
            </p:extLst>
          </p:nvPr>
        </p:nvGraphicFramePr>
        <p:xfrm>
          <a:off x="1062140" y="363354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4" name="Table 23">
            <a:extLst>
              <a:ext uri="{FF2B5EF4-FFF2-40B4-BE49-F238E27FC236}">
                <a16:creationId xmlns:a16="http://schemas.microsoft.com/office/drawing/2014/main" id="{AD092FF8-00AC-434A-A4D4-47BB8ED3D38C}"/>
              </a:ext>
            </a:extLst>
          </p:cNvPr>
          <p:cNvGraphicFramePr>
            <a:graphicFrameLocks noGrp="1"/>
          </p:cNvGraphicFramePr>
          <p:nvPr>
            <p:extLst>
              <p:ext uri="{D42A27DB-BD31-4B8C-83A1-F6EECF244321}">
                <p14:modId xmlns:p14="http://schemas.microsoft.com/office/powerpoint/2010/main" val="358165183"/>
              </p:ext>
            </p:extLst>
          </p:nvPr>
        </p:nvGraphicFramePr>
        <p:xfrm>
          <a:off x="1067232" y="168099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5" name="Table 24">
            <a:extLst>
              <a:ext uri="{FF2B5EF4-FFF2-40B4-BE49-F238E27FC236}">
                <a16:creationId xmlns:a16="http://schemas.microsoft.com/office/drawing/2014/main" id="{72970A1A-5D28-C047-AD17-22759F4241B5}"/>
              </a:ext>
            </a:extLst>
          </p:cNvPr>
          <p:cNvGraphicFramePr>
            <a:graphicFrameLocks noGrp="1"/>
          </p:cNvGraphicFramePr>
          <p:nvPr>
            <p:extLst>
              <p:ext uri="{D42A27DB-BD31-4B8C-83A1-F6EECF244321}">
                <p14:modId xmlns:p14="http://schemas.microsoft.com/office/powerpoint/2010/main" val="2467356159"/>
              </p:ext>
            </p:extLst>
          </p:nvPr>
        </p:nvGraphicFramePr>
        <p:xfrm>
          <a:off x="1024445" y="140451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549C7A8-4012-1542-96A2-E3BE5389BF2A}"/>
                  </a:ext>
                </a:extLst>
              </p:cNvPr>
              <p:cNvSpPr txBox="1"/>
              <p:nvPr/>
            </p:nvSpPr>
            <p:spPr>
              <a:xfrm>
                <a:off x="2203315" y="310885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26" name="TextBox 25">
                <a:extLst>
                  <a:ext uri="{FF2B5EF4-FFF2-40B4-BE49-F238E27FC236}">
                    <a16:creationId xmlns:a16="http://schemas.microsoft.com/office/drawing/2014/main" id="{0549C7A8-4012-1542-96A2-E3BE5389BF2A}"/>
                  </a:ext>
                </a:extLst>
              </p:cNvPr>
              <p:cNvSpPr txBox="1">
                <a:spLocks noRot="1" noChangeAspect="1" noMove="1" noResize="1" noEditPoints="1" noAdjustHandles="1" noChangeArrowheads="1" noChangeShapeType="1" noTextEdit="1"/>
              </p:cNvSpPr>
              <p:nvPr/>
            </p:nvSpPr>
            <p:spPr>
              <a:xfrm>
                <a:off x="2203315" y="3108859"/>
                <a:ext cx="129326" cy="276999"/>
              </a:xfrm>
              <a:prstGeom prst="rect">
                <a:avLst/>
              </a:prstGeom>
              <a:blipFill>
                <a:blip r:embed="rId5"/>
                <a:stretch>
                  <a:fillRect l="-54545" r="-9091" b="-4348"/>
                </a:stretch>
              </a:blipFill>
            </p:spPr>
            <p:txBody>
              <a:bodyPr/>
              <a:lstStyle/>
              <a:p>
                <a:r>
                  <a:rPr lang="en-US">
                    <a:noFill/>
                  </a:rPr>
                  <a:t> </a:t>
                </a:r>
              </a:p>
            </p:txBody>
          </p:sp>
        </mc:Fallback>
      </mc:AlternateContent>
      <p:sp>
        <p:nvSpPr>
          <p:cNvPr id="27" name="Rounded Rectangle 26">
            <a:extLst>
              <a:ext uri="{FF2B5EF4-FFF2-40B4-BE49-F238E27FC236}">
                <a16:creationId xmlns:a16="http://schemas.microsoft.com/office/drawing/2014/main" id="{74E39141-5289-FE44-A7BF-C402D08D9DA0}"/>
              </a:ext>
            </a:extLst>
          </p:cNvPr>
          <p:cNvSpPr/>
          <p:nvPr/>
        </p:nvSpPr>
        <p:spPr bwMode="auto">
          <a:xfrm>
            <a:off x="947054" y="139203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9D4A81F1-8146-AE4F-915D-5610C0411E72}"/>
                  </a:ext>
                </a:extLst>
              </p:cNvPr>
              <p:cNvSpPr txBox="1"/>
              <p:nvPr/>
            </p:nvSpPr>
            <p:spPr>
              <a:xfrm>
                <a:off x="1167893" y="1014612"/>
                <a:ext cx="25425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chemeClr val="accent4">
                              <a:lumMod val="60000"/>
                              <a:lumOff val="40000"/>
                            </a:schemeClr>
                          </a:solidFill>
                          <a:latin typeface="Cambria Math" panose="02040503050406030204" pitchFamily="18" charset="0"/>
                        </a:rPr>
                        <m:t>𝑋</m:t>
                      </m:r>
                      <m:d>
                        <m:dPr>
                          <m:ctrlPr>
                            <a:rPr lang="en-US" sz="1400" b="0" i="1" smtClean="0">
                              <a:solidFill>
                                <a:schemeClr val="accent4">
                                  <a:lumMod val="60000"/>
                                  <a:lumOff val="40000"/>
                                </a:schemeClr>
                              </a:solidFill>
                              <a:latin typeface="Cambria Math" panose="02040503050406030204" pitchFamily="18" charset="0"/>
                            </a:rPr>
                          </m:ctrlPr>
                        </m:dPr>
                        <m:e>
                          <m:r>
                            <a:rPr lang="en-US" sz="1400" b="0" i="1" smtClean="0">
                              <a:solidFill>
                                <a:schemeClr val="accent4">
                                  <a:lumMod val="60000"/>
                                  <a:lumOff val="40000"/>
                                </a:schemeClr>
                              </a:solidFill>
                              <a:latin typeface="Cambria Math" panose="02040503050406030204" pitchFamily="18" charset="0"/>
                            </a:rPr>
                            <m:t>𝑘</m:t>
                          </m:r>
                        </m:e>
                      </m:d>
                      <m:r>
                        <a:rPr lang="en-US" sz="1400" b="0" i="1" smtClean="0">
                          <a:solidFill>
                            <a:schemeClr val="accent4">
                              <a:lumMod val="60000"/>
                              <a:lumOff val="40000"/>
                            </a:schemeClr>
                          </a:solidFill>
                          <a:latin typeface="Cambria Math" panose="02040503050406030204" pitchFamily="18" charset="0"/>
                        </a:rPr>
                        <m:t>, </m:t>
                      </m:r>
                      <m:r>
                        <a:rPr lang="en-US" sz="1400" b="0" i="1" smtClean="0">
                          <a:solidFill>
                            <a:schemeClr val="accent4">
                              <a:lumMod val="60000"/>
                              <a:lumOff val="40000"/>
                            </a:schemeClr>
                          </a:solidFill>
                          <a:latin typeface="Cambria Math" panose="02040503050406030204" pitchFamily="18" charset="0"/>
                        </a:rPr>
                        <m:t>𝑘</m:t>
                      </m:r>
                      <m:r>
                        <a:rPr lang="en-US" sz="1400" b="0" i="1" smtClean="0">
                          <a:solidFill>
                            <a:schemeClr val="accent4">
                              <a:lumMod val="60000"/>
                              <a:lumOff val="40000"/>
                            </a:schemeClr>
                          </a:solidFill>
                          <a:latin typeface="Cambria Math" panose="02040503050406030204" pitchFamily="18" charset="0"/>
                        </a:rPr>
                        <m:t>=−26, …, −1, 1, …,26</m:t>
                      </m:r>
                    </m:oMath>
                  </m:oMathPara>
                </a14:m>
                <a:endParaRPr lang="en-US" sz="1400" dirty="0">
                  <a:solidFill>
                    <a:schemeClr val="accent4">
                      <a:lumMod val="60000"/>
                      <a:lumOff val="40000"/>
                    </a:schemeClr>
                  </a:solidFill>
                </a:endParaRPr>
              </a:p>
            </p:txBody>
          </p:sp>
        </mc:Choice>
        <mc:Fallback xmlns="">
          <p:sp>
            <p:nvSpPr>
              <p:cNvPr id="28" name="TextBox 27">
                <a:extLst>
                  <a:ext uri="{FF2B5EF4-FFF2-40B4-BE49-F238E27FC236}">
                    <a16:creationId xmlns:a16="http://schemas.microsoft.com/office/drawing/2014/main" id="{9D4A81F1-8146-AE4F-915D-5610C0411E72}"/>
                  </a:ext>
                </a:extLst>
              </p:cNvPr>
              <p:cNvSpPr txBox="1">
                <a:spLocks noRot="1" noChangeAspect="1" noMove="1" noResize="1" noEditPoints="1" noAdjustHandles="1" noChangeArrowheads="1" noChangeShapeType="1" noTextEdit="1"/>
              </p:cNvSpPr>
              <p:nvPr/>
            </p:nvSpPr>
            <p:spPr>
              <a:xfrm>
                <a:off x="1167893" y="1014612"/>
                <a:ext cx="2542556" cy="307777"/>
              </a:xfrm>
              <a:prstGeom prst="rect">
                <a:avLst/>
              </a:prstGeom>
              <a:blipFill>
                <a:blip r:embed="rId6"/>
                <a:stretch>
                  <a:fillRect/>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7A600CB6-47A7-B842-B8FF-9BF78B27A142}"/>
              </a:ext>
            </a:extLst>
          </p:cNvPr>
          <p:cNvCxnSpPr>
            <a:cxnSpLocks/>
          </p:cNvCxnSpPr>
          <p:nvPr/>
        </p:nvCxnSpPr>
        <p:spPr bwMode="auto">
          <a:xfrm flipH="1">
            <a:off x="2368741" y="4038948"/>
            <a:ext cx="1" cy="251875"/>
          </a:xfrm>
          <a:prstGeom prst="straightConnector1">
            <a:avLst/>
          </a:prstGeom>
          <a:blipFill dpi="0" rotWithShape="0">
            <a:blip r:embed="rId7"/>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0" name="Rounded Rectangle 29">
            <a:extLst>
              <a:ext uri="{FF2B5EF4-FFF2-40B4-BE49-F238E27FC236}">
                <a16:creationId xmlns:a16="http://schemas.microsoft.com/office/drawing/2014/main" id="{6A184E8F-93C8-1B45-A22A-938396A13F43}"/>
              </a:ext>
            </a:extLst>
          </p:cNvPr>
          <p:cNvSpPr/>
          <p:nvPr/>
        </p:nvSpPr>
        <p:spPr bwMode="auto">
          <a:xfrm>
            <a:off x="1859910" y="4302660"/>
            <a:ext cx="1017658" cy="312352"/>
          </a:xfrm>
          <a:prstGeom prst="roundRect">
            <a:avLst/>
          </a:prstGeom>
          <a:solidFill>
            <a:schemeClr val="bg1">
              <a:lumMod val="85000"/>
            </a:schemeClr>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Gill Sans" charset="0"/>
                <a:ea typeface="Heiti SC Light" charset="0"/>
                <a:cs typeface="Heiti SC Light" charset="0"/>
                <a:sym typeface="Gill Sans" charset="0"/>
              </a:rPr>
              <a:t>IFFT</a:t>
            </a:r>
            <a:endParaRPr kumimoji="0" lang="en-US" sz="12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31" name="TextBox 30">
            <a:extLst>
              <a:ext uri="{FF2B5EF4-FFF2-40B4-BE49-F238E27FC236}">
                <a16:creationId xmlns:a16="http://schemas.microsoft.com/office/drawing/2014/main" id="{C59A546E-64E1-234F-BC0C-4718F846A04A}"/>
              </a:ext>
            </a:extLst>
          </p:cNvPr>
          <p:cNvSpPr txBox="1"/>
          <p:nvPr/>
        </p:nvSpPr>
        <p:spPr>
          <a:xfrm>
            <a:off x="2073411" y="4811291"/>
            <a:ext cx="651460" cy="338554"/>
          </a:xfrm>
          <a:prstGeom prst="rect">
            <a:avLst/>
          </a:prstGeom>
          <a:noFill/>
        </p:spPr>
        <p:txBody>
          <a:bodyPr wrap="none" rtlCol="0">
            <a:spAutoFit/>
          </a:bodyPr>
          <a:lstStyle/>
          <a:p>
            <a:r>
              <a:rPr lang="en-US" sz="1600" dirty="0"/>
              <a:t>L-LTF</a:t>
            </a:r>
          </a:p>
        </p:txBody>
      </p:sp>
      <p:cxnSp>
        <p:nvCxnSpPr>
          <p:cNvPr id="32" name="Straight Arrow Connector 31">
            <a:extLst>
              <a:ext uri="{FF2B5EF4-FFF2-40B4-BE49-F238E27FC236}">
                <a16:creationId xmlns:a16="http://schemas.microsoft.com/office/drawing/2014/main" id="{E2207380-494A-CE4B-BB6E-DF5D49621AC9}"/>
              </a:ext>
            </a:extLst>
          </p:cNvPr>
          <p:cNvCxnSpPr>
            <a:cxnSpLocks/>
          </p:cNvCxnSpPr>
          <p:nvPr/>
        </p:nvCxnSpPr>
        <p:spPr bwMode="auto">
          <a:xfrm flipH="1">
            <a:off x="2374667" y="4626849"/>
            <a:ext cx="1" cy="251875"/>
          </a:xfrm>
          <a:prstGeom prst="straightConnector1">
            <a:avLst/>
          </a:prstGeom>
          <a:blipFill dpi="0" rotWithShape="0">
            <a:blip r:embed="rId7"/>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3" name="TextBox 32">
            <a:extLst>
              <a:ext uri="{FF2B5EF4-FFF2-40B4-BE49-F238E27FC236}">
                <a16:creationId xmlns:a16="http://schemas.microsoft.com/office/drawing/2014/main" id="{87D70517-0783-D440-97A6-FF55F55A678E}"/>
              </a:ext>
            </a:extLst>
          </p:cNvPr>
          <p:cNvSpPr txBox="1"/>
          <p:nvPr/>
        </p:nvSpPr>
        <p:spPr>
          <a:xfrm>
            <a:off x="2394233" y="4581958"/>
            <a:ext cx="1965474" cy="523220"/>
          </a:xfrm>
          <a:prstGeom prst="rect">
            <a:avLst/>
          </a:prstGeom>
          <a:noFill/>
        </p:spPr>
        <p:txBody>
          <a:bodyPr wrap="none" rtlCol="0">
            <a:spAutoFit/>
          </a:bodyPr>
          <a:lstStyle/>
          <a:p>
            <a:pPr algn="l"/>
            <a:r>
              <a:rPr lang="en-US" sz="1400" dirty="0">
                <a:solidFill>
                  <a:schemeClr val="accent4"/>
                </a:solidFill>
              </a:rPr>
              <a:t>(Preamble used at Rx</a:t>
            </a:r>
          </a:p>
          <a:p>
            <a:pPr algn="l"/>
            <a:r>
              <a:rPr lang="en-US" sz="1400" dirty="0">
                <a:solidFill>
                  <a:schemeClr val="accent4"/>
                </a:solidFill>
              </a:rPr>
              <a:t> for Channel Estimation)</a:t>
            </a:r>
            <a:endParaRPr lang="en-US" sz="1800" dirty="0">
              <a:solidFill>
                <a:schemeClr val="accent4"/>
              </a:solidFill>
            </a:endParaRPr>
          </a:p>
        </p:txBody>
      </p:sp>
      <p:cxnSp>
        <p:nvCxnSpPr>
          <p:cNvPr id="34" name="Straight Connector 33">
            <a:extLst>
              <a:ext uri="{FF2B5EF4-FFF2-40B4-BE49-F238E27FC236}">
                <a16:creationId xmlns:a16="http://schemas.microsoft.com/office/drawing/2014/main" id="{1441CC3C-0484-F34B-AE79-1F391B305945}"/>
              </a:ext>
            </a:extLst>
          </p:cNvPr>
          <p:cNvCxnSpPr>
            <a:cxnSpLocks/>
          </p:cNvCxnSpPr>
          <p:nvPr/>
        </p:nvCxnSpPr>
        <p:spPr bwMode="auto">
          <a:xfrm flipH="1">
            <a:off x="4347632" y="1063643"/>
            <a:ext cx="12075" cy="4006009"/>
          </a:xfrm>
          <a:prstGeom prst="line">
            <a:avLst/>
          </a:prstGeom>
          <a:blipFill dpi="0" rotWithShape="0">
            <a:blip r:embed="rId7"/>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5" name="Oval 34">
            <a:extLst>
              <a:ext uri="{FF2B5EF4-FFF2-40B4-BE49-F238E27FC236}">
                <a16:creationId xmlns:a16="http://schemas.microsoft.com/office/drawing/2014/main" id="{4DD73DB3-935F-4D48-BEF1-BFD21E114694}"/>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36" name="Oval 35">
            <a:extLst>
              <a:ext uri="{FF2B5EF4-FFF2-40B4-BE49-F238E27FC236}">
                <a16:creationId xmlns:a16="http://schemas.microsoft.com/office/drawing/2014/main" id="{B9733D6D-AA5C-5248-8A86-0477350CAA4F}"/>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37" name="Rectangle 1">
            <a:extLst>
              <a:ext uri="{FF2B5EF4-FFF2-40B4-BE49-F238E27FC236}">
                <a16:creationId xmlns:a16="http://schemas.microsoft.com/office/drawing/2014/main" id="{89E01D38-32D1-FE47-B205-0D51E62AFC3D}"/>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Background on Channel Estimation using L-LTF </a:t>
            </a:r>
          </a:p>
        </p:txBody>
      </p:sp>
    </p:spTree>
    <p:extLst>
      <p:ext uri="{BB962C8B-B14F-4D97-AF65-F5344CB8AC3E}">
        <p14:creationId xmlns:p14="http://schemas.microsoft.com/office/powerpoint/2010/main" val="262509558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19</a:t>
            </a:fld>
            <a:endParaRPr lang="en-US" dirty="0"/>
          </a:p>
        </p:txBody>
      </p:sp>
      <p:graphicFrame>
        <p:nvGraphicFramePr>
          <p:cNvPr id="4" name="Table 3">
            <a:extLst>
              <a:ext uri="{FF2B5EF4-FFF2-40B4-BE49-F238E27FC236}">
                <a16:creationId xmlns:a16="http://schemas.microsoft.com/office/drawing/2014/main" id="{E1963A1E-4A65-B048-882A-C15AA97981C0}"/>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 name="Table 4">
            <a:extLst>
              <a:ext uri="{FF2B5EF4-FFF2-40B4-BE49-F238E27FC236}">
                <a16:creationId xmlns:a16="http://schemas.microsoft.com/office/drawing/2014/main" id="{0825BCEB-9A2C-104A-BFBE-27AF1976E4EC}"/>
              </a:ext>
            </a:extLst>
          </p:cNvPr>
          <p:cNvGraphicFramePr>
            <a:graphicFrameLocks noGrp="1"/>
          </p:cNvGraphicFramePr>
          <p:nvPr/>
        </p:nvGraphicFramePr>
        <p:xfrm>
          <a:off x="915863" y="213869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6" name="Table 5">
            <a:extLst>
              <a:ext uri="{FF2B5EF4-FFF2-40B4-BE49-F238E27FC236}">
                <a16:creationId xmlns:a16="http://schemas.microsoft.com/office/drawing/2014/main" id="{EFAEBCA5-8787-7A43-A955-D5FFFF0FCD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 name="Table 6">
            <a:extLst>
              <a:ext uri="{FF2B5EF4-FFF2-40B4-BE49-F238E27FC236}">
                <a16:creationId xmlns:a16="http://schemas.microsoft.com/office/drawing/2014/main" id="{82953732-CF3A-554E-8B0B-C9E590BEDE5E}"/>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31E34788-B5CC-3F49-9B91-6EAC009E683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8AF1684B-0A76-C64A-B295-9ED276F1345D}"/>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6D6B4A63-69D2-A846-89F0-9364452BD66C}"/>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1" name="Table 10">
            <a:extLst>
              <a:ext uri="{FF2B5EF4-FFF2-40B4-BE49-F238E27FC236}">
                <a16:creationId xmlns:a16="http://schemas.microsoft.com/office/drawing/2014/main" id="{13926DD8-C584-284A-BFF6-DB5F6D24257C}"/>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3A9CD5-DAA3-0D43-B7EF-9665FA4A4933}"/>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12" name="TextBox 11">
                <a:extLst>
                  <a:ext uri="{FF2B5EF4-FFF2-40B4-BE49-F238E27FC236}">
                    <a16:creationId xmlns:a16="http://schemas.microsoft.com/office/drawing/2014/main" id="{5F3A9CD5-DAA3-0D43-B7EF-9665FA4A4933}"/>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2"/>
                <a:stretch>
                  <a:fillRect l="-54545" b="-4545"/>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1620CED8-4D32-2B47-AF90-5B5BC569E3D9}"/>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graphicFrame>
        <p:nvGraphicFramePr>
          <p:cNvPr id="14" name="Chart 13">
            <a:extLst>
              <a:ext uri="{FF2B5EF4-FFF2-40B4-BE49-F238E27FC236}">
                <a16:creationId xmlns:a16="http://schemas.microsoft.com/office/drawing/2014/main" id="{6E86F165-A581-BF4A-A6C5-5F4C07A6C080}"/>
              </a:ext>
            </a:extLst>
          </p:cNvPr>
          <p:cNvGraphicFramePr/>
          <p:nvPr/>
        </p:nvGraphicFramePr>
        <p:xfrm>
          <a:off x="4578588" y="1591604"/>
          <a:ext cx="3874985" cy="2636330"/>
        </p:xfrm>
        <a:graphic>
          <a:graphicData uri="http://schemas.openxmlformats.org/drawingml/2006/chart">
            <c:chart xmlns:c="http://schemas.openxmlformats.org/drawingml/2006/chart" xmlns:r="http://schemas.openxmlformats.org/officeDocument/2006/relationships" r:id="rId3"/>
          </a:graphicData>
        </a:graphic>
      </p:graphicFrame>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graphicFrame>
        <p:nvGraphicFramePr>
          <p:cNvPr id="37" name="Chart 36">
            <a:extLst>
              <a:ext uri="{FF2B5EF4-FFF2-40B4-BE49-F238E27FC236}">
                <a16:creationId xmlns:a16="http://schemas.microsoft.com/office/drawing/2014/main" id="{B6B26667-674C-0946-9FD8-2832677F5229}"/>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39" name="TextBox 38">
            <a:extLst>
              <a:ext uri="{FF2B5EF4-FFF2-40B4-BE49-F238E27FC236}">
                <a16:creationId xmlns:a16="http://schemas.microsoft.com/office/drawing/2014/main" id="{ADAC2DBC-A6E2-3944-9E8B-EF5597DDF5BA}"/>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graphicFrame>
        <p:nvGraphicFramePr>
          <p:cNvPr id="42" name="Chart 41">
            <a:extLst>
              <a:ext uri="{FF2B5EF4-FFF2-40B4-BE49-F238E27FC236}">
                <a16:creationId xmlns:a16="http://schemas.microsoft.com/office/drawing/2014/main" id="{AF2DE786-8DE9-0249-96AD-F39908076FBD}"/>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5"/>
          </a:graphicData>
        </a:graphic>
      </p:graphicFrame>
      <p:cxnSp>
        <p:nvCxnSpPr>
          <p:cNvPr id="23" name="Straight Connector 22">
            <a:extLst>
              <a:ext uri="{FF2B5EF4-FFF2-40B4-BE49-F238E27FC236}">
                <a16:creationId xmlns:a16="http://schemas.microsoft.com/office/drawing/2014/main" id="{43AED92C-5AB7-1845-AE8B-F328FC5320B8}"/>
              </a:ext>
            </a:extLst>
          </p:cNvPr>
          <p:cNvCxnSpPr>
            <a:cxnSpLocks/>
          </p:cNvCxnSpPr>
          <p:nvPr/>
        </p:nvCxnSpPr>
        <p:spPr bwMode="auto">
          <a:xfrm flipH="1">
            <a:off x="4347632" y="1063643"/>
            <a:ext cx="12075" cy="4006009"/>
          </a:xfrm>
          <a:prstGeom prst="line">
            <a:avLst/>
          </a:prstGeom>
          <a:blipFill dpi="0" rotWithShape="0">
            <a:blip r:embed="rId6"/>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4" name="Oval 23">
            <a:extLst>
              <a:ext uri="{FF2B5EF4-FFF2-40B4-BE49-F238E27FC236}">
                <a16:creationId xmlns:a16="http://schemas.microsoft.com/office/drawing/2014/main" id="{7876CFE1-74E0-DE45-BCF6-67D3C4AA7489}"/>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25" name="Oval 24">
            <a:extLst>
              <a:ext uri="{FF2B5EF4-FFF2-40B4-BE49-F238E27FC236}">
                <a16:creationId xmlns:a16="http://schemas.microsoft.com/office/drawing/2014/main" id="{6A1E0755-A7B0-EC4E-B8F9-2B57280B728A}"/>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26" name="TextBox 25">
            <a:extLst>
              <a:ext uri="{FF2B5EF4-FFF2-40B4-BE49-F238E27FC236}">
                <a16:creationId xmlns:a16="http://schemas.microsoft.com/office/drawing/2014/main" id="{7A6E4B84-740E-D84F-87C1-4DAE629261E9}"/>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
        <p:nvSpPr>
          <p:cNvPr id="27" name="Rounded Rectangle 26">
            <a:extLst>
              <a:ext uri="{FF2B5EF4-FFF2-40B4-BE49-F238E27FC236}">
                <a16:creationId xmlns:a16="http://schemas.microsoft.com/office/drawing/2014/main" id="{E848D70F-5F91-EE44-AEBA-11A3847BF1E8}"/>
              </a:ext>
            </a:extLst>
          </p:cNvPr>
          <p:cNvSpPr/>
          <p:nvPr/>
        </p:nvSpPr>
        <p:spPr bwMode="auto">
          <a:xfrm>
            <a:off x="1725576" y="4199491"/>
            <a:ext cx="1017658" cy="312352"/>
          </a:xfrm>
          <a:prstGeom prst="roundRect">
            <a:avLst/>
          </a:prstGeom>
          <a:solidFill>
            <a:schemeClr val="bg1">
              <a:lumMod val="85000"/>
            </a:schemeClr>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Gill Sans" charset="0"/>
                <a:ea typeface="Heiti SC Light" charset="0"/>
                <a:cs typeface="Heiti SC Light" charset="0"/>
                <a:sym typeface="Gill Sans" charset="0"/>
              </a:rPr>
              <a:t>IFFT</a:t>
            </a:r>
            <a:endParaRPr kumimoji="0" lang="en-US" sz="12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28" name="TextBox 27">
            <a:extLst>
              <a:ext uri="{FF2B5EF4-FFF2-40B4-BE49-F238E27FC236}">
                <a16:creationId xmlns:a16="http://schemas.microsoft.com/office/drawing/2014/main" id="{0F00666D-F566-2149-9187-B4D791522447}"/>
              </a:ext>
            </a:extLst>
          </p:cNvPr>
          <p:cNvSpPr txBox="1"/>
          <p:nvPr/>
        </p:nvSpPr>
        <p:spPr>
          <a:xfrm>
            <a:off x="1939077" y="4708122"/>
            <a:ext cx="651460" cy="338554"/>
          </a:xfrm>
          <a:prstGeom prst="rect">
            <a:avLst/>
          </a:prstGeom>
          <a:noFill/>
        </p:spPr>
        <p:txBody>
          <a:bodyPr wrap="none" rtlCol="0">
            <a:spAutoFit/>
          </a:bodyPr>
          <a:lstStyle/>
          <a:p>
            <a:r>
              <a:rPr lang="en-US" sz="1600" dirty="0"/>
              <a:t>L-LTF</a:t>
            </a:r>
          </a:p>
        </p:txBody>
      </p:sp>
      <p:sp>
        <p:nvSpPr>
          <p:cNvPr id="29" name="TextBox 28">
            <a:extLst>
              <a:ext uri="{FF2B5EF4-FFF2-40B4-BE49-F238E27FC236}">
                <a16:creationId xmlns:a16="http://schemas.microsoft.com/office/drawing/2014/main" id="{833875BB-23F7-FF4C-A3CA-0AC7BE90DF6E}"/>
              </a:ext>
            </a:extLst>
          </p:cNvPr>
          <p:cNvSpPr txBox="1"/>
          <p:nvPr/>
        </p:nvSpPr>
        <p:spPr>
          <a:xfrm>
            <a:off x="2424208" y="4520694"/>
            <a:ext cx="1965474" cy="523220"/>
          </a:xfrm>
          <a:prstGeom prst="rect">
            <a:avLst/>
          </a:prstGeom>
          <a:noFill/>
        </p:spPr>
        <p:txBody>
          <a:bodyPr wrap="none" rtlCol="0">
            <a:spAutoFit/>
          </a:bodyPr>
          <a:lstStyle/>
          <a:p>
            <a:pPr algn="l"/>
            <a:r>
              <a:rPr lang="en-US" sz="1400" dirty="0">
                <a:solidFill>
                  <a:schemeClr val="accent4"/>
                </a:solidFill>
              </a:rPr>
              <a:t>(Preamble used at Rx</a:t>
            </a:r>
          </a:p>
          <a:p>
            <a:pPr algn="l"/>
            <a:r>
              <a:rPr lang="en-US" sz="1400" dirty="0">
                <a:solidFill>
                  <a:schemeClr val="accent4"/>
                </a:solidFill>
              </a:rPr>
              <a:t> for Channel Estimation)</a:t>
            </a:r>
            <a:endParaRPr lang="en-US" sz="1800" dirty="0">
              <a:solidFill>
                <a:schemeClr val="accent4"/>
              </a:solidFill>
            </a:endParaRPr>
          </a:p>
        </p:txBody>
      </p:sp>
      <p:cxnSp>
        <p:nvCxnSpPr>
          <p:cNvPr id="30" name="Straight Arrow Connector 29">
            <a:extLst>
              <a:ext uri="{FF2B5EF4-FFF2-40B4-BE49-F238E27FC236}">
                <a16:creationId xmlns:a16="http://schemas.microsoft.com/office/drawing/2014/main" id="{CB619A35-5DCA-A74C-9E93-D8A24AA457DA}"/>
              </a:ext>
            </a:extLst>
          </p:cNvPr>
          <p:cNvCxnSpPr>
            <a:cxnSpLocks/>
          </p:cNvCxnSpPr>
          <p:nvPr/>
        </p:nvCxnSpPr>
        <p:spPr bwMode="auto">
          <a:xfrm flipH="1">
            <a:off x="2259899" y="3942528"/>
            <a:ext cx="1" cy="251875"/>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Arrow Connector 30">
            <a:extLst>
              <a:ext uri="{FF2B5EF4-FFF2-40B4-BE49-F238E27FC236}">
                <a16:creationId xmlns:a16="http://schemas.microsoft.com/office/drawing/2014/main" id="{753BE1C6-099F-474D-934E-FF7E9A78A1FF}"/>
              </a:ext>
            </a:extLst>
          </p:cNvPr>
          <p:cNvCxnSpPr>
            <a:cxnSpLocks/>
          </p:cNvCxnSpPr>
          <p:nvPr/>
        </p:nvCxnSpPr>
        <p:spPr bwMode="auto">
          <a:xfrm flipH="1">
            <a:off x="2265825" y="4530429"/>
            <a:ext cx="1" cy="251875"/>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519BFFE-1126-1F4E-96B6-2FC1D0CE0C69}"/>
                  </a:ext>
                </a:extLst>
              </p:cNvPr>
              <p:cNvSpPr txBox="1"/>
              <p:nvPr/>
            </p:nvSpPr>
            <p:spPr>
              <a:xfrm>
                <a:off x="1167893" y="1014612"/>
                <a:ext cx="25425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chemeClr val="accent4">
                              <a:lumMod val="60000"/>
                              <a:lumOff val="40000"/>
                            </a:schemeClr>
                          </a:solidFill>
                          <a:latin typeface="Cambria Math" panose="02040503050406030204" pitchFamily="18" charset="0"/>
                        </a:rPr>
                        <m:t>𝑋</m:t>
                      </m:r>
                      <m:d>
                        <m:dPr>
                          <m:ctrlPr>
                            <a:rPr lang="en-US" sz="1400" b="0" i="1" smtClean="0">
                              <a:solidFill>
                                <a:schemeClr val="accent4">
                                  <a:lumMod val="60000"/>
                                  <a:lumOff val="40000"/>
                                </a:schemeClr>
                              </a:solidFill>
                              <a:latin typeface="Cambria Math" panose="02040503050406030204" pitchFamily="18" charset="0"/>
                            </a:rPr>
                          </m:ctrlPr>
                        </m:dPr>
                        <m:e>
                          <m:r>
                            <a:rPr lang="en-US" sz="1400" b="0" i="1" smtClean="0">
                              <a:solidFill>
                                <a:schemeClr val="accent4">
                                  <a:lumMod val="60000"/>
                                  <a:lumOff val="40000"/>
                                </a:schemeClr>
                              </a:solidFill>
                              <a:latin typeface="Cambria Math" panose="02040503050406030204" pitchFamily="18" charset="0"/>
                            </a:rPr>
                            <m:t>𝑘</m:t>
                          </m:r>
                        </m:e>
                      </m:d>
                      <m:r>
                        <a:rPr lang="en-US" sz="1400" b="0" i="1" smtClean="0">
                          <a:solidFill>
                            <a:schemeClr val="accent4">
                              <a:lumMod val="60000"/>
                              <a:lumOff val="40000"/>
                            </a:schemeClr>
                          </a:solidFill>
                          <a:latin typeface="Cambria Math" panose="02040503050406030204" pitchFamily="18" charset="0"/>
                        </a:rPr>
                        <m:t>, </m:t>
                      </m:r>
                      <m:r>
                        <a:rPr lang="en-US" sz="1400" b="0" i="1" smtClean="0">
                          <a:solidFill>
                            <a:schemeClr val="accent4">
                              <a:lumMod val="60000"/>
                              <a:lumOff val="40000"/>
                            </a:schemeClr>
                          </a:solidFill>
                          <a:latin typeface="Cambria Math" panose="02040503050406030204" pitchFamily="18" charset="0"/>
                        </a:rPr>
                        <m:t>𝑘</m:t>
                      </m:r>
                      <m:r>
                        <a:rPr lang="en-US" sz="1400" b="0" i="1" smtClean="0">
                          <a:solidFill>
                            <a:schemeClr val="accent4">
                              <a:lumMod val="60000"/>
                              <a:lumOff val="40000"/>
                            </a:schemeClr>
                          </a:solidFill>
                          <a:latin typeface="Cambria Math" panose="02040503050406030204" pitchFamily="18" charset="0"/>
                        </a:rPr>
                        <m:t>=−26, …, −1, 1, …,26</m:t>
                      </m:r>
                    </m:oMath>
                  </m:oMathPara>
                </a14:m>
                <a:endParaRPr lang="en-US" sz="1400" dirty="0">
                  <a:solidFill>
                    <a:schemeClr val="accent4">
                      <a:lumMod val="60000"/>
                      <a:lumOff val="40000"/>
                    </a:schemeClr>
                  </a:solidFill>
                </a:endParaRPr>
              </a:p>
            </p:txBody>
          </p:sp>
        </mc:Choice>
        <mc:Fallback xmlns="">
          <p:sp>
            <p:nvSpPr>
              <p:cNvPr id="32" name="TextBox 31">
                <a:extLst>
                  <a:ext uri="{FF2B5EF4-FFF2-40B4-BE49-F238E27FC236}">
                    <a16:creationId xmlns:a16="http://schemas.microsoft.com/office/drawing/2014/main" id="{8519BFFE-1126-1F4E-96B6-2FC1D0CE0C69}"/>
                  </a:ext>
                </a:extLst>
              </p:cNvPr>
              <p:cNvSpPr txBox="1">
                <a:spLocks noRot="1" noChangeAspect="1" noMove="1" noResize="1" noEditPoints="1" noAdjustHandles="1" noChangeArrowheads="1" noChangeShapeType="1" noTextEdit="1"/>
              </p:cNvSpPr>
              <p:nvPr/>
            </p:nvSpPr>
            <p:spPr>
              <a:xfrm>
                <a:off x="1167893" y="1014612"/>
                <a:ext cx="2542556" cy="307777"/>
              </a:xfrm>
              <a:prstGeom prst="rect">
                <a:avLst/>
              </a:prstGeom>
              <a:blipFill>
                <a:blip r:embed="rId7"/>
                <a:stretch>
                  <a:fillRect/>
                </a:stretch>
              </a:blipFill>
            </p:spPr>
            <p:txBody>
              <a:bodyPr/>
              <a:lstStyle/>
              <a:p>
                <a:r>
                  <a:rPr lang="en-US">
                    <a:noFill/>
                  </a:rPr>
                  <a:t> </a:t>
                </a:r>
              </a:p>
            </p:txBody>
          </p:sp>
        </mc:Fallback>
      </mc:AlternateContent>
      <p:sp>
        <p:nvSpPr>
          <p:cNvPr id="33" name="Rectangle 1">
            <a:extLst>
              <a:ext uri="{FF2B5EF4-FFF2-40B4-BE49-F238E27FC236}">
                <a16:creationId xmlns:a16="http://schemas.microsoft.com/office/drawing/2014/main" id="{369A5001-8B00-824A-9AE7-4D134783592B}"/>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Channel Estimation using L-LTF </a:t>
            </a:r>
          </a:p>
        </p:txBody>
      </p:sp>
    </p:spTree>
    <p:extLst>
      <p:ext uri="{BB962C8B-B14F-4D97-AF65-F5344CB8AC3E}">
        <p14:creationId xmlns:p14="http://schemas.microsoft.com/office/powerpoint/2010/main" val="307283824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20</a:t>
            </a:fld>
            <a:endParaRPr lang="en-US" dirty="0"/>
          </a:p>
        </p:txBody>
      </p:sp>
      <p:graphicFrame>
        <p:nvGraphicFramePr>
          <p:cNvPr id="4" name="Table 3">
            <a:extLst>
              <a:ext uri="{FF2B5EF4-FFF2-40B4-BE49-F238E27FC236}">
                <a16:creationId xmlns:a16="http://schemas.microsoft.com/office/drawing/2014/main" id="{E1963A1E-4A65-B048-882A-C15AA97981C0}"/>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 name="Table 4">
            <a:extLst>
              <a:ext uri="{FF2B5EF4-FFF2-40B4-BE49-F238E27FC236}">
                <a16:creationId xmlns:a16="http://schemas.microsoft.com/office/drawing/2014/main" id="{0825BCEB-9A2C-104A-BFBE-27AF1976E4EC}"/>
              </a:ext>
            </a:extLst>
          </p:cNvPr>
          <p:cNvGraphicFramePr>
            <a:graphicFrameLocks noGrp="1"/>
          </p:cNvGraphicFramePr>
          <p:nvPr/>
        </p:nvGraphicFramePr>
        <p:xfrm>
          <a:off x="915863" y="213869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6" name="Table 5">
            <a:extLst>
              <a:ext uri="{FF2B5EF4-FFF2-40B4-BE49-F238E27FC236}">
                <a16:creationId xmlns:a16="http://schemas.microsoft.com/office/drawing/2014/main" id="{EFAEBCA5-8787-7A43-A955-D5FFFF0FCD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 name="Table 6">
            <a:extLst>
              <a:ext uri="{FF2B5EF4-FFF2-40B4-BE49-F238E27FC236}">
                <a16:creationId xmlns:a16="http://schemas.microsoft.com/office/drawing/2014/main" id="{82953732-CF3A-554E-8B0B-C9E590BEDE5E}"/>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31E34788-B5CC-3F49-9B91-6EAC009E683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8AF1684B-0A76-C64A-B295-9ED276F1345D}"/>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6D6B4A63-69D2-A846-89F0-9364452BD66C}"/>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1" name="Table 10">
            <a:extLst>
              <a:ext uri="{FF2B5EF4-FFF2-40B4-BE49-F238E27FC236}">
                <a16:creationId xmlns:a16="http://schemas.microsoft.com/office/drawing/2014/main" id="{13926DD8-C584-284A-BFF6-DB5F6D24257C}"/>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3A9CD5-DAA3-0D43-B7EF-9665FA4A4933}"/>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12" name="TextBox 11">
                <a:extLst>
                  <a:ext uri="{FF2B5EF4-FFF2-40B4-BE49-F238E27FC236}">
                    <a16:creationId xmlns:a16="http://schemas.microsoft.com/office/drawing/2014/main" id="{5F3A9CD5-DAA3-0D43-B7EF-9665FA4A4933}"/>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2"/>
                <a:stretch>
                  <a:fillRect l="-54545" r="-9091" b="-4348"/>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1620CED8-4D32-2B47-AF90-5B5BC569E3D9}"/>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graphicFrame>
        <p:nvGraphicFramePr>
          <p:cNvPr id="14" name="Chart 13">
            <a:extLst>
              <a:ext uri="{FF2B5EF4-FFF2-40B4-BE49-F238E27FC236}">
                <a16:creationId xmlns:a16="http://schemas.microsoft.com/office/drawing/2014/main" id="{6E86F165-A581-BF4A-A6C5-5F4C07A6C080}"/>
              </a:ext>
            </a:extLst>
          </p:cNvPr>
          <p:cNvGraphicFramePr/>
          <p:nvPr/>
        </p:nvGraphicFramePr>
        <p:xfrm>
          <a:off x="4578588" y="1591604"/>
          <a:ext cx="3874985" cy="263633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
            <a:extLst>
              <a:ext uri="{FF2B5EF4-FFF2-40B4-BE49-F238E27FC236}">
                <a16:creationId xmlns:a16="http://schemas.microsoft.com/office/drawing/2014/main" id="{C50A90B7-2F12-6D4C-9D2F-25FE37C8E94D}"/>
              </a:ext>
            </a:extLst>
          </p:cNvPr>
          <p:cNvSpPr>
            <a:spLocks/>
          </p:cNvSpPr>
          <p:nvPr/>
        </p:nvSpPr>
        <p:spPr bwMode="auto">
          <a:xfrm>
            <a:off x="689966" y="564356"/>
            <a:ext cx="7194402"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graphicFrame>
        <p:nvGraphicFramePr>
          <p:cNvPr id="37" name="Chart 36">
            <a:extLst>
              <a:ext uri="{FF2B5EF4-FFF2-40B4-BE49-F238E27FC236}">
                <a16:creationId xmlns:a16="http://schemas.microsoft.com/office/drawing/2014/main" id="{B6B26667-674C-0946-9FD8-2832677F5229}"/>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39" name="TextBox 38">
            <a:extLst>
              <a:ext uri="{FF2B5EF4-FFF2-40B4-BE49-F238E27FC236}">
                <a16:creationId xmlns:a16="http://schemas.microsoft.com/office/drawing/2014/main" id="{ADAC2DBC-A6E2-3944-9E8B-EF5597DDF5BA}"/>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sp>
        <p:nvSpPr>
          <p:cNvPr id="41" name="Rounded Rectangle 40">
            <a:extLst>
              <a:ext uri="{FF2B5EF4-FFF2-40B4-BE49-F238E27FC236}">
                <a16:creationId xmlns:a16="http://schemas.microsoft.com/office/drawing/2014/main" id="{8CFF9D08-BF2D-764A-92E5-D7BA898F94A1}"/>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aphicFrame>
        <p:nvGraphicFramePr>
          <p:cNvPr id="42" name="Chart 41">
            <a:extLst>
              <a:ext uri="{FF2B5EF4-FFF2-40B4-BE49-F238E27FC236}">
                <a16:creationId xmlns:a16="http://schemas.microsoft.com/office/drawing/2014/main" id="{AF2DE786-8DE9-0249-96AD-F39908076FBD}"/>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5"/>
          </a:graphicData>
        </a:graphic>
      </p:graphicFrame>
      <p:cxnSp>
        <p:nvCxnSpPr>
          <p:cNvPr id="23" name="Straight Connector 22">
            <a:extLst>
              <a:ext uri="{FF2B5EF4-FFF2-40B4-BE49-F238E27FC236}">
                <a16:creationId xmlns:a16="http://schemas.microsoft.com/office/drawing/2014/main" id="{43AED92C-5AB7-1845-AE8B-F328FC5320B8}"/>
              </a:ext>
            </a:extLst>
          </p:cNvPr>
          <p:cNvCxnSpPr>
            <a:cxnSpLocks/>
          </p:cNvCxnSpPr>
          <p:nvPr/>
        </p:nvCxnSpPr>
        <p:spPr bwMode="auto">
          <a:xfrm flipH="1">
            <a:off x="4347632" y="1063643"/>
            <a:ext cx="12075" cy="4006009"/>
          </a:xfrm>
          <a:prstGeom prst="line">
            <a:avLst/>
          </a:prstGeom>
          <a:blipFill dpi="0" rotWithShape="0">
            <a:blip r:embed="rId6"/>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4" name="Oval 23">
            <a:extLst>
              <a:ext uri="{FF2B5EF4-FFF2-40B4-BE49-F238E27FC236}">
                <a16:creationId xmlns:a16="http://schemas.microsoft.com/office/drawing/2014/main" id="{7876CFE1-74E0-DE45-BCF6-67D3C4AA7489}"/>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25" name="Oval 24">
            <a:extLst>
              <a:ext uri="{FF2B5EF4-FFF2-40B4-BE49-F238E27FC236}">
                <a16:creationId xmlns:a16="http://schemas.microsoft.com/office/drawing/2014/main" id="{6A1E0755-A7B0-EC4E-B8F9-2B57280B728A}"/>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26" name="TextBox 25">
            <a:extLst>
              <a:ext uri="{FF2B5EF4-FFF2-40B4-BE49-F238E27FC236}">
                <a16:creationId xmlns:a16="http://schemas.microsoft.com/office/drawing/2014/main" id="{7A6E4B84-740E-D84F-87C1-4DAE629261E9}"/>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Tree>
    <p:extLst>
      <p:ext uri="{BB962C8B-B14F-4D97-AF65-F5344CB8AC3E}">
        <p14:creationId xmlns:p14="http://schemas.microsoft.com/office/powerpoint/2010/main" val="297125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21</a:t>
            </a:fld>
            <a:endParaRPr lang="en-US" dirty="0"/>
          </a:p>
        </p:txBody>
      </p:sp>
      <p:graphicFrame>
        <p:nvGraphicFramePr>
          <p:cNvPr id="4" name="Table 3">
            <a:extLst>
              <a:ext uri="{FF2B5EF4-FFF2-40B4-BE49-F238E27FC236}">
                <a16:creationId xmlns:a16="http://schemas.microsoft.com/office/drawing/2014/main" id="{E1963A1E-4A65-B048-882A-C15AA97981C0}"/>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 name="Table 4">
            <a:extLst>
              <a:ext uri="{FF2B5EF4-FFF2-40B4-BE49-F238E27FC236}">
                <a16:creationId xmlns:a16="http://schemas.microsoft.com/office/drawing/2014/main" id="{0825BCEB-9A2C-104A-BFBE-27AF1976E4EC}"/>
              </a:ext>
            </a:extLst>
          </p:cNvPr>
          <p:cNvGraphicFramePr>
            <a:graphicFrameLocks noGrp="1"/>
          </p:cNvGraphicFramePr>
          <p:nvPr/>
        </p:nvGraphicFramePr>
        <p:xfrm>
          <a:off x="915863" y="213869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6" name="Table 5">
            <a:extLst>
              <a:ext uri="{FF2B5EF4-FFF2-40B4-BE49-F238E27FC236}">
                <a16:creationId xmlns:a16="http://schemas.microsoft.com/office/drawing/2014/main" id="{EFAEBCA5-8787-7A43-A955-D5FFFF0FCD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 name="Table 6">
            <a:extLst>
              <a:ext uri="{FF2B5EF4-FFF2-40B4-BE49-F238E27FC236}">
                <a16:creationId xmlns:a16="http://schemas.microsoft.com/office/drawing/2014/main" id="{82953732-CF3A-554E-8B0B-C9E590BEDE5E}"/>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31E34788-B5CC-3F49-9B91-6EAC009E683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8AF1684B-0A76-C64A-B295-9ED276F1345D}"/>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6D6B4A63-69D2-A846-89F0-9364452BD66C}"/>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1" name="Table 10">
            <a:extLst>
              <a:ext uri="{FF2B5EF4-FFF2-40B4-BE49-F238E27FC236}">
                <a16:creationId xmlns:a16="http://schemas.microsoft.com/office/drawing/2014/main" id="{13926DD8-C584-284A-BFF6-DB5F6D24257C}"/>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3A9CD5-DAA3-0D43-B7EF-9665FA4A4933}"/>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12" name="TextBox 11">
                <a:extLst>
                  <a:ext uri="{FF2B5EF4-FFF2-40B4-BE49-F238E27FC236}">
                    <a16:creationId xmlns:a16="http://schemas.microsoft.com/office/drawing/2014/main" id="{5F3A9CD5-DAA3-0D43-B7EF-9665FA4A4933}"/>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3"/>
                <a:stretch>
                  <a:fillRect l="-54545" b="-4545"/>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1620CED8-4D32-2B47-AF90-5B5BC569E3D9}"/>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21" name="Straight Arrow Connector 20">
            <a:extLst>
              <a:ext uri="{FF2B5EF4-FFF2-40B4-BE49-F238E27FC236}">
                <a16:creationId xmlns:a16="http://schemas.microsoft.com/office/drawing/2014/main" id="{FBE8F50B-23F5-E640-927A-4459B95AA5CF}"/>
              </a:ext>
            </a:extLst>
          </p:cNvPr>
          <p:cNvCxnSpPr>
            <a:cxnSpLocks/>
          </p:cNvCxnSpPr>
          <p:nvPr/>
        </p:nvCxnSpPr>
        <p:spPr bwMode="auto">
          <a:xfrm>
            <a:off x="1691680" y="4587974"/>
            <a:ext cx="1224136" cy="0"/>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Oval 22">
            <a:extLst>
              <a:ext uri="{FF2B5EF4-FFF2-40B4-BE49-F238E27FC236}">
                <a16:creationId xmlns:a16="http://schemas.microsoft.com/office/drawing/2014/main" id="{28BCCA14-E595-B844-AD9A-D7EC23A28782}"/>
              </a:ext>
            </a:extLst>
          </p:cNvPr>
          <p:cNvSpPr/>
          <p:nvPr/>
        </p:nvSpPr>
        <p:spPr bwMode="auto">
          <a:xfrm>
            <a:off x="1858861"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25" name="Straight Arrow Connector 24">
            <a:extLst>
              <a:ext uri="{FF2B5EF4-FFF2-40B4-BE49-F238E27FC236}">
                <a16:creationId xmlns:a16="http://schemas.microsoft.com/office/drawing/2014/main" id="{2DDB9C0A-9BF6-CE48-AB82-6FBD593ECEC5}"/>
              </a:ext>
            </a:extLst>
          </p:cNvPr>
          <p:cNvCxnSpPr>
            <a:cxnSpLocks/>
          </p:cNvCxnSpPr>
          <p:nvPr/>
        </p:nvCxnSpPr>
        <p:spPr bwMode="auto">
          <a:xfrm flipV="1">
            <a:off x="2287799" y="4011910"/>
            <a:ext cx="0" cy="1159556"/>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3" name="Multiply 32">
            <a:extLst>
              <a:ext uri="{FF2B5EF4-FFF2-40B4-BE49-F238E27FC236}">
                <a16:creationId xmlns:a16="http://schemas.microsoft.com/office/drawing/2014/main" id="{7E123AEB-71EF-D74B-801A-C620BA773CE3}"/>
              </a:ext>
            </a:extLst>
          </p:cNvPr>
          <p:cNvSpPr/>
          <p:nvPr/>
        </p:nvSpPr>
        <p:spPr bwMode="auto">
          <a:xfrm>
            <a:off x="2627784" y="4443958"/>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27C3519-8585-7648-BF11-888E5F37C428}"/>
                  </a:ext>
                </a:extLst>
              </p:cNvPr>
              <p:cNvSpPr txBox="1"/>
              <p:nvPr/>
            </p:nvSpPr>
            <p:spPr>
              <a:xfrm>
                <a:off x="2664537"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35" name="TextBox 34">
                <a:extLst>
                  <a:ext uri="{FF2B5EF4-FFF2-40B4-BE49-F238E27FC236}">
                    <a16:creationId xmlns:a16="http://schemas.microsoft.com/office/drawing/2014/main" id="{727C3519-8585-7648-BF11-888E5F37C428}"/>
                  </a:ext>
                </a:extLst>
              </p:cNvPr>
              <p:cNvSpPr txBox="1">
                <a:spLocks noRot="1" noChangeAspect="1" noMove="1" noResize="1" noEditPoints="1" noAdjustHandles="1" noChangeArrowheads="1" noChangeShapeType="1" noTextEdit="1"/>
              </p:cNvSpPr>
              <p:nvPr/>
            </p:nvSpPr>
            <p:spPr>
              <a:xfrm>
                <a:off x="2664537" y="4612930"/>
                <a:ext cx="468398"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1F11C93-6720-7748-823D-68792BFCB2B1}"/>
                  </a:ext>
                </a:extLst>
              </p:cNvPr>
              <p:cNvSpPr txBox="1"/>
              <p:nvPr/>
            </p:nvSpPr>
            <p:spPr>
              <a:xfrm>
                <a:off x="2578229" y="3941331"/>
                <a:ext cx="1290226"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 ∗ </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28" name="TextBox 27">
                <a:extLst>
                  <a:ext uri="{FF2B5EF4-FFF2-40B4-BE49-F238E27FC236}">
                    <a16:creationId xmlns:a16="http://schemas.microsoft.com/office/drawing/2014/main" id="{31F11C93-6720-7748-823D-68792BFCB2B1}"/>
                  </a:ext>
                </a:extLst>
              </p:cNvPr>
              <p:cNvSpPr txBox="1">
                <a:spLocks noRot="1" noChangeAspect="1" noMove="1" noResize="1" noEditPoints="1" noAdjustHandles="1" noChangeArrowheads="1" noChangeShapeType="1" noTextEdit="1"/>
              </p:cNvSpPr>
              <p:nvPr/>
            </p:nvSpPr>
            <p:spPr>
              <a:xfrm>
                <a:off x="2578229" y="3941331"/>
                <a:ext cx="1290226" cy="377476"/>
              </a:xfrm>
              <a:prstGeom prst="rect">
                <a:avLst/>
              </a:prstGeom>
              <a:blipFill>
                <a:blip r:embed="rId6"/>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A8B4127-F0AA-294C-9177-FAAE90F57FC8}"/>
                  </a:ext>
                </a:extLst>
              </p:cNvPr>
              <p:cNvSpPr txBox="1"/>
              <p:nvPr/>
            </p:nvSpPr>
            <p:spPr>
              <a:xfrm>
                <a:off x="1433516"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29" name="TextBox 28">
                <a:extLst>
                  <a:ext uri="{FF2B5EF4-FFF2-40B4-BE49-F238E27FC236}">
                    <a16:creationId xmlns:a16="http://schemas.microsoft.com/office/drawing/2014/main" id="{1A8B4127-F0AA-294C-9177-FAAE90F57FC8}"/>
                  </a:ext>
                </a:extLst>
              </p:cNvPr>
              <p:cNvSpPr txBox="1">
                <a:spLocks noRot="1" noChangeAspect="1" noMove="1" noResize="1" noEditPoints="1" noAdjustHandles="1" noChangeArrowheads="1" noChangeShapeType="1" noTextEdit="1"/>
              </p:cNvSpPr>
              <p:nvPr/>
            </p:nvSpPr>
            <p:spPr>
              <a:xfrm>
                <a:off x="1433516" y="4612930"/>
                <a:ext cx="468398" cy="307777"/>
              </a:xfrm>
              <a:prstGeom prst="rect">
                <a:avLst/>
              </a:prstGeom>
              <a:blipFill>
                <a:blip r:embed="rId7"/>
                <a:stretch>
                  <a:fillRect/>
                </a:stretch>
              </a:blipFill>
            </p:spPr>
            <p:txBody>
              <a:bodyPr/>
              <a:lstStyle/>
              <a:p>
                <a:r>
                  <a:rPr lang="en-US">
                    <a:noFill/>
                  </a:rPr>
                  <a:t> </a:t>
                </a:r>
              </a:p>
            </p:txBody>
          </p:sp>
        </mc:Fallback>
      </mc:AlternateContent>
      <p:graphicFrame>
        <p:nvGraphicFramePr>
          <p:cNvPr id="30" name="Chart 29">
            <a:extLst>
              <a:ext uri="{FF2B5EF4-FFF2-40B4-BE49-F238E27FC236}">
                <a16:creationId xmlns:a16="http://schemas.microsoft.com/office/drawing/2014/main" id="{9313BB37-560A-F64C-8F08-CF3E3C20C65D}"/>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8"/>
          </a:graphicData>
        </a:graphic>
      </p:graphicFrame>
      <p:sp>
        <p:nvSpPr>
          <p:cNvPr id="34" name="TextBox 33">
            <a:extLst>
              <a:ext uri="{FF2B5EF4-FFF2-40B4-BE49-F238E27FC236}">
                <a16:creationId xmlns:a16="http://schemas.microsoft.com/office/drawing/2014/main" id="{FEE2BF53-D352-CA4B-BB2D-854BAD9FFCB4}"/>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sp>
        <p:nvSpPr>
          <p:cNvPr id="38" name="Arc 37">
            <a:extLst>
              <a:ext uri="{FF2B5EF4-FFF2-40B4-BE49-F238E27FC236}">
                <a16:creationId xmlns:a16="http://schemas.microsoft.com/office/drawing/2014/main" id="{84451052-63AC-3141-97B8-05D5D16FD68D}"/>
              </a:ext>
            </a:extLst>
          </p:cNvPr>
          <p:cNvSpPr/>
          <p:nvPr/>
        </p:nvSpPr>
        <p:spPr>
          <a:xfrm rot="4234645" flipH="1">
            <a:off x="1873184" y="4120683"/>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3" name="Chart 42">
            <a:extLst>
              <a:ext uri="{FF2B5EF4-FFF2-40B4-BE49-F238E27FC236}">
                <a16:creationId xmlns:a16="http://schemas.microsoft.com/office/drawing/2014/main" id="{AA4DB237-D5BC-BC4E-B90F-680586FF338F}"/>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9"/>
          </a:graphicData>
        </a:graphic>
      </p:graphicFrame>
      <p:sp>
        <p:nvSpPr>
          <p:cNvPr id="44" name="Rounded Rectangle 43">
            <a:extLst>
              <a:ext uri="{FF2B5EF4-FFF2-40B4-BE49-F238E27FC236}">
                <a16:creationId xmlns:a16="http://schemas.microsoft.com/office/drawing/2014/main" id="{D1617585-2C54-C64E-875E-0F6AB28BE56F}"/>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B134484-0CF7-B24A-894E-7357422F0EB2}"/>
                  </a:ext>
                </a:extLst>
              </p:cNvPr>
              <p:cNvSpPr/>
              <p:nvPr/>
            </p:nvSpPr>
            <p:spPr>
              <a:xfrm>
                <a:off x="2757688" y="4261050"/>
                <a:ext cx="789062"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200" i="1" smtClean="0">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𝜃</m:t>
                          </m:r>
                        </m:e>
                        <m:sup>
                          <m:r>
                            <a:rPr lang="en-US" sz="1200" i="1" smtClean="0">
                              <a:latin typeface="Cambria Math" panose="02040503050406030204" pitchFamily="18" charset="0"/>
                              <a:ea typeface="Cambria Math" panose="02040503050406030204" pitchFamily="18" charset="0"/>
                            </a:rPr>
                            <m:t>°</m:t>
                          </m:r>
                        </m:sup>
                      </m:sSup>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45" name="Rectangle 44">
                <a:extLst>
                  <a:ext uri="{FF2B5EF4-FFF2-40B4-BE49-F238E27FC236}">
                    <a16:creationId xmlns:a16="http://schemas.microsoft.com/office/drawing/2014/main" id="{1B134484-0CF7-B24A-894E-7357422F0EB2}"/>
                  </a:ext>
                </a:extLst>
              </p:cNvPr>
              <p:cNvSpPr>
                <a:spLocks noRot="1" noChangeAspect="1" noMove="1" noResize="1" noEditPoints="1" noAdjustHandles="1" noChangeArrowheads="1" noChangeShapeType="1" noTextEdit="1"/>
              </p:cNvSpPr>
              <p:nvPr/>
            </p:nvSpPr>
            <p:spPr>
              <a:xfrm>
                <a:off x="2757688" y="4261050"/>
                <a:ext cx="789062" cy="281167"/>
              </a:xfrm>
              <a:prstGeom prst="rect">
                <a:avLst/>
              </a:prstGeom>
              <a:blipFill>
                <a:blip r:embed="rId10"/>
                <a:stretch>
                  <a:fillRect/>
                </a:stretch>
              </a:blipFill>
            </p:spPr>
            <p:txBody>
              <a:bodyPr/>
              <a:lstStyle/>
              <a:p>
                <a:r>
                  <a:rPr lang="en-US">
                    <a:noFill/>
                  </a:rPr>
                  <a:t> </a:t>
                </a:r>
              </a:p>
            </p:txBody>
          </p:sp>
        </mc:Fallback>
      </mc:AlternateContent>
      <p:sp>
        <p:nvSpPr>
          <p:cNvPr id="31" name="Rectangle 1">
            <a:extLst>
              <a:ext uri="{FF2B5EF4-FFF2-40B4-BE49-F238E27FC236}">
                <a16:creationId xmlns:a16="http://schemas.microsoft.com/office/drawing/2014/main" id="{70734027-9248-864C-8D4A-954B2464044A}"/>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cxnSp>
        <p:nvCxnSpPr>
          <p:cNvPr id="32" name="Straight Connector 31">
            <a:extLst>
              <a:ext uri="{FF2B5EF4-FFF2-40B4-BE49-F238E27FC236}">
                <a16:creationId xmlns:a16="http://schemas.microsoft.com/office/drawing/2014/main" id="{2A785396-40CF-584B-9E3C-FEABACD69DF6}"/>
              </a:ext>
            </a:extLst>
          </p:cNvPr>
          <p:cNvCxnSpPr>
            <a:cxnSpLocks/>
          </p:cNvCxnSpPr>
          <p:nvPr/>
        </p:nvCxnSpPr>
        <p:spPr bwMode="auto">
          <a:xfrm flipH="1">
            <a:off x="4347632" y="1063643"/>
            <a:ext cx="12075" cy="4006009"/>
          </a:xfrm>
          <a:prstGeom prst="line">
            <a:avLst/>
          </a:prstGeom>
          <a:blipFill dpi="0" rotWithShape="0">
            <a:blip r:embed="rId4"/>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6" name="Oval 35">
            <a:extLst>
              <a:ext uri="{FF2B5EF4-FFF2-40B4-BE49-F238E27FC236}">
                <a16:creationId xmlns:a16="http://schemas.microsoft.com/office/drawing/2014/main" id="{34E8CED8-0C99-7B45-9506-1EF6441E1864}"/>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39" name="Oval 38">
            <a:extLst>
              <a:ext uri="{FF2B5EF4-FFF2-40B4-BE49-F238E27FC236}">
                <a16:creationId xmlns:a16="http://schemas.microsoft.com/office/drawing/2014/main" id="{E4ACE5AF-03DF-4A44-8779-482E2422937F}"/>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40" name="TextBox 39">
            <a:extLst>
              <a:ext uri="{FF2B5EF4-FFF2-40B4-BE49-F238E27FC236}">
                <a16:creationId xmlns:a16="http://schemas.microsoft.com/office/drawing/2014/main" id="{4A71F24D-03FE-2D4E-9055-63389A23BA56}"/>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Tree>
    <p:extLst>
      <p:ext uri="{BB962C8B-B14F-4D97-AF65-F5344CB8AC3E}">
        <p14:creationId xmlns:p14="http://schemas.microsoft.com/office/powerpoint/2010/main" val="40059961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1.94444E-6 4.69136E-6 L -0.01215 -0.05587 L -0.01215 -0.05587 L -0.01215 -0.05587 " pathEditMode="relative" rAng="0" ptsTypes="AAAA">
                                      <p:cBhvr>
                                        <p:cTn id="10" dur="2000" fill="hold"/>
                                        <p:tgtEl>
                                          <p:spTgt spid="33"/>
                                        </p:tgtEl>
                                        <p:attrNameLst>
                                          <p:attrName>ppt_x</p:attrName>
                                          <p:attrName>ppt_y</p:attrName>
                                        </p:attrNameLst>
                                      </p:cBhvr>
                                      <p:rCtr x="-608" y="-2809"/>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8" grpId="0"/>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22</a:t>
            </a:fld>
            <a:endParaRPr lang="en-US" dirty="0"/>
          </a:p>
        </p:txBody>
      </p:sp>
      <p:graphicFrame>
        <p:nvGraphicFramePr>
          <p:cNvPr id="4" name="Table 3">
            <a:extLst>
              <a:ext uri="{FF2B5EF4-FFF2-40B4-BE49-F238E27FC236}">
                <a16:creationId xmlns:a16="http://schemas.microsoft.com/office/drawing/2014/main" id="{E1963A1E-4A65-B048-882A-C15AA97981C0}"/>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 name="Table 4">
            <a:extLst>
              <a:ext uri="{FF2B5EF4-FFF2-40B4-BE49-F238E27FC236}">
                <a16:creationId xmlns:a16="http://schemas.microsoft.com/office/drawing/2014/main" id="{0825BCEB-9A2C-104A-BFBE-27AF1976E4EC}"/>
              </a:ext>
            </a:extLst>
          </p:cNvPr>
          <p:cNvGraphicFramePr>
            <a:graphicFrameLocks noGrp="1"/>
          </p:cNvGraphicFramePr>
          <p:nvPr/>
        </p:nvGraphicFramePr>
        <p:xfrm>
          <a:off x="915863" y="213869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0.70 + j0.6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6" name="Table 5">
            <a:extLst>
              <a:ext uri="{FF2B5EF4-FFF2-40B4-BE49-F238E27FC236}">
                <a16:creationId xmlns:a16="http://schemas.microsoft.com/office/drawing/2014/main" id="{EFAEBCA5-8787-7A43-A955-D5FFFF0FCD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 name="Table 6">
            <a:extLst>
              <a:ext uri="{FF2B5EF4-FFF2-40B4-BE49-F238E27FC236}">
                <a16:creationId xmlns:a16="http://schemas.microsoft.com/office/drawing/2014/main" id="{82953732-CF3A-554E-8B0B-C9E590BEDE5E}"/>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31E34788-B5CC-3F49-9B91-6EAC009E683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8AF1684B-0A76-C64A-B295-9ED276F1345D}"/>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6D6B4A63-69D2-A846-89F0-9364452BD66C}"/>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1" name="Table 10">
            <a:extLst>
              <a:ext uri="{FF2B5EF4-FFF2-40B4-BE49-F238E27FC236}">
                <a16:creationId xmlns:a16="http://schemas.microsoft.com/office/drawing/2014/main" id="{13926DD8-C584-284A-BFF6-DB5F6D24257C}"/>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3A9CD5-DAA3-0D43-B7EF-9665FA4A4933}"/>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12" name="TextBox 11">
                <a:extLst>
                  <a:ext uri="{FF2B5EF4-FFF2-40B4-BE49-F238E27FC236}">
                    <a16:creationId xmlns:a16="http://schemas.microsoft.com/office/drawing/2014/main" id="{5F3A9CD5-DAA3-0D43-B7EF-9665FA4A4933}"/>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3"/>
                <a:stretch>
                  <a:fillRect l="-54545" b="-4545"/>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1620CED8-4D32-2B47-AF90-5B5BC569E3D9}"/>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21" name="Straight Arrow Connector 20">
            <a:extLst>
              <a:ext uri="{FF2B5EF4-FFF2-40B4-BE49-F238E27FC236}">
                <a16:creationId xmlns:a16="http://schemas.microsoft.com/office/drawing/2014/main" id="{FBE8F50B-23F5-E640-927A-4459B95AA5CF}"/>
              </a:ext>
            </a:extLst>
          </p:cNvPr>
          <p:cNvCxnSpPr>
            <a:cxnSpLocks/>
          </p:cNvCxnSpPr>
          <p:nvPr/>
        </p:nvCxnSpPr>
        <p:spPr bwMode="auto">
          <a:xfrm>
            <a:off x="1691680" y="4587974"/>
            <a:ext cx="1224136" cy="0"/>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Oval 22">
            <a:extLst>
              <a:ext uri="{FF2B5EF4-FFF2-40B4-BE49-F238E27FC236}">
                <a16:creationId xmlns:a16="http://schemas.microsoft.com/office/drawing/2014/main" id="{28BCCA14-E595-B844-AD9A-D7EC23A28782}"/>
              </a:ext>
            </a:extLst>
          </p:cNvPr>
          <p:cNvSpPr/>
          <p:nvPr/>
        </p:nvSpPr>
        <p:spPr bwMode="auto">
          <a:xfrm>
            <a:off x="1858861"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25" name="Straight Arrow Connector 24">
            <a:extLst>
              <a:ext uri="{FF2B5EF4-FFF2-40B4-BE49-F238E27FC236}">
                <a16:creationId xmlns:a16="http://schemas.microsoft.com/office/drawing/2014/main" id="{2DDB9C0A-9BF6-CE48-AB82-6FBD593ECEC5}"/>
              </a:ext>
            </a:extLst>
          </p:cNvPr>
          <p:cNvCxnSpPr>
            <a:cxnSpLocks/>
          </p:cNvCxnSpPr>
          <p:nvPr/>
        </p:nvCxnSpPr>
        <p:spPr bwMode="auto">
          <a:xfrm flipV="1">
            <a:off x="2287799" y="4011910"/>
            <a:ext cx="0" cy="1159556"/>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27C3519-8585-7648-BF11-888E5F37C428}"/>
                  </a:ext>
                </a:extLst>
              </p:cNvPr>
              <p:cNvSpPr txBox="1"/>
              <p:nvPr/>
            </p:nvSpPr>
            <p:spPr>
              <a:xfrm>
                <a:off x="2664537"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35" name="TextBox 34">
                <a:extLst>
                  <a:ext uri="{FF2B5EF4-FFF2-40B4-BE49-F238E27FC236}">
                    <a16:creationId xmlns:a16="http://schemas.microsoft.com/office/drawing/2014/main" id="{727C3519-8585-7648-BF11-888E5F37C428}"/>
                  </a:ext>
                </a:extLst>
              </p:cNvPr>
              <p:cNvSpPr txBox="1">
                <a:spLocks noRot="1" noChangeAspect="1" noMove="1" noResize="1" noEditPoints="1" noAdjustHandles="1" noChangeArrowheads="1" noChangeShapeType="1" noTextEdit="1"/>
              </p:cNvSpPr>
              <p:nvPr/>
            </p:nvSpPr>
            <p:spPr>
              <a:xfrm>
                <a:off x="2664537" y="4612930"/>
                <a:ext cx="468398"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1F11C93-6720-7748-823D-68792BFCB2B1}"/>
                  </a:ext>
                </a:extLst>
              </p:cNvPr>
              <p:cNvSpPr txBox="1"/>
              <p:nvPr/>
            </p:nvSpPr>
            <p:spPr>
              <a:xfrm>
                <a:off x="2578229" y="3941331"/>
                <a:ext cx="1290226"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 ∗ </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28" name="TextBox 27">
                <a:extLst>
                  <a:ext uri="{FF2B5EF4-FFF2-40B4-BE49-F238E27FC236}">
                    <a16:creationId xmlns:a16="http://schemas.microsoft.com/office/drawing/2014/main" id="{31F11C93-6720-7748-823D-68792BFCB2B1}"/>
                  </a:ext>
                </a:extLst>
              </p:cNvPr>
              <p:cNvSpPr txBox="1">
                <a:spLocks noRot="1" noChangeAspect="1" noMove="1" noResize="1" noEditPoints="1" noAdjustHandles="1" noChangeArrowheads="1" noChangeShapeType="1" noTextEdit="1"/>
              </p:cNvSpPr>
              <p:nvPr/>
            </p:nvSpPr>
            <p:spPr>
              <a:xfrm>
                <a:off x="2578229" y="3941331"/>
                <a:ext cx="1290226" cy="377476"/>
              </a:xfrm>
              <a:prstGeom prst="rect">
                <a:avLst/>
              </a:prstGeom>
              <a:blipFill>
                <a:blip r:embed="rId6"/>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A8B4127-F0AA-294C-9177-FAAE90F57FC8}"/>
                  </a:ext>
                </a:extLst>
              </p:cNvPr>
              <p:cNvSpPr txBox="1"/>
              <p:nvPr/>
            </p:nvSpPr>
            <p:spPr>
              <a:xfrm>
                <a:off x="1433516"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29" name="TextBox 28">
                <a:extLst>
                  <a:ext uri="{FF2B5EF4-FFF2-40B4-BE49-F238E27FC236}">
                    <a16:creationId xmlns:a16="http://schemas.microsoft.com/office/drawing/2014/main" id="{1A8B4127-F0AA-294C-9177-FAAE90F57FC8}"/>
                  </a:ext>
                </a:extLst>
              </p:cNvPr>
              <p:cNvSpPr txBox="1">
                <a:spLocks noRot="1" noChangeAspect="1" noMove="1" noResize="1" noEditPoints="1" noAdjustHandles="1" noChangeArrowheads="1" noChangeShapeType="1" noTextEdit="1"/>
              </p:cNvSpPr>
              <p:nvPr/>
            </p:nvSpPr>
            <p:spPr>
              <a:xfrm>
                <a:off x="1433516" y="4612930"/>
                <a:ext cx="468398" cy="307777"/>
              </a:xfrm>
              <a:prstGeom prst="rect">
                <a:avLst/>
              </a:prstGeom>
              <a:blipFill>
                <a:blip r:embed="rId7"/>
                <a:stretch>
                  <a:fillRect/>
                </a:stretch>
              </a:blipFill>
            </p:spPr>
            <p:txBody>
              <a:bodyPr/>
              <a:lstStyle/>
              <a:p>
                <a:r>
                  <a:rPr lang="en-US">
                    <a:noFill/>
                  </a:rPr>
                  <a:t> </a:t>
                </a:r>
              </a:p>
            </p:txBody>
          </p:sp>
        </mc:Fallback>
      </mc:AlternateContent>
      <p:sp>
        <p:nvSpPr>
          <p:cNvPr id="38" name="Arc 37">
            <a:extLst>
              <a:ext uri="{FF2B5EF4-FFF2-40B4-BE49-F238E27FC236}">
                <a16:creationId xmlns:a16="http://schemas.microsoft.com/office/drawing/2014/main" id="{84451052-63AC-3141-97B8-05D5D16FD68D}"/>
              </a:ext>
            </a:extLst>
          </p:cNvPr>
          <p:cNvSpPr/>
          <p:nvPr/>
        </p:nvSpPr>
        <p:spPr>
          <a:xfrm rot="4234645" flipH="1">
            <a:off x="1873184" y="4120683"/>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59DF4FAE-1CCB-C54E-9F05-9DEDAEE37B45}"/>
                  </a:ext>
                </a:extLst>
              </p:cNvPr>
              <p:cNvSpPr/>
              <p:nvPr/>
            </p:nvSpPr>
            <p:spPr>
              <a:xfrm>
                <a:off x="2757688" y="4261050"/>
                <a:ext cx="789062"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200" i="1" smtClean="0">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𝜃</m:t>
                          </m:r>
                        </m:e>
                        <m:sup>
                          <m:r>
                            <a:rPr lang="en-US" sz="1200" i="1" smtClean="0">
                              <a:latin typeface="Cambria Math" panose="02040503050406030204" pitchFamily="18" charset="0"/>
                              <a:ea typeface="Cambria Math" panose="02040503050406030204" pitchFamily="18" charset="0"/>
                            </a:rPr>
                            <m:t>°</m:t>
                          </m:r>
                        </m:sup>
                      </m:sSup>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39" name="Rectangle 38">
                <a:extLst>
                  <a:ext uri="{FF2B5EF4-FFF2-40B4-BE49-F238E27FC236}">
                    <a16:creationId xmlns:a16="http://schemas.microsoft.com/office/drawing/2014/main" id="{59DF4FAE-1CCB-C54E-9F05-9DEDAEE37B45}"/>
                  </a:ext>
                </a:extLst>
              </p:cNvPr>
              <p:cNvSpPr>
                <a:spLocks noRot="1" noChangeAspect="1" noMove="1" noResize="1" noEditPoints="1" noAdjustHandles="1" noChangeArrowheads="1" noChangeShapeType="1" noTextEdit="1"/>
              </p:cNvSpPr>
              <p:nvPr/>
            </p:nvSpPr>
            <p:spPr>
              <a:xfrm>
                <a:off x="2757688" y="4261050"/>
                <a:ext cx="789062" cy="281167"/>
              </a:xfrm>
              <a:prstGeom prst="rect">
                <a:avLst/>
              </a:prstGeom>
              <a:blipFill>
                <a:blip r:embed="rId8"/>
                <a:stretch>
                  <a:fillRect/>
                </a:stretch>
              </a:blipFill>
            </p:spPr>
            <p:txBody>
              <a:bodyPr/>
              <a:lstStyle/>
              <a:p>
                <a:r>
                  <a:rPr lang="en-US">
                    <a:noFill/>
                  </a:rPr>
                  <a:t> </a:t>
                </a:r>
              </a:p>
            </p:txBody>
          </p:sp>
        </mc:Fallback>
      </mc:AlternateContent>
      <p:sp>
        <p:nvSpPr>
          <p:cNvPr id="31" name="Multiply 30">
            <a:extLst>
              <a:ext uri="{FF2B5EF4-FFF2-40B4-BE49-F238E27FC236}">
                <a16:creationId xmlns:a16="http://schemas.microsoft.com/office/drawing/2014/main" id="{DC472637-FD7C-264C-A13A-A388C064F850}"/>
              </a:ext>
            </a:extLst>
          </p:cNvPr>
          <p:cNvSpPr/>
          <p:nvPr/>
        </p:nvSpPr>
        <p:spPr bwMode="auto">
          <a:xfrm>
            <a:off x="2512172" y="4168233"/>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22F450E-049F-784C-A0FB-29C737920336}"/>
                  </a:ext>
                </a:extLst>
              </p:cNvPr>
              <p:cNvSpPr txBox="1"/>
              <p:nvPr/>
            </p:nvSpPr>
            <p:spPr>
              <a:xfrm>
                <a:off x="2828279" y="1379001"/>
                <a:ext cx="1015727" cy="336823"/>
              </a:xfrm>
              <a:prstGeom prst="rect">
                <a:avLst/>
              </a:prstGeom>
              <a:noFill/>
            </p:spPr>
            <p:txBody>
              <a:bodyPr wrap="none" rtlCol="0">
                <a:spAutoFit/>
              </a:bodyPr>
              <a:lstStyle/>
              <a:p>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 ∗ </m:t>
                        </m:r>
                        <m:r>
                          <a:rPr lang="en-US" sz="1200" b="0" i="1" smtClean="0">
                            <a:latin typeface="Cambria Math" panose="02040503050406030204" pitchFamily="18" charset="0"/>
                          </a:rPr>
                          <m:t>𝑒</m:t>
                        </m:r>
                      </m:e>
                      <m:sup>
                        <m:r>
                          <a:rPr lang="en-US" sz="1200" b="0" i="1" smtClean="0">
                            <a:latin typeface="Cambria Math" panose="02040503050406030204" pitchFamily="18" charset="0"/>
                          </a:rPr>
                          <m:t>𝑗</m:t>
                        </m:r>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𝜃</m:t>
                        </m:r>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180</m:t>
                            </m:r>
                          </m:den>
                        </m:f>
                      </m:sup>
                    </m:sSup>
                  </m:oMath>
                </a14:m>
                <a:r>
                  <a:rPr lang="en-US" sz="1200" dirty="0"/>
                  <a:t> </a:t>
                </a:r>
              </a:p>
            </p:txBody>
          </p:sp>
        </mc:Choice>
        <mc:Fallback xmlns="">
          <p:sp>
            <p:nvSpPr>
              <p:cNvPr id="36" name="TextBox 35">
                <a:extLst>
                  <a:ext uri="{FF2B5EF4-FFF2-40B4-BE49-F238E27FC236}">
                    <a16:creationId xmlns:a16="http://schemas.microsoft.com/office/drawing/2014/main" id="{322F450E-049F-784C-A0FB-29C737920336}"/>
                  </a:ext>
                </a:extLst>
              </p:cNvPr>
              <p:cNvSpPr txBox="1">
                <a:spLocks noRot="1" noChangeAspect="1" noMove="1" noResize="1" noEditPoints="1" noAdjustHandles="1" noChangeArrowheads="1" noChangeShapeType="1" noTextEdit="1"/>
              </p:cNvSpPr>
              <p:nvPr/>
            </p:nvSpPr>
            <p:spPr>
              <a:xfrm>
                <a:off x="2828279" y="1379001"/>
                <a:ext cx="1015727" cy="336823"/>
              </a:xfrm>
              <a:prstGeom prst="rect">
                <a:avLst/>
              </a:prstGeom>
              <a:blipFill>
                <a:blip r:embed="rId9"/>
                <a:stretch>
                  <a:fillRect b="-7407"/>
                </a:stretch>
              </a:blipFill>
            </p:spPr>
            <p:txBody>
              <a:bodyPr/>
              <a:lstStyle/>
              <a:p>
                <a:r>
                  <a:rPr lang="en-US">
                    <a:noFill/>
                  </a:rPr>
                  <a:t> </a:t>
                </a:r>
              </a:p>
            </p:txBody>
          </p:sp>
        </mc:Fallback>
      </mc:AlternateContent>
      <p:sp>
        <p:nvSpPr>
          <p:cNvPr id="40" name="Arc 39">
            <a:extLst>
              <a:ext uri="{FF2B5EF4-FFF2-40B4-BE49-F238E27FC236}">
                <a16:creationId xmlns:a16="http://schemas.microsoft.com/office/drawing/2014/main" id="{9B5C4BD0-F61D-234B-BF58-1B193C5BD9DA}"/>
              </a:ext>
            </a:extLst>
          </p:cNvPr>
          <p:cNvSpPr/>
          <p:nvPr/>
        </p:nvSpPr>
        <p:spPr>
          <a:xfrm rot="10166870">
            <a:off x="2279297" y="1055390"/>
            <a:ext cx="1260303" cy="1161820"/>
          </a:xfrm>
          <a:prstGeom prst="arc">
            <a:avLst>
              <a:gd name="adj1" fmla="val 11721915"/>
              <a:gd name="adj2" fmla="val 15511595"/>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3A4AEC6C-DE17-A14D-901C-F755E9DF0042}"/>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aphicFrame>
        <p:nvGraphicFramePr>
          <p:cNvPr id="43" name="Chart 42">
            <a:extLst>
              <a:ext uri="{FF2B5EF4-FFF2-40B4-BE49-F238E27FC236}">
                <a16:creationId xmlns:a16="http://schemas.microsoft.com/office/drawing/2014/main" id="{B4731757-C81B-7546-8621-E1045076C67B}"/>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10"/>
          </a:graphicData>
        </a:graphic>
      </p:graphicFrame>
      <p:sp>
        <p:nvSpPr>
          <p:cNvPr id="44" name="TextBox 43">
            <a:extLst>
              <a:ext uri="{FF2B5EF4-FFF2-40B4-BE49-F238E27FC236}">
                <a16:creationId xmlns:a16="http://schemas.microsoft.com/office/drawing/2014/main" id="{9069BC72-A166-6547-BCCF-97C686CAC000}"/>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graphicFrame>
        <p:nvGraphicFramePr>
          <p:cNvPr id="46" name="Chart 45">
            <a:extLst>
              <a:ext uri="{FF2B5EF4-FFF2-40B4-BE49-F238E27FC236}">
                <a16:creationId xmlns:a16="http://schemas.microsoft.com/office/drawing/2014/main" id="{69544BA0-6A56-854F-8473-32DB86A60E18}"/>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11"/>
          </a:graphicData>
        </a:graphic>
      </p:graphicFrame>
      <p:sp>
        <p:nvSpPr>
          <p:cNvPr id="33" name="Rectangle 1">
            <a:extLst>
              <a:ext uri="{FF2B5EF4-FFF2-40B4-BE49-F238E27FC236}">
                <a16:creationId xmlns:a16="http://schemas.microsoft.com/office/drawing/2014/main" id="{98509475-9259-4F48-981A-00A44C2F2D7D}"/>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cxnSp>
        <p:nvCxnSpPr>
          <p:cNvPr id="34" name="Straight Connector 33">
            <a:extLst>
              <a:ext uri="{FF2B5EF4-FFF2-40B4-BE49-F238E27FC236}">
                <a16:creationId xmlns:a16="http://schemas.microsoft.com/office/drawing/2014/main" id="{FC33BF0B-1A52-F549-98F3-519724F8292B}"/>
              </a:ext>
            </a:extLst>
          </p:cNvPr>
          <p:cNvCxnSpPr>
            <a:cxnSpLocks/>
          </p:cNvCxnSpPr>
          <p:nvPr/>
        </p:nvCxnSpPr>
        <p:spPr bwMode="auto">
          <a:xfrm flipH="1">
            <a:off x="4347632" y="1063643"/>
            <a:ext cx="12075" cy="4006009"/>
          </a:xfrm>
          <a:prstGeom prst="line">
            <a:avLst/>
          </a:prstGeom>
          <a:blipFill dpi="0" rotWithShape="0">
            <a:blip r:embed="rId4"/>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7" name="Oval 36">
            <a:extLst>
              <a:ext uri="{FF2B5EF4-FFF2-40B4-BE49-F238E27FC236}">
                <a16:creationId xmlns:a16="http://schemas.microsoft.com/office/drawing/2014/main" id="{C8AB8C47-B749-3049-BC5D-028B821942D1}"/>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41" name="Oval 40">
            <a:extLst>
              <a:ext uri="{FF2B5EF4-FFF2-40B4-BE49-F238E27FC236}">
                <a16:creationId xmlns:a16="http://schemas.microsoft.com/office/drawing/2014/main" id="{6ED40862-3188-DD4B-934D-C5D89E284D78}"/>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47" name="TextBox 46">
            <a:extLst>
              <a:ext uri="{FF2B5EF4-FFF2-40B4-BE49-F238E27FC236}">
                <a16:creationId xmlns:a16="http://schemas.microsoft.com/office/drawing/2014/main" id="{1FCB48BB-46D9-2B46-A6A1-E395017A8C6C}"/>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Tree>
    <p:extLst>
      <p:ext uri="{BB962C8B-B14F-4D97-AF65-F5344CB8AC3E}">
        <p14:creationId xmlns:p14="http://schemas.microsoft.com/office/powerpoint/2010/main" val="255976755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23</a:t>
            </a:fld>
            <a:endParaRPr lang="en-US" dirty="0"/>
          </a:p>
        </p:txBody>
      </p:sp>
      <p:graphicFrame>
        <p:nvGraphicFramePr>
          <p:cNvPr id="4" name="Table 3">
            <a:extLst>
              <a:ext uri="{FF2B5EF4-FFF2-40B4-BE49-F238E27FC236}">
                <a16:creationId xmlns:a16="http://schemas.microsoft.com/office/drawing/2014/main" id="{E1963A1E-4A65-B048-882A-C15AA97981C0}"/>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 name="Table 4">
            <a:extLst>
              <a:ext uri="{FF2B5EF4-FFF2-40B4-BE49-F238E27FC236}">
                <a16:creationId xmlns:a16="http://schemas.microsoft.com/office/drawing/2014/main" id="{0825BCEB-9A2C-104A-BFBE-27AF1976E4EC}"/>
              </a:ext>
            </a:extLst>
          </p:cNvPr>
          <p:cNvGraphicFramePr>
            <a:graphicFrameLocks noGrp="1"/>
          </p:cNvGraphicFramePr>
          <p:nvPr/>
        </p:nvGraphicFramePr>
        <p:xfrm>
          <a:off x="915863" y="213869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0.70 + j0.6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6" name="Table 5">
            <a:extLst>
              <a:ext uri="{FF2B5EF4-FFF2-40B4-BE49-F238E27FC236}">
                <a16:creationId xmlns:a16="http://schemas.microsoft.com/office/drawing/2014/main" id="{EFAEBCA5-8787-7A43-A955-D5FFFF0FCD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 name="Table 6">
            <a:extLst>
              <a:ext uri="{FF2B5EF4-FFF2-40B4-BE49-F238E27FC236}">
                <a16:creationId xmlns:a16="http://schemas.microsoft.com/office/drawing/2014/main" id="{82953732-CF3A-554E-8B0B-C9E590BEDE5E}"/>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31E34788-B5CC-3F49-9B91-6EAC009E683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8AF1684B-0A76-C64A-B295-9ED276F1345D}"/>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6D6B4A63-69D2-A846-89F0-9364452BD66C}"/>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1" name="Table 10">
            <a:extLst>
              <a:ext uri="{FF2B5EF4-FFF2-40B4-BE49-F238E27FC236}">
                <a16:creationId xmlns:a16="http://schemas.microsoft.com/office/drawing/2014/main" id="{13926DD8-C584-284A-BFF6-DB5F6D24257C}"/>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3A9CD5-DAA3-0D43-B7EF-9665FA4A4933}"/>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12" name="TextBox 11">
                <a:extLst>
                  <a:ext uri="{FF2B5EF4-FFF2-40B4-BE49-F238E27FC236}">
                    <a16:creationId xmlns:a16="http://schemas.microsoft.com/office/drawing/2014/main" id="{5F3A9CD5-DAA3-0D43-B7EF-9665FA4A4933}"/>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3"/>
                <a:stretch>
                  <a:fillRect l="-54545" b="-4545"/>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1620CED8-4D32-2B47-AF90-5B5BC569E3D9}"/>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21" name="Straight Arrow Connector 20">
            <a:extLst>
              <a:ext uri="{FF2B5EF4-FFF2-40B4-BE49-F238E27FC236}">
                <a16:creationId xmlns:a16="http://schemas.microsoft.com/office/drawing/2014/main" id="{FBE8F50B-23F5-E640-927A-4459B95AA5CF}"/>
              </a:ext>
            </a:extLst>
          </p:cNvPr>
          <p:cNvCxnSpPr>
            <a:cxnSpLocks/>
          </p:cNvCxnSpPr>
          <p:nvPr/>
        </p:nvCxnSpPr>
        <p:spPr bwMode="auto">
          <a:xfrm>
            <a:off x="1691680" y="4587974"/>
            <a:ext cx="1224136" cy="0"/>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Oval 22">
            <a:extLst>
              <a:ext uri="{FF2B5EF4-FFF2-40B4-BE49-F238E27FC236}">
                <a16:creationId xmlns:a16="http://schemas.microsoft.com/office/drawing/2014/main" id="{28BCCA14-E595-B844-AD9A-D7EC23A28782}"/>
              </a:ext>
            </a:extLst>
          </p:cNvPr>
          <p:cNvSpPr/>
          <p:nvPr/>
        </p:nvSpPr>
        <p:spPr bwMode="auto">
          <a:xfrm>
            <a:off x="1858861"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25" name="Straight Arrow Connector 24">
            <a:extLst>
              <a:ext uri="{FF2B5EF4-FFF2-40B4-BE49-F238E27FC236}">
                <a16:creationId xmlns:a16="http://schemas.microsoft.com/office/drawing/2014/main" id="{2DDB9C0A-9BF6-CE48-AB82-6FBD593ECEC5}"/>
              </a:ext>
            </a:extLst>
          </p:cNvPr>
          <p:cNvCxnSpPr>
            <a:cxnSpLocks/>
          </p:cNvCxnSpPr>
          <p:nvPr/>
        </p:nvCxnSpPr>
        <p:spPr bwMode="auto">
          <a:xfrm flipV="1">
            <a:off x="2287799" y="4011910"/>
            <a:ext cx="0" cy="1159556"/>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27C3519-8585-7648-BF11-888E5F37C428}"/>
                  </a:ext>
                </a:extLst>
              </p:cNvPr>
              <p:cNvSpPr txBox="1"/>
              <p:nvPr/>
            </p:nvSpPr>
            <p:spPr>
              <a:xfrm>
                <a:off x="2664537"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35" name="TextBox 34">
                <a:extLst>
                  <a:ext uri="{FF2B5EF4-FFF2-40B4-BE49-F238E27FC236}">
                    <a16:creationId xmlns:a16="http://schemas.microsoft.com/office/drawing/2014/main" id="{727C3519-8585-7648-BF11-888E5F37C428}"/>
                  </a:ext>
                </a:extLst>
              </p:cNvPr>
              <p:cNvSpPr txBox="1">
                <a:spLocks noRot="1" noChangeAspect="1" noMove="1" noResize="1" noEditPoints="1" noAdjustHandles="1" noChangeArrowheads="1" noChangeShapeType="1" noTextEdit="1"/>
              </p:cNvSpPr>
              <p:nvPr/>
            </p:nvSpPr>
            <p:spPr>
              <a:xfrm>
                <a:off x="2664537" y="4612930"/>
                <a:ext cx="468398"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1F11C93-6720-7748-823D-68792BFCB2B1}"/>
                  </a:ext>
                </a:extLst>
              </p:cNvPr>
              <p:cNvSpPr txBox="1"/>
              <p:nvPr/>
            </p:nvSpPr>
            <p:spPr>
              <a:xfrm>
                <a:off x="2578229" y="3941331"/>
                <a:ext cx="1290226"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 ∗ </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28" name="TextBox 27">
                <a:extLst>
                  <a:ext uri="{FF2B5EF4-FFF2-40B4-BE49-F238E27FC236}">
                    <a16:creationId xmlns:a16="http://schemas.microsoft.com/office/drawing/2014/main" id="{31F11C93-6720-7748-823D-68792BFCB2B1}"/>
                  </a:ext>
                </a:extLst>
              </p:cNvPr>
              <p:cNvSpPr txBox="1">
                <a:spLocks noRot="1" noChangeAspect="1" noMove="1" noResize="1" noEditPoints="1" noAdjustHandles="1" noChangeArrowheads="1" noChangeShapeType="1" noTextEdit="1"/>
              </p:cNvSpPr>
              <p:nvPr/>
            </p:nvSpPr>
            <p:spPr>
              <a:xfrm>
                <a:off x="2578229" y="3941331"/>
                <a:ext cx="1290226" cy="377476"/>
              </a:xfrm>
              <a:prstGeom prst="rect">
                <a:avLst/>
              </a:prstGeom>
              <a:blipFill>
                <a:blip r:embed="rId6"/>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A8B4127-F0AA-294C-9177-FAAE90F57FC8}"/>
                  </a:ext>
                </a:extLst>
              </p:cNvPr>
              <p:cNvSpPr txBox="1"/>
              <p:nvPr/>
            </p:nvSpPr>
            <p:spPr>
              <a:xfrm>
                <a:off x="1433516"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29" name="TextBox 28">
                <a:extLst>
                  <a:ext uri="{FF2B5EF4-FFF2-40B4-BE49-F238E27FC236}">
                    <a16:creationId xmlns:a16="http://schemas.microsoft.com/office/drawing/2014/main" id="{1A8B4127-F0AA-294C-9177-FAAE90F57FC8}"/>
                  </a:ext>
                </a:extLst>
              </p:cNvPr>
              <p:cNvSpPr txBox="1">
                <a:spLocks noRot="1" noChangeAspect="1" noMove="1" noResize="1" noEditPoints="1" noAdjustHandles="1" noChangeArrowheads="1" noChangeShapeType="1" noTextEdit="1"/>
              </p:cNvSpPr>
              <p:nvPr/>
            </p:nvSpPr>
            <p:spPr>
              <a:xfrm>
                <a:off x="1433516" y="4612930"/>
                <a:ext cx="468398" cy="307777"/>
              </a:xfrm>
              <a:prstGeom prst="rect">
                <a:avLst/>
              </a:prstGeom>
              <a:blipFill>
                <a:blip r:embed="rId7"/>
                <a:stretch>
                  <a:fillRect/>
                </a:stretch>
              </a:blipFill>
            </p:spPr>
            <p:txBody>
              <a:bodyPr/>
              <a:lstStyle/>
              <a:p>
                <a:r>
                  <a:rPr lang="en-US">
                    <a:noFill/>
                  </a:rPr>
                  <a:t> </a:t>
                </a:r>
              </a:p>
            </p:txBody>
          </p:sp>
        </mc:Fallback>
      </mc:AlternateContent>
      <p:graphicFrame>
        <p:nvGraphicFramePr>
          <p:cNvPr id="30" name="Chart 29">
            <a:extLst>
              <a:ext uri="{FF2B5EF4-FFF2-40B4-BE49-F238E27FC236}">
                <a16:creationId xmlns:a16="http://schemas.microsoft.com/office/drawing/2014/main" id="{9313BB37-560A-F64C-8F08-CF3E3C20C65D}"/>
              </a:ext>
            </a:extLst>
          </p:cNvPr>
          <p:cNvGraphicFramePr/>
          <p:nvPr/>
        </p:nvGraphicFramePr>
        <p:xfrm>
          <a:off x="4499992" y="1059582"/>
          <a:ext cx="3874985" cy="18002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2" name="Chart 31">
            <a:extLst>
              <a:ext uri="{FF2B5EF4-FFF2-40B4-BE49-F238E27FC236}">
                <a16:creationId xmlns:a16="http://schemas.microsoft.com/office/drawing/2014/main" id="{0097213C-2FE7-2D47-8D8A-ADB02DD73E3E}"/>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9"/>
          </a:graphicData>
        </a:graphic>
      </p:graphicFrame>
      <p:sp>
        <p:nvSpPr>
          <p:cNvPr id="34" name="TextBox 33">
            <a:extLst>
              <a:ext uri="{FF2B5EF4-FFF2-40B4-BE49-F238E27FC236}">
                <a16:creationId xmlns:a16="http://schemas.microsoft.com/office/drawing/2014/main" id="{FEE2BF53-D352-CA4B-BB2D-854BAD9FFCB4}"/>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sp>
        <p:nvSpPr>
          <p:cNvPr id="38" name="Arc 37">
            <a:extLst>
              <a:ext uri="{FF2B5EF4-FFF2-40B4-BE49-F238E27FC236}">
                <a16:creationId xmlns:a16="http://schemas.microsoft.com/office/drawing/2014/main" id="{84451052-63AC-3141-97B8-05D5D16FD68D}"/>
              </a:ext>
            </a:extLst>
          </p:cNvPr>
          <p:cNvSpPr/>
          <p:nvPr/>
        </p:nvSpPr>
        <p:spPr>
          <a:xfrm rot="4234645" flipH="1">
            <a:off x="1873184" y="4120683"/>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59DF4FAE-1CCB-C54E-9F05-9DEDAEE37B45}"/>
                  </a:ext>
                </a:extLst>
              </p:cNvPr>
              <p:cNvSpPr/>
              <p:nvPr/>
            </p:nvSpPr>
            <p:spPr>
              <a:xfrm>
                <a:off x="2757688" y="4261050"/>
                <a:ext cx="789062"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200" i="1" smtClean="0">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𝜃</m:t>
                          </m:r>
                        </m:e>
                        <m:sup>
                          <m:r>
                            <a:rPr lang="en-US" sz="1200" i="1" smtClean="0">
                              <a:latin typeface="Cambria Math" panose="02040503050406030204" pitchFamily="18" charset="0"/>
                              <a:ea typeface="Cambria Math" panose="02040503050406030204" pitchFamily="18" charset="0"/>
                            </a:rPr>
                            <m:t>°</m:t>
                          </m:r>
                        </m:sup>
                      </m:sSup>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39" name="Rectangle 38">
                <a:extLst>
                  <a:ext uri="{FF2B5EF4-FFF2-40B4-BE49-F238E27FC236}">
                    <a16:creationId xmlns:a16="http://schemas.microsoft.com/office/drawing/2014/main" id="{59DF4FAE-1CCB-C54E-9F05-9DEDAEE37B45}"/>
                  </a:ext>
                </a:extLst>
              </p:cNvPr>
              <p:cNvSpPr>
                <a:spLocks noRot="1" noChangeAspect="1" noMove="1" noResize="1" noEditPoints="1" noAdjustHandles="1" noChangeArrowheads="1" noChangeShapeType="1" noTextEdit="1"/>
              </p:cNvSpPr>
              <p:nvPr/>
            </p:nvSpPr>
            <p:spPr>
              <a:xfrm>
                <a:off x="2757688" y="4261050"/>
                <a:ext cx="789062" cy="281167"/>
              </a:xfrm>
              <a:prstGeom prst="rect">
                <a:avLst/>
              </a:prstGeom>
              <a:blipFill>
                <a:blip r:embed="rId10"/>
                <a:stretch>
                  <a:fillRect/>
                </a:stretch>
              </a:blipFill>
            </p:spPr>
            <p:txBody>
              <a:bodyPr/>
              <a:lstStyle/>
              <a:p>
                <a:r>
                  <a:rPr lang="en-US">
                    <a:noFill/>
                  </a:rPr>
                  <a:t> </a:t>
                </a:r>
              </a:p>
            </p:txBody>
          </p:sp>
        </mc:Fallback>
      </mc:AlternateContent>
      <p:sp>
        <p:nvSpPr>
          <p:cNvPr id="31" name="Multiply 30">
            <a:extLst>
              <a:ext uri="{FF2B5EF4-FFF2-40B4-BE49-F238E27FC236}">
                <a16:creationId xmlns:a16="http://schemas.microsoft.com/office/drawing/2014/main" id="{DC472637-FD7C-264C-A13A-A388C064F850}"/>
              </a:ext>
            </a:extLst>
          </p:cNvPr>
          <p:cNvSpPr/>
          <p:nvPr/>
        </p:nvSpPr>
        <p:spPr bwMode="auto">
          <a:xfrm>
            <a:off x="2512172" y="4168233"/>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22F450E-049F-784C-A0FB-29C737920336}"/>
                  </a:ext>
                </a:extLst>
              </p:cNvPr>
              <p:cNvSpPr txBox="1"/>
              <p:nvPr/>
            </p:nvSpPr>
            <p:spPr>
              <a:xfrm>
                <a:off x="2828279" y="1379001"/>
                <a:ext cx="1015727" cy="336823"/>
              </a:xfrm>
              <a:prstGeom prst="rect">
                <a:avLst/>
              </a:prstGeom>
              <a:noFill/>
            </p:spPr>
            <p:txBody>
              <a:bodyPr wrap="none" rtlCol="0">
                <a:spAutoFit/>
              </a:bodyPr>
              <a:lstStyle/>
              <a:p>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 ∗ </m:t>
                        </m:r>
                        <m:r>
                          <a:rPr lang="en-US" sz="1200" b="0" i="1" smtClean="0">
                            <a:latin typeface="Cambria Math" panose="02040503050406030204" pitchFamily="18" charset="0"/>
                          </a:rPr>
                          <m:t>𝑒</m:t>
                        </m:r>
                      </m:e>
                      <m:sup>
                        <m:r>
                          <a:rPr lang="en-US" sz="1200" b="0" i="1" smtClean="0">
                            <a:latin typeface="Cambria Math" panose="02040503050406030204" pitchFamily="18" charset="0"/>
                          </a:rPr>
                          <m:t>𝑗</m:t>
                        </m:r>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𝜃</m:t>
                        </m:r>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180</m:t>
                            </m:r>
                          </m:den>
                        </m:f>
                      </m:sup>
                    </m:sSup>
                  </m:oMath>
                </a14:m>
                <a:r>
                  <a:rPr lang="en-US" sz="1200" dirty="0"/>
                  <a:t> </a:t>
                </a:r>
              </a:p>
            </p:txBody>
          </p:sp>
        </mc:Choice>
        <mc:Fallback xmlns="">
          <p:sp>
            <p:nvSpPr>
              <p:cNvPr id="36" name="TextBox 35">
                <a:extLst>
                  <a:ext uri="{FF2B5EF4-FFF2-40B4-BE49-F238E27FC236}">
                    <a16:creationId xmlns:a16="http://schemas.microsoft.com/office/drawing/2014/main" id="{322F450E-049F-784C-A0FB-29C737920336}"/>
                  </a:ext>
                </a:extLst>
              </p:cNvPr>
              <p:cNvSpPr txBox="1">
                <a:spLocks noRot="1" noChangeAspect="1" noMove="1" noResize="1" noEditPoints="1" noAdjustHandles="1" noChangeArrowheads="1" noChangeShapeType="1" noTextEdit="1"/>
              </p:cNvSpPr>
              <p:nvPr/>
            </p:nvSpPr>
            <p:spPr>
              <a:xfrm>
                <a:off x="2828279" y="1379001"/>
                <a:ext cx="1015727" cy="336823"/>
              </a:xfrm>
              <a:prstGeom prst="rect">
                <a:avLst/>
              </a:prstGeom>
              <a:blipFill>
                <a:blip r:embed="rId11"/>
                <a:stretch>
                  <a:fillRect b="-7407"/>
                </a:stretch>
              </a:blipFill>
            </p:spPr>
            <p:txBody>
              <a:bodyPr/>
              <a:lstStyle/>
              <a:p>
                <a:r>
                  <a:rPr lang="en-US">
                    <a:noFill/>
                  </a:rPr>
                  <a:t> </a:t>
                </a:r>
              </a:p>
            </p:txBody>
          </p:sp>
        </mc:Fallback>
      </mc:AlternateContent>
      <p:sp>
        <p:nvSpPr>
          <p:cNvPr id="40" name="Arc 39">
            <a:extLst>
              <a:ext uri="{FF2B5EF4-FFF2-40B4-BE49-F238E27FC236}">
                <a16:creationId xmlns:a16="http://schemas.microsoft.com/office/drawing/2014/main" id="{9B5C4BD0-F61D-234B-BF58-1B193C5BD9DA}"/>
              </a:ext>
            </a:extLst>
          </p:cNvPr>
          <p:cNvSpPr/>
          <p:nvPr/>
        </p:nvSpPr>
        <p:spPr>
          <a:xfrm rot="10166870">
            <a:off x="2279297" y="1055390"/>
            <a:ext cx="1260303" cy="1161820"/>
          </a:xfrm>
          <a:prstGeom prst="arc">
            <a:avLst>
              <a:gd name="adj1" fmla="val 11721915"/>
              <a:gd name="adj2" fmla="val 15511595"/>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45F2339B-B4F7-C945-9820-20822936B7BA}"/>
              </a:ext>
            </a:extLst>
          </p:cNvPr>
          <p:cNvSpPr/>
          <p:nvPr/>
        </p:nvSpPr>
        <p:spPr bwMode="auto">
          <a:xfrm>
            <a:off x="5722695" y="1792826"/>
            <a:ext cx="288032" cy="333711"/>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1" name="Oval 40">
            <a:extLst>
              <a:ext uri="{FF2B5EF4-FFF2-40B4-BE49-F238E27FC236}">
                <a16:creationId xmlns:a16="http://schemas.microsoft.com/office/drawing/2014/main" id="{5A745767-0411-6D45-9C33-9D79020FDDDA}"/>
              </a:ext>
            </a:extLst>
          </p:cNvPr>
          <p:cNvSpPr/>
          <p:nvPr/>
        </p:nvSpPr>
        <p:spPr bwMode="auto">
          <a:xfrm>
            <a:off x="5672768" y="3070178"/>
            <a:ext cx="432048" cy="697744"/>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2" name="Rounded Rectangle 41">
            <a:extLst>
              <a:ext uri="{FF2B5EF4-FFF2-40B4-BE49-F238E27FC236}">
                <a16:creationId xmlns:a16="http://schemas.microsoft.com/office/drawing/2014/main" id="{3A4AEC6C-DE17-A14D-901C-F755E9DF0042}"/>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3" name="Rectangle 1">
            <a:extLst>
              <a:ext uri="{FF2B5EF4-FFF2-40B4-BE49-F238E27FC236}">
                <a16:creationId xmlns:a16="http://schemas.microsoft.com/office/drawing/2014/main" id="{829BAEB3-7A55-DC45-892E-1900D597317C}"/>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cxnSp>
        <p:nvCxnSpPr>
          <p:cNvPr id="45" name="Straight Connector 44">
            <a:extLst>
              <a:ext uri="{FF2B5EF4-FFF2-40B4-BE49-F238E27FC236}">
                <a16:creationId xmlns:a16="http://schemas.microsoft.com/office/drawing/2014/main" id="{992AF269-E3C8-654A-944E-65B3BD7197E9}"/>
              </a:ext>
            </a:extLst>
          </p:cNvPr>
          <p:cNvCxnSpPr>
            <a:cxnSpLocks/>
          </p:cNvCxnSpPr>
          <p:nvPr/>
        </p:nvCxnSpPr>
        <p:spPr bwMode="auto">
          <a:xfrm flipH="1">
            <a:off x="4347632" y="1063643"/>
            <a:ext cx="12075" cy="4006009"/>
          </a:xfrm>
          <a:prstGeom prst="line">
            <a:avLst/>
          </a:prstGeom>
          <a:blipFill dpi="0" rotWithShape="0">
            <a:blip r:embed="rId4"/>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6" name="Oval 45">
            <a:extLst>
              <a:ext uri="{FF2B5EF4-FFF2-40B4-BE49-F238E27FC236}">
                <a16:creationId xmlns:a16="http://schemas.microsoft.com/office/drawing/2014/main" id="{B5F3402E-B3EC-724C-85C3-8EE97C2F132F}"/>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47" name="Oval 46">
            <a:extLst>
              <a:ext uri="{FF2B5EF4-FFF2-40B4-BE49-F238E27FC236}">
                <a16:creationId xmlns:a16="http://schemas.microsoft.com/office/drawing/2014/main" id="{2C94FEB8-57E9-C44E-83D2-F1E61D68B5D5}"/>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48" name="TextBox 47">
            <a:extLst>
              <a:ext uri="{FF2B5EF4-FFF2-40B4-BE49-F238E27FC236}">
                <a16:creationId xmlns:a16="http://schemas.microsoft.com/office/drawing/2014/main" id="{65119B1F-26BE-6E48-B303-7527BEBD0C6B}"/>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
        <p:nvSpPr>
          <p:cNvPr id="44" name="Rectangle 43">
            <a:extLst>
              <a:ext uri="{FF2B5EF4-FFF2-40B4-BE49-F238E27FC236}">
                <a16:creationId xmlns:a16="http://schemas.microsoft.com/office/drawing/2014/main" id="{CF95546F-95AB-084A-AF80-4E139B0CB654}"/>
              </a:ext>
            </a:extLst>
          </p:cNvPr>
          <p:cNvSpPr/>
          <p:nvPr/>
        </p:nvSpPr>
        <p:spPr bwMode="auto">
          <a:xfrm>
            <a:off x="1796124" y="2335496"/>
            <a:ext cx="5892687"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Are these</a:t>
            </a:r>
            <a:r>
              <a:rPr kumimoji="0" lang="en-US" sz="2800" b="0" i="0" u="none" strike="noStrike" cap="none" normalizeH="0" dirty="0">
                <a:ln>
                  <a:noFill/>
                </a:ln>
                <a:solidFill>
                  <a:schemeClr val="bg1"/>
                </a:solidFill>
                <a:effectLst/>
                <a:latin typeface="Gill Sans" charset="0"/>
                <a:ea typeface="Heiti SC Light" charset="0"/>
                <a:cs typeface="Heiti SC Light" charset="0"/>
                <a:sym typeface="Gill Sans" charset="0"/>
              </a:rPr>
              <a:t> effects channel independent</a:t>
            </a: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 </a:t>
            </a:r>
          </a:p>
        </p:txBody>
      </p:sp>
    </p:spTree>
    <p:extLst>
      <p:ext uri="{BB962C8B-B14F-4D97-AF65-F5344CB8AC3E}">
        <p14:creationId xmlns:p14="http://schemas.microsoft.com/office/powerpoint/2010/main" val="2316800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1"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Chart 42">
            <a:extLst>
              <a:ext uri="{FF2B5EF4-FFF2-40B4-BE49-F238E27FC236}">
                <a16:creationId xmlns:a16="http://schemas.microsoft.com/office/drawing/2014/main" id="{EDBFA805-895B-294F-A5BC-39FEE2C5304A}"/>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Chart 44">
            <a:extLst>
              <a:ext uri="{FF2B5EF4-FFF2-40B4-BE49-F238E27FC236}">
                <a16:creationId xmlns:a16="http://schemas.microsoft.com/office/drawing/2014/main" id="{37906139-8FE1-0145-9BDA-8EBF0F438223}"/>
              </a:ext>
            </a:extLst>
          </p:cNvPr>
          <p:cNvGraphicFramePr/>
          <p:nvPr/>
        </p:nvGraphicFramePr>
        <p:xfrm>
          <a:off x="4540353" y="1032481"/>
          <a:ext cx="3874985"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24</a:t>
            </a:fld>
            <a:endParaRPr lang="en-US" dirty="0"/>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4" name="TextBox 33">
            <a:extLst>
              <a:ext uri="{FF2B5EF4-FFF2-40B4-BE49-F238E27FC236}">
                <a16:creationId xmlns:a16="http://schemas.microsoft.com/office/drawing/2014/main" id="{FEE2BF53-D352-CA4B-BB2D-854BAD9FFCB4}"/>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sp>
        <p:nvSpPr>
          <p:cNvPr id="14" name="Oval 13">
            <a:extLst>
              <a:ext uri="{FF2B5EF4-FFF2-40B4-BE49-F238E27FC236}">
                <a16:creationId xmlns:a16="http://schemas.microsoft.com/office/drawing/2014/main" id="{45F2339B-B4F7-C945-9820-20822936B7BA}"/>
              </a:ext>
            </a:extLst>
          </p:cNvPr>
          <p:cNvSpPr/>
          <p:nvPr/>
        </p:nvSpPr>
        <p:spPr bwMode="auto">
          <a:xfrm>
            <a:off x="5733948" y="1275606"/>
            <a:ext cx="375153" cy="389010"/>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1" name="Oval 40">
            <a:extLst>
              <a:ext uri="{FF2B5EF4-FFF2-40B4-BE49-F238E27FC236}">
                <a16:creationId xmlns:a16="http://schemas.microsoft.com/office/drawing/2014/main" id="{5A745767-0411-6D45-9C33-9D79020FDDDA}"/>
              </a:ext>
            </a:extLst>
          </p:cNvPr>
          <p:cNvSpPr/>
          <p:nvPr/>
        </p:nvSpPr>
        <p:spPr bwMode="auto">
          <a:xfrm>
            <a:off x="5648544" y="3085679"/>
            <a:ext cx="432048" cy="697744"/>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aphicFrame>
        <p:nvGraphicFramePr>
          <p:cNvPr id="46" name="Table 45">
            <a:extLst>
              <a:ext uri="{FF2B5EF4-FFF2-40B4-BE49-F238E27FC236}">
                <a16:creationId xmlns:a16="http://schemas.microsoft.com/office/drawing/2014/main" id="{A7FED748-A23E-AA4F-8F37-E8F6824F6A9D}"/>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7" name="Table 46">
            <a:extLst>
              <a:ext uri="{FF2B5EF4-FFF2-40B4-BE49-F238E27FC236}">
                <a16:creationId xmlns:a16="http://schemas.microsoft.com/office/drawing/2014/main" id="{EA9A4C77-DFAD-6A4F-AA52-809831A800B7}"/>
              </a:ext>
            </a:extLst>
          </p:cNvPr>
          <p:cNvGraphicFramePr>
            <a:graphicFrameLocks noGrp="1"/>
          </p:cNvGraphicFramePr>
          <p:nvPr/>
        </p:nvGraphicFramePr>
        <p:xfrm>
          <a:off x="915863" y="213869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0.70 + j0.6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8" name="Table 47">
            <a:extLst>
              <a:ext uri="{FF2B5EF4-FFF2-40B4-BE49-F238E27FC236}">
                <a16:creationId xmlns:a16="http://schemas.microsoft.com/office/drawing/2014/main" id="{F3B5D2D9-9780-AD4A-98D2-DCF88A5359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9" name="Table 48">
            <a:extLst>
              <a:ext uri="{FF2B5EF4-FFF2-40B4-BE49-F238E27FC236}">
                <a16:creationId xmlns:a16="http://schemas.microsoft.com/office/drawing/2014/main" id="{FB65DD4E-3055-0342-8BAC-1F3D58043A86}"/>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0" name="Table 49">
            <a:extLst>
              <a:ext uri="{FF2B5EF4-FFF2-40B4-BE49-F238E27FC236}">
                <a16:creationId xmlns:a16="http://schemas.microsoft.com/office/drawing/2014/main" id="{D71B99D2-6558-EE46-BE9F-6F9C99BE06D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20BC22CE-67B1-1343-A70A-2DA3060A8B08}"/>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2" name="Table 51">
            <a:extLst>
              <a:ext uri="{FF2B5EF4-FFF2-40B4-BE49-F238E27FC236}">
                <a16:creationId xmlns:a16="http://schemas.microsoft.com/office/drawing/2014/main" id="{AA042B22-E87E-2F45-B1EF-ABDE2707F231}"/>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3" name="Table 52">
            <a:extLst>
              <a:ext uri="{FF2B5EF4-FFF2-40B4-BE49-F238E27FC236}">
                <a16:creationId xmlns:a16="http://schemas.microsoft.com/office/drawing/2014/main" id="{0A8D7A4E-BA84-CE46-8E76-19EEBA260080}"/>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3630DBB-060A-5349-A816-77D339E31599}"/>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54" name="TextBox 53">
                <a:extLst>
                  <a:ext uri="{FF2B5EF4-FFF2-40B4-BE49-F238E27FC236}">
                    <a16:creationId xmlns:a16="http://schemas.microsoft.com/office/drawing/2014/main" id="{63630DBB-060A-5349-A816-77D339E31599}"/>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5"/>
                <a:stretch>
                  <a:fillRect l="-54545" b="-4545"/>
                </a:stretch>
              </a:blipFill>
            </p:spPr>
            <p:txBody>
              <a:bodyPr/>
              <a:lstStyle/>
              <a:p>
                <a:r>
                  <a:rPr lang="en-US">
                    <a:noFill/>
                  </a:rPr>
                  <a:t> </a:t>
                </a:r>
              </a:p>
            </p:txBody>
          </p:sp>
        </mc:Fallback>
      </mc:AlternateContent>
      <p:sp>
        <p:nvSpPr>
          <p:cNvPr id="55" name="Rounded Rectangle 54">
            <a:extLst>
              <a:ext uri="{FF2B5EF4-FFF2-40B4-BE49-F238E27FC236}">
                <a16:creationId xmlns:a16="http://schemas.microsoft.com/office/drawing/2014/main" id="{3CF31748-CAD6-ED43-9D8F-691BDFEA9171}"/>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6" name="Straight Arrow Connector 55">
            <a:extLst>
              <a:ext uri="{FF2B5EF4-FFF2-40B4-BE49-F238E27FC236}">
                <a16:creationId xmlns:a16="http://schemas.microsoft.com/office/drawing/2014/main" id="{B285E79A-5100-EA45-A072-5049BA472C8E}"/>
              </a:ext>
            </a:extLst>
          </p:cNvPr>
          <p:cNvCxnSpPr>
            <a:cxnSpLocks/>
          </p:cNvCxnSpPr>
          <p:nvPr/>
        </p:nvCxnSpPr>
        <p:spPr bwMode="auto">
          <a:xfrm>
            <a:off x="1691680" y="4587974"/>
            <a:ext cx="1224136" cy="0"/>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7" name="Oval 56">
            <a:extLst>
              <a:ext uri="{FF2B5EF4-FFF2-40B4-BE49-F238E27FC236}">
                <a16:creationId xmlns:a16="http://schemas.microsoft.com/office/drawing/2014/main" id="{A17DCA6A-1588-134B-872A-16D9BEF74CDF}"/>
              </a:ext>
            </a:extLst>
          </p:cNvPr>
          <p:cNvSpPr/>
          <p:nvPr/>
        </p:nvSpPr>
        <p:spPr bwMode="auto">
          <a:xfrm>
            <a:off x="1858861"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58" name="Straight Arrow Connector 57">
            <a:extLst>
              <a:ext uri="{FF2B5EF4-FFF2-40B4-BE49-F238E27FC236}">
                <a16:creationId xmlns:a16="http://schemas.microsoft.com/office/drawing/2014/main" id="{759DDC0E-BEFB-D44C-96D1-B74C5D879F78}"/>
              </a:ext>
            </a:extLst>
          </p:cNvPr>
          <p:cNvCxnSpPr>
            <a:cxnSpLocks/>
          </p:cNvCxnSpPr>
          <p:nvPr/>
        </p:nvCxnSpPr>
        <p:spPr bwMode="auto">
          <a:xfrm flipV="1">
            <a:off x="2287799" y="4011910"/>
            <a:ext cx="0" cy="1159556"/>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9DABE36-A32D-E743-B04D-8C5EB65BC553}"/>
                  </a:ext>
                </a:extLst>
              </p:cNvPr>
              <p:cNvSpPr txBox="1"/>
              <p:nvPr/>
            </p:nvSpPr>
            <p:spPr>
              <a:xfrm>
                <a:off x="2664537"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59" name="TextBox 58">
                <a:extLst>
                  <a:ext uri="{FF2B5EF4-FFF2-40B4-BE49-F238E27FC236}">
                    <a16:creationId xmlns:a16="http://schemas.microsoft.com/office/drawing/2014/main" id="{B9DABE36-A32D-E743-B04D-8C5EB65BC553}"/>
                  </a:ext>
                </a:extLst>
              </p:cNvPr>
              <p:cNvSpPr txBox="1">
                <a:spLocks noRot="1" noChangeAspect="1" noMove="1" noResize="1" noEditPoints="1" noAdjustHandles="1" noChangeArrowheads="1" noChangeShapeType="1" noTextEdit="1"/>
              </p:cNvSpPr>
              <p:nvPr/>
            </p:nvSpPr>
            <p:spPr>
              <a:xfrm>
                <a:off x="2664537" y="4612930"/>
                <a:ext cx="468398"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60AB9C3D-164B-FB47-B28B-3D1B2A15C10D}"/>
                  </a:ext>
                </a:extLst>
              </p:cNvPr>
              <p:cNvSpPr txBox="1"/>
              <p:nvPr/>
            </p:nvSpPr>
            <p:spPr>
              <a:xfrm>
                <a:off x="2578229" y="3941331"/>
                <a:ext cx="1290226"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 ∗ </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60" name="TextBox 59">
                <a:extLst>
                  <a:ext uri="{FF2B5EF4-FFF2-40B4-BE49-F238E27FC236}">
                    <a16:creationId xmlns:a16="http://schemas.microsoft.com/office/drawing/2014/main" id="{60AB9C3D-164B-FB47-B28B-3D1B2A15C10D}"/>
                  </a:ext>
                </a:extLst>
              </p:cNvPr>
              <p:cNvSpPr txBox="1">
                <a:spLocks noRot="1" noChangeAspect="1" noMove="1" noResize="1" noEditPoints="1" noAdjustHandles="1" noChangeArrowheads="1" noChangeShapeType="1" noTextEdit="1"/>
              </p:cNvSpPr>
              <p:nvPr/>
            </p:nvSpPr>
            <p:spPr>
              <a:xfrm>
                <a:off x="2578229" y="3941331"/>
                <a:ext cx="1290226" cy="377476"/>
              </a:xfrm>
              <a:prstGeom prst="rect">
                <a:avLst/>
              </a:prstGeom>
              <a:blipFill>
                <a:blip r:embed="rId8"/>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54AB2C4-A551-EE40-AC92-4116E7F056DD}"/>
                  </a:ext>
                </a:extLst>
              </p:cNvPr>
              <p:cNvSpPr txBox="1"/>
              <p:nvPr/>
            </p:nvSpPr>
            <p:spPr>
              <a:xfrm>
                <a:off x="1433516"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61" name="TextBox 60">
                <a:extLst>
                  <a:ext uri="{FF2B5EF4-FFF2-40B4-BE49-F238E27FC236}">
                    <a16:creationId xmlns:a16="http://schemas.microsoft.com/office/drawing/2014/main" id="{254AB2C4-A551-EE40-AC92-4116E7F056DD}"/>
                  </a:ext>
                </a:extLst>
              </p:cNvPr>
              <p:cNvSpPr txBox="1">
                <a:spLocks noRot="1" noChangeAspect="1" noMove="1" noResize="1" noEditPoints="1" noAdjustHandles="1" noChangeArrowheads="1" noChangeShapeType="1" noTextEdit="1"/>
              </p:cNvSpPr>
              <p:nvPr/>
            </p:nvSpPr>
            <p:spPr>
              <a:xfrm>
                <a:off x="1433516" y="4612930"/>
                <a:ext cx="468398" cy="307777"/>
              </a:xfrm>
              <a:prstGeom prst="rect">
                <a:avLst/>
              </a:prstGeom>
              <a:blipFill>
                <a:blip r:embed="rId9"/>
                <a:stretch>
                  <a:fillRect/>
                </a:stretch>
              </a:blipFill>
            </p:spPr>
            <p:txBody>
              <a:bodyPr/>
              <a:lstStyle/>
              <a:p>
                <a:r>
                  <a:rPr lang="en-US">
                    <a:noFill/>
                  </a:rPr>
                  <a:t> </a:t>
                </a:r>
              </a:p>
            </p:txBody>
          </p:sp>
        </mc:Fallback>
      </mc:AlternateContent>
      <p:sp>
        <p:nvSpPr>
          <p:cNvPr id="62" name="Arc 61">
            <a:extLst>
              <a:ext uri="{FF2B5EF4-FFF2-40B4-BE49-F238E27FC236}">
                <a16:creationId xmlns:a16="http://schemas.microsoft.com/office/drawing/2014/main" id="{C057E6A6-16ED-B94B-893E-3303520D1C88}"/>
              </a:ext>
            </a:extLst>
          </p:cNvPr>
          <p:cNvSpPr/>
          <p:nvPr/>
        </p:nvSpPr>
        <p:spPr>
          <a:xfrm rot="4234645" flipH="1">
            <a:off x="1873184" y="4120683"/>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C8CBB643-69B9-EC4A-B804-41943D475B31}"/>
                  </a:ext>
                </a:extLst>
              </p:cNvPr>
              <p:cNvSpPr/>
              <p:nvPr/>
            </p:nvSpPr>
            <p:spPr>
              <a:xfrm>
                <a:off x="2757688" y="4261050"/>
                <a:ext cx="789062"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200" i="1" smtClean="0">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𝜃</m:t>
                          </m:r>
                        </m:e>
                        <m:sup>
                          <m:r>
                            <a:rPr lang="en-US" sz="1200" i="1" smtClean="0">
                              <a:latin typeface="Cambria Math" panose="02040503050406030204" pitchFamily="18" charset="0"/>
                              <a:ea typeface="Cambria Math" panose="02040503050406030204" pitchFamily="18" charset="0"/>
                            </a:rPr>
                            <m:t>°</m:t>
                          </m:r>
                        </m:sup>
                      </m:sSup>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63" name="Rectangle 62">
                <a:extLst>
                  <a:ext uri="{FF2B5EF4-FFF2-40B4-BE49-F238E27FC236}">
                    <a16:creationId xmlns:a16="http://schemas.microsoft.com/office/drawing/2014/main" id="{C8CBB643-69B9-EC4A-B804-41943D475B31}"/>
                  </a:ext>
                </a:extLst>
              </p:cNvPr>
              <p:cNvSpPr>
                <a:spLocks noRot="1" noChangeAspect="1" noMove="1" noResize="1" noEditPoints="1" noAdjustHandles="1" noChangeArrowheads="1" noChangeShapeType="1" noTextEdit="1"/>
              </p:cNvSpPr>
              <p:nvPr/>
            </p:nvSpPr>
            <p:spPr>
              <a:xfrm>
                <a:off x="2757688" y="4261050"/>
                <a:ext cx="789062" cy="281167"/>
              </a:xfrm>
              <a:prstGeom prst="rect">
                <a:avLst/>
              </a:prstGeom>
              <a:blipFill>
                <a:blip r:embed="rId10"/>
                <a:stretch>
                  <a:fillRect/>
                </a:stretch>
              </a:blipFill>
            </p:spPr>
            <p:txBody>
              <a:bodyPr/>
              <a:lstStyle/>
              <a:p>
                <a:r>
                  <a:rPr lang="en-US">
                    <a:noFill/>
                  </a:rPr>
                  <a:t> </a:t>
                </a:r>
              </a:p>
            </p:txBody>
          </p:sp>
        </mc:Fallback>
      </mc:AlternateContent>
      <p:sp>
        <p:nvSpPr>
          <p:cNvPr id="64" name="Multiply 63">
            <a:extLst>
              <a:ext uri="{FF2B5EF4-FFF2-40B4-BE49-F238E27FC236}">
                <a16:creationId xmlns:a16="http://schemas.microsoft.com/office/drawing/2014/main" id="{CA8E21A0-27F2-E24A-BE2F-2610076A9FA3}"/>
              </a:ext>
            </a:extLst>
          </p:cNvPr>
          <p:cNvSpPr/>
          <p:nvPr/>
        </p:nvSpPr>
        <p:spPr bwMode="auto">
          <a:xfrm>
            <a:off x="2512172" y="4168233"/>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FF16CA02-B4E3-AD44-BD68-6429AFDF0AF5}"/>
                  </a:ext>
                </a:extLst>
              </p:cNvPr>
              <p:cNvSpPr txBox="1"/>
              <p:nvPr/>
            </p:nvSpPr>
            <p:spPr>
              <a:xfrm>
                <a:off x="2828279" y="1379001"/>
                <a:ext cx="1015727" cy="336823"/>
              </a:xfrm>
              <a:prstGeom prst="rect">
                <a:avLst/>
              </a:prstGeom>
              <a:noFill/>
            </p:spPr>
            <p:txBody>
              <a:bodyPr wrap="none" rtlCol="0">
                <a:spAutoFit/>
              </a:bodyPr>
              <a:lstStyle/>
              <a:p>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 ∗ </m:t>
                        </m:r>
                        <m:r>
                          <a:rPr lang="en-US" sz="1200" b="0" i="1" smtClean="0">
                            <a:latin typeface="Cambria Math" panose="02040503050406030204" pitchFamily="18" charset="0"/>
                          </a:rPr>
                          <m:t>𝑒</m:t>
                        </m:r>
                      </m:e>
                      <m:sup>
                        <m:r>
                          <a:rPr lang="en-US" sz="1200" b="0" i="1" smtClean="0">
                            <a:latin typeface="Cambria Math" panose="02040503050406030204" pitchFamily="18" charset="0"/>
                          </a:rPr>
                          <m:t>𝑗</m:t>
                        </m:r>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𝜃</m:t>
                        </m:r>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180</m:t>
                            </m:r>
                          </m:den>
                        </m:f>
                      </m:sup>
                    </m:sSup>
                  </m:oMath>
                </a14:m>
                <a:r>
                  <a:rPr lang="en-US" sz="1200" dirty="0"/>
                  <a:t> </a:t>
                </a:r>
              </a:p>
            </p:txBody>
          </p:sp>
        </mc:Choice>
        <mc:Fallback xmlns="">
          <p:sp>
            <p:nvSpPr>
              <p:cNvPr id="65" name="TextBox 64">
                <a:extLst>
                  <a:ext uri="{FF2B5EF4-FFF2-40B4-BE49-F238E27FC236}">
                    <a16:creationId xmlns:a16="http://schemas.microsoft.com/office/drawing/2014/main" id="{FF16CA02-B4E3-AD44-BD68-6429AFDF0AF5}"/>
                  </a:ext>
                </a:extLst>
              </p:cNvPr>
              <p:cNvSpPr txBox="1">
                <a:spLocks noRot="1" noChangeAspect="1" noMove="1" noResize="1" noEditPoints="1" noAdjustHandles="1" noChangeArrowheads="1" noChangeShapeType="1" noTextEdit="1"/>
              </p:cNvSpPr>
              <p:nvPr/>
            </p:nvSpPr>
            <p:spPr>
              <a:xfrm>
                <a:off x="2828279" y="1379001"/>
                <a:ext cx="1015727" cy="336823"/>
              </a:xfrm>
              <a:prstGeom prst="rect">
                <a:avLst/>
              </a:prstGeom>
              <a:blipFill>
                <a:blip r:embed="rId11"/>
                <a:stretch>
                  <a:fillRect b="-7407"/>
                </a:stretch>
              </a:blipFill>
            </p:spPr>
            <p:txBody>
              <a:bodyPr/>
              <a:lstStyle/>
              <a:p>
                <a:r>
                  <a:rPr lang="en-US">
                    <a:noFill/>
                  </a:rPr>
                  <a:t> </a:t>
                </a:r>
              </a:p>
            </p:txBody>
          </p:sp>
        </mc:Fallback>
      </mc:AlternateContent>
      <p:sp>
        <p:nvSpPr>
          <p:cNvPr id="66" name="Rounded Rectangle 65">
            <a:extLst>
              <a:ext uri="{FF2B5EF4-FFF2-40B4-BE49-F238E27FC236}">
                <a16:creationId xmlns:a16="http://schemas.microsoft.com/office/drawing/2014/main" id="{4A8AF661-1716-4B48-88D1-D0DBE75E47CA}"/>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7" name="Arc 66">
            <a:extLst>
              <a:ext uri="{FF2B5EF4-FFF2-40B4-BE49-F238E27FC236}">
                <a16:creationId xmlns:a16="http://schemas.microsoft.com/office/drawing/2014/main" id="{F873993F-8FDA-154B-BC26-DFA6EE27B34D}"/>
              </a:ext>
            </a:extLst>
          </p:cNvPr>
          <p:cNvSpPr/>
          <p:nvPr/>
        </p:nvSpPr>
        <p:spPr>
          <a:xfrm rot="10166870">
            <a:off x="2279297" y="1055390"/>
            <a:ext cx="1260303" cy="1161820"/>
          </a:xfrm>
          <a:prstGeom prst="arc">
            <a:avLst>
              <a:gd name="adj1" fmla="val 11721915"/>
              <a:gd name="adj2" fmla="val 15511595"/>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Rectangle 1">
            <a:extLst>
              <a:ext uri="{FF2B5EF4-FFF2-40B4-BE49-F238E27FC236}">
                <a16:creationId xmlns:a16="http://schemas.microsoft.com/office/drawing/2014/main" id="{8D222E40-7FCB-604C-9397-59FC83D81268}"/>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cxnSp>
        <p:nvCxnSpPr>
          <p:cNvPr id="36" name="Straight Connector 35">
            <a:extLst>
              <a:ext uri="{FF2B5EF4-FFF2-40B4-BE49-F238E27FC236}">
                <a16:creationId xmlns:a16="http://schemas.microsoft.com/office/drawing/2014/main" id="{86A57945-9950-BA47-96AA-5385F02BE2E7}"/>
              </a:ext>
            </a:extLst>
          </p:cNvPr>
          <p:cNvCxnSpPr>
            <a:cxnSpLocks/>
          </p:cNvCxnSpPr>
          <p:nvPr/>
        </p:nvCxnSpPr>
        <p:spPr bwMode="auto">
          <a:xfrm flipH="1">
            <a:off x="4347632" y="1063643"/>
            <a:ext cx="12075" cy="4006009"/>
          </a:xfrm>
          <a:prstGeom prst="line">
            <a:avLst/>
          </a:prstGeom>
          <a:blipFill dpi="0" rotWithShape="0">
            <a:blip r:embed="rId6"/>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8" name="Oval 37">
            <a:extLst>
              <a:ext uri="{FF2B5EF4-FFF2-40B4-BE49-F238E27FC236}">
                <a16:creationId xmlns:a16="http://schemas.microsoft.com/office/drawing/2014/main" id="{A89D4C70-97DB-1A45-A9D4-E129AAB2F5AE}"/>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39" name="Oval 38">
            <a:extLst>
              <a:ext uri="{FF2B5EF4-FFF2-40B4-BE49-F238E27FC236}">
                <a16:creationId xmlns:a16="http://schemas.microsoft.com/office/drawing/2014/main" id="{9A893DF7-5FCC-7C49-B90A-1B8F548CA23C}"/>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40" name="TextBox 39">
            <a:extLst>
              <a:ext uri="{FF2B5EF4-FFF2-40B4-BE49-F238E27FC236}">
                <a16:creationId xmlns:a16="http://schemas.microsoft.com/office/drawing/2014/main" id="{F162C799-EE38-9040-90A1-B39B5307B84B}"/>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Tree>
    <p:extLst>
      <p:ext uri="{BB962C8B-B14F-4D97-AF65-F5344CB8AC3E}">
        <p14:creationId xmlns:p14="http://schemas.microsoft.com/office/powerpoint/2010/main" val="372103211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Chart 42">
            <a:extLst>
              <a:ext uri="{FF2B5EF4-FFF2-40B4-BE49-F238E27FC236}">
                <a16:creationId xmlns:a16="http://schemas.microsoft.com/office/drawing/2014/main" id="{EDBFA805-895B-294F-A5BC-39FEE2C5304A}"/>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Chart 44">
            <a:extLst>
              <a:ext uri="{FF2B5EF4-FFF2-40B4-BE49-F238E27FC236}">
                <a16:creationId xmlns:a16="http://schemas.microsoft.com/office/drawing/2014/main" id="{37906139-8FE1-0145-9BDA-8EBF0F438223}"/>
              </a:ext>
            </a:extLst>
          </p:cNvPr>
          <p:cNvGraphicFramePr/>
          <p:nvPr/>
        </p:nvGraphicFramePr>
        <p:xfrm>
          <a:off x="4540353" y="1032481"/>
          <a:ext cx="3874985"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25</a:t>
            </a:fld>
            <a:endParaRPr lang="en-US" dirty="0"/>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4" name="TextBox 33">
            <a:extLst>
              <a:ext uri="{FF2B5EF4-FFF2-40B4-BE49-F238E27FC236}">
                <a16:creationId xmlns:a16="http://schemas.microsoft.com/office/drawing/2014/main" id="{FEE2BF53-D352-CA4B-BB2D-854BAD9FFCB4}"/>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graphicFrame>
        <p:nvGraphicFramePr>
          <p:cNvPr id="46" name="Table 45">
            <a:extLst>
              <a:ext uri="{FF2B5EF4-FFF2-40B4-BE49-F238E27FC236}">
                <a16:creationId xmlns:a16="http://schemas.microsoft.com/office/drawing/2014/main" id="{A7FED748-A23E-AA4F-8F37-E8F6824F6A9D}"/>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7" name="Table 46">
            <a:extLst>
              <a:ext uri="{FF2B5EF4-FFF2-40B4-BE49-F238E27FC236}">
                <a16:creationId xmlns:a16="http://schemas.microsoft.com/office/drawing/2014/main" id="{EA9A4C77-DFAD-6A4F-AA52-809831A800B7}"/>
              </a:ext>
            </a:extLst>
          </p:cNvPr>
          <p:cNvGraphicFramePr>
            <a:graphicFrameLocks noGrp="1"/>
          </p:cNvGraphicFramePr>
          <p:nvPr/>
        </p:nvGraphicFramePr>
        <p:xfrm>
          <a:off x="915863" y="213869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0.70 + j0.6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8" name="Table 47">
            <a:extLst>
              <a:ext uri="{FF2B5EF4-FFF2-40B4-BE49-F238E27FC236}">
                <a16:creationId xmlns:a16="http://schemas.microsoft.com/office/drawing/2014/main" id="{F3B5D2D9-9780-AD4A-98D2-DCF88A5359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9" name="Table 48">
            <a:extLst>
              <a:ext uri="{FF2B5EF4-FFF2-40B4-BE49-F238E27FC236}">
                <a16:creationId xmlns:a16="http://schemas.microsoft.com/office/drawing/2014/main" id="{FB65DD4E-3055-0342-8BAC-1F3D58043A86}"/>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0" name="Table 49">
            <a:extLst>
              <a:ext uri="{FF2B5EF4-FFF2-40B4-BE49-F238E27FC236}">
                <a16:creationId xmlns:a16="http://schemas.microsoft.com/office/drawing/2014/main" id="{D71B99D2-6558-EE46-BE9F-6F9C99BE06D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20BC22CE-67B1-1343-A70A-2DA3060A8B08}"/>
              </a:ext>
            </a:extLst>
          </p:cNvPr>
          <p:cNvGraphicFramePr>
            <a:graphicFrameLocks noGrp="1"/>
          </p:cNvGraphicFramePr>
          <p:nvPr/>
        </p:nvGraphicFramePr>
        <p:xfrm>
          <a:off x="910771" y="351711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2" name="Table 51">
            <a:extLst>
              <a:ext uri="{FF2B5EF4-FFF2-40B4-BE49-F238E27FC236}">
                <a16:creationId xmlns:a16="http://schemas.microsoft.com/office/drawing/2014/main" id="{AA042B22-E87E-2F45-B1EF-ABDE2707F231}"/>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3" name="Table 52">
            <a:extLst>
              <a:ext uri="{FF2B5EF4-FFF2-40B4-BE49-F238E27FC236}">
                <a16:creationId xmlns:a16="http://schemas.microsoft.com/office/drawing/2014/main" id="{0A8D7A4E-BA84-CE46-8E76-19EEBA260080}"/>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3630DBB-060A-5349-A816-77D339E31599}"/>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54" name="TextBox 53">
                <a:extLst>
                  <a:ext uri="{FF2B5EF4-FFF2-40B4-BE49-F238E27FC236}">
                    <a16:creationId xmlns:a16="http://schemas.microsoft.com/office/drawing/2014/main" id="{63630DBB-060A-5349-A816-77D339E31599}"/>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5"/>
                <a:stretch>
                  <a:fillRect l="-54545" b="-4545"/>
                </a:stretch>
              </a:blipFill>
            </p:spPr>
            <p:txBody>
              <a:bodyPr/>
              <a:lstStyle/>
              <a:p>
                <a:r>
                  <a:rPr lang="en-US">
                    <a:noFill/>
                  </a:rPr>
                  <a:t> </a:t>
                </a:r>
              </a:p>
            </p:txBody>
          </p:sp>
        </mc:Fallback>
      </mc:AlternateContent>
      <p:sp>
        <p:nvSpPr>
          <p:cNvPr id="55" name="Rounded Rectangle 54">
            <a:extLst>
              <a:ext uri="{FF2B5EF4-FFF2-40B4-BE49-F238E27FC236}">
                <a16:creationId xmlns:a16="http://schemas.microsoft.com/office/drawing/2014/main" id="{3CF31748-CAD6-ED43-9D8F-691BDFEA9171}"/>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6" name="Straight Arrow Connector 55">
            <a:extLst>
              <a:ext uri="{FF2B5EF4-FFF2-40B4-BE49-F238E27FC236}">
                <a16:creationId xmlns:a16="http://schemas.microsoft.com/office/drawing/2014/main" id="{B285E79A-5100-EA45-A072-5049BA472C8E}"/>
              </a:ext>
            </a:extLst>
          </p:cNvPr>
          <p:cNvCxnSpPr>
            <a:cxnSpLocks/>
          </p:cNvCxnSpPr>
          <p:nvPr/>
        </p:nvCxnSpPr>
        <p:spPr bwMode="auto">
          <a:xfrm>
            <a:off x="1691680" y="4587974"/>
            <a:ext cx="1224136" cy="0"/>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7" name="Oval 56">
            <a:extLst>
              <a:ext uri="{FF2B5EF4-FFF2-40B4-BE49-F238E27FC236}">
                <a16:creationId xmlns:a16="http://schemas.microsoft.com/office/drawing/2014/main" id="{A17DCA6A-1588-134B-872A-16D9BEF74CDF}"/>
              </a:ext>
            </a:extLst>
          </p:cNvPr>
          <p:cNvSpPr/>
          <p:nvPr/>
        </p:nvSpPr>
        <p:spPr bwMode="auto">
          <a:xfrm>
            <a:off x="1858861"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58" name="Straight Arrow Connector 57">
            <a:extLst>
              <a:ext uri="{FF2B5EF4-FFF2-40B4-BE49-F238E27FC236}">
                <a16:creationId xmlns:a16="http://schemas.microsoft.com/office/drawing/2014/main" id="{759DDC0E-BEFB-D44C-96D1-B74C5D879F78}"/>
              </a:ext>
            </a:extLst>
          </p:cNvPr>
          <p:cNvCxnSpPr>
            <a:cxnSpLocks/>
          </p:cNvCxnSpPr>
          <p:nvPr/>
        </p:nvCxnSpPr>
        <p:spPr bwMode="auto">
          <a:xfrm flipV="1">
            <a:off x="2287799" y="4011910"/>
            <a:ext cx="0" cy="1159556"/>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9DABE36-A32D-E743-B04D-8C5EB65BC553}"/>
                  </a:ext>
                </a:extLst>
              </p:cNvPr>
              <p:cNvSpPr txBox="1"/>
              <p:nvPr/>
            </p:nvSpPr>
            <p:spPr>
              <a:xfrm>
                <a:off x="2664537"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59" name="TextBox 58">
                <a:extLst>
                  <a:ext uri="{FF2B5EF4-FFF2-40B4-BE49-F238E27FC236}">
                    <a16:creationId xmlns:a16="http://schemas.microsoft.com/office/drawing/2014/main" id="{B9DABE36-A32D-E743-B04D-8C5EB65BC553}"/>
                  </a:ext>
                </a:extLst>
              </p:cNvPr>
              <p:cNvSpPr txBox="1">
                <a:spLocks noRot="1" noChangeAspect="1" noMove="1" noResize="1" noEditPoints="1" noAdjustHandles="1" noChangeArrowheads="1" noChangeShapeType="1" noTextEdit="1"/>
              </p:cNvSpPr>
              <p:nvPr/>
            </p:nvSpPr>
            <p:spPr>
              <a:xfrm>
                <a:off x="2664537" y="4612930"/>
                <a:ext cx="468398"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60AB9C3D-164B-FB47-B28B-3D1B2A15C10D}"/>
                  </a:ext>
                </a:extLst>
              </p:cNvPr>
              <p:cNvSpPr txBox="1"/>
              <p:nvPr/>
            </p:nvSpPr>
            <p:spPr>
              <a:xfrm>
                <a:off x="2578229" y="3941331"/>
                <a:ext cx="1290226"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 ∗ </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60" name="TextBox 59">
                <a:extLst>
                  <a:ext uri="{FF2B5EF4-FFF2-40B4-BE49-F238E27FC236}">
                    <a16:creationId xmlns:a16="http://schemas.microsoft.com/office/drawing/2014/main" id="{60AB9C3D-164B-FB47-B28B-3D1B2A15C10D}"/>
                  </a:ext>
                </a:extLst>
              </p:cNvPr>
              <p:cNvSpPr txBox="1">
                <a:spLocks noRot="1" noChangeAspect="1" noMove="1" noResize="1" noEditPoints="1" noAdjustHandles="1" noChangeArrowheads="1" noChangeShapeType="1" noTextEdit="1"/>
              </p:cNvSpPr>
              <p:nvPr/>
            </p:nvSpPr>
            <p:spPr>
              <a:xfrm>
                <a:off x="2578229" y="3941331"/>
                <a:ext cx="1290226" cy="377476"/>
              </a:xfrm>
              <a:prstGeom prst="rect">
                <a:avLst/>
              </a:prstGeom>
              <a:blipFill>
                <a:blip r:embed="rId8"/>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54AB2C4-A551-EE40-AC92-4116E7F056DD}"/>
                  </a:ext>
                </a:extLst>
              </p:cNvPr>
              <p:cNvSpPr txBox="1"/>
              <p:nvPr/>
            </p:nvSpPr>
            <p:spPr>
              <a:xfrm>
                <a:off x="1433516"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61" name="TextBox 60">
                <a:extLst>
                  <a:ext uri="{FF2B5EF4-FFF2-40B4-BE49-F238E27FC236}">
                    <a16:creationId xmlns:a16="http://schemas.microsoft.com/office/drawing/2014/main" id="{254AB2C4-A551-EE40-AC92-4116E7F056DD}"/>
                  </a:ext>
                </a:extLst>
              </p:cNvPr>
              <p:cNvSpPr txBox="1">
                <a:spLocks noRot="1" noChangeAspect="1" noMove="1" noResize="1" noEditPoints="1" noAdjustHandles="1" noChangeArrowheads="1" noChangeShapeType="1" noTextEdit="1"/>
              </p:cNvSpPr>
              <p:nvPr/>
            </p:nvSpPr>
            <p:spPr>
              <a:xfrm>
                <a:off x="1433516" y="4612930"/>
                <a:ext cx="468398" cy="307777"/>
              </a:xfrm>
              <a:prstGeom prst="rect">
                <a:avLst/>
              </a:prstGeom>
              <a:blipFill>
                <a:blip r:embed="rId9"/>
                <a:stretch>
                  <a:fillRect/>
                </a:stretch>
              </a:blipFill>
            </p:spPr>
            <p:txBody>
              <a:bodyPr/>
              <a:lstStyle/>
              <a:p>
                <a:r>
                  <a:rPr lang="en-US">
                    <a:noFill/>
                  </a:rPr>
                  <a:t> </a:t>
                </a:r>
              </a:p>
            </p:txBody>
          </p:sp>
        </mc:Fallback>
      </mc:AlternateContent>
      <p:sp>
        <p:nvSpPr>
          <p:cNvPr id="62" name="Arc 61">
            <a:extLst>
              <a:ext uri="{FF2B5EF4-FFF2-40B4-BE49-F238E27FC236}">
                <a16:creationId xmlns:a16="http://schemas.microsoft.com/office/drawing/2014/main" id="{C057E6A6-16ED-B94B-893E-3303520D1C88}"/>
              </a:ext>
            </a:extLst>
          </p:cNvPr>
          <p:cNvSpPr/>
          <p:nvPr/>
        </p:nvSpPr>
        <p:spPr>
          <a:xfrm rot="4234645" flipH="1">
            <a:off x="1873184" y="4120683"/>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C8CBB643-69B9-EC4A-B804-41943D475B31}"/>
                  </a:ext>
                </a:extLst>
              </p:cNvPr>
              <p:cNvSpPr/>
              <p:nvPr/>
            </p:nvSpPr>
            <p:spPr>
              <a:xfrm>
                <a:off x="2757688" y="4261050"/>
                <a:ext cx="789062"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200" i="1" smtClean="0">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𝜃</m:t>
                          </m:r>
                        </m:e>
                        <m:sup>
                          <m:r>
                            <a:rPr lang="en-US" sz="1200" i="1" smtClean="0">
                              <a:latin typeface="Cambria Math" panose="02040503050406030204" pitchFamily="18" charset="0"/>
                              <a:ea typeface="Cambria Math" panose="02040503050406030204" pitchFamily="18" charset="0"/>
                            </a:rPr>
                            <m:t>°</m:t>
                          </m:r>
                        </m:sup>
                      </m:sSup>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63" name="Rectangle 62">
                <a:extLst>
                  <a:ext uri="{FF2B5EF4-FFF2-40B4-BE49-F238E27FC236}">
                    <a16:creationId xmlns:a16="http://schemas.microsoft.com/office/drawing/2014/main" id="{C8CBB643-69B9-EC4A-B804-41943D475B31}"/>
                  </a:ext>
                </a:extLst>
              </p:cNvPr>
              <p:cNvSpPr>
                <a:spLocks noRot="1" noChangeAspect="1" noMove="1" noResize="1" noEditPoints="1" noAdjustHandles="1" noChangeArrowheads="1" noChangeShapeType="1" noTextEdit="1"/>
              </p:cNvSpPr>
              <p:nvPr/>
            </p:nvSpPr>
            <p:spPr>
              <a:xfrm>
                <a:off x="2757688" y="4261050"/>
                <a:ext cx="789062" cy="281167"/>
              </a:xfrm>
              <a:prstGeom prst="rect">
                <a:avLst/>
              </a:prstGeom>
              <a:blipFill>
                <a:blip r:embed="rId10"/>
                <a:stretch>
                  <a:fillRect/>
                </a:stretch>
              </a:blipFill>
            </p:spPr>
            <p:txBody>
              <a:bodyPr/>
              <a:lstStyle/>
              <a:p>
                <a:r>
                  <a:rPr lang="en-US">
                    <a:noFill/>
                  </a:rPr>
                  <a:t> </a:t>
                </a:r>
              </a:p>
            </p:txBody>
          </p:sp>
        </mc:Fallback>
      </mc:AlternateContent>
      <p:sp>
        <p:nvSpPr>
          <p:cNvPr id="64" name="Multiply 63">
            <a:extLst>
              <a:ext uri="{FF2B5EF4-FFF2-40B4-BE49-F238E27FC236}">
                <a16:creationId xmlns:a16="http://schemas.microsoft.com/office/drawing/2014/main" id="{CA8E21A0-27F2-E24A-BE2F-2610076A9FA3}"/>
              </a:ext>
            </a:extLst>
          </p:cNvPr>
          <p:cNvSpPr/>
          <p:nvPr/>
        </p:nvSpPr>
        <p:spPr bwMode="auto">
          <a:xfrm>
            <a:off x="2512172" y="4168233"/>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FF16CA02-B4E3-AD44-BD68-6429AFDF0AF5}"/>
                  </a:ext>
                </a:extLst>
              </p:cNvPr>
              <p:cNvSpPr txBox="1"/>
              <p:nvPr/>
            </p:nvSpPr>
            <p:spPr>
              <a:xfrm>
                <a:off x="2828279" y="1379001"/>
                <a:ext cx="1015727" cy="336823"/>
              </a:xfrm>
              <a:prstGeom prst="rect">
                <a:avLst/>
              </a:prstGeom>
              <a:noFill/>
            </p:spPr>
            <p:txBody>
              <a:bodyPr wrap="none" rtlCol="0">
                <a:spAutoFit/>
              </a:bodyPr>
              <a:lstStyle/>
              <a:p>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 ∗ </m:t>
                        </m:r>
                        <m:r>
                          <a:rPr lang="en-US" sz="1200" b="0" i="1" smtClean="0">
                            <a:latin typeface="Cambria Math" panose="02040503050406030204" pitchFamily="18" charset="0"/>
                          </a:rPr>
                          <m:t>𝑒</m:t>
                        </m:r>
                      </m:e>
                      <m:sup>
                        <m:r>
                          <a:rPr lang="en-US" sz="1200" b="0" i="1" smtClean="0">
                            <a:latin typeface="Cambria Math" panose="02040503050406030204" pitchFamily="18" charset="0"/>
                          </a:rPr>
                          <m:t>𝑗</m:t>
                        </m:r>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𝜃</m:t>
                        </m:r>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180</m:t>
                            </m:r>
                          </m:den>
                        </m:f>
                      </m:sup>
                    </m:sSup>
                  </m:oMath>
                </a14:m>
                <a:r>
                  <a:rPr lang="en-US" sz="1200" dirty="0"/>
                  <a:t> </a:t>
                </a:r>
              </a:p>
            </p:txBody>
          </p:sp>
        </mc:Choice>
        <mc:Fallback xmlns="">
          <p:sp>
            <p:nvSpPr>
              <p:cNvPr id="65" name="TextBox 64">
                <a:extLst>
                  <a:ext uri="{FF2B5EF4-FFF2-40B4-BE49-F238E27FC236}">
                    <a16:creationId xmlns:a16="http://schemas.microsoft.com/office/drawing/2014/main" id="{FF16CA02-B4E3-AD44-BD68-6429AFDF0AF5}"/>
                  </a:ext>
                </a:extLst>
              </p:cNvPr>
              <p:cNvSpPr txBox="1">
                <a:spLocks noRot="1" noChangeAspect="1" noMove="1" noResize="1" noEditPoints="1" noAdjustHandles="1" noChangeArrowheads="1" noChangeShapeType="1" noTextEdit="1"/>
              </p:cNvSpPr>
              <p:nvPr/>
            </p:nvSpPr>
            <p:spPr>
              <a:xfrm>
                <a:off x="2828279" y="1379001"/>
                <a:ext cx="1015727" cy="336823"/>
              </a:xfrm>
              <a:prstGeom prst="rect">
                <a:avLst/>
              </a:prstGeom>
              <a:blipFill>
                <a:blip r:embed="rId11"/>
                <a:stretch>
                  <a:fillRect b="-7407"/>
                </a:stretch>
              </a:blipFill>
            </p:spPr>
            <p:txBody>
              <a:bodyPr/>
              <a:lstStyle/>
              <a:p>
                <a:r>
                  <a:rPr lang="en-US">
                    <a:noFill/>
                  </a:rPr>
                  <a:t> </a:t>
                </a:r>
              </a:p>
            </p:txBody>
          </p:sp>
        </mc:Fallback>
      </mc:AlternateContent>
      <p:sp>
        <p:nvSpPr>
          <p:cNvPr id="66" name="Rounded Rectangle 65">
            <a:extLst>
              <a:ext uri="{FF2B5EF4-FFF2-40B4-BE49-F238E27FC236}">
                <a16:creationId xmlns:a16="http://schemas.microsoft.com/office/drawing/2014/main" id="{4A8AF661-1716-4B48-88D1-D0DBE75E47CA}"/>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cxnSp>
        <p:nvCxnSpPr>
          <p:cNvPr id="35" name="Straight Arrow Connector 34">
            <a:extLst>
              <a:ext uri="{FF2B5EF4-FFF2-40B4-BE49-F238E27FC236}">
                <a16:creationId xmlns:a16="http://schemas.microsoft.com/office/drawing/2014/main" id="{529D333A-07C2-C840-A0B4-4229E5943153}"/>
              </a:ext>
            </a:extLst>
          </p:cNvPr>
          <p:cNvCxnSpPr>
            <a:cxnSpLocks/>
          </p:cNvCxnSpPr>
          <p:nvPr/>
        </p:nvCxnSpPr>
        <p:spPr bwMode="auto">
          <a:xfrm>
            <a:off x="5885146" y="3317270"/>
            <a:ext cx="0" cy="850963"/>
          </a:xfrm>
          <a:prstGeom prst="straightConnector1">
            <a:avLst/>
          </a:prstGeom>
          <a:blipFill dpi="0" rotWithShape="0">
            <a:blip r:embed="rId6"/>
            <a:srcRect/>
            <a:tile tx="0" ty="0" sx="100000" sy="100000" flip="none" algn="tl"/>
          </a:blipFill>
          <a:ln w="22225"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6" name="Right Brace 35">
            <a:extLst>
              <a:ext uri="{FF2B5EF4-FFF2-40B4-BE49-F238E27FC236}">
                <a16:creationId xmlns:a16="http://schemas.microsoft.com/office/drawing/2014/main" id="{837F7827-F494-0D4C-8CFA-E8A3DFA18D38}"/>
              </a:ext>
            </a:extLst>
          </p:cNvPr>
          <p:cNvSpPr/>
          <p:nvPr/>
        </p:nvSpPr>
        <p:spPr bwMode="auto">
          <a:xfrm>
            <a:off x="5998225" y="3247168"/>
            <a:ext cx="144016" cy="412429"/>
          </a:xfrm>
          <a:prstGeom prst="rightBrace">
            <a:avLst/>
          </a:prstGeom>
          <a:noFill/>
          <a:ln w="222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AFB3DFA-FD6E-2849-A5C9-27012E25CD6D}"/>
                  </a:ext>
                </a:extLst>
              </p:cNvPr>
              <p:cNvSpPr/>
              <p:nvPr/>
            </p:nvSpPr>
            <p:spPr>
              <a:xfrm>
                <a:off x="6080592" y="3301235"/>
                <a:ext cx="386131"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i="1">
                              <a:latin typeface="Cambria Math" panose="02040503050406030204" pitchFamily="18" charset="0"/>
                              <a:ea typeface="Cambria Math" panose="02040503050406030204" pitchFamily="18" charset="0"/>
                            </a:rPr>
                            <m:t>𝑘</m:t>
                          </m:r>
                        </m:sub>
                      </m:sSub>
                    </m:oMath>
                  </m:oMathPara>
                </a14:m>
                <a:endParaRPr lang="en-US" sz="1200" dirty="0"/>
              </a:p>
            </p:txBody>
          </p:sp>
        </mc:Choice>
        <mc:Fallback xmlns="">
          <p:sp>
            <p:nvSpPr>
              <p:cNvPr id="38" name="Rectangle 37">
                <a:extLst>
                  <a:ext uri="{FF2B5EF4-FFF2-40B4-BE49-F238E27FC236}">
                    <a16:creationId xmlns:a16="http://schemas.microsoft.com/office/drawing/2014/main" id="{FAFB3DFA-FD6E-2849-A5C9-27012E25CD6D}"/>
                  </a:ext>
                </a:extLst>
              </p:cNvPr>
              <p:cNvSpPr>
                <a:spLocks noRot="1" noChangeAspect="1" noMove="1" noResize="1" noEditPoints="1" noAdjustHandles="1" noChangeArrowheads="1" noChangeShapeType="1" noTextEdit="1"/>
              </p:cNvSpPr>
              <p:nvPr/>
            </p:nvSpPr>
            <p:spPr>
              <a:xfrm>
                <a:off x="6080592" y="3301235"/>
                <a:ext cx="386131" cy="276999"/>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F452D0E-23CE-8E48-A397-7497227F3A09}"/>
                  </a:ext>
                </a:extLst>
              </p:cNvPr>
              <p:cNvSpPr txBox="1"/>
              <p:nvPr/>
            </p:nvSpPr>
            <p:spPr>
              <a:xfrm>
                <a:off x="5879019" y="3875153"/>
                <a:ext cx="33900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𝑘</m:t>
                      </m:r>
                    </m:oMath>
                  </m:oMathPara>
                </a14:m>
                <a:endParaRPr lang="en-US" sz="1400" dirty="0"/>
              </a:p>
            </p:txBody>
          </p:sp>
        </mc:Choice>
        <mc:Fallback xmlns="">
          <p:sp>
            <p:nvSpPr>
              <p:cNvPr id="39" name="TextBox 38">
                <a:extLst>
                  <a:ext uri="{FF2B5EF4-FFF2-40B4-BE49-F238E27FC236}">
                    <a16:creationId xmlns:a16="http://schemas.microsoft.com/office/drawing/2014/main" id="{6F452D0E-23CE-8E48-A397-7497227F3A09}"/>
                  </a:ext>
                </a:extLst>
              </p:cNvPr>
              <p:cNvSpPr txBox="1">
                <a:spLocks noRot="1" noChangeAspect="1" noMove="1" noResize="1" noEditPoints="1" noAdjustHandles="1" noChangeArrowheads="1" noChangeShapeType="1" noTextEdit="1"/>
              </p:cNvSpPr>
              <p:nvPr/>
            </p:nvSpPr>
            <p:spPr>
              <a:xfrm>
                <a:off x="5879019" y="3875153"/>
                <a:ext cx="339003" cy="307777"/>
              </a:xfrm>
              <a:prstGeom prst="rect">
                <a:avLst/>
              </a:prstGeom>
              <a:blipFill>
                <a:blip r:embed="rId13"/>
                <a:stretch>
                  <a:fillRect/>
                </a:stretch>
              </a:blipFill>
            </p:spPr>
            <p:txBody>
              <a:bodyPr/>
              <a:lstStyle/>
              <a:p>
                <a:r>
                  <a:rPr lang="en-US">
                    <a:noFill/>
                  </a:rPr>
                  <a:t> </a:t>
                </a:r>
              </a:p>
            </p:txBody>
          </p:sp>
        </mc:Fallback>
      </mc:AlternateContent>
      <p:sp>
        <p:nvSpPr>
          <p:cNvPr id="40" name="Arc 39">
            <a:extLst>
              <a:ext uri="{FF2B5EF4-FFF2-40B4-BE49-F238E27FC236}">
                <a16:creationId xmlns:a16="http://schemas.microsoft.com/office/drawing/2014/main" id="{27D3132E-8B29-F14F-A1C6-9FADC4F6F756}"/>
              </a:ext>
            </a:extLst>
          </p:cNvPr>
          <p:cNvSpPr/>
          <p:nvPr/>
        </p:nvSpPr>
        <p:spPr>
          <a:xfrm rot="10166870">
            <a:off x="2279297" y="1055390"/>
            <a:ext cx="1260303" cy="1161820"/>
          </a:xfrm>
          <a:prstGeom prst="arc">
            <a:avLst>
              <a:gd name="adj1" fmla="val 11721915"/>
              <a:gd name="adj2" fmla="val 15511595"/>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Rectangle 1">
            <a:extLst>
              <a:ext uri="{FF2B5EF4-FFF2-40B4-BE49-F238E27FC236}">
                <a16:creationId xmlns:a16="http://schemas.microsoft.com/office/drawing/2014/main" id="{76D3F6C0-1B9C-B84B-A7C1-3C07A05AA25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cxnSp>
        <p:nvCxnSpPr>
          <p:cNvPr id="44" name="Straight Connector 43">
            <a:extLst>
              <a:ext uri="{FF2B5EF4-FFF2-40B4-BE49-F238E27FC236}">
                <a16:creationId xmlns:a16="http://schemas.microsoft.com/office/drawing/2014/main" id="{F9ED412F-E697-224B-A136-D663884386C3}"/>
              </a:ext>
            </a:extLst>
          </p:cNvPr>
          <p:cNvCxnSpPr>
            <a:cxnSpLocks/>
          </p:cNvCxnSpPr>
          <p:nvPr/>
        </p:nvCxnSpPr>
        <p:spPr bwMode="auto">
          <a:xfrm flipH="1">
            <a:off x="4347632" y="1063643"/>
            <a:ext cx="12075" cy="4006009"/>
          </a:xfrm>
          <a:prstGeom prst="line">
            <a:avLst/>
          </a:prstGeom>
          <a:blipFill dpi="0" rotWithShape="0">
            <a:blip r:embed="rId6"/>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7" name="Oval 66">
            <a:extLst>
              <a:ext uri="{FF2B5EF4-FFF2-40B4-BE49-F238E27FC236}">
                <a16:creationId xmlns:a16="http://schemas.microsoft.com/office/drawing/2014/main" id="{43F0CE41-87FF-1D42-96CB-4765EDF4E7CB}"/>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68" name="Oval 67">
            <a:extLst>
              <a:ext uri="{FF2B5EF4-FFF2-40B4-BE49-F238E27FC236}">
                <a16:creationId xmlns:a16="http://schemas.microsoft.com/office/drawing/2014/main" id="{02619EBF-EE54-6040-B8B3-C5A3BA81B09D}"/>
              </a:ext>
            </a:extLst>
          </p:cNvPr>
          <p:cNvSpPr/>
          <p:nvPr/>
        </p:nvSpPr>
        <p:spPr bwMode="auto">
          <a:xfrm>
            <a:off x="97623" y="4612891"/>
            <a:ext cx="994646" cy="471488"/>
          </a:xfrm>
          <a:prstGeom prst="ellipse">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AP</a:t>
            </a:r>
            <a:endParaRPr lang="en-US" sz="1200" dirty="0">
              <a:solidFill>
                <a:schemeClr val="bg1"/>
              </a:solidFill>
            </a:endParaRPr>
          </a:p>
        </p:txBody>
      </p:sp>
      <p:sp>
        <p:nvSpPr>
          <p:cNvPr id="69" name="TextBox 68">
            <a:extLst>
              <a:ext uri="{FF2B5EF4-FFF2-40B4-BE49-F238E27FC236}">
                <a16:creationId xmlns:a16="http://schemas.microsoft.com/office/drawing/2014/main" id="{567313A7-B552-0E42-A5CA-4D7EFB0AEB8E}"/>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
        <p:nvSpPr>
          <p:cNvPr id="42" name="Rectangle 41">
            <a:extLst>
              <a:ext uri="{FF2B5EF4-FFF2-40B4-BE49-F238E27FC236}">
                <a16:creationId xmlns:a16="http://schemas.microsoft.com/office/drawing/2014/main" id="{07EEA5CE-94DC-5E4D-9C17-CC261AB887FD}"/>
              </a:ext>
            </a:extLst>
          </p:cNvPr>
          <p:cNvSpPr/>
          <p:nvPr/>
        </p:nvSpPr>
        <p:spPr bwMode="auto">
          <a:xfrm>
            <a:off x="1691680" y="2387427"/>
            <a:ext cx="5892687"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Can we introduce phase distortions in more than one subcarriers? </a:t>
            </a:r>
          </a:p>
        </p:txBody>
      </p:sp>
    </p:spTree>
    <p:extLst>
      <p:ext uri="{BB962C8B-B14F-4D97-AF65-F5344CB8AC3E}">
        <p14:creationId xmlns:p14="http://schemas.microsoft.com/office/powerpoint/2010/main" val="3338042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64">
            <a:extLst>
              <a:ext uri="{FF2B5EF4-FFF2-40B4-BE49-F238E27FC236}">
                <a16:creationId xmlns:a16="http://schemas.microsoft.com/office/drawing/2014/main" id="{6252AC91-8A2E-A040-9440-82829CEE866E}"/>
              </a:ext>
            </a:extLst>
          </p:cNvPr>
          <p:cNvCxnSpPr>
            <a:cxnSpLocks/>
          </p:cNvCxnSpPr>
          <p:nvPr/>
        </p:nvCxnSpPr>
        <p:spPr bwMode="auto">
          <a:xfrm flipH="1">
            <a:off x="4347632" y="1063643"/>
            <a:ext cx="12075" cy="4006009"/>
          </a:xfrm>
          <a:prstGeom prst="line">
            <a:avLst/>
          </a:prstGeom>
          <a:blipFill dpi="0" rotWithShape="0">
            <a:blip r:embed="rId3"/>
            <a:srcRect/>
            <a:tile tx="0" ty="0" sx="100000" sy="100000" flip="none" algn="tl"/>
          </a:blip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0" name="Oval 79">
            <a:extLst>
              <a:ext uri="{FF2B5EF4-FFF2-40B4-BE49-F238E27FC236}">
                <a16:creationId xmlns:a16="http://schemas.microsoft.com/office/drawing/2014/main" id="{249B0447-3114-A04A-A58D-FB76BAF79421}"/>
              </a:ext>
            </a:extLst>
          </p:cNvPr>
          <p:cNvSpPr/>
          <p:nvPr/>
        </p:nvSpPr>
        <p:spPr bwMode="auto">
          <a:xfrm>
            <a:off x="4495828" y="4605321"/>
            <a:ext cx="994646" cy="471488"/>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bg1"/>
                </a:solidFill>
              </a:rPr>
              <a:t>Client</a:t>
            </a:r>
            <a:endParaRPr lang="en-US" sz="1200" dirty="0">
              <a:solidFill>
                <a:schemeClr val="bg1"/>
              </a:solidFill>
            </a:endParaRPr>
          </a:p>
        </p:txBody>
      </p:sp>
      <p:sp>
        <p:nvSpPr>
          <p:cNvPr id="81" name="Oval 80">
            <a:extLst>
              <a:ext uri="{FF2B5EF4-FFF2-40B4-BE49-F238E27FC236}">
                <a16:creationId xmlns:a16="http://schemas.microsoft.com/office/drawing/2014/main" id="{12D439FF-2071-6041-8CD2-93CD562CC6A0}"/>
              </a:ext>
            </a:extLst>
          </p:cNvPr>
          <p:cNvSpPr/>
          <p:nvPr/>
        </p:nvSpPr>
        <p:spPr bwMode="auto">
          <a:xfrm>
            <a:off x="97623" y="4612891"/>
            <a:ext cx="994646" cy="471488"/>
          </a:xfrm>
          <a:prstGeom prst="ellipse">
            <a:avLst/>
          </a:prstGeom>
          <a:solidFill>
            <a:schemeClr val="accent4">
              <a:lumMod val="20000"/>
              <a:lumOff val="80000"/>
            </a:schemeClr>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accent4">
                    <a:lumMod val="40000"/>
                    <a:lumOff val="60000"/>
                  </a:schemeClr>
                </a:solidFill>
              </a:rPr>
              <a:t>AP</a:t>
            </a:r>
            <a:endParaRPr lang="en-US" sz="1200" dirty="0">
              <a:solidFill>
                <a:schemeClr val="accent4">
                  <a:lumMod val="40000"/>
                  <a:lumOff val="60000"/>
                </a:schemeClr>
              </a:solidFill>
            </a:endParaRPr>
          </a:p>
        </p:txBody>
      </p:sp>
      <p:graphicFrame>
        <p:nvGraphicFramePr>
          <p:cNvPr id="43" name="Chart 42">
            <a:extLst>
              <a:ext uri="{FF2B5EF4-FFF2-40B4-BE49-F238E27FC236}">
                <a16:creationId xmlns:a16="http://schemas.microsoft.com/office/drawing/2014/main" id="{EDBFA805-895B-294F-A5BC-39FEE2C5304A}"/>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5" name="Chart 44">
            <a:extLst>
              <a:ext uri="{FF2B5EF4-FFF2-40B4-BE49-F238E27FC236}">
                <a16:creationId xmlns:a16="http://schemas.microsoft.com/office/drawing/2014/main" id="{37906139-8FE1-0145-9BDA-8EBF0F438223}"/>
              </a:ext>
            </a:extLst>
          </p:cNvPr>
          <p:cNvGraphicFramePr/>
          <p:nvPr/>
        </p:nvGraphicFramePr>
        <p:xfrm>
          <a:off x="4540353" y="1032481"/>
          <a:ext cx="3874985" cy="1800200"/>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26</a:t>
            </a:fld>
            <a:endParaRPr lang="en-US" dirty="0"/>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4" name="TextBox 33">
            <a:extLst>
              <a:ext uri="{FF2B5EF4-FFF2-40B4-BE49-F238E27FC236}">
                <a16:creationId xmlns:a16="http://schemas.microsoft.com/office/drawing/2014/main" id="{FEE2BF53-D352-CA4B-BB2D-854BAD9FFCB4}"/>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graphicFrame>
        <p:nvGraphicFramePr>
          <p:cNvPr id="46" name="Table 45">
            <a:extLst>
              <a:ext uri="{FF2B5EF4-FFF2-40B4-BE49-F238E27FC236}">
                <a16:creationId xmlns:a16="http://schemas.microsoft.com/office/drawing/2014/main" id="{A7FED748-A23E-AA4F-8F37-E8F6824F6A9D}"/>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7" name="Table 46">
            <a:extLst>
              <a:ext uri="{FF2B5EF4-FFF2-40B4-BE49-F238E27FC236}">
                <a16:creationId xmlns:a16="http://schemas.microsoft.com/office/drawing/2014/main" id="{EA9A4C77-DFAD-6A4F-AA52-809831A800B7}"/>
              </a:ext>
            </a:extLst>
          </p:cNvPr>
          <p:cNvGraphicFramePr>
            <a:graphicFrameLocks noGrp="1"/>
          </p:cNvGraphicFramePr>
          <p:nvPr/>
        </p:nvGraphicFramePr>
        <p:xfrm>
          <a:off x="915863" y="213869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0.70 + j0.6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8" name="Table 47">
            <a:extLst>
              <a:ext uri="{FF2B5EF4-FFF2-40B4-BE49-F238E27FC236}">
                <a16:creationId xmlns:a16="http://schemas.microsoft.com/office/drawing/2014/main" id="{F3B5D2D9-9780-AD4A-98D2-DCF88A5359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9" name="Table 48">
            <a:extLst>
              <a:ext uri="{FF2B5EF4-FFF2-40B4-BE49-F238E27FC236}">
                <a16:creationId xmlns:a16="http://schemas.microsoft.com/office/drawing/2014/main" id="{FB65DD4E-3055-0342-8BAC-1F3D58043A86}"/>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0" name="Table 49">
            <a:extLst>
              <a:ext uri="{FF2B5EF4-FFF2-40B4-BE49-F238E27FC236}">
                <a16:creationId xmlns:a16="http://schemas.microsoft.com/office/drawing/2014/main" id="{D71B99D2-6558-EE46-BE9F-6F9C99BE06D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20BC22CE-67B1-1343-A70A-2DA3060A8B08}"/>
              </a:ext>
            </a:extLst>
          </p:cNvPr>
          <p:cNvGraphicFramePr>
            <a:graphicFrameLocks noGrp="1"/>
          </p:cNvGraphicFramePr>
          <p:nvPr/>
        </p:nvGraphicFramePr>
        <p:xfrm>
          <a:off x="910771" y="351711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-0.93 + j0.3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2" name="Table 51">
            <a:extLst>
              <a:ext uri="{FF2B5EF4-FFF2-40B4-BE49-F238E27FC236}">
                <a16:creationId xmlns:a16="http://schemas.microsoft.com/office/drawing/2014/main" id="{AA042B22-E87E-2F45-B1EF-ABDE2707F231}"/>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3" name="Table 52">
            <a:extLst>
              <a:ext uri="{FF2B5EF4-FFF2-40B4-BE49-F238E27FC236}">
                <a16:creationId xmlns:a16="http://schemas.microsoft.com/office/drawing/2014/main" id="{0A8D7A4E-BA84-CE46-8E76-19EEBA260080}"/>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3630DBB-060A-5349-A816-77D339E31599}"/>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54" name="TextBox 53">
                <a:extLst>
                  <a:ext uri="{FF2B5EF4-FFF2-40B4-BE49-F238E27FC236}">
                    <a16:creationId xmlns:a16="http://schemas.microsoft.com/office/drawing/2014/main" id="{63630DBB-060A-5349-A816-77D339E31599}"/>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6"/>
                <a:stretch>
                  <a:fillRect l="-54545" b="-4545"/>
                </a:stretch>
              </a:blipFill>
            </p:spPr>
            <p:txBody>
              <a:bodyPr/>
              <a:lstStyle/>
              <a:p>
                <a:r>
                  <a:rPr lang="en-US">
                    <a:noFill/>
                  </a:rPr>
                  <a:t> </a:t>
                </a:r>
              </a:p>
            </p:txBody>
          </p:sp>
        </mc:Fallback>
      </mc:AlternateContent>
      <p:sp>
        <p:nvSpPr>
          <p:cNvPr id="55" name="Rounded Rectangle 54">
            <a:extLst>
              <a:ext uri="{FF2B5EF4-FFF2-40B4-BE49-F238E27FC236}">
                <a16:creationId xmlns:a16="http://schemas.microsoft.com/office/drawing/2014/main" id="{3CF31748-CAD6-ED43-9D8F-691BDFEA9171}"/>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6" name="Straight Arrow Connector 55">
            <a:extLst>
              <a:ext uri="{FF2B5EF4-FFF2-40B4-BE49-F238E27FC236}">
                <a16:creationId xmlns:a16="http://schemas.microsoft.com/office/drawing/2014/main" id="{B285E79A-5100-EA45-A072-5049BA472C8E}"/>
              </a:ext>
            </a:extLst>
          </p:cNvPr>
          <p:cNvCxnSpPr>
            <a:cxnSpLocks/>
          </p:cNvCxnSpPr>
          <p:nvPr/>
        </p:nvCxnSpPr>
        <p:spPr bwMode="auto">
          <a:xfrm>
            <a:off x="183089" y="4587974"/>
            <a:ext cx="1224136"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7" name="Oval 56">
            <a:extLst>
              <a:ext uri="{FF2B5EF4-FFF2-40B4-BE49-F238E27FC236}">
                <a16:creationId xmlns:a16="http://schemas.microsoft.com/office/drawing/2014/main" id="{A17DCA6A-1588-134B-872A-16D9BEF74CDF}"/>
              </a:ext>
            </a:extLst>
          </p:cNvPr>
          <p:cNvSpPr/>
          <p:nvPr/>
        </p:nvSpPr>
        <p:spPr bwMode="auto">
          <a:xfrm>
            <a:off x="350270"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58" name="Straight Arrow Connector 57">
            <a:extLst>
              <a:ext uri="{FF2B5EF4-FFF2-40B4-BE49-F238E27FC236}">
                <a16:creationId xmlns:a16="http://schemas.microsoft.com/office/drawing/2014/main" id="{759DDC0E-BEFB-D44C-96D1-B74C5D879F78}"/>
              </a:ext>
            </a:extLst>
          </p:cNvPr>
          <p:cNvCxnSpPr>
            <a:cxnSpLocks/>
          </p:cNvCxnSpPr>
          <p:nvPr/>
        </p:nvCxnSpPr>
        <p:spPr bwMode="auto">
          <a:xfrm flipV="1">
            <a:off x="794919" y="3983944"/>
            <a:ext cx="0" cy="1159556"/>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9DABE36-A32D-E743-B04D-8C5EB65BC553}"/>
                  </a:ext>
                </a:extLst>
              </p:cNvPr>
              <p:cNvSpPr txBox="1"/>
              <p:nvPr/>
            </p:nvSpPr>
            <p:spPr>
              <a:xfrm>
                <a:off x="1155946"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59" name="TextBox 58">
                <a:extLst>
                  <a:ext uri="{FF2B5EF4-FFF2-40B4-BE49-F238E27FC236}">
                    <a16:creationId xmlns:a16="http://schemas.microsoft.com/office/drawing/2014/main" id="{B9DABE36-A32D-E743-B04D-8C5EB65BC553}"/>
                  </a:ext>
                </a:extLst>
              </p:cNvPr>
              <p:cNvSpPr txBox="1">
                <a:spLocks noRot="1" noChangeAspect="1" noMove="1" noResize="1" noEditPoints="1" noAdjustHandles="1" noChangeArrowheads="1" noChangeShapeType="1" noTextEdit="1"/>
              </p:cNvSpPr>
              <p:nvPr/>
            </p:nvSpPr>
            <p:spPr>
              <a:xfrm>
                <a:off x="1155946" y="4612930"/>
                <a:ext cx="468398"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54AB2C4-A551-EE40-AC92-4116E7F056DD}"/>
                  </a:ext>
                </a:extLst>
              </p:cNvPr>
              <p:cNvSpPr txBox="1"/>
              <p:nvPr/>
            </p:nvSpPr>
            <p:spPr>
              <a:xfrm>
                <a:off x="-75075"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61" name="TextBox 60">
                <a:extLst>
                  <a:ext uri="{FF2B5EF4-FFF2-40B4-BE49-F238E27FC236}">
                    <a16:creationId xmlns:a16="http://schemas.microsoft.com/office/drawing/2014/main" id="{254AB2C4-A551-EE40-AC92-4116E7F056DD}"/>
                  </a:ext>
                </a:extLst>
              </p:cNvPr>
              <p:cNvSpPr txBox="1">
                <a:spLocks noRot="1" noChangeAspect="1" noMove="1" noResize="1" noEditPoints="1" noAdjustHandles="1" noChangeArrowheads="1" noChangeShapeType="1" noTextEdit="1"/>
              </p:cNvSpPr>
              <p:nvPr/>
            </p:nvSpPr>
            <p:spPr>
              <a:xfrm>
                <a:off x="-75075" y="4612930"/>
                <a:ext cx="468398" cy="307777"/>
              </a:xfrm>
              <a:prstGeom prst="rect">
                <a:avLst/>
              </a:prstGeom>
              <a:blipFill>
                <a:blip r:embed="rId8"/>
                <a:stretch>
                  <a:fillRect/>
                </a:stretch>
              </a:blipFill>
            </p:spPr>
            <p:txBody>
              <a:bodyPr/>
              <a:lstStyle/>
              <a:p>
                <a:r>
                  <a:rPr lang="en-US">
                    <a:noFill/>
                  </a:rPr>
                  <a:t> </a:t>
                </a:r>
              </a:p>
            </p:txBody>
          </p:sp>
        </mc:Fallback>
      </mc:AlternateContent>
      <p:sp>
        <p:nvSpPr>
          <p:cNvPr id="62" name="Arc 61">
            <a:extLst>
              <a:ext uri="{FF2B5EF4-FFF2-40B4-BE49-F238E27FC236}">
                <a16:creationId xmlns:a16="http://schemas.microsoft.com/office/drawing/2014/main" id="{C057E6A6-16ED-B94B-893E-3303520D1C88}"/>
              </a:ext>
            </a:extLst>
          </p:cNvPr>
          <p:cNvSpPr/>
          <p:nvPr/>
        </p:nvSpPr>
        <p:spPr>
          <a:xfrm rot="4234645" flipH="1">
            <a:off x="338064" y="4133271"/>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C8CBB643-69B9-EC4A-B804-41943D475B31}"/>
                  </a:ext>
                </a:extLst>
              </p:cNvPr>
              <p:cNvSpPr/>
              <p:nvPr/>
            </p:nvSpPr>
            <p:spPr>
              <a:xfrm>
                <a:off x="1198275" y="4261050"/>
                <a:ext cx="947695"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i="1">
                              <a:latin typeface="Cambria Math" panose="02040503050406030204" pitchFamily="18" charset="0"/>
                            </a:rPr>
                            <m:t>−16</m:t>
                          </m:r>
                        </m:sub>
                      </m:sSub>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63" name="Rectangle 62">
                <a:extLst>
                  <a:ext uri="{FF2B5EF4-FFF2-40B4-BE49-F238E27FC236}">
                    <a16:creationId xmlns:a16="http://schemas.microsoft.com/office/drawing/2014/main" id="{C8CBB643-69B9-EC4A-B804-41943D475B31}"/>
                  </a:ext>
                </a:extLst>
              </p:cNvPr>
              <p:cNvSpPr>
                <a:spLocks noRot="1" noChangeAspect="1" noMove="1" noResize="1" noEditPoints="1" noAdjustHandles="1" noChangeArrowheads="1" noChangeShapeType="1" noTextEdit="1"/>
              </p:cNvSpPr>
              <p:nvPr/>
            </p:nvSpPr>
            <p:spPr>
              <a:xfrm>
                <a:off x="1198275" y="4261050"/>
                <a:ext cx="947695" cy="281167"/>
              </a:xfrm>
              <a:prstGeom prst="rect">
                <a:avLst/>
              </a:prstGeom>
              <a:blipFill>
                <a:blip r:embed="rId9"/>
                <a:stretch>
                  <a:fillRect/>
                </a:stretch>
              </a:blipFill>
            </p:spPr>
            <p:txBody>
              <a:bodyPr/>
              <a:lstStyle/>
              <a:p>
                <a:r>
                  <a:rPr lang="en-US">
                    <a:noFill/>
                  </a:rPr>
                  <a:t> </a:t>
                </a:r>
              </a:p>
            </p:txBody>
          </p:sp>
        </mc:Fallback>
      </mc:AlternateContent>
      <p:sp>
        <p:nvSpPr>
          <p:cNvPr id="64" name="Multiply 63">
            <a:extLst>
              <a:ext uri="{FF2B5EF4-FFF2-40B4-BE49-F238E27FC236}">
                <a16:creationId xmlns:a16="http://schemas.microsoft.com/office/drawing/2014/main" id="{CA8E21A0-27F2-E24A-BE2F-2610076A9FA3}"/>
              </a:ext>
            </a:extLst>
          </p:cNvPr>
          <p:cNvSpPr/>
          <p:nvPr/>
        </p:nvSpPr>
        <p:spPr bwMode="auto">
          <a:xfrm>
            <a:off x="1003581" y="4168233"/>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6" name="Rounded Rectangle 65">
            <a:extLst>
              <a:ext uri="{FF2B5EF4-FFF2-40B4-BE49-F238E27FC236}">
                <a16:creationId xmlns:a16="http://schemas.microsoft.com/office/drawing/2014/main" id="{4A8AF661-1716-4B48-88D1-D0DBE75E47CA}"/>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cxnSp>
        <p:nvCxnSpPr>
          <p:cNvPr id="35" name="Straight Arrow Connector 34">
            <a:extLst>
              <a:ext uri="{FF2B5EF4-FFF2-40B4-BE49-F238E27FC236}">
                <a16:creationId xmlns:a16="http://schemas.microsoft.com/office/drawing/2014/main" id="{529D333A-07C2-C840-A0B4-4229E5943153}"/>
              </a:ext>
            </a:extLst>
          </p:cNvPr>
          <p:cNvCxnSpPr>
            <a:cxnSpLocks/>
          </p:cNvCxnSpPr>
          <p:nvPr/>
        </p:nvCxnSpPr>
        <p:spPr bwMode="auto">
          <a:xfrm>
            <a:off x="5885146" y="3317270"/>
            <a:ext cx="0" cy="850963"/>
          </a:xfrm>
          <a:prstGeom prst="straightConnector1">
            <a:avLst/>
          </a:prstGeom>
          <a:blipFill dpi="0" rotWithShape="0">
            <a:blip r:embed="rId3"/>
            <a:srcRect/>
            <a:tile tx="0" ty="0" sx="100000" sy="100000" flip="none" algn="tl"/>
          </a:blipFill>
          <a:ln w="22225"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6" name="Right Brace 35">
            <a:extLst>
              <a:ext uri="{FF2B5EF4-FFF2-40B4-BE49-F238E27FC236}">
                <a16:creationId xmlns:a16="http://schemas.microsoft.com/office/drawing/2014/main" id="{837F7827-F494-0D4C-8CFA-E8A3DFA18D38}"/>
              </a:ext>
            </a:extLst>
          </p:cNvPr>
          <p:cNvSpPr/>
          <p:nvPr/>
        </p:nvSpPr>
        <p:spPr bwMode="auto">
          <a:xfrm>
            <a:off x="5998225" y="3247168"/>
            <a:ext cx="144016" cy="412429"/>
          </a:xfrm>
          <a:prstGeom prst="rightBrace">
            <a:avLst/>
          </a:prstGeom>
          <a:noFill/>
          <a:ln w="222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AFB3DFA-FD6E-2849-A5C9-27012E25CD6D}"/>
                  </a:ext>
                </a:extLst>
              </p:cNvPr>
              <p:cNvSpPr/>
              <p:nvPr/>
            </p:nvSpPr>
            <p:spPr>
              <a:xfrm>
                <a:off x="8189651" y="3659597"/>
                <a:ext cx="933268"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ea typeface="Cambria Math" panose="02040503050406030204" pitchFamily="18" charset="0"/>
                            </a:rPr>
                            <m:t>22</m:t>
                          </m:r>
                        </m:sub>
                      </m:sSub>
                      <m:r>
                        <a:rPr lang="en-US" sz="1200" b="0" i="1" smtClean="0">
                          <a:latin typeface="Cambria Math" panose="02040503050406030204" pitchFamily="18" charset="0"/>
                          <a:ea typeface="Cambria Math" panose="02040503050406030204" pitchFamily="18" charset="0"/>
                        </a:rPr>
                        <m:t>=</m:t>
                      </m:r>
                      <m:r>
                        <a:rPr lang="en-US" sz="1200" b="0" i="0" smtClean="0">
                          <a:latin typeface="Cambria Math" panose="02040503050406030204" pitchFamily="18" charset="0"/>
                          <a:ea typeface="Cambria Math" panose="02040503050406030204" pitchFamily="18" charset="0"/>
                        </a:rPr>
                        <m:t>−18</m:t>
                      </m:r>
                    </m:oMath>
                  </m:oMathPara>
                </a14:m>
                <a:endParaRPr lang="en-US" sz="1200" dirty="0"/>
              </a:p>
            </p:txBody>
          </p:sp>
        </mc:Choice>
        <mc:Fallback xmlns="">
          <p:sp>
            <p:nvSpPr>
              <p:cNvPr id="38" name="Rectangle 37">
                <a:extLst>
                  <a:ext uri="{FF2B5EF4-FFF2-40B4-BE49-F238E27FC236}">
                    <a16:creationId xmlns:a16="http://schemas.microsoft.com/office/drawing/2014/main" id="{FAFB3DFA-FD6E-2849-A5C9-27012E25CD6D}"/>
                  </a:ext>
                </a:extLst>
              </p:cNvPr>
              <p:cNvSpPr>
                <a:spLocks noRot="1" noChangeAspect="1" noMove="1" noResize="1" noEditPoints="1" noAdjustHandles="1" noChangeArrowheads="1" noChangeShapeType="1" noTextEdit="1"/>
              </p:cNvSpPr>
              <p:nvPr/>
            </p:nvSpPr>
            <p:spPr>
              <a:xfrm>
                <a:off x="8189651" y="3659597"/>
                <a:ext cx="933268" cy="276999"/>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F452D0E-23CE-8E48-A397-7497227F3A09}"/>
                  </a:ext>
                </a:extLst>
              </p:cNvPr>
              <p:cNvSpPr txBox="1"/>
              <p:nvPr/>
            </p:nvSpPr>
            <p:spPr>
              <a:xfrm>
                <a:off x="5897758" y="3848658"/>
                <a:ext cx="9068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𝑘</m:t>
                      </m:r>
                      <m:r>
                        <a:rPr lang="en-US" sz="1400" b="0" i="1" smtClean="0">
                          <a:latin typeface="Cambria Math" panose="02040503050406030204" pitchFamily="18" charset="0"/>
                        </a:rPr>
                        <m:t>=−16</m:t>
                      </m:r>
                    </m:oMath>
                  </m:oMathPara>
                </a14:m>
                <a:endParaRPr lang="en-US" sz="1400" dirty="0"/>
              </a:p>
            </p:txBody>
          </p:sp>
        </mc:Choice>
        <mc:Fallback xmlns="">
          <p:sp>
            <p:nvSpPr>
              <p:cNvPr id="39" name="TextBox 38">
                <a:extLst>
                  <a:ext uri="{FF2B5EF4-FFF2-40B4-BE49-F238E27FC236}">
                    <a16:creationId xmlns:a16="http://schemas.microsoft.com/office/drawing/2014/main" id="{6F452D0E-23CE-8E48-A397-7497227F3A09}"/>
                  </a:ext>
                </a:extLst>
              </p:cNvPr>
              <p:cNvSpPr txBox="1">
                <a:spLocks noRot="1" noChangeAspect="1" noMove="1" noResize="1" noEditPoints="1" noAdjustHandles="1" noChangeArrowheads="1" noChangeShapeType="1" noTextEdit="1"/>
              </p:cNvSpPr>
              <p:nvPr/>
            </p:nvSpPr>
            <p:spPr>
              <a:xfrm>
                <a:off x="5897758" y="3848658"/>
                <a:ext cx="906851" cy="307777"/>
              </a:xfrm>
              <a:prstGeom prst="rect">
                <a:avLst/>
              </a:prstGeom>
              <a:blipFill>
                <a:blip r:embed="rId11"/>
                <a:stretch>
                  <a:fillRect/>
                </a:stretch>
              </a:blipFill>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2AFA3C91-199C-AC45-86C5-926DA48FDBCA}"/>
              </a:ext>
            </a:extLst>
          </p:cNvPr>
          <p:cNvCxnSpPr>
            <a:cxnSpLocks/>
          </p:cNvCxnSpPr>
          <p:nvPr/>
        </p:nvCxnSpPr>
        <p:spPr bwMode="auto">
          <a:xfrm>
            <a:off x="2528121" y="4597611"/>
            <a:ext cx="1224136"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1" name="Oval 40">
            <a:extLst>
              <a:ext uri="{FF2B5EF4-FFF2-40B4-BE49-F238E27FC236}">
                <a16:creationId xmlns:a16="http://schemas.microsoft.com/office/drawing/2014/main" id="{8D24D370-828F-F449-BE5B-55CC573E0D20}"/>
              </a:ext>
            </a:extLst>
          </p:cNvPr>
          <p:cNvSpPr/>
          <p:nvPr/>
        </p:nvSpPr>
        <p:spPr bwMode="auto">
          <a:xfrm>
            <a:off x="2695302" y="4166072"/>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42" name="Straight Arrow Connector 41">
            <a:extLst>
              <a:ext uri="{FF2B5EF4-FFF2-40B4-BE49-F238E27FC236}">
                <a16:creationId xmlns:a16="http://schemas.microsoft.com/office/drawing/2014/main" id="{8C26D3E4-BEF3-E141-86FC-F23E183A57A0}"/>
              </a:ext>
            </a:extLst>
          </p:cNvPr>
          <p:cNvCxnSpPr>
            <a:cxnSpLocks/>
          </p:cNvCxnSpPr>
          <p:nvPr/>
        </p:nvCxnSpPr>
        <p:spPr bwMode="auto">
          <a:xfrm flipV="1">
            <a:off x="3124240" y="4021547"/>
            <a:ext cx="0" cy="1159556"/>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2952F55-F9FD-4C45-B314-646459703493}"/>
                  </a:ext>
                </a:extLst>
              </p:cNvPr>
              <p:cNvSpPr txBox="1"/>
              <p:nvPr/>
            </p:nvSpPr>
            <p:spPr>
              <a:xfrm>
                <a:off x="3500978" y="4622567"/>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44" name="TextBox 43">
                <a:extLst>
                  <a:ext uri="{FF2B5EF4-FFF2-40B4-BE49-F238E27FC236}">
                    <a16:creationId xmlns:a16="http://schemas.microsoft.com/office/drawing/2014/main" id="{D2952F55-F9FD-4C45-B314-646459703493}"/>
                  </a:ext>
                </a:extLst>
              </p:cNvPr>
              <p:cNvSpPr txBox="1">
                <a:spLocks noRot="1" noChangeAspect="1" noMove="1" noResize="1" noEditPoints="1" noAdjustHandles="1" noChangeArrowheads="1" noChangeShapeType="1" noTextEdit="1"/>
              </p:cNvSpPr>
              <p:nvPr/>
            </p:nvSpPr>
            <p:spPr>
              <a:xfrm>
                <a:off x="3500978" y="4622567"/>
                <a:ext cx="468398" cy="30777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B72B13FF-4A6B-2641-9C2C-617B797EAED9}"/>
                  </a:ext>
                </a:extLst>
              </p:cNvPr>
              <p:cNvSpPr txBox="1"/>
              <p:nvPr/>
            </p:nvSpPr>
            <p:spPr>
              <a:xfrm>
                <a:off x="118683" y="2973618"/>
                <a:ext cx="1332994"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𝜃</m:t>
                            </m:r>
                          </m:e>
                          <m:sub>
                            <m:r>
                              <a:rPr lang="en-US" sz="1400" b="0" i="1" smtClean="0">
                                <a:latin typeface="Cambria Math" panose="02040503050406030204" pitchFamily="18" charset="0"/>
                                <a:ea typeface="Cambria Math" panose="02040503050406030204" pitchFamily="18" charset="0"/>
                              </a:rPr>
                              <m:t>22</m:t>
                            </m:r>
                          </m:sub>
                        </m:sSub>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67" name="TextBox 66">
                <a:extLst>
                  <a:ext uri="{FF2B5EF4-FFF2-40B4-BE49-F238E27FC236}">
                    <a16:creationId xmlns:a16="http://schemas.microsoft.com/office/drawing/2014/main" id="{B72B13FF-4A6B-2641-9C2C-617B797EAED9}"/>
                  </a:ext>
                </a:extLst>
              </p:cNvPr>
              <p:cNvSpPr txBox="1">
                <a:spLocks noRot="1" noChangeAspect="1" noMove="1" noResize="1" noEditPoints="1" noAdjustHandles="1" noChangeArrowheads="1" noChangeShapeType="1" noTextEdit="1"/>
              </p:cNvSpPr>
              <p:nvPr/>
            </p:nvSpPr>
            <p:spPr>
              <a:xfrm>
                <a:off x="118683" y="2973618"/>
                <a:ext cx="1332994" cy="37747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6D68B862-B21B-3F47-B389-DA52D259DCA2}"/>
                  </a:ext>
                </a:extLst>
              </p:cNvPr>
              <p:cNvSpPr txBox="1"/>
              <p:nvPr/>
            </p:nvSpPr>
            <p:spPr>
              <a:xfrm>
                <a:off x="2231618" y="460454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68" name="TextBox 67">
                <a:extLst>
                  <a:ext uri="{FF2B5EF4-FFF2-40B4-BE49-F238E27FC236}">
                    <a16:creationId xmlns:a16="http://schemas.microsoft.com/office/drawing/2014/main" id="{6D68B862-B21B-3F47-B389-DA52D259DCA2}"/>
                  </a:ext>
                </a:extLst>
              </p:cNvPr>
              <p:cNvSpPr txBox="1">
                <a:spLocks noRot="1" noChangeAspect="1" noMove="1" noResize="1" noEditPoints="1" noAdjustHandles="1" noChangeArrowheads="1" noChangeShapeType="1" noTextEdit="1"/>
              </p:cNvSpPr>
              <p:nvPr/>
            </p:nvSpPr>
            <p:spPr>
              <a:xfrm>
                <a:off x="2231618" y="4604540"/>
                <a:ext cx="468398" cy="307777"/>
              </a:xfrm>
              <a:prstGeom prst="rect">
                <a:avLst/>
              </a:prstGeom>
              <a:blipFill>
                <a:blip r:embed="rId14"/>
                <a:stretch>
                  <a:fillRect/>
                </a:stretch>
              </a:blipFill>
            </p:spPr>
            <p:txBody>
              <a:bodyPr/>
              <a:lstStyle/>
              <a:p>
                <a:r>
                  <a:rPr lang="en-US">
                    <a:noFill/>
                  </a:rPr>
                  <a:t> </a:t>
                </a:r>
              </a:p>
            </p:txBody>
          </p:sp>
        </mc:Fallback>
      </mc:AlternateContent>
      <p:sp>
        <p:nvSpPr>
          <p:cNvPr id="69" name="Arc 68">
            <a:extLst>
              <a:ext uri="{FF2B5EF4-FFF2-40B4-BE49-F238E27FC236}">
                <a16:creationId xmlns:a16="http://schemas.microsoft.com/office/drawing/2014/main" id="{DF848288-700D-C445-AA4F-8D07F0123B7C}"/>
              </a:ext>
            </a:extLst>
          </p:cNvPr>
          <p:cNvSpPr/>
          <p:nvPr/>
        </p:nvSpPr>
        <p:spPr>
          <a:xfrm rot="14604872" flipH="1">
            <a:off x="2536827" y="4142740"/>
            <a:ext cx="1002325" cy="872807"/>
          </a:xfrm>
          <a:prstGeom prst="arc">
            <a:avLst>
              <a:gd name="adj1" fmla="val 14868830"/>
              <a:gd name="adj2" fmla="val 16848640"/>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652481CD-77FE-9643-94F3-474F7DC03536}"/>
                  </a:ext>
                </a:extLst>
              </p:cNvPr>
              <p:cNvSpPr/>
              <p:nvPr/>
            </p:nvSpPr>
            <p:spPr>
              <a:xfrm>
                <a:off x="1858864" y="4841341"/>
                <a:ext cx="981359"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ea typeface="Cambria Math" panose="02040503050406030204" pitchFamily="18" charset="0"/>
                            </a:rPr>
                            <m:t>22</m:t>
                          </m:r>
                        </m:sub>
                      </m:sSub>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−20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70" name="Rectangle 69">
                <a:extLst>
                  <a:ext uri="{FF2B5EF4-FFF2-40B4-BE49-F238E27FC236}">
                    <a16:creationId xmlns:a16="http://schemas.microsoft.com/office/drawing/2014/main" id="{652481CD-77FE-9643-94F3-474F7DC03536}"/>
                  </a:ext>
                </a:extLst>
              </p:cNvPr>
              <p:cNvSpPr>
                <a:spLocks noRot="1" noChangeAspect="1" noMove="1" noResize="1" noEditPoints="1" noAdjustHandles="1" noChangeArrowheads="1" noChangeShapeType="1" noTextEdit="1"/>
              </p:cNvSpPr>
              <p:nvPr/>
            </p:nvSpPr>
            <p:spPr>
              <a:xfrm>
                <a:off x="1858864" y="4841341"/>
                <a:ext cx="981359" cy="281167"/>
              </a:xfrm>
              <a:prstGeom prst="rect">
                <a:avLst/>
              </a:prstGeom>
              <a:blipFill>
                <a:blip r:embed="rId15"/>
                <a:stretch>
                  <a:fillRect/>
                </a:stretch>
              </a:blipFill>
            </p:spPr>
            <p:txBody>
              <a:bodyPr/>
              <a:lstStyle/>
              <a:p>
                <a:r>
                  <a:rPr lang="en-US">
                    <a:noFill/>
                  </a:rPr>
                  <a:t> </a:t>
                </a:r>
              </a:p>
            </p:txBody>
          </p:sp>
        </mc:Fallback>
      </mc:AlternateContent>
      <p:sp>
        <p:nvSpPr>
          <p:cNvPr id="71" name="Multiply 70">
            <a:extLst>
              <a:ext uri="{FF2B5EF4-FFF2-40B4-BE49-F238E27FC236}">
                <a16:creationId xmlns:a16="http://schemas.microsoft.com/office/drawing/2014/main" id="{FBD2C8C9-F1E0-BA4F-ABBA-6427F799C663}"/>
              </a:ext>
            </a:extLst>
          </p:cNvPr>
          <p:cNvSpPr/>
          <p:nvPr/>
        </p:nvSpPr>
        <p:spPr bwMode="auto">
          <a:xfrm>
            <a:off x="2655147" y="4635053"/>
            <a:ext cx="216024" cy="288032"/>
          </a:xfrm>
          <a:prstGeom prst="mathMultiply">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accent4"/>
              </a:solidFill>
              <a:effectLst/>
              <a:latin typeface="Gill Sans" charset="0"/>
              <a:ea typeface="Heiti SC Light" charset="0"/>
              <a:cs typeface="Heiti SC Light" charset="0"/>
              <a:sym typeface="Gill Sans" charset="0"/>
            </a:endParaRPr>
          </a:p>
        </p:txBody>
      </p:sp>
      <p:sp>
        <p:nvSpPr>
          <p:cNvPr id="72" name="Arc 71">
            <a:extLst>
              <a:ext uri="{FF2B5EF4-FFF2-40B4-BE49-F238E27FC236}">
                <a16:creationId xmlns:a16="http://schemas.microsoft.com/office/drawing/2014/main" id="{74E67B21-6CF7-9A46-B339-CFA9311D1369}"/>
              </a:ext>
            </a:extLst>
          </p:cNvPr>
          <p:cNvSpPr/>
          <p:nvPr/>
        </p:nvSpPr>
        <p:spPr>
          <a:xfrm rot="10166870">
            <a:off x="2279297" y="1055390"/>
            <a:ext cx="1260303" cy="1161820"/>
          </a:xfrm>
          <a:prstGeom prst="arc">
            <a:avLst>
              <a:gd name="adj1" fmla="val 11721915"/>
              <a:gd name="adj2" fmla="val 15511595"/>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926DE397-3410-C543-A4FA-A836A1BDA3F9}"/>
                  </a:ext>
                </a:extLst>
              </p:cNvPr>
              <p:cNvSpPr txBox="1"/>
              <p:nvPr/>
            </p:nvSpPr>
            <p:spPr>
              <a:xfrm>
                <a:off x="2741557" y="1379001"/>
                <a:ext cx="1189173" cy="336823"/>
              </a:xfrm>
              <a:prstGeom prst="rect">
                <a:avLst/>
              </a:prstGeom>
              <a:noFill/>
            </p:spPr>
            <p:txBody>
              <a:bodyPr wrap="none" rtlCol="0">
                <a:spAutoFit/>
              </a:bodyPr>
              <a:lstStyle/>
              <a:p>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 ∗ </m:t>
                        </m:r>
                        <m:r>
                          <a:rPr lang="en-US" sz="1200" b="0" i="1" smtClean="0">
                            <a:latin typeface="Cambria Math" panose="02040503050406030204" pitchFamily="18" charset="0"/>
                          </a:rPr>
                          <m:t>𝑒</m:t>
                        </m:r>
                      </m:e>
                      <m:sup>
                        <m:r>
                          <a:rPr lang="en-US" sz="1200" b="0" i="1" smtClean="0">
                            <a:latin typeface="Cambria Math" panose="02040503050406030204" pitchFamily="18" charset="0"/>
                          </a:rPr>
                          <m:t>𝑗</m:t>
                        </m:r>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rPr>
                              <m:t>−16</m:t>
                            </m:r>
                          </m:sub>
                        </m:sSub>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180</m:t>
                            </m:r>
                          </m:den>
                        </m:f>
                      </m:sup>
                    </m:sSup>
                  </m:oMath>
                </a14:m>
                <a:r>
                  <a:rPr lang="en-US" sz="1200" dirty="0"/>
                  <a:t> </a:t>
                </a:r>
              </a:p>
            </p:txBody>
          </p:sp>
        </mc:Choice>
        <mc:Fallback xmlns="">
          <p:sp>
            <p:nvSpPr>
              <p:cNvPr id="73" name="TextBox 72">
                <a:extLst>
                  <a:ext uri="{FF2B5EF4-FFF2-40B4-BE49-F238E27FC236}">
                    <a16:creationId xmlns:a16="http://schemas.microsoft.com/office/drawing/2014/main" id="{926DE397-3410-C543-A4FA-A836A1BDA3F9}"/>
                  </a:ext>
                </a:extLst>
              </p:cNvPr>
              <p:cNvSpPr txBox="1">
                <a:spLocks noRot="1" noChangeAspect="1" noMove="1" noResize="1" noEditPoints="1" noAdjustHandles="1" noChangeArrowheads="1" noChangeShapeType="1" noTextEdit="1"/>
              </p:cNvSpPr>
              <p:nvPr/>
            </p:nvSpPr>
            <p:spPr>
              <a:xfrm>
                <a:off x="2741557" y="1379001"/>
                <a:ext cx="1189173" cy="336823"/>
              </a:xfrm>
              <a:prstGeom prst="rect">
                <a:avLst/>
              </a:prstGeom>
              <a:blipFill>
                <a:blip r:embed="rId16"/>
                <a:stretch>
                  <a:fillRect b="-7407"/>
                </a:stretch>
              </a:blipFill>
            </p:spPr>
            <p:txBody>
              <a:bodyPr/>
              <a:lstStyle/>
              <a:p>
                <a:r>
                  <a:rPr lang="en-US">
                    <a:noFill/>
                  </a:rPr>
                  <a:t> </a:t>
                </a:r>
              </a:p>
            </p:txBody>
          </p:sp>
        </mc:Fallback>
      </mc:AlternateContent>
      <p:sp>
        <p:nvSpPr>
          <p:cNvPr id="74" name="Arc 73">
            <a:extLst>
              <a:ext uri="{FF2B5EF4-FFF2-40B4-BE49-F238E27FC236}">
                <a16:creationId xmlns:a16="http://schemas.microsoft.com/office/drawing/2014/main" id="{B5594E08-8F4C-1346-9A72-65A5D5B4F9CD}"/>
              </a:ext>
            </a:extLst>
          </p:cNvPr>
          <p:cNvSpPr/>
          <p:nvPr/>
        </p:nvSpPr>
        <p:spPr>
          <a:xfrm rot="4764622">
            <a:off x="495096" y="2949816"/>
            <a:ext cx="1441695" cy="1808791"/>
          </a:xfrm>
          <a:prstGeom prst="arc">
            <a:avLst>
              <a:gd name="adj1" fmla="val 11721915"/>
              <a:gd name="adj2" fmla="val 15552820"/>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Rounded Rectangle 74">
            <a:extLst>
              <a:ext uri="{FF2B5EF4-FFF2-40B4-BE49-F238E27FC236}">
                <a16:creationId xmlns:a16="http://schemas.microsoft.com/office/drawing/2014/main" id="{5B9AB74D-39C3-0045-A955-E9B1D20A6757}"/>
              </a:ext>
            </a:extLst>
          </p:cNvPr>
          <p:cNvSpPr/>
          <p:nvPr/>
        </p:nvSpPr>
        <p:spPr bwMode="auto">
          <a:xfrm>
            <a:off x="1865864" y="3468551"/>
            <a:ext cx="386767" cy="350931"/>
          </a:xfrm>
          <a:prstGeom prst="roundRect">
            <a:avLst/>
          </a:prstGeom>
          <a:noFill/>
          <a:ln w="381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cxnSp>
        <p:nvCxnSpPr>
          <p:cNvPr id="76" name="Straight Arrow Connector 75">
            <a:extLst>
              <a:ext uri="{FF2B5EF4-FFF2-40B4-BE49-F238E27FC236}">
                <a16:creationId xmlns:a16="http://schemas.microsoft.com/office/drawing/2014/main" id="{4AD1681C-8C50-AE45-AEE0-1B8BBFDAD16A}"/>
              </a:ext>
            </a:extLst>
          </p:cNvPr>
          <p:cNvCxnSpPr>
            <a:cxnSpLocks/>
          </p:cNvCxnSpPr>
          <p:nvPr/>
        </p:nvCxnSpPr>
        <p:spPr bwMode="auto">
          <a:xfrm>
            <a:off x="8028384" y="3819482"/>
            <a:ext cx="0" cy="383027"/>
          </a:xfrm>
          <a:prstGeom prst="straightConnector1">
            <a:avLst/>
          </a:prstGeom>
          <a:blipFill dpi="0" rotWithShape="0">
            <a:blip r:embed="rId3"/>
            <a:srcRect/>
            <a:tile tx="0" ty="0" sx="100000" sy="100000" flip="none" algn="tl"/>
          </a:blipFill>
          <a:ln w="22225"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A111E520-C6A6-184C-9A49-7D33B1DA5E73}"/>
                  </a:ext>
                </a:extLst>
              </p:cNvPr>
              <p:cNvSpPr txBox="1"/>
              <p:nvPr/>
            </p:nvSpPr>
            <p:spPr>
              <a:xfrm>
                <a:off x="8073496" y="3848658"/>
                <a:ext cx="77219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𝑘</m:t>
                      </m:r>
                      <m:r>
                        <a:rPr lang="en-US" sz="1400" b="0" i="1" smtClean="0">
                          <a:latin typeface="Cambria Math" panose="02040503050406030204" pitchFamily="18" charset="0"/>
                        </a:rPr>
                        <m:t>=22</m:t>
                      </m:r>
                    </m:oMath>
                  </m:oMathPara>
                </a14:m>
                <a:endParaRPr lang="en-US" sz="1400" dirty="0"/>
              </a:p>
            </p:txBody>
          </p:sp>
        </mc:Choice>
        <mc:Fallback xmlns="">
          <p:sp>
            <p:nvSpPr>
              <p:cNvPr id="77" name="TextBox 76">
                <a:extLst>
                  <a:ext uri="{FF2B5EF4-FFF2-40B4-BE49-F238E27FC236}">
                    <a16:creationId xmlns:a16="http://schemas.microsoft.com/office/drawing/2014/main" id="{A111E520-C6A6-184C-9A49-7D33B1DA5E73}"/>
                  </a:ext>
                </a:extLst>
              </p:cNvPr>
              <p:cNvSpPr txBox="1">
                <a:spLocks noRot="1" noChangeAspect="1" noMove="1" noResize="1" noEditPoints="1" noAdjustHandles="1" noChangeArrowheads="1" noChangeShapeType="1" noTextEdit="1"/>
              </p:cNvSpPr>
              <p:nvPr/>
            </p:nvSpPr>
            <p:spPr>
              <a:xfrm>
                <a:off x="8073496" y="3848658"/>
                <a:ext cx="772199" cy="307777"/>
              </a:xfrm>
              <a:prstGeom prst="rect">
                <a:avLst/>
              </a:prstGeom>
              <a:blipFill>
                <a:blip r:embed="rId17"/>
                <a:stretch>
                  <a:fillRect/>
                </a:stretch>
              </a:blipFill>
            </p:spPr>
            <p:txBody>
              <a:bodyPr/>
              <a:lstStyle/>
              <a:p>
                <a:r>
                  <a:rPr lang="en-US">
                    <a:noFill/>
                  </a:rPr>
                  <a:t> </a:t>
                </a:r>
              </a:p>
            </p:txBody>
          </p:sp>
        </mc:Fallback>
      </mc:AlternateContent>
      <p:sp>
        <p:nvSpPr>
          <p:cNvPr id="78" name="Right Brace 77">
            <a:extLst>
              <a:ext uri="{FF2B5EF4-FFF2-40B4-BE49-F238E27FC236}">
                <a16:creationId xmlns:a16="http://schemas.microsoft.com/office/drawing/2014/main" id="{848BCE4C-FF9B-0349-80C4-FDC3DAC44803}"/>
              </a:ext>
            </a:extLst>
          </p:cNvPr>
          <p:cNvSpPr/>
          <p:nvPr/>
        </p:nvSpPr>
        <p:spPr bwMode="auto">
          <a:xfrm>
            <a:off x="8093669" y="3705722"/>
            <a:ext cx="139527" cy="206215"/>
          </a:xfrm>
          <a:prstGeom prst="rightBrace">
            <a:avLst/>
          </a:prstGeom>
          <a:noFill/>
          <a:ln w="222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6C4E3FDC-FACC-B34B-94A0-4D94CB7B208E}"/>
                  </a:ext>
                </a:extLst>
              </p:cNvPr>
              <p:cNvSpPr/>
              <p:nvPr/>
            </p:nvSpPr>
            <p:spPr>
              <a:xfrm>
                <a:off x="6131334" y="3303747"/>
                <a:ext cx="899605"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ea typeface="Cambria Math" panose="02040503050406030204" pitchFamily="18" charset="0"/>
                            </a:rPr>
                            <m:t>−16</m:t>
                          </m:r>
                        </m:sub>
                      </m:sSub>
                      <m:r>
                        <a:rPr lang="en-US" sz="1200" b="0" i="1" smtClean="0">
                          <a:latin typeface="Cambria Math" panose="02040503050406030204" pitchFamily="18" charset="0"/>
                          <a:ea typeface="Cambria Math" panose="02040503050406030204" pitchFamily="18" charset="0"/>
                        </a:rPr>
                        <m:t>=</m:t>
                      </m:r>
                      <m:r>
                        <a:rPr lang="en-US" sz="1200" b="0" i="0" smtClean="0">
                          <a:latin typeface="Cambria Math" panose="02040503050406030204" pitchFamily="18" charset="0"/>
                          <a:ea typeface="Cambria Math" panose="02040503050406030204" pitchFamily="18" charset="0"/>
                        </a:rPr>
                        <m:t>38</m:t>
                      </m:r>
                    </m:oMath>
                  </m:oMathPara>
                </a14:m>
                <a:endParaRPr lang="en-US" sz="1200" dirty="0"/>
              </a:p>
            </p:txBody>
          </p:sp>
        </mc:Choice>
        <mc:Fallback xmlns="">
          <p:sp>
            <p:nvSpPr>
              <p:cNvPr id="79" name="Rectangle 78">
                <a:extLst>
                  <a:ext uri="{FF2B5EF4-FFF2-40B4-BE49-F238E27FC236}">
                    <a16:creationId xmlns:a16="http://schemas.microsoft.com/office/drawing/2014/main" id="{6C4E3FDC-FACC-B34B-94A0-4D94CB7B208E}"/>
                  </a:ext>
                </a:extLst>
              </p:cNvPr>
              <p:cNvSpPr>
                <a:spLocks noRot="1" noChangeAspect="1" noMove="1" noResize="1" noEditPoints="1" noAdjustHandles="1" noChangeArrowheads="1" noChangeShapeType="1" noTextEdit="1"/>
              </p:cNvSpPr>
              <p:nvPr/>
            </p:nvSpPr>
            <p:spPr>
              <a:xfrm>
                <a:off x="6131334" y="3303747"/>
                <a:ext cx="899605" cy="276999"/>
              </a:xfrm>
              <a:prstGeom prst="rect">
                <a:avLst/>
              </a:prstGeom>
              <a:blipFill>
                <a:blip r:embed="rId18"/>
                <a:stretch>
                  <a:fillRect/>
                </a:stretch>
              </a:blipFill>
            </p:spPr>
            <p:txBody>
              <a:bodyPr/>
              <a:lstStyle/>
              <a:p>
                <a:r>
                  <a:rPr lang="en-US">
                    <a:noFill/>
                  </a:rPr>
                  <a:t> </a:t>
                </a:r>
              </a:p>
            </p:txBody>
          </p:sp>
        </mc:Fallback>
      </mc:AlternateContent>
      <p:sp>
        <p:nvSpPr>
          <p:cNvPr id="60" name="Rectangle 1">
            <a:extLst>
              <a:ext uri="{FF2B5EF4-FFF2-40B4-BE49-F238E27FC236}">
                <a16:creationId xmlns:a16="http://schemas.microsoft.com/office/drawing/2014/main" id="{E033943E-6A03-214D-B2D0-E1B176859277}"/>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sp>
        <p:nvSpPr>
          <p:cNvPr id="82" name="TextBox 81">
            <a:extLst>
              <a:ext uri="{FF2B5EF4-FFF2-40B4-BE49-F238E27FC236}">
                <a16:creationId xmlns:a16="http://schemas.microsoft.com/office/drawing/2014/main" id="{D24AC6D4-B41A-794A-867C-8CB127864A3D}"/>
              </a:ext>
            </a:extLst>
          </p:cNvPr>
          <p:cNvSpPr txBox="1"/>
          <p:nvPr/>
        </p:nvSpPr>
        <p:spPr>
          <a:xfrm>
            <a:off x="5842424" y="2777902"/>
            <a:ext cx="1688604" cy="307777"/>
          </a:xfrm>
          <a:prstGeom prst="rect">
            <a:avLst/>
          </a:prstGeom>
          <a:noFill/>
        </p:spPr>
        <p:txBody>
          <a:bodyPr wrap="none" rtlCol="0">
            <a:spAutoFit/>
          </a:bodyPr>
          <a:lstStyle/>
          <a:p>
            <a:r>
              <a:rPr lang="en-US" sz="1400" dirty="0"/>
              <a:t>Processed CSI Phase</a:t>
            </a:r>
          </a:p>
        </p:txBody>
      </p:sp>
    </p:spTree>
    <p:extLst>
      <p:ext uri="{BB962C8B-B14F-4D97-AF65-F5344CB8AC3E}">
        <p14:creationId xmlns:p14="http://schemas.microsoft.com/office/powerpoint/2010/main" val="98213481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3" name="Chart 42">
            <a:extLst>
              <a:ext uri="{FF2B5EF4-FFF2-40B4-BE49-F238E27FC236}">
                <a16:creationId xmlns:a16="http://schemas.microsoft.com/office/drawing/2014/main" id="{EDBFA805-895B-294F-A5BC-39FEE2C5304A}"/>
              </a:ext>
            </a:extLst>
          </p:cNvPr>
          <p:cNvGraphicFramePr/>
          <p:nvPr/>
        </p:nvGraphicFramePr>
        <p:xfrm>
          <a:off x="4572000" y="3039225"/>
          <a:ext cx="3874985" cy="1800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Chart 44">
            <a:extLst>
              <a:ext uri="{FF2B5EF4-FFF2-40B4-BE49-F238E27FC236}">
                <a16:creationId xmlns:a16="http://schemas.microsoft.com/office/drawing/2014/main" id="{37906139-8FE1-0145-9BDA-8EBF0F438223}"/>
              </a:ext>
            </a:extLst>
          </p:cNvPr>
          <p:cNvGraphicFramePr/>
          <p:nvPr/>
        </p:nvGraphicFramePr>
        <p:xfrm>
          <a:off x="4540353" y="1032481"/>
          <a:ext cx="3874985"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a:extLst>
              <a:ext uri="{FF2B5EF4-FFF2-40B4-BE49-F238E27FC236}">
                <a16:creationId xmlns:a16="http://schemas.microsoft.com/office/drawing/2014/main" id="{50EC0FDF-1956-FB4D-B0E7-303EBAD1257E}"/>
              </a:ext>
            </a:extLst>
          </p:cNvPr>
          <p:cNvSpPr>
            <a:spLocks noGrp="1"/>
          </p:cNvSpPr>
          <p:nvPr>
            <p:ph type="sldNum" sz="quarter" idx="10"/>
          </p:nvPr>
        </p:nvSpPr>
        <p:spPr/>
        <p:txBody>
          <a:bodyPr/>
          <a:lstStyle/>
          <a:p>
            <a:pPr>
              <a:defRPr/>
            </a:pPr>
            <a:fld id="{FA7B7BEA-FF61-5044-8584-9B239E5827BF}" type="slidenum">
              <a:rPr lang="en-US" smtClean="0"/>
              <a:pPr>
                <a:defRPr/>
              </a:pPr>
              <a:t>27</a:t>
            </a:fld>
            <a:endParaRPr lang="en-US" dirty="0"/>
          </a:p>
        </p:txBody>
      </p:sp>
      <p:sp>
        <p:nvSpPr>
          <p:cNvPr id="16" name="Oval 3">
            <a:extLst>
              <a:ext uri="{FF2B5EF4-FFF2-40B4-BE49-F238E27FC236}">
                <a16:creationId xmlns:a16="http://schemas.microsoft.com/office/drawing/2014/main" id="{D2E94AC3-17A2-D64F-B57C-B42FB8EA5904}"/>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7" name="Oval 4">
            <a:extLst>
              <a:ext uri="{FF2B5EF4-FFF2-40B4-BE49-F238E27FC236}">
                <a16:creationId xmlns:a16="http://schemas.microsoft.com/office/drawing/2014/main" id="{BAF77EDE-4B1D-6E41-8E45-DCB9631BAC8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8" name="Oval 5">
            <a:extLst>
              <a:ext uri="{FF2B5EF4-FFF2-40B4-BE49-F238E27FC236}">
                <a16:creationId xmlns:a16="http://schemas.microsoft.com/office/drawing/2014/main" id="{6C76AA2A-BB84-6744-809C-39205773013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4" name="TextBox 33">
            <a:extLst>
              <a:ext uri="{FF2B5EF4-FFF2-40B4-BE49-F238E27FC236}">
                <a16:creationId xmlns:a16="http://schemas.microsoft.com/office/drawing/2014/main" id="{FEE2BF53-D352-CA4B-BB2D-854BAD9FFCB4}"/>
              </a:ext>
            </a:extLst>
          </p:cNvPr>
          <p:cNvSpPr txBox="1"/>
          <p:nvPr/>
        </p:nvSpPr>
        <p:spPr>
          <a:xfrm>
            <a:off x="6415630" y="872083"/>
            <a:ext cx="901208" cy="307777"/>
          </a:xfrm>
          <a:prstGeom prst="rect">
            <a:avLst/>
          </a:prstGeom>
          <a:noFill/>
        </p:spPr>
        <p:txBody>
          <a:bodyPr wrap="none" rtlCol="0">
            <a:spAutoFit/>
          </a:bodyPr>
          <a:lstStyle/>
          <a:p>
            <a:r>
              <a:rPr lang="en-US" sz="1400" dirty="0"/>
              <a:t>CSI Phase</a:t>
            </a:r>
          </a:p>
        </p:txBody>
      </p:sp>
      <p:sp>
        <p:nvSpPr>
          <p:cNvPr id="37" name="TextBox 36">
            <a:extLst>
              <a:ext uri="{FF2B5EF4-FFF2-40B4-BE49-F238E27FC236}">
                <a16:creationId xmlns:a16="http://schemas.microsoft.com/office/drawing/2014/main" id="{B51AEB29-62CD-A54F-B508-88A29B0F4BFE}"/>
              </a:ext>
            </a:extLst>
          </p:cNvPr>
          <p:cNvSpPr txBox="1"/>
          <p:nvPr/>
        </p:nvSpPr>
        <p:spPr>
          <a:xfrm>
            <a:off x="5220072" y="2777902"/>
            <a:ext cx="2933304" cy="307777"/>
          </a:xfrm>
          <a:prstGeom prst="rect">
            <a:avLst/>
          </a:prstGeom>
          <a:noFill/>
        </p:spPr>
        <p:txBody>
          <a:bodyPr wrap="none" rtlCol="0">
            <a:spAutoFit/>
          </a:bodyPr>
          <a:lstStyle/>
          <a:p>
            <a:r>
              <a:rPr lang="en-US" sz="1400" dirty="0"/>
              <a:t>After detrending </a:t>
            </a:r>
            <a:r>
              <a:rPr lang="en-US" sz="1400" dirty="0" err="1"/>
              <a:t>unwraped</a:t>
            </a:r>
            <a:r>
              <a:rPr lang="en-US" sz="1400" dirty="0"/>
              <a:t> CSI Phase</a:t>
            </a:r>
          </a:p>
        </p:txBody>
      </p:sp>
      <p:graphicFrame>
        <p:nvGraphicFramePr>
          <p:cNvPr id="46" name="Table 45">
            <a:extLst>
              <a:ext uri="{FF2B5EF4-FFF2-40B4-BE49-F238E27FC236}">
                <a16:creationId xmlns:a16="http://schemas.microsoft.com/office/drawing/2014/main" id="{A7FED748-A23E-AA4F-8F37-E8F6824F6A9D}"/>
              </a:ext>
            </a:extLst>
          </p:cNvPr>
          <p:cNvGraphicFramePr>
            <a:graphicFrameLocks noGrp="1"/>
          </p:cNvGraphicFramePr>
          <p:nvPr/>
        </p:nvGraphicFramePr>
        <p:xfrm>
          <a:off x="896701" y="1877999"/>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7" name="Table 46">
            <a:extLst>
              <a:ext uri="{FF2B5EF4-FFF2-40B4-BE49-F238E27FC236}">
                <a16:creationId xmlns:a16="http://schemas.microsoft.com/office/drawing/2014/main" id="{EA9A4C77-DFAD-6A4F-AA52-809831A800B7}"/>
              </a:ext>
            </a:extLst>
          </p:cNvPr>
          <p:cNvGraphicFramePr>
            <a:graphicFrameLocks noGrp="1"/>
          </p:cNvGraphicFramePr>
          <p:nvPr/>
        </p:nvGraphicFramePr>
        <p:xfrm>
          <a:off x="915863" y="213869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0.70 + j0.6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8" name="Table 47">
            <a:extLst>
              <a:ext uri="{FF2B5EF4-FFF2-40B4-BE49-F238E27FC236}">
                <a16:creationId xmlns:a16="http://schemas.microsoft.com/office/drawing/2014/main" id="{F3B5D2D9-9780-AD4A-98D2-DCF88A5359F9}"/>
              </a:ext>
            </a:extLst>
          </p:cNvPr>
          <p:cNvGraphicFramePr>
            <a:graphicFrameLocks noGrp="1"/>
          </p:cNvGraphicFramePr>
          <p:nvPr/>
        </p:nvGraphicFramePr>
        <p:xfrm>
          <a:off x="896701" y="24602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9" name="Table 48">
            <a:extLst>
              <a:ext uri="{FF2B5EF4-FFF2-40B4-BE49-F238E27FC236}">
                <a16:creationId xmlns:a16="http://schemas.microsoft.com/office/drawing/2014/main" id="{FB65DD4E-3055-0342-8BAC-1F3D58043A86}"/>
              </a:ext>
            </a:extLst>
          </p:cNvPr>
          <p:cNvGraphicFramePr>
            <a:graphicFrameLocks noGrp="1"/>
          </p:cNvGraphicFramePr>
          <p:nvPr/>
        </p:nvGraphicFramePr>
        <p:xfrm>
          <a:off x="915863" y="274161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0" name="Table 49">
            <a:extLst>
              <a:ext uri="{FF2B5EF4-FFF2-40B4-BE49-F238E27FC236}">
                <a16:creationId xmlns:a16="http://schemas.microsoft.com/office/drawing/2014/main" id="{D71B99D2-6558-EE46-BE9F-6F9C99BE06D5}"/>
              </a:ext>
            </a:extLst>
          </p:cNvPr>
          <p:cNvGraphicFramePr>
            <a:graphicFrameLocks noGrp="1"/>
          </p:cNvGraphicFramePr>
          <p:nvPr/>
        </p:nvGraphicFramePr>
        <p:xfrm>
          <a:off x="910771" y="325502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20BC22CE-67B1-1343-A70A-2DA3060A8B08}"/>
              </a:ext>
            </a:extLst>
          </p:cNvPr>
          <p:cNvGraphicFramePr>
            <a:graphicFrameLocks noGrp="1"/>
          </p:cNvGraphicFramePr>
          <p:nvPr/>
        </p:nvGraphicFramePr>
        <p:xfrm>
          <a:off x="910771" y="3517110"/>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600" b="0" dirty="0">
                          <a:solidFill>
                            <a:schemeClr val="tx1"/>
                          </a:solidFill>
                        </a:rPr>
                        <a:t>-0.93 + j0.3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2" name="Table 51">
            <a:extLst>
              <a:ext uri="{FF2B5EF4-FFF2-40B4-BE49-F238E27FC236}">
                <a16:creationId xmlns:a16="http://schemas.microsoft.com/office/drawing/2014/main" id="{AA042B22-E87E-2F45-B1EF-ABDE2707F231}"/>
              </a:ext>
            </a:extLst>
          </p:cNvPr>
          <p:cNvGraphicFramePr>
            <a:graphicFrameLocks noGrp="1"/>
          </p:cNvGraphicFramePr>
          <p:nvPr/>
        </p:nvGraphicFramePr>
        <p:xfrm>
          <a:off x="915863" y="1564564"/>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3" name="Table 52">
            <a:extLst>
              <a:ext uri="{FF2B5EF4-FFF2-40B4-BE49-F238E27FC236}">
                <a16:creationId xmlns:a16="http://schemas.microsoft.com/office/drawing/2014/main" id="{0A8D7A4E-BA84-CE46-8E76-19EEBA260080}"/>
              </a:ext>
            </a:extLst>
          </p:cNvPr>
          <p:cNvGraphicFramePr>
            <a:graphicFrameLocks noGrp="1"/>
          </p:cNvGraphicFramePr>
          <p:nvPr/>
        </p:nvGraphicFramePr>
        <p:xfrm>
          <a:off x="873076" y="1288086"/>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3630DBB-060A-5349-A816-77D339E31599}"/>
                  </a:ext>
                </a:extLst>
              </p:cNvPr>
              <p:cNvSpPr txBox="1"/>
              <p:nvPr/>
            </p:nvSpPr>
            <p:spPr>
              <a:xfrm>
                <a:off x="2051946" y="2992429"/>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54" name="TextBox 53">
                <a:extLst>
                  <a:ext uri="{FF2B5EF4-FFF2-40B4-BE49-F238E27FC236}">
                    <a16:creationId xmlns:a16="http://schemas.microsoft.com/office/drawing/2014/main" id="{63630DBB-060A-5349-A816-77D339E31599}"/>
                  </a:ext>
                </a:extLst>
              </p:cNvPr>
              <p:cNvSpPr txBox="1">
                <a:spLocks noRot="1" noChangeAspect="1" noMove="1" noResize="1" noEditPoints="1" noAdjustHandles="1" noChangeArrowheads="1" noChangeShapeType="1" noTextEdit="1"/>
              </p:cNvSpPr>
              <p:nvPr/>
            </p:nvSpPr>
            <p:spPr>
              <a:xfrm>
                <a:off x="2051946" y="2992429"/>
                <a:ext cx="129326" cy="276999"/>
              </a:xfrm>
              <a:prstGeom prst="rect">
                <a:avLst/>
              </a:prstGeom>
              <a:blipFill>
                <a:blip r:embed="rId5"/>
                <a:stretch>
                  <a:fillRect l="-54545" b="-4545"/>
                </a:stretch>
              </a:blipFill>
            </p:spPr>
            <p:txBody>
              <a:bodyPr/>
              <a:lstStyle/>
              <a:p>
                <a:r>
                  <a:rPr lang="en-US">
                    <a:noFill/>
                  </a:rPr>
                  <a:t> </a:t>
                </a:r>
              </a:p>
            </p:txBody>
          </p:sp>
        </mc:Fallback>
      </mc:AlternateContent>
      <p:sp>
        <p:nvSpPr>
          <p:cNvPr id="55" name="Rounded Rectangle 54">
            <a:extLst>
              <a:ext uri="{FF2B5EF4-FFF2-40B4-BE49-F238E27FC236}">
                <a16:creationId xmlns:a16="http://schemas.microsoft.com/office/drawing/2014/main" id="{3CF31748-CAD6-ED43-9D8F-691BDFEA9171}"/>
              </a:ext>
            </a:extLst>
          </p:cNvPr>
          <p:cNvSpPr/>
          <p:nvPr/>
        </p:nvSpPr>
        <p:spPr bwMode="auto">
          <a:xfrm>
            <a:off x="795685" y="1275606"/>
            <a:ext cx="2984227"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6" name="Straight Arrow Connector 55">
            <a:extLst>
              <a:ext uri="{FF2B5EF4-FFF2-40B4-BE49-F238E27FC236}">
                <a16:creationId xmlns:a16="http://schemas.microsoft.com/office/drawing/2014/main" id="{B285E79A-5100-EA45-A072-5049BA472C8E}"/>
              </a:ext>
            </a:extLst>
          </p:cNvPr>
          <p:cNvCxnSpPr>
            <a:cxnSpLocks/>
          </p:cNvCxnSpPr>
          <p:nvPr/>
        </p:nvCxnSpPr>
        <p:spPr bwMode="auto">
          <a:xfrm>
            <a:off x="183089" y="4587974"/>
            <a:ext cx="1224136" cy="0"/>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7" name="Oval 56">
            <a:extLst>
              <a:ext uri="{FF2B5EF4-FFF2-40B4-BE49-F238E27FC236}">
                <a16:creationId xmlns:a16="http://schemas.microsoft.com/office/drawing/2014/main" id="{A17DCA6A-1588-134B-872A-16D9BEF74CDF}"/>
              </a:ext>
            </a:extLst>
          </p:cNvPr>
          <p:cNvSpPr/>
          <p:nvPr/>
        </p:nvSpPr>
        <p:spPr bwMode="auto">
          <a:xfrm>
            <a:off x="350270" y="4156435"/>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58" name="Straight Arrow Connector 57">
            <a:extLst>
              <a:ext uri="{FF2B5EF4-FFF2-40B4-BE49-F238E27FC236}">
                <a16:creationId xmlns:a16="http://schemas.microsoft.com/office/drawing/2014/main" id="{759DDC0E-BEFB-D44C-96D1-B74C5D879F78}"/>
              </a:ext>
            </a:extLst>
          </p:cNvPr>
          <p:cNvCxnSpPr>
            <a:cxnSpLocks/>
          </p:cNvCxnSpPr>
          <p:nvPr/>
        </p:nvCxnSpPr>
        <p:spPr bwMode="auto">
          <a:xfrm flipV="1">
            <a:off x="794919" y="3983944"/>
            <a:ext cx="0" cy="1159556"/>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9DABE36-A32D-E743-B04D-8C5EB65BC553}"/>
                  </a:ext>
                </a:extLst>
              </p:cNvPr>
              <p:cNvSpPr txBox="1"/>
              <p:nvPr/>
            </p:nvSpPr>
            <p:spPr>
              <a:xfrm>
                <a:off x="1155946" y="4612930"/>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59" name="TextBox 58">
                <a:extLst>
                  <a:ext uri="{FF2B5EF4-FFF2-40B4-BE49-F238E27FC236}">
                    <a16:creationId xmlns:a16="http://schemas.microsoft.com/office/drawing/2014/main" id="{B9DABE36-A32D-E743-B04D-8C5EB65BC553}"/>
                  </a:ext>
                </a:extLst>
              </p:cNvPr>
              <p:cNvSpPr txBox="1">
                <a:spLocks noRot="1" noChangeAspect="1" noMove="1" noResize="1" noEditPoints="1" noAdjustHandles="1" noChangeArrowheads="1" noChangeShapeType="1" noTextEdit="1"/>
              </p:cNvSpPr>
              <p:nvPr/>
            </p:nvSpPr>
            <p:spPr>
              <a:xfrm>
                <a:off x="1155946" y="4612930"/>
                <a:ext cx="468398"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54AB2C4-A551-EE40-AC92-4116E7F056DD}"/>
                  </a:ext>
                </a:extLst>
              </p:cNvPr>
              <p:cNvSpPr txBox="1"/>
              <p:nvPr/>
            </p:nvSpPr>
            <p:spPr>
              <a:xfrm>
                <a:off x="-75075" y="461293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61" name="TextBox 60">
                <a:extLst>
                  <a:ext uri="{FF2B5EF4-FFF2-40B4-BE49-F238E27FC236}">
                    <a16:creationId xmlns:a16="http://schemas.microsoft.com/office/drawing/2014/main" id="{254AB2C4-A551-EE40-AC92-4116E7F056DD}"/>
                  </a:ext>
                </a:extLst>
              </p:cNvPr>
              <p:cNvSpPr txBox="1">
                <a:spLocks noRot="1" noChangeAspect="1" noMove="1" noResize="1" noEditPoints="1" noAdjustHandles="1" noChangeArrowheads="1" noChangeShapeType="1" noTextEdit="1"/>
              </p:cNvSpPr>
              <p:nvPr/>
            </p:nvSpPr>
            <p:spPr>
              <a:xfrm>
                <a:off x="-75075" y="4612930"/>
                <a:ext cx="468398" cy="307777"/>
              </a:xfrm>
              <a:prstGeom prst="rect">
                <a:avLst/>
              </a:prstGeom>
              <a:blipFill>
                <a:blip r:embed="rId8"/>
                <a:stretch>
                  <a:fillRect/>
                </a:stretch>
              </a:blipFill>
            </p:spPr>
            <p:txBody>
              <a:bodyPr/>
              <a:lstStyle/>
              <a:p>
                <a:r>
                  <a:rPr lang="en-US">
                    <a:noFill/>
                  </a:rPr>
                  <a:t> </a:t>
                </a:r>
              </a:p>
            </p:txBody>
          </p:sp>
        </mc:Fallback>
      </mc:AlternateContent>
      <p:sp>
        <p:nvSpPr>
          <p:cNvPr id="62" name="Arc 61">
            <a:extLst>
              <a:ext uri="{FF2B5EF4-FFF2-40B4-BE49-F238E27FC236}">
                <a16:creationId xmlns:a16="http://schemas.microsoft.com/office/drawing/2014/main" id="{C057E6A6-16ED-B94B-893E-3303520D1C88}"/>
              </a:ext>
            </a:extLst>
          </p:cNvPr>
          <p:cNvSpPr/>
          <p:nvPr/>
        </p:nvSpPr>
        <p:spPr>
          <a:xfrm rot="4234645" flipH="1">
            <a:off x="338064" y="4133271"/>
            <a:ext cx="1002325" cy="872807"/>
          </a:xfrm>
          <a:prstGeom prst="arc">
            <a:avLst>
              <a:gd name="adj1" fmla="val 14868830"/>
              <a:gd name="adj2" fmla="val 17621548"/>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C8CBB643-69B9-EC4A-B804-41943D475B31}"/>
                  </a:ext>
                </a:extLst>
              </p:cNvPr>
              <p:cNvSpPr/>
              <p:nvPr/>
            </p:nvSpPr>
            <p:spPr>
              <a:xfrm>
                <a:off x="1198275" y="4261050"/>
                <a:ext cx="947695"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i="1">
                              <a:latin typeface="Cambria Math" panose="02040503050406030204" pitchFamily="18" charset="0"/>
                            </a:rPr>
                            <m:t>−16</m:t>
                          </m:r>
                        </m:sub>
                      </m:sSub>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40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63" name="Rectangle 62">
                <a:extLst>
                  <a:ext uri="{FF2B5EF4-FFF2-40B4-BE49-F238E27FC236}">
                    <a16:creationId xmlns:a16="http://schemas.microsoft.com/office/drawing/2014/main" id="{C8CBB643-69B9-EC4A-B804-41943D475B31}"/>
                  </a:ext>
                </a:extLst>
              </p:cNvPr>
              <p:cNvSpPr>
                <a:spLocks noRot="1" noChangeAspect="1" noMove="1" noResize="1" noEditPoints="1" noAdjustHandles="1" noChangeArrowheads="1" noChangeShapeType="1" noTextEdit="1"/>
              </p:cNvSpPr>
              <p:nvPr/>
            </p:nvSpPr>
            <p:spPr>
              <a:xfrm>
                <a:off x="1198275" y="4261050"/>
                <a:ext cx="947695" cy="281167"/>
              </a:xfrm>
              <a:prstGeom prst="rect">
                <a:avLst/>
              </a:prstGeom>
              <a:blipFill>
                <a:blip r:embed="rId9"/>
                <a:stretch>
                  <a:fillRect/>
                </a:stretch>
              </a:blipFill>
            </p:spPr>
            <p:txBody>
              <a:bodyPr/>
              <a:lstStyle/>
              <a:p>
                <a:r>
                  <a:rPr lang="en-US">
                    <a:noFill/>
                  </a:rPr>
                  <a:t> </a:t>
                </a:r>
              </a:p>
            </p:txBody>
          </p:sp>
        </mc:Fallback>
      </mc:AlternateContent>
      <p:sp>
        <p:nvSpPr>
          <p:cNvPr id="64" name="Multiply 63">
            <a:extLst>
              <a:ext uri="{FF2B5EF4-FFF2-40B4-BE49-F238E27FC236}">
                <a16:creationId xmlns:a16="http://schemas.microsoft.com/office/drawing/2014/main" id="{CA8E21A0-27F2-E24A-BE2F-2610076A9FA3}"/>
              </a:ext>
            </a:extLst>
          </p:cNvPr>
          <p:cNvSpPr/>
          <p:nvPr/>
        </p:nvSpPr>
        <p:spPr bwMode="auto">
          <a:xfrm>
            <a:off x="1003581" y="4168233"/>
            <a:ext cx="216024" cy="288032"/>
          </a:xfrm>
          <a:prstGeom prst="mathMultiply">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6" name="Rounded Rectangle 65">
            <a:extLst>
              <a:ext uri="{FF2B5EF4-FFF2-40B4-BE49-F238E27FC236}">
                <a16:creationId xmlns:a16="http://schemas.microsoft.com/office/drawing/2014/main" id="{4A8AF661-1716-4B48-88D1-D0DBE75E47CA}"/>
              </a:ext>
            </a:extLst>
          </p:cNvPr>
          <p:cNvSpPr/>
          <p:nvPr/>
        </p:nvSpPr>
        <p:spPr bwMode="auto">
          <a:xfrm>
            <a:off x="2843808" y="2076637"/>
            <a:ext cx="386767" cy="350931"/>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cxnSp>
        <p:nvCxnSpPr>
          <p:cNvPr id="35" name="Straight Arrow Connector 34">
            <a:extLst>
              <a:ext uri="{FF2B5EF4-FFF2-40B4-BE49-F238E27FC236}">
                <a16:creationId xmlns:a16="http://schemas.microsoft.com/office/drawing/2014/main" id="{529D333A-07C2-C840-A0B4-4229E5943153}"/>
              </a:ext>
            </a:extLst>
          </p:cNvPr>
          <p:cNvCxnSpPr>
            <a:cxnSpLocks/>
          </p:cNvCxnSpPr>
          <p:nvPr/>
        </p:nvCxnSpPr>
        <p:spPr bwMode="auto">
          <a:xfrm>
            <a:off x="5885146" y="3317270"/>
            <a:ext cx="0" cy="850963"/>
          </a:xfrm>
          <a:prstGeom prst="straightConnector1">
            <a:avLst/>
          </a:prstGeom>
          <a:blipFill dpi="0" rotWithShape="0">
            <a:blip r:embed="rId6"/>
            <a:srcRect/>
            <a:tile tx="0" ty="0" sx="100000" sy="100000" flip="none" algn="tl"/>
          </a:blipFill>
          <a:ln w="22225"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6" name="Right Brace 35">
            <a:extLst>
              <a:ext uri="{FF2B5EF4-FFF2-40B4-BE49-F238E27FC236}">
                <a16:creationId xmlns:a16="http://schemas.microsoft.com/office/drawing/2014/main" id="{837F7827-F494-0D4C-8CFA-E8A3DFA18D38}"/>
              </a:ext>
            </a:extLst>
          </p:cNvPr>
          <p:cNvSpPr/>
          <p:nvPr/>
        </p:nvSpPr>
        <p:spPr bwMode="auto">
          <a:xfrm>
            <a:off x="5998225" y="3247168"/>
            <a:ext cx="144016" cy="412429"/>
          </a:xfrm>
          <a:prstGeom prst="rightBrace">
            <a:avLst/>
          </a:prstGeom>
          <a:noFill/>
          <a:ln w="222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AFB3DFA-FD6E-2849-A5C9-27012E25CD6D}"/>
                  </a:ext>
                </a:extLst>
              </p:cNvPr>
              <p:cNvSpPr/>
              <p:nvPr/>
            </p:nvSpPr>
            <p:spPr>
              <a:xfrm>
                <a:off x="8189651" y="3659597"/>
                <a:ext cx="933268"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ea typeface="Cambria Math" panose="02040503050406030204" pitchFamily="18" charset="0"/>
                            </a:rPr>
                            <m:t>22</m:t>
                          </m:r>
                        </m:sub>
                      </m:sSub>
                      <m:r>
                        <a:rPr lang="en-US" sz="1200" b="0" i="1" smtClean="0">
                          <a:latin typeface="Cambria Math" panose="02040503050406030204" pitchFamily="18" charset="0"/>
                          <a:ea typeface="Cambria Math" panose="02040503050406030204" pitchFamily="18" charset="0"/>
                        </a:rPr>
                        <m:t>=</m:t>
                      </m:r>
                      <m:r>
                        <a:rPr lang="en-US" sz="1200" b="0" i="0" smtClean="0">
                          <a:latin typeface="Cambria Math" panose="02040503050406030204" pitchFamily="18" charset="0"/>
                          <a:ea typeface="Cambria Math" panose="02040503050406030204" pitchFamily="18" charset="0"/>
                        </a:rPr>
                        <m:t>−18</m:t>
                      </m:r>
                    </m:oMath>
                  </m:oMathPara>
                </a14:m>
                <a:endParaRPr lang="en-US" sz="1200" dirty="0"/>
              </a:p>
            </p:txBody>
          </p:sp>
        </mc:Choice>
        <mc:Fallback xmlns="">
          <p:sp>
            <p:nvSpPr>
              <p:cNvPr id="38" name="Rectangle 37">
                <a:extLst>
                  <a:ext uri="{FF2B5EF4-FFF2-40B4-BE49-F238E27FC236}">
                    <a16:creationId xmlns:a16="http://schemas.microsoft.com/office/drawing/2014/main" id="{FAFB3DFA-FD6E-2849-A5C9-27012E25CD6D}"/>
                  </a:ext>
                </a:extLst>
              </p:cNvPr>
              <p:cNvSpPr>
                <a:spLocks noRot="1" noChangeAspect="1" noMove="1" noResize="1" noEditPoints="1" noAdjustHandles="1" noChangeArrowheads="1" noChangeShapeType="1" noTextEdit="1"/>
              </p:cNvSpPr>
              <p:nvPr/>
            </p:nvSpPr>
            <p:spPr>
              <a:xfrm>
                <a:off x="8189651" y="3659597"/>
                <a:ext cx="933268" cy="276999"/>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F452D0E-23CE-8E48-A397-7497227F3A09}"/>
                  </a:ext>
                </a:extLst>
              </p:cNvPr>
              <p:cNvSpPr txBox="1"/>
              <p:nvPr/>
            </p:nvSpPr>
            <p:spPr>
              <a:xfrm>
                <a:off x="5897758" y="3848658"/>
                <a:ext cx="9068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𝑘</m:t>
                      </m:r>
                      <m:r>
                        <a:rPr lang="en-US" sz="1400" b="0" i="1" smtClean="0">
                          <a:latin typeface="Cambria Math" panose="02040503050406030204" pitchFamily="18" charset="0"/>
                        </a:rPr>
                        <m:t>=−16</m:t>
                      </m:r>
                    </m:oMath>
                  </m:oMathPara>
                </a14:m>
                <a:endParaRPr lang="en-US" sz="1400" dirty="0"/>
              </a:p>
            </p:txBody>
          </p:sp>
        </mc:Choice>
        <mc:Fallback xmlns="">
          <p:sp>
            <p:nvSpPr>
              <p:cNvPr id="39" name="TextBox 38">
                <a:extLst>
                  <a:ext uri="{FF2B5EF4-FFF2-40B4-BE49-F238E27FC236}">
                    <a16:creationId xmlns:a16="http://schemas.microsoft.com/office/drawing/2014/main" id="{6F452D0E-23CE-8E48-A397-7497227F3A09}"/>
                  </a:ext>
                </a:extLst>
              </p:cNvPr>
              <p:cNvSpPr txBox="1">
                <a:spLocks noRot="1" noChangeAspect="1" noMove="1" noResize="1" noEditPoints="1" noAdjustHandles="1" noChangeArrowheads="1" noChangeShapeType="1" noTextEdit="1"/>
              </p:cNvSpPr>
              <p:nvPr/>
            </p:nvSpPr>
            <p:spPr>
              <a:xfrm>
                <a:off x="5897758" y="3848658"/>
                <a:ext cx="906851" cy="307777"/>
              </a:xfrm>
              <a:prstGeom prst="rect">
                <a:avLst/>
              </a:prstGeom>
              <a:blipFill>
                <a:blip r:embed="rId11"/>
                <a:stretch>
                  <a:fillRect/>
                </a:stretch>
              </a:blipFill>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2AFA3C91-199C-AC45-86C5-926DA48FDBCA}"/>
              </a:ext>
            </a:extLst>
          </p:cNvPr>
          <p:cNvCxnSpPr>
            <a:cxnSpLocks/>
          </p:cNvCxnSpPr>
          <p:nvPr/>
        </p:nvCxnSpPr>
        <p:spPr bwMode="auto">
          <a:xfrm>
            <a:off x="2528121" y="4597611"/>
            <a:ext cx="1224136" cy="0"/>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1" name="Oval 40">
            <a:extLst>
              <a:ext uri="{FF2B5EF4-FFF2-40B4-BE49-F238E27FC236}">
                <a16:creationId xmlns:a16="http://schemas.microsoft.com/office/drawing/2014/main" id="{8D24D370-828F-F449-BE5B-55CC573E0D20}"/>
              </a:ext>
            </a:extLst>
          </p:cNvPr>
          <p:cNvSpPr/>
          <p:nvPr/>
        </p:nvSpPr>
        <p:spPr bwMode="auto">
          <a:xfrm>
            <a:off x="2695302" y="4166072"/>
            <a:ext cx="857874" cy="863078"/>
          </a:xfrm>
          <a:prstGeom prst="ellipse">
            <a:avLst/>
          </a:prstGeom>
          <a:noFill/>
          <a:ln w="25400" cap="flat" cmpd="sng" algn="ctr">
            <a:solidFill>
              <a:srgbClr val="0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cxnSp>
        <p:nvCxnSpPr>
          <p:cNvPr id="42" name="Straight Arrow Connector 41">
            <a:extLst>
              <a:ext uri="{FF2B5EF4-FFF2-40B4-BE49-F238E27FC236}">
                <a16:creationId xmlns:a16="http://schemas.microsoft.com/office/drawing/2014/main" id="{8C26D3E4-BEF3-E141-86FC-F23E183A57A0}"/>
              </a:ext>
            </a:extLst>
          </p:cNvPr>
          <p:cNvCxnSpPr>
            <a:cxnSpLocks/>
          </p:cNvCxnSpPr>
          <p:nvPr/>
        </p:nvCxnSpPr>
        <p:spPr bwMode="auto">
          <a:xfrm flipV="1">
            <a:off x="3124240" y="4021547"/>
            <a:ext cx="0" cy="1159556"/>
          </a:xfrm>
          <a:prstGeom prst="straightConnector1">
            <a:avLst/>
          </a:prstGeom>
          <a:blipFill dpi="0" rotWithShape="0">
            <a:blip r:embed="rId6"/>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2952F55-F9FD-4C45-B314-646459703493}"/>
                  </a:ext>
                </a:extLst>
              </p:cNvPr>
              <p:cNvSpPr txBox="1"/>
              <p:nvPr/>
            </p:nvSpPr>
            <p:spPr>
              <a:xfrm>
                <a:off x="3500978" y="4622567"/>
                <a:ext cx="468398" cy="307777"/>
              </a:xfrm>
              <a:prstGeom prst="rect">
                <a:avLst/>
              </a:prstGeom>
              <a:noFill/>
            </p:spPr>
            <p:txBody>
              <a:bodyPr wrap="none" rtlCol="0">
                <a:spAutoFit/>
              </a:bodyPr>
              <a:lstStyle/>
              <a:p>
                <a14:m>
                  <m:oMath xmlns:m="http://schemas.openxmlformats.org/officeDocument/2006/math">
                    <m:r>
                      <a:rPr lang="en-US" sz="1400" i="1">
                        <a:latin typeface="Cambria Math" panose="02040503050406030204" pitchFamily="18" charset="0"/>
                      </a:rPr>
                      <m:t>+1</m:t>
                    </m:r>
                  </m:oMath>
                </a14:m>
                <a:r>
                  <a:rPr lang="en-US" sz="1400" dirty="0"/>
                  <a:t> </a:t>
                </a:r>
              </a:p>
            </p:txBody>
          </p:sp>
        </mc:Choice>
        <mc:Fallback xmlns="">
          <p:sp>
            <p:nvSpPr>
              <p:cNvPr id="44" name="TextBox 43">
                <a:extLst>
                  <a:ext uri="{FF2B5EF4-FFF2-40B4-BE49-F238E27FC236}">
                    <a16:creationId xmlns:a16="http://schemas.microsoft.com/office/drawing/2014/main" id="{D2952F55-F9FD-4C45-B314-646459703493}"/>
                  </a:ext>
                </a:extLst>
              </p:cNvPr>
              <p:cNvSpPr txBox="1">
                <a:spLocks noRot="1" noChangeAspect="1" noMove="1" noResize="1" noEditPoints="1" noAdjustHandles="1" noChangeArrowheads="1" noChangeShapeType="1" noTextEdit="1"/>
              </p:cNvSpPr>
              <p:nvPr/>
            </p:nvSpPr>
            <p:spPr>
              <a:xfrm>
                <a:off x="3500978" y="4622567"/>
                <a:ext cx="468398" cy="30777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B72B13FF-4A6B-2641-9C2C-617B797EAED9}"/>
                  </a:ext>
                </a:extLst>
              </p:cNvPr>
              <p:cNvSpPr txBox="1"/>
              <p:nvPr/>
            </p:nvSpPr>
            <p:spPr>
              <a:xfrm>
                <a:off x="118683" y="2973618"/>
                <a:ext cx="1332994" cy="377476"/>
              </a:xfrm>
              <a:prstGeom prst="rect">
                <a:avLst/>
              </a:prstGeom>
              <a:noFill/>
            </p:spPr>
            <p:txBody>
              <a:bodyPr wrap="none" rtlCol="0">
                <a:spAutoFit/>
              </a:bodyPr>
              <a:lstStyle/>
              <a:p>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−1∗</m:t>
                        </m:r>
                        <m:r>
                          <a:rPr lang="en-US" sz="1400" b="0" i="1" smtClean="0">
                            <a:latin typeface="Cambria Math" panose="02040503050406030204" pitchFamily="18" charset="0"/>
                          </a:rPr>
                          <m:t>𝑒</m:t>
                        </m:r>
                      </m:e>
                      <m:sup>
                        <m:r>
                          <a:rPr lang="en-US" sz="1400" b="0" i="1" smtClean="0">
                            <a:latin typeface="Cambria Math" panose="02040503050406030204" pitchFamily="18" charset="0"/>
                          </a:rPr>
                          <m:t>𝑗</m:t>
                        </m:r>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𝜃</m:t>
                            </m:r>
                          </m:e>
                          <m:sub>
                            <m:r>
                              <a:rPr lang="en-US" sz="1400" b="0" i="1" smtClean="0">
                                <a:latin typeface="Cambria Math" panose="02040503050406030204" pitchFamily="18" charset="0"/>
                                <a:ea typeface="Cambria Math" panose="02040503050406030204" pitchFamily="18" charset="0"/>
                              </a:rPr>
                              <m:t>22</m:t>
                            </m:r>
                          </m:sub>
                        </m:sSub>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180</m:t>
                            </m:r>
                          </m:den>
                        </m:f>
                      </m:sup>
                    </m:sSup>
                  </m:oMath>
                </a14:m>
                <a:r>
                  <a:rPr lang="en-US" sz="1400" dirty="0"/>
                  <a:t> </a:t>
                </a:r>
              </a:p>
            </p:txBody>
          </p:sp>
        </mc:Choice>
        <mc:Fallback xmlns="">
          <p:sp>
            <p:nvSpPr>
              <p:cNvPr id="67" name="TextBox 66">
                <a:extLst>
                  <a:ext uri="{FF2B5EF4-FFF2-40B4-BE49-F238E27FC236}">
                    <a16:creationId xmlns:a16="http://schemas.microsoft.com/office/drawing/2014/main" id="{B72B13FF-4A6B-2641-9C2C-617B797EAED9}"/>
                  </a:ext>
                </a:extLst>
              </p:cNvPr>
              <p:cNvSpPr txBox="1">
                <a:spLocks noRot="1" noChangeAspect="1" noMove="1" noResize="1" noEditPoints="1" noAdjustHandles="1" noChangeArrowheads="1" noChangeShapeType="1" noTextEdit="1"/>
              </p:cNvSpPr>
              <p:nvPr/>
            </p:nvSpPr>
            <p:spPr>
              <a:xfrm>
                <a:off x="118683" y="2973618"/>
                <a:ext cx="1332994" cy="37747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6D68B862-B21B-3F47-B389-DA52D259DCA2}"/>
                  </a:ext>
                </a:extLst>
              </p:cNvPr>
              <p:cNvSpPr txBox="1"/>
              <p:nvPr/>
            </p:nvSpPr>
            <p:spPr>
              <a:xfrm>
                <a:off x="2231618" y="4604540"/>
                <a:ext cx="468398" cy="307777"/>
              </a:xfrm>
              <a:prstGeom prst="rect">
                <a:avLst/>
              </a:prstGeom>
              <a:noFill/>
            </p:spPr>
            <p:txBody>
              <a:bodyPr wrap="none" rtlCol="0">
                <a:spAutoFit/>
              </a:bodyPr>
              <a:lstStyle/>
              <a:p>
                <a14:m>
                  <m:oMath xmlns:m="http://schemas.openxmlformats.org/officeDocument/2006/math">
                    <m:r>
                      <a:rPr lang="en-US" sz="1400" b="0" i="1" smtClean="0">
                        <a:latin typeface="Cambria Math" panose="02040503050406030204" pitchFamily="18" charset="0"/>
                      </a:rPr>
                      <m:t>−</m:t>
                    </m:r>
                    <m:r>
                      <a:rPr lang="en-US" sz="1400" i="1">
                        <a:latin typeface="Cambria Math" panose="02040503050406030204" pitchFamily="18" charset="0"/>
                      </a:rPr>
                      <m:t>1</m:t>
                    </m:r>
                  </m:oMath>
                </a14:m>
                <a:r>
                  <a:rPr lang="en-US" sz="1400" dirty="0"/>
                  <a:t> </a:t>
                </a:r>
              </a:p>
            </p:txBody>
          </p:sp>
        </mc:Choice>
        <mc:Fallback xmlns="">
          <p:sp>
            <p:nvSpPr>
              <p:cNvPr id="68" name="TextBox 67">
                <a:extLst>
                  <a:ext uri="{FF2B5EF4-FFF2-40B4-BE49-F238E27FC236}">
                    <a16:creationId xmlns:a16="http://schemas.microsoft.com/office/drawing/2014/main" id="{6D68B862-B21B-3F47-B389-DA52D259DCA2}"/>
                  </a:ext>
                </a:extLst>
              </p:cNvPr>
              <p:cNvSpPr txBox="1">
                <a:spLocks noRot="1" noChangeAspect="1" noMove="1" noResize="1" noEditPoints="1" noAdjustHandles="1" noChangeArrowheads="1" noChangeShapeType="1" noTextEdit="1"/>
              </p:cNvSpPr>
              <p:nvPr/>
            </p:nvSpPr>
            <p:spPr>
              <a:xfrm>
                <a:off x="2231618" y="4604540"/>
                <a:ext cx="468398" cy="307777"/>
              </a:xfrm>
              <a:prstGeom prst="rect">
                <a:avLst/>
              </a:prstGeom>
              <a:blipFill>
                <a:blip r:embed="rId14"/>
                <a:stretch>
                  <a:fillRect/>
                </a:stretch>
              </a:blipFill>
            </p:spPr>
            <p:txBody>
              <a:bodyPr/>
              <a:lstStyle/>
              <a:p>
                <a:r>
                  <a:rPr lang="en-US">
                    <a:noFill/>
                  </a:rPr>
                  <a:t> </a:t>
                </a:r>
              </a:p>
            </p:txBody>
          </p:sp>
        </mc:Fallback>
      </mc:AlternateContent>
      <p:sp>
        <p:nvSpPr>
          <p:cNvPr id="69" name="Arc 68">
            <a:extLst>
              <a:ext uri="{FF2B5EF4-FFF2-40B4-BE49-F238E27FC236}">
                <a16:creationId xmlns:a16="http://schemas.microsoft.com/office/drawing/2014/main" id="{DF848288-700D-C445-AA4F-8D07F0123B7C}"/>
              </a:ext>
            </a:extLst>
          </p:cNvPr>
          <p:cNvSpPr/>
          <p:nvPr/>
        </p:nvSpPr>
        <p:spPr>
          <a:xfrm rot="14604872" flipH="1">
            <a:off x="2536827" y="4142740"/>
            <a:ext cx="1002325" cy="872807"/>
          </a:xfrm>
          <a:prstGeom prst="arc">
            <a:avLst>
              <a:gd name="adj1" fmla="val 14868830"/>
              <a:gd name="adj2" fmla="val 16848640"/>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652481CD-77FE-9643-94F3-474F7DC03536}"/>
                  </a:ext>
                </a:extLst>
              </p:cNvPr>
              <p:cNvSpPr/>
              <p:nvPr/>
            </p:nvSpPr>
            <p:spPr>
              <a:xfrm>
                <a:off x="1858864" y="4841341"/>
                <a:ext cx="981359" cy="2811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ea typeface="Cambria Math" panose="02040503050406030204" pitchFamily="18" charset="0"/>
                            </a:rPr>
                            <m:t>22</m:t>
                          </m:r>
                        </m:sub>
                      </m:sSub>
                      <m:r>
                        <a:rPr lang="en-US" sz="1200" b="0" i="1" smtClean="0">
                          <a:latin typeface="Cambria Math" panose="02040503050406030204" pitchFamily="18" charset="0"/>
                          <a:ea typeface="Cambria Math" panose="02040503050406030204" pitchFamily="18" charset="0"/>
                        </a:rPr>
                        <m:t>=</m:t>
                      </m:r>
                      <m:sSup>
                        <m:sSupPr>
                          <m:ctrlPr>
                            <a:rPr lang="en-US" sz="1200" i="1">
                              <a:latin typeface="Cambria Math" panose="02040503050406030204" pitchFamily="18" charset="0"/>
                              <a:ea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−20</m:t>
                          </m:r>
                        </m:e>
                        <m:sup>
                          <m:r>
                            <a:rPr lang="en-US" sz="1200" i="1">
                              <a:latin typeface="Cambria Math" panose="02040503050406030204" pitchFamily="18" charset="0"/>
                              <a:ea typeface="Cambria Math" panose="02040503050406030204" pitchFamily="18" charset="0"/>
                            </a:rPr>
                            <m:t>°</m:t>
                          </m:r>
                        </m:sup>
                      </m:sSup>
                    </m:oMath>
                  </m:oMathPara>
                </a14:m>
                <a:endParaRPr lang="en-US" sz="1200" dirty="0"/>
              </a:p>
            </p:txBody>
          </p:sp>
        </mc:Choice>
        <mc:Fallback xmlns="">
          <p:sp>
            <p:nvSpPr>
              <p:cNvPr id="70" name="Rectangle 69">
                <a:extLst>
                  <a:ext uri="{FF2B5EF4-FFF2-40B4-BE49-F238E27FC236}">
                    <a16:creationId xmlns:a16="http://schemas.microsoft.com/office/drawing/2014/main" id="{652481CD-77FE-9643-94F3-474F7DC03536}"/>
                  </a:ext>
                </a:extLst>
              </p:cNvPr>
              <p:cNvSpPr>
                <a:spLocks noRot="1" noChangeAspect="1" noMove="1" noResize="1" noEditPoints="1" noAdjustHandles="1" noChangeArrowheads="1" noChangeShapeType="1" noTextEdit="1"/>
              </p:cNvSpPr>
              <p:nvPr/>
            </p:nvSpPr>
            <p:spPr>
              <a:xfrm>
                <a:off x="1858864" y="4841341"/>
                <a:ext cx="981359" cy="281167"/>
              </a:xfrm>
              <a:prstGeom prst="rect">
                <a:avLst/>
              </a:prstGeom>
              <a:blipFill>
                <a:blip r:embed="rId15"/>
                <a:stretch>
                  <a:fillRect/>
                </a:stretch>
              </a:blipFill>
            </p:spPr>
            <p:txBody>
              <a:bodyPr/>
              <a:lstStyle/>
              <a:p>
                <a:r>
                  <a:rPr lang="en-US">
                    <a:noFill/>
                  </a:rPr>
                  <a:t> </a:t>
                </a:r>
              </a:p>
            </p:txBody>
          </p:sp>
        </mc:Fallback>
      </mc:AlternateContent>
      <p:sp>
        <p:nvSpPr>
          <p:cNvPr id="71" name="Multiply 70">
            <a:extLst>
              <a:ext uri="{FF2B5EF4-FFF2-40B4-BE49-F238E27FC236}">
                <a16:creationId xmlns:a16="http://schemas.microsoft.com/office/drawing/2014/main" id="{FBD2C8C9-F1E0-BA4F-ABBA-6427F799C663}"/>
              </a:ext>
            </a:extLst>
          </p:cNvPr>
          <p:cNvSpPr/>
          <p:nvPr/>
        </p:nvSpPr>
        <p:spPr bwMode="auto">
          <a:xfrm>
            <a:off x="2655147" y="4635053"/>
            <a:ext cx="216024" cy="288032"/>
          </a:xfrm>
          <a:prstGeom prst="mathMultiply">
            <a:avLst/>
          </a:prstGeom>
          <a:solidFill>
            <a:schemeClr val="accent4"/>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accent4"/>
              </a:solidFill>
              <a:effectLst/>
              <a:latin typeface="Gill Sans" charset="0"/>
              <a:ea typeface="Heiti SC Light" charset="0"/>
              <a:cs typeface="Heiti SC Light" charset="0"/>
              <a:sym typeface="Gill Sans" charset="0"/>
            </a:endParaRPr>
          </a:p>
        </p:txBody>
      </p:sp>
      <p:sp>
        <p:nvSpPr>
          <p:cNvPr id="72" name="Arc 71">
            <a:extLst>
              <a:ext uri="{FF2B5EF4-FFF2-40B4-BE49-F238E27FC236}">
                <a16:creationId xmlns:a16="http://schemas.microsoft.com/office/drawing/2014/main" id="{74E67B21-6CF7-9A46-B339-CFA9311D1369}"/>
              </a:ext>
            </a:extLst>
          </p:cNvPr>
          <p:cNvSpPr/>
          <p:nvPr/>
        </p:nvSpPr>
        <p:spPr>
          <a:xfrm rot="10166870">
            <a:off x="2279297" y="1055390"/>
            <a:ext cx="1260303" cy="1161820"/>
          </a:xfrm>
          <a:prstGeom prst="arc">
            <a:avLst>
              <a:gd name="adj1" fmla="val 11721915"/>
              <a:gd name="adj2" fmla="val 15511595"/>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926DE397-3410-C543-A4FA-A836A1BDA3F9}"/>
                  </a:ext>
                </a:extLst>
              </p:cNvPr>
              <p:cNvSpPr txBox="1"/>
              <p:nvPr/>
            </p:nvSpPr>
            <p:spPr>
              <a:xfrm>
                <a:off x="2741557" y="1379001"/>
                <a:ext cx="1189173" cy="336823"/>
              </a:xfrm>
              <a:prstGeom prst="rect">
                <a:avLst/>
              </a:prstGeom>
              <a:noFill/>
            </p:spPr>
            <p:txBody>
              <a:bodyPr wrap="none" rtlCol="0">
                <a:spAutoFit/>
              </a:bodyPr>
              <a:lstStyle/>
              <a:p>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 ∗ </m:t>
                        </m:r>
                        <m:r>
                          <a:rPr lang="en-US" sz="1200" b="0" i="1" smtClean="0">
                            <a:latin typeface="Cambria Math" panose="02040503050406030204" pitchFamily="18" charset="0"/>
                          </a:rPr>
                          <m:t>𝑒</m:t>
                        </m:r>
                      </m:e>
                      <m:sup>
                        <m:r>
                          <a:rPr lang="en-US" sz="1200" b="0" i="1" smtClean="0">
                            <a:latin typeface="Cambria Math" panose="02040503050406030204" pitchFamily="18" charset="0"/>
                          </a:rPr>
                          <m:t>𝑗</m:t>
                        </m:r>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rPr>
                              <m:t>−16</m:t>
                            </m:r>
                          </m:sub>
                        </m:sSub>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180</m:t>
                            </m:r>
                          </m:den>
                        </m:f>
                      </m:sup>
                    </m:sSup>
                  </m:oMath>
                </a14:m>
                <a:r>
                  <a:rPr lang="en-US" sz="1200" dirty="0"/>
                  <a:t> </a:t>
                </a:r>
              </a:p>
            </p:txBody>
          </p:sp>
        </mc:Choice>
        <mc:Fallback xmlns="">
          <p:sp>
            <p:nvSpPr>
              <p:cNvPr id="73" name="TextBox 72">
                <a:extLst>
                  <a:ext uri="{FF2B5EF4-FFF2-40B4-BE49-F238E27FC236}">
                    <a16:creationId xmlns:a16="http://schemas.microsoft.com/office/drawing/2014/main" id="{926DE397-3410-C543-A4FA-A836A1BDA3F9}"/>
                  </a:ext>
                </a:extLst>
              </p:cNvPr>
              <p:cNvSpPr txBox="1">
                <a:spLocks noRot="1" noChangeAspect="1" noMove="1" noResize="1" noEditPoints="1" noAdjustHandles="1" noChangeArrowheads="1" noChangeShapeType="1" noTextEdit="1"/>
              </p:cNvSpPr>
              <p:nvPr/>
            </p:nvSpPr>
            <p:spPr>
              <a:xfrm>
                <a:off x="2741557" y="1379001"/>
                <a:ext cx="1189173" cy="336823"/>
              </a:xfrm>
              <a:prstGeom prst="rect">
                <a:avLst/>
              </a:prstGeom>
              <a:blipFill>
                <a:blip r:embed="rId16"/>
                <a:stretch>
                  <a:fillRect b="-7407"/>
                </a:stretch>
              </a:blipFill>
            </p:spPr>
            <p:txBody>
              <a:bodyPr/>
              <a:lstStyle/>
              <a:p>
                <a:r>
                  <a:rPr lang="en-US">
                    <a:noFill/>
                  </a:rPr>
                  <a:t> </a:t>
                </a:r>
              </a:p>
            </p:txBody>
          </p:sp>
        </mc:Fallback>
      </mc:AlternateContent>
      <p:sp>
        <p:nvSpPr>
          <p:cNvPr id="74" name="Arc 73">
            <a:extLst>
              <a:ext uri="{FF2B5EF4-FFF2-40B4-BE49-F238E27FC236}">
                <a16:creationId xmlns:a16="http://schemas.microsoft.com/office/drawing/2014/main" id="{B5594E08-8F4C-1346-9A72-65A5D5B4F9CD}"/>
              </a:ext>
            </a:extLst>
          </p:cNvPr>
          <p:cNvSpPr/>
          <p:nvPr/>
        </p:nvSpPr>
        <p:spPr>
          <a:xfrm rot="4764622">
            <a:off x="495096" y="2949816"/>
            <a:ext cx="1441695" cy="1808791"/>
          </a:xfrm>
          <a:prstGeom prst="arc">
            <a:avLst>
              <a:gd name="adj1" fmla="val 11721915"/>
              <a:gd name="adj2" fmla="val 15552820"/>
            </a:avLst>
          </a:prstGeom>
          <a:ln w="15875">
            <a:solidFill>
              <a:schemeClr val="tx1"/>
            </a:solidFill>
            <a:prstDash val="solid"/>
            <a:headEnd type="none"/>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Rounded Rectangle 74">
            <a:extLst>
              <a:ext uri="{FF2B5EF4-FFF2-40B4-BE49-F238E27FC236}">
                <a16:creationId xmlns:a16="http://schemas.microsoft.com/office/drawing/2014/main" id="{5B9AB74D-39C3-0045-A955-E9B1D20A6757}"/>
              </a:ext>
            </a:extLst>
          </p:cNvPr>
          <p:cNvSpPr/>
          <p:nvPr/>
        </p:nvSpPr>
        <p:spPr bwMode="auto">
          <a:xfrm>
            <a:off x="1865864" y="3468551"/>
            <a:ext cx="386767" cy="350931"/>
          </a:xfrm>
          <a:prstGeom prst="roundRect">
            <a:avLst/>
          </a:prstGeom>
          <a:noFill/>
          <a:ln w="381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cxnSp>
        <p:nvCxnSpPr>
          <p:cNvPr id="76" name="Straight Arrow Connector 75">
            <a:extLst>
              <a:ext uri="{FF2B5EF4-FFF2-40B4-BE49-F238E27FC236}">
                <a16:creationId xmlns:a16="http://schemas.microsoft.com/office/drawing/2014/main" id="{4AD1681C-8C50-AE45-AEE0-1B8BBFDAD16A}"/>
              </a:ext>
            </a:extLst>
          </p:cNvPr>
          <p:cNvCxnSpPr>
            <a:cxnSpLocks/>
          </p:cNvCxnSpPr>
          <p:nvPr/>
        </p:nvCxnSpPr>
        <p:spPr bwMode="auto">
          <a:xfrm>
            <a:off x="8028384" y="3819482"/>
            <a:ext cx="0" cy="383027"/>
          </a:xfrm>
          <a:prstGeom prst="straightConnector1">
            <a:avLst/>
          </a:prstGeom>
          <a:blipFill dpi="0" rotWithShape="0">
            <a:blip r:embed="rId6"/>
            <a:srcRect/>
            <a:tile tx="0" ty="0" sx="100000" sy="100000" flip="none" algn="tl"/>
          </a:blipFill>
          <a:ln w="22225" cap="flat" cmpd="sng" algn="ctr">
            <a:solidFill>
              <a:srgbClr val="000000"/>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A111E520-C6A6-184C-9A49-7D33B1DA5E73}"/>
                  </a:ext>
                </a:extLst>
              </p:cNvPr>
              <p:cNvSpPr txBox="1"/>
              <p:nvPr/>
            </p:nvSpPr>
            <p:spPr>
              <a:xfrm>
                <a:off x="8073496" y="3848658"/>
                <a:ext cx="77219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𝑘</m:t>
                      </m:r>
                      <m:r>
                        <a:rPr lang="en-US" sz="1400" b="0" i="1" smtClean="0">
                          <a:latin typeface="Cambria Math" panose="02040503050406030204" pitchFamily="18" charset="0"/>
                        </a:rPr>
                        <m:t>=22</m:t>
                      </m:r>
                    </m:oMath>
                  </m:oMathPara>
                </a14:m>
                <a:endParaRPr lang="en-US" sz="1400" dirty="0"/>
              </a:p>
            </p:txBody>
          </p:sp>
        </mc:Choice>
        <mc:Fallback xmlns="">
          <p:sp>
            <p:nvSpPr>
              <p:cNvPr id="77" name="TextBox 76">
                <a:extLst>
                  <a:ext uri="{FF2B5EF4-FFF2-40B4-BE49-F238E27FC236}">
                    <a16:creationId xmlns:a16="http://schemas.microsoft.com/office/drawing/2014/main" id="{A111E520-C6A6-184C-9A49-7D33B1DA5E73}"/>
                  </a:ext>
                </a:extLst>
              </p:cNvPr>
              <p:cNvSpPr txBox="1">
                <a:spLocks noRot="1" noChangeAspect="1" noMove="1" noResize="1" noEditPoints="1" noAdjustHandles="1" noChangeArrowheads="1" noChangeShapeType="1" noTextEdit="1"/>
              </p:cNvSpPr>
              <p:nvPr/>
            </p:nvSpPr>
            <p:spPr>
              <a:xfrm>
                <a:off x="8073496" y="3848658"/>
                <a:ext cx="772199" cy="307777"/>
              </a:xfrm>
              <a:prstGeom prst="rect">
                <a:avLst/>
              </a:prstGeom>
              <a:blipFill>
                <a:blip r:embed="rId17"/>
                <a:stretch>
                  <a:fillRect/>
                </a:stretch>
              </a:blipFill>
            </p:spPr>
            <p:txBody>
              <a:bodyPr/>
              <a:lstStyle/>
              <a:p>
                <a:r>
                  <a:rPr lang="en-US">
                    <a:noFill/>
                  </a:rPr>
                  <a:t> </a:t>
                </a:r>
              </a:p>
            </p:txBody>
          </p:sp>
        </mc:Fallback>
      </mc:AlternateContent>
      <p:sp>
        <p:nvSpPr>
          <p:cNvPr id="78" name="Right Brace 77">
            <a:extLst>
              <a:ext uri="{FF2B5EF4-FFF2-40B4-BE49-F238E27FC236}">
                <a16:creationId xmlns:a16="http://schemas.microsoft.com/office/drawing/2014/main" id="{848BCE4C-FF9B-0349-80C4-FDC3DAC44803}"/>
              </a:ext>
            </a:extLst>
          </p:cNvPr>
          <p:cNvSpPr/>
          <p:nvPr/>
        </p:nvSpPr>
        <p:spPr bwMode="auto">
          <a:xfrm>
            <a:off x="8093669" y="3705722"/>
            <a:ext cx="139527" cy="206215"/>
          </a:xfrm>
          <a:prstGeom prst="rightBrace">
            <a:avLst/>
          </a:prstGeom>
          <a:noFill/>
          <a:ln w="222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6C4E3FDC-FACC-B34B-94A0-4D94CB7B208E}"/>
                  </a:ext>
                </a:extLst>
              </p:cNvPr>
              <p:cNvSpPr/>
              <p:nvPr/>
            </p:nvSpPr>
            <p:spPr>
              <a:xfrm>
                <a:off x="6131334" y="3303747"/>
                <a:ext cx="899605"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𝜃</m:t>
                          </m:r>
                        </m:e>
                        <m:sub>
                          <m:r>
                            <a:rPr lang="en-US" sz="1200" b="0" i="1" smtClean="0">
                              <a:latin typeface="Cambria Math" panose="02040503050406030204" pitchFamily="18" charset="0"/>
                              <a:ea typeface="Cambria Math" panose="02040503050406030204" pitchFamily="18" charset="0"/>
                            </a:rPr>
                            <m:t>−16</m:t>
                          </m:r>
                        </m:sub>
                      </m:sSub>
                      <m:r>
                        <a:rPr lang="en-US" sz="1200" b="0" i="1" smtClean="0">
                          <a:latin typeface="Cambria Math" panose="02040503050406030204" pitchFamily="18" charset="0"/>
                          <a:ea typeface="Cambria Math" panose="02040503050406030204" pitchFamily="18" charset="0"/>
                        </a:rPr>
                        <m:t>=</m:t>
                      </m:r>
                      <m:r>
                        <a:rPr lang="en-US" sz="1200" b="0" i="0" smtClean="0">
                          <a:latin typeface="Cambria Math" panose="02040503050406030204" pitchFamily="18" charset="0"/>
                          <a:ea typeface="Cambria Math" panose="02040503050406030204" pitchFamily="18" charset="0"/>
                        </a:rPr>
                        <m:t>38</m:t>
                      </m:r>
                    </m:oMath>
                  </m:oMathPara>
                </a14:m>
                <a:endParaRPr lang="en-US" sz="1200" dirty="0"/>
              </a:p>
            </p:txBody>
          </p:sp>
        </mc:Choice>
        <mc:Fallback xmlns="">
          <p:sp>
            <p:nvSpPr>
              <p:cNvPr id="79" name="Rectangle 78">
                <a:extLst>
                  <a:ext uri="{FF2B5EF4-FFF2-40B4-BE49-F238E27FC236}">
                    <a16:creationId xmlns:a16="http://schemas.microsoft.com/office/drawing/2014/main" id="{6C4E3FDC-FACC-B34B-94A0-4D94CB7B208E}"/>
                  </a:ext>
                </a:extLst>
              </p:cNvPr>
              <p:cNvSpPr>
                <a:spLocks noRot="1" noChangeAspect="1" noMove="1" noResize="1" noEditPoints="1" noAdjustHandles="1" noChangeArrowheads="1" noChangeShapeType="1" noTextEdit="1"/>
              </p:cNvSpPr>
              <p:nvPr/>
            </p:nvSpPr>
            <p:spPr>
              <a:xfrm>
                <a:off x="6131334" y="3303747"/>
                <a:ext cx="899605" cy="276999"/>
              </a:xfrm>
              <a:prstGeom prst="rect">
                <a:avLst/>
              </a:prstGeom>
              <a:blipFill>
                <a:blip r:embed="rId18"/>
                <a:stretch>
                  <a:fillRect/>
                </a:stretch>
              </a:blipFill>
            </p:spPr>
            <p:txBody>
              <a:bodyPr/>
              <a:lstStyle/>
              <a:p>
                <a:r>
                  <a:rPr lang="en-US">
                    <a:noFill/>
                  </a:rPr>
                  <a:t> </a:t>
                </a:r>
              </a:p>
            </p:txBody>
          </p:sp>
        </mc:Fallback>
      </mc:AlternateContent>
      <p:sp>
        <p:nvSpPr>
          <p:cNvPr id="60" name="Rectangle 1">
            <a:extLst>
              <a:ext uri="{FF2B5EF4-FFF2-40B4-BE49-F238E27FC236}">
                <a16:creationId xmlns:a16="http://schemas.microsoft.com/office/drawing/2014/main" id="{E033943E-6A03-214D-B2D0-E1B176859277}"/>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Intentional modifications in L-LTF </a:t>
            </a:r>
          </a:p>
        </p:txBody>
      </p:sp>
    </p:spTree>
    <p:extLst>
      <p:ext uri="{BB962C8B-B14F-4D97-AF65-F5344CB8AC3E}">
        <p14:creationId xmlns:p14="http://schemas.microsoft.com/office/powerpoint/2010/main" val="37718187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77" grpId="0"/>
      <p:bldP spid="78" grpId="0" animBg="1"/>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FC055-6104-6D4F-8408-C866A71E7826}"/>
              </a:ext>
            </a:extLst>
          </p:cNvPr>
          <p:cNvSpPr>
            <a:spLocks noGrp="1"/>
          </p:cNvSpPr>
          <p:nvPr>
            <p:ph type="sldNum" sz="quarter" idx="10"/>
          </p:nvPr>
        </p:nvSpPr>
        <p:spPr/>
        <p:txBody>
          <a:bodyPr/>
          <a:lstStyle/>
          <a:p>
            <a:pPr>
              <a:defRPr/>
            </a:pPr>
            <a:fld id="{FA7B7BEA-FF61-5044-8584-9B239E5827BF}" type="slidenum">
              <a:rPr lang="en-US" smtClean="0"/>
              <a:pPr>
                <a:defRPr/>
              </a:pPr>
              <a:t>28</a:t>
            </a:fld>
            <a:endParaRPr lang="en-US" dirty="0"/>
          </a:p>
        </p:txBody>
      </p:sp>
      <p:graphicFrame>
        <p:nvGraphicFramePr>
          <p:cNvPr id="3" name="Table 2">
            <a:extLst>
              <a:ext uri="{FF2B5EF4-FFF2-40B4-BE49-F238E27FC236}">
                <a16:creationId xmlns:a16="http://schemas.microsoft.com/office/drawing/2014/main" id="{BAD5375B-09E7-0441-86E6-60DBFE5B7C8B}"/>
              </a:ext>
            </a:extLst>
          </p:cNvPr>
          <p:cNvGraphicFramePr>
            <a:graphicFrameLocks noGrp="1"/>
          </p:cNvGraphicFramePr>
          <p:nvPr/>
        </p:nvGraphicFramePr>
        <p:xfrm>
          <a:off x="136511" y="218151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 name="Table 3">
            <a:extLst>
              <a:ext uri="{FF2B5EF4-FFF2-40B4-BE49-F238E27FC236}">
                <a16:creationId xmlns:a16="http://schemas.microsoft.com/office/drawing/2014/main" id="{D383ECDC-72D6-0742-90D1-C803D2573672}"/>
              </a:ext>
            </a:extLst>
          </p:cNvPr>
          <p:cNvGraphicFramePr>
            <a:graphicFrameLocks noGrp="1"/>
          </p:cNvGraphicFramePr>
          <p:nvPr/>
        </p:nvGraphicFramePr>
        <p:xfrm>
          <a:off x="155673" y="244220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 name="Table 4">
            <a:extLst>
              <a:ext uri="{FF2B5EF4-FFF2-40B4-BE49-F238E27FC236}">
                <a16:creationId xmlns:a16="http://schemas.microsoft.com/office/drawing/2014/main" id="{72E1E6AE-E0ED-A240-AE85-EDDA4E83DA8E}"/>
              </a:ext>
            </a:extLst>
          </p:cNvPr>
          <p:cNvGraphicFramePr>
            <a:graphicFrameLocks noGrp="1"/>
          </p:cNvGraphicFramePr>
          <p:nvPr/>
        </p:nvGraphicFramePr>
        <p:xfrm>
          <a:off x="136511" y="276373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6" name="Table 5">
            <a:extLst>
              <a:ext uri="{FF2B5EF4-FFF2-40B4-BE49-F238E27FC236}">
                <a16:creationId xmlns:a16="http://schemas.microsoft.com/office/drawing/2014/main" id="{56281577-0849-204E-A8AD-2C3EB76C3D62}"/>
              </a:ext>
            </a:extLst>
          </p:cNvPr>
          <p:cNvGraphicFramePr>
            <a:graphicFrameLocks noGrp="1"/>
          </p:cNvGraphicFramePr>
          <p:nvPr/>
        </p:nvGraphicFramePr>
        <p:xfrm>
          <a:off x="155673" y="304513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7" name="Table 6">
            <a:extLst>
              <a:ext uri="{FF2B5EF4-FFF2-40B4-BE49-F238E27FC236}">
                <a16:creationId xmlns:a16="http://schemas.microsoft.com/office/drawing/2014/main" id="{8443C4B2-B91A-2647-A224-2F4370D9A673}"/>
              </a:ext>
            </a:extLst>
          </p:cNvPr>
          <p:cNvGraphicFramePr>
            <a:graphicFrameLocks noGrp="1"/>
          </p:cNvGraphicFramePr>
          <p:nvPr/>
        </p:nvGraphicFramePr>
        <p:xfrm>
          <a:off x="150581" y="3558538"/>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CFFA6BD0-8DF6-8E4D-87F3-357AE2596DB7}"/>
              </a:ext>
            </a:extLst>
          </p:cNvPr>
          <p:cNvGraphicFramePr>
            <a:graphicFrameLocks noGrp="1"/>
          </p:cNvGraphicFramePr>
          <p:nvPr/>
        </p:nvGraphicFramePr>
        <p:xfrm>
          <a:off x="150581" y="382062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050" b="0" dirty="0">
                          <a:solidFill>
                            <a:schemeClr val="tx1"/>
                          </a:solidFill>
                        </a:rPr>
                        <a:t>-1</a:t>
                      </a:r>
                      <a:endParaRPr lang="en-US" sz="6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F24B29DA-3119-5042-8F74-637440A1C04F}"/>
              </a:ext>
            </a:extLst>
          </p:cNvPr>
          <p:cNvGraphicFramePr>
            <a:graphicFrameLocks noGrp="1"/>
          </p:cNvGraphicFramePr>
          <p:nvPr/>
        </p:nvGraphicFramePr>
        <p:xfrm>
          <a:off x="155673" y="1868081"/>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73C3A0BE-555E-EB47-87EF-2A7AD13D75C7}"/>
              </a:ext>
            </a:extLst>
          </p:cNvPr>
          <p:cNvGraphicFramePr>
            <a:graphicFrameLocks noGrp="1"/>
          </p:cNvGraphicFramePr>
          <p:nvPr/>
        </p:nvGraphicFramePr>
        <p:xfrm>
          <a:off x="112886" y="1591603"/>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8B41FF3-E508-2842-8BD7-C43ADF2C5A94}"/>
                  </a:ext>
                </a:extLst>
              </p:cNvPr>
              <p:cNvSpPr txBox="1"/>
              <p:nvPr/>
            </p:nvSpPr>
            <p:spPr>
              <a:xfrm>
                <a:off x="1291756" y="3295946"/>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11" name="TextBox 10">
                <a:extLst>
                  <a:ext uri="{FF2B5EF4-FFF2-40B4-BE49-F238E27FC236}">
                    <a16:creationId xmlns:a16="http://schemas.microsoft.com/office/drawing/2014/main" id="{78B41FF3-E508-2842-8BD7-C43ADF2C5A94}"/>
                  </a:ext>
                </a:extLst>
              </p:cNvPr>
              <p:cNvSpPr txBox="1">
                <a:spLocks noRot="1" noChangeAspect="1" noMove="1" noResize="1" noEditPoints="1" noAdjustHandles="1" noChangeArrowheads="1" noChangeShapeType="1" noTextEdit="1"/>
              </p:cNvSpPr>
              <p:nvPr/>
            </p:nvSpPr>
            <p:spPr>
              <a:xfrm>
                <a:off x="1291756" y="3295946"/>
                <a:ext cx="129326" cy="276999"/>
              </a:xfrm>
              <a:prstGeom prst="rect">
                <a:avLst/>
              </a:prstGeom>
              <a:blipFill>
                <a:blip r:embed="rId2"/>
                <a:stretch>
                  <a:fillRect l="-54545" b="-4545"/>
                </a:stretch>
              </a:blipFill>
            </p:spPr>
            <p:txBody>
              <a:bodyPr/>
              <a:lstStyle/>
              <a:p>
                <a:r>
                  <a:rPr lang="en-US">
                    <a:noFill/>
                  </a:rPr>
                  <a:t> </a:t>
                </a:r>
              </a:p>
            </p:txBody>
          </p:sp>
        </mc:Fallback>
      </mc:AlternateContent>
      <p:sp>
        <p:nvSpPr>
          <p:cNvPr id="12" name="Rounded Rectangle 11">
            <a:extLst>
              <a:ext uri="{FF2B5EF4-FFF2-40B4-BE49-F238E27FC236}">
                <a16:creationId xmlns:a16="http://schemas.microsoft.com/office/drawing/2014/main" id="{987B1092-9647-BF41-823E-3B0C3B9E1692}"/>
              </a:ext>
            </a:extLst>
          </p:cNvPr>
          <p:cNvSpPr/>
          <p:nvPr/>
        </p:nvSpPr>
        <p:spPr bwMode="auto">
          <a:xfrm>
            <a:off x="35496" y="1579123"/>
            <a:ext cx="2808312"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graphicFrame>
        <p:nvGraphicFramePr>
          <p:cNvPr id="16" name="Table 15">
            <a:extLst>
              <a:ext uri="{FF2B5EF4-FFF2-40B4-BE49-F238E27FC236}">
                <a16:creationId xmlns:a16="http://schemas.microsoft.com/office/drawing/2014/main" id="{DB68BB78-931F-FA4C-B527-15FC15D0E253}"/>
              </a:ext>
            </a:extLst>
          </p:cNvPr>
          <p:cNvGraphicFramePr>
            <a:graphicFrameLocks noGrp="1"/>
          </p:cNvGraphicFramePr>
          <p:nvPr/>
        </p:nvGraphicFramePr>
        <p:xfrm>
          <a:off x="3664904" y="219399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403B9361-0664-BD40-92A1-592A823031B8}"/>
                  </a:ext>
                </a:extLst>
              </p:cNvPr>
              <p:cNvGraphicFramePr>
                <a:graphicFrameLocks noGrp="1"/>
              </p:cNvGraphicFramePr>
              <p:nvPr/>
            </p:nvGraphicFramePr>
            <p:xfrm>
              <a:off x="3684066" y="245468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−22</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050" b="0" i="1" smtClean="0">
                                        <a:solidFill>
                                          <a:schemeClr val="tx1"/>
                                        </a:solidFill>
                                        <a:latin typeface="Cambria Math" panose="02040503050406030204" pitchFamily="18" charset="0"/>
                                      </a:rPr>
                                    </m:ctrlPr>
                                  </m:sSubPr>
                                  <m:e>
                                    <m:r>
                                      <a:rPr lang="en-US" sz="1050" b="0" i="1" smtClean="0">
                                        <a:solidFill>
                                          <a:schemeClr val="tx1"/>
                                        </a:solidFill>
                                        <a:latin typeface="Cambria Math" panose="02040503050406030204" pitchFamily="18" charset="0"/>
                                        <a:ea typeface="Cambria Math" panose="02040503050406030204" pitchFamily="18" charset="0"/>
                                      </a:rPr>
                                      <m:t>∅</m:t>
                                    </m:r>
                                  </m:e>
                                  <m:sub>
                                    <m:r>
                                      <a:rPr lang="en-US" sz="1050" b="0" i="1" smtClean="0">
                                        <a:solidFill>
                                          <a:schemeClr val="tx1"/>
                                        </a:solidFill>
                                        <a:latin typeface="Cambria Math" panose="02040503050406030204" pitchFamily="18" charset="0"/>
                                      </a:rPr>
                                      <m:t>−21</m:t>
                                    </m:r>
                                  </m:sub>
                                </m:sSub>
                              </m:oMath>
                            </m:oMathPara>
                          </a14:m>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−20</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−19</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−18</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−17</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050" b="0" i="1" smtClean="0">
                                        <a:solidFill>
                                          <a:schemeClr val="tx1"/>
                                        </a:solidFill>
                                        <a:latin typeface="Cambria Math" panose="02040503050406030204" pitchFamily="18" charset="0"/>
                                      </a:rPr>
                                    </m:ctrlPr>
                                  </m:sSubPr>
                                  <m:e>
                                    <m:r>
                                      <a:rPr lang="en-US" sz="1050" b="0" i="1" smtClean="0">
                                        <a:solidFill>
                                          <a:schemeClr val="tx1"/>
                                        </a:solidFill>
                                        <a:latin typeface="Cambria Math" panose="02040503050406030204" pitchFamily="18" charset="0"/>
                                        <a:ea typeface="Cambria Math" panose="02040503050406030204" pitchFamily="18" charset="0"/>
                                      </a:rPr>
                                      <m:t>∅</m:t>
                                    </m:r>
                                  </m:e>
                                  <m:sub>
                                    <m:r>
                                      <a:rPr lang="en-US" sz="1050" b="0" i="1" smtClean="0">
                                        <a:solidFill>
                                          <a:schemeClr val="tx1"/>
                                        </a:solidFill>
                                        <a:latin typeface="Cambria Math" panose="02040503050406030204" pitchFamily="18" charset="0"/>
                                      </a:rPr>
                                      <m:t>−16</m:t>
                                    </m:r>
                                  </m:sub>
                                </m:sSub>
                              </m:oMath>
                            </m:oMathPara>
                          </a14:m>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−15</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17" name="Table 16">
                <a:extLst>
                  <a:ext uri="{FF2B5EF4-FFF2-40B4-BE49-F238E27FC236}">
                    <a16:creationId xmlns:a16="http://schemas.microsoft.com/office/drawing/2014/main" id="{403B9361-0664-BD40-92A1-592A823031B8}"/>
                  </a:ext>
                </a:extLst>
              </p:cNvPr>
              <p:cNvGraphicFramePr>
                <a:graphicFrameLocks noGrp="1"/>
              </p:cNvGraphicFramePr>
              <p:nvPr/>
            </p:nvGraphicFramePr>
            <p:xfrm>
              <a:off x="3684066" y="245468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846" t="-4762" r="-696154"/>
                          </a:stretch>
                        </a:blipFill>
                      </a:tcPr>
                    </a:tc>
                    <a:tc>
                      <a:txBody>
                        <a:bodyPr/>
                        <a:lstStyle/>
                        <a:p>
                          <a:endParaRPr lang="en-US"/>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03846" t="-4762" r="-5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12000" t="-4762" r="-52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00000" t="-4762" r="-4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00000" t="-4762" r="-3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00000" t="-4762" r="-200000"/>
                          </a:stretch>
                        </a:blipFill>
                      </a:tcPr>
                    </a:tc>
                    <a:tc>
                      <a:txBody>
                        <a:bodyPr/>
                        <a:lstStyle/>
                        <a:p>
                          <a:endParaRPr lang="en-US"/>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24000" t="-4762" r="-108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6154" t="-4762" r="-3846"/>
                          </a:stretch>
                        </a:blipFill>
                      </a:tcPr>
                    </a:tc>
                    <a:extLst>
                      <a:ext uri="{0D108BD9-81ED-4DB2-BD59-A6C34878D82A}">
                        <a16:rowId xmlns:a16="http://schemas.microsoft.com/office/drawing/2014/main" val="10000"/>
                      </a:ext>
                    </a:extLst>
                  </a:tr>
                </a:tbl>
              </a:graphicData>
            </a:graphic>
          </p:graphicFrame>
        </mc:Fallback>
      </mc:AlternateContent>
      <p:graphicFrame>
        <p:nvGraphicFramePr>
          <p:cNvPr id="18" name="Table 17">
            <a:extLst>
              <a:ext uri="{FF2B5EF4-FFF2-40B4-BE49-F238E27FC236}">
                <a16:creationId xmlns:a16="http://schemas.microsoft.com/office/drawing/2014/main" id="{1CF07C43-E87D-624D-BD4B-2191B26717F7}"/>
              </a:ext>
            </a:extLst>
          </p:cNvPr>
          <p:cNvGraphicFramePr>
            <a:graphicFrameLocks noGrp="1"/>
          </p:cNvGraphicFramePr>
          <p:nvPr/>
        </p:nvGraphicFramePr>
        <p:xfrm>
          <a:off x="3664904" y="277621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A9CDF1D0-DF11-7E45-8E28-A9C0A8EFCD59}"/>
                  </a:ext>
                </a:extLst>
              </p:cNvPr>
              <p:cNvGraphicFramePr>
                <a:graphicFrameLocks noGrp="1"/>
              </p:cNvGraphicFramePr>
              <p:nvPr/>
            </p:nvGraphicFramePr>
            <p:xfrm>
              <a:off x="3684066" y="30576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−14</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−13</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−12</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−11</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−10</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−9</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−8</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−7</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19" name="Table 18">
                <a:extLst>
                  <a:ext uri="{FF2B5EF4-FFF2-40B4-BE49-F238E27FC236}">
                    <a16:creationId xmlns:a16="http://schemas.microsoft.com/office/drawing/2014/main" id="{A9CDF1D0-DF11-7E45-8E28-A9C0A8EFCD59}"/>
                  </a:ext>
                </a:extLst>
              </p:cNvPr>
              <p:cNvGraphicFramePr>
                <a:graphicFrameLocks noGrp="1"/>
              </p:cNvGraphicFramePr>
              <p:nvPr/>
            </p:nvGraphicFramePr>
            <p:xfrm>
              <a:off x="3684066" y="305761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46" r="-6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3846" r="-5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12000" r="-52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0000" r="-4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0000" r="-3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00000" r="-2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24000" r="-108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96154" r="-3846"/>
                          </a:stretch>
                        </a:blipFill>
                      </a:tcPr>
                    </a:tc>
                    <a:extLst>
                      <a:ext uri="{0D108BD9-81ED-4DB2-BD59-A6C34878D82A}">
                        <a16:rowId xmlns:a16="http://schemas.microsoft.com/office/drawing/2014/main" val="10000"/>
                      </a:ext>
                    </a:extLst>
                  </a:tr>
                </a:tbl>
              </a:graphicData>
            </a:graphic>
          </p:graphicFrame>
        </mc:Fallback>
      </mc:AlternateContent>
      <p:graphicFrame>
        <p:nvGraphicFramePr>
          <p:cNvPr id="20" name="Table 19">
            <a:extLst>
              <a:ext uri="{FF2B5EF4-FFF2-40B4-BE49-F238E27FC236}">
                <a16:creationId xmlns:a16="http://schemas.microsoft.com/office/drawing/2014/main" id="{7C615BF4-B33B-1D44-B7B5-5C064F975988}"/>
              </a:ext>
            </a:extLst>
          </p:cNvPr>
          <p:cNvGraphicFramePr>
            <a:graphicFrameLocks noGrp="1"/>
          </p:cNvGraphicFramePr>
          <p:nvPr/>
        </p:nvGraphicFramePr>
        <p:xfrm>
          <a:off x="3678974" y="3571018"/>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290A68A5-A56E-094B-B0D0-91F2C66272ED}"/>
                  </a:ext>
                </a:extLst>
              </p:cNvPr>
              <p:cNvGraphicFramePr>
                <a:graphicFrameLocks noGrp="1"/>
              </p:cNvGraphicFramePr>
              <p:nvPr/>
            </p:nvGraphicFramePr>
            <p:xfrm>
              <a:off x="3678974" y="383310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19</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20</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21</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050" b="0" i="1" smtClean="0">
                                        <a:solidFill>
                                          <a:schemeClr val="tx1"/>
                                        </a:solidFill>
                                        <a:latin typeface="Cambria Math" panose="02040503050406030204" pitchFamily="18" charset="0"/>
                                      </a:rPr>
                                    </m:ctrlPr>
                                  </m:sSubPr>
                                  <m:e>
                                    <m:r>
                                      <a:rPr lang="en-US" sz="1050" b="0" i="1" smtClean="0">
                                        <a:solidFill>
                                          <a:schemeClr val="tx1"/>
                                        </a:solidFill>
                                        <a:latin typeface="Cambria Math" panose="02040503050406030204" pitchFamily="18" charset="0"/>
                                        <a:ea typeface="Cambria Math" panose="02040503050406030204" pitchFamily="18" charset="0"/>
                                      </a:rPr>
                                      <m:t>∅</m:t>
                                    </m:r>
                                  </m:e>
                                  <m:sub>
                                    <m:r>
                                      <a:rPr lang="en-US" sz="1050" b="0" i="1" smtClean="0">
                                        <a:solidFill>
                                          <a:schemeClr val="tx1"/>
                                        </a:solidFill>
                                        <a:latin typeface="Cambria Math" panose="02040503050406030204" pitchFamily="18" charset="0"/>
                                        <a:ea typeface="Cambria Math" panose="02040503050406030204" pitchFamily="18" charset="0"/>
                                      </a:rPr>
                                      <m:t>22</m:t>
                                    </m:r>
                                  </m:sub>
                                </m:sSub>
                              </m:oMath>
                            </m:oMathPara>
                          </a14:m>
                          <a:endParaRPr lang="en-US" sz="9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23</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24</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25</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26</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21" name="Table 20">
                <a:extLst>
                  <a:ext uri="{FF2B5EF4-FFF2-40B4-BE49-F238E27FC236}">
                    <a16:creationId xmlns:a16="http://schemas.microsoft.com/office/drawing/2014/main" id="{290A68A5-A56E-094B-B0D0-91F2C66272ED}"/>
                  </a:ext>
                </a:extLst>
              </p:cNvPr>
              <p:cNvGraphicFramePr>
                <a:graphicFrameLocks noGrp="1"/>
              </p:cNvGraphicFramePr>
              <p:nvPr/>
            </p:nvGraphicFramePr>
            <p:xfrm>
              <a:off x="3678974" y="383310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846" t="-4762" r="-696154" b="-4762"/>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3846" t="-4762" r="-596154" b="-4762"/>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3846" t="-4762" r="-496154" b="-4762"/>
                          </a:stretch>
                        </a:blipFill>
                      </a:tcPr>
                    </a:tc>
                    <a:tc>
                      <a:txBody>
                        <a:bodyPr/>
                        <a:lstStyle/>
                        <a:p>
                          <a:endParaRPr lang="en-US"/>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03846" t="-4762" r="-396154" b="-4762"/>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420000" t="-4762" r="-312000" b="-4762"/>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00000" t="-4762" r="-200000" b="-4762"/>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600000" t="-4762" r="-100000" b="-4762"/>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00000" t="-4762" b="-4762"/>
                          </a:stretch>
                        </a:blipFill>
                      </a:tcPr>
                    </a:tc>
                    <a:extLst>
                      <a:ext uri="{0D108BD9-81ED-4DB2-BD59-A6C34878D82A}">
                        <a16:rowId xmlns:a16="http://schemas.microsoft.com/office/drawing/2014/main" val="1000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2" name="Table 21">
                <a:extLst>
                  <a:ext uri="{FF2B5EF4-FFF2-40B4-BE49-F238E27FC236}">
                    <a16:creationId xmlns:a16="http://schemas.microsoft.com/office/drawing/2014/main" id="{B137776F-2BBA-6F49-8A0F-3127E966287E}"/>
                  </a:ext>
                </a:extLst>
              </p:cNvPr>
              <p:cNvGraphicFramePr>
                <a:graphicFrameLocks noGrp="1"/>
              </p:cNvGraphicFramePr>
              <p:nvPr/>
            </p:nvGraphicFramePr>
            <p:xfrm>
              <a:off x="3684066" y="1880561"/>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−26</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−25</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−24</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−23</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22" name="Table 21">
                <a:extLst>
                  <a:ext uri="{FF2B5EF4-FFF2-40B4-BE49-F238E27FC236}">
                    <a16:creationId xmlns:a16="http://schemas.microsoft.com/office/drawing/2014/main" id="{B137776F-2BBA-6F49-8A0F-3127E966287E}"/>
                  </a:ext>
                </a:extLst>
              </p:cNvPr>
              <p:cNvGraphicFramePr>
                <a:graphicFrameLocks noGrp="1"/>
              </p:cNvGraphicFramePr>
              <p:nvPr/>
            </p:nvGraphicFramePr>
            <p:xfrm>
              <a:off x="3684066" y="1880561"/>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846" t="-5000" r="-3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3846" t="-5000" r="-2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12000" t="-5000" r="-108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00000" t="-5000" r="-3846"/>
                          </a:stretch>
                        </a:blipFill>
                      </a:tcPr>
                    </a:tc>
                    <a:extLst>
                      <a:ext uri="{0D108BD9-81ED-4DB2-BD59-A6C34878D82A}">
                        <a16:rowId xmlns:a16="http://schemas.microsoft.com/office/drawing/2014/main" val="10000"/>
                      </a:ext>
                    </a:extLst>
                  </a:tr>
                </a:tbl>
              </a:graphicData>
            </a:graphic>
          </p:graphicFrame>
        </mc:Fallback>
      </mc:AlternateContent>
      <p:graphicFrame>
        <p:nvGraphicFramePr>
          <p:cNvPr id="23" name="Table 22">
            <a:extLst>
              <a:ext uri="{FF2B5EF4-FFF2-40B4-BE49-F238E27FC236}">
                <a16:creationId xmlns:a16="http://schemas.microsoft.com/office/drawing/2014/main" id="{06F35677-C6C1-E94E-96FB-1619879B6B8E}"/>
              </a:ext>
            </a:extLst>
          </p:cNvPr>
          <p:cNvGraphicFramePr>
            <a:graphicFrameLocks noGrp="1"/>
          </p:cNvGraphicFramePr>
          <p:nvPr/>
        </p:nvGraphicFramePr>
        <p:xfrm>
          <a:off x="3641279" y="1604083"/>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BCC3030-07E0-D345-8C2D-1A02821B1850}"/>
                  </a:ext>
                </a:extLst>
              </p:cNvPr>
              <p:cNvSpPr txBox="1"/>
              <p:nvPr/>
            </p:nvSpPr>
            <p:spPr>
              <a:xfrm>
                <a:off x="4820149" y="3308426"/>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24" name="TextBox 23">
                <a:extLst>
                  <a:ext uri="{FF2B5EF4-FFF2-40B4-BE49-F238E27FC236}">
                    <a16:creationId xmlns:a16="http://schemas.microsoft.com/office/drawing/2014/main" id="{3BCC3030-07E0-D345-8C2D-1A02821B1850}"/>
                  </a:ext>
                </a:extLst>
              </p:cNvPr>
              <p:cNvSpPr txBox="1">
                <a:spLocks noRot="1" noChangeAspect="1" noMove="1" noResize="1" noEditPoints="1" noAdjustHandles="1" noChangeArrowheads="1" noChangeShapeType="1" noTextEdit="1"/>
              </p:cNvSpPr>
              <p:nvPr/>
            </p:nvSpPr>
            <p:spPr>
              <a:xfrm>
                <a:off x="4820149" y="3308426"/>
                <a:ext cx="129326" cy="276999"/>
              </a:xfrm>
              <a:prstGeom prst="rect">
                <a:avLst/>
              </a:prstGeom>
              <a:blipFill>
                <a:blip r:embed="rId7"/>
                <a:stretch>
                  <a:fillRect l="-54545" b="-4545"/>
                </a:stretch>
              </a:blipFill>
            </p:spPr>
            <p:txBody>
              <a:bodyPr/>
              <a:lstStyle/>
              <a:p>
                <a:r>
                  <a:rPr lang="en-US">
                    <a:noFill/>
                  </a:rPr>
                  <a:t> </a:t>
                </a:r>
              </a:p>
            </p:txBody>
          </p:sp>
        </mc:Fallback>
      </mc:AlternateContent>
      <p:sp>
        <p:nvSpPr>
          <p:cNvPr id="25" name="Rounded Rectangle 24">
            <a:extLst>
              <a:ext uri="{FF2B5EF4-FFF2-40B4-BE49-F238E27FC236}">
                <a16:creationId xmlns:a16="http://schemas.microsoft.com/office/drawing/2014/main" id="{682033DE-29C7-804F-95CA-EAE746DF8957}"/>
              </a:ext>
            </a:extLst>
          </p:cNvPr>
          <p:cNvSpPr/>
          <p:nvPr/>
        </p:nvSpPr>
        <p:spPr bwMode="auto">
          <a:xfrm>
            <a:off x="3563888" y="1591603"/>
            <a:ext cx="2808313"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1E188E7-706C-3C4A-BCD3-D290288C8E88}"/>
                  </a:ext>
                </a:extLst>
              </p:cNvPr>
              <p:cNvSpPr txBox="1"/>
              <p:nvPr/>
            </p:nvSpPr>
            <p:spPr>
              <a:xfrm>
                <a:off x="1028700" y="1134969"/>
                <a:ext cx="82112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𝑋</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46" name="TextBox 45">
                <a:extLst>
                  <a:ext uri="{FF2B5EF4-FFF2-40B4-BE49-F238E27FC236}">
                    <a16:creationId xmlns:a16="http://schemas.microsoft.com/office/drawing/2014/main" id="{31E188E7-706C-3C4A-BCD3-D290288C8E88}"/>
                  </a:ext>
                </a:extLst>
              </p:cNvPr>
              <p:cNvSpPr txBox="1">
                <a:spLocks noRot="1" noChangeAspect="1" noMove="1" noResize="1" noEditPoints="1" noAdjustHandles="1" noChangeArrowheads="1" noChangeShapeType="1" noTextEdit="1"/>
              </p:cNvSpPr>
              <p:nvPr/>
            </p:nvSpPr>
            <p:spPr>
              <a:xfrm>
                <a:off x="1028700" y="1134969"/>
                <a:ext cx="821122" cy="415498"/>
              </a:xfrm>
              <a:prstGeom prst="rect">
                <a:avLst/>
              </a:prstGeom>
              <a:blipFill>
                <a:blip r:embed="rId8"/>
                <a:stretch>
                  <a:fillRect b="-1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1BB0A5D9-8699-224D-988C-439AB515F988}"/>
                  </a:ext>
                </a:extLst>
              </p:cNvPr>
              <p:cNvSpPr txBox="1"/>
              <p:nvPr/>
            </p:nvSpPr>
            <p:spPr>
              <a:xfrm>
                <a:off x="4580719" y="1117096"/>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47" name="TextBox 46">
                <a:extLst>
                  <a:ext uri="{FF2B5EF4-FFF2-40B4-BE49-F238E27FC236}">
                    <a16:creationId xmlns:a16="http://schemas.microsoft.com/office/drawing/2014/main" id="{1BB0A5D9-8699-224D-988C-439AB515F988}"/>
                  </a:ext>
                </a:extLst>
              </p:cNvPr>
              <p:cNvSpPr txBox="1">
                <a:spLocks noRot="1" noChangeAspect="1" noMove="1" noResize="1" noEditPoints="1" noAdjustHandles="1" noChangeArrowheads="1" noChangeShapeType="1" noTextEdit="1"/>
              </p:cNvSpPr>
              <p:nvPr/>
            </p:nvSpPr>
            <p:spPr>
              <a:xfrm>
                <a:off x="4580719" y="1117096"/>
                <a:ext cx="809709" cy="425373"/>
              </a:xfrm>
              <a:prstGeom prst="rect">
                <a:avLst/>
              </a:prstGeom>
              <a:blipFill>
                <a:blip r:embed="rId9"/>
                <a:stretch>
                  <a:fillRect l="-1563" b="-1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8C0D735-6281-D846-87CB-F445618E8D60}"/>
                  </a:ext>
                </a:extLst>
              </p:cNvPr>
              <p:cNvSpPr txBox="1"/>
              <p:nvPr/>
            </p:nvSpPr>
            <p:spPr>
              <a:xfrm>
                <a:off x="6909624" y="2599045"/>
                <a:ext cx="817019"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48" name="TextBox 47">
                <a:extLst>
                  <a:ext uri="{FF2B5EF4-FFF2-40B4-BE49-F238E27FC236}">
                    <a16:creationId xmlns:a16="http://schemas.microsoft.com/office/drawing/2014/main" id="{18C0D735-6281-D846-87CB-F445618E8D60}"/>
                  </a:ext>
                </a:extLst>
              </p:cNvPr>
              <p:cNvSpPr txBox="1">
                <a:spLocks noRot="1" noChangeAspect="1" noMove="1" noResize="1" noEditPoints="1" noAdjustHandles="1" noChangeArrowheads="1" noChangeShapeType="1" noTextEdit="1"/>
              </p:cNvSpPr>
              <p:nvPr/>
            </p:nvSpPr>
            <p:spPr>
              <a:xfrm>
                <a:off x="6909624" y="2599045"/>
                <a:ext cx="817019" cy="415498"/>
              </a:xfrm>
              <a:prstGeom prst="rect">
                <a:avLst/>
              </a:prstGeom>
              <a:blipFill>
                <a:blip r:embed="rId10"/>
                <a:stretch>
                  <a:fillRect b="-18182"/>
                </a:stretch>
              </a:blipFill>
            </p:spPr>
            <p:txBody>
              <a:bodyPr/>
              <a:lstStyle/>
              <a:p>
                <a:r>
                  <a:rPr lang="en-US">
                    <a:noFill/>
                  </a:rPr>
                  <a:t> </a:t>
                </a:r>
              </a:p>
            </p:txBody>
          </p:sp>
        </mc:Fallback>
      </mc:AlternateContent>
      <p:sp>
        <p:nvSpPr>
          <p:cNvPr id="49" name="Multiply 48">
            <a:extLst>
              <a:ext uri="{FF2B5EF4-FFF2-40B4-BE49-F238E27FC236}">
                <a16:creationId xmlns:a16="http://schemas.microsoft.com/office/drawing/2014/main" id="{BC15CE66-9CA8-7447-99AE-2B3A7CF39C3F}"/>
              </a:ext>
            </a:extLst>
          </p:cNvPr>
          <p:cNvSpPr/>
          <p:nvPr/>
        </p:nvSpPr>
        <p:spPr bwMode="auto">
          <a:xfrm>
            <a:off x="3007688" y="2650804"/>
            <a:ext cx="390620" cy="419117"/>
          </a:xfrm>
          <a:prstGeom prst="mathMultiply">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0" name="Equal 49">
            <a:extLst>
              <a:ext uri="{FF2B5EF4-FFF2-40B4-BE49-F238E27FC236}">
                <a16:creationId xmlns:a16="http://schemas.microsoft.com/office/drawing/2014/main" id="{27D51CF2-6F02-5F42-AB24-B0935085F766}"/>
              </a:ext>
            </a:extLst>
          </p:cNvPr>
          <p:cNvSpPr/>
          <p:nvPr/>
        </p:nvSpPr>
        <p:spPr bwMode="auto">
          <a:xfrm>
            <a:off x="6478898" y="2657387"/>
            <a:ext cx="430726" cy="309044"/>
          </a:xfrm>
          <a:prstGeom prst="mathEqual">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9" name="Rectangle 1">
            <a:extLst>
              <a:ext uri="{FF2B5EF4-FFF2-40B4-BE49-F238E27FC236}">
                <a16:creationId xmlns:a16="http://schemas.microsoft.com/office/drawing/2014/main" id="{60F6E021-0E00-4446-821E-979A1DFAA47A}"/>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Mapping discovery information into FIR Filter coefficients </a:t>
            </a:r>
          </a:p>
        </p:txBody>
      </p:sp>
      <p:sp>
        <p:nvSpPr>
          <p:cNvPr id="60" name="Oval 3">
            <a:extLst>
              <a:ext uri="{FF2B5EF4-FFF2-40B4-BE49-F238E27FC236}">
                <a16:creationId xmlns:a16="http://schemas.microsoft.com/office/drawing/2014/main" id="{C134AFB6-D122-FA48-A2A4-36BD337863F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1" name="Oval 4">
            <a:extLst>
              <a:ext uri="{FF2B5EF4-FFF2-40B4-BE49-F238E27FC236}">
                <a16:creationId xmlns:a16="http://schemas.microsoft.com/office/drawing/2014/main" id="{9DA0C231-770C-1B42-81ED-D2A1927B306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2" name="Oval 5">
            <a:extLst>
              <a:ext uri="{FF2B5EF4-FFF2-40B4-BE49-F238E27FC236}">
                <a16:creationId xmlns:a16="http://schemas.microsoft.com/office/drawing/2014/main" id="{CF470BDE-DD94-D541-ADA9-A2199B20E312}"/>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1F77BB1F-5F48-9741-94C7-BCD6608263AA}"/>
                  </a:ext>
                </a:extLst>
              </p:cNvPr>
              <p:cNvSpPr/>
              <p:nvPr/>
            </p:nvSpPr>
            <p:spPr bwMode="auto">
              <a:xfrm>
                <a:off x="938067" y="2241097"/>
                <a:ext cx="7267866"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How </a:t>
                </a:r>
                <a:r>
                  <a:rPr lang="en-US" sz="2800" dirty="0">
                    <a:solidFill>
                      <a:schemeClr val="bg1"/>
                    </a:solidFill>
                  </a:rPr>
                  <a:t>to encode discovery information in </a:t>
                </a:r>
                <a14:m>
                  <m:oMath xmlns:m="http://schemas.openxmlformats.org/officeDocument/2006/math">
                    <m:acc>
                      <m:accPr>
                        <m:chr m:val="̅"/>
                        <m:ctrlPr>
                          <a:rPr lang="en-US" sz="2800" i="1" smtClean="0">
                            <a:solidFill>
                              <a:schemeClr val="bg1"/>
                            </a:solidFill>
                            <a:latin typeface="Cambria Math" panose="02040503050406030204" pitchFamily="18" charset="0"/>
                          </a:rPr>
                        </m:ctrlPr>
                      </m:accPr>
                      <m:e>
                        <m:r>
                          <a:rPr lang="en-US" sz="2800" i="1">
                            <a:solidFill>
                              <a:schemeClr val="bg1"/>
                            </a:solidFill>
                            <a:latin typeface="Cambria Math" panose="02040503050406030204" pitchFamily="18" charset="0"/>
                            <a:ea typeface="Cambria Math" panose="02040503050406030204" pitchFamily="18" charset="0"/>
                          </a:rPr>
                          <m:t>∅</m:t>
                        </m:r>
                      </m:e>
                    </m:acc>
                    <m:r>
                      <a:rPr lang="en-US" sz="2800" i="1">
                        <a:solidFill>
                          <a:schemeClr val="bg1"/>
                        </a:solidFill>
                        <a:latin typeface="Cambria Math" panose="02040503050406030204" pitchFamily="18" charset="0"/>
                      </a:rPr>
                      <m:t>(</m:t>
                    </m:r>
                    <m:r>
                      <a:rPr lang="en-US" sz="2800" i="1">
                        <a:solidFill>
                          <a:schemeClr val="bg1"/>
                        </a:solidFill>
                        <a:latin typeface="Cambria Math" panose="02040503050406030204" pitchFamily="18" charset="0"/>
                      </a:rPr>
                      <m:t>𝑘</m:t>
                    </m:r>
                    <m:r>
                      <a:rPr lang="en-US" sz="2800" i="1">
                        <a:solidFill>
                          <a:schemeClr val="bg1"/>
                        </a:solidFill>
                        <a:latin typeface="Cambria Math" panose="02040503050406030204" pitchFamily="18" charset="0"/>
                      </a:rPr>
                      <m:t>)</m:t>
                    </m:r>
                  </m:oMath>
                </a14:m>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 </a:t>
                </a:r>
              </a:p>
            </p:txBody>
          </p:sp>
        </mc:Choice>
        <mc:Fallback xmlns="">
          <p:sp>
            <p:nvSpPr>
              <p:cNvPr id="66" name="Rectangle 65">
                <a:extLst>
                  <a:ext uri="{FF2B5EF4-FFF2-40B4-BE49-F238E27FC236}">
                    <a16:creationId xmlns:a16="http://schemas.microsoft.com/office/drawing/2014/main" id="{1F77BB1F-5F48-9741-94C7-BCD6608263AA}"/>
                  </a:ext>
                </a:extLst>
              </p:cNvPr>
              <p:cNvSpPr>
                <a:spLocks noRot="1" noChangeAspect="1" noMove="1" noResize="1" noEditPoints="1" noAdjustHandles="1" noChangeArrowheads="1" noChangeShapeType="1" noTextEdit="1"/>
              </p:cNvSpPr>
              <p:nvPr/>
            </p:nvSpPr>
            <p:spPr bwMode="auto">
              <a:xfrm>
                <a:off x="938067" y="2241097"/>
                <a:ext cx="7267866" cy="1158694"/>
              </a:xfrm>
              <a:prstGeom prst="rect">
                <a:avLst/>
              </a:prstGeom>
              <a:blipFill>
                <a:blip r:embed="rId11"/>
                <a:stretch>
                  <a:fillRect r="-1042"/>
                </a:stretch>
              </a:blipFill>
              <a:ln w="25400" cap="flat" cmpd="sng" algn="ctr">
                <a:solidFill>
                  <a:schemeClr val="accent3">
                    <a:lumMod val="50000"/>
                  </a:schemeClr>
                </a:solidFill>
                <a:prstDash val="solid"/>
                <a:round/>
                <a:headEnd type="none" w="med" len="med"/>
                <a:tailEnd type="none" w="med" len="me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26FBBBBA-E560-A44B-9D5C-377FD05B9E3B}"/>
                  </a:ext>
                </a:extLst>
              </p:cNvPr>
              <p:cNvSpPr txBox="1"/>
              <p:nvPr/>
            </p:nvSpPr>
            <p:spPr>
              <a:xfrm>
                <a:off x="4009960" y="4248124"/>
                <a:ext cx="1858202" cy="484300"/>
              </a:xfrm>
              <a:prstGeom prst="rect">
                <a:avLst/>
              </a:prstGeom>
              <a:noFill/>
            </p:spPr>
            <p:txBody>
              <a:bodyPr wrap="none" rtlCol="0">
                <a:spAutoFit/>
              </a:bodyPr>
              <a:lstStyle/>
              <a:p>
                <a:r>
                  <a:rPr lang="en-US" sz="1600" dirty="0"/>
                  <a:t>Where </a:t>
                </a:r>
                <a14:m>
                  <m:oMath xmlns:m="http://schemas.openxmlformats.org/officeDocument/2006/math">
                    <m:sSub>
                      <m:sSubPr>
                        <m:ctrlPr>
                          <a:rPr lang="en-US" sz="1600" i="1" smtClean="0">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m:t>
                        </m:r>
                      </m:e>
                      <m:sub>
                        <m:r>
                          <a:rPr lang="en-US" sz="1600" b="0" i="1" smtClean="0">
                            <a:latin typeface="Cambria Math" panose="02040503050406030204" pitchFamily="18" charset="0"/>
                            <a:ea typeface="Cambria Math" panose="02040503050406030204" pitchFamily="18" charset="0"/>
                          </a:rPr>
                          <m:t>𝑘</m:t>
                        </m:r>
                      </m:sub>
                    </m:sSub>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𝑒</m:t>
                        </m:r>
                      </m:e>
                      <m:sup>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𝑗</m:t>
                            </m:r>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𝜋</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𝜃</m:t>
                                </m:r>
                              </m:e>
                              <m:sup>
                                <m:r>
                                  <a:rPr lang="en-US" sz="1600" b="0" i="1" smtClean="0">
                                    <a:latin typeface="Cambria Math" panose="02040503050406030204" pitchFamily="18" charset="0"/>
                                    <a:ea typeface="Cambria Math" panose="02040503050406030204" pitchFamily="18" charset="0"/>
                                  </a:rPr>
                                  <m:t>°</m:t>
                                </m:r>
                              </m:sup>
                            </m:sSup>
                          </m:num>
                          <m:den>
                            <m:r>
                              <a:rPr lang="en-US" sz="1600" b="0" i="1" smtClean="0">
                                <a:latin typeface="Cambria Math" panose="02040503050406030204" pitchFamily="18" charset="0"/>
                              </a:rPr>
                              <m:t>180</m:t>
                            </m:r>
                          </m:den>
                        </m:f>
                      </m:sup>
                    </m:sSup>
                  </m:oMath>
                </a14:m>
                <a:endParaRPr lang="en-US" sz="1600" dirty="0"/>
              </a:p>
            </p:txBody>
          </p:sp>
        </mc:Choice>
        <mc:Fallback xmlns="">
          <p:sp>
            <p:nvSpPr>
              <p:cNvPr id="67" name="TextBox 66">
                <a:extLst>
                  <a:ext uri="{FF2B5EF4-FFF2-40B4-BE49-F238E27FC236}">
                    <a16:creationId xmlns:a16="http://schemas.microsoft.com/office/drawing/2014/main" id="{26FBBBBA-E560-A44B-9D5C-377FD05B9E3B}"/>
                  </a:ext>
                </a:extLst>
              </p:cNvPr>
              <p:cNvSpPr txBox="1">
                <a:spLocks noRot="1" noChangeAspect="1" noMove="1" noResize="1" noEditPoints="1" noAdjustHandles="1" noChangeArrowheads="1" noChangeShapeType="1" noTextEdit="1"/>
              </p:cNvSpPr>
              <p:nvPr/>
            </p:nvSpPr>
            <p:spPr>
              <a:xfrm>
                <a:off x="4009960" y="4248124"/>
                <a:ext cx="1858202" cy="484300"/>
              </a:xfrm>
              <a:prstGeom prst="rect">
                <a:avLst/>
              </a:prstGeom>
              <a:blipFill>
                <a:blip r:embed="rId12"/>
                <a:stretch>
                  <a:fillRect l="-1361" b="-12500"/>
                </a:stretch>
              </a:blipFill>
            </p:spPr>
            <p:txBody>
              <a:bodyPr/>
              <a:lstStyle/>
              <a:p>
                <a:r>
                  <a:rPr lang="en-US">
                    <a:noFill/>
                  </a:rPr>
                  <a:t> </a:t>
                </a:r>
              </a:p>
            </p:txBody>
          </p:sp>
        </mc:Fallback>
      </mc:AlternateContent>
    </p:spTree>
    <p:extLst>
      <p:ext uri="{BB962C8B-B14F-4D97-AF65-F5344CB8AC3E}">
        <p14:creationId xmlns:p14="http://schemas.microsoft.com/office/powerpoint/2010/main" val="520480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84162A64-5A37-5D4B-8E6A-81F96CE5D6B5}"/>
              </a:ext>
            </a:extLst>
          </p:cNvPr>
          <p:cNvGraphicFramePr>
            <a:graphicFrameLocks noGrp="1"/>
          </p:cNvGraphicFramePr>
          <p:nvPr/>
        </p:nvGraphicFramePr>
        <p:xfrm>
          <a:off x="640568"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BB813E13-1EC1-7748-B7E9-8377CC1DFCE4}"/>
                  </a:ext>
                </a:extLst>
              </p:cNvPr>
              <p:cNvGraphicFramePr>
                <a:graphicFrameLocks noGrp="1"/>
              </p:cNvGraphicFramePr>
              <p:nvPr/>
            </p:nvGraphicFramePr>
            <p:xfrm>
              <a:off x="659730" y="228270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−22</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050" b="0" i="1" smtClean="0">
                                        <a:solidFill>
                                          <a:schemeClr val="tx1"/>
                                        </a:solidFill>
                                        <a:latin typeface="Cambria Math" panose="02040503050406030204" pitchFamily="18" charset="0"/>
                                      </a:rPr>
                                    </m:ctrlPr>
                                  </m:sSubPr>
                                  <m:e>
                                    <m:r>
                                      <a:rPr lang="en-US" sz="1050" b="0" i="1" smtClean="0">
                                        <a:solidFill>
                                          <a:schemeClr val="tx1"/>
                                        </a:solidFill>
                                        <a:latin typeface="Cambria Math" panose="02040503050406030204" pitchFamily="18" charset="0"/>
                                        <a:ea typeface="Cambria Math" panose="02040503050406030204" pitchFamily="18" charset="0"/>
                                      </a:rPr>
                                      <m:t>∅</m:t>
                                    </m:r>
                                  </m:e>
                                  <m:sub>
                                    <m:r>
                                      <a:rPr lang="en-US" sz="1050" b="0" i="1" smtClean="0">
                                        <a:solidFill>
                                          <a:schemeClr val="tx1"/>
                                        </a:solidFill>
                                        <a:latin typeface="Cambria Math" panose="02040503050406030204" pitchFamily="18" charset="0"/>
                                      </a:rPr>
                                      <m:t>−21</m:t>
                                    </m:r>
                                  </m:sub>
                                </m:sSub>
                              </m:oMath>
                            </m:oMathPara>
                          </a14:m>
                          <a:endParaRPr lang="en-US" sz="12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−20</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−19</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−18</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−17</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050" b="0" i="1" smtClean="0">
                                        <a:solidFill>
                                          <a:schemeClr val="tx1"/>
                                        </a:solidFill>
                                        <a:latin typeface="Cambria Math" panose="02040503050406030204" pitchFamily="18" charset="0"/>
                                      </a:rPr>
                                    </m:ctrlPr>
                                  </m:sSubPr>
                                  <m:e>
                                    <m:r>
                                      <a:rPr lang="en-US" sz="1050" b="0" i="1" smtClean="0">
                                        <a:solidFill>
                                          <a:schemeClr val="tx1"/>
                                        </a:solidFill>
                                        <a:latin typeface="Cambria Math" panose="02040503050406030204" pitchFamily="18" charset="0"/>
                                        <a:ea typeface="Cambria Math" panose="02040503050406030204" pitchFamily="18" charset="0"/>
                                      </a:rPr>
                                      <m:t>∅</m:t>
                                    </m:r>
                                  </m:e>
                                  <m:sub>
                                    <m:r>
                                      <a:rPr lang="en-US" sz="1050" b="0" i="1" smtClean="0">
                                        <a:solidFill>
                                          <a:schemeClr val="tx1"/>
                                        </a:solidFill>
                                        <a:latin typeface="Cambria Math" panose="02040503050406030204" pitchFamily="18" charset="0"/>
                                      </a:rPr>
                                      <m:t>−16</m:t>
                                    </m:r>
                                  </m:sub>
                                </m:sSub>
                              </m:oMath>
                            </m:oMathPara>
                          </a14:m>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−15</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17" name="Table 16">
                <a:extLst>
                  <a:ext uri="{FF2B5EF4-FFF2-40B4-BE49-F238E27FC236}">
                    <a16:creationId xmlns:a16="http://schemas.microsoft.com/office/drawing/2014/main" id="{BB813E13-1EC1-7748-B7E9-8377CC1DFCE4}"/>
                  </a:ext>
                </a:extLst>
              </p:cNvPr>
              <p:cNvGraphicFramePr>
                <a:graphicFrameLocks noGrp="1"/>
              </p:cNvGraphicFramePr>
              <p:nvPr/>
            </p:nvGraphicFramePr>
            <p:xfrm>
              <a:off x="659730" y="228270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r="-696154"/>
                          </a:stretch>
                        </a:blipFill>
                      </a:tcPr>
                    </a:tc>
                    <a:tc>
                      <a:txBody>
                        <a:bodyPr/>
                        <a:lstStyle/>
                        <a:p>
                          <a:endParaRPr lang="en-US"/>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r="-5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r="-4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r="-3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16000" r="-312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96154" r="-200000"/>
                          </a:stretch>
                        </a:blipFill>
                      </a:tcPr>
                    </a:tc>
                    <a:tc>
                      <a:txBody>
                        <a:bodyPr/>
                        <a:lstStyle/>
                        <a:p>
                          <a:endParaRPr lang="en-US"/>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96154" r="-1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696154"/>
                          </a:stretch>
                        </a:blipFill>
                      </a:tcPr>
                    </a:tc>
                    <a:extLst>
                      <a:ext uri="{0D108BD9-81ED-4DB2-BD59-A6C34878D82A}">
                        <a16:rowId xmlns:a16="http://schemas.microsoft.com/office/drawing/2014/main" val="10000"/>
                      </a:ext>
                    </a:extLst>
                  </a:tr>
                </a:tbl>
              </a:graphicData>
            </a:graphic>
          </p:graphicFrame>
        </mc:Fallback>
      </mc:AlternateContent>
      <p:graphicFrame>
        <p:nvGraphicFramePr>
          <p:cNvPr id="18" name="Table 17">
            <a:extLst>
              <a:ext uri="{FF2B5EF4-FFF2-40B4-BE49-F238E27FC236}">
                <a16:creationId xmlns:a16="http://schemas.microsoft.com/office/drawing/2014/main" id="{E942B70D-B76F-F844-A554-D48F21D36C64}"/>
              </a:ext>
            </a:extLst>
          </p:cNvPr>
          <p:cNvGraphicFramePr>
            <a:graphicFrameLocks noGrp="1"/>
          </p:cNvGraphicFramePr>
          <p:nvPr/>
        </p:nvGraphicFramePr>
        <p:xfrm>
          <a:off x="640568"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202A6A62-DEF7-AF49-8AAF-FD393E23BFC4}"/>
                  </a:ext>
                </a:extLst>
              </p:cNvPr>
              <p:cNvGraphicFramePr>
                <a:graphicFrameLocks noGrp="1"/>
              </p:cNvGraphicFramePr>
              <p:nvPr/>
            </p:nvGraphicFramePr>
            <p:xfrm>
              <a:off x="659730"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−14</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−13</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−12</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−11</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−10</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−9</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−8</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−7</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19" name="Table 18">
                <a:extLst>
                  <a:ext uri="{FF2B5EF4-FFF2-40B4-BE49-F238E27FC236}">
                    <a16:creationId xmlns:a16="http://schemas.microsoft.com/office/drawing/2014/main" id="{202A6A62-DEF7-AF49-8AAF-FD393E23BFC4}"/>
                  </a:ext>
                </a:extLst>
              </p:cNvPr>
              <p:cNvGraphicFramePr>
                <a:graphicFrameLocks noGrp="1"/>
              </p:cNvGraphicFramePr>
              <p:nvPr/>
            </p:nvGraphicFramePr>
            <p:xfrm>
              <a:off x="659730"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t="-5000" r="-696154"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00000" t="-5000" r="-596154"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00000" t="-5000" r="-496154"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00000" t="-5000" r="-396154"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16000" t="-5000" r="-312000"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96154" t="-5000" r="-200000"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96154" t="-5000" r="-100000" b="-5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6154" t="-5000" b="-5000"/>
                          </a:stretch>
                        </a:blipFill>
                      </a:tcPr>
                    </a:tc>
                    <a:extLst>
                      <a:ext uri="{0D108BD9-81ED-4DB2-BD59-A6C34878D82A}">
                        <a16:rowId xmlns:a16="http://schemas.microsoft.com/office/drawing/2014/main" val="10000"/>
                      </a:ext>
                    </a:extLst>
                  </a:tr>
                </a:tbl>
              </a:graphicData>
            </a:graphic>
          </p:graphicFrame>
        </mc:Fallback>
      </mc:AlternateContent>
      <p:graphicFrame>
        <p:nvGraphicFramePr>
          <p:cNvPr id="20" name="Table 19">
            <a:extLst>
              <a:ext uri="{FF2B5EF4-FFF2-40B4-BE49-F238E27FC236}">
                <a16:creationId xmlns:a16="http://schemas.microsoft.com/office/drawing/2014/main" id="{6E8800A1-57DA-774A-86AC-9D18A24EF2B2}"/>
              </a:ext>
            </a:extLst>
          </p:cNvPr>
          <p:cNvGraphicFramePr>
            <a:graphicFrameLocks noGrp="1"/>
          </p:cNvGraphicFramePr>
          <p:nvPr/>
        </p:nvGraphicFramePr>
        <p:xfrm>
          <a:off x="654638"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A1639F12-530F-B245-B408-E930EF3FFA71}"/>
                  </a:ext>
                </a:extLst>
              </p:cNvPr>
              <p:cNvGraphicFramePr>
                <a:graphicFrameLocks noGrp="1"/>
              </p:cNvGraphicFramePr>
              <p:nvPr/>
            </p:nvGraphicFramePr>
            <p:xfrm>
              <a:off x="654638"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19</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20</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21</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050" b="0" i="1" smtClean="0">
                                        <a:solidFill>
                                          <a:schemeClr val="tx1"/>
                                        </a:solidFill>
                                        <a:latin typeface="Cambria Math" panose="02040503050406030204" pitchFamily="18" charset="0"/>
                                      </a:rPr>
                                    </m:ctrlPr>
                                  </m:sSubPr>
                                  <m:e>
                                    <m:r>
                                      <a:rPr lang="en-US" sz="1050" b="0" i="1" smtClean="0">
                                        <a:solidFill>
                                          <a:schemeClr val="tx1"/>
                                        </a:solidFill>
                                        <a:latin typeface="Cambria Math" panose="02040503050406030204" pitchFamily="18" charset="0"/>
                                        <a:ea typeface="Cambria Math" panose="02040503050406030204" pitchFamily="18" charset="0"/>
                                      </a:rPr>
                                      <m:t>∅</m:t>
                                    </m:r>
                                  </m:e>
                                  <m:sub>
                                    <m:r>
                                      <a:rPr lang="en-US" sz="1050" b="0" i="1" smtClean="0">
                                        <a:solidFill>
                                          <a:schemeClr val="tx1"/>
                                        </a:solidFill>
                                        <a:latin typeface="Cambria Math" panose="02040503050406030204" pitchFamily="18" charset="0"/>
                                        <a:ea typeface="Cambria Math" panose="02040503050406030204" pitchFamily="18" charset="0"/>
                                      </a:rPr>
                                      <m:t>22</m:t>
                                    </m:r>
                                  </m:sub>
                                </m:sSub>
                              </m:oMath>
                            </m:oMathPara>
                          </a14:m>
                          <a:endParaRPr lang="en-US" sz="9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23</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24</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25</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ea typeface="Cambria Math" panose="02040503050406030204" pitchFamily="18" charset="0"/>
                                      </a:rPr>
                                      <m:t>26</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21" name="Table 20">
                <a:extLst>
                  <a:ext uri="{FF2B5EF4-FFF2-40B4-BE49-F238E27FC236}">
                    <a16:creationId xmlns:a16="http://schemas.microsoft.com/office/drawing/2014/main" id="{A1639F12-530F-B245-B408-E930EF3FFA71}"/>
                  </a:ext>
                </a:extLst>
              </p:cNvPr>
              <p:cNvGraphicFramePr>
                <a:graphicFrameLocks noGrp="1"/>
              </p:cNvGraphicFramePr>
              <p:nvPr/>
            </p:nvGraphicFramePr>
            <p:xfrm>
              <a:off x="654638"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46" t="-4762" r="-6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3846" t="-4762" r="-5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3846" t="-4762" r="-496154"/>
                          </a:stretch>
                        </a:blipFill>
                      </a:tcPr>
                    </a:tc>
                    <a:tc>
                      <a:txBody>
                        <a:bodyPr/>
                        <a:lstStyle/>
                        <a:p>
                          <a:endParaRPr lang="en-US"/>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3846" t="-4762" r="-396154"/>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20000" t="-4762" r="-312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00000" t="-4762" r="-2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00000" t="-4762" r="-100000"/>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0000" t="-4762"/>
                          </a:stretch>
                        </a:blipFill>
                      </a:tcPr>
                    </a:tc>
                    <a:extLst>
                      <a:ext uri="{0D108BD9-81ED-4DB2-BD59-A6C34878D82A}">
                        <a16:rowId xmlns:a16="http://schemas.microsoft.com/office/drawing/2014/main" val="1000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2" name="Table 21">
                <a:extLst>
                  <a:ext uri="{FF2B5EF4-FFF2-40B4-BE49-F238E27FC236}">
                    <a16:creationId xmlns:a16="http://schemas.microsoft.com/office/drawing/2014/main" id="{E373BB26-CD29-2D4A-B606-9BB0277E5B52}"/>
                  </a:ext>
                </a:extLst>
              </p:cNvPr>
              <p:cNvGraphicFramePr>
                <a:graphicFrameLocks noGrp="1"/>
              </p:cNvGraphicFramePr>
              <p:nvPr/>
            </p:nvGraphicFramePr>
            <p:xfrm>
              <a:off x="659730"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−26</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−25</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−24</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100" b="0" i="1" smtClean="0">
                                        <a:solidFill>
                                          <a:schemeClr val="tx1"/>
                                        </a:solidFill>
                                        <a:latin typeface="Cambria Math" panose="02040503050406030204" pitchFamily="18" charset="0"/>
                                      </a:rPr>
                                    </m:ctrlPr>
                                  </m:sSubPr>
                                  <m:e>
                                    <m:r>
                                      <a:rPr lang="en-US" sz="1100" b="0" i="1" smtClean="0">
                                        <a:solidFill>
                                          <a:schemeClr val="tx1"/>
                                        </a:solidFill>
                                        <a:latin typeface="Cambria Math" panose="02040503050406030204" pitchFamily="18" charset="0"/>
                                        <a:ea typeface="Cambria Math" panose="02040503050406030204" pitchFamily="18" charset="0"/>
                                      </a:rPr>
                                      <m:t>∅</m:t>
                                    </m:r>
                                  </m:e>
                                  <m:sub>
                                    <m:r>
                                      <a:rPr lang="en-US" sz="1100" b="0" i="1" smtClean="0">
                                        <a:solidFill>
                                          <a:schemeClr val="tx1"/>
                                        </a:solidFill>
                                        <a:latin typeface="Cambria Math" panose="02040503050406030204" pitchFamily="18" charset="0"/>
                                      </a:rPr>
                                      <m:t>−23</m:t>
                                    </m:r>
                                  </m:sub>
                                </m:sSub>
                              </m:oMath>
                            </m:oMathPara>
                          </a14:m>
                          <a:endParaRPr lang="en-US" sz="1100" b="0" dirty="0">
                            <a:solidFill>
                              <a:schemeClr val="tx1"/>
                            </a:solidFill>
                          </a:endParaRP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Choice>
        <mc:Fallback xmlns="">
          <p:graphicFrame>
            <p:nvGraphicFramePr>
              <p:cNvPr id="22" name="Table 21">
                <a:extLst>
                  <a:ext uri="{FF2B5EF4-FFF2-40B4-BE49-F238E27FC236}">
                    <a16:creationId xmlns:a16="http://schemas.microsoft.com/office/drawing/2014/main" id="{E373BB26-CD29-2D4A-B606-9BB0277E5B52}"/>
                  </a:ext>
                </a:extLst>
              </p:cNvPr>
              <p:cNvGraphicFramePr>
                <a:graphicFrameLocks noGrp="1"/>
              </p:cNvGraphicFramePr>
              <p:nvPr/>
            </p:nvGraphicFramePr>
            <p:xfrm>
              <a:off x="659730"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4762" r="-303846"/>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4762" r="-203846"/>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000" t="-4762" r="-103846"/>
                          </a:stretch>
                        </a:blipFill>
                      </a:tcPr>
                    </a:tc>
                    <a:tc>
                      <a:txBody>
                        <a:bodyPr/>
                        <a:lstStyle/>
                        <a:p>
                          <a:endParaRPr lang="en-US"/>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00000" t="-4762" r="-3846"/>
                          </a:stretch>
                        </a:blipFill>
                      </a:tcPr>
                    </a:tc>
                    <a:extLst>
                      <a:ext uri="{0D108BD9-81ED-4DB2-BD59-A6C34878D82A}">
                        <a16:rowId xmlns:a16="http://schemas.microsoft.com/office/drawing/2014/main" val="10000"/>
                      </a:ext>
                    </a:extLst>
                  </a:tr>
                </a:tbl>
              </a:graphicData>
            </a:graphic>
          </p:graphicFrame>
        </mc:Fallback>
      </mc:AlternateContent>
      <p:graphicFrame>
        <p:nvGraphicFramePr>
          <p:cNvPr id="23" name="Table 22">
            <a:extLst>
              <a:ext uri="{FF2B5EF4-FFF2-40B4-BE49-F238E27FC236}">
                <a16:creationId xmlns:a16="http://schemas.microsoft.com/office/drawing/2014/main" id="{3565170C-748C-3E40-AFB8-ECD167D1CD6B}"/>
              </a:ext>
            </a:extLst>
          </p:cNvPr>
          <p:cNvGraphicFramePr>
            <a:graphicFrameLocks noGrp="1"/>
          </p:cNvGraphicFramePr>
          <p:nvPr/>
        </p:nvGraphicFramePr>
        <p:xfrm>
          <a:off x="616943"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29FE34D-C640-3742-AF08-FA6608A01629}"/>
                  </a:ext>
                </a:extLst>
              </p:cNvPr>
              <p:cNvSpPr txBox="1"/>
              <p:nvPr/>
            </p:nvSpPr>
            <p:spPr>
              <a:xfrm>
                <a:off x="1795813"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24" name="TextBox 23">
                <a:extLst>
                  <a:ext uri="{FF2B5EF4-FFF2-40B4-BE49-F238E27FC236}">
                    <a16:creationId xmlns:a16="http://schemas.microsoft.com/office/drawing/2014/main" id="{B29FE34D-C640-3742-AF08-FA6608A01629}"/>
                  </a:ext>
                </a:extLst>
              </p:cNvPr>
              <p:cNvSpPr txBox="1">
                <a:spLocks noRot="1" noChangeAspect="1" noMove="1" noResize="1" noEditPoints="1" noAdjustHandles="1" noChangeArrowheads="1" noChangeShapeType="1" noTextEdit="1"/>
              </p:cNvSpPr>
              <p:nvPr/>
            </p:nvSpPr>
            <p:spPr>
              <a:xfrm>
                <a:off x="1795813" y="3136445"/>
                <a:ext cx="129326" cy="276999"/>
              </a:xfrm>
              <a:prstGeom prst="rect">
                <a:avLst/>
              </a:prstGeom>
              <a:blipFill>
                <a:blip r:embed="rId6"/>
                <a:stretch>
                  <a:fillRect l="-41667"/>
                </a:stretch>
              </a:blipFill>
            </p:spPr>
            <p:txBody>
              <a:bodyPr/>
              <a:lstStyle/>
              <a:p>
                <a:r>
                  <a:rPr lang="en-US">
                    <a:noFill/>
                  </a:rPr>
                  <a:t> </a:t>
                </a:r>
              </a:p>
            </p:txBody>
          </p:sp>
        </mc:Fallback>
      </mc:AlternateContent>
      <p:sp>
        <p:nvSpPr>
          <p:cNvPr id="25" name="Rounded Rectangle 24">
            <a:extLst>
              <a:ext uri="{FF2B5EF4-FFF2-40B4-BE49-F238E27FC236}">
                <a16:creationId xmlns:a16="http://schemas.microsoft.com/office/drawing/2014/main" id="{39EF7E2B-3E2C-8A4C-AE65-69A7728011F5}"/>
              </a:ext>
            </a:extLst>
          </p:cNvPr>
          <p:cNvSpPr/>
          <p:nvPr/>
        </p:nvSpPr>
        <p:spPr bwMode="auto">
          <a:xfrm>
            <a:off x="539552" y="1419622"/>
            <a:ext cx="2808313" cy="2636331"/>
          </a:xfrm>
          <a:prstGeom prst="roundRect">
            <a:avLst>
              <a:gd name="adj" fmla="val 6164"/>
            </a:avLst>
          </a:prstGeom>
          <a:noFill/>
          <a:ln w="2540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053B5D3-F2CD-734D-9F6A-0F021D9F6C52}"/>
                  </a:ext>
                </a:extLst>
              </p:cNvPr>
              <p:cNvSpPr txBox="1"/>
              <p:nvPr/>
            </p:nvSpPr>
            <p:spPr>
              <a:xfrm>
                <a:off x="1556383" y="945115"/>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26" name="TextBox 25">
                <a:extLst>
                  <a:ext uri="{FF2B5EF4-FFF2-40B4-BE49-F238E27FC236}">
                    <a16:creationId xmlns:a16="http://schemas.microsoft.com/office/drawing/2014/main" id="{A053B5D3-F2CD-734D-9F6A-0F021D9F6C52}"/>
                  </a:ext>
                </a:extLst>
              </p:cNvPr>
              <p:cNvSpPr txBox="1">
                <a:spLocks noRot="1" noChangeAspect="1" noMove="1" noResize="1" noEditPoints="1" noAdjustHandles="1" noChangeArrowheads="1" noChangeShapeType="1" noTextEdit="1"/>
              </p:cNvSpPr>
              <p:nvPr/>
            </p:nvSpPr>
            <p:spPr>
              <a:xfrm>
                <a:off x="1556383" y="945115"/>
                <a:ext cx="809709" cy="425373"/>
              </a:xfrm>
              <a:prstGeom prst="rect">
                <a:avLst/>
              </a:prstGeom>
              <a:blipFill>
                <a:blip r:embed="rId7"/>
                <a:stretch>
                  <a:fillRect l="-1563" b="-17143"/>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29</a:t>
            </a:fld>
            <a:endParaRPr lang="en-US" dirty="0"/>
          </a:p>
        </p:txBody>
      </p:sp>
      <p:graphicFrame>
        <p:nvGraphicFramePr>
          <p:cNvPr id="27" name="Table 26">
            <a:extLst>
              <a:ext uri="{FF2B5EF4-FFF2-40B4-BE49-F238E27FC236}">
                <a16:creationId xmlns:a16="http://schemas.microsoft.com/office/drawing/2014/main" id="{BB3B9C26-705A-184B-A366-8F5BDF8DC043}"/>
              </a:ext>
            </a:extLst>
          </p:cNvPr>
          <p:cNvGraphicFramePr>
            <a:graphicFrameLocks noGrp="1"/>
          </p:cNvGraphicFramePr>
          <p:nvPr/>
        </p:nvGraphicFramePr>
        <p:xfrm>
          <a:off x="4490867"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8" name="Table 27">
            <a:extLst>
              <a:ext uri="{FF2B5EF4-FFF2-40B4-BE49-F238E27FC236}">
                <a16:creationId xmlns:a16="http://schemas.microsoft.com/office/drawing/2014/main" id="{9CA86CC1-312E-D84C-A296-9A0005C0FC86}"/>
              </a:ext>
            </a:extLst>
          </p:cNvPr>
          <p:cNvGraphicFramePr>
            <a:graphicFrameLocks noGrp="1"/>
          </p:cNvGraphicFramePr>
          <p:nvPr/>
        </p:nvGraphicFramePr>
        <p:xfrm>
          <a:off x="4510029" y="228270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9" name="Table 28">
            <a:extLst>
              <a:ext uri="{FF2B5EF4-FFF2-40B4-BE49-F238E27FC236}">
                <a16:creationId xmlns:a16="http://schemas.microsoft.com/office/drawing/2014/main" id="{86540AC0-31C0-DA42-984B-4C99A46E8157}"/>
              </a:ext>
            </a:extLst>
          </p:cNvPr>
          <p:cNvGraphicFramePr>
            <a:graphicFrameLocks noGrp="1"/>
          </p:cNvGraphicFramePr>
          <p:nvPr/>
        </p:nvGraphicFramePr>
        <p:xfrm>
          <a:off x="4490867"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0" name="Table 29">
            <a:extLst>
              <a:ext uri="{FF2B5EF4-FFF2-40B4-BE49-F238E27FC236}">
                <a16:creationId xmlns:a16="http://schemas.microsoft.com/office/drawing/2014/main" id="{F11BEAAA-9E63-C94B-91DB-74E2E55843C1}"/>
              </a:ext>
            </a:extLst>
          </p:cNvPr>
          <p:cNvGraphicFramePr>
            <a:graphicFrameLocks noGrp="1"/>
          </p:cNvGraphicFramePr>
          <p:nvPr/>
        </p:nvGraphicFramePr>
        <p:xfrm>
          <a:off x="4510029"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1" name="Table 30">
            <a:extLst>
              <a:ext uri="{FF2B5EF4-FFF2-40B4-BE49-F238E27FC236}">
                <a16:creationId xmlns:a16="http://schemas.microsoft.com/office/drawing/2014/main" id="{BE4949CA-F5E0-2845-90B7-5D69A72B987F}"/>
              </a:ext>
            </a:extLst>
          </p:cNvPr>
          <p:cNvGraphicFramePr>
            <a:graphicFrameLocks noGrp="1"/>
          </p:cNvGraphicFramePr>
          <p:nvPr/>
        </p:nvGraphicFramePr>
        <p:xfrm>
          <a:off x="4504937"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2" name="Table 31">
            <a:extLst>
              <a:ext uri="{FF2B5EF4-FFF2-40B4-BE49-F238E27FC236}">
                <a16:creationId xmlns:a16="http://schemas.microsoft.com/office/drawing/2014/main" id="{9DEC718F-D8EA-464E-9A7A-D32960A60E8A}"/>
              </a:ext>
            </a:extLst>
          </p:cNvPr>
          <p:cNvGraphicFramePr>
            <a:graphicFrameLocks noGrp="1"/>
          </p:cNvGraphicFramePr>
          <p:nvPr/>
        </p:nvGraphicFramePr>
        <p:xfrm>
          <a:off x="4504937"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3" name="Table 32">
            <a:extLst>
              <a:ext uri="{FF2B5EF4-FFF2-40B4-BE49-F238E27FC236}">
                <a16:creationId xmlns:a16="http://schemas.microsoft.com/office/drawing/2014/main" id="{95CF5055-D06F-3240-9E15-054195F18808}"/>
              </a:ext>
            </a:extLst>
          </p:cNvPr>
          <p:cNvGraphicFramePr>
            <a:graphicFrameLocks noGrp="1"/>
          </p:cNvGraphicFramePr>
          <p:nvPr/>
        </p:nvGraphicFramePr>
        <p:xfrm>
          <a:off x="4510029"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4" name="Table 33">
            <a:extLst>
              <a:ext uri="{FF2B5EF4-FFF2-40B4-BE49-F238E27FC236}">
                <a16:creationId xmlns:a16="http://schemas.microsoft.com/office/drawing/2014/main" id="{47B069C3-B1C9-8048-A1DD-7B636F99FEED}"/>
              </a:ext>
            </a:extLst>
          </p:cNvPr>
          <p:cNvGraphicFramePr>
            <a:graphicFrameLocks noGrp="1"/>
          </p:cNvGraphicFramePr>
          <p:nvPr/>
        </p:nvGraphicFramePr>
        <p:xfrm>
          <a:off x="4467242"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DB4DC57-6DD8-7246-8658-038679B1B52A}"/>
                  </a:ext>
                </a:extLst>
              </p:cNvPr>
              <p:cNvSpPr txBox="1"/>
              <p:nvPr/>
            </p:nvSpPr>
            <p:spPr>
              <a:xfrm>
                <a:off x="5646112"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35" name="TextBox 34">
                <a:extLst>
                  <a:ext uri="{FF2B5EF4-FFF2-40B4-BE49-F238E27FC236}">
                    <a16:creationId xmlns:a16="http://schemas.microsoft.com/office/drawing/2014/main" id="{FDB4DC57-6DD8-7246-8658-038679B1B52A}"/>
                  </a:ext>
                </a:extLst>
              </p:cNvPr>
              <p:cNvSpPr txBox="1">
                <a:spLocks noRot="1" noChangeAspect="1" noMove="1" noResize="1" noEditPoints="1" noAdjustHandles="1" noChangeArrowheads="1" noChangeShapeType="1" noTextEdit="1"/>
              </p:cNvSpPr>
              <p:nvPr/>
            </p:nvSpPr>
            <p:spPr>
              <a:xfrm>
                <a:off x="5646112" y="3136445"/>
                <a:ext cx="129326" cy="276999"/>
              </a:xfrm>
              <a:prstGeom prst="rect">
                <a:avLst/>
              </a:prstGeom>
              <a:blipFill>
                <a:blip r:embed="rId8"/>
                <a:stretch>
                  <a:fillRect l="-5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8F74C6D-AA5B-1D41-85B3-6E6010033CBC}"/>
                  </a:ext>
                </a:extLst>
              </p:cNvPr>
              <p:cNvSpPr txBox="1"/>
              <p:nvPr/>
            </p:nvSpPr>
            <p:spPr>
              <a:xfrm>
                <a:off x="5406682" y="945115"/>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37" name="TextBox 36">
                <a:extLst>
                  <a:ext uri="{FF2B5EF4-FFF2-40B4-BE49-F238E27FC236}">
                    <a16:creationId xmlns:a16="http://schemas.microsoft.com/office/drawing/2014/main" id="{28F74C6D-AA5B-1D41-85B3-6E6010033CBC}"/>
                  </a:ext>
                </a:extLst>
              </p:cNvPr>
              <p:cNvSpPr txBox="1">
                <a:spLocks noRot="1" noChangeAspect="1" noMove="1" noResize="1" noEditPoints="1" noAdjustHandles="1" noChangeArrowheads="1" noChangeShapeType="1" noTextEdit="1"/>
              </p:cNvSpPr>
              <p:nvPr/>
            </p:nvSpPr>
            <p:spPr>
              <a:xfrm>
                <a:off x="5406682" y="945115"/>
                <a:ext cx="809709" cy="425373"/>
              </a:xfrm>
              <a:prstGeom prst="rect">
                <a:avLst/>
              </a:prstGeom>
              <a:blipFill>
                <a:blip r:embed="rId9"/>
                <a:stretch>
                  <a:fillRect l="-1563" b="-17143"/>
                </a:stretch>
              </a:blipFill>
            </p:spPr>
            <p:txBody>
              <a:bodyPr/>
              <a:lstStyle/>
              <a:p>
                <a:r>
                  <a:rPr lang="en-US">
                    <a:noFill/>
                  </a:rPr>
                  <a:t> </a:t>
                </a:r>
              </a:p>
            </p:txBody>
          </p:sp>
        </mc:Fallback>
      </mc:AlternateContent>
      <p:sp>
        <p:nvSpPr>
          <p:cNvPr id="38" name="Rounded Rectangle 37">
            <a:extLst>
              <a:ext uri="{FF2B5EF4-FFF2-40B4-BE49-F238E27FC236}">
                <a16:creationId xmlns:a16="http://schemas.microsoft.com/office/drawing/2014/main" id="{4473308F-7090-8E4F-A3EE-5D260FA51CE5}"/>
              </a:ext>
            </a:extLst>
          </p:cNvPr>
          <p:cNvSpPr/>
          <p:nvPr/>
        </p:nvSpPr>
        <p:spPr bwMode="auto">
          <a:xfrm>
            <a:off x="4389850" y="205165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9" name="Rounded Rectangle 38">
            <a:extLst>
              <a:ext uri="{FF2B5EF4-FFF2-40B4-BE49-F238E27FC236}">
                <a16:creationId xmlns:a16="http://schemas.microsoft.com/office/drawing/2014/main" id="{A34144E0-0B7A-4544-8E4C-F5CBF54369F8}"/>
              </a:ext>
            </a:extLst>
          </p:cNvPr>
          <p:cNvSpPr/>
          <p:nvPr/>
        </p:nvSpPr>
        <p:spPr bwMode="auto">
          <a:xfrm>
            <a:off x="4389850" y="263387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0" name="Rounded Rectangle 39">
            <a:extLst>
              <a:ext uri="{FF2B5EF4-FFF2-40B4-BE49-F238E27FC236}">
                <a16:creationId xmlns:a16="http://schemas.microsoft.com/office/drawing/2014/main" id="{2496CBF0-511C-BB41-8D43-3DE9F0C78EA4}"/>
              </a:ext>
            </a:extLst>
          </p:cNvPr>
          <p:cNvSpPr/>
          <p:nvPr/>
        </p:nvSpPr>
        <p:spPr bwMode="auto">
          <a:xfrm>
            <a:off x="4389850" y="342867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1" name="Rounded Rectangle 40">
            <a:extLst>
              <a:ext uri="{FF2B5EF4-FFF2-40B4-BE49-F238E27FC236}">
                <a16:creationId xmlns:a16="http://schemas.microsoft.com/office/drawing/2014/main" id="{480AF055-D9F7-5C40-93BC-AE2543A5A92D}"/>
              </a:ext>
            </a:extLst>
          </p:cNvPr>
          <p:cNvSpPr/>
          <p:nvPr/>
        </p:nvSpPr>
        <p:spPr bwMode="auto">
          <a:xfrm>
            <a:off x="4389850" y="143695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2" name="TextBox 41">
            <a:extLst>
              <a:ext uri="{FF2B5EF4-FFF2-40B4-BE49-F238E27FC236}">
                <a16:creationId xmlns:a16="http://schemas.microsoft.com/office/drawing/2014/main" id="{8B7C0141-0246-AF42-9724-1602465219CB}"/>
              </a:ext>
            </a:extLst>
          </p:cNvPr>
          <p:cNvSpPr txBox="1"/>
          <p:nvPr/>
        </p:nvSpPr>
        <p:spPr>
          <a:xfrm>
            <a:off x="7299181" y="2162924"/>
            <a:ext cx="802143" cy="307777"/>
          </a:xfrm>
          <a:prstGeom prst="rect">
            <a:avLst/>
          </a:prstGeom>
          <a:noFill/>
        </p:spPr>
        <p:txBody>
          <a:bodyPr wrap="none" rtlCol="0">
            <a:spAutoFit/>
          </a:bodyPr>
          <a:lstStyle/>
          <a:p>
            <a:r>
              <a:rPr lang="en-US" sz="1400" dirty="0"/>
              <a:t>Group 1</a:t>
            </a:r>
          </a:p>
        </p:txBody>
      </p:sp>
      <p:sp>
        <p:nvSpPr>
          <p:cNvPr id="44" name="TextBox 43">
            <a:extLst>
              <a:ext uri="{FF2B5EF4-FFF2-40B4-BE49-F238E27FC236}">
                <a16:creationId xmlns:a16="http://schemas.microsoft.com/office/drawing/2014/main" id="{27A338C9-36E4-484A-AA2F-B83C1864E976}"/>
              </a:ext>
            </a:extLst>
          </p:cNvPr>
          <p:cNvSpPr txBox="1"/>
          <p:nvPr/>
        </p:nvSpPr>
        <p:spPr>
          <a:xfrm>
            <a:off x="7299180" y="2757219"/>
            <a:ext cx="802143" cy="307777"/>
          </a:xfrm>
          <a:prstGeom prst="rect">
            <a:avLst/>
          </a:prstGeom>
          <a:noFill/>
        </p:spPr>
        <p:txBody>
          <a:bodyPr wrap="none" rtlCol="0">
            <a:spAutoFit/>
          </a:bodyPr>
          <a:lstStyle/>
          <a:p>
            <a:r>
              <a:rPr lang="en-US" sz="1400" dirty="0"/>
              <a:t>Group 2</a:t>
            </a:r>
          </a:p>
        </p:txBody>
      </p:sp>
      <p:sp>
        <p:nvSpPr>
          <p:cNvPr id="45" name="TextBox 44">
            <a:extLst>
              <a:ext uri="{FF2B5EF4-FFF2-40B4-BE49-F238E27FC236}">
                <a16:creationId xmlns:a16="http://schemas.microsoft.com/office/drawing/2014/main" id="{42D2DBA0-61BF-FE48-A545-1B583D3A210D}"/>
              </a:ext>
            </a:extLst>
          </p:cNvPr>
          <p:cNvSpPr txBox="1"/>
          <p:nvPr/>
        </p:nvSpPr>
        <p:spPr>
          <a:xfrm>
            <a:off x="7298962" y="3552026"/>
            <a:ext cx="802143" cy="307777"/>
          </a:xfrm>
          <a:prstGeom prst="rect">
            <a:avLst/>
          </a:prstGeom>
          <a:noFill/>
        </p:spPr>
        <p:txBody>
          <a:bodyPr wrap="none" rtlCol="0">
            <a:spAutoFit/>
          </a:bodyPr>
          <a:lstStyle/>
          <a:p>
            <a:r>
              <a:rPr lang="en-US" sz="1400" dirty="0"/>
              <a:t>Group 6</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4545364-E429-C04B-ABD6-3314D993EFA7}"/>
                  </a:ext>
                </a:extLst>
              </p:cNvPr>
              <p:cNvSpPr txBox="1"/>
              <p:nvPr/>
            </p:nvSpPr>
            <p:spPr>
              <a:xfrm>
                <a:off x="7603135" y="3122038"/>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46" name="TextBox 45">
                <a:extLst>
                  <a:ext uri="{FF2B5EF4-FFF2-40B4-BE49-F238E27FC236}">
                    <a16:creationId xmlns:a16="http://schemas.microsoft.com/office/drawing/2014/main" id="{34545364-E429-C04B-ABD6-3314D993EFA7}"/>
                  </a:ext>
                </a:extLst>
              </p:cNvPr>
              <p:cNvSpPr txBox="1">
                <a:spLocks noRot="1" noChangeAspect="1" noMove="1" noResize="1" noEditPoints="1" noAdjustHandles="1" noChangeArrowheads="1" noChangeShapeType="1" noTextEdit="1"/>
              </p:cNvSpPr>
              <p:nvPr/>
            </p:nvSpPr>
            <p:spPr>
              <a:xfrm>
                <a:off x="7603135" y="3122038"/>
                <a:ext cx="129326" cy="276999"/>
              </a:xfrm>
              <a:prstGeom prst="rect">
                <a:avLst/>
              </a:prstGeom>
              <a:blipFill>
                <a:blip r:embed="rId8"/>
                <a:stretch>
                  <a:fillRect l="-54545"/>
                </a:stretch>
              </a:blipFill>
            </p:spPr>
            <p:txBody>
              <a:bodyPr/>
              <a:lstStyle/>
              <a:p>
                <a:r>
                  <a:rPr lang="en-US">
                    <a:noFill/>
                  </a:rPr>
                  <a:t> </a:t>
                </a:r>
              </a:p>
            </p:txBody>
          </p:sp>
        </mc:Fallback>
      </mc:AlternateContent>
      <p:sp>
        <p:nvSpPr>
          <p:cNvPr id="47" name="Striped Right Arrow 46">
            <a:extLst>
              <a:ext uri="{FF2B5EF4-FFF2-40B4-BE49-F238E27FC236}">
                <a16:creationId xmlns:a16="http://schemas.microsoft.com/office/drawing/2014/main" id="{1404C248-1855-4A43-B9C5-7C5263C7976D}"/>
              </a:ext>
            </a:extLst>
          </p:cNvPr>
          <p:cNvSpPr/>
          <p:nvPr/>
        </p:nvSpPr>
        <p:spPr bwMode="auto">
          <a:xfrm>
            <a:off x="3491880" y="2604230"/>
            <a:ext cx="648072" cy="281403"/>
          </a:xfrm>
          <a:prstGeom prst="stripedRightArrow">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9" name="Oval 3">
            <a:extLst>
              <a:ext uri="{FF2B5EF4-FFF2-40B4-BE49-F238E27FC236}">
                <a16:creationId xmlns:a16="http://schemas.microsoft.com/office/drawing/2014/main" id="{2F8A09C7-19A7-C64E-9A03-81EBC68FE46C}"/>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0" name="Oval 4">
            <a:extLst>
              <a:ext uri="{FF2B5EF4-FFF2-40B4-BE49-F238E27FC236}">
                <a16:creationId xmlns:a16="http://schemas.microsoft.com/office/drawing/2014/main" id="{32623EBF-7FBD-CD42-96A2-3E83638EA34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1" name="Oval 5">
            <a:extLst>
              <a:ext uri="{FF2B5EF4-FFF2-40B4-BE49-F238E27FC236}">
                <a16:creationId xmlns:a16="http://schemas.microsoft.com/office/drawing/2014/main" id="{3ADFF771-B589-7D48-8423-B68ECA4467B4}"/>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43" name="Rectangle 1">
            <a:extLst>
              <a:ext uri="{FF2B5EF4-FFF2-40B4-BE49-F238E27FC236}">
                <a16:creationId xmlns:a16="http://schemas.microsoft.com/office/drawing/2014/main" id="{C9BFF171-8002-AA45-B5A1-6E6302CAA44D}"/>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Mapping discovery information into FIR Filter coefficients </a:t>
            </a:r>
          </a:p>
        </p:txBody>
      </p:sp>
    </p:spTree>
    <p:extLst>
      <p:ext uri="{BB962C8B-B14F-4D97-AF65-F5344CB8AC3E}">
        <p14:creationId xmlns:p14="http://schemas.microsoft.com/office/powerpoint/2010/main" val="24110584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animBg="1"/>
      <p:bldP spid="39" grpId="0" animBg="1"/>
      <p:bldP spid="40" grpId="0" animBg="1"/>
      <p:bldP spid="41" grpId="0" animBg="1"/>
      <p:bldP spid="42" grpId="0"/>
      <p:bldP spid="44" grpId="0"/>
      <p:bldP spid="45" grpId="0"/>
      <p:bldP spid="46" grpId="0"/>
      <p:bldP spid="47"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30</a:t>
            </a:fld>
            <a:endParaRPr lang="en-US" dirty="0"/>
          </a:p>
        </p:txBody>
      </p:sp>
      <p:graphicFrame>
        <p:nvGraphicFramePr>
          <p:cNvPr id="27" name="Table 26">
            <a:extLst>
              <a:ext uri="{FF2B5EF4-FFF2-40B4-BE49-F238E27FC236}">
                <a16:creationId xmlns:a16="http://schemas.microsoft.com/office/drawing/2014/main" id="{BB3B9C26-705A-184B-A366-8F5BDF8DC043}"/>
              </a:ext>
            </a:extLst>
          </p:cNvPr>
          <p:cNvGraphicFramePr>
            <a:graphicFrameLocks noGrp="1"/>
          </p:cNvGraphicFramePr>
          <p:nvPr/>
        </p:nvGraphicFramePr>
        <p:xfrm>
          <a:off x="4490867"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8" name="Table 27">
            <a:extLst>
              <a:ext uri="{FF2B5EF4-FFF2-40B4-BE49-F238E27FC236}">
                <a16:creationId xmlns:a16="http://schemas.microsoft.com/office/drawing/2014/main" id="{9CA86CC1-312E-D84C-A296-9A0005C0FC86}"/>
              </a:ext>
            </a:extLst>
          </p:cNvPr>
          <p:cNvGraphicFramePr>
            <a:graphicFrameLocks noGrp="1"/>
          </p:cNvGraphicFramePr>
          <p:nvPr/>
        </p:nvGraphicFramePr>
        <p:xfrm>
          <a:off x="4510029" y="228270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9" name="Table 28">
            <a:extLst>
              <a:ext uri="{FF2B5EF4-FFF2-40B4-BE49-F238E27FC236}">
                <a16:creationId xmlns:a16="http://schemas.microsoft.com/office/drawing/2014/main" id="{86540AC0-31C0-DA42-984B-4C99A46E8157}"/>
              </a:ext>
            </a:extLst>
          </p:cNvPr>
          <p:cNvGraphicFramePr>
            <a:graphicFrameLocks noGrp="1"/>
          </p:cNvGraphicFramePr>
          <p:nvPr/>
        </p:nvGraphicFramePr>
        <p:xfrm>
          <a:off x="4490867"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0" name="Table 29">
            <a:extLst>
              <a:ext uri="{FF2B5EF4-FFF2-40B4-BE49-F238E27FC236}">
                <a16:creationId xmlns:a16="http://schemas.microsoft.com/office/drawing/2014/main" id="{F11BEAAA-9E63-C94B-91DB-74E2E55843C1}"/>
              </a:ext>
            </a:extLst>
          </p:cNvPr>
          <p:cNvGraphicFramePr>
            <a:graphicFrameLocks noGrp="1"/>
          </p:cNvGraphicFramePr>
          <p:nvPr/>
        </p:nvGraphicFramePr>
        <p:xfrm>
          <a:off x="4510029"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1" name="Table 30">
            <a:extLst>
              <a:ext uri="{FF2B5EF4-FFF2-40B4-BE49-F238E27FC236}">
                <a16:creationId xmlns:a16="http://schemas.microsoft.com/office/drawing/2014/main" id="{BE4949CA-F5E0-2845-90B7-5D69A72B987F}"/>
              </a:ext>
            </a:extLst>
          </p:cNvPr>
          <p:cNvGraphicFramePr>
            <a:graphicFrameLocks noGrp="1"/>
          </p:cNvGraphicFramePr>
          <p:nvPr/>
        </p:nvGraphicFramePr>
        <p:xfrm>
          <a:off x="4504937"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2" name="Table 31">
            <a:extLst>
              <a:ext uri="{FF2B5EF4-FFF2-40B4-BE49-F238E27FC236}">
                <a16:creationId xmlns:a16="http://schemas.microsoft.com/office/drawing/2014/main" id="{9DEC718F-D8EA-464E-9A7A-D32960A60E8A}"/>
              </a:ext>
            </a:extLst>
          </p:cNvPr>
          <p:cNvGraphicFramePr>
            <a:graphicFrameLocks noGrp="1"/>
          </p:cNvGraphicFramePr>
          <p:nvPr/>
        </p:nvGraphicFramePr>
        <p:xfrm>
          <a:off x="4504937"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3" name="Table 32">
            <a:extLst>
              <a:ext uri="{FF2B5EF4-FFF2-40B4-BE49-F238E27FC236}">
                <a16:creationId xmlns:a16="http://schemas.microsoft.com/office/drawing/2014/main" id="{95CF5055-D06F-3240-9E15-054195F18808}"/>
              </a:ext>
            </a:extLst>
          </p:cNvPr>
          <p:cNvGraphicFramePr>
            <a:graphicFrameLocks noGrp="1"/>
          </p:cNvGraphicFramePr>
          <p:nvPr/>
        </p:nvGraphicFramePr>
        <p:xfrm>
          <a:off x="4510029"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4" name="Table 33">
            <a:extLst>
              <a:ext uri="{FF2B5EF4-FFF2-40B4-BE49-F238E27FC236}">
                <a16:creationId xmlns:a16="http://schemas.microsoft.com/office/drawing/2014/main" id="{47B069C3-B1C9-8048-A1DD-7B636F99FEED}"/>
              </a:ext>
            </a:extLst>
          </p:cNvPr>
          <p:cNvGraphicFramePr>
            <a:graphicFrameLocks noGrp="1"/>
          </p:cNvGraphicFramePr>
          <p:nvPr/>
        </p:nvGraphicFramePr>
        <p:xfrm>
          <a:off x="4467242"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DB4DC57-6DD8-7246-8658-038679B1B52A}"/>
                  </a:ext>
                </a:extLst>
              </p:cNvPr>
              <p:cNvSpPr txBox="1"/>
              <p:nvPr/>
            </p:nvSpPr>
            <p:spPr>
              <a:xfrm>
                <a:off x="5646112"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35" name="TextBox 34">
                <a:extLst>
                  <a:ext uri="{FF2B5EF4-FFF2-40B4-BE49-F238E27FC236}">
                    <a16:creationId xmlns:a16="http://schemas.microsoft.com/office/drawing/2014/main" id="{FDB4DC57-6DD8-7246-8658-038679B1B52A}"/>
                  </a:ext>
                </a:extLst>
              </p:cNvPr>
              <p:cNvSpPr txBox="1">
                <a:spLocks noRot="1" noChangeAspect="1" noMove="1" noResize="1" noEditPoints="1" noAdjustHandles="1" noChangeArrowheads="1" noChangeShapeType="1" noTextEdit="1"/>
              </p:cNvSpPr>
              <p:nvPr/>
            </p:nvSpPr>
            <p:spPr>
              <a:xfrm>
                <a:off x="5646112" y="3136445"/>
                <a:ext cx="129326" cy="276999"/>
              </a:xfrm>
              <a:prstGeom prst="rect">
                <a:avLst/>
              </a:prstGeom>
              <a:blipFill>
                <a:blip r:embed="rId2"/>
                <a:stretch>
                  <a:fillRect l="-5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8F74C6D-AA5B-1D41-85B3-6E6010033CBC}"/>
                  </a:ext>
                </a:extLst>
              </p:cNvPr>
              <p:cNvSpPr txBox="1"/>
              <p:nvPr/>
            </p:nvSpPr>
            <p:spPr>
              <a:xfrm>
                <a:off x="5406682" y="945115"/>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37" name="TextBox 36">
                <a:extLst>
                  <a:ext uri="{FF2B5EF4-FFF2-40B4-BE49-F238E27FC236}">
                    <a16:creationId xmlns:a16="http://schemas.microsoft.com/office/drawing/2014/main" id="{28F74C6D-AA5B-1D41-85B3-6E6010033CBC}"/>
                  </a:ext>
                </a:extLst>
              </p:cNvPr>
              <p:cNvSpPr txBox="1">
                <a:spLocks noRot="1" noChangeAspect="1" noMove="1" noResize="1" noEditPoints="1" noAdjustHandles="1" noChangeArrowheads="1" noChangeShapeType="1" noTextEdit="1"/>
              </p:cNvSpPr>
              <p:nvPr/>
            </p:nvSpPr>
            <p:spPr>
              <a:xfrm>
                <a:off x="5406682" y="945115"/>
                <a:ext cx="809709" cy="425373"/>
              </a:xfrm>
              <a:prstGeom prst="rect">
                <a:avLst/>
              </a:prstGeom>
              <a:blipFill>
                <a:blip r:embed="rId3"/>
                <a:stretch>
                  <a:fillRect l="-1563" b="-17143"/>
                </a:stretch>
              </a:blipFill>
            </p:spPr>
            <p:txBody>
              <a:bodyPr/>
              <a:lstStyle/>
              <a:p>
                <a:r>
                  <a:rPr lang="en-US">
                    <a:noFill/>
                  </a:rPr>
                  <a:t> </a:t>
                </a:r>
              </a:p>
            </p:txBody>
          </p:sp>
        </mc:Fallback>
      </mc:AlternateContent>
      <p:sp>
        <p:nvSpPr>
          <p:cNvPr id="38" name="Rounded Rectangle 37">
            <a:extLst>
              <a:ext uri="{FF2B5EF4-FFF2-40B4-BE49-F238E27FC236}">
                <a16:creationId xmlns:a16="http://schemas.microsoft.com/office/drawing/2014/main" id="{4473308F-7090-8E4F-A3EE-5D260FA51CE5}"/>
              </a:ext>
            </a:extLst>
          </p:cNvPr>
          <p:cNvSpPr/>
          <p:nvPr/>
        </p:nvSpPr>
        <p:spPr bwMode="auto">
          <a:xfrm>
            <a:off x="4389850" y="205165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9" name="Rounded Rectangle 38">
            <a:extLst>
              <a:ext uri="{FF2B5EF4-FFF2-40B4-BE49-F238E27FC236}">
                <a16:creationId xmlns:a16="http://schemas.microsoft.com/office/drawing/2014/main" id="{A34144E0-0B7A-4544-8E4C-F5CBF54369F8}"/>
              </a:ext>
            </a:extLst>
          </p:cNvPr>
          <p:cNvSpPr/>
          <p:nvPr/>
        </p:nvSpPr>
        <p:spPr bwMode="auto">
          <a:xfrm>
            <a:off x="4389850" y="263387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0" name="Rounded Rectangle 39">
            <a:extLst>
              <a:ext uri="{FF2B5EF4-FFF2-40B4-BE49-F238E27FC236}">
                <a16:creationId xmlns:a16="http://schemas.microsoft.com/office/drawing/2014/main" id="{2496CBF0-511C-BB41-8D43-3DE9F0C78EA4}"/>
              </a:ext>
            </a:extLst>
          </p:cNvPr>
          <p:cNvSpPr/>
          <p:nvPr/>
        </p:nvSpPr>
        <p:spPr bwMode="auto">
          <a:xfrm>
            <a:off x="4389850" y="342867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1" name="Rounded Rectangle 40">
            <a:extLst>
              <a:ext uri="{FF2B5EF4-FFF2-40B4-BE49-F238E27FC236}">
                <a16:creationId xmlns:a16="http://schemas.microsoft.com/office/drawing/2014/main" id="{480AF055-D9F7-5C40-93BC-AE2543A5A92D}"/>
              </a:ext>
            </a:extLst>
          </p:cNvPr>
          <p:cNvSpPr/>
          <p:nvPr/>
        </p:nvSpPr>
        <p:spPr bwMode="auto">
          <a:xfrm>
            <a:off x="4389850" y="143695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2" name="TextBox 41">
            <a:extLst>
              <a:ext uri="{FF2B5EF4-FFF2-40B4-BE49-F238E27FC236}">
                <a16:creationId xmlns:a16="http://schemas.microsoft.com/office/drawing/2014/main" id="{8B7C0141-0246-AF42-9724-1602465219CB}"/>
              </a:ext>
            </a:extLst>
          </p:cNvPr>
          <p:cNvSpPr txBox="1"/>
          <p:nvPr/>
        </p:nvSpPr>
        <p:spPr>
          <a:xfrm>
            <a:off x="7299181" y="2162924"/>
            <a:ext cx="802143" cy="307777"/>
          </a:xfrm>
          <a:prstGeom prst="rect">
            <a:avLst/>
          </a:prstGeom>
          <a:noFill/>
        </p:spPr>
        <p:txBody>
          <a:bodyPr wrap="none" rtlCol="0">
            <a:spAutoFit/>
          </a:bodyPr>
          <a:lstStyle/>
          <a:p>
            <a:r>
              <a:rPr lang="en-US" sz="1400" dirty="0"/>
              <a:t>Group 1</a:t>
            </a:r>
          </a:p>
        </p:txBody>
      </p:sp>
      <p:sp>
        <p:nvSpPr>
          <p:cNvPr id="44" name="TextBox 43">
            <a:extLst>
              <a:ext uri="{FF2B5EF4-FFF2-40B4-BE49-F238E27FC236}">
                <a16:creationId xmlns:a16="http://schemas.microsoft.com/office/drawing/2014/main" id="{27A338C9-36E4-484A-AA2F-B83C1864E976}"/>
              </a:ext>
            </a:extLst>
          </p:cNvPr>
          <p:cNvSpPr txBox="1"/>
          <p:nvPr/>
        </p:nvSpPr>
        <p:spPr>
          <a:xfrm>
            <a:off x="7299180" y="2757219"/>
            <a:ext cx="802143" cy="307777"/>
          </a:xfrm>
          <a:prstGeom prst="rect">
            <a:avLst/>
          </a:prstGeom>
          <a:noFill/>
        </p:spPr>
        <p:txBody>
          <a:bodyPr wrap="none" rtlCol="0">
            <a:spAutoFit/>
          </a:bodyPr>
          <a:lstStyle/>
          <a:p>
            <a:r>
              <a:rPr lang="en-US" sz="1400" dirty="0"/>
              <a:t>Group 2</a:t>
            </a:r>
          </a:p>
        </p:txBody>
      </p:sp>
      <p:sp>
        <p:nvSpPr>
          <p:cNvPr id="45" name="TextBox 44">
            <a:extLst>
              <a:ext uri="{FF2B5EF4-FFF2-40B4-BE49-F238E27FC236}">
                <a16:creationId xmlns:a16="http://schemas.microsoft.com/office/drawing/2014/main" id="{42D2DBA0-61BF-FE48-A545-1B583D3A210D}"/>
              </a:ext>
            </a:extLst>
          </p:cNvPr>
          <p:cNvSpPr txBox="1"/>
          <p:nvPr/>
        </p:nvSpPr>
        <p:spPr>
          <a:xfrm>
            <a:off x="7298962" y="3552026"/>
            <a:ext cx="802143" cy="307777"/>
          </a:xfrm>
          <a:prstGeom prst="rect">
            <a:avLst/>
          </a:prstGeom>
          <a:noFill/>
        </p:spPr>
        <p:txBody>
          <a:bodyPr wrap="none" rtlCol="0">
            <a:spAutoFit/>
          </a:bodyPr>
          <a:lstStyle/>
          <a:p>
            <a:r>
              <a:rPr lang="en-US" sz="1400" dirty="0"/>
              <a:t>Group 6</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4545364-E429-C04B-ABD6-3314D993EFA7}"/>
                  </a:ext>
                </a:extLst>
              </p:cNvPr>
              <p:cNvSpPr txBox="1"/>
              <p:nvPr/>
            </p:nvSpPr>
            <p:spPr>
              <a:xfrm>
                <a:off x="7603135" y="3122038"/>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46" name="TextBox 45">
                <a:extLst>
                  <a:ext uri="{FF2B5EF4-FFF2-40B4-BE49-F238E27FC236}">
                    <a16:creationId xmlns:a16="http://schemas.microsoft.com/office/drawing/2014/main" id="{34545364-E429-C04B-ABD6-3314D993EFA7}"/>
                  </a:ext>
                </a:extLst>
              </p:cNvPr>
              <p:cNvSpPr txBox="1">
                <a:spLocks noRot="1" noChangeAspect="1" noMove="1" noResize="1" noEditPoints="1" noAdjustHandles="1" noChangeArrowheads="1" noChangeShapeType="1" noTextEdit="1"/>
              </p:cNvSpPr>
              <p:nvPr/>
            </p:nvSpPr>
            <p:spPr>
              <a:xfrm>
                <a:off x="7603135" y="3122038"/>
                <a:ext cx="129326" cy="276999"/>
              </a:xfrm>
              <a:prstGeom prst="rect">
                <a:avLst/>
              </a:prstGeom>
              <a:blipFill>
                <a:blip r:embed="rId2"/>
                <a:stretch>
                  <a:fillRect l="-54545"/>
                </a:stretch>
              </a:blipFill>
            </p:spPr>
            <p:txBody>
              <a:bodyPr/>
              <a:lstStyle/>
              <a:p>
                <a:r>
                  <a:rPr lang="en-US">
                    <a:noFill/>
                  </a:rPr>
                  <a:t> </a:t>
                </a:r>
              </a:p>
            </p:txBody>
          </p:sp>
        </mc:Fallback>
      </mc:AlternateContent>
      <p:graphicFrame>
        <p:nvGraphicFramePr>
          <p:cNvPr id="50" name="Table 49">
            <a:extLst>
              <a:ext uri="{FF2B5EF4-FFF2-40B4-BE49-F238E27FC236}">
                <a16:creationId xmlns:a16="http://schemas.microsoft.com/office/drawing/2014/main" id="{1F48518F-0AD6-F644-9F61-AAB7E611AA8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3AF10365-7FDB-6E48-889E-E377DCE66C34}"/>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52" name="Rounded Rectangle 51">
            <a:extLst>
              <a:ext uri="{FF2B5EF4-FFF2-40B4-BE49-F238E27FC236}">
                <a16:creationId xmlns:a16="http://schemas.microsoft.com/office/drawing/2014/main" id="{81FC8080-5F5E-BC44-9E72-D8861082404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 name="Curved Connector 4">
            <a:extLst>
              <a:ext uri="{FF2B5EF4-FFF2-40B4-BE49-F238E27FC236}">
                <a16:creationId xmlns:a16="http://schemas.microsoft.com/office/drawing/2014/main" id="{6714FC3D-A999-D242-9672-23D57737E36D}"/>
              </a:ext>
            </a:extLst>
          </p:cNvPr>
          <p:cNvCxnSpPr>
            <a:stCxn id="38" idx="1"/>
            <a:endCxn id="52" idx="3"/>
          </p:cNvCxnSpPr>
          <p:nvPr/>
        </p:nvCxnSpPr>
        <p:spPr bwMode="auto">
          <a:xfrm rot="10800000">
            <a:off x="3707904" y="1899180"/>
            <a:ext cx="681946" cy="417635"/>
          </a:xfrm>
          <a:prstGeom prst="curvedConnector3">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 name="Rounded Rectangle 5">
            <a:extLst>
              <a:ext uri="{FF2B5EF4-FFF2-40B4-BE49-F238E27FC236}">
                <a16:creationId xmlns:a16="http://schemas.microsoft.com/office/drawing/2014/main" id="{6700AE88-AFE4-4844-8583-2286F00D10FC}"/>
              </a:ext>
            </a:extLst>
          </p:cNvPr>
          <p:cNvSpPr/>
          <p:nvPr/>
        </p:nvSpPr>
        <p:spPr bwMode="auto">
          <a:xfrm>
            <a:off x="1042677" y="1759956"/>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4" name="Rounded Rectangle 53">
            <a:extLst>
              <a:ext uri="{FF2B5EF4-FFF2-40B4-BE49-F238E27FC236}">
                <a16:creationId xmlns:a16="http://schemas.microsoft.com/office/drawing/2014/main" id="{6D27596C-8D69-794D-AB31-6C818E7DE997}"/>
              </a:ext>
            </a:extLst>
          </p:cNvPr>
          <p:cNvSpPr/>
          <p:nvPr/>
        </p:nvSpPr>
        <p:spPr bwMode="auto">
          <a:xfrm>
            <a:off x="2195045" y="3912469"/>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F865569-28C6-7D40-A8EA-EEDF38FB5B98}"/>
                  </a:ext>
                </a:extLst>
              </p:cNvPr>
              <p:cNvSpPr txBox="1"/>
              <p:nvPr/>
            </p:nvSpPr>
            <p:spPr>
              <a:xfrm>
                <a:off x="136916" y="3937577"/>
                <a:ext cx="1957331" cy="9741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m:t>
                          </m:r>
                        </m:e>
                        <m:sub>
                          <m:r>
                            <a:rPr lang="en-US" sz="2400" i="1">
                              <a:latin typeface="Cambria Math" panose="02040503050406030204" pitchFamily="18" charset="0"/>
                              <a:ea typeface="Cambria Math" panose="02040503050406030204" pitchFamily="18" charset="0"/>
                            </a:rPr>
                            <m:t>𝑘</m:t>
                          </m:r>
                        </m:sub>
                      </m:sSub>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f>
                            <m:fPr>
                              <m:ctrlPr>
                                <a:rPr lang="en-US" sz="2400" i="1">
                                  <a:latin typeface="Cambria Math" panose="02040503050406030204" pitchFamily="18" charset="0"/>
                                </a:rPr>
                              </m:ctrlPr>
                            </m:fPr>
                            <m:num>
                              <m:r>
                                <a:rPr lang="en-US" sz="2400" i="1">
                                  <a:latin typeface="Cambria Math" panose="02040503050406030204" pitchFamily="18" charset="0"/>
                                </a:rPr>
                                <m:t>𝑗</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𝜋</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ea typeface="Cambria Math" panose="02040503050406030204" pitchFamily="18" charset="0"/>
                                    </a:rPr>
                                    <m:t>𝑘</m:t>
                                  </m:r>
                                </m:sub>
                              </m:sSub>
                            </m:num>
                            <m:den>
                              <m:r>
                                <a:rPr lang="en-US" sz="2400" i="1">
                                  <a:latin typeface="Cambria Math" panose="02040503050406030204" pitchFamily="18" charset="0"/>
                                </a:rPr>
                                <m:t>1</m:t>
                              </m:r>
                              <m:r>
                                <a:rPr lang="en-US" sz="2400" i="1" smtClean="0">
                                  <a:latin typeface="Cambria Math" panose="02040503050406030204" pitchFamily="18" charset="0"/>
                                </a:rPr>
                                <m:t>80</m:t>
                              </m:r>
                            </m:den>
                          </m:f>
                        </m:sup>
                      </m:sSup>
                    </m:oMath>
                  </m:oMathPara>
                </a14:m>
                <a:endParaRPr lang="en-US" sz="2400" dirty="0"/>
              </a:p>
              <a:p>
                <a:endParaRPr lang="en-US" dirty="0"/>
              </a:p>
            </p:txBody>
          </p:sp>
        </mc:Choice>
        <mc:Fallback xmlns="">
          <p:sp>
            <p:nvSpPr>
              <p:cNvPr id="7" name="TextBox 6">
                <a:extLst>
                  <a:ext uri="{FF2B5EF4-FFF2-40B4-BE49-F238E27FC236}">
                    <a16:creationId xmlns:a16="http://schemas.microsoft.com/office/drawing/2014/main" id="{EF865569-28C6-7D40-A8EA-EEDF38FB5B98}"/>
                  </a:ext>
                </a:extLst>
              </p:cNvPr>
              <p:cNvSpPr txBox="1">
                <a:spLocks noRot="1" noChangeAspect="1" noMove="1" noResize="1" noEditPoints="1" noAdjustHandles="1" noChangeArrowheads="1" noChangeShapeType="1" noTextEdit="1"/>
              </p:cNvSpPr>
              <p:nvPr/>
            </p:nvSpPr>
            <p:spPr>
              <a:xfrm>
                <a:off x="136916" y="3937577"/>
                <a:ext cx="1957331" cy="974113"/>
              </a:xfrm>
              <a:prstGeom prst="rect">
                <a:avLst/>
              </a:prstGeom>
              <a:blipFill>
                <a:blip r:embed="rId5"/>
                <a:stretch>
                  <a:fillRect l="-645"/>
                </a:stretch>
              </a:blipFill>
            </p:spPr>
            <p:txBody>
              <a:bodyPr/>
              <a:lstStyle/>
              <a:p>
                <a:r>
                  <a:rPr lang="en-US">
                    <a:noFill/>
                  </a:rPr>
                  <a:t> </a:t>
                </a:r>
              </a:p>
            </p:txBody>
          </p:sp>
        </mc:Fallback>
      </mc:AlternateContent>
      <p:sp>
        <p:nvSpPr>
          <p:cNvPr id="8" name="Right Arrow 7">
            <a:extLst>
              <a:ext uri="{FF2B5EF4-FFF2-40B4-BE49-F238E27FC236}">
                <a16:creationId xmlns:a16="http://schemas.microsoft.com/office/drawing/2014/main" id="{2C6B6F93-537F-D947-833F-5C3E12A9FB6A}"/>
              </a:ext>
            </a:extLst>
          </p:cNvPr>
          <p:cNvSpPr/>
          <p:nvPr/>
        </p:nvSpPr>
        <p:spPr bwMode="auto">
          <a:xfrm>
            <a:off x="1961111" y="4059335"/>
            <a:ext cx="233934" cy="171982"/>
          </a:xfrm>
          <a:prstGeom prst="rightArrow">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5" name="Rounded Rectangle 54">
            <a:extLst>
              <a:ext uri="{FF2B5EF4-FFF2-40B4-BE49-F238E27FC236}">
                <a16:creationId xmlns:a16="http://schemas.microsoft.com/office/drawing/2014/main" id="{A64D2DDB-24F6-4D40-8E1D-24518820186F}"/>
              </a:ext>
            </a:extLst>
          </p:cNvPr>
          <p:cNvSpPr/>
          <p:nvPr/>
        </p:nvSpPr>
        <p:spPr bwMode="auto">
          <a:xfrm>
            <a:off x="2104857" y="1759956"/>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6" name="Rounded Rectangle 55">
            <a:extLst>
              <a:ext uri="{FF2B5EF4-FFF2-40B4-BE49-F238E27FC236}">
                <a16:creationId xmlns:a16="http://schemas.microsoft.com/office/drawing/2014/main" id="{FF62BCEC-DFF2-704D-BD7D-2664DE3B5322}"/>
              </a:ext>
            </a:extLst>
          </p:cNvPr>
          <p:cNvSpPr/>
          <p:nvPr/>
        </p:nvSpPr>
        <p:spPr bwMode="auto">
          <a:xfrm>
            <a:off x="3163836" y="1754129"/>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8" name="Rounded Rectangle 57">
            <a:extLst>
              <a:ext uri="{FF2B5EF4-FFF2-40B4-BE49-F238E27FC236}">
                <a16:creationId xmlns:a16="http://schemas.microsoft.com/office/drawing/2014/main" id="{E02DB63B-D8F6-4D42-9C45-73A82BD58BDA}"/>
              </a:ext>
            </a:extLst>
          </p:cNvPr>
          <p:cNvSpPr/>
          <p:nvPr/>
        </p:nvSpPr>
        <p:spPr bwMode="auto">
          <a:xfrm>
            <a:off x="681245" y="1761904"/>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C0F8502-E783-A044-A19F-C8ECBD793528}"/>
                  </a:ext>
                </a:extLst>
              </p:cNvPr>
              <p:cNvSpPr txBox="1"/>
              <p:nvPr/>
            </p:nvSpPr>
            <p:spPr>
              <a:xfrm>
                <a:off x="2649217" y="3937577"/>
                <a:ext cx="1074205" cy="415498"/>
              </a:xfrm>
              <a:prstGeom prst="rect">
                <a:avLst/>
              </a:prstGeom>
              <a:noFill/>
            </p:spPr>
            <p:txBody>
              <a:bodyPr wrap="none" rtlCol="0">
                <a:spAutoFit/>
              </a:bodyPr>
              <a:lstStyle/>
              <a:p>
                <a:r>
                  <a:rPr lang="en-US" dirty="0"/>
                  <a:t>Fixed </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 </a:t>
                </a:r>
              </a:p>
            </p:txBody>
          </p:sp>
        </mc:Choice>
        <mc:Fallback xmlns="">
          <p:sp>
            <p:nvSpPr>
              <p:cNvPr id="12" name="TextBox 11">
                <a:extLst>
                  <a:ext uri="{FF2B5EF4-FFF2-40B4-BE49-F238E27FC236}">
                    <a16:creationId xmlns:a16="http://schemas.microsoft.com/office/drawing/2014/main" id="{DC0F8502-E783-A044-A19F-C8ECBD793528}"/>
                  </a:ext>
                </a:extLst>
              </p:cNvPr>
              <p:cNvSpPr txBox="1">
                <a:spLocks noRot="1" noChangeAspect="1" noMove="1" noResize="1" noEditPoints="1" noAdjustHandles="1" noChangeArrowheads="1" noChangeShapeType="1" noTextEdit="1"/>
              </p:cNvSpPr>
              <p:nvPr/>
            </p:nvSpPr>
            <p:spPr>
              <a:xfrm>
                <a:off x="2649217" y="3937577"/>
                <a:ext cx="1074205" cy="415498"/>
              </a:xfrm>
              <a:prstGeom prst="rect">
                <a:avLst/>
              </a:prstGeom>
              <a:blipFill>
                <a:blip r:embed="rId6"/>
                <a:stretch>
                  <a:fillRect l="-5882" t="-5882" b="-23529"/>
                </a:stretch>
              </a:blipFill>
            </p:spPr>
            <p:txBody>
              <a:bodyPr/>
              <a:lstStyle/>
              <a:p>
                <a:r>
                  <a:rPr lang="en-US">
                    <a:noFill/>
                  </a:rPr>
                  <a:t> </a:t>
                </a:r>
              </a:p>
            </p:txBody>
          </p:sp>
        </mc:Fallback>
      </mc:AlternateContent>
      <p:sp>
        <p:nvSpPr>
          <p:cNvPr id="61" name="Oval 3">
            <a:extLst>
              <a:ext uri="{FF2B5EF4-FFF2-40B4-BE49-F238E27FC236}">
                <a16:creationId xmlns:a16="http://schemas.microsoft.com/office/drawing/2014/main" id="{3E3C3DBD-7038-C545-A07C-E35212FAC8E2}"/>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2" name="Oval 4">
            <a:extLst>
              <a:ext uri="{FF2B5EF4-FFF2-40B4-BE49-F238E27FC236}">
                <a16:creationId xmlns:a16="http://schemas.microsoft.com/office/drawing/2014/main" id="{A3718B36-377F-A741-B4B5-91CACC642BC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3" name="Oval 5">
            <a:extLst>
              <a:ext uri="{FF2B5EF4-FFF2-40B4-BE49-F238E27FC236}">
                <a16:creationId xmlns:a16="http://schemas.microsoft.com/office/drawing/2014/main" id="{75599724-6595-9243-9F92-D9DB230EF2B0}"/>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43" name="Rectangle 1">
            <a:extLst>
              <a:ext uri="{FF2B5EF4-FFF2-40B4-BE49-F238E27FC236}">
                <a16:creationId xmlns:a16="http://schemas.microsoft.com/office/drawing/2014/main" id="{6C1FDD4B-FEDB-6E4A-9E44-24E22F67F359}"/>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Mapping discovery information into FIR Filter coefficients </a:t>
            </a:r>
          </a:p>
        </p:txBody>
      </p:sp>
    </p:spTree>
    <p:extLst>
      <p:ext uri="{BB962C8B-B14F-4D97-AF65-F5344CB8AC3E}">
        <p14:creationId xmlns:p14="http://schemas.microsoft.com/office/powerpoint/2010/main" val="38217508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8"/>
                                        </p:tgtEl>
                                        <p:attrNameLst>
                                          <p:attrName>style.visibility</p:attrName>
                                        </p:attrNameLst>
                                      </p:cBhvr>
                                      <p:to>
                                        <p:strVal val="visible"/>
                                      </p:to>
                                    </p:set>
                                  </p:childTnLst>
                                  <p:subTnLst>
                                    <p:set>
                                      <p:cBhvr override="childStyle">
                                        <p:cTn dur="1" fill="hold" display="0" masterRel="nextClick" afterEffect="1"/>
                                        <p:tgtEl>
                                          <p:spTgt spid="58"/>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subTnLst>
                                    <p:set>
                                      <p:cBhvr override="childStyle">
                                        <p:cTn dur="1" fill="hold" display="0" masterRel="nextClick" afterEffect="1"/>
                                        <p:tgtEl>
                                          <p:spTgt spid="55"/>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 grpId="0" animBg="1"/>
      <p:bldP spid="54" grpId="0" animBg="1"/>
      <p:bldP spid="7" grpId="0"/>
      <p:bldP spid="8" grpId="0" animBg="1"/>
      <p:bldP spid="55" grpId="0" animBg="1"/>
      <p:bldP spid="56" grpId="0" animBg="1"/>
      <p:bldP spid="58" grpId="0" animBg="1"/>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31</a:t>
            </a:fld>
            <a:endParaRPr lang="en-US" dirty="0"/>
          </a:p>
        </p:txBody>
      </p:sp>
      <p:graphicFrame>
        <p:nvGraphicFramePr>
          <p:cNvPr id="27" name="Table 26">
            <a:extLst>
              <a:ext uri="{FF2B5EF4-FFF2-40B4-BE49-F238E27FC236}">
                <a16:creationId xmlns:a16="http://schemas.microsoft.com/office/drawing/2014/main" id="{BB3B9C26-705A-184B-A366-8F5BDF8DC043}"/>
              </a:ext>
            </a:extLst>
          </p:cNvPr>
          <p:cNvGraphicFramePr>
            <a:graphicFrameLocks noGrp="1"/>
          </p:cNvGraphicFramePr>
          <p:nvPr/>
        </p:nvGraphicFramePr>
        <p:xfrm>
          <a:off x="4490867"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8" name="Table 27">
            <a:extLst>
              <a:ext uri="{FF2B5EF4-FFF2-40B4-BE49-F238E27FC236}">
                <a16:creationId xmlns:a16="http://schemas.microsoft.com/office/drawing/2014/main" id="{9CA86CC1-312E-D84C-A296-9A0005C0FC86}"/>
              </a:ext>
            </a:extLst>
          </p:cNvPr>
          <p:cNvGraphicFramePr>
            <a:graphicFrameLocks noGrp="1"/>
          </p:cNvGraphicFramePr>
          <p:nvPr/>
        </p:nvGraphicFramePr>
        <p:xfrm>
          <a:off x="4510029" y="228270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9" name="Table 28">
            <a:extLst>
              <a:ext uri="{FF2B5EF4-FFF2-40B4-BE49-F238E27FC236}">
                <a16:creationId xmlns:a16="http://schemas.microsoft.com/office/drawing/2014/main" id="{86540AC0-31C0-DA42-984B-4C99A46E8157}"/>
              </a:ext>
            </a:extLst>
          </p:cNvPr>
          <p:cNvGraphicFramePr>
            <a:graphicFrameLocks noGrp="1"/>
          </p:cNvGraphicFramePr>
          <p:nvPr/>
        </p:nvGraphicFramePr>
        <p:xfrm>
          <a:off x="4490867"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0" name="Table 29">
            <a:extLst>
              <a:ext uri="{FF2B5EF4-FFF2-40B4-BE49-F238E27FC236}">
                <a16:creationId xmlns:a16="http://schemas.microsoft.com/office/drawing/2014/main" id="{F11BEAAA-9E63-C94B-91DB-74E2E55843C1}"/>
              </a:ext>
            </a:extLst>
          </p:cNvPr>
          <p:cNvGraphicFramePr>
            <a:graphicFrameLocks noGrp="1"/>
          </p:cNvGraphicFramePr>
          <p:nvPr/>
        </p:nvGraphicFramePr>
        <p:xfrm>
          <a:off x="4510029"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1" name="Table 30">
            <a:extLst>
              <a:ext uri="{FF2B5EF4-FFF2-40B4-BE49-F238E27FC236}">
                <a16:creationId xmlns:a16="http://schemas.microsoft.com/office/drawing/2014/main" id="{BE4949CA-F5E0-2845-90B7-5D69A72B987F}"/>
              </a:ext>
            </a:extLst>
          </p:cNvPr>
          <p:cNvGraphicFramePr>
            <a:graphicFrameLocks noGrp="1"/>
          </p:cNvGraphicFramePr>
          <p:nvPr/>
        </p:nvGraphicFramePr>
        <p:xfrm>
          <a:off x="4504937"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2" name="Table 31">
            <a:extLst>
              <a:ext uri="{FF2B5EF4-FFF2-40B4-BE49-F238E27FC236}">
                <a16:creationId xmlns:a16="http://schemas.microsoft.com/office/drawing/2014/main" id="{9DEC718F-D8EA-464E-9A7A-D32960A60E8A}"/>
              </a:ext>
            </a:extLst>
          </p:cNvPr>
          <p:cNvGraphicFramePr>
            <a:graphicFrameLocks noGrp="1"/>
          </p:cNvGraphicFramePr>
          <p:nvPr/>
        </p:nvGraphicFramePr>
        <p:xfrm>
          <a:off x="4504937"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3" name="Table 32">
            <a:extLst>
              <a:ext uri="{FF2B5EF4-FFF2-40B4-BE49-F238E27FC236}">
                <a16:creationId xmlns:a16="http://schemas.microsoft.com/office/drawing/2014/main" id="{95CF5055-D06F-3240-9E15-054195F18808}"/>
              </a:ext>
            </a:extLst>
          </p:cNvPr>
          <p:cNvGraphicFramePr>
            <a:graphicFrameLocks noGrp="1"/>
          </p:cNvGraphicFramePr>
          <p:nvPr/>
        </p:nvGraphicFramePr>
        <p:xfrm>
          <a:off x="4510029"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4" name="Table 33">
            <a:extLst>
              <a:ext uri="{FF2B5EF4-FFF2-40B4-BE49-F238E27FC236}">
                <a16:creationId xmlns:a16="http://schemas.microsoft.com/office/drawing/2014/main" id="{47B069C3-B1C9-8048-A1DD-7B636F99FEED}"/>
              </a:ext>
            </a:extLst>
          </p:cNvPr>
          <p:cNvGraphicFramePr>
            <a:graphicFrameLocks noGrp="1"/>
          </p:cNvGraphicFramePr>
          <p:nvPr/>
        </p:nvGraphicFramePr>
        <p:xfrm>
          <a:off x="4467242"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DB4DC57-6DD8-7246-8658-038679B1B52A}"/>
                  </a:ext>
                </a:extLst>
              </p:cNvPr>
              <p:cNvSpPr txBox="1"/>
              <p:nvPr/>
            </p:nvSpPr>
            <p:spPr>
              <a:xfrm>
                <a:off x="5646112"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35" name="TextBox 34">
                <a:extLst>
                  <a:ext uri="{FF2B5EF4-FFF2-40B4-BE49-F238E27FC236}">
                    <a16:creationId xmlns:a16="http://schemas.microsoft.com/office/drawing/2014/main" id="{FDB4DC57-6DD8-7246-8658-038679B1B52A}"/>
                  </a:ext>
                </a:extLst>
              </p:cNvPr>
              <p:cNvSpPr txBox="1">
                <a:spLocks noRot="1" noChangeAspect="1" noMove="1" noResize="1" noEditPoints="1" noAdjustHandles="1" noChangeArrowheads="1" noChangeShapeType="1" noTextEdit="1"/>
              </p:cNvSpPr>
              <p:nvPr/>
            </p:nvSpPr>
            <p:spPr>
              <a:xfrm>
                <a:off x="5646112" y="3136445"/>
                <a:ext cx="129326" cy="276999"/>
              </a:xfrm>
              <a:prstGeom prst="rect">
                <a:avLst/>
              </a:prstGeom>
              <a:blipFill>
                <a:blip r:embed="rId2"/>
                <a:stretch>
                  <a:fillRect l="-5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8F74C6D-AA5B-1D41-85B3-6E6010033CBC}"/>
                  </a:ext>
                </a:extLst>
              </p:cNvPr>
              <p:cNvSpPr txBox="1"/>
              <p:nvPr/>
            </p:nvSpPr>
            <p:spPr>
              <a:xfrm>
                <a:off x="5406682" y="945115"/>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37" name="TextBox 36">
                <a:extLst>
                  <a:ext uri="{FF2B5EF4-FFF2-40B4-BE49-F238E27FC236}">
                    <a16:creationId xmlns:a16="http://schemas.microsoft.com/office/drawing/2014/main" id="{28F74C6D-AA5B-1D41-85B3-6E6010033CBC}"/>
                  </a:ext>
                </a:extLst>
              </p:cNvPr>
              <p:cNvSpPr txBox="1">
                <a:spLocks noRot="1" noChangeAspect="1" noMove="1" noResize="1" noEditPoints="1" noAdjustHandles="1" noChangeArrowheads="1" noChangeShapeType="1" noTextEdit="1"/>
              </p:cNvSpPr>
              <p:nvPr/>
            </p:nvSpPr>
            <p:spPr>
              <a:xfrm>
                <a:off x="5406682" y="945115"/>
                <a:ext cx="809709" cy="425373"/>
              </a:xfrm>
              <a:prstGeom prst="rect">
                <a:avLst/>
              </a:prstGeom>
              <a:blipFill>
                <a:blip r:embed="rId3"/>
                <a:stretch>
                  <a:fillRect l="-1563" b="-17143"/>
                </a:stretch>
              </a:blipFill>
            </p:spPr>
            <p:txBody>
              <a:bodyPr/>
              <a:lstStyle/>
              <a:p>
                <a:r>
                  <a:rPr lang="en-US">
                    <a:noFill/>
                  </a:rPr>
                  <a:t> </a:t>
                </a:r>
              </a:p>
            </p:txBody>
          </p:sp>
        </mc:Fallback>
      </mc:AlternateContent>
      <p:sp>
        <p:nvSpPr>
          <p:cNvPr id="38" name="Rounded Rectangle 37">
            <a:extLst>
              <a:ext uri="{FF2B5EF4-FFF2-40B4-BE49-F238E27FC236}">
                <a16:creationId xmlns:a16="http://schemas.microsoft.com/office/drawing/2014/main" id="{4473308F-7090-8E4F-A3EE-5D260FA51CE5}"/>
              </a:ext>
            </a:extLst>
          </p:cNvPr>
          <p:cNvSpPr/>
          <p:nvPr/>
        </p:nvSpPr>
        <p:spPr bwMode="auto">
          <a:xfrm>
            <a:off x="4389850" y="205165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9" name="Rounded Rectangle 38">
            <a:extLst>
              <a:ext uri="{FF2B5EF4-FFF2-40B4-BE49-F238E27FC236}">
                <a16:creationId xmlns:a16="http://schemas.microsoft.com/office/drawing/2014/main" id="{A34144E0-0B7A-4544-8E4C-F5CBF54369F8}"/>
              </a:ext>
            </a:extLst>
          </p:cNvPr>
          <p:cNvSpPr/>
          <p:nvPr/>
        </p:nvSpPr>
        <p:spPr bwMode="auto">
          <a:xfrm>
            <a:off x="4389850" y="263387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0" name="Rounded Rectangle 39">
            <a:extLst>
              <a:ext uri="{FF2B5EF4-FFF2-40B4-BE49-F238E27FC236}">
                <a16:creationId xmlns:a16="http://schemas.microsoft.com/office/drawing/2014/main" id="{2496CBF0-511C-BB41-8D43-3DE9F0C78EA4}"/>
              </a:ext>
            </a:extLst>
          </p:cNvPr>
          <p:cNvSpPr/>
          <p:nvPr/>
        </p:nvSpPr>
        <p:spPr bwMode="auto">
          <a:xfrm>
            <a:off x="4389850" y="342867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1" name="Rounded Rectangle 40">
            <a:extLst>
              <a:ext uri="{FF2B5EF4-FFF2-40B4-BE49-F238E27FC236}">
                <a16:creationId xmlns:a16="http://schemas.microsoft.com/office/drawing/2014/main" id="{480AF055-D9F7-5C40-93BC-AE2543A5A92D}"/>
              </a:ext>
            </a:extLst>
          </p:cNvPr>
          <p:cNvSpPr/>
          <p:nvPr/>
        </p:nvSpPr>
        <p:spPr bwMode="auto">
          <a:xfrm>
            <a:off x="4389850" y="143695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2" name="TextBox 41">
            <a:extLst>
              <a:ext uri="{FF2B5EF4-FFF2-40B4-BE49-F238E27FC236}">
                <a16:creationId xmlns:a16="http://schemas.microsoft.com/office/drawing/2014/main" id="{8B7C0141-0246-AF42-9724-1602465219CB}"/>
              </a:ext>
            </a:extLst>
          </p:cNvPr>
          <p:cNvSpPr txBox="1"/>
          <p:nvPr/>
        </p:nvSpPr>
        <p:spPr>
          <a:xfrm>
            <a:off x="7299181" y="2162924"/>
            <a:ext cx="802143" cy="307777"/>
          </a:xfrm>
          <a:prstGeom prst="rect">
            <a:avLst/>
          </a:prstGeom>
          <a:noFill/>
        </p:spPr>
        <p:txBody>
          <a:bodyPr wrap="none" rtlCol="0">
            <a:spAutoFit/>
          </a:bodyPr>
          <a:lstStyle/>
          <a:p>
            <a:r>
              <a:rPr lang="en-US" sz="1400" dirty="0"/>
              <a:t>Group 1</a:t>
            </a:r>
          </a:p>
        </p:txBody>
      </p:sp>
      <p:sp>
        <p:nvSpPr>
          <p:cNvPr id="44" name="TextBox 43">
            <a:extLst>
              <a:ext uri="{FF2B5EF4-FFF2-40B4-BE49-F238E27FC236}">
                <a16:creationId xmlns:a16="http://schemas.microsoft.com/office/drawing/2014/main" id="{27A338C9-36E4-484A-AA2F-B83C1864E976}"/>
              </a:ext>
            </a:extLst>
          </p:cNvPr>
          <p:cNvSpPr txBox="1"/>
          <p:nvPr/>
        </p:nvSpPr>
        <p:spPr>
          <a:xfrm>
            <a:off x="7299180" y="2757219"/>
            <a:ext cx="802143" cy="307777"/>
          </a:xfrm>
          <a:prstGeom prst="rect">
            <a:avLst/>
          </a:prstGeom>
          <a:noFill/>
        </p:spPr>
        <p:txBody>
          <a:bodyPr wrap="none" rtlCol="0">
            <a:spAutoFit/>
          </a:bodyPr>
          <a:lstStyle/>
          <a:p>
            <a:r>
              <a:rPr lang="en-US" sz="1400" dirty="0"/>
              <a:t>Group 2</a:t>
            </a:r>
          </a:p>
        </p:txBody>
      </p:sp>
      <p:sp>
        <p:nvSpPr>
          <p:cNvPr id="45" name="TextBox 44">
            <a:extLst>
              <a:ext uri="{FF2B5EF4-FFF2-40B4-BE49-F238E27FC236}">
                <a16:creationId xmlns:a16="http://schemas.microsoft.com/office/drawing/2014/main" id="{42D2DBA0-61BF-FE48-A545-1B583D3A210D}"/>
              </a:ext>
            </a:extLst>
          </p:cNvPr>
          <p:cNvSpPr txBox="1"/>
          <p:nvPr/>
        </p:nvSpPr>
        <p:spPr>
          <a:xfrm>
            <a:off x="7298962" y="3552026"/>
            <a:ext cx="802143" cy="307777"/>
          </a:xfrm>
          <a:prstGeom prst="rect">
            <a:avLst/>
          </a:prstGeom>
          <a:noFill/>
        </p:spPr>
        <p:txBody>
          <a:bodyPr wrap="none" rtlCol="0">
            <a:spAutoFit/>
          </a:bodyPr>
          <a:lstStyle/>
          <a:p>
            <a:r>
              <a:rPr lang="en-US" sz="1400" dirty="0"/>
              <a:t>Group 6</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4545364-E429-C04B-ABD6-3314D993EFA7}"/>
                  </a:ext>
                </a:extLst>
              </p:cNvPr>
              <p:cNvSpPr txBox="1"/>
              <p:nvPr/>
            </p:nvSpPr>
            <p:spPr>
              <a:xfrm>
                <a:off x="7603135" y="3122038"/>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46" name="TextBox 45">
                <a:extLst>
                  <a:ext uri="{FF2B5EF4-FFF2-40B4-BE49-F238E27FC236}">
                    <a16:creationId xmlns:a16="http://schemas.microsoft.com/office/drawing/2014/main" id="{34545364-E429-C04B-ABD6-3314D993EFA7}"/>
                  </a:ext>
                </a:extLst>
              </p:cNvPr>
              <p:cNvSpPr txBox="1">
                <a:spLocks noRot="1" noChangeAspect="1" noMove="1" noResize="1" noEditPoints="1" noAdjustHandles="1" noChangeArrowheads="1" noChangeShapeType="1" noTextEdit="1"/>
              </p:cNvSpPr>
              <p:nvPr/>
            </p:nvSpPr>
            <p:spPr>
              <a:xfrm>
                <a:off x="7603135" y="3122038"/>
                <a:ext cx="129326" cy="276999"/>
              </a:xfrm>
              <a:prstGeom prst="rect">
                <a:avLst/>
              </a:prstGeom>
              <a:blipFill>
                <a:blip r:embed="rId2"/>
                <a:stretch>
                  <a:fillRect l="-54545"/>
                </a:stretch>
              </a:blipFill>
            </p:spPr>
            <p:txBody>
              <a:bodyPr/>
              <a:lstStyle/>
              <a:p>
                <a:r>
                  <a:rPr lang="en-US">
                    <a:noFill/>
                  </a:rPr>
                  <a:t> </a:t>
                </a:r>
              </a:p>
            </p:txBody>
          </p:sp>
        </mc:Fallback>
      </mc:AlternateContent>
      <p:graphicFrame>
        <p:nvGraphicFramePr>
          <p:cNvPr id="50" name="Table 49">
            <a:extLst>
              <a:ext uri="{FF2B5EF4-FFF2-40B4-BE49-F238E27FC236}">
                <a16:creationId xmlns:a16="http://schemas.microsoft.com/office/drawing/2014/main" id="{1F48518F-0AD6-F644-9F61-AAB7E611AA8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3AF10365-7FDB-6E48-889E-E377DCE66C34}"/>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52" name="Rounded Rectangle 51">
            <a:extLst>
              <a:ext uri="{FF2B5EF4-FFF2-40B4-BE49-F238E27FC236}">
                <a16:creationId xmlns:a16="http://schemas.microsoft.com/office/drawing/2014/main" id="{81FC8080-5F5E-BC44-9E72-D8861082404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 name="Curved Connector 4">
            <a:extLst>
              <a:ext uri="{FF2B5EF4-FFF2-40B4-BE49-F238E27FC236}">
                <a16:creationId xmlns:a16="http://schemas.microsoft.com/office/drawing/2014/main" id="{6714FC3D-A999-D242-9672-23D57737E36D}"/>
              </a:ext>
            </a:extLst>
          </p:cNvPr>
          <p:cNvCxnSpPr>
            <a:stCxn id="38" idx="1"/>
            <a:endCxn id="52" idx="3"/>
          </p:cNvCxnSpPr>
          <p:nvPr/>
        </p:nvCxnSpPr>
        <p:spPr bwMode="auto">
          <a:xfrm rot="10800000">
            <a:off x="3707904" y="1899180"/>
            <a:ext cx="681946" cy="417635"/>
          </a:xfrm>
          <a:prstGeom prst="curvedConnector3">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6" name="Rounded Rectangle 55">
            <a:extLst>
              <a:ext uri="{FF2B5EF4-FFF2-40B4-BE49-F238E27FC236}">
                <a16:creationId xmlns:a16="http://schemas.microsoft.com/office/drawing/2014/main" id="{FF62BCEC-DFF2-704D-BD7D-2664DE3B5322}"/>
              </a:ext>
            </a:extLst>
          </p:cNvPr>
          <p:cNvSpPr/>
          <p:nvPr/>
        </p:nvSpPr>
        <p:spPr bwMode="auto">
          <a:xfrm>
            <a:off x="691100" y="1761904"/>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graphicFrame>
            <p:nvGraphicFramePr>
              <p:cNvPr id="59" name="Table 58">
                <a:extLst>
                  <a:ext uri="{FF2B5EF4-FFF2-40B4-BE49-F238E27FC236}">
                    <a16:creationId xmlns:a16="http://schemas.microsoft.com/office/drawing/2014/main" id="{132A7732-6EB0-FA46-9B5D-3CF011B7CAF1}"/>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379022">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14229">
                    <a:tc>
                      <a:txBody>
                        <a:bodyPr/>
                        <a:lstStyle/>
                        <a:p>
                          <a:pPr algn="ctr"/>
                          <a:r>
                            <a:rPr lang="en-US" sz="1200" dirty="0">
                              <a:latin typeface="+mj-lt"/>
                            </a:rPr>
                            <a:t>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14229">
                    <a:tc>
                      <a:txBody>
                        <a:bodyPr/>
                        <a:lstStyle/>
                        <a:p>
                          <a:pPr algn="ctr"/>
                          <a:r>
                            <a:rPr lang="en-US" sz="1200" dirty="0">
                              <a:latin typeface="+mj-lt"/>
                            </a:rPr>
                            <a:t>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1</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14229">
                    <a:tc>
                      <a:txBody>
                        <a:bodyPr/>
                        <a:lstStyle/>
                        <a:p>
                          <a:pPr algn="ctr"/>
                          <a:r>
                            <a:rPr lang="en-US" sz="1200" dirty="0">
                              <a:latin typeface="+mj-lt"/>
                            </a:rPr>
                            <a:t>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4</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14229">
                    <a:tc>
                      <a:txBody>
                        <a:bodyPr/>
                        <a:lstStyle/>
                        <a:p>
                          <a:pPr algn="ctr"/>
                          <a:r>
                            <a:rPr lang="en-US" sz="1200" dirty="0">
                              <a:latin typeface="+mj-lt"/>
                            </a:rPr>
                            <a:t>101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14229">
                    <a:tc>
                      <a:txBody>
                        <a:bodyPr/>
                        <a:lstStyle/>
                        <a:p>
                          <a:pPr algn="ctr"/>
                          <a:r>
                            <a:rPr lang="en-US" sz="1200" dirty="0">
                              <a:latin typeface="+mj-lt"/>
                            </a:rPr>
                            <a:t>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14229">
                    <a:tc>
                      <a:txBody>
                        <a:bodyPr/>
                        <a:lstStyle/>
                        <a:p>
                          <a:pPr algn="ctr"/>
                          <a:r>
                            <a:rPr lang="en-US" sz="1200" dirty="0">
                              <a:latin typeface="+mj-lt"/>
                            </a:rPr>
                            <a:t>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Choice>
        <mc:Fallback xmlns="">
          <p:graphicFrame>
            <p:nvGraphicFramePr>
              <p:cNvPr id="59" name="Table 58">
                <a:extLst>
                  <a:ext uri="{FF2B5EF4-FFF2-40B4-BE49-F238E27FC236}">
                    <a16:creationId xmlns:a16="http://schemas.microsoft.com/office/drawing/2014/main" id="{132A7732-6EB0-FA46-9B5D-3CF011B7CAF1}"/>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415196">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32316">
                    <a:tc>
                      <a:txBody>
                        <a:bodyPr/>
                        <a:lstStyle/>
                        <a:p>
                          <a:pPr algn="ctr"/>
                          <a:r>
                            <a:rPr lang="en-US" sz="1200" dirty="0">
                              <a:latin typeface="+mj-lt"/>
                            </a:rPr>
                            <a:t>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32316">
                    <a:tc>
                      <a:txBody>
                        <a:bodyPr/>
                        <a:lstStyle/>
                        <a:p>
                          <a:pPr algn="ctr"/>
                          <a:r>
                            <a:rPr lang="en-US" sz="1200" dirty="0">
                              <a:latin typeface="+mj-lt"/>
                            </a:rPr>
                            <a:t>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96000" t="-278947" b="-605263"/>
                          </a:stretch>
                        </a:blipFill>
                      </a:tcPr>
                    </a:tc>
                    <a:extLst>
                      <a:ext uri="{0D108BD9-81ED-4DB2-BD59-A6C34878D82A}">
                        <a16:rowId xmlns:a16="http://schemas.microsoft.com/office/drawing/2014/main" val="3765183529"/>
                      </a:ext>
                    </a:extLst>
                  </a:tr>
                  <a:tr h="232316">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32316">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32316">
                    <a:tc>
                      <a:txBody>
                        <a:bodyPr/>
                        <a:lstStyle/>
                        <a:p>
                          <a:pPr algn="ctr"/>
                          <a:r>
                            <a:rPr lang="en-US" sz="1200" dirty="0">
                              <a:latin typeface="+mj-lt"/>
                            </a:rPr>
                            <a:t>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4</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32316">
                    <a:tc>
                      <a:txBody>
                        <a:bodyPr/>
                        <a:lstStyle/>
                        <a:p>
                          <a:pPr algn="ctr"/>
                          <a:r>
                            <a:rPr lang="en-US" sz="1200" dirty="0">
                              <a:latin typeface="+mj-lt"/>
                            </a:rPr>
                            <a:t>101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32316">
                    <a:tc>
                      <a:txBody>
                        <a:bodyPr/>
                        <a:lstStyle/>
                        <a:p>
                          <a:pPr algn="ctr"/>
                          <a:r>
                            <a:rPr lang="en-US" sz="1200" dirty="0">
                              <a:latin typeface="+mj-lt"/>
                            </a:rPr>
                            <a:t>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32316">
                    <a:tc>
                      <a:txBody>
                        <a:bodyPr/>
                        <a:lstStyle/>
                        <a:p>
                          <a:pPr algn="ctr"/>
                          <a:r>
                            <a:rPr lang="en-US" sz="1200" dirty="0">
                              <a:latin typeface="+mj-lt"/>
                            </a:rPr>
                            <a:t>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Fallback>
      </mc:AlternateContent>
      <p:sp>
        <p:nvSpPr>
          <p:cNvPr id="36" name="Rounded Rectangle 35">
            <a:extLst>
              <a:ext uri="{FF2B5EF4-FFF2-40B4-BE49-F238E27FC236}">
                <a16:creationId xmlns:a16="http://schemas.microsoft.com/office/drawing/2014/main" id="{64893A0B-A8A6-8544-90BF-5D7EA6E60AE0}"/>
              </a:ext>
            </a:extLst>
          </p:cNvPr>
          <p:cNvSpPr/>
          <p:nvPr/>
        </p:nvSpPr>
        <p:spPr bwMode="auto">
          <a:xfrm>
            <a:off x="1718999" y="3122038"/>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3" name="Rounded Rectangle 42">
            <a:extLst>
              <a:ext uri="{FF2B5EF4-FFF2-40B4-BE49-F238E27FC236}">
                <a16:creationId xmlns:a16="http://schemas.microsoft.com/office/drawing/2014/main" id="{7A01C486-47A8-F84A-9A6A-1E870DC1CCB3}"/>
              </a:ext>
            </a:extLst>
          </p:cNvPr>
          <p:cNvSpPr/>
          <p:nvPr/>
        </p:nvSpPr>
        <p:spPr bwMode="auto">
          <a:xfrm>
            <a:off x="1062389" y="1761904"/>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7" name="Rounded Rectangle 46">
            <a:extLst>
              <a:ext uri="{FF2B5EF4-FFF2-40B4-BE49-F238E27FC236}">
                <a16:creationId xmlns:a16="http://schemas.microsoft.com/office/drawing/2014/main" id="{4AACDF29-B918-2A4E-8B20-AE59A6F83290}"/>
              </a:ext>
            </a:extLst>
          </p:cNvPr>
          <p:cNvSpPr/>
          <p:nvPr/>
        </p:nvSpPr>
        <p:spPr bwMode="auto">
          <a:xfrm>
            <a:off x="1716373" y="3366443"/>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8" name="Rounded Rectangle 47">
            <a:extLst>
              <a:ext uri="{FF2B5EF4-FFF2-40B4-BE49-F238E27FC236}">
                <a16:creationId xmlns:a16="http://schemas.microsoft.com/office/drawing/2014/main" id="{5175AE4A-BFC8-E24E-A855-BE2F33A9252F}"/>
              </a:ext>
            </a:extLst>
          </p:cNvPr>
          <p:cNvSpPr/>
          <p:nvPr/>
        </p:nvSpPr>
        <p:spPr bwMode="auto">
          <a:xfrm>
            <a:off x="2104856" y="1768305"/>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9" name="Rounded Rectangle 48">
            <a:extLst>
              <a:ext uri="{FF2B5EF4-FFF2-40B4-BE49-F238E27FC236}">
                <a16:creationId xmlns:a16="http://schemas.microsoft.com/office/drawing/2014/main" id="{848150A5-32D7-0842-B291-7577F1E91211}"/>
              </a:ext>
            </a:extLst>
          </p:cNvPr>
          <p:cNvSpPr/>
          <p:nvPr/>
        </p:nvSpPr>
        <p:spPr bwMode="auto">
          <a:xfrm>
            <a:off x="1716372" y="4060007"/>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3" name="Rounded Rectangle 52">
            <a:extLst>
              <a:ext uri="{FF2B5EF4-FFF2-40B4-BE49-F238E27FC236}">
                <a16:creationId xmlns:a16="http://schemas.microsoft.com/office/drawing/2014/main" id="{0B976209-F12D-3347-99FD-14FDD713C6C0}"/>
              </a:ext>
            </a:extLst>
          </p:cNvPr>
          <p:cNvSpPr/>
          <p:nvPr/>
        </p:nvSpPr>
        <p:spPr bwMode="auto">
          <a:xfrm>
            <a:off x="3163836" y="1751378"/>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7" name="Rounded Rectangle 56">
            <a:extLst>
              <a:ext uri="{FF2B5EF4-FFF2-40B4-BE49-F238E27FC236}">
                <a16:creationId xmlns:a16="http://schemas.microsoft.com/office/drawing/2014/main" id="{D69622A2-637E-1941-8EEE-FA240B06954F}"/>
              </a:ext>
            </a:extLst>
          </p:cNvPr>
          <p:cNvSpPr/>
          <p:nvPr/>
        </p:nvSpPr>
        <p:spPr bwMode="auto">
          <a:xfrm>
            <a:off x="1700213" y="4743214"/>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1" name="Oval 3">
            <a:extLst>
              <a:ext uri="{FF2B5EF4-FFF2-40B4-BE49-F238E27FC236}">
                <a16:creationId xmlns:a16="http://schemas.microsoft.com/office/drawing/2014/main" id="{C6BA3810-C323-EA4B-A488-644851470900}"/>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2" name="Oval 4">
            <a:extLst>
              <a:ext uri="{FF2B5EF4-FFF2-40B4-BE49-F238E27FC236}">
                <a16:creationId xmlns:a16="http://schemas.microsoft.com/office/drawing/2014/main" id="{23BE5229-02F7-0C4C-A582-CF98366445D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3" name="Oval 5">
            <a:extLst>
              <a:ext uri="{FF2B5EF4-FFF2-40B4-BE49-F238E27FC236}">
                <a16:creationId xmlns:a16="http://schemas.microsoft.com/office/drawing/2014/main" id="{31648DA6-CC24-E543-B0E5-2E33CA8AB750}"/>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5" name="TextBox 64">
            <a:extLst>
              <a:ext uri="{FF2B5EF4-FFF2-40B4-BE49-F238E27FC236}">
                <a16:creationId xmlns:a16="http://schemas.microsoft.com/office/drawing/2014/main" id="{20713F97-95BA-C94F-87EB-1242C9287AFA}"/>
              </a:ext>
            </a:extLst>
          </p:cNvPr>
          <p:cNvSpPr txBox="1"/>
          <p:nvPr/>
        </p:nvSpPr>
        <p:spPr>
          <a:xfrm>
            <a:off x="1729622" y="2399330"/>
            <a:ext cx="1851404" cy="338554"/>
          </a:xfrm>
          <a:prstGeom prst="rect">
            <a:avLst/>
          </a:prstGeom>
          <a:noFill/>
        </p:spPr>
        <p:txBody>
          <a:bodyPr wrap="none" rtlCol="0">
            <a:spAutoFit/>
          </a:bodyPr>
          <a:lstStyle/>
          <a:p>
            <a:r>
              <a:rPr lang="en-US" sz="1600" dirty="0"/>
              <a:t>Index Mapping Table</a:t>
            </a:r>
          </a:p>
        </p:txBody>
      </p:sp>
      <p:sp>
        <p:nvSpPr>
          <p:cNvPr id="54" name="Rectangle 1">
            <a:extLst>
              <a:ext uri="{FF2B5EF4-FFF2-40B4-BE49-F238E27FC236}">
                <a16:creationId xmlns:a16="http://schemas.microsoft.com/office/drawing/2014/main" id="{D30D1A9B-38BD-3E46-8DE1-CC8C3B1D376F}"/>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Mapping discovery information into FIR Filter coefficients </a:t>
            </a:r>
          </a:p>
        </p:txBody>
      </p:sp>
    </p:spTree>
    <p:extLst>
      <p:ext uri="{BB962C8B-B14F-4D97-AF65-F5344CB8AC3E}">
        <p14:creationId xmlns:p14="http://schemas.microsoft.com/office/powerpoint/2010/main" val="1927630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subTnLst>
                                    <p:set>
                                      <p:cBhvr override="childStyle">
                                        <p:cTn dur="1" fill="hold" display="0" masterRel="nextClick" afterEffect="1"/>
                                        <p:tgtEl>
                                          <p:spTgt spid="56"/>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subTnLst>
                                    <p:set>
                                      <p:cBhvr override="childStyle">
                                        <p:cTn dur="1" fill="hold" display="0" masterRel="nextClick" afterEffect="1"/>
                                        <p:tgtEl>
                                          <p:spTgt spid="48"/>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subTnLst>
                                    <p:set>
                                      <p:cBhvr override="childStyle">
                                        <p:cTn dur="1" fill="hold" display="0" masterRel="nextClick" afterEffect="1"/>
                                        <p:tgtEl>
                                          <p:spTgt spid="4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36" grpId="0" animBg="1"/>
      <p:bldP spid="43" grpId="0" animBg="1"/>
      <p:bldP spid="47" grpId="0" animBg="1"/>
      <p:bldP spid="48" grpId="0" animBg="1"/>
      <p:bldP spid="49" grpId="0" animBg="1"/>
      <p:bldP spid="53" grpId="0" animBg="1"/>
      <p:bldP spid="57"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32</a:t>
            </a:fld>
            <a:endParaRPr lang="en-US" dirty="0"/>
          </a:p>
        </p:txBody>
      </p:sp>
      <p:graphicFrame>
        <p:nvGraphicFramePr>
          <p:cNvPr id="27" name="Table 26">
            <a:extLst>
              <a:ext uri="{FF2B5EF4-FFF2-40B4-BE49-F238E27FC236}">
                <a16:creationId xmlns:a16="http://schemas.microsoft.com/office/drawing/2014/main" id="{BB3B9C26-705A-184B-A366-8F5BDF8DC043}"/>
              </a:ext>
            </a:extLst>
          </p:cNvPr>
          <p:cNvGraphicFramePr>
            <a:graphicFrameLocks noGrp="1"/>
          </p:cNvGraphicFramePr>
          <p:nvPr/>
        </p:nvGraphicFramePr>
        <p:xfrm>
          <a:off x="4490867"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8" name="Table 27">
            <a:extLst>
              <a:ext uri="{FF2B5EF4-FFF2-40B4-BE49-F238E27FC236}">
                <a16:creationId xmlns:a16="http://schemas.microsoft.com/office/drawing/2014/main" id="{9CA86CC1-312E-D84C-A296-9A0005C0FC86}"/>
              </a:ext>
            </a:extLst>
          </p:cNvPr>
          <p:cNvGraphicFramePr>
            <a:graphicFrameLocks noGrp="1"/>
          </p:cNvGraphicFramePr>
          <p:nvPr/>
        </p:nvGraphicFramePr>
        <p:xfrm>
          <a:off x="4510029" y="228270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9" name="Table 28">
            <a:extLst>
              <a:ext uri="{FF2B5EF4-FFF2-40B4-BE49-F238E27FC236}">
                <a16:creationId xmlns:a16="http://schemas.microsoft.com/office/drawing/2014/main" id="{86540AC0-31C0-DA42-984B-4C99A46E8157}"/>
              </a:ext>
            </a:extLst>
          </p:cNvPr>
          <p:cNvGraphicFramePr>
            <a:graphicFrameLocks noGrp="1"/>
          </p:cNvGraphicFramePr>
          <p:nvPr/>
        </p:nvGraphicFramePr>
        <p:xfrm>
          <a:off x="4490867"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0" name="Table 29">
            <a:extLst>
              <a:ext uri="{FF2B5EF4-FFF2-40B4-BE49-F238E27FC236}">
                <a16:creationId xmlns:a16="http://schemas.microsoft.com/office/drawing/2014/main" id="{F11BEAAA-9E63-C94B-91DB-74E2E55843C1}"/>
              </a:ext>
            </a:extLst>
          </p:cNvPr>
          <p:cNvGraphicFramePr>
            <a:graphicFrameLocks noGrp="1"/>
          </p:cNvGraphicFramePr>
          <p:nvPr/>
        </p:nvGraphicFramePr>
        <p:xfrm>
          <a:off x="4510029"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1" name="Table 30">
            <a:extLst>
              <a:ext uri="{FF2B5EF4-FFF2-40B4-BE49-F238E27FC236}">
                <a16:creationId xmlns:a16="http://schemas.microsoft.com/office/drawing/2014/main" id="{BE4949CA-F5E0-2845-90B7-5D69A72B987F}"/>
              </a:ext>
            </a:extLst>
          </p:cNvPr>
          <p:cNvGraphicFramePr>
            <a:graphicFrameLocks noGrp="1"/>
          </p:cNvGraphicFramePr>
          <p:nvPr/>
        </p:nvGraphicFramePr>
        <p:xfrm>
          <a:off x="4504937"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32" name="Table 31">
            <a:extLst>
              <a:ext uri="{FF2B5EF4-FFF2-40B4-BE49-F238E27FC236}">
                <a16:creationId xmlns:a16="http://schemas.microsoft.com/office/drawing/2014/main" id="{9DEC718F-D8EA-464E-9A7A-D32960A60E8A}"/>
              </a:ext>
            </a:extLst>
          </p:cNvPr>
          <p:cNvGraphicFramePr>
            <a:graphicFrameLocks noGrp="1"/>
          </p:cNvGraphicFramePr>
          <p:nvPr/>
        </p:nvGraphicFramePr>
        <p:xfrm>
          <a:off x="4504937"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3" name="Table 32">
            <a:extLst>
              <a:ext uri="{FF2B5EF4-FFF2-40B4-BE49-F238E27FC236}">
                <a16:creationId xmlns:a16="http://schemas.microsoft.com/office/drawing/2014/main" id="{95CF5055-D06F-3240-9E15-054195F18808}"/>
              </a:ext>
            </a:extLst>
          </p:cNvPr>
          <p:cNvGraphicFramePr>
            <a:graphicFrameLocks noGrp="1"/>
          </p:cNvGraphicFramePr>
          <p:nvPr/>
        </p:nvGraphicFramePr>
        <p:xfrm>
          <a:off x="4510029"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34" name="Table 33">
            <a:extLst>
              <a:ext uri="{FF2B5EF4-FFF2-40B4-BE49-F238E27FC236}">
                <a16:creationId xmlns:a16="http://schemas.microsoft.com/office/drawing/2014/main" id="{47B069C3-B1C9-8048-A1DD-7B636F99FEED}"/>
              </a:ext>
            </a:extLst>
          </p:cNvPr>
          <p:cNvGraphicFramePr>
            <a:graphicFrameLocks noGrp="1"/>
          </p:cNvGraphicFramePr>
          <p:nvPr/>
        </p:nvGraphicFramePr>
        <p:xfrm>
          <a:off x="4467242"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DB4DC57-6DD8-7246-8658-038679B1B52A}"/>
                  </a:ext>
                </a:extLst>
              </p:cNvPr>
              <p:cNvSpPr txBox="1"/>
              <p:nvPr/>
            </p:nvSpPr>
            <p:spPr>
              <a:xfrm>
                <a:off x="5646112"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35" name="TextBox 34">
                <a:extLst>
                  <a:ext uri="{FF2B5EF4-FFF2-40B4-BE49-F238E27FC236}">
                    <a16:creationId xmlns:a16="http://schemas.microsoft.com/office/drawing/2014/main" id="{FDB4DC57-6DD8-7246-8658-038679B1B52A}"/>
                  </a:ext>
                </a:extLst>
              </p:cNvPr>
              <p:cNvSpPr txBox="1">
                <a:spLocks noRot="1" noChangeAspect="1" noMove="1" noResize="1" noEditPoints="1" noAdjustHandles="1" noChangeArrowheads="1" noChangeShapeType="1" noTextEdit="1"/>
              </p:cNvSpPr>
              <p:nvPr/>
            </p:nvSpPr>
            <p:spPr>
              <a:xfrm>
                <a:off x="5646112" y="3136445"/>
                <a:ext cx="129326" cy="276999"/>
              </a:xfrm>
              <a:prstGeom prst="rect">
                <a:avLst/>
              </a:prstGeom>
              <a:blipFill>
                <a:blip r:embed="rId2"/>
                <a:stretch>
                  <a:fillRect l="-5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8F74C6D-AA5B-1D41-85B3-6E6010033CBC}"/>
                  </a:ext>
                </a:extLst>
              </p:cNvPr>
              <p:cNvSpPr txBox="1"/>
              <p:nvPr/>
            </p:nvSpPr>
            <p:spPr>
              <a:xfrm>
                <a:off x="5406682" y="945115"/>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37" name="TextBox 36">
                <a:extLst>
                  <a:ext uri="{FF2B5EF4-FFF2-40B4-BE49-F238E27FC236}">
                    <a16:creationId xmlns:a16="http://schemas.microsoft.com/office/drawing/2014/main" id="{28F74C6D-AA5B-1D41-85B3-6E6010033CBC}"/>
                  </a:ext>
                </a:extLst>
              </p:cNvPr>
              <p:cNvSpPr txBox="1">
                <a:spLocks noRot="1" noChangeAspect="1" noMove="1" noResize="1" noEditPoints="1" noAdjustHandles="1" noChangeArrowheads="1" noChangeShapeType="1" noTextEdit="1"/>
              </p:cNvSpPr>
              <p:nvPr/>
            </p:nvSpPr>
            <p:spPr>
              <a:xfrm>
                <a:off x="5406682" y="945115"/>
                <a:ext cx="809709" cy="425373"/>
              </a:xfrm>
              <a:prstGeom prst="rect">
                <a:avLst/>
              </a:prstGeom>
              <a:blipFill>
                <a:blip r:embed="rId3"/>
                <a:stretch>
                  <a:fillRect l="-1563" b="-17143"/>
                </a:stretch>
              </a:blipFill>
            </p:spPr>
            <p:txBody>
              <a:bodyPr/>
              <a:lstStyle/>
              <a:p>
                <a:r>
                  <a:rPr lang="en-US">
                    <a:noFill/>
                  </a:rPr>
                  <a:t> </a:t>
                </a:r>
              </a:p>
            </p:txBody>
          </p:sp>
        </mc:Fallback>
      </mc:AlternateContent>
      <p:sp>
        <p:nvSpPr>
          <p:cNvPr id="38" name="Rounded Rectangle 37">
            <a:extLst>
              <a:ext uri="{FF2B5EF4-FFF2-40B4-BE49-F238E27FC236}">
                <a16:creationId xmlns:a16="http://schemas.microsoft.com/office/drawing/2014/main" id="{4473308F-7090-8E4F-A3EE-5D260FA51CE5}"/>
              </a:ext>
            </a:extLst>
          </p:cNvPr>
          <p:cNvSpPr/>
          <p:nvPr/>
        </p:nvSpPr>
        <p:spPr bwMode="auto">
          <a:xfrm>
            <a:off x="4389850" y="205165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9" name="Rounded Rectangle 38">
            <a:extLst>
              <a:ext uri="{FF2B5EF4-FFF2-40B4-BE49-F238E27FC236}">
                <a16:creationId xmlns:a16="http://schemas.microsoft.com/office/drawing/2014/main" id="{A34144E0-0B7A-4544-8E4C-F5CBF54369F8}"/>
              </a:ext>
            </a:extLst>
          </p:cNvPr>
          <p:cNvSpPr/>
          <p:nvPr/>
        </p:nvSpPr>
        <p:spPr bwMode="auto">
          <a:xfrm>
            <a:off x="4389850" y="263387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0" name="Rounded Rectangle 39">
            <a:extLst>
              <a:ext uri="{FF2B5EF4-FFF2-40B4-BE49-F238E27FC236}">
                <a16:creationId xmlns:a16="http://schemas.microsoft.com/office/drawing/2014/main" id="{2496CBF0-511C-BB41-8D43-3DE9F0C78EA4}"/>
              </a:ext>
            </a:extLst>
          </p:cNvPr>
          <p:cNvSpPr/>
          <p:nvPr/>
        </p:nvSpPr>
        <p:spPr bwMode="auto">
          <a:xfrm>
            <a:off x="4389850" y="342867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1" name="Rounded Rectangle 40">
            <a:extLst>
              <a:ext uri="{FF2B5EF4-FFF2-40B4-BE49-F238E27FC236}">
                <a16:creationId xmlns:a16="http://schemas.microsoft.com/office/drawing/2014/main" id="{480AF055-D9F7-5C40-93BC-AE2543A5A92D}"/>
              </a:ext>
            </a:extLst>
          </p:cNvPr>
          <p:cNvSpPr/>
          <p:nvPr/>
        </p:nvSpPr>
        <p:spPr bwMode="auto">
          <a:xfrm>
            <a:off x="4389850" y="143695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42" name="TextBox 41">
            <a:extLst>
              <a:ext uri="{FF2B5EF4-FFF2-40B4-BE49-F238E27FC236}">
                <a16:creationId xmlns:a16="http://schemas.microsoft.com/office/drawing/2014/main" id="{8B7C0141-0246-AF42-9724-1602465219CB}"/>
              </a:ext>
            </a:extLst>
          </p:cNvPr>
          <p:cNvSpPr txBox="1"/>
          <p:nvPr/>
        </p:nvSpPr>
        <p:spPr>
          <a:xfrm>
            <a:off x="7299181" y="2162924"/>
            <a:ext cx="802143" cy="307777"/>
          </a:xfrm>
          <a:prstGeom prst="rect">
            <a:avLst/>
          </a:prstGeom>
          <a:noFill/>
        </p:spPr>
        <p:txBody>
          <a:bodyPr wrap="none" rtlCol="0">
            <a:spAutoFit/>
          </a:bodyPr>
          <a:lstStyle/>
          <a:p>
            <a:r>
              <a:rPr lang="en-US" sz="1400" dirty="0"/>
              <a:t>Group 1</a:t>
            </a:r>
          </a:p>
        </p:txBody>
      </p:sp>
      <p:sp>
        <p:nvSpPr>
          <p:cNvPr id="44" name="TextBox 43">
            <a:extLst>
              <a:ext uri="{FF2B5EF4-FFF2-40B4-BE49-F238E27FC236}">
                <a16:creationId xmlns:a16="http://schemas.microsoft.com/office/drawing/2014/main" id="{27A338C9-36E4-484A-AA2F-B83C1864E976}"/>
              </a:ext>
            </a:extLst>
          </p:cNvPr>
          <p:cNvSpPr txBox="1"/>
          <p:nvPr/>
        </p:nvSpPr>
        <p:spPr>
          <a:xfrm>
            <a:off x="7299180" y="2757219"/>
            <a:ext cx="802143" cy="307777"/>
          </a:xfrm>
          <a:prstGeom prst="rect">
            <a:avLst/>
          </a:prstGeom>
          <a:noFill/>
        </p:spPr>
        <p:txBody>
          <a:bodyPr wrap="none" rtlCol="0">
            <a:spAutoFit/>
          </a:bodyPr>
          <a:lstStyle/>
          <a:p>
            <a:r>
              <a:rPr lang="en-US" sz="1400" dirty="0"/>
              <a:t>Group 2</a:t>
            </a:r>
          </a:p>
        </p:txBody>
      </p:sp>
      <p:sp>
        <p:nvSpPr>
          <p:cNvPr id="45" name="TextBox 44">
            <a:extLst>
              <a:ext uri="{FF2B5EF4-FFF2-40B4-BE49-F238E27FC236}">
                <a16:creationId xmlns:a16="http://schemas.microsoft.com/office/drawing/2014/main" id="{42D2DBA0-61BF-FE48-A545-1B583D3A210D}"/>
              </a:ext>
            </a:extLst>
          </p:cNvPr>
          <p:cNvSpPr txBox="1"/>
          <p:nvPr/>
        </p:nvSpPr>
        <p:spPr>
          <a:xfrm>
            <a:off x="7298962" y="3552026"/>
            <a:ext cx="802143" cy="307777"/>
          </a:xfrm>
          <a:prstGeom prst="rect">
            <a:avLst/>
          </a:prstGeom>
          <a:noFill/>
        </p:spPr>
        <p:txBody>
          <a:bodyPr wrap="none" rtlCol="0">
            <a:spAutoFit/>
          </a:bodyPr>
          <a:lstStyle/>
          <a:p>
            <a:r>
              <a:rPr lang="en-US" sz="1400" dirty="0"/>
              <a:t>Group 6</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4545364-E429-C04B-ABD6-3314D993EFA7}"/>
                  </a:ext>
                </a:extLst>
              </p:cNvPr>
              <p:cNvSpPr txBox="1"/>
              <p:nvPr/>
            </p:nvSpPr>
            <p:spPr>
              <a:xfrm>
                <a:off x="7603135" y="3122038"/>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46" name="TextBox 45">
                <a:extLst>
                  <a:ext uri="{FF2B5EF4-FFF2-40B4-BE49-F238E27FC236}">
                    <a16:creationId xmlns:a16="http://schemas.microsoft.com/office/drawing/2014/main" id="{34545364-E429-C04B-ABD6-3314D993EFA7}"/>
                  </a:ext>
                </a:extLst>
              </p:cNvPr>
              <p:cNvSpPr txBox="1">
                <a:spLocks noRot="1" noChangeAspect="1" noMove="1" noResize="1" noEditPoints="1" noAdjustHandles="1" noChangeArrowheads="1" noChangeShapeType="1" noTextEdit="1"/>
              </p:cNvSpPr>
              <p:nvPr/>
            </p:nvSpPr>
            <p:spPr>
              <a:xfrm>
                <a:off x="7603135" y="3122038"/>
                <a:ext cx="129326" cy="276999"/>
              </a:xfrm>
              <a:prstGeom prst="rect">
                <a:avLst/>
              </a:prstGeom>
              <a:blipFill>
                <a:blip r:embed="rId2"/>
                <a:stretch>
                  <a:fillRect l="-54545"/>
                </a:stretch>
              </a:blipFill>
            </p:spPr>
            <p:txBody>
              <a:bodyPr/>
              <a:lstStyle/>
              <a:p>
                <a:r>
                  <a:rPr lang="en-US">
                    <a:noFill/>
                  </a:rPr>
                  <a:t> </a:t>
                </a:r>
              </a:p>
            </p:txBody>
          </p:sp>
        </mc:Fallback>
      </mc:AlternateContent>
      <p:graphicFrame>
        <p:nvGraphicFramePr>
          <p:cNvPr id="50" name="Table 49">
            <a:extLst>
              <a:ext uri="{FF2B5EF4-FFF2-40B4-BE49-F238E27FC236}">
                <a16:creationId xmlns:a16="http://schemas.microsoft.com/office/drawing/2014/main" id="{1F48518F-0AD6-F644-9F61-AAB7E611AA8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3AF10365-7FDB-6E48-889E-E377DCE66C34}"/>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52" name="Rounded Rectangle 51">
            <a:extLst>
              <a:ext uri="{FF2B5EF4-FFF2-40B4-BE49-F238E27FC236}">
                <a16:creationId xmlns:a16="http://schemas.microsoft.com/office/drawing/2014/main" id="{81FC8080-5F5E-BC44-9E72-D8861082404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 name="Curved Connector 4">
            <a:extLst>
              <a:ext uri="{FF2B5EF4-FFF2-40B4-BE49-F238E27FC236}">
                <a16:creationId xmlns:a16="http://schemas.microsoft.com/office/drawing/2014/main" id="{6714FC3D-A999-D242-9672-23D57737E36D}"/>
              </a:ext>
            </a:extLst>
          </p:cNvPr>
          <p:cNvCxnSpPr>
            <a:stCxn id="38" idx="1"/>
            <a:endCxn id="52" idx="3"/>
          </p:cNvCxnSpPr>
          <p:nvPr/>
        </p:nvCxnSpPr>
        <p:spPr bwMode="auto">
          <a:xfrm rot="10800000">
            <a:off x="3707904" y="1899180"/>
            <a:ext cx="681946" cy="417635"/>
          </a:xfrm>
          <a:prstGeom prst="curvedConnector3">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graphicFrame>
            <p:nvGraphicFramePr>
              <p:cNvPr id="59" name="Table 58">
                <a:extLst>
                  <a:ext uri="{FF2B5EF4-FFF2-40B4-BE49-F238E27FC236}">
                    <a16:creationId xmlns:a16="http://schemas.microsoft.com/office/drawing/2014/main" id="{132A7732-6EB0-FA46-9B5D-3CF011B7CAF1}"/>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379022">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14229">
                    <a:tc>
                      <a:txBody>
                        <a:bodyPr/>
                        <a:lstStyle/>
                        <a:p>
                          <a:pPr algn="ctr"/>
                          <a:r>
                            <a:rPr lang="en-US" sz="1200" dirty="0">
                              <a:latin typeface="+mj-lt"/>
                            </a:rPr>
                            <a:t>0000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0, 1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14229">
                    <a:tc>
                      <a:txBody>
                        <a:bodyPr/>
                        <a:lstStyle/>
                        <a:p>
                          <a:pPr algn="ctr"/>
                          <a:r>
                            <a:rPr lang="en-US" sz="1200" dirty="0">
                              <a:latin typeface="+mj-lt"/>
                            </a:rPr>
                            <a:t>0001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0, 2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14229">
                    <a:tc>
                      <a:txBody>
                        <a:bodyPr/>
                        <a:lstStyle/>
                        <a:p>
                          <a:pPr algn="ctr"/>
                          <a:r>
                            <a:rPr lang="en-US" sz="1200" dirty="0">
                              <a:latin typeface="+mj-lt"/>
                            </a:rPr>
                            <a:t>0100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0, 5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14229">
                    <a:tc>
                      <a:txBody>
                        <a:bodyPr/>
                        <a:lstStyle/>
                        <a:p>
                          <a:pPr algn="ct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14229">
                    <a:tc>
                      <a:txBody>
                        <a:bodyPr/>
                        <a:lstStyle/>
                        <a:p>
                          <a:pPr algn="ctr"/>
                          <a:r>
                            <a:rPr lang="en-US" sz="1200" dirty="0">
                              <a:latin typeface="+mj-lt"/>
                            </a:rPr>
                            <a:t>1110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3, 6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14229">
                    <a:tc>
                      <a:txBody>
                        <a:bodyPr/>
                        <a:lstStyle/>
                        <a:p>
                          <a:pPr algn="ctr"/>
                          <a:r>
                            <a:rPr lang="en-US" sz="1200" dirty="0">
                              <a:latin typeface="+mj-lt"/>
                            </a:rPr>
                            <a:t>1111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3, 7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Choice>
        <mc:Fallback xmlns="">
          <p:graphicFrame>
            <p:nvGraphicFramePr>
              <p:cNvPr id="59" name="Table 58">
                <a:extLst>
                  <a:ext uri="{FF2B5EF4-FFF2-40B4-BE49-F238E27FC236}">
                    <a16:creationId xmlns:a16="http://schemas.microsoft.com/office/drawing/2014/main" id="{132A7732-6EB0-FA46-9B5D-3CF011B7CAF1}"/>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415196">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32316">
                    <a:tc>
                      <a:txBody>
                        <a:bodyPr/>
                        <a:lstStyle/>
                        <a:p>
                          <a:pPr algn="ctr"/>
                          <a:r>
                            <a:rPr lang="en-US" sz="1200" dirty="0">
                              <a:latin typeface="+mj-lt"/>
                            </a:rPr>
                            <a:t>0000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0, 1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32316">
                    <a:tc>
                      <a:txBody>
                        <a:bodyPr/>
                        <a:lstStyle/>
                        <a:p>
                          <a:pPr algn="ctr"/>
                          <a:r>
                            <a:rPr lang="en-US" sz="1200" dirty="0">
                              <a:latin typeface="+mj-lt"/>
                            </a:rPr>
                            <a:t>0001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0, 2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32316">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408" t="-400000" r="-105634" b="-538889"/>
                          </a:stretch>
                        </a:blipFill>
                      </a:tcPr>
                    </a:tc>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96000" t="-400000" b="-538889"/>
                          </a:stretch>
                        </a:blipFill>
                      </a:tcPr>
                    </a:tc>
                    <a:extLst>
                      <a:ext uri="{0D108BD9-81ED-4DB2-BD59-A6C34878D82A}">
                        <a16:rowId xmlns:a16="http://schemas.microsoft.com/office/drawing/2014/main" val="1512414494"/>
                      </a:ext>
                    </a:extLst>
                  </a:tr>
                  <a:tr h="232316">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408" t="-500000" r="-105634" b="-438889"/>
                          </a:stretch>
                        </a:blipFill>
                      </a:tcPr>
                    </a:tc>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96000" t="-500000" b="-438889"/>
                          </a:stretch>
                        </a:blipFill>
                      </a:tcPr>
                    </a:tc>
                    <a:extLst>
                      <a:ext uri="{0D108BD9-81ED-4DB2-BD59-A6C34878D82A}">
                        <a16:rowId xmlns:a16="http://schemas.microsoft.com/office/drawing/2014/main" val="3892383723"/>
                      </a:ext>
                    </a:extLst>
                  </a:tr>
                  <a:tr h="232316">
                    <a:tc>
                      <a:txBody>
                        <a:bodyPr/>
                        <a:lstStyle/>
                        <a:p>
                          <a:pPr algn="ctr"/>
                          <a:r>
                            <a:rPr lang="en-US" sz="1200" dirty="0">
                              <a:latin typeface="+mj-lt"/>
                            </a:rPr>
                            <a:t>0100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0, 5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32316">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1408" t="-705556" r="-105634" b="-233333"/>
                          </a:stretch>
                        </a:blipFill>
                      </a:tcPr>
                    </a:tc>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stretch>
                            <a:fillRect l="-96000" t="-705556" b="-233333"/>
                          </a:stretch>
                        </a:blipFill>
                      </a:tcPr>
                    </a:tc>
                    <a:extLst>
                      <a:ext uri="{0D108BD9-81ED-4DB2-BD59-A6C34878D82A}">
                        <a16:rowId xmlns:a16="http://schemas.microsoft.com/office/drawing/2014/main" val="1342067612"/>
                      </a:ext>
                    </a:extLst>
                  </a:tr>
                  <a:tr h="232316">
                    <a:tc>
                      <a:txBody>
                        <a:bodyPr/>
                        <a:lstStyle/>
                        <a:p>
                          <a:pPr algn="ctr"/>
                          <a:r>
                            <a:rPr lang="en-US" sz="1200" dirty="0">
                              <a:latin typeface="+mj-lt"/>
                            </a:rPr>
                            <a:t>1110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3, 6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32316">
                    <a:tc>
                      <a:txBody>
                        <a:bodyPr/>
                        <a:lstStyle/>
                        <a:p>
                          <a:pPr algn="ctr"/>
                          <a:r>
                            <a:rPr lang="en-US" sz="1200" dirty="0">
                              <a:latin typeface="+mj-lt"/>
                            </a:rPr>
                            <a:t>1111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3, 7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Fallback>
      </mc:AlternateContent>
      <p:sp>
        <p:nvSpPr>
          <p:cNvPr id="3" name="TextBox 2">
            <a:extLst>
              <a:ext uri="{FF2B5EF4-FFF2-40B4-BE49-F238E27FC236}">
                <a16:creationId xmlns:a16="http://schemas.microsoft.com/office/drawing/2014/main" id="{C6D28ACF-9E7A-1043-B790-A58125E01A17}"/>
              </a:ext>
            </a:extLst>
          </p:cNvPr>
          <p:cNvSpPr txBox="1"/>
          <p:nvPr/>
        </p:nvSpPr>
        <p:spPr>
          <a:xfrm>
            <a:off x="1729622" y="2399330"/>
            <a:ext cx="1851404" cy="338554"/>
          </a:xfrm>
          <a:prstGeom prst="rect">
            <a:avLst/>
          </a:prstGeom>
          <a:noFill/>
        </p:spPr>
        <p:txBody>
          <a:bodyPr wrap="none" rtlCol="0">
            <a:spAutoFit/>
          </a:bodyPr>
          <a:lstStyle/>
          <a:p>
            <a:r>
              <a:rPr lang="en-US" sz="1600" dirty="0"/>
              <a:t>Index Mapping Table</a:t>
            </a:r>
          </a:p>
        </p:txBody>
      </p:sp>
      <p:sp>
        <p:nvSpPr>
          <p:cNvPr id="36" name="Rounded Rectangle 35">
            <a:extLst>
              <a:ext uri="{FF2B5EF4-FFF2-40B4-BE49-F238E27FC236}">
                <a16:creationId xmlns:a16="http://schemas.microsoft.com/office/drawing/2014/main" id="{64893A0B-A8A6-8544-90BF-5D7EA6E60AE0}"/>
              </a:ext>
            </a:extLst>
          </p:cNvPr>
          <p:cNvSpPr/>
          <p:nvPr/>
        </p:nvSpPr>
        <p:spPr bwMode="auto">
          <a:xfrm>
            <a:off x="1718999" y="3122038"/>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7" name="Rounded Rectangle 46">
            <a:extLst>
              <a:ext uri="{FF2B5EF4-FFF2-40B4-BE49-F238E27FC236}">
                <a16:creationId xmlns:a16="http://schemas.microsoft.com/office/drawing/2014/main" id="{4AACDF29-B918-2A4E-8B20-AE59A6F83290}"/>
              </a:ext>
            </a:extLst>
          </p:cNvPr>
          <p:cNvSpPr/>
          <p:nvPr/>
        </p:nvSpPr>
        <p:spPr bwMode="auto">
          <a:xfrm>
            <a:off x="1716373" y="3366443"/>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9" name="Rounded Rectangle 48">
            <a:extLst>
              <a:ext uri="{FF2B5EF4-FFF2-40B4-BE49-F238E27FC236}">
                <a16:creationId xmlns:a16="http://schemas.microsoft.com/office/drawing/2014/main" id="{848150A5-32D7-0842-B291-7577F1E91211}"/>
              </a:ext>
            </a:extLst>
          </p:cNvPr>
          <p:cNvSpPr/>
          <p:nvPr/>
        </p:nvSpPr>
        <p:spPr bwMode="auto">
          <a:xfrm>
            <a:off x="1716372" y="4060007"/>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7" name="Rounded Rectangle 56">
            <a:extLst>
              <a:ext uri="{FF2B5EF4-FFF2-40B4-BE49-F238E27FC236}">
                <a16:creationId xmlns:a16="http://schemas.microsoft.com/office/drawing/2014/main" id="{D69622A2-637E-1941-8EEE-FA240B06954F}"/>
              </a:ext>
            </a:extLst>
          </p:cNvPr>
          <p:cNvSpPr/>
          <p:nvPr/>
        </p:nvSpPr>
        <p:spPr bwMode="auto">
          <a:xfrm>
            <a:off x="1700213" y="4743214"/>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4" name="Rounded Rectangle 53">
            <a:extLst>
              <a:ext uri="{FF2B5EF4-FFF2-40B4-BE49-F238E27FC236}">
                <a16:creationId xmlns:a16="http://schemas.microsoft.com/office/drawing/2014/main" id="{D5A2D1AC-6C24-B74F-B801-CAA0A6E94766}"/>
              </a:ext>
            </a:extLst>
          </p:cNvPr>
          <p:cNvSpPr/>
          <p:nvPr/>
        </p:nvSpPr>
        <p:spPr bwMode="auto">
          <a:xfrm>
            <a:off x="691100" y="1761904"/>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5" name="Rounded Rectangle 54">
            <a:extLst>
              <a:ext uri="{FF2B5EF4-FFF2-40B4-BE49-F238E27FC236}">
                <a16:creationId xmlns:a16="http://schemas.microsoft.com/office/drawing/2014/main" id="{FB24BB8F-AC9A-0046-AB76-2F2105DD7569}"/>
              </a:ext>
            </a:extLst>
          </p:cNvPr>
          <p:cNvSpPr/>
          <p:nvPr/>
        </p:nvSpPr>
        <p:spPr bwMode="auto">
          <a:xfrm>
            <a:off x="1042676" y="1768305"/>
            <a:ext cx="416979" cy="440606"/>
          </a:xfrm>
          <a:prstGeom prst="roundRect">
            <a:avLst/>
          </a:prstGeom>
          <a:solidFill>
            <a:schemeClr val="accent4">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8" name="Rounded Rectangle 57">
            <a:extLst>
              <a:ext uri="{FF2B5EF4-FFF2-40B4-BE49-F238E27FC236}">
                <a16:creationId xmlns:a16="http://schemas.microsoft.com/office/drawing/2014/main" id="{B41F9DF6-CD5D-AF40-ABA3-A7FCA48AD2FB}"/>
              </a:ext>
            </a:extLst>
          </p:cNvPr>
          <p:cNvSpPr/>
          <p:nvPr/>
        </p:nvSpPr>
        <p:spPr bwMode="auto">
          <a:xfrm>
            <a:off x="1394252" y="1766647"/>
            <a:ext cx="416979" cy="440606"/>
          </a:xfrm>
          <a:prstGeom prst="roundRect">
            <a:avLst/>
          </a:prstGeom>
          <a:solidFill>
            <a:schemeClr val="accent4">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0" name="Rounded Rectangle 59">
            <a:extLst>
              <a:ext uri="{FF2B5EF4-FFF2-40B4-BE49-F238E27FC236}">
                <a16:creationId xmlns:a16="http://schemas.microsoft.com/office/drawing/2014/main" id="{6534D05C-EFE7-694C-AFF9-005DAC662D4B}"/>
              </a:ext>
            </a:extLst>
          </p:cNvPr>
          <p:cNvSpPr/>
          <p:nvPr/>
        </p:nvSpPr>
        <p:spPr bwMode="auto">
          <a:xfrm>
            <a:off x="2446832" y="1759565"/>
            <a:ext cx="416979" cy="440606"/>
          </a:xfrm>
          <a:prstGeom prst="roundRect">
            <a:avLst/>
          </a:prstGeom>
          <a:solidFill>
            <a:schemeClr val="accent4">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1" name="Rounded Rectangle 60">
            <a:extLst>
              <a:ext uri="{FF2B5EF4-FFF2-40B4-BE49-F238E27FC236}">
                <a16:creationId xmlns:a16="http://schemas.microsoft.com/office/drawing/2014/main" id="{427C7639-7DC8-BB4E-943D-4CB87595644B}"/>
              </a:ext>
            </a:extLst>
          </p:cNvPr>
          <p:cNvSpPr/>
          <p:nvPr/>
        </p:nvSpPr>
        <p:spPr bwMode="auto">
          <a:xfrm>
            <a:off x="1761274" y="1766166"/>
            <a:ext cx="416979" cy="440606"/>
          </a:xfrm>
          <a:prstGeom prst="roundRect">
            <a:avLst/>
          </a:prstGeom>
          <a:solidFill>
            <a:schemeClr val="accent2">
              <a:lumMod val="60000"/>
              <a:lumOff val="40000"/>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2" name="Rounded Rectangle 61">
            <a:extLst>
              <a:ext uri="{FF2B5EF4-FFF2-40B4-BE49-F238E27FC236}">
                <a16:creationId xmlns:a16="http://schemas.microsoft.com/office/drawing/2014/main" id="{4C9AD0B0-B3DC-E043-8E6F-5C000A39C3C5}"/>
              </a:ext>
            </a:extLst>
          </p:cNvPr>
          <p:cNvSpPr/>
          <p:nvPr/>
        </p:nvSpPr>
        <p:spPr bwMode="auto">
          <a:xfrm>
            <a:off x="3158442" y="1741127"/>
            <a:ext cx="416979" cy="440606"/>
          </a:xfrm>
          <a:prstGeom prst="roundRect">
            <a:avLst/>
          </a:prstGeom>
          <a:solidFill>
            <a:schemeClr val="accent4">
              <a:alpha val="42000"/>
            </a:schemeClr>
          </a:solid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4" name="Oval 3">
            <a:extLst>
              <a:ext uri="{FF2B5EF4-FFF2-40B4-BE49-F238E27FC236}">
                <a16:creationId xmlns:a16="http://schemas.microsoft.com/office/drawing/2014/main" id="{8464253A-3DE7-624B-8984-3D4CB1FA63C6}"/>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5" name="Oval 4">
            <a:extLst>
              <a:ext uri="{FF2B5EF4-FFF2-40B4-BE49-F238E27FC236}">
                <a16:creationId xmlns:a16="http://schemas.microsoft.com/office/drawing/2014/main" id="{37409559-F489-9641-BAB8-5F9157AC5975}"/>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6" name="Oval 5">
            <a:extLst>
              <a:ext uri="{FF2B5EF4-FFF2-40B4-BE49-F238E27FC236}">
                <a16:creationId xmlns:a16="http://schemas.microsoft.com/office/drawing/2014/main" id="{7B78B190-D8C3-1F4C-ACA3-8C42004CE60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43" name="Rectangle 1">
            <a:extLst>
              <a:ext uri="{FF2B5EF4-FFF2-40B4-BE49-F238E27FC236}">
                <a16:creationId xmlns:a16="http://schemas.microsoft.com/office/drawing/2014/main" id="{C10F93E4-CBF0-F147-A1D3-DE8F5B3A07B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Mapping discovery information into FIR Filter coefficients </a:t>
            </a:r>
          </a:p>
        </p:txBody>
      </p:sp>
    </p:spTree>
    <p:extLst>
      <p:ext uri="{BB962C8B-B14F-4D97-AF65-F5344CB8AC3E}">
        <p14:creationId xmlns:p14="http://schemas.microsoft.com/office/powerpoint/2010/main" val="19829954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subTnLst>
                                    <p:set>
                                      <p:cBhvr override="childStyle">
                                        <p:cTn dur="1" fill="hold" display="0" masterRel="nextClick" afterEffect="1"/>
                                        <p:tgtEl>
                                          <p:spTgt spid="55"/>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subTnLst>
                                    <p:set>
                                      <p:cBhvr override="childStyle">
                                        <p:cTn dur="1" fill="hold" display="0" masterRel="nextClick" afterEffect="1"/>
                                        <p:tgtEl>
                                          <p:spTgt spid="58"/>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childTnLst>
                                  <p:subTnLst>
                                    <p:set>
                                      <p:cBhvr override="childStyle">
                                        <p:cTn dur="1" fill="hold" display="0" masterRel="nextClick" afterEffect="1"/>
                                        <p:tgtEl>
                                          <p:spTgt spid="60"/>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54"/>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subTnLst>
                                    <p:set>
                                      <p:cBhvr override="childStyle">
                                        <p:cTn dur="1" fill="hold" display="0" masterRel="nextClick" afterEffect="1"/>
                                        <p:tgtEl>
                                          <p:spTgt spid="61"/>
                                        </p:tgtEl>
                                        <p:attrNameLst>
                                          <p:attrName>style.visibility</p:attrName>
                                        </p:attrNameLst>
                                      </p:cBhvr>
                                      <p:to>
                                        <p:strVal val="hidden"/>
                                      </p:to>
                                    </p:set>
                                  </p:sub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subTnLst>
                                    <p:set>
                                      <p:cBhvr override="childStyle">
                                        <p:cTn dur="1" fill="hold" display="0" masterRel="nextClick" afterEffect="1"/>
                                        <p:tgtEl>
                                          <p:spTgt spid="62"/>
                                        </p:tgtEl>
                                        <p:attrNameLst>
                                          <p:attrName>style.visibility</p:attrName>
                                        </p:attrNameLst>
                                      </p:cBhvr>
                                      <p:to>
                                        <p:strVal val="hidden"/>
                                      </p:to>
                                    </p:set>
                                  </p:sub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7" grpId="0" animBg="1"/>
      <p:bldP spid="49" grpId="0" animBg="1"/>
      <p:bldP spid="57" grpId="0" animBg="1"/>
      <p:bldP spid="54" grpId="0" animBg="1"/>
      <p:bldP spid="54" grpId="1" animBg="1"/>
      <p:bldP spid="55" grpId="0" animBg="1"/>
      <p:bldP spid="58" grpId="0" animBg="1"/>
      <p:bldP spid="60" grpId="0" animBg="1"/>
      <p:bldP spid="61" grpId="0" animBg="1"/>
      <p:bldP spid="6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33</a:t>
            </a:fld>
            <a:endParaRPr lang="en-US" dirty="0"/>
          </a:p>
        </p:txBody>
      </p:sp>
      <p:sp>
        <p:nvSpPr>
          <p:cNvPr id="36" name="Rectangle 1">
            <a:extLst>
              <a:ext uri="{FF2B5EF4-FFF2-40B4-BE49-F238E27FC236}">
                <a16:creationId xmlns:a16="http://schemas.microsoft.com/office/drawing/2014/main" id="{72A39BC1-7BF2-AF43-B8EF-9A57E14A9A04}"/>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Encoding: Index Phase Modulation</a:t>
            </a:r>
          </a:p>
        </p:txBody>
      </p:sp>
      <p:sp>
        <p:nvSpPr>
          <p:cNvPr id="37" name="Oval 3">
            <a:extLst>
              <a:ext uri="{FF2B5EF4-FFF2-40B4-BE49-F238E27FC236}">
                <a16:creationId xmlns:a16="http://schemas.microsoft.com/office/drawing/2014/main" id="{9C9B17E0-634C-5042-AFCB-1C71795E881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4">
            <a:extLst>
              <a:ext uri="{FF2B5EF4-FFF2-40B4-BE49-F238E27FC236}">
                <a16:creationId xmlns:a16="http://schemas.microsoft.com/office/drawing/2014/main" id="{F756B9A0-CCC8-0349-8929-C0F4DCB8D7D2}"/>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9" name="Oval 5">
            <a:extLst>
              <a:ext uri="{FF2B5EF4-FFF2-40B4-BE49-F238E27FC236}">
                <a16:creationId xmlns:a16="http://schemas.microsoft.com/office/drawing/2014/main" id="{05CD41D8-BC75-3F4B-B334-605CF3B98B3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graphicFrame>
        <p:nvGraphicFramePr>
          <p:cNvPr id="46" name="Table 45">
            <a:extLst>
              <a:ext uri="{FF2B5EF4-FFF2-40B4-BE49-F238E27FC236}">
                <a16:creationId xmlns:a16="http://schemas.microsoft.com/office/drawing/2014/main" id="{9B2D6E81-EB1D-A94E-82CA-2723FE9A1A1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7" name="Table 46">
            <a:extLst>
              <a:ext uri="{FF2B5EF4-FFF2-40B4-BE49-F238E27FC236}">
                <a16:creationId xmlns:a16="http://schemas.microsoft.com/office/drawing/2014/main" id="{38348536-28DC-3A4A-9D31-BD713E91C9EA}"/>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48" name="Rounded Rectangle 47">
            <a:extLst>
              <a:ext uri="{FF2B5EF4-FFF2-40B4-BE49-F238E27FC236}">
                <a16:creationId xmlns:a16="http://schemas.microsoft.com/office/drawing/2014/main" id="{0814E09C-3673-034C-A635-DF6155C1177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10FC841-F847-8B42-B582-86EE1563089E}"/>
                  </a:ext>
                </a:extLst>
              </p:cNvPr>
              <p:cNvSpPr txBox="1"/>
              <p:nvPr/>
            </p:nvSpPr>
            <p:spPr>
              <a:xfrm>
                <a:off x="5379335" y="978696"/>
                <a:ext cx="792205"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32" name="TextBox 31">
                <a:extLst>
                  <a:ext uri="{FF2B5EF4-FFF2-40B4-BE49-F238E27FC236}">
                    <a16:creationId xmlns:a16="http://schemas.microsoft.com/office/drawing/2014/main" id="{110FC841-F847-8B42-B582-86EE1563089E}"/>
                  </a:ext>
                </a:extLst>
              </p:cNvPr>
              <p:cNvSpPr txBox="1">
                <a:spLocks noRot="1" noChangeAspect="1" noMove="1" noResize="1" noEditPoints="1" noAdjustHandles="1" noChangeArrowheads="1" noChangeShapeType="1" noTextEdit="1"/>
              </p:cNvSpPr>
              <p:nvPr/>
            </p:nvSpPr>
            <p:spPr>
              <a:xfrm>
                <a:off x="5379335" y="978696"/>
                <a:ext cx="792205" cy="415498"/>
              </a:xfrm>
              <a:prstGeom prst="rect">
                <a:avLst/>
              </a:prstGeom>
              <a:blipFill>
                <a:blip r:embed="rId4"/>
                <a:stretch>
                  <a:fillRect b="-18182"/>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422C3DF9-F99D-BB47-B9C7-548403480803}"/>
              </a:ext>
            </a:extLst>
          </p:cNvPr>
          <p:cNvSpPr txBox="1"/>
          <p:nvPr/>
        </p:nvSpPr>
        <p:spPr>
          <a:xfrm>
            <a:off x="6897891" y="2185419"/>
            <a:ext cx="802143" cy="307777"/>
          </a:xfrm>
          <a:prstGeom prst="rect">
            <a:avLst/>
          </a:prstGeom>
          <a:noFill/>
        </p:spPr>
        <p:txBody>
          <a:bodyPr wrap="none" rtlCol="0">
            <a:spAutoFit/>
          </a:bodyPr>
          <a:lstStyle/>
          <a:p>
            <a:r>
              <a:rPr lang="en-US" sz="1400" dirty="0"/>
              <a:t>Group 1</a:t>
            </a:r>
          </a:p>
        </p:txBody>
      </p:sp>
      <p:sp>
        <p:nvSpPr>
          <p:cNvPr id="33" name="TextBox 32">
            <a:extLst>
              <a:ext uri="{FF2B5EF4-FFF2-40B4-BE49-F238E27FC236}">
                <a16:creationId xmlns:a16="http://schemas.microsoft.com/office/drawing/2014/main" id="{9853C244-D953-584E-A72F-79394679ADEF}"/>
              </a:ext>
            </a:extLst>
          </p:cNvPr>
          <p:cNvSpPr txBox="1"/>
          <p:nvPr/>
        </p:nvSpPr>
        <p:spPr>
          <a:xfrm>
            <a:off x="6897890" y="2779714"/>
            <a:ext cx="802143" cy="307777"/>
          </a:xfrm>
          <a:prstGeom prst="rect">
            <a:avLst/>
          </a:prstGeom>
          <a:noFill/>
        </p:spPr>
        <p:txBody>
          <a:bodyPr wrap="none" rtlCol="0">
            <a:spAutoFit/>
          </a:bodyPr>
          <a:lstStyle/>
          <a:p>
            <a:r>
              <a:rPr lang="en-US" sz="1400" dirty="0"/>
              <a:t>Group 2</a:t>
            </a:r>
          </a:p>
        </p:txBody>
      </p:sp>
      <p:sp>
        <p:nvSpPr>
          <p:cNvPr id="34" name="TextBox 33">
            <a:extLst>
              <a:ext uri="{FF2B5EF4-FFF2-40B4-BE49-F238E27FC236}">
                <a16:creationId xmlns:a16="http://schemas.microsoft.com/office/drawing/2014/main" id="{7CB4DAC2-AA05-4F49-9FA2-D69E89350992}"/>
              </a:ext>
            </a:extLst>
          </p:cNvPr>
          <p:cNvSpPr txBox="1"/>
          <p:nvPr/>
        </p:nvSpPr>
        <p:spPr>
          <a:xfrm>
            <a:off x="6897672" y="3574521"/>
            <a:ext cx="802143" cy="307777"/>
          </a:xfrm>
          <a:prstGeom prst="rect">
            <a:avLst/>
          </a:prstGeom>
          <a:noFill/>
        </p:spPr>
        <p:txBody>
          <a:bodyPr wrap="none" rtlCol="0">
            <a:spAutoFit/>
          </a:bodyPr>
          <a:lstStyle/>
          <a:p>
            <a:r>
              <a:rPr lang="en-US" sz="1400" dirty="0"/>
              <a:t>Group 6</a:t>
            </a:r>
          </a:p>
        </p:txBody>
      </p:sp>
      <p:graphicFrame>
        <p:nvGraphicFramePr>
          <p:cNvPr id="40" name="Table 39">
            <a:extLst>
              <a:ext uri="{FF2B5EF4-FFF2-40B4-BE49-F238E27FC236}">
                <a16:creationId xmlns:a16="http://schemas.microsoft.com/office/drawing/2014/main" id="{9F1A11E7-7719-BB44-BCD8-F8AD144F90F6}"/>
              </a:ext>
            </a:extLst>
          </p:cNvPr>
          <p:cNvGraphicFramePr>
            <a:graphicFrameLocks noGrp="1"/>
          </p:cNvGraphicFramePr>
          <p:nvPr/>
        </p:nvGraphicFramePr>
        <p:xfrm>
          <a:off x="4200184" y="199237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1" name="Table 40">
            <a:extLst>
              <a:ext uri="{FF2B5EF4-FFF2-40B4-BE49-F238E27FC236}">
                <a16:creationId xmlns:a16="http://schemas.microsoft.com/office/drawing/2014/main" id="{6C6D26EC-717F-A54C-9F08-8E6C179ADBC4}"/>
              </a:ext>
            </a:extLst>
          </p:cNvPr>
          <p:cNvGraphicFramePr>
            <a:graphicFrameLocks noGrp="1"/>
          </p:cNvGraphicFramePr>
          <p:nvPr/>
        </p:nvGraphicFramePr>
        <p:xfrm>
          <a:off x="4219346" y="225306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2" name="Table 41">
            <a:extLst>
              <a:ext uri="{FF2B5EF4-FFF2-40B4-BE49-F238E27FC236}">
                <a16:creationId xmlns:a16="http://schemas.microsoft.com/office/drawing/2014/main" id="{697734D8-5D62-1340-A325-D5EEF858F54B}"/>
              </a:ext>
            </a:extLst>
          </p:cNvPr>
          <p:cNvGraphicFramePr>
            <a:graphicFrameLocks noGrp="1"/>
          </p:cNvGraphicFramePr>
          <p:nvPr/>
        </p:nvGraphicFramePr>
        <p:xfrm>
          <a:off x="4200184" y="257459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3" name="Table 42">
            <a:extLst>
              <a:ext uri="{FF2B5EF4-FFF2-40B4-BE49-F238E27FC236}">
                <a16:creationId xmlns:a16="http://schemas.microsoft.com/office/drawing/2014/main" id="{035EA81D-E87E-4540-9D50-F77830A82F4A}"/>
              </a:ext>
            </a:extLst>
          </p:cNvPr>
          <p:cNvGraphicFramePr>
            <a:graphicFrameLocks noGrp="1"/>
          </p:cNvGraphicFramePr>
          <p:nvPr/>
        </p:nvGraphicFramePr>
        <p:xfrm>
          <a:off x="4219346" y="285599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44" name="Table 43">
            <a:extLst>
              <a:ext uri="{FF2B5EF4-FFF2-40B4-BE49-F238E27FC236}">
                <a16:creationId xmlns:a16="http://schemas.microsoft.com/office/drawing/2014/main" id="{F8D548DF-86FA-A843-9440-32B2F1D1B80A}"/>
              </a:ext>
            </a:extLst>
          </p:cNvPr>
          <p:cNvGraphicFramePr>
            <a:graphicFrameLocks noGrp="1"/>
          </p:cNvGraphicFramePr>
          <p:nvPr/>
        </p:nvGraphicFramePr>
        <p:xfrm>
          <a:off x="4214254" y="336939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5" name="Table 44">
            <a:extLst>
              <a:ext uri="{FF2B5EF4-FFF2-40B4-BE49-F238E27FC236}">
                <a16:creationId xmlns:a16="http://schemas.microsoft.com/office/drawing/2014/main" id="{2F3A86DA-3AE5-BB4A-A87D-8EBD125FD170}"/>
              </a:ext>
            </a:extLst>
          </p:cNvPr>
          <p:cNvGraphicFramePr>
            <a:graphicFrameLocks noGrp="1"/>
          </p:cNvGraphicFramePr>
          <p:nvPr/>
        </p:nvGraphicFramePr>
        <p:xfrm>
          <a:off x="4214254" y="363148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0" name="Table 49">
            <a:extLst>
              <a:ext uri="{FF2B5EF4-FFF2-40B4-BE49-F238E27FC236}">
                <a16:creationId xmlns:a16="http://schemas.microsoft.com/office/drawing/2014/main" id="{C8CF03C3-555E-964A-ACDC-A55B0EDEAEDB}"/>
              </a:ext>
            </a:extLst>
          </p:cNvPr>
          <p:cNvGraphicFramePr>
            <a:graphicFrameLocks noGrp="1"/>
          </p:cNvGraphicFramePr>
          <p:nvPr/>
        </p:nvGraphicFramePr>
        <p:xfrm>
          <a:off x="4219346" y="167894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51" name="Table 50">
            <a:extLst>
              <a:ext uri="{FF2B5EF4-FFF2-40B4-BE49-F238E27FC236}">
                <a16:creationId xmlns:a16="http://schemas.microsoft.com/office/drawing/2014/main" id="{79C613EC-1BC3-B743-B828-F21D56B93467}"/>
              </a:ext>
            </a:extLst>
          </p:cNvPr>
          <p:cNvGraphicFramePr>
            <a:graphicFrameLocks noGrp="1"/>
          </p:cNvGraphicFramePr>
          <p:nvPr/>
        </p:nvGraphicFramePr>
        <p:xfrm>
          <a:off x="4176559" y="140246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9BD2ACE-5E8B-6340-88C8-D48DFBD75440}"/>
                  </a:ext>
                </a:extLst>
              </p:cNvPr>
              <p:cNvSpPr txBox="1"/>
              <p:nvPr/>
            </p:nvSpPr>
            <p:spPr>
              <a:xfrm>
                <a:off x="5355429" y="310680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52" name="TextBox 51">
                <a:extLst>
                  <a:ext uri="{FF2B5EF4-FFF2-40B4-BE49-F238E27FC236}">
                    <a16:creationId xmlns:a16="http://schemas.microsoft.com/office/drawing/2014/main" id="{29BD2ACE-5E8B-6340-88C8-D48DFBD75440}"/>
                  </a:ext>
                </a:extLst>
              </p:cNvPr>
              <p:cNvSpPr txBox="1">
                <a:spLocks noRot="1" noChangeAspect="1" noMove="1" noResize="1" noEditPoints="1" noAdjustHandles="1" noChangeArrowheads="1" noChangeShapeType="1" noTextEdit="1"/>
              </p:cNvSpPr>
              <p:nvPr/>
            </p:nvSpPr>
            <p:spPr>
              <a:xfrm>
                <a:off x="5355429" y="3106805"/>
                <a:ext cx="129326" cy="276999"/>
              </a:xfrm>
              <a:prstGeom prst="rect">
                <a:avLst/>
              </a:prstGeom>
              <a:blipFill>
                <a:blip r:embed="rId4"/>
                <a:stretch>
                  <a:fillRect l="-50000" b="-4348"/>
                </a:stretch>
              </a:blipFill>
            </p:spPr>
            <p:txBody>
              <a:bodyPr/>
              <a:lstStyle/>
              <a:p>
                <a:r>
                  <a:rPr lang="en-US">
                    <a:noFill/>
                  </a:rPr>
                  <a:t> </a:t>
                </a:r>
              </a:p>
            </p:txBody>
          </p:sp>
        </mc:Fallback>
      </mc:AlternateContent>
      <p:sp>
        <p:nvSpPr>
          <p:cNvPr id="53" name="Rounded Rectangle 52">
            <a:extLst>
              <a:ext uri="{FF2B5EF4-FFF2-40B4-BE49-F238E27FC236}">
                <a16:creationId xmlns:a16="http://schemas.microsoft.com/office/drawing/2014/main" id="{BA84E648-DDDA-5943-B718-B32B0A6906BD}"/>
              </a:ext>
            </a:extLst>
          </p:cNvPr>
          <p:cNvSpPr/>
          <p:nvPr/>
        </p:nvSpPr>
        <p:spPr bwMode="auto">
          <a:xfrm>
            <a:off x="4099167" y="202201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54" name="Rounded Rectangle 53">
            <a:extLst>
              <a:ext uri="{FF2B5EF4-FFF2-40B4-BE49-F238E27FC236}">
                <a16:creationId xmlns:a16="http://schemas.microsoft.com/office/drawing/2014/main" id="{029B2CBF-FC7B-EB4F-82AB-047E07CB21F4}"/>
              </a:ext>
            </a:extLst>
          </p:cNvPr>
          <p:cNvSpPr/>
          <p:nvPr/>
        </p:nvSpPr>
        <p:spPr bwMode="auto">
          <a:xfrm>
            <a:off x="4099167" y="260423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55" name="Rounded Rectangle 54">
            <a:extLst>
              <a:ext uri="{FF2B5EF4-FFF2-40B4-BE49-F238E27FC236}">
                <a16:creationId xmlns:a16="http://schemas.microsoft.com/office/drawing/2014/main" id="{A4A587B3-3711-7741-B4C0-0D01BDA058F7}"/>
              </a:ext>
            </a:extLst>
          </p:cNvPr>
          <p:cNvSpPr/>
          <p:nvPr/>
        </p:nvSpPr>
        <p:spPr bwMode="auto">
          <a:xfrm>
            <a:off x="4099167" y="339903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56" name="Rounded Rectangle 55">
            <a:extLst>
              <a:ext uri="{FF2B5EF4-FFF2-40B4-BE49-F238E27FC236}">
                <a16:creationId xmlns:a16="http://schemas.microsoft.com/office/drawing/2014/main" id="{EF28A606-D5C8-E24C-92B2-84188B4329AD}"/>
              </a:ext>
            </a:extLst>
          </p:cNvPr>
          <p:cNvSpPr/>
          <p:nvPr/>
        </p:nvSpPr>
        <p:spPr bwMode="auto">
          <a:xfrm>
            <a:off x="4099167" y="140731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57" name="Curved Connector 56">
            <a:extLst>
              <a:ext uri="{FF2B5EF4-FFF2-40B4-BE49-F238E27FC236}">
                <a16:creationId xmlns:a16="http://schemas.microsoft.com/office/drawing/2014/main" id="{0C8C8394-E4A3-954F-AECA-C295D8BFA784}"/>
              </a:ext>
            </a:extLst>
          </p:cNvPr>
          <p:cNvCxnSpPr>
            <a:cxnSpLocks/>
          </p:cNvCxnSpPr>
          <p:nvPr/>
        </p:nvCxnSpPr>
        <p:spPr bwMode="auto">
          <a:xfrm rot="10800000">
            <a:off x="3707904" y="1899179"/>
            <a:ext cx="511442" cy="480794"/>
          </a:xfrm>
          <a:prstGeom prst="curvedConnector3">
            <a:avLst/>
          </a:prstGeom>
          <a:blipFill dpi="0" rotWithShape="0">
            <a:blip r:embed="rId5"/>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99331982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34</a:t>
            </a:fld>
            <a:endParaRPr lang="en-US" dirty="0"/>
          </a:p>
        </p:txBody>
      </p:sp>
      <p:graphicFrame>
        <p:nvGraphicFramePr>
          <p:cNvPr id="18" name="Table 17">
            <a:extLst>
              <a:ext uri="{FF2B5EF4-FFF2-40B4-BE49-F238E27FC236}">
                <a16:creationId xmlns:a16="http://schemas.microsoft.com/office/drawing/2014/main" id="{BB51B9AC-8851-1247-9753-D46A0AAA4391}"/>
              </a:ext>
            </a:extLst>
          </p:cNvPr>
          <p:cNvGraphicFramePr>
            <a:graphicFrameLocks noGrp="1"/>
          </p:cNvGraphicFramePr>
          <p:nvPr/>
        </p:nvGraphicFramePr>
        <p:xfrm>
          <a:off x="4490867"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9" name="Table 18">
            <a:extLst>
              <a:ext uri="{FF2B5EF4-FFF2-40B4-BE49-F238E27FC236}">
                <a16:creationId xmlns:a16="http://schemas.microsoft.com/office/drawing/2014/main" id="{7BBC10E7-B648-B84E-B182-AD4876206043}"/>
              </a:ext>
            </a:extLst>
          </p:cNvPr>
          <p:cNvGraphicFramePr>
            <a:graphicFrameLocks noGrp="1"/>
          </p:cNvGraphicFramePr>
          <p:nvPr/>
        </p:nvGraphicFramePr>
        <p:xfrm>
          <a:off x="4510029" y="228270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0" name="Table 19">
            <a:extLst>
              <a:ext uri="{FF2B5EF4-FFF2-40B4-BE49-F238E27FC236}">
                <a16:creationId xmlns:a16="http://schemas.microsoft.com/office/drawing/2014/main" id="{FBD0D91C-CF4E-5440-A17F-3AB3BE53E72C}"/>
              </a:ext>
            </a:extLst>
          </p:cNvPr>
          <p:cNvGraphicFramePr>
            <a:graphicFrameLocks noGrp="1"/>
          </p:cNvGraphicFramePr>
          <p:nvPr/>
        </p:nvGraphicFramePr>
        <p:xfrm>
          <a:off x="4490867"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1" name="Table 20">
            <a:extLst>
              <a:ext uri="{FF2B5EF4-FFF2-40B4-BE49-F238E27FC236}">
                <a16:creationId xmlns:a16="http://schemas.microsoft.com/office/drawing/2014/main" id="{A981C3E9-5A55-9140-8DC7-0471B0828D25}"/>
              </a:ext>
            </a:extLst>
          </p:cNvPr>
          <p:cNvGraphicFramePr>
            <a:graphicFrameLocks noGrp="1"/>
          </p:cNvGraphicFramePr>
          <p:nvPr/>
        </p:nvGraphicFramePr>
        <p:xfrm>
          <a:off x="4510029"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2" name="Table 21">
            <a:extLst>
              <a:ext uri="{FF2B5EF4-FFF2-40B4-BE49-F238E27FC236}">
                <a16:creationId xmlns:a16="http://schemas.microsoft.com/office/drawing/2014/main" id="{D4260446-54E6-5041-81CC-19BFC7F80BCF}"/>
              </a:ext>
            </a:extLst>
          </p:cNvPr>
          <p:cNvGraphicFramePr>
            <a:graphicFrameLocks noGrp="1"/>
          </p:cNvGraphicFramePr>
          <p:nvPr/>
        </p:nvGraphicFramePr>
        <p:xfrm>
          <a:off x="4504937"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3" name="Table 22">
            <a:extLst>
              <a:ext uri="{FF2B5EF4-FFF2-40B4-BE49-F238E27FC236}">
                <a16:creationId xmlns:a16="http://schemas.microsoft.com/office/drawing/2014/main" id="{5D8C3B12-88B3-9241-85D0-0DF6A476A54C}"/>
              </a:ext>
            </a:extLst>
          </p:cNvPr>
          <p:cNvGraphicFramePr>
            <a:graphicFrameLocks noGrp="1"/>
          </p:cNvGraphicFramePr>
          <p:nvPr/>
        </p:nvGraphicFramePr>
        <p:xfrm>
          <a:off x="4504937"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4" name="Table 23">
            <a:extLst>
              <a:ext uri="{FF2B5EF4-FFF2-40B4-BE49-F238E27FC236}">
                <a16:creationId xmlns:a16="http://schemas.microsoft.com/office/drawing/2014/main" id="{A7CD846D-507D-254E-8530-266524807765}"/>
              </a:ext>
            </a:extLst>
          </p:cNvPr>
          <p:cNvGraphicFramePr>
            <a:graphicFrameLocks noGrp="1"/>
          </p:cNvGraphicFramePr>
          <p:nvPr/>
        </p:nvGraphicFramePr>
        <p:xfrm>
          <a:off x="4510029"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5" name="Table 24">
            <a:extLst>
              <a:ext uri="{FF2B5EF4-FFF2-40B4-BE49-F238E27FC236}">
                <a16:creationId xmlns:a16="http://schemas.microsoft.com/office/drawing/2014/main" id="{8DDAC364-B08F-5D42-B8E1-4F1DB76E4A67}"/>
              </a:ext>
            </a:extLst>
          </p:cNvPr>
          <p:cNvGraphicFramePr>
            <a:graphicFrameLocks noGrp="1"/>
          </p:cNvGraphicFramePr>
          <p:nvPr/>
        </p:nvGraphicFramePr>
        <p:xfrm>
          <a:off x="4467242"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F7B4969-EF97-FF41-9BCC-480DB67C0009}"/>
                  </a:ext>
                </a:extLst>
              </p:cNvPr>
              <p:cNvSpPr txBox="1"/>
              <p:nvPr/>
            </p:nvSpPr>
            <p:spPr>
              <a:xfrm>
                <a:off x="5646112"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26" name="TextBox 25">
                <a:extLst>
                  <a:ext uri="{FF2B5EF4-FFF2-40B4-BE49-F238E27FC236}">
                    <a16:creationId xmlns:a16="http://schemas.microsoft.com/office/drawing/2014/main" id="{3F7B4969-EF97-FF41-9BCC-480DB67C0009}"/>
                  </a:ext>
                </a:extLst>
              </p:cNvPr>
              <p:cNvSpPr txBox="1">
                <a:spLocks noRot="1" noChangeAspect="1" noMove="1" noResize="1" noEditPoints="1" noAdjustHandles="1" noChangeArrowheads="1" noChangeShapeType="1" noTextEdit="1"/>
              </p:cNvSpPr>
              <p:nvPr/>
            </p:nvSpPr>
            <p:spPr>
              <a:xfrm>
                <a:off x="5646112" y="3136445"/>
                <a:ext cx="129326" cy="276999"/>
              </a:xfrm>
              <a:prstGeom prst="rect">
                <a:avLst/>
              </a:prstGeom>
              <a:blipFill>
                <a:blip r:embed="rId2"/>
                <a:stretch>
                  <a:fillRect l="-5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0E0B447-F080-EB49-9824-5F9E9BFE8A9E}"/>
                  </a:ext>
                </a:extLst>
              </p:cNvPr>
              <p:cNvSpPr txBox="1"/>
              <p:nvPr/>
            </p:nvSpPr>
            <p:spPr>
              <a:xfrm>
                <a:off x="5406682" y="945115"/>
                <a:ext cx="809709" cy="42537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m:t>
                          </m:r>
                        </m:e>
                      </m:acc>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27" name="TextBox 26">
                <a:extLst>
                  <a:ext uri="{FF2B5EF4-FFF2-40B4-BE49-F238E27FC236}">
                    <a16:creationId xmlns:a16="http://schemas.microsoft.com/office/drawing/2014/main" id="{50E0B447-F080-EB49-9824-5F9E9BFE8A9E}"/>
                  </a:ext>
                </a:extLst>
              </p:cNvPr>
              <p:cNvSpPr txBox="1">
                <a:spLocks noRot="1" noChangeAspect="1" noMove="1" noResize="1" noEditPoints="1" noAdjustHandles="1" noChangeArrowheads="1" noChangeShapeType="1" noTextEdit="1"/>
              </p:cNvSpPr>
              <p:nvPr/>
            </p:nvSpPr>
            <p:spPr>
              <a:xfrm>
                <a:off x="5406682" y="945115"/>
                <a:ext cx="809709" cy="425373"/>
              </a:xfrm>
              <a:prstGeom prst="rect">
                <a:avLst/>
              </a:prstGeom>
              <a:blipFill>
                <a:blip r:embed="rId3"/>
                <a:stretch>
                  <a:fillRect l="-1563" b="-17143"/>
                </a:stretch>
              </a:blipFill>
            </p:spPr>
            <p:txBody>
              <a:bodyPr/>
              <a:lstStyle/>
              <a:p>
                <a:r>
                  <a:rPr lang="en-US">
                    <a:noFill/>
                  </a:rPr>
                  <a:t> </a:t>
                </a:r>
              </a:p>
            </p:txBody>
          </p:sp>
        </mc:Fallback>
      </mc:AlternateContent>
      <p:sp>
        <p:nvSpPr>
          <p:cNvPr id="28" name="Rounded Rectangle 27">
            <a:extLst>
              <a:ext uri="{FF2B5EF4-FFF2-40B4-BE49-F238E27FC236}">
                <a16:creationId xmlns:a16="http://schemas.microsoft.com/office/drawing/2014/main" id="{4A902D7C-78E2-C244-8694-A2979502729C}"/>
              </a:ext>
            </a:extLst>
          </p:cNvPr>
          <p:cNvSpPr/>
          <p:nvPr/>
        </p:nvSpPr>
        <p:spPr bwMode="auto">
          <a:xfrm>
            <a:off x="4389850" y="205165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29" name="Rounded Rectangle 28">
            <a:extLst>
              <a:ext uri="{FF2B5EF4-FFF2-40B4-BE49-F238E27FC236}">
                <a16:creationId xmlns:a16="http://schemas.microsoft.com/office/drawing/2014/main" id="{520E2BAF-3B90-B347-87AB-9C38E5F529DB}"/>
              </a:ext>
            </a:extLst>
          </p:cNvPr>
          <p:cNvSpPr/>
          <p:nvPr/>
        </p:nvSpPr>
        <p:spPr bwMode="auto">
          <a:xfrm>
            <a:off x="4389850" y="263387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0" name="Rounded Rectangle 29">
            <a:extLst>
              <a:ext uri="{FF2B5EF4-FFF2-40B4-BE49-F238E27FC236}">
                <a16:creationId xmlns:a16="http://schemas.microsoft.com/office/drawing/2014/main" id="{672F70FD-D6C9-F643-9E3A-810287730064}"/>
              </a:ext>
            </a:extLst>
          </p:cNvPr>
          <p:cNvSpPr/>
          <p:nvPr/>
        </p:nvSpPr>
        <p:spPr bwMode="auto">
          <a:xfrm>
            <a:off x="4389850" y="342867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1" name="Rounded Rectangle 30">
            <a:extLst>
              <a:ext uri="{FF2B5EF4-FFF2-40B4-BE49-F238E27FC236}">
                <a16:creationId xmlns:a16="http://schemas.microsoft.com/office/drawing/2014/main" id="{D53C1456-EE43-9B4D-A607-5476F8C76C05}"/>
              </a:ext>
            </a:extLst>
          </p:cNvPr>
          <p:cNvSpPr/>
          <p:nvPr/>
        </p:nvSpPr>
        <p:spPr bwMode="auto">
          <a:xfrm>
            <a:off x="4389850" y="143695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6" name="Rectangle 1">
            <a:extLst>
              <a:ext uri="{FF2B5EF4-FFF2-40B4-BE49-F238E27FC236}">
                <a16:creationId xmlns:a16="http://schemas.microsoft.com/office/drawing/2014/main" id="{72A39BC1-7BF2-AF43-B8EF-9A57E14A9A04}"/>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Time-Sensitive Encoding</a:t>
            </a:r>
          </a:p>
        </p:txBody>
      </p:sp>
      <p:sp>
        <p:nvSpPr>
          <p:cNvPr id="37" name="Oval 3">
            <a:extLst>
              <a:ext uri="{FF2B5EF4-FFF2-40B4-BE49-F238E27FC236}">
                <a16:creationId xmlns:a16="http://schemas.microsoft.com/office/drawing/2014/main" id="{9C9B17E0-634C-5042-AFCB-1C71795E881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4">
            <a:extLst>
              <a:ext uri="{FF2B5EF4-FFF2-40B4-BE49-F238E27FC236}">
                <a16:creationId xmlns:a16="http://schemas.microsoft.com/office/drawing/2014/main" id="{F756B9A0-CCC8-0349-8929-C0F4DCB8D7D2}"/>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9" name="Oval 5">
            <a:extLst>
              <a:ext uri="{FF2B5EF4-FFF2-40B4-BE49-F238E27FC236}">
                <a16:creationId xmlns:a16="http://schemas.microsoft.com/office/drawing/2014/main" id="{05CD41D8-BC75-3F4B-B334-605CF3B98B3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graphicFrame>
        <p:nvGraphicFramePr>
          <p:cNvPr id="46" name="Table 45">
            <a:extLst>
              <a:ext uri="{FF2B5EF4-FFF2-40B4-BE49-F238E27FC236}">
                <a16:creationId xmlns:a16="http://schemas.microsoft.com/office/drawing/2014/main" id="{9B2D6E81-EB1D-A94E-82CA-2723FE9A1A1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7" name="Table 46">
            <a:extLst>
              <a:ext uri="{FF2B5EF4-FFF2-40B4-BE49-F238E27FC236}">
                <a16:creationId xmlns:a16="http://schemas.microsoft.com/office/drawing/2014/main" id="{38348536-28DC-3A4A-9D31-BD713E91C9EA}"/>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48" name="Rounded Rectangle 47">
            <a:extLst>
              <a:ext uri="{FF2B5EF4-FFF2-40B4-BE49-F238E27FC236}">
                <a16:creationId xmlns:a16="http://schemas.microsoft.com/office/drawing/2014/main" id="{0814E09C-3673-034C-A635-DF6155C1177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49" name="Curved Connector 48">
            <a:extLst>
              <a:ext uri="{FF2B5EF4-FFF2-40B4-BE49-F238E27FC236}">
                <a16:creationId xmlns:a16="http://schemas.microsoft.com/office/drawing/2014/main" id="{90F84835-043C-C844-9B77-612C2CDD166B}"/>
              </a:ext>
            </a:extLst>
          </p:cNvPr>
          <p:cNvCxnSpPr>
            <a:endCxn id="48" idx="3"/>
          </p:cNvCxnSpPr>
          <p:nvPr/>
        </p:nvCxnSpPr>
        <p:spPr bwMode="auto">
          <a:xfrm rot="10800000">
            <a:off x="3707904" y="1899180"/>
            <a:ext cx="681946" cy="417635"/>
          </a:xfrm>
          <a:prstGeom prst="curvedConnector3">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11218429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59" name="Table 58">
                <a:extLst>
                  <a:ext uri="{FF2B5EF4-FFF2-40B4-BE49-F238E27FC236}">
                    <a16:creationId xmlns:a16="http://schemas.microsoft.com/office/drawing/2014/main" id="{58BB6A32-D598-514C-97CA-227C66944DA6}"/>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379022">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14229">
                    <a:tc>
                      <a:txBody>
                        <a:bodyPr/>
                        <a:lstStyle/>
                        <a:p>
                          <a:pPr algn="ctr"/>
                          <a:r>
                            <a:rPr lang="en-US" sz="1200" dirty="0">
                              <a:latin typeface="+mj-lt"/>
                            </a:rPr>
                            <a:t>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14229">
                    <a:tc>
                      <a:txBody>
                        <a:bodyPr/>
                        <a:lstStyle/>
                        <a:p>
                          <a:pPr algn="ctr"/>
                          <a:r>
                            <a:rPr lang="en-US" sz="1200" dirty="0">
                              <a:latin typeface="+mj-lt"/>
                            </a:rPr>
                            <a:t>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1</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14229">
                    <a:tc>
                      <a:txBody>
                        <a:bodyPr/>
                        <a:lstStyle/>
                        <a:p>
                          <a:pPr algn="ctr"/>
                          <a:r>
                            <a:rPr lang="en-US" sz="1200" dirty="0">
                              <a:latin typeface="+mj-lt"/>
                            </a:rPr>
                            <a:t>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4</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14229">
                    <a:tc>
                      <a:txBody>
                        <a:bodyPr/>
                        <a:lstStyle/>
                        <a:p>
                          <a:pPr algn="ctr"/>
                          <a:r>
                            <a:rPr lang="en-US" sz="1200" dirty="0">
                              <a:latin typeface="+mj-lt"/>
                            </a:rPr>
                            <a:t>101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14229">
                    <a:tc>
                      <a:txBody>
                        <a:bodyPr/>
                        <a:lstStyle/>
                        <a:p>
                          <a:pPr algn="ctr"/>
                          <a:r>
                            <a:rPr lang="en-US" sz="1200" dirty="0">
                              <a:latin typeface="+mj-lt"/>
                            </a:rPr>
                            <a:t>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14229">
                    <a:tc>
                      <a:txBody>
                        <a:bodyPr/>
                        <a:lstStyle/>
                        <a:p>
                          <a:pPr algn="ctr"/>
                          <a:r>
                            <a:rPr lang="en-US" sz="1200" dirty="0">
                              <a:latin typeface="+mj-lt"/>
                            </a:rPr>
                            <a:t>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Choice>
        <mc:Fallback xmlns="">
          <p:graphicFrame>
            <p:nvGraphicFramePr>
              <p:cNvPr id="59" name="Table 58">
                <a:extLst>
                  <a:ext uri="{FF2B5EF4-FFF2-40B4-BE49-F238E27FC236}">
                    <a16:creationId xmlns:a16="http://schemas.microsoft.com/office/drawing/2014/main" id="{58BB6A32-D598-514C-97CA-227C66944DA6}"/>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415196">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32316">
                    <a:tc>
                      <a:txBody>
                        <a:bodyPr/>
                        <a:lstStyle/>
                        <a:p>
                          <a:pPr algn="ctr"/>
                          <a:r>
                            <a:rPr lang="en-US" sz="1200" dirty="0">
                              <a:latin typeface="+mj-lt"/>
                            </a:rPr>
                            <a:t>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32316">
                    <a:tc>
                      <a:txBody>
                        <a:bodyPr/>
                        <a:lstStyle/>
                        <a:p>
                          <a:pPr algn="ctr"/>
                          <a:r>
                            <a:rPr lang="en-US" sz="1200" dirty="0">
                              <a:latin typeface="+mj-lt"/>
                            </a:rPr>
                            <a:t>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96000" t="-278947" b="-605263"/>
                          </a:stretch>
                        </a:blipFill>
                      </a:tcPr>
                    </a:tc>
                    <a:extLst>
                      <a:ext uri="{0D108BD9-81ED-4DB2-BD59-A6C34878D82A}">
                        <a16:rowId xmlns:a16="http://schemas.microsoft.com/office/drawing/2014/main" val="3765183529"/>
                      </a:ext>
                    </a:extLst>
                  </a:tr>
                  <a:tr h="232316">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32316">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32316">
                    <a:tc>
                      <a:txBody>
                        <a:bodyPr/>
                        <a:lstStyle/>
                        <a:p>
                          <a:pPr algn="ctr"/>
                          <a:r>
                            <a:rPr lang="en-US" sz="1200" dirty="0">
                              <a:latin typeface="+mj-lt"/>
                            </a:rPr>
                            <a:t>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4</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32316">
                    <a:tc>
                      <a:txBody>
                        <a:bodyPr/>
                        <a:lstStyle/>
                        <a:p>
                          <a:pPr algn="ctr"/>
                          <a:r>
                            <a:rPr lang="en-US" sz="1200" dirty="0">
                              <a:latin typeface="+mj-lt"/>
                            </a:rPr>
                            <a:t>101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32316">
                    <a:tc>
                      <a:txBody>
                        <a:bodyPr/>
                        <a:lstStyle/>
                        <a:p>
                          <a:pPr algn="ctr"/>
                          <a:r>
                            <a:rPr lang="en-US" sz="1200" dirty="0">
                              <a:latin typeface="+mj-lt"/>
                            </a:rPr>
                            <a:t>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32316">
                    <a:tc>
                      <a:txBody>
                        <a:bodyPr/>
                        <a:lstStyle/>
                        <a:p>
                          <a:pPr algn="ctr"/>
                          <a:r>
                            <a:rPr lang="en-US" sz="1200" dirty="0">
                              <a:latin typeface="+mj-lt"/>
                            </a:rPr>
                            <a:t>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Fallback>
      </mc:AlternateContent>
      <p:sp>
        <p:nvSpPr>
          <p:cNvPr id="43" name="Rounded Rectangle 42">
            <a:extLst>
              <a:ext uri="{FF2B5EF4-FFF2-40B4-BE49-F238E27FC236}">
                <a16:creationId xmlns:a16="http://schemas.microsoft.com/office/drawing/2014/main" id="{67127101-3768-A844-BD5B-79122CF7872A}"/>
              </a:ext>
            </a:extLst>
          </p:cNvPr>
          <p:cNvSpPr/>
          <p:nvPr/>
        </p:nvSpPr>
        <p:spPr bwMode="auto">
          <a:xfrm>
            <a:off x="691100" y="1761904"/>
            <a:ext cx="416979" cy="440606"/>
          </a:xfrm>
          <a:prstGeom prst="roundRect">
            <a:avLst/>
          </a:prstGeom>
          <a:pattFill prst="shingle">
            <a:fgClr>
              <a:schemeClr val="bg2">
                <a:lumMod val="10000"/>
              </a:schemeClr>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35</a:t>
            </a:fld>
            <a:endParaRPr lang="en-US" dirty="0"/>
          </a:p>
        </p:txBody>
      </p:sp>
      <p:graphicFrame>
        <p:nvGraphicFramePr>
          <p:cNvPr id="18" name="Table 17">
            <a:extLst>
              <a:ext uri="{FF2B5EF4-FFF2-40B4-BE49-F238E27FC236}">
                <a16:creationId xmlns:a16="http://schemas.microsoft.com/office/drawing/2014/main" id="{BB51B9AC-8851-1247-9753-D46A0AAA4391}"/>
              </a:ext>
            </a:extLst>
          </p:cNvPr>
          <p:cNvGraphicFramePr>
            <a:graphicFrameLocks noGrp="1"/>
          </p:cNvGraphicFramePr>
          <p:nvPr/>
        </p:nvGraphicFramePr>
        <p:xfrm>
          <a:off x="4490867" y="202201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9" name="Table 18">
            <a:extLst>
              <a:ext uri="{FF2B5EF4-FFF2-40B4-BE49-F238E27FC236}">
                <a16:creationId xmlns:a16="http://schemas.microsoft.com/office/drawing/2014/main" id="{7BBC10E7-B648-B84E-B182-AD4876206043}"/>
              </a:ext>
            </a:extLst>
          </p:cNvPr>
          <p:cNvGraphicFramePr>
            <a:graphicFrameLocks noGrp="1"/>
          </p:cNvGraphicFramePr>
          <p:nvPr/>
        </p:nvGraphicFramePr>
        <p:xfrm>
          <a:off x="4510029" y="228270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0" name="Table 19">
            <a:extLst>
              <a:ext uri="{FF2B5EF4-FFF2-40B4-BE49-F238E27FC236}">
                <a16:creationId xmlns:a16="http://schemas.microsoft.com/office/drawing/2014/main" id="{FBD0D91C-CF4E-5440-A17F-3AB3BE53E72C}"/>
              </a:ext>
            </a:extLst>
          </p:cNvPr>
          <p:cNvGraphicFramePr>
            <a:graphicFrameLocks noGrp="1"/>
          </p:cNvGraphicFramePr>
          <p:nvPr/>
        </p:nvGraphicFramePr>
        <p:xfrm>
          <a:off x="4490867" y="260423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1" name="Table 20">
            <a:extLst>
              <a:ext uri="{FF2B5EF4-FFF2-40B4-BE49-F238E27FC236}">
                <a16:creationId xmlns:a16="http://schemas.microsoft.com/office/drawing/2014/main" id="{A981C3E9-5A55-9140-8DC7-0471B0828D25}"/>
              </a:ext>
            </a:extLst>
          </p:cNvPr>
          <p:cNvGraphicFramePr>
            <a:graphicFrameLocks noGrp="1"/>
          </p:cNvGraphicFramePr>
          <p:nvPr/>
        </p:nvGraphicFramePr>
        <p:xfrm>
          <a:off x="4510029" y="288563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2" name="Table 21">
            <a:extLst>
              <a:ext uri="{FF2B5EF4-FFF2-40B4-BE49-F238E27FC236}">
                <a16:creationId xmlns:a16="http://schemas.microsoft.com/office/drawing/2014/main" id="{D4260446-54E6-5041-81CC-19BFC7F80BCF}"/>
              </a:ext>
            </a:extLst>
          </p:cNvPr>
          <p:cNvGraphicFramePr>
            <a:graphicFrameLocks noGrp="1"/>
          </p:cNvGraphicFramePr>
          <p:nvPr/>
        </p:nvGraphicFramePr>
        <p:xfrm>
          <a:off x="4504937" y="339903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3" name="Table 22">
            <a:extLst>
              <a:ext uri="{FF2B5EF4-FFF2-40B4-BE49-F238E27FC236}">
                <a16:creationId xmlns:a16="http://schemas.microsoft.com/office/drawing/2014/main" id="{5D8C3B12-88B3-9241-85D0-0DF6A476A54C}"/>
              </a:ext>
            </a:extLst>
          </p:cNvPr>
          <p:cNvGraphicFramePr>
            <a:graphicFrameLocks noGrp="1"/>
          </p:cNvGraphicFramePr>
          <p:nvPr/>
        </p:nvGraphicFramePr>
        <p:xfrm>
          <a:off x="4504937" y="366112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4" name="Table 23">
            <a:extLst>
              <a:ext uri="{FF2B5EF4-FFF2-40B4-BE49-F238E27FC236}">
                <a16:creationId xmlns:a16="http://schemas.microsoft.com/office/drawing/2014/main" id="{A7CD846D-507D-254E-8530-266524807765}"/>
              </a:ext>
            </a:extLst>
          </p:cNvPr>
          <p:cNvGraphicFramePr>
            <a:graphicFrameLocks noGrp="1"/>
          </p:cNvGraphicFramePr>
          <p:nvPr/>
        </p:nvGraphicFramePr>
        <p:xfrm>
          <a:off x="4510029" y="170858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5" name="Table 24">
            <a:extLst>
              <a:ext uri="{FF2B5EF4-FFF2-40B4-BE49-F238E27FC236}">
                <a16:creationId xmlns:a16="http://schemas.microsoft.com/office/drawing/2014/main" id="{8DDAC364-B08F-5D42-B8E1-4F1DB76E4A67}"/>
              </a:ext>
            </a:extLst>
          </p:cNvPr>
          <p:cNvGraphicFramePr>
            <a:graphicFrameLocks noGrp="1"/>
          </p:cNvGraphicFramePr>
          <p:nvPr/>
        </p:nvGraphicFramePr>
        <p:xfrm>
          <a:off x="4467242" y="143210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F7B4969-EF97-FF41-9BCC-480DB67C0009}"/>
                  </a:ext>
                </a:extLst>
              </p:cNvPr>
              <p:cNvSpPr txBox="1"/>
              <p:nvPr/>
            </p:nvSpPr>
            <p:spPr>
              <a:xfrm>
                <a:off x="5646112" y="313644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26" name="TextBox 25">
                <a:extLst>
                  <a:ext uri="{FF2B5EF4-FFF2-40B4-BE49-F238E27FC236}">
                    <a16:creationId xmlns:a16="http://schemas.microsoft.com/office/drawing/2014/main" id="{3F7B4969-EF97-FF41-9BCC-480DB67C0009}"/>
                  </a:ext>
                </a:extLst>
              </p:cNvPr>
              <p:cNvSpPr txBox="1">
                <a:spLocks noRot="1" noChangeAspect="1" noMove="1" noResize="1" noEditPoints="1" noAdjustHandles="1" noChangeArrowheads="1" noChangeShapeType="1" noTextEdit="1"/>
              </p:cNvSpPr>
              <p:nvPr/>
            </p:nvSpPr>
            <p:spPr>
              <a:xfrm>
                <a:off x="5646112" y="3136445"/>
                <a:ext cx="129326" cy="276999"/>
              </a:xfrm>
              <a:prstGeom prst="rect">
                <a:avLst/>
              </a:prstGeom>
              <a:blipFill>
                <a:blip r:embed="rId3"/>
                <a:stretch>
                  <a:fillRect l="-54545"/>
                </a:stretch>
              </a:blipFill>
            </p:spPr>
            <p:txBody>
              <a:bodyPr/>
              <a:lstStyle/>
              <a:p>
                <a:r>
                  <a:rPr lang="en-US">
                    <a:noFill/>
                  </a:rPr>
                  <a:t> </a:t>
                </a:r>
              </a:p>
            </p:txBody>
          </p:sp>
        </mc:Fallback>
      </mc:AlternateContent>
      <p:sp>
        <p:nvSpPr>
          <p:cNvPr id="28" name="Rounded Rectangle 27">
            <a:extLst>
              <a:ext uri="{FF2B5EF4-FFF2-40B4-BE49-F238E27FC236}">
                <a16:creationId xmlns:a16="http://schemas.microsoft.com/office/drawing/2014/main" id="{4A902D7C-78E2-C244-8694-A2979502729C}"/>
              </a:ext>
            </a:extLst>
          </p:cNvPr>
          <p:cNvSpPr/>
          <p:nvPr/>
        </p:nvSpPr>
        <p:spPr bwMode="auto">
          <a:xfrm>
            <a:off x="4389850" y="205165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29" name="Rounded Rectangle 28">
            <a:extLst>
              <a:ext uri="{FF2B5EF4-FFF2-40B4-BE49-F238E27FC236}">
                <a16:creationId xmlns:a16="http://schemas.microsoft.com/office/drawing/2014/main" id="{520E2BAF-3B90-B347-87AB-9C38E5F529DB}"/>
              </a:ext>
            </a:extLst>
          </p:cNvPr>
          <p:cNvSpPr/>
          <p:nvPr/>
        </p:nvSpPr>
        <p:spPr bwMode="auto">
          <a:xfrm>
            <a:off x="4389850" y="263387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0" name="Rounded Rectangle 29">
            <a:extLst>
              <a:ext uri="{FF2B5EF4-FFF2-40B4-BE49-F238E27FC236}">
                <a16:creationId xmlns:a16="http://schemas.microsoft.com/office/drawing/2014/main" id="{672F70FD-D6C9-F643-9E3A-810287730064}"/>
              </a:ext>
            </a:extLst>
          </p:cNvPr>
          <p:cNvSpPr/>
          <p:nvPr/>
        </p:nvSpPr>
        <p:spPr bwMode="auto">
          <a:xfrm>
            <a:off x="4389850" y="342867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1" name="Rounded Rectangle 30">
            <a:extLst>
              <a:ext uri="{FF2B5EF4-FFF2-40B4-BE49-F238E27FC236}">
                <a16:creationId xmlns:a16="http://schemas.microsoft.com/office/drawing/2014/main" id="{D53C1456-EE43-9B4D-A607-5476F8C76C05}"/>
              </a:ext>
            </a:extLst>
          </p:cNvPr>
          <p:cNvSpPr/>
          <p:nvPr/>
        </p:nvSpPr>
        <p:spPr bwMode="auto">
          <a:xfrm>
            <a:off x="4389850" y="143695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grpSp>
        <p:nvGrpSpPr>
          <p:cNvPr id="56" name="Group 55">
            <a:extLst>
              <a:ext uri="{FF2B5EF4-FFF2-40B4-BE49-F238E27FC236}">
                <a16:creationId xmlns:a16="http://schemas.microsoft.com/office/drawing/2014/main" id="{AB98DEC0-A685-1E49-8867-A002D32DA600}"/>
              </a:ext>
            </a:extLst>
          </p:cNvPr>
          <p:cNvGrpSpPr/>
          <p:nvPr/>
        </p:nvGrpSpPr>
        <p:grpSpPr>
          <a:xfrm>
            <a:off x="4139952" y="4260208"/>
            <a:ext cx="3227365" cy="759814"/>
            <a:chOff x="4139952" y="4260208"/>
            <a:chExt cx="3227365" cy="759814"/>
          </a:xfrm>
        </p:grpSpPr>
        <p:sp>
          <p:nvSpPr>
            <p:cNvPr id="14" name="Rectangle 13">
              <a:extLst>
                <a:ext uri="{FF2B5EF4-FFF2-40B4-BE49-F238E27FC236}">
                  <a16:creationId xmlns:a16="http://schemas.microsoft.com/office/drawing/2014/main" id="{6C962BAF-684D-6945-9E58-E68F132A24D1}"/>
                </a:ext>
              </a:extLst>
            </p:cNvPr>
            <p:cNvSpPr/>
            <p:nvPr/>
          </p:nvSpPr>
          <p:spPr bwMode="auto">
            <a:xfrm>
              <a:off x="4335434" y="4260208"/>
              <a:ext cx="360040" cy="360040"/>
            </a:xfrm>
            <a:prstGeom prst="rect">
              <a:avLst/>
            </a:prstGeom>
            <a:pattFill prst="shingle">
              <a:fgClr>
                <a:schemeClr val="bg2">
                  <a:lumMod val="10000"/>
                </a:schemeClr>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5" name="Rectangle 14">
              <a:extLst>
                <a:ext uri="{FF2B5EF4-FFF2-40B4-BE49-F238E27FC236}">
                  <a16:creationId xmlns:a16="http://schemas.microsoft.com/office/drawing/2014/main" id="{DF004A2A-1329-5248-8108-C9C8ED2546E8}"/>
                </a:ext>
              </a:extLst>
            </p:cNvPr>
            <p:cNvSpPr/>
            <p:nvPr/>
          </p:nvSpPr>
          <p:spPr bwMode="auto">
            <a:xfrm>
              <a:off x="5197784" y="4260208"/>
              <a:ext cx="360040" cy="360040"/>
            </a:xfrm>
            <a:prstGeom prst="rect">
              <a:avLst/>
            </a:prstGeom>
            <a:pattFill prst="trellis">
              <a:fgClr>
                <a:schemeClr val="accent2"/>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6" name="Rectangle 15">
              <a:extLst>
                <a:ext uri="{FF2B5EF4-FFF2-40B4-BE49-F238E27FC236}">
                  <a16:creationId xmlns:a16="http://schemas.microsoft.com/office/drawing/2014/main" id="{24751B24-3444-0649-91EA-BFF3EECEACC9}"/>
                </a:ext>
              </a:extLst>
            </p:cNvPr>
            <p:cNvSpPr/>
            <p:nvPr/>
          </p:nvSpPr>
          <p:spPr bwMode="auto">
            <a:xfrm>
              <a:off x="6062953" y="4260208"/>
              <a:ext cx="360040" cy="360040"/>
            </a:xfrm>
            <a:prstGeom prst="rect">
              <a:avLst/>
            </a:prstGeom>
            <a:pattFill prst="horzBrick">
              <a:fgClr>
                <a:schemeClr val="accent4"/>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7" name="Rectangle 16">
              <a:extLst>
                <a:ext uri="{FF2B5EF4-FFF2-40B4-BE49-F238E27FC236}">
                  <a16:creationId xmlns:a16="http://schemas.microsoft.com/office/drawing/2014/main" id="{064974AB-12F3-B64E-8CA0-249D3093B889}"/>
                </a:ext>
              </a:extLst>
            </p:cNvPr>
            <p:cNvSpPr/>
            <p:nvPr/>
          </p:nvSpPr>
          <p:spPr bwMode="auto">
            <a:xfrm>
              <a:off x="6892729" y="4260208"/>
              <a:ext cx="360040" cy="360040"/>
            </a:xfrm>
            <a:prstGeom prst="rect">
              <a:avLst/>
            </a:prstGeom>
            <a:pattFill prst="sphere">
              <a:fgClr>
                <a:schemeClr val="accent1"/>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731D797-F70A-CB44-A6BC-83DCD09E57AF}"/>
                    </a:ext>
                  </a:extLst>
                </p:cNvPr>
                <p:cNvSpPr txBox="1"/>
                <p:nvPr/>
              </p:nvSpPr>
              <p:spPr>
                <a:xfrm>
                  <a:off x="4139952" y="4804578"/>
                  <a:ext cx="723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=−40</m:t>
                        </m:r>
                      </m:oMath>
                    </m:oMathPara>
                  </a14:m>
                  <a:endParaRPr lang="en-US" sz="1400" dirty="0"/>
                </a:p>
              </p:txBody>
            </p:sp>
          </mc:Choice>
          <mc:Fallback xmlns="">
            <p:sp>
              <p:nvSpPr>
                <p:cNvPr id="32" name="TextBox 31">
                  <a:extLst>
                    <a:ext uri="{FF2B5EF4-FFF2-40B4-BE49-F238E27FC236}">
                      <a16:creationId xmlns:a16="http://schemas.microsoft.com/office/drawing/2014/main" id="{7731D797-F70A-CB44-A6BC-83DCD09E57AF}"/>
                    </a:ext>
                  </a:extLst>
                </p:cNvPr>
                <p:cNvSpPr txBox="1">
                  <a:spLocks noRot="1" noChangeAspect="1" noMove="1" noResize="1" noEditPoints="1" noAdjustHandles="1" noChangeArrowheads="1" noChangeShapeType="1" noTextEdit="1"/>
                </p:cNvSpPr>
                <p:nvPr/>
              </p:nvSpPr>
              <p:spPr>
                <a:xfrm>
                  <a:off x="4139952" y="4804578"/>
                  <a:ext cx="723788" cy="215444"/>
                </a:xfrm>
                <a:prstGeom prst="rect">
                  <a:avLst/>
                </a:prstGeom>
                <a:blipFill>
                  <a:blip r:embed="rId5"/>
                  <a:stretch>
                    <a:fillRect l="-6897"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EA9AF62-5903-B94A-B5BD-F9A376037269}"/>
                    </a:ext>
                  </a:extLst>
                </p:cNvPr>
                <p:cNvSpPr txBox="1"/>
                <p:nvPr/>
              </p:nvSpPr>
              <p:spPr>
                <a:xfrm>
                  <a:off x="5051303" y="4804578"/>
                  <a:ext cx="723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=−20</m:t>
                        </m:r>
                      </m:oMath>
                    </m:oMathPara>
                  </a14:m>
                  <a:endParaRPr lang="en-US" sz="1400" dirty="0"/>
                </a:p>
              </p:txBody>
            </p:sp>
          </mc:Choice>
          <mc:Fallback xmlns="">
            <p:sp>
              <p:nvSpPr>
                <p:cNvPr id="33" name="TextBox 32">
                  <a:extLst>
                    <a:ext uri="{FF2B5EF4-FFF2-40B4-BE49-F238E27FC236}">
                      <a16:creationId xmlns:a16="http://schemas.microsoft.com/office/drawing/2014/main" id="{AEA9AF62-5903-B94A-B5BD-F9A376037269}"/>
                    </a:ext>
                  </a:extLst>
                </p:cNvPr>
                <p:cNvSpPr txBox="1">
                  <a:spLocks noRot="1" noChangeAspect="1" noMove="1" noResize="1" noEditPoints="1" noAdjustHandles="1" noChangeArrowheads="1" noChangeShapeType="1" noTextEdit="1"/>
                </p:cNvSpPr>
                <p:nvPr/>
              </p:nvSpPr>
              <p:spPr>
                <a:xfrm>
                  <a:off x="5051303" y="4804578"/>
                  <a:ext cx="723788" cy="215444"/>
                </a:xfrm>
                <a:prstGeom prst="rect">
                  <a:avLst/>
                </a:prstGeom>
                <a:blipFill>
                  <a:blip r:embed="rId6"/>
                  <a:stretch>
                    <a:fillRect l="-8621"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11F7489-EA0F-FE44-8242-3DE723B00AD0}"/>
                    </a:ext>
                  </a:extLst>
                </p:cNvPr>
                <p:cNvSpPr txBox="1"/>
                <p:nvPr/>
              </p:nvSpPr>
              <p:spPr>
                <a:xfrm>
                  <a:off x="6030715" y="4804578"/>
                  <a:ext cx="5891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=20</m:t>
                        </m:r>
                      </m:oMath>
                    </m:oMathPara>
                  </a14:m>
                  <a:endParaRPr lang="en-US" sz="1400" dirty="0"/>
                </a:p>
              </p:txBody>
            </p:sp>
          </mc:Choice>
          <mc:Fallback xmlns="">
            <p:sp>
              <p:nvSpPr>
                <p:cNvPr id="34" name="TextBox 33">
                  <a:extLst>
                    <a:ext uri="{FF2B5EF4-FFF2-40B4-BE49-F238E27FC236}">
                      <a16:creationId xmlns:a16="http://schemas.microsoft.com/office/drawing/2014/main" id="{B11F7489-EA0F-FE44-8242-3DE723B00AD0}"/>
                    </a:ext>
                  </a:extLst>
                </p:cNvPr>
                <p:cNvSpPr txBox="1">
                  <a:spLocks noRot="1" noChangeAspect="1" noMove="1" noResize="1" noEditPoints="1" noAdjustHandles="1" noChangeArrowheads="1" noChangeShapeType="1" noTextEdit="1"/>
                </p:cNvSpPr>
                <p:nvPr/>
              </p:nvSpPr>
              <p:spPr>
                <a:xfrm>
                  <a:off x="6030715" y="4804578"/>
                  <a:ext cx="589136" cy="215444"/>
                </a:xfrm>
                <a:prstGeom prst="rect">
                  <a:avLst/>
                </a:prstGeom>
                <a:blipFill>
                  <a:blip r:embed="rId7"/>
                  <a:stretch>
                    <a:fillRect l="-10638"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5FEA9F5-E022-2B4E-B553-ECDABDC51A11}"/>
                    </a:ext>
                  </a:extLst>
                </p:cNvPr>
                <p:cNvSpPr txBox="1"/>
                <p:nvPr/>
              </p:nvSpPr>
              <p:spPr>
                <a:xfrm>
                  <a:off x="6778181" y="4804578"/>
                  <a:ext cx="5891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=40</m:t>
                        </m:r>
                      </m:oMath>
                    </m:oMathPara>
                  </a14:m>
                  <a:endParaRPr lang="en-US" sz="1400" dirty="0"/>
                </a:p>
              </p:txBody>
            </p:sp>
          </mc:Choice>
          <mc:Fallback xmlns="">
            <p:sp>
              <p:nvSpPr>
                <p:cNvPr id="35" name="TextBox 34">
                  <a:extLst>
                    <a:ext uri="{FF2B5EF4-FFF2-40B4-BE49-F238E27FC236}">
                      <a16:creationId xmlns:a16="http://schemas.microsoft.com/office/drawing/2014/main" id="{F5FEA9F5-E022-2B4E-B553-ECDABDC51A11}"/>
                    </a:ext>
                  </a:extLst>
                </p:cNvPr>
                <p:cNvSpPr txBox="1">
                  <a:spLocks noRot="1" noChangeAspect="1" noMove="1" noResize="1" noEditPoints="1" noAdjustHandles="1" noChangeArrowheads="1" noChangeShapeType="1" noTextEdit="1"/>
                </p:cNvSpPr>
                <p:nvPr/>
              </p:nvSpPr>
              <p:spPr>
                <a:xfrm>
                  <a:off x="6778181" y="4804578"/>
                  <a:ext cx="589136" cy="215444"/>
                </a:xfrm>
                <a:prstGeom prst="rect">
                  <a:avLst/>
                </a:prstGeom>
                <a:blipFill>
                  <a:blip r:embed="rId8"/>
                  <a:stretch>
                    <a:fillRect l="-10638" b="-5556"/>
                  </a:stretch>
                </a:blipFill>
              </p:spPr>
              <p:txBody>
                <a:bodyPr/>
                <a:lstStyle/>
                <a:p>
                  <a:r>
                    <a:rPr lang="en-US">
                      <a:noFill/>
                    </a:rPr>
                    <a:t> </a:t>
                  </a:r>
                </a:p>
              </p:txBody>
            </p:sp>
          </mc:Fallback>
        </mc:AlternateContent>
      </p:grpSp>
      <p:sp>
        <p:nvSpPr>
          <p:cNvPr id="36" name="Rectangle 1">
            <a:extLst>
              <a:ext uri="{FF2B5EF4-FFF2-40B4-BE49-F238E27FC236}">
                <a16:creationId xmlns:a16="http://schemas.microsoft.com/office/drawing/2014/main" id="{72A39BC1-7BF2-AF43-B8EF-9A57E14A9A04}"/>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Encoding: Index Phase Modulation</a:t>
            </a:r>
          </a:p>
        </p:txBody>
      </p:sp>
      <p:sp>
        <p:nvSpPr>
          <p:cNvPr id="37" name="Oval 3">
            <a:extLst>
              <a:ext uri="{FF2B5EF4-FFF2-40B4-BE49-F238E27FC236}">
                <a16:creationId xmlns:a16="http://schemas.microsoft.com/office/drawing/2014/main" id="{9C9B17E0-634C-5042-AFCB-1C71795E881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4">
            <a:extLst>
              <a:ext uri="{FF2B5EF4-FFF2-40B4-BE49-F238E27FC236}">
                <a16:creationId xmlns:a16="http://schemas.microsoft.com/office/drawing/2014/main" id="{F756B9A0-CCC8-0349-8929-C0F4DCB8D7D2}"/>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9" name="Oval 5">
            <a:extLst>
              <a:ext uri="{FF2B5EF4-FFF2-40B4-BE49-F238E27FC236}">
                <a16:creationId xmlns:a16="http://schemas.microsoft.com/office/drawing/2014/main" id="{05CD41D8-BC75-3F4B-B334-605CF3B98B3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mc:AlternateContent xmlns:mc="http://schemas.openxmlformats.org/markup-compatibility/2006" xmlns:a14="http://schemas.microsoft.com/office/drawing/2010/main">
        <mc:Choice Requires="a14">
          <p:graphicFrame>
            <p:nvGraphicFramePr>
              <p:cNvPr id="41" name="Table 40">
                <a:extLst>
                  <a:ext uri="{FF2B5EF4-FFF2-40B4-BE49-F238E27FC236}">
                    <a16:creationId xmlns:a16="http://schemas.microsoft.com/office/drawing/2014/main" id="{B5548BF8-8649-0343-8EB1-1265F5691030}"/>
                  </a:ext>
                </a:extLst>
              </p:cNvPr>
              <p:cNvGraphicFramePr>
                <a:graphicFrameLocks noGrp="1"/>
              </p:cNvGraphicFramePr>
              <p:nvPr/>
            </p:nvGraphicFramePr>
            <p:xfrm>
              <a:off x="85103" y="3235712"/>
              <a:ext cx="1474471" cy="1350540"/>
            </p:xfrm>
            <a:graphic>
              <a:graphicData uri="http://schemas.openxmlformats.org/drawingml/2006/table">
                <a:tbl>
                  <a:tblPr firstRow="1" bandRow="1">
                    <a:tableStyleId>{5C22544A-7EE6-4342-B048-85BDC9FD1C3A}</a:tableStyleId>
                  </a:tblPr>
                  <a:tblGrid>
                    <a:gridCol w="715547">
                      <a:extLst>
                        <a:ext uri="{9D8B030D-6E8A-4147-A177-3AD203B41FA5}">
                          <a16:colId xmlns:a16="http://schemas.microsoft.com/office/drawing/2014/main" val="3579321307"/>
                        </a:ext>
                      </a:extLst>
                    </a:gridCol>
                    <a:gridCol w="758924">
                      <a:extLst>
                        <a:ext uri="{9D8B030D-6E8A-4147-A177-3AD203B41FA5}">
                          <a16:colId xmlns:a16="http://schemas.microsoft.com/office/drawing/2014/main" val="1029238998"/>
                        </a:ext>
                      </a:extLst>
                    </a:gridCol>
                  </a:tblGrid>
                  <a:tr h="220025">
                    <a:tc>
                      <a:txBody>
                        <a:bodyPr/>
                        <a:lstStyle/>
                        <a:p>
                          <a:pPr algn="ctr"/>
                          <a:r>
                            <a:rPr lang="en-US" sz="1200" dirty="0">
                              <a:solidFill>
                                <a:schemeClr val="bg2">
                                  <a:lumMod val="10000"/>
                                </a:schemeClr>
                              </a:solidFill>
                              <a:latin typeface="+mn-lt"/>
                            </a:rPr>
                            <a:t>Input Bits</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Phase (</a:t>
                          </a:r>
                          <a14:m>
                            <m:oMath xmlns:m="http://schemas.openxmlformats.org/officeDocument/2006/math">
                              <m:r>
                                <a:rPr lang="en-US" sz="1200" i="1" dirty="0" smtClean="0">
                                  <a:solidFill>
                                    <a:schemeClr val="bg2">
                                      <a:lumMod val="10000"/>
                                    </a:schemeClr>
                                  </a:solidFill>
                                  <a:latin typeface="Cambria Math" panose="02040503050406030204" pitchFamily="18" charset="0"/>
                                  <a:ea typeface="Cambria Math" panose="02040503050406030204" pitchFamily="18" charset="0"/>
                                </a:rPr>
                                <m:t>𝜃</m:t>
                              </m:r>
                            </m:oMath>
                          </a14:m>
                          <a:r>
                            <a:rPr lang="en-US" sz="1200" dirty="0">
                              <a:solidFill>
                                <a:schemeClr val="bg2">
                                  <a:lumMod val="10000"/>
                                </a:schemeClr>
                              </a:solidFill>
                              <a:latin typeface="+mn-lt"/>
                            </a:rPr>
                            <a:t>)</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20025">
                    <a:tc>
                      <a:txBody>
                        <a:bodyPr/>
                        <a:lstStyle/>
                        <a:p>
                          <a:pPr algn="ctr"/>
                          <a:r>
                            <a:rPr lang="en-US" sz="1200" dirty="0">
                              <a:solidFill>
                                <a:schemeClr val="bg2">
                                  <a:lumMod val="10000"/>
                                </a:schemeClr>
                              </a:solidFill>
                              <a:latin typeface="+mn-lt"/>
                            </a:rPr>
                            <a:t>00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20025">
                    <a:tc>
                      <a:txBody>
                        <a:bodyPr/>
                        <a:lstStyle/>
                        <a:p>
                          <a:pPr algn="ctr"/>
                          <a:r>
                            <a:rPr lang="en-US" sz="1200" dirty="0">
                              <a:solidFill>
                                <a:schemeClr val="bg2">
                                  <a:lumMod val="10000"/>
                                </a:schemeClr>
                              </a:solidFill>
                              <a:latin typeface="+mn-lt"/>
                            </a:rPr>
                            <a:t>01</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20025">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solidFill>
                                <a:schemeClr val="bg2">
                                  <a:lumMod val="10000"/>
                                </a:schemeClr>
                              </a:solidFill>
                              <a:latin typeface="+mn-lt"/>
                            </a:rPr>
                            <a:t>10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20025">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200" b="0" i="1" smtClean="0">
                                    <a:solidFill>
                                      <a:schemeClr val="bg2">
                                        <a:lumMod val="10000"/>
                                      </a:schemeClr>
                                    </a:solidFill>
                                    <a:latin typeface="Cambria Math" panose="02040503050406030204" pitchFamily="18" charset="0"/>
                                  </a:rPr>
                                  <m:t>11</m:t>
                                </m:r>
                              </m:oMath>
                            </m:oMathPara>
                          </a14:m>
                          <a:endParaRPr lang="en-US" sz="1200" dirty="0">
                            <a:solidFill>
                              <a:schemeClr val="bg2">
                                <a:lumMod val="10000"/>
                              </a:schemeClr>
                            </a:solidFill>
                            <a:latin typeface="+mn-lt"/>
                          </a:endParaRP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bl>
              </a:graphicData>
            </a:graphic>
          </p:graphicFrame>
        </mc:Choice>
        <mc:Fallback xmlns="">
          <p:graphicFrame>
            <p:nvGraphicFramePr>
              <p:cNvPr id="41" name="Table 40">
                <a:extLst>
                  <a:ext uri="{FF2B5EF4-FFF2-40B4-BE49-F238E27FC236}">
                    <a16:creationId xmlns:a16="http://schemas.microsoft.com/office/drawing/2014/main" id="{B5548BF8-8649-0343-8EB1-1265F5691030}"/>
                  </a:ext>
                </a:extLst>
              </p:cNvPr>
              <p:cNvGraphicFramePr>
                <a:graphicFrameLocks noGrp="1"/>
              </p:cNvGraphicFramePr>
              <p:nvPr/>
            </p:nvGraphicFramePr>
            <p:xfrm>
              <a:off x="85103" y="3235712"/>
              <a:ext cx="1474471" cy="1350540"/>
            </p:xfrm>
            <a:graphic>
              <a:graphicData uri="http://schemas.openxmlformats.org/drawingml/2006/table">
                <a:tbl>
                  <a:tblPr firstRow="1" bandRow="1">
                    <a:tableStyleId>{5C22544A-7EE6-4342-B048-85BDC9FD1C3A}</a:tableStyleId>
                  </a:tblPr>
                  <a:tblGrid>
                    <a:gridCol w="715547">
                      <a:extLst>
                        <a:ext uri="{9D8B030D-6E8A-4147-A177-3AD203B41FA5}">
                          <a16:colId xmlns:a16="http://schemas.microsoft.com/office/drawing/2014/main" val="3579321307"/>
                        </a:ext>
                      </a:extLst>
                    </a:gridCol>
                    <a:gridCol w="758924">
                      <a:extLst>
                        <a:ext uri="{9D8B030D-6E8A-4147-A177-3AD203B41FA5}">
                          <a16:colId xmlns:a16="http://schemas.microsoft.com/office/drawing/2014/main" val="1029238998"/>
                        </a:ext>
                      </a:extLst>
                    </a:gridCol>
                  </a:tblGrid>
                  <a:tr h="416412">
                    <a:tc>
                      <a:txBody>
                        <a:bodyPr/>
                        <a:lstStyle/>
                        <a:p>
                          <a:pPr algn="ctr"/>
                          <a:r>
                            <a:rPr lang="en-US" sz="1200" dirty="0">
                              <a:solidFill>
                                <a:schemeClr val="bg2">
                                  <a:lumMod val="10000"/>
                                </a:schemeClr>
                              </a:solidFill>
                              <a:latin typeface="+mn-lt"/>
                            </a:rPr>
                            <a:t>Input Bits</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9"/>
                          <a:stretch>
                            <a:fillRect l="-96667" t="-6061" b="-242424"/>
                          </a:stretch>
                        </a:blipFill>
                      </a:tcPr>
                    </a:tc>
                    <a:extLst>
                      <a:ext uri="{0D108BD9-81ED-4DB2-BD59-A6C34878D82A}">
                        <a16:rowId xmlns:a16="http://schemas.microsoft.com/office/drawing/2014/main" val="4202925434"/>
                      </a:ext>
                    </a:extLst>
                  </a:tr>
                  <a:tr h="233532">
                    <a:tc>
                      <a:txBody>
                        <a:bodyPr/>
                        <a:lstStyle/>
                        <a:p>
                          <a:pPr algn="ctr"/>
                          <a:r>
                            <a:rPr lang="en-US" sz="1200" dirty="0">
                              <a:solidFill>
                                <a:schemeClr val="bg2">
                                  <a:lumMod val="10000"/>
                                </a:schemeClr>
                              </a:solidFill>
                              <a:latin typeface="+mn-lt"/>
                            </a:rPr>
                            <a:t>00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33532">
                    <a:tc>
                      <a:txBody>
                        <a:bodyPr/>
                        <a:lstStyle/>
                        <a:p>
                          <a:pPr algn="ctr"/>
                          <a:r>
                            <a:rPr lang="en-US" sz="1200" dirty="0">
                              <a:solidFill>
                                <a:schemeClr val="bg2">
                                  <a:lumMod val="10000"/>
                                </a:schemeClr>
                              </a:solidFill>
                              <a:latin typeface="+mn-lt"/>
                            </a:rPr>
                            <a:t>01</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33532">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solidFill>
                                <a:schemeClr val="bg2">
                                  <a:lumMod val="10000"/>
                                </a:schemeClr>
                              </a:solidFill>
                              <a:latin typeface="+mn-lt"/>
                            </a:rPr>
                            <a:t>10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33532">
                    <a:tc>
                      <a:txBody>
                        <a:bodyPr/>
                        <a:lstStyle/>
                        <a:p>
                          <a:endParaRPr lang="en-US"/>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9"/>
                          <a:stretch>
                            <a:fillRect l="-1754" t="-478947" r="-105263" b="-26316"/>
                          </a:stretch>
                        </a:blip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bl>
              </a:graphicData>
            </a:graphic>
          </p:graphicFrame>
        </mc:Fallback>
      </mc:AlternateContent>
      <p:graphicFrame>
        <p:nvGraphicFramePr>
          <p:cNvPr id="46" name="Table 45">
            <a:extLst>
              <a:ext uri="{FF2B5EF4-FFF2-40B4-BE49-F238E27FC236}">
                <a16:creationId xmlns:a16="http://schemas.microsoft.com/office/drawing/2014/main" id="{9B2D6E81-EB1D-A94E-82CA-2723FE9A1A1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48" name="Rounded Rectangle 47">
            <a:extLst>
              <a:ext uri="{FF2B5EF4-FFF2-40B4-BE49-F238E27FC236}">
                <a16:creationId xmlns:a16="http://schemas.microsoft.com/office/drawing/2014/main" id="{0814E09C-3673-034C-A635-DF6155C1177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49" name="Curved Connector 48">
            <a:extLst>
              <a:ext uri="{FF2B5EF4-FFF2-40B4-BE49-F238E27FC236}">
                <a16:creationId xmlns:a16="http://schemas.microsoft.com/office/drawing/2014/main" id="{90F84835-043C-C844-9B77-612C2CDD166B}"/>
              </a:ext>
            </a:extLst>
          </p:cNvPr>
          <p:cNvCxnSpPr>
            <a:endCxn id="48" idx="3"/>
          </p:cNvCxnSpPr>
          <p:nvPr/>
        </p:nvCxnSpPr>
        <p:spPr bwMode="auto">
          <a:xfrm rot="10800000">
            <a:off x="3707904" y="1899180"/>
            <a:ext cx="681946" cy="417635"/>
          </a:xfrm>
          <a:prstGeom prst="curvedConnector3">
            <a:avLst/>
          </a:prstGeom>
          <a:blipFill dpi="0" rotWithShape="0">
            <a:blip r:embed="rId10"/>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0" name="TextBox 39">
            <a:extLst>
              <a:ext uri="{FF2B5EF4-FFF2-40B4-BE49-F238E27FC236}">
                <a16:creationId xmlns:a16="http://schemas.microsoft.com/office/drawing/2014/main" id="{0AA75313-0D6A-514F-AAD4-416152D7F265}"/>
              </a:ext>
            </a:extLst>
          </p:cNvPr>
          <p:cNvSpPr txBox="1"/>
          <p:nvPr/>
        </p:nvSpPr>
        <p:spPr>
          <a:xfrm>
            <a:off x="1729622" y="2399330"/>
            <a:ext cx="1851404" cy="338554"/>
          </a:xfrm>
          <a:prstGeom prst="rect">
            <a:avLst/>
          </a:prstGeom>
          <a:noFill/>
        </p:spPr>
        <p:txBody>
          <a:bodyPr wrap="none" rtlCol="0">
            <a:spAutoFit/>
          </a:bodyPr>
          <a:lstStyle/>
          <a:p>
            <a:r>
              <a:rPr lang="en-US" sz="1600" dirty="0"/>
              <a:t>Index Mapping Table</a:t>
            </a:r>
          </a:p>
        </p:txBody>
      </p:sp>
      <p:sp>
        <p:nvSpPr>
          <p:cNvPr id="42" name="TextBox 41">
            <a:extLst>
              <a:ext uri="{FF2B5EF4-FFF2-40B4-BE49-F238E27FC236}">
                <a16:creationId xmlns:a16="http://schemas.microsoft.com/office/drawing/2014/main" id="{EBC176F4-3558-A84A-BFA2-11DE11DC1A99}"/>
              </a:ext>
            </a:extLst>
          </p:cNvPr>
          <p:cNvSpPr txBox="1"/>
          <p:nvPr/>
        </p:nvSpPr>
        <p:spPr>
          <a:xfrm>
            <a:off x="-53432" y="2881762"/>
            <a:ext cx="1864228" cy="338554"/>
          </a:xfrm>
          <a:prstGeom prst="rect">
            <a:avLst/>
          </a:prstGeom>
          <a:noFill/>
        </p:spPr>
        <p:txBody>
          <a:bodyPr wrap="none" rtlCol="0">
            <a:spAutoFit/>
          </a:bodyPr>
          <a:lstStyle/>
          <a:p>
            <a:r>
              <a:rPr lang="en-US" sz="1600" dirty="0"/>
              <a:t>Phase Mapping Table</a:t>
            </a:r>
          </a:p>
        </p:txBody>
      </p:sp>
      <p:sp>
        <p:nvSpPr>
          <p:cNvPr id="44" name="Rounded Rectangle 43">
            <a:extLst>
              <a:ext uri="{FF2B5EF4-FFF2-40B4-BE49-F238E27FC236}">
                <a16:creationId xmlns:a16="http://schemas.microsoft.com/office/drawing/2014/main" id="{3561264A-9D46-1047-8A70-4F9C0AA8594F}"/>
              </a:ext>
            </a:extLst>
          </p:cNvPr>
          <p:cNvSpPr/>
          <p:nvPr/>
        </p:nvSpPr>
        <p:spPr bwMode="auto">
          <a:xfrm>
            <a:off x="1718999" y="3122038"/>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0" name="Rounded Rectangle 49">
            <a:extLst>
              <a:ext uri="{FF2B5EF4-FFF2-40B4-BE49-F238E27FC236}">
                <a16:creationId xmlns:a16="http://schemas.microsoft.com/office/drawing/2014/main" id="{37A31A4C-EC95-B049-9500-BBAE0E853CD5}"/>
              </a:ext>
            </a:extLst>
          </p:cNvPr>
          <p:cNvSpPr/>
          <p:nvPr/>
        </p:nvSpPr>
        <p:spPr bwMode="auto">
          <a:xfrm>
            <a:off x="85103" y="3631598"/>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1" name="Rounded Rectangle 50">
            <a:extLst>
              <a:ext uri="{FF2B5EF4-FFF2-40B4-BE49-F238E27FC236}">
                <a16:creationId xmlns:a16="http://schemas.microsoft.com/office/drawing/2014/main" id="{9DA18AC7-5803-9140-8BD4-636C78198AB1}"/>
              </a:ext>
            </a:extLst>
          </p:cNvPr>
          <p:cNvSpPr/>
          <p:nvPr/>
        </p:nvSpPr>
        <p:spPr bwMode="auto">
          <a:xfrm>
            <a:off x="694924" y="1761904"/>
            <a:ext cx="416979" cy="440606"/>
          </a:xfrm>
          <a:prstGeom prst="roundRect">
            <a:avLst/>
          </a:prstGeom>
          <a:pattFill prst="trellis">
            <a:fgClr>
              <a:schemeClr val="accent2"/>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2" name="Rounded Rectangle 51">
            <a:extLst>
              <a:ext uri="{FF2B5EF4-FFF2-40B4-BE49-F238E27FC236}">
                <a16:creationId xmlns:a16="http://schemas.microsoft.com/office/drawing/2014/main" id="{F03D112C-D220-7242-8DCF-5DBBDE3EADCE}"/>
              </a:ext>
            </a:extLst>
          </p:cNvPr>
          <p:cNvSpPr/>
          <p:nvPr/>
        </p:nvSpPr>
        <p:spPr bwMode="auto">
          <a:xfrm>
            <a:off x="82484" y="3881791"/>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3" name="Rounded Rectangle 52">
            <a:extLst>
              <a:ext uri="{FF2B5EF4-FFF2-40B4-BE49-F238E27FC236}">
                <a16:creationId xmlns:a16="http://schemas.microsoft.com/office/drawing/2014/main" id="{F5BAB2E7-A5D5-3C4E-B7D5-52FB91F38A7F}"/>
              </a:ext>
            </a:extLst>
          </p:cNvPr>
          <p:cNvSpPr/>
          <p:nvPr/>
        </p:nvSpPr>
        <p:spPr bwMode="auto">
          <a:xfrm>
            <a:off x="694924" y="1768425"/>
            <a:ext cx="416979" cy="440606"/>
          </a:xfrm>
          <a:prstGeom prst="roundRect">
            <a:avLst/>
          </a:prstGeom>
          <a:pattFill prst="horzBrick">
            <a:fgClr>
              <a:schemeClr val="accent4"/>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4" name="Rounded Rectangle 53">
            <a:extLst>
              <a:ext uri="{FF2B5EF4-FFF2-40B4-BE49-F238E27FC236}">
                <a16:creationId xmlns:a16="http://schemas.microsoft.com/office/drawing/2014/main" id="{0B13E7F2-928B-6946-A7F4-24D0EA759B0D}"/>
              </a:ext>
            </a:extLst>
          </p:cNvPr>
          <p:cNvSpPr/>
          <p:nvPr/>
        </p:nvSpPr>
        <p:spPr bwMode="auto">
          <a:xfrm>
            <a:off x="82484" y="4125085"/>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5" name="Rounded Rectangle 54">
            <a:extLst>
              <a:ext uri="{FF2B5EF4-FFF2-40B4-BE49-F238E27FC236}">
                <a16:creationId xmlns:a16="http://schemas.microsoft.com/office/drawing/2014/main" id="{D4D7B7D2-8856-1748-8D9A-16BBDDC3EE7B}"/>
              </a:ext>
            </a:extLst>
          </p:cNvPr>
          <p:cNvSpPr/>
          <p:nvPr/>
        </p:nvSpPr>
        <p:spPr bwMode="auto">
          <a:xfrm>
            <a:off x="694924" y="1760504"/>
            <a:ext cx="416979" cy="440606"/>
          </a:xfrm>
          <a:prstGeom prst="roundRect">
            <a:avLst/>
          </a:prstGeom>
          <a:pattFill prst="sphere">
            <a:fgClr>
              <a:srgbClr val="0070C0"/>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7" name="Rounded Rectangle 56">
            <a:extLst>
              <a:ext uri="{FF2B5EF4-FFF2-40B4-BE49-F238E27FC236}">
                <a16:creationId xmlns:a16="http://schemas.microsoft.com/office/drawing/2014/main" id="{5D3496FE-0125-BF47-AD60-1C1FEB19921C}"/>
              </a:ext>
            </a:extLst>
          </p:cNvPr>
          <p:cNvSpPr/>
          <p:nvPr/>
        </p:nvSpPr>
        <p:spPr bwMode="auto">
          <a:xfrm>
            <a:off x="82484" y="4355669"/>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 name="TextBox 2">
            <a:extLst>
              <a:ext uri="{FF2B5EF4-FFF2-40B4-BE49-F238E27FC236}">
                <a16:creationId xmlns:a16="http://schemas.microsoft.com/office/drawing/2014/main" id="{6C0F02B0-ACB7-D24D-A1D5-C1131C3C9B92}"/>
              </a:ext>
            </a:extLst>
          </p:cNvPr>
          <p:cNvSpPr txBox="1"/>
          <p:nvPr/>
        </p:nvSpPr>
        <p:spPr>
          <a:xfrm>
            <a:off x="410206" y="4802345"/>
            <a:ext cx="184731" cy="415498"/>
          </a:xfrm>
          <a:prstGeom prst="rect">
            <a:avLst/>
          </a:prstGeom>
          <a:noFill/>
        </p:spPr>
        <p:txBody>
          <a:bodyPr wrap="none" rtlCol="0">
            <a:spAutoFit/>
          </a:bodyPr>
          <a:lstStyle/>
          <a:p>
            <a:endParaRPr lang="en-US" dirty="0"/>
          </a:p>
        </p:txBody>
      </p:sp>
      <p:sp>
        <p:nvSpPr>
          <p:cNvPr id="58" name="Rounded Rectangle 57">
            <a:extLst>
              <a:ext uri="{FF2B5EF4-FFF2-40B4-BE49-F238E27FC236}">
                <a16:creationId xmlns:a16="http://schemas.microsoft.com/office/drawing/2014/main" id="{3F391C92-D209-094A-92D1-85CB5F4F192A}"/>
              </a:ext>
            </a:extLst>
          </p:cNvPr>
          <p:cNvSpPr/>
          <p:nvPr/>
        </p:nvSpPr>
        <p:spPr bwMode="auto">
          <a:xfrm>
            <a:off x="2799825" y="1739089"/>
            <a:ext cx="416979" cy="440606"/>
          </a:xfrm>
          <a:prstGeom prst="roundRect">
            <a:avLst/>
          </a:prstGeom>
          <a:pattFill prst="sphere">
            <a:fgClr>
              <a:srgbClr val="0070C0"/>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0" name="Rounded Rectangle 59">
            <a:extLst>
              <a:ext uri="{FF2B5EF4-FFF2-40B4-BE49-F238E27FC236}">
                <a16:creationId xmlns:a16="http://schemas.microsoft.com/office/drawing/2014/main" id="{95D31150-80AE-1F4A-A4FC-B10EB7189889}"/>
              </a:ext>
            </a:extLst>
          </p:cNvPr>
          <p:cNvSpPr/>
          <p:nvPr/>
        </p:nvSpPr>
        <p:spPr bwMode="auto">
          <a:xfrm>
            <a:off x="1727568" y="4527430"/>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aphicFrame>
        <p:nvGraphicFramePr>
          <p:cNvPr id="47" name="Table 46">
            <a:extLst>
              <a:ext uri="{FF2B5EF4-FFF2-40B4-BE49-F238E27FC236}">
                <a16:creationId xmlns:a16="http://schemas.microsoft.com/office/drawing/2014/main" id="{38348536-28DC-3A4A-9D31-BD713E91C9EA}"/>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C4B11998-1BF9-F94A-A7C7-EFB4831307D0}"/>
                  </a:ext>
                </a:extLst>
              </p:cNvPr>
              <p:cNvSpPr txBox="1"/>
              <p:nvPr/>
            </p:nvSpPr>
            <p:spPr>
              <a:xfrm>
                <a:off x="6374614" y="844775"/>
                <a:ext cx="2990621"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800" b="0" i="1" smtClean="0">
                              <a:latin typeface="Cambria Math" panose="02040503050406030204" pitchFamily="18" charset="0"/>
                            </a:rPr>
                          </m:ctrlPr>
                        </m:dPr>
                        <m:e>
                          <m:func>
                            <m:funcPr>
                              <m:ctrlPr>
                                <a:rPr lang="en-US" sz="1800" b="0" i="1" smtClean="0">
                                  <a:latin typeface="Cambria Math" panose="02040503050406030204" pitchFamily="18" charset="0"/>
                                </a:rPr>
                              </m:ctrlPr>
                            </m:funcPr>
                            <m:fName>
                              <m:sSub>
                                <m:sSubPr>
                                  <m:ctrlPr>
                                    <a:rPr lang="en-US" sz="1800" b="0" i="1" smtClean="0">
                                      <a:latin typeface="Cambria Math" panose="02040503050406030204" pitchFamily="18" charset="0"/>
                                    </a:rPr>
                                  </m:ctrlPr>
                                </m:sSubPr>
                                <m:e>
                                  <m:r>
                                    <m:rPr>
                                      <m:sty m:val="p"/>
                                    </m:rPr>
                                    <a:rPr lang="en-US" sz="1800" b="0" i="0" smtClean="0">
                                      <a:latin typeface="Cambria Math" panose="02040503050406030204" pitchFamily="18" charset="0"/>
                                    </a:rPr>
                                    <m:t>log</m:t>
                                  </m:r>
                                </m:e>
                                <m:sub>
                                  <m:r>
                                    <a:rPr lang="en-US" sz="1800" b="0" i="1" smtClean="0">
                                      <a:latin typeface="Cambria Math" panose="02040503050406030204" pitchFamily="18" charset="0"/>
                                    </a:rPr>
                                    <m:t>2</m:t>
                                  </m:r>
                                </m:sub>
                              </m:sSub>
                            </m:fName>
                            <m:e>
                              <m:d>
                                <m:dPr>
                                  <m:ctrlPr>
                                    <a:rPr lang="en-US" sz="1800" b="0" i="1" smtClean="0">
                                      <a:latin typeface="Cambria Math" panose="02040503050406030204" pitchFamily="18" charset="0"/>
                                    </a:rPr>
                                  </m:ctrlPr>
                                </m:dPr>
                                <m:e>
                                  <m:f>
                                    <m:fPr>
                                      <m:type m:val="noBar"/>
                                      <m:ctrlPr>
                                        <a:rPr lang="en-US" sz="1800" b="0" i="1" smtClean="0">
                                          <a:latin typeface="Cambria Math" panose="02040503050406030204" pitchFamily="18" charset="0"/>
                                        </a:rPr>
                                      </m:ctrlPr>
                                    </m:fPr>
                                    <m:num>
                                      <m:r>
                                        <a:rPr lang="en-US" sz="1800" b="0" i="1" smtClean="0">
                                          <a:latin typeface="Cambria Math" panose="02040503050406030204" pitchFamily="18" charset="0"/>
                                        </a:rPr>
                                        <m:t>8</m:t>
                                      </m:r>
                                    </m:num>
                                    <m:den>
                                      <m:r>
                                        <a:rPr lang="en-US" sz="1800" b="0" i="1" smtClean="0">
                                          <a:latin typeface="Cambria Math" panose="02040503050406030204" pitchFamily="18" charset="0"/>
                                        </a:rPr>
                                        <m:t>𝐿</m:t>
                                      </m:r>
                                    </m:den>
                                  </m:f>
                                </m:e>
                              </m:d>
                            </m:e>
                          </m:func>
                        </m:e>
                      </m:d>
                      <m:r>
                        <a:rPr lang="en-US" sz="1800" b="0" i="1" smtClean="0">
                          <a:latin typeface="Cambria Math" panose="02040503050406030204" pitchFamily="18" charset="0"/>
                        </a:rPr>
                        <m:t>+</m:t>
                      </m:r>
                      <m:r>
                        <a:rPr lang="en-US" sz="1800" b="0" i="1" smtClean="0">
                          <a:latin typeface="Cambria Math" panose="02040503050406030204" pitchFamily="18" charset="0"/>
                        </a:rPr>
                        <m:t>𝐿</m:t>
                      </m:r>
                      <m:r>
                        <a:rPr lang="en-US" sz="1800" b="0" i="1" smtClean="0">
                          <a:latin typeface="Cambria Math" panose="02040503050406030204" pitchFamily="18" charset="0"/>
                        </a:rPr>
                        <m:t>∗</m:t>
                      </m:r>
                      <m:d>
                        <m:dPr>
                          <m:begChr m:val="⌊"/>
                          <m:endChr m:val="⌋"/>
                          <m:ctrlPr>
                            <a:rPr lang="en-US" sz="1800" i="1">
                              <a:latin typeface="Cambria Math" panose="02040503050406030204" pitchFamily="18" charset="0"/>
                            </a:rPr>
                          </m:ctrlPr>
                        </m:dPr>
                        <m:e>
                          <m:func>
                            <m:funcPr>
                              <m:ctrlPr>
                                <a:rPr lang="en-US" sz="1800" i="1">
                                  <a:latin typeface="Cambria Math" panose="02040503050406030204" pitchFamily="18" charset="0"/>
                                </a:rPr>
                              </m:ctrlPr>
                            </m:funcPr>
                            <m:fName>
                              <m:sSub>
                                <m:sSubPr>
                                  <m:ctrlPr>
                                    <a:rPr lang="en-US" sz="1800" i="1">
                                      <a:latin typeface="Cambria Math" panose="02040503050406030204" pitchFamily="18" charset="0"/>
                                    </a:rPr>
                                  </m:ctrlPr>
                                </m:sSubPr>
                                <m:e>
                                  <m:r>
                                    <m:rPr>
                                      <m:sty m:val="p"/>
                                    </m:rPr>
                                    <a:rPr lang="en-US" sz="1800">
                                      <a:latin typeface="Cambria Math" panose="02040503050406030204" pitchFamily="18" charset="0"/>
                                    </a:rPr>
                                    <m:t>log</m:t>
                                  </m:r>
                                </m:e>
                                <m:sub>
                                  <m:r>
                                    <a:rPr lang="en-US" sz="1800" i="1">
                                      <a:latin typeface="Cambria Math" panose="02040503050406030204" pitchFamily="18" charset="0"/>
                                    </a:rPr>
                                    <m:t>2</m:t>
                                  </m:r>
                                </m:sub>
                              </m:sSub>
                            </m:fName>
                            <m:e>
                              <m:d>
                                <m:dPr>
                                  <m:ctrlPr>
                                    <a:rPr lang="en-US" sz="1800" i="1">
                                      <a:latin typeface="Cambria Math" panose="02040503050406030204" pitchFamily="18" charset="0"/>
                                    </a:rPr>
                                  </m:ctrlPr>
                                </m:dPr>
                                <m:e>
                                  <m:f>
                                    <m:fPr>
                                      <m:type m:val="noBar"/>
                                      <m:ctrlPr>
                                        <a:rPr lang="en-US" sz="1800" i="1">
                                          <a:latin typeface="Cambria Math" panose="02040503050406030204" pitchFamily="18" charset="0"/>
                                        </a:rPr>
                                      </m:ctrlPr>
                                    </m:fPr>
                                    <m:num>
                                      <m:r>
                                        <a:rPr lang="en-US" sz="1800" b="0" i="1" smtClean="0">
                                          <a:latin typeface="Cambria Math" panose="02040503050406030204" pitchFamily="18" charset="0"/>
                                        </a:rPr>
                                        <m:t>𝑀</m:t>
                                      </m:r>
                                    </m:num>
                                    <m:den>
                                      <m:r>
                                        <a:rPr lang="en-US" sz="1800" b="0" i="1" smtClean="0">
                                          <a:latin typeface="Cambria Math" panose="02040503050406030204" pitchFamily="18" charset="0"/>
                                        </a:rPr>
                                        <m:t>1</m:t>
                                      </m:r>
                                    </m:den>
                                  </m:f>
                                </m:e>
                              </m:d>
                            </m:e>
                          </m:func>
                        </m:e>
                      </m:d>
                    </m:oMath>
                  </m:oMathPara>
                </a14:m>
                <a:endParaRPr lang="en-US" sz="1800" dirty="0"/>
              </a:p>
            </p:txBody>
          </p:sp>
        </mc:Choice>
        <mc:Fallback xmlns="">
          <p:sp>
            <p:nvSpPr>
              <p:cNvPr id="61" name="TextBox 60">
                <a:extLst>
                  <a:ext uri="{FF2B5EF4-FFF2-40B4-BE49-F238E27FC236}">
                    <a16:creationId xmlns:a16="http://schemas.microsoft.com/office/drawing/2014/main" id="{C4B11998-1BF9-F94A-A7C7-EFB4831307D0}"/>
                  </a:ext>
                </a:extLst>
              </p:cNvPr>
              <p:cNvSpPr txBox="1">
                <a:spLocks noRot="1" noChangeAspect="1" noMove="1" noResize="1" noEditPoints="1" noAdjustHandles="1" noChangeArrowheads="1" noChangeShapeType="1" noTextEdit="1"/>
              </p:cNvSpPr>
              <p:nvPr/>
            </p:nvSpPr>
            <p:spPr>
              <a:xfrm>
                <a:off x="6374614" y="844775"/>
                <a:ext cx="2990621" cy="620234"/>
              </a:xfrm>
              <a:prstGeom prst="rect">
                <a:avLst/>
              </a:prstGeom>
              <a:blipFill>
                <a:blip r:embed="rId11"/>
                <a:stretch>
                  <a:fillRect b="-20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B1981D0-A116-FE43-815B-4868DA75ADB0}"/>
                  </a:ext>
                </a:extLst>
              </p:cNvPr>
              <p:cNvSpPr txBox="1"/>
              <p:nvPr/>
            </p:nvSpPr>
            <p:spPr>
              <a:xfrm>
                <a:off x="7396587" y="1632933"/>
                <a:ext cx="1560171" cy="3231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=1, </m:t>
                      </m:r>
                      <m:r>
                        <a:rPr lang="en-US" b="0" i="1" smtClean="0">
                          <a:latin typeface="Cambria Math" panose="02040503050406030204" pitchFamily="18" charset="0"/>
                        </a:rPr>
                        <m:t>𝑀</m:t>
                      </m:r>
                      <m:r>
                        <a:rPr lang="en-US" b="0" i="1" smtClean="0">
                          <a:latin typeface="Cambria Math" panose="02040503050406030204" pitchFamily="18" charset="0"/>
                        </a:rPr>
                        <m:t>=4</m:t>
                      </m:r>
                    </m:oMath>
                  </m:oMathPara>
                </a14:m>
                <a:endParaRPr lang="en-US" dirty="0"/>
              </a:p>
            </p:txBody>
          </p:sp>
        </mc:Choice>
        <mc:Fallback xmlns="">
          <p:sp>
            <p:nvSpPr>
              <p:cNvPr id="6" name="TextBox 5">
                <a:extLst>
                  <a:ext uri="{FF2B5EF4-FFF2-40B4-BE49-F238E27FC236}">
                    <a16:creationId xmlns:a16="http://schemas.microsoft.com/office/drawing/2014/main" id="{1B1981D0-A116-FE43-815B-4868DA75ADB0}"/>
                  </a:ext>
                </a:extLst>
              </p:cNvPr>
              <p:cNvSpPr txBox="1">
                <a:spLocks noRot="1" noChangeAspect="1" noMove="1" noResize="1" noEditPoints="1" noAdjustHandles="1" noChangeArrowheads="1" noChangeShapeType="1" noTextEdit="1"/>
              </p:cNvSpPr>
              <p:nvPr/>
            </p:nvSpPr>
            <p:spPr>
              <a:xfrm>
                <a:off x="7396587" y="1632933"/>
                <a:ext cx="1560171" cy="323165"/>
              </a:xfrm>
              <a:prstGeom prst="rect">
                <a:avLst/>
              </a:prstGeom>
              <a:blipFill>
                <a:blip r:embed="rId12"/>
                <a:stretch>
                  <a:fillRect l="-4032" r="-806"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73C97B20-3A13-1E49-9371-1E65657D1F35}"/>
                  </a:ext>
                </a:extLst>
              </p:cNvPr>
              <p:cNvSpPr txBox="1"/>
              <p:nvPr/>
            </p:nvSpPr>
            <p:spPr>
              <a:xfrm>
                <a:off x="7224246" y="2179695"/>
                <a:ext cx="1875963" cy="646331"/>
              </a:xfrm>
              <a:prstGeom prst="rect">
                <a:avLst/>
              </a:prstGeom>
              <a:noFill/>
            </p:spPr>
            <p:txBody>
              <a:bodyPr wrap="none" lIns="0" tIns="0" rIns="0" bIns="0" rtlCol="0">
                <a:spAutoFit/>
              </a:bodyPr>
              <a:lstStyle/>
              <a:p>
                <a:r>
                  <a:rPr lang="en-US" b="0" dirty="0">
                    <a:sym typeface="Wingdings" pitchFamily="2" charset="2"/>
                  </a:rPr>
                  <a:t> </a:t>
                </a:r>
                <a14:m>
                  <m:oMath xmlns:m="http://schemas.openxmlformats.org/officeDocument/2006/math">
                    <m:r>
                      <a:rPr lang="en-US" b="0" i="1" smtClean="0">
                        <a:latin typeface="Cambria Math" panose="02040503050406030204" pitchFamily="18" charset="0"/>
                      </a:rPr>
                      <m:t>3+1∗2</m:t>
                    </m:r>
                  </m:oMath>
                </a14:m>
                <a:r>
                  <a:rPr lang="en-US" b="0" dirty="0"/>
                  <a:t> = 5 </a:t>
                </a:r>
              </a:p>
              <a:p>
                <a:r>
                  <a:rPr lang="en-US" b="0" dirty="0"/>
                  <a:t>bits per group </a:t>
                </a:r>
              </a:p>
            </p:txBody>
          </p:sp>
        </mc:Choice>
        <mc:Fallback xmlns="">
          <p:sp>
            <p:nvSpPr>
              <p:cNvPr id="63" name="TextBox 62">
                <a:extLst>
                  <a:ext uri="{FF2B5EF4-FFF2-40B4-BE49-F238E27FC236}">
                    <a16:creationId xmlns:a16="http://schemas.microsoft.com/office/drawing/2014/main" id="{73C97B20-3A13-1E49-9371-1E65657D1F35}"/>
                  </a:ext>
                </a:extLst>
              </p:cNvPr>
              <p:cNvSpPr txBox="1">
                <a:spLocks noRot="1" noChangeAspect="1" noMove="1" noResize="1" noEditPoints="1" noAdjustHandles="1" noChangeArrowheads="1" noChangeShapeType="1" noTextEdit="1"/>
              </p:cNvSpPr>
              <p:nvPr/>
            </p:nvSpPr>
            <p:spPr>
              <a:xfrm>
                <a:off x="7224246" y="2179695"/>
                <a:ext cx="1875963" cy="646331"/>
              </a:xfrm>
              <a:prstGeom prst="rect">
                <a:avLst/>
              </a:prstGeom>
              <a:blipFill>
                <a:blip r:embed="rId13"/>
                <a:stretch>
                  <a:fillRect l="-8054" t="-11538" r="-7383" b="-21154"/>
                </a:stretch>
              </a:blipFill>
            </p:spPr>
            <p:txBody>
              <a:bodyPr/>
              <a:lstStyle/>
              <a:p>
                <a:r>
                  <a:rPr lang="en-US">
                    <a:noFill/>
                  </a:rPr>
                  <a:t> </a:t>
                </a:r>
              </a:p>
            </p:txBody>
          </p:sp>
        </mc:Fallback>
      </mc:AlternateContent>
      <p:cxnSp>
        <p:nvCxnSpPr>
          <p:cNvPr id="64" name="Curved Connector 63">
            <a:extLst>
              <a:ext uri="{FF2B5EF4-FFF2-40B4-BE49-F238E27FC236}">
                <a16:creationId xmlns:a16="http://schemas.microsoft.com/office/drawing/2014/main" id="{23C29993-74C3-8F4B-8039-A50113D3C84D}"/>
              </a:ext>
            </a:extLst>
          </p:cNvPr>
          <p:cNvCxnSpPr>
            <a:cxnSpLocks/>
          </p:cNvCxnSpPr>
          <p:nvPr/>
        </p:nvCxnSpPr>
        <p:spPr bwMode="auto">
          <a:xfrm>
            <a:off x="6643823" y="737328"/>
            <a:ext cx="310234" cy="259185"/>
          </a:xfrm>
          <a:prstGeom prst="curvedConnector3">
            <a:avLst>
              <a:gd name="adj1" fmla="val 50000"/>
            </a:avLst>
          </a:prstGeom>
          <a:blipFill dpi="0" rotWithShape="0">
            <a:blip r:embed="rId10"/>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 name="TextBox 8">
            <a:extLst>
              <a:ext uri="{FF2B5EF4-FFF2-40B4-BE49-F238E27FC236}">
                <a16:creationId xmlns:a16="http://schemas.microsoft.com/office/drawing/2014/main" id="{61AEFD55-137B-A44E-B53A-0F35A558E88D}"/>
              </a:ext>
            </a:extLst>
          </p:cNvPr>
          <p:cNvSpPr txBox="1"/>
          <p:nvPr/>
        </p:nvSpPr>
        <p:spPr>
          <a:xfrm>
            <a:off x="5995175" y="504572"/>
            <a:ext cx="764953" cy="369332"/>
          </a:xfrm>
          <a:prstGeom prst="rect">
            <a:avLst/>
          </a:prstGeom>
          <a:noFill/>
        </p:spPr>
        <p:txBody>
          <a:bodyPr wrap="none" rtlCol="0">
            <a:spAutoFit/>
          </a:bodyPr>
          <a:lstStyle/>
          <a:p>
            <a:r>
              <a:rPr lang="en-US" sz="1800" dirty="0"/>
              <a:t>Index </a:t>
            </a:r>
          </a:p>
        </p:txBody>
      </p:sp>
      <p:cxnSp>
        <p:nvCxnSpPr>
          <p:cNvPr id="65" name="Curved Connector 64">
            <a:extLst>
              <a:ext uri="{FF2B5EF4-FFF2-40B4-BE49-F238E27FC236}">
                <a16:creationId xmlns:a16="http://schemas.microsoft.com/office/drawing/2014/main" id="{813DDA60-2A52-AE47-B13E-E92532B735F4}"/>
              </a:ext>
            </a:extLst>
          </p:cNvPr>
          <p:cNvCxnSpPr>
            <a:cxnSpLocks/>
            <a:stCxn id="66" idx="3"/>
          </p:cNvCxnSpPr>
          <p:nvPr/>
        </p:nvCxnSpPr>
        <p:spPr bwMode="auto">
          <a:xfrm>
            <a:off x="8323116" y="704269"/>
            <a:ext cx="274191" cy="349859"/>
          </a:xfrm>
          <a:prstGeom prst="curvedConnector2">
            <a:avLst/>
          </a:prstGeom>
          <a:blipFill dpi="0" rotWithShape="0">
            <a:blip r:embed="rId10"/>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6" name="TextBox 65">
            <a:extLst>
              <a:ext uri="{FF2B5EF4-FFF2-40B4-BE49-F238E27FC236}">
                <a16:creationId xmlns:a16="http://schemas.microsoft.com/office/drawing/2014/main" id="{8362F85F-4305-6B4C-81A7-91C9D71CE5C5}"/>
              </a:ext>
            </a:extLst>
          </p:cNvPr>
          <p:cNvSpPr txBox="1"/>
          <p:nvPr/>
        </p:nvSpPr>
        <p:spPr>
          <a:xfrm>
            <a:off x="7545339" y="519603"/>
            <a:ext cx="777777" cy="369332"/>
          </a:xfrm>
          <a:prstGeom prst="rect">
            <a:avLst/>
          </a:prstGeom>
          <a:noFill/>
        </p:spPr>
        <p:txBody>
          <a:bodyPr wrap="none" rtlCol="0">
            <a:spAutoFit/>
          </a:bodyPr>
          <a:lstStyle/>
          <a:p>
            <a:r>
              <a:rPr lang="en-US" sz="1800" dirty="0"/>
              <a:t>Phase </a:t>
            </a:r>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0A3D290C-202D-8F4C-B5BD-99F0C708CF37}"/>
                  </a:ext>
                </a:extLst>
              </p:cNvPr>
              <p:cNvSpPr txBox="1"/>
              <p:nvPr/>
            </p:nvSpPr>
            <p:spPr>
              <a:xfrm>
                <a:off x="7345740" y="3053098"/>
                <a:ext cx="1611018" cy="646331"/>
              </a:xfrm>
              <a:prstGeom prst="rect">
                <a:avLst/>
              </a:prstGeom>
              <a:noFill/>
            </p:spPr>
            <p:txBody>
              <a:bodyPr wrap="none" lIns="0" tIns="0" rIns="0" bIns="0" rtlCol="0">
                <a:spAutoFit/>
              </a:bodyPr>
              <a:lstStyle/>
              <a:p>
                <a:r>
                  <a:rPr lang="en-US" b="0" dirty="0">
                    <a:sym typeface="Wingdings" pitchFamily="2" charset="2"/>
                  </a:rPr>
                  <a:t> </a:t>
                </a:r>
                <a14:m>
                  <m:oMath xmlns:m="http://schemas.openxmlformats.org/officeDocument/2006/math">
                    <m:r>
                      <a:rPr lang="en-US" i="1">
                        <a:latin typeface="Cambria Math" panose="02040503050406030204" pitchFamily="18" charset="0"/>
                      </a:rPr>
                      <m:t>6</m:t>
                    </m:r>
                    <m:r>
                      <a:rPr lang="en-US" b="0" i="1" smtClean="0">
                        <a:latin typeface="Cambria Math" panose="02040503050406030204" pitchFamily="18" charset="0"/>
                      </a:rPr>
                      <m:t>∗5</m:t>
                    </m:r>
                  </m:oMath>
                </a14:m>
                <a:r>
                  <a:rPr lang="en-US" b="0" dirty="0"/>
                  <a:t> = 30 </a:t>
                </a:r>
              </a:p>
              <a:p>
                <a:r>
                  <a:rPr lang="en-US" dirty="0"/>
                  <a:t>b</a:t>
                </a:r>
                <a:r>
                  <a:rPr lang="en-US" b="0" dirty="0"/>
                  <a:t>its per frame </a:t>
                </a:r>
              </a:p>
            </p:txBody>
          </p:sp>
        </mc:Choice>
        <mc:Fallback xmlns="">
          <p:sp>
            <p:nvSpPr>
              <p:cNvPr id="67" name="TextBox 66">
                <a:extLst>
                  <a:ext uri="{FF2B5EF4-FFF2-40B4-BE49-F238E27FC236}">
                    <a16:creationId xmlns:a16="http://schemas.microsoft.com/office/drawing/2014/main" id="{0A3D290C-202D-8F4C-B5BD-99F0C708CF37}"/>
                  </a:ext>
                </a:extLst>
              </p:cNvPr>
              <p:cNvSpPr txBox="1">
                <a:spLocks noRot="1" noChangeAspect="1" noMove="1" noResize="1" noEditPoints="1" noAdjustHandles="1" noChangeArrowheads="1" noChangeShapeType="1" noTextEdit="1"/>
              </p:cNvSpPr>
              <p:nvPr/>
            </p:nvSpPr>
            <p:spPr>
              <a:xfrm>
                <a:off x="7345740" y="3053098"/>
                <a:ext cx="1611018" cy="646331"/>
              </a:xfrm>
              <a:prstGeom prst="rect">
                <a:avLst/>
              </a:prstGeom>
              <a:blipFill>
                <a:blip r:embed="rId14"/>
                <a:stretch>
                  <a:fillRect l="-8594" t="-13725" r="-7031" b="-235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AF89011C-B946-D24B-81E0-F3646BD1BED9}"/>
                  </a:ext>
                </a:extLst>
              </p:cNvPr>
              <p:cNvSpPr txBox="1"/>
              <p:nvPr/>
            </p:nvSpPr>
            <p:spPr>
              <a:xfrm>
                <a:off x="5379335" y="978696"/>
                <a:ext cx="792205"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68" name="TextBox 67">
                <a:extLst>
                  <a:ext uri="{FF2B5EF4-FFF2-40B4-BE49-F238E27FC236}">
                    <a16:creationId xmlns:a16="http://schemas.microsoft.com/office/drawing/2014/main" id="{AF89011C-B946-D24B-81E0-F3646BD1BED9}"/>
                  </a:ext>
                </a:extLst>
              </p:cNvPr>
              <p:cNvSpPr txBox="1">
                <a:spLocks noRot="1" noChangeAspect="1" noMove="1" noResize="1" noEditPoints="1" noAdjustHandles="1" noChangeArrowheads="1" noChangeShapeType="1" noTextEdit="1"/>
              </p:cNvSpPr>
              <p:nvPr/>
            </p:nvSpPr>
            <p:spPr>
              <a:xfrm>
                <a:off x="5379335" y="978696"/>
                <a:ext cx="792205" cy="415498"/>
              </a:xfrm>
              <a:prstGeom prst="rect">
                <a:avLst/>
              </a:prstGeom>
              <a:blipFill>
                <a:blip r:embed="rId15"/>
                <a:stretch>
                  <a:fillRect b="-18182"/>
                </a:stretch>
              </a:blipFill>
            </p:spPr>
            <p:txBody>
              <a:bodyPr/>
              <a:lstStyle/>
              <a:p>
                <a:r>
                  <a:rPr lang="en-US">
                    <a:noFill/>
                  </a:rPr>
                  <a:t> </a:t>
                </a:r>
              </a:p>
            </p:txBody>
          </p:sp>
        </mc:Fallback>
      </mc:AlternateContent>
    </p:spTree>
    <p:extLst>
      <p:ext uri="{BB962C8B-B14F-4D97-AF65-F5344CB8AC3E}">
        <p14:creationId xmlns:p14="http://schemas.microsoft.com/office/powerpoint/2010/main" val="3990887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subTnLst>
                                    <p:set>
                                      <p:cBhvr override="childStyle">
                                        <p:cTn dur="1" fill="hold" display="0" masterRel="nextClick" afterEffect="1"/>
                                        <p:tgtEl>
                                          <p:spTgt spid="50"/>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subTnLst>
                                    <p:set>
                                      <p:cBhvr override="childStyle">
                                        <p:cTn dur="1" fill="hold" display="0" masterRel="nextClick" afterEffect="1"/>
                                        <p:tgtEl>
                                          <p:spTgt spid="51"/>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subTnLst>
                                    <p:set>
                                      <p:cBhvr override="childStyle">
                                        <p:cTn dur="1" fill="hold" display="0" masterRel="nextClick" afterEffect="1"/>
                                        <p:tgtEl>
                                          <p:spTgt spid="52"/>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subTnLst>
                                    <p:set>
                                      <p:cBhvr override="childStyle">
                                        <p:cTn dur="1" fill="hold" display="0" masterRel="nextClick" afterEffect="1"/>
                                        <p:tgtEl>
                                          <p:spTgt spid="53"/>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subTnLst>
                                    <p:set>
                                      <p:cBhvr override="childStyle">
                                        <p:cTn dur="1" fill="hold" display="0" masterRel="nextClick" afterEffect="1"/>
                                        <p:tgtEl>
                                          <p:spTgt spid="5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subTnLst>
                                    <p:set>
                                      <p:cBhvr override="childStyle">
                                        <p:cTn dur="1" fill="hold" display="0" masterRel="nextClick" afterEffect="1"/>
                                        <p:tgtEl>
                                          <p:spTgt spid="55"/>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44"/>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4" grpId="1" animBg="1"/>
      <p:bldP spid="50" grpId="0" animBg="1"/>
      <p:bldP spid="51" grpId="0" animBg="1"/>
      <p:bldP spid="52" grpId="0" animBg="1"/>
      <p:bldP spid="53" grpId="0" animBg="1"/>
      <p:bldP spid="54" grpId="0" animBg="1"/>
      <p:bldP spid="55" grpId="0" animBg="1"/>
      <p:bldP spid="57" grpId="0" animBg="1"/>
      <p:bldP spid="58" grpId="0" animBg="1"/>
      <p:bldP spid="60" grpId="0" animBg="1"/>
      <p:bldP spid="61" grpId="0"/>
      <p:bldP spid="6" grpId="0"/>
      <p:bldP spid="63" grpId="0"/>
      <p:bldP spid="9" grpId="0"/>
      <p:bldP spid="66" grpId="0"/>
      <p:bldP spid="6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59" name="Table 58">
                <a:extLst>
                  <a:ext uri="{FF2B5EF4-FFF2-40B4-BE49-F238E27FC236}">
                    <a16:creationId xmlns:a16="http://schemas.microsoft.com/office/drawing/2014/main" id="{58BB6A32-D598-514C-97CA-227C66944DA6}"/>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379022">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14229">
                    <a:tc>
                      <a:txBody>
                        <a:bodyPr/>
                        <a:lstStyle/>
                        <a:p>
                          <a:pPr algn="ctr"/>
                          <a:r>
                            <a:rPr lang="en-US" sz="1200" dirty="0">
                              <a:latin typeface="+mj-lt"/>
                            </a:rPr>
                            <a:t>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14229">
                    <a:tc>
                      <a:txBody>
                        <a:bodyPr/>
                        <a:lstStyle/>
                        <a:p>
                          <a:pPr algn="ctr"/>
                          <a:r>
                            <a:rPr lang="en-US" sz="1200" dirty="0">
                              <a:latin typeface="+mj-lt"/>
                            </a:rPr>
                            <a:t>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1</m:t>
                                </m:r>
                              </m:oMath>
                            </m:oMathPara>
                          </a14:m>
                          <a:endParaRPr lang="en-US" sz="1200" dirty="0">
                            <a:latin typeface="+mj-lt"/>
                          </a:endParaRP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14229">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14229">
                    <a:tc>
                      <a:txBody>
                        <a:bodyPr/>
                        <a:lstStyle/>
                        <a:p>
                          <a:pPr algn="ctr"/>
                          <a:r>
                            <a:rPr lang="en-US" sz="1200" dirty="0">
                              <a:latin typeface="+mj-lt"/>
                            </a:rPr>
                            <a:t>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4</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14229">
                    <a:tc>
                      <a:txBody>
                        <a:bodyPr/>
                        <a:lstStyle/>
                        <a:p>
                          <a:pPr algn="ctr"/>
                          <a:r>
                            <a:rPr lang="en-US" sz="1200" dirty="0">
                              <a:latin typeface="+mj-lt"/>
                            </a:rPr>
                            <a:t>101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14229">
                    <a:tc>
                      <a:txBody>
                        <a:bodyPr/>
                        <a:lstStyle/>
                        <a:p>
                          <a:pPr algn="ctr"/>
                          <a:r>
                            <a:rPr lang="en-US" sz="1200" dirty="0">
                              <a:latin typeface="+mj-lt"/>
                            </a:rPr>
                            <a:t>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14229">
                    <a:tc>
                      <a:txBody>
                        <a:bodyPr/>
                        <a:lstStyle/>
                        <a:p>
                          <a:pPr algn="ctr"/>
                          <a:r>
                            <a:rPr lang="en-US" sz="1200" dirty="0">
                              <a:latin typeface="+mj-lt"/>
                            </a:rPr>
                            <a:t>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Choice>
        <mc:Fallback xmlns="">
          <p:graphicFrame>
            <p:nvGraphicFramePr>
              <p:cNvPr id="59" name="Table 58">
                <a:extLst>
                  <a:ext uri="{FF2B5EF4-FFF2-40B4-BE49-F238E27FC236}">
                    <a16:creationId xmlns:a16="http://schemas.microsoft.com/office/drawing/2014/main" id="{58BB6A32-D598-514C-97CA-227C66944DA6}"/>
                  </a:ext>
                </a:extLst>
              </p:cNvPr>
              <p:cNvGraphicFramePr>
                <a:graphicFrameLocks noGrp="1"/>
              </p:cNvGraphicFramePr>
              <p:nvPr/>
            </p:nvGraphicFramePr>
            <p:xfrm>
              <a:off x="1718999" y="2723505"/>
              <a:ext cx="1844889" cy="2273724"/>
            </p:xfrm>
            <a:graphic>
              <a:graphicData uri="http://schemas.openxmlformats.org/drawingml/2006/table">
                <a:tbl>
                  <a:tblPr firstRow="1" bandRow="1">
                    <a:tableStyleId>{5C22544A-7EE6-4342-B048-85BDC9FD1C3A}</a:tableStyleId>
                  </a:tblPr>
                  <a:tblGrid>
                    <a:gridCol w="895309">
                      <a:extLst>
                        <a:ext uri="{9D8B030D-6E8A-4147-A177-3AD203B41FA5}">
                          <a16:colId xmlns:a16="http://schemas.microsoft.com/office/drawing/2014/main" val="3579321307"/>
                        </a:ext>
                      </a:extLst>
                    </a:gridCol>
                    <a:gridCol w="949580">
                      <a:extLst>
                        <a:ext uri="{9D8B030D-6E8A-4147-A177-3AD203B41FA5}">
                          <a16:colId xmlns:a16="http://schemas.microsoft.com/office/drawing/2014/main" val="1029238998"/>
                        </a:ext>
                      </a:extLst>
                    </a:gridCol>
                  </a:tblGrid>
                  <a:tr h="415196">
                    <a:tc>
                      <a:txBody>
                        <a:bodyPr/>
                        <a:lstStyle/>
                        <a:p>
                          <a:pPr algn="ctr"/>
                          <a:r>
                            <a:rPr lang="en-US" sz="1200" dirty="0">
                              <a:solidFill>
                                <a:schemeClr val="bg2">
                                  <a:lumMod val="10000"/>
                                </a:schemeClr>
                              </a:solidFill>
                            </a:rPr>
                            <a:t>Input </a:t>
                          </a:r>
                        </a:p>
                        <a:p>
                          <a:pPr algn="ctr"/>
                          <a:r>
                            <a:rPr lang="en-US" sz="1200" dirty="0">
                              <a:solidFill>
                                <a:schemeClr val="bg2">
                                  <a:lumMod val="10000"/>
                                </a:schemeClr>
                              </a:solidFill>
                            </a:rPr>
                            <a:t>Bits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rPr>
                            <a:t>Subcarrier </a:t>
                          </a:r>
                        </a:p>
                        <a:p>
                          <a:pPr algn="ctr"/>
                          <a:r>
                            <a:rPr lang="en-US" sz="1200" dirty="0">
                              <a:solidFill>
                                <a:schemeClr val="bg2">
                                  <a:lumMod val="10000"/>
                                </a:schemeClr>
                              </a:solidFill>
                            </a:rPr>
                            <a:t>Index </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32316">
                    <a:tc>
                      <a:txBody>
                        <a:bodyPr/>
                        <a:lstStyle/>
                        <a:p>
                          <a:pPr algn="ctr"/>
                          <a:r>
                            <a:rPr lang="en-US" sz="1200" dirty="0">
                              <a:latin typeface="+mj-lt"/>
                            </a:rPr>
                            <a:t>000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32316">
                    <a:tc>
                      <a:txBody>
                        <a:bodyPr/>
                        <a:lstStyle/>
                        <a:p>
                          <a:pPr algn="ctr"/>
                          <a:r>
                            <a:rPr lang="en-US" sz="1200" dirty="0">
                              <a:latin typeface="+mj-lt"/>
                            </a:rPr>
                            <a:t>001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96000" t="-278947" r="-1333" b="-610526"/>
                          </a:stretch>
                        </a:blipFill>
                      </a:tcPr>
                    </a:tc>
                    <a:extLst>
                      <a:ext uri="{0D108BD9-81ED-4DB2-BD59-A6C34878D82A}">
                        <a16:rowId xmlns:a16="http://schemas.microsoft.com/office/drawing/2014/main" val="3765183529"/>
                      </a:ext>
                    </a:extLst>
                  </a:tr>
                  <a:tr h="232316">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2</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32316">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latin typeface="+mj-lt"/>
                            </a:rPr>
                            <a:t>011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3</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r h="232316">
                    <a:tc>
                      <a:txBody>
                        <a:bodyPr/>
                        <a:lstStyle/>
                        <a:p>
                          <a:pPr algn="ctr"/>
                          <a:r>
                            <a:rPr lang="en-US" sz="1200" dirty="0">
                              <a:latin typeface="+mj-lt"/>
                            </a:rPr>
                            <a:t>100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4</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5009470"/>
                      </a:ext>
                    </a:extLst>
                  </a:tr>
                  <a:tr h="232316">
                    <a:tc>
                      <a:txBody>
                        <a:bodyPr/>
                        <a:lstStyle/>
                        <a:p>
                          <a:pPr algn="ctr"/>
                          <a:r>
                            <a:rPr lang="en-US" sz="1200" dirty="0">
                              <a:latin typeface="+mj-lt"/>
                            </a:rPr>
                            <a:t>101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5</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067612"/>
                      </a:ext>
                    </a:extLst>
                  </a:tr>
                  <a:tr h="232316">
                    <a:tc>
                      <a:txBody>
                        <a:bodyPr/>
                        <a:lstStyle/>
                        <a:p>
                          <a:pPr algn="ctr"/>
                          <a:r>
                            <a:rPr lang="en-US" sz="1200" dirty="0">
                              <a:latin typeface="+mj-lt"/>
                            </a:rPr>
                            <a:t>110</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6</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462183"/>
                      </a:ext>
                    </a:extLst>
                  </a:tr>
                  <a:tr h="232316">
                    <a:tc>
                      <a:txBody>
                        <a:bodyPr/>
                        <a:lstStyle/>
                        <a:p>
                          <a:pPr algn="ctr"/>
                          <a:r>
                            <a:rPr lang="en-US" sz="1200" dirty="0">
                              <a:latin typeface="+mj-lt"/>
                            </a:rPr>
                            <a:t>111</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mj-lt"/>
                            </a:rPr>
                            <a:t>7</a:t>
                          </a:r>
                        </a:p>
                      </a:txBody>
                      <a:tcPr marL="49438" marR="49438" marT="24718" marB="24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910947"/>
                      </a:ext>
                    </a:extLst>
                  </a:tr>
                </a:tbl>
              </a:graphicData>
            </a:graphic>
          </p:graphicFrame>
        </mc:Fallback>
      </mc:AlternateContent>
      <p:sp>
        <p:nvSpPr>
          <p:cNvPr id="43" name="Rounded Rectangle 42">
            <a:extLst>
              <a:ext uri="{FF2B5EF4-FFF2-40B4-BE49-F238E27FC236}">
                <a16:creationId xmlns:a16="http://schemas.microsoft.com/office/drawing/2014/main" id="{67127101-3768-A844-BD5B-79122CF7872A}"/>
              </a:ext>
            </a:extLst>
          </p:cNvPr>
          <p:cNvSpPr/>
          <p:nvPr/>
        </p:nvSpPr>
        <p:spPr bwMode="auto">
          <a:xfrm>
            <a:off x="691100" y="1761904"/>
            <a:ext cx="416979" cy="440606"/>
          </a:xfrm>
          <a:prstGeom prst="roundRect">
            <a:avLst/>
          </a:prstGeom>
          <a:pattFill prst="shingle">
            <a:fgClr>
              <a:schemeClr val="bg2">
                <a:lumMod val="10000"/>
              </a:schemeClr>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2" name="Slide Number Placeholder 1">
            <a:extLst>
              <a:ext uri="{FF2B5EF4-FFF2-40B4-BE49-F238E27FC236}">
                <a16:creationId xmlns:a16="http://schemas.microsoft.com/office/drawing/2014/main" id="{C5E8D361-B18C-D949-9E61-DA825E62861D}"/>
              </a:ext>
            </a:extLst>
          </p:cNvPr>
          <p:cNvSpPr>
            <a:spLocks noGrp="1"/>
          </p:cNvSpPr>
          <p:nvPr>
            <p:ph type="sldNum" sz="quarter" idx="10"/>
          </p:nvPr>
        </p:nvSpPr>
        <p:spPr/>
        <p:txBody>
          <a:bodyPr/>
          <a:lstStyle/>
          <a:p>
            <a:pPr>
              <a:defRPr/>
            </a:pPr>
            <a:fld id="{FA7B7BEA-FF61-5044-8584-9B239E5827BF}" type="slidenum">
              <a:rPr lang="en-US" smtClean="0"/>
              <a:pPr>
                <a:defRPr/>
              </a:pPr>
              <a:t>36</a:t>
            </a:fld>
            <a:endParaRPr lang="en-US" dirty="0"/>
          </a:p>
        </p:txBody>
      </p:sp>
      <p:grpSp>
        <p:nvGrpSpPr>
          <p:cNvPr id="56" name="Group 55">
            <a:extLst>
              <a:ext uri="{FF2B5EF4-FFF2-40B4-BE49-F238E27FC236}">
                <a16:creationId xmlns:a16="http://schemas.microsoft.com/office/drawing/2014/main" id="{AB98DEC0-A685-1E49-8867-A002D32DA600}"/>
              </a:ext>
            </a:extLst>
          </p:cNvPr>
          <p:cNvGrpSpPr/>
          <p:nvPr/>
        </p:nvGrpSpPr>
        <p:grpSpPr>
          <a:xfrm>
            <a:off x="3851920" y="4260208"/>
            <a:ext cx="3227365" cy="759814"/>
            <a:chOff x="4139952" y="4260208"/>
            <a:chExt cx="3227365" cy="759814"/>
          </a:xfrm>
        </p:grpSpPr>
        <p:sp>
          <p:nvSpPr>
            <p:cNvPr id="14" name="Rectangle 13">
              <a:extLst>
                <a:ext uri="{FF2B5EF4-FFF2-40B4-BE49-F238E27FC236}">
                  <a16:creationId xmlns:a16="http://schemas.microsoft.com/office/drawing/2014/main" id="{6C962BAF-684D-6945-9E58-E68F132A24D1}"/>
                </a:ext>
              </a:extLst>
            </p:cNvPr>
            <p:cNvSpPr/>
            <p:nvPr/>
          </p:nvSpPr>
          <p:spPr bwMode="auto">
            <a:xfrm>
              <a:off x="4335434" y="4260208"/>
              <a:ext cx="360040" cy="360040"/>
            </a:xfrm>
            <a:prstGeom prst="rect">
              <a:avLst/>
            </a:prstGeom>
            <a:pattFill prst="shingle">
              <a:fgClr>
                <a:schemeClr val="bg2">
                  <a:lumMod val="10000"/>
                </a:schemeClr>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5" name="Rectangle 14">
              <a:extLst>
                <a:ext uri="{FF2B5EF4-FFF2-40B4-BE49-F238E27FC236}">
                  <a16:creationId xmlns:a16="http://schemas.microsoft.com/office/drawing/2014/main" id="{DF004A2A-1329-5248-8108-C9C8ED2546E8}"/>
                </a:ext>
              </a:extLst>
            </p:cNvPr>
            <p:cNvSpPr/>
            <p:nvPr/>
          </p:nvSpPr>
          <p:spPr bwMode="auto">
            <a:xfrm>
              <a:off x="5197784" y="4260208"/>
              <a:ext cx="360040" cy="360040"/>
            </a:xfrm>
            <a:prstGeom prst="rect">
              <a:avLst/>
            </a:prstGeom>
            <a:pattFill prst="trellis">
              <a:fgClr>
                <a:schemeClr val="accent2"/>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6" name="Rectangle 15">
              <a:extLst>
                <a:ext uri="{FF2B5EF4-FFF2-40B4-BE49-F238E27FC236}">
                  <a16:creationId xmlns:a16="http://schemas.microsoft.com/office/drawing/2014/main" id="{24751B24-3444-0649-91EA-BFF3EECEACC9}"/>
                </a:ext>
              </a:extLst>
            </p:cNvPr>
            <p:cNvSpPr/>
            <p:nvPr/>
          </p:nvSpPr>
          <p:spPr bwMode="auto">
            <a:xfrm>
              <a:off x="6062953" y="4260208"/>
              <a:ext cx="360040" cy="360040"/>
            </a:xfrm>
            <a:prstGeom prst="rect">
              <a:avLst/>
            </a:prstGeom>
            <a:pattFill prst="horzBrick">
              <a:fgClr>
                <a:schemeClr val="accent4"/>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7" name="Rectangle 16">
              <a:extLst>
                <a:ext uri="{FF2B5EF4-FFF2-40B4-BE49-F238E27FC236}">
                  <a16:creationId xmlns:a16="http://schemas.microsoft.com/office/drawing/2014/main" id="{064974AB-12F3-B64E-8CA0-249D3093B889}"/>
                </a:ext>
              </a:extLst>
            </p:cNvPr>
            <p:cNvSpPr/>
            <p:nvPr/>
          </p:nvSpPr>
          <p:spPr bwMode="auto">
            <a:xfrm>
              <a:off x="6892729" y="4260208"/>
              <a:ext cx="360040" cy="360040"/>
            </a:xfrm>
            <a:prstGeom prst="rect">
              <a:avLst/>
            </a:prstGeom>
            <a:pattFill prst="sphere">
              <a:fgClr>
                <a:schemeClr val="accent1"/>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731D797-F70A-CB44-A6BC-83DCD09E57AF}"/>
                    </a:ext>
                  </a:extLst>
                </p:cNvPr>
                <p:cNvSpPr txBox="1"/>
                <p:nvPr/>
              </p:nvSpPr>
              <p:spPr>
                <a:xfrm>
                  <a:off x="4139952" y="4804578"/>
                  <a:ext cx="723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=−40</m:t>
                        </m:r>
                      </m:oMath>
                    </m:oMathPara>
                  </a14:m>
                  <a:endParaRPr lang="en-US" sz="1400" dirty="0"/>
                </a:p>
              </p:txBody>
            </p:sp>
          </mc:Choice>
          <mc:Fallback xmlns="">
            <p:sp>
              <p:nvSpPr>
                <p:cNvPr id="32" name="TextBox 31">
                  <a:extLst>
                    <a:ext uri="{FF2B5EF4-FFF2-40B4-BE49-F238E27FC236}">
                      <a16:creationId xmlns:a16="http://schemas.microsoft.com/office/drawing/2014/main" id="{7731D797-F70A-CB44-A6BC-83DCD09E57AF}"/>
                    </a:ext>
                  </a:extLst>
                </p:cNvPr>
                <p:cNvSpPr txBox="1">
                  <a:spLocks noRot="1" noChangeAspect="1" noMove="1" noResize="1" noEditPoints="1" noAdjustHandles="1" noChangeArrowheads="1" noChangeShapeType="1" noTextEdit="1"/>
                </p:cNvSpPr>
                <p:nvPr/>
              </p:nvSpPr>
              <p:spPr>
                <a:xfrm>
                  <a:off x="4139952" y="4804578"/>
                  <a:ext cx="723788" cy="215444"/>
                </a:xfrm>
                <a:prstGeom prst="rect">
                  <a:avLst/>
                </a:prstGeom>
                <a:blipFill>
                  <a:blip r:embed="rId4"/>
                  <a:stretch>
                    <a:fillRect l="-8621"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EA9AF62-5903-B94A-B5BD-F9A376037269}"/>
                    </a:ext>
                  </a:extLst>
                </p:cNvPr>
                <p:cNvSpPr txBox="1"/>
                <p:nvPr/>
              </p:nvSpPr>
              <p:spPr>
                <a:xfrm>
                  <a:off x="5051303" y="4804578"/>
                  <a:ext cx="723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=−20</m:t>
                        </m:r>
                      </m:oMath>
                    </m:oMathPara>
                  </a14:m>
                  <a:endParaRPr lang="en-US" sz="1400" dirty="0"/>
                </a:p>
              </p:txBody>
            </p:sp>
          </mc:Choice>
          <mc:Fallback xmlns="">
            <p:sp>
              <p:nvSpPr>
                <p:cNvPr id="33" name="TextBox 32">
                  <a:extLst>
                    <a:ext uri="{FF2B5EF4-FFF2-40B4-BE49-F238E27FC236}">
                      <a16:creationId xmlns:a16="http://schemas.microsoft.com/office/drawing/2014/main" id="{AEA9AF62-5903-B94A-B5BD-F9A376037269}"/>
                    </a:ext>
                  </a:extLst>
                </p:cNvPr>
                <p:cNvSpPr txBox="1">
                  <a:spLocks noRot="1" noChangeAspect="1" noMove="1" noResize="1" noEditPoints="1" noAdjustHandles="1" noChangeArrowheads="1" noChangeShapeType="1" noTextEdit="1"/>
                </p:cNvSpPr>
                <p:nvPr/>
              </p:nvSpPr>
              <p:spPr>
                <a:xfrm>
                  <a:off x="5051303" y="4804578"/>
                  <a:ext cx="723788" cy="215444"/>
                </a:xfrm>
                <a:prstGeom prst="rect">
                  <a:avLst/>
                </a:prstGeom>
                <a:blipFill>
                  <a:blip r:embed="rId5"/>
                  <a:stretch>
                    <a:fillRect l="-6780"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11F7489-EA0F-FE44-8242-3DE723B00AD0}"/>
                    </a:ext>
                  </a:extLst>
                </p:cNvPr>
                <p:cNvSpPr txBox="1"/>
                <p:nvPr/>
              </p:nvSpPr>
              <p:spPr>
                <a:xfrm>
                  <a:off x="6030715" y="4804578"/>
                  <a:ext cx="5891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=20</m:t>
                        </m:r>
                      </m:oMath>
                    </m:oMathPara>
                  </a14:m>
                  <a:endParaRPr lang="en-US" sz="1400" dirty="0"/>
                </a:p>
              </p:txBody>
            </p:sp>
          </mc:Choice>
          <mc:Fallback xmlns="">
            <p:sp>
              <p:nvSpPr>
                <p:cNvPr id="34" name="TextBox 33">
                  <a:extLst>
                    <a:ext uri="{FF2B5EF4-FFF2-40B4-BE49-F238E27FC236}">
                      <a16:creationId xmlns:a16="http://schemas.microsoft.com/office/drawing/2014/main" id="{B11F7489-EA0F-FE44-8242-3DE723B00AD0}"/>
                    </a:ext>
                  </a:extLst>
                </p:cNvPr>
                <p:cNvSpPr txBox="1">
                  <a:spLocks noRot="1" noChangeAspect="1" noMove="1" noResize="1" noEditPoints="1" noAdjustHandles="1" noChangeArrowheads="1" noChangeShapeType="1" noTextEdit="1"/>
                </p:cNvSpPr>
                <p:nvPr/>
              </p:nvSpPr>
              <p:spPr>
                <a:xfrm>
                  <a:off x="6030715" y="4804578"/>
                  <a:ext cx="589136" cy="215444"/>
                </a:xfrm>
                <a:prstGeom prst="rect">
                  <a:avLst/>
                </a:prstGeom>
                <a:blipFill>
                  <a:blip r:embed="rId6"/>
                  <a:stretch>
                    <a:fillRect l="-10638" r="-2128"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5FEA9F5-E022-2B4E-B553-ECDABDC51A11}"/>
                    </a:ext>
                  </a:extLst>
                </p:cNvPr>
                <p:cNvSpPr txBox="1"/>
                <p:nvPr/>
              </p:nvSpPr>
              <p:spPr>
                <a:xfrm>
                  <a:off x="6778181" y="4804578"/>
                  <a:ext cx="5891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=40</m:t>
                        </m:r>
                      </m:oMath>
                    </m:oMathPara>
                  </a14:m>
                  <a:endParaRPr lang="en-US" sz="1400" dirty="0"/>
                </a:p>
              </p:txBody>
            </p:sp>
          </mc:Choice>
          <mc:Fallback xmlns="">
            <p:sp>
              <p:nvSpPr>
                <p:cNvPr id="35" name="TextBox 34">
                  <a:extLst>
                    <a:ext uri="{FF2B5EF4-FFF2-40B4-BE49-F238E27FC236}">
                      <a16:creationId xmlns:a16="http://schemas.microsoft.com/office/drawing/2014/main" id="{F5FEA9F5-E022-2B4E-B553-ECDABDC51A11}"/>
                    </a:ext>
                  </a:extLst>
                </p:cNvPr>
                <p:cNvSpPr txBox="1">
                  <a:spLocks noRot="1" noChangeAspect="1" noMove="1" noResize="1" noEditPoints="1" noAdjustHandles="1" noChangeArrowheads="1" noChangeShapeType="1" noTextEdit="1"/>
                </p:cNvSpPr>
                <p:nvPr/>
              </p:nvSpPr>
              <p:spPr>
                <a:xfrm>
                  <a:off x="6778181" y="4804578"/>
                  <a:ext cx="589136" cy="215444"/>
                </a:xfrm>
                <a:prstGeom prst="rect">
                  <a:avLst/>
                </a:prstGeom>
                <a:blipFill>
                  <a:blip r:embed="rId7"/>
                  <a:stretch>
                    <a:fillRect l="-12766" r="-2128" b="-5556"/>
                  </a:stretch>
                </a:blipFill>
              </p:spPr>
              <p:txBody>
                <a:bodyPr/>
                <a:lstStyle/>
                <a:p>
                  <a:r>
                    <a:rPr lang="en-US">
                      <a:noFill/>
                    </a:rPr>
                    <a:t> </a:t>
                  </a:r>
                </a:p>
              </p:txBody>
            </p:sp>
          </mc:Fallback>
        </mc:AlternateContent>
      </p:grpSp>
      <p:sp>
        <p:nvSpPr>
          <p:cNvPr id="36" name="Rectangle 1">
            <a:extLst>
              <a:ext uri="{FF2B5EF4-FFF2-40B4-BE49-F238E27FC236}">
                <a16:creationId xmlns:a16="http://schemas.microsoft.com/office/drawing/2014/main" id="{72A39BC1-7BF2-AF43-B8EF-9A57E14A9A04}"/>
              </a:ext>
            </a:extLst>
          </p:cNvPr>
          <p:cNvSpPr>
            <a:spLocks/>
          </p:cNvSpPr>
          <p:nvPr/>
        </p:nvSpPr>
        <p:spPr bwMode="auto">
          <a:xfrm>
            <a:off x="689966" y="564356"/>
            <a:ext cx="7194402"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Encoding</a:t>
            </a:r>
          </a:p>
        </p:txBody>
      </p:sp>
      <p:sp>
        <p:nvSpPr>
          <p:cNvPr id="37" name="Oval 3">
            <a:extLst>
              <a:ext uri="{FF2B5EF4-FFF2-40B4-BE49-F238E27FC236}">
                <a16:creationId xmlns:a16="http://schemas.microsoft.com/office/drawing/2014/main" id="{9C9B17E0-634C-5042-AFCB-1C71795E881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4">
            <a:extLst>
              <a:ext uri="{FF2B5EF4-FFF2-40B4-BE49-F238E27FC236}">
                <a16:creationId xmlns:a16="http://schemas.microsoft.com/office/drawing/2014/main" id="{F756B9A0-CCC8-0349-8929-C0F4DCB8D7D2}"/>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9" name="Oval 5">
            <a:extLst>
              <a:ext uri="{FF2B5EF4-FFF2-40B4-BE49-F238E27FC236}">
                <a16:creationId xmlns:a16="http://schemas.microsoft.com/office/drawing/2014/main" id="{05CD41D8-BC75-3F4B-B334-605CF3B98B3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mc:AlternateContent xmlns:mc="http://schemas.openxmlformats.org/markup-compatibility/2006" xmlns:a14="http://schemas.microsoft.com/office/drawing/2010/main">
        <mc:Choice Requires="a14">
          <p:graphicFrame>
            <p:nvGraphicFramePr>
              <p:cNvPr id="41" name="Table 40">
                <a:extLst>
                  <a:ext uri="{FF2B5EF4-FFF2-40B4-BE49-F238E27FC236}">
                    <a16:creationId xmlns:a16="http://schemas.microsoft.com/office/drawing/2014/main" id="{B5548BF8-8649-0343-8EB1-1265F5691030}"/>
                  </a:ext>
                </a:extLst>
              </p:cNvPr>
              <p:cNvGraphicFramePr>
                <a:graphicFrameLocks noGrp="1"/>
              </p:cNvGraphicFramePr>
              <p:nvPr/>
            </p:nvGraphicFramePr>
            <p:xfrm>
              <a:off x="85103" y="3235712"/>
              <a:ext cx="1474471" cy="1350540"/>
            </p:xfrm>
            <a:graphic>
              <a:graphicData uri="http://schemas.openxmlformats.org/drawingml/2006/table">
                <a:tbl>
                  <a:tblPr firstRow="1" bandRow="1">
                    <a:tableStyleId>{5C22544A-7EE6-4342-B048-85BDC9FD1C3A}</a:tableStyleId>
                  </a:tblPr>
                  <a:tblGrid>
                    <a:gridCol w="715547">
                      <a:extLst>
                        <a:ext uri="{9D8B030D-6E8A-4147-A177-3AD203B41FA5}">
                          <a16:colId xmlns:a16="http://schemas.microsoft.com/office/drawing/2014/main" val="3579321307"/>
                        </a:ext>
                      </a:extLst>
                    </a:gridCol>
                    <a:gridCol w="758924">
                      <a:extLst>
                        <a:ext uri="{9D8B030D-6E8A-4147-A177-3AD203B41FA5}">
                          <a16:colId xmlns:a16="http://schemas.microsoft.com/office/drawing/2014/main" val="1029238998"/>
                        </a:ext>
                      </a:extLst>
                    </a:gridCol>
                  </a:tblGrid>
                  <a:tr h="220025">
                    <a:tc>
                      <a:txBody>
                        <a:bodyPr/>
                        <a:lstStyle/>
                        <a:p>
                          <a:pPr algn="ctr"/>
                          <a:r>
                            <a:rPr lang="en-US" sz="1200" dirty="0">
                              <a:solidFill>
                                <a:schemeClr val="bg2">
                                  <a:lumMod val="10000"/>
                                </a:schemeClr>
                              </a:solidFill>
                              <a:latin typeface="+mn-lt"/>
                            </a:rPr>
                            <a:t>Input Bits</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Phase (</a:t>
                          </a:r>
                          <a14:m>
                            <m:oMath xmlns:m="http://schemas.openxmlformats.org/officeDocument/2006/math">
                              <m:r>
                                <a:rPr lang="en-US" sz="1200" i="1" dirty="0" smtClean="0">
                                  <a:solidFill>
                                    <a:schemeClr val="bg2">
                                      <a:lumMod val="10000"/>
                                    </a:schemeClr>
                                  </a:solidFill>
                                  <a:latin typeface="Cambria Math" panose="02040503050406030204" pitchFamily="18" charset="0"/>
                                  <a:ea typeface="Cambria Math" panose="02040503050406030204" pitchFamily="18" charset="0"/>
                                </a:rPr>
                                <m:t>𝜃</m:t>
                              </m:r>
                            </m:oMath>
                          </a14:m>
                          <a:r>
                            <a:rPr lang="en-US" sz="1200" dirty="0">
                              <a:solidFill>
                                <a:schemeClr val="bg2">
                                  <a:lumMod val="10000"/>
                                </a:schemeClr>
                              </a:solidFill>
                              <a:latin typeface="+mn-lt"/>
                            </a:rPr>
                            <a:t>)</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2925434"/>
                      </a:ext>
                    </a:extLst>
                  </a:tr>
                  <a:tr h="220025">
                    <a:tc>
                      <a:txBody>
                        <a:bodyPr/>
                        <a:lstStyle/>
                        <a:p>
                          <a:pPr algn="ctr"/>
                          <a:r>
                            <a:rPr lang="en-US" sz="1200" dirty="0">
                              <a:solidFill>
                                <a:schemeClr val="bg2">
                                  <a:lumMod val="10000"/>
                                </a:schemeClr>
                              </a:solidFill>
                              <a:latin typeface="+mn-lt"/>
                            </a:rPr>
                            <a:t>00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20025">
                    <a:tc>
                      <a:txBody>
                        <a:bodyPr/>
                        <a:lstStyle/>
                        <a:p>
                          <a:pPr algn="ctr"/>
                          <a:r>
                            <a:rPr lang="en-US" sz="1200" dirty="0">
                              <a:solidFill>
                                <a:schemeClr val="bg2">
                                  <a:lumMod val="10000"/>
                                </a:schemeClr>
                              </a:solidFill>
                              <a:latin typeface="+mn-lt"/>
                            </a:rPr>
                            <a:t>01</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20025">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solidFill>
                                <a:schemeClr val="bg2">
                                  <a:lumMod val="10000"/>
                                </a:schemeClr>
                              </a:solidFill>
                              <a:latin typeface="+mn-lt"/>
                            </a:rPr>
                            <a:t>10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20025">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200" b="0" i="1" smtClean="0">
                                    <a:solidFill>
                                      <a:schemeClr val="bg2">
                                        <a:lumMod val="10000"/>
                                      </a:schemeClr>
                                    </a:solidFill>
                                    <a:latin typeface="Cambria Math" panose="02040503050406030204" pitchFamily="18" charset="0"/>
                                  </a:rPr>
                                  <m:t>11</m:t>
                                </m:r>
                              </m:oMath>
                            </m:oMathPara>
                          </a14:m>
                          <a:endParaRPr lang="en-US" sz="1200" dirty="0">
                            <a:solidFill>
                              <a:schemeClr val="bg2">
                                <a:lumMod val="10000"/>
                              </a:schemeClr>
                            </a:solidFill>
                            <a:latin typeface="+mn-lt"/>
                          </a:endParaRP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bl>
              </a:graphicData>
            </a:graphic>
          </p:graphicFrame>
        </mc:Choice>
        <mc:Fallback xmlns="">
          <p:graphicFrame>
            <p:nvGraphicFramePr>
              <p:cNvPr id="41" name="Table 40">
                <a:extLst>
                  <a:ext uri="{FF2B5EF4-FFF2-40B4-BE49-F238E27FC236}">
                    <a16:creationId xmlns:a16="http://schemas.microsoft.com/office/drawing/2014/main" id="{B5548BF8-8649-0343-8EB1-1265F5691030}"/>
                  </a:ext>
                </a:extLst>
              </p:cNvPr>
              <p:cNvGraphicFramePr>
                <a:graphicFrameLocks noGrp="1"/>
              </p:cNvGraphicFramePr>
              <p:nvPr/>
            </p:nvGraphicFramePr>
            <p:xfrm>
              <a:off x="85103" y="3235712"/>
              <a:ext cx="1474471" cy="1350540"/>
            </p:xfrm>
            <a:graphic>
              <a:graphicData uri="http://schemas.openxmlformats.org/drawingml/2006/table">
                <a:tbl>
                  <a:tblPr firstRow="1" bandRow="1">
                    <a:tableStyleId>{5C22544A-7EE6-4342-B048-85BDC9FD1C3A}</a:tableStyleId>
                  </a:tblPr>
                  <a:tblGrid>
                    <a:gridCol w="715547">
                      <a:extLst>
                        <a:ext uri="{9D8B030D-6E8A-4147-A177-3AD203B41FA5}">
                          <a16:colId xmlns:a16="http://schemas.microsoft.com/office/drawing/2014/main" val="3579321307"/>
                        </a:ext>
                      </a:extLst>
                    </a:gridCol>
                    <a:gridCol w="758924">
                      <a:extLst>
                        <a:ext uri="{9D8B030D-6E8A-4147-A177-3AD203B41FA5}">
                          <a16:colId xmlns:a16="http://schemas.microsoft.com/office/drawing/2014/main" val="1029238998"/>
                        </a:ext>
                      </a:extLst>
                    </a:gridCol>
                  </a:tblGrid>
                  <a:tr h="416412">
                    <a:tc>
                      <a:txBody>
                        <a:bodyPr/>
                        <a:lstStyle/>
                        <a:p>
                          <a:pPr algn="ctr"/>
                          <a:r>
                            <a:rPr lang="en-US" sz="1200" dirty="0">
                              <a:solidFill>
                                <a:schemeClr val="bg2">
                                  <a:lumMod val="10000"/>
                                </a:schemeClr>
                              </a:solidFill>
                              <a:latin typeface="+mn-lt"/>
                            </a:rPr>
                            <a:t>Input Bits</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96667" t="-6061" r="-1667" b="-245455"/>
                          </a:stretch>
                        </a:blipFill>
                      </a:tcPr>
                    </a:tc>
                    <a:extLst>
                      <a:ext uri="{0D108BD9-81ED-4DB2-BD59-A6C34878D82A}">
                        <a16:rowId xmlns:a16="http://schemas.microsoft.com/office/drawing/2014/main" val="4202925434"/>
                      </a:ext>
                    </a:extLst>
                  </a:tr>
                  <a:tr h="233532">
                    <a:tc>
                      <a:txBody>
                        <a:bodyPr/>
                        <a:lstStyle/>
                        <a:p>
                          <a:pPr algn="ctr"/>
                          <a:r>
                            <a:rPr lang="en-US" sz="1200" dirty="0">
                              <a:solidFill>
                                <a:schemeClr val="bg2">
                                  <a:lumMod val="10000"/>
                                </a:schemeClr>
                              </a:solidFill>
                              <a:latin typeface="+mn-lt"/>
                            </a:rPr>
                            <a:t>00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941189"/>
                      </a:ext>
                    </a:extLst>
                  </a:tr>
                  <a:tr h="233532">
                    <a:tc>
                      <a:txBody>
                        <a:bodyPr/>
                        <a:lstStyle/>
                        <a:p>
                          <a:pPr algn="ctr"/>
                          <a:r>
                            <a:rPr lang="en-US" sz="1200" dirty="0">
                              <a:solidFill>
                                <a:schemeClr val="bg2">
                                  <a:lumMod val="10000"/>
                                </a:schemeClr>
                              </a:solidFill>
                              <a:latin typeface="+mn-lt"/>
                            </a:rPr>
                            <a:t>01</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3529"/>
                      </a:ext>
                    </a:extLst>
                  </a:tr>
                  <a:tr h="233532">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dirty="0">
                              <a:solidFill>
                                <a:schemeClr val="bg2">
                                  <a:lumMod val="10000"/>
                                </a:schemeClr>
                              </a:solidFill>
                              <a:latin typeface="+mn-lt"/>
                            </a:rPr>
                            <a:t>10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2">
                                  <a:lumMod val="10000"/>
                                </a:schemeClr>
                              </a:solidFill>
                              <a:latin typeface="+mn-lt"/>
                            </a:rPr>
                            <a:t>20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414494"/>
                      </a:ext>
                    </a:extLst>
                  </a:tr>
                  <a:tr h="233532">
                    <a:tc>
                      <a:txBody>
                        <a:bodyPr/>
                        <a:lstStyle/>
                        <a:p>
                          <a:endParaRPr lang="en-US"/>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1754" t="-478947" r="-107018" b="-31579"/>
                          </a:stretch>
                        </a:blipFill>
                      </a:tcPr>
                    </a:tc>
                    <a:tc>
                      <a:txBody>
                        <a:bodyPr/>
                        <a:lstStyle/>
                        <a:p>
                          <a:pPr algn="ctr"/>
                          <a:r>
                            <a:rPr lang="en-US" sz="1200" dirty="0">
                              <a:solidFill>
                                <a:schemeClr val="bg2">
                                  <a:lumMod val="10000"/>
                                </a:schemeClr>
                              </a:solidFill>
                              <a:latin typeface="+mn-lt"/>
                            </a:rPr>
                            <a:t>40</a:t>
                          </a:r>
                        </a:p>
                      </a:txBody>
                      <a:tcPr marL="50653" marR="50653" marT="25326" marB="2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383723"/>
                      </a:ext>
                    </a:extLst>
                  </a:tr>
                </a:tbl>
              </a:graphicData>
            </a:graphic>
          </p:graphicFrame>
        </mc:Fallback>
      </mc:AlternateContent>
      <p:graphicFrame>
        <p:nvGraphicFramePr>
          <p:cNvPr id="46" name="Table 45">
            <a:extLst>
              <a:ext uri="{FF2B5EF4-FFF2-40B4-BE49-F238E27FC236}">
                <a16:creationId xmlns:a16="http://schemas.microsoft.com/office/drawing/2014/main" id="{9B2D6E81-EB1D-A94E-82CA-2723FE9A1A1B}"/>
              </a:ext>
            </a:extLst>
          </p:cNvPr>
          <p:cNvGraphicFramePr>
            <a:graphicFrameLocks noGrp="1"/>
          </p:cNvGraphicFramePr>
          <p:nvPr/>
        </p:nvGraphicFramePr>
        <p:xfrm>
          <a:off x="717630" y="1533649"/>
          <a:ext cx="2827472" cy="253814"/>
        </p:xfrm>
        <a:graphic>
          <a:graphicData uri="http://schemas.openxmlformats.org/drawingml/2006/table">
            <a:tbl>
              <a:tblPr firstRow="1" bandRow="1">
                <a:tableStyleId>{5C22544A-7EE6-4342-B048-85BDC9FD1C3A}</a:tableStyleId>
              </a:tblPr>
              <a:tblGrid>
                <a:gridCol w="353434">
                  <a:extLst>
                    <a:ext uri="{9D8B030D-6E8A-4147-A177-3AD203B41FA5}">
                      <a16:colId xmlns:a16="http://schemas.microsoft.com/office/drawing/2014/main" val="20000"/>
                    </a:ext>
                  </a:extLst>
                </a:gridCol>
                <a:gridCol w="353434">
                  <a:extLst>
                    <a:ext uri="{9D8B030D-6E8A-4147-A177-3AD203B41FA5}">
                      <a16:colId xmlns:a16="http://schemas.microsoft.com/office/drawing/2014/main" val="20001"/>
                    </a:ext>
                  </a:extLst>
                </a:gridCol>
                <a:gridCol w="353434">
                  <a:extLst>
                    <a:ext uri="{9D8B030D-6E8A-4147-A177-3AD203B41FA5}">
                      <a16:colId xmlns:a16="http://schemas.microsoft.com/office/drawing/2014/main" val="20002"/>
                    </a:ext>
                  </a:extLst>
                </a:gridCol>
                <a:gridCol w="353434">
                  <a:extLst>
                    <a:ext uri="{9D8B030D-6E8A-4147-A177-3AD203B41FA5}">
                      <a16:colId xmlns:a16="http://schemas.microsoft.com/office/drawing/2014/main" val="20003"/>
                    </a:ext>
                  </a:extLst>
                </a:gridCol>
                <a:gridCol w="353434">
                  <a:extLst>
                    <a:ext uri="{9D8B030D-6E8A-4147-A177-3AD203B41FA5}">
                      <a16:colId xmlns:a16="http://schemas.microsoft.com/office/drawing/2014/main" val="20004"/>
                    </a:ext>
                  </a:extLst>
                </a:gridCol>
                <a:gridCol w="353434">
                  <a:extLst>
                    <a:ext uri="{9D8B030D-6E8A-4147-A177-3AD203B41FA5}">
                      <a16:colId xmlns:a16="http://schemas.microsoft.com/office/drawing/2014/main" val="20005"/>
                    </a:ext>
                  </a:extLst>
                </a:gridCol>
                <a:gridCol w="353434">
                  <a:extLst>
                    <a:ext uri="{9D8B030D-6E8A-4147-A177-3AD203B41FA5}">
                      <a16:colId xmlns:a16="http://schemas.microsoft.com/office/drawing/2014/main" val="20006"/>
                    </a:ext>
                  </a:extLst>
                </a:gridCol>
                <a:gridCol w="353434">
                  <a:extLst>
                    <a:ext uri="{9D8B030D-6E8A-4147-A177-3AD203B41FA5}">
                      <a16:colId xmlns:a16="http://schemas.microsoft.com/office/drawing/2014/main" val="20007"/>
                    </a:ext>
                  </a:extLst>
                </a:gridCol>
              </a:tblGrid>
              <a:tr h="250812">
                <a:tc>
                  <a:txBody>
                    <a:bodyPr/>
                    <a:lstStyle/>
                    <a:p>
                      <a:pPr algn="ctr"/>
                      <a:r>
                        <a:rPr lang="en-US" sz="12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48" name="Rounded Rectangle 47">
            <a:extLst>
              <a:ext uri="{FF2B5EF4-FFF2-40B4-BE49-F238E27FC236}">
                <a16:creationId xmlns:a16="http://schemas.microsoft.com/office/drawing/2014/main" id="{0814E09C-3673-034C-A635-DF6155C11771}"/>
              </a:ext>
            </a:extLst>
          </p:cNvPr>
          <p:cNvSpPr/>
          <p:nvPr/>
        </p:nvSpPr>
        <p:spPr bwMode="auto">
          <a:xfrm>
            <a:off x="616614" y="1419622"/>
            <a:ext cx="3091290" cy="959114"/>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cxnSp>
        <p:nvCxnSpPr>
          <p:cNvPr id="49" name="Curved Connector 48">
            <a:extLst>
              <a:ext uri="{FF2B5EF4-FFF2-40B4-BE49-F238E27FC236}">
                <a16:creationId xmlns:a16="http://schemas.microsoft.com/office/drawing/2014/main" id="{90F84835-043C-C844-9B77-612C2CDD166B}"/>
              </a:ext>
            </a:extLst>
          </p:cNvPr>
          <p:cNvCxnSpPr>
            <a:cxnSpLocks/>
            <a:stCxn id="69" idx="1"/>
            <a:endCxn id="48" idx="3"/>
          </p:cNvCxnSpPr>
          <p:nvPr/>
        </p:nvCxnSpPr>
        <p:spPr bwMode="auto">
          <a:xfrm rot="10800000">
            <a:off x="3707904" y="1899179"/>
            <a:ext cx="511442" cy="480794"/>
          </a:xfrm>
          <a:prstGeom prst="curvedConnector3">
            <a:avLst/>
          </a:prstGeom>
          <a:blipFill dpi="0" rotWithShape="0">
            <a:blip r:embed="rId9"/>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0" name="TextBox 39">
            <a:extLst>
              <a:ext uri="{FF2B5EF4-FFF2-40B4-BE49-F238E27FC236}">
                <a16:creationId xmlns:a16="http://schemas.microsoft.com/office/drawing/2014/main" id="{0AA75313-0D6A-514F-AAD4-416152D7F265}"/>
              </a:ext>
            </a:extLst>
          </p:cNvPr>
          <p:cNvSpPr txBox="1"/>
          <p:nvPr/>
        </p:nvSpPr>
        <p:spPr>
          <a:xfrm>
            <a:off x="1729622" y="2399330"/>
            <a:ext cx="1851404" cy="338554"/>
          </a:xfrm>
          <a:prstGeom prst="rect">
            <a:avLst/>
          </a:prstGeom>
          <a:noFill/>
        </p:spPr>
        <p:txBody>
          <a:bodyPr wrap="none" rtlCol="0">
            <a:spAutoFit/>
          </a:bodyPr>
          <a:lstStyle/>
          <a:p>
            <a:r>
              <a:rPr lang="en-US" sz="1600" dirty="0"/>
              <a:t>Index Mapping Table</a:t>
            </a:r>
          </a:p>
        </p:txBody>
      </p:sp>
      <p:sp>
        <p:nvSpPr>
          <p:cNvPr id="42" name="TextBox 41">
            <a:extLst>
              <a:ext uri="{FF2B5EF4-FFF2-40B4-BE49-F238E27FC236}">
                <a16:creationId xmlns:a16="http://schemas.microsoft.com/office/drawing/2014/main" id="{EBC176F4-3558-A84A-BFA2-11DE11DC1A99}"/>
              </a:ext>
            </a:extLst>
          </p:cNvPr>
          <p:cNvSpPr txBox="1"/>
          <p:nvPr/>
        </p:nvSpPr>
        <p:spPr>
          <a:xfrm>
            <a:off x="-53432" y="2881762"/>
            <a:ext cx="1864228" cy="338554"/>
          </a:xfrm>
          <a:prstGeom prst="rect">
            <a:avLst/>
          </a:prstGeom>
          <a:noFill/>
        </p:spPr>
        <p:txBody>
          <a:bodyPr wrap="none" rtlCol="0">
            <a:spAutoFit/>
          </a:bodyPr>
          <a:lstStyle/>
          <a:p>
            <a:r>
              <a:rPr lang="en-US" sz="1600" dirty="0"/>
              <a:t>Phase Mapping Table</a:t>
            </a:r>
          </a:p>
        </p:txBody>
      </p:sp>
      <p:sp>
        <p:nvSpPr>
          <p:cNvPr id="44" name="Rounded Rectangle 43">
            <a:extLst>
              <a:ext uri="{FF2B5EF4-FFF2-40B4-BE49-F238E27FC236}">
                <a16:creationId xmlns:a16="http://schemas.microsoft.com/office/drawing/2014/main" id="{3561264A-9D46-1047-8A70-4F9C0AA8594F}"/>
              </a:ext>
            </a:extLst>
          </p:cNvPr>
          <p:cNvSpPr/>
          <p:nvPr/>
        </p:nvSpPr>
        <p:spPr bwMode="auto">
          <a:xfrm>
            <a:off x="1718999" y="3122038"/>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0" name="Rounded Rectangle 49">
            <a:extLst>
              <a:ext uri="{FF2B5EF4-FFF2-40B4-BE49-F238E27FC236}">
                <a16:creationId xmlns:a16="http://schemas.microsoft.com/office/drawing/2014/main" id="{37A31A4C-EC95-B049-9500-BBAE0E853CD5}"/>
              </a:ext>
            </a:extLst>
          </p:cNvPr>
          <p:cNvSpPr/>
          <p:nvPr/>
        </p:nvSpPr>
        <p:spPr bwMode="auto">
          <a:xfrm>
            <a:off x="85103" y="3631598"/>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1" name="Rounded Rectangle 50">
            <a:extLst>
              <a:ext uri="{FF2B5EF4-FFF2-40B4-BE49-F238E27FC236}">
                <a16:creationId xmlns:a16="http://schemas.microsoft.com/office/drawing/2014/main" id="{9DA18AC7-5803-9140-8BD4-636C78198AB1}"/>
              </a:ext>
            </a:extLst>
          </p:cNvPr>
          <p:cNvSpPr/>
          <p:nvPr/>
        </p:nvSpPr>
        <p:spPr bwMode="auto">
          <a:xfrm>
            <a:off x="694924" y="1761904"/>
            <a:ext cx="416979" cy="440606"/>
          </a:xfrm>
          <a:prstGeom prst="roundRect">
            <a:avLst/>
          </a:prstGeom>
          <a:pattFill prst="trellis">
            <a:fgClr>
              <a:schemeClr val="accent2"/>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2" name="Rounded Rectangle 51">
            <a:extLst>
              <a:ext uri="{FF2B5EF4-FFF2-40B4-BE49-F238E27FC236}">
                <a16:creationId xmlns:a16="http://schemas.microsoft.com/office/drawing/2014/main" id="{F03D112C-D220-7242-8DCF-5DBBDE3EADCE}"/>
              </a:ext>
            </a:extLst>
          </p:cNvPr>
          <p:cNvSpPr/>
          <p:nvPr/>
        </p:nvSpPr>
        <p:spPr bwMode="auto">
          <a:xfrm>
            <a:off x="82484" y="3881791"/>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3" name="Rounded Rectangle 52">
            <a:extLst>
              <a:ext uri="{FF2B5EF4-FFF2-40B4-BE49-F238E27FC236}">
                <a16:creationId xmlns:a16="http://schemas.microsoft.com/office/drawing/2014/main" id="{F5BAB2E7-A5D5-3C4E-B7D5-52FB91F38A7F}"/>
              </a:ext>
            </a:extLst>
          </p:cNvPr>
          <p:cNvSpPr/>
          <p:nvPr/>
        </p:nvSpPr>
        <p:spPr bwMode="auto">
          <a:xfrm>
            <a:off x="694924" y="1768425"/>
            <a:ext cx="416979" cy="440606"/>
          </a:xfrm>
          <a:prstGeom prst="roundRect">
            <a:avLst/>
          </a:prstGeom>
          <a:pattFill prst="horzBrick">
            <a:fgClr>
              <a:schemeClr val="accent4"/>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4" name="Rounded Rectangle 53">
            <a:extLst>
              <a:ext uri="{FF2B5EF4-FFF2-40B4-BE49-F238E27FC236}">
                <a16:creationId xmlns:a16="http://schemas.microsoft.com/office/drawing/2014/main" id="{0B13E7F2-928B-6946-A7F4-24D0EA759B0D}"/>
              </a:ext>
            </a:extLst>
          </p:cNvPr>
          <p:cNvSpPr/>
          <p:nvPr/>
        </p:nvSpPr>
        <p:spPr bwMode="auto">
          <a:xfrm>
            <a:off x="82484" y="4125085"/>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5" name="Rounded Rectangle 54">
            <a:extLst>
              <a:ext uri="{FF2B5EF4-FFF2-40B4-BE49-F238E27FC236}">
                <a16:creationId xmlns:a16="http://schemas.microsoft.com/office/drawing/2014/main" id="{D4D7B7D2-8856-1748-8D9A-16BBDDC3EE7B}"/>
              </a:ext>
            </a:extLst>
          </p:cNvPr>
          <p:cNvSpPr/>
          <p:nvPr/>
        </p:nvSpPr>
        <p:spPr bwMode="auto">
          <a:xfrm>
            <a:off x="694924" y="1760504"/>
            <a:ext cx="416979" cy="440606"/>
          </a:xfrm>
          <a:prstGeom prst="roundRect">
            <a:avLst/>
          </a:prstGeom>
          <a:pattFill prst="sphere">
            <a:fgClr>
              <a:srgbClr val="0070C0"/>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7" name="Rounded Rectangle 56">
            <a:extLst>
              <a:ext uri="{FF2B5EF4-FFF2-40B4-BE49-F238E27FC236}">
                <a16:creationId xmlns:a16="http://schemas.microsoft.com/office/drawing/2014/main" id="{5D3496FE-0125-BF47-AD60-1C1FEB19921C}"/>
              </a:ext>
            </a:extLst>
          </p:cNvPr>
          <p:cNvSpPr/>
          <p:nvPr/>
        </p:nvSpPr>
        <p:spPr bwMode="auto">
          <a:xfrm>
            <a:off x="82484" y="4355669"/>
            <a:ext cx="1474472"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 name="TextBox 2">
            <a:extLst>
              <a:ext uri="{FF2B5EF4-FFF2-40B4-BE49-F238E27FC236}">
                <a16:creationId xmlns:a16="http://schemas.microsoft.com/office/drawing/2014/main" id="{6C0F02B0-ACB7-D24D-A1D5-C1131C3C9B92}"/>
              </a:ext>
            </a:extLst>
          </p:cNvPr>
          <p:cNvSpPr txBox="1"/>
          <p:nvPr/>
        </p:nvSpPr>
        <p:spPr>
          <a:xfrm>
            <a:off x="410206" y="4802345"/>
            <a:ext cx="184731" cy="415498"/>
          </a:xfrm>
          <a:prstGeom prst="rect">
            <a:avLst/>
          </a:prstGeom>
          <a:noFill/>
        </p:spPr>
        <p:txBody>
          <a:bodyPr wrap="none" rtlCol="0">
            <a:spAutoFit/>
          </a:bodyPr>
          <a:lstStyle/>
          <a:p>
            <a:endParaRPr lang="en-US" dirty="0"/>
          </a:p>
        </p:txBody>
      </p:sp>
      <p:sp>
        <p:nvSpPr>
          <p:cNvPr id="58" name="Rounded Rectangle 57">
            <a:extLst>
              <a:ext uri="{FF2B5EF4-FFF2-40B4-BE49-F238E27FC236}">
                <a16:creationId xmlns:a16="http://schemas.microsoft.com/office/drawing/2014/main" id="{3F391C92-D209-094A-92D1-85CB5F4F192A}"/>
              </a:ext>
            </a:extLst>
          </p:cNvPr>
          <p:cNvSpPr/>
          <p:nvPr/>
        </p:nvSpPr>
        <p:spPr bwMode="auto">
          <a:xfrm>
            <a:off x="2799825" y="1739089"/>
            <a:ext cx="416979" cy="440606"/>
          </a:xfrm>
          <a:prstGeom prst="roundRect">
            <a:avLst/>
          </a:prstGeom>
          <a:pattFill prst="sphere">
            <a:fgClr>
              <a:srgbClr val="0070C0"/>
            </a:fgClr>
            <a:bgClr>
              <a:schemeClr val="bg1"/>
            </a:bgClr>
          </a:patt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0" name="Rounded Rectangle 59">
            <a:extLst>
              <a:ext uri="{FF2B5EF4-FFF2-40B4-BE49-F238E27FC236}">
                <a16:creationId xmlns:a16="http://schemas.microsoft.com/office/drawing/2014/main" id="{95D31150-80AE-1F4A-A4FC-B10EB7189889}"/>
              </a:ext>
            </a:extLst>
          </p:cNvPr>
          <p:cNvSpPr/>
          <p:nvPr/>
        </p:nvSpPr>
        <p:spPr bwMode="auto">
          <a:xfrm>
            <a:off x="1727568" y="4527430"/>
            <a:ext cx="1844889" cy="250812"/>
          </a:xfrm>
          <a:prstGeom prst="roundRect">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aphicFrame>
        <p:nvGraphicFramePr>
          <p:cNvPr id="47" name="Table 46">
            <a:extLst>
              <a:ext uri="{FF2B5EF4-FFF2-40B4-BE49-F238E27FC236}">
                <a16:creationId xmlns:a16="http://schemas.microsoft.com/office/drawing/2014/main" id="{38348536-28DC-3A4A-9D31-BD713E91C9EA}"/>
              </a:ext>
            </a:extLst>
          </p:cNvPr>
          <p:cNvGraphicFramePr>
            <a:graphicFrameLocks noGrp="1"/>
          </p:cNvGraphicFramePr>
          <p:nvPr/>
        </p:nvGraphicFramePr>
        <p:xfrm>
          <a:off x="736792" y="1794340"/>
          <a:ext cx="2808312" cy="375734"/>
        </p:xfrm>
        <a:graphic>
          <a:graphicData uri="http://schemas.openxmlformats.org/drawingml/2006/table">
            <a:tbl>
              <a:tblPr firstRow="1" bandRow="1">
                <a:tableStyleId>{5C22544A-7EE6-4342-B048-85BDC9FD1C3A}</a:tableStyleId>
              </a:tblPr>
              <a:tblGrid>
                <a:gridCol w="351039">
                  <a:extLst>
                    <a:ext uri="{9D8B030D-6E8A-4147-A177-3AD203B41FA5}">
                      <a16:colId xmlns:a16="http://schemas.microsoft.com/office/drawing/2014/main" val="20000"/>
                    </a:ext>
                  </a:extLst>
                </a:gridCol>
                <a:gridCol w="351039">
                  <a:extLst>
                    <a:ext uri="{9D8B030D-6E8A-4147-A177-3AD203B41FA5}">
                      <a16:colId xmlns:a16="http://schemas.microsoft.com/office/drawing/2014/main" val="20001"/>
                    </a:ext>
                  </a:extLst>
                </a:gridCol>
                <a:gridCol w="351039">
                  <a:extLst>
                    <a:ext uri="{9D8B030D-6E8A-4147-A177-3AD203B41FA5}">
                      <a16:colId xmlns:a16="http://schemas.microsoft.com/office/drawing/2014/main" val="20002"/>
                    </a:ext>
                  </a:extLst>
                </a:gridCol>
                <a:gridCol w="351039">
                  <a:extLst>
                    <a:ext uri="{9D8B030D-6E8A-4147-A177-3AD203B41FA5}">
                      <a16:colId xmlns:a16="http://schemas.microsoft.com/office/drawing/2014/main" val="20003"/>
                    </a:ext>
                  </a:extLst>
                </a:gridCol>
                <a:gridCol w="351039">
                  <a:extLst>
                    <a:ext uri="{9D8B030D-6E8A-4147-A177-3AD203B41FA5}">
                      <a16:colId xmlns:a16="http://schemas.microsoft.com/office/drawing/2014/main" val="20004"/>
                    </a:ext>
                  </a:extLst>
                </a:gridCol>
                <a:gridCol w="351039">
                  <a:extLst>
                    <a:ext uri="{9D8B030D-6E8A-4147-A177-3AD203B41FA5}">
                      <a16:colId xmlns:a16="http://schemas.microsoft.com/office/drawing/2014/main" val="20005"/>
                    </a:ext>
                  </a:extLst>
                </a:gridCol>
                <a:gridCol w="351039">
                  <a:extLst>
                    <a:ext uri="{9D8B030D-6E8A-4147-A177-3AD203B41FA5}">
                      <a16:colId xmlns:a16="http://schemas.microsoft.com/office/drawing/2014/main" val="20006"/>
                    </a:ext>
                  </a:extLst>
                </a:gridCol>
                <a:gridCol w="351039">
                  <a:extLst>
                    <a:ext uri="{9D8B030D-6E8A-4147-A177-3AD203B41FA5}">
                      <a16:colId xmlns:a16="http://schemas.microsoft.com/office/drawing/2014/main" val="20007"/>
                    </a:ext>
                  </a:extLst>
                </a:gridCol>
              </a:tblGrid>
              <a:tr h="250812">
                <a:tc>
                  <a:txBody>
                    <a:bodyPr/>
                    <a:lstStyle/>
                    <a:p>
                      <a:pPr algn="ctr"/>
                      <a:r>
                        <a:rPr lang="en-US" sz="20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6</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BCE6F1A5-8D45-C44B-812B-26293180C154}"/>
                  </a:ext>
                </a:extLst>
              </p:cNvPr>
              <p:cNvSpPr txBox="1"/>
              <p:nvPr/>
            </p:nvSpPr>
            <p:spPr>
              <a:xfrm>
                <a:off x="6840040" y="1103996"/>
                <a:ext cx="2476427" cy="53219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500" b="0" i="1" smtClean="0">
                              <a:latin typeface="Cambria Math" panose="02040503050406030204" pitchFamily="18" charset="0"/>
                            </a:rPr>
                          </m:ctrlPr>
                        </m:dPr>
                        <m:e>
                          <m:func>
                            <m:funcPr>
                              <m:ctrlPr>
                                <a:rPr lang="en-US" sz="1500" b="0" i="1" smtClean="0">
                                  <a:latin typeface="Cambria Math" panose="02040503050406030204" pitchFamily="18" charset="0"/>
                                </a:rPr>
                              </m:ctrlPr>
                            </m:funcPr>
                            <m:fName>
                              <m:sSub>
                                <m:sSubPr>
                                  <m:ctrlPr>
                                    <a:rPr lang="en-US" sz="1500" b="0" i="1" smtClean="0">
                                      <a:latin typeface="Cambria Math" panose="02040503050406030204" pitchFamily="18" charset="0"/>
                                    </a:rPr>
                                  </m:ctrlPr>
                                </m:sSubPr>
                                <m:e>
                                  <m:r>
                                    <m:rPr>
                                      <m:sty m:val="p"/>
                                    </m:rPr>
                                    <a:rPr lang="en-US" sz="1500" b="0" i="0" smtClean="0">
                                      <a:latin typeface="Cambria Math" panose="02040503050406030204" pitchFamily="18" charset="0"/>
                                    </a:rPr>
                                    <m:t>log</m:t>
                                  </m:r>
                                </m:e>
                                <m:sub>
                                  <m:r>
                                    <a:rPr lang="en-US" sz="1500" b="0" i="1" smtClean="0">
                                      <a:latin typeface="Cambria Math" panose="02040503050406030204" pitchFamily="18" charset="0"/>
                                    </a:rPr>
                                    <m:t>2</m:t>
                                  </m:r>
                                </m:sub>
                              </m:sSub>
                            </m:fName>
                            <m:e>
                              <m:d>
                                <m:dPr>
                                  <m:ctrlPr>
                                    <a:rPr lang="en-US" sz="1500" b="0" i="1" smtClean="0">
                                      <a:latin typeface="Cambria Math" panose="02040503050406030204" pitchFamily="18" charset="0"/>
                                    </a:rPr>
                                  </m:ctrlPr>
                                </m:dPr>
                                <m:e>
                                  <m:f>
                                    <m:fPr>
                                      <m:type m:val="noBar"/>
                                      <m:ctrlPr>
                                        <a:rPr lang="en-US" sz="1500" b="0" i="1" smtClean="0">
                                          <a:latin typeface="Cambria Math" panose="02040503050406030204" pitchFamily="18" charset="0"/>
                                        </a:rPr>
                                      </m:ctrlPr>
                                    </m:fPr>
                                    <m:num>
                                      <m:r>
                                        <a:rPr lang="en-US" sz="1500" b="0" i="1" smtClean="0">
                                          <a:latin typeface="Cambria Math" panose="02040503050406030204" pitchFamily="18" charset="0"/>
                                        </a:rPr>
                                        <m:t>8</m:t>
                                      </m:r>
                                    </m:num>
                                    <m:den>
                                      <m:r>
                                        <a:rPr lang="en-US" sz="1500" b="0" i="1" smtClean="0">
                                          <a:latin typeface="Cambria Math" panose="02040503050406030204" pitchFamily="18" charset="0"/>
                                        </a:rPr>
                                        <m:t>𝐿</m:t>
                                      </m:r>
                                    </m:den>
                                  </m:f>
                                </m:e>
                              </m:d>
                            </m:e>
                          </m:func>
                        </m:e>
                      </m:d>
                      <m:r>
                        <a:rPr lang="en-US" sz="1500" b="0" i="1" smtClean="0">
                          <a:latin typeface="Cambria Math" panose="02040503050406030204" pitchFamily="18" charset="0"/>
                        </a:rPr>
                        <m:t>+</m:t>
                      </m:r>
                      <m:r>
                        <a:rPr lang="en-US" sz="1500" b="0" i="1" smtClean="0">
                          <a:latin typeface="Cambria Math" panose="02040503050406030204" pitchFamily="18" charset="0"/>
                        </a:rPr>
                        <m:t>𝐿</m:t>
                      </m:r>
                      <m:r>
                        <a:rPr lang="en-US" sz="1500" b="0" i="1" smtClean="0">
                          <a:latin typeface="Cambria Math" panose="02040503050406030204" pitchFamily="18" charset="0"/>
                        </a:rPr>
                        <m:t>∗</m:t>
                      </m:r>
                      <m:d>
                        <m:dPr>
                          <m:begChr m:val="⌊"/>
                          <m:endChr m:val="⌋"/>
                          <m:ctrlPr>
                            <a:rPr lang="en-US" sz="1500" i="1">
                              <a:latin typeface="Cambria Math" panose="02040503050406030204" pitchFamily="18" charset="0"/>
                            </a:rPr>
                          </m:ctrlPr>
                        </m:dPr>
                        <m:e>
                          <m:func>
                            <m:funcPr>
                              <m:ctrlPr>
                                <a:rPr lang="en-US" sz="1500" i="1">
                                  <a:latin typeface="Cambria Math" panose="02040503050406030204" pitchFamily="18" charset="0"/>
                                </a:rPr>
                              </m:ctrlPr>
                            </m:funcPr>
                            <m:fName>
                              <m:sSub>
                                <m:sSubPr>
                                  <m:ctrlPr>
                                    <a:rPr lang="en-US" sz="1500" i="1">
                                      <a:latin typeface="Cambria Math" panose="02040503050406030204" pitchFamily="18" charset="0"/>
                                    </a:rPr>
                                  </m:ctrlPr>
                                </m:sSubPr>
                                <m:e>
                                  <m:r>
                                    <m:rPr>
                                      <m:sty m:val="p"/>
                                    </m:rPr>
                                    <a:rPr lang="en-US" sz="1500">
                                      <a:latin typeface="Cambria Math" panose="02040503050406030204" pitchFamily="18" charset="0"/>
                                    </a:rPr>
                                    <m:t>log</m:t>
                                  </m:r>
                                </m:e>
                                <m:sub>
                                  <m:r>
                                    <a:rPr lang="en-US" sz="1500" i="1">
                                      <a:latin typeface="Cambria Math" panose="02040503050406030204" pitchFamily="18" charset="0"/>
                                    </a:rPr>
                                    <m:t>2</m:t>
                                  </m:r>
                                </m:sub>
                              </m:sSub>
                            </m:fName>
                            <m:e>
                              <m:d>
                                <m:dPr>
                                  <m:ctrlPr>
                                    <a:rPr lang="en-US" sz="1500" i="1">
                                      <a:latin typeface="Cambria Math" panose="02040503050406030204" pitchFamily="18" charset="0"/>
                                    </a:rPr>
                                  </m:ctrlPr>
                                </m:dPr>
                                <m:e>
                                  <m:f>
                                    <m:fPr>
                                      <m:type m:val="noBar"/>
                                      <m:ctrlPr>
                                        <a:rPr lang="en-US" sz="1500" i="1">
                                          <a:latin typeface="Cambria Math" panose="02040503050406030204" pitchFamily="18" charset="0"/>
                                        </a:rPr>
                                      </m:ctrlPr>
                                    </m:fPr>
                                    <m:num>
                                      <m:r>
                                        <a:rPr lang="en-US" sz="1500" b="0" i="1" smtClean="0">
                                          <a:latin typeface="Cambria Math" panose="02040503050406030204" pitchFamily="18" charset="0"/>
                                        </a:rPr>
                                        <m:t>𝑀</m:t>
                                      </m:r>
                                    </m:num>
                                    <m:den>
                                      <m:r>
                                        <a:rPr lang="en-US" sz="1500" b="0" i="1" smtClean="0">
                                          <a:latin typeface="Cambria Math" panose="02040503050406030204" pitchFamily="18" charset="0"/>
                                        </a:rPr>
                                        <m:t>1</m:t>
                                      </m:r>
                                    </m:den>
                                  </m:f>
                                </m:e>
                              </m:d>
                            </m:e>
                          </m:func>
                        </m:e>
                      </m:d>
                    </m:oMath>
                  </m:oMathPara>
                </a14:m>
                <a:endParaRPr lang="en-US" sz="1500" dirty="0"/>
              </a:p>
            </p:txBody>
          </p:sp>
        </mc:Choice>
        <mc:Fallback xmlns="">
          <p:sp>
            <p:nvSpPr>
              <p:cNvPr id="62" name="TextBox 61">
                <a:extLst>
                  <a:ext uri="{FF2B5EF4-FFF2-40B4-BE49-F238E27FC236}">
                    <a16:creationId xmlns:a16="http://schemas.microsoft.com/office/drawing/2014/main" id="{BCE6F1A5-8D45-C44B-812B-26293180C154}"/>
                  </a:ext>
                </a:extLst>
              </p:cNvPr>
              <p:cNvSpPr txBox="1">
                <a:spLocks noRot="1" noChangeAspect="1" noMove="1" noResize="1" noEditPoints="1" noAdjustHandles="1" noChangeArrowheads="1" noChangeShapeType="1" noTextEdit="1"/>
              </p:cNvSpPr>
              <p:nvPr/>
            </p:nvSpPr>
            <p:spPr>
              <a:xfrm>
                <a:off x="6840040" y="1103996"/>
                <a:ext cx="2476427" cy="532197"/>
              </a:xfrm>
              <a:prstGeom prst="rect">
                <a:avLst/>
              </a:prstGeom>
              <a:blipFill>
                <a:blip r:embed="rId10"/>
                <a:stretch>
                  <a:fillRect b="-2326"/>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5ADC7CB-5337-084A-ADF3-4E7F5DC2B47B}"/>
              </a:ext>
            </a:extLst>
          </p:cNvPr>
          <p:cNvSpPr txBox="1"/>
          <p:nvPr/>
        </p:nvSpPr>
        <p:spPr>
          <a:xfrm>
            <a:off x="6619851" y="721124"/>
            <a:ext cx="2669257" cy="338554"/>
          </a:xfrm>
          <a:prstGeom prst="rect">
            <a:avLst/>
          </a:prstGeom>
          <a:noFill/>
        </p:spPr>
        <p:txBody>
          <a:bodyPr wrap="none" rtlCol="0">
            <a:spAutoFit/>
          </a:bodyPr>
          <a:lstStyle/>
          <a:p>
            <a:r>
              <a:rPr lang="en-US" sz="1600" dirty="0"/>
              <a:t>No. bits stuffed in each group </a:t>
            </a:r>
          </a:p>
        </p:txBody>
      </p:sp>
      <p:graphicFrame>
        <p:nvGraphicFramePr>
          <p:cNvPr id="68" name="Table 67">
            <a:extLst>
              <a:ext uri="{FF2B5EF4-FFF2-40B4-BE49-F238E27FC236}">
                <a16:creationId xmlns:a16="http://schemas.microsoft.com/office/drawing/2014/main" id="{DF460849-7F79-1540-B0E7-533839945CAE}"/>
              </a:ext>
            </a:extLst>
          </p:cNvPr>
          <p:cNvGraphicFramePr>
            <a:graphicFrameLocks noGrp="1"/>
          </p:cNvGraphicFramePr>
          <p:nvPr/>
        </p:nvGraphicFramePr>
        <p:xfrm>
          <a:off x="4200184" y="1992375"/>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69" name="Table 68">
            <a:extLst>
              <a:ext uri="{FF2B5EF4-FFF2-40B4-BE49-F238E27FC236}">
                <a16:creationId xmlns:a16="http://schemas.microsoft.com/office/drawing/2014/main" id="{9B8F8E0C-D625-BC44-B81D-E0A88913ECD4}"/>
              </a:ext>
            </a:extLst>
          </p:cNvPr>
          <p:cNvGraphicFramePr>
            <a:graphicFrameLocks noGrp="1"/>
          </p:cNvGraphicFramePr>
          <p:nvPr/>
        </p:nvGraphicFramePr>
        <p:xfrm>
          <a:off x="4219346" y="2253066"/>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70" name="Table 69">
            <a:extLst>
              <a:ext uri="{FF2B5EF4-FFF2-40B4-BE49-F238E27FC236}">
                <a16:creationId xmlns:a16="http://schemas.microsoft.com/office/drawing/2014/main" id="{F76E5DDD-DDBC-004D-AD46-9F1C997F7834}"/>
              </a:ext>
            </a:extLst>
          </p:cNvPr>
          <p:cNvGraphicFramePr>
            <a:graphicFrameLocks noGrp="1"/>
          </p:cNvGraphicFramePr>
          <p:nvPr/>
        </p:nvGraphicFramePr>
        <p:xfrm>
          <a:off x="4200184" y="2574590"/>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1" name="Table 70">
            <a:extLst>
              <a:ext uri="{FF2B5EF4-FFF2-40B4-BE49-F238E27FC236}">
                <a16:creationId xmlns:a16="http://schemas.microsoft.com/office/drawing/2014/main" id="{1A4C3199-95DF-D646-A6AE-17DD50650D80}"/>
              </a:ext>
            </a:extLst>
          </p:cNvPr>
          <p:cNvGraphicFramePr>
            <a:graphicFrameLocks noGrp="1"/>
          </p:cNvGraphicFramePr>
          <p:nvPr/>
        </p:nvGraphicFramePr>
        <p:xfrm>
          <a:off x="4219346" y="2855993"/>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72" name="Table 71">
            <a:extLst>
              <a:ext uri="{FF2B5EF4-FFF2-40B4-BE49-F238E27FC236}">
                <a16:creationId xmlns:a16="http://schemas.microsoft.com/office/drawing/2014/main" id="{26A46BDF-0D69-AD4D-B8D6-A8B16A229A64}"/>
              </a:ext>
            </a:extLst>
          </p:cNvPr>
          <p:cNvGraphicFramePr>
            <a:graphicFrameLocks noGrp="1"/>
          </p:cNvGraphicFramePr>
          <p:nvPr/>
        </p:nvGraphicFramePr>
        <p:xfrm>
          <a:off x="4214254" y="336939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3" name="Table 72">
            <a:extLst>
              <a:ext uri="{FF2B5EF4-FFF2-40B4-BE49-F238E27FC236}">
                <a16:creationId xmlns:a16="http://schemas.microsoft.com/office/drawing/2014/main" id="{8C1003F4-EC2C-AF44-B9DA-CAF52615A648}"/>
              </a:ext>
            </a:extLst>
          </p:cNvPr>
          <p:cNvGraphicFramePr>
            <a:graphicFrameLocks noGrp="1"/>
          </p:cNvGraphicFramePr>
          <p:nvPr/>
        </p:nvGraphicFramePr>
        <p:xfrm>
          <a:off x="4214254" y="363148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74" name="Table 73">
            <a:extLst>
              <a:ext uri="{FF2B5EF4-FFF2-40B4-BE49-F238E27FC236}">
                <a16:creationId xmlns:a16="http://schemas.microsoft.com/office/drawing/2014/main" id="{C88013AB-9691-1E4C-BAE2-D00363772CDD}"/>
              </a:ext>
            </a:extLst>
          </p:cNvPr>
          <p:cNvGraphicFramePr>
            <a:graphicFrameLocks noGrp="1"/>
          </p:cNvGraphicFramePr>
          <p:nvPr/>
        </p:nvGraphicFramePr>
        <p:xfrm>
          <a:off x="4219346" y="1678940"/>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75" name="Table 74">
            <a:extLst>
              <a:ext uri="{FF2B5EF4-FFF2-40B4-BE49-F238E27FC236}">
                <a16:creationId xmlns:a16="http://schemas.microsoft.com/office/drawing/2014/main" id="{0F4D5CAE-11A8-3D4C-ACDA-F4104CD8057D}"/>
              </a:ext>
            </a:extLst>
          </p:cNvPr>
          <p:cNvGraphicFramePr>
            <a:graphicFrameLocks noGrp="1"/>
          </p:cNvGraphicFramePr>
          <p:nvPr/>
        </p:nvGraphicFramePr>
        <p:xfrm>
          <a:off x="4176559" y="1402462"/>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B4AB1D86-4444-8740-83CB-8BE3D447D99C}"/>
                  </a:ext>
                </a:extLst>
              </p:cNvPr>
              <p:cNvSpPr txBox="1"/>
              <p:nvPr/>
            </p:nvSpPr>
            <p:spPr>
              <a:xfrm>
                <a:off x="5355429" y="3106805"/>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76" name="TextBox 75">
                <a:extLst>
                  <a:ext uri="{FF2B5EF4-FFF2-40B4-BE49-F238E27FC236}">
                    <a16:creationId xmlns:a16="http://schemas.microsoft.com/office/drawing/2014/main" id="{B4AB1D86-4444-8740-83CB-8BE3D447D99C}"/>
                  </a:ext>
                </a:extLst>
              </p:cNvPr>
              <p:cNvSpPr txBox="1">
                <a:spLocks noRot="1" noChangeAspect="1" noMove="1" noResize="1" noEditPoints="1" noAdjustHandles="1" noChangeArrowheads="1" noChangeShapeType="1" noTextEdit="1"/>
              </p:cNvSpPr>
              <p:nvPr/>
            </p:nvSpPr>
            <p:spPr>
              <a:xfrm>
                <a:off x="5355429" y="3106805"/>
                <a:ext cx="129326" cy="276999"/>
              </a:xfrm>
              <a:prstGeom prst="rect">
                <a:avLst/>
              </a:prstGeom>
              <a:blipFill>
                <a:blip r:embed="rId11"/>
                <a:stretch>
                  <a:fillRect l="-50000" b="-4348"/>
                </a:stretch>
              </a:blipFill>
            </p:spPr>
            <p:txBody>
              <a:bodyPr/>
              <a:lstStyle/>
              <a:p>
                <a:r>
                  <a:rPr lang="en-US">
                    <a:noFill/>
                  </a:rPr>
                  <a:t> </a:t>
                </a:r>
              </a:p>
            </p:txBody>
          </p:sp>
        </mc:Fallback>
      </mc:AlternateContent>
      <p:sp>
        <p:nvSpPr>
          <p:cNvPr id="77" name="Rounded Rectangle 76">
            <a:extLst>
              <a:ext uri="{FF2B5EF4-FFF2-40B4-BE49-F238E27FC236}">
                <a16:creationId xmlns:a16="http://schemas.microsoft.com/office/drawing/2014/main" id="{6E3B7207-D02C-1D4C-887C-D667A79C70DF}"/>
              </a:ext>
            </a:extLst>
          </p:cNvPr>
          <p:cNvSpPr/>
          <p:nvPr/>
        </p:nvSpPr>
        <p:spPr bwMode="auto">
          <a:xfrm>
            <a:off x="4099167" y="2022016"/>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78" name="Rounded Rectangle 77">
            <a:extLst>
              <a:ext uri="{FF2B5EF4-FFF2-40B4-BE49-F238E27FC236}">
                <a16:creationId xmlns:a16="http://schemas.microsoft.com/office/drawing/2014/main" id="{75C08357-815F-E046-A78F-8292E6216CD6}"/>
              </a:ext>
            </a:extLst>
          </p:cNvPr>
          <p:cNvSpPr/>
          <p:nvPr/>
        </p:nvSpPr>
        <p:spPr bwMode="auto">
          <a:xfrm>
            <a:off x="4099167" y="2604231"/>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79" name="Rounded Rectangle 78">
            <a:extLst>
              <a:ext uri="{FF2B5EF4-FFF2-40B4-BE49-F238E27FC236}">
                <a16:creationId xmlns:a16="http://schemas.microsoft.com/office/drawing/2014/main" id="{4ECF4486-8275-0247-9B20-0704D776A169}"/>
              </a:ext>
            </a:extLst>
          </p:cNvPr>
          <p:cNvSpPr/>
          <p:nvPr/>
        </p:nvSpPr>
        <p:spPr bwMode="auto">
          <a:xfrm>
            <a:off x="4099167" y="3399037"/>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80" name="Rounded Rectangle 79">
            <a:extLst>
              <a:ext uri="{FF2B5EF4-FFF2-40B4-BE49-F238E27FC236}">
                <a16:creationId xmlns:a16="http://schemas.microsoft.com/office/drawing/2014/main" id="{0EE6B1D5-A616-924B-9FAC-9D6EE5070E32}"/>
              </a:ext>
            </a:extLst>
          </p:cNvPr>
          <p:cNvSpPr/>
          <p:nvPr/>
        </p:nvSpPr>
        <p:spPr bwMode="auto">
          <a:xfrm>
            <a:off x="4099167" y="1407311"/>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F540C5B9-2170-CD40-9B3E-968FC2AA27BF}"/>
                  </a:ext>
                </a:extLst>
              </p:cNvPr>
              <p:cNvSpPr txBox="1"/>
              <p:nvPr/>
            </p:nvSpPr>
            <p:spPr>
              <a:xfrm>
                <a:off x="5124751" y="915475"/>
                <a:ext cx="792205"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81" name="TextBox 80">
                <a:extLst>
                  <a:ext uri="{FF2B5EF4-FFF2-40B4-BE49-F238E27FC236}">
                    <a16:creationId xmlns:a16="http://schemas.microsoft.com/office/drawing/2014/main" id="{F540C5B9-2170-CD40-9B3E-968FC2AA27BF}"/>
                  </a:ext>
                </a:extLst>
              </p:cNvPr>
              <p:cNvSpPr txBox="1">
                <a:spLocks noRot="1" noChangeAspect="1" noMove="1" noResize="1" noEditPoints="1" noAdjustHandles="1" noChangeArrowheads="1" noChangeShapeType="1" noTextEdit="1"/>
              </p:cNvSpPr>
              <p:nvPr/>
            </p:nvSpPr>
            <p:spPr>
              <a:xfrm>
                <a:off x="5124751" y="915475"/>
                <a:ext cx="792205" cy="415498"/>
              </a:xfrm>
              <a:prstGeom prst="rect">
                <a:avLst/>
              </a:prstGeom>
              <a:blipFill>
                <a:blip r:embed="rId12"/>
                <a:stretch>
                  <a:fillRect b="-18182"/>
                </a:stretch>
              </a:blipFill>
            </p:spPr>
            <p:txBody>
              <a:bodyPr/>
              <a:lstStyle/>
              <a:p>
                <a:r>
                  <a:rPr lang="en-US">
                    <a:noFill/>
                  </a:rPr>
                  <a:t> </a:t>
                </a:r>
              </a:p>
            </p:txBody>
          </p:sp>
        </mc:Fallback>
      </mc:AlternateContent>
      <p:sp>
        <p:nvSpPr>
          <p:cNvPr id="82" name="TextBox 81">
            <a:extLst>
              <a:ext uri="{FF2B5EF4-FFF2-40B4-BE49-F238E27FC236}">
                <a16:creationId xmlns:a16="http://schemas.microsoft.com/office/drawing/2014/main" id="{1120D19E-277A-114D-A1F8-FC1F1D2EE861}"/>
              </a:ext>
            </a:extLst>
          </p:cNvPr>
          <p:cNvSpPr txBox="1"/>
          <p:nvPr/>
        </p:nvSpPr>
        <p:spPr>
          <a:xfrm>
            <a:off x="6966022" y="1690961"/>
            <a:ext cx="1148212" cy="584775"/>
          </a:xfrm>
          <a:prstGeom prst="rect">
            <a:avLst/>
          </a:prstGeom>
          <a:noFill/>
        </p:spPr>
        <p:txBody>
          <a:bodyPr wrap="square" rtlCol="0">
            <a:spAutoFit/>
          </a:bodyPr>
          <a:lstStyle/>
          <a:p>
            <a:r>
              <a:rPr lang="en-US" sz="1600" dirty="0"/>
              <a:t>No. of indexes </a:t>
            </a:r>
          </a:p>
        </p:txBody>
      </p:sp>
      <p:sp>
        <p:nvSpPr>
          <p:cNvPr id="83" name="TextBox 82">
            <a:extLst>
              <a:ext uri="{FF2B5EF4-FFF2-40B4-BE49-F238E27FC236}">
                <a16:creationId xmlns:a16="http://schemas.microsoft.com/office/drawing/2014/main" id="{28373802-929F-BE4C-B398-4E5AE04699A7}"/>
              </a:ext>
            </a:extLst>
          </p:cNvPr>
          <p:cNvSpPr txBox="1"/>
          <p:nvPr/>
        </p:nvSpPr>
        <p:spPr>
          <a:xfrm>
            <a:off x="8182875" y="1692533"/>
            <a:ext cx="913283" cy="584775"/>
          </a:xfrm>
          <a:prstGeom prst="rect">
            <a:avLst/>
          </a:prstGeom>
          <a:noFill/>
        </p:spPr>
        <p:txBody>
          <a:bodyPr wrap="square" rtlCol="0">
            <a:spAutoFit/>
          </a:bodyPr>
          <a:lstStyle>
            <a:defPPr>
              <a:defRPr lang="en-US"/>
            </a:defPPr>
            <a:lvl1pPr>
              <a:defRPr sz="1600"/>
            </a:lvl1pPr>
          </a:lstStyle>
          <a:p>
            <a:r>
              <a:rPr lang="en-US" dirty="0"/>
              <a:t>No. of phases</a:t>
            </a:r>
          </a:p>
        </p:txBody>
      </p:sp>
      <p:cxnSp>
        <p:nvCxnSpPr>
          <p:cNvPr id="84" name="Curved Connector 83">
            <a:extLst>
              <a:ext uri="{FF2B5EF4-FFF2-40B4-BE49-F238E27FC236}">
                <a16:creationId xmlns:a16="http://schemas.microsoft.com/office/drawing/2014/main" id="{0219CDCC-21A9-FF45-A5B8-96FCCB70A5FF}"/>
              </a:ext>
            </a:extLst>
          </p:cNvPr>
          <p:cNvCxnSpPr>
            <a:cxnSpLocks/>
          </p:cNvCxnSpPr>
          <p:nvPr/>
        </p:nvCxnSpPr>
        <p:spPr bwMode="auto">
          <a:xfrm rot="5400000" flipH="1" flipV="1">
            <a:off x="7446741" y="1710164"/>
            <a:ext cx="239415" cy="12700"/>
          </a:xfrm>
          <a:prstGeom prst="curvedConnector3">
            <a:avLst>
              <a:gd name="adj1" fmla="val 50000"/>
            </a:avLst>
          </a:prstGeom>
          <a:blipFill dpi="0" rotWithShape="0">
            <a:blip r:embed="rId9"/>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6" name="Curved Connector 85">
            <a:extLst>
              <a:ext uri="{FF2B5EF4-FFF2-40B4-BE49-F238E27FC236}">
                <a16:creationId xmlns:a16="http://schemas.microsoft.com/office/drawing/2014/main" id="{BA8FF5AC-4D55-4649-8E2C-390D913C3630}"/>
              </a:ext>
            </a:extLst>
          </p:cNvPr>
          <p:cNvCxnSpPr>
            <a:cxnSpLocks/>
          </p:cNvCxnSpPr>
          <p:nvPr/>
        </p:nvCxnSpPr>
        <p:spPr bwMode="auto">
          <a:xfrm rot="5400000" flipH="1" flipV="1">
            <a:off x="8508006" y="1455231"/>
            <a:ext cx="407189" cy="158674"/>
          </a:xfrm>
          <a:prstGeom prst="curvedConnector3">
            <a:avLst>
              <a:gd name="adj1" fmla="val 50000"/>
            </a:avLst>
          </a:prstGeom>
          <a:blipFill dpi="0" rotWithShape="0">
            <a:blip r:embed="rId9"/>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8" name="TextBox 87">
            <a:extLst>
              <a:ext uri="{FF2B5EF4-FFF2-40B4-BE49-F238E27FC236}">
                <a16:creationId xmlns:a16="http://schemas.microsoft.com/office/drawing/2014/main" id="{15B88D30-A255-1547-B57A-57E03C8F475E}"/>
              </a:ext>
            </a:extLst>
          </p:cNvPr>
          <p:cNvSpPr txBox="1"/>
          <p:nvPr/>
        </p:nvSpPr>
        <p:spPr>
          <a:xfrm>
            <a:off x="8091908" y="3399037"/>
            <a:ext cx="65" cy="246221"/>
          </a:xfrm>
          <a:prstGeom prst="rect">
            <a:avLst/>
          </a:prstGeom>
          <a:noFill/>
        </p:spPr>
        <p:txBody>
          <a:bodyPr wrap="none" lIns="0" tIns="0" rIns="0" bIns="0" rtlCol="0">
            <a:spAutoFit/>
          </a:bodyPr>
          <a:lstStyle/>
          <a:p>
            <a:endParaRPr lang="en-US" sz="1600" dirty="0"/>
          </a:p>
        </p:txBody>
      </p: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72A04296-7777-364E-97B3-F6BA49BE4288}"/>
                  </a:ext>
                </a:extLst>
              </p:cNvPr>
              <p:cNvSpPr txBox="1"/>
              <p:nvPr/>
            </p:nvSpPr>
            <p:spPr>
              <a:xfrm>
                <a:off x="7094576" y="2283718"/>
                <a:ext cx="1941920" cy="2277547"/>
              </a:xfrm>
              <a:prstGeom prst="rect">
                <a:avLst/>
              </a:prstGeom>
              <a:solidFill>
                <a:schemeClr val="bg1"/>
              </a:solidFill>
              <a:ln>
                <a:solidFill>
                  <a:srgbClr val="000000"/>
                </a:solidFill>
              </a:ln>
            </p:spPr>
            <p:txBody>
              <a:bodyPr wrap="square" rtlCol="0">
                <a:spAutoFit/>
              </a:bodyPr>
              <a:lstStyle/>
              <a:p>
                <a:r>
                  <a:rPr lang="en-US" sz="1600" u="sng" dirty="0"/>
                  <a:t>Example</a:t>
                </a:r>
                <a:r>
                  <a:rPr lang="en-US" sz="1600" dirty="0"/>
                  <a:t>,  </a:t>
                </a:r>
              </a:p>
              <a:p>
                <a:pPr/>
                <a14:m>
                  <m:oMathPara xmlns:m="http://schemas.openxmlformats.org/officeDocument/2006/math">
                    <m:oMathParaPr>
                      <m:jc m:val="centerGroup"/>
                    </m:oMathParaPr>
                    <m:oMath xmlns:m="http://schemas.openxmlformats.org/officeDocument/2006/math">
                      <m:r>
                        <a:rPr lang="en-US" sz="1400" i="1" smtClean="0">
                          <a:solidFill>
                            <a:schemeClr val="accent4"/>
                          </a:solidFill>
                          <a:latin typeface="Cambria Math" panose="02040503050406030204" pitchFamily="18" charset="0"/>
                        </a:rPr>
                        <m:t>𝐿</m:t>
                      </m:r>
                      <m:r>
                        <a:rPr lang="en-US" sz="1400" i="1" smtClean="0">
                          <a:solidFill>
                            <a:schemeClr val="accent4"/>
                          </a:solidFill>
                          <a:latin typeface="Cambria Math" panose="02040503050406030204" pitchFamily="18" charset="0"/>
                        </a:rPr>
                        <m:t>=1, </m:t>
                      </m:r>
                      <m:r>
                        <a:rPr lang="en-US" sz="1400" i="1" smtClean="0">
                          <a:solidFill>
                            <a:schemeClr val="accent4"/>
                          </a:solidFill>
                          <a:latin typeface="Cambria Math" panose="02040503050406030204" pitchFamily="18" charset="0"/>
                        </a:rPr>
                        <m:t>𝑀</m:t>
                      </m:r>
                      <m:r>
                        <a:rPr lang="en-US" sz="1400" i="1" smtClean="0">
                          <a:solidFill>
                            <a:schemeClr val="accent4"/>
                          </a:solidFill>
                          <a:latin typeface="Cambria Math" panose="02040503050406030204" pitchFamily="18" charset="0"/>
                        </a:rPr>
                        <m:t>=4</m:t>
                      </m:r>
                    </m:oMath>
                  </m:oMathPara>
                </a14:m>
                <a:endParaRPr lang="en-US" sz="1600" dirty="0">
                  <a:solidFill>
                    <a:schemeClr val="accent4"/>
                  </a:solidFill>
                </a:endParaRPr>
              </a:p>
              <a:p>
                <a:endParaRPr lang="en-US" sz="1600" i="1" dirty="0">
                  <a:latin typeface="Cambria Math" panose="02040503050406030204" pitchFamily="18" charset="0"/>
                </a:endParaRPr>
              </a:p>
              <a:p>
                <a14:m>
                  <m:oMath xmlns:m="http://schemas.openxmlformats.org/officeDocument/2006/math">
                    <m:r>
                      <a:rPr lang="en-US" sz="1600" i="1">
                        <a:latin typeface="Cambria Math" panose="02040503050406030204" pitchFamily="18" charset="0"/>
                      </a:rPr>
                      <m:t>3+1∗2</m:t>
                    </m:r>
                  </m:oMath>
                </a14:m>
                <a:r>
                  <a:rPr lang="en-US" sz="1600" dirty="0"/>
                  <a:t> = 5 </a:t>
                </a:r>
              </a:p>
              <a:p>
                <a:r>
                  <a:rPr lang="en-US" sz="1600" dirty="0"/>
                  <a:t>bits per group </a:t>
                </a:r>
                <a:endParaRPr lang="en-US" sz="1600" dirty="0">
                  <a:sym typeface="Wingdings" pitchFamily="2" charset="2"/>
                </a:endParaRPr>
              </a:p>
              <a:p>
                <a:endParaRPr lang="en-US" sz="1600" dirty="0">
                  <a:sym typeface="Wingdings" pitchFamily="2" charset="2"/>
                </a:endParaRPr>
              </a:p>
              <a:p>
                <a:r>
                  <a:rPr lang="en-US" sz="1600" dirty="0">
                    <a:sym typeface="Wingdings" pitchFamily="2" charset="2"/>
                  </a:rPr>
                  <a:t>Bit stuffing efficiency </a:t>
                </a:r>
              </a:p>
              <a:p>
                <a:r>
                  <a:rPr lang="en-US" sz="1600" dirty="0">
                    <a:sym typeface="Wingdings" pitchFamily="2" charset="2"/>
                  </a:rPr>
                  <a:t>per packet = 5*6</a:t>
                </a:r>
              </a:p>
              <a:p>
                <a:r>
                  <a:rPr lang="en-US" sz="1600" dirty="0">
                    <a:sym typeface="Wingdings" pitchFamily="2" charset="2"/>
                  </a:rPr>
                  <a:t>= 30 bits/packet</a:t>
                </a:r>
                <a:endParaRPr lang="en-US" sz="1600" dirty="0"/>
              </a:p>
            </p:txBody>
          </p:sp>
        </mc:Choice>
        <mc:Fallback xmlns="">
          <p:sp>
            <p:nvSpPr>
              <p:cNvPr id="90" name="TextBox 89">
                <a:extLst>
                  <a:ext uri="{FF2B5EF4-FFF2-40B4-BE49-F238E27FC236}">
                    <a16:creationId xmlns:a16="http://schemas.microsoft.com/office/drawing/2014/main" id="{72A04296-7777-364E-97B3-F6BA49BE4288}"/>
                  </a:ext>
                </a:extLst>
              </p:cNvPr>
              <p:cNvSpPr txBox="1">
                <a:spLocks noRot="1" noChangeAspect="1" noMove="1" noResize="1" noEditPoints="1" noAdjustHandles="1" noChangeArrowheads="1" noChangeShapeType="1" noTextEdit="1"/>
              </p:cNvSpPr>
              <p:nvPr/>
            </p:nvSpPr>
            <p:spPr>
              <a:xfrm>
                <a:off x="7094576" y="2283718"/>
                <a:ext cx="1941920" cy="2277547"/>
              </a:xfrm>
              <a:prstGeom prst="rect">
                <a:avLst/>
              </a:prstGeom>
              <a:blipFill>
                <a:blip r:embed="rId13"/>
                <a:stretch>
                  <a:fillRect t="-552" r="-2597" b="-2762"/>
                </a:stretch>
              </a:blipFill>
              <a:ln>
                <a:solidFill>
                  <a:srgbClr val="000000"/>
                </a:solidFill>
              </a:ln>
            </p:spPr>
            <p:txBody>
              <a:bodyPr/>
              <a:lstStyle/>
              <a:p>
                <a:r>
                  <a:rPr lang="en-US">
                    <a:noFill/>
                  </a:rPr>
                  <a:t> </a:t>
                </a:r>
              </a:p>
            </p:txBody>
          </p:sp>
        </mc:Fallback>
      </mc:AlternateContent>
    </p:spTree>
    <p:extLst>
      <p:ext uri="{BB962C8B-B14F-4D97-AF65-F5344CB8AC3E}">
        <p14:creationId xmlns:p14="http://schemas.microsoft.com/office/powerpoint/2010/main" val="1933307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subTnLst>
                                    <p:set>
                                      <p:cBhvr override="childStyle">
                                        <p:cTn dur="1" fill="hold" display="0" masterRel="nextClick" afterEffect="1"/>
                                        <p:tgtEl>
                                          <p:spTgt spid="50"/>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subTnLst>
                                    <p:set>
                                      <p:cBhvr override="childStyle">
                                        <p:cTn dur="1" fill="hold" display="0" masterRel="nextClick" afterEffect="1"/>
                                        <p:tgtEl>
                                          <p:spTgt spid="51"/>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subTnLst>
                                    <p:set>
                                      <p:cBhvr override="childStyle">
                                        <p:cTn dur="1" fill="hold" display="0" masterRel="nextClick" afterEffect="1"/>
                                        <p:tgtEl>
                                          <p:spTgt spid="52"/>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subTnLst>
                                    <p:set>
                                      <p:cBhvr override="childStyle">
                                        <p:cTn dur="1" fill="hold" display="0" masterRel="nextClick" afterEffect="1"/>
                                        <p:tgtEl>
                                          <p:spTgt spid="53"/>
                                        </p:tgtEl>
                                        <p:attrNameLst>
                                          <p:attrName>style.visibility</p:attrName>
                                        </p:attrNameLst>
                                      </p:cBhvr>
                                      <p:to>
                                        <p:strVal val="hidden"/>
                                      </p:to>
                                    </p:set>
                                  </p:sub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subTnLst>
                                    <p:set>
                                      <p:cBhvr override="childStyle">
                                        <p:cTn dur="1" fill="hold" display="0" masterRel="nextClick" afterEffect="1"/>
                                        <p:tgtEl>
                                          <p:spTgt spid="5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subTnLst>
                                    <p:set>
                                      <p:cBhvr override="childStyle">
                                        <p:cTn dur="1" fill="hold" display="0" masterRel="nextClick" afterEffect="1"/>
                                        <p:tgtEl>
                                          <p:spTgt spid="55"/>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44"/>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4" grpId="1" animBg="1"/>
      <p:bldP spid="50" grpId="0" animBg="1"/>
      <p:bldP spid="51" grpId="0" animBg="1"/>
      <p:bldP spid="52" grpId="0" animBg="1"/>
      <p:bldP spid="53" grpId="0" animBg="1"/>
      <p:bldP spid="54" grpId="0" animBg="1"/>
      <p:bldP spid="55" grpId="0" animBg="1"/>
      <p:bldP spid="57" grpId="0" animBg="1"/>
      <p:bldP spid="58" grpId="0" animBg="1"/>
      <p:bldP spid="60" grpId="0" animBg="1"/>
      <p:bldP spid="62" grpId="0"/>
      <p:bldP spid="4" grpId="0"/>
      <p:bldP spid="82" grpId="0"/>
      <p:bldP spid="83" grpId="0"/>
      <p:bldP spid="9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FDFBD-C8EC-774C-9B74-5E0B414B0A4F}"/>
              </a:ext>
            </a:extLst>
          </p:cNvPr>
          <p:cNvSpPr>
            <a:spLocks noGrp="1"/>
          </p:cNvSpPr>
          <p:nvPr>
            <p:ph type="sldNum" sz="quarter" idx="10"/>
          </p:nvPr>
        </p:nvSpPr>
        <p:spPr/>
        <p:txBody>
          <a:bodyPr/>
          <a:lstStyle/>
          <a:p>
            <a:pPr>
              <a:defRPr/>
            </a:pPr>
            <a:fld id="{FA7B7BEA-FF61-5044-8584-9B239E5827BF}" type="slidenum">
              <a:rPr lang="en-US" smtClean="0"/>
              <a:pPr>
                <a:defRPr/>
              </a:pPr>
              <a:t>37</a:t>
            </a:fld>
            <a:endParaRPr lang="en-US" dirty="0"/>
          </a:p>
        </p:txBody>
      </p:sp>
      <p:pic>
        <p:nvPicPr>
          <p:cNvPr id="3" name="Picture 2">
            <a:extLst>
              <a:ext uri="{FF2B5EF4-FFF2-40B4-BE49-F238E27FC236}">
                <a16:creationId xmlns:a16="http://schemas.microsoft.com/office/drawing/2014/main" id="{A5B4D542-2268-F447-A1C9-033912A18FA7}"/>
              </a:ext>
            </a:extLst>
          </p:cNvPr>
          <p:cNvPicPr>
            <a:picLocks noChangeAspect="1"/>
          </p:cNvPicPr>
          <p:nvPr/>
        </p:nvPicPr>
        <p:blipFill>
          <a:blip r:embed="rId2"/>
          <a:stretch>
            <a:fillRect/>
          </a:stretch>
        </p:blipFill>
        <p:spPr>
          <a:xfrm>
            <a:off x="3835145" y="1096103"/>
            <a:ext cx="4963447" cy="3279130"/>
          </a:xfrm>
          <a:prstGeom prst="rect">
            <a:avLst/>
          </a:prstGeom>
        </p:spPr>
      </p:pic>
      <p:graphicFrame>
        <p:nvGraphicFramePr>
          <p:cNvPr id="21" name="Table 20">
            <a:extLst>
              <a:ext uri="{FF2B5EF4-FFF2-40B4-BE49-F238E27FC236}">
                <a16:creationId xmlns:a16="http://schemas.microsoft.com/office/drawing/2014/main" id="{253D9A8F-2401-E345-87DE-868672A75F76}"/>
              </a:ext>
            </a:extLst>
          </p:cNvPr>
          <p:cNvGraphicFramePr>
            <a:graphicFrameLocks noGrp="1"/>
          </p:cNvGraphicFramePr>
          <p:nvPr/>
        </p:nvGraphicFramePr>
        <p:xfrm>
          <a:off x="568561" y="1957176"/>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2" name="Table 21">
            <a:extLst>
              <a:ext uri="{FF2B5EF4-FFF2-40B4-BE49-F238E27FC236}">
                <a16:creationId xmlns:a16="http://schemas.microsoft.com/office/drawing/2014/main" id="{182F6CEE-4FCA-AD4A-A46D-ACD546BB9823}"/>
              </a:ext>
            </a:extLst>
          </p:cNvPr>
          <p:cNvGraphicFramePr>
            <a:graphicFrameLocks noGrp="1"/>
          </p:cNvGraphicFramePr>
          <p:nvPr/>
        </p:nvGraphicFramePr>
        <p:xfrm>
          <a:off x="587723" y="2217867"/>
          <a:ext cx="2613200" cy="253814"/>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trellis">
                      <a:fgClr>
                        <a:schemeClr val="accent2"/>
                      </a:fgClr>
                      <a:bgClr>
                        <a:schemeClr val="bg1"/>
                      </a:bgClr>
                    </a:patt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1</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shingle">
                      <a:fgClr>
                        <a:schemeClr val="bg2">
                          <a:lumMod val="10000"/>
                        </a:schemeClr>
                      </a:fgClr>
                      <a:bgClr>
                        <a:schemeClr val="bg1"/>
                      </a:bgClr>
                    </a:patt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6</a:t>
                      </a:r>
                      <a:endParaRPr lang="en-US" sz="800" b="0" dirty="0">
                        <a:solidFill>
                          <a:schemeClr val="tx1"/>
                        </a:solidFill>
                      </a:endParaRP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3" name="Table 22">
            <a:extLst>
              <a:ext uri="{FF2B5EF4-FFF2-40B4-BE49-F238E27FC236}">
                <a16:creationId xmlns:a16="http://schemas.microsoft.com/office/drawing/2014/main" id="{6EFFB0F6-5AB4-B648-9EFB-D55FB69F5625}"/>
              </a:ext>
            </a:extLst>
          </p:cNvPr>
          <p:cNvGraphicFramePr>
            <a:graphicFrameLocks noGrp="1"/>
          </p:cNvGraphicFramePr>
          <p:nvPr/>
        </p:nvGraphicFramePr>
        <p:xfrm>
          <a:off x="568561" y="2539391"/>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-10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-8</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-7</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4" name="Table 23">
            <a:extLst>
              <a:ext uri="{FF2B5EF4-FFF2-40B4-BE49-F238E27FC236}">
                <a16:creationId xmlns:a16="http://schemas.microsoft.com/office/drawing/2014/main" id="{ED34AF3A-B8B7-ED41-B2F9-F26A53163D3E}"/>
              </a:ext>
            </a:extLst>
          </p:cNvPr>
          <p:cNvGraphicFramePr>
            <a:graphicFrameLocks noGrp="1"/>
          </p:cNvGraphicFramePr>
          <p:nvPr/>
        </p:nvGraphicFramePr>
        <p:xfrm>
          <a:off x="587723" y="2820794"/>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shingle">
                      <a:fgClr>
                        <a:schemeClr val="bg2">
                          <a:lumMod val="10000"/>
                        </a:schemeClr>
                      </a:fgClr>
                      <a:bgClr>
                        <a:schemeClr val="bg1"/>
                      </a:bgClr>
                    </a:patt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sphere">
                      <a:fgClr>
                        <a:srgbClr val="0070C0"/>
                      </a:fgClr>
                      <a:bgClr>
                        <a:schemeClr val="bg1"/>
                      </a:bgClr>
                    </a:patt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5" name="Table 24">
            <a:extLst>
              <a:ext uri="{FF2B5EF4-FFF2-40B4-BE49-F238E27FC236}">
                <a16:creationId xmlns:a16="http://schemas.microsoft.com/office/drawing/2014/main" id="{42D5AEF6-5639-CE4D-AE75-CBE8D320C8B9}"/>
              </a:ext>
            </a:extLst>
          </p:cNvPr>
          <p:cNvGraphicFramePr>
            <a:graphicFrameLocks noGrp="1"/>
          </p:cNvGraphicFramePr>
          <p:nvPr/>
        </p:nvGraphicFramePr>
        <p:xfrm>
          <a:off x="582631" y="3334198"/>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19</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20</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21</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22</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6" name="Table 25">
            <a:extLst>
              <a:ext uri="{FF2B5EF4-FFF2-40B4-BE49-F238E27FC236}">
                <a16:creationId xmlns:a16="http://schemas.microsoft.com/office/drawing/2014/main" id="{4A672FEB-D37F-A047-BB13-F9F6EC726EAD}"/>
              </a:ext>
            </a:extLst>
          </p:cNvPr>
          <p:cNvGraphicFramePr>
            <a:graphicFrameLocks noGrp="1"/>
          </p:cNvGraphicFramePr>
          <p:nvPr/>
        </p:nvGraphicFramePr>
        <p:xfrm>
          <a:off x="582631" y="3596287"/>
          <a:ext cx="26132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gridCol w="326650">
                  <a:extLst>
                    <a:ext uri="{9D8B030D-6E8A-4147-A177-3AD203B41FA5}">
                      <a16:colId xmlns:a16="http://schemas.microsoft.com/office/drawing/2014/main" val="20004"/>
                    </a:ext>
                  </a:extLst>
                </a:gridCol>
                <a:gridCol w="326650">
                  <a:extLst>
                    <a:ext uri="{9D8B030D-6E8A-4147-A177-3AD203B41FA5}">
                      <a16:colId xmlns:a16="http://schemas.microsoft.com/office/drawing/2014/main" val="20005"/>
                    </a:ext>
                  </a:extLst>
                </a:gridCol>
                <a:gridCol w="326650">
                  <a:extLst>
                    <a:ext uri="{9D8B030D-6E8A-4147-A177-3AD203B41FA5}">
                      <a16:colId xmlns:a16="http://schemas.microsoft.com/office/drawing/2014/main" val="20006"/>
                    </a:ext>
                  </a:extLst>
                </a:gridCol>
                <a:gridCol w="326650">
                  <a:extLst>
                    <a:ext uri="{9D8B030D-6E8A-4147-A177-3AD203B41FA5}">
                      <a16:colId xmlns:a16="http://schemas.microsoft.com/office/drawing/2014/main" val="20007"/>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horzBrick">
                      <a:fgClr>
                        <a:schemeClr val="accent4"/>
                      </a:fgClr>
                      <a:bgClr>
                        <a:schemeClr val="bg1"/>
                      </a:bgClr>
                    </a:patt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trellis">
                      <a:fgClr>
                        <a:schemeClr val="accent2"/>
                      </a:fgClr>
                      <a:bgClr>
                        <a:schemeClr val="bg1"/>
                      </a:bgClr>
                    </a:pattFill>
                  </a:tcPr>
                </a:tc>
                <a:tc>
                  <a:txBody>
                    <a:bodyP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F3F4A"/>
                          </a:solidFill>
                          <a:effectLst/>
                          <a:uLnTx/>
                          <a:uFillTx/>
                          <a:latin typeface="+mn-lt"/>
                          <a:ea typeface="+mn-ea"/>
                        </a:rPr>
                        <a:t>3</a:t>
                      </a:r>
                    </a:p>
                  </a:txBody>
                  <a:tcPr marL="70932" marR="70932" marT="35467" marB="35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4</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5</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6</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7</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7" name="Table 26">
            <a:extLst>
              <a:ext uri="{FF2B5EF4-FFF2-40B4-BE49-F238E27FC236}">
                <a16:creationId xmlns:a16="http://schemas.microsoft.com/office/drawing/2014/main" id="{CCC08C4D-C201-C842-A68F-5067C57B0CDB}"/>
              </a:ext>
            </a:extLst>
          </p:cNvPr>
          <p:cNvGraphicFramePr>
            <a:graphicFrameLocks noGrp="1"/>
          </p:cNvGraphicFramePr>
          <p:nvPr/>
        </p:nvGraphicFramePr>
        <p:xfrm>
          <a:off x="587723" y="1643741"/>
          <a:ext cx="1306600" cy="250812"/>
        </p:xfrm>
        <a:graphic>
          <a:graphicData uri="http://schemas.openxmlformats.org/drawingml/2006/table">
            <a:tbl>
              <a:tblPr firstRow="1" bandRow="1">
                <a:tableStyleId>{5C22544A-7EE6-4342-B048-85BDC9FD1C3A}</a:tableStyleId>
              </a:tblPr>
              <a:tblGrid>
                <a:gridCol w="326650">
                  <a:extLst>
                    <a:ext uri="{9D8B030D-6E8A-4147-A177-3AD203B41FA5}">
                      <a16:colId xmlns:a16="http://schemas.microsoft.com/office/drawing/2014/main" val="20000"/>
                    </a:ext>
                  </a:extLst>
                </a:gridCol>
                <a:gridCol w="326650">
                  <a:extLst>
                    <a:ext uri="{9D8B030D-6E8A-4147-A177-3AD203B41FA5}">
                      <a16:colId xmlns:a16="http://schemas.microsoft.com/office/drawing/2014/main" val="20001"/>
                    </a:ext>
                  </a:extLst>
                </a:gridCol>
                <a:gridCol w="326650">
                  <a:extLst>
                    <a:ext uri="{9D8B030D-6E8A-4147-A177-3AD203B41FA5}">
                      <a16:colId xmlns:a16="http://schemas.microsoft.com/office/drawing/2014/main" val="20002"/>
                    </a:ext>
                  </a:extLst>
                </a:gridCol>
                <a:gridCol w="326650">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0</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1</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sphere">
                      <a:fgClr>
                        <a:schemeClr val="accent1"/>
                      </a:fgClr>
                      <a:bgClr>
                        <a:schemeClr val="bg1"/>
                      </a:bgClr>
                    </a:pattFill>
                  </a:tcPr>
                </a:tc>
                <a:tc>
                  <a:txBody>
                    <a:bodyPr/>
                    <a:lstStyle/>
                    <a:p>
                      <a:pPr algn="ctr"/>
                      <a:r>
                        <a:rPr lang="en-US" sz="1100" b="0" dirty="0">
                          <a:solidFill>
                            <a:schemeClr val="tx1"/>
                          </a:solidFill>
                        </a:rPr>
                        <a:t>2</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0" dirty="0">
                          <a:solidFill>
                            <a:schemeClr val="tx1"/>
                          </a:solidFill>
                        </a:rPr>
                        <a:t>3</a:t>
                      </a:r>
                    </a:p>
                  </a:txBody>
                  <a:tcPr marL="70932" marR="70932" marT="35467" marB="35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8" name="Table 27">
            <a:extLst>
              <a:ext uri="{FF2B5EF4-FFF2-40B4-BE49-F238E27FC236}">
                <a16:creationId xmlns:a16="http://schemas.microsoft.com/office/drawing/2014/main" id="{CFF2DF55-FA2B-1746-8897-C485394A6D20}"/>
              </a:ext>
            </a:extLst>
          </p:cNvPr>
          <p:cNvGraphicFramePr>
            <a:graphicFrameLocks noGrp="1"/>
          </p:cNvGraphicFramePr>
          <p:nvPr/>
        </p:nvGraphicFramePr>
        <p:xfrm>
          <a:off x="544936" y="1367263"/>
          <a:ext cx="1308196" cy="250812"/>
        </p:xfrm>
        <a:graphic>
          <a:graphicData uri="http://schemas.openxmlformats.org/drawingml/2006/table">
            <a:tbl>
              <a:tblPr firstRow="1" bandRow="1">
                <a:tableStyleId>{5C22544A-7EE6-4342-B048-85BDC9FD1C3A}</a:tableStyleId>
              </a:tblPr>
              <a:tblGrid>
                <a:gridCol w="327049">
                  <a:extLst>
                    <a:ext uri="{9D8B030D-6E8A-4147-A177-3AD203B41FA5}">
                      <a16:colId xmlns:a16="http://schemas.microsoft.com/office/drawing/2014/main" val="20000"/>
                    </a:ext>
                  </a:extLst>
                </a:gridCol>
                <a:gridCol w="327049">
                  <a:extLst>
                    <a:ext uri="{9D8B030D-6E8A-4147-A177-3AD203B41FA5}">
                      <a16:colId xmlns:a16="http://schemas.microsoft.com/office/drawing/2014/main" val="20001"/>
                    </a:ext>
                  </a:extLst>
                </a:gridCol>
                <a:gridCol w="327049">
                  <a:extLst>
                    <a:ext uri="{9D8B030D-6E8A-4147-A177-3AD203B41FA5}">
                      <a16:colId xmlns:a16="http://schemas.microsoft.com/office/drawing/2014/main" val="20002"/>
                    </a:ext>
                  </a:extLst>
                </a:gridCol>
                <a:gridCol w="327049">
                  <a:extLst>
                    <a:ext uri="{9D8B030D-6E8A-4147-A177-3AD203B41FA5}">
                      <a16:colId xmlns:a16="http://schemas.microsoft.com/office/drawing/2014/main" val="20003"/>
                    </a:ext>
                  </a:extLst>
                </a:gridCol>
              </a:tblGrid>
              <a:tr h="250812">
                <a:tc>
                  <a:txBody>
                    <a:bodyPr/>
                    <a:lstStyle/>
                    <a:p>
                      <a:pPr algn="ctr"/>
                      <a:r>
                        <a:rPr lang="en-US" sz="1100" b="0" dirty="0">
                          <a:solidFill>
                            <a:schemeClr val="tx1"/>
                          </a:solidFill>
                        </a:rPr>
                        <a:t>-26</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-25</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-24</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tx1"/>
                          </a:solidFill>
                        </a:rPr>
                        <a:t>-23</a:t>
                      </a:r>
                    </a:p>
                  </a:txBody>
                  <a:tcPr marL="70932" marR="70932" marT="35467" marB="354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8AD18C4-F31D-B543-B807-BE94941740C5}"/>
                  </a:ext>
                </a:extLst>
              </p:cNvPr>
              <p:cNvSpPr txBox="1"/>
              <p:nvPr/>
            </p:nvSpPr>
            <p:spPr>
              <a:xfrm>
                <a:off x="1723806" y="3071606"/>
                <a:ext cx="1293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a:latin typeface="Cambria Math" charset="0"/>
                        </a:rPr>
                        <m:t>⋮</m:t>
                      </m:r>
                    </m:oMath>
                  </m:oMathPara>
                </a14:m>
                <a:endParaRPr lang="en-US" sz="1800" dirty="0"/>
              </a:p>
            </p:txBody>
          </p:sp>
        </mc:Choice>
        <mc:Fallback xmlns="">
          <p:sp>
            <p:nvSpPr>
              <p:cNvPr id="29" name="TextBox 28">
                <a:extLst>
                  <a:ext uri="{FF2B5EF4-FFF2-40B4-BE49-F238E27FC236}">
                    <a16:creationId xmlns:a16="http://schemas.microsoft.com/office/drawing/2014/main" id="{78AD18C4-F31D-B543-B807-BE94941740C5}"/>
                  </a:ext>
                </a:extLst>
              </p:cNvPr>
              <p:cNvSpPr txBox="1">
                <a:spLocks noRot="1" noChangeAspect="1" noMove="1" noResize="1" noEditPoints="1" noAdjustHandles="1" noChangeArrowheads="1" noChangeShapeType="1" noTextEdit="1"/>
              </p:cNvSpPr>
              <p:nvPr/>
            </p:nvSpPr>
            <p:spPr>
              <a:xfrm>
                <a:off x="1723806" y="3071606"/>
                <a:ext cx="129326" cy="276999"/>
              </a:xfrm>
              <a:prstGeom prst="rect">
                <a:avLst/>
              </a:prstGeom>
              <a:blipFill>
                <a:blip r:embed="rId3"/>
                <a:stretch>
                  <a:fillRect l="-54545"/>
                </a:stretch>
              </a:blipFill>
            </p:spPr>
            <p:txBody>
              <a:bodyPr/>
              <a:lstStyle/>
              <a:p>
                <a:r>
                  <a:rPr lang="en-US">
                    <a:noFill/>
                  </a:rPr>
                  <a:t> </a:t>
                </a:r>
              </a:p>
            </p:txBody>
          </p:sp>
        </mc:Fallback>
      </mc:AlternateContent>
      <p:sp>
        <p:nvSpPr>
          <p:cNvPr id="31" name="Rounded Rectangle 30">
            <a:extLst>
              <a:ext uri="{FF2B5EF4-FFF2-40B4-BE49-F238E27FC236}">
                <a16:creationId xmlns:a16="http://schemas.microsoft.com/office/drawing/2014/main" id="{482475A1-782A-BC41-9D1C-66C66EE6D0F9}"/>
              </a:ext>
            </a:extLst>
          </p:cNvPr>
          <p:cNvSpPr/>
          <p:nvPr/>
        </p:nvSpPr>
        <p:spPr bwMode="auto">
          <a:xfrm>
            <a:off x="467544" y="1986817"/>
            <a:ext cx="2808314" cy="530315"/>
          </a:xfrm>
          <a:prstGeom prst="roundRect">
            <a:avLst>
              <a:gd name="adj" fmla="val 6164"/>
            </a:avLst>
          </a:prstGeom>
          <a:noFill/>
          <a:ln w="25400" cap="flat" cmpd="sng" algn="ctr">
            <a:solidFill>
              <a:schemeClr val="accent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2" name="Rounded Rectangle 31">
            <a:extLst>
              <a:ext uri="{FF2B5EF4-FFF2-40B4-BE49-F238E27FC236}">
                <a16:creationId xmlns:a16="http://schemas.microsoft.com/office/drawing/2014/main" id="{2D88EDE3-34A8-FC4B-B777-09FB386585F8}"/>
              </a:ext>
            </a:extLst>
          </p:cNvPr>
          <p:cNvSpPr/>
          <p:nvPr/>
        </p:nvSpPr>
        <p:spPr bwMode="auto">
          <a:xfrm>
            <a:off x="467544" y="2569032"/>
            <a:ext cx="2808314" cy="554474"/>
          </a:xfrm>
          <a:prstGeom prst="roundRect">
            <a:avLst>
              <a:gd name="adj" fmla="val 6164"/>
            </a:avLst>
          </a:prstGeom>
          <a:noFill/>
          <a:ln w="25400" cap="flat" cmpd="sng" algn="ctr">
            <a:solidFill>
              <a:schemeClr val="bg2">
                <a:lumMod val="10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3" name="Rounded Rectangle 32">
            <a:extLst>
              <a:ext uri="{FF2B5EF4-FFF2-40B4-BE49-F238E27FC236}">
                <a16:creationId xmlns:a16="http://schemas.microsoft.com/office/drawing/2014/main" id="{A2F24418-508A-E046-99E8-1530D75121D3}"/>
              </a:ext>
            </a:extLst>
          </p:cNvPr>
          <p:cNvSpPr/>
          <p:nvPr/>
        </p:nvSpPr>
        <p:spPr bwMode="auto">
          <a:xfrm>
            <a:off x="467544" y="3363838"/>
            <a:ext cx="2808314" cy="627275"/>
          </a:xfrm>
          <a:prstGeom prst="roundRect">
            <a:avLst>
              <a:gd name="adj" fmla="val 6164"/>
            </a:avLst>
          </a:prstGeom>
          <a:noFill/>
          <a:ln w="2540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sp>
        <p:nvSpPr>
          <p:cNvPr id="34" name="Rounded Rectangle 33">
            <a:extLst>
              <a:ext uri="{FF2B5EF4-FFF2-40B4-BE49-F238E27FC236}">
                <a16:creationId xmlns:a16="http://schemas.microsoft.com/office/drawing/2014/main" id="{820CD782-572B-0B4B-B1E8-F1C7A80D9237}"/>
              </a:ext>
            </a:extLst>
          </p:cNvPr>
          <p:cNvSpPr/>
          <p:nvPr/>
        </p:nvSpPr>
        <p:spPr bwMode="auto">
          <a:xfrm>
            <a:off x="467544" y="1372112"/>
            <a:ext cx="2808314" cy="552574"/>
          </a:xfrm>
          <a:prstGeom prst="roundRect">
            <a:avLst>
              <a:gd name="adj" fmla="val 6164"/>
            </a:avLst>
          </a:prstGeom>
          <a:noFill/>
          <a:ln w="25400" cap="flat" cmpd="sng" algn="ctr">
            <a:solidFill>
              <a:schemeClr val="accent2"/>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accent4">
                  <a:lumMod val="60000"/>
                  <a:lumOff val="40000"/>
                </a:schemeClr>
              </a:solidFill>
              <a:effectLst/>
              <a:latin typeface="Gill Sans" charset="0"/>
              <a:ea typeface="Heiti SC Light" charset="0"/>
              <a:cs typeface="Heiti SC Light" charset="0"/>
              <a:sym typeface="Gill Sans" charset="0"/>
            </a:endParaRPr>
          </a:p>
        </p:txBody>
      </p:sp>
      <p:grpSp>
        <p:nvGrpSpPr>
          <p:cNvPr id="35" name="Group 34">
            <a:extLst>
              <a:ext uri="{FF2B5EF4-FFF2-40B4-BE49-F238E27FC236}">
                <a16:creationId xmlns:a16="http://schemas.microsoft.com/office/drawing/2014/main" id="{3B157791-C498-364E-967D-A7EF2038ED1B}"/>
              </a:ext>
            </a:extLst>
          </p:cNvPr>
          <p:cNvGrpSpPr/>
          <p:nvPr/>
        </p:nvGrpSpPr>
        <p:grpSpPr>
          <a:xfrm>
            <a:off x="329566" y="4266704"/>
            <a:ext cx="3227365" cy="759814"/>
            <a:chOff x="4139952" y="4260208"/>
            <a:chExt cx="3227365" cy="759814"/>
          </a:xfrm>
        </p:grpSpPr>
        <p:sp>
          <p:nvSpPr>
            <p:cNvPr id="36" name="Rectangle 35">
              <a:extLst>
                <a:ext uri="{FF2B5EF4-FFF2-40B4-BE49-F238E27FC236}">
                  <a16:creationId xmlns:a16="http://schemas.microsoft.com/office/drawing/2014/main" id="{0A47BDD8-3F02-264E-BAAB-F4FA5A369214}"/>
                </a:ext>
              </a:extLst>
            </p:cNvPr>
            <p:cNvSpPr/>
            <p:nvPr/>
          </p:nvSpPr>
          <p:spPr bwMode="auto">
            <a:xfrm>
              <a:off x="4335434" y="4260208"/>
              <a:ext cx="360040" cy="360040"/>
            </a:xfrm>
            <a:prstGeom prst="rect">
              <a:avLst/>
            </a:prstGeom>
            <a:pattFill prst="shingle">
              <a:fgClr>
                <a:schemeClr val="bg2">
                  <a:lumMod val="10000"/>
                </a:schemeClr>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7" name="Rectangle 36">
              <a:extLst>
                <a:ext uri="{FF2B5EF4-FFF2-40B4-BE49-F238E27FC236}">
                  <a16:creationId xmlns:a16="http://schemas.microsoft.com/office/drawing/2014/main" id="{EE7A65D8-703C-674B-8633-A3BE9C7CD80E}"/>
                </a:ext>
              </a:extLst>
            </p:cNvPr>
            <p:cNvSpPr/>
            <p:nvPr/>
          </p:nvSpPr>
          <p:spPr bwMode="auto">
            <a:xfrm>
              <a:off x="5197784" y="4260208"/>
              <a:ext cx="360040" cy="360040"/>
            </a:xfrm>
            <a:prstGeom prst="rect">
              <a:avLst/>
            </a:prstGeom>
            <a:pattFill prst="trellis">
              <a:fgClr>
                <a:schemeClr val="accent2"/>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8" name="Rectangle 37">
              <a:extLst>
                <a:ext uri="{FF2B5EF4-FFF2-40B4-BE49-F238E27FC236}">
                  <a16:creationId xmlns:a16="http://schemas.microsoft.com/office/drawing/2014/main" id="{9AD35AFC-0F31-F942-AD84-77F76D530497}"/>
                </a:ext>
              </a:extLst>
            </p:cNvPr>
            <p:cNvSpPr/>
            <p:nvPr/>
          </p:nvSpPr>
          <p:spPr bwMode="auto">
            <a:xfrm>
              <a:off x="6062953" y="4260208"/>
              <a:ext cx="360040" cy="360040"/>
            </a:xfrm>
            <a:prstGeom prst="rect">
              <a:avLst/>
            </a:prstGeom>
            <a:pattFill prst="horzBrick">
              <a:fgClr>
                <a:schemeClr val="accent4"/>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9" name="Rectangle 38">
              <a:extLst>
                <a:ext uri="{FF2B5EF4-FFF2-40B4-BE49-F238E27FC236}">
                  <a16:creationId xmlns:a16="http://schemas.microsoft.com/office/drawing/2014/main" id="{41003A44-9FE1-AB47-A037-C4257783BA59}"/>
                </a:ext>
              </a:extLst>
            </p:cNvPr>
            <p:cNvSpPr/>
            <p:nvPr/>
          </p:nvSpPr>
          <p:spPr bwMode="auto">
            <a:xfrm>
              <a:off x="6892729" y="4260208"/>
              <a:ext cx="360040" cy="360040"/>
            </a:xfrm>
            <a:prstGeom prst="rect">
              <a:avLst/>
            </a:prstGeom>
            <a:pattFill prst="sphere">
              <a:fgClr>
                <a:schemeClr val="accent1"/>
              </a:fgClr>
              <a:bgClr>
                <a:schemeClr val="bg1"/>
              </a:bgClr>
            </a:patt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70CFF95E-650A-D147-8153-E5D1A0F0D5C3}"/>
                    </a:ext>
                  </a:extLst>
                </p:cNvPr>
                <p:cNvSpPr txBox="1"/>
                <p:nvPr/>
              </p:nvSpPr>
              <p:spPr>
                <a:xfrm>
                  <a:off x="4139952" y="4804578"/>
                  <a:ext cx="723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=−40</m:t>
                        </m:r>
                      </m:oMath>
                    </m:oMathPara>
                  </a14:m>
                  <a:endParaRPr lang="en-US" sz="1400" dirty="0"/>
                </a:p>
              </p:txBody>
            </p:sp>
          </mc:Choice>
          <mc:Fallback xmlns="">
            <p:sp>
              <p:nvSpPr>
                <p:cNvPr id="40" name="TextBox 39">
                  <a:extLst>
                    <a:ext uri="{FF2B5EF4-FFF2-40B4-BE49-F238E27FC236}">
                      <a16:creationId xmlns:a16="http://schemas.microsoft.com/office/drawing/2014/main" id="{70CFF95E-650A-D147-8153-E5D1A0F0D5C3}"/>
                    </a:ext>
                  </a:extLst>
                </p:cNvPr>
                <p:cNvSpPr txBox="1">
                  <a:spLocks noRot="1" noChangeAspect="1" noMove="1" noResize="1" noEditPoints="1" noAdjustHandles="1" noChangeArrowheads="1" noChangeShapeType="1" noTextEdit="1"/>
                </p:cNvSpPr>
                <p:nvPr/>
              </p:nvSpPr>
              <p:spPr>
                <a:xfrm>
                  <a:off x="4139952" y="4804578"/>
                  <a:ext cx="723788" cy="215444"/>
                </a:xfrm>
                <a:prstGeom prst="rect">
                  <a:avLst/>
                </a:prstGeom>
                <a:blipFill>
                  <a:blip r:embed="rId4"/>
                  <a:stretch>
                    <a:fillRect l="-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495DACA-31CC-A443-9A0E-C5AD7A082AEC}"/>
                    </a:ext>
                  </a:extLst>
                </p:cNvPr>
                <p:cNvSpPr txBox="1"/>
                <p:nvPr/>
              </p:nvSpPr>
              <p:spPr>
                <a:xfrm>
                  <a:off x="5051303" y="4804578"/>
                  <a:ext cx="723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=−20</m:t>
                        </m:r>
                      </m:oMath>
                    </m:oMathPara>
                  </a14:m>
                  <a:endParaRPr lang="en-US" sz="1400" dirty="0"/>
                </a:p>
              </p:txBody>
            </p:sp>
          </mc:Choice>
          <mc:Fallback xmlns="">
            <p:sp>
              <p:nvSpPr>
                <p:cNvPr id="41" name="TextBox 40">
                  <a:extLst>
                    <a:ext uri="{FF2B5EF4-FFF2-40B4-BE49-F238E27FC236}">
                      <a16:creationId xmlns:a16="http://schemas.microsoft.com/office/drawing/2014/main" id="{6495DACA-31CC-A443-9A0E-C5AD7A082AEC}"/>
                    </a:ext>
                  </a:extLst>
                </p:cNvPr>
                <p:cNvSpPr txBox="1">
                  <a:spLocks noRot="1" noChangeAspect="1" noMove="1" noResize="1" noEditPoints="1" noAdjustHandles="1" noChangeArrowheads="1" noChangeShapeType="1" noTextEdit="1"/>
                </p:cNvSpPr>
                <p:nvPr/>
              </p:nvSpPr>
              <p:spPr>
                <a:xfrm>
                  <a:off x="5051303" y="4804578"/>
                  <a:ext cx="723788" cy="215444"/>
                </a:xfrm>
                <a:prstGeom prst="rect">
                  <a:avLst/>
                </a:prstGeom>
                <a:blipFill>
                  <a:blip r:embed="rId5"/>
                  <a:stretch>
                    <a:fillRect l="-86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F86A724-E32E-9B41-8817-1F1FE3017EF8}"/>
                    </a:ext>
                  </a:extLst>
                </p:cNvPr>
                <p:cNvSpPr txBox="1"/>
                <p:nvPr/>
              </p:nvSpPr>
              <p:spPr>
                <a:xfrm>
                  <a:off x="6030715" y="4804578"/>
                  <a:ext cx="5891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=20</m:t>
                        </m:r>
                      </m:oMath>
                    </m:oMathPara>
                  </a14:m>
                  <a:endParaRPr lang="en-US" sz="1400" dirty="0"/>
                </a:p>
              </p:txBody>
            </p:sp>
          </mc:Choice>
          <mc:Fallback xmlns="">
            <p:sp>
              <p:nvSpPr>
                <p:cNvPr id="42" name="TextBox 41">
                  <a:extLst>
                    <a:ext uri="{FF2B5EF4-FFF2-40B4-BE49-F238E27FC236}">
                      <a16:creationId xmlns:a16="http://schemas.microsoft.com/office/drawing/2014/main" id="{FF86A724-E32E-9B41-8817-1F1FE3017EF8}"/>
                    </a:ext>
                  </a:extLst>
                </p:cNvPr>
                <p:cNvSpPr txBox="1">
                  <a:spLocks noRot="1" noChangeAspect="1" noMove="1" noResize="1" noEditPoints="1" noAdjustHandles="1" noChangeArrowheads="1" noChangeShapeType="1" noTextEdit="1"/>
                </p:cNvSpPr>
                <p:nvPr/>
              </p:nvSpPr>
              <p:spPr>
                <a:xfrm>
                  <a:off x="6030715" y="4804578"/>
                  <a:ext cx="589136" cy="215444"/>
                </a:xfrm>
                <a:prstGeom prst="rect">
                  <a:avLst/>
                </a:prstGeom>
                <a:blipFill>
                  <a:blip r:embed="rId6"/>
                  <a:stretch>
                    <a:fillRect l="-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E04C9B8-FD70-F74F-A744-C90BB5CE669E}"/>
                    </a:ext>
                  </a:extLst>
                </p:cNvPr>
                <p:cNvSpPr txBox="1"/>
                <p:nvPr/>
              </p:nvSpPr>
              <p:spPr>
                <a:xfrm>
                  <a:off x="6778181" y="4804578"/>
                  <a:ext cx="5891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=40</m:t>
                        </m:r>
                      </m:oMath>
                    </m:oMathPara>
                  </a14:m>
                  <a:endParaRPr lang="en-US" sz="1400" dirty="0"/>
                </a:p>
              </p:txBody>
            </p:sp>
          </mc:Choice>
          <mc:Fallback xmlns="">
            <p:sp>
              <p:nvSpPr>
                <p:cNvPr id="43" name="TextBox 42">
                  <a:extLst>
                    <a:ext uri="{FF2B5EF4-FFF2-40B4-BE49-F238E27FC236}">
                      <a16:creationId xmlns:a16="http://schemas.microsoft.com/office/drawing/2014/main" id="{5E04C9B8-FD70-F74F-A744-C90BB5CE669E}"/>
                    </a:ext>
                  </a:extLst>
                </p:cNvPr>
                <p:cNvSpPr txBox="1">
                  <a:spLocks noRot="1" noChangeAspect="1" noMove="1" noResize="1" noEditPoints="1" noAdjustHandles="1" noChangeArrowheads="1" noChangeShapeType="1" noTextEdit="1"/>
                </p:cNvSpPr>
                <p:nvPr/>
              </p:nvSpPr>
              <p:spPr>
                <a:xfrm>
                  <a:off x="6778181" y="4804578"/>
                  <a:ext cx="589136" cy="215444"/>
                </a:xfrm>
                <a:prstGeom prst="rect">
                  <a:avLst/>
                </a:prstGeom>
                <a:blipFill>
                  <a:blip r:embed="rId7"/>
                  <a:stretch>
                    <a:fillRect l="-10638"/>
                  </a:stretch>
                </a:blipFill>
              </p:spPr>
              <p:txBody>
                <a:bodyPr/>
                <a:lstStyle/>
                <a:p>
                  <a:r>
                    <a:rPr lang="en-US">
                      <a:noFill/>
                    </a:rPr>
                    <a:t> </a:t>
                  </a:r>
                </a:p>
              </p:txBody>
            </p:sp>
          </mc:Fallback>
        </mc:AlternateContent>
      </p:grpSp>
      <p:sp>
        <p:nvSpPr>
          <p:cNvPr id="45" name="Oval 44">
            <a:extLst>
              <a:ext uri="{FF2B5EF4-FFF2-40B4-BE49-F238E27FC236}">
                <a16:creationId xmlns:a16="http://schemas.microsoft.com/office/drawing/2014/main" id="{E16140A0-87CE-AA4F-ABE7-E7DBF5775D81}"/>
              </a:ext>
            </a:extLst>
          </p:cNvPr>
          <p:cNvSpPr/>
          <p:nvPr/>
        </p:nvSpPr>
        <p:spPr bwMode="auto">
          <a:xfrm>
            <a:off x="802199" y="1547554"/>
            <a:ext cx="502310" cy="464507"/>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6" name="Oval 45">
            <a:extLst>
              <a:ext uri="{FF2B5EF4-FFF2-40B4-BE49-F238E27FC236}">
                <a16:creationId xmlns:a16="http://schemas.microsoft.com/office/drawing/2014/main" id="{AB8D3B77-E37D-A548-908A-6D85E7852A46}"/>
              </a:ext>
            </a:extLst>
          </p:cNvPr>
          <p:cNvSpPr/>
          <p:nvPr/>
        </p:nvSpPr>
        <p:spPr bwMode="auto">
          <a:xfrm>
            <a:off x="2813939" y="4167205"/>
            <a:ext cx="852937" cy="976295"/>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7" name="Oval 46">
            <a:extLst>
              <a:ext uri="{FF2B5EF4-FFF2-40B4-BE49-F238E27FC236}">
                <a16:creationId xmlns:a16="http://schemas.microsoft.com/office/drawing/2014/main" id="{8EE967D1-232F-7749-B51D-749E0B821199}"/>
              </a:ext>
            </a:extLst>
          </p:cNvPr>
          <p:cNvSpPr/>
          <p:nvPr/>
        </p:nvSpPr>
        <p:spPr bwMode="auto">
          <a:xfrm>
            <a:off x="4644008" y="1076067"/>
            <a:ext cx="351028" cy="471487"/>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8" name="Oval 47">
            <a:extLst>
              <a:ext uri="{FF2B5EF4-FFF2-40B4-BE49-F238E27FC236}">
                <a16:creationId xmlns:a16="http://schemas.microsoft.com/office/drawing/2014/main" id="{53B1A5DD-7EE6-1F44-B2C2-A7D5921F890B}"/>
              </a:ext>
            </a:extLst>
          </p:cNvPr>
          <p:cNvSpPr/>
          <p:nvPr/>
        </p:nvSpPr>
        <p:spPr bwMode="auto">
          <a:xfrm>
            <a:off x="502604" y="3502783"/>
            <a:ext cx="502310" cy="464507"/>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9" name="Oval 48">
            <a:extLst>
              <a:ext uri="{FF2B5EF4-FFF2-40B4-BE49-F238E27FC236}">
                <a16:creationId xmlns:a16="http://schemas.microsoft.com/office/drawing/2014/main" id="{99BA9546-F297-5F4E-9E3F-E1E30353803E}"/>
              </a:ext>
            </a:extLst>
          </p:cNvPr>
          <p:cNvSpPr/>
          <p:nvPr/>
        </p:nvSpPr>
        <p:spPr bwMode="auto">
          <a:xfrm>
            <a:off x="1979712" y="4180451"/>
            <a:ext cx="852937" cy="976295"/>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0" name="Oval 49">
            <a:extLst>
              <a:ext uri="{FF2B5EF4-FFF2-40B4-BE49-F238E27FC236}">
                <a16:creationId xmlns:a16="http://schemas.microsoft.com/office/drawing/2014/main" id="{9FD294A3-5EA9-F24A-858D-2716645B25B5}"/>
              </a:ext>
            </a:extLst>
          </p:cNvPr>
          <p:cNvSpPr/>
          <p:nvPr/>
        </p:nvSpPr>
        <p:spPr bwMode="auto">
          <a:xfrm>
            <a:off x="7884368" y="1643742"/>
            <a:ext cx="288032" cy="471488"/>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1" name="Rectangle 1">
            <a:extLst>
              <a:ext uri="{FF2B5EF4-FFF2-40B4-BE49-F238E27FC236}">
                <a16:creationId xmlns:a16="http://schemas.microsoft.com/office/drawing/2014/main" id="{542314FA-A40A-DD4E-8546-78EB7C13BFB7}"/>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Decoding with CSI Phases</a:t>
            </a:r>
          </a:p>
        </p:txBody>
      </p:sp>
      <p:sp>
        <p:nvSpPr>
          <p:cNvPr id="52" name="Oval 3">
            <a:extLst>
              <a:ext uri="{FF2B5EF4-FFF2-40B4-BE49-F238E27FC236}">
                <a16:creationId xmlns:a16="http://schemas.microsoft.com/office/drawing/2014/main" id="{1022F794-88F4-E040-8042-E7B50CAF475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3" name="Oval 4">
            <a:extLst>
              <a:ext uri="{FF2B5EF4-FFF2-40B4-BE49-F238E27FC236}">
                <a16:creationId xmlns:a16="http://schemas.microsoft.com/office/drawing/2014/main" id="{74E5D7AF-7835-1446-877E-9B2400C32B27}"/>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4" name="Oval 5">
            <a:extLst>
              <a:ext uri="{FF2B5EF4-FFF2-40B4-BE49-F238E27FC236}">
                <a16:creationId xmlns:a16="http://schemas.microsoft.com/office/drawing/2014/main" id="{216E3266-E0D3-9F4D-8BAE-F940294077BA}"/>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5" name="TextBox 54">
            <a:extLst>
              <a:ext uri="{FF2B5EF4-FFF2-40B4-BE49-F238E27FC236}">
                <a16:creationId xmlns:a16="http://schemas.microsoft.com/office/drawing/2014/main" id="{C38E3150-D43C-B34E-8B2E-D017252A6DE1}"/>
              </a:ext>
            </a:extLst>
          </p:cNvPr>
          <p:cNvSpPr txBox="1"/>
          <p:nvPr/>
        </p:nvSpPr>
        <p:spPr>
          <a:xfrm>
            <a:off x="5025506" y="782836"/>
            <a:ext cx="3328475" cy="338554"/>
          </a:xfrm>
          <a:prstGeom prst="rect">
            <a:avLst/>
          </a:prstGeom>
          <a:noFill/>
        </p:spPr>
        <p:txBody>
          <a:bodyPr wrap="none" rtlCol="0">
            <a:spAutoFit/>
          </a:bodyPr>
          <a:lstStyle/>
          <a:p>
            <a:r>
              <a:rPr lang="en-US" sz="1600" dirty="0"/>
              <a:t>After detrending </a:t>
            </a:r>
            <a:r>
              <a:rPr lang="en-US" sz="1600" dirty="0" err="1"/>
              <a:t>unwraped</a:t>
            </a:r>
            <a:r>
              <a:rPr lang="en-US" sz="1600" dirty="0"/>
              <a:t> CSI Phase</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96B0219C-5CF0-D54D-BDCB-C419EFF57552}"/>
                  </a:ext>
                </a:extLst>
              </p:cNvPr>
              <p:cNvSpPr txBox="1"/>
              <p:nvPr/>
            </p:nvSpPr>
            <p:spPr>
              <a:xfrm>
                <a:off x="1427645" y="948261"/>
                <a:ext cx="792205"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m:oMathPara>
                </a14:m>
                <a:endParaRPr lang="en-US" dirty="0"/>
              </a:p>
            </p:txBody>
          </p:sp>
        </mc:Choice>
        <mc:Fallback xmlns="">
          <p:sp>
            <p:nvSpPr>
              <p:cNvPr id="56" name="TextBox 55">
                <a:extLst>
                  <a:ext uri="{FF2B5EF4-FFF2-40B4-BE49-F238E27FC236}">
                    <a16:creationId xmlns:a16="http://schemas.microsoft.com/office/drawing/2014/main" id="{96B0219C-5CF0-D54D-BDCB-C419EFF57552}"/>
                  </a:ext>
                </a:extLst>
              </p:cNvPr>
              <p:cNvSpPr txBox="1">
                <a:spLocks noRot="1" noChangeAspect="1" noMove="1" noResize="1" noEditPoints="1" noAdjustHandles="1" noChangeArrowheads="1" noChangeShapeType="1" noTextEdit="1"/>
              </p:cNvSpPr>
              <p:nvPr/>
            </p:nvSpPr>
            <p:spPr>
              <a:xfrm>
                <a:off x="1427645" y="948261"/>
                <a:ext cx="792205" cy="415498"/>
              </a:xfrm>
              <a:prstGeom prst="rect">
                <a:avLst/>
              </a:prstGeom>
              <a:blipFill>
                <a:blip r:embed="rId8"/>
                <a:stretch>
                  <a:fillRect b="-17647"/>
                </a:stretch>
              </a:blipFill>
            </p:spPr>
            <p:txBody>
              <a:bodyPr/>
              <a:lstStyle/>
              <a:p>
                <a:r>
                  <a:rPr lang="en-US">
                    <a:noFill/>
                  </a:rPr>
                  <a:t> </a:t>
                </a:r>
              </a:p>
            </p:txBody>
          </p:sp>
        </mc:Fallback>
      </mc:AlternateContent>
    </p:spTree>
    <p:extLst>
      <p:ext uri="{BB962C8B-B14F-4D97-AF65-F5344CB8AC3E}">
        <p14:creationId xmlns:p14="http://schemas.microsoft.com/office/powerpoint/2010/main" val="2842514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subTnLst>
                                    <p:set>
                                      <p:cBhvr override="childStyle">
                                        <p:cTn dur="1" fill="hold" display="0" masterRel="nextClick" afterEffect="1"/>
                                        <p:tgtEl>
                                          <p:spTgt spid="46"/>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subTnLst>
                                    <p:set>
                                      <p:cBhvr override="childStyle">
                                        <p:cTn dur="1" fill="hold" display="0" masterRel="nextClick" afterEffect="1"/>
                                        <p:tgtEl>
                                          <p:spTgt spid="45"/>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50" grpId="0" animBg="1"/>
      <p:bldP spid="5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81EEF8-EF57-1A46-9F90-9B35AB01EF25}"/>
              </a:ext>
            </a:extLst>
          </p:cNvPr>
          <p:cNvPicPr>
            <a:picLocks noChangeAspect="1"/>
          </p:cNvPicPr>
          <p:nvPr/>
        </p:nvPicPr>
        <p:blipFill>
          <a:blip r:embed="rId3"/>
          <a:stretch>
            <a:fillRect/>
          </a:stretch>
        </p:blipFill>
        <p:spPr>
          <a:xfrm>
            <a:off x="573867" y="1278191"/>
            <a:ext cx="3782657" cy="3152214"/>
          </a:xfrm>
          <a:prstGeom prst="rect">
            <a:avLst/>
          </a:prstGeom>
        </p:spPr>
      </p:pic>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38</a:t>
            </a:fld>
            <a:endParaRPr sz="900">
              <a:solidFill>
                <a:schemeClr val="bg1"/>
              </a:solidFill>
              <a:latin typeface="Montserrat-Regular" charset="0"/>
              <a:ea typeface="ＭＳ Ｐゴシック" charset="0"/>
              <a:cs typeface="ＭＳ Ｐゴシック" charset="0"/>
            </a:endParaRPr>
          </a:p>
        </p:txBody>
      </p:sp>
      <p:sp>
        <p:nvSpPr>
          <p:cNvPr id="35" name="Rectangle 1">
            <a:extLst>
              <a:ext uri="{FF2B5EF4-FFF2-40B4-BE49-F238E27FC236}">
                <a16:creationId xmlns:a16="http://schemas.microsoft.com/office/drawing/2014/main" id="{98B4B110-E776-AA45-9BAB-3E8CF2C18156}"/>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Leveraging learning of CSI</a:t>
            </a: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21" name="Straight Arrow Connector 20">
            <a:extLst>
              <a:ext uri="{FF2B5EF4-FFF2-40B4-BE49-F238E27FC236}">
                <a16:creationId xmlns:a16="http://schemas.microsoft.com/office/drawing/2014/main" id="{ECA6FDFC-97E7-F546-B876-4800FF670E17}"/>
              </a:ext>
            </a:extLst>
          </p:cNvPr>
          <p:cNvCxnSpPr/>
          <p:nvPr/>
        </p:nvCxnSpPr>
        <p:spPr bwMode="auto">
          <a:xfrm>
            <a:off x="1926110" y="4515966"/>
            <a:ext cx="1152128" cy="0"/>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Arrow Connector 26">
            <a:extLst>
              <a:ext uri="{FF2B5EF4-FFF2-40B4-BE49-F238E27FC236}">
                <a16:creationId xmlns:a16="http://schemas.microsoft.com/office/drawing/2014/main" id="{09D45CB7-918B-EB46-B101-6378F483BC33}"/>
              </a:ext>
            </a:extLst>
          </p:cNvPr>
          <p:cNvCxnSpPr>
            <a:cxnSpLocks/>
          </p:cNvCxnSpPr>
          <p:nvPr/>
        </p:nvCxnSpPr>
        <p:spPr bwMode="auto">
          <a:xfrm flipV="1">
            <a:off x="395536" y="2126420"/>
            <a:ext cx="0" cy="1224136"/>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0" name="Straight Arrow Connector 29">
            <a:extLst>
              <a:ext uri="{FF2B5EF4-FFF2-40B4-BE49-F238E27FC236}">
                <a16:creationId xmlns:a16="http://schemas.microsoft.com/office/drawing/2014/main" id="{63CB8E1C-C984-5946-9596-47881115D2FF}"/>
              </a:ext>
            </a:extLst>
          </p:cNvPr>
          <p:cNvCxnSpPr>
            <a:cxnSpLocks/>
          </p:cNvCxnSpPr>
          <p:nvPr/>
        </p:nvCxnSpPr>
        <p:spPr bwMode="auto">
          <a:xfrm flipV="1">
            <a:off x="4111603" y="1982404"/>
            <a:ext cx="0" cy="1512168"/>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pic>
        <p:nvPicPr>
          <p:cNvPr id="5" name="Picture 4">
            <a:extLst>
              <a:ext uri="{FF2B5EF4-FFF2-40B4-BE49-F238E27FC236}">
                <a16:creationId xmlns:a16="http://schemas.microsoft.com/office/drawing/2014/main" id="{26A2B7D2-DE50-1F4B-BC81-FF1E68720973}"/>
              </a:ext>
            </a:extLst>
          </p:cNvPr>
          <p:cNvPicPr>
            <a:picLocks noChangeAspect="1"/>
          </p:cNvPicPr>
          <p:nvPr/>
        </p:nvPicPr>
        <p:blipFill>
          <a:blip r:embed="rId5"/>
          <a:stretch>
            <a:fillRect/>
          </a:stretch>
        </p:blipFill>
        <p:spPr>
          <a:xfrm>
            <a:off x="4965807" y="1275709"/>
            <a:ext cx="3782657" cy="3152214"/>
          </a:xfrm>
          <a:prstGeom prst="rect">
            <a:avLst/>
          </a:prstGeom>
        </p:spPr>
      </p:pic>
      <p:sp>
        <p:nvSpPr>
          <p:cNvPr id="25" name="TextBox 24">
            <a:extLst>
              <a:ext uri="{FF2B5EF4-FFF2-40B4-BE49-F238E27FC236}">
                <a16:creationId xmlns:a16="http://schemas.microsoft.com/office/drawing/2014/main" id="{31DFB4CA-593E-D741-8B67-5754C55C0D9D}"/>
              </a:ext>
            </a:extLst>
          </p:cNvPr>
          <p:cNvSpPr txBox="1"/>
          <p:nvPr/>
        </p:nvSpPr>
        <p:spPr>
          <a:xfrm rot="5400000">
            <a:off x="4066723" y="2570007"/>
            <a:ext cx="430887" cy="563617"/>
          </a:xfrm>
          <a:prstGeom prst="rect">
            <a:avLst/>
          </a:prstGeom>
          <a:solidFill>
            <a:schemeClr val="bg1"/>
          </a:solidFill>
        </p:spPr>
        <p:txBody>
          <a:bodyPr vert="vert270" wrap="none" rtlCol="0">
            <a:spAutoFit/>
          </a:bodyPr>
          <a:lstStyle/>
          <a:p>
            <a:r>
              <a:rPr lang="en-US" sz="1600" dirty="0"/>
              <a:t>Phase</a:t>
            </a:r>
          </a:p>
        </p:txBody>
      </p:sp>
      <p:cxnSp>
        <p:nvCxnSpPr>
          <p:cNvPr id="24" name="Straight Arrow Connector 23">
            <a:extLst>
              <a:ext uri="{FF2B5EF4-FFF2-40B4-BE49-F238E27FC236}">
                <a16:creationId xmlns:a16="http://schemas.microsoft.com/office/drawing/2014/main" id="{0E53A254-934B-3943-A1B0-C531057BB9DB}"/>
              </a:ext>
            </a:extLst>
          </p:cNvPr>
          <p:cNvCxnSpPr/>
          <p:nvPr/>
        </p:nvCxnSpPr>
        <p:spPr bwMode="auto">
          <a:xfrm>
            <a:off x="6462614" y="4515966"/>
            <a:ext cx="1152128" cy="0"/>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6" name="Straight Arrow Connector 25">
            <a:extLst>
              <a:ext uri="{FF2B5EF4-FFF2-40B4-BE49-F238E27FC236}">
                <a16:creationId xmlns:a16="http://schemas.microsoft.com/office/drawing/2014/main" id="{D5A31384-97FE-0A4A-AE69-FE7A89A47CCE}"/>
              </a:ext>
            </a:extLst>
          </p:cNvPr>
          <p:cNvCxnSpPr>
            <a:cxnSpLocks/>
          </p:cNvCxnSpPr>
          <p:nvPr/>
        </p:nvCxnSpPr>
        <p:spPr bwMode="auto">
          <a:xfrm flipV="1">
            <a:off x="4788024" y="2106921"/>
            <a:ext cx="0" cy="1224136"/>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9" name="Straight Arrow Connector 28">
            <a:extLst>
              <a:ext uri="{FF2B5EF4-FFF2-40B4-BE49-F238E27FC236}">
                <a16:creationId xmlns:a16="http://schemas.microsoft.com/office/drawing/2014/main" id="{199059FB-84D7-6D4E-B172-4BBD2AD0C9F6}"/>
              </a:ext>
            </a:extLst>
          </p:cNvPr>
          <p:cNvCxnSpPr>
            <a:cxnSpLocks/>
          </p:cNvCxnSpPr>
          <p:nvPr/>
        </p:nvCxnSpPr>
        <p:spPr bwMode="auto">
          <a:xfrm flipV="1">
            <a:off x="8532440" y="1923678"/>
            <a:ext cx="0" cy="1512168"/>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1" name="TextBox 30">
            <a:extLst>
              <a:ext uri="{FF2B5EF4-FFF2-40B4-BE49-F238E27FC236}">
                <a16:creationId xmlns:a16="http://schemas.microsoft.com/office/drawing/2014/main" id="{7916B5C4-C32A-F447-8842-484ADB033419}"/>
              </a:ext>
            </a:extLst>
          </p:cNvPr>
          <p:cNvSpPr txBox="1"/>
          <p:nvPr/>
        </p:nvSpPr>
        <p:spPr>
          <a:xfrm rot="5400000">
            <a:off x="8464260" y="2540652"/>
            <a:ext cx="430887" cy="493084"/>
          </a:xfrm>
          <a:prstGeom prst="rect">
            <a:avLst/>
          </a:prstGeom>
          <a:solidFill>
            <a:schemeClr val="bg1"/>
          </a:solidFill>
        </p:spPr>
        <p:txBody>
          <a:bodyPr vert="vert270" wrap="none" rtlCol="0">
            <a:spAutoFit/>
          </a:bodyPr>
          <a:lstStyle/>
          <a:p>
            <a:r>
              <a:rPr lang="en-US" sz="1600" dirty="0"/>
              <a:t>MCS</a:t>
            </a:r>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78C97172-C35B-4742-94C0-5ACFBB795339}"/>
                  </a:ext>
                </a:extLst>
              </p:cNvPr>
              <p:cNvSpPr/>
              <p:nvPr/>
            </p:nvSpPr>
            <p:spPr bwMode="auto">
              <a:xfrm>
                <a:off x="1115616" y="2255829"/>
                <a:ext cx="7267866"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How </a:t>
                </a:r>
                <a:r>
                  <a:rPr lang="en-US" sz="2800" dirty="0">
                    <a:solidFill>
                      <a:schemeClr val="bg1"/>
                    </a:solidFill>
                  </a:rPr>
                  <a:t>to select upper bounds on </a:t>
                </a:r>
                <a14:m>
                  <m:oMath xmlns:m="http://schemas.openxmlformats.org/officeDocument/2006/math">
                    <m:r>
                      <m:rPr>
                        <m:sty m:val="p"/>
                      </m:rPr>
                      <a:rPr lang="en-US" sz="2800" b="0" i="0" smtClean="0">
                        <a:solidFill>
                          <a:schemeClr val="bg1"/>
                        </a:solidFill>
                        <a:latin typeface="Cambria Math" panose="02040503050406030204" pitchFamily="18" charset="0"/>
                      </a:rPr>
                      <m:t>N</m:t>
                    </m:r>
                    <m:r>
                      <a:rPr lang="en-US" sz="2800" b="0" i="0" smtClean="0">
                        <a:solidFill>
                          <a:schemeClr val="bg1"/>
                        </a:solidFill>
                        <a:latin typeface="Cambria Math" panose="02040503050406030204" pitchFamily="18" charset="0"/>
                      </a:rPr>
                      <m:t>, </m:t>
                    </m:r>
                    <m:r>
                      <m:rPr>
                        <m:sty m:val="p"/>
                      </m:rPr>
                      <a:rPr lang="el-GR" sz="2800" b="0" i="1" smtClean="0">
                        <a:solidFill>
                          <a:schemeClr val="bg1"/>
                        </a:solidFill>
                        <a:latin typeface="Cambria Math" panose="02040503050406030204" pitchFamily="18" charset="0"/>
                        <a:ea typeface="Cambria Math" panose="02040503050406030204" pitchFamily="18" charset="0"/>
                      </a:rPr>
                      <m:t>θ</m:t>
                    </m:r>
                  </m:oMath>
                </a14:m>
                <a:r>
                  <a:rPr lang="en-US" sz="2800" dirty="0">
                    <a:solidFill>
                      <a:schemeClr val="bg1"/>
                    </a:solidFill>
                  </a:rPr>
                  <a:t> dynamically?</a:t>
                </a:r>
                <a:endPar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endParaRPr>
              </a:p>
            </p:txBody>
          </p:sp>
        </mc:Choice>
        <mc:Fallback xmlns="">
          <p:sp>
            <p:nvSpPr>
              <p:cNvPr id="32" name="Rectangle 31">
                <a:extLst>
                  <a:ext uri="{FF2B5EF4-FFF2-40B4-BE49-F238E27FC236}">
                    <a16:creationId xmlns:a16="http://schemas.microsoft.com/office/drawing/2014/main" id="{78C97172-C35B-4742-94C0-5ACFBB795339}"/>
                  </a:ext>
                </a:extLst>
              </p:cNvPr>
              <p:cNvSpPr>
                <a:spLocks noRot="1" noChangeAspect="1" noMove="1" noResize="1" noEditPoints="1" noAdjustHandles="1" noChangeArrowheads="1" noChangeShapeType="1" noTextEdit="1"/>
              </p:cNvSpPr>
              <p:nvPr/>
            </p:nvSpPr>
            <p:spPr bwMode="auto">
              <a:xfrm>
                <a:off x="1115616" y="2255829"/>
                <a:ext cx="7267866" cy="1158694"/>
              </a:xfrm>
              <a:prstGeom prst="rect">
                <a:avLst/>
              </a:prstGeom>
              <a:blipFill>
                <a:blip r:embed="rId6"/>
                <a:stretch>
                  <a:fillRect b="-4255"/>
                </a:stretch>
              </a:blipFill>
              <a:ln w="25400" cap="flat" cmpd="sng" algn="ctr">
                <a:solidFill>
                  <a:schemeClr val="accent3">
                    <a:lumMod val="50000"/>
                  </a:schemeClr>
                </a:solidFill>
                <a:prstDash val="solid"/>
                <a:round/>
                <a:headEnd type="none" w="med" len="med"/>
                <a:tailEnd type="none" w="med" len="med"/>
              </a:ln>
              <a:effectLst/>
            </p:spPr>
            <p:txBody>
              <a:bodyPr/>
              <a:lstStyle/>
              <a:p>
                <a:r>
                  <a:rPr lang="en-US">
                    <a:noFill/>
                  </a:rPr>
                  <a:t> </a:t>
                </a:r>
              </a:p>
            </p:txBody>
          </p:sp>
        </mc:Fallback>
      </mc:AlternateContent>
      <p:sp>
        <p:nvSpPr>
          <p:cNvPr id="2" name="Oval 1">
            <a:extLst>
              <a:ext uri="{FF2B5EF4-FFF2-40B4-BE49-F238E27FC236}">
                <a16:creationId xmlns:a16="http://schemas.microsoft.com/office/drawing/2014/main" id="{25DA3F2D-7B43-A54C-ADD7-5900B603AFC1}"/>
              </a:ext>
            </a:extLst>
          </p:cNvPr>
          <p:cNvSpPr/>
          <p:nvPr/>
        </p:nvSpPr>
        <p:spPr bwMode="auto">
          <a:xfrm>
            <a:off x="1028700" y="3723878"/>
            <a:ext cx="374948" cy="360040"/>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19" name="Oval 18">
            <a:extLst>
              <a:ext uri="{FF2B5EF4-FFF2-40B4-BE49-F238E27FC236}">
                <a16:creationId xmlns:a16="http://schemas.microsoft.com/office/drawing/2014/main" id="{4FCF6265-C8AB-2047-9858-86000537D58A}"/>
              </a:ext>
            </a:extLst>
          </p:cNvPr>
          <p:cNvSpPr/>
          <p:nvPr/>
        </p:nvSpPr>
        <p:spPr bwMode="auto">
          <a:xfrm>
            <a:off x="5364088" y="3724057"/>
            <a:ext cx="374948" cy="360040"/>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6" name="TextBox 5">
            <a:extLst>
              <a:ext uri="{FF2B5EF4-FFF2-40B4-BE49-F238E27FC236}">
                <a16:creationId xmlns:a16="http://schemas.microsoft.com/office/drawing/2014/main" id="{FF11DF74-8DFC-4343-BCEA-E701B7CEDA05}"/>
              </a:ext>
            </a:extLst>
          </p:cNvPr>
          <p:cNvSpPr txBox="1"/>
          <p:nvPr/>
        </p:nvSpPr>
        <p:spPr>
          <a:xfrm>
            <a:off x="3370029" y="4658061"/>
            <a:ext cx="1564852" cy="415498"/>
          </a:xfrm>
          <a:prstGeom prst="rect">
            <a:avLst/>
          </a:prstGeom>
          <a:noFill/>
        </p:spPr>
        <p:txBody>
          <a:bodyPr wrap="none" rtlCol="0">
            <a:spAutoFit/>
          </a:bodyPr>
          <a:lstStyle/>
          <a:p>
            <a:r>
              <a:rPr lang="en-US" dirty="0">
                <a:solidFill>
                  <a:schemeClr val="accent2"/>
                </a:solidFill>
              </a:rPr>
              <a:t>3 bits/packet</a:t>
            </a:r>
          </a:p>
        </p:txBody>
      </p:sp>
    </p:spTree>
    <p:extLst>
      <p:ext uri="{BB962C8B-B14F-4D97-AF65-F5344CB8AC3E}">
        <p14:creationId xmlns:p14="http://schemas.microsoft.com/office/powerpoint/2010/main" val="324891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ppt_w/2"/>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ppt_w</p:attrName>
                                        </p:attrNameLst>
                                      </p:cBhvr>
                                      <p:tavLst>
                                        <p:tav tm="0">
                                          <p:val>
                                            <p:fltVal val="0"/>
                                          </p:val>
                                        </p:tav>
                                        <p:tav tm="100000">
                                          <p:val>
                                            <p:strVal val="#ppt_w"/>
                                          </p:val>
                                        </p:tav>
                                      </p:tavLst>
                                    </p:anim>
                                    <p:anim calcmode="lin" valueType="num">
                                      <p:cBhvr>
                                        <p:cTn id="10"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ppt_x"/>
                                          </p:val>
                                        </p:tav>
                                        <p:tav tm="100000">
                                          <p:val>
                                            <p:strVal val="#ppt_x"/>
                                          </p:val>
                                        </p:tav>
                                      </p:tavLst>
                                    </p:anim>
                                    <p:anim calcmode="lin" valueType="num">
                                      <p:cBhvr>
                                        <p:cTn id="16" dur="500" fill="hold"/>
                                        <p:tgtEl>
                                          <p:spTgt spid="27"/>
                                        </p:tgtEl>
                                        <p:attrNameLst>
                                          <p:attrName>ppt_y</p:attrName>
                                        </p:attrNameLst>
                                      </p:cBhvr>
                                      <p:tavLst>
                                        <p:tav tm="0">
                                          <p:val>
                                            <p:strVal val="#ppt_y+#ppt_h/2"/>
                                          </p:val>
                                        </p:tav>
                                        <p:tav tm="100000">
                                          <p:val>
                                            <p:strVal val="#ppt_y"/>
                                          </p:val>
                                        </p:tav>
                                      </p:tavLst>
                                    </p:anim>
                                    <p:anim calcmode="lin" valueType="num">
                                      <p:cBhvr>
                                        <p:cTn id="17" dur="500" fill="hold"/>
                                        <p:tgtEl>
                                          <p:spTgt spid="27"/>
                                        </p:tgtEl>
                                        <p:attrNameLst>
                                          <p:attrName>ppt_w</p:attrName>
                                        </p:attrNameLst>
                                      </p:cBhvr>
                                      <p:tavLst>
                                        <p:tav tm="0">
                                          <p:val>
                                            <p:strVal val="#ppt_w"/>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ppt_x</p:attrName>
                                        </p:attrNameLst>
                                      </p:cBhvr>
                                      <p:tavLst>
                                        <p:tav tm="0">
                                          <p:val>
                                            <p:strVal val="#ppt_x-#ppt_w/2"/>
                                          </p:val>
                                        </p:tav>
                                        <p:tav tm="100000">
                                          <p:val>
                                            <p:strVal val="#ppt_x"/>
                                          </p:val>
                                        </p:tav>
                                      </p:tavLst>
                                    </p:anim>
                                    <p:anim calcmode="lin" valueType="num">
                                      <p:cBhvr>
                                        <p:cTn id="35" dur="500" fill="hold"/>
                                        <p:tgtEl>
                                          <p:spTgt spid="24"/>
                                        </p:tgtEl>
                                        <p:attrNameLst>
                                          <p:attrName>ppt_y</p:attrName>
                                        </p:attrNameLst>
                                      </p:cBhvr>
                                      <p:tavLst>
                                        <p:tav tm="0">
                                          <p:val>
                                            <p:strVal val="#ppt_y"/>
                                          </p:val>
                                        </p:tav>
                                        <p:tav tm="100000">
                                          <p:val>
                                            <p:strVal val="#ppt_y"/>
                                          </p:val>
                                        </p:tav>
                                      </p:tavLst>
                                    </p:anim>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7" presetClass="entr" presetSubtype="4"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ppt_h/2"/>
                                          </p:val>
                                        </p:tav>
                                        <p:tav tm="100000">
                                          <p:val>
                                            <p:strVal val="#ppt_y"/>
                                          </p:val>
                                        </p:tav>
                                      </p:tavLst>
                                    </p:anim>
                                    <p:anim calcmode="lin" valueType="num">
                                      <p:cBhvr>
                                        <p:cTn id="44" dur="500" fill="hold"/>
                                        <p:tgtEl>
                                          <p:spTgt spid="26"/>
                                        </p:tgtEl>
                                        <p:attrNameLst>
                                          <p:attrName>ppt_w</p:attrName>
                                        </p:attrNameLst>
                                      </p:cBhvr>
                                      <p:tavLst>
                                        <p:tav tm="0">
                                          <p:val>
                                            <p:strVal val="#ppt_w"/>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P spid="32" grpId="0" animBg="1"/>
      <p:bldP spid="2" grpId="0" animBg="1"/>
      <p:bldP spid="19" grpId="0" animBg="1"/>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9" name="Rectangle 19"/>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6" name="Rectangle 17">
            <a:extLst>
              <a:ext uri="{FF2B5EF4-FFF2-40B4-BE49-F238E27FC236}">
                <a16:creationId xmlns:a16="http://schemas.microsoft.com/office/drawing/2014/main" id="{E07F9EDC-F793-A140-B5CF-70813E553152}"/>
              </a:ext>
            </a:extLst>
          </p:cNvPr>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39" name="Rectangle 22">
            <a:extLst>
              <a:ext uri="{FF2B5EF4-FFF2-40B4-BE49-F238E27FC236}">
                <a16:creationId xmlns:a16="http://schemas.microsoft.com/office/drawing/2014/main" id="{D3E4E407-D0E0-CD49-A288-9A11D80B29E6}"/>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0" name="Rectangle 17">
            <a:extLst>
              <a:ext uri="{FF2B5EF4-FFF2-40B4-BE49-F238E27FC236}">
                <a16:creationId xmlns:a16="http://schemas.microsoft.com/office/drawing/2014/main" id="{2903BC78-60D0-6E48-A299-6736E6A2F810}"/>
              </a:ext>
            </a:extLst>
          </p:cNvPr>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41" name="Rectangle 18">
            <a:extLst>
              <a:ext uri="{FF2B5EF4-FFF2-40B4-BE49-F238E27FC236}">
                <a16:creationId xmlns:a16="http://schemas.microsoft.com/office/drawing/2014/main" id="{CAD14485-90DD-B54A-B598-1109CD6396BC}"/>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57507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ln w="38100">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endParaRPr lang="en-US" sz="788" dirty="0"/>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9" name="Rectangle 19"/>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accent2"/>
                </a:solidFill>
                <a:latin typeface="Source Sans Pro Bold" charset="0"/>
                <a:ea typeface="ＭＳ Ｐゴシック" charset="0"/>
                <a:cs typeface="Source Sans Pro Bold" charset="0"/>
                <a:sym typeface="Source Sans Pro" charset="0"/>
              </a:rPr>
              <a:t>CNN based </a:t>
            </a:r>
          </a:p>
          <a:p>
            <a:r>
              <a:rPr lang="en-US" sz="1350" dirty="0">
                <a:solidFill>
                  <a:schemeClr val="accent2"/>
                </a:solidFill>
                <a:latin typeface="Source Sans Pro Bold" charset="0"/>
                <a:ea typeface="ＭＳ Ｐゴシック" charset="0"/>
                <a:cs typeface="Source Sans Pro Bold" charset="0"/>
                <a:sym typeface="Source Sans Pro" charset="0"/>
              </a:rPr>
              <a:t>Preamble Modification</a:t>
            </a: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8" name="Rectangle 17">
            <a:extLst>
              <a:ext uri="{FF2B5EF4-FFF2-40B4-BE49-F238E27FC236}">
                <a16:creationId xmlns:a16="http://schemas.microsoft.com/office/drawing/2014/main" id="{49F2645D-7092-014C-8F52-226F1D069668}"/>
              </a:ext>
            </a:extLst>
          </p:cNvPr>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
        <p:nvSpPr>
          <p:cNvPr id="39" name="Rectangle 17">
            <a:extLst>
              <a:ext uri="{FF2B5EF4-FFF2-40B4-BE49-F238E27FC236}">
                <a16:creationId xmlns:a16="http://schemas.microsoft.com/office/drawing/2014/main" id="{63732273-D9AF-9147-B395-B4D98A649B5B}"/>
              </a:ext>
            </a:extLst>
          </p:cNvPr>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40" name="Rectangle 22">
            <a:extLst>
              <a:ext uri="{FF2B5EF4-FFF2-40B4-BE49-F238E27FC236}">
                <a16:creationId xmlns:a16="http://schemas.microsoft.com/office/drawing/2014/main" id="{20FC6277-8DEA-E04C-885A-FF298718B405}"/>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1" name="Rectangle 18">
            <a:extLst>
              <a:ext uri="{FF2B5EF4-FFF2-40B4-BE49-F238E27FC236}">
                <a16:creationId xmlns:a16="http://schemas.microsoft.com/office/drawing/2014/main" id="{0F629E5D-1EF6-3444-905A-6E223C37BFF8}"/>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Tree>
    <p:extLst>
      <p:ext uri="{BB962C8B-B14F-4D97-AF65-F5344CB8AC3E}">
        <p14:creationId xmlns:p14="http://schemas.microsoft.com/office/powerpoint/2010/main" val="1847646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111EA0-EC41-DB4D-ACFC-0F8358984957}"/>
              </a:ext>
            </a:extLst>
          </p:cNvPr>
          <p:cNvSpPr>
            <a:spLocks noGrp="1"/>
          </p:cNvSpPr>
          <p:nvPr>
            <p:ph type="sldNum" sz="quarter" idx="10"/>
          </p:nvPr>
        </p:nvSpPr>
        <p:spPr/>
        <p:txBody>
          <a:bodyPr/>
          <a:lstStyle/>
          <a:p>
            <a:pPr>
              <a:defRPr/>
            </a:pPr>
            <a:fld id="{FA7B7BEA-FF61-5044-8584-9B239E5827BF}" type="slidenum">
              <a:rPr lang="en-US" smtClean="0"/>
              <a:pPr>
                <a:defRPr/>
              </a:pPr>
              <a:t>41</a:t>
            </a:fld>
            <a:endParaRPr lang="en-US" dirty="0"/>
          </a:p>
        </p:txBody>
      </p:sp>
      <p:pic>
        <p:nvPicPr>
          <p:cNvPr id="18"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AAD17968-882B-4349-8A5F-AAD15AB1EA03}"/>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684577" y="1076125"/>
            <a:ext cx="667396" cy="7193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CA1F3650-0EB6-6F41-ABF1-30F538AA9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987" y="194859"/>
            <a:ext cx="466974" cy="660550"/>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Straight Arrow Connector 52">
            <a:extLst>
              <a:ext uri="{FF2B5EF4-FFF2-40B4-BE49-F238E27FC236}">
                <a16:creationId xmlns:a16="http://schemas.microsoft.com/office/drawing/2014/main" id="{EB215DBD-961D-9947-8E11-EF34BD99F97E}"/>
              </a:ext>
            </a:extLst>
          </p:cNvPr>
          <p:cNvCxnSpPr>
            <a:cxnSpLocks/>
          </p:cNvCxnSpPr>
          <p:nvPr/>
        </p:nvCxnSpPr>
        <p:spPr>
          <a:xfrm flipV="1">
            <a:off x="3439605" y="822035"/>
            <a:ext cx="1924129" cy="76512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55"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90DF9917-2488-B740-BAC8-9F691D9A210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41241" y="1698577"/>
            <a:ext cx="495168" cy="700432"/>
          </a:xfrm>
          <a:prstGeom prst="rect">
            <a:avLst/>
          </a:prstGeom>
          <a:noFill/>
          <a:extLst>
            <a:ext uri="{909E8E84-426E-40DD-AFC4-6F175D3DCCD1}">
              <a14:hiddenFill xmlns:a14="http://schemas.microsoft.com/office/drawing/2010/main">
                <a:solidFill>
                  <a:srgbClr val="FFFFFF"/>
                </a:solidFill>
              </a14:hiddenFill>
            </a:ext>
          </a:extLst>
        </p:spPr>
      </p:pic>
      <p:cxnSp>
        <p:nvCxnSpPr>
          <p:cNvPr id="65" name="Straight Arrow Connector 64">
            <a:extLst>
              <a:ext uri="{FF2B5EF4-FFF2-40B4-BE49-F238E27FC236}">
                <a16:creationId xmlns:a16="http://schemas.microsoft.com/office/drawing/2014/main" id="{1AB09573-4BD3-2F4E-91E9-914FB414CEA2}"/>
              </a:ext>
            </a:extLst>
          </p:cNvPr>
          <p:cNvCxnSpPr>
            <a:cxnSpLocks/>
            <a:endCxn id="55" idx="1"/>
          </p:cNvCxnSpPr>
          <p:nvPr/>
        </p:nvCxnSpPr>
        <p:spPr>
          <a:xfrm>
            <a:off x="3439605" y="1811382"/>
            <a:ext cx="1901636" cy="237411"/>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429FDAF-00E4-1A41-B24B-2B6C5E2D8DD0}"/>
              </a:ext>
            </a:extLst>
          </p:cNvPr>
          <p:cNvSpPr txBox="1"/>
          <p:nvPr/>
        </p:nvSpPr>
        <p:spPr>
          <a:xfrm>
            <a:off x="6130105" y="966359"/>
            <a:ext cx="1517755" cy="584775"/>
          </a:xfrm>
          <a:prstGeom prst="rect">
            <a:avLst/>
          </a:prstGeom>
          <a:noFill/>
        </p:spPr>
        <p:txBody>
          <a:bodyPr wrap="square" rtlCol="0">
            <a:spAutoFit/>
          </a:bodyPr>
          <a:lstStyle/>
          <a:p>
            <a:r>
              <a:rPr lang="en-US" sz="1600" dirty="0"/>
              <a:t>Discovery Client</a:t>
            </a:r>
          </a:p>
        </p:txBody>
      </p:sp>
      <p:sp>
        <p:nvSpPr>
          <p:cNvPr id="83" name="TextBox 82">
            <a:extLst>
              <a:ext uri="{FF2B5EF4-FFF2-40B4-BE49-F238E27FC236}">
                <a16:creationId xmlns:a16="http://schemas.microsoft.com/office/drawing/2014/main" id="{8DDB35F7-39CB-D748-A24A-91362B83A159}"/>
              </a:ext>
            </a:extLst>
          </p:cNvPr>
          <p:cNvSpPr txBox="1"/>
          <p:nvPr/>
        </p:nvSpPr>
        <p:spPr>
          <a:xfrm>
            <a:off x="6110937" y="-23384"/>
            <a:ext cx="1475595" cy="584775"/>
          </a:xfrm>
          <a:prstGeom prst="rect">
            <a:avLst/>
          </a:prstGeom>
          <a:noFill/>
        </p:spPr>
        <p:txBody>
          <a:bodyPr wrap="square" rtlCol="0">
            <a:spAutoFit/>
          </a:bodyPr>
          <a:lstStyle/>
          <a:p>
            <a:r>
              <a:rPr lang="en-US" sz="1600" dirty="0"/>
              <a:t>Associated Client</a:t>
            </a:r>
          </a:p>
        </p:txBody>
      </p:sp>
      <p:sp>
        <p:nvSpPr>
          <p:cNvPr id="84" name="Arc 83">
            <a:extLst>
              <a:ext uri="{FF2B5EF4-FFF2-40B4-BE49-F238E27FC236}">
                <a16:creationId xmlns:a16="http://schemas.microsoft.com/office/drawing/2014/main" id="{293E5EE8-847E-1547-B840-E9F0FFA25BFB}"/>
              </a:ext>
            </a:extLst>
          </p:cNvPr>
          <p:cNvSpPr/>
          <p:nvPr/>
        </p:nvSpPr>
        <p:spPr>
          <a:xfrm rot="18212482">
            <a:off x="5526861" y="437768"/>
            <a:ext cx="1350658" cy="1232630"/>
          </a:xfrm>
          <a:prstGeom prst="arc">
            <a:avLst>
              <a:gd name="adj1" fmla="val 17191304"/>
              <a:gd name="adj2" fmla="val 19229860"/>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85" name="Arc 84">
            <a:extLst>
              <a:ext uri="{FF2B5EF4-FFF2-40B4-BE49-F238E27FC236}">
                <a16:creationId xmlns:a16="http://schemas.microsoft.com/office/drawing/2014/main" id="{D29EEF87-63E7-C448-AC92-A994232CF74E}"/>
              </a:ext>
            </a:extLst>
          </p:cNvPr>
          <p:cNvSpPr/>
          <p:nvPr/>
        </p:nvSpPr>
        <p:spPr>
          <a:xfrm rot="17788470">
            <a:off x="5532172" y="1489734"/>
            <a:ext cx="1350658" cy="1232630"/>
          </a:xfrm>
          <a:prstGeom prst="arc">
            <a:avLst>
              <a:gd name="adj1" fmla="val 17191304"/>
              <a:gd name="adj2" fmla="val 1945948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135" name="Oval 134">
            <a:extLst>
              <a:ext uri="{FF2B5EF4-FFF2-40B4-BE49-F238E27FC236}">
                <a16:creationId xmlns:a16="http://schemas.microsoft.com/office/drawing/2014/main" id="{02D30B42-A55F-3542-9906-9006CA86BBBC}"/>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6" name="Oval 135">
            <a:extLst>
              <a:ext uri="{FF2B5EF4-FFF2-40B4-BE49-F238E27FC236}">
                <a16:creationId xmlns:a16="http://schemas.microsoft.com/office/drawing/2014/main" id="{148254A8-DF7E-8841-8C8E-3D2082A68CD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7" name="Oval 136">
            <a:extLst>
              <a:ext uri="{FF2B5EF4-FFF2-40B4-BE49-F238E27FC236}">
                <a16:creationId xmlns:a16="http://schemas.microsoft.com/office/drawing/2014/main" id="{A9EB8D22-1114-A348-BC9A-220FD50B6E2D}"/>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8" name="Rectangle 137">
            <a:extLst>
              <a:ext uri="{FF2B5EF4-FFF2-40B4-BE49-F238E27FC236}">
                <a16:creationId xmlns:a16="http://schemas.microsoft.com/office/drawing/2014/main" id="{31921961-317E-564B-A241-F804204CD7DC}"/>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Operation</a:t>
            </a:r>
            <a:endParaRPr lang="en-US" sz="2400" dirty="0"/>
          </a:p>
        </p:txBody>
      </p:sp>
      <p:pic>
        <p:nvPicPr>
          <p:cNvPr id="61" name="Picture 60" descr="A picture containing drawing, window&#10;&#10;Description automatically generated">
            <a:extLst>
              <a:ext uri="{FF2B5EF4-FFF2-40B4-BE49-F238E27FC236}">
                <a16:creationId xmlns:a16="http://schemas.microsoft.com/office/drawing/2014/main" id="{FC012DEA-7FA2-564C-91E1-3ED8206C32F5}"/>
              </a:ext>
            </a:extLst>
          </p:cNvPr>
          <p:cNvPicPr>
            <a:picLocks noChangeAspect="1"/>
          </p:cNvPicPr>
          <p:nvPr/>
        </p:nvPicPr>
        <p:blipFill>
          <a:blip r:embed="rId4"/>
          <a:stretch>
            <a:fillRect/>
          </a:stretch>
        </p:blipFill>
        <p:spPr>
          <a:xfrm rot="20335225">
            <a:off x="3711212" y="981661"/>
            <a:ext cx="1222439" cy="361743"/>
          </a:xfrm>
          <a:prstGeom prst="rect">
            <a:avLst/>
          </a:prstGeom>
        </p:spPr>
      </p:pic>
      <p:pic>
        <p:nvPicPr>
          <p:cNvPr id="63" name="Picture 62" descr="A picture containing drawing, window&#10;&#10;Description automatically generated">
            <a:extLst>
              <a:ext uri="{FF2B5EF4-FFF2-40B4-BE49-F238E27FC236}">
                <a16:creationId xmlns:a16="http://schemas.microsoft.com/office/drawing/2014/main" id="{6C2D17EA-22D2-414E-845B-B81DC2CE7A24}"/>
              </a:ext>
            </a:extLst>
          </p:cNvPr>
          <p:cNvPicPr>
            <a:picLocks noChangeAspect="1"/>
          </p:cNvPicPr>
          <p:nvPr/>
        </p:nvPicPr>
        <p:blipFill>
          <a:blip r:embed="rId4"/>
          <a:stretch>
            <a:fillRect/>
          </a:stretch>
        </p:blipFill>
        <p:spPr>
          <a:xfrm rot="352885">
            <a:off x="3734362" y="1665633"/>
            <a:ext cx="1222439" cy="361743"/>
          </a:xfrm>
          <a:prstGeom prst="rect">
            <a:avLst/>
          </a:prstGeom>
        </p:spPr>
      </p:pic>
    </p:spTree>
    <p:extLst>
      <p:ext uri="{BB962C8B-B14F-4D97-AF65-F5344CB8AC3E}">
        <p14:creationId xmlns:p14="http://schemas.microsoft.com/office/powerpoint/2010/main" val="1797228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111EA0-EC41-DB4D-ACFC-0F8358984957}"/>
              </a:ext>
            </a:extLst>
          </p:cNvPr>
          <p:cNvSpPr>
            <a:spLocks noGrp="1"/>
          </p:cNvSpPr>
          <p:nvPr>
            <p:ph type="sldNum" sz="quarter" idx="10"/>
          </p:nvPr>
        </p:nvSpPr>
        <p:spPr/>
        <p:txBody>
          <a:bodyPr/>
          <a:lstStyle/>
          <a:p>
            <a:pPr>
              <a:defRPr/>
            </a:pPr>
            <a:fld id="{FA7B7BEA-FF61-5044-8584-9B239E5827BF}" type="slidenum">
              <a:rPr lang="en-US" smtClean="0"/>
              <a:pPr>
                <a:defRPr/>
              </a:pPr>
              <a:t>42</a:t>
            </a:fld>
            <a:endParaRPr lang="en-US" dirty="0"/>
          </a:p>
        </p:txBody>
      </p:sp>
      <p:pic>
        <p:nvPicPr>
          <p:cNvPr id="18"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AAD17968-882B-4349-8A5F-AAD15AB1EA03}"/>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684577" y="1076125"/>
            <a:ext cx="667396" cy="7193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CA1F3650-0EB6-6F41-ABF1-30F538AA9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987" y="194859"/>
            <a:ext cx="466974" cy="660550"/>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Straight Arrow Connector 52">
            <a:extLst>
              <a:ext uri="{FF2B5EF4-FFF2-40B4-BE49-F238E27FC236}">
                <a16:creationId xmlns:a16="http://schemas.microsoft.com/office/drawing/2014/main" id="{EB215DBD-961D-9947-8E11-EF34BD99F97E}"/>
              </a:ext>
            </a:extLst>
          </p:cNvPr>
          <p:cNvCxnSpPr>
            <a:cxnSpLocks/>
          </p:cNvCxnSpPr>
          <p:nvPr/>
        </p:nvCxnSpPr>
        <p:spPr>
          <a:xfrm flipV="1">
            <a:off x="3439605" y="822035"/>
            <a:ext cx="1924129" cy="76512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55"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90DF9917-2488-B740-BAC8-9F691D9A210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41241" y="1698577"/>
            <a:ext cx="495168" cy="700432"/>
          </a:xfrm>
          <a:prstGeom prst="rect">
            <a:avLst/>
          </a:prstGeom>
          <a:noFill/>
          <a:extLst>
            <a:ext uri="{909E8E84-426E-40DD-AFC4-6F175D3DCCD1}">
              <a14:hiddenFill xmlns:a14="http://schemas.microsoft.com/office/drawing/2010/main">
                <a:solidFill>
                  <a:srgbClr val="FFFFFF"/>
                </a:solidFill>
              </a14:hiddenFill>
            </a:ext>
          </a:extLst>
        </p:spPr>
      </p:pic>
      <p:cxnSp>
        <p:nvCxnSpPr>
          <p:cNvPr id="65" name="Straight Arrow Connector 64">
            <a:extLst>
              <a:ext uri="{FF2B5EF4-FFF2-40B4-BE49-F238E27FC236}">
                <a16:creationId xmlns:a16="http://schemas.microsoft.com/office/drawing/2014/main" id="{1AB09573-4BD3-2F4E-91E9-914FB414CEA2}"/>
              </a:ext>
            </a:extLst>
          </p:cNvPr>
          <p:cNvCxnSpPr>
            <a:cxnSpLocks/>
            <a:endCxn id="55" idx="1"/>
          </p:cNvCxnSpPr>
          <p:nvPr/>
        </p:nvCxnSpPr>
        <p:spPr>
          <a:xfrm>
            <a:off x="3439605" y="1811382"/>
            <a:ext cx="1901636" cy="237411"/>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66" name="Picture 65" descr="A picture containing drawing, table&#10;&#10;Description automatically generated">
            <a:extLst>
              <a:ext uri="{FF2B5EF4-FFF2-40B4-BE49-F238E27FC236}">
                <a16:creationId xmlns:a16="http://schemas.microsoft.com/office/drawing/2014/main" id="{52FDF628-C961-4945-8DCD-E2530A0C2F15}"/>
              </a:ext>
            </a:extLst>
          </p:cNvPr>
          <p:cNvPicPr>
            <a:picLocks noChangeAspect="1"/>
          </p:cNvPicPr>
          <p:nvPr/>
        </p:nvPicPr>
        <p:blipFill>
          <a:blip r:embed="rId4"/>
          <a:stretch>
            <a:fillRect/>
          </a:stretch>
        </p:blipFill>
        <p:spPr>
          <a:xfrm rot="514414">
            <a:off x="3753344" y="1712686"/>
            <a:ext cx="1160638" cy="342779"/>
          </a:xfrm>
          <a:prstGeom prst="rect">
            <a:avLst/>
          </a:prstGeom>
        </p:spPr>
      </p:pic>
      <p:pic>
        <p:nvPicPr>
          <p:cNvPr id="67" name="Picture 66" descr="A picture containing drawing, table&#10;&#10;Description automatically generated">
            <a:extLst>
              <a:ext uri="{FF2B5EF4-FFF2-40B4-BE49-F238E27FC236}">
                <a16:creationId xmlns:a16="http://schemas.microsoft.com/office/drawing/2014/main" id="{96AF4D47-60C7-C446-B448-A9250883724E}"/>
              </a:ext>
            </a:extLst>
          </p:cNvPr>
          <p:cNvPicPr>
            <a:picLocks noChangeAspect="1"/>
          </p:cNvPicPr>
          <p:nvPr/>
        </p:nvPicPr>
        <p:blipFill>
          <a:blip r:embed="rId4"/>
          <a:stretch>
            <a:fillRect/>
          </a:stretch>
        </p:blipFill>
        <p:spPr>
          <a:xfrm rot="20374637">
            <a:off x="3748200" y="1013760"/>
            <a:ext cx="1160638" cy="342779"/>
          </a:xfrm>
          <a:prstGeom prst="rect">
            <a:avLst/>
          </a:prstGeom>
        </p:spPr>
      </p:pic>
      <p:sp>
        <p:nvSpPr>
          <p:cNvPr id="82" name="TextBox 81">
            <a:extLst>
              <a:ext uri="{FF2B5EF4-FFF2-40B4-BE49-F238E27FC236}">
                <a16:creationId xmlns:a16="http://schemas.microsoft.com/office/drawing/2014/main" id="{7429FDAF-00E4-1A41-B24B-2B6C5E2D8DD0}"/>
              </a:ext>
            </a:extLst>
          </p:cNvPr>
          <p:cNvSpPr txBox="1"/>
          <p:nvPr/>
        </p:nvSpPr>
        <p:spPr>
          <a:xfrm>
            <a:off x="6130105" y="966359"/>
            <a:ext cx="1517755" cy="584775"/>
          </a:xfrm>
          <a:prstGeom prst="rect">
            <a:avLst/>
          </a:prstGeom>
          <a:noFill/>
        </p:spPr>
        <p:txBody>
          <a:bodyPr wrap="square" rtlCol="0">
            <a:spAutoFit/>
          </a:bodyPr>
          <a:lstStyle/>
          <a:p>
            <a:r>
              <a:rPr lang="en-US" sz="1600" dirty="0"/>
              <a:t>Discovery Client</a:t>
            </a:r>
          </a:p>
        </p:txBody>
      </p:sp>
      <p:sp>
        <p:nvSpPr>
          <p:cNvPr id="83" name="TextBox 82">
            <a:extLst>
              <a:ext uri="{FF2B5EF4-FFF2-40B4-BE49-F238E27FC236}">
                <a16:creationId xmlns:a16="http://schemas.microsoft.com/office/drawing/2014/main" id="{8DDB35F7-39CB-D748-A24A-91362B83A159}"/>
              </a:ext>
            </a:extLst>
          </p:cNvPr>
          <p:cNvSpPr txBox="1"/>
          <p:nvPr/>
        </p:nvSpPr>
        <p:spPr>
          <a:xfrm>
            <a:off x="6110937" y="-23384"/>
            <a:ext cx="1475595" cy="584775"/>
          </a:xfrm>
          <a:prstGeom prst="rect">
            <a:avLst/>
          </a:prstGeom>
          <a:noFill/>
        </p:spPr>
        <p:txBody>
          <a:bodyPr wrap="square" rtlCol="0">
            <a:spAutoFit/>
          </a:bodyPr>
          <a:lstStyle/>
          <a:p>
            <a:r>
              <a:rPr lang="en-US" sz="1600" dirty="0"/>
              <a:t>Associated Client</a:t>
            </a:r>
          </a:p>
        </p:txBody>
      </p:sp>
      <p:sp>
        <p:nvSpPr>
          <p:cNvPr id="84" name="Arc 83">
            <a:extLst>
              <a:ext uri="{FF2B5EF4-FFF2-40B4-BE49-F238E27FC236}">
                <a16:creationId xmlns:a16="http://schemas.microsoft.com/office/drawing/2014/main" id="{293E5EE8-847E-1547-B840-E9F0FFA25BFB}"/>
              </a:ext>
            </a:extLst>
          </p:cNvPr>
          <p:cNvSpPr/>
          <p:nvPr/>
        </p:nvSpPr>
        <p:spPr>
          <a:xfrm rot="18212482">
            <a:off x="5526861" y="437768"/>
            <a:ext cx="1350658" cy="1232630"/>
          </a:xfrm>
          <a:prstGeom prst="arc">
            <a:avLst>
              <a:gd name="adj1" fmla="val 17191304"/>
              <a:gd name="adj2" fmla="val 19229860"/>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85" name="Arc 84">
            <a:extLst>
              <a:ext uri="{FF2B5EF4-FFF2-40B4-BE49-F238E27FC236}">
                <a16:creationId xmlns:a16="http://schemas.microsoft.com/office/drawing/2014/main" id="{D29EEF87-63E7-C448-AC92-A994232CF74E}"/>
              </a:ext>
            </a:extLst>
          </p:cNvPr>
          <p:cNvSpPr/>
          <p:nvPr/>
        </p:nvSpPr>
        <p:spPr>
          <a:xfrm rot="17788470">
            <a:off x="5532172" y="1489734"/>
            <a:ext cx="1350658" cy="1232630"/>
          </a:xfrm>
          <a:prstGeom prst="arc">
            <a:avLst>
              <a:gd name="adj1" fmla="val 17191304"/>
              <a:gd name="adj2" fmla="val 1945948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135" name="Oval 134">
            <a:extLst>
              <a:ext uri="{FF2B5EF4-FFF2-40B4-BE49-F238E27FC236}">
                <a16:creationId xmlns:a16="http://schemas.microsoft.com/office/drawing/2014/main" id="{02D30B42-A55F-3542-9906-9006CA86BBBC}"/>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6" name="Oval 135">
            <a:extLst>
              <a:ext uri="{FF2B5EF4-FFF2-40B4-BE49-F238E27FC236}">
                <a16:creationId xmlns:a16="http://schemas.microsoft.com/office/drawing/2014/main" id="{148254A8-DF7E-8841-8C8E-3D2082A68CD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7" name="Oval 136">
            <a:extLst>
              <a:ext uri="{FF2B5EF4-FFF2-40B4-BE49-F238E27FC236}">
                <a16:creationId xmlns:a16="http://schemas.microsoft.com/office/drawing/2014/main" id="{A9EB8D22-1114-A348-BC9A-220FD50B6E2D}"/>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8" name="Rectangle 137">
            <a:extLst>
              <a:ext uri="{FF2B5EF4-FFF2-40B4-BE49-F238E27FC236}">
                <a16:creationId xmlns:a16="http://schemas.microsoft.com/office/drawing/2014/main" id="{31921961-317E-564B-A241-F804204CD7DC}"/>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Operation</a:t>
            </a:r>
            <a:endParaRPr lang="en-US" sz="2400" dirty="0"/>
          </a:p>
        </p:txBody>
      </p:sp>
    </p:spTree>
    <p:extLst>
      <p:ext uri="{BB962C8B-B14F-4D97-AF65-F5344CB8AC3E}">
        <p14:creationId xmlns:p14="http://schemas.microsoft.com/office/powerpoint/2010/main" val="235365970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111EA0-EC41-DB4D-ACFC-0F8358984957}"/>
              </a:ext>
            </a:extLst>
          </p:cNvPr>
          <p:cNvSpPr>
            <a:spLocks noGrp="1"/>
          </p:cNvSpPr>
          <p:nvPr>
            <p:ph type="sldNum" sz="quarter" idx="10"/>
          </p:nvPr>
        </p:nvSpPr>
        <p:spPr/>
        <p:txBody>
          <a:bodyPr/>
          <a:lstStyle/>
          <a:p>
            <a:pPr>
              <a:defRPr/>
            </a:pPr>
            <a:fld id="{FA7B7BEA-FF61-5044-8584-9B239E5827BF}" type="slidenum">
              <a:rPr lang="en-US" smtClean="0"/>
              <a:pPr>
                <a:defRPr/>
              </a:pPr>
              <a:t>43</a:t>
            </a:fld>
            <a:endParaRPr lang="en-US" dirty="0"/>
          </a:p>
        </p:txBody>
      </p:sp>
      <p:pic>
        <p:nvPicPr>
          <p:cNvPr id="18"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AAD17968-882B-4349-8A5F-AAD15AB1EA03}"/>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684577" y="1076125"/>
            <a:ext cx="667396" cy="719350"/>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8">
            <a:extLst>
              <a:ext uri="{FF2B5EF4-FFF2-40B4-BE49-F238E27FC236}">
                <a16:creationId xmlns:a16="http://schemas.microsoft.com/office/drawing/2014/main" id="{5E8A2F90-A758-C94B-B294-908DC7933B52}"/>
              </a:ext>
            </a:extLst>
          </p:cNvPr>
          <p:cNvSpPr/>
          <p:nvPr/>
        </p:nvSpPr>
        <p:spPr>
          <a:xfrm>
            <a:off x="873181" y="3844180"/>
            <a:ext cx="1718518" cy="384615"/>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t>CNN Classifier</a:t>
            </a:r>
          </a:p>
        </p:txBody>
      </p:sp>
      <p:pic>
        <p:nvPicPr>
          <p:cNvPr id="20"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CA1F3650-0EB6-6F41-ABF1-30F538AA9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987" y="194859"/>
            <a:ext cx="466974" cy="66055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a:extLst>
              <a:ext uri="{FF2B5EF4-FFF2-40B4-BE49-F238E27FC236}">
                <a16:creationId xmlns:a16="http://schemas.microsoft.com/office/drawing/2014/main" id="{BE021D97-57D8-804C-8315-43E28D3DC8B1}"/>
              </a:ext>
            </a:extLst>
          </p:cNvPr>
          <p:cNvCxnSpPr>
            <a:cxnSpLocks/>
          </p:cNvCxnSpPr>
          <p:nvPr/>
        </p:nvCxnSpPr>
        <p:spPr>
          <a:xfrm flipH="1">
            <a:off x="3247705" y="378961"/>
            <a:ext cx="2038240" cy="862663"/>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9D6800B7-3E6A-2F4A-AB61-E7E572577826}"/>
              </a:ext>
            </a:extLst>
          </p:cNvPr>
          <p:cNvGraphicFramePr>
            <a:graphicFrameLocks noGrp="1"/>
          </p:cNvGraphicFramePr>
          <p:nvPr>
            <p:extLst>
              <p:ext uri="{D42A27DB-BD31-4B8C-83A1-F6EECF244321}">
                <p14:modId xmlns:p14="http://schemas.microsoft.com/office/powerpoint/2010/main" val="3120941981"/>
              </p:ext>
            </p:extLst>
          </p:nvPr>
        </p:nvGraphicFramePr>
        <p:xfrm>
          <a:off x="924418" y="2677081"/>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23" name="Rectangle 22">
            <a:extLst>
              <a:ext uri="{FF2B5EF4-FFF2-40B4-BE49-F238E27FC236}">
                <a16:creationId xmlns:a16="http://schemas.microsoft.com/office/drawing/2014/main" id="{EAF3B9FA-3432-8C47-80AB-945178645236}"/>
              </a:ext>
            </a:extLst>
          </p:cNvPr>
          <p:cNvSpPr/>
          <p:nvPr/>
        </p:nvSpPr>
        <p:spPr>
          <a:xfrm>
            <a:off x="994571" y="2813438"/>
            <a:ext cx="578468" cy="19629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L-LTF</a:t>
            </a:r>
          </a:p>
        </p:txBody>
      </p:sp>
      <p:sp>
        <p:nvSpPr>
          <p:cNvPr id="26" name="Rounded Rectangle 25">
            <a:extLst>
              <a:ext uri="{FF2B5EF4-FFF2-40B4-BE49-F238E27FC236}">
                <a16:creationId xmlns:a16="http://schemas.microsoft.com/office/drawing/2014/main" id="{304E6C9A-0CF6-0741-90DE-2AFE4BF5D3B4}"/>
              </a:ext>
            </a:extLst>
          </p:cNvPr>
          <p:cNvSpPr/>
          <p:nvPr/>
        </p:nvSpPr>
        <p:spPr>
          <a:xfrm>
            <a:off x="3054081" y="3307664"/>
            <a:ext cx="1778572" cy="386017"/>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t>CSIscan</a:t>
            </a:r>
            <a:r>
              <a:rPr lang="en-US" sz="1600" dirty="0"/>
              <a:t> Encoding</a:t>
            </a:r>
          </a:p>
        </p:txBody>
      </p:sp>
      <p:graphicFrame>
        <p:nvGraphicFramePr>
          <p:cNvPr id="27" name="Table 26">
            <a:extLst>
              <a:ext uri="{FF2B5EF4-FFF2-40B4-BE49-F238E27FC236}">
                <a16:creationId xmlns:a16="http://schemas.microsoft.com/office/drawing/2014/main" id="{81ADE5A3-E333-FF48-B7D1-BD6C68446BEE}"/>
              </a:ext>
            </a:extLst>
          </p:cNvPr>
          <p:cNvGraphicFramePr>
            <a:graphicFrameLocks noGrp="1"/>
          </p:cNvGraphicFramePr>
          <p:nvPr>
            <p:extLst>
              <p:ext uri="{D42A27DB-BD31-4B8C-83A1-F6EECF244321}">
                <p14:modId xmlns:p14="http://schemas.microsoft.com/office/powerpoint/2010/main" val="3642942346"/>
              </p:ext>
            </p:extLst>
          </p:nvPr>
        </p:nvGraphicFramePr>
        <p:xfrm>
          <a:off x="3129073" y="4227614"/>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28" name="Rectangle 27">
            <a:extLst>
              <a:ext uri="{FF2B5EF4-FFF2-40B4-BE49-F238E27FC236}">
                <a16:creationId xmlns:a16="http://schemas.microsoft.com/office/drawing/2014/main" id="{099304C5-7D17-C74F-9B5E-033088246BB7}"/>
              </a:ext>
            </a:extLst>
          </p:cNvPr>
          <p:cNvSpPr/>
          <p:nvPr/>
        </p:nvSpPr>
        <p:spPr>
          <a:xfrm>
            <a:off x="3200994" y="4332515"/>
            <a:ext cx="578468" cy="19629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L-LTF</a:t>
            </a:r>
          </a:p>
        </p:txBody>
      </p:sp>
      <p:cxnSp>
        <p:nvCxnSpPr>
          <p:cNvPr id="39" name="Straight Arrow Connector 38">
            <a:extLst>
              <a:ext uri="{FF2B5EF4-FFF2-40B4-BE49-F238E27FC236}">
                <a16:creationId xmlns:a16="http://schemas.microsoft.com/office/drawing/2014/main" id="{F1FB2691-743B-FB46-9DB4-9A6D6745B045}"/>
              </a:ext>
            </a:extLst>
          </p:cNvPr>
          <p:cNvCxnSpPr>
            <a:cxnSpLocks/>
            <a:stCxn id="22" idx="2"/>
            <a:endCxn id="43" idx="0"/>
          </p:cNvCxnSpPr>
          <p:nvPr/>
        </p:nvCxnSpPr>
        <p:spPr>
          <a:xfrm flipH="1">
            <a:off x="1733185" y="3056342"/>
            <a:ext cx="3381" cy="21533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A1C4CF77-7C0E-EC4C-B05B-55886D5C8643}"/>
              </a:ext>
            </a:extLst>
          </p:cNvPr>
          <p:cNvGraphicFramePr>
            <a:graphicFrameLocks noGrp="1"/>
          </p:cNvGraphicFramePr>
          <p:nvPr>
            <p:extLst>
              <p:ext uri="{D42A27DB-BD31-4B8C-83A1-F6EECF244321}">
                <p14:modId xmlns:p14="http://schemas.microsoft.com/office/powerpoint/2010/main" val="3449806003"/>
              </p:ext>
            </p:extLst>
          </p:nvPr>
        </p:nvGraphicFramePr>
        <p:xfrm>
          <a:off x="3133557" y="2672024"/>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41" name="Rectangle 40">
            <a:extLst>
              <a:ext uri="{FF2B5EF4-FFF2-40B4-BE49-F238E27FC236}">
                <a16:creationId xmlns:a16="http://schemas.microsoft.com/office/drawing/2014/main" id="{96437431-C40B-4A47-AEEA-D10BC07647E7}"/>
              </a:ext>
            </a:extLst>
          </p:cNvPr>
          <p:cNvSpPr/>
          <p:nvPr/>
        </p:nvSpPr>
        <p:spPr>
          <a:xfrm>
            <a:off x="3199479" y="2793312"/>
            <a:ext cx="578468" cy="1962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FL-LTF</a:t>
            </a:r>
          </a:p>
        </p:txBody>
      </p:sp>
      <p:sp>
        <p:nvSpPr>
          <p:cNvPr id="42" name="TextBox 41">
            <a:extLst>
              <a:ext uri="{FF2B5EF4-FFF2-40B4-BE49-F238E27FC236}">
                <a16:creationId xmlns:a16="http://schemas.microsoft.com/office/drawing/2014/main" id="{29205BCB-0CEC-854F-912E-303A381BC225}"/>
              </a:ext>
            </a:extLst>
          </p:cNvPr>
          <p:cNvSpPr txBox="1"/>
          <p:nvPr/>
        </p:nvSpPr>
        <p:spPr>
          <a:xfrm>
            <a:off x="984381" y="3258637"/>
            <a:ext cx="184731" cy="369332"/>
          </a:xfrm>
          <a:prstGeom prst="rect">
            <a:avLst/>
          </a:prstGeom>
          <a:solidFill>
            <a:schemeClr val="bg1"/>
          </a:solidFill>
        </p:spPr>
        <p:txBody>
          <a:bodyPr wrap="none" rtlCol="0">
            <a:spAutoFit/>
          </a:bodyPr>
          <a:lstStyle/>
          <a:p>
            <a:endParaRPr lang="en-US" dirty="0"/>
          </a:p>
        </p:txBody>
      </p:sp>
      <p:sp>
        <p:nvSpPr>
          <p:cNvPr id="43" name="Rounded Rectangle 42">
            <a:extLst>
              <a:ext uri="{FF2B5EF4-FFF2-40B4-BE49-F238E27FC236}">
                <a16:creationId xmlns:a16="http://schemas.microsoft.com/office/drawing/2014/main" id="{A4C3705B-FE7D-DE4D-9FC8-80F89BE826AD}"/>
              </a:ext>
            </a:extLst>
          </p:cNvPr>
          <p:cNvSpPr/>
          <p:nvPr/>
        </p:nvSpPr>
        <p:spPr>
          <a:xfrm>
            <a:off x="1223179" y="3271673"/>
            <a:ext cx="1020012" cy="3926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CSI, SNR</a:t>
            </a:r>
          </a:p>
        </p:txBody>
      </p:sp>
      <p:cxnSp>
        <p:nvCxnSpPr>
          <p:cNvPr id="44" name="Straight Arrow Connector 43">
            <a:extLst>
              <a:ext uri="{FF2B5EF4-FFF2-40B4-BE49-F238E27FC236}">
                <a16:creationId xmlns:a16="http://schemas.microsoft.com/office/drawing/2014/main" id="{94585D8E-F5EC-014B-B01C-567FEBE58085}"/>
              </a:ext>
            </a:extLst>
          </p:cNvPr>
          <p:cNvCxnSpPr>
            <a:cxnSpLocks/>
            <a:stCxn id="43" idx="2"/>
            <a:endCxn id="19" idx="0"/>
          </p:cNvCxnSpPr>
          <p:nvPr/>
        </p:nvCxnSpPr>
        <p:spPr>
          <a:xfrm flipH="1">
            <a:off x="1732440" y="3664283"/>
            <a:ext cx="745" cy="17989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0FA6D84-2CB7-8843-91D2-FA02EC6E60A1}"/>
              </a:ext>
            </a:extLst>
          </p:cNvPr>
          <p:cNvCxnSpPr>
            <a:cxnSpLocks/>
            <a:stCxn id="26" idx="0"/>
            <a:endCxn id="40" idx="2"/>
          </p:cNvCxnSpPr>
          <p:nvPr/>
        </p:nvCxnSpPr>
        <p:spPr>
          <a:xfrm flipV="1">
            <a:off x="3943367" y="3051285"/>
            <a:ext cx="2338" cy="2563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Elbow Connector 45">
            <a:extLst>
              <a:ext uri="{FF2B5EF4-FFF2-40B4-BE49-F238E27FC236}">
                <a16:creationId xmlns:a16="http://schemas.microsoft.com/office/drawing/2014/main" id="{D1365628-6ABE-3241-AD00-021EA749FF7C}"/>
              </a:ext>
            </a:extLst>
          </p:cNvPr>
          <p:cNvCxnSpPr>
            <a:cxnSpLocks/>
            <a:stCxn id="47" idx="1"/>
            <a:endCxn id="19" idx="2"/>
          </p:cNvCxnSpPr>
          <p:nvPr/>
        </p:nvCxnSpPr>
        <p:spPr>
          <a:xfrm rot="10800000">
            <a:off x="1732441" y="4228796"/>
            <a:ext cx="422633" cy="228903"/>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43B2E29-B920-6A44-9D10-0AB4F837D1A0}"/>
              </a:ext>
            </a:extLst>
          </p:cNvPr>
          <p:cNvSpPr txBox="1"/>
          <p:nvPr/>
        </p:nvSpPr>
        <p:spPr>
          <a:xfrm>
            <a:off x="2155073" y="4288421"/>
            <a:ext cx="562975" cy="338554"/>
          </a:xfrm>
          <a:prstGeom prst="rect">
            <a:avLst/>
          </a:prstGeom>
          <a:solidFill>
            <a:schemeClr val="bg1"/>
          </a:solidFill>
        </p:spPr>
        <p:txBody>
          <a:bodyPr wrap="none" rtlCol="0">
            <a:spAutoFit/>
          </a:bodyPr>
          <a:lstStyle/>
          <a:p>
            <a:r>
              <a:rPr lang="en-US" sz="1600" dirty="0"/>
              <a:t>MCS</a:t>
            </a:r>
          </a:p>
        </p:txBody>
      </p:sp>
      <p:cxnSp>
        <p:nvCxnSpPr>
          <p:cNvPr id="48" name="Straight Arrow Connector 47">
            <a:extLst>
              <a:ext uri="{FF2B5EF4-FFF2-40B4-BE49-F238E27FC236}">
                <a16:creationId xmlns:a16="http://schemas.microsoft.com/office/drawing/2014/main" id="{DD88E77E-9562-A347-BAF2-604ED0B4D9E6}"/>
              </a:ext>
            </a:extLst>
          </p:cNvPr>
          <p:cNvCxnSpPr>
            <a:cxnSpLocks/>
          </p:cNvCxnSpPr>
          <p:nvPr/>
        </p:nvCxnSpPr>
        <p:spPr>
          <a:xfrm flipV="1">
            <a:off x="3936362" y="4544026"/>
            <a:ext cx="0" cy="20686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517CCABD-624A-0F4D-926C-A22F89B54092}"/>
              </a:ext>
            </a:extLst>
          </p:cNvPr>
          <p:cNvSpPr txBox="1"/>
          <p:nvPr/>
        </p:nvSpPr>
        <p:spPr>
          <a:xfrm>
            <a:off x="2665802" y="4657442"/>
            <a:ext cx="2559803" cy="338554"/>
          </a:xfrm>
          <a:prstGeom prst="rect">
            <a:avLst/>
          </a:prstGeom>
          <a:noFill/>
        </p:spPr>
        <p:txBody>
          <a:bodyPr wrap="square" rtlCol="0">
            <a:spAutoFit/>
          </a:bodyPr>
          <a:lstStyle/>
          <a:p>
            <a:pPr algn="ctr"/>
            <a:r>
              <a:rPr lang="en-US" sz="1600" dirty="0"/>
              <a:t>Original outgoing packet</a:t>
            </a:r>
          </a:p>
        </p:txBody>
      </p:sp>
      <p:cxnSp>
        <p:nvCxnSpPr>
          <p:cNvPr id="50" name="Straight Arrow Connector 49">
            <a:extLst>
              <a:ext uri="{FF2B5EF4-FFF2-40B4-BE49-F238E27FC236}">
                <a16:creationId xmlns:a16="http://schemas.microsoft.com/office/drawing/2014/main" id="{09BE9D4E-6724-B842-80E8-E64E9152A722}"/>
              </a:ext>
            </a:extLst>
          </p:cNvPr>
          <p:cNvCxnSpPr>
            <a:cxnSpLocks/>
            <a:stCxn id="40" idx="0"/>
            <a:endCxn id="54" idx="2"/>
          </p:cNvCxnSpPr>
          <p:nvPr/>
        </p:nvCxnSpPr>
        <p:spPr>
          <a:xfrm flipH="1" flipV="1">
            <a:off x="3945703" y="2344467"/>
            <a:ext cx="2" cy="3275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74D7DA7-0E06-1F4C-A1EF-3EE35A3B2B28}"/>
              </a:ext>
            </a:extLst>
          </p:cNvPr>
          <p:cNvCxnSpPr>
            <a:cxnSpLocks/>
            <a:stCxn id="52" idx="2"/>
            <a:endCxn id="22" idx="0"/>
          </p:cNvCxnSpPr>
          <p:nvPr/>
        </p:nvCxnSpPr>
        <p:spPr>
          <a:xfrm>
            <a:off x="1733186" y="2350377"/>
            <a:ext cx="3380" cy="3267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A81CB14D-E150-F847-85B2-BED07CEA1E41}"/>
              </a:ext>
            </a:extLst>
          </p:cNvPr>
          <p:cNvSpPr txBox="1"/>
          <p:nvPr/>
        </p:nvSpPr>
        <p:spPr>
          <a:xfrm>
            <a:off x="939442" y="2011823"/>
            <a:ext cx="1587487" cy="338554"/>
          </a:xfrm>
          <a:prstGeom prst="rect">
            <a:avLst/>
          </a:prstGeom>
          <a:noFill/>
        </p:spPr>
        <p:txBody>
          <a:bodyPr wrap="none" rtlCol="0">
            <a:spAutoFit/>
          </a:bodyPr>
          <a:lstStyle/>
          <a:p>
            <a:pPr algn="ctr"/>
            <a:r>
              <a:rPr lang="en-US" sz="1600" dirty="0"/>
              <a:t> incoming packet</a:t>
            </a:r>
          </a:p>
        </p:txBody>
      </p:sp>
      <p:cxnSp>
        <p:nvCxnSpPr>
          <p:cNvPr id="53" name="Straight Arrow Connector 52">
            <a:extLst>
              <a:ext uri="{FF2B5EF4-FFF2-40B4-BE49-F238E27FC236}">
                <a16:creationId xmlns:a16="http://schemas.microsoft.com/office/drawing/2014/main" id="{EB215DBD-961D-9947-8E11-EF34BD99F97E}"/>
              </a:ext>
            </a:extLst>
          </p:cNvPr>
          <p:cNvCxnSpPr>
            <a:cxnSpLocks/>
          </p:cNvCxnSpPr>
          <p:nvPr/>
        </p:nvCxnSpPr>
        <p:spPr>
          <a:xfrm flipV="1">
            <a:off x="3439605" y="822035"/>
            <a:ext cx="1924129" cy="76512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646BE28-0507-CD46-ACF6-EEE1B7905F0A}"/>
              </a:ext>
            </a:extLst>
          </p:cNvPr>
          <p:cNvSpPr txBox="1"/>
          <p:nvPr/>
        </p:nvSpPr>
        <p:spPr>
          <a:xfrm>
            <a:off x="3163020" y="2005913"/>
            <a:ext cx="1565365" cy="338554"/>
          </a:xfrm>
          <a:prstGeom prst="rect">
            <a:avLst/>
          </a:prstGeom>
          <a:noFill/>
        </p:spPr>
        <p:txBody>
          <a:bodyPr wrap="none" rtlCol="0">
            <a:spAutoFit/>
          </a:bodyPr>
          <a:lstStyle/>
          <a:p>
            <a:pPr algn="ctr"/>
            <a:r>
              <a:rPr lang="en-US" sz="1600" dirty="0"/>
              <a:t> outgoing packet</a:t>
            </a:r>
          </a:p>
        </p:txBody>
      </p:sp>
      <p:pic>
        <p:nvPicPr>
          <p:cNvPr id="55"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90DF9917-2488-B740-BAC8-9F691D9A2104}"/>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41241" y="1698577"/>
            <a:ext cx="495168" cy="700432"/>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Elbow Connector 55">
            <a:extLst>
              <a:ext uri="{FF2B5EF4-FFF2-40B4-BE49-F238E27FC236}">
                <a16:creationId xmlns:a16="http://schemas.microsoft.com/office/drawing/2014/main" id="{6E3976E0-9985-D14A-BBC6-88FB150A5DB6}"/>
              </a:ext>
            </a:extLst>
          </p:cNvPr>
          <p:cNvCxnSpPr>
            <a:cxnSpLocks/>
            <a:stCxn id="19" idx="3"/>
            <a:endCxn id="26" idx="1"/>
          </p:cNvCxnSpPr>
          <p:nvPr/>
        </p:nvCxnSpPr>
        <p:spPr>
          <a:xfrm flipV="1">
            <a:off x="2591699" y="3500673"/>
            <a:ext cx="462382" cy="535815"/>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D472A99-BD1D-D44A-AB11-17472A08E9BE}"/>
                  </a:ext>
                </a:extLst>
              </p:cNvPr>
              <p:cNvSpPr txBox="1"/>
              <p:nvPr/>
            </p:nvSpPr>
            <p:spPr>
              <a:xfrm>
                <a:off x="2301293" y="3439500"/>
                <a:ext cx="6423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𝜽</m:t>
                      </m:r>
                    </m:oMath>
                  </m:oMathPara>
                </a14:m>
                <a:endParaRPr lang="en-US" b="1" dirty="0"/>
              </a:p>
            </p:txBody>
          </p:sp>
        </mc:Choice>
        <mc:Fallback xmlns="">
          <p:sp>
            <p:nvSpPr>
              <p:cNvPr id="57" name="TextBox 56">
                <a:extLst>
                  <a:ext uri="{FF2B5EF4-FFF2-40B4-BE49-F238E27FC236}">
                    <a16:creationId xmlns:a16="http://schemas.microsoft.com/office/drawing/2014/main" id="{9D472A99-BD1D-D44A-AB11-17472A08E9BE}"/>
                  </a:ext>
                </a:extLst>
              </p:cNvPr>
              <p:cNvSpPr txBox="1">
                <a:spLocks noRot="1" noChangeAspect="1" noMove="1" noResize="1" noEditPoints="1" noAdjustHandles="1" noChangeArrowheads="1" noChangeShapeType="1" noTextEdit="1"/>
              </p:cNvSpPr>
              <p:nvPr/>
            </p:nvSpPr>
            <p:spPr>
              <a:xfrm>
                <a:off x="2301293" y="3439500"/>
                <a:ext cx="642355" cy="369332"/>
              </a:xfrm>
              <a:prstGeom prst="rect">
                <a:avLst/>
              </a:prstGeom>
              <a:blipFill>
                <a:blip r:embed="rId4"/>
                <a:stretch>
                  <a:fillRect l="-5769" b="-3333"/>
                </a:stretch>
              </a:blipFill>
            </p:spPr>
            <p:txBody>
              <a:bodyPr/>
              <a:lstStyle/>
              <a:p>
                <a:r>
                  <a:rPr lang="en-US">
                    <a:noFill/>
                  </a:rPr>
                  <a:t> </a:t>
                </a:r>
              </a:p>
            </p:txBody>
          </p:sp>
        </mc:Fallback>
      </mc:AlternateContent>
      <p:sp>
        <p:nvSpPr>
          <p:cNvPr id="60" name="Rectangle 59">
            <a:extLst>
              <a:ext uri="{FF2B5EF4-FFF2-40B4-BE49-F238E27FC236}">
                <a16:creationId xmlns:a16="http://schemas.microsoft.com/office/drawing/2014/main" id="{B107FACE-DFF6-CB46-A9BD-D074B32F8BA3}"/>
              </a:ext>
            </a:extLst>
          </p:cNvPr>
          <p:cNvSpPr/>
          <p:nvPr/>
        </p:nvSpPr>
        <p:spPr>
          <a:xfrm>
            <a:off x="678775" y="2530323"/>
            <a:ext cx="4546830" cy="2613178"/>
          </a:xfrm>
          <a:prstGeom prst="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B86B0462-B583-F249-87E4-65B5EB308123}"/>
              </a:ext>
            </a:extLst>
          </p:cNvPr>
          <p:cNvSpPr txBox="1"/>
          <p:nvPr/>
        </p:nvSpPr>
        <p:spPr>
          <a:xfrm>
            <a:off x="415748" y="3313271"/>
            <a:ext cx="914866" cy="307777"/>
          </a:xfrm>
          <a:prstGeom prst="rect">
            <a:avLst/>
          </a:prstGeom>
          <a:solidFill>
            <a:schemeClr val="bg1"/>
          </a:solidFill>
        </p:spPr>
        <p:txBody>
          <a:bodyPr wrap="none" rtlCol="0">
            <a:spAutoFit/>
          </a:bodyPr>
          <a:lstStyle/>
          <a:p>
            <a:r>
              <a:rPr lang="en-US" sz="1400" dirty="0"/>
              <a:t>Estimated</a:t>
            </a:r>
            <a:endParaRPr lang="en-US" sz="1600" dirty="0"/>
          </a:p>
        </p:txBody>
      </p:sp>
      <p:pic>
        <p:nvPicPr>
          <p:cNvPr id="64" name="Picture 63" descr="A picture containing drawing, window&#10;&#10;Description automatically generated">
            <a:extLst>
              <a:ext uri="{FF2B5EF4-FFF2-40B4-BE49-F238E27FC236}">
                <a16:creationId xmlns:a16="http://schemas.microsoft.com/office/drawing/2014/main" id="{F87BA532-4BF4-EA40-90C2-0FF0C5D21A14}"/>
              </a:ext>
            </a:extLst>
          </p:cNvPr>
          <p:cNvPicPr>
            <a:picLocks noChangeAspect="1"/>
          </p:cNvPicPr>
          <p:nvPr/>
        </p:nvPicPr>
        <p:blipFill>
          <a:blip r:embed="rId5"/>
          <a:stretch>
            <a:fillRect/>
          </a:stretch>
        </p:blipFill>
        <p:spPr>
          <a:xfrm rot="20335225">
            <a:off x="3625494" y="608140"/>
            <a:ext cx="1222439" cy="361743"/>
          </a:xfrm>
          <a:prstGeom prst="rect">
            <a:avLst/>
          </a:prstGeom>
        </p:spPr>
      </p:pic>
      <p:cxnSp>
        <p:nvCxnSpPr>
          <p:cNvPr id="65" name="Straight Arrow Connector 64">
            <a:extLst>
              <a:ext uri="{FF2B5EF4-FFF2-40B4-BE49-F238E27FC236}">
                <a16:creationId xmlns:a16="http://schemas.microsoft.com/office/drawing/2014/main" id="{1AB09573-4BD3-2F4E-91E9-914FB414CEA2}"/>
              </a:ext>
            </a:extLst>
          </p:cNvPr>
          <p:cNvCxnSpPr>
            <a:cxnSpLocks/>
            <a:endCxn id="55" idx="1"/>
          </p:cNvCxnSpPr>
          <p:nvPr/>
        </p:nvCxnSpPr>
        <p:spPr>
          <a:xfrm>
            <a:off x="3439605" y="1811382"/>
            <a:ext cx="1901636" cy="237411"/>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66" name="Picture 65" descr="A picture containing drawing, table&#10;&#10;Description automatically generated">
            <a:extLst>
              <a:ext uri="{FF2B5EF4-FFF2-40B4-BE49-F238E27FC236}">
                <a16:creationId xmlns:a16="http://schemas.microsoft.com/office/drawing/2014/main" id="{52FDF628-C961-4945-8DCD-E2530A0C2F15}"/>
              </a:ext>
            </a:extLst>
          </p:cNvPr>
          <p:cNvPicPr>
            <a:picLocks noChangeAspect="1"/>
          </p:cNvPicPr>
          <p:nvPr/>
        </p:nvPicPr>
        <p:blipFill>
          <a:blip r:embed="rId6"/>
          <a:stretch>
            <a:fillRect/>
          </a:stretch>
        </p:blipFill>
        <p:spPr>
          <a:xfrm rot="514414">
            <a:off x="3795672" y="1738186"/>
            <a:ext cx="1160638" cy="342779"/>
          </a:xfrm>
          <a:prstGeom prst="rect">
            <a:avLst/>
          </a:prstGeom>
        </p:spPr>
      </p:pic>
      <p:pic>
        <p:nvPicPr>
          <p:cNvPr id="67" name="Picture 66" descr="A picture containing drawing, table&#10;&#10;Description automatically generated">
            <a:extLst>
              <a:ext uri="{FF2B5EF4-FFF2-40B4-BE49-F238E27FC236}">
                <a16:creationId xmlns:a16="http://schemas.microsoft.com/office/drawing/2014/main" id="{96AF4D47-60C7-C446-B448-A9250883724E}"/>
              </a:ext>
            </a:extLst>
          </p:cNvPr>
          <p:cNvPicPr>
            <a:picLocks noChangeAspect="1"/>
          </p:cNvPicPr>
          <p:nvPr/>
        </p:nvPicPr>
        <p:blipFill>
          <a:blip r:embed="rId6"/>
          <a:stretch>
            <a:fillRect/>
          </a:stretch>
        </p:blipFill>
        <p:spPr>
          <a:xfrm rot="20374637">
            <a:off x="3799935" y="991403"/>
            <a:ext cx="1160638" cy="342779"/>
          </a:xfrm>
          <a:prstGeom prst="rect">
            <a:avLst/>
          </a:prstGeom>
        </p:spPr>
      </p:pic>
      <p:sp>
        <p:nvSpPr>
          <p:cNvPr id="68" name="Rounded Rectangle 67">
            <a:extLst>
              <a:ext uri="{FF2B5EF4-FFF2-40B4-BE49-F238E27FC236}">
                <a16:creationId xmlns:a16="http://schemas.microsoft.com/office/drawing/2014/main" id="{AB3C3F28-45E5-604C-A399-6425996CD0FF}"/>
              </a:ext>
            </a:extLst>
          </p:cNvPr>
          <p:cNvSpPr/>
          <p:nvPr/>
        </p:nvSpPr>
        <p:spPr>
          <a:xfrm>
            <a:off x="5807960" y="4289881"/>
            <a:ext cx="1778572" cy="392866"/>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t>CSIscan</a:t>
            </a:r>
            <a:r>
              <a:rPr lang="en-US" sz="1600" dirty="0"/>
              <a:t> Decoding</a:t>
            </a:r>
          </a:p>
        </p:txBody>
      </p:sp>
      <p:cxnSp>
        <p:nvCxnSpPr>
          <p:cNvPr id="69" name="Straight Arrow Connector 68">
            <a:extLst>
              <a:ext uri="{FF2B5EF4-FFF2-40B4-BE49-F238E27FC236}">
                <a16:creationId xmlns:a16="http://schemas.microsoft.com/office/drawing/2014/main" id="{730EF8E0-AA4B-3448-BF5C-23347B8BD26D}"/>
              </a:ext>
            </a:extLst>
          </p:cNvPr>
          <p:cNvCxnSpPr>
            <a:cxnSpLocks/>
          </p:cNvCxnSpPr>
          <p:nvPr/>
        </p:nvCxnSpPr>
        <p:spPr>
          <a:xfrm>
            <a:off x="5836409" y="1923678"/>
            <a:ext cx="271011" cy="378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D1BF5952-FF31-A546-9FA2-02D150E88478}"/>
              </a:ext>
            </a:extLst>
          </p:cNvPr>
          <p:cNvCxnSpPr>
            <a:cxnSpLocks/>
            <a:stCxn id="68" idx="2"/>
          </p:cNvCxnSpPr>
          <p:nvPr/>
        </p:nvCxnSpPr>
        <p:spPr>
          <a:xfrm>
            <a:off x="6697246" y="4682747"/>
            <a:ext cx="0" cy="19325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ounded Rectangle 70">
            <a:extLst>
              <a:ext uri="{FF2B5EF4-FFF2-40B4-BE49-F238E27FC236}">
                <a16:creationId xmlns:a16="http://schemas.microsoft.com/office/drawing/2014/main" id="{8EF72A97-809F-A64B-B064-ECDCFFC0AFB3}"/>
              </a:ext>
            </a:extLst>
          </p:cNvPr>
          <p:cNvSpPr/>
          <p:nvPr/>
        </p:nvSpPr>
        <p:spPr>
          <a:xfrm>
            <a:off x="5807960" y="3185804"/>
            <a:ext cx="1778572" cy="35361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Phase Unwrapping</a:t>
            </a:r>
          </a:p>
        </p:txBody>
      </p:sp>
      <p:sp>
        <p:nvSpPr>
          <p:cNvPr id="72" name="Rounded Rectangle 71">
            <a:extLst>
              <a:ext uri="{FF2B5EF4-FFF2-40B4-BE49-F238E27FC236}">
                <a16:creationId xmlns:a16="http://schemas.microsoft.com/office/drawing/2014/main" id="{FF65B8A1-33FC-4047-A085-503E5CD920C8}"/>
              </a:ext>
            </a:extLst>
          </p:cNvPr>
          <p:cNvSpPr/>
          <p:nvPr/>
        </p:nvSpPr>
        <p:spPr>
          <a:xfrm>
            <a:off x="5807960" y="3739915"/>
            <a:ext cx="1778572" cy="349294"/>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Detrending</a:t>
            </a:r>
          </a:p>
        </p:txBody>
      </p:sp>
      <p:cxnSp>
        <p:nvCxnSpPr>
          <p:cNvPr id="73" name="Straight Arrow Connector 72">
            <a:extLst>
              <a:ext uri="{FF2B5EF4-FFF2-40B4-BE49-F238E27FC236}">
                <a16:creationId xmlns:a16="http://schemas.microsoft.com/office/drawing/2014/main" id="{E55DF87E-495D-F946-9AA3-08647A029112}"/>
              </a:ext>
            </a:extLst>
          </p:cNvPr>
          <p:cNvCxnSpPr>
            <a:cxnSpLocks/>
            <a:stCxn id="72" idx="2"/>
            <a:endCxn id="68" idx="0"/>
          </p:cNvCxnSpPr>
          <p:nvPr/>
        </p:nvCxnSpPr>
        <p:spPr>
          <a:xfrm>
            <a:off x="6697246" y="4089209"/>
            <a:ext cx="0" cy="20067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214E8B7-9F9B-084E-B3AD-917A44D0021D}"/>
              </a:ext>
            </a:extLst>
          </p:cNvPr>
          <p:cNvCxnSpPr>
            <a:cxnSpLocks/>
            <a:stCxn id="71" idx="2"/>
            <a:endCxn id="72" idx="0"/>
          </p:cNvCxnSpPr>
          <p:nvPr/>
        </p:nvCxnSpPr>
        <p:spPr>
          <a:xfrm>
            <a:off x="6697246" y="3539423"/>
            <a:ext cx="0" cy="20049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7084196-8E0D-BD40-9DD4-B1E8382F3E79}"/>
              </a:ext>
            </a:extLst>
          </p:cNvPr>
          <p:cNvSpPr txBox="1"/>
          <p:nvPr/>
        </p:nvSpPr>
        <p:spPr>
          <a:xfrm>
            <a:off x="6073590" y="4809360"/>
            <a:ext cx="1340047" cy="338554"/>
          </a:xfrm>
          <a:prstGeom prst="rect">
            <a:avLst/>
          </a:prstGeom>
          <a:noFill/>
        </p:spPr>
        <p:txBody>
          <a:bodyPr wrap="none" rtlCol="0">
            <a:spAutoFit/>
          </a:bodyPr>
          <a:lstStyle/>
          <a:p>
            <a:r>
              <a:rPr lang="en-US" sz="1600" dirty="0"/>
              <a:t>Discovery bits</a:t>
            </a:r>
          </a:p>
        </p:txBody>
      </p:sp>
      <p:sp>
        <p:nvSpPr>
          <p:cNvPr id="76" name="TextBox 75">
            <a:extLst>
              <a:ext uri="{FF2B5EF4-FFF2-40B4-BE49-F238E27FC236}">
                <a16:creationId xmlns:a16="http://schemas.microsoft.com/office/drawing/2014/main" id="{34A16D80-98B0-6440-B4A0-DCB3F51A4368}"/>
              </a:ext>
            </a:extLst>
          </p:cNvPr>
          <p:cNvSpPr txBox="1"/>
          <p:nvPr/>
        </p:nvSpPr>
        <p:spPr>
          <a:xfrm>
            <a:off x="6107420" y="1917378"/>
            <a:ext cx="1316386" cy="338554"/>
          </a:xfrm>
          <a:prstGeom prst="rect">
            <a:avLst/>
          </a:prstGeom>
          <a:noFill/>
        </p:spPr>
        <p:txBody>
          <a:bodyPr wrap="none" rtlCol="0">
            <a:spAutoFit/>
          </a:bodyPr>
          <a:lstStyle/>
          <a:p>
            <a:r>
              <a:rPr lang="en-US" sz="1600" dirty="0"/>
              <a:t>Estimated CSI</a:t>
            </a:r>
          </a:p>
        </p:txBody>
      </p:sp>
      <p:cxnSp>
        <p:nvCxnSpPr>
          <p:cNvPr id="77" name="Straight Arrow Connector 76">
            <a:extLst>
              <a:ext uri="{FF2B5EF4-FFF2-40B4-BE49-F238E27FC236}">
                <a16:creationId xmlns:a16="http://schemas.microsoft.com/office/drawing/2014/main" id="{5BA8A7FE-449E-F440-8545-CDEFF2CAF3FF}"/>
              </a:ext>
            </a:extLst>
          </p:cNvPr>
          <p:cNvCxnSpPr>
            <a:cxnSpLocks/>
            <a:stCxn id="79" idx="2"/>
            <a:endCxn id="71" idx="0"/>
          </p:cNvCxnSpPr>
          <p:nvPr/>
        </p:nvCxnSpPr>
        <p:spPr>
          <a:xfrm>
            <a:off x="6697246" y="2962708"/>
            <a:ext cx="0" cy="22309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80E5CC6B-33F0-2245-B4DF-E68B899668A6}"/>
              </a:ext>
            </a:extLst>
          </p:cNvPr>
          <p:cNvSpPr/>
          <p:nvPr/>
        </p:nvSpPr>
        <p:spPr>
          <a:xfrm>
            <a:off x="5465188" y="2496989"/>
            <a:ext cx="2335574" cy="2646511"/>
          </a:xfrm>
          <a:prstGeom prst="rect">
            <a:avLst/>
          </a:prstGeom>
          <a:no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ounded Rectangle 78">
            <a:extLst>
              <a:ext uri="{FF2B5EF4-FFF2-40B4-BE49-F238E27FC236}">
                <a16:creationId xmlns:a16="http://schemas.microsoft.com/office/drawing/2014/main" id="{25CAED15-84F6-0749-951F-9C1C7BBF9B36}"/>
              </a:ext>
            </a:extLst>
          </p:cNvPr>
          <p:cNvSpPr/>
          <p:nvPr/>
        </p:nvSpPr>
        <p:spPr>
          <a:xfrm>
            <a:off x="5807960" y="2609089"/>
            <a:ext cx="1778572" cy="35361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Extract CSI Phase </a:t>
            </a:r>
          </a:p>
        </p:txBody>
      </p:sp>
      <p:cxnSp>
        <p:nvCxnSpPr>
          <p:cNvPr id="80" name="Straight Arrow Connector 79">
            <a:extLst>
              <a:ext uri="{FF2B5EF4-FFF2-40B4-BE49-F238E27FC236}">
                <a16:creationId xmlns:a16="http://schemas.microsoft.com/office/drawing/2014/main" id="{248BAA15-DD2B-A14F-9F64-9B266A1F29F5}"/>
              </a:ext>
            </a:extLst>
          </p:cNvPr>
          <p:cNvCxnSpPr>
            <a:cxnSpLocks/>
            <a:endCxn id="79" idx="0"/>
          </p:cNvCxnSpPr>
          <p:nvPr/>
        </p:nvCxnSpPr>
        <p:spPr>
          <a:xfrm>
            <a:off x="6697246" y="2205587"/>
            <a:ext cx="0" cy="40350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1DCA9928-D85C-9B4C-B57C-BD66631259F9}"/>
              </a:ext>
            </a:extLst>
          </p:cNvPr>
          <p:cNvCxnSpPr>
            <a:cxnSpLocks/>
            <a:stCxn id="27" idx="0"/>
            <a:endCxn id="26" idx="2"/>
          </p:cNvCxnSpPr>
          <p:nvPr/>
        </p:nvCxnSpPr>
        <p:spPr>
          <a:xfrm flipV="1">
            <a:off x="3941221" y="3693681"/>
            <a:ext cx="2146" cy="53393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429FDAF-00E4-1A41-B24B-2B6C5E2D8DD0}"/>
              </a:ext>
            </a:extLst>
          </p:cNvPr>
          <p:cNvSpPr txBox="1"/>
          <p:nvPr/>
        </p:nvSpPr>
        <p:spPr>
          <a:xfrm>
            <a:off x="6130105" y="966359"/>
            <a:ext cx="1517755" cy="584775"/>
          </a:xfrm>
          <a:prstGeom prst="rect">
            <a:avLst/>
          </a:prstGeom>
          <a:noFill/>
        </p:spPr>
        <p:txBody>
          <a:bodyPr wrap="square" rtlCol="0">
            <a:spAutoFit/>
          </a:bodyPr>
          <a:lstStyle/>
          <a:p>
            <a:r>
              <a:rPr lang="en-US" sz="1600" dirty="0"/>
              <a:t>Discovery Client</a:t>
            </a:r>
          </a:p>
        </p:txBody>
      </p:sp>
      <p:sp>
        <p:nvSpPr>
          <p:cNvPr id="83" name="TextBox 82">
            <a:extLst>
              <a:ext uri="{FF2B5EF4-FFF2-40B4-BE49-F238E27FC236}">
                <a16:creationId xmlns:a16="http://schemas.microsoft.com/office/drawing/2014/main" id="{8DDB35F7-39CB-D748-A24A-91362B83A159}"/>
              </a:ext>
            </a:extLst>
          </p:cNvPr>
          <p:cNvSpPr txBox="1"/>
          <p:nvPr/>
        </p:nvSpPr>
        <p:spPr>
          <a:xfrm>
            <a:off x="6110937" y="-23384"/>
            <a:ext cx="1475595" cy="584775"/>
          </a:xfrm>
          <a:prstGeom prst="rect">
            <a:avLst/>
          </a:prstGeom>
          <a:noFill/>
        </p:spPr>
        <p:txBody>
          <a:bodyPr wrap="square" rtlCol="0">
            <a:spAutoFit/>
          </a:bodyPr>
          <a:lstStyle/>
          <a:p>
            <a:r>
              <a:rPr lang="en-US" sz="1600" dirty="0"/>
              <a:t>Associated Client</a:t>
            </a:r>
          </a:p>
        </p:txBody>
      </p:sp>
      <p:sp>
        <p:nvSpPr>
          <p:cNvPr id="84" name="Arc 83">
            <a:extLst>
              <a:ext uri="{FF2B5EF4-FFF2-40B4-BE49-F238E27FC236}">
                <a16:creationId xmlns:a16="http://schemas.microsoft.com/office/drawing/2014/main" id="{293E5EE8-847E-1547-B840-E9F0FFA25BFB}"/>
              </a:ext>
            </a:extLst>
          </p:cNvPr>
          <p:cNvSpPr/>
          <p:nvPr/>
        </p:nvSpPr>
        <p:spPr>
          <a:xfrm rot="18212482">
            <a:off x="5526861" y="437768"/>
            <a:ext cx="1350658" cy="1232630"/>
          </a:xfrm>
          <a:prstGeom prst="arc">
            <a:avLst>
              <a:gd name="adj1" fmla="val 17191304"/>
              <a:gd name="adj2" fmla="val 19229860"/>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85" name="Arc 84">
            <a:extLst>
              <a:ext uri="{FF2B5EF4-FFF2-40B4-BE49-F238E27FC236}">
                <a16:creationId xmlns:a16="http://schemas.microsoft.com/office/drawing/2014/main" id="{D29EEF87-63E7-C448-AC92-A994232CF74E}"/>
              </a:ext>
            </a:extLst>
          </p:cNvPr>
          <p:cNvSpPr/>
          <p:nvPr/>
        </p:nvSpPr>
        <p:spPr>
          <a:xfrm rot="17788470">
            <a:off x="5532172" y="1489734"/>
            <a:ext cx="1350658" cy="1232630"/>
          </a:xfrm>
          <a:prstGeom prst="arc">
            <a:avLst>
              <a:gd name="adj1" fmla="val 17191304"/>
              <a:gd name="adj2" fmla="val 1945948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135" name="Oval 134">
            <a:extLst>
              <a:ext uri="{FF2B5EF4-FFF2-40B4-BE49-F238E27FC236}">
                <a16:creationId xmlns:a16="http://schemas.microsoft.com/office/drawing/2014/main" id="{02D30B42-A55F-3542-9906-9006CA86BBBC}"/>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6" name="Oval 135">
            <a:extLst>
              <a:ext uri="{FF2B5EF4-FFF2-40B4-BE49-F238E27FC236}">
                <a16:creationId xmlns:a16="http://schemas.microsoft.com/office/drawing/2014/main" id="{148254A8-DF7E-8841-8C8E-3D2082A68CD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7" name="Oval 136">
            <a:extLst>
              <a:ext uri="{FF2B5EF4-FFF2-40B4-BE49-F238E27FC236}">
                <a16:creationId xmlns:a16="http://schemas.microsoft.com/office/drawing/2014/main" id="{A9EB8D22-1114-A348-BC9A-220FD50B6E2D}"/>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8" name="Rectangle 137">
            <a:extLst>
              <a:ext uri="{FF2B5EF4-FFF2-40B4-BE49-F238E27FC236}">
                <a16:creationId xmlns:a16="http://schemas.microsoft.com/office/drawing/2014/main" id="{31921961-317E-564B-A241-F804204CD7DC}"/>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Operation</a:t>
            </a:r>
            <a:endParaRPr lang="en-US" sz="2400" dirty="0"/>
          </a:p>
        </p:txBody>
      </p:sp>
      <p:cxnSp>
        <p:nvCxnSpPr>
          <p:cNvPr id="143" name="Straight Arrow Connector 142">
            <a:extLst>
              <a:ext uri="{FF2B5EF4-FFF2-40B4-BE49-F238E27FC236}">
                <a16:creationId xmlns:a16="http://schemas.microsoft.com/office/drawing/2014/main" id="{34DB081B-B2EE-2D4E-A391-AF86FB1D0EBA}"/>
              </a:ext>
            </a:extLst>
          </p:cNvPr>
          <p:cNvCxnSpPr>
            <a:cxnSpLocks/>
            <a:endCxn id="47" idx="3"/>
          </p:cNvCxnSpPr>
          <p:nvPr/>
        </p:nvCxnSpPr>
        <p:spPr bwMode="auto">
          <a:xfrm flipH="1" flipV="1">
            <a:off x="2718048" y="4457698"/>
            <a:ext cx="411026" cy="2"/>
          </a:xfrm>
          <a:prstGeom prst="straightConnector1">
            <a:avLst/>
          </a:prstGeom>
          <a:blipFill dpi="0" rotWithShape="0">
            <a:blip r:embed="rId7"/>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099655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64"/>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right)">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4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81"/>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45"/>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50"/>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wipe(left)">
                                      <p:cBhvr>
                                        <p:cTn id="82" dur="500"/>
                                        <p:tgtEl>
                                          <p:spTgt spid="65"/>
                                        </p:tgtEl>
                                      </p:cBhvr>
                                    </p:animEffect>
                                  </p:childTnLst>
                                </p:cTn>
                              </p:par>
                              <p:par>
                                <p:cTn id="83" presetID="22" presetClass="entr" presetSubtype="8" fill="hold"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1" presetClass="entr" presetSubtype="0" fill="hold" nodeType="withEffect">
                                  <p:stCondLst>
                                    <p:cond delay="500"/>
                                  </p:stCondLst>
                                  <p:childTnLst>
                                    <p:set>
                                      <p:cBhvr>
                                        <p:cTn id="87" dur="1" fill="hold">
                                          <p:stCondLst>
                                            <p:cond delay="0"/>
                                          </p:stCondLst>
                                        </p:cTn>
                                        <p:tgtEl>
                                          <p:spTgt spid="67"/>
                                        </p:tgtEl>
                                        <p:attrNameLst>
                                          <p:attrName>style.visibility</p:attrName>
                                        </p:attrNameLst>
                                      </p:cBhvr>
                                      <p:to>
                                        <p:strVal val="visible"/>
                                      </p:to>
                                    </p:set>
                                  </p:childTnLst>
                                </p:cTn>
                              </p:par>
                              <p:par>
                                <p:cTn id="88" presetID="1" presetClass="entr" presetSubtype="0" fill="hold" nodeType="withEffect">
                                  <p:stCondLst>
                                    <p:cond delay="500"/>
                                  </p:stCondLst>
                                  <p:childTnLst>
                                    <p:set>
                                      <p:cBhvr>
                                        <p:cTn id="89" dur="1" fill="hold">
                                          <p:stCondLst>
                                            <p:cond delay="0"/>
                                          </p:stCondLst>
                                        </p:cTn>
                                        <p:tgtEl>
                                          <p:spTgt spid="66"/>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6"/>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80"/>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78"/>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79"/>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77"/>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71"/>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74"/>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72"/>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73"/>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68"/>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70"/>
                                        </p:tgtEl>
                                        <p:attrNameLst>
                                          <p:attrName>style.visibility</p:attrName>
                                        </p:attrNameLst>
                                      </p:cBhvr>
                                      <p:to>
                                        <p:strVal val="visible"/>
                                      </p:to>
                                    </p:se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0" nodeType="clickEffect">
                                  <p:stCondLst>
                                    <p:cond delay="0"/>
                                  </p:stCondLst>
                                  <p:childTnLst>
                                    <p:set>
                                      <p:cBhvr>
                                        <p:cTn id="129"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6" grpId="0" animBg="1"/>
      <p:bldP spid="28" grpId="0" animBg="1"/>
      <p:bldP spid="41" grpId="0" animBg="1"/>
      <p:bldP spid="43" grpId="0" animBg="1"/>
      <p:bldP spid="47" grpId="0" animBg="1"/>
      <p:bldP spid="49" grpId="0"/>
      <p:bldP spid="52" grpId="0"/>
      <p:bldP spid="54" grpId="0"/>
      <p:bldP spid="57" grpId="0"/>
      <p:bldP spid="60" grpId="0" animBg="1"/>
      <p:bldP spid="62" grpId="0" animBg="1"/>
      <p:bldP spid="68" grpId="0" animBg="1"/>
      <p:bldP spid="71" grpId="0" animBg="1"/>
      <p:bldP spid="72" grpId="0" animBg="1"/>
      <p:bldP spid="75" grpId="0"/>
      <p:bldP spid="76" grpId="0"/>
      <p:bldP spid="78" grpId="0" animBg="1"/>
      <p:bldP spid="79"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111EA0-EC41-DB4D-ACFC-0F8358984957}"/>
              </a:ext>
            </a:extLst>
          </p:cNvPr>
          <p:cNvSpPr>
            <a:spLocks noGrp="1"/>
          </p:cNvSpPr>
          <p:nvPr>
            <p:ph type="sldNum" sz="quarter" idx="10"/>
          </p:nvPr>
        </p:nvSpPr>
        <p:spPr/>
        <p:txBody>
          <a:bodyPr/>
          <a:lstStyle/>
          <a:p>
            <a:pPr>
              <a:defRPr/>
            </a:pPr>
            <a:fld id="{FA7B7BEA-FF61-5044-8584-9B239E5827BF}" type="slidenum">
              <a:rPr lang="en-US" smtClean="0"/>
              <a:pPr>
                <a:defRPr/>
              </a:pPr>
              <a:t>44</a:t>
            </a:fld>
            <a:endParaRPr lang="en-US" dirty="0"/>
          </a:p>
        </p:txBody>
      </p:sp>
      <p:pic>
        <p:nvPicPr>
          <p:cNvPr id="18"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AAD17968-882B-4349-8A5F-AAD15AB1EA03}"/>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684577" y="1076125"/>
            <a:ext cx="667396" cy="719350"/>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8">
            <a:extLst>
              <a:ext uri="{FF2B5EF4-FFF2-40B4-BE49-F238E27FC236}">
                <a16:creationId xmlns:a16="http://schemas.microsoft.com/office/drawing/2014/main" id="{5E8A2F90-A758-C94B-B294-908DC7933B52}"/>
              </a:ext>
            </a:extLst>
          </p:cNvPr>
          <p:cNvSpPr/>
          <p:nvPr/>
        </p:nvSpPr>
        <p:spPr>
          <a:xfrm>
            <a:off x="873181" y="3844180"/>
            <a:ext cx="1718518" cy="384615"/>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t>CNN Classifier</a:t>
            </a:r>
          </a:p>
        </p:txBody>
      </p:sp>
      <p:pic>
        <p:nvPicPr>
          <p:cNvPr id="20"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CA1F3650-0EB6-6F41-ABF1-30F538AA9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0987" y="194859"/>
            <a:ext cx="466974" cy="66055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a:extLst>
              <a:ext uri="{FF2B5EF4-FFF2-40B4-BE49-F238E27FC236}">
                <a16:creationId xmlns:a16="http://schemas.microsoft.com/office/drawing/2014/main" id="{BE021D97-57D8-804C-8315-43E28D3DC8B1}"/>
              </a:ext>
            </a:extLst>
          </p:cNvPr>
          <p:cNvCxnSpPr>
            <a:cxnSpLocks/>
          </p:cNvCxnSpPr>
          <p:nvPr/>
        </p:nvCxnSpPr>
        <p:spPr>
          <a:xfrm flipH="1">
            <a:off x="3247705" y="378961"/>
            <a:ext cx="2038240" cy="862663"/>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9D6800B7-3E6A-2F4A-AB61-E7E572577826}"/>
              </a:ext>
            </a:extLst>
          </p:cNvPr>
          <p:cNvGraphicFramePr>
            <a:graphicFrameLocks noGrp="1"/>
          </p:cNvGraphicFramePr>
          <p:nvPr/>
        </p:nvGraphicFramePr>
        <p:xfrm>
          <a:off x="924418" y="2677081"/>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23" name="Rectangle 22">
            <a:extLst>
              <a:ext uri="{FF2B5EF4-FFF2-40B4-BE49-F238E27FC236}">
                <a16:creationId xmlns:a16="http://schemas.microsoft.com/office/drawing/2014/main" id="{EAF3B9FA-3432-8C47-80AB-945178645236}"/>
              </a:ext>
            </a:extLst>
          </p:cNvPr>
          <p:cNvSpPr/>
          <p:nvPr/>
        </p:nvSpPr>
        <p:spPr>
          <a:xfrm>
            <a:off x="994571" y="2813438"/>
            <a:ext cx="578468" cy="19629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L-LTF</a:t>
            </a:r>
          </a:p>
        </p:txBody>
      </p:sp>
      <p:sp>
        <p:nvSpPr>
          <p:cNvPr id="26" name="Rounded Rectangle 25">
            <a:extLst>
              <a:ext uri="{FF2B5EF4-FFF2-40B4-BE49-F238E27FC236}">
                <a16:creationId xmlns:a16="http://schemas.microsoft.com/office/drawing/2014/main" id="{304E6C9A-0CF6-0741-90DE-2AFE4BF5D3B4}"/>
              </a:ext>
            </a:extLst>
          </p:cNvPr>
          <p:cNvSpPr/>
          <p:nvPr/>
        </p:nvSpPr>
        <p:spPr>
          <a:xfrm>
            <a:off x="3054081" y="3307664"/>
            <a:ext cx="1778572" cy="386017"/>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t>CSIscan</a:t>
            </a:r>
            <a:r>
              <a:rPr lang="en-US" sz="1600" dirty="0"/>
              <a:t> Encoding</a:t>
            </a:r>
          </a:p>
        </p:txBody>
      </p:sp>
      <p:graphicFrame>
        <p:nvGraphicFramePr>
          <p:cNvPr id="27" name="Table 26">
            <a:extLst>
              <a:ext uri="{FF2B5EF4-FFF2-40B4-BE49-F238E27FC236}">
                <a16:creationId xmlns:a16="http://schemas.microsoft.com/office/drawing/2014/main" id="{81ADE5A3-E333-FF48-B7D1-BD6C68446BEE}"/>
              </a:ext>
            </a:extLst>
          </p:cNvPr>
          <p:cNvGraphicFramePr>
            <a:graphicFrameLocks noGrp="1"/>
          </p:cNvGraphicFramePr>
          <p:nvPr/>
        </p:nvGraphicFramePr>
        <p:xfrm>
          <a:off x="3129073" y="4227614"/>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28" name="Rectangle 27">
            <a:extLst>
              <a:ext uri="{FF2B5EF4-FFF2-40B4-BE49-F238E27FC236}">
                <a16:creationId xmlns:a16="http://schemas.microsoft.com/office/drawing/2014/main" id="{099304C5-7D17-C74F-9B5E-033088246BB7}"/>
              </a:ext>
            </a:extLst>
          </p:cNvPr>
          <p:cNvSpPr/>
          <p:nvPr/>
        </p:nvSpPr>
        <p:spPr>
          <a:xfrm>
            <a:off x="3200994" y="4332515"/>
            <a:ext cx="578468" cy="19629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L-LTF</a:t>
            </a:r>
          </a:p>
        </p:txBody>
      </p:sp>
      <p:cxnSp>
        <p:nvCxnSpPr>
          <p:cNvPr id="39" name="Straight Arrow Connector 38">
            <a:extLst>
              <a:ext uri="{FF2B5EF4-FFF2-40B4-BE49-F238E27FC236}">
                <a16:creationId xmlns:a16="http://schemas.microsoft.com/office/drawing/2014/main" id="{F1FB2691-743B-FB46-9DB4-9A6D6745B045}"/>
              </a:ext>
            </a:extLst>
          </p:cNvPr>
          <p:cNvCxnSpPr>
            <a:cxnSpLocks/>
            <a:stCxn id="22" idx="2"/>
            <a:endCxn id="43" idx="0"/>
          </p:cNvCxnSpPr>
          <p:nvPr/>
        </p:nvCxnSpPr>
        <p:spPr>
          <a:xfrm flipH="1">
            <a:off x="1733185" y="3056342"/>
            <a:ext cx="3381" cy="21533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A1C4CF77-7C0E-EC4C-B05B-55886D5C8643}"/>
              </a:ext>
            </a:extLst>
          </p:cNvPr>
          <p:cNvGraphicFramePr>
            <a:graphicFrameLocks noGrp="1"/>
          </p:cNvGraphicFramePr>
          <p:nvPr/>
        </p:nvGraphicFramePr>
        <p:xfrm>
          <a:off x="3133557" y="2672024"/>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41" name="Rectangle 40">
            <a:extLst>
              <a:ext uri="{FF2B5EF4-FFF2-40B4-BE49-F238E27FC236}">
                <a16:creationId xmlns:a16="http://schemas.microsoft.com/office/drawing/2014/main" id="{96437431-C40B-4A47-AEEA-D10BC07647E7}"/>
              </a:ext>
            </a:extLst>
          </p:cNvPr>
          <p:cNvSpPr/>
          <p:nvPr/>
        </p:nvSpPr>
        <p:spPr>
          <a:xfrm>
            <a:off x="3199479" y="2793312"/>
            <a:ext cx="578468" cy="1962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FL-LTF</a:t>
            </a:r>
          </a:p>
        </p:txBody>
      </p:sp>
      <p:sp>
        <p:nvSpPr>
          <p:cNvPr id="42" name="TextBox 41">
            <a:extLst>
              <a:ext uri="{FF2B5EF4-FFF2-40B4-BE49-F238E27FC236}">
                <a16:creationId xmlns:a16="http://schemas.microsoft.com/office/drawing/2014/main" id="{29205BCB-0CEC-854F-912E-303A381BC225}"/>
              </a:ext>
            </a:extLst>
          </p:cNvPr>
          <p:cNvSpPr txBox="1"/>
          <p:nvPr/>
        </p:nvSpPr>
        <p:spPr>
          <a:xfrm>
            <a:off x="984381" y="3258637"/>
            <a:ext cx="184731" cy="369332"/>
          </a:xfrm>
          <a:prstGeom prst="rect">
            <a:avLst/>
          </a:prstGeom>
          <a:solidFill>
            <a:schemeClr val="bg1"/>
          </a:solidFill>
        </p:spPr>
        <p:txBody>
          <a:bodyPr wrap="none" rtlCol="0">
            <a:spAutoFit/>
          </a:bodyPr>
          <a:lstStyle/>
          <a:p>
            <a:endParaRPr lang="en-US" dirty="0"/>
          </a:p>
        </p:txBody>
      </p:sp>
      <p:sp>
        <p:nvSpPr>
          <p:cNvPr id="43" name="Rounded Rectangle 42">
            <a:extLst>
              <a:ext uri="{FF2B5EF4-FFF2-40B4-BE49-F238E27FC236}">
                <a16:creationId xmlns:a16="http://schemas.microsoft.com/office/drawing/2014/main" id="{A4C3705B-FE7D-DE4D-9FC8-80F89BE826AD}"/>
              </a:ext>
            </a:extLst>
          </p:cNvPr>
          <p:cNvSpPr/>
          <p:nvPr/>
        </p:nvSpPr>
        <p:spPr>
          <a:xfrm>
            <a:off x="1223179" y="3271673"/>
            <a:ext cx="1020012" cy="3926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CSI, SNR</a:t>
            </a:r>
          </a:p>
        </p:txBody>
      </p:sp>
      <p:cxnSp>
        <p:nvCxnSpPr>
          <p:cNvPr id="44" name="Straight Arrow Connector 43">
            <a:extLst>
              <a:ext uri="{FF2B5EF4-FFF2-40B4-BE49-F238E27FC236}">
                <a16:creationId xmlns:a16="http://schemas.microsoft.com/office/drawing/2014/main" id="{94585D8E-F5EC-014B-B01C-567FEBE58085}"/>
              </a:ext>
            </a:extLst>
          </p:cNvPr>
          <p:cNvCxnSpPr>
            <a:cxnSpLocks/>
            <a:stCxn id="43" idx="2"/>
            <a:endCxn id="19" idx="0"/>
          </p:cNvCxnSpPr>
          <p:nvPr/>
        </p:nvCxnSpPr>
        <p:spPr>
          <a:xfrm flipH="1">
            <a:off x="1732440" y="3664283"/>
            <a:ext cx="745" cy="17989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0FA6D84-2CB7-8843-91D2-FA02EC6E60A1}"/>
              </a:ext>
            </a:extLst>
          </p:cNvPr>
          <p:cNvCxnSpPr>
            <a:cxnSpLocks/>
            <a:stCxn id="26" idx="0"/>
            <a:endCxn id="40" idx="2"/>
          </p:cNvCxnSpPr>
          <p:nvPr/>
        </p:nvCxnSpPr>
        <p:spPr>
          <a:xfrm flipV="1">
            <a:off x="3943367" y="3051285"/>
            <a:ext cx="2338" cy="2563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Elbow Connector 45">
            <a:extLst>
              <a:ext uri="{FF2B5EF4-FFF2-40B4-BE49-F238E27FC236}">
                <a16:creationId xmlns:a16="http://schemas.microsoft.com/office/drawing/2014/main" id="{D1365628-6ABE-3241-AD00-021EA749FF7C}"/>
              </a:ext>
            </a:extLst>
          </p:cNvPr>
          <p:cNvCxnSpPr>
            <a:cxnSpLocks/>
            <a:stCxn id="47" idx="1"/>
            <a:endCxn id="19" idx="2"/>
          </p:cNvCxnSpPr>
          <p:nvPr/>
        </p:nvCxnSpPr>
        <p:spPr>
          <a:xfrm rot="10800000">
            <a:off x="1732441" y="4228796"/>
            <a:ext cx="422633" cy="228903"/>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43B2E29-B920-6A44-9D10-0AB4F837D1A0}"/>
              </a:ext>
            </a:extLst>
          </p:cNvPr>
          <p:cNvSpPr txBox="1"/>
          <p:nvPr/>
        </p:nvSpPr>
        <p:spPr>
          <a:xfrm>
            <a:off x="2155073" y="4288421"/>
            <a:ext cx="562975" cy="338554"/>
          </a:xfrm>
          <a:prstGeom prst="rect">
            <a:avLst/>
          </a:prstGeom>
          <a:solidFill>
            <a:schemeClr val="bg1"/>
          </a:solidFill>
        </p:spPr>
        <p:txBody>
          <a:bodyPr wrap="none" rtlCol="0">
            <a:spAutoFit/>
          </a:bodyPr>
          <a:lstStyle/>
          <a:p>
            <a:r>
              <a:rPr lang="en-US" sz="1600" dirty="0"/>
              <a:t>MCS</a:t>
            </a:r>
          </a:p>
        </p:txBody>
      </p:sp>
      <p:cxnSp>
        <p:nvCxnSpPr>
          <p:cNvPr id="48" name="Straight Arrow Connector 47">
            <a:extLst>
              <a:ext uri="{FF2B5EF4-FFF2-40B4-BE49-F238E27FC236}">
                <a16:creationId xmlns:a16="http://schemas.microsoft.com/office/drawing/2014/main" id="{DD88E77E-9562-A347-BAF2-604ED0B4D9E6}"/>
              </a:ext>
            </a:extLst>
          </p:cNvPr>
          <p:cNvCxnSpPr>
            <a:cxnSpLocks/>
          </p:cNvCxnSpPr>
          <p:nvPr/>
        </p:nvCxnSpPr>
        <p:spPr>
          <a:xfrm flipV="1">
            <a:off x="3936362" y="4544026"/>
            <a:ext cx="0" cy="20686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517CCABD-624A-0F4D-926C-A22F89B54092}"/>
              </a:ext>
            </a:extLst>
          </p:cNvPr>
          <p:cNvSpPr txBox="1"/>
          <p:nvPr/>
        </p:nvSpPr>
        <p:spPr>
          <a:xfrm>
            <a:off x="2665802" y="4657442"/>
            <a:ext cx="2559803" cy="338554"/>
          </a:xfrm>
          <a:prstGeom prst="rect">
            <a:avLst/>
          </a:prstGeom>
          <a:noFill/>
        </p:spPr>
        <p:txBody>
          <a:bodyPr wrap="square" rtlCol="0">
            <a:spAutoFit/>
          </a:bodyPr>
          <a:lstStyle/>
          <a:p>
            <a:pPr algn="ctr"/>
            <a:r>
              <a:rPr lang="en-US" sz="1600" dirty="0"/>
              <a:t>Original outgoing packet</a:t>
            </a:r>
          </a:p>
        </p:txBody>
      </p:sp>
      <p:cxnSp>
        <p:nvCxnSpPr>
          <p:cNvPr id="50" name="Straight Arrow Connector 49">
            <a:extLst>
              <a:ext uri="{FF2B5EF4-FFF2-40B4-BE49-F238E27FC236}">
                <a16:creationId xmlns:a16="http://schemas.microsoft.com/office/drawing/2014/main" id="{09BE9D4E-6724-B842-80E8-E64E9152A722}"/>
              </a:ext>
            </a:extLst>
          </p:cNvPr>
          <p:cNvCxnSpPr>
            <a:cxnSpLocks/>
            <a:stCxn id="40" idx="0"/>
            <a:endCxn id="54" idx="2"/>
          </p:cNvCxnSpPr>
          <p:nvPr/>
        </p:nvCxnSpPr>
        <p:spPr>
          <a:xfrm flipH="1" flipV="1">
            <a:off x="3945703" y="2344467"/>
            <a:ext cx="2" cy="3275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74D7DA7-0E06-1F4C-A1EF-3EE35A3B2B28}"/>
              </a:ext>
            </a:extLst>
          </p:cNvPr>
          <p:cNvCxnSpPr>
            <a:cxnSpLocks/>
            <a:stCxn id="52" idx="2"/>
            <a:endCxn id="22" idx="0"/>
          </p:cNvCxnSpPr>
          <p:nvPr/>
        </p:nvCxnSpPr>
        <p:spPr>
          <a:xfrm>
            <a:off x="1733186" y="2350377"/>
            <a:ext cx="3380" cy="3267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A81CB14D-E150-F847-85B2-BED07CEA1E41}"/>
              </a:ext>
            </a:extLst>
          </p:cNvPr>
          <p:cNvSpPr txBox="1"/>
          <p:nvPr/>
        </p:nvSpPr>
        <p:spPr>
          <a:xfrm>
            <a:off x="939442" y="2011823"/>
            <a:ext cx="1587487" cy="338554"/>
          </a:xfrm>
          <a:prstGeom prst="rect">
            <a:avLst/>
          </a:prstGeom>
          <a:noFill/>
        </p:spPr>
        <p:txBody>
          <a:bodyPr wrap="none" rtlCol="0">
            <a:spAutoFit/>
          </a:bodyPr>
          <a:lstStyle/>
          <a:p>
            <a:pPr algn="ctr"/>
            <a:r>
              <a:rPr lang="en-US" sz="1600" dirty="0"/>
              <a:t> incoming packet</a:t>
            </a:r>
          </a:p>
        </p:txBody>
      </p:sp>
      <p:cxnSp>
        <p:nvCxnSpPr>
          <p:cNvPr id="53" name="Straight Arrow Connector 52">
            <a:extLst>
              <a:ext uri="{FF2B5EF4-FFF2-40B4-BE49-F238E27FC236}">
                <a16:creationId xmlns:a16="http://schemas.microsoft.com/office/drawing/2014/main" id="{EB215DBD-961D-9947-8E11-EF34BD99F97E}"/>
              </a:ext>
            </a:extLst>
          </p:cNvPr>
          <p:cNvCxnSpPr>
            <a:cxnSpLocks/>
          </p:cNvCxnSpPr>
          <p:nvPr/>
        </p:nvCxnSpPr>
        <p:spPr>
          <a:xfrm flipV="1">
            <a:off x="3439605" y="822035"/>
            <a:ext cx="1924129" cy="76512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646BE28-0507-CD46-ACF6-EEE1B7905F0A}"/>
              </a:ext>
            </a:extLst>
          </p:cNvPr>
          <p:cNvSpPr txBox="1"/>
          <p:nvPr/>
        </p:nvSpPr>
        <p:spPr>
          <a:xfrm>
            <a:off x="3163020" y="2005913"/>
            <a:ext cx="1565365" cy="338554"/>
          </a:xfrm>
          <a:prstGeom prst="rect">
            <a:avLst/>
          </a:prstGeom>
          <a:noFill/>
        </p:spPr>
        <p:txBody>
          <a:bodyPr wrap="none" rtlCol="0">
            <a:spAutoFit/>
          </a:bodyPr>
          <a:lstStyle/>
          <a:p>
            <a:pPr algn="ctr"/>
            <a:r>
              <a:rPr lang="en-US" sz="1600" dirty="0"/>
              <a:t> outgoing packet</a:t>
            </a:r>
          </a:p>
        </p:txBody>
      </p:sp>
      <p:pic>
        <p:nvPicPr>
          <p:cNvPr id="55"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90DF9917-2488-B740-BAC8-9F691D9A2104}"/>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41241" y="1698577"/>
            <a:ext cx="495168" cy="700432"/>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Elbow Connector 55">
            <a:extLst>
              <a:ext uri="{FF2B5EF4-FFF2-40B4-BE49-F238E27FC236}">
                <a16:creationId xmlns:a16="http://schemas.microsoft.com/office/drawing/2014/main" id="{6E3976E0-9985-D14A-BBC6-88FB150A5DB6}"/>
              </a:ext>
            </a:extLst>
          </p:cNvPr>
          <p:cNvCxnSpPr>
            <a:cxnSpLocks/>
            <a:stCxn id="19" idx="3"/>
            <a:endCxn id="26" idx="1"/>
          </p:cNvCxnSpPr>
          <p:nvPr/>
        </p:nvCxnSpPr>
        <p:spPr>
          <a:xfrm flipV="1">
            <a:off x="2591699" y="3500673"/>
            <a:ext cx="462382" cy="535815"/>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D472A99-BD1D-D44A-AB11-17472A08E9BE}"/>
                  </a:ext>
                </a:extLst>
              </p:cNvPr>
              <p:cNvSpPr txBox="1"/>
              <p:nvPr/>
            </p:nvSpPr>
            <p:spPr>
              <a:xfrm>
                <a:off x="2301293" y="3439500"/>
                <a:ext cx="6423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𝜽</m:t>
                      </m:r>
                    </m:oMath>
                  </m:oMathPara>
                </a14:m>
                <a:endParaRPr lang="en-US" b="1" dirty="0"/>
              </a:p>
            </p:txBody>
          </p:sp>
        </mc:Choice>
        <mc:Fallback xmlns="">
          <p:sp>
            <p:nvSpPr>
              <p:cNvPr id="57" name="TextBox 56">
                <a:extLst>
                  <a:ext uri="{FF2B5EF4-FFF2-40B4-BE49-F238E27FC236}">
                    <a16:creationId xmlns:a16="http://schemas.microsoft.com/office/drawing/2014/main" id="{9D472A99-BD1D-D44A-AB11-17472A08E9BE}"/>
                  </a:ext>
                </a:extLst>
              </p:cNvPr>
              <p:cNvSpPr txBox="1">
                <a:spLocks noRot="1" noChangeAspect="1" noMove="1" noResize="1" noEditPoints="1" noAdjustHandles="1" noChangeArrowheads="1" noChangeShapeType="1" noTextEdit="1"/>
              </p:cNvSpPr>
              <p:nvPr/>
            </p:nvSpPr>
            <p:spPr>
              <a:xfrm>
                <a:off x="2301293" y="3439500"/>
                <a:ext cx="642355" cy="369332"/>
              </a:xfrm>
              <a:prstGeom prst="rect">
                <a:avLst/>
              </a:prstGeom>
              <a:blipFill>
                <a:blip r:embed="rId5"/>
                <a:stretch>
                  <a:fillRect l="-5769" b="-3333"/>
                </a:stretch>
              </a:blipFill>
            </p:spPr>
            <p:txBody>
              <a:bodyPr/>
              <a:lstStyle/>
              <a:p>
                <a:r>
                  <a:rPr lang="en-US">
                    <a:noFill/>
                  </a:rPr>
                  <a:t> </a:t>
                </a:r>
              </a:p>
            </p:txBody>
          </p:sp>
        </mc:Fallback>
      </mc:AlternateContent>
      <p:sp>
        <p:nvSpPr>
          <p:cNvPr id="60" name="Rectangle 59">
            <a:extLst>
              <a:ext uri="{FF2B5EF4-FFF2-40B4-BE49-F238E27FC236}">
                <a16:creationId xmlns:a16="http://schemas.microsoft.com/office/drawing/2014/main" id="{B107FACE-DFF6-CB46-A9BD-D074B32F8BA3}"/>
              </a:ext>
            </a:extLst>
          </p:cNvPr>
          <p:cNvSpPr/>
          <p:nvPr/>
        </p:nvSpPr>
        <p:spPr>
          <a:xfrm>
            <a:off x="678775" y="2530323"/>
            <a:ext cx="4546830" cy="2613178"/>
          </a:xfrm>
          <a:prstGeom prst="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B86B0462-B583-F249-87E4-65B5EB308123}"/>
              </a:ext>
            </a:extLst>
          </p:cNvPr>
          <p:cNvSpPr txBox="1"/>
          <p:nvPr/>
        </p:nvSpPr>
        <p:spPr>
          <a:xfrm>
            <a:off x="415748" y="3313271"/>
            <a:ext cx="914866" cy="307777"/>
          </a:xfrm>
          <a:prstGeom prst="rect">
            <a:avLst/>
          </a:prstGeom>
          <a:solidFill>
            <a:schemeClr val="bg1"/>
          </a:solidFill>
        </p:spPr>
        <p:txBody>
          <a:bodyPr wrap="none" rtlCol="0">
            <a:spAutoFit/>
          </a:bodyPr>
          <a:lstStyle/>
          <a:p>
            <a:r>
              <a:rPr lang="en-US" sz="1400" dirty="0"/>
              <a:t>Estimated</a:t>
            </a:r>
            <a:endParaRPr lang="en-US" sz="1600" dirty="0"/>
          </a:p>
        </p:txBody>
      </p:sp>
      <p:pic>
        <p:nvPicPr>
          <p:cNvPr id="64" name="Picture 63" descr="A picture containing drawing, window&#10;&#10;Description automatically generated">
            <a:extLst>
              <a:ext uri="{FF2B5EF4-FFF2-40B4-BE49-F238E27FC236}">
                <a16:creationId xmlns:a16="http://schemas.microsoft.com/office/drawing/2014/main" id="{F87BA532-4BF4-EA40-90C2-0FF0C5D21A14}"/>
              </a:ext>
            </a:extLst>
          </p:cNvPr>
          <p:cNvPicPr>
            <a:picLocks noChangeAspect="1"/>
          </p:cNvPicPr>
          <p:nvPr/>
        </p:nvPicPr>
        <p:blipFill>
          <a:blip r:embed="rId6"/>
          <a:stretch>
            <a:fillRect/>
          </a:stretch>
        </p:blipFill>
        <p:spPr>
          <a:xfrm rot="20335225">
            <a:off x="3625494" y="608140"/>
            <a:ext cx="1222439" cy="361743"/>
          </a:xfrm>
          <a:prstGeom prst="rect">
            <a:avLst/>
          </a:prstGeom>
        </p:spPr>
      </p:pic>
      <p:cxnSp>
        <p:nvCxnSpPr>
          <p:cNvPr id="65" name="Straight Arrow Connector 64">
            <a:extLst>
              <a:ext uri="{FF2B5EF4-FFF2-40B4-BE49-F238E27FC236}">
                <a16:creationId xmlns:a16="http://schemas.microsoft.com/office/drawing/2014/main" id="{1AB09573-4BD3-2F4E-91E9-914FB414CEA2}"/>
              </a:ext>
            </a:extLst>
          </p:cNvPr>
          <p:cNvCxnSpPr>
            <a:cxnSpLocks/>
            <a:endCxn id="55" idx="1"/>
          </p:cNvCxnSpPr>
          <p:nvPr/>
        </p:nvCxnSpPr>
        <p:spPr>
          <a:xfrm>
            <a:off x="3439605" y="1811382"/>
            <a:ext cx="1901636" cy="237411"/>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66" name="Picture 65" descr="A picture containing drawing, table&#10;&#10;Description automatically generated">
            <a:extLst>
              <a:ext uri="{FF2B5EF4-FFF2-40B4-BE49-F238E27FC236}">
                <a16:creationId xmlns:a16="http://schemas.microsoft.com/office/drawing/2014/main" id="{52FDF628-C961-4945-8DCD-E2530A0C2F15}"/>
              </a:ext>
            </a:extLst>
          </p:cNvPr>
          <p:cNvPicPr>
            <a:picLocks noChangeAspect="1"/>
          </p:cNvPicPr>
          <p:nvPr/>
        </p:nvPicPr>
        <p:blipFill>
          <a:blip r:embed="rId7"/>
          <a:stretch>
            <a:fillRect/>
          </a:stretch>
        </p:blipFill>
        <p:spPr>
          <a:xfrm rot="514414">
            <a:off x="3795672" y="1738186"/>
            <a:ext cx="1160638" cy="342779"/>
          </a:xfrm>
          <a:prstGeom prst="rect">
            <a:avLst/>
          </a:prstGeom>
        </p:spPr>
      </p:pic>
      <p:pic>
        <p:nvPicPr>
          <p:cNvPr id="67" name="Picture 66" descr="A picture containing drawing, table&#10;&#10;Description automatically generated">
            <a:extLst>
              <a:ext uri="{FF2B5EF4-FFF2-40B4-BE49-F238E27FC236}">
                <a16:creationId xmlns:a16="http://schemas.microsoft.com/office/drawing/2014/main" id="{96AF4D47-60C7-C446-B448-A9250883724E}"/>
              </a:ext>
            </a:extLst>
          </p:cNvPr>
          <p:cNvPicPr>
            <a:picLocks noChangeAspect="1"/>
          </p:cNvPicPr>
          <p:nvPr/>
        </p:nvPicPr>
        <p:blipFill>
          <a:blip r:embed="rId7"/>
          <a:stretch>
            <a:fillRect/>
          </a:stretch>
        </p:blipFill>
        <p:spPr>
          <a:xfrm rot="20374637">
            <a:off x="3799935" y="991403"/>
            <a:ext cx="1160638" cy="342779"/>
          </a:xfrm>
          <a:prstGeom prst="rect">
            <a:avLst/>
          </a:prstGeom>
        </p:spPr>
      </p:pic>
      <p:sp>
        <p:nvSpPr>
          <p:cNvPr id="68" name="Rounded Rectangle 67">
            <a:extLst>
              <a:ext uri="{FF2B5EF4-FFF2-40B4-BE49-F238E27FC236}">
                <a16:creationId xmlns:a16="http://schemas.microsoft.com/office/drawing/2014/main" id="{AB3C3F28-45E5-604C-A399-6425996CD0FF}"/>
              </a:ext>
            </a:extLst>
          </p:cNvPr>
          <p:cNvSpPr/>
          <p:nvPr/>
        </p:nvSpPr>
        <p:spPr>
          <a:xfrm>
            <a:off x="5807960" y="4070185"/>
            <a:ext cx="1778572" cy="392866"/>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t>CSIscan</a:t>
            </a:r>
            <a:r>
              <a:rPr lang="en-US" sz="1600" dirty="0"/>
              <a:t> Decoding</a:t>
            </a:r>
          </a:p>
        </p:txBody>
      </p:sp>
      <p:cxnSp>
        <p:nvCxnSpPr>
          <p:cNvPr id="69" name="Straight Arrow Connector 68">
            <a:extLst>
              <a:ext uri="{FF2B5EF4-FFF2-40B4-BE49-F238E27FC236}">
                <a16:creationId xmlns:a16="http://schemas.microsoft.com/office/drawing/2014/main" id="{730EF8E0-AA4B-3448-BF5C-23347B8BD26D}"/>
              </a:ext>
            </a:extLst>
          </p:cNvPr>
          <p:cNvCxnSpPr>
            <a:cxnSpLocks/>
          </p:cNvCxnSpPr>
          <p:nvPr/>
        </p:nvCxnSpPr>
        <p:spPr>
          <a:xfrm>
            <a:off x="5836409" y="1923678"/>
            <a:ext cx="271011" cy="378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D1BF5952-FF31-A546-9FA2-02D150E88478}"/>
              </a:ext>
            </a:extLst>
          </p:cNvPr>
          <p:cNvCxnSpPr>
            <a:cxnSpLocks/>
            <a:stCxn id="68" idx="2"/>
          </p:cNvCxnSpPr>
          <p:nvPr/>
        </p:nvCxnSpPr>
        <p:spPr>
          <a:xfrm>
            <a:off x="6697246" y="4463051"/>
            <a:ext cx="0" cy="19325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ounded Rectangle 70">
            <a:extLst>
              <a:ext uri="{FF2B5EF4-FFF2-40B4-BE49-F238E27FC236}">
                <a16:creationId xmlns:a16="http://schemas.microsoft.com/office/drawing/2014/main" id="{8EF72A97-809F-A64B-B064-ECDCFFC0AFB3}"/>
              </a:ext>
            </a:extLst>
          </p:cNvPr>
          <p:cNvSpPr/>
          <p:nvPr/>
        </p:nvSpPr>
        <p:spPr>
          <a:xfrm>
            <a:off x="5807960" y="3185804"/>
            <a:ext cx="1778572" cy="643324"/>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CSI Phase</a:t>
            </a:r>
          </a:p>
          <a:p>
            <a:pPr algn="ctr"/>
            <a:r>
              <a:rPr lang="en-US" sz="1600" dirty="0">
                <a:solidFill>
                  <a:schemeClr val="tx1"/>
                </a:solidFill>
              </a:rPr>
              <a:t> Post processing</a:t>
            </a:r>
          </a:p>
        </p:txBody>
      </p:sp>
      <p:cxnSp>
        <p:nvCxnSpPr>
          <p:cNvPr id="73" name="Straight Arrow Connector 72">
            <a:extLst>
              <a:ext uri="{FF2B5EF4-FFF2-40B4-BE49-F238E27FC236}">
                <a16:creationId xmlns:a16="http://schemas.microsoft.com/office/drawing/2014/main" id="{E55DF87E-495D-F946-9AA3-08647A029112}"/>
              </a:ext>
            </a:extLst>
          </p:cNvPr>
          <p:cNvCxnSpPr>
            <a:cxnSpLocks/>
            <a:stCxn id="71" idx="2"/>
            <a:endCxn id="68" idx="0"/>
          </p:cNvCxnSpPr>
          <p:nvPr/>
        </p:nvCxnSpPr>
        <p:spPr>
          <a:xfrm>
            <a:off x="6697246" y="3829128"/>
            <a:ext cx="0" cy="2410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7084196-8E0D-BD40-9DD4-B1E8382F3E79}"/>
              </a:ext>
            </a:extLst>
          </p:cNvPr>
          <p:cNvSpPr txBox="1"/>
          <p:nvPr/>
        </p:nvSpPr>
        <p:spPr>
          <a:xfrm>
            <a:off x="6073590" y="4809360"/>
            <a:ext cx="1340047" cy="338554"/>
          </a:xfrm>
          <a:prstGeom prst="rect">
            <a:avLst/>
          </a:prstGeom>
          <a:noFill/>
        </p:spPr>
        <p:txBody>
          <a:bodyPr wrap="none" rtlCol="0">
            <a:spAutoFit/>
          </a:bodyPr>
          <a:lstStyle/>
          <a:p>
            <a:r>
              <a:rPr lang="en-US" sz="1600" dirty="0"/>
              <a:t>Discovery bits</a:t>
            </a:r>
          </a:p>
        </p:txBody>
      </p:sp>
      <p:sp>
        <p:nvSpPr>
          <p:cNvPr id="76" name="TextBox 75">
            <a:extLst>
              <a:ext uri="{FF2B5EF4-FFF2-40B4-BE49-F238E27FC236}">
                <a16:creationId xmlns:a16="http://schemas.microsoft.com/office/drawing/2014/main" id="{34A16D80-98B0-6440-B4A0-DCB3F51A4368}"/>
              </a:ext>
            </a:extLst>
          </p:cNvPr>
          <p:cNvSpPr txBox="1"/>
          <p:nvPr/>
        </p:nvSpPr>
        <p:spPr>
          <a:xfrm>
            <a:off x="6107420" y="1917378"/>
            <a:ext cx="1316386" cy="338554"/>
          </a:xfrm>
          <a:prstGeom prst="rect">
            <a:avLst/>
          </a:prstGeom>
          <a:noFill/>
        </p:spPr>
        <p:txBody>
          <a:bodyPr wrap="none" rtlCol="0">
            <a:spAutoFit/>
          </a:bodyPr>
          <a:lstStyle/>
          <a:p>
            <a:r>
              <a:rPr lang="en-US" sz="1600" dirty="0"/>
              <a:t>Estimated CSI</a:t>
            </a:r>
          </a:p>
        </p:txBody>
      </p:sp>
      <p:cxnSp>
        <p:nvCxnSpPr>
          <p:cNvPr id="77" name="Straight Arrow Connector 76">
            <a:extLst>
              <a:ext uri="{FF2B5EF4-FFF2-40B4-BE49-F238E27FC236}">
                <a16:creationId xmlns:a16="http://schemas.microsoft.com/office/drawing/2014/main" id="{5BA8A7FE-449E-F440-8545-CDEFF2CAF3FF}"/>
              </a:ext>
            </a:extLst>
          </p:cNvPr>
          <p:cNvCxnSpPr>
            <a:cxnSpLocks/>
            <a:stCxn id="79" idx="2"/>
            <a:endCxn id="71" idx="0"/>
          </p:cNvCxnSpPr>
          <p:nvPr/>
        </p:nvCxnSpPr>
        <p:spPr>
          <a:xfrm>
            <a:off x="6697246" y="2962708"/>
            <a:ext cx="0" cy="22309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80E5CC6B-33F0-2245-B4DF-E68B899668A6}"/>
              </a:ext>
            </a:extLst>
          </p:cNvPr>
          <p:cNvSpPr/>
          <p:nvPr/>
        </p:nvSpPr>
        <p:spPr>
          <a:xfrm>
            <a:off x="5465188" y="2496989"/>
            <a:ext cx="2335574" cy="2646511"/>
          </a:xfrm>
          <a:prstGeom prst="rect">
            <a:avLst/>
          </a:prstGeom>
          <a:no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ounded Rectangle 78">
            <a:extLst>
              <a:ext uri="{FF2B5EF4-FFF2-40B4-BE49-F238E27FC236}">
                <a16:creationId xmlns:a16="http://schemas.microsoft.com/office/drawing/2014/main" id="{25CAED15-84F6-0749-951F-9C1C7BBF9B36}"/>
              </a:ext>
            </a:extLst>
          </p:cNvPr>
          <p:cNvSpPr/>
          <p:nvPr/>
        </p:nvSpPr>
        <p:spPr>
          <a:xfrm>
            <a:off x="5807960" y="2609089"/>
            <a:ext cx="1778572" cy="35361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Extract CSI Phase </a:t>
            </a:r>
          </a:p>
        </p:txBody>
      </p:sp>
      <p:cxnSp>
        <p:nvCxnSpPr>
          <p:cNvPr id="80" name="Straight Arrow Connector 79">
            <a:extLst>
              <a:ext uri="{FF2B5EF4-FFF2-40B4-BE49-F238E27FC236}">
                <a16:creationId xmlns:a16="http://schemas.microsoft.com/office/drawing/2014/main" id="{248BAA15-DD2B-A14F-9F64-9B266A1F29F5}"/>
              </a:ext>
            </a:extLst>
          </p:cNvPr>
          <p:cNvCxnSpPr>
            <a:cxnSpLocks/>
            <a:endCxn id="79" idx="0"/>
          </p:cNvCxnSpPr>
          <p:nvPr/>
        </p:nvCxnSpPr>
        <p:spPr>
          <a:xfrm>
            <a:off x="6697246" y="2205587"/>
            <a:ext cx="0" cy="40350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1DCA9928-D85C-9B4C-B57C-BD66631259F9}"/>
              </a:ext>
            </a:extLst>
          </p:cNvPr>
          <p:cNvCxnSpPr>
            <a:cxnSpLocks/>
            <a:stCxn id="27" idx="0"/>
            <a:endCxn id="26" idx="2"/>
          </p:cNvCxnSpPr>
          <p:nvPr/>
        </p:nvCxnSpPr>
        <p:spPr>
          <a:xfrm flipV="1">
            <a:off x="3941221" y="3693681"/>
            <a:ext cx="2146" cy="53393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429FDAF-00E4-1A41-B24B-2B6C5E2D8DD0}"/>
              </a:ext>
            </a:extLst>
          </p:cNvPr>
          <p:cNvSpPr txBox="1"/>
          <p:nvPr/>
        </p:nvSpPr>
        <p:spPr>
          <a:xfrm>
            <a:off x="6130105" y="966359"/>
            <a:ext cx="1517755" cy="584775"/>
          </a:xfrm>
          <a:prstGeom prst="rect">
            <a:avLst/>
          </a:prstGeom>
          <a:noFill/>
        </p:spPr>
        <p:txBody>
          <a:bodyPr wrap="square" rtlCol="0">
            <a:spAutoFit/>
          </a:bodyPr>
          <a:lstStyle/>
          <a:p>
            <a:r>
              <a:rPr lang="en-US" sz="1600" dirty="0"/>
              <a:t>Discovery Client</a:t>
            </a:r>
          </a:p>
        </p:txBody>
      </p:sp>
      <p:sp>
        <p:nvSpPr>
          <p:cNvPr id="83" name="TextBox 82">
            <a:extLst>
              <a:ext uri="{FF2B5EF4-FFF2-40B4-BE49-F238E27FC236}">
                <a16:creationId xmlns:a16="http://schemas.microsoft.com/office/drawing/2014/main" id="{8DDB35F7-39CB-D748-A24A-91362B83A159}"/>
              </a:ext>
            </a:extLst>
          </p:cNvPr>
          <p:cNvSpPr txBox="1"/>
          <p:nvPr/>
        </p:nvSpPr>
        <p:spPr>
          <a:xfrm>
            <a:off x="6110937" y="-23384"/>
            <a:ext cx="1475595" cy="584775"/>
          </a:xfrm>
          <a:prstGeom prst="rect">
            <a:avLst/>
          </a:prstGeom>
          <a:noFill/>
        </p:spPr>
        <p:txBody>
          <a:bodyPr wrap="square" rtlCol="0">
            <a:spAutoFit/>
          </a:bodyPr>
          <a:lstStyle/>
          <a:p>
            <a:r>
              <a:rPr lang="en-US" sz="1600" dirty="0"/>
              <a:t>Associated Client</a:t>
            </a:r>
          </a:p>
        </p:txBody>
      </p:sp>
      <p:sp>
        <p:nvSpPr>
          <p:cNvPr id="84" name="Arc 83">
            <a:extLst>
              <a:ext uri="{FF2B5EF4-FFF2-40B4-BE49-F238E27FC236}">
                <a16:creationId xmlns:a16="http://schemas.microsoft.com/office/drawing/2014/main" id="{293E5EE8-847E-1547-B840-E9F0FFA25BFB}"/>
              </a:ext>
            </a:extLst>
          </p:cNvPr>
          <p:cNvSpPr/>
          <p:nvPr/>
        </p:nvSpPr>
        <p:spPr>
          <a:xfrm rot="18212482">
            <a:off x="5526861" y="437768"/>
            <a:ext cx="1350658" cy="1232630"/>
          </a:xfrm>
          <a:prstGeom prst="arc">
            <a:avLst>
              <a:gd name="adj1" fmla="val 17191304"/>
              <a:gd name="adj2" fmla="val 19229860"/>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85" name="Arc 84">
            <a:extLst>
              <a:ext uri="{FF2B5EF4-FFF2-40B4-BE49-F238E27FC236}">
                <a16:creationId xmlns:a16="http://schemas.microsoft.com/office/drawing/2014/main" id="{D29EEF87-63E7-C448-AC92-A994232CF74E}"/>
              </a:ext>
            </a:extLst>
          </p:cNvPr>
          <p:cNvSpPr/>
          <p:nvPr/>
        </p:nvSpPr>
        <p:spPr>
          <a:xfrm rot="17788470">
            <a:off x="5532172" y="1489734"/>
            <a:ext cx="1350658" cy="1232630"/>
          </a:xfrm>
          <a:prstGeom prst="arc">
            <a:avLst>
              <a:gd name="adj1" fmla="val 17191304"/>
              <a:gd name="adj2" fmla="val 1945948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135" name="Oval 134">
            <a:extLst>
              <a:ext uri="{FF2B5EF4-FFF2-40B4-BE49-F238E27FC236}">
                <a16:creationId xmlns:a16="http://schemas.microsoft.com/office/drawing/2014/main" id="{02D30B42-A55F-3542-9906-9006CA86BBBC}"/>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6" name="Oval 135">
            <a:extLst>
              <a:ext uri="{FF2B5EF4-FFF2-40B4-BE49-F238E27FC236}">
                <a16:creationId xmlns:a16="http://schemas.microsoft.com/office/drawing/2014/main" id="{148254A8-DF7E-8841-8C8E-3D2082A68CD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7" name="Oval 136">
            <a:extLst>
              <a:ext uri="{FF2B5EF4-FFF2-40B4-BE49-F238E27FC236}">
                <a16:creationId xmlns:a16="http://schemas.microsoft.com/office/drawing/2014/main" id="{A9EB8D22-1114-A348-BC9A-220FD50B6E2D}"/>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8" name="Rectangle 137">
            <a:extLst>
              <a:ext uri="{FF2B5EF4-FFF2-40B4-BE49-F238E27FC236}">
                <a16:creationId xmlns:a16="http://schemas.microsoft.com/office/drawing/2014/main" id="{31921961-317E-564B-A241-F804204CD7DC}"/>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Operation</a:t>
            </a:r>
            <a:endParaRPr lang="en-US" sz="2400" dirty="0"/>
          </a:p>
        </p:txBody>
      </p:sp>
      <p:cxnSp>
        <p:nvCxnSpPr>
          <p:cNvPr id="143" name="Straight Arrow Connector 142">
            <a:extLst>
              <a:ext uri="{FF2B5EF4-FFF2-40B4-BE49-F238E27FC236}">
                <a16:creationId xmlns:a16="http://schemas.microsoft.com/office/drawing/2014/main" id="{34DB081B-B2EE-2D4E-A391-AF86FB1D0EBA}"/>
              </a:ext>
            </a:extLst>
          </p:cNvPr>
          <p:cNvCxnSpPr>
            <a:cxnSpLocks/>
            <a:endCxn id="47" idx="3"/>
          </p:cNvCxnSpPr>
          <p:nvPr/>
        </p:nvCxnSpPr>
        <p:spPr bwMode="auto">
          <a:xfrm flipH="1" flipV="1">
            <a:off x="2718048" y="4457698"/>
            <a:ext cx="411026" cy="2"/>
          </a:xfrm>
          <a:prstGeom prst="straightConnector1">
            <a:avLst/>
          </a:prstGeom>
          <a:blipFill dpi="0" rotWithShape="0">
            <a:blip r:embed="rId8"/>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79E47639-3AB5-9B46-9748-30DFB851873C}"/>
                  </a:ext>
                </a:extLst>
              </p:cNvPr>
              <p:cNvSpPr/>
              <p:nvPr/>
            </p:nvSpPr>
            <p:spPr>
              <a:xfrm>
                <a:off x="7855398" y="1545527"/>
                <a:ext cx="1118787" cy="5447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1</m:t>
                            </m:r>
                          </m:sub>
                        </m:sSub>
                      </m:e>
                    </m:acc>
                  </m:oMath>
                </a14:m>
                <a:endParaRPr lang="en-US" sz="1000" dirty="0">
                  <a:solidFill>
                    <a:schemeClr val="tx1"/>
                  </a:solidFill>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m:t>
                      </m:r>
                      <m:r>
                        <a:rPr lang="en-US" sz="1000" b="0" i="0" smtClean="0">
                          <a:solidFill>
                            <a:schemeClr val="tx1"/>
                          </a:solidFill>
                          <a:latin typeface="Cambria Math" panose="02040503050406030204" pitchFamily="18" charset="0"/>
                        </a:rPr>
                        <m:t>7</m:t>
                      </m:r>
                      <m:r>
                        <a:rPr lang="en-US" sz="100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 </m:t>
                      </m:r>
                    </m:oMath>
                  </m:oMathPara>
                </a14:m>
                <a:endParaRPr lang="en-US" sz="1000" b="1"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={−20, 20}</m:t>
                      </m:r>
                    </m:oMath>
                  </m:oMathPara>
                </a14:m>
                <a:endParaRPr lang="en-US" sz="1000" dirty="0">
                  <a:solidFill>
                    <a:schemeClr val="tx1"/>
                  </a:solidFill>
                </a:endParaRPr>
              </a:p>
            </p:txBody>
          </p:sp>
        </mc:Choice>
        <mc:Fallback xmlns="">
          <p:sp>
            <p:nvSpPr>
              <p:cNvPr id="61" name="Rectangle 60">
                <a:extLst>
                  <a:ext uri="{FF2B5EF4-FFF2-40B4-BE49-F238E27FC236}">
                    <a16:creationId xmlns:a16="http://schemas.microsoft.com/office/drawing/2014/main" id="{79E47639-3AB5-9B46-9748-30DFB851873C}"/>
                  </a:ext>
                </a:extLst>
              </p:cNvPr>
              <p:cNvSpPr>
                <a:spLocks noRot="1" noChangeAspect="1" noMove="1" noResize="1" noEditPoints="1" noAdjustHandles="1" noChangeArrowheads="1" noChangeShapeType="1" noTextEdit="1"/>
              </p:cNvSpPr>
              <p:nvPr/>
            </p:nvSpPr>
            <p:spPr>
              <a:xfrm>
                <a:off x="7855398" y="1545527"/>
                <a:ext cx="1118787" cy="544759"/>
              </a:xfrm>
              <a:prstGeom prst="rect">
                <a:avLst/>
              </a:prstGeom>
              <a:blipFill>
                <a:blip r:embed="rId9"/>
                <a:stretch>
                  <a:fillRect/>
                </a:stretch>
              </a:blipFill>
              <a:ln w="38100">
                <a:solidFill>
                  <a:srgbClr val="FF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76E5AA94-8D0A-424E-BAA6-98D5868F87E1}"/>
                  </a:ext>
                </a:extLst>
              </p:cNvPr>
              <p:cNvSpPr/>
              <p:nvPr/>
            </p:nvSpPr>
            <p:spPr>
              <a:xfrm>
                <a:off x="7855398" y="2201184"/>
                <a:ext cx="1137820" cy="54691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2</m:t>
                            </m:r>
                          </m:sub>
                        </m:sSub>
                      </m:e>
                    </m:acc>
                  </m:oMath>
                </a14:m>
                <a:endParaRPr lang="en-US" sz="800" dirty="0">
                  <a:solidFill>
                    <a:schemeClr val="tx1"/>
                  </a:solidFill>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m:t>
                      </m:r>
                      <m:r>
                        <a:rPr lang="en-US" sz="1000" b="0" i="0" smtClean="0">
                          <a:solidFill>
                            <a:schemeClr val="tx1"/>
                          </a:solidFill>
                          <a:latin typeface="Cambria Math" panose="02040503050406030204" pitchFamily="18" charset="0"/>
                        </a:rPr>
                        <m:t>3</m:t>
                      </m:r>
                      <m:r>
                        <a:rPr lang="en-US" sz="1000">
                          <a:solidFill>
                            <a:schemeClr val="tx1"/>
                          </a:solidFill>
                          <a:latin typeface="Cambria Math" panose="02040503050406030204" pitchFamily="18" charset="0"/>
                        </a:rPr>
                        <m:t>,</m:t>
                      </m:r>
                    </m:oMath>
                  </m:oMathPara>
                </a14:m>
                <a:endParaRPr lang="en-US" sz="1000"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={−20, 20}</m:t>
                      </m:r>
                    </m:oMath>
                  </m:oMathPara>
                </a14:m>
                <a:endParaRPr lang="en-US" sz="1000" dirty="0">
                  <a:solidFill>
                    <a:schemeClr val="tx1"/>
                  </a:solidFill>
                </a:endParaRPr>
              </a:p>
            </p:txBody>
          </p:sp>
        </mc:Choice>
        <mc:Fallback xmlns="">
          <p:sp>
            <p:nvSpPr>
              <p:cNvPr id="63" name="Rectangle 62">
                <a:extLst>
                  <a:ext uri="{FF2B5EF4-FFF2-40B4-BE49-F238E27FC236}">
                    <a16:creationId xmlns:a16="http://schemas.microsoft.com/office/drawing/2014/main" id="{76E5AA94-8D0A-424E-BAA6-98D5868F87E1}"/>
                  </a:ext>
                </a:extLst>
              </p:cNvPr>
              <p:cNvSpPr>
                <a:spLocks noRot="1" noChangeAspect="1" noMove="1" noResize="1" noEditPoints="1" noAdjustHandles="1" noChangeArrowheads="1" noChangeShapeType="1" noTextEdit="1"/>
              </p:cNvSpPr>
              <p:nvPr/>
            </p:nvSpPr>
            <p:spPr>
              <a:xfrm>
                <a:off x="7855398" y="2201184"/>
                <a:ext cx="1137820" cy="546917"/>
              </a:xfrm>
              <a:prstGeom prst="rect">
                <a:avLst/>
              </a:prstGeom>
              <a:blipFill>
                <a:blip r:embed="rId10"/>
                <a:stretch>
                  <a:fillRect/>
                </a:stretch>
              </a:blipFill>
              <a:ln w="38100">
                <a:solidFill>
                  <a:schemeClr val="accent4"/>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4D47762E-0322-184F-8B0D-52D8C1AAD667}"/>
                  </a:ext>
                </a:extLst>
              </p:cNvPr>
              <p:cNvSpPr/>
              <p:nvPr/>
            </p:nvSpPr>
            <p:spPr>
              <a:xfrm>
                <a:off x="7667461" y="2876354"/>
                <a:ext cx="1513693" cy="559492"/>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3</m:t>
                            </m:r>
                          </m:sub>
                        </m:sSub>
                      </m:e>
                    </m:acc>
                    <m:r>
                      <a:rPr lang="en-US" sz="1000" i="1">
                        <a:solidFill>
                          <a:schemeClr val="tx1"/>
                        </a:solidFill>
                        <a:latin typeface="Cambria Math" panose="02040503050406030204" pitchFamily="18" charset="0"/>
                        <a:ea typeface="Cambria Math" panose="02040503050406030204" pitchFamily="18" charset="0"/>
                      </a:rPr>
                      <m:t> </m:t>
                    </m:r>
                  </m:oMath>
                </a14:m>
                <a:endParaRPr lang="en-US" sz="1000" i="1" dirty="0">
                  <a:solidFill>
                    <a:schemeClr val="tx1"/>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m:t>
                      </m:r>
                      <m:r>
                        <a:rPr lang="en-US" sz="1000" b="0" i="0" smtClean="0">
                          <a:solidFill>
                            <a:schemeClr val="tx1"/>
                          </a:solidFill>
                          <a:latin typeface="Cambria Math" panose="02040503050406030204" pitchFamily="18" charset="0"/>
                        </a:rPr>
                        <m:t>3</m:t>
                      </m:r>
                      <m:r>
                        <a:rPr lang="en-US" sz="1000">
                          <a:solidFill>
                            <a:schemeClr val="tx1"/>
                          </a:solidFill>
                          <a:latin typeface="Cambria Math" panose="02040503050406030204" pitchFamily="18" charset="0"/>
                        </a:rPr>
                        <m:t>,</m:t>
                      </m:r>
                    </m:oMath>
                  </m:oMathPara>
                </a14:m>
                <a:endParaRPr lang="en-US" sz="1000"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={−40,−20, 20, 40}</m:t>
                      </m:r>
                    </m:oMath>
                  </m:oMathPara>
                </a14:m>
                <a:endParaRPr lang="en-US" sz="1000" dirty="0">
                  <a:solidFill>
                    <a:schemeClr val="tx1"/>
                  </a:solidFill>
                </a:endParaRPr>
              </a:p>
            </p:txBody>
          </p:sp>
        </mc:Choice>
        <mc:Fallback xmlns="">
          <p:sp>
            <p:nvSpPr>
              <p:cNvPr id="86" name="Rectangle 85">
                <a:extLst>
                  <a:ext uri="{FF2B5EF4-FFF2-40B4-BE49-F238E27FC236}">
                    <a16:creationId xmlns:a16="http://schemas.microsoft.com/office/drawing/2014/main" id="{4D47762E-0322-184F-8B0D-52D8C1AAD667}"/>
                  </a:ext>
                </a:extLst>
              </p:cNvPr>
              <p:cNvSpPr>
                <a:spLocks noRot="1" noChangeAspect="1" noMove="1" noResize="1" noEditPoints="1" noAdjustHandles="1" noChangeArrowheads="1" noChangeShapeType="1" noTextEdit="1"/>
              </p:cNvSpPr>
              <p:nvPr/>
            </p:nvSpPr>
            <p:spPr>
              <a:xfrm>
                <a:off x="7667461" y="2876354"/>
                <a:ext cx="1513693" cy="559492"/>
              </a:xfrm>
              <a:prstGeom prst="rect">
                <a:avLst/>
              </a:prstGeom>
              <a:blipFill>
                <a:blip r:embed="rId11"/>
                <a:stretch>
                  <a:fillRect/>
                </a:stretch>
              </a:blipFill>
              <a:ln w="38100">
                <a:solidFill>
                  <a:schemeClr val="accent6"/>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Rectangle 86">
                <a:extLst>
                  <a:ext uri="{FF2B5EF4-FFF2-40B4-BE49-F238E27FC236}">
                    <a16:creationId xmlns:a16="http://schemas.microsoft.com/office/drawing/2014/main" id="{1078804F-0CD8-9E46-817B-5E1D0A95FD19}"/>
                  </a:ext>
                </a:extLst>
              </p:cNvPr>
              <p:cNvSpPr/>
              <p:nvPr/>
            </p:nvSpPr>
            <p:spPr>
              <a:xfrm>
                <a:off x="7855398" y="844315"/>
                <a:ext cx="1118787" cy="54475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No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b="0" i="1" smtClean="0">
                                <a:solidFill>
                                  <a:schemeClr val="tx1"/>
                                </a:solidFill>
                                <a:latin typeface="Cambria Math" panose="02040503050406030204" pitchFamily="18" charset="0"/>
                                <a:ea typeface="Cambria Math" panose="02040503050406030204" pitchFamily="18" charset="0"/>
                              </a:rPr>
                              <m:t>0</m:t>
                            </m:r>
                          </m:sub>
                        </m:sSub>
                      </m:e>
                    </m:acc>
                  </m:oMath>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m:t>
                      </m:r>
                      <m:r>
                        <a:rPr lang="en-US" sz="1000" b="0" i="0" smtClean="0">
                          <a:solidFill>
                            <a:schemeClr val="tx1"/>
                          </a:solidFill>
                          <a:latin typeface="Cambria Math" panose="02040503050406030204" pitchFamily="18" charset="0"/>
                        </a:rPr>
                        <m:t>0</m:t>
                      </m:r>
                      <m:r>
                        <a:rPr lang="en-US" sz="1000">
                          <a:solidFill>
                            <a:schemeClr val="tx1"/>
                          </a:solidFill>
                          <a:latin typeface="Cambria Math" panose="02040503050406030204" pitchFamily="18" charset="0"/>
                        </a:rPr>
                        <m:t>,</m:t>
                      </m:r>
                      <m:r>
                        <a:rPr lang="en-US" sz="1000" b="1" i="1">
                          <a:solidFill>
                            <a:schemeClr val="tx1"/>
                          </a:solidFill>
                          <a:latin typeface="Cambria Math" panose="02040503050406030204" pitchFamily="18" charset="0"/>
                        </a:rPr>
                        <m:t> </m:t>
                      </m:r>
                    </m:oMath>
                  </m:oMathPara>
                </a14:m>
                <a:endParaRPr lang="en-US" sz="1000" b="1" i="1" dirty="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m:t>
                      </m:r>
                    </m:oMath>
                  </m:oMathPara>
                </a14:m>
                <a:endParaRPr lang="en-US" sz="1000" dirty="0">
                  <a:solidFill>
                    <a:schemeClr val="tx1"/>
                  </a:solidFill>
                </a:endParaRPr>
              </a:p>
            </p:txBody>
          </p:sp>
        </mc:Choice>
        <mc:Fallback xmlns="">
          <p:sp>
            <p:nvSpPr>
              <p:cNvPr id="87" name="Rectangle 86">
                <a:extLst>
                  <a:ext uri="{FF2B5EF4-FFF2-40B4-BE49-F238E27FC236}">
                    <a16:creationId xmlns:a16="http://schemas.microsoft.com/office/drawing/2014/main" id="{1078804F-0CD8-9E46-817B-5E1D0A95FD19}"/>
                  </a:ext>
                </a:extLst>
              </p:cNvPr>
              <p:cNvSpPr>
                <a:spLocks noRot="1" noChangeAspect="1" noMove="1" noResize="1" noEditPoints="1" noAdjustHandles="1" noChangeArrowheads="1" noChangeShapeType="1" noTextEdit="1"/>
              </p:cNvSpPr>
              <p:nvPr/>
            </p:nvSpPr>
            <p:spPr>
              <a:xfrm>
                <a:off x="7855398" y="844315"/>
                <a:ext cx="1118787" cy="544759"/>
              </a:xfrm>
              <a:prstGeom prst="rect">
                <a:avLst/>
              </a:prstGeom>
              <a:blipFill>
                <a:blip r:embed="rId12"/>
                <a:stretch>
                  <a:fillRect/>
                </a:stretch>
              </a:blipFill>
              <a:ln w="38100">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3600309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64"/>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right)">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4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87"/>
                                        </p:tgtEl>
                                        <p:attrNameLst>
                                          <p:attrName>style.visibility</p:attrName>
                                        </p:attrNameLst>
                                      </p:cBhvr>
                                      <p:to>
                                        <p:strVal val="visible"/>
                                      </p:to>
                                    </p:set>
                                  </p:childTnLst>
                                  <p:subTnLst>
                                    <p:set>
                                      <p:cBhvr override="childStyle">
                                        <p:cTn dur="1" fill="hold" display="0" masterRel="nextClick" afterEffect="1"/>
                                        <p:tgtEl>
                                          <p:spTgt spid="87"/>
                                        </p:tgtEl>
                                        <p:attrNameLst>
                                          <p:attrName>style.visibility</p:attrName>
                                        </p:attrNameLst>
                                      </p:cBhvr>
                                      <p:to>
                                        <p:strVal val="hidden"/>
                                      </p:to>
                                    </p:set>
                                  </p:subTnLst>
                                </p:cTn>
                              </p:par>
                              <p:par>
                                <p:cTn id="64" presetID="1" presetClass="entr" presetSubtype="0" fill="hold" grpId="0" nodeType="withEffect">
                                  <p:stCondLst>
                                    <p:cond delay="0"/>
                                  </p:stCondLst>
                                  <p:childTnLst>
                                    <p:set>
                                      <p:cBhvr>
                                        <p:cTn id="65" dur="1" fill="hold">
                                          <p:stCondLst>
                                            <p:cond delay="0"/>
                                          </p:stCondLst>
                                        </p:cTn>
                                        <p:tgtEl>
                                          <p:spTgt spid="61"/>
                                        </p:tgtEl>
                                        <p:attrNameLst>
                                          <p:attrName>style.visibility</p:attrName>
                                        </p:attrNameLst>
                                      </p:cBhvr>
                                      <p:to>
                                        <p:strVal val="visible"/>
                                      </p:to>
                                    </p:set>
                                  </p:childTnLst>
                                  <p:subTnLst>
                                    <p:set>
                                      <p:cBhvr override="childStyle">
                                        <p:cTn dur="1" fill="hold" display="0" masterRel="nextClick" afterEffect="1"/>
                                        <p:tgtEl>
                                          <p:spTgt spid="61"/>
                                        </p:tgtEl>
                                        <p:attrNameLst>
                                          <p:attrName>style.visibility</p:attrName>
                                        </p:attrNameLst>
                                      </p:cBhvr>
                                      <p:to>
                                        <p:strVal val="hidden"/>
                                      </p:to>
                                    </p:set>
                                  </p:subTnLst>
                                </p:cTn>
                              </p:par>
                              <p:par>
                                <p:cTn id="66" presetID="1" presetClass="entr" presetSubtype="0"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childTnLst>
                                  <p:subTnLst>
                                    <p:set>
                                      <p:cBhvr override="childStyle">
                                        <p:cTn dur="1" fill="hold" display="0" masterRel="nextClick" afterEffect="1"/>
                                        <p:tgtEl>
                                          <p:spTgt spid="86"/>
                                        </p:tgtEl>
                                        <p:attrNameLst>
                                          <p:attrName>style.visibility</p:attrName>
                                        </p:attrNameLst>
                                      </p:cBhvr>
                                      <p:to>
                                        <p:strVal val="hidden"/>
                                      </p:to>
                                    </p:set>
                                  </p:subTnLst>
                                </p:cTn>
                              </p:par>
                              <p:par>
                                <p:cTn id="68" presetID="1"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childTnLst>
                                  <p:subTnLst>
                                    <p:set>
                                      <p:cBhvr override="childStyle">
                                        <p:cTn dur="1" fill="hold" display="0" masterRel="nextClick" afterEffect="1"/>
                                        <p:tgtEl>
                                          <p:spTgt spid="63"/>
                                        </p:tgtEl>
                                        <p:attrNameLst>
                                          <p:attrName>style.visibility</p:attrName>
                                        </p:attrNameLst>
                                      </p:cBhvr>
                                      <p:to>
                                        <p:strVal val="hidden"/>
                                      </p:to>
                                    </p:set>
                                  </p:sub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6"/>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81"/>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45"/>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50"/>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4"/>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par>
                                <p:cTn id="93" presetID="22" presetClass="entr" presetSubtype="8" fill="hold"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par>
                                <p:cTn id="96" presetID="1" presetClass="entr" presetSubtype="0" fill="hold" nodeType="withEffect">
                                  <p:stCondLst>
                                    <p:cond delay="500"/>
                                  </p:stCondLst>
                                  <p:childTnLst>
                                    <p:set>
                                      <p:cBhvr>
                                        <p:cTn id="97" dur="1" fill="hold">
                                          <p:stCondLst>
                                            <p:cond delay="0"/>
                                          </p:stCondLst>
                                        </p:cTn>
                                        <p:tgtEl>
                                          <p:spTgt spid="67"/>
                                        </p:tgtEl>
                                        <p:attrNameLst>
                                          <p:attrName>style.visibility</p:attrName>
                                        </p:attrNameLst>
                                      </p:cBhvr>
                                      <p:to>
                                        <p:strVal val="visible"/>
                                      </p:to>
                                    </p:set>
                                  </p:childTnLst>
                                </p:cTn>
                              </p:par>
                              <p:par>
                                <p:cTn id="98" presetID="1" presetClass="entr" presetSubtype="0" fill="hold" nodeType="withEffect">
                                  <p:stCondLst>
                                    <p:cond delay="500"/>
                                  </p:stCondLst>
                                  <p:childTnLst>
                                    <p:set>
                                      <p:cBhvr>
                                        <p:cTn id="99" dur="1" fill="hold">
                                          <p:stCondLst>
                                            <p:cond delay="0"/>
                                          </p:stCondLst>
                                        </p:cTn>
                                        <p:tgtEl>
                                          <p:spTgt spid="66"/>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9"/>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76"/>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8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78"/>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79"/>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77"/>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71"/>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73"/>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68"/>
                                        </p:tgtEl>
                                        <p:attrNameLst>
                                          <p:attrName>style.visibility</p:attrName>
                                        </p:attrNameLst>
                                      </p:cBhvr>
                                      <p:to>
                                        <p:strVal val="visible"/>
                                      </p:to>
                                    </p:set>
                                  </p:childTnLst>
                                </p:cTn>
                              </p:par>
                              <p:par>
                                <p:cTn id="128" presetID="1" presetClass="entr" presetSubtype="0" fill="hold" nodeType="withEffect">
                                  <p:stCondLst>
                                    <p:cond delay="0"/>
                                  </p:stCondLst>
                                  <p:childTnLst>
                                    <p:set>
                                      <p:cBhvr>
                                        <p:cTn id="129" dur="1" fill="hold">
                                          <p:stCondLst>
                                            <p:cond delay="0"/>
                                          </p:stCondLst>
                                        </p:cTn>
                                        <p:tgtEl>
                                          <p:spTgt spid="70"/>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6" grpId="0" animBg="1"/>
      <p:bldP spid="28" grpId="0" animBg="1"/>
      <p:bldP spid="41" grpId="0" animBg="1"/>
      <p:bldP spid="43" grpId="0" animBg="1"/>
      <p:bldP spid="47" grpId="0" animBg="1"/>
      <p:bldP spid="49" grpId="0"/>
      <p:bldP spid="52" grpId="0"/>
      <p:bldP spid="54" grpId="0"/>
      <p:bldP spid="57" grpId="0"/>
      <p:bldP spid="60" grpId="0" animBg="1"/>
      <p:bldP spid="62" grpId="0" animBg="1"/>
      <p:bldP spid="68" grpId="0" animBg="1"/>
      <p:bldP spid="71" grpId="0" animBg="1"/>
      <p:bldP spid="75" grpId="0"/>
      <p:bldP spid="76" grpId="0"/>
      <p:bldP spid="78" grpId="0" animBg="1"/>
      <p:bldP spid="79" grpId="0" animBg="1"/>
      <p:bldP spid="61" grpId="0" animBg="1"/>
      <p:bldP spid="63" grpId="0" animBg="1"/>
      <p:bldP spid="86" grpId="0" animBg="1"/>
      <p:bldP spid="8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111EA0-EC41-DB4D-ACFC-0F8358984957}"/>
              </a:ext>
            </a:extLst>
          </p:cNvPr>
          <p:cNvSpPr>
            <a:spLocks noGrp="1"/>
          </p:cNvSpPr>
          <p:nvPr>
            <p:ph type="sldNum" sz="quarter" idx="10"/>
          </p:nvPr>
        </p:nvSpPr>
        <p:spPr/>
        <p:txBody>
          <a:bodyPr/>
          <a:lstStyle/>
          <a:p>
            <a:pPr>
              <a:defRPr/>
            </a:pPr>
            <a:fld id="{FA7B7BEA-FF61-5044-8584-9B239E5827BF}" type="slidenum">
              <a:rPr lang="en-US" smtClean="0"/>
              <a:pPr>
                <a:defRPr/>
              </a:pPr>
              <a:t>45</a:t>
            </a:fld>
            <a:endParaRPr lang="en-US" dirty="0"/>
          </a:p>
        </p:txBody>
      </p:sp>
      <p:pic>
        <p:nvPicPr>
          <p:cNvPr id="18"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AAD17968-882B-4349-8A5F-AAD15AB1EA03}"/>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684577" y="1076125"/>
            <a:ext cx="667396" cy="719350"/>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8">
            <a:extLst>
              <a:ext uri="{FF2B5EF4-FFF2-40B4-BE49-F238E27FC236}">
                <a16:creationId xmlns:a16="http://schemas.microsoft.com/office/drawing/2014/main" id="{5E8A2F90-A758-C94B-B294-908DC7933B52}"/>
              </a:ext>
            </a:extLst>
          </p:cNvPr>
          <p:cNvSpPr/>
          <p:nvPr/>
        </p:nvSpPr>
        <p:spPr>
          <a:xfrm>
            <a:off x="873181" y="3844180"/>
            <a:ext cx="1718518" cy="384615"/>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a:t>CNN Classifier</a:t>
            </a:r>
          </a:p>
        </p:txBody>
      </p:sp>
      <p:pic>
        <p:nvPicPr>
          <p:cNvPr id="20"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CA1F3650-0EB6-6F41-ABF1-30F538AA9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0987" y="194859"/>
            <a:ext cx="466974" cy="66055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a:extLst>
              <a:ext uri="{FF2B5EF4-FFF2-40B4-BE49-F238E27FC236}">
                <a16:creationId xmlns:a16="http://schemas.microsoft.com/office/drawing/2014/main" id="{BE021D97-57D8-804C-8315-43E28D3DC8B1}"/>
              </a:ext>
            </a:extLst>
          </p:cNvPr>
          <p:cNvCxnSpPr>
            <a:cxnSpLocks/>
          </p:cNvCxnSpPr>
          <p:nvPr/>
        </p:nvCxnSpPr>
        <p:spPr>
          <a:xfrm flipH="1">
            <a:off x="3247705" y="378961"/>
            <a:ext cx="2038240" cy="862663"/>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9D6800B7-3E6A-2F4A-AB61-E7E572577826}"/>
              </a:ext>
            </a:extLst>
          </p:cNvPr>
          <p:cNvGraphicFramePr>
            <a:graphicFrameLocks noGrp="1"/>
          </p:cNvGraphicFramePr>
          <p:nvPr/>
        </p:nvGraphicFramePr>
        <p:xfrm>
          <a:off x="924418" y="2677081"/>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23" name="Rectangle 22">
            <a:extLst>
              <a:ext uri="{FF2B5EF4-FFF2-40B4-BE49-F238E27FC236}">
                <a16:creationId xmlns:a16="http://schemas.microsoft.com/office/drawing/2014/main" id="{EAF3B9FA-3432-8C47-80AB-945178645236}"/>
              </a:ext>
            </a:extLst>
          </p:cNvPr>
          <p:cNvSpPr/>
          <p:nvPr/>
        </p:nvSpPr>
        <p:spPr>
          <a:xfrm>
            <a:off x="994571" y="2813438"/>
            <a:ext cx="578468" cy="19629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L-LTF</a:t>
            </a:r>
          </a:p>
        </p:txBody>
      </p:sp>
      <p:sp>
        <p:nvSpPr>
          <p:cNvPr id="26" name="Rounded Rectangle 25">
            <a:extLst>
              <a:ext uri="{FF2B5EF4-FFF2-40B4-BE49-F238E27FC236}">
                <a16:creationId xmlns:a16="http://schemas.microsoft.com/office/drawing/2014/main" id="{304E6C9A-0CF6-0741-90DE-2AFE4BF5D3B4}"/>
              </a:ext>
            </a:extLst>
          </p:cNvPr>
          <p:cNvSpPr/>
          <p:nvPr/>
        </p:nvSpPr>
        <p:spPr>
          <a:xfrm>
            <a:off x="3054081" y="3307664"/>
            <a:ext cx="1778572" cy="386017"/>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t>CSIscan</a:t>
            </a:r>
            <a:r>
              <a:rPr lang="en-US" sz="1600" dirty="0"/>
              <a:t> Encoding</a:t>
            </a:r>
          </a:p>
        </p:txBody>
      </p:sp>
      <p:graphicFrame>
        <p:nvGraphicFramePr>
          <p:cNvPr id="27" name="Table 26">
            <a:extLst>
              <a:ext uri="{FF2B5EF4-FFF2-40B4-BE49-F238E27FC236}">
                <a16:creationId xmlns:a16="http://schemas.microsoft.com/office/drawing/2014/main" id="{81ADE5A3-E333-FF48-B7D1-BD6C68446BEE}"/>
              </a:ext>
            </a:extLst>
          </p:cNvPr>
          <p:cNvGraphicFramePr>
            <a:graphicFrameLocks noGrp="1"/>
          </p:cNvGraphicFramePr>
          <p:nvPr/>
        </p:nvGraphicFramePr>
        <p:xfrm>
          <a:off x="3129073" y="4227614"/>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28" name="Rectangle 27">
            <a:extLst>
              <a:ext uri="{FF2B5EF4-FFF2-40B4-BE49-F238E27FC236}">
                <a16:creationId xmlns:a16="http://schemas.microsoft.com/office/drawing/2014/main" id="{099304C5-7D17-C74F-9B5E-033088246BB7}"/>
              </a:ext>
            </a:extLst>
          </p:cNvPr>
          <p:cNvSpPr/>
          <p:nvPr/>
        </p:nvSpPr>
        <p:spPr>
          <a:xfrm>
            <a:off x="3200994" y="4332515"/>
            <a:ext cx="578468" cy="19629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L-LTF</a:t>
            </a:r>
          </a:p>
        </p:txBody>
      </p:sp>
      <p:cxnSp>
        <p:nvCxnSpPr>
          <p:cNvPr id="39" name="Straight Arrow Connector 38">
            <a:extLst>
              <a:ext uri="{FF2B5EF4-FFF2-40B4-BE49-F238E27FC236}">
                <a16:creationId xmlns:a16="http://schemas.microsoft.com/office/drawing/2014/main" id="{F1FB2691-743B-FB46-9DB4-9A6D6745B045}"/>
              </a:ext>
            </a:extLst>
          </p:cNvPr>
          <p:cNvCxnSpPr>
            <a:cxnSpLocks/>
            <a:stCxn id="22" idx="2"/>
            <a:endCxn id="43" idx="0"/>
          </p:cNvCxnSpPr>
          <p:nvPr/>
        </p:nvCxnSpPr>
        <p:spPr>
          <a:xfrm flipH="1">
            <a:off x="1733185" y="3056342"/>
            <a:ext cx="3381" cy="21533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A1C4CF77-7C0E-EC4C-B05B-55886D5C8643}"/>
              </a:ext>
            </a:extLst>
          </p:cNvPr>
          <p:cNvGraphicFramePr>
            <a:graphicFrameLocks noGrp="1"/>
          </p:cNvGraphicFramePr>
          <p:nvPr/>
        </p:nvGraphicFramePr>
        <p:xfrm>
          <a:off x="3133557" y="2672024"/>
          <a:ext cx="1624296" cy="379261"/>
        </p:xfrm>
        <a:graphic>
          <a:graphicData uri="http://schemas.openxmlformats.org/drawingml/2006/table">
            <a:tbl>
              <a:tblPr firstRow="1" bandRow="1">
                <a:tableStyleId>{5940675A-B579-460E-94D1-54222C63F5DA}</a:tableStyleId>
              </a:tblPr>
              <a:tblGrid>
                <a:gridCol w="686232">
                  <a:extLst>
                    <a:ext uri="{9D8B030D-6E8A-4147-A177-3AD203B41FA5}">
                      <a16:colId xmlns:a16="http://schemas.microsoft.com/office/drawing/2014/main" val="4071345406"/>
                    </a:ext>
                  </a:extLst>
                </a:gridCol>
                <a:gridCol w="469032">
                  <a:extLst>
                    <a:ext uri="{9D8B030D-6E8A-4147-A177-3AD203B41FA5}">
                      <a16:colId xmlns:a16="http://schemas.microsoft.com/office/drawing/2014/main" val="765135955"/>
                    </a:ext>
                  </a:extLst>
                </a:gridCol>
                <a:gridCol w="469032">
                  <a:extLst>
                    <a:ext uri="{9D8B030D-6E8A-4147-A177-3AD203B41FA5}">
                      <a16:colId xmlns:a16="http://schemas.microsoft.com/office/drawing/2014/main" val="2942466074"/>
                    </a:ext>
                  </a:extLst>
                </a:gridCol>
              </a:tblGrid>
              <a:tr h="379261">
                <a:tc>
                  <a:txBody>
                    <a:bodyPr/>
                    <a:lstStyle/>
                    <a:p>
                      <a:pPr algn="ctr"/>
                      <a:endParaRPr lang="en-US" sz="1100" dirty="0">
                        <a:solidFill>
                          <a:schemeClr val="tx1"/>
                        </a:solidFill>
                      </a:endParaRPr>
                    </a:p>
                  </a:txBody>
                  <a:tcPr marL="102296" marR="102296" marT="51148" marB="51148"/>
                </a:tc>
                <a:tc>
                  <a:txBody>
                    <a:bodyPr/>
                    <a:lstStyle/>
                    <a:p>
                      <a:pPr algn="ctr"/>
                      <a:endParaRPr lang="en-US" sz="1100" dirty="0">
                        <a:solidFill>
                          <a:schemeClr val="tx1"/>
                        </a:solidFill>
                      </a:endParaRPr>
                    </a:p>
                  </a:txBody>
                  <a:tcPr marL="102296" marR="102296" marT="51148" marB="51148" anchor="ctr"/>
                </a:tc>
                <a:tc>
                  <a:txBody>
                    <a:bodyPr/>
                    <a:lstStyle/>
                    <a:p>
                      <a:pPr algn="ctr"/>
                      <a:endParaRPr lang="en-US" sz="1100" dirty="0">
                        <a:solidFill>
                          <a:schemeClr val="tx1"/>
                        </a:solidFill>
                      </a:endParaRPr>
                    </a:p>
                  </a:txBody>
                  <a:tcPr marL="102296" marR="102296" marT="51148" marB="51148" anchor="ctr"/>
                </a:tc>
                <a:extLst>
                  <a:ext uri="{0D108BD9-81ED-4DB2-BD59-A6C34878D82A}">
                    <a16:rowId xmlns:a16="http://schemas.microsoft.com/office/drawing/2014/main" val="1632390419"/>
                  </a:ext>
                </a:extLst>
              </a:tr>
            </a:tbl>
          </a:graphicData>
        </a:graphic>
      </p:graphicFrame>
      <p:sp>
        <p:nvSpPr>
          <p:cNvPr id="41" name="Rectangle 40">
            <a:extLst>
              <a:ext uri="{FF2B5EF4-FFF2-40B4-BE49-F238E27FC236}">
                <a16:creationId xmlns:a16="http://schemas.microsoft.com/office/drawing/2014/main" id="{96437431-C40B-4A47-AEEA-D10BC07647E7}"/>
              </a:ext>
            </a:extLst>
          </p:cNvPr>
          <p:cNvSpPr/>
          <p:nvPr/>
        </p:nvSpPr>
        <p:spPr>
          <a:xfrm>
            <a:off x="3199479" y="2793312"/>
            <a:ext cx="578468" cy="1962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FL-LTF</a:t>
            </a:r>
          </a:p>
        </p:txBody>
      </p:sp>
      <p:sp>
        <p:nvSpPr>
          <p:cNvPr id="42" name="TextBox 41">
            <a:extLst>
              <a:ext uri="{FF2B5EF4-FFF2-40B4-BE49-F238E27FC236}">
                <a16:creationId xmlns:a16="http://schemas.microsoft.com/office/drawing/2014/main" id="{29205BCB-0CEC-854F-912E-303A381BC225}"/>
              </a:ext>
            </a:extLst>
          </p:cNvPr>
          <p:cNvSpPr txBox="1"/>
          <p:nvPr/>
        </p:nvSpPr>
        <p:spPr>
          <a:xfrm>
            <a:off x="984381" y="3258637"/>
            <a:ext cx="184731" cy="369332"/>
          </a:xfrm>
          <a:prstGeom prst="rect">
            <a:avLst/>
          </a:prstGeom>
          <a:solidFill>
            <a:schemeClr val="bg1"/>
          </a:solidFill>
        </p:spPr>
        <p:txBody>
          <a:bodyPr wrap="none" rtlCol="0">
            <a:spAutoFit/>
          </a:bodyPr>
          <a:lstStyle/>
          <a:p>
            <a:endParaRPr lang="en-US" dirty="0"/>
          </a:p>
        </p:txBody>
      </p:sp>
      <p:sp>
        <p:nvSpPr>
          <p:cNvPr id="43" name="Rounded Rectangle 42">
            <a:extLst>
              <a:ext uri="{FF2B5EF4-FFF2-40B4-BE49-F238E27FC236}">
                <a16:creationId xmlns:a16="http://schemas.microsoft.com/office/drawing/2014/main" id="{A4C3705B-FE7D-DE4D-9FC8-80F89BE826AD}"/>
              </a:ext>
            </a:extLst>
          </p:cNvPr>
          <p:cNvSpPr/>
          <p:nvPr/>
        </p:nvSpPr>
        <p:spPr>
          <a:xfrm>
            <a:off x="1223179" y="3271673"/>
            <a:ext cx="1020012" cy="3926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CSI, SNR</a:t>
            </a:r>
          </a:p>
        </p:txBody>
      </p:sp>
      <p:cxnSp>
        <p:nvCxnSpPr>
          <p:cNvPr id="44" name="Straight Arrow Connector 43">
            <a:extLst>
              <a:ext uri="{FF2B5EF4-FFF2-40B4-BE49-F238E27FC236}">
                <a16:creationId xmlns:a16="http://schemas.microsoft.com/office/drawing/2014/main" id="{94585D8E-F5EC-014B-B01C-567FEBE58085}"/>
              </a:ext>
            </a:extLst>
          </p:cNvPr>
          <p:cNvCxnSpPr>
            <a:cxnSpLocks/>
            <a:stCxn id="43" idx="2"/>
            <a:endCxn id="19" idx="0"/>
          </p:cNvCxnSpPr>
          <p:nvPr/>
        </p:nvCxnSpPr>
        <p:spPr>
          <a:xfrm flipH="1">
            <a:off x="1732440" y="3664283"/>
            <a:ext cx="745" cy="17989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0FA6D84-2CB7-8843-91D2-FA02EC6E60A1}"/>
              </a:ext>
            </a:extLst>
          </p:cNvPr>
          <p:cNvCxnSpPr>
            <a:cxnSpLocks/>
            <a:stCxn id="26" idx="0"/>
            <a:endCxn id="40" idx="2"/>
          </p:cNvCxnSpPr>
          <p:nvPr/>
        </p:nvCxnSpPr>
        <p:spPr>
          <a:xfrm flipV="1">
            <a:off x="3943367" y="3051285"/>
            <a:ext cx="2338" cy="2563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Elbow Connector 45">
            <a:extLst>
              <a:ext uri="{FF2B5EF4-FFF2-40B4-BE49-F238E27FC236}">
                <a16:creationId xmlns:a16="http://schemas.microsoft.com/office/drawing/2014/main" id="{D1365628-6ABE-3241-AD00-021EA749FF7C}"/>
              </a:ext>
            </a:extLst>
          </p:cNvPr>
          <p:cNvCxnSpPr>
            <a:cxnSpLocks/>
            <a:stCxn id="47" idx="1"/>
            <a:endCxn id="19" idx="2"/>
          </p:cNvCxnSpPr>
          <p:nvPr/>
        </p:nvCxnSpPr>
        <p:spPr>
          <a:xfrm rot="10800000">
            <a:off x="1732441" y="4228796"/>
            <a:ext cx="422633" cy="228903"/>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43B2E29-B920-6A44-9D10-0AB4F837D1A0}"/>
              </a:ext>
            </a:extLst>
          </p:cNvPr>
          <p:cNvSpPr txBox="1"/>
          <p:nvPr/>
        </p:nvSpPr>
        <p:spPr>
          <a:xfrm>
            <a:off x="2155073" y="4288421"/>
            <a:ext cx="562975" cy="338554"/>
          </a:xfrm>
          <a:prstGeom prst="rect">
            <a:avLst/>
          </a:prstGeom>
          <a:solidFill>
            <a:schemeClr val="bg1"/>
          </a:solidFill>
        </p:spPr>
        <p:txBody>
          <a:bodyPr wrap="none" rtlCol="0">
            <a:spAutoFit/>
          </a:bodyPr>
          <a:lstStyle/>
          <a:p>
            <a:r>
              <a:rPr lang="en-US" sz="1600" dirty="0"/>
              <a:t>MCS</a:t>
            </a:r>
          </a:p>
        </p:txBody>
      </p:sp>
      <p:cxnSp>
        <p:nvCxnSpPr>
          <p:cNvPr id="48" name="Straight Arrow Connector 47">
            <a:extLst>
              <a:ext uri="{FF2B5EF4-FFF2-40B4-BE49-F238E27FC236}">
                <a16:creationId xmlns:a16="http://schemas.microsoft.com/office/drawing/2014/main" id="{DD88E77E-9562-A347-BAF2-604ED0B4D9E6}"/>
              </a:ext>
            </a:extLst>
          </p:cNvPr>
          <p:cNvCxnSpPr>
            <a:cxnSpLocks/>
          </p:cNvCxnSpPr>
          <p:nvPr/>
        </p:nvCxnSpPr>
        <p:spPr>
          <a:xfrm flipV="1">
            <a:off x="3936362" y="4544026"/>
            <a:ext cx="0" cy="20686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517CCABD-624A-0F4D-926C-A22F89B54092}"/>
              </a:ext>
            </a:extLst>
          </p:cNvPr>
          <p:cNvSpPr txBox="1"/>
          <p:nvPr/>
        </p:nvSpPr>
        <p:spPr>
          <a:xfrm>
            <a:off x="2665802" y="4657442"/>
            <a:ext cx="2559803" cy="338554"/>
          </a:xfrm>
          <a:prstGeom prst="rect">
            <a:avLst/>
          </a:prstGeom>
          <a:noFill/>
        </p:spPr>
        <p:txBody>
          <a:bodyPr wrap="square" rtlCol="0">
            <a:spAutoFit/>
          </a:bodyPr>
          <a:lstStyle/>
          <a:p>
            <a:pPr algn="ctr"/>
            <a:r>
              <a:rPr lang="en-US" sz="1600" dirty="0"/>
              <a:t>Original outgoing packet</a:t>
            </a:r>
          </a:p>
        </p:txBody>
      </p:sp>
      <p:cxnSp>
        <p:nvCxnSpPr>
          <p:cNvPr id="50" name="Straight Arrow Connector 49">
            <a:extLst>
              <a:ext uri="{FF2B5EF4-FFF2-40B4-BE49-F238E27FC236}">
                <a16:creationId xmlns:a16="http://schemas.microsoft.com/office/drawing/2014/main" id="{09BE9D4E-6724-B842-80E8-E64E9152A722}"/>
              </a:ext>
            </a:extLst>
          </p:cNvPr>
          <p:cNvCxnSpPr>
            <a:cxnSpLocks/>
            <a:stCxn id="40" idx="0"/>
            <a:endCxn id="54" idx="2"/>
          </p:cNvCxnSpPr>
          <p:nvPr/>
        </p:nvCxnSpPr>
        <p:spPr>
          <a:xfrm flipH="1" flipV="1">
            <a:off x="3945703" y="2344467"/>
            <a:ext cx="2" cy="3275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74D7DA7-0E06-1F4C-A1EF-3EE35A3B2B28}"/>
              </a:ext>
            </a:extLst>
          </p:cNvPr>
          <p:cNvCxnSpPr>
            <a:cxnSpLocks/>
            <a:stCxn id="52" idx="2"/>
            <a:endCxn id="22" idx="0"/>
          </p:cNvCxnSpPr>
          <p:nvPr/>
        </p:nvCxnSpPr>
        <p:spPr>
          <a:xfrm>
            <a:off x="1733186" y="2350377"/>
            <a:ext cx="3380" cy="3267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A81CB14D-E150-F847-85B2-BED07CEA1E41}"/>
              </a:ext>
            </a:extLst>
          </p:cNvPr>
          <p:cNvSpPr txBox="1"/>
          <p:nvPr/>
        </p:nvSpPr>
        <p:spPr>
          <a:xfrm>
            <a:off x="939442" y="2011823"/>
            <a:ext cx="1587487" cy="338554"/>
          </a:xfrm>
          <a:prstGeom prst="rect">
            <a:avLst/>
          </a:prstGeom>
          <a:noFill/>
        </p:spPr>
        <p:txBody>
          <a:bodyPr wrap="none" rtlCol="0">
            <a:spAutoFit/>
          </a:bodyPr>
          <a:lstStyle/>
          <a:p>
            <a:pPr algn="ctr"/>
            <a:r>
              <a:rPr lang="en-US" sz="1600" dirty="0"/>
              <a:t> incoming packet</a:t>
            </a:r>
          </a:p>
        </p:txBody>
      </p:sp>
      <p:cxnSp>
        <p:nvCxnSpPr>
          <p:cNvPr id="53" name="Straight Arrow Connector 52">
            <a:extLst>
              <a:ext uri="{FF2B5EF4-FFF2-40B4-BE49-F238E27FC236}">
                <a16:creationId xmlns:a16="http://schemas.microsoft.com/office/drawing/2014/main" id="{EB215DBD-961D-9947-8E11-EF34BD99F97E}"/>
              </a:ext>
            </a:extLst>
          </p:cNvPr>
          <p:cNvCxnSpPr>
            <a:cxnSpLocks/>
          </p:cNvCxnSpPr>
          <p:nvPr/>
        </p:nvCxnSpPr>
        <p:spPr>
          <a:xfrm flipV="1">
            <a:off x="3439605" y="822035"/>
            <a:ext cx="1924129" cy="76512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646BE28-0507-CD46-ACF6-EEE1B7905F0A}"/>
              </a:ext>
            </a:extLst>
          </p:cNvPr>
          <p:cNvSpPr txBox="1"/>
          <p:nvPr/>
        </p:nvSpPr>
        <p:spPr>
          <a:xfrm>
            <a:off x="3163020" y="2005913"/>
            <a:ext cx="1565365" cy="338554"/>
          </a:xfrm>
          <a:prstGeom prst="rect">
            <a:avLst/>
          </a:prstGeom>
          <a:noFill/>
        </p:spPr>
        <p:txBody>
          <a:bodyPr wrap="none" rtlCol="0">
            <a:spAutoFit/>
          </a:bodyPr>
          <a:lstStyle/>
          <a:p>
            <a:pPr algn="ctr"/>
            <a:r>
              <a:rPr lang="en-US" sz="1600" dirty="0"/>
              <a:t> outgoing packet</a:t>
            </a:r>
          </a:p>
        </p:txBody>
      </p:sp>
      <p:pic>
        <p:nvPicPr>
          <p:cNvPr id="55"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90DF9917-2488-B740-BAC8-9F691D9A2104}"/>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41241" y="1698577"/>
            <a:ext cx="495168" cy="700432"/>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Elbow Connector 55">
            <a:extLst>
              <a:ext uri="{FF2B5EF4-FFF2-40B4-BE49-F238E27FC236}">
                <a16:creationId xmlns:a16="http://schemas.microsoft.com/office/drawing/2014/main" id="{6E3976E0-9985-D14A-BBC6-88FB150A5DB6}"/>
              </a:ext>
            </a:extLst>
          </p:cNvPr>
          <p:cNvCxnSpPr>
            <a:cxnSpLocks/>
            <a:stCxn id="19" idx="3"/>
            <a:endCxn id="26" idx="1"/>
          </p:cNvCxnSpPr>
          <p:nvPr/>
        </p:nvCxnSpPr>
        <p:spPr>
          <a:xfrm flipV="1">
            <a:off x="2591699" y="3500673"/>
            <a:ext cx="462382" cy="535815"/>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D472A99-BD1D-D44A-AB11-17472A08E9BE}"/>
                  </a:ext>
                </a:extLst>
              </p:cNvPr>
              <p:cNvSpPr txBox="1"/>
              <p:nvPr/>
            </p:nvSpPr>
            <p:spPr>
              <a:xfrm>
                <a:off x="2301293" y="3439500"/>
                <a:ext cx="6423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𝜽</m:t>
                      </m:r>
                    </m:oMath>
                  </m:oMathPara>
                </a14:m>
                <a:endParaRPr lang="en-US" b="1" dirty="0"/>
              </a:p>
            </p:txBody>
          </p:sp>
        </mc:Choice>
        <mc:Fallback xmlns="">
          <p:sp>
            <p:nvSpPr>
              <p:cNvPr id="57" name="TextBox 56">
                <a:extLst>
                  <a:ext uri="{FF2B5EF4-FFF2-40B4-BE49-F238E27FC236}">
                    <a16:creationId xmlns:a16="http://schemas.microsoft.com/office/drawing/2014/main" id="{9D472A99-BD1D-D44A-AB11-17472A08E9BE}"/>
                  </a:ext>
                </a:extLst>
              </p:cNvPr>
              <p:cNvSpPr txBox="1">
                <a:spLocks noRot="1" noChangeAspect="1" noMove="1" noResize="1" noEditPoints="1" noAdjustHandles="1" noChangeArrowheads="1" noChangeShapeType="1" noTextEdit="1"/>
              </p:cNvSpPr>
              <p:nvPr/>
            </p:nvSpPr>
            <p:spPr>
              <a:xfrm>
                <a:off x="2301293" y="3439500"/>
                <a:ext cx="642355" cy="369332"/>
              </a:xfrm>
              <a:prstGeom prst="rect">
                <a:avLst/>
              </a:prstGeom>
              <a:blipFill>
                <a:blip r:embed="rId5"/>
                <a:stretch>
                  <a:fillRect l="-7843" b="-6667"/>
                </a:stretch>
              </a:blipFill>
            </p:spPr>
            <p:txBody>
              <a:bodyPr/>
              <a:lstStyle/>
              <a:p>
                <a:r>
                  <a:rPr lang="en-US">
                    <a:noFill/>
                  </a:rPr>
                  <a:t> </a:t>
                </a:r>
              </a:p>
            </p:txBody>
          </p:sp>
        </mc:Fallback>
      </mc:AlternateContent>
      <p:sp>
        <p:nvSpPr>
          <p:cNvPr id="60" name="Rectangle 59">
            <a:extLst>
              <a:ext uri="{FF2B5EF4-FFF2-40B4-BE49-F238E27FC236}">
                <a16:creationId xmlns:a16="http://schemas.microsoft.com/office/drawing/2014/main" id="{B107FACE-DFF6-CB46-A9BD-D074B32F8BA3}"/>
              </a:ext>
            </a:extLst>
          </p:cNvPr>
          <p:cNvSpPr/>
          <p:nvPr/>
        </p:nvSpPr>
        <p:spPr>
          <a:xfrm>
            <a:off x="678775" y="2530323"/>
            <a:ext cx="4546830" cy="2613178"/>
          </a:xfrm>
          <a:prstGeom prst="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B86B0462-B583-F249-87E4-65B5EB308123}"/>
              </a:ext>
            </a:extLst>
          </p:cNvPr>
          <p:cNvSpPr txBox="1"/>
          <p:nvPr/>
        </p:nvSpPr>
        <p:spPr>
          <a:xfrm>
            <a:off x="415748" y="3313271"/>
            <a:ext cx="914866" cy="307777"/>
          </a:xfrm>
          <a:prstGeom prst="rect">
            <a:avLst/>
          </a:prstGeom>
          <a:solidFill>
            <a:schemeClr val="bg1"/>
          </a:solidFill>
        </p:spPr>
        <p:txBody>
          <a:bodyPr wrap="none" rtlCol="0">
            <a:spAutoFit/>
          </a:bodyPr>
          <a:lstStyle/>
          <a:p>
            <a:r>
              <a:rPr lang="en-US" sz="1400" dirty="0"/>
              <a:t>Estimated</a:t>
            </a:r>
            <a:endParaRPr lang="en-US" sz="1600" dirty="0"/>
          </a:p>
        </p:txBody>
      </p:sp>
      <p:pic>
        <p:nvPicPr>
          <p:cNvPr id="64" name="Picture 63" descr="A picture containing drawing, window&#10;&#10;Description automatically generated">
            <a:extLst>
              <a:ext uri="{FF2B5EF4-FFF2-40B4-BE49-F238E27FC236}">
                <a16:creationId xmlns:a16="http://schemas.microsoft.com/office/drawing/2014/main" id="{F87BA532-4BF4-EA40-90C2-0FF0C5D21A14}"/>
              </a:ext>
            </a:extLst>
          </p:cNvPr>
          <p:cNvPicPr>
            <a:picLocks noChangeAspect="1"/>
          </p:cNvPicPr>
          <p:nvPr/>
        </p:nvPicPr>
        <p:blipFill>
          <a:blip r:embed="rId6"/>
          <a:stretch>
            <a:fillRect/>
          </a:stretch>
        </p:blipFill>
        <p:spPr>
          <a:xfrm rot="20335225">
            <a:off x="3625494" y="608140"/>
            <a:ext cx="1222439" cy="361743"/>
          </a:xfrm>
          <a:prstGeom prst="rect">
            <a:avLst/>
          </a:prstGeom>
        </p:spPr>
      </p:pic>
      <p:cxnSp>
        <p:nvCxnSpPr>
          <p:cNvPr id="65" name="Straight Arrow Connector 64">
            <a:extLst>
              <a:ext uri="{FF2B5EF4-FFF2-40B4-BE49-F238E27FC236}">
                <a16:creationId xmlns:a16="http://schemas.microsoft.com/office/drawing/2014/main" id="{1AB09573-4BD3-2F4E-91E9-914FB414CEA2}"/>
              </a:ext>
            </a:extLst>
          </p:cNvPr>
          <p:cNvCxnSpPr>
            <a:cxnSpLocks/>
            <a:endCxn id="55" idx="1"/>
          </p:cNvCxnSpPr>
          <p:nvPr/>
        </p:nvCxnSpPr>
        <p:spPr>
          <a:xfrm>
            <a:off x="3439605" y="1811382"/>
            <a:ext cx="1901636" cy="237411"/>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66" name="Picture 65" descr="A picture containing drawing, table&#10;&#10;Description automatically generated">
            <a:extLst>
              <a:ext uri="{FF2B5EF4-FFF2-40B4-BE49-F238E27FC236}">
                <a16:creationId xmlns:a16="http://schemas.microsoft.com/office/drawing/2014/main" id="{52FDF628-C961-4945-8DCD-E2530A0C2F15}"/>
              </a:ext>
            </a:extLst>
          </p:cNvPr>
          <p:cNvPicPr>
            <a:picLocks noChangeAspect="1"/>
          </p:cNvPicPr>
          <p:nvPr/>
        </p:nvPicPr>
        <p:blipFill>
          <a:blip r:embed="rId7"/>
          <a:stretch>
            <a:fillRect/>
          </a:stretch>
        </p:blipFill>
        <p:spPr>
          <a:xfrm rot="514414">
            <a:off x="3795672" y="1738186"/>
            <a:ext cx="1160638" cy="342779"/>
          </a:xfrm>
          <a:prstGeom prst="rect">
            <a:avLst/>
          </a:prstGeom>
        </p:spPr>
      </p:pic>
      <p:pic>
        <p:nvPicPr>
          <p:cNvPr id="67" name="Picture 66" descr="A picture containing drawing, table&#10;&#10;Description automatically generated">
            <a:extLst>
              <a:ext uri="{FF2B5EF4-FFF2-40B4-BE49-F238E27FC236}">
                <a16:creationId xmlns:a16="http://schemas.microsoft.com/office/drawing/2014/main" id="{96AF4D47-60C7-C446-B448-A9250883724E}"/>
              </a:ext>
            </a:extLst>
          </p:cNvPr>
          <p:cNvPicPr>
            <a:picLocks noChangeAspect="1"/>
          </p:cNvPicPr>
          <p:nvPr/>
        </p:nvPicPr>
        <p:blipFill>
          <a:blip r:embed="rId7"/>
          <a:stretch>
            <a:fillRect/>
          </a:stretch>
        </p:blipFill>
        <p:spPr>
          <a:xfrm rot="20374637">
            <a:off x="3799935" y="991403"/>
            <a:ext cx="1160638" cy="342779"/>
          </a:xfrm>
          <a:prstGeom prst="rect">
            <a:avLst/>
          </a:prstGeom>
        </p:spPr>
      </p:pic>
      <p:sp>
        <p:nvSpPr>
          <p:cNvPr id="68" name="Rounded Rectangle 67">
            <a:extLst>
              <a:ext uri="{FF2B5EF4-FFF2-40B4-BE49-F238E27FC236}">
                <a16:creationId xmlns:a16="http://schemas.microsoft.com/office/drawing/2014/main" id="{AB3C3F28-45E5-604C-A399-6425996CD0FF}"/>
              </a:ext>
            </a:extLst>
          </p:cNvPr>
          <p:cNvSpPr/>
          <p:nvPr/>
        </p:nvSpPr>
        <p:spPr>
          <a:xfrm>
            <a:off x="5807960" y="4070185"/>
            <a:ext cx="1778572" cy="392866"/>
          </a:xfrm>
          <a:prstGeom prst="roundRect">
            <a:avLst/>
          </a:prstGeom>
          <a:ln w="12700">
            <a:solidFill>
              <a:schemeClr val="tx1"/>
            </a:solidFill>
          </a:ln>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t>CSIscan</a:t>
            </a:r>
            <a:r>
              <a:rPr lang="en-US" sz="1600" dirty="0"/>
              <a:t> Decoding</a:t>
            </a:r>
          </a:p>
        </p:txBody>
      </p:sp>
      <p:cxnSp>
        <p:nvCxnSpPr>
          <p:cNvPr id="69" name="Straight Arrow Connector 68">
            <a:extLst>
              <a:ext uri="{FF2B5EF4-FFF2-40B4-BE49-F238E27FC236}">
                <a16:creationId xmlns:a16="http://schemas.microsoft.com/office/drawing/2014/main" id="{730EF8E0-AA4B-3448-BF5C-23347B8BD26D}"/>
              </a:ext>
            </a:extLst>
          </p:cNvPr>
          <p:cNvCxnSpPr>
            <a:cxnSpLocks/>
          </p:cNvCxnSpPr>
          <p:nvPr/>
        </p:nvCxnSpPr>
        <p:spPr>
          <a:xfrm>
            <a:off x="5836409" y="1923678"/>
            <a:ext cx="271011" cy="378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D1BF5952-FF31-A546-9FA2-02D150E88478}"/>
              </a:ext>
            </a:extLst>
          </p:cNvPr>
          <p:cNvCxnSpPr>
            <a:cxnSpLocks/>
            <a:stCxn id="68" idx="2"/>
          </p:cNvCxnSpPr>
          <p:nvPr/>
        </p:nvCxnSpPr>
        <p:spPr>
          <a:xfrm>
            <a:off x="6697246" y="4463051"/>
            <a:ext cx="0" cy="19325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ounded Rectangle 70">
            <a:extLst>
              <a:ext uri="{FF2B5EF4-FFF2-40B4-BE49-F238E27FC236}">
                <a16:creationId xmlns:a16="http://schemas.microsoft.com/office/drawing/2014/main" id="{8EF72A97-809F-A64B-B064-ECDCFFC0AFB3}"/>
              </a:ext>
            </a:extLst>
          </p:cNvPr>
          <p:cNvSpPr/>
          <p:nvPr/>
        </p:nvSpPr>
        <p:spPr>
          <a:xfrm>
            <a:off x="5807960" y="3185804"/>
            <a:ext cx="1778572" cy="643324"/>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CSI Phase</a:t>
            </a:r>
          </a:p>
          <a:p>
            <a:pPr algn="ctr"/>
            <a:r>
              <a:rPr lang="en-US" sz="1600" dirty="0">
                <a:solidFill>
                  <a:schemeClr val="tx1"/>
                </a:solidFill>
              </a:rPr>
              <a:t> Post processing</a:t>
            </a:r>
          </a:p>
        </p:txBody>
      </p:sp>
      <p:cxnSp>
        <p:nvCxnSpPr>
          <p:cNvPr id="73" name="Straight Arrow Connector 72">
            <a:extLst>
              <a:ext uri="{FF2B5EF4-FFF2-40B4-BE49-F238E27FC236}">
                <a16:creationId xmlns:a16="http://schemas.microsoft.com/office/drawing/2014/main" id="{E55DF87E-495D-F946-9AA3-08647A029112}"/>
              </a:ext>
            </a:extLst>
          </p:cNvPr>
          <p:cNvCxnSpPr>
            <a:cxnSpLocks/>
            <a:stCxn id="71" idx="2"/>
            <a:endCxn id="68" idx="0"/>
          </p:cNvCxnSpPr>
          <p:nvPr/>
        </p:nvCxnSpPr>
        <p:spPr>
          <a:xfrm>
            <a:off x="6697246" y="3829128"/>
            <a:ext cx="0" cy="2410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7084196-8E0D-BD40-9DD4-B1E8382F3E79}"/>
              </a:ext>
            </a:extLst>
          </p:cNvPr>
          <p:cNvSpPr txBox="1"/>
          <p:nvPr/>
        </p:nvSpPr>
        <p:spPr>
          <a:xfrm>
            <a:off x="6021530" y="4607621"/>
            <a:ext cx="1340047" cy="338554"/>
          </a:xfrm>
          <a:prstGeom prst="rect">
            <a:avLst/>
          </a:prstGeom>
          <a:noFill/>
        </p:spPr>
        <p:txBody>
          <a:bodyPr wrap="none" rtlCol="0">
            <a:spAutoFit/>
          </a:bodyPr>
          <a:lstStyle/>
          <a:p>
            <a:r>
              <a:rPr lang="en-US" sz="1600" dirty="0"/>
              <a:t>Discovery bits</a:t>
            </a:r>
          </a:p>
        </p:txBody>
      </p:sp>
      <p:sp>
        <p:nvSpPr>
          <p:cNvPr id="76" name="TextBox 75">
            <a:extLst>
              <a:ext uri="{FF2B5EF4-FFF2-40B4-BE49-F238E27FC236}">
                <a16:creationId xmlns:a16="http://schemas.microsoft.com/office/drawing/2014/main" id="{34A16D80-98B0-6440-B4A0-DCB3F51A4368}"/>
              </a:ext>
            </a:extLst>
          </p:cNvPr>
          <p:cNvSpPr txBox="1"/>
          <p:nvPr/>
        </p:nvSpPr>
        <p:spPr>
          <a:xfrm>
            <a:off x="6107420" y="1917378"/>
            <a:ext cx="1316386" cy="338554"/>
          </a:xfrm>
          <a:prstGeom prst="rect">
            <a:avLst/>
          </a:prstGeom>
          <a:noFill/>
        </p:spPr>
        <p:txBody>
          <a:bodyPr wrap="none" rtlCol="0">
            <a:spAutoFit/>
          </a:bodyPr>
          <a:lstStyle/>
          <a:p>
            <a:r>
              <a:rPr lang="en-US" sz="1600" dirty="0"/>
              <a:t>Estimated CSI</a:t>
            </a:r>
          </a:p>
        </p:txBody>
      </p:sp>
      <p:cxnSp>
        <p:nvCxnSpPr>
          <p:cNvPr id="77" name="Straight Arrow Connector 76">
            <a:extLst>
              <a:ext uri="{FF2B5EF4-FFF2-40B4-BE49-F238E27FC236}">
                <a16:creationId xmlns:a16="http://schemas.microsoft.com/office/drawing/2014/main" id="{5BA8A7FE-449E-F440-8545-CDEFF2CAF3FF}"/>
              </a:ext>
            </a:extLst>
          </p:cNvPr>
          <p:cNvCxnSpPr>
            <a:cxnSpLocks/>
            <a:stCxn id="79" idx="2"/>
            <a:endCxn id="71" idx="0"/>
          </p:cNvCxnSpPr>
          <p:nvPr/>
        </p:nvCxnSpPr>
        <p:spPr>
          <a:xfrm>
            <a:off x="6697246" y="2962708"/>
            <a:ext cx="0" cy="22309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Rounded Rectangle 78">
            <a:extLst>
              <a:ext uri="{FF2B5EF4-FFF2-40B4-BE49-F238E27FC236}">
                <a16:creationId xmlns:a16="http://schemas.microsoft.com/office/drawing/2014/main" id="{25CAED15-84F6-0749-951F-9C1C7BBF9B36}"/>
              </a:ext>
            </a:extLst>
          </p:cNvPr>
          <p:cNvSpPr/>
          <p:nvPr/>
        </p:nvSpPr>
        <p:spPr>
          <a:xfrm>
            <a:off x="5807960" y="2609089"/>
            <a:ext cx="1778572" cy="35361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Extract CSI Phase </a:t>
            </a:r>
          </a:p>
        </p:txBody>
      </p:sp>
      <p:cxnSp>
        <p:nvCxnSpPr>
          <p:cNvPr id="80" name="Straight Arrow Connector 79">
            <a:extLst>
              <a:ext uri="{FF2B5EF4-FFF2-40B4-BE49-F238E27FC236}">
                <a16:creationId xmlns:a16="http://schemas.microsoft.com/office/drawing/2014/main" id="{248BAA15-DD2B-A14F-9F64-9B266A1F29F5}"/>
              </a:ext>
            </a:extLst>
          </p:cNvPr>
          <p:cNvCxnSpPr>
            <a:cxnSpLocks/>
            <a:endCxn id="79" idx="0"/>
          </p:cNvCxnSpPr>
          <p:nvPr/>
        </p:nvCxnSpPr>
        <p:spPr>
          <a:xfrm>
            <a:off x="6697246" y="2205587"/>
            <a:ext cx="0" cy="40350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1DCA9928-D85C-9B4C-B57C-BD66631259F9}"/>
              </a:ext>
            </a:extLst>
          </p:cNvPr>
          <p:cNvCxnSpPr>
            <a:cxnSpLocks/>
            <a:stCxn id="27" idx="0"/>
            <a:endCxn id="26" idx="2"/>
          </p:cNvCxnSpPr>
          <p:nvPr/>
        </p:nvCxnSpPr>
        <p:spPr>
          <a:xfrm flipV="1">
            <a:off x="3941221" y="3693681"/>
            <a:ext cx="2146" cy="53393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429FDAF-00E4-1A41-B24B-2B6C5E2D8DD0}"/>
              </a:ext>
            </a:extLst>
          </p:cNvPr>
          <p:cNvSpPr txBox="1"/>
          <p:nvPr/>
        </p:nvSpPr>
        <p:spPr>
          <a:xfrm>
            <a:off x="6130105" y="966359"/>
            <a:ext cx="1517755" cy="584775"/>
          </a:xfrm>
          <a:prstGeom prst="rect">
            <a:avLst/>
          </a:prstGeom>
          <a:noFill/>
        </p:spPr>
        <p:txBody>
          <a:bodyPr wrap="square" rtlCol="0">
            <a:spAutoFit/>
          </a:bodyPr>
          <a:lstStyle/>
          <a:p>
            <a:r>
              <a:rPr lang="en-US" sz="1600" dirty="0"/>
              <a:t>Discovery Client</a:t>
            </a:r>
          </a:p>
        </p:txBody>
      </p:sp>
      <p:sp>
        <p:nvSpPr>
          <p:cNvPr id="83" name="TextBox 82">
            <a:extLst>
              <a:ext uri="{FF2B5EF4-FFF2-40B4-BE49-F238E27FC236}">
                <a16:creationId xmlns:a16="http://schemas.microsoft.com/office/drawing/2014/main" id="{8DDB35F7-39CB-D748-A24A-91362B83A159}"/>
              </a:ext>
            </a:extLst>
          </p:cNvPr>
          <p:cNvSpPr txBox="1"/>
          <p:nvPr/>
        </p:nvSpPr>
        <p:spPr>
          <a:xfrm>
            <a:off x="6110937" y="-23384"/>
            <a:ext cx="1475595" cy="584775"/>
          </a:xfrm>
          <a:prstGeom prst="rect">
            <a:avLst/>
          </a:prstGeom>
          <a:noFill/>
        </p:spPr>
        <p:txBody>
          <a:bodyPr wrap="square" rtlCol="0">
            <a:spAutoFit/>
          </a:bodyPr>
          <a:lstStyle/>
          <a:p>
            <a:r>
              <a:rPr lang="en-US" sz="1600" dirty="0"/>
              <a:t>Associated Client</a:t>
            </a:r>
          </a:p>
        </p:txBody>
      </p:sp>
      <p:sp>
        <p:nvSpPr>
          <p:cNvPr id="84" name="Arc 83">
            <a:extLst>
              <a:ext uri="{FF2B5EF4-FFF2-40B4-BE49-F238E27FC236}">
                <a16:creationId xmlns:a16="http://schemas.microsoft.com/office/drawing/2014/main" id="{293E5EE8-847E-1547-B840-E9F0FFA25BFB}"/>
              </a:ext>
            </a:extLst>
          </p:cNvPr>
          <p:cNvSpPr/>
          <p:nvPr/>
        </p:nvSpPr>
        <p:spPr>
          <a:xfrm rot="18212482">
            <a:off x="5526861" y="437768"/>
            <a:ext cx="1350658" cy="1232630"/>
          </a:xfrm>
          <a:prstGeom prst="arc">
            <a:avLst>
              <a:gd name="adj1" fmla="val 17191304"/>
              <a:gd name="adj2" fmla="val 19229860"/>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85" name="Arc 84">
            <a:extLst>
              <a:ext uri="{FF2B5EF4-FFF2-40B4-BE49-F238E27FC236}">
                <a16:creationId xmlns:a16="http://schemas.microsoft.com/office/drawing/2014/main" id="{D29EEF87-63E7-C448-AC92-A994232CF74E}"/>
              </a:ext>
            </a:extLst>
          </p:cNvPr>
          <p:cNvSpPr/>
          <p:nvPr/>
        </p:nvSpPr>
        <p:spPr>
          <a:xfrm rot="17788470">
            <a:off x="5532172" y="1489734"/>
            <a:ext cx="1350658" cy="1232630"/>
          </a:xfrm>
          <a:prstGeom prst="arc">
            <a:avLst>
              <a:gd name="adj1" fmla="val 17191304"/>
              <a:gd name="adj2" fmla="val 1945948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7"/>
          </a:p>
        </p:txBody>
      </p:sp>
      <p:sp>
        <p:nvSpPr>
          <p:cNvPr id="135" name="Oval 134">
            <a:extLst>
              <a:ext uri="{FF2B5EF4-FFF2-40B4-BE49-F238E27FC236}">
                <a16:creationId xmlns:a16="http://schemas.microsoft.com/office/drawing/2014/main" id="{02D30B42-A55F-3542-9906-9006CA86BBBC}"/>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6" name="Oval 135">
            <a:extLst>
              <a:ext uri="{FF2B5EF4-FFF2-40B4-BE49-F238E27FC236}">
                <a16:creationId xmlns:a16="http://schemas.microsoft.com/office/drawing/2014/main" id="{148254A8-DF7E-8841-8C8E-3D2082A68CD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7" name="Oval 136">
            <a:extLst>
              <a:ext uri="{FF2B5EF4-FFF2-40B4-BE49-F238E27FC236}">
                <a16:creationId xmlns:a16="http://schemas.microsoft.com/office/drawing/2014/main" id="{A9EB8D22-1114-A348-BC9A-220FD50B6E2D}"/>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38" name="Rectangle 137">
            <a:extLst>
              <a:ext uri="{FF2B5EF4-FFF2-40B4-BE49-F238E27FC236}">
                <a16:creationId xmlns:a16="http://schemas.microsoft.com/office/drawing/2014/main" id="{31921961-317E-564B-A241-F804204CD7DC}"/>
              </a:ext>
            </a:extLst>
          </p:cNvPr>
          <p:cNvSpPr>
            <a:spLocks/>
          </p:cNvSpPr>
          <p:nvPr/>
        </p:nvSpPr>
        <p:spPr bwMode="auto">
          <a:xfrm>
            <a:off x="689966" y="564356"/>
            <a:ext cx="6652828"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algn="l"/>
            <a:r>
              <a:rPr lang="en-US" sz="2400" dirty="0" err="1">
                <a:latin typeface="Bebas Neue" charset="0"/>
                <a:ea typeface="ＭＳ Ｐゴシック" charset="0"/>
                <a:cs typeface="ＭＳ Ｐゴシック" charset="0"/>
                <a:sym typeface="Bebas Neue" charset="0"/>
              </a:rPr>
              <a:t>CSIscan</a:t>
            </a:r>
            <a:r>
              <a:rPr lang="en-US" sz="2400" dirty="0">
                <a:latin typeface="Bebas Neue" charset="0"/>
                <a:ea typeface="ＭＳ Ｐゴシック" charset="0"/>
                <a:cs typeface="ＭＳ Ｐゴシック" charset="0"/>
                <a:sym typeface="Bebas Neue" charset="0"/>
              </a:rPr>
              <a:t> Operation</a:t>
            </a:r>
            <a:endParaRPr lang="en-US" sz="2400" dirty="0"/>
          </a:p>
        </p:txBody>
      </p:sp>
      <p:cxnSp>
        <p:nvCxnSpPr>
          <p:cNvPr id="143" name="Straight Arrow Connector 142">
            <a:extLst>
              <a:ext uri="{FF2B5EF4-FFF2-40B4-BE49-F238E27FC236}">
                <a16:creationId xmlns:a16="http://schemas.microsoft.com/office/drawing/2014/main" id="{34DB081B-B2EE-2D4E-A391-AF86FB1D0EBA}"/>
              </a:ext>
            </a:extLst>
          </p:cNvPr>
          <p:cNvCxnSpPr>
            <a:cxnSpLocks/>
            <a:endCxn id="47" idx="3"/>
          </p:cNvCxnSpPr>
          <p:nvPr/>
        </p:nvCxnSpPr>
        <p:spPr bwMode="auto">
          <a:xfrm flipH="1" flipV="1">
            <a:off x="2718048" y="4457698"/>
            <a:ext cx="411026" cy="2"/>
          </a:xfrm>
          <a:prstGeom prst="straightConnector1">
            <a:avLst/>
          </a:prstGeom>
          <a:blipFill dpi="0" rotWithShape="0">
            <a:blip r:embed="rId8"/>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79E47639-3AB5-9B46-9748-30DFB851873C}"/>
                  </a:ext>
                </a:extLst>
              </p:cNvPr>
              <p:cNvSpPr/>
              <p:nvPr/>
            </p:nvSpPr>
            <p:spPr>
              <a:xfrm>
                <a:off x="7878196" y="2064330"/>
                <a:ext cx="1118787" cy="544759"/>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rPr>
                        </m:ctrlPr>
                      </m:accPr>
                      <m:e>
                        <m:sSub>
                          <m:sSubPr>
                            <m:ctrlPr>
                              <a:rPr lang="en-US" sz="1000" i="1">
                                <a:solidFill>
                                  <a:schemeClr val="tx1"/>
                                </a:solidFill>
                                <a:latin typeface="Cambria Math" panose="02040503050406030204" pitchFamily="18" charset="0"/>
                              </a:rPr>
                            </m:ctrlPr>
                          </m:sSubPr>
                          <m:e>
                            <m:r>
                              <a:rPr lang="en-US" sz="1000">
                                <a:solidFill>
                                  <a:schemeClr val="tx1"/>
                                </a:solidFill>
                                <a:latin typeface="Cambria Math" panose="02040503050406030204" pitchFamily="18" charset="0"/>
                              </a:rPr>
                              <m:t>∅</m:t>
                            </m:r>
                          </m:e>
                          <m:sub>
                            <m:r>
                              <a:rPr lang="en-US" sz="1000">
                                <a:solidFill>
                                  <a:schemeClr val="tx1"/>
                                </a:solidFill>
                                <a:latin typeface="Cambria Math" panose="02040503050406030204" pitchFamily="18" charset="0"/>
                              </a:rPr>
                              <m:t>1</m:t>
                            </m:r>
                          </m:sub>
                        </m:sSub>
                      </m:e>
                    </m:acc>
                  </m:oMath>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=7, </m:t>
                      </m:r>
                    </m:oMath>
                  </m:oMathPara>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𝜽</m:t>
                      </m:r>
                      <m:r>
                        <a:rPr lang="en-US" sz="1000">
                          <a:solidFill>
                            <a:schemeClr val="tx1"/>
                          </a:solidFill>
                          <a:latin typeface="Cambria Math" panose="02040503050406030204" pitchFamily="18" charset="0"/>
                        </a:rPr>
                        <m:t>={−20, 20}</m:t>
                      </m:r>
                    </m:oMath>
                  </m:oMathPara>
                </a14:m>
                <a:endParaRPr lang="en-US" sz="1000" dirty="0">
                  <a:solidFill>
                    <a:schemeClr val="tx1"/>
                  </a:solidFill>
                </a:endParaRPr>
              </a:p>
            </p:txBody>
          </p:sp>
        </mc:Choice>
        <mc:Fallback xmlns="">
          <p:sp>
            <p:nvSpPr>
              <p:cNvPr id="61" name="Rectangle 60">
                <a:extLst>
                  <a:ext uri="{FF2B5EF4-FFF2-40B4-BE49-F238E27FC236}">
                    <a16:creationId xmlns:a16="http://schemas.microsoft.com/office/drawing/2014/main" id="{79E47639-3AB5-9B46-9748-30DFB851873C}"/>
                  </a:ext>
                </a:extLst>
              </p:cNvPr>
              <p:cNvSpPr>
                <a:spLocks noRot="1" noChangeAspect="1" noMove="1" noResize="1" noEditPoints="1" noAdjustHandles="1" noChangeArrowheads="1" noChangeShapeType="1" noTextEdit="1"/>
              </p:cNvSpPr>
              <p:nvPr/>
            </p:nvSpPr>
            <p:spPr>
              <a:xfrm>
                <a:off x="7878196" y="2064330"/>
                <a:ext cx="1118787" cy="544759"/>
              </a:xfrm>
              <a:prstGeom prst="rect">
                <a:avLst/>
              </a:prstGeom>
              <a:blipFill>
                <a:blip r:embed="rId9"/>
                <a:stretch>
                  <a:fillRect/>
                </a:stretch>
              </a:blipFill>
              <a:ln w="38100">
                <a:solidFill>
                  <a:schemeClr val="accent6">
                    <a:lumMod val="60000"/>
                    <a:lumOff val="4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76E5AA94-8D0A-424E-BAA6-98D5868F87E1}"/>
                  </a:ext>
                </a:extLst>
              </p:cNvPr>
              <p:cNvSpPr/>
              <p:nvPr/>
            </p:nvSpPr>
            <p:spPr>
              <a:xfrm>
                <a:off x="7868678" y="1383170"/>
                <a:ext cx="1137820" cy="546917"/>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rPr>
                        </m:ctrlPr>
                      </m:accPr>
                      <m:e>
                        <m:sSub>
                          <m:sSubPr>
                            <m:ctrlPr>
                              <a:rPr lang="en-US" sz="1000" i="1">
                                <a:solidFill>
                                  <a:schemeClr val="tx1"/>
                                </a:solidFill>
                                <a:latin typeface="Cambria Math" panose="02040503050406030204" pitchFamily="18" charset="0"/>
                              </a:rPr>
                            </m:ctrlPr>
                          </m:sSubPr>
                          <m:e>
                            <m:r>
                              <a:rPr lang="en-US" sz="1000">
                                <a:solidFill>
                                  <a:schemeClr val="tx1"/>
                                </a:solidFill>
                                <a:latin typeface="Cambria Math" panose="02040503050406030204" pitchFamily="18" charset="0"/>
                              </a:rPr>
                              <m:t>∅</m:t>
                            </m:r>
                          </m:e>
                          <m:sub>
                            <m:r>
                              <a:rPr lang="en-US" sz="1000">
                                <a:solidFill>
                                  <a:schemeClr val="tx1"/>
                                </a:solidFill>
                                <a:latin typeface="Cambria Math" panose="02040503050406030204" pitchFamily="18" charset="0"/>
                              </a:rPr>
                              <m:t>2</m:t>
                            </m:r>
                          </m:sub>
                        </m:sSub>
                      </m:e>
                    </m:acc>
                  </m:oMath>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=13,</m:t>
                      </m:r>
                    </m:oMath>
                  </m:oMathPara>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𝜽</m:t>
                      </m:r>
                      <m:r>
                        <a:rPr lang="en-US" sz="1000">
                          <a:solidFill>
                            <a:schemeClr val="tx1"/>
                          </a:solidFill>
                          <a:latin typeface="Cambria Math" panose="02040503050406030204" pitchFamily="18" charset="0"/>
                        </a:rPr>
                        <m:t>={−20, 20}</m:t>
                      </m:r>
                    </m:oMath>
                  </m:oMathPara>
                </a14:m>
                <a:endParaRPr lang="en-US" sz="1000" dirty="0">
                  <a:solidFill>
                    <a:schemeClr val="tx1"/>
                  </a:solidFill>
                </a:endParaRPr>
              </a:p>
            </p:txBody>
          </p:sp>
        </mc:Choice>
        <mc:Fallback xmlns="">
          <p:sp>
            <p:nvSpPr>
              <p:cNvPr id="63" name="Rectangle 62">
                <a:extLst>
                  <a:ext uri="{FF2B5EF4-FFF2-40B4-BE49-F238E27FC236}">
                    <a16:creationId xmlns:a16="http://schemas.microsoft.com/office/drawing/2014/main" id="{76E5AA94-8D0A-424E-BAA6-98D5868F87E1}"/>
                  </a:ext>
                </a:extLst>
              </p:cNvPr>
              <p:cNvSpPr>
                <a:spLocks noRot="1" noChangeAspect="1" noMove="1" noResize="1" noEditPoints="1" noAdjustHandles="1" noChangeArrowheads="1" noChangeShapeType="1" noTextEdit="1"/>
              </p:cNvSpPr>
              <p:nvPr/>
            </p:nvSpPr>
            <p:spPr>
              <a:xfrm>
                <a:off x="7868678" y="1383170"/>
                <a:ext cx="1137820" cy="546917"/>
              </a:xfrm>
              <a:prstGeom prst="rect">
                <a:avLst/>
              </a:prstGeom>
              <a:blipFill>
                <a:blip r:embed="rId10"/>
                <a:stretch>
                  <a:fillRect/>
                </a:stretch>
              </a:blipFill>
              <a:ln w="38100">
                <a:solidFill>
                  <a:schemeClr val="accent6">
                    <a:lumMod val="60000"/>
                    <a:lumOff val="4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4D47762E-0322-184F-8B0D-52D8C1AAD667}"/>
                  </a:ext>
                </a:extLst>
              </p:cNvPr>
              <p:cNvSpPr/>
              <p:nvPr/>
            </p:nvSpPr>
            <p:spPr>
              <a:xfrm>
                <a:off x="7636433" y="696731"/>
                <a:ext cx="1476538" cy="559492"/>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rPr>
                        </m:ctrlPr>
                      </m:accPr>
                      <m:e>
                        <m:sSub>
                          <m:sSubPr>
                            <m:ctrlPr>
                              <a:rPr lang="en-US" sz="1000" i="1">
                                <a:solidFill>
                                  <a:schemeClr val="tx1"/>
                                </a:solidFill>
                                <a:latin typeface="Cambria Math" panose="02040503050406030204" pitchFamily="18" charset="0"/>
                              </a:rPr>
                            </m:ctrlPr>
                          </m:sSubPr>
                          <m:e>
                            <m:r>
                              <a:rPr lang="en-US" sz="1000">
                                <a:solidFill>
                                  <a:schemeClr val="tx1"/>
                                </a:solidFill>
                                <a:latin typeface="Cambria Math" panose="02040503050406030204" pitchFamily="18" charset="0"/>
                              </a:rPr>
                              <m:t>∅</m:t>
                            </m:r>
                          </m:e>
                          <m:sub>
                            <m:r>
                              <a:rPr lang="en-US" sz="1000">
                                <a:solidFill>
                                  <a:schemeClr val="tx1"/>
                                </a:solidFill>
                                <a:latin typeface="Cambria Math" panose="02040503050406030204" pitchFamily="18" charset="0"/>
                              </a:rPr>
                              <m:t>3</m:t>
                            </m:r>
                          </m:sub>
                        </m:sSub>
                      </m:e>
                    </m:acc>
                    <m:r>
                      <a:rPr lang="en-US" sz="1000">
                        <a:solidFill>
                          <a:schemeClr val="tx1"/>
                        </a:solidFill>
                        <a:latin typeface="Cambria Math" panose="02040503050406030204" pitchFamily="18" charset="0"/>
                      </a:rPr>
                      <m:t> </m:t>
                    </m:r>
                  </m:oMath>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=13,</m:t>
                      </m:r>
                    </m:oMath>
                  </m:oMathPara>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𝜽</m:t>
                      </m:r>
                      <m:r>
                        <a:rPr lang="en-US" sz="1000">
                          <a:solidFill>
                            <a:schemeClr val="tx1"/>
                          </a:solidFill>
                          <a:latin typeface="Cambria Math" panose="02040503050406030204" pitchFamily="18" charset="0"/>
                        </a:rPr>
                        <m:t>={−40,−20, 20, 40}</m:t>
                      </m:r>
                    </m:oMath>
                  </m:oMathPara>
                </a14:m>
                <a:endParaRPr lang="en-US" sz="1000" dirty="0">
                  <a:solidFill>
                    <a:schemeClr val="tx1"/>
                  </a:solidFill>
                </a:endParaRPr>
              </a:p>
            </p:txBody>
          </p:sp>
        </mc:Choice>
        <mc:Fallback xmlns="">
          <p:sp>
            <p:nvSpPr>
              <p:cNvPr id="86" name="Rectangle 85">
                <a:extLst>
                  <a:ext uri="{FF2B5EF4-FFF2-40B4-BE49-F238E27FC236}">
                    <a16:creationId xmlns:a16="http://schemas.microsoft.com/office/drawing/2014/main" id="{4D47762E-0322-184F-8B0D-52D8C1AAD667}"/>
                  </a:ext>
                </a:extLst>
              </p:cNvPr>
              <p:cNvSpPr>
                <a:spLocks noRot="1" noChangeAspect="1" noMove="1" noResize="1" noEditPoints="1" noAdjustHandles="1" noChangeArrowheads="1" noChangeShapeType="1" noTextEdit="1"/>
              </p:cNvSpPr>
              <p:nvPr/>
            </p:nvSpPr>
            <p:spPr>
              <a:xfrm>
                <a:off x="7636433" y="696731"/>
                <a:ext cx="1476538" cy="559492"/>
              </a:xfrm>
              <a:prstGeom prst="rect">
                <a:avLst/>
              </a:prstGeom>
              <a:blipFill>
                <a:blip r:embed="rId11"/>
                <a:stretch>
                  <a:fillRect/>
                </a:stretch>
              </a:blipFill>
              <a:ln w="38100">
                <a:solidFill>
                  <a:schemeClr val="accent6">
                    <a:lumMod val="60000"/>
                    <a:lumOff val="4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Rectangle 86">
                <a:extLst>
                  <a:ext uri="{FF2B5EF4-FFF2-40B4-BE49-F238E27FC236}">
                    <a16:creationId xmlns:a16="http://schemas.microsoft.com/office/drawing/2014/main" id="{1078804F-0CD8-9E46-817B-5E1D0A95FD19}"/>
                  </a:ext>
                </a:extLst>
              </p:cNvPr>
              <p:cNvSpPr/>
              <p:nvPr/>
            </p:nvSpPr>
            <p:spPr>
              <a:xfrm>
                <a:off x="7878196" y="2725223"/>
                <a:ext cx="1118787" cy="544759"/>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No Filter </a:t>
                </a:r>
                <a14:m>
                  <m:oMath xmlns:m="http://schemas.openxmlformats.org/officeDocument/2006/math">
                    <m:acc>
                      <m:accPr>
                        <m:chr m:val="̅"/>
                        <m:ctrlPr>
                          <a:rPr lang="en-US" sz="1000" i="1">
                            <a:solidFill>
                              <a:schemeClr val="tx1"/>
                            </a:solidFill>
                            <a:latin typeface="Cambria Math" panose="02040503050406030204" pitchFamily="18" charset="0"/>
                          </a:rPr>
                        </m:ctrlPr>
                      </m:accPr>
                      <m:e>
                        <m:sSub>
                          <m:sSubPr>
                            <m:ctrlPr>
                              <a:rPr lang="en-US" sz="1000" i="1">
                                <a:solidFill>
                                  <a:schemeClr val="tx1"/>
                                </a:solidFill>
                                <a:latin typeface="Cambria Math" panose="02040503050406030204" pitchFamily="18" charset="0"/>
                              </a:rPr>
                            </m:ctrlPr>
                          </m:sSubPr>
                          <m:e>
                            <m:r>
                              <a:rPr lang="en-US" sz="1000">
                                <a:solidFill>
                                  <a:schemeClr val="tx1"/>
                                </a:solidFill>
                                <a:latin typeface="Cambria Math" panose="02040503050406030204" pitchFamily="18" charset="0"/>
                              </a:rPr>
                              <m:t>∅</m:t>
                            </m:r>
                          </m:e>
                          <m:sub>
                            <m:r>
                              <a:rPr lang="en-US" sz="1000">
                                <a:solidFill>
                                  <a:schemeClr val="tx1"/>
                                </a:solidFill>
                                <a:latin typeface="Cambria Math" panose="02040503050406030204" pitchFamily="18" charset="0"/>
                              </a:rPr>
                              <m:t>0</m:t>
                            </m:r>
                          </m:sub>
                        </m:sSub>
                      </m:e>
                    </m:acc>
                  </m:oMath>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=0, </m:t>
                      </m:r>
                    </m:oMath>
                  </m:oMathPara>
                </a14:m>
                <a:endParaRPr lang="en-US" sz="1000" dirty="0">
                  <a:solidFill>
                    <a:schemeClr val="tx1"/>
                  </a:solidFill>
                </a:endParaRPr>
              </a:p>
              <a:p>
                <a:pPr/>
                <a14:m>
                  <m:oMathPara xmlns:m="http://schemas.openxmlformats.org/officeDocument/2006/math">
                    <m:oMathParaPr>
                      <m:jc m:val="centerGroup"/>
                    </m:oMathParaPr>
                    <m:oMath xmlns:m="http://schemas.openxmlformats.org/officeDocument/2006/math">
                      <m:r>
                        <a:rPr lang="en-US" sz="1000">
                          <a:solidFill>
                            <a:schemeClr val="tx1"/>
                          </a:solidFill>
                          <a:latin typeface="Cambria Math" panose="02040503050406030204" pitchFamily="18" charset="0"/>
                        </a:rPr>
                        <m:t>𝜽</m:t>
                      </m:r>
                      <m:r>
                        <a:rPr lang="en-US" sz="1000">
                          <a:solidFill>
                            <a:schemeClr val="tx1"/>
                          </a:solidFill>
                          <a:latin typeface="Cambria Math" panose="02040503050406030204" pitchFamily="18" charset="0"/>
                        </a:rPr>
                        <m:t>={}</m:t>
                      </m:r>
                    </m:oMath>
                  </m:oMathPara>
                </a14:m>
                <a:endParaRPr lang="en-US" sz="1000" dirty="0">
                  <a:solidFill>
                    <a:schemeClr val="tx1"/>
                  </a:solidFill>
                </a:endParaRPr>
              </a:p>
            </p:txBody>
          </p:sp>
        </mc:Choice>
        <mc:Fallback xmlns="">
          <p:sp>
            <p:nvSpPr>
              <p:cNvPr id="87" name="Rectangle 86">
                <a:extLst>
                  <a:ext uri="{FF2B5EF4-FFF2-40B4-BE49-F238E27FC236}">
                    <a16:creationId xmlns:a16="http://schemas.microsoft.com/office/drawing/2014/main" id="{1078804F-0CD8-9E46-817B-5E1D0A95FD19}"/>
                  </a:ext>
                </a:extLst>
              </p:cNvPr>
              <p:cNvSpPr>
                <a:spLocks noRot="1" noChangeAspect="1" noMove="1" noResize="1" noEditPoints="1" noAdjustHandles="1" noChangeArrowheads="1" noChangeShapeType="1" noTextEdit="1"/>
              </p:cNvSpPr>
              <p:nvPr/>
            </p:nvSpPr>
            <p:spPr>
              <a:xfrm>
                <a:off x="7878196" y="2725223"/>
                <a:ext cx="1118787" cy="544759"/>
              </a:xfrm>
              <a:prstGeom prst="rect">
                <a:avLst/>
              </a:prstGeom>
              <a:blipFill>
                <a:blip r:embed="rId12"/>
                <a:stretch>
                  <a:fillRect/>
                </a:stretch>
              </a:blipFill>
              <a:ln w="38100">
                <a:solidFill>
                  <a:schemeClr val="accent6">
                    <a:lumMod val="60000"/>
                    <a:lumOff val="40000"/>
                  </a:schemeClr>
                </a:solidFill>
              </a:ln>
            </p:spPr>
            <p:txBody>
              <a:bodyPr/>
              <a:lstStyle/>
              <a:p>
                <a:r>
                  <a:rPr lang="en-US">
                    <a:noFill/>
                  </a:rPr>
                  <a:t> </a:t>
                </a:r>
              </a:p>
            </p:txBody>
          </p:sp>
        </mc:Fallback>
      </mc:AlternateContent>
      <p:sp>
        <p:nvSpPr>
          <p:cNvPr id="78" name="Rectangle 77">
            <a:extLst>
              <a:ext uri="{FF2B5EF4-FFF2-40B4-BE49-F238E27FC236}">
                <a16:creationId xmlns:a16="http://schemas.microsoft.com/office/drawing/2014/main" id="{80E5CC6B-33F0-2245-B4DF-E68B899668A6}"/>
              </a:ext>
            </a:extLst>
          </p:cNvPr>
          <p:cNvSpPr/>
          <p:nvPr/>
        </p:nvSpPr>
        <p:spPr>
          <a:xfrm>
            <a:off x="5465188" y="2496989"/>
            <a:ext cx="2335574" cy="2646511"/>
          </a:xfrm>
          <a:prstGeom prst="rect">
            <a:avLst/>
          </a:prstGeom>
          <a:no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88480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64"/>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right)">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4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87"/>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6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6"/>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81"/>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45"/>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50"/>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4"/>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par>
                                <p:cTn id="93" presetID="22" presetClass="entr" presetSubtype="8" fill="hold"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par>
                                <p:cTn id="96" presetID="1" presetClass="entr" presetSubtype="0" fill="hold" nodeType="withEffect">
                                  <p:stCondLst>
                                    <p:cond delay="500"/>
                                  </p:stCondLst>
                                  <p:childTnLst>
                                    <p:set>
                                      <p:cBhvr>
                                        <p:cTn id="97" dur="1" fill="hold">
                                          <p:stCondLst>
                                            <p:cond delay="0"/>
                                          </p:stCondLst>
                                        </p:cTn>
                                        <p:tgtEl>
                                          <p:spTgt spid="67"/>
                                        </p:tgtEl>
                                        <p:attrNameLst>
                                          <p:attrName>style.visibility</p:attrName>
                                        </p:attrNameLst>
                                      </p:cBhvr>
                                      <p:to>
                                        <p:strVal val="visible"/>
                                      </p:to>
                                    </p:set>
                                  </p:childTnLst>
                                </p:cTn>
                              </p:par>
                              <p:par>
                                <p:cTn id="98" presetID="1" presetClass="entr" presetSubtype="0" fill="hold" nodeType="withEffect">
                                  <p:stCondLst>
                                    <p:cond delay="500"/>
                                  </p:stCondLst>
                                  <p:childTnLst>
                                    <p:set>
                                      <p:cBhvr>
                                        <p:cTn id="99" dur="1" fill="hold">
                                          <p:stCondLst>
                                            <p:cond delay="0"/>
                                          </p:stCondLst>
                                        </p:cTn>
                                        <p:tgtEl>
                                          <p:spTgt spid="66"/>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9"/>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76"/>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8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78"/>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79"/>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77"/>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71"/>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73"/>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68"/>
                                        </p:tgtEl>
                                        <p:attrNameLst>
                                          <p:attrName>style.visibility</p:attrName>
                                        </p:attrNameLst>
                                      </p:cBhvr>
                                      <p:to>
                                        <p:strVal val="visible"/>
                                      </p:to>
                                    </p:set>
                                  </p:childTnLst>
                                </p:cTn>
                              </p:par>
                              <p:par>
                                <p:cTn id="128" presetID="1" presetClass="entr" presetSubtype="0" fill="hold" nodeType="withEffect">
                                  <p:stCondLst>
                                    <p:cond delay="0"/>
                                  </p:stCondLst>
                                  <p:childTnLst>
                                    <p:set>
                                      <p:cBhvr>
                                        <p:cTn id="129" dur="1" fill="hold">
                                          <p:stCondLst>
                                            <p:cond delay="0"/>
                                          </p:stCondLst>
                                        </p:cTn>
                                        <p:tgtEl>
                                          <p:spTgt spid="70"/>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6" grpId="0" animBg="1"/>
      <p:bldP spid="28" grpId="0" animBg="1"/>
      <p:bldP spid="41" grpId="0" animBg="1"/>
      <p:bldP spid="43" grpId="0" animBg="1"/>
      <p:bldP spid="47" grpId="0" animBg="1"/>
      <p:bldP spid="49" grpId="0"/>
      <p:bldP spid="52" grpId="0"/>
      <p:bldP spid="54" grpId="0"/>
      <p:bldP spid="57" grpId="0"/>
      <p:bldP spid="60" grpId="0" animBg="1"/>
      <p:bldP spid="62" grpId="0" animBg="1"/>
      <p:bldP spid="68" grpId="0" animBg="1"/>
      <p:bldP spid="71" grpId="0" animBg="1"/>
      <p:bldP spid="75" grpId="0"/>
      <p:bldP spid="76" grpId="0"/>
      <p:bldP spid="79" grpId="0" animBg="1"/>
      <p:bldP spid="61" grpId="0" animBg="1"/>
      <p:bldP spid="63" grpId="0" animBg="1"/>
      <p:bldP spid="86" grpId="0" animBg="1"/>
      <p:bldP spid="87" grpId="0" animBg="1"/>
      <p:bldP spid="78"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8" name="Picture 12">
            <a:extLst>
              <a:ext uri="{FF2B5EF4-FFF2-40B4-BE49-F238E27FC236}">
                <a16:creationId xmlns:a16="http://schemas.microsoft.com/office/drawing/2014/main" id="{8C2FD405-E49E-2149-B8AC-BCCBB449A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445" y="1192462"/>
            <a:ext cx="3843714" cy="234893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24A2BCC-6D9F-AD44-9377-97F6DFBEE7BB}"/>
              </a:ext>
            </a:extLst>
          </p:cNvPr>
          <p:cNvSpPr>
            <a:spLocks noGrp="1"/>
          </p:cNvSpPr>
          <p:nvPr>
            <p:ph type="sldNum" sz="quarter" idx="10"/>
          </p:nvPr>
        </p:nvSpPr>
        <p:spPr/>
        <p:txBody>
          <a:bodyPr/>
          <a:lstStyle/>
          <a:p>
            <a:pPr>
              <a:defRPr/>
            </a:pPr>
            <a:fld id="{FA7B7BEA-FF61-5044-8584-9B239E5827BF}" type="slidenum">
              <a:rPr lang="en-US" smtClean="0"/>
              <a:pPr>
                <a:defRPr/>
              </a:pPr>
              <a:t>46</a:t>
            </a:fld>
            <a:endParaRPr lang="en-US" dirty="0"/>
          </a:p>
        </p:txBody>
      </p:sp>
      <p:sp>
        <p:nvSpPr>
          <p:cNvPr id="4" name="Oval 3">
            <a:extLst>
              <a:ext uri="{FF2B5EF4-FFF2-40B4-BE49-F238E27FC236}">
                <a16:creationId xmlns:a16="http://schemas.microsoft.com/office/drawing/2014/main" id="{D0EBC63B-1BEA-5B4F-8BB3-3479265FB56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 name="Oval 4">
            <a:extLst>
              <a:ext uri="{FF2B5EF4-FFF2-40B4-BE49-F238E27FC236}">
                <a16:creationId xmlns:a16="http://schemas.microsoft.com/office/drawing/2014/main" id="{7C2F96B4-2763-D546-A62C-5D8BEA9EF1E8}"/>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 name="Oval 5">
            <a:extLst>
              <a:ext uri="{FF2B5EF4-FFF2-40B4-BE49-F238E27FC236}">
                <a16:creationId xmlns:a16="http://schemas.microsoft.com/office/drawing/2014/main" id="{A40E1226-2FC0-CB49-BFE3-8644EBF8E8F0}"/>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7" name="Rectangle 6">
            <a:extLst>
              <a:ext uri="{FF2B5EF4-FFF2-40B4-BE49-F238E27FC236}">
                <a16:creationId xmlns:a16="http://schemas.microsoft.com/office/drawing/2014/main" id="{B91E521C-5132-D441-9C3F-1704A3C38E76}"/>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Convolutional Neural Network</a:t>
            </a:r>
            <a:endParaRPr lang="en-US" sz="2400" dirty="0"/>
          </a:p>
        </p:txBody>
      </p:sp>
      <p:pic>
        <p:nvPicPr>
          <p:cNvPr id="4102" name="Picture 6">
            <a:extLst>
              <a:ext uri="{FF2B5EF4-FFF2-40B4-BE49-F238E27FC236}">
                <a16:creationId xmlns:a16="http://schemas.microsoft.com/office/drawing/2014/main" id="{A13E6F86-2B7F-8C49-9433-4BD43ACE4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764" y="1192462"/>
            <a:ext cx="2595328" cy="234893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56B2AB36-A647-4F48-A540-2E75ED7320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95686"/>
            <a:ext cx="2016224" cy="754543"/>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id="{15511317-5F29-9F4D-8034-F120E5E1B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6139" y="1408910"/>
            <a:ext cx="2005153" cy="1474623"/>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4366ACC3-E5D1-6C4F-AAD1-35581AA73A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4235" y="2427734"/>
            <a:ext cx="3362261" cy="33684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51DCA81-7CFE-BA49-8758-C9EBE33B4E64}"/>
              </a:ext>
            </a:extLst>
          </p:cNvPr>
          <p:cNvSpPr txBox="1"/>
          <p:nvPr/>
        </p:nvSpPr>
        <p:spPr>
          <a:xfrm>
            <a:off x="107504" y="3745485"/>
            <a:ext cx="5796136" cy="923330"/>
          </a:xfrm>
          <a:prstGeom prst="rect">
            <a:avLst/>
          </a:prstGeom>
          <a:noFill/>
        </p:spPr>
        <p:txBody>
          <a:bodyPr wrap="square" rtlCol="0">
            <a:spAutoFit/>
          </a:bodyPr>
          <a:lstStyle/>
          <a:p>
            <a:pPr marL="285750" indent="-285750" algn="l">
              <a:buFont typeface="Arial" panose="020B0604020202020204" pitchFamily="34" charset="0"/>
              <a:buChar char="•"/>
            </a:pPr>
            <a:r>
              <a:rPr lang="en-US" sz="1800" dirty="0"/>
              <a:t>Fewer parameters compared to fully connected network</a:t>
            </a:r>
          </a:p>
          <a:p>
            <a:pPr marL="285750" indent="-285750" algn="l">
              <a:buFont typeface="Arial" panose="020B0604020202020204" pitchFamily="34" charset="0"/>
              <a:buChar char="•"/>
            </a:pPr>
            <a:r>
              <a:rPr lang="en-US" sz="1800" dirty="0"/>
              <a:t>Exploits locality in input </a:t>
            </a:r>
          </a:p>
          <a:p>
            <a:pPr marL="285750" indent="-285750" algn="l">
              <a:buFont typeface="Arial" panose="020B0604020202020204" pitchFamily="34" charset="0"/>
              <a:buChar char="•"/>
            </a:pPr>
            <a:r>
              <a:rPr lang="en-US" sz="1800" dirty="0" err="1"/>
              <a:t>Conv+max</a:t>
            </a:r>
            <a:r>
              <a:rPr lang="en-US" sz="1800" dirty="0"/>
              <a:t> pooling=Shift Invariance!! </a:t>
            </a:r>
          </a:p>
        </p:txBody>
      </p:sp>
      <p:pic>
        <p:nvPicPr>
          <p:cNvPr id="7170" name="Picture 2">
            <a:extLst>
              <a:ext uri="{FF2B5EF4-FFF2-40B4-BE49-F238E27FC236}">
                <a16:creationId xmlns:a16="http://schemas.microsoft.com/office/drawing/2014/main" id="{C718A9CB-8274-F341-ACB6-267F6F9C09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325" y="1526226"/>
            <a:ext cx="2082432" cy="19483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C5084E-11BD-E44C-BA70-9AE7A4A28FA7}"/>
              </a:ext>
            </a:extLst>
          </p:cNvPr>
          <p:cNvSpPr txBox="1"/>
          <p:nvPr/>
        </p:nvSpPr>
        <p:spPr>
          <a:xfrm>
            <a:off x="4334179" y="1078706"/>
            <a:ext cx="1911613" cy="369332"/>
          </a:xfrm>
          <a:prstGeom prst="rect">
            <a:avLst/>
          </a:prstGeom>
          <a:noFill/>
        </p:spPr>
        <p:txBody>
          <a:bodyPr wrap="none" rtlCol="0">
            <a:spAutoFit/>
          </a:bodyPr>
          <a:lstStyle/>
          <a:p>
            <a:r>
              <a:rPr lang="en-US" sz="1800" dirty="0"/>
              <a:t>Convolution Layer</a:t>
            </a:r>
          </a:p>
        </p:txBody>
      </p:sp>
      <p:sp>
        <p:nvSpPr>
          <p:cNvPr id="18" name="TextBox 17">
            <a:extLst>
              <a:ext uri="{FF2B5EF4-FFF2-40B4-BE49-F238E27FC236}">
                <a16:creationId xmlns:a16="http://schemas.microsoft.com/office/drawing/2014/main" id="{55B85C4F-40E7-FD4E-A553-6F23A1CE78C0}"/>
              </a:ext>
            </a:extLst>
          </p:cNvPr>
          <p:cNvSpPr txBox="1"/>
          <p:nvPr/>
        </p:nvSpPr>
        <p:spPr>
          <a:xfrm>
            <a:off x="7234558" y="969265"/>
            <a:ext cx="1886670" cy="369332"/>
          </a:xfrm>
          <a:prstGeom prst="rect">
            <a:avLst/>
          </a:prstGeom>
          <a:noFill/>
        </p:spPr>
        <p:txBody>
          <a:bodyPr wrap="none" rtlCol="0">
            <a:spAutoFit/>
          </a:bodyPr>
          <a:lstStyle/>
          <a:p>
            <a:r>
              <a:rPr lang="en-US" sz="1800" dirty="0"/>
              <a:t>Max Pooling Layer</a:t>
            </a:r>
          </a:p>
        </p:txBody>
      </p:sp>
    </p:spTree>
    <p:extLst>
      <p:ext uri="{BB962C8B-B14F-4D97-AF65-F5344CB8AC3E}">
        <p14:creationId xmlns:p14="http://schemas.microsoft.com/office/powerpoint/2010/main" val="148144066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BBF8BF2D-9787-5143-AAA6-AAB7574B884E}"/>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053455" y="246278"/>
            <a:ext cx="497520" cy="5362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E8420928-3A0C-C144-957F-EB76DAD0E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653" y="3787475"/>
            <a:ext cx="361568" cy="511450"/>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71FD4223-545D-4346-8426-2A2052AD332C}"/>
              </a:ext>
            </a:extLst>
          </p:cNvPr>
          <p:cNvCxnSpPr>
            <a:cxnSpLocks/>
          </p:cNvCxnSpPr>
          <p:nvPr/>
        </p:nvCxnSpPr>
        <p:spPr>
          <a:xfrm>
            <a:off x="4308823" y="827005"/>
            <a:ext cx="0" cy="3429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7970641D-A646-6342-AD40-5603575666CF}"/>
              </a:ext>
            </a:extLst>
          </p:cNvPr>
          <p:cNvGraphicFramePr>
            <a:graphicFrameLocks noGrp="1"/>
          </p:cNvGraphicFramePr>
          <p:nvPr>
            <p:extLst>
              <p:ext uri="{D42A27DB-BD31-4B8C-83A1-F6EECF244321}">
                <p14:modId xmlns:p14="http://schemas.microsoft.com/office/powerpoint/2010/main" val="1374862263"/>
              </p:ext>
            </p:extLst>
          </p:nvPr>
        </p:nvGraphicFramePr>
        <p:xfrm>
          <a:off x="3542118" y="1188307"/>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32" name="Rectangle 31">
            <a:extLst>
              <a:ext uri="{FF2B5EF4-FFF2-40B4-BE49-F238E27FC236}">
                <a16:creationId xmlns:a16="http://schemas.microsoft.com/office/drawing/2014/main" id="{6DF1C4B1-72F8-9D41-8DC8-9DF9AE0AFC14}"/>
              </a:ext>
            </a:extLst>
          </p:cNvPr>
          <p:cNvSpPr/>
          <p:nvPr/>
        </p:nvSpPr>
        <p:spPr>
          <a:xfrm>
            <a:off x="3585085" y="1271526"/>
            <a:ext cx="565924" cy="1920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L-LTF</a:t>
            </a:r>
          </a:p>
        </p:txBody>
      </p:sp>
      <p:sp>
        <p:nvSpPr>
          <p:cNvPr id="33" name="TextBox 32">
            <a:extLst>
              <a:ext uri="{FF2B5EF4-FFF2-40B4-BE49-F238E27FC236}">
                <a16:creationId xmlns:a16="http://schemas.microsoft.com/office/drawing/2014/main" id="{4DA4E4CB-7DEE-D242-8C14-71DE4D9101B9}"/>
              </a:ext>
            </a:extLst>
          </p:cNvPr>
          <p:cNvSpPr txBox="1"/>
          <p:nvPr/>
        </p:nvSpPr>
        <p:spPr>
          <a:xfrm>
            <a:off x="2344128" y="973843"/>
            <a:ext cx="1050288" cy="246221"/>
          </a:xfrm>
          <a:prstGeom prst="rect">
            <a:avLst/>
          </a:prstGeom>
          <a:noFill/>
        </p:spPr>
        <p:txBody>
          <a:bodyPr wrap="none" rtlCol="0">
            <a:spAutoFit/>
          </a:bodyPr>
          <a:lstStyle/>
          <a:p>
            <a:r>
              <a:rPr lang="en-US" sz="1000" dirty="0"/>
              <a:t>Legacy Preamble</a:t>
            </a:r>
          </a:p>
        </p:txBody>
      </p:sp>
      <p:sp>
        <p:nvSpPr>
          <p:cNvPr id="34" name="TextBox 33">
            <a:extLst>
              <a:ext uri="{FF2B5EF4-FFF2-40B4-BE49-F238E27FC236}">
                <a16:creationId xmlns:a16="http://schemas.microsoft.com/office/drawing/2014/main" id="{49E7B534-59DF-7C46-B71E-F41287CDDC13}"/>
              </a:ext>
            </a:extLst>
          </p:cNvPr>
          <p:cNvSpPr txBox="1"/>
          <p:nvPr/>
        </p:nvSpPr>
        <p:spPr>
          <a:xfrm>
            <a:off x="4729984" y="752278"/>
            <a:ext cx="952505" cy="246221"/>
          </a:xfrm>
          <a:prstGeom prst="rect">
            <a:avLst/>
          </a:prstGeom>
          <a:noFill/>
        </p:spPr>
        <p:txBody>
          <a:bodyPr wrap="none" rtlCol="0">
            <a:spAutoFit/>
          </a:bodyPr>
          <a:lstStyle/>
          <a:p>
            <a:r>
              <a:rPr lang="en-US" sz="1000" dirty="0"/>
              <a:t>VHT Preamble</a:t>
            </a:r>
          </a:p>
        </p:txBody>
      </p:sp>
      <p:sp>
        <p:nvSpPr>
          <p:cNvPr id="35" name="TextBox 34">
            <a:extLst>
              <a:ext uri="{FF2B5EF4-FFF2-40B4-BE49-F238E27FC236}">
                <a16:creationId xmlns:a16="http://schemas.microsoft.com/office/drawing/2014/main" id="{A8E7D6A8-1181-D046-9D12-3C40B0DA10F3}"/>
              </a:ext>
            </a:extLst>
          </p:cNvPr>
          <p:cNvSpPr txBox="1"/>
          <p:nvPr/>
        </p:nvSpPr>
        <p:spPr>
          <a:xfrm>
            <a:off x="5102162" y="1001493"/>
            <a:ext cx="1385316" cy="246221"/>
          </a:xfrm>
          <a:prstGeom prst="rect">
            <a:avLst/>
          </a:prstGeom>
          <a:noFill/>
        </p:spPr>
        <p:txBody>
          <a:bodyPr wrap="none" rtlCol="0">
            <a:spAutoFit/>
          </a:bodyPr>
          <a:lstStyle/>
          <a:p>
            <a:r>
              <a:rPr lang="en-US" sz="1000" dirty="0"/>
              <a:t>MAC Header and Data</a:t>
            </a:r>
          </a:p>
        </p:txBody>
      </p:sp>
      <p:sp>
        <p:nvSpPr>
          <p:cNvPr id="37" name="Arc 36">
            <a:extLst>
              <a:ext uri="{FF2B5EF4-FFF2-40B4-BE49-F238E27FC236}">
                <a16:creationId xmlns:a16="http://schemas.microsoft.com/office/drawing/2014/main" id="{F8B6896D-1EDD-364B-A2C1-808C0A75E492}"/>
              </a:ext>
            </a:extLst>
          </p:cNvPr>
          <p:cNvSpPr/>
          <p:nvPr/>
        </p:nvSpPr>
        <p:spPr>
          <a:xfrm rot="18734755">
            <a:off x="4801679" y="1137707"/>
            <a:ext cx="792753" cy="644170"/>
          </a:xfrm>
          <a:prstGeom prst="arc">
            <a:avLst>
              <a:gd name="adj1" fmla="val 15222290"/>
              <a:gd name="adj2" fmla="val 18102923"/>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38" name="Arc 37">
            <a:extLst>
              <a:ext uri="{FF2B5EF4-FFF2-40B4-BE49-F238E27FC236}">
                <a16:creationId xmlns:a16="http://schemas.microsoft.com/office/drawing/2014/main" id="{D24F541B-3336-FB4F-ABAC-F9BF8C31CD87}"/>
              </a:ext>
            </a:extLst>
          </p:cNvPr>
          <p:cNvSpPr/>
          <p:nvPr/>
        </p:nvSpPr>
        <p:spPr>
          <a:xfrm rot="15561864">
            <a:off x="4461654" y="928362"/>
            <a:ext cx="880332" cy="803404"/>
          </a:xfrm>
          <a:prstGeom prst="arc">
            <a:avLst>
              <a:gd name="adj1" fmla="val 17191304"/>
              <a:gd name="adj2" fmla="val 21368408"/>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39" name="Arc 38">
            <a:extLst>
              <a:ext uri="{FF2B5EF4-FFF2-40B4-BE49-F238E27FC236}">
                <a16:creationId xmlns:a16="http://schemas.microsoft.com/office/drawing/2014/main" id="{E93EA722-B5BC-5C41-ADCE-2C55C9F06165}"/>
              </a:ext>
            </a:extLst>
          </p:cNvPr>
          <p:cNvSpPr/>
          <p:nvPr/>
        </p:nvSpPr>
        <p:spPr>
          <a:xfrm rot="3924486" flipH="1">
            <a:off x="3053963" y="1251268"/>
            <a:ext cx="825966" cy="468863"/>
          </a:xfrm>
          <a:prstGeom prst="arc">
            <a:avLst>
              <a:gd name="adj1" fmla="val 16496647"/>
              <a:gd name="adj2" fmla="val 2091380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cxnSp>
        <p:nvCxnSpPr>
          <p:cNvPr id="51" name="Straight Arrow Connector 50">
            <a:extLst>
              <a:ext uri="{FF2B5EF4-FFF2-40B4-BE49-F238E27FC236}">
                <a16:creationId xmlns:a16="http://schemas.microsoft.com/office/drawing/2014/main" id="{729540A1-34D7-984B-95BD-6A806B38B1F2}"/>
              </a:ext>
            </a:extLst>
          </p:cNvPr>
          <p:cNvCxnSpPr>
            <a:cxnSpLocks/>
            <a:stCxn id="55" idx="2"/>
            <a:endCxn id="96" idx="0"/>
          </p:cNvCxnSpPr>
          <p:nvPr/>
        </p:nvCxnSpPr>
        <p:spPr>
          <a:xfrm flipH="1">
            <a:off x="1782347" y="2223887"/>
            <a:ext cx="2540" cy="42049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3759947-3C4B-8348-BE63-1FCE6258A1D4}"/>
                  </a:ext>
                </a:extLst>
              </p:cNvPr>
              <p:cNvSpPr txBox="1"/>
              <p:nvPr/>
            </p:nvSpPr>
            <p:spPr>
              <a:xfrm>
                <a:off x="1112185" y="1823777"/>
                <a:ext cx="1345404" cy="400110"/>
              </a:xfrm>
              <a:prstGeom prst="rect">
                <a:avLst/>
              </a:prstGeom>
              <a:solidFill>
                <a:schemeClr val="bg1"/>
              </a:solidFill>
            </p:spPr>
            <p:txBody>
              <a:bodyPr wrap="square" rtlCol="0">
                <a:spAutoFit/>
              </a:bodyPr>
              <a:lstStyle/>
              <a:p>
                <a:pPr algn="ctr"/>
                <a:r>
                  <a:rPr lang="en-US" sz="1000" dirty="0"/>
                  <a:t>No Filtering</a:t>
                </a:r>
              </a:p>
              <a:p>
                <a:pPr algn="ctr"/>
                <a14:m>
                  <m:oMathPara xmlns:m="http://schemas.openxmlformats.org/officeDocument/2006/math">
                    <m:oMathParaPr>
                      <m:jc m:val="centerGroup"/>
                    </m:oMathParaPr>
                    <m:oMath xmlns:m="http://schemas.openxmlformats.org/officeDocument/2006/math">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0</m:t>
                          </m:r>
                        </m:sub>
                      </m:sSub>
                    </m:oMath>
                  </m:oMathPara>
                </a14:m>
                <a:endParaRPr lang="en-US" sz="1000" dirty="0"/>
              </a:p>
            </p:txBody>
          </p:sp>
        </mc:Choice>
        <mc:Fallback xmlns="">
          <p:sp>
            <p:nvSpPr>
              <p:cNvPr id="55" name="TextBox 54">
                <a:extLst>
                  <a:ext uri="{FF2B5EF4-FFF2-40B4-BE49-F238E27FC236}">
                    <a16:creationId xmlns:a16="http://schemas.microsoft.com/office/drawing/2014/main" id="{93759947-3C4B-8348-BE63-1FCE6258A1D4}"/>
                  </a:ext>
                </a:extLst>
              </p:cNvPr>
              <p:cNvSpPr txBox="1">
                <a:spLocks noRot="1" noChangeAspect="1" noMove="1" noResize="1" noEditPoints="1" noAdjustHandles="1" noChangeArrowheads="1" noChangeShapeType="1" noTextEdit="1"/>
              </p:cNvSpPr>
              <p:nvPr/>
            </p:nvSpPr>
            <p:spPr>
              <a:xfrm>
                <a:off x="1112185" y="1823777"/>
                <a:ext cx="1345404"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4D273C78-7080-E443-A5EB-B8945FAF7A17}"/>
                  </a:ext>
                </a:extLst>
              </p:cNvPr>
              <p:cNvSpPr/>
              <p:nvPr/>
            </p:nvSpPr>
            <p:spPr>
              <a:xfrm>
                <a:off x="3982065" y="1784770"/>
                <a:ext cx="1137820" cy="54691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2</m:t>
                            </m:r>
                          </m:sub>
                        </m:sSub>
                      </m:e>
                    </m:acc>
                  </m:oMath>
                </a14:m>
                <a:endParaRPr lang="en-US" sz="800" dirty="0">
                  <a:solidFill>
                    <a:schemeClr val="tx1"/>
                  </a:solidFill>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=12,</m:t>
                      </m:r>
                    </m:oMath>
                  </m:oMathPara>
                </a14:m>
                <a:endParaRPr lang="en-US" sz="1000"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={−20, 20}</m:t>
                      </m:r>
                    </m:oMath>
                  </m:oMathPara>
                </a14:m>
                <a:endParaRPr lang="en-US" sz="1000" dirty="0">
                  <a:solidFill>
                    <a:schemeClr val="tx1"/>
                  </a:solidFill>
                </a:endParaRPr>
              </a:p>
            </p:txBody>
          </p:sp>
        </mc:Choice>
        <mc:Fallback xmlns="">
          <p:sp>
            <p:nvSpPr>
              <p:cNvPr id="61" name="Rectangle 60">
                <a:extLst>
                  <a:ext uri="{FF2B5EF4-FFF2-40B4-BE49-F238E27FC236}">
                    <a16:creationId xmlns:a16="http://schemas.microsoft.com/office/drawing/2014/main" id="{4D273C78-7080-E443-A5EB-B8945FAF7A17}"/>
                  </a:ext>
                </a:extLst>
              </p:cNvPr>
              <p:cNvSpPr>
                <a:spLocks noRot="1" noChangeAspect="1" noMove="1" noResize="1" noEditPoints="1" noAdjustHandles="1" noChangeArrowheads="1" noChangeShapeType="1" noTextEdit="1"/>
              </p:cNvSpPr>
              <p:nvPr/>
            </p:nvSpPr>
            <p:spPr>
              <a:xfrm>
                <a:off x="3982065" y="1784770"/>
                <a:ext cx="1137820" cy="546917"/>
              </a:xfrm>
              <a:prstGeom prst="rect">
                <a:avLst/>
              </a:prstGeom>
              <a:blipFill>
                <a:blip r:embed="rId5"/>
                <a:stretch>
                  <a:fillRect/>
                </a:stretch>
              </a:blipFill>
              <a:ln w="38100">
                <a:solidFill>
                  <a:schemeClr val="accent4"/>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16536BF7-98D0-AA40-958F-6F6C62908D69}"/>
                  </a:ext>
                </a:extLst>
              </p:cNvPr>
              <p:cNvSpPr/>
              <p:nvPr/>
            </p:nvSpPr>
            <p:spPr>
              <a:xfrm>
                <a:off x="5684096" y="1782724"/>
                <a:ext cx="1513693" cy="559492"/>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3</m:t>
                            </m:r>
                          </m:sub>
                        </m:sSub>
                      </m:e>
                    </m:acc>
                    <m:r>
                      <a:rPr lang="en-US" sz="1000" i="1">
                        <a:solidFill>
                          <a:schemeClr val="tx1"/>
                        </a:solidFill>
                        <a:latin typeface="Cambria Math" panose="02040503050406030204" pitchFamily="18" charset="0"/>
                        <a:ea typeface="Cambria Math" panose="02040503050406030204" pitchFamily="18" charset="0"/>
                      </a:rPr>
                      <m:t> </m:t>
                    </m:r>
                  </m:oMath>
                </a14:m>
                <a:endParaRPr lang="en-US" sz="1000" i="1" dirty="0">
                  <a:solidFill>
                    <a:schemeClr val="tx1"/>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=12,</m:t>
                      </m:r>
                    </m:oMath>
                  </m:oMathPara>
                </a14:m>
                <a:endParaRPr lang="en-US" sz="1000"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={−40,−20, 20, 40}</m:t>
                      </m:r>
                    </m:oMath>
                  </m:oMathPara>
                </a14:m>
                <a:endParaRPr lang="en-US" sz="1000" dirty="0">
                  <a:solidFill>
                    <a:schemeClr val="tx1"/>
                  </a:solidFill>
                </a:endParaRPr>
              </a:p>
            </p:txBody>
          </p:sp>
        </mc:Choice>
        <mc:Fallback xmlns="">
          <p:sp>
            <p:nvSpPr>
              <p:cNvPr id="62" name="Rectangle 61">
                <a:extLst>
                  <a:ext uri="{FF2B5EF4-FFF2-40B4-BE49-F238E27FC236}">
                    <a16:creationId xmlns:a16="http://schemas.microsoft.com/office/drawing/2014/main" id="{16536BF7-98D0-AA40-958F-6F6C62908D69}"/>
                  </a:ext>
                </a:extLst>
              </p:cNvPr>
              <p:cNvSpPr>
                <a:spLocks noRot="1" noChangeAspect="1" noMove="1" noResize="1" noEditPoints="1" noAdjustHandles="1" noChangeArrowheads="1" noChangeShapeType="1" noTextEdit="1"/>
              </p:cNvSpPr>
              <p:nvPr/>
            </p:nvSpPr>
            <p:spPr>
              <a:xfrm>
                <a:off x="5684096" y="1782724"/>
                <a:ext cx="1513693" cy="559492"/>
              </a:xfrm>
              <a:prstGeom prst="rect">
                <a:avLst/>
              </a:prstGeom>
              <a:blipFill>
                <a:blip r:embed="rId6"/>
                <a:stretch>
                  <a:fillRect/>
                </a:stretch>
              </a:blipFill>
              <a:ln w="38100">
                <a:solidFill>
                  <a:schemeClr val="accent6"/>
                </a:solidFill>
              </a:ln>
            </p:spPr>
            <p:txBody>
              <a:bodyPr/>
              <a:lstStyle/>
              <a:p>
                <a:r>
                  <a:rPr lang="en-US">
                    <a:noFill/>
                  </a:rPr>
                  <a:t> </a:t>
                </a:r>
              </a:p>
            </p:txBody>
          </p:sp>
        </mc:Fallback>
      </mc:AlternateContent>
      <p:cxnSp>
        <p:nvCxnSpPr>
          <p:cNvPr id="65" name="Straight Arrow Connector 64">
            <a:extLst>
              <a:ext uri="{FF2B5EF4-FFF2-40B4-BE49-F238E27FC236}">
                <a16:creationId xmlns:a16="http://schemas.microsoft.com/office/drawing/2014/main" id="{DFBD8A24-56B3-6548-9DA6-6C456D4C5DD6}"/>
              </a:ext>
            </a:extLst>
          </p:cNvPr>
          <p:cNvCxnSpPr>
            <a:cxnSpLocks/>
            <a:stCxn id="32" idx="2"/>
            <a:endCxn id="22" idx="0"/>
          </p:cNvCxnSpPr>
          <p:nvPr/>
        </p:nvCxnSpPr>
        <p:spPr>
          <a:xfrm flipH="1">
            <a:off x="3080869" y="1463561"/>
            <a:ext cx="787178" cy="32596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A42D8F69-1E3C-734A-AC58-958B200394B6}"/>
              </a:ext>
            </a:extLst>
          </p:cNvPr>
          <p:cNvCxnSpPr>
            <a:cxnSpLocks/>
            <a:stCxn id="32" idx="2"/>
            <a:endCxn id="61" idx="0"/>
          </p:cNvCxnSpPr>
          <p:nvPr/>
        </p:nvCxnSpPr>
        <p:spPr>
          <a:xfrm>
            <a:off x="3868047" y="1463561"/>
            <a:ext cx="682928" cy="32120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A3A228A1-512B-5144-BF09-A40F2ACB0AA8}"/>
              </a:ext>
            </a:extLst>
          </p:cNvPr>
          <p:cNvCxnSpPr>
            <a:cxnSpLocks/>
            <a:stCxn id="32" idx="2"/>
            <a:endCxn id="62" idx="0"/>
          </p:cNvCxnSpPr>
          <p:nvPr/>
        </p:nvCxnSpPr>
        <p:spPr>
          <a:xfrm>
            <a:off x="3868047" y="1463561"/>
            <a:ext cx="2572896" cy="31916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468BA357-771D-A044-8B4A-66A5BE4B7D40}"/>
              </a:ext>
            </a:extLst>
          </p:cNvPr>
          <p:cNvCxnSpPr>
            <a:cxnSpLocks/>
            <a:stCxn id="32" idx="2"/>
            <a:endCxn id="55" idx="0"/>
          </p:cNvCxnSpPr>
          <p:nvPr/>
        </p:nvCxnSpPr>
        <p:spPr>
          <a:xfrm flipH="1">
            <a:off x="1784887" y="1463561"/>
            <a:ext cx="2083160" cy="3602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E743D17D-4E36-0940-BD52-2A2B17CCEAD6}"/>
              </a:ext>
            </a:extLst>
          </p:cNvPr>
          <p:cNvCxnSpPr>
            <a:cxnSpLocks/>
            <a:stCxn id="22" idx="2"/>
            <a:endCxn id="103" idx="0"/>
          </p:cNvCxnSpPr>
          <p:nvPr/>
        </p:nvCxnSpPr>
        <p:spPr>
          <a:xfrm>
            <a:off x="3080869" y="2334280"/>
            <a:ext cx="57300" cy="7484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23864E40-F4E2-444E-BCB3-0621C834BEFF}"/>
              </a:ext>
            </a:extLst>
          </p:cNvPr>
          <p:cNvCxnSpPr>
            <a:cxnSpLocks/>
            <a:stCxn id="61" idx="2"/>
            <a:endCxn id="105" idx="0"/>
          </p:cNvCxnSpPr>
          <p:nvPr/>
        </p:nvCxnSpPr>
        <p:spPr>
          <a:xfrm flipH="1">
            <a:off x="4546523" y="2331687"/>
            <a:ext cx="4452" cy="32028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B7AF13B5-6716-0D4A-AE27-53EF165DDBEE}"/>
              </a:ext>
            </a:extLst>
          </p:cNvPr>
          <p:cNvCxnSpPr>
            <a:cxnSpLocks/>
            <a:stCxn id="62" idx="2"/>
            <a:endCxn id="94" idx="0"/>
          </p:cNvCxnSpPr>
          <p:nvPr/>
        </p:nvCxnSpPr>
        <p:spPr>
          <a:xfrm flipH="1">
            <a:off x="5933727" y="2342216"/>
            <a:ext cx="507216" cy="7100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519B83E4-D7EE-2741-87B8-FC32D3F4D438}"/>
                  </a:ext>
                </a:extLst>
              </p:cNvPr>
              <p:cNvSpPr/>
              <p:nvPr/>
            </p:nvSpPr>
            <p:spPr>
              <a:xfrm>
                <a:off x="2521475" y="1789521"/>
                <a:ext cx="1118787" cy="5447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1</m:t>
                            </m:r>
                          </m:sub>
                        </m:sSub>
                      </m:e>
                    </m:acc>
                  </m:oMath>
                </a14:m>
                <a:endParaRPr lang="en-US" sz="1000" dirty="0">
                  <a:solidFill>
                    <a:schemeClr val="tx1"/>
                  </a:solidFill>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=6,</m:t>
                      </m:r>
                      <m:r>
                        <a:rPr lang="en-US" sz="1000" b="1" i="1" smtClean="0">
                          <a:solidFill>
                            <a:schemeClr val="tx1"/>
                          </a:solidFill>
                          <a:latin typeface="Cambria Math" panose="02040503050406030204" pitchFamily="18" charset="0"/>
                        </a:rPr>
                        <m:t> </m:t>
                      </m:r>
                    </m:oMath>
                  </m:oMathPara>
                </a14:m>
                <a:endParaRPr lang="en-US" sz="1000" b="1"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={−20, 20}</m:t>
                      </m:r>
                    </m:oMath>
                  </m:oMathPara>
                </a14:m>
                <a:endParaRPr lang="en-US" sz="1000" dirty="0">
                  <a:solidFill>
                    <a:schemeClr val="tx1"/>
                  </a:solidFill>
                </a:endParaRPr>
              </a:p>
            </p:txBody>
          </p:sp>
        </mc:Choice>
        <mc:Fallback xmlns="">
          <p:sp>
            <p:nvSpPr>
              <p:cNvPr id="22" name="Rectangle 21">
                <a:extLst>
                  <a:ext uri="{FF2B5EF4-FFF2-40B4-BE49-F238E27FC236}">
                    <a16:creationId xmlns:a16="http://schemas.microsoft.com/office/drawing/2014/main" id="{519B83E4-D7EE-2741-87B8-FC32D3F4D438}"/>
                  </a:ext>
                </a:extLst>
              </p:cNvPr>
              <p:cNvSpPr>
                <a:spLocks noRot="1" noChangeAspect="1" noMove="1" noResize="1" noEditPoints="1" noAdjustHandles="1" noChangeArrowheads="1" noChangeShapeType="1" noTextEdit="1"/>
              </p:cNvSpPr>
              <p:nvPr/>
            </p:nvSpPr>
            <p:spPr>
              <a:xfrm>
                <a:off x="2521475" y="1789521"/>
                <a:ext cx="1118787" cy="544759"/>
              </a:xfrm>
              <a:prstGeom prst="rect">
                <a:avLst/>
              </a:prstGeom>
              <a:blipFill>
                <a:blip r:embed="rId7"/>
                <a:stretch>
                  <a:fillRect/>
                </a:stretch>
              </a:blipFill>
              <a:ln w="38100">
                <a:solidFill>
                  <a:srgbClr val="FF0000"/>
                </a:solidFill>
              </a:ln>
            </p:spPr>
            <p:txBody>
              <a:bodyPr/>
              <a:lstStyle/>
              <a:p>
                <a:r>
                  <a:rPr lang="en-US">
                    <a:noFill/>
                  </a:rPr>
                  <a:t> </a:t>
                </a:r>
              </a:p>
            </p:txBody>
          </p:sp>
        </mc:Fallback>
      </mc:AlternateContent>
      <p:sp>
        <p:nvSpPr>
          <p:cNvPr id="133" name="Arc 132">
            <a:extLst>
              <a:ext uri="{FF2B5EF4-FFF2-40B4-BE49-F238E27FC236}">
                <a16:creationId xmlns:a16="http://schemas.microsoft.com/office/drawing/2014/main" id="{ADA83B51-A994-3C44-84B4-85BEC187492C}"/>
              </a:ext>
            </a:extLst>
          </p:cNvPr>
          <p:cNvSpPr/>
          <p:nvPr/>
        </p:nvSpPr>
        <p:spPr>
          <a:xfrm rot="16563057">
            <a:off x="2136481" y="1694295"/>
            <a:ext cx="2174373" cy="2367432"/>
          </a:xfrm>
          <a:prstGeom prst="arc">
            <a:avLst>
              <a:gd name="adj1" fmla="val 11408078"/>
              <a:gd name="adj2" fmla="val 15300064"/>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134" name="Arc 133">
            <a:extLst>
              <a:ext uri="{FF2B5EF4-FFF2-40B4-BE49-F238E27FC236}">
                <a16:creationId xmlns:a16="http://schemas.microsoft.com/office/drawing/2014/main" id="{723B2936-5A99-3446-9832-47E08C6C9D3E}"/>
              </a:ext>
            </a:extLst>
          </p:cNvPr>
          <p:cNvSpPr/>
          <p:nvPr/>
        </p:nvSpPr>
        <p:spPr>
          <a:xfrm rot="15467866">
            <a:off x="3333241" y="3042613"/>
            <a:ext cx="952301" cy="851410"/>
          </a:xfrm>
          <a:prstGeom prst="arc">
            <a:avLst>
              <a:gd name="adj1" fmla="val 14593011"/>
              <a:gd name="adj2" fmla="val 17306879"/>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135" name="Arc 134">
            <a:extLst>
              <a:ext uri="{FF2B5EF4-FFF2-40B4-BE49-F238E27FC236}">
                <a16:creationId xmlns:a16="http://schemas.microsoft.com/office/drawing/2014/main" id="{A8A96173-ECC3-8748-9BAD-4AED1538187E}"/>
              </a:ext>
            </a:extLst>
          </p:cNvPr>
          <p:cNvSpPr/>
          <p:nvPr/>
        </p:nvSpPr>
        <p:spPr>
          <a:xfrm rot="5036943" flipH="1">
            <a:off x="3448653" y="1457077"/>
            <a:ext cx="2261159" cy="2718555"/>
          </a:xfrm>
          <a:prstGeom prst="arc">
            <a:avLst>
              <a:gd name="adj1" fmla="val 10187967"/>
              <a:gd name="adj2" fmla="val 1405330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136" name="Arc 135">
            <a:extLst>
              <a:ext uri="{FF2B5EF4-FFF2-40B4-BE49-F238E27FC236}">
                <a16:creationId xmlns:a16="http://schemas.microsoft.com/office/drawing/2014/main" id="{859090A1-7B04-7447-B5C9-9865A9C77887}"/>
              </a:ext>
            </a:extLst>
          </p:cNvPr>
          <p:cNvSpPr/>
          <p:nvPr/>
        </p:nvSpPr>
        <p:spPr>
          <a:xfrm rot="3221650" flipH="1">
            <a:off x="2959535" y="2137061"/>
            <a:ext cx="1680719" cy="1903260"/>
          </a:xfrm>
          <a:prstGeom prst="arc">
            <a:avLst>
              <a:gd name="adj1" fmla="val 11075395"/>
              <a:gd name="adj2" fmla="val 14092563"/>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cxnSp>
        <p:nvCxnSpPr>
          <p:cNvPr id="138" name="Straight Arrow Connector 137">
            <a:extLst>
              <a:ext uri="{FF2B5EF4-FFF2-40B4-BE49-F238E27FC236}">
                <a16:creationId xmlns:a16="http://schemas.microsoft.com/office/drawing/2014/main" id="{54BF3A64-2D92-E547-9F31-72E37BCEC49C}"/>
              </a:ext>
            </a:extLst>
          </p:cNvPr>
          <p:cNvCxnSpPr>
            <a:cxnSpLocks/>
          </p:cNvCxnSpPr>
          <p:nvPr/>
        </p:nvCxnSpPr>
        <p:spPr>
          <a:xfrm flipH="1">
            <a:off x="1499385" y="3468318"/>
            <a:ext cx="4550730" cy="216927"/>
          </a:xfrm>
          <a:prstGeom prst="straightConnector1">
            <a:avLst/>
          </a:prstGeom>
          <a:ln w="22225">
            <a:solidFill>
              <a:schemeClr val="tx1"/>
            </a:solidFill>
            <a:prstDash val="dashDot"/>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A3D6E236-FAF8-4348-A78E-4267912FC277}"/>
                  </a:ext>
                </a:extLst>
              </p:cNvPr>
              <p:cNvSpPr txBox="1"/>
              <p:nvPr/>
            </p:nvSpPr>
            <p:spPr>
              <a:xfrm>
                <a:off x="2864644" y="3876036"/>
                <a:ext cx="551946" cy="2770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100" i="1" dirty="0">
                              <a:latin typeface="Cambria Math" panose="02040503050406030204" pitchFamily="18" charset="0"/>
                            </a:rPr>
                          </m:ctrlPr>
                        </m:sSubPr>
                        <m:e>
                          <m:r>
                            <a:rPr lang="en-US" sz="1100" i="1" dirty="0">
                              <a:latin typeface="Cambria Math" panose="02040503050406030204" pitchFamily="18" charset="0"/>
                            </a:rPr>
                            <m:t>𝐶𝑆𝐼</m:t>
                          </m:r>
                        </m:e>
                        <m:sub>
                          <m:sSub>
                            <m:sSubPr>
                              <m:ctrlPr>
                                <a:rPr lang="en-US" sz="1100" i="1">
                                  <a:latin typeface="Cambria Math" panose="02040503050406030204" pitchFamily="18" charset="0"/>
                                  <a:ea typeface="Cambria Math" panose="02040503050406030204" pitchFamily="18" charset="0"/>
                                </a:rPr>
                              </m:ctrlPr>
                            </m:sSubPr>
                            <m:e>
                              <m:r>
                                <a:rPr lang="en-US" sz="1100" i="1">
                                  <a:latin typeface="Cambria Math" panose="02040503050406030204" pitchFamily="18" charset="0"/>
                                  <a:ea typeface="Cambria Math" panose="02040503050406030204" pitchFamily="18" charset="0"/>
                                </a:rPr>
                                <m:t>∅</m:t>
                              </m:r>
                            </m:e>
                            <m:sub>
                              <m:r>
                                <a:rPr lang="en-US" sz="1100" i="1">
                                  <a:latin typeface="Cambria Math" panose="02040503050406030204" pitchFamily="18" charset="0"/>
                                  <a:ea typeface="Cambria Math" panose="02040503050406030204" pitchFamily="18" charset="0"/>
                                </a:rPr>
                                <m:t>0</m:t>
                              </m:r>
                            </m:sub>
                          </m:sSub>
                        </m:sub>
                      </m:sSub>
                    </m:oMath>
                  </m:oMathPara>
                </a14:m>
                <a:endParaRPr lang="en-US" sz="1100" dirty="0"/>
              </a:p>
            </p:txBody>
          </p:sp>
        </mc:Choice>
        <mc:Fallback xmlns="">
          <p:sp>
            <p:nvSpPr>
              <p:cNvPr id="140" name="TextBox 139">
                <a:extLst>
                  <a:ext uri="{FF2B5EF4-FFF2-40B4-BE49-F238E27FC236}">
                    <a16:creationId xmlns:a16="http://schemas.microsoft.com/office/drawing/2014/main" id="{A3D6E236-FAF8-4348-A78E-4267912FC277}"/>
                  </a:ext>
                </a:extLst>
              </p:cNvPr>
              <p:cNvSpPr txBox="1">
                <a:spLocks noRot="1" noChangeAspect="1" noMove="1" noResize="1" noEditPoints="1" noAdjustHandles="1" noChangeArrowheads="1" noChangeShapeType="1" noTextEdit="1"/>
              </p:cNvSpPr>
              <p:nvPr/>
            </p:nvSpPr>
            <p:spPr>
              <a:xfrm>
                <a:off x="2864644" y="3876036"/>
                <a:ext cx="551946" cy="27706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51007B2B-9171-2B48-A418-F2A69CCFAA21}"/>
                  </a:ext>
                </a:extLst>
              </p:cNvPr>
              <p:cNvSpPr txBox="1"/>
              <p:nvPr/>
            </p:nvSpPr>
            <p:spPr>
              <a:xfrm>
                <a:off x="4057220" y="3889150"/>
                <a:ext cx="574837" cy="2602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i="1" dirty="0">
                              <a:latin typeface="Cambria Math" panose="02040503050406030204" pitchFamily="18" charset="0"/>
                            </a:rPr>
                          </m:ctrlPr>
                        </m:sSubPr>
                        <m:e>
                          <m:r>
                            <a:rPr lang="en-US" sz="1000" i="1" dirty="0">
                              <a:latin typeface="Cambria Math" panose="02040503050406030204" pitchFamily="18" charset="0"/>
                            </a:rPr>
                            <m:t>𝑃𝐸𝑅</m:t>
                          </m:r>
                        </m:e>
                        <m:sub>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3</m:t>
                              </m:r>
                            </m:sub>
                          </m:sSub>
                        </m:sub>
                      </m:sSub>
                    </m:oMath>
                  </m:oMathPara>
                </a14:m>
                <a:endParaRPr lang="en-US" sz="1000" dirty="0"/>
              </a:p>
            </p:txBody>
          </p:sp>
        </mc:Choice>
        <mc:Fallback xmlns="">
          <p:sp>
            <p:nvSpPr>
              <p:cNvPr id="149" name="TextBox 148">
                <a:extLst>
                  <a:ext uri="{FF2B5EF4-FFF2-40B4-BE49-F238E27FC236}">
                    <a16:creationId xmlns:a16="http://schemas.microsoft.com/office/drawing/2014/main" id="{51007B2B-9171-2B48-A418-F2A69CCFAA21}"/>
                  </a:ext>
                </a:extLst>
              </p:cNvPr>
              <p:cNvSpPr txBox="1">
                <a:spLocks noRot="1" noChangeAspect="1" noMove="1" noResize="1" noEditPoints="1" noAdjustHandles="1" noChangeArrowheads="1" noChangeShapeType="1" noTextEdit="1"/>
              </p:cNvSpPr>
              <p:nvPr/>
            </p:nvSpPr>
            <p:spPr>
              <a:xfrm>
                <a:off x="4057220" y="3889150"/>
                <a:ext cx="574837" cy="260264"/>
              </a:xfrm>
              <a:prstGeom prst="rect">
                <a:avLst/>
              </a:prstGeom>
              <a:blipFill>
                <a:blip r:embed="rId9"/>
                <a:stretch>
                  <a:fillRect/>
                </a:stretch>
              </a:blipFill>
            </p:spPr>
            <p:txBody>
              <a:bodyPr/>
              <a:lstStyle/>
              <a:p>
                <a:r>
                  <a:rPr lang="en-US">
                    <a:noFill/>
                  </a:rPr>
                  <a:t> </a:t>
                </a:r>
              </a:p>
            </p:txBody>
          </p:sp>
        </mc:Fallback>
      </mc:AlternateContent>
      <p:sp>
        <p:nvSpPr>
          <p:cNvPr id="154" name="TextBox 153">
            <a:extLst>
              <a:ext uri="{FF2B5EF4-FFF2-40B4-BE49-F238E27FC236}">
                <a16:creationId xmlns:a16="http://schemas.microsoft.com/office/drawing/2014/main" id="{4C1C9723-11A2-7F49-96CF-0F4C4427DA9E}"/>
              </a:ext>
            </a:extLst>
          </p:cNvPr>
          <p:cNvSpPr txBox="1"/>
          <p:nvPr/>
        </p:nvSpPr>
        <p:spPr>
          <a:xfrm>
            <a:off x="2126388" y="1267464"/>
            <a:ext cx="1314784" cy="253916"/>
          </a:xfrm>
          <a:prstGeom prst="rect">
            <a:avLst/>
          </a:prstGeom>
          <a:noFill/>
        </p:spPr>
        <p:txBody>
          <a:bodyPr wrap="none" rtlCol="0">
            <a:spAutoFit/>
          </a:bodyPr>
          <a:lstStyle/>
          <a:p>
            <a:r>
              <a:rPr lang="en-US" sz="1050" dirty="0"/>
              <a:t>802.11ac </a:t>
            </a:r>
            <a:r>
              <a:rPr lang="en-US" sz="1050" dirty="0" err="1"/>
              <a:t>WiFi</a:t>
            </a:r>
            <a:r>
              <a:rPr lang="en-US" sz="1050" dirty="0"/>
              <a:t> frame</a:t>
            </a:r>
          </a:p>
        </p:txBody>
      </p:sp>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6BAC1A20-CD46-8743-A760-BE2AE88D79E5}"/>
                  </a:ext>
                </a:extLst>
              </p:cNvPr>
              <p:cNvSpPr txBox="1"/>
              <p:nvPr/>
            </p:nvSpPr>
            <p:spPr>
              <a:xfrm>
                <a:off x="3940417" y="3629546"/>
                <a:ext cx="574837" cy="2594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i="1" dirty="0">
                              <a:latin typeface="Cambria Math" panose="02040503050406030204" pitchFamily="18" charset="0"/>
                            </a:rPr>
                          </m:ctrlPr>
                        </m:sSubPr>
                        <m:e>
                          <m:r>
                            <a:rPr lang="en-US" sz="1000" i="1" dirty="0">
                              <a:latin typeface="Cambria Math" panose="02040503050406030204" pitchFamily="18" charset="0"/>
                            </a:rPr>
                            <m:t>𝑃𝐸𝑅</m:t>
                          </m:r>
                        </m:e>
                        <m:sub>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2</m:t>
                              </m:r>
                            </m:sub>
                          </m:sSub>
                        </m:sub>
                      </m:sSub>
                    </m:oMath>
                  </m:oMathPara>
                </a14:m>
                <a:endParaRPr lang="en-US" sz="1000" dirty="0"/>
              </a:p>
            </p:txBody>
          </p:sp>
        </mc:Choice>
        <mc:Fallback xmlns="">
          <p:sp>
            <p:nvSpPr>
              <p:cNvPr id="156" name="TextBox 155">
                <a:extLst>
                  <a:ext uri="{FF2B5EF4-FFF2-40B4-BE49-F238E27FC236}">
                    <a16:creationId xmlns:a16="http://schemas.microsoft.com/office/drawing/2014/main" id="{6BAC1A20-CD46-8743-A760-BE2AE88D79E5}"/>
                  </a:ext>
                </a:extLst>
              </p:cNvPr>
              <p:cNvSpPr txBox="1">
                <a:spLocks noRot="1" noChangeAspect="1" noMove="1" noResize="1" noEditPoints="1" noAdjustHandles="1" noChangeArrowheads="1" noChangeShapeType="1" noTextEdit="1"/>
              </p:cNvSpPr>
              <p:nvPr/>
            </p:nvSpPr>
            <p:spPr>
              <a:xfrm>
                <a:off x="3940417" y="3629546"/>
                <a:ext cx="574837" cy="25949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004B8478-AAEC-A34F-AFC0-203183CB1A96}"/>
                  </a:ext>
                </a:extLst>
              </p:cNvPr>
              <p:cNvSpPr txBox="1"/>
              <p:nvPr/>
            </p:nvSpPr>
            <p:spPr>
              <a:xfrm>
                <a:off x="3263671" y="3728149"/>
                <a:ext cx="592791" cy="2677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i="1" dirty="0">
                              <a:latin typeface="Cambria Math" panose="02040503050406030204" pitchFamily="18" charset="0"/>
                            </a:rPr>
                          </m:ctrlPr>
                        </m:sSubPr>
                        <m:e>
                          <m:r>
                            <a:rPr lang="en-US" sz="1000" i="1" dirty="0">
                              <a:latin typeface="Cambria Math" panose="02040503050406030204" pitchFamily="18" charset="0"/>
                            </a:rPr>
                            <m:t>𝑃𝐸𝑅</m:t>
                          </m:r>
                        </m:e>
                        <m:sub>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1</m:t>
                              </m:r>
                            </m:sub>
                          </m:sSub>
                        </m:sub>
                      </m:sSub>
                    </m:oMath>
                  </m:oMathPara>
                </a14:m>
                <a:endParaRPr lang="en-US" sz="1000" dirty="0"/>
              </a:p>
            </p:txBody>
          </p:sp>
        </mc:Choice>
        <mc:Fallback xmlns="">
          <p:sp>
            <p:nvSpPr>
              <p:cNvPr id="157" name="TextBox 156">
                <a:extLst>
                  <a:ext uri="{FF2B5EF4-FFF2-40B4-BE49-F238E27FC236}">
                    <a16:creationId xmlns:a16="http://schemas.microsoft.com/office/drawing/2014/main" id="{004B8478-AAEC-A34F-AFC0-203183CB1A96}"/>
                  </a:ext>
                </a:extLst>
              </p:cNvPr>
              <p:cNvSpPr txBox="1">
                <a:spLocks noRot="1" noChangeAspect="1" noMove="1" noResize="1" noEditPoints="1" noAdjustHandles="1" noChangeArrowheads="1" noChangeShapeType="1" noTextEdit="1"/>
              </p:cNvSpPr>
              <p:nvPr/>
            </p:nvSpPr>
            <p:spPr>
              <a:xfrm>
                <a:off x="3263671" y="3728149"/>
                <a:ext cx="592791" cy="267766"/>
              </a:xfrm>
              <a:prstGeom prst="rect">
                <a:avLst/>
              </a:prstGeom>
              <a:blipFill>
                <a:blip r:embed="rId11"/>
                <a:stretch>
                  <a:fillRect/>
                </a:stretch>
              </a:blipFill>
            </p:spPr>
            <p:txBody>
              <a:bodyPr/>
              <a:lstStyle/>
              <a:p>
                <a:r>
                  <a:rPr lang="en-US">
                    <a:noFill/>
                  </a:rPr>
                  <a:t> </a:t>
                </a:r>
              </a:p>
            </p:txBody>
          </p:sp>
        </mc:Fallback>
      </mc:AlternateContent>
      <p:cxnSp>
        <p:nvCxnSpPr>
          <p:cNvPr id="163" name="Straight Arrow Connector 162">
            <a:extLst>
              <a:ext uri="{FF2B5EF4-FFF2-40B4-BE49-F238E27FC236}">
                <a16:creationId xmlns:a16="http://schemas.microsoft.com/office/drawing/2014/main" id="{7E50BDD0-DA44-BA41-992B-81F0A4864C26}"/>
              </a:ext>
            </a:extLst>
          </p:cNvPr>
          <p:cNvCxnSpPr>
            <a:cxnSpLocks/>
            <a:stCxn id="14" idx="2"/>
          </p:cNvCxnSpPr>
          <p:nvPr/>
        </p:nvCxnSpPr>
        <p:spPr>
          <a:xfrm flipH="1">
            <a:off x="3877436" y="4298924"/>
            <a:ext cx="1" cy="3081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5" name="TextBox 164">
                <a:extLst>
                  <a:ext uri="{FF2B5EF4-FFF2-40B4-BE49-F238E27FC236}">
                    <a16:creationId xmlns:a16="http://schemas.microsoft.com/office/drawing/2014/main" id="{35B32195-7CB5-114A-81E7-7CA222D4BE0B}"/>
                  </a:ext>
                </a:extLst>
              </p:cNvPr>
              <p:cNvSpPr txBox="1"/>
              <p:nvPr/>
            </p:nvSpPr>
            <p:spPr>
              <a:xfrm>
                <a:off x="3076549" y="4643041"/>
                <a:ext cx="2088859" cy="501484"/>
              </a:xfrm>
              <a:prstGeom prst="rect">
                <a:avLst/>
              </a:prstGeom>
              <a:noFill/>
            </p:spPr>
            <p:txBody>
              <a:bodyPr wrap="square" rtlCol="0">
                <a:spAutoFit/>
              </a:bodyPr>
              <a:lstStyle/>
              <a:p>
                <a:r>
                  <a:rPr lang="en-US" sz="1000" dirty="0"/>
                  <a:t>Input label :  </a:t>
                </a:r>
                <a14:m>
                  <m:oMath xmlns:m="http://schemas.openxmlformats.org/officeDocument/2006/math">
                    <m:sSubSup>
                      <m:sSubSupPr>
                        <m:ctrlPr>
                          <a:rPr lang="en-US" sz="1000" i="1" dirty="0">
                            <a:latin typeface="Cambria Math" panose="02040503050406030204" pitchFamily="18" charset="0"/>
                          </a:rPr>
                        </m:ctrlPr>
                      </m:sSubSupPr>
                      <m:e>
                        <m:r>
                          <a:rPr lang="en-US" sz="1000" i="1" dirty="0">
                            <a:latin typeface="Cambria Math" panose="02040503050406030204" pitchFamily="18" charset="0"/>
                          </a:rPr>
                          <m:t>𝐶𝑆𝐼</m:t>
                        </m:r>
                      </m:e>
                      <m:sub>
                        <m:sSub>
                          <m:sSubPr>
                            <m:ctrlPr>
                              <a:rPr lang="en-US" sz="1000" i="1" dirty="0">
                                <a:latin typeface="Cambria Math" panose="02040503050406030204" pitchFamily="18" charset="0"/>
                              </a:rPr>
                            </m:ctrlPr>
                          </m:sSubPr>
                          <m:e>
                            <m:r>
                              <a:rPr lang="en-US" sz="1000" i="1" dirty="0">
                                <a:latin typeface="Cambria Math" panose="02040503050406030204" pitchFamily="18" charset="0"/>
                                <a:ea typeface="Cambria Math" panose="02040503050406030204" pitchFamily="18" charset="0"/>
                              </a:rPr>
                              <m:t>∅</m:t>
                            </m:r>
                          </m:e>
                          <m:sub>
                            <m:r>
                              <a:rPr lang="en-US" sz="1000" i="1" dirty="0">
                                <a:latin typeface="Cambria Math" panose="02040503050406030204" pitchFamily="18" charset="0"/>
                              </a:rPr>
                              <m:t>0</m:t>
                            </m:r>
                          </m:sub>
                        </m:sSub>
                      </m:sub>
                      <m:sup>
                        <m:r>
                          <a:rPr lang="en-US" sz="1000" i="1" dirty="0">
                            <a:latin typeface="Cambria Math" panose="02040503050406030204" pitchFamily="18" charset="0"/>
                          </a:rPr>
                          <m:t>(</m:t>
                        </m:r>
                        <m:r>
                          <a:rPr lang="en-US" sz="1000" i="1" dirty="0">
                            <a:latin typeface="Cambria Math" panose="02040503050406030204" pitchFamily="18" charset="0"/>
                          </a:rPr>
                          <m:t>𝑘</m:t>
                        </m:r>
                        <m:r>
                          <a:rPr lang="en-US" sz="1000" i="1" dirty="0">
                            <a:latin typeface="Cambria Math" panose="02040503050406030204" pitchFamily="18" charset="0"/>
                          </a:rPr>
                          <m:t>)</m:t>
                        </m:r>
                      </m:sup>
                    </m:sSubSup>
                    <m:r>
                      <a:rPr lang="en-US" sz="1000" i="1" dirty="0">
                        <a:latin typeface="Cambria Math" panose="02040503050406030204" pitchFamily="18" charset="0"/>
                      </a:rPr>
                      <m:t>,</m:t>
                    </m:r>
                    <m:sSup>
                      <m:sSupPr>
                        <m:ctrlPr>
                          <a:rPr lang="en-US" sz="1000" i="1" dirty="0">
                            <a:latin typeface="Cambria Math" panose="02040503050406030204" pitchFamily="18" charset="0"/>
                          </a:rPr>
                        </m:ctrlPr>
                      </m:sSupPr>
                      <m:e>
                        <m:r>
                          <a:rPr lang="en-US" sz="1000" i="1" dirty="0">
                            <a:latin typeface="Cambria Math" panose="02040503050406030204" pitchFamily="18" charset="0"/>
                          </a:rPr>
                          <m:t>𝑀𝐶𝑆</m:t>
                        </m:r>
                      </m:e>
                      <m:sup>
                        <m:r>
                          <a:rPr lang="en-US" sz="1000" i="1" dirty="0">
                            <a:latin typeface="Cambria Math" panose="02040503050406030204" pitchFamily="18" charset="0"/>
                          </a:rPr>
                          <m:t>(</m:t>
                        </m:r>
                        <m:r>
                          <a:rPr lang="en-US" sz="1000" i="1" dirty="0">
                            <a:latin typeface="Cambria Math" panose="02040503050406030204" pitchFamily="18" charset="0"/>
                          </a:rPr>
                          <m:t>𝑘</m:t>
                        </m:r>
                        <m:r>
                          <a:rPr lang="en-US" sz="1000" i="1" dirty="0">
                            <a:latin typeface="Cambria Math" panose="02040503050406030204" pitchFamily="18" charset="0"/>
                          </a:rPr>
                          <m:t>)</m:t>
                        </m:r>
                      </m:sup>
                    </m:sSup>
                    <m:r>
                      <a:rPr lang="en-US" sz="1000" i="1" dirty="0">
                        <a:latin typeface="Cambria Math" panose="02040503050406030204" pitchFamily="18" charset="0"/>
                      </a:rPr>
                      <m:t>,</m:t>
                    </m:r>
                    <m:sSup>
                      <m:sSupPr>
                        <m:ctrlPr>
                          <a:rPr lang="en-US" sz="1000" i="1" dirty="0">
                            <a:latin typeface="Cambria Math" panose="02040503050406030204" pitchFamily="18" charset="0"/>
                          </a:rPr>
                        </m:ctrlPr>
                      </m:sSupPr>
                      <m:e>
                        <m:r>
                          <a:rPr lang="en-US" sz="1000" i="1" dirty="0">
                            <a:latin typeface="Cambria Math" panose="02040503050406030204" pitchFamily="18" charset="0"/>
                          </a:rPr>
                          <m:t>𝑆𝑁𝑅</m:t>
                        </m:r>
                      </m:e>
                      <m:sup>
                        <m:r>
                          <a:rPr lang="en-US" sz="1000" i="1" dirty="0">
                            <a:latin typeface="Cambria Math" panose="02040503050406030204" pitchFamily="18" charset="0"/>
                          </a:rPr>
                          <m:t>(</m:t>
                        </m:r>
                        <m:r>
                          <a:rPr lang="en-US" sz="1000" i="1" dirty="0">
                            <a:latin typeface="Cambria Math" panose="02040503050406030204" pitchFamily="18" charset="0"/>
                          </a:rPr>
                          <m:t>𝑘</m:t>
                        </m:r>
                        <m:r>
                          <a:rPr lang="en-US" sz="1000" i="1" dirty="0">
                            <a:latin typeface="Cambria Math" panose="02040503050406030204" pitchFamily="18" charset="0"/>
                          </a:rPr>
                          <m:t>)</m:t>
                        </m:r>
                      </m:sup>
                    </m:sSup>
                  </m:oMath>
                </a14:m>
                <a:endParaRPr lang="en-US" sz="1000" i="1" dirty="0">
                  <a:latin typeface="Cambria Math" panose="02040503050406030204" pitchFamily="18" charset="0"/>
                </a:endParaRPr>
              </a:p>
              <a:p>
                <a:r>
                  <a:rPr lang="en-US" sz="1000" dirty="0"/>
                  <a:t>Output label : </a:t>
                </a:r>
                <a14:m>
                  <m:oMath xmlns:m="http://schemas.openxmlformats.org/officeDocument/2006/math">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0</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r>
                      <a:rPr lang="en-US" sz="1000" i="1">
                        <a:latin typeface="Cambria Math" panose="02040503050406030204" pitchFamily="18" charset="0"/>
                      </a:rPr>
                      <m:t>,</m:t>
                    </m:r>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1</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oMath>
                </a14:m>
                <a:r>
                  <a:rPr lang="en-US" sz="1000" dirty="0"/>
                  <a:t>, </a:t>
                </a:r>
                <a14:m>
                  <m:oMath xmlns:m="http://schemas.openxmlformats.org/officeDocument/2006/math">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2</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oMath>
                </a14:m>
                <a:r>
                  <a:rPr lang="en-US" sz="1000" dirty="0"/>
                  <a:t>, </a:t>
                </a:r>
                <a14:m>
                  <m:oMath xmlns:m="http://schemas.openxmlformats.org/officeDocument/2006/math">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3</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oMath>
                </a14:m>
                <a:endParaRPr lang="en-US" sz="1000" dirty="0"/>
              </a:p>
            </p:txBody>
          </p:sp>
        </mc:Choice>
        <mc:Fallback xmlns="">
          <p:sp>
            <p:nvSpPr>
              <p:cNvPr id="165" name="TextBox 164">
                <a:extLst>
                  <a:ext uri="{FF2B5EF4-FFF2-40B4-BE49-F238E27FC236}">
                    <a16:creationId xmlns:a16="http://schemas.microsoft.com/office/drawing/2014/main" id="{35B32195-7CB5-114A-81E7-7CA222D4BE0B}"/>
                  </a:ext>
                </a:extLst>
              </p:cNvPr>
              <p:cNvSpPr txBox="1">
                <a:spLocks noRot="1" noChangeAspect="1" noMove="1" noResize="1" noEditPoints="1" noAdjustHandles="1" noChangeArrowheads="1" noChangeShapeType="1" noTextEdit="1"/>
              </p:cNvSpPr>
              <p:nvPr/>
            </p:nvSpPr>
            <p:spPr>
              <a:xfrm>
                <a:off x="3076549" y="4643041"/>
                <a:ext cx="2088859" cy="501484"/>
              </a:xfrm>
              <a:prstGeom prst="rect">
                <a:avLst/>
              </a:prstGeom>
              <a:blipFill>
                <a:blip r:embed="rId12"/>
                <a:stretch>
                  <a:fillRect b="-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937707C3-5013-444D-A8DD-8019F8650F8C}"/>
                  </a:ext>
                </a:extLst>
              </p:cNvPr>
              <p:cNvSpPr txBox="1"/>
              <p:nvPr/>
            </p:nvSpPr>
            <p:spPr>
              <a:xfrm>
                <a:off x="2043570" y="4605635"/>
                <a:ext cx="707676" cy="556691"/>
              </a:xfrm>
              <a:prstGeom prst="rect">
                <a:avLst/>
              </a:prstGeom>
              <a:noFill/>
            </p:spPr>
            <p:txBody>
              <a:bodyPr wrap="square" rtlCol="0">
                <a:spAutoFit/>
              </a:bodyPr>
              <a:lstStyle/>
              <a:p>
                <a:pPr algn="ctr"/>
                <a14:m>
                  <m:oMath xmlns:m="http://schemas.openxmlformats.org/officeDocument/2006/math">
                    <m:sSup>
                      <m:sSupPr>
                        <m:ctrlPr>
                          <a:rPr lang="en-US" sz="1000" i="1">
                            <a:latin typeface="Cambria Math" panose="02040503050406030204" pitchFamily="18" charset="0"/>
                          </a:rPr>
                        </m:ctrlPr>
                      </m:sSupPr>
                      <m:e>
                        <m:r>
                          <a:rPr lang="en-US" sz="1000" i="1">
                            <a:latin typeface="Cambria Math" panose="02040503050406030204" pitchFamily="18" charset="0"/>
                          </a:rPr>
                          <m:t>𝑘</m:t>
                        </m:r>
                      </m:e>
                      <m:sup>
                        <m:r>
                          <a:rPr lang="en-US" sz="1000" i="1">
                            <a:latin typeface="Cambria Math" panose="02040503050406030204" pitchFamily="18" charset="0"/>
                          </a:rPr>
                          <m:t>𝑡h</m:t>
                        </m:r>
                      </m:sup>
                    </m:sSup>
                  </m:oMath>
                </a14:m>
                <a:r>
                  <a:rPr lang="en-US" sz="1000" i="1" dirty="0">
                    <a:latin typeface="Cambria Math" panose="02040503050406030204" pitchFamily="18" charset="0"/>
                  </a:rPr>
                  <a:t> </a:t>
                </a:r>
                <a:r>
                  <a:rPr lang="en-US" sz="1000" dirty="0"/>
                  <a:t>training example</a:t>
                </a:r>
              </a:p>
            </p:txBody>
          </p:sp>
        </mc:Choice>
        <mc:Fallback xmlns="">
          <p:sp>
            <p:nvSpPr>
              <p:cNvPr id="171" name="TextBox 170">
                <a:extLst>
                  <a:ext uri="{FF2B5EF4-FFF2-40B4-BE49-F238E27FC236}">
                    <a16:creationId xmlns:a16="http://schemas.microsoft.com/office/drawing/2014/main" id="{937707C3-5013-444D-A8DD-8019F8650F8C}"/>
                  </a:ext>
                </a:extLst>
              </p:cNvPr>
              <p:cNvSpPr txBox="1">
                <a:spLocks noRot="1" noChangeAspect="1" noMove="1" noResize="1" noEditPoints="1" noAdjustHandles="1" noChangeArrowheads="1" noChangeShapeType="1" noTextEdit="1"/>
              </p:cNvSpPr>
              <p:nvPr/>
            </p:nvSpPr>
            <p:spPr>
              <a:xfrm>
                <a:off x="2043570" y="4605635"/>
                <a:ext cx="707676" cy="556691"/>
              </a:xfrm>
              <a:prstGeom prst="rect">
                <a:avLst/>
              </a:prstGeom>
              <a:blipFill>
                <a:blip r:embed="rId13"/>
                <a:stretch>
                  <a:fillRect b="-4545"/>
                </a:stretch>
              </a:blipFill>
            </p:spPr>
            <p:txBody>
              <a:bodyPr/>
              <a:lstStyle/>
              <a:p>
                <a:r>
                  <a:rPr lang="en-US">
                    <a:noFill/>
                  </a:rPr>
                  <a:t> </a:t>
                </a:r>
              </a:p>
            </p:txBody>
          </p:sp>
        </mc:Fallback>
      </mc:AlternateContent>
      <p:sp>
        <p:nvSpPr>
          <p:cNvPr id="174" name="Left Brace 173">
            <a:extLst>
              <a:ext uri="{FF2B5EF4-FFF2-40B4-BE49-F238E27FC236}">
                <a16:creationId xmlns:a16="http://schemas.microsoft.com/office/drawing/2014/main" id="{F9754B72-F8AC-BC44-961B-04E6A8DC4C9F}"/>
              </a:ext>
            </a:extLst>
          </p:cNvPr>
          <p:cNvSpPr/>
          <p:nvPr/>
        </p:nvSpPr>
        <p:spPr>
          <a:xfrm>
            <a:off x="3066802" y="4705640"/>
            <a:ext cx="111168" cy="357729"/>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69"/>
          </a:p>
        </p:txBody>
      </p:sp>
      <p:cxnSp>
        <p:nvCxnSpPr>
          <p:cNvPr id="178" name="Straight Arrow Connector 177">
            <a:extLst>
              <a:ext uri="{FF2B5EF4-FFF2-40B4-BE49-F238E27FC236}">
                <a16:creationId xmlns:a16="http://schemas.microsoft.com/office/drawing/2014/main" id="{97880E57-D5FA-F04B-ABE6-7317B8ED5B30}"/>
              </a:ext>
            </a:extLst>
          </p:cNvPr>
          <p:cNvCxnSpPr>
            <a:cxnSpLocks/>
          </p:cNvCxnSpPr>
          <p:nvPr/>
        </p:nvCxnSpPr>
        <p:spPr>
          <a:xfrm>
            <a:off x="5040877" y="4884504"/>
            <a:ext cx="37589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D96A58CC-7938-344A-B294-B037DC140224}"/>
              </a:ext>
            </a:extLst>
          </p:cNvPr>
          <p:cNvSpPr txBox="1"/>
          <p:nvPr/>
        </p:nvSpPr>
        <p:spPr>
          <a:xfrm>
            <a:off x="5473008" y="4859209"/>
            <a:ext cx="587020" cy="246221"/>
          </a:xfrm>
          <a:prstGeom prst="rect">
            <a:avLst/>
          </a:prstGeom>
          <a:noFill/>
        </p:spPr>
        <p:txBody>
          <a:bodyPr wrap="none" rtlCol="0">
            <a:spAutoFit/>
          </a:bodyPr>
          <a:lstStyle/>
          <a:p>
            <a:r>
              <a:rPr lang="en-US" sz="1000" dirty="0"/>
              <a:t>Dataset</a:t>
            </a:r>
          </a:p>
        </p:txBody>
      </p:sp>
      <p:sp>
        <p:nvSpPr>
          <p:cNvPr id="182" name="Can 181">
            <a:extLst>
              <a:ext uri="{FF2B5EF4-FFF2-40B4-BE49-F238E27FC236}">
                <a16:creationId xmlns:a16="http://schemas.microsoft.com/office/drawing/2014/main" id="{7E6B88FE-39E4-1248-B15A-E54927207C14}"/>
              </a:ext>
            </a:extLst>
          </p:cNvPr>
          <p:cNvSpPr/>
          <p:nvPr/>
        </p:nvSpPr>
        <p:spPr>
          <a:xfrm>
            <a:off x="5634504" y="4548167"/>
            <a:ext cx="264029" cy="318958"/>
          </a:xfrm>
          <a:prstGeom prst="can">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69"/>
          </a:p>
        </p:txBody>
      </p:sp>
      <p:sp>
        <p:nvSpPr>
          <p:cNvPr id="183" name="TextBox 182">
            <a:extLst>
              <a:ext uri="{FF2B5EF4-FFF2-40B4-BE49-F238E27FC236}">
                <a16:creationId xmlns:a16="http://schemas.microsoft.com/office/drawing/2014/main" id="{31911C08-F19F-F441-9AF5-A129F8F51963}"/>
              </a:ext>
            </a:extLst>
          </p:cNvPr>
          <p:cNvSpPr txBox="1"/>
          <p:nvPr/>
        </p:nvSpPr>
        <p:spPr>
          <a:xfrm>
            <a:off x="5987232" y="1259346"/>
            <a:ext cx="1573120" cy="415498"/>
          </a:xfrm>
          <a:prstGeom prst="rect">
            <a:avLst/>
          </a:prstGeom>
          <a:noFill/>
        </p:spPr>
        <p:txBody>
          <a:bodyPr wrap="square" rtlCol="0">
            <a:spAutoFit/>
          </a:bodyPr>
          <a:lstStyle/>
          <a:p>
            <a:pPr algn="ctr"/>
            <a:r>
              <a:rPr lang="en-US" sz="1050" dirty="0">
                <a:solidFill>
                  <a:schemeClr val="accent2"/>
                </a:solidFill>
              </a:rPr>
              <a:t>Embed random </a:t>
            </a:r>
          </a:p>
          <a:p>
            <a:pPr algn="ctr"/>
            <a:r>
              <a:rPr lang="en-US" sz="1050" dirty="0">
                <a:solidFill>
                  <a:schemeClr val="accent2"/>
                </a:solidFill>
              </a:rPr>
              <a:t>discovery information</a:t>
            </a:r>
          </a:p>
        </p:txBody>
      </p:sp>
      <p:cxnSp>
        <p:nvCxnSpPr>
          <p:cNvPr id="211" name="Straight Arrow Connector 210">
            <a:extLst>
              <a:ext uri="{FF2B5EF4-FFF2-40B4-BE49-F238E27FC236}">
                <a16:creationId xmlns:a16="http://schemas.microsoft.com/office/drawing/2014/main" id="{6E5E720D-3AA9-7848-BAC8-D8447CFFCC81}"/>
              </a:ext>
            </a:extLst>
          </p:cNvPr>
          <p:cNvCxnSpPr>
            <a:cxnSpLocks/>
            <a:endCxn id="183" idx="1"/>
          </p:cNvCxnSpPr>
          <p:nvPr/>
        </p:nvCxnSpPr>
        <p:spPr>
          <a:xfrm flipV="1">
            <a:off x="3383130" y="1467095"/>
            <a:ext cx="2604102" cy="219248"/>
          </a:xfrm>
          <a:prstGeom prst="straightConnector1">
            <a:avLst/>
          </a:prstGeom>
          <a:ln w="222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5" name="Straight Arrow Connector 214">
            <a:extLst>
              <a:ext uri="{FF2B5EF4-FFF2-40B4-BE49-F238E27FC236}">
                <a16:creationId xmlns:a16="http://schemas.microsoft.com/office/drawing/2014/main" id="{7DC50B13-B6C7-4B4B-85C9-288060BE2084}"/>
              </a:ext>
            </a:extLst>
          </p:cNvPr>
          <p:cNvCxnSpPr>
            <a:cxnSpLocks/>
          </p:cNvCxnSpPr>
          <p:nvPr/>
        </p:nvCxnSpPr>
        <p:spPr>
          <a:xfrm flipH="1">
            <a:off x="961336" y="1552652"/>
            <a:ext cx="1" cy="3510717"/>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17" name="Rectangle 216">
            <a:extLst>
              <a:ext uri="{FF2B5EF4-FFF2-40B4-BE49-F238E27FC236}">
                <a16:creationId xmlns:a16="http://schemas.microsoft.com/office/drawing/2014/main" id="{6363D5F9-2301-7243-9A5C-CDDE1E33E600}"/>
              </a:ext>
            </a:extLst>
          </p:cNvPr>
          <p:cNvSpPr/>
          <p:nvPr/>
        </p:nvSpPr>
        <p:spPr>
          <a:xfrm>
            <a:off x="329614" y="2739405"/>
            <a:ext cx="1345404" cy="5046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Repeat for </a:t>
            </a:r>
          </a:p>
          <a:p>
            <a:pPr algn="ctr"/>
            <a:r>
              <a:rPr lang="en-US" sz="1000" dirty="0">
                <a:solidFill>
                  <a:schemeClr val="tx1"/>
                </a:solidFill>
              </a:rPr>
              <a:t>1M channel </a:t>
            </a:r>
          </a:p>
          <a:p>
            <a:pPr algn="ctr"/>
            <a:r>
              <a:rPr lang="en-US" sz="1000" dirty="0">
                <a:solidFill>
                  <a:schemeClr val="tx1"/>
                </a:solidFill>
              </a:rPr>
              <a:t>realization</a:t>
            </a:r>
          </a:p>
        </p:txBody>
      </p:sp>
      <p:sp>
        <p:nvSpPr>
          <p:cNvPr id="224" name="TextBox 223">
            <a:extLst>
              <a:ext uri="{FF2B5EF4-FFF2-40B4-BE49-F238E27FC236}">
                <a16:creationId xmlns:a16="http://schemas.microsoft.com/office/drawing/2014/main" id="{9B6CC2EF-03AA-814B-99C7-FF1014075377}"/>
              </a:ext>
            </a:extLst>
          </p:cNvPr>
          <p:cNvSpPr txBox="1"/>
          <p:nvPr/>
        </p:nvSpPr>
        <p:spPr>
          <a:xfrm>
            <a:off x="1266036" y="3298955"/>
            <a:ext cx="1210682" cy="577081"/>
          </a:xfrm>
          <a:prstGeom prst="rect">
            <a:avLst/>
          </a:prstGeom>
          <a:noFill/>
        </p:spPr>
        <p:txBody>
          <a:bodyPr wrap="square" rtlCol="0">
            <a:spAutoFit/>
          </a:bodyPr>
          <a:lstStyle/>
          <a:p>
            <a:pPr algn="ctr"/>
            <a:r>
              <a:rPr lang="en-US" sz="1050" dirty="0"/>
              <a:t>Transmit over </a:t>
            </a:r>
          </a:p>
          <a:p>
            <a:pPr algn="ctr"/>
            <a:r>
              <a:rPr lang="en-US" sz="1050" dirty="0"/>
              <a:t>identical</a:t>
            </a:r>
          </a:p>
          <a:p>
            <a:pPr algn="ctr"/>
            <a:r>
              <a:rPr lang="en-US" sz="1050" dirty="0"/>
              <a:t>channel realization</a:t>
            </a:r>
          </a:p>
        </p:txBody>
      </p:sp>
      <p:sp>
        <p:nvSpPr>
          <p:cNvPr id="235" name="TextBox 234">
            <a:extLst>
              <a:ext uri="{FF2B5EF4-FFF2-40B4-BE49-F238E27FC236}">
                <a16:creationId xmlns:a16="http://schemas.microsoft.com/office/drawing/2014/main" id="{56C8006B-A700-CC4A-84E4-1EC54AF37AC0}"/>
              </a:ext>
            </a:extLst>
          </p:cNvPr>
          <p:cNvSpPr txBox="1"/>
          <p:nvPr/>
        </p:nvSpPr>
        <p:spPr>
          <a:xfrm>
            <a:off x="3877436" y="4222474"/>
            <a:ext cx="513282" cy="252826"/>
          </a:xfrm>
          <a:prstGeom prst="rect">
            <a:avLst/>
          </a:prstGeom>
          <a:noFill/>
        </p:spPr>
        <p:txBody>
          <a:bodyPr wrap="none" rtlCol="0">
            <a:spAutoFit/>
          </a:bodyPr>
          <a:lstStyle/>
          <a:p>
            <a:r>
              <a:rPr lang="en-US" sz="1043" dirty="0"/>
              <a:t>Client</a:t>
            </a:r>
          </a:p>
        </p:txBody>
      </p:sp>
      <p:sp>
        <p:nvSpPr>
          <p:cNvPr id="236" name="TextBox 235">
            <a:extLst>
              <a:ext uri="{FF2B5EF4-FFF2-40B4-BE49-F238E27FC236}">
                <a16:creationId xmlns:a16="http://schemas.microsoft.com/office/drawing/2014/main" id="{063A958B-8BCD-3542-A6FF-3E1013D3C8A5}"/>
              </a:ext>
            </a:extLst>
          </p:cNvPr>
          <p:cNvSpPr txBox="1"/>
          <p:nvPr/>
        </p:nvSpPr>
        <p:spPr>
          <a:xfrm>
            <a:off x="4418298" y="586524"/>
            <a:ext cx="351379" cy="261610"/>
          </a:xfrm>
          <a:prstGeom prst="rect">
            <a:avLst/>
          </a:prstGeom>
          <a:noFill/>
        </p:spPr>
        <p:txBody>
          <a:bodyPr wrap="none" rtlCol="0">
            <a:spAutoFit/>
          </a:bodyPr>
          <a:lstStyle/>
          <a:p>
            <a:r>
              <a:rPr lang="en-US" sz="1100" dirty="0"/>
              <a:t>AP</a:t>
            </a:r>
          </a:p>
        </p:txBody>
      </p:sp>
      <p:graphicFrame>
        <p:nvGraphicFramePr>
          <p:cNvPr id="93" name="Table 92">
            <a:extLst>
              <a:ext uri="{FF2B5EF4-FFF2-40B4-BE49-F238E27FC236}">
                <a16:creationId xmlns:a16="http://schemas.microsoft.com/office/drawing/2014/main" id="{2DCD064D-250D-0D47-A931-7E3EF1E74C42}"/>
              </a:ext>
            </a:extLst>
          </p:cNvPr>
          <p:cNvGraphicFramePr>
            <a:graphicFrameLocks noGrp="1"/>
          </p:cNvGraphicFramePr>
          <p:nvPr>
            <p:extLst>
              <p:ext uri="{D42A27DB-BD31-4B8C-83A1-F6EECF244321}">
                <p14:modId xmlns:p14="http://schemas.microsoft.com/office/powerpoint/2010/main" val="2459860598"/>
              </p:ext>
            </p:extLst>
          </p:nvPr>
        </p:nvGraphicFramePr>
        <p:xfrm>
          <a:off x="5607798" y="2969065"/>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94" name="Rectangle 93">
            <a:extLst>
              <a:ext uri="{FF2B5EF4-FFF2-40B4-BE49-F238E27FC236}">
                <a16:creationId xmlns:a16="http://schemas.microsoft.com/office/drawing/2014/main" id="{A36FDD9F-2FED-7E45-AE51-A7B4EAC0F996}"/>
              </a:ext>
            </a:extLst>
          </p:cNvPr>
          <p:cNvSpPr/>
          <p:nvPr/>
        </p:nvSpPr>
        <p:spPr>
          <a:xfrm>
            <a:off x="5650765" y="3052284"/>
            <a:ext cx="565924" cy="192035"/>
          </a:xfrm>
          <a:prstGeom prst="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FL-LTF</a:t>
            </a:r>
          </a:p>
        </p:txBody>
      </p:sp>
      <p:graphicFrame>
        <p:nvGraphicFramePr>
          <p:cNvPr id="95" name="Table 94">
            <a:extLst>
              <a:ext uri="{FF2B5EF4-FFF2-40B4-BE49-F238E27FC236}">
                <a16:creationId xmlns:a16="http://schemas.microsoft.com/office/drawing/2014/main" id="{F96E43CF-A063-A84D-B1E3-18D04964E73B}"/>
              </a:ext>
            </a:extLst>
          </p:cNvPr>
          <p:cNvGraphicFramePr>
            <a:graphicFrameLocks noGrp="1"/>
          </p:cNvGraphicFramePr>
          <p:nvPr>
            <p:extLst>
              <p:ext uri="{D42A27DB-BD31-4B8C-83A1-F6EECF244321}">
                <p14:modId xmlns:p14="http://schemas.microsoft.com/office/powerpoint/2010/main" val="3382532620"/>
              </p:ext>
            </p:extLst>
          </p:nvPr>
        </p:nvGraphicFramePr>
        <p:xfrm>
          <a:off x="1456418" y="2561162"/>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96" name="Rectangle 95">
            <a:extLst>
              <a:ext uri="{FF2B5EF4-FFF2-40B4-BE49-F238E27FC236}">
                <a16:creationId xmlns:a16="http://schemas.microsoft.com/office/drawing/2014/main" id="{F57112E4-E46E-B447-979E-9A4E39C26CE4}"/>
              </a:ext>
            </a:extLst>
          </p:cNvPr>
          <p:cNvSpPr/>
          <p:nvPr/>
        </p:nvSpPr>
        <p:spPr>
          <a:xfrm>
            <a:off x="1499385" y="2644381"/>
            <a:ext cx="565924" cy="1920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L-LTF</a:t>
            </a:r>
          </a:p>
        </p:txBody>
      </p:sp>
      <p:graphicFrame>
        <p:nvGraphicFramePr>
          <p:cNvPr id="102" name="Table 101">
            <a:extLst>
              <a:ext uri="{FF2B5EF4-FFF2-40B4-BE49-F238E27FC236}">
                <a16:creationId xmlns:a16="http://schemas.microsoft.com/office/drawing/2014/main" id="{9FE8FAE8-4A3E-0043-9860-CD004A76B8D4}"/>
              </a:ext>
            </a:extLst>
          </p:cNvPr>
          <p:cNvGraphicFramePr>
            <a:graphicFrameLocks noGrp="1"/>
          </p:cNvGraphicFramePr>
          <p:nvPr>
            <p:extLst>
              <p:ext uri="{D42A27DB-BD31-4B8C-83A1-F6EECF244321}">
                <p14:modId xmlns:p14="http://schemas.microsoft.com/office/powerpoint/2010/main" val="3031448559"/>
              </p:ext>
            </p:extLst>
          </p:nvPr>
        </p:nvGraphicFramePr>
        <p:xfrm>
          <a:off x="2812240" y="2999493"/>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103" name="Rectangle 102">
            <a:extLst>
              <a:ext uri="{FF2B5EF4-FFF2-40B4-BE49-F238E27FC236}">
                <a16:creationId xmlns:a16="http://schemas.microsoft.com/office/drawing/2014/main" id="{8B1A7A96-30FE-B244-B1E8-F24DD36152B1}"/>
              </a:ext>
            </a:extLst>
          </p:cNvPr>
          <p:cNvSpPr/>
          <p:nvPr/>
        </p:nvSpPr>
        <p:spPr>
          <a:xfrm>
            <a:off x="2855207" y="3082712"/>
            <a:ext cx="565924" cy="19203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FL-LTF</a:t>
            </a:r>
          </a:p>
        </p:txBody>
      </p:sp>
      <p:graphicFrame>
        <p:nvGraphicFramePr>
          <p:cNvPr id="104" name="Table 103">
            <a:extLst>
              <a:ext uri="{FF2B5EF4-FFF2-40B4-BE49-F238E27FC236}">
                <a16:creationId xmlns:a16="http://schemas.microsoft.com/office/drawing/2014/main" id="{A8CD4162-15BC-FA48-A54B-FE0AD0906C68}"/>
              </a:ext>
            </a:extLst>
          </p:cNvPr>
          <p:cNvGraphicFramePr>
            <a:graphicFrameLocks noGrp="1"/>
          </p:cNvGraphicFramePr>
          <p:nvPr>
            <p:extLst>
              <p:ext uri="{D42A27DB-BD31-4B8C-83A1-F6EECF244321}">
                <p14:modId xmlns:p14="http://schemas.microsoft.com/office/powerpoint/2010/main" val="1057964379"/>
              </p:ext>
            </p:extLst>
          </p:nvPr>
        </p:nvGraphicFramePr>
        <p:xfrm>
          <a:off x="4220594" y="2568756"/>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105" name="Rectangle 104">
            <a:extLst>
              <a:ext uri="{FF2B5EF4-FFF2-40B4-BE49-F238E27FC236}">
                <a16:creationId xmlns:a16="http://schemas.microsoft.com/office/drawing/2014/main" id="{11E22806-5F87-F649-877F-BA8E94021709}"/>
              </a:ext>
            </a:extLst>
          </p:cNvPr>
          <p:cNvSpPr/>
          <p:nvPr/>
        </p:nvSpPr>
        <p:spPr>
          <a:xfrm>
            <a:off x="4263561" y="2651975"/>
            <a:ext cx="565924" cy="192035"/>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FL-LTF</a:t>
            </a:r>
          </a:p>
        </p:txBody>
      </p:sp>
      <p:pic>
        <p:nvPicPr>
          <p:cNvPr id="85" name="Picture 84">
            <a:extLst>
              <a:ext uri="{FF2B5EF4-FFF2-40B4-BE49-F238E27FC236}">
                <a16:creationId xmlns:a16="http://schemas.microsoft.com/office/drawing/2014/main" id="{343FE9D9-7EE7-5E47-9B2E-177CFDA406D0}"/>
              </a:ext>
            </a:extLst>
          </p:cNvPr>
          <p:cNvPicPr>
            <a:picLocks noChangeAspect="1"/>
          </p:cNvPicPr>
          <p:nvPr/>
        </p:nvPicPr>
        <p:blipFill>
          <a:blip r:embed="rId14"/>
          <a:stretch>
            <a:fillRect/>
          </a:stretch>
        </p:blipFill>
        <p:spPr>
          <a:xfrm>
            <a:off x="6035000" y="3605999"/>
            <a:ext cx="2988681" cy="998749"/>
          </a:xfrm>
          <a:prstGeom prst="rect">
            <a:avLst/>
          </a:prstGeom>
        </p:spPr>
      </p:pic>
      <p:sp>
        <p:nvSpPr>
          <p:cNvPr id="124" name="Oval 123">
            <a:extLst>
              <a:ext uri="{FF2B5EF4-FFF2-40B4-BE49-F238E27FC236}">
                <a16:creationId xmlns:a16="http://schemas.microsoft.com/office/drawing/2014/main" id="{8ECE41C4-60B7-9548-8151-DCEE9385989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5" name="Oval 124">
            <a:extLst>
              <a:ext uri="{FF2B5EF4-FFF2-40B4-BE49-F238E27FC236}">
                <a16:creationId xmlns:a16="http://schemas.microsoft.com/office/drawing/2014/main" id="{E2F28C8B-656A-5549-9F2B-AEB54814AB80}"/>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6" name="Oval 125">
            <a:extLst>
              <a:ext uri="{FF2B5EF4-FFF2-40B4-BE49-F238E27FC236}">
                <a16:creationId xmlns:a16="http://schemas.microsoft.com/office/drawing/2014/main" id="{1FE3471A-4D4A-434D-B204-B0BAF5410DA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7" name="Rectangle 126">
            <a:extLst>
              <a:ext uri="{FF2B5EF4-FFF2-40B4-BE49-F238E27FC236}">
                <a16:creationId xmlns:a16="http://schemas.microsoft.com/office/drawing/2014/main" id="{F94496E2-620C-684D-B576-C64C908EE38C}"/>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Data Collection</a:t>
            </a:r>
            <a:endParaRPr lang="en-US" sz="2400" dirty="0"/>
          </a:p>
        </p:txBody>
      </p:sp>
    </p:spTree>
    <p:extLst>
      <p:ext uri="{BB962C8B-B14F-4D97-AF65-F5344CB8AC3E}">
        <p14:creationId xmlns:p14="http://schemas.microsoft.com/office/powerpoint/2010/main" val="187334283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C63EF1-ECFD-6743-A4DC-51C1682E3CA1}"/>
              </a:ext>
            </a:extLst>
          </p:cNvPr>
          <p:cNvPicPr>
            <a:picLocks noChangeAspect="1"/>
          </p:cNvPicPr>
          <p:nvPr/>
        </p:nvPicPr>
        <p:blipFill rotWithShape="1">
          <a:blip r:embed="rId3"/>
          <a:srcRect l="1001" t="7410" r="29876" b="23400"/>
          <a:stretch/>
        </p:blipFill>
        <p:spPr>
          <a:xfrm>
            <a:off x="1259632" y="826643"/>
            <a:ext cx="6358035" cy="3977576"/>
          </a:xfrm>
          <a:prstGeom prst="rect">
            <a:avLst/>
          </a:prstGeom>
        </p:spPr>
      </p:pic>
      <p:sp>
        <p:nvSpPr>
          <p:cNvPr id="2" name="Slide Number Placeholder 1">
            <a:extLst>
              <a:ext uri="{FF2B5EF4-FFF2-40B4-BE49-F238E27FC236}">
                <a16:creationId xmlns:a16="http://schemas.microsoft.com/office/drawing/2014/main" id="{C4E59BD5-56BC-2E43-9BCE-6D433F02447B}"/>
              </a:ext>
            </a:extLst>
          </p:cNvPr>
          <p:cNvSpPr>
            <a:spLocks noGrp="1"/>
          </p:cNvSpPr>
          <p:nvPr>
            <p:ph type="sldNum" sz="quarter" idx="10"/>
          </p:nvPr>
        </p:nvSpPr>
        <p:spPr/>
        <p:txBody>
          <a:bodyPr/>
          <a:lstStyle/>
          <a:p>
            <a:pPr>
              <a:defRPr/>
            </a:pPr>
            <a:fld id="{FA7B7BEA-FF61-5044-8584-9B239E5827BF}" type="slidenum">
              <a:rPr lang="en-US" smtClean="0"/>
              <a:pPr>
                <a:defRPr/>
              </a:pPr>
              <a:t>48</a:t>
            </a:fld>
            <a:endParaRPr lang="en-US" dirty="0"/>
          </a:p>
        </p:txBody>
      </p:sp>
      <p:sp>
        <p:nvSpPr>
          <p:cNvPr id="66" name="Oval 65">
            <a:extLst>
              <a:ext uri="{FF2B5EF4-FFF2-40B4-BE49-F238E27FC236}">
                <a16:creationId xmlns:a16="http://schemas.microsoft.com/office/drawing/2014/main" id="{42DF59A6-0D8F-8341-83EE-595BCD705F5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7" name="Oval 66">
            <a:extLst>
              <a:ext uri="{FF2B5EF4-FFF2-40B4-BE49-F238E27FC236}">
                <a16:creationId xmlns:a16="http://schemas.microsoft.com/office/drawing/2014/main" id="{D7DD1344-ECB0-7347-AC94-21AFE6995B4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8" name="Oval 67">
            <a:extLst>
              <a:ext uri="{FF2B5EF4-FFF2-40B4-BE49-F238E27FC236}">
                <a16:creationId xmlns:a16="http://schemas.microsoft.com/office/drawing/2014/main" id="{A628770E-2A6B-D74F-8045-2DF2273D011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9" name="Rectangle 68">
            <a:extLst>
              <a:ext uri="{FF2B5EF4-FFF2-40B4-BE49-F238E27FC236}">
                <a16:creationId xmlns:a16="http://schemas.microsoft.com/office/drawing/2014/main" id="{E82F2026-2318-A94D-85D1-093CA635D400}"/>
              </a:ext>
            </a:extLst>
          </p:cNvPr>
          <p:cNvSpPr>
            <a:spLocks/>
          </p:cNvSpPr>
          <p:nvPr/>
        </p:nvSpPr>
        <p:spPr bwMode="auto">
          <a:xfrm>
            <a:off x="689966" y="564356"/>
            <a:ext cx="8058734"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Convolutional Neural Network (CNN)</a:t>
            </a:r>
            <a:r>
              <a:rPr lang="en-US" sz="2400" dirty="0">
                <a:cs typeface="ＭＳ Ｐゴシック" charset="0"/>
              </a:rPr>
              <a:t> </a:t>
            </a:r>
            <a:r>
              <a:rPr lang="en-US" sz="2400" dirty="0">
                <a:latin typeface="Bebas Neue" charset="0"/>
                <a:ea typeface="ＭＳ Ｐゴシック" charset="0"/>
                <a:cs typeface="ＭＳ Ｐゴシック" charset="0"/>
                <a:sym typeface="Bebas Neue" charset="0"/>
              </a:rPr>
              <a:t>Architecture</a:t>
            </a:r>
            <a:endParaRPr lang="en-US" sz="2400" dirty="0"/>
          </a:p>
        </p:txBody>
      </p:sp>
      <p:sp>
        <p:nvSpPr>
          <p:cNvPr id="3" name="Rounded Rectangle 2">
            <a:extLst>
              <a:ext uri="{FF2B5EF4-FFF2-40B4-BE49-F238E27FC236}">
                <a16:creationId xmlns:a16="http://schemas.microsoft.com/office/drawing/2014/main" id="{19A0B266-B1A5-524C-AD9A-0CF9B9CC2E88}"/>
              </a:ext>
            </a:extLst>
          </p:cNvPr>
          <p:cNvSpPr/>
          <p:nvPr/>
        </p:nvSpPr>
        <p:spPr bwMode="auto">
          <a:xfrm>
            <a:off x="1153782" y="2536854"/>
            <a:ext cx="6569734" cy="2427913"/>
          </a:xfrm>
          <a:prstGeom prst="round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185252092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847AA6-EDDD-664A-A24B-3CE9B528A3F8}"/>
              </a:ext>
            </a:extLst>
          </p:cNvPr>
          <p:cNvPicPr>
            <a:picLocks noChangeAspect="1"/>
          </p:cNvPicPr>
          <p:nvPr/>
        </p:nvPicPr>
        <p:blipFill rotWithShape="1">
          <a:blip r:embed="rId2"/>
          <a:srcRect l="1001" t="7410" r="29876" b="23400"/>
          <a:stretch/>
        </p:blipFill>
        <p:spPr>
          <a:xfrm>
            <a:off x="1259632" y="826643"/>
            <a:ext cx="6358035" cy="3977576"/>
          </a:xfrm>
          <a:prstGeom prst="rect">
            <a:avLst/>
          </a:prstGeom>
        </p:spPr>
      </p:pic>
      <p:sp>
        <p:nvSpPr>
          <p:cNvPr id="2" name="Slide Number Placeholder 1">
            <a:extLst>
              <a:ext uri="{FF2B5EF4-FFF2-40B4-BE49-F238E27FC236}">
                <a16:creationId xmlns:a16="http://schemas.microsoft.com/office/drawing/2014/main" id="{C4E59BD5-56BC-2E43-9BCE-6D433F02447B}"/>
              </a:ext>
            </a:extLst>
          </p:cNvPr>
          <p:cNvSpPr>
            <a:spLocks noGrp="1"/>
          </p:cNvSpPr>
          <p:nvPr>
            <p:ph type="sldNum" sz="quarter" idx="10"/>
          </p:nvPr>
        </p:nvSpPr>
        <p:spPr/>
        <p:txBody>
          <a:bodyPr/>
          <a:lstStyle/>
          <a:p>
            <a:pPr>
              <a:defRPr/>
            </a:pPr>
            <a:fld id="{FA7B7BEA-FF61-5044-8584-9B239E5827BF}" type="slidenum">
              <a:rPr lang="en-US" smtClean="0"/>
              <a:pPr>
                <a:defRPr/>
              </a:pPr>
              <a:t>49</a:t>
            </a:fld>
            <a:endParaRPr lang="en-US" dirty="0"/>
          </a:p>
        </p:txBody>
      </p:sp>
      <p:sp>
        <p:nvSpPr>
          <p:cNvPr id="66" name="Oval 65">
            <a:extLst>
              <a:ext uri="{FF2B5EF4-FFF2-40B4-BE49-F238E27FC236}">
                <a16:creationId xmlns:a16="http://schemas.microsoft.com/office/drawing/2014/main" id="{42DF59A6-0D8F-8341-83EE-595BCD705F5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7" name="Oval 66">
            <a:extLst>
              <a:ext uri="{FF2B5EF4-FFF2-40B4-BE49-F238E27FC236}">
                <a16:creationId xmlns:a16="http://schemas.microsoft.com/office/drawing/2014/main" id="{D7DD1344-ECB0-7347-AC94-21AFE6995B4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8" name="Oval 67">
            <a:extLst>
              <a:ext uri="{FF2B5EF4-FFF2-40B4-BE49-F238E27FC236}">
                <a16:creationId xmlns:a16="http://schemas.microsoft.com/office/drawing/2014/main" id="{A628770E-2A6B-D74F-8045-2DF2273D011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4" name="Rounded Rectangle 3">
            <a:extLst>
              <a:ext uri="{FF2B5EF4-FFF2-40B4-BE49-F238E27FC236}">
                <a16:creationId xmlns:a16="http://schemas.microsoft.com/office/drawing/2014/main" id="{0CB7E108-8673-0E4A-B283-D4A0D38E7368}"/>
              </a:ext>
            </a:extLst>
          </p:cNvPr>
          <p:cNvSpPr/>
          <p:nvPr/>
        </p:nvSpPr>
        <p:spPr bwMode="auto">
          <a:xfrm>
            <a:off x="3419872" y="2931790"/>
            <a:ext cx="1728192" cy="1152128"/>
          </a:xfrm>
          <a:prstGeom prst="round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10" name="Rectangle 9">
            <a:extLst>
              <a:ext uri="{FF2B5EF4-FFF2-40B4-BE49-F238E27FC236}">
                <a16:creationId xmlns:a16="http://schemas.microsoft.com/office/drawing/2014/main" id="{DB26BECB-9045-5949-A781-E34AA8802D17}"/>
              </a:ext>
            </a:extLst>
          </p:cNvPr>
          <p:cNvSpPr>
            <a:spLocks/>
          </p:cNvSpPr>
          <p:nvPr/>
        </p:nvSpPr>
        <p:spPr bwMode="auto">
          <a:xfrm>
            <a:off x="689966" y="564356"/>
            <a:ext cx="8058734"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Supervised Domain Adaptation</a:t>
            </a:r>
            <a:endParaRPr lang="en-US" sz="2400" dirty="0"/>
          </a:p>
        </p:txBody>
      </p:sp>
    </p:spTree>
    <p:extLst>
      <p:ext uri="{BB962C8B-B14F-4D97-AF65-F5344CB8AC3E}">
        <p14:creationId xmlns:p14="http://schemas.microsoft.com/office/powerpoint/2010/main" val="16138640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E8844E-08B7-0D48-9D7A-4D3CB80213EC}"/>
              </a:ext>
            </a:extLst>
          </p:cNvPr>
          <p:cNvPicPr>
            <a:picLocks noChangeAspect="1"/>
          </p:cNvPicPr>
          <p:nvPr/>
        </p:nvPicPr>
        <p:blipFill rotWithShape="1">
          <a:blip r:embed="rId3"/>
          <a:srcRect l="1001" t="7410" r="29876" b="23400"/>
          <a:stretch/>
        </p:blipFill>
        <p:spPr>
          <a:xfrm>
            <a:off x="1259632" y="826643"/>
            <a:ext cx="6358035" cy="3977576"/>
          </a:xfrm>
          <a:prstGeom prst="rect">
            <a:avLst/>
          </a:prstGeom>
        </p:spPr>
      </p:pic>
      <p:sp>
        <p:nvSpPr>
          <p:cNvPr id="2" name="Slide Number Placeholder 1">
            <a:extLst>
              <a:ext uri="{FF2B5EF4-FFF2-40B4-BE49-F238E27FC236}">
                <a16:creationId xmlns:a16="http://schemas.microsoft.com/office/drawing/2014/main" id="{C4E59BD5-56BC-2E43-9BCE-6D433F02447B}"/>
              </a:ext>
            </a:extLst>
          </p:cNvPr>
          <p:cNvSpPr>
            <a:spLocks noGrp="1"/>
          </p:cNvSpPr>
          <p:nvPr>
            <p:ph type="sldNum" sz="quarter" idx="10"/>
          </p:nvPr>
        </p:nvSpPr>
        <p:spPr/>
        <p:txBody>
          <a:bodyPr/>
          <a:lstStyle/>
          <a:p>
            <a:pPr>
              <a:defRPr/>
            </a:pPr>
            <a:fld id="{FA7B7BEA-FF61-5044-8584-9B239E5827BF}" type="slidenum">
              <a:rPr lang="en-US" smtClean="0"/>
              <a:pPr>
                <a:defRPr/>
              </a:pPr>
              <a:t>50</a:t>
            </a:fld>
            <a:endParaRPr lang="en-US" dirty="0"/>
          </a:p>
        </p:txBody>
      </p:sp>
      <p:sp>
        <p:nvSpPr>
          <p:cNvPr id="66" name="Oval 65">
            <a:extLst>
              <a:ext uri="{FF2B5EF4-FFF2-40B4-BE49-F238E27FC236}">
                <a16:creationId xmlns:a16="http://schemas.microsoft.com/office/drawing/2014/main" id="{42DF59A6-0D8F-8341-83EE-595BCD705F5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7" name="Oval 66">
            <a:extLst>
              <a:ext uri="{FF2B5EF4-FFF2-40B4-BE49-F238E27FC236}">
                <a16:creationId xmlns:a16="http://schemas.microsoft.com/office/drawing/2014/main" id="{D7DD1344-ECB0-7347-AC94-21AFE6995B4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8" name="Oval 67">
            <a:extLst>
              <a:ext uri="{FF2B5EF4-FFF2-40B4-BE49-F238E27FC236}">
                <a16:creationId xmlns:a16="http://schemas.microsoft.com/office/drawing/2014/main" id="{A628770E-2A6B-D74F-8045-2DF2273D011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9" name="Rectangle 68">
            <a:extLst>
              <a:ext uri="{FF2B5EF4-FFF2-40B4-BE49-F238E27FC236}">
                <a16:creationId xmlns:a16="http://schemas.microsoft.com/office/drawing/2014/main" id="{E82F2026-2318-A94D-85D1-093CA635D400}"/>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Fine-tuning for Domain Adaptation</a:t>
            </a:r>
            <a:endParaRPr lang="en-US" sz="2400" dirty="0"/>
          </a:p>
        </p:txBody>
      </p:sp>
      <p:sp>
        <p:nvSpPr>
          <p:cNvPr id="3" name="Right Arrow 2">
            <a:extLst>
              <a:ext uri="{FF2B5EF4-FFF2-40B4-BE49-F238E27FC236}">
                <a16:creationId xmlns:a16="http://schemas.microsoft.com/office/drawing/2014/main" id="{2070C6CA-301E-FE4F-94A9-EE28BA9C73D4}"/>
              </a:ext>
            </a:extLst>
          </p:cNvPr>
          <p:cNvSpPr/>
          <p:nvPr/>
        </p:nvSpPr>
        <p:spPr bwMode="auto">
          <a:xfrm rot="10800000">
            <a:off x="5508104" y="4757904"/>
            <a:ext cx="1080120" cy="339502"/>
          </a:xfrm>
          <a:prstGeom prst="rightArrow">
            <a:avLst/>
          </a:prstGeom>
          <a:solidFill>
            <a:schemeClr val="accent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
        <p:nvSpPr>
          <p:cNvPr id="11" name="Rounded Rectangle 10">
            <a:extLst>
              <a:ext uri="{FF2B5EF4-FFF2-40B4-BE49-F238E27FC236}">
                <a16:creationId xmlns:a16="http://schemas.microsoft.com/office/drawing/2014/main" id="{D4BB38B1-E3FF-C043-85A2-3AE7A3F9CB12}"/>
              </a:ext>
            </a:extLst>
          </p:cNvPr>
          <p:cNvSpPr/>
          <p:nvPr/>
        </p:nvSpPr>
        <p:spPr bwMode="auto">
          <a:xfrm>
            <a:off x="3419872" y="2931790"/>
            <a:ext cx="1728192" cy="1152128"/>
          </a:xfrm>
          <a:prstGeom prst="round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319799771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9" name="Rectangle 19"/>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7" name="Rectangle 18">
            <a:extLst>
              <a:ext uri="{FF2B5EF4-FFF2-40B4-BE49-F238E27FC236}">
                <a16:creationId xmlns:a16="http://schemas.microsoft.com/office/drawing/2014/main" id="{75C02670-AAB6-9548-9136-80F7BDF2E68F}"/>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latin typeface="Source Sans Pro Bold" charset="0"/>
                <a:ea typeface="ＭＳ Ｐゴシック" charset="0"/>
                <a:cs typeface="Source Sans Pro Bold" charset="0"/>
                <a:sym typeface="Source Sans Pro Bold" charset="0"/>
              </a:rPr>
              <a:t>Performance </a:t>
            </a:r>
          </a:p>
          <a:p>
            <a:r>
              <a:rPr lang="en-US" sz="1350" dirty="0">
                <a:latin typeface="Source Sans Pro Bold" charset="0"/>
                <a:ea typeface="ＭＳ Ｐゴシック" charset="0"/>
                <a:cs typeface="Source Sans Pro Bold" charset="0"/>
                <a:sym typeface="Source Sans Pro Bold" charset="0"/>
              </a:rPr>
              <a:t>Evaluation</a:t>
            </a:r>
          </a:p>
        </p:txBody>
      </p:sp>
      <p:sp>
        <p:nvSpPr>
          <p:cNvPr id="36" name="Rectangle 17">
            <a:extLst>
              <a:ext uri="{FF2B5EF4-FFF2-40B4-BE49-F238E27FC236}">
                <a16:creationId xmlns:a16="http://schemas.microsoft.com/office/drawing/2014/main" id="{E07F9EDC-F793-A140-B5CF-70813E553152}"/>
              </a:ext>
            </a:extLst>
          </p:cNvPr>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39" name="Rectangle 22">
            <a:extLst>
              <a:ext uri="{FF2B5EF4-FFF2-40B4-BE49-F238E27FC236}">
                <a16:creationId xmlns:a16="http://schemas.microsoft.com/office/drawing/2014/main" id="{D3E4E407-D0E0-CD49-A288-9A11D80B29E6}"/>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0" name="Rectangle 17">
            <a:extLst>
              <a:ext uri="{FF2B5EF4-FFF2-40B4-BE49-F238E27FC236}">
                <a16:creationId xmlns:a16="http://schemas.microsoft.com/office/drawing/2014/main" id="{2903BC78-60D0-6E48-A299-6736E6A2F810}"/>
              </a:ext>
            </a:extLst>
          </p:cNvPr>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Tree>
    <p:extLst>
      <p:ext uri="{BB962C8B-B14F-4D97-AF65-F5344CB8AC3E}">
        <p14:creationId xmlns:p14="http://schemas.microsoft.com/office/powerpoint/2010/main" val="179795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p:cNvSpPr>
          <p:nvPr/>
        </p:nvSpPr>
        <p:spPr bwMode="auto">
          <a:xfrm>
            <a:off x="5253633" y="1972271"/>
            <a:ext cx="4857750" cy="1028700"/>
          </a:xfrm>
          <a:custGeom>
            <a:avLst/>
            <a:gdLst/>
            <a:ahLst/>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8"/>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2"/>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5"/>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1"/>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2" name="AutoShape 2"/>
          <p:cNvSpPr>
            <a:spLocks/>
          </p:cNvSpPr>
          <p:nvPr/>
        </p:nvSpPr>
        <p:spPr bwMode="auto">
          <a:xfrm>
            <a:off x="-257175" y="2143721"/>
            <a:ext cx="5519142" cy="853083"/>
          </a:xfrm>
          <a:custGeom>
            <a:avLst/>
            <a:gdLst/>
            <a:ahLst/>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6999"/>
            </a:srgbClr>
          </a:solidFill>
          <a:ln>
            <a:noFill/>
          </a:ln>
          <a:extLst>
            <a:ext uri="{91240B29-F687-4f45-9708-019B960494DF}">
              <a14:hiddenLine xmlns:a14="http://schemas.microsoft.com/office/drawing/2010/main" xmlns="" w="12700" cap="flat">
                <a:solidFill>
                  <a:schemeClr val="tx1">
                    <a:alpha val="6999"/>
                  </a:schemeClr>
                </a:solidFill>
                <a:miter lim="800000"/>
                <a:headEnd type="none" w="med" len="med"/>
                <a:tailEnd type="none" w="med" len="med"/>
              </a14:hiddenLine>
            </a:ext>
          </a:extLst>
        </p:spPr>
        <p:txBody>
          <a:bodyPr lIns="0" tIns="0" rIns="0" bIns="0"/>
          <a:lstStyle/>
          <a:p>
            <a:endParaRPr lang="en-US" sz="788"/>
          </a:p>
        </p:txBody>
      </p:sp>
      <p:sp>
        <p:nvSpPr>
          <p:cNvPr id="5123" name="Rectangle 3"/>
          <p:cNvSpPr>
            <a:spLocks/>
          </p:cNvSpPr>
          <p:nvPr/>
        </p:nvSpPr>
        <p:spPr bwMode="auto">
          <a:xfrm>
            <a:off x="-33080" y="3004092"/>
            <a:ext cx="9215438" cy="2157413"/>
          </a:xfrm>
          <a:prstGeom prst="rect">
            <a:avLst/>
          </a:pr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nvGrpSpPr>
          <p:cNvPr id="5124" name="Group 4"/>
          <p:cNvGrpSpPr>
            <a:grpSpLocks/>
          </p:cNvGrpSpPr>
          <p:nvPr/>
        </p:nvGrpSpPr>
        <p:grpSpPr bwMode="auto">
          <a:xfrm>
            <a:off x="689967" y="564357"/>
            <a:ext cx="3571876" cy="550070"/>
            <a:chOff x="1" y="264"/>
            <a:chExt cx="6000" cy="924"/>
          </a:xfrm>
        </p:grpSpPr>
        <p:sp>
          <p:nvSpPr>
            <p:cNvPr id="5125" name="Rectangle 5"/>
            <p:cNvSpPr>
              <a:spLocks/>
            </p:cNvSpPr>
            <p:nvPr/>
          </p:nvSpPr>
          <p:spPr bwMode="auto">
            <a:xfrm>
              <a:off x="1" y="264"/>
              <a:ext cx="6000" cy="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rgbClr val="323E4A"/>
                  </a:solidFill>
                  <a:latin typeface="Bebas Neue" charset="0"/>
                  <a:ea typeface="ＭＳ Ｐゴシック" charset="0"/>
                  <a:cs typeface="Bebas Neue" charset="0"/>
                  <a:sym typeface="Bebas Neue" charset="0"/>
                </a:rPr>
                <a:t>Talk Outline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grpSp>
        <p:nvGrpSpPr>
          <p:cNvPr id="5130" name="Group 10"/>
          <p:cNvGrpSpPr>
            <a:grpSpLocks/>
          </p:cNvGrpSpPr>
          <p:nvPr/>
        </p:nvGrpSpPr>
        <p:grpSpPr bwMode="auto">
          <a:xfrm>
            <a:off x="768549" y="2413993"/>
            <a:ext cx="7605117" cy="1124545"/>
            <a:chOff x="0" y="0"/>
            <a:chExt cx="12774" cy="1888"/>
          </a:xfrm>
        </p:grpSpPr>
        <p:sp>
          <p:nvSpPr>
            <p:cNvPr id="5131" name="Oval 11"/>
            <p:cNvSpPr>
              <a:spLocks/>
            </p:cNvSpPr>
            <p:nvPr/>
          </p:nvSpPr>
          <p:spPr bwMode="auto">
            <a:xfrm>
              <a:off x="0" y="299"/>
              <a:ext cx="1283" cy="1284"/>
            </a:xfrm>
            <a:prstGeom prst="ellipse">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2" name="Oval 12"/>
            <p:cNvSpPr>
              <a:spLocks/>
            </p:cNvSpPr>
            <p:nvPr/>
          </p:nvSpPr>
          <p:spPr bwMode="auto">
            <a:xfrm>
              <a:off x="2307" y="0"/>
              <a:ext cx="1888" cy="1888"/>
            </a:xfrm>
            <a:prstGeom prst="ellipse">
              <a:avLst/>
            </a:prstGeom>
            <a:solidFill>
              <a:schemeClr val="accent4"/>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3" name="Oval 13"/>
            <p:cNvSpPr>
              <a:spLocks/>
            </p:cNvSpPr>
            <p:nvPr/>
          </p:nvSpPr>
          <p:spPr bwMode="auto">
            <a:xfrm>
              <a:off x="5222" y="460"/>
              <a:ext cx="966" cy="967"/>
            </a:xfrm>
            <a:prstGeom prst="ellipse">
              <a:avLst/>
            </a:prstGeom>
            <a:solidFill>
              <a:schemeClr val="accent3"/>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4" name="Oval 14"/>
            <p:cNvSpPr>
              <a:spLocks/>
            </p:cNvSpPr>
            <p:nvPr/>
          </p:nvSpPr>
          <p:spPr bwMode="auto">
            <a:xfrm>
              <a:off x="7215" y="302"/>
              <a:ext cx="1284" cy="1283"/>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sp>
          <p:nvSpPr>
            <p:cNvPr id="5135" name="Oval 15"/>
            <p:cNvSpPr>
              <a:spLocks/>
            </p:cNvSpPr>
            <p:nvPr/>
          </p:nvSpPr>
          <p:spPr bwMode="auto">
            <a:xfrm>
              <a:off x="9209" y="0"/>
              <a:ext cx="1888" cy="1888"/>
            </a:xfrm>
            <a:prstGeom prst="ellipse">
              <a:avLst/>
            </a:prstGeom>
            <a:solidFill>
              <a:schemeClr val="accent1"/>
            </a:solidFill>
            <a:ln w="34925" cap="flat">
              <a:solidFill>
                <a:srgbClr val="FF0000"/>
              </a:solidFill>
              <a:prstDash val="solid"/>
              <a:miter lim="800000"/>
              <a:headEnd type="none" w="med" len="med"/>
              <a:tailEnd type="none" w="med" len="med"/>
            </a:ln>
          </p:spPr>
          <p:txBody>
            <a:bodyPr lIns="0" tIns="0" rIns="0" bIns="0"/>
            <a:lstStyle/>
            <a:p>
              <a:endParaRPr lang="en-US" sz="788"/>
            </a:p>
          </p:txBody>
        </p:sp>
        <p:sp>
          <p:nvSpPr>
            <p:cNvPr id="5136" name="Oval 16"/>
            <p:cNvSpPr>
              <a:spLocks/>
            </p:cNvSpPr>
            <p:nvPr/>
          </p:nvSpPr>
          <p:spPr bwMode="auto">
            <a:xfrm>
              <a:off x="11807" y="460"/>
              <a:ext cx="967" cy="967"/>
            </a:xfrm>
            <a:prstGeom prst="ellipse">
              <a:avLst/>
            </a:pr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788"/>
            </a:p>
          </p:txBody>
        </p:sp>
      </p:grpSp>
      <p:sp>
        <p:nvSpPr>
          <p:cNvPr id="5139" name="Rectangle 19"/>
          <p:cNvSpPr>
            <a:spLocks/>
          </p:cNvSpPr>
          <p:nvPr/>
        </p:nvSpPr>
        <p:spPr bwMode="auto">
          <a:xfrm>
            <a:off x="4525317" y="4206885"/>
            <a:ext cx="1876921"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rgbClr val="FFFEFE"/>
                </a:solidFill>
                <a:latin typeface="Source Sans Pro Bold" charset="0"/>
                <a:ea typeface="ＭＳ Ｐゴシック" charset="0"/>
                <a:cs typeface="Source Sans Pro Bold" charset="0"/>
                <a:sym typeface="Source Sans Pro Bold" charset="0"/>
              </a:rPr>
              <a:t>CNN based </a:t>
            </a:r>
          </a:p>
          <a:p>
            <a:r>
              <a:rPr lang="en-US" sz="1350" dirty="0">
                <a:solidFill>
                  <a:srgbClr val="FFFEFE"/>
                </a:solidFill>
                <a:latin typeface="Source Sans Pro Bold" charset="0"/>
                <a:ea typeface="ＭＳ Ｐゴシック" charset="0"/>
                <a:cs typeface="Source Sans Pro Bold" charset="0"/>
                <a:sym typeface="Source Sans Pro Bold" charset="0"/>
              </a:rPr>
              <a:t>Preamble Modification</a:t>
            </a:r>
            <a:endParaRPr lang="en-US" sz="1350" dirty="0">
              <a:solidFill>
                <a:srgbClr val="FFFEFE"/>
              </a:solidFill>
              <a:latin typeface="Source Sans Pro Bold" charset="0"/>
              <a:ea typeface="ＭＳ Ｐゴシック" charset="0"/>
              <a:cs typeface="Source Sans Pro Bold" charset="0"/>
              <a:sym typeface="Source Sans Pro" charset="0"/>
            </a:endParaRPr>
          </a:p>
        </p:txBody>
      </p:sp>
      <p:sp>
        <p:nvSpPr>
          <p:cNvPr id="5140" name="Rectangle 20"/>
          <p:cNvSpPr>
            <a:spLocks/>
          </p:cNvSpPr>
          <p:nvPr/>
        </p:nvSpPr>
        <p:spPr bwMode="auto">
          <a:xfrm>
            <a:off x="376238" y="3836258"/>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endParaRPr lang="en-US" sz="1350" dirty="0">
              <a:solidFill>
                <a:srgbClr val="FFFEFE"/>
              </a:solidFill>
              <a:latin typeface="Source Sans Pro Bold" charset="0"/>
              <a:ea typeface="ＭＳ Ｐゴシック" charset="0"/>
              <a:cs typeface="Source Sans Pro Bold" charset="0"/>
              <a:sym typeface="Source Sans Pro Bold" charset="0"/>
            </a:endParaRPr>
          </a:p>
        </p:txBody>
      </p:sp>
      <p:sp>
        <p:nvSpPr>
          <p:cNvPr id="5141" name="Rectangle 21"/>
          <p:cNvSpPr>
            <a:spLocks/>
          </p:cNvSpPr>
          <p:nvPr/>
        </p:nvSpPr>
        <p:spPr bwMode="auto">
          <a:xfrm>
            <a:off x="6953611" y="3641186"/>
            <a:ext cx="1504950"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r"/>
            <a:r>
              <a:rPr lang="en-US" sz="1350" dirty="0">
                <a:solidFill>
                  <a:srgbClr val="FFFEFE"/>
                </a:solidFill>
                <a:latin typeface="Source Sans Pro Bold" charset="0"/>
                <a:ea typeface="ＭＳ Ｐゴシック" charset="0"/>
                <a:cs typeface="Source Sans Pro Bold" charset="0"/>
                <a:sym typeface="Source Sans Pro Bold" charset="0"/>
              </a:rPr>
              <a:t>Conclusion</a:t>
            </a:r>
            <a:endParaRPr lang="en-US" sz="900" dirty="0">
              <a:solidFill>
                <a:srgbClr val="FFFEFE"/>
              </a:solidFill>
              <a:latin typeface="Source Sans Pro" charset="0"/>
              <a:ea typeface="ＭＳ Ｐゴシック" charset="0"/>
              <a:cs typeface="Source Sans Pro" charset="0"/>
              <a:sym typeface="Source Sans Pro" charset="0"/>
            </a:endParaRPr>
          </a:p>
        </p:txBody>
      </p:sp>
      <p:sp>
        <p:nvSpPr>
          <p:cNvPr id="5143" name="Line 23"/>
          <p:cNvSpPr>
            <a:spLocks noChangeShapeType="1"/>
          </p:cNvSpPr>
          <p:nvPr/>
        </p:nvSpPr>
        <p:spPr bwMode="auto">
          <a:xfrm flipH="1">
            <a:off x="2705099" y="1972271"/>
            <a:ext cx="13693" cy="773906"/>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4" name="Line 24"/>
          <p:cNvSpPr>
            <a:spLocks noChangeShapeType="1"/>
          </p:cNvSpPr>
          <p:nvPr/>
        </p:nvSpPr>
        <p:spPr bwMode="auto">
          <a:xfrm>
            <a:off x="4162425" y="2455517"/>
            <a:ext cx="0" cy="290659"/>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5" name="Line 25"/>
          <p:cNvSpPr>
            <a:spLocks noChangeShapeType="1"/>
          </p:cNvSpPr>
          <p:nvPr/>
        </p:nvSpPr>
        <p:spPr bwMode="auto">
          <a:xfrm>
            <a:off x="5448300" y="3244309"/>
            <a:ext cx="0" cy="840541"/>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6" name="Line 26"/>
          <p:cNvSpPr>
            <a:spLocks noChangeShapeType="1"/>
          </p:cNvSpPr>
          <p:nvPr/>
        </p:nvSpPr>
        <p:spPr bwMode="auto">
          <a:xfrm>
            <a:off x="6780979" y="1969150"/>
            <a:ext cx="5584" cy="777027"/>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7" name="Line 27"/>
          <p:cNvSpPr>
            <a:spLocks noChangeShapeType="1"/>
          </p:cNvSpPr>
          <p:nvPr/>
        </p:nvSpPr>
        <p:spPr bwMode="auto">
          <a:xfrm>
            <a:off x="8081963" y="3199210"/>
            <a:ext cx="0" cy="52328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8" name="Line 28"/>
          <p:cNvSpPr>
            <a:spLocks noChangeShapeType="1"/>
          </p:cNvSpPr>
          <p:nvPr/>
        </p:nvSpPr>
        <p:spPr bwMode="auto">
          <a:xfrm>
            <a:off x="1138238" y="3259170"/>
            <a:ext cx="0" cy="392700"/>
          </a:xfrm>
          <a:prstGeom prst="line">
            <a:avLst/>
          </a:prstGeom>
          <a:noFill/>
          <a:ln w="25400" cap="flat">
            <a:solidFill>
              <a:srgbClr val="CDCCCC"/>
            </a:solidFill>
            <a:prstDash val="sysDot"/>
            <a:miter lim="800000"/>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788"/>
          </a:p>
        </p:txBody>
      </p:sp>
      <p:sp>
        <p:nvSpPr>
          <p:cNvPr id="5149" name="Rectangle 29"/>
          <p:cNvSpPr>
            <a:spLocks/>
          </p:cNvSpPr>
          <p:nvPr/>
        </p:nvSpPr>
        <p:spPr bwMode="auto">
          <a:xfrm>
            <a:off x="807839" y="2705695"/>
            <a:ext cx="667010" cy="504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solidFill>
                  <a:schemeClr val="tx2"/>
                </a:solidFill>
                <a:latin typeface="Source Sans Pro Bold" charset="0"/>
                <a:ea typeface="ＭＳ Ｐゴシック" charset="0"/>
                <a:cs typeface="Source Sans Pro Bold" charset="0"/>
                <a:sym typeface="Source Sans Pro Bold" charset="0"/>
              </a:rPr>
              <a:t>1</a:t>
            </a:r>
          </a:p>
        </p:txBody>
      </p:sp>
      <p:sp>
        <p:nvSpPr>
          <p:cNvPr id="5150" name="Rectangle 30"/>
          <p:cNvSpPr>
            <a:spLocks/>
          </p:cNvSpPr>
          <p:nvPr/>
        </p:nvSpPr>
        <p:spPr bwMode="auto">
          <a:xfrm>
            <a:off x="2337592"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2</a:t>
            </a:r>
            <a:endParaRPr lang="en-US" sz="1350" b="1" dirty="0">
              <a:latin typeface="Source Sans Pro Bold" charset="0"/>
              <a:ea typeface="ＭＳ Ｐゴシック" charset="0"/>
              <a:cs typeface="Source Sans Pro Bold" charset="0"/>
              <a:sym typeface="Source Sans Pro Bold" charset="0"/>
            </a:endParaRPr>
          </a:p>
        </p:txBody>
      </p:sp>
      <p:sp>
        <p:nvSpPr>
          <p:cNvPr id="5151" name="Rectangle 31"/>
          <p:cNvSpPr>
            <a:spLocks/>
          </p:cNvSpPr>
          <p:nvPr/>
        </p:nvSpPr>
        <p:spPr bwMode="auto">
          <a:xfrm>
            <a:off x="381000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3</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2" name="Rectangle 32"/>
          <p:cNvSpPr>
            <a:spLocks/>
          </p:cNvSpPr>
          <p:nvPr/>
        </p:nvSpPr>
        <p:spPr bwMode="auto">
          <a:xfrm>
            <a:off x="509587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4</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3" name="Rectangle 33"/>
          <p:cNvSpPr>
            <a:spLocks/>
          </p:cNvSpPr>
          <p:nvPr/>
        </p:nvSpPr>
        <p:spPr bwMode="auto">
          <a:xfrm>
            <a:off x="6448425"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5</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5154" name="Rectangle 34"/>
          <p:cNvSpPr>
            <a:spLocks/>
          </p:cNvSpPr>
          <p:nvPr/>
        </p:nvSpPr>
        <p:spPr bwMode="auto">
          <a:xfrm>
            <a:off x="7715250" y="2705100"/>
            <a:ext cx="735806" cy="5036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2000" b="1" dirty="0">
                <a:latin typeface="Source Sans Pro Bold" charset="0"/>
                <a:ea typeface="ＭＳ Ｐゴシック" charset="0"/>
                <a:cs typeface="Source Sans Pro Bold" charset="0"/>
                <a:sym typeface="Source Sans Pro Bold" charset="0"/>
              </a:rPr>
              <a:t>6</a:t>
            </a:r>
            <a:endParaRPr lang="en-US" sz="2000" dirty="0">
              <a:solidFill>
                <a:srgbClr val="FFFEFE"/>
              </a:solidFill>
              <a:latin typeface="Source Sans Pro Bold" charset="0"/>
              <a:ea typeface="ＭＳ Ｐゴシック" charset="0"/>
              <a:cs typeface="Source Sans Pro Bold" charset="0"/>
              <a:sym typeface="Source Sans Pro Bold" charset="0"/>
            </a:endParaRPr>
          </a:p>
        </p:txBody>
      </p:sp>
      <p:sp>
        <p:nvSpPr>
          <p:cNvPr id="37" name="Rectangle 18">
            <a:extLst>
              <a:ext uri="{FF2B5EF4-FFF2-40B4-BE49-F238E27FC236}">
                <a16:creationId xmlns:a16="http://schemas.microsoft.com/office/drawing/2014/main" id="{75C02670-AAB6-9548-9136-80F7BDF2E68F}"/>
              </a:ext>
            </a:extLst>
          </p:cNvPr>
          <p:cNvSpPr>
            <a:spLocks/>
          </p:cNvSpPr>
          <p:nvPr/>
        </p:nvSpPr>
        <p:spPr bwMode="auto">
          <a:xfrm>
            <a:off x="5972536" y="133613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accent2"/>
                </a:solidFill>
                <a:latin typeface="Source Sans Pro Bold" charset="0"/>
                <a:ea typeface="ＭＳ Ｐゴシック" charset="0"/>
                <a:cs typeface="Source Sans Pro Bold" charset="0"/>
                <a:sym typeface="Source Sans Pro Bold" charset="0"/>
              </a:rPr>
              <a:t>Performance </a:t>
            </a:r>
          </a:p>
          <a:p>
            <a:r>
              <a:rPr lang="en-US" sz="1350" dirty="0">
                <a:solidFill>
                  <a:schemeClr val="accent2"/>
                </a:solidFill>
                <a:latin typeface="Source Sans Pro Bold" charset="0"/>
                <a:ea typeface="ＭＳ Ｐゴシック" charset="0"/>
                <a:cs typeface="Source Sans Pro Bold" charset="0"/>
                <a:sym typeface="Source Sans Pro Bold" charset="0"/>
              </a:rPr>
              <a:t>Evaluation</a:t>
            </a:r>
          </a:p>
        </p:txBody>
      </p:sp>
      <p:sp>
        <p:nvSpPr>
          <p:cNvPr id="36" name="Rectangle 17">
            <a:extLst>
              <a:ext uri="{FF2B5EF4-FFF2-40B4-BE49-F238E27FC236}">
                <a16:creationId xmlns:a16="http://schemas.microsoft.com/office/drawing/2014/main" id="{E07F9EDC-F793-A140-B5CF-70813E553152}"/>
              </a:ext>
            </a:extLst>
          </p:cNvPr>
          <p:cNvSpPr>
            <a:spLocks/>
          </p:cNvSpPr>
          <p:nvPr/>
        </p:nvSpPr>
        <p:spPr bwMode="auto">
          <a:xfrm>
            <a:off x="1837286" y="1407119"/>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tx2"/>
                </a:solidFill>
                <a:latin typeface="Source Sans Pro Bold" charset="0"/>
                <a:ea typeface="ＭＳ Ｐゴシック" charset="0"/>
                <a:cs typeface="Source Sans Pro Bold" charset="0"/>
                <a:sym typeface="Source Sans Pro Bold" charset="0"/>
              </a:rPr>
              <a:t>Preliminary Study </a:t>
            </a:r>
          </a:p>
        </p:txBody>
      </p:sp>
      <p:sp>
        <p:nvSpPr>
          <p:cNvPr id="39" name="Rectangle 22">
            <a:extLst>
              <a:ext uri="{FF2B5EF4-FFF2-40B4-BE49-F238E27FC236}">
                <a16:creationId xmlns:a16="http://schemas.microsoft.com/office/drawing/2014/main" id="{D3E4E407-D0E0-CD49-A288-9A11D80B29E6}"/>
              </a:ext>
            </a:extLst>
          </p:cNvPr>
          <p:cNvSpPr>
            <a:spLocks/>
          </p:cNvSpPr>
          <p:nvPr/>
        </p:nvSpPr>
        <p:spPr bwMode="auto">
          <a:xfrm>
            <a:off x="3377016" y="1836759"/>
            <a:ext cx="1601773"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400" dirty="0">
                <a:latin typeface="Source Sans Pro" charset="0"/>
                <a:ea typeface="ＭＳ Ｐゴシック" charset="0"/>
                <a:cs typeface="Source Sans Pro" charset="0"/>
                <a:sym typeface="Source Sans Pro" charset="0"/>
              </a:rPr>
              <a:t>Design of </a:t>
            </a:r>
            <a:r>
              <a:rPr lang="en-US" sz="1400" dirty="0" err="1">
                <a:latin typeface="Source Sans Pro" charset="0"/>
                <a:ea typeface="ＭＳ Ｐゴシック" charset="0"/>
                <a:cs typeface="Source Sans Pro" charset="0"/>
                <a:sym typeface="Source Sans Pro" charset="0"/>
              </a:rPr>
              <a:t>CSIscan</a:t>
            </a:r>
            <a:endParaRPr lang="en-US" sz="1400" dirty="0">
              <a:latin typeface="Source Sans Pro" charset="0"/>
              <a:ea typeface="ＭＳ Ｐゴシック" charset="0"/>
              <a:cs typeface="Source Sans Pro" charset="0"/>
              <a:sym typeface="Source Sans Pro" charset="0"/>
            </a:endParaRPr>
          </a:p>
        </p:txBody>
      </p:sp>
      <p:sp>
        <p:nvSpPr>
          <p:cNvPr id="40" name="Rectangle 17">
            <a:extLst>
              <a:ext uri="{FF2B5EF4-FFF2-40B4-BE49-F238E27FC236}">
                <a16:creationId xmlns:a16="http://schemas.microsoft.com/office/drawing/2014/main" id="{2903BC78-60D0-6E48-A299-6736E6A2F810}"/>
              </a:ext>
            </a:extLst>
          </p:cNvPr>
          <p:cNvSpPr>
            <a:spLocks/>
          </p:cNvSpPr>
          <p:nvPr/>
        </p:nvSpPr>
        <p:spPr bwMode="auto">
          <a:xfrm>
            <a:off x="327422" y="3533686"/>
            <a:ext cx="17335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r>
              <a:rPr lang="en-US" sz="1350" dirty="0">
                <a:solidFill>
                  <a:schemeClr val="bg1"/>
                </a:solidFill>
                <a:latin typeface="Source Sans Pro Bold" charset="0"/>
                <a:ea typeface="ＭＳ Ｐゴシック" charset="0"/>
                <a:cs typeface="Source Sans Pro Bold" charset="0"/>
                <a:sym typeface="Source Sans Pro Bold" charset="0"/>
              </a:rPr>
              <a:t>Motivation</a:t>
            </a:r>
          </a:p>
        </p:txBody>
      </p:sp>
    </p:spTree>
    <p:extLst>
      <p:ext uri="{BB962C8B-B14F-4D97-AF65-F5344CB8AC3E}">
        <p14:creationId xmlns:p14="http://schemas.microsoft.com/office/powerpoint/2010/main" val="2023442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0540DE-FBB8-9B48-A2A2-09E4E0686D21}"/>
              </a:ext>
            </a:extLst>
          </p:cNvPr>
          <p:cNvSpPr>
            <a:spLocks noGrp="1"/>
          </p:cNvSpPr>
          <p:nvPr>
            <p:ph type="sldNum" sz="quarter" idx="10"/>
          </p:nvPr>
        </p:nvSpPr>
        <p:spPr/>
        <p:txBody>
          <a:bodyPr/>
          <a:lstStyle/>
          <a:p>
            <a:pPr>
              <a:defRPr/>
            </a:pPr>
            <a:fld id="{FA7B7BEA-FF61-5044-8584-9B239E5827BF}" type="slidenum">
              <a:rPr lang="en-US" smtClean="0"/>
              <a:pPr>
                <a:defRPr/>
              </a:pPr>
              <a:t>53</a:t>
            </a:fld>
            <a:endParaRPr lang="en-US" dirty="0"/>
          </a:p>
        </p:txBody>
      </p:sp>
      <p:sp>
        <p:nvSpPr>
          <p:cNvPr id="7" name="Rectangle 1">
            <a:extLst>
              <a:ext uri="{FF2B5EF4-FFF2-40B4-BE49-F238E27FC236}">
                <a16:creationId xmlns:a16="http://schemas.microsoft.com/office/drawing/2014/main" id="{43F162D9-9951-BE46-B52F-BD6ED771EF6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Experimental Setup</a:t>
            </a:r>
          </a:p>
        </p:txBody>
      </p:sp>
      <p:sp>
        <p:nvSpPr>
          <p:cNvPr id="8" name="Oval 3">
            <a:extLst>
              <a:ext uri="{FF2B5EF4-FFF2-40B4-BE49-F238E27FC236}">
                <a16:creationId xmlns:a16="http://schemas.microsoft.com/office/drawing/2014/main" id="{87AE1E40-A582-7A4A-B571-B5FD98D1B46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 name="Oval 4">
            <a:extLst>
              <a:ext uri="{FF2B5EF4-FFF2-40B4-BE49-F238E27FC236}">
                <a16:creationId xmlns:a16="http://schemas.microsoft.com/office/drawing/2014/main" id="{1BD2209F-0257-BC41-8089-3D445D3968D7}"/>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0" name="Oval 5">
            <a:extLst>
              <a:ext uri="{FF2B5EF4-FFF2-40B4-BE49-F238E27FC236}">
                <a16:creationId xmlns:a16="http://schemas.microsoft.com/office/drawing/2014/main" id="{C3DD37CC-6D3D-6F46-AE52-63368A27543B}"/>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pic>
        <p:nvPicPr>
          <p:cNvPr id="3" name="Picture 2">
            <a:extLst>
              <a:ext uri="{FF2B5EF4-FFF2-40B4-BE49-F238E27FC236}">
                <a16:creationId xmlns:a16="http://schemas.microsoft.com/office/drawing/2014/main" id="{20A64729-584E-E741-B196-08A594E58B3D}"/>
              </a:ext>
            </a:extLst>
          </p:cNvPr>
          <p:cNvPicPr>
            <a:picLocks noChangeAspect="1"/>
          </p:cNvPicPr>
          <p:nvPr/>
        </p:nvPicPr>
        <p:blipFill rotWithShape="1">
          <a:blip r:embed="rId2"/>
          <a:srcRect l="22875" t="13601" r="17619" b="24801"/>
          <a:stretch/>
        </p:blipFill>
        <p:spPr>
          <a:xfrm>
            <a:off x="96701" y="1601937"/>
            <a:ext cx="4157325" cy="2689721"/>
          </a:xfrm>
          <a:prstGeom prst="rect">
            <a:avLst/>
          </a:prstGeom>
        </p:spPr>
      </p:pic>
      <p:sp>
        <p:nvSpPr>
          <p:cNvPr id="4" name="TextBox 3">
            <a:extLst>
              <a:ext uri="{FF2B5EF4-FFF2-40B4-BE49-F238E27FC236}">
                <a16:creationId xmlns:a16="http://schemas.microsoft.com/office/drawing/2014/main" id="{7E4EBFEA-988B-9F4A-A137-A662384275D9}"/>
              </a:ext>
            </a:extLst>
          </p:cNvPr>
          <p:cNvSpPr txBox="1"/>
          <p:nvPr/>
        </p:nvSpPr>
        <p:spPr>
          <a:xfrm>
            <a:off x="4720254" y="989451"/>
            <a:ext cx="3887381" cy="954107"/>
          </a:xfrm>
          <a:prstGeom prst="rect">
            <a:avLst/>
          </a:prstGeom>
          <a:noFill/>
        </p:spPr>
        <p:txBody>
          <a:bodyPr wrap="square" rtlCol="0">
            <a:spAutoFit/>
          </a:bodyPr>
          <a:lstStyle/>
          <a:p>
            <a:pPr algn="l"/>
            <a:r>
              <a:rPr lang="en-US" sz="1400" b="1" dirty="0"/>
              <a:t>Performance Comparison</a:t>
            </a:r>
          </a:p>
          <a:p>
            <a:pPr marL="285750" indent="-285750" algn="l">
              <a:buFont typeface="Arial" panose="020B0604020202020204" pitchFamily="34" charset="0"/>
              <a:buChar char="•"/>
            </a:pPr>
            <a:r>
              <a:rPr lang="en-US" sz="1400" dirty="0">
                <a:solidFill>
                  <a:schemeClr val="bg2">
                    <a:lumMod val="10000"/>
                  </a:schemeClr>
                </a:solidFill>
              </a:rPr>
              <a:t>Active Discovery </a:t>
            </a:r>
            <a:r>
              <a:rPr lang="en-US" sz="1400" dirty="0">
                <a:solidFill>
                  <a:schemeClr val="bg2">
                    <a:lumMod val="10000"/>
                  </a:schemeClr>
                </a:solidFill>
                <a:sym typeface="Wingdings" pitchFamily="2" charset="2"/>
              </a:rPr>
              <a:t> </a:t>
            </a:r>
            <a:r>
              <a:rPr lang="en-US" sz="1400" dirty="0">
                <a:solidFill>
                  <a:schemeClr val="accent2"/>
                </a:solidFill>
                <a:sym typeface="Wingdings" pitchFamily="2" charset="2"/>
              </a:rPr>
              <a:t>Scans 39 </a:t>
            </a:r>
            <a:r>
              <a:rPr lang="en-US" sz="1400" dirty="0" err="1">
                <a:solidFill>
                  <a:schemeClr val="accent2"/>
                </a:solidFill>
                <a:sym typeface="Wingdings" pitchFamily="2" charset="2"/>
              </a:rPr>
              <a:t>WiFi</a:t>
            </a:r>
            <a:r>
              <a:rPr lang="en-US" sz="1400" dirty="0">
                <a:solidFill>
                  <a:schemeClr val="accent2"/>
                </a:solidFill>
                <a:sym typeface="Wingdings" pitchFamily="2" charset="2"/>
              </a:rPr>
              <a:t> channels</a:t>
            </a:r>
            <a:r>
              <a:rPr lang="en-US" sz="1400" dirty="0">
                <a:solidFill>
                  <a:schemeClr val="accent2"/>
                </a:solidFill>
              </a:rPr>
              <a:t> </a:t>
            </a:r>
          </a:p>
          <a:p>
            <a:pPr marL="285750" indent="-285750" algn="l">
              <a:buFont typeface="Arial" panose="020B0604020202020204" pitchFamily="34" charset="0"/>
              <a:buChar char="•"/>
            </a:pPr>
            <a:r>
              <a:rPr lang="en-US" sz="1400" dirty="0" err="1">
                <a:solidFill>
                  <a:schemeClr val="bg2">
                    <a:lumMod val="10000"/>
                  </a:schemeClr>
                </a:solidFill>
              </a:rPr>
              <a:t>CSIscan</a:t>
            </a:r>
            <a:r>
              <a:rPr lang="en-US" sz="1400" dirty="0">
                <a:solidFill>
                  <a:schemeClr val="bg2">
                    <a:lumMod val="10000"/>
                  </a:schemeClr>
                </a:solidFill>
              </a:rPr>
              <a:t> </a:t>
            </a:r>
            <a:r>
              <a:rPr lang="en-US" sz="1400" dirty="0">
                <a:solidFill>
                  <a:schemeClr val="bg2">
                    <a:lumMod val="10000"/>
                  </a:schemeClr>
                </a:solidFill>
                <a:sym typeface="Wingdings" pitchFamily="2" charset="2"/>
              </a:rPr>
              <a:t> </a:t>
            </a:r>
            <a:r>
              <a:rPr lang="en-US" sz="1400" dirty="0">
                <a:solidFill>
                  <a:schemeClr val="accent2"/>
                </a:solidFill>
                <a:sym typeface="Wingdings" pitchFamily="2" charset="2"/>
              </a:rPr>
              <a:t>Scans Ch ‘x’ upon successful decoding, else scans all 39 channels </a:t>
            </a:r>
            <a:endParaRPr lang="en-US" sz="1400" dirty="0">
              <a:solidFill>
                <a:schemeClr val="accent2"/>
              </a:solidFill>
            </a:endParaRPr>
          </a:p>
        </p:txBody>
      </p:sp>
      <p:sp>
        <p:nvSpPr>
          <p:cNvPr id="11" name="TextBox 10">
            <a:extLst>
              <a:ext uri="{FF2B5EF4-FFF2-40B4-BE49-F238E27FC236}">
                <a16:creationId xmlns:a16="http://schemas.microsoft.com/office/drawing/2014/main" id="{2344FA5A-2D5D-6F43-8893-A8B1B8B435E9}"/>
              </a:ext>
            </a:extLst>
          </p:cNvPr>
          <p:cNvSpPr txBox="1"/>
          <p:nvPr/>
        </p:nvSpPr>
        <p:spPr>
          <a:xfrm>
            <a:off x="4711405" y="2231827"/>
            <a:ext cx="4157325" cy="954107"/>
          </a:xfrm>
          <a:prstGeom prst="rect">
            <a:avLst/>
          </a:prstGeom>
          <a:noFill/>
        </p:spPr>
        <p:txBody>
          <a:bodyPr wrap="square" rtlCol="0">
            <a:spAutoFit/>
          </a:bodyPr>
          <a:lstStyle/>
          <a:p>
            <a:pPr algn="l"/>
            <a:r>
              <a:rPr lang="en-US" sz="1400" b="1" dirty="0"/>
              <a:t>Discovery Initiation</a:t>
            </a:r>
          </a:p>
          <a:p>
            <a:pPr marL="285750" indent="-285750" algn="l">
              <a:buFont typeface="Arial" panose="020B0604020202020204" pitchFamily="34" charset="0"/>
              <a:buChar char="•"/>
            </a:pPr>
            <a:r>
              <a:rPr lang="en-US" sz="1400" dirty="0">
                <a:solidFill>
                  <a:schemeClr val="bg2">
                    <a:lumMod val="10000"/>
                  </a:schemeClr>
                </a:solidFill>
              </a:rPr>
              <a:t>Discovery information is encoded in periodic beacons </a:t>
            </a:r>
            <a:r>
              <a:rPr lang="en-US" sz="1400" dirty="0">
                <a:solidFill>
                  <a:schemeClr val="bg2">
                    <a:lumMod val="10000"/>
                  </a:schemeClr>
                </a:solidFill>
                <a:sym typeface="Wingdings" pitchFamily="2" charset="2"/>
              </a:rPr>
              <a:t></a:t>
            </a:r>
            <a:r>
              <a:rPr lang="en-US" sz="1400" dirty="0">
                <a:solidFill>
                  <a:schemeClr val="accent2"/>
                </a:solidFill>
                <a:sym typeface="Wingdings" pitchFamily="2" charset="2"/>
              </a:rPr>
              <a:t> Aggressive Discovery </a:t>
            </a:r>
            <a:endParaRPr lang="en-US" sz="1400" dirty="0">
              <a:solidFill>
                <a:schemeClr val="accent2"/>
              </a:solidFill>
            </a:endParaRPr>
          </a:p>
          <a:p>
            <a:pPr marL="285750" indent="-285750" algn="l">
              <a:buFont typeface="Arial" panose="020B0604020202020204" pitchFamily="34" charset="0"/>
              <a:buChar char="•"/>
            </a:pPr>
            <a:endParaRPr lang="en-US" sz="1400" dirty="0">
              <a:solidFill>
                <a:schemeClr val="accent2"/>
              </a:solidFill>
            </a:endParaRPr>
          </a:p>
        </p:txBody>
      </p:sp>
      <p:sp>
        <p:nvSpPr>
          <p:cNvPr id="12" name="TextBox 11">
            <a:extLst>
              <a:ext uri="{FF2B5EF4-FFF2-40B4-BE49-F238E27FC236}">
                <a16:creationId xmlns:a16="http://schemas.microsoft.com/office/drawing/2014/main" id="{0CCAFCA1-F4E6-9B43-92FB-49524EA29E9A}"/>
              </a:ext>
            </a:extLst>
          </p:cNvPr>
          <p:cNvSpPr txBox="1"/>
          <p:nvPr/>
        </p:nvSpPr>
        <p:spPr>
          <a:xfrm>
            <a:off x="4716016" y="3524035"/>
            <a:ext cx="3891619" cy="954107"/>
          </a:xfrm>
          <a:prstGeom prst="rect">
            <a:avLst/>
          </a:prstGeom>
          <a:noFill/>
        </p:spPr>
        <p:txBody>
          <a:bodyPr wrap="square" rtlCol="0">
            <a:spAutoFit/>
          </a:bodyPr>
          <a:lstStyle/>
          <a:p>
            <a:pPr algn="l"/>
            <a:r>
              <a:rPr lang="en-US" sz="1400" b="1" dirty="0"/>
              <a:t>Performance Metric</a:t>
            </a:r>
          </a:p>
          <a:p>
            <a:pPr marL="285750" indent="-285750" algn="l">
              <a:buFont typeface="Arial" panose="020B0604020202020204" pitchFamily="34" charset="0"/>
              <a:buChar char="•"/>
            </a:pPr>
            <a:r>
              <a:rPr lang="en-US" sz="1400" dirty="0">
                <a:solidFill>
                  <a:schemeClr val="bg2">
                    <a:lumMod val="10000"/>
                  </a:schemeClr>
                </a:solidFill>
              </a:rPr>
              <a:t>Probe Responses and Latency</a:t>
            </a:r>
          </a:p>
          <a:p>
            <a:pPr marL="285750" indent="-285750" algn="l">
              <a:buFont typeface="Arial" panose="020B0604020202020204" pitchFamily="34" charset="0"/>
              <a:buChar char="•"/>
            </a:pPr>
            <a:r>
              <a:rPr lang="en-US" sz="1400" dirty="0">
                <a:solidFill>
                  <a:schemeClr val="bg2">
                    <a:lumMod val="10000"/>
                  </a:schemeClr>
                </a:solidFill>
              </a:rPr>
              <a:t>CNN Accuracy</a:t>
            </a:r>
          </a:p>
          <a:p>
            <a:pPr marL="285750" indent="-285750" algn="l">
              <a:buFont typeface="Arial" panose="020B0604020202020204" pitchFamily="34" charset="0"/>
              <a:buChar char="•"/>
            </a:pPr>
            <a:r>
              <a:rPr lang="en-US" sz="1400" dirty="0">
                <a:solidFill>
                  <a:schemeClr val="bg2">
                    <a:lumMod val="10000"/>
                  </a:schemeClr>
                </a:solidFill>
              </a:rPr>
              <a:t>Bit Stuffing Efficiency and Packet Error Rate</a:t>
            </a:r>
          </a:p>
        </p:txBody>
      </p:sp>
    </p:spTree>
    <p:extLst>
      <p:ext uri="{BB962C8B-B14F-4D97-AF65-F5344CB8AC3E}">
        <p14:creationId xmlns:p14="http://schemas.microsoft.com/office/powerpoint/2010/main" val="3484954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0540DE-FBB8-9B48-A2A2-09E4E0686D21}"/>
              </a:ext>
            </a:extLst>
          </p:cNvPr>
          <p:cNvSpPr>
            <a:spLocks noGrp="1"/>
          </p:cNvSpPr>
          <p:nvPr>
            <p:ph type="sldNum" sz="quarter" idx="10"/>
          </p:nvPr>
        </p:nvSpPr>
        <p:spPr/>
        <p:txBody>
          <a:bodyPr/>
          <a:lstStyle/>
          <a:p>
            <a:pPr>
              <a:defRPr/>
            </a:pPr>
            <a:fld id="{FA7B7BEA-FF61-5044-8584-9B239E5827BF}" type="slidenum">
              <a:rPr lang="en-US" smtClean="0"/>
              <a:pPr>
                <a:defRPr/>
              </a:pPr>
              <a:t>54</a:t>
            </a:fld>
            <a:endParaRPr lang="en-US" dirty="0"/>
          </a:p>
        </p:txBody>
      </p:sp>
      <p:sp>
        <p:nvSpPr>
          <p:cNvPr id="7" name="Rectangle 1">
            <a:extLst>
              <a:ext uri="{FF2B5EF4-FFF2-40B4-BE49-F238E27FC236}">
                <a16:creationId xmlns:a16="http://schemas.microsoft.com/office/drawing/2014/main" id="{43F162D9-9951-BE46-B52F-BD6ED771EF6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Deployment Scenarios</a:t>
            </a:r>
          </a:p>
        </p:txBody>
      </p:sp>
      <p:sp>
        <p:nvSpPr>
          <p:cNvPr id="8" name="Oval 3">
            <a:extLst>
              <a:ext uri="{FF2B5EF4-FFF2-40B4-BE49-F238E27FC236}">
                <a16:creationId xmlns:a16="http://schemas.microsoft.com/office/drawing/2014/main" id="{87AE1E40-A582-7A4A-B571-B5FD98D1B46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 name="Oval 4">
            <a:extLst>
              <a:ext uri="{FF2B5EF4-FFF2-40B4-BE49-F238E27FC236}">
                <a16:creationId xmlns:a16="http://schemas.microsoft.com/office/drawing/2014/main" id="{1BD2209F-0257-BC41-8089-3D445D3968D7}"/>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0" name="Oval 5">
            <a:extLst>
              <a:ext uri="{FF2B5EF4-FFF2-40B4-BE49-F238E27FC236}">
                <a16:creationId xmlns:a16="http://schemas.microsoft.com/office/drawing/2014/main" id="{C3DD37CC-6D3D-6F46-AE52-63368A27543B}"/>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4" name="TextBox 3">
            <a:extLst>
              <a:ext uri="{FF2B5EF4-FFF2-40B4-BE49-F238E27FC236}">
                <a16:creationId xmlns:a16="http://schemas.microsoft.com/office/drawing/2014/main" id="{7E4EBFEA-988B-9F4A-A137-A662384275D9}"/>
              </a:ext>
            </a:extLst>
          </p:cNvPr>
          <p:cNvSpPr txBox="1"/>
          <p:nvPr/>
        </p:nvSpPr>
        <p:spPr>
          <a:xfrm>
            <a:off x="4720254" y="1187472"/>
            <a:ext cx="4028445" cy="954107"/>
          </a:xfrm>
          <a:prstGeom prst="rect">
            <a:avLst/>
          </a:prstGeom>
          <a:noFill/>
        </p:spPr>
        <p:txBody>
          <a:bodyPr wrap="square" rtlCol="0">
            <a:spAutoFit/>
          </a:bodyPr>
          <a:lstStyle/>
          <a:p>
            <a:pPr algn="l"/>
            <a:r>
              <a:rPr lang="en-US" sz="1400" b="1" dirty="0"/>
              <a:t>Case-I: Stationary, Line-of-sight (LOS)</a:t>
            </a:r>
          </a:p>
          <a:p>
            <a:pPr marL="285750" indent="-285750" algn="l">
              <a:buFont typeface="Arial" panose="020B0604020202020204" pitchFamily="34" charset="0"/>
              <a:buChar char="•"/>
            </a:pPr>
            <a:r>
              <a:rPr lang="en-US" sz="1400" dirty="0">
                <a:solidFill>
                  <a:schemeClr val="bg2">
                    <a:lumMod val="10000"/>
                  </a:schemeClr>
                </a:solidFill>
              </a:rPr>
              <a:t>Stationary AP</a:t>
            </a:r>
          </a:p>
          <a:p>
            <a:pPr marL="285750" indent="-285750" algn="l">
              <a:buFont typeface="Arial" panose="020B0604020202020204" pitchFamily="34" charset="0"/>
              <a:buChar char="•"/>
            </a:pPr>
            <a:r>
              <a:rPr lang="en-US" sz="1400" dirty="0">
                <a:solidFill>
                  <a:schemeClr val="bg2">
                    <a:lumMod val="10000"/>
                  </a:schemeClr>
                </a:solidFill>
                <a:sym typeface="Wingdings" pitchFamily="2" charset="2"/>
              </a:rPr>
              <a:t>Stationary Associated Client (~16 ft from AP)</a:t>
            </a:r>
          </a:p>
          <a:p>
            <a:pPr marL="285750" indent="-285750" algn="l">
              <a:buFont typeface="Arial" panose="020B0604020202020204" pitchFamily="34" charset="0"/>
              <a:buChar char="•"/>
            </a:pPr>
            <a:r>
              <a:rPr lang="en-US" sz="1400" dirty="0">
                <a:solidFill>
                  <a:schemeClr val="bg2">
                    <a:lumMod val="10000"/>
                  </a:schemeClr>
                </a:solidFill>
                <a:sym typeface="Wingdings" pitchFamily="2" charset="2"/>
              </a:rPr>
              <a:t>Stationary Discovery Client  (~16 ft from AP)</a:t>
            </a:r>
          </a:p>
        </p:txBody>
      </p:sp>
      <p:sp>
        <p:nvSpPr>
          <p:cNvPr id="11" name="TextBox 10">
            <a:extLst>
              <a:ext uri="{FF2B5EF4-FFF2-40B4-BE49-F238E27FC236}">
                <a16:creationId xmlns:a16="http://schemas.microsoft.com/office/drawing/2014/main" id="{2344FA5A-2D5D-6F43-8893-A8B1B8B435E9}"/>
              </a:ext>
            </a:extLst>
          </p:cNvPr>
          <p:cNvSpPr txBox="1"/>
          <p:nvPr/>
        </p:nvSpPr>
        <p:spPr>
          <a:xfrm>
            <a:off x="4716016" y="2279468"/>
            <a:ext cx="4325091" cy="1169551"/>
          </a:xfrm>
          <a:prstGeom prst="rect">
            <a:avLst/>
          </a:prstGeom>
          <a:noFill/>
        </p:spPr>
        <p:txBody>
          <a:bodyPr wrap="square" rtlCol="0">
            <a:spAutoFit/>
          </a:bodyPr>
          <a:lstStyle/>
          <a:p>
            <a:pPr algn="l"/>
            <a:r>
              <a:rPr lang="en-US" sz="1400" b="1" dirty="0"/>
              <a:t>Case-II: Stationary, Non line-of-sight (NLOS)</a:t>
            </a:r>
          </a:p>
          <a:p>
            <a:pPr marL="285750" indent="-285750" algn="l">
              <a:buFont typeface="Arial" panose="020B0604020202020204" pitchFamily="34" charset="0"/>
              <a:buChar char="•"/>
            </a:pPr>
            <a:r>
              <a:rPr lang="en-US" sz="1400" dirty="0">
                <a:solidFill>
                  <a:schemeClr val="bg2">
                    <a:lumMod val="10000"/>
                  </a:schemeClr>
                </a:solidFill>
              </a:rPr>
              <a:t>Stationary AP</a:t>
            </a:r>
          </a:p>
          <a:p>
            <a:pPr marL="285750" indent="-285750" algn="l">
              <a:buFont typeface="Arial" panose="020B0604020202020204" pitchFamily="34" charset="0"/>
              <a:buChar char="•"/>
            </a:pPr>
            <a:r>
              <a:rPr lang="en-US" sz="1400" dirty="0">
                <a:solidFill>
                  <a:schemeClr val="bg2">
                    <a:lumMod val="10000"/>
                  </a:schemeClr>
                </a:solidFill>
                <a:sym typeface="Wingdings" pitchFamily="2" charset="2"/>
              </a:rPr>
              <a:t>Stationary Associated Client (~18 ft NLOS from AP)</a:t>
            </a:r>
          </a:p>
          <a:p>
            <a:pPr marL="285750" indent="-285750" algn="l">
              <a:buFont typeface="Arial" panose="020B0604020202020204" pitchFamily="34" charset="0"/>
              <a:buChar char="•"/>
            </a:pPr>
            <a:r>
              <a:rPr lang="en-US" sz="1400" dirty="0">
                <a:solidFill>
                  <a:schemeClr val="bg2">
                    <a:lumMod val="10000"/>
                  </a:schemeClr>
                </a:solidFill>
                <a:sym typeface="Wingdings" pitchFamily="2" charset="2"/>
              </a:rPr>
              <a:t>Stationary Discovery Client  (~18 ft NLOS from AP)</a:t>
            </a:r>
            <a:endParaRPr lang="en-US" sz="1400" dirty="0">
              <a:solidFill>
                <a:schemeClr val="accent2"/>
              </a:solidFill>
            </a:endParaRPr>
          </a:p>
          <a:p>
            <a:pPr marL="285750" indent="-285750" algn="l">
              <a:buFont typeface="Arial" panose="020B0604020202020204" pitchFamily="34" charset="0"/>
              <a:buChar char="•"/>
            </a:pPr>
            <a:endParaRPr lang="en-US" sz="1400" dirty="0">
              <a:solidFill>
                <a:schemeClr val="accent2"/>
              </a:solidFill>
            </a:endParaRPr>
          </a:p>
        </p:txBody>
      </p:sp>
      <p:sp>
        <p:nvSpPr>
          <p:cNvPr id="12" name="TextBox 11">
            <a:extLst>
              <a:ext uri="{FF2B5EF4-FFF2-40B4-BE49-F238E27FC236}">
                <a16:creationId xmlns:a16="http://schemas.microsoft.com/office/drawing/2014/main" id="{0CCAFCA1-F4E6-9B43-92FB-49524EA29E9A}"/>
              </a:ext>
            </a:extLst>
          </p:cNvPr>
          <p:cNvSpPr txBox="1"/>
          <p:nvPr/>
        </p:nvSpPr>
        <p:spPr>
          <a:xfrm>
            <a:off x="4716016" y="3345835"/>
            <a:ext cx="4427984" cy="954107"/>
          </a:xfrm>
          <a:prstGeom prst="rect">
            <a:avLst/>
          </a:prstGeom>
          <a:noFill/>
        </p:spPr>
        <p:txBody>
          <a:bodyPr wrap="square" rtlCol="0">
            <a:spAutoFit/>
          </a:bodyPr>
          <a:lstStyle/>
          <a:p>
            <a:pPr algn="l"/>
            <a:r>
              <a:rPr lang="en-US" sz="1400" b="1" dirty="0"/>
              <a:t>Case-III: Moving</a:t>
            </a:r>
          </a:p>
          <a:p>
            <a:pPr marL="285750" indent="-285750" algn="l">
              <a:buFont typeface="Arial" panose="020B0604020202020204" pitchFamily="34" charset="0"/>
              <a:buChar char="•"/>
            </a:pPr>
            <a:r>
              <a:rPr lang="en-US" sz="1400" dirty="0">
                <a:solidFill>
                  <a:schemeClr val="bg2">
                    <a:lumMod val="10000"/>
                  </a:schemeClr>
                </a:solidFill>
              </a:rPr>
              <a:t>Stationary AP</a:t>
            </a:r>
          </a:p>
          <a:p>
            <a:pPr marL="285750" indent="-285750" algn="l">
              <a:buFont typeface="Arial" panose="020B0604020202020204" pitchFamily="34" charset="0"/>
              <a:buChar char="•"/>
            </a:pPr>
            <a:r>
              <a:rPr lang="en-US" sz="1400" dirty="0">
                <a:solidFill>
                  <a:schemeClr val="bg2">
                    <a:lumMod val="10000"/>
                  </a:schemeClr>
                </a:solidFill>
                <a:sym typeface="Wingdings" pitchFamily="2" charset="2"/>
              </a:rPr>
              <a:t>Moving Associated Client</a:t>
            </a:r>
          </a:p>
          <a:p>
            <a:pPr marL="285750" indent="-285750" algn="l">
              <a:buFont typeface="Arial" panose="020B0604020202020204" pitchFamily="34" charset="0"/>
              <a:buChar char="•"/>
            </a:pPr>
            <a:r>
              <a:rPr lang="en-US" sz="1400" dirty="0">
                <a:solidFill>
                  <a:schemeClr val="bg2">
                    <a:lumMod val="10000"/>
                  </a:schemeClr>
                </a:solidFill>
                <a:sym typeface="Wingdings" pitchFamily="2" charset="2"/>
              </a:rPr>
              <a:t>Moving Discovery Client</a:t>
            </a:r>
            <a:endParaRPr lang="en-US" sz="1400" dirty="0">
              <a:solidFill>
                <a:schemeClr val="accent2"/>
              </a:solidFill>
            </a:endParaRPr>
          </a:p>
        </p:txBody>
      </p:sp>
      <p:pic>
        <p:nvPicPr>
          <p:cNvPr id="6" name="Picture 5" descr="A screenshot of a cell phone&#10;&#10;Description automatically generated">
            <a:extLst>
              <a:ext uri="{FF2B5EF4-FFF2-40B4-BE49-F238E27FC236}">
                <a16:creationId xmlns:a16="http://schemas.microsoft.com/office/drawing/2014/main" id="{FC1AF0B8-FC99-444C-A3F5-D3D182688BD5}"/>
              </a:ext>
            </a:extLst>
          </p:cNvPr>
          <p:cNvPicPr>
            <a:picLocks noChangeAspect="1"/>
          </p:cNvPicPr>
          <p:nvPr/>
        </p:nvPicPr>
        <p:blipFill>
          <a:blip r:embed="rId2"/>
          <a:stretch>
            <a:fillRect/>
          </a:stretch>
        </p:blipFill>
        <p:spPr>
          <a:xfrm>
            <a:off x="275270" y="1497132"/>
            <a:ext cx="4268263" cy="2802809"/>
          </a:xfrm>
          <a:prstGeom prst="rect">
            <a:avLst/>
          </a:prstGeom>
        </p:spPr>
      </p:pic>
    </p:spTree>
    <p:extLst>
      <p:ext uri="{BB962C8B-B14F-4D97-AF65-F5344CB8AC3E}">
        <p14:creationId xmlns:p14="http://schemas.microsoft.com/office/powerpoint/2010/main" val="1038097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55</a:t>
            </a:fld>
            <a:endParaRPr lang="en-US" dirty="0"/>
          </a:p>
        </p:txBody>
      </p:sp>
      <p:pic>
        <p:nvPicPr>
          <p:cNvPr id="4" name="Picture 3">
            <a:extLst>
              <a:ext uri="{FF2B5EF4-FFF2-40B4-BE49-F238E27FC236}">
                <a16:creationId xmlns:a16="http://schemas.microsoft.com/office/drawing/2014/main" id="{82D58C2E-7A34-8F4F-A0E8-8B0334B01D6B}"/>
              </a:ext>
            </a:extLst>
          </p:cNvPr>
          <p:cNvPicPr>
            <a:picLocks noChangeAspect="1"/>
          </p:cNvPicPr>
          <p:nvPr/>
        </p:nvPicPr>
        <p:blipFill>
          <a:blip r:embed="rId3"/>
          <a:stretch>
            <a:fillRect/>
          </a:stretch>
        </p:blipFill>
        <p:spPr>
          <a:xfrm>
            <a:off x="467543" y="1191596"/>
            <a:ext cx="3960441" cy="2760307"/>
          </a:xfrm>
          <a:prstGeom prst="rect">
            <a:avLst/>
          </a:prstGeom>
        </p:spPr>
      </p:pic>
      <p:pic>
        <p:nvPicPr>
          <p:cNvPr id="6" name="Picture 5">
            <a:extLst>
              <a:ext uri="{FF2B5EF4-FFF2-40B4-BE49-F238E27FC236}">
                <a16:creationId xmlns:a16="http://schemas.microsoft.com/office/drawing/2014/main" id="{031FDC71-30A7-7C43-91BB-4EA3EF00E62F}"/>
              </a:ext>
            </a:extLst>
          </p:cNvPr>
          <p:cNvPicPr>
            <a:picLocks noChangeAspect="1"/>
          </p:cNvPicPr>
          <p:nvPr/>
        </p:nvPicPr>
        <p:blipFill>
          <a:blip r:embed="rId4"/>
          <a:stretch>
            <a:fillRect/>
          </a:stretch>
        </p:blipFill>
        <p:spPr>
          <a:xfrm>
            <a:off x="4652441" y="1230867"/>
            <a:ext cx="3960440" cy="2760307"/>
          </a:xfrm>
          <a:prstGeom prst="rect">
            <a:avLst/>
          </a:prstGeom>
        </p:spPr>
      </p:pic>
      <p:sp>
        <p:nvSpPr>
          <p:cNvPr id="7" name="Rectangle 1">
            <a:extLst>
              <a:ext uri="{FF2B5EF4-FFF2-40B4-BE49-F238E27FC236}">
                <a16:creationId xmlns:a16="http://schemas.microsoft.com/office/drawing/2014/main" id="{1E87CB76-47D4-B04F-81D8-D6EA7E0D9DF7}"/>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Probe Responses and Latency</a:t>
            </a:r>
          </a:p>
        </p:txBody>
      </p:sp>
      <p:sp>
        <p:nvSpPr>
          <p:cNvPr id="8" name="Oval 3">
            <a:extLst>
              <a:ext uri="{FF2B5EF4-FFF2-40B4-BE49-F238E27FC236}">
                <a16:creationId xmlns:a16="http://schemas.microsoft.com/office/drawing/2014/main" id="{4FA6623A-3FC3-3E41-A1DE-5488058DA49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 name="Oval 4">
            <a:extLst>
              <a:ext uri="{FF2B5EF4-FFF2-40B4-BE49-F238E27FC236}">
                <a16:creationId xmlns:a16="http://schemas.microsoft.com/office/drawing/2014/main" id="{040A14E5-8C2C-D340-9F67-DDBFDE9D3354}"/>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0" name="Oval 5">
            <a:extLst>
              <a:ext uri="{FF2B5EF4-FFF2-40B4-BE49-F238E27FC236}">
                <a16:creationId xmlns:a16="http://schemas.microsoft.com/office/drawing/2014/main" id="{D64127B4-11BC-0649-9BDE-F307C0333017}"/>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11" name="Straight Arrow Connector 10">
            <a:extLst>
              <a:ext uri="{FF2B5EF4-FFF2-40B4-BE49-F238E27FC236}">
                <a16:creationId xmlns:a16="http://schemas.microsoft.com/office/drawing/2014/main" id="{FC62404C-2BB9-2B44-857A-638E0944C7A6}"/>
              </a:ext>
            </a:extLst>
          </p:cNvPr>
          <p:cNvCxnSpPr>
            <a:cxnSpLocks/>
          </p:cNvCxnSpPr>
          <p:nvPr/>
        </p:nvCxnSpPr>
        <p:spPr bwMode="auto">
          <a:xfrm>
            <a:off x="941367" y="2571749"/>
            <a:ext cx="3098211" cy="0"/>
          </a:xfrm>
          <a:prstGeom prst="straightConnector1">
            <a:avLst/>
          </a:prstGeom>
          <a:blipFill dpi="0" rotWithShape="0">
            <a:blip r:embed="rId5"/>
            <a:srcRect/>
            <a:tile tx="0" ty="0" sx="100000" sy="100000" flip="none" algn="tl"/>
          </a:blipFill>
          <a:ln w="25400" cap="flat" cmpd="sng" algn="ctr">
            <a:solidFill>
              <a:srgbClr val="000000"/>
            </a:solidFill>
            <a:prstDash val="sysDash"/>
            <a:round/>
            <a:headEnd type="none"/>
            <a:tailEnd type="non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7" name="TextBox 16">
            <a:extLst>
              <a:ext uri="{FF2B5EF4-FFF2-40B4-BE49-F238E27FC236}">
                <a16:creationId xmlns:a16="http://schemas.microsoft.com/office/drawing/2014/main" id="{A5007D2A-68C8-D245-8BC1-AC5BC205887B}"/>
              </a:ext>
            </a:extLst>
          </p:cNvPr>
          <p:cNvSpPr txBox="1"/>
          <p:nvPr/>
        </p:nvSpPr>
        <p:spPr>
          <a:xfrm>
            <a:off x="2001983" y="3172182"/>
            <a:ext cx="394660" cy="415498"/>
          </a:xfrm>
          <a:prstGeom prst="rect">
            <a:avLst/>
          </a:prstGeom>
          <a:noFill/>
        </p:spPr>
        <p:txBody>
          <a:bodyPr wrap="none" rtlCol="0">
            <a:spAutoFit/>
          </a:bodyPr>
          <a:lstStyle/>
          <a:p>
            <a:r>
              <a:rPr lang="en-US" dirty="0"/>
              <a:t>6 </a:t>
            </a:r>
          </a:p>
        </p:txBody>
      </p:sp>
      <p:sp>
        <p:nvSpPr>
          <p:cNvPr id="18" name="TextBox 17">
            <a:extLst>
              <a:ext uri="{FF2B5EF4-FFF2-40B4-BE49-F238E27FC236}">
                <a16:creationId xmlns:a16="http://schemas.microsoft.com/office/drawing/2014/main" id="{5057CCBD-262E-414F-97C9-D232B09081A2}"/>
              </a:ext>
            </a:extLst>
          </p:cNvPr>
          <p:cNvSpPr txBox="1"/>
          <p:nvPr/>
        </p:nvSpPr>
        <p:spPr>
          <a:xfrm>
            <a:off x="3245330" y="3172182"/>
            <a:ext cx="529312" cy="415498"/>
          </a:xfrm>
          <a:prstGeom prst="rect">
            <a:avLst/>
          </a:prstGeom>
          <a:noFill/>
        </p:spPr>
        <p:txBody>
          <a:bodyPr wrap="none" rtlCol="0">
            <a:spAutoFit/>
          </a:bodyPr>
          <a:lstStyle/>
          <a:p>
            <a:r>
              <a:rPr lang="en-US" dirty="0"/>
              <a:t>22 </a:t>
            </a:r>
          </a:p>
        </p:txBody>
      </p:sp>
      <p:cxnSp>
        <p:nvCxnSpPr>
          <p:cNvPr id="20" name="Straight Arrow Connector 19">
            <a:extLst>
              <a:ext uri="{FF2B5EF4-FFF2-40B4-BE49-F238E27FC236}">
                <a16:creationId xmlns:a16="http://schemas.microsoft.com/office/drawing/2014/main" id="{3989A62E-2C76-454F-8D24-9BEE914087B6}"/>
              </a:ext>
            </a:extLst>
          </p:cNvPr>
          <p:cNvCxnSpPr/>
          <p:nvPr/>
        </p:nvCxnSpPr>
        <p:spPr bwMode="auto">
          <a:xfrm>
            <a:off x="1949479" y="2571749"/>
            <a:ext cx="0" cy="1008113"/>
          </a:xfrm>
          <a:prstGeom prst="straightConnector1">
            <a:avLst/>
          </a:prstGeom>
          <a:blipFill dpi="0" rotWithShape="0">
            <a:blip r:embed="rId5"/>
            <a:srcRect/>
            <a:tile tx="0" ty="0" sx="100000" sy="100000" flip="none" algn="tl"/>
          </a:blipFill>
          <a:ln w="25400" cap="flat" cmpd="sng" algn="ctr">
            <a:solidFill>
              <a:schemeClr val="accent3"/>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Arrow Connector 20">
            <a:extLst>
              <a:ext uri="{FF2B5EF4-FFF2-40B4-BE49-F238E27FC236}">
                <a16:creationId xmlns:a16="http://schemas.microsoft.com/office/drawing/2014/main" id="{8612AD9C-F306-CF4E-A027-436250CE0ACF}"/>
              </a:ext>
            </a:extLst>
          </p:cNvPr>
          <p:cNvCxnSpPr/>
          <p:nvPr/>
        </p:nvCxnSpPr>
        <p:spPr bwMode="auto">
          <a:xfrm>
            <a:off x="3212399" y="2571748"/>
            <a:ext cx="0" cy="1008113"/>
          </a:xfrm>
          <a:prstGeom prst="straightConnector1">
            <a:avLst/>
          </a:prstGeom>
          <a:blipFill dpi="0" rotWithShape="0">
            <a:blip r:embed="rId5"/>
            <a:srcRect/>
            <a:tile tx="0" ty="0" sx="100000" sy="100000" flip="none" algn="tl"/>
          </a:blipFill>
          <a:ln w="25400" cap="flat" cmpd="sng" algn="ctr">
            <a:solidFill>
              <a:schemeClr val="accent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2" name="TextBox 21">
            <a:extLst>
              <a:ext uri="{FF2B5EF4-FFF2-40B4-BE49-F238E27FC236}">
                <a16:creationId xmlns:a16="http://schemas.microsoft.com/office/drawing/2014/main" id="{19C296B6-6742-2345-83A7-1AA72A768767}"/>
              </a:ext>
            </a:extLst>
          </p:cNvPr>
          <p:cNvSpPr txBox="1"/>
          <p:nvPr/>
        </p:nvSpPr>
        <p:spPr>
          <a:xfrm>
            <a:off x="1006462" y="2206307"/>
            <a:ext cx="918841" cy="369332"/>
          </a:xfrm>
          <a:prstGeom prst="rect">
            <a:avLst/>
          </a:prstGeom>
          <a:noFill/>
        </p:spPr>
        <p:txBody>
          <a:bodyPr wrap="none" rtlCol="0">
            <a:spAutoFit/>
          </a:bodyPr>
          <a:lstStyle/>
          <a:p>
            <a:r>
              <a:rPr lang="en-US" sz="1800" dirty="0"/>
              <a:t>median </a:t>
            </a:r>
          </a:p>
        </p:txBody>
      </p:sp>
      <p:sp>
        <p:nvSpPr>
          <p:cNvPr id="23" name="TextBox 22">
            <a:extLst>
              <a:ext uri="{FF2B5EF4-FFF2-40B4-BE49-F238E27FC236}">
                <a16:creationId xmlns:a16="http://schemas.microsoft.com/office/drawing/2014/main" id="{DE8FD9E0-1E4F-154F-9390-7D1DEFE3ED2A}"/>
              </a:ext>
            </a:extLst>
          </p:cNvPr>
          <p:cNvSpPr txBox="1"/>
          <p:nvPr/>
        </p:nvSpPr>
        <p:spPr>
          <a:xfrm>
            <a:off x="94217" y="4115434"/>
            <a:ext cx="4604851" cy="369332"/>
          </a:xfrm>
          <a:prstGeom prst="rect">
            <a:avLst/>
          </a:prstGeom>
          <a:noFill/>
        </p:spPr>
        <p:txBody>
          <a:bodyPr wrap="square" rtlCol="0">
            <a:spAutoFit/>
          </a:bodyPr>
          <a:lstStyle/>
          <a:p>
            <a:r>
              <a:rPr lang="en-US" sz="1800" dirty="0" err="1">
                <a:solidFill>
                  <a:schemeClr val="accent4"/>
                </a:solidFill>
              </a:rPr>
              <a:t>CSIscan</a:t>
            </a:r>
            <a:r>
              <a:rPr lang="en-US" sz="1800" dirty="0">
                <a:solidFill>
                  <a:schemeClr val="accent4"/>
                </a:solidFill>
              </a:rPr>
              <a:t> reduces probe response by 72%</a:t>
            </a:r>
          </a:p>
        </p:txBody>
      </p:sp>
      <p:cxnSp>
        <p:nvCxnSpPr>
          <p:cNvPr id="24" name="Straight Arrow Connector 23">
            <a:extLst>
              <a:ext uri="{FF2B5EF4-FFF2-40B4-BE49-F238E27FC236}">
                <a16:creationId xmlns:a16="http://schemas.microsoft.com/office/drawing/2014/main" id="{FFAAF174-BB84-A344-8B5B-9CD39EC00234}"/>
              </a:ext>
            </a:extLst>
          </p:cNvPr>
          <p:cNvCxnSpPr>
            <a:cxnSpLocks/>
          </p:cNvCxnSpPr>
          <p:nvPr/>
        </p:nvCxnSpPr>
        <p:spPr bwMode="auto">
          <a:xfrm>
            <a:off x="5148064" y="1614625"/>
            <a:ext cx="3098211" cy="0"/>
          </a:xfrm>
          <a:prstGeom prst="straightConnector1">
            <a:avLst/>
          </a:prstGeom>
          <a:blipFill dpi="0" rotWithShape="0">
            <a:blip r:embed="rId5"/>
            <a:srcRect/>
            <a:tile tx="0" ty="0" sx="100000" sy="100000" flip="none" algn="tl"/>
          </a:blipFill>
          <a:ln w="25400" cap="flat" cmpd="sng" algn="ctr">
            <a:solidFill>
              <a:srgbClr val="000000"/>
            </a:solidFill>
            <a:prstDash val="sysDash"/>
            <a:round/>
            <a:headEnd type="none"/>
            <a:tailEnd type="non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5" name="TextBox 24">
            <a:extLst>
              <a:ext uri="{FF2B5EF4-FFF2-40B4-BE49-F238E27FC236}">
                <a16:creationId xmlns:a16="http://schemas.microsoft.com/office/drawing/2014/main" id="{7CF69700-D8AC-EA4E-BFD6-FAAB123CA3BF}"/>
              </a:ext>
            </a:extLst>
          </p:cNvPr>
          <p:cNvSpPr txBox="1"/>
          <p:nvPr/>
        </p:nvSpPr>
        <p:spPr>
          <a:xfrm>
            <a:off x="6605779" y="1204894"/>
            <a:ext cx="1710725" cy="369332"/>
          </a:xfrm>
          <a:prstGeom prst="rect">
            <a:avLst/>
          </a:prstGeom>
          <a:noFill/>
        </p:spPr>
        <p:txBody>
          <a:bodyPr wrap="none" rtlCol="0">
            <a:spAutoFit/>
          </a:bodyPr>
          <a:lstStyle/>
          <a:p>
            <a:r>
              <a:rPr lang="en-US" sz="1800" dirty="0"/>
              <a:t>long-tail latency </a:t>
            </a:r>
          </a:p>
        </p:txBody>
      </p:sp>
      <p:cxnSp>
        <p:nvCxnSpPr>
          <p:cNvPr id="26" name="Straight Arrow Connector 25">
            <a:extLst>
              <a:ext uri="{FF2B5EF4-FFF2-40B4-BE49-F238E27FC236}">
                <a16:creationId xmlns:a16="http://schemas.microsoft.com/office/drawing/2014/main" id="{7621945C-314B-0C40-804E-4E0BAAF8604B}"/>
              </a:ext>
            </a:extLst>
          </p:cNvPr>
          <p:cNvCxnSpPr>
            <a:cxnSpLocks/>
          </p:cNvCxnSpPr>
          <p:nvPr/>
        </p:nvCxnSpPr>
        <p:spPr bwMode="auto">
          <a:xfrm>
            <a:off x="5364088" y="1602909"/>
            <a:ext cx="0" cy="2024042"/>
          </a:xfrm>
          <a:prstGeom prst="straightConnector1">
            <a:avLst/>
          </a:prstGeom>
          <a:blipFill dpi="0" rotWithShape="0">
            <a:blip r:embed="rId5"/>
            <a:srcRect/>
            <a:tile tx="0" ty="0" sx="100000" sy="100000" flip="none" algn="tl"/>
          </a:blipFill>
          <a:ln w="25400" cap="flat" cmpd="sng" algn="ctr">
            <a:solidFill>
              <a:schemeClr val="accent3"/>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8" name="Straight Arrow Connector 27">
            <a:extLst>
              <a:ext uri="{FF2B5EF4-FFF2-40B4-BE49-F238E27FC236}">
                <a16:creationId xmlns:a16="http://schemas.microsoft.com/office/drawing/2014/main" id="{C0511AD5-1501-4E44-88B2-3776127DABF5}"/>
              </a:ext>
            </a:extLst>
          </p:cNvPr>
          <p:cNvCxnSpPr>
            <a:cxnSpLocks/>
          </p:cNvCxnSpPr>
          <p:nvPr/>
        </p:nvCxnSpPr>
        <p:spPr bwMode="auto">
          <a:xfrm>
            <a:off x="7956376" y="1569194"/>
            <a:ext cx="0" cy="2057757"/>
          </a:xfrm>
          <a:prstGeom prst="straightConnector1">
            <a:avLst/>
          </a:prstGeom>
          <a:blipFill dpi="0" rotWithShape="0">
            <a:blip r:embed="rId5"/>
            <a:srcRect/>
            <a:tile tx="0" ty="0" sx="100000" sy="100000" flip="none" algn="tl"/>
          </a:blipFill>
          <a:ln w="25400" cap="flat" cmpd="sng" algn="ctr">
            <a:solidFill>
              <a:schemeClr val="accent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0" name="TextBox 29">
            <a:extLst>
              <a:ext uri="{FF2B5EF4-FFF2-40B4-BE49-F238E27FC236}">
                <a16:creationId xmlns:a16="http://schemas.microsoft.com/office/drawing/2014/main" id="{9C4D0566-5E33-E84B-89D9-407F33612DBD}"/>
              </a:ext>
            </a:extLst>
          </p:cNvPr>
          <p:cNvSpPr txBox="1"/>
          <p:nvPr/>
        </p:nvSpPr>
        <p:spPr>
          <a:xfrm>
            <a:off x="5388265" y="3033971"/>
            <a:ext cx="394660" cy="415498"/>
          </a:xfrm>
          <a:prstGeom prst="rect">
            <a:avLst/>
          </a:prstGeom>
          <a:noFill/>
        </p:spPr>
        <p:txBody>
          <a:bodyPr wrap="none" rtlCol="0">
            <a:spAutoFit/>
          </a:bodyPr>
          <a:lstStyle/>
          <a:p>
            <a:r>
              <a:rPr lang="en-US" dirty="0"/>
              <a:t>6 </a:t>
            </a:r>
          </a:p>
        </p:txBody>
      </p:sp>
      <p:sp>
        <p:nvSpPr>
          <p:cNvPr id="31" name="TextBox 30">
            <a:extLst>
              <a:ext uri="{FF2B5EF4-FFF2-40B4-BE49-F238E27FC236}">
                <a16:creationId xmlns:a16="http://schemas.microsoft.com/office/drawing/2014/main" id="{906BAE1B-9288-C54F-9008-4F419C09A3D7}"/>
              </a:ext>
            </a:extLst>
          </p:cNvPr>
          <p:cNvSpPr txBox="1"/>
          <p:nvPr/>
        </p:nvSpPr>
        <p:spPr>
          <a:xfrm>
            <a:off x="8145194" y="3035293"/>
            <a:ext cx="663964" cy="415498"/>
          </a:xfrm>
          <a:prstGeom prst="rect">
            <a:avLst/>
          </a:prstGeom>
          <a:noFill/>
        </p:spPr>
        <p:txBody>
          <a:bodyPr wrap="none" rtlCol="0">
            <a:spAutoFit/>
          </a:bodyPr>
          <a:lstStyle/>
          <a:p>
            <a:r>
              <a:rPr lang="en-US" dirty="0"/>
              <a:t>132 </a:t>
            </a:r>
          </a:p>
        </p:txBody>
      </p:sp>
      <p:sp>
        <p:nvSpPr>
          <p:cNvPr id="32" name="Rectangle 31">
            <a:extLst>
              <a:ext uri="{FF2B5EF4-FFF2-40B4-BE49-F238E27FC236}">
                <a16:creationId xmlns:a16="http://schemas.microsoft.com/office/drawing/2014/main" id="{8E9B96B1-24B0-974D-8F73-CA3C37B9FA67}"/>
              </a:ext>
            </a:extLst>
          </p:cNvPr>
          <p:cNvSpPr/>
          <p:nvPr/>
        </p:nvSpPr>
        <p:spPr>
          <a:xfrm>
            <a:off x="4818214" y="4115434"/>
            <a:ext cx="3638367" cy="646331"/>
          </a:xfrm>
          <a:prstGeom prst="rect">
            <a:avLst/>
          </a:prstGeom>
        </p:spPr>
        <p:txBody>
          <a:bodyPr wrap="none">
            <a:spAutoFit/>
          </a:bodyPr>
          <a:lstStyle/>
          <a:p>
            <a:r>
              <a:rPr lang="en-US" sz="1800" dirty="0">
                <a:solidFill>
                  <a:schemeClr val="accent4"/>
                </a:solidFill>
              </a:rPr>
              <a:t>Tail (99</a:t>
            </a:r>
            <a:r>
              <a:rPr lang="en-US" sz="1800" baseline="30000" dirty="0">
                <a:solidFill>
                  <a:schemeClr val="accent4"/>
                </a:solidFill>
              </a:rPr>
              <a:t>th</a:t>
            </a:r>
            <a:r>
              <a:rPr lang="en-US" sz="1800" dirty="0">
                <a:solidFill>
                  <a:schemeClr val="accent4"/>
                </a:solidFill>
              </a:rPr>
              <a:t> percentile) latency reduces </a:t>
            </a:r>
          </a:p>
          <a:p>
            <a:r>
              <a:rPr lang="en-US" sz="1800" dirty="0">
                <a:solidFill>
                  <a:schemeClr val="accent4"/>
                </a:solidFill>
              </a:rPr>
              <a:t>from 132ms to 6ms</a:t>
            </a:r>
          </a:p>
        </p:txBody>
      </p:sp>
    </p:spTree>
    <p:extLst>
      <p:ext uri="{BB962C8B-B14F-4D97-AF65-F5344CB8AC3E}">
        <p14:creationId xmlns:p14="http://schemas.microsoft.com/office/powerpoint/2010/main" val="4078790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ppt_w/2"/>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ppt_w</p:attrName>
                                        </p:attrNameLst>
                                      </p:cBhvr>
                                      <p:tavLst>
                                        <p:tav tm="0">
                                          <p:val>
                                            <p:fltVal val="0"/>
                                          </p:val>
                                        </p:tav>
                                        <p:tav tm="100000">
                                          <p:val>
                                            <p:strVal val="#ppt_w"/>
                                          </p:val>
                                        </p:tav>
                                      </p:tavLst>
                                    </p:anim>
                                    <p:anim calcmode="lin" valueType="num">
                                      <p:cBhvr>
                                        <p:cTn id="10" dur="500" fill="hold"/>
                                        <p:tgtEl>
                                          <p:spTgt spid="11"/>
                                        </p:tgtEl>
                                        <p:attrNameLst>
                                          <p:attrName>ppt_h</p:attrName>
                                        </p:attrNameLst>
                                      </p:cBhvr>
                                      <p:tavLst>
                                        <p:tav tm="0">
                                          <p:val>
                                            <p:strVal val="#ppt_h"/>
                                          </p:val>
                                        </p:tav>
                                        <p:tav tm="100000">
                                          <p:val>
                                            <p:strVal val="#ppt_h"/>
                                          </p:val>
                                        </p:tav>
                                      </p:tavLst>
                                    </p:anim>
                                  </p:childTnLst>
                                </p:cTn>
                              </p:par>
                              <p:par>
                                <p:cTn id="11" presetID="1" presetClass="entr" presetSubtype="0"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7" presetClass="entr" presetSubtype="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ppt_x</p:attrName>
                                        </p:attrNameLst>
                                      </p:cBhvr>
                                      <p:tavLst>
                                        <p:tav tm="0">
                                          <p:val>
                                            <p:strVal val="#ppt_x"/>
                                          </p:val>
                                        </p:tav>
                                        <p:tav tm="100000">
                                          <p:val>
                                            <p:strVal val="#ppt_x"/>
                                          </p:val>
                                        </p:tav>
                                      </p:tavLst>
                                    </p:anim>
                                    <p:anim calcmode="lin" valueType="num">
                                      <p:cBhvr>
                                        <p:cTn id="18" dur="500" fill="hold"/>
                                        <p:tgtEl>
                                          <p:spTgt spid="20"/>
                                        </p:tgtEl>
                                        <p:attrNameLst>
                                          <p:attrName>ppt_y</p:attrName>
                                        </p:attrNameLst>
                                      </p:cBhvr>
                                      <p:tavLst>
                                        <p:tav tm="0">
                                          <p:val>
                                            <p:strVal val="#ppt_y-#ppt_h/2"/>
                                          </p:val>
                                        </p:tav>
                                        <p:tav tm="100000">
                                          <p:val>
                                            <p:strVal val="#ppt_y"/>
                                          </p:val>
                                        </p:tav>
                                      </p:tavLst>
                                    </p:anim>
                                    <p:anim calcmode="lin" valueType="num">
                                      <p:cBhvr>
                                        <p:cTn id="19" dur="500" fill="hold"/>
                                        <p:tgtEl>
                                          <p:spTgt spid="20"/>
                                        </p:tgtEl>
                                        <p:attrNameLst>
                                          <p:attrName>ppt_w</p:attrName>
                                        </p:attrNameLst>
                                      </p:cBhvr>
                                      <p:tavLst>
                                        <p:tav tm="0">
                                          <p:val>
                                            <p:strVal val="#ppt_w"/>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childTnLst>
                                </p:cTn>
                              </p:par>
                              <p:par>
                                <p:cTn id="21" presetID="17" presetClass="entr" presetSubtype="1"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ppt_x</p:attrName>
                                        </p:attrNameLst>
                                      </p:cBhvr>
                                      <p:tavLst>
                                        <p:tav tm="0">
                                          <p:val>
                                            <p:strVal val="#ppt_x"/>
                                          </p:val>
                                        </p:tav>
                                        <p:tav tm="100000">
                                          <p:val>
                                            <p:strVal val="#ppt_x"/>
                                          </p:val>
                                        </p:tav>
                                      </p:tavLst>
                                    </p:anim>
                                    <p:anim calcmode="lin" valueType="num">
                                      <p:cBhvr>
                                        <p:cTn id="24" dur="500" fill="hold"/>
                                        <p:tgtEl>
                                          <p:spTgt spid="21"/>
                                        </p:tgtEl>
                                        <p:attrNameLst>
                                          <p:attrName>ppt_y</p:attrName>
                                        </p:attrNameLst>
                                      </p:cBhvr>
                                      <p:tavLst>
                                        <p:tav tm="0">
                                          <p:val>
                                            <p:strVal val="#ppt_y-#ppt_h/2"/>
                                          </p:val>
                                        </p:tav>
                                        <p:tav tm="100000">
                                          <p:val>
                                            <p:strVal val="#ppt_y"/>
                                          </p:val>
                                        </p:tav>
                                      </p:tavLst>
                                    </p:anim>
                                    <p:anim calcmode="lin" valueType="num">
                                      <p:cBhvr>
                                        <p:cTn id="25" dur="500" fill="hold"/>
                                        <p:tgtEl>
                                          <p:spTgt spid="21"/>
                                        </p:tgtEl>
                                        <p:attrNameLst>
                                          <p:attrName>ppt_w</p:attrName>
                                        </p:attrNameLst>
                                      </p:cBhvr>
                                      <p:tavLst>
                                        <p:tav tm="0">
                                          <p:val>
                                            <p:strVal val="#ppt_w"/>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childTnLst>
                                </p:cTn>
                              </p:par>
                              <p:par>
                                <p:cTn id="27" presetID="1" presetClass="entr" presetSubtype="0" fill="hold" grpId="0" nodeType="withEffect">
                                  <p:stCondLst>
                                    <p:cond delay="50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par>
                                <p:cTn id="43" presetID="1" presetClass="entr" presetSubtype="0"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7" presetClass="entr" presetSubtype="1"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ppt_x</p:attrName>
                                        </p:attrNameLst>
                                      </p:cBhvr>
                                      <p:tavLst>
                                        <p:tav tm="0">
                                          <p:val>
                                            <p:strVal val="#ppt_x"/>
                                          </p:val>
                                        </p:tav>
                                        <p:tav tm="100000">
                                          <p:val>
                                            <p:strVal val="#ppt_x"/>
                                          </p:val>
                                        </p:tav>
                                      </p:tavLst>
                                    </p:anim>
                                    <p:anim calcmode="lin" valueType="num">
                                      <p:cBhvr>
                                        <p:cTn id="50" dur="500" fill="hold"/>
                                        <p:tgtEl>
                                          <p:spTgt spid="26"/>
                                        </p:tgtEl>
                                        <p:attrNameLst>
                                          <p:attrName>ppt_y</p:attrName>
                                        </p:attrNameLst>
                                      </p:cBhvr>
                                      <p:tavLst>
                                        <p:tav tm="0">
                                          <p:val>
                                            <p:strVal val="#ppt_y-#ppt_h/2"/>
                                          </p:val>
                                        </p:tav>
                                        <p:tav tm="100000">
                                          <p:val>
                                            <p:strVal val="#ppt_y"/>
                                          </p:val>
                                        </p:tav>
                                      </p:tavLst>
                                    </p:anim>
                                    <p:anim calcmode="lin" valueType="num">
                                      <p:cBhvr>
                                        <p:cTn id="51" dur="500" fill="hold"/>
                                        <p:tgtEl>
                                          <p:spTgt spid="26"/>
                                        </p:tgtEl>
                                        <p:attrNameLst>
                                          <p:attrName>ppt_w</p:attrName>
                                        </p:attrNameLst>
                                      </p:cBhvr>
                                      <p:tavLst>
                                        <p:tav tm="0">
                                          <p:val>
                                            <p:strVal val="#ppt_w"/>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childTnLst>
                                </p:cTn>
                              </p:par>
                              <p:par>
                                <p:cTn id="53" presetID="17" presetClass="entr" presetSubtype="1"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ppt_x</p:attrName>
                                        </p:attrNameLst>
                                      </p:cBhvr>
                                      <p:tavLst>
                                        <p:tav tm="0">
                                          <p:val>
                                            <p:strVal val="#ppt_x"/>
                                          </p:val>
                                        </p:tav>
                                        <p:tav tm="100000">
                                          <p:val>
                                            <p:strVal val="#ppt_x"/>
                                          </p:val>
                                        </p:tav>
                                      </p:tavLst>
                                    </p:anim>
                                    <p:anim calcmode="lin" valueType="num">
                                      <p:cBhvr>
                                        <p:cTn id="56" dur="500" fill="hold"/>
                                        <p:tgtEl>
                                          <p:spTgt spid="28"/>
                                        </p:tgtEl>
                                        <p:attrNameLst>
                                          <p:attrName>ppt_y</p:attrName>
                                        </p:attrNameLst>
                                      </p:cBhvr>
                                      <p:tavLst>
                                        <p:tav tm="0">
                                          <p:val>
                                            <p:strVal val="#ppt_y-#ppt_h/2"/>
                                          </p:val>
                                        </p:tav>
                                        <p:tav tm="100000">
                                          <p:val>
                                            <p:strVal val="#ppt_y"/>
                                          </p:val>
                                        </p:tav>
                                      </p:tavLst>
                                    </p:anim>
                                    <p:anim calcmode="lin" valueType="num">
                                      <p:cBhvr>
                                        <p:cTn id="57" dur="500" fill="hold"/>
                                        <p:tgtEl>
                                          <p:spTgt spid="28"/>
                                        </p:tgtEl>
                                        <p:attrNameLst>
                                          <p:attrName>ppt_w</p:attrName>
                                        </p:attrNameLst>
                                      </p:cBhvr>
                                      <p:tavLst>
                                        <p:tav tm="0">
                                          <p:val>
                                            <p:strVal val="#ppt_w"/>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childTnLst>
                                </p:cTn>
                              </p:par>
                              <p:par>
                                <p:cTn id="59" presetID="1" presetClass="entr" presetSubtype="0" fill="hold" grpId="0" nodeType="withEffect">
                                  <p:stCondLst>
                                    <p:cond delay="50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50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2" grpId="0"/>
      <p:bldP spid="23" grpId="0"/>
      <p:bldP spid="25" grpId="0"/>
      <p:bldP spid="30" grpId="0"/>
      <p:bldP spid="31" grpId="0"/>
      <p:bldP spid="3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56</a:t>
            </a:fld>
            <a:endParaRPr lang="en-US" dirty="0"/>
          </a:p>
        </p:txBody>
      </p:sp>
      <p:pic>
        <p:nvPicPr>
          <p:cNvPr id="5" name="Picture 4" descr="A screenshot of a cell phone&#10;&#10;Description automatically generated">
            <a:extLst>
              <a:ext uri="{FF2B5EF4-FFF2-40B4-BE49-F238E27FC236}">
                <a16:creationId xmlns:a16="http://schemas.microsoft.com/office/drawing/2014/main" id="{1181DEEF-0A85-9B4E-86DF-CFE3A853D4A7}"/>
              </a:ext>
            </a:extLst>
          </p:cNvPr>
          <p:cNvPicPr>
            <a:picLocks noChangeAspect="1"/>
          </p:cNvPicPr>
          <p:nvPr/>
        </p:nvPicPr>
        <p:blipFill>
          <a:blip r:embed="rId3"/>
          <a:stretch>
            <a:fillRect/>
          </a:stretch>
        </p:blipFill>
        <p:spPr>
          <a:xfrm>
            <a:off x="1691680" y="1419622"/>
            <a:ext cx="2932695" cy="2737182"/>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13C405ED-A87F-F44A-9395-2AE01542B918}"/>
              </a:ext>
            </a:extLst>
          </p:cNvPr>
          <p:cNvPicPr>
            <a:picLocks noChangeAspect="1"/>
          </p:cNvPicPr>
          <p:nvPr/>
        </p:nvPicPr>
        <p:blipFill>
          <a:blip r:embed="rId4"/>
          <a:stretch>
            <a:fillRect/>
          </a:stretch>
        </p:blipFill>
        <p:spPr>
          <a:xfrm>
            <a:off x="5311712" y="1419622"/>
            <a:ext cx="2932696" cy="2737182"/>
          </a:xfrm>
          <a:prstGeom prst="rect">
            <a:avLst/>
          </a:prstGeom>
        </p:spPr>
      </p:pic>
      <p:sp>
        <p:nvSpPr>
          <p:cNvPr id="9" name="Rectangle 1">
            <a:extLst>
              <a:ext uri="{FF2B5EF4-FFF2-40B4-BE49-F238E27FC236}">
                <a16:creationId xmlns:a16="http://schemas.microsoft.com/office/drawing/2014/main" id="{7CC74D7A-48AC-894A-AE14-0BA52B6CF43F}"/>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CNN Accuracy</a:t>
            </a:r>
          </a:p>
        </p:txBody>
      </p:sp>
      <p:sp>
        <p:nvSpPr>
          <p:cNvPr id="10" name="Oval 3">
            <a:extLst>
              <a:ext uri="{FF2B5EF4-FFF2-40B4-BE49-F238E27FC236}">
                <a16:creationId xmlns:a16="http://schemas.microsoft.com/office/drawing/2014/main" id="{A405BA3A-D9EB-9447-8E8F-0DBEC4A2C1E8}"/>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ECD1084F-9254-2B40-ACBE-1684CC014098}"/>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4363B240-EC2B-9E47-8A40-8772C6B95DE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 name="TextBox 2">
            <a:extLst>
              <a:ext uri="{FF2B5EF4-FFF2-40B4-BE49-F238E27FC236}">
                <a16:creationId xmlns:a16="http://schemas.microsoft.com/office/drawing/2014/main" id="{5A6AE9D5-7880-D841-A59F-E0894461FFFB}"/>
              </a:ext>
            </a:extLst>
          </p:cNvPr>
          <p:cNvSpPr txBox="1"/>
          <p:nvPr/>
        </p:nvSpPr>
        <p:spPr>
          <a:xfrm>
            <a:off x="1403269" y="4556929"/>
            <a:ext cx="3113025" cy="369332"/>
          </a:xfrm>
          <a:prstGeom prst="rect">
            <a:avLst/>
          </a:prstGeom>
          <a:noFill/>
        </p:spPr>
        <p:txBody>
          <a:bodyPr wrap="square" rtlCol="0">
            <a:spAutoFit/>
          </a:bodyPr>
          <a:lstStyle/>
          <a:p>
            <a:r>
              <a:rPr lang="en-US" sz="1800" dirty="0">
                <a:solidFill>
                  <a:schemeClr val="bg2">
                    <a:lumMod val="10000"/>
                  </a:schemeClr>
                </a:solidFill>
              </a:rPr>
              <a:t>Accuracy = 95.20%</a:t>
            </a:r>
          </a:p>
        </p:txBody>
      </p:sp>
      <p:sp>
        <p:nvSpPr>
          <p:cNvPr id="4" name="TextBox 3">
            <a:extLst>
              <a:ext uri="{FF2B5EF4-FFF2-40B4-BE49-F238E27FC236}">
                <a16:creationId xmlns:a16="http://schemas.microsoft.com/office/drawing/2014/main" id="{A5E8C700-648A-1140-AD6E-68A7B7ECAE43}"/>
              </a:ext>
            </a:extLst>
          </p:cNvPr>
          <p:cNvSpPr txBox="1"/>
          <p:nvPr/>
        </p:nvSpPr>
        <p:spPr>
          <a:xfrm>
            <a:off x="2483772" y="1244528"/>
            <a:ext cx="1152239" cy="369332"/>
          </a:xfrm>
          <a:prstGeom prst="rect">
            <a:avLst/>
          </a:prstGeom>
          <a:noFill/>
        </p:spPr>
        <p:txBody>
          <a:bodyPr wrap="none" rtlCol="0">
            <a:spAutoFit/>
          </a:bodyPr>
          <a:lstStyle/>
          <a:p>
            <a:r>
              <a:rPr lang="en-US" sz="1800" dirty="0">
                <a:solidFill>
                  <a:schemeClr val="accent4"/>
                </a:solidFill>
              </a:rPr>
              <a:t>Simulation</a:t>
            </a:r>
          </a:p>
        </p:txBody>
      </p:sp>
      <p:sp>
        <p:nvSpPr>
          <p:cNvPr id="13" name="TextBox 12">
            <a:extLst>
              <a:ext uri="{FF2B5EF4-FFF2-40B4-BE49-F238E27FC236}">
                <a16:creationId xmlns:a16="http://schemas.microsoft.com/office/drawing/2014/main" id="{E30C11AB-B54E-6C41-85A5-50B4805AD1B5}"/>
              </a:ext>
            </a:extLst>
          </p:cNvPr>
          <p:cNvSpPr txBox="1"/>
          <p:nvPr/>
        </p:nvSpPr>
        <p:spPr>
          <a:xfrm>
            <a:off x="5867391" y="1244528"/>
            <a:ext cx="1809086" cy="369332"/>
          </a:xfrm>
          <a:prstGeom prst="rect">
            <a:avLst/>
          </a:prstGeom>
          <a:noFill/>
        </p:spPr>
        <p:txBody>
          <a:bodyPr wrap="none" rtlCol="0">
            <a:spAutoFit/>
          </a:bodyPr>
          <a:lstStyle/>
          <a:p>
            <a:r>
              <a:rPr lang="en-US" sz="1800" dirty="0">
                <a:solidFill>
                  <a:schemeClr val="accent3"/>
                </a:solidFill>
              </a:rPr>
              <a:t>Live Environment</a:t>
            </a:r>
          </a:p>
        </p:txBody>
      </p:sp>
      <p:sp>
        <p:nvSpPr>
          <p:cNvPr id="14" name="TextBox 13">
            <a:extLst>
              <a:ext uri="{FF2B5EF4-FFF2-40B4-BE49-F238E27FC236}">
                <a16:creationId xmlns:a16="http://schemas.microsoft.com/office/drawing/2014/main" id="{32000CC5-90D0-2D47-A15A-92F2FB40132A}"/>
              </a:ext>
            </a:extLst>
          </p:cNvPr>
          <p:cNvSpPr txBox="1"/>
          <p:nvPr/>
        </p:nvSpPr>
        <p:spPr>
          <a:xfrm>
            <a:off x="5004048" y="4556929"/>
            <a:ext cx="3113025" cy="369332"/>
          </a:xfrm>
          <a:prstGeom prst="rect">
            <a:avLst/>
          </a:prstGeom>
          <a:noFill/>
        </p:spPr>
        <p:txBody>
          <a:bodyPr wrap="square" rtlCol="0">
            <a:spAutoFit/>
          </a:bodyPr>
          <a:lstStyle/>
          <a:p>
            <a:r>
              <a:rPr lang="en-US" sz="1800" dirty="0">
                <a:solidFill>
                  <a:schemeClr val="bg2">
                    <a:lumMod val="10000"/>
                  </a:schemeClr>
                </a:solidFill>
              </a:rPr>
              <a:t>Accuracy = 93.87%</a:t>
            </a:r>
          </a:p>
        </p:txBody>
      </p:sp>
      <p:cxnSp>
        <p:nvCxnSpPr>
          <p:cNvPr id="7" name="Straight Arrow Connector 6">
            <a:extLst>
              <a:ext uri="{FF2B5EF4-FFF2-40B4-BE49-F238E27FC236}">
                <a16:creationId xmlns:a16="http://schemas.microsoft.com/office/drawing/2014/main" id="{CEF0657F-D535-FB47-A8FF-C8714C3C8A00}"/>
              </a:ext>
            </a:extLst>
          </p:cNvPr>
          <p:cNvCxnSpPr>
            <a:cxnSpLocks/>
          </p:cNvCxnSpPr>
          <p:nvPr/>
        </p:nvCxnSpPr>
        <p:spPr bwMode="auto">
          <a:xfrm flipH="1">
            <a:off x="1453060" y="2067694"/>
            <a:ext cx="374949" cy="0"/>
          </a:xfrm>
          <a:prstGeom prst="straightConnector1">
            <a:avLst/>
          </a:prstGeom>
          <a:blipFill dpi="0" rotWithShape="0">
            <a:blip r:embed="rId5"/>
            <a:srcRect/>
            <a:tile tx="0" ty="0" sx="100000" sy="100000" flip="none" algn="tl"/>
          </a:blipFill>
          <a:ln w="25400" cap="flat" cmpd="sng" algn="ctr">
            <a:solidFill>
              <a:schemeClr val="accent2"/>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5" name="Straight Arrow Connector 14">
            <a:extLst>
              <a:ext uri="{FF2B5EF4-FFF2-40B4-BE49-F238E27FC236}">
                <a16:creationId xmlns:a16="http://schemas.microsoft.com/office/drawing/2014/main" id="{E797ABE7-ABE8-F848-B017-D5F03E81592A}"/>
              </a:ext>
            </a:extLst>
          </p:cNvPr>
          <p:cNvCxnSpPr>
            <a:cxnSpLocks/>
          </p:cNvCxnSpPr>
          <p:nvPr/>
        </p:nvCxnSpPr>
        <p:spPr bwMode="auto">
          <a:xfrm flipH="1">
            <a:off x="1463134" y="2575984"/>
            <a:ext cx="354799" cy="0"/>
          </a:xfrm>
          <a:prstGeom prst="straightConnector1">
            <a:avLst/>
          </a:prstGeom>
          <a:blipFill dpi="0" rotWithShape="0">
            <a:blip r:embed="rId5"/>
            <a:srcRect/>
            <a:tile tx="0" ty="0" sx="100000" sy="100000" flip="none" algn="tl"/>
          </a:blipFill>
          <a:ln w="25400" cap="flat" cmpd="sng" algn="ctr">
            <a:solidFill>
              <a:schemeClr val="accent2"/>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6" name="Straight Arrow Connector 15">
            <a:extLst>
              <a:ext uri="{FF2B5EF4-FFF2-40B4-BE49-F238E27FC236}">
                <a16:creationId xmlns:a16="http://schemas.microsoft.com/office/drawing/2014/main" id="{1E78CD3C-0890-3141-89D3-F4D847EDBE4D}"/>
              </a:ext>
            </a:extLst>
          </p:cNvPr>
          <p:cNvCxnSpPr>
            <a:cxnSpLocks/>
          </p:cNvCxnSpPr>
          <p:nvPr/>
        </p:nvCxnSpPr>
        <p:spPr bwMode="auto">
          <a:xfrm flipH="1">
            <a:off x="1463134" y="3108831"/>
            <a:ext cx="390518" cy="0"/>
          </a:xfrm>
          <a:prstGeom prst="straightConnector1">
            <a:avLst/>
          </a:prstGeom>
          <a:blipFill dpi="0" rotWithShape="0">
            <a:blip r:embed="rId5"/>
            <a:srcRect/>
            <a:tile tx="0" ty="0" sx="100000" sy="100000" flip="none" algn="tl"/>
          </a:blipFill>
          <a:ln w="25400" cap="flat" cmpd="sng" algn="ctr">
            <a:solidFill>
              <a:schemeClr val="accent2"/>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7" name="Straight Arrow Connector 16">
            <a:extLst>
              <a:ext uri="{FF2B5EF4-FFF2-40B4-BE49-F238E27FC236}">
                <a16:creationId xmlns:a16="http://schemas.microsoft.com/office/drawing/2014/main" id="{3A20E9ED-A2F3-E648-8E61-C1D8745DACE0}"/>
              </a:ext>
            </a:extLst>
          </p:cNvPr>
          <p:cNvCxnSpPr>
            <a:cxnSpLocks/>
          </p:cNvCxnSpPr>
          <p:nvPr/>
        </p:nvCxnSpPr>
        <p:spPr bwMode="auto">
          <a:xfrm flipH="1">
            <a:off x="1463134" y="3651870"/>
            <a:ext cx="390518" cy="0"/>
          </a:xfrm>
          <a:prstGeom prst="straightConnector1">
            <a:avLst/>
          </a:prstGeom>
          <a:blipFill dpi="0" rotWithShape="0">
            <a:blip r:embed="rId5"/>
            <a:srcRect/>
            <a:tile tx="0" ty="0" sx="100000" sy="100000" flip="none" algn="tl"/>
          </a:blipFill>
          <a:ln w="25400" cap="flat" cmpd="sng" algn="ctr">
            <a:solidFill>
              <a:schemeClr val="accent2"/>
            </a:solidFill>
            <a:prstDash val="sysDot"/>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E2CF3ADF-059D-A145-9E53-653A8165D149}"/>
                  </a:ext>
                </a:extLst>
              </p:cNvPr>
              <p:cNvSpPr/>
              <p:nvPr/>
            </p:nvSpPr>
            <p:spPr>
              <a:xfrm>
                <a:off x="-178700" y="1822545"/>
                <a:ext cx="1837093" cy="43614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100" i="1" smtClean="0">
                              <a:latin typeface="Cambria Math" panose="02040503050406030204" pitchFamily="18" charset="0"/>
                              <a:ea typeface="Cambria Math" panose="02040503050406030204" pitchFamily="18" charset="0"/>
                            </a:rPr>
                          </m:ctrlPr>
                        </m:accPr>
                        <m:e>
                          <m:sSub>
                            <m:sSubPr>
                              <m:ctrlPr>
                                <a:rPr lang="en-US" sz="1100" i="1">
                                  <a:latin typeface="Cambria Math" panose="02040503050406030204" pitchFamily="18" charset="0"/>
                                  <a:ea typeface="Cambria Math" panose="02040503050406030204" pitchFamily="18" charset="0"/>
                                </a:rPr>
                              </m:ctrlPr>
                            </m:sSubPr>
                            <m:e>
                              <m:r>
                                <a:rPr lang="en-US" sz="1100" i="1">
                                  <a:latin typeface="Cambria Math" panose="02040503050406030204" pitchFamily="18" charset="0"/>
                                  <a:ea typeface="Cambria Math" panose="02040503050406030204" pitchFamily="18" charset="0"/>
                                </a:rPr>
                                <m:t>∅</m:t>
                              </m:r>
                            </m:e>
                            <m:sub>
                              <m:r>
                                <a:rPr lang="en-US" sz="1100" b="0" i="1" smtClean="0">
                                  <a:latin typeface="Cambria Math" panose="02040503050406030204" pitchFamily="18" charset="0"/>
                                  <a:ea typeface="Cambria Math" panose="02040503050406030204" pitchFamily="18" charset="0"/>
                                </a:rPr>
                                <m:t>3</m:t>
                              </m:r>
                            </m:sub>
                          </m:sSub>
                        </m:e>
                      </m:acc>
                      <m:r>
                        <a:rPr lang="en-US" sz="1100" b="0" i="0" smtClean="0">
                          <a:latin typeface="Cambria Math" panose="02040503050406030204" pitchFamily="18" charset="0"/>
                          <a:ea typeface="Cambria Math" panose="02040503050406030204" pitchFamily="18" charset="0"/>
                        </a:rPr>
                        <m:t>: </m:t>
                      </m:r>
                      <m:r>
                        <a:rPr lang="en-US" sz="1100" i="1">
                          <a:latin typeface="Cambria Math" panose="02040503050406030204" pitchFamily="18" charset="0"/>
                        </a:rPr>
                        <m:t>𝑁</m:t>
                      </m:r>
                      <m:r>
                        <a:rPr lang="en-US" sz="1100">
                          <a:latin typeface="Cambria Math" panose="02040503050406030204" pitchFamily="18" charset="0"/>
                        </a:rPr>
                        <m:t>=</m:t>
                      </m:r>
                      <m:r>
                        <a:rPr lang="en-US" sz="1100" b="0" i="0" smtClean="0">
                          <a:latin typeface="Cambria Math" panose="02040503050406030204" pitchFamily="18" charset="0"/>
                        </a:rPr>
                        <m:t>13</m:t>
                      </m:r>
                      <m:r>
                        <a:rPr lang="en-US" sz="1100">
                          <a:latin typeface="Cambria Math" panose="02040503050406030204" pitchFamily="18" charset="0"/>
                        </a:rPr>
                        <m:t>,</m:t>
                      </m:r>
                      <m:r>
                        <a:rPr lang="en-US" sz="1100" b="1" i="1">
                          <a:latin typeface="Cambria Math" panose="02040503050406030204" pitchFamily="18" charset="0"/>
                        </a:rPr>
                        <m:t> </m:t>
                      </m:r>
                    </m:oMath>
                  </m:oMathPara>
                </a14:m>
                <a:endParaRPr lang="en-US" sz="1100" b="1" i="1" dirty="0">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100" b="1" i="1">
                          <a:latin typeface="Cambria Math" panose="02040503050406030204" pitchFamily="18" charset="0"/>
                          <a:ea typeface="Cambria Math" panose="02040503050406030204" pitchFamily="18" charset="0"/>
                        </a:rPr>
                        <m:t>𝜽</m:t>
                      </m:r>
                      <m:r>
                        <a:rPr lang="en-US" sz="1100" i="1">
                          <a:latin typeface="Cambria Math" panose="02040503050406030204" pitchFamily="18" charset="0"/>
                          <a:ea typeface="Cambria Math" panose="02040503050406030204" pitchFamily="18" charset="0"/>
                        </a:rPr>
                        <m:t>={</m:t>
                      </m:r>
                      <m:r>
                        <a:rPr lang="en-US" sz="1100" b="0" i="1" smtClean="0">
                          <a:latin typeface="Cambria Math" panose="02040503050406030204" pitchFamily="18" charset="0"/>
                          <a:ea typeface="Cambria Math" panose="02040503050406030204" pitchFamily="18" charset="0"/>
                        </a:rPr>
                        <m:t>−40,</m:t>
                      </m:r>
                      <m:r>
                        <a:rPr lang="en-US" sz="1100" i="1">
                          <a:latin typeface="Cambria Math" panose="02040503050406030204" pitchFamily="18" charset="0"/>
                          <a:ea typeface="Cambria Math" panose="02040503050406030204" pitchFamily="18" charset="0"/>
                        </a:rPr>
                        <m:t>−20, 20</m:t>
                      </m:r>
                      <m:r>
                        <a:rPr lang="en-US" sz="1100" b="0" i="1" smtClean="0">
                          <a:latin typeface="Cambria Math" panose="02040503050406030204" pitchFamily="18" charset="0"/>
                          <a:ea typeface="Cambria Math" panose="02040503050406030204" pitchFamily="18" charset="0"/>
                        </a:rPr>
                        <m:t>, 40</m:t>
                      </m:r>
                      <m:r>
                        <a:rPr lang="en-US" sz="1100" i="1">
                          <a:latin typeface="Cambria Math" panose="02040503050406030204" pitchFamily="18" charset="0"/>
                          <a:ea typeface="Cambria Math" panose="02040503050406030204" pitchFamily="18" charset="0"/>
                        </a:rPr>
                        <m:t>}</m:t>
                      </m:r>
                    </m:oMath>
                  </m:oMathPara>
                </a14:m>
                <a:endParaRPr lang="en-US" sz="1100" dirty="0"/>
              </a:p>
            </p:txBody>
          </p:sp>
        </mc:Choice>
        <mc:Fallback xmlns="">
          <p:sp>
            <p:nvSpPr>
              <p:cNvPr id="18" name="Rectangle 17">
                <a:extLst>
                  <a:ext uri="{FF2B5EF4-FFF2-40B4-BE49-F238E27FC236}">
                    <a16:creationId xmlns:a16="http://schemas.microsoft.com/office/drawing/2014/main" id="{E2CF3ADF-059D-A145-9E53-653A8165D149}"/>
                  </a:ext>
                </a:extLst>
              </p:cNvPr>
              <p:cNvSpPr>
                <a:spLocks noRot="1" noChangeAspect="1" noMove="1" noResize="1" noEditPoints="1" noAdjustHandles="1" noChangeArrowheads="1" noChangeShapeType="1" noTextEdit="1"/>
              </p:cNvSpPr>
              <p:nvPr/>
            </p:nvSpPr>
            <p:spPr>
              <a:xfrm>
                <a:off x="-178700" y="1822545"/>
                <a:ext cx="1837093" cy="43614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06CAC4BC-9D25-7D48-BD43-FA41AE6E16FC}"/>
                  </a:ext>
                </a:extLst>
              </p:cNvPr>
              <p:cNvSpPr/>
              <p:nvPr/>
            </p:nvSpPr>
            <p:spPr>
              <a:xfrm>
                <a:off x="24587" y="2880318"/>
                <a:ext cx="1421904" cy="467307"/>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200" i="1" smtClean="0">
                              <a:latin typeface="Cambria Math" panose="02040503050406030204" pitchFamily="18" charset="0"/>
                              <a:ea typeface="Cambria Math" panose="02040503050406030204" pitchFamily="18" charset="0"/>
                            </a:rPr>
                          </m:ctrlPr>
                        </m:accPr>
                        <m:e>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m:t>
                              </m:r>
                            </m:e>
                            <m:sub>
                              <m:r>
                                <a:rPr lang="en-US" sz="1200" i="1">
                                  <a:latin typeface="Cambria Math" panose="02040503050406030204" pitchFamily="18" charset="0"/>
                                  <a:ea typeface="Cambria Math" panose="02040503050406030204" pitchFamily="18" charset="0"/>
                                </a:rPr>
                                <m:t>1</m:t>
                              </m:r>
                            </m:sub>
                          </m:sSub>
                        </m:e>
                      </m:acc>
                      <m:r>
                        <a:rPr lang="en-US" sz="1200" b="0" i="0"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rPr>
                        <m:t>𝑁</m:t>
                      </m:r>
                      <m:r>
                        <a:rPr lang="en-US" sz="1200">
                          <a:latin typeface="Cambria Math" panose="02040503050406030204" pitchFamily="18" charset="0"/>
                        </a:rPr>
                        <m:t>=</m:t>
                      </m:r>
                      <m:r>
                        <a:rPr lang="en-US" sz="1200" b="0" i="0" smtClean="0">
                          <a:latin typeface="Cambria Math" panose="02040503050406030204" pitchFamily="18" charset="0"/>
                        </a:rPr>
                        <m:t>7</m:t>
                      </m:r>
                      <m:r>
                        <a:rPr lang="en-US" sz="1200">
                          <a:latin typeface="Cambria Math" panose="02040503050406030204" pitchFamily="18" charset="0"/>
                        </a:rPr>
                        <m:t>,</m:t>
                      </m:r>
                      <m:r>
                        <a:rPr lang="en-US" sz="1200" b="1" i="1">
                          <a:latin typeface="Cambria Math" panose="02040503050406030204" pitchFamily="18" charset="0"/>
                        </a:rPr>
                        <m:t> </m:t>
                      </m:r>
                    </m:oMath>
                  </m:oMathPara>
                </a14:m>
                <a:endParaRPr lang="en-US" sz="1200" b="1" i="1" dirty="0">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200" b="1" i="1">
                          <a:latin typeface="Cambria Math" panose="02040503050406030204" pitchFamily="18" charset="0"/>
                          <a:ea typeface="Cambria Math" panose="02040503050406030204" pitchFamily="18" charset="0"/>
                        </a:rPr>
                        <m:t>𝜽</m:t>
                      </m:r>
                      <m:r>
                        <a:rPr lang="en-US" sz="1200" i="1">
                          <a:latin typeface="Cambria Math" panose="02040503050406030204" pitchFamily="18" charset="0"/>
                          <a:ea typeface="Cambria Math" panose="02040503050406030204" pitchFamily="18" charset="0"/>
                        </a:rPr>
                        <m:t>={−20, 20}</m:t>
                      </m:r>
                    </m:oMath>
                  </m:oMathPara>
                </a14:m>
                <a:endParaRPr lang="en-US" sz="1200" dirty="0"/>
              </a:p>
            </p:txBody>
          </p:sp>
        </mc:Choice>
        <mc:Fallback xmlns="">
          <p:sp>
            <p:nvSpPr>
              <p:cNvPr id="20" name="Rectangle 19">
                <a:extLst>
                  <a:ext uri="{FF2B5EF4-FFF2-40B4-BE49-F238E27FC236}">
                    <a16:creationId xmlns:a16="http://schemas.microsoft.com/office/drawing/2014/main" id="{06CAC4BC-9D25-7D48-BD43-FA41AE6E16FC}"/>
                  </a:ext>
                </a:extLst>
              </p:cNvPr>
              <p:cNvSpPr>
                <a:spLocks noRot="1" noChangeAspect="1" noMove="1" noResize="1" noEditPoints="1" noAdjustHandles="1" noChangeArrowheads="1" noChangeShapeType="1" noTextEdit="1"/>
              </p:cNvSpPr>
              <p:nvPr/>
            </p:nvSpPr>
            <p:spPr>
              <a:xfrm>
                <a:off x="24587" y="2880318"/>
                <a:ext cx="1421904" cy="46730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B903290C-6E64-0E49-A191-22F62CF5BB76}"/>
                  </a:ext>
                </a:extLst>
              </p:cNvPr>
              <p:cNvSpPr/>
              <p:nvPr/>
            </p:nvSpPr>
            <p:spPr>
              <a:xfrm>
                <a:off x="14223" y="2338096"/>
                <a:ext cx="1421904" cy="467307"/>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200" i="1" smtClean="0">
                              <a:latin typeface="Cambria Math" panose="02040503050406030204" pitchFamily="18" charset="0"/>
                              <a:ea typeface="Cambria Math" panose="02040503050406030204" pitchFamily="18" charset="0"/>
                            </a:rPr>
                          </m:ctrlPr>
                        </m:accPr>
                        <m:e>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m:t>
                              </m:r>
                            </m:e>
                            <m:sub>
                              <m:r>
                                <a:rPr lang="en-US" sz="1200" b="0" i="1" smtClean="0">
                                  <a:latin typeface="Cambria Math" panose="02040503050406030204" pitchFamily="18" charset="0"/>
                                  <a:ea typeface="Cambria Math" panose="02040503050406030204" pitchFamily="18" charset="0"/>
                                </a:rPr>
                                <m:t>2</m:t>
                              </m:r>
                            </m:sub>
                          </m:sSub>
                        </m:e>
                      </m:acc>
                      <m:r>
                        <a:rPr lang="en-US" sz="1200" b="0" i="0"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rPr>
                        <m:t>𝑁</m:t>
                      </m:r>
                      <m:r>
                        <a:rPr lang="en-US" sz="1200">
                          <a:latin typeface="Cambria Math" panose="02040503050406030204" pitchFamily="18" charset="0"/>
                        </a:rPr>
                        <m:t>=</m:t>
                      </m:r>
                      <m:r>
                        <a:rPr lang="en-US" sz="1200" b="0" i="0" smtClean="0">
                          <a:latin typeface="Cambria Math" panose="02040503050406030204" pitchFamily="18" charset="0"/>
                        </a:rPr>
                        <m:t>13</m:t>
                      </m:r>
                      <m:r>
                        <a:rPr lang="en-US" sz="1200">
                          <a:latin typeface="Cambria Math" panose="02040503050406030204" pitchFamily="18" charset="0"/>
                        </a:rPr>
                        <m:t>,</m:t>
                      </m:r>
                      <m:r>
                        <a:rPr lang="en-US" sz="1200" b="1" i="1">
                          <a:latin typeface="Cambria Math" panose="02040503050406030204" pitchFamily="18" charset="0"/>
                        </a:rPr>
                        <m:t> </m:t>
                      </m:r>
                    </m:oMath>
                  </m:oMathPara>
                </a14:m>
                <a:endParaRPr lang="en-US" sz="1200" b="1" i="1" dirty="0">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200" b="1" i="1">
                          <a:latin typeface="Cambria Math" panose="02040503050406030204" pitchFamily="18" charset="0"/>
                          <a:ea typeface="Cambria Math" panose="02040503050406030204" pitchFamily="18" charset="0"/>
                        </a:rPr>
                        <m:t>𝜽</m:t>
                      </m:r>
                      <m:r>
                        <a:rPr lang="en-US" sz="1200" i="1">
                          <a:latin typeface="Cambria Math" panose="02040503050406030204" pitchFamily="18" charset="0"/>
                          <a:ea typeface="Cambria Math" panose="02040503050406030204" pitchFamily="18" charset="0"/>
                        </a:rPr>
                        <m:t>={−20, 20}</m:t>
                      </m:r>
                    </m:oMath>
                  </m:oMathPara>
                </a14:m>
                <a:endParaRPr lang="en-US" sz="1200" dirty="0"/>
              </a:p>
            </p:txBody>
          </p:sp>
        </mc:Choice>
        <mc:Fallback xmlns="">
          <p:sp>
            <p:nvSpPr>
              <p:cNvPr id="21" name="Rectangle 20">
                <a:extLst>
                  <a:ext uri="{FF2B5EF4-FFF2-40B4-BE49-F238E27FC236}">
                    <a16:creationId xmlns:a16="http://schemas.microsoft.com/office/drawing/2014/main" id="{B903290C-6E64-0E49-A191-22F62CF5BB76}"/>
                  </a:ext>
                </a:extLst>
              </p:cNvPr>
              <p:cNvSpPr>
                <a:spLocks noRot="1" noChangeAspect="1" noMove="1" noResize="1" noEditPoints="1" noAdjustHandles="1" noChangeArrowheads="1" noChangeShapeType="1" noTextEdit="1"/>
              </p:cNvSpPr>
              <p:nvPr/>
            </p:nvSpPr>
            <p:spPr>
              <a:xfrm>
                <a:off x="14223" y="2338096"/>
                <a:ext cx="1421904" cy="467307"/>
              </a:xfrm>
              <a:prstGeom prst="rect">
                <a:avLst/>
              </a:prstGeom>
              <a:blipFill>
                <a:blip r:embed="rId8"/>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4861930C-F0C3-5D42-8654-EA8D640637C6}"/>
                  </a:ext>
                </a:extLst>
              </p:cNvPr>
              <p:cNvSpPr/>
              <p:nvPr/>
            </p:nvSpPr>
            <p:spPr>
              <a:xfrm>
                <a:off x="48089" y="3467994"/>
                <a:ext cx="1421904" cy="282641"/>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200" i="1" smtClean="0">
                              <a:latin typeface="Cambria Math" panose="02040503050406030204" pitchFamily="18" charset="0"/>
                              <a:ea typeface="Cambria Math" panose="02040503050406030204" pitchFamily="18" charset="0"/>
                            </a:rPr>
                          </m:ctrlPr>
                        </m:accPr>
                        <m:e>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m:t>
                              </m:r>
                            </m:e>
                            <m:sub>
                              <m:r>
                                <a:rPr lang="en-US" sz="1200" b="0" i="1" smtClean="0">
                                  <a:latin typeface="Cambria Math" panose="02040503050406030204" pitchFamily="18" charset="0"/>
                                  <a:ea typeface="Cambria Math" panose="02040503050406030204" pitchFamily="18" charset="0"/>
                                </a:rPr>
                                <m:t>0</m:t>
                              </m:r>
                            </m:sub>
                          </m:sSub>
                        </m:e>
                      </m:acc>
                      <m:r>
                        <a:rPr lang="en-US" sz="1200" b="0" i="0" smtClean="0">
                          <a:latin typeface="Cambria Math" panose="02040503050406030204" pitchFamily="18" charset="0"/>
                          <a:ea typeface="Cambria Math" panose="02040503050406030204" pitchFamily="18" charset="0"/>
                        </a:rPr>
                        <m:t>:</m:t>
                      </m:r>
                      <m:r>
                        <a:rPr lang="en-US" sz="1200" i="1" smtClean="0">
                          <a:latin typeface="Cambria Math" panose="02040503050406030204" pitchFamily="18" charset="0"/>
                        </a:rPr>
                        <m:t>𝑁</m:t>
                      </m:r>
                      <m:r>
                        <a:rPr lang="en-US" sz="1200" b="0" i="1" smtClean="0">
                          <a:latin typeface="Cambria Math" panose="02040503050406030204" pitchFamily="18" charset="0"/>
                        </a:rPr>
                        <m:t>𝑜</m:t>
                      </m:r>
                      <m:r>
                        <a:rPr lang="en-US" sz="1200" b="0" i="1" smtClean="0">
                          <a:latin typeface="Cambria Math" panose="02040503050406030204" pitchFamily="18" charset="0"/>
                        </a:rPr>
                        <m:t> </m:t>
                      </m:r>
                      <m:r>
                        <a:rPr lang="en-US" sz="1200" b="0" i="1" smtClean="0">
                          <a:latin typeface="Cambria Math" panose="02040503050406030204" pitchFamily="18" charset="0"/>
                        </a:rPr>
                        <m:t>𝐹𝑖𝑙𝑡𝑒𝑟𝑖𝑛𝑔</m:t>
                      </m:r>
                    </m:oMath>
                  </m:oMathPara>
                </a14:m>
                <a:endParaRPr lang="en-US" sz="1200" dirty="0"/>
              </a:p>
            </p:txBody>
          </p:sp>
        </mc:Choice>
        <mc:Fallback xmlns="">
          <p:sp>
            <p:nvSpPr>
              <p:cNvPr id="27" name="Rectangle 26">
                <a:extLst>
                  <a:ext uri="{FF2B5EF4-FFF2-40B4-BE49-F238E27FC236}">
                    <a16:creationId xmlns:a16="http://schemas.microsoft.com/office/drawing/2014/main" id="{4861930C-F0C3-5D42-8654-EA8D640637C6}"/>
                  </a:ext>
                </a:extLst>
              </p:cNvPr>
              <p:cNvSpPr>
                <a:spLocks noRot="1" noChangeAspect="1" noMove="1" noResize="1" noEditPoints="1" noAdjustHandles="1" noChangeArrowheads="1" noChangeShapeType="1" noTextEdit="1"/>
              </p:cNvSpPr>
              <p:nvPr/>
            </p:nvSpPr>
            <p:spPr>
              <a:xfrm>
                <a:off x="48089" y="3467994"/>
                <a:ext cx="1421904" cy="282641"/>
              </a:xfrm>
              <a:prstGeom prst="rect">
                <a:avLst/>
              </a:prstGeom>
              <a:blipFill>
                <a:blip r:embed="rId9"/>
                <a:stretch>
                  <a:fillRect b="-8696"/>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AC21B360-774E-714E-84E9-2FAB150B76C9}"/>
              </a:ext>
            </a:extLst>
          </p:cNvPr>
          <p:cNvSpPr txBox="1"/>
          <p:nvPr/>
        </p:nvSpPr>
        <p:spPr>
          <a:xfrm>
            <a:off x="3936027" y="1015478"/>
            <a:ext cx="1809086" cy="307777"/>
          </a:xfrm>
          <a:prstGeom prst="rect">
            <a:avLst/>
          </a:prstGeom>
          <a:noFill/>
        </p:spPr>
        <p:txBody>
          <a:bodyPr wrap="square" rtlCol="0">
            <a:spAutoFit/>
          </a:bodyPr>
          <a:lstStyle/>
          <a:p>
            <a:r>
              <a:rPr lang="en-US" sz="1400" dirty="0"/>
              <a:t>Domain Adaptation</a:t>
            </a:r>
          </a:p>
        </p:txBody>
      </p:sp>
      <p:sp>
        <p:nvSpPr>
          <p:cNvPr id="33" name="Striped Right Arrow 32">
            <a:extLst>
              <a:ext uri="{FF2B5EF4-FFF2-40B4-BE49-F238E27FC236}">
                <a16:creationId xmlns:a16="http://schemas.microsoft.com/office/drawing/2014/main" id="{977CB3AA-415E-B44B-9F42-96DA8B163C51}"/>
              </a:ext>
            </a:extLst>
          </p:cNvPr>
          <p:cNvSpPr/>
          <p:nvPr/>
        </p:nvSpPr>
        <p:spPr bwMode="auto">
          <a:xfrm>
            <a:off x="4235706" y="1283891"/>
            <a:ext cx="1189274" cy="290605"/>
          </a:xfrm>
          <a:prstGeom prst="stripedRightArrow">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4" name="TextBox 33">
            <a:extLst>
              <a:ext uri="{FF2B5EF4-FFF2-40B4-BE49-F238E27FC236}">
                <a16:creationId xmlns:a16="http://schemas.microsoft.com/office/drawing/2014/main" id="{FAB95C95-5630-9C41-A622-A6E4B9762CF0}"/>
              </a:ext>
            </a:extLst>
          </p:cNvPr>
          <p:cNvSpPr txBox="1"/>
          <p:nvPr/>
        </p:nvSpPr>
        <p:spPr>
          <a:xfrm>
            <a:off x="1853652" y="4186207"/>
            <a:ext cx="2355133" cy="338554"/>
          </a:xfrm>
          <a:prstGeom prst="rect">
            <a:avLst/>
          </a:prstGeom>
          <a:noFill/>
        </p:spPr>
        <p:txBody>
          <a:bodyPr wrap="none" rtlCol="0">
            <a:spAutoFit/>
          </a:bodyPr>
          <a:lstStyle/>
          <a:p>
            <a:r>
              <a:rPr lang="en-US" sz="1600" dirty="0">
                <a:solidFill>
                  <a:schemeClr val="accent4"/>
                </a:solidFill>
              </a:rPr>
              <a:t>Training examples ~ 80K </a:t>
            </a:r>
          </a:p>
        </p:txBody>
      </p:sp>
      <p:sp>
        <p:nvSpPr>
          <p:cNvPr id="35" name="TextBox 34">
            <a:extLst>
              <a:ext uri="{FF2B5EF4-FFF2-40B4-BE49-F238E27FC236}">
                <a16:creationId xmlns:a16="http://schemas.microsoft.com/office/drawing/2014/main" id="{EAC205AA-4363-DB4C-8D79-08F24A213E76}"/>
              </a:ext>
            </a:extLst>
          </p:cNvPr>
          <p:cNvSpPr txBox="1"/>
          <p:nvPr/>
        </p:nvSpPr>
        <p:spPr>
          <a:xfrm>
            <a:off x="5623221" y="4186207"/>
            <a:ext cx="2297425" cy="338554"/>
          </a:xfrm>
          <a:prstGeom prst="rect">
            <a:avLst/>
          </a:prstGeom>
          <a:noFill/>
        </p:spPr>
        <p:txBody>
          <a:bodyPr wrap="none" rtlCol="0">
            <a:spAutoFit/>
          </a:bodyPr>
          <a:lstStyle/>
          <a:p>
            <a:r>
              <a:rPr lang="en-US" sz="1600" dirty="0">
                <a:solidFill>
                  <a:schemeClr val="accent3"/>
                </a:solidFill>
              </a:rPr>
              <a:t>Training examples ~ 12K </a:t>
            </a:r>
          </a:p>
        </p:txBody>
      </p:sp>
      <p:pic>
        <p:nvPicPr>
          <p:cNvPr id="3074" name="Picture 2">
            <a:extLst>
              <a:ext uri="{FF2B5EF4-FFF2-40B4-BE49-F238E27FC236}">
                <a16:creationId xmlns:a16="http://schemas.microsoft.com/office/drawing/2014/main" id="{38A511F3-1DC5-2B46-9791-186BD0D52D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8022" y="1252133"/>
            <a:ext cx="394341" cy="3541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95A03D0-9B44-C747-BF17-F323E3168D5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24935" y="1086025"/>
            <a:ext cx="924487" cy="72073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446E94A0-D440-F649-9729-4F174541644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01243" y="1086025"/>
            <a:ext cx="765443" cy="634822"/>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Arrow Connector 36">
            <a:extLst>
              <a:ext uri="{FF2B5EF4-FFF2-40B4-BE49-F238E27FC236}">
                <a16:creationId xmlns:a16="http://schemas.microsoft.com/office/drawing/2014/main" id="{B731F9BC-B251-134C-942D-DE37357DD98A}"/>
              </a:ext>
            </a:extLst>
          </p:cNvPr>
          <p:cNvCxnSpPr>
            <a:cxnSpLocks/>
          </p:cNvCxnSpPr>
          <p:nvPr/>
        </p:nvCxnSpPr>
        <p:spPr bwMode="auto">
          <a:xfrm>
            <a:off x="4235706" y="4357909"/>
            <a:ext cx="1216195" cy="0"/>
          </a:xfrm>
          <a:prstGeom prst="straightConnector1">
            <a:avLst/>
          </a:prstGeom>
          <a:blipFill dpi="0" rotWithShape="0">
            <a:blip r:embed="rId5"/>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8" name="TextBox 37">
            <a:extLst>
              <a:ext uri="{FF2B5EF4-FFF2-40B4-BE49-F238E27FC236}">
                <a16:creationId xmlns:a16="http://schemas.microsoft.com/office/drawing/2014/main" id="{4D31181D-81D9-F14F-B885-97D522FD7E0F}"/>
              </a:ext>
            </a:extLst>
          </p:cNvPr>
          <p:cNvSpPr txBox="1"/>
          <p:nvPr/>
        </p:nvSpPr>
        <p:spPr>
          <a:xfrm>
            <a:off x="4061575" y="3922002"/>
            <a:ext cx="1561646" cy="369332"/>
          </a:xfrm>
          <a:prstGeom prst="rect">
            <a:avLst/>
          </a:prstGeom>
          <a:noFill/>
        </p:spPr>
        <p:txBody>
          <a:bodyPr wrap="none" rtlCol="0">
            <a:spAutoFit/>
          </a:bodyPr>
          <a:lstStyle/>
          <a:p>
            <a:r>
              <a:rPr lang="en-US" sz="1800" dirty="0">
                <a:solidFill>
                  <a:srgbClr val="0070C0"/>
                </a:solidFill>
              </a:rPr>
              <a:t>~85% less data</a:t>
            </a:r>
          </a:p>
        </p:txBody>
      </p:sp>
    </p:spTree>
    <p:extLst>
      <p:ext uri="{BB962C8B-B14F-4D97-AF65-F5344CB8AC3E}">
        <p14:creationId xmlns:p14="http://schemas.microsoft.com/office/powerpoint/2010/main" val="22945752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ppt_w/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strVal val="#ppt_h"/>
                                          </p:val>
                                        </p:tav>
                                        <p:tav tm="100000">
                                          <p:val>
                                            <p:strVal val="#ppt_h"/>
                                          </p:val>
                                        </p:tav>
                                      </p:tavLst>
                                    </p:anim>
                                  </p:childTnLst>
                                </p:cTn>
                              </p:par>
                              <p:par>
                                <p:cTn id="11" presetID="17"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ppt_w/2"/>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strVal val="#ppt_h"/>
                                          </p:val>
                                        </p:tav>
                                        <p:tav tm="100000">
                                          <p:val>
                                            <p:strVal val="#ppt_h"/>
                                          </p:val>
                                        </p:tav>
                                      </p:tavLst>
                                    </p:anim>
                                  </p:childTnLst>
                                </p:cTn>
                              </p:par>
                              <p:par>
                                <p:cTn id="17" presetID="17" presetClass="entr" presetSubtype="2"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ppt_x</p:attrName>
                                        </p:attrNameLst>
                                      </p:cBhvr>
                                      <p:tavLst>
                                        <p:tav tm="0">
                                          <p:val>
                                            <p:strVal val="#ppt_x+#ppt_w/2"/>
                                          </p:val>
                                        </p:tav>
                                        <p:tav tm="100000">
                                          <p:val>
                                            <p:strVal val="#ppt_x"/>
                                          </p:val>
                                        </p:tav>
                                      </p:tavLst>
                                    </p:anim>
                                    <p:anim calcmode="lin" valueType="num">
                                      <p:cBhvr>
                                        <p:cTn id="20" dur="500" fill="hold"/>
                                        <p:tgtEl>
                                          <p:spTgt spid="16"/>
                                        </p:tgtEl>
                                        <p:attrNameLst>
                                          <p:attrName>ppt_y</p:attrName>
                                        </p:attrNameLst>
                                      </p:cBhvr>
                                      <p:tavLst>
                                        <p:tav tm="0">
                                          <p:val>
                                            <p:strVal val="#ppt_y"/>
                                          </p:val>
                                        </p:tav>
                                        <p:tav tm="100000">
                                          <p:val>
                                            <p:strVal val="#ppt_y"/>
                                          </p:val>
                                        </p:tav>
                                      </p:tavLst>
                                    </p:anim>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strVal val="#ppt_h"/>
                                          </p:val>
                                        </p:tav>
                                        <p:tav tm="100000">
                                          <p:val>
                                            <p:strVal val="#ppt_h"/>
                                          </p:val>
                                        </p:tav>
                                      </p:tavLst>
                                    </p:anim>
                                  </p:childTnLst>
                                </p:cTn>
                              </p:par>
                              <p:par>
                                <p:cTn id="23" presetID="17" presetClass="entr" presetSubtype="2"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ppt_w/2"/>
                                          </p:val>
                                        </p:tav>
                                        <p:tav tm="100000">
                                          <p:val>
                                            <p:strVal val="#ppt_x"/>
                                          </p:val>
                                        </p:tav>
                                      </p:tavLst>
                                    </p:anim>
                                    <p:anim calcmode="lin" valueType="num">
                                      <p:cBhvr>
                                        <p:cTn id="26" dur="500" fill="hold"/>
                                        <p:tgtEl>
                                          <p:spTgt spid="17"/>
                                        </p:tgtEl>
                                        <p:attrNameLst>
                                          <p:attrName>ppt_y</p:attrName>
                                        </p:attrNameLst>
                                      </p:cBhvr>
                                      <p:tavLst>
                                        <p:tav tm="0">
                                          <p:val>
                                            <p:strVal val="#ppt_y"/>
                                          </p:val>
                                        </p:tav>
                                        <p:tav tm="100000">
                                          <p:val>
                                            <p:strVal val="#ppt_y"/>
                                          </p:val>
                                        </p:tav>
                                      </p:tavLst>
                                    </p:anim>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strVal val="#ppt_h"/>
                                          </p:val>
                                        </p:tav>
                                        <p:tav tm="100000">
                                          <p:val>
                                            <p:strVal val="#ppt_h"/>
                                          </p:val>
                                        </p:tav>
                                      </p:tavLst>
                                    </p:anim>
                                  </p:childTnLst>
                                </p:cTn>
                              </p:par>
                              <p:par>
                                <p:cTn id="29" presetID="1" presetClass="entr" presetSubtype="0"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50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50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7" presetClass="entr" presetSubtype="8"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ppt_x</p:attrName>
                                        </p:attrNameLst>
                                      </p:cBhvr>
                                      <p:tavLst>
                                        <p:tav tm="0">
                                          <p:val>
                                            <p:strVal val="#ppt_x-#ppt_w/2"/>
                                          </p:val>
                                        </p:tav>
                                        <p:tav tm="100000">
                                          <p:val>
                                            <p:strVal val="#ppt_x"/>
                                          </p:val>
                                        </p:tav>
                                      </p:tavLst>
                                    </p:anim>
                                    <p:anim calcmode="lin" valueType="num">
                                      <p:cBhvr>
                                        <p:cTn id="42" dur="500" fill="hold"/>
                                        <p:tgtEl>
                                          <p:spTgt spid="33"/>
                                        </p:tgtEl>
                                        <p:attrNameLst>
                                          <p:attrName>ppt_y</p:attrName>
                                        </p:attrNameLst>
                                      </p:cBhvr>
                                      <p:tavLst>
                                        <p:tav tm="0">
                                          <p:val>
                                            <p:strVal val="#ppt_y"/>
                                          </p:val>
                                        </p:tav>
                                        <p:tav tm="100000">
                                          <p:val>
                                            <p:strVal val="#ppt_y"/>
                                          </p:val>
                                        </p:tav>
                                      </p:tavLst>
                                    </p:anim>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strVal val="#ppt_h"/>
                                          </p:val>
                                        </p:tav>
                                        <p:tav tm="100000">
                                          <p:val>
                                            <p:strVal val="#ppt_h"/>
                                          </p:val>
                                        </p:tav>
                                      </p:tavLst>
                                    </p:anim>
                                  </p:childTnLst>
                                </p:cTn>
                              </p:par>
                              <p:par>
                                <p:cTn id="45" presetID="1" presetClass="entr" presetSubtype="0" fill="hold" grpId="0" nodeType="withEffect">
                                  <p:stCondLst>
                                    <p:cond delay="50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50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nodeType="withEffect">
                                  <p:stCondLst>
                                    <p:cond delay="500"/>
                                  </p:stCondLst>
                                  <p:childTnLst>
                                    <p:set>
                                      <p:cBhvr>
                                        <p:cTn id="50" dur="1" fill="hold">
                                          <p:stCondLst>
                                            <p:cond delay="0"/>
                                          </p:stCondLst>
                                        </p:cTn>
                                        <p:tgtEl>
                                          <p:spTgt spid="3076"/>
                                        </p:tgtEl>
                                        <p:attrNameLst>
                                          <p:attrName>style.visibility</p:attrName>
                                        </p:attrNameLst>
                                      </p:cBhvr>
                                      <p:to>
                                        <p:strVal val="visible"/>
                                      </p:to>
                                    </p:set>
                                  </p:childTnLst>
                                </p:cTn>
                              </p:par>
                              <p:par>
                                <p:cTn id="51" presetID="1" presetClass="entr" presetSubtype="0" fill="hold" nodeType="withEffect">
                                  <p:stCondLst>
                                    <p:cond delay="500"/>
                                  </p:stCondLst>
                                  <p:childTnLst>
                                    <p:set>
                                      <p:cBhvr>
                                        <p:cTn id="52" dur="1" fill="hold">
                                          <p:stCondLst>
                                            <p:cond delay="0"/>
                                          </p:stCondLst>
                                        </p:cTn>
                                        <p:tgtEl>
                                          <p:spTgt spid="307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20" grpId="0"/>
      <p:bldP spid="21" grpId="0"/>
      <p:bldP spid="27" grpId="0"/>
      <p:bldP spid="30" grpId="0"/>
      <p:bldP spid="33" grpId="0" animBg="1"/>
      <p:bldP spid="35" grpId="0"/>
      <p:bldP spid="3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57</a:t>
            </a:fld>
            <a:endParaRPr lang="en-US" dirty="0"/>
          </a:p>
        </p:txBody>
      </p:sp>
      <p:pic>
        <p:nvPicPr>
          <p:cNvPr id="7" name="Picture 6">
            <a:extLst>
              <a:ext uri="{FF2B5EF4-FFF2-40B4-BE49-F238E27FC236}">
                <a16:creationId xmlns:a16="http://schemas.microsoft.com/office/drawing/2014/main" id="{BD20E645-774E-AE4D-8DB5-04785EFAE7C4}"/>
              </a:ext>
            </a:extLst>
          </p:cNvPr>
          <p:cNvPicPr>
            <a:picLocks noChangeAspect="1"/>
          </p:cNvPicPr>
          <p:nvPr/>
        </p:nvPicPr>
        <p:blipFill>
          <a:blip r:embed="rId3"/>
          <a:stretch>
            <a:fillRect/>
          </a:stretch>
        </p:blipFill>
        <p:spPr>
          <a:xfrm>
            <a:off x="1278558" y="1806788"/>
            <a:ext cx="3165204" cy="2842822"/>
          </a:xfrm>
          <a:prstGeom prst="rect">
            <a:avLst/>
          </a:prstGeom>
        </p:spPr>
      </p:pic>
      <p:sp>
        <p:nvSpPr>
          <p:cNvPr id="9" name="Rectangle 1">
            <a:extLst>
              <a:ext uri="{FF2B5EF4-FFF2-40B4-BE49-F238E27FC236}">
                <a16:creationId xmlns:a16="http://schemas.microsoft.com/office/drawing/2014/main" id="{124579F4-E56D-6A4B-A47F-410369C4746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 (Stationary, LOS)</a:t>
            </a:r>
          </a:p>
        </p:txBody>
      </p:sp>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pic>
        <p:nvPicPr>
          <p:cNvPr id="5" name="Picture 4">
            <a:extLst>
              <a:ext uri="{FF2B5EF4-FFF2-40B4-BE49-F238E27FC236}">
                <a16:creationId xmlns:a16="http://schemas.microsoft.com/office/drawing/2014/main" id="{0A863059-FA39-C448-81AE-40657A631E1C}"/>
              </a:ext>
            </a:extLst>
          </p:cNvPr>
          <p:cNvPicPr>
            <a:picLocks noChangeAspect="1"/>
          </p:cNvPicPr>
          <p:nvPr/>
        </p:nvPicPr>
        <p:blipFill>
          <a:blip r:embed="rId4"/>
          <a:stretch>
            <a:fillRect/>
          </a:stretch>
        </p:blipFill>
        <p:spPr>
          <a:xfrm>
            <a:off x="4907960" y="1806788"/>
            <a:ext cx="3165204" cy="2842822"/>
          </a:xfrm>
          <a:prstGeom prst="rect">
            <a:avLst/>
          </a:prstGeom>
        </p:spPr>
      </p:pic>
    </p:spTree>
    <p:extLst>
      <p:ext uri="{BB962C8B-B14F-4D97-AF65-F5344CB8AC3E}">
        <p14:creationId xmlns:p14="http://schemas.microsoft.com/office/powerpoint/2010/main" val="268674455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58</a:t>
            </a:fld>
            <a:endParaRPr lang="en-US" dirty="0"/>
          </a:p>
        </p:txBody>
      </p:sp>
      <p:pic>
        <p:nvPicPr>
          <p:cNvPr id="7" name="Picture 6">
            <a:extLst>
              <a:ext uri="{FF2B5EF4-FFF2-40B4-BE49-F238E27FC236}">
                <a16:creationId xmlns:a16="http://schemas.microsoft.com/office/drawing/2014/main" id="{BD20E645-774E-AE4D-8DB5-04785EFAE7C4}"/>
              </a:ext>
            </a:extLst>
          </p:cNvPr>
          <p:cNvPicPr>
            <a:picLocks noChangeAspect="1"/>
          </p:cNvPicPr>
          <p:nvPr/>
        </p:nvPicPr>
        <p:blipFill>
          <a:blip r:embed="rId3"/>
          <a:stretch>
            <a:fillRect/>
          </a:stretch>
        </p:blipFill>
        <p:spPr>
          <a:xfrm>
            <a:off x="1278558" y="1806788"/>
            <a:ext cx="3165204" cy="2842822"/>
          </a:xfrm>
          <a:prstGeom prst="rect">
            <a:avLst/>
          </a:prstGeom>
        </p:spPr>
      </p:pic>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 name="TextBox 2">
            <a:extLst>
              <a:ext uri="{FF2B5EF4-FFF2-40B4-BE49-F238E27FC236}">
                <a16:creationId xmlns:a16="http://schemas.microsoft.com/office/drawing/2014/main" id="{89981DE3-05F3-3E42-A29B-B3243D379800}"/>
              </a:ext>
            </a:extLst>
          </p:cNvPr>
          <p:cNvSpPr txBox="1"/>
          <p:nvPr/>
        </p:nvSpPr>
        <p:spPr>
          <a:xfrm>
            <a:off x="0" y="1153882"/>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pessimistic </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D591A7F-129F-684C-A10B-E304463708B3}"/>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i="1">
                                  <a:solidFill>
                                    <a:schemeClr val="bg2">
                                      <a:lumMod val="10000"/>
                                    </a:schemeClr>
                                  </a:solidFill>
                                  <a:latin typeface="Cambria Math" panose="02040503050406030204" pitchFamily="18" charset="0"/>
                                  <a:ea typeface="Cambria Math" panose="02040503050406030204" pitchFamily="18" charset="0"/>
                                </a:rPr>
                                <m:t>1</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7</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13" name="Rectangle 12">
                <a:extLst>
                  <a:ext uri="{FF2B5EF4-FFF2-40B4-BE49-F238E27FC236}">
                    <a16:creationId xmlns:a16="http://schemas.microsoft.com/office/drawing/2014/main" id="{ED591A7F-129F-684C-A10B-E304463708B3}"/>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4"/>
                <a:stretch>
                  <a:fillRect b="-4651"/>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DB2887C0-4876-4845-965E-8E0C592FAC15}"/>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15" name="TextBox 14">
            <a:extLst>
              <a:ext uri="{FF2B5EF4-FFF2-40B4-BE49-F238E27FC236}">
                <a16:creationId xmlns:a16="http://schemas.microsoft.com/office/drawing/2014/main" id="{C8947BFD-ABEA-5E41-B0F8-507A7D307F9E}"/>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optimistic</a:t>
            </a:r>
          </a:p>
        </p:txBody>
      </p:sp>
      <p:sp>
        <p:nvSpPr>
          <p:cNvPr id="17" name="Rectangle 16">
            <a:extLst>
              <a:ext uri="{FF2B5EF4-FFF2-40B4-BE49-F238E27FC236}">
                <a16:creationId xmlns:a16="http://schemas.microsoft.com/office/drawing/2014/main" id="{EED0664D-9209-AB48-814B-208B975099DE}"/>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78A4190B-4068-FE41-AF2B-87C3660EDE52}"/>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3</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m:t>
                      </m:r>
                      <m:r>
                        <a:rPr lang="en-US" sz="1400" b="0" i="1" smtClean="0">
                          <a:solidFill>
                            <a:schemeClr val="bg2">
                              <a:lumMod val="10000"/>
                            </a:schemeClr>
                          </a:solidFill>
                          <a:latin typeface="Cambria Math" panose="02040503050406030204" pitchFamily="18" charset="0"/>
                          <a:ea typeface="Cambria Math" panose="02040503050406030204" pitchFamily="18" charset="0"/>
                        </a:rPr>
                        <m:t>−40,</m:t>
                      </m:r>
                      <m:r>
                        <a:rPr lang="en-US" sz="1400" i="1">
                          <a:solidFill>
                            <a:schemeClr val="bg2">
                              <a:lumMod val="10000"/>
                            </a:schemeClr>
                          </a:solidFill>
                          <a:latin typeface="Cambria Math" panose="02040503050406030204" pitchFamily="18" charset="0"/>
                          <a:ea typeface="Cambria Math" panose="02040503050406030204" pitchFamily="18" charset="0"/>
                        </a:rPr>
                        <m:t>−20, 20</m:t>
                      </m:r>
                      <m:r>
                        <a:rPr lang="en-US" sz="1400" b="0" i="1" smtClean="0">
                          <a:solidFill>
                            <a:schemeClr val="bg2">
                              <a:lumMod val="10000"/>
                            </a:schemeClr>
                          </a:solidFill>
                          <a:latin typeface="Cambria Math" panose="02040503050406030204" pitchFamily="18" charset="0"/>
                          <a:ea typeface="Cambria Math" panose="02040503050406030204" pitchFamily="18" charset="0"/>
                        </a:rPr>
                        <m:t>, 40</m:t>
                      </m:r>
                      <m:r>
                        <a:rPr lang="en-US" sz="1400" i="1">
                          <a:solidFill>
                            <a:schemeClr val="bg2">
                              <a:lumMod val="10000"/>
                            </a:schemeClr>
                          </a:solidFill>
                          <a:latin typeface="Cambria Math" panose="02040503050406030204" pitchFamily="18" charset="0"/>
                          <a:ea typeface="Cambria Math" panose="02040503050406030204" pitchFamily="18" charset="0"/>
                        </a:rPr>
                        <m:t>}</m:t>
                      </m:r>
                    </m:oMath>
                  </m:oMathPara>
                </a14:m>
                <a:endParaRPr lang="en-US" sz="1400" dirty="0">
                  <a:solidFill>
                    <a:schemeClr val="bg2">
                      <a:lumMod val="10000"/>
                    </a:schemeClr>
                  </a:solidFill>
                </a:endParaRPr>
              </a:p>
            </p:txBody>
          </p:sp>
        </mc:Choice>
        <mc:Fallback xmlns="">
          <p:sp>
            <p:nvSpPr>
              <p:cNvPr id="18" name="Rectangle 17">
                <a:extLst>
                  <a:ext uri="{FF2B5EF4-FFF2-40B4-BE49-F238E27FC236}">
                    <a16:creationId xmlns:a16="http://schemas.microsoft.com/office/drawing/2014/main" id="{78A4190B-4068-FE41-AF2B-87C3660EDE52}"/>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5"/>
                <a:stretch>
                  <a:fillRect b="-4651"/>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8B7F84C5-85EC-A540-9C6B-8FDFFA9C32C6}"/>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bg2">
                    <a:lumMod val="10000"/>
                  </a:schemeClr>
                </a:solidFill>
              </a:rPr>
              <a:t>Moderate </a:t>
            </a:r>
          </a:p>
        </p:txBody>
      </p:sp>
      <p:sp>
        <p:nvSpPr>
          <p:cNvPr id="20" name="Rectangle 19">
            <a:extLst>
              <a:ext uri="{FF2B5EF4-FFF2-40B4-BE49-F238E27FC236}">
                <a16:creationId xmlns:a16="http://schemas.microsoft.com/office/drawing/2014/main" id="{32BA7ED0-3253-744C-A2DD-51514B50B7B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1C7379F0-B17C-E84E-A13A-2AB555AB71E7}"/>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2</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21" name="Rectangle 20">
                <a:extLst>
                  <a:ext uri="{FF2B5EF4-FFF2-40B4-BE49-F238E27FC236}">
                    <a16:creationId xmlns:a16="http://schemas.microsoft.com/office/drawing/2014/main" id="{1C7379F0-B17C-E84E-A13A-2AB555AB71E7}"/>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6"/>
                <a:stretch>
                  <a:fillRect b="-4651"/>
                </a:stretch>
              </a:blipFill>
            </p:spPr>
            <p:txBody>
              <a:bodyPr/>
              <a:lstStyle/>
              <a:p>
                <a:r>
                  <a:rPr lang="en-US">
                    <a:noFill/>
                  </a:rPr>
                  <a:t> </a:t>
                </a:r>
              </a:p>
            </p:txBody>
          </p:sp>
        </mc:Fallback>
      </mc:AlternateContent>
      <p:sp>
        <p:nvSpPr>
          <p:cNvPr id="22" name="Rectangle 1">
            <a:extLst>
              <a:ext uri="{FF2B5EF4-FFF2-40B4-BE49-F238E27FC236}">
                <a16:creationId xmlns:a16="http://schemas.microsoft.com/office/drawing/2014/main" id="{7F4B8377-D93F-2E4E-8E7E-2A25D917C557}"/>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 (Stationary, LOS)</a:t>
            </a:r>
          </a:p>
        </p:txBody>
      </p:sp>
      <p:pic>
        <p:nvPicPr>
          <p:cNvPr id="23" name="Picture 22">
            <a:extLst>
              <a:ext uri="{FF2B5EF4-FFF2-40B4-BE49-F238E27FC236}">
                <a16:creationId xmlns:a16="http://schemas.microsoft.com/office/drawing/2014/main" id="{91919DDC-90BF-7B46-B93B-9758087B244D}"/>
              </a:ext>
            </a:extLst>
          </p:cNvPr>
          <p:cNvPicPr>
            <a:picLocks noChangeAspect="1"/>
          </p:cNvPicPr>
          <p:nvPr/>
        </p:nvPicPr>
        <p:blipFill>
          <a:blip r:embed="rId7"/>
          <a:stretch>
            <a:fillRect/>
          </a:stretch>
        </p:blipFill>
        <p:spPr>
          <a:xfrm>
            <a:off x="4907960" y="1806788"/>
            <a:ext cx="3165204" cy="2842822"/>
          </a:xfrm>
          <a:prstGeom prst="rect">
            <a:avLst/>
          </a:prstGeom>
        </p:spPr>
      </p:pic>
      <p:sp>
        <p:nvSpPr>
          <p:cNvPr id="24" name="TextBox 23">
            <a:extLst>
              <a:ext uri="{FF2B5EF4-FFF2-40B4-BE49-F238E27FC236}">
                <a16:creationId xmlns:a16="http://schemas.microsoft.com/office/drawing/2014/main" id="{5C8DF341-BF70-0949-8D19-257E83EB6EF1}"/>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bg2">
                    <a:lumMod val="10000"/>
                  </a:schemeClr>
                </a:solidFill>
              </a:rPr>
              <a:t>CSIscan</a:t>
            </a:r>
            <a:r>
              <a:rPr lang="en-US" dirty="0">
                <a:solidFill>
                  <a:schemeClr val="bg2">
                    <a:lumMod val="10000"/>
                  </a:schemeClr>
                </a:solidFill>
              </a:rPr>
              <a:t> </a:t>
            </a:r>
            <a:r>
              <a:rPr lang="en-US" dirty="0">
                <a:solidFill>
                  <a:schemeClr val="bg2">
                    <a:lumMod val="10000"/>
                  </a:schemeClr>
                </a:solidFill>
                <a:sym typeface="Wingdings" pitchFamily="2" charset="2"/>
              </a:rPr>
              <a:t> </a:t>
            </a:r>
            <a:r>
              <a:rPr lang="en-US" sz="1600" dirty="0">
                <a:solidFill>
                  <a:schemeClr val="bg2">
                    <a:lumMod val="10000"/>
                  </a:schemeClr>
                </a:solidFill>
                <a:sym typeface="Wingdings" pitchFamily="2" charset="2"/>
              </a:rPr>
              <a:t>Dynamic Selection</a:t>
            </a:r>
          </a:p>
        </p:txBody>
      </p:sp>
    </p:spTree>
    <p:extLst>
      <p:ext uri="{BB962C8B-B14F-4D97-AF65-F5344CB8AC3E}">
        <p14:creationId xmlns:p14="http://schemas.microsoft.com/office/powerpoint/2010/main" val="401011211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4298F4E9-7527-4746-82CA-498A15CEB50C}"/>
              </a:ext>
            </a:extLst>
          </p:cNvPr>
          <p:cNvPicPr>
            <a:picLocks noChangeAspect="1"/>
          </p:cNvPicPr>
          <p:nvPr/>
        </p:nvPicPr>
        <p:blipFill>
          <a:blip r:embed="rId3"/>
          <a:stretch>
            <a:fillRect/>
          </a:stretch>
        </p:blipFill>
        <p:spPr>
          <a:xfrm>
            <a:off x="4907960" y="1806788"/>
            <a:ext cx="3165204" cy="2842822"/>
          </a:xfrm>
          <a:prstGeom prst="rect">
            <a:avLst/>
          </a:prstGeom>
        </p:spPr>
      </p:pic>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59</a:t>
            </a:fld>
            <a:endParaRPr lang="en-US" dirty="0"/>
          </a:p>
        </p:txBody>
      </p:sp>
      <p:pic>
        <p:nvPicPr>
          <p:cNvPr id="7" name="Picture 6">
            <a:extLst>
              <a:ext uri="{FF2B5EF4-FFF2-40B4-BE49-F238E27FC236}">
                <a16:creationId xmlns:a16="http://schemas.microsoft.com/office/drawing/2014/main" id="{BD20E645-774E-AE4D-8DB5-04785EFAE7C4}"/>
              </a:ext>
            </a:extLst>
          </p:cNvPr>
          <p:cNvPicPr>
            <a:picLocks noChangeAspect="1"/>
          </p:cNvPicPr>
          <p:nvPr/>
        </p:nvPicPr>
        <p:blipFill>
          <a:blip r:embed="rId4"/>
          <a:stretch>
            <a:fillRect/>
          </a:stretch>
        </p:blipFill>
        <p:spPr>
          <a:xfrm>
            <a:off x="1278558" y="1806788"/>
            <a:ext cx="3165204" cy="2842822"/>
          </a:xfrm>
          <a:prstGeom prst="rect">
            <a:avLst/>
          </a:prstGeom>
        </p:spPr>
      </p:pic>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 name="TextBox 2">
            <a:extLst>
              <a:ext uri="{FF2B5EF4-FFF2-40B4-BE49-F238E27FC236}">
                <a16:creationId xmlns:a16="http://schemas.microsoft.com/office/drawing/2014/main" id="{89981DE3-05F3-3E42-A29B-B3243D379800}"/>
              </a:ext>
            </a:extLst>
          </p:cNvPr>
          <p:cNvSpPr txBox="1"/>
          <p:nvPr/>
        </p:nvSpPr>
        <p:spPr>
          <a:xfrm>
            <a:off x="0" y="1153882"/>
            <a:ext cx="1247887" cy="584775"/>
          </a:xfrm>
          <a:prstGeom prst="rect">
            <a:avLst/>
          </a:prstGeom>
          <a:noFill/>
        </p:spPr>
        <p:txBody>
          <a:bodyPr wrap="square" rtlCol="0">
            <a:spAutoFit/>
          </a:bodyPr>
          <a:lstStyle/>
          <a:p>
            <a:r>
              <a:rPr lang="en-US" sz="1600" dirty="0">
                <a:solidFill>
                  <a:srgbClr val="0070C0"/>
                </a:solidFill>
              </a:rPr>
              <a:t>Overly </a:t>
            </a:r>
          </a:p>
          <a:p>
            <a:r>
              <a:rPr lang="en-US" sz="1600" dirty="0">
                <a:solidFill>
                  <a:srgbClr val="0070C0"/>
                </a:solidFill>
              </a:rPr>
              <a:t>pessimistic</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D591A7F-129F-684C-A10B-E304463708B3}"/>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rgbClr val="0070C0"/>
                              </a:solidFill>
                              <a:latin typeface="Cambria Math" panose="02040503050406030204" pitchFamily="18" charset="0"/>
                              <a:ea typeface="Cambria Math" panose="02040503050406030204" pitchFamily="18" charset="0"/>
                            </a:rPr>
                          </m:ctrlPr>
                        </m:accPr>
                        <m:e>
                          <m:sSub>
                            <m:sSubPr>
                              <m:ctrlPr>
                                <a:rPr lang="en-US" sz="1400" i="1">
                                  <a:solidFill>
                                    <a:srgbClr val="0070C0"/>
                                  </a:solidFill>
                                  <a:latin typeface="Cambria Math" panose="02040503050406030204" pitchFamily="18" charset="0"/>
                                  <a:ea typeface="Cambria Math" panose="02040503050406030204" pitchFamily="18" charset="0"/>
                                </a:rPr>
                              </m:ctrlPr>
                            </m:sSubPr>
                            <m:e>
                              <m:r>
                                <a:rPr lang="en-US" sz="1400" i="1">
                                  <a:solidFill>
                                    <a:srgbClr val="0070C0"/>
                                  </a:solidFill>
                                  <a:latin typeface="Cambria Math" panose="02040503050406030204" pitchFamily="18" charset="0"/>
                                  <a:ea typeface="Cambria Math" panose="02040503050406030204" pitchFamily="18" charset="0"/>
                                </a:rPr>
                                <m:t>∅</m:t>
                              </m:r>
                            </m:e>
                            <m:sub>
                              <m:r>
                                <a:rPr lang="en-US" sz="1400" i="1">
                                  <a:solidFill>
                                    <a:srgbClr val="0070C0"/>
                                  </a:solidFill>
                                  <a:latin typeface="Cambria Math" panose="02040503050406030204" pitchFamily="18" charset="0"/>
                                  <a:ea typeface="Cambria Math" panose="02040503050406030204" pitchFamily="18" charset="0"/>
                                </a:rPr>
                                <m:t>1</m:t>
                              </m:r>
                            </m:sub>
                          </m:sSub>
                        </m:e>
                      </m:acc>
                      <m:r>
                        <a:rPr lang="en-US" sz="1400" b="0" i="0" smtClean="0">
                          <a:solidFill>
                            <a:srgbClr val="0070C0"/>
                          </a:solidFill>
                          <a:latin typeface="Cambria Math" panose="02040503050406030204" pitchFamily="18" charset="0"/>
                          <a:ea typeface="Cambria Math" panose="02040503050406030204" pitchFamily="18" charset="0"/>
                        </a:rPr>
                        <m:t>: </m:t>
                      </m:r>
                      <m:r>
                        <a:rPr lang="en-US" sz="1400" i="1">
                          <a:solidFill>
                            <a:srgbClr val="0070C0"/>
                          </a:solidFill>
                          <a:latin typeface="Cambria Math" panose="02040503050406030204" pitchFamily="18" charset="0"/>
                        </a:rPr>
                        <m:t>𝑁</m:t>
                      </m:r>
                      <m:r>
                        <a:rPr lang="en-US" sz="1400">
                          <a:solidFill>
                            <a:srgbClr val="0070C0"/>
                          </a:solidFill>
                          <a:latin typeface="Cambria Math" panose="02040503050406030204" pitchFamily="18" charset="0"/>
                        </a:rPr>
                        <m:t>=</m:t>
                      </m:r>
                      <m:r>
                        <a:rPr lang="en-US" sz="1400" b="0" i="0" smtClean="0">
                          <a:solidFill>
                            <a:srgbClr val="0070C0"/>
                          </a:solidFill>
                          <a:latin typeface="Cambria Math" panose="02040503050406030204" pitchFamily="18" charset="0"/>
                        </a:rPr>
                        <m:t>7</m:t>
                      </m:r>
                      <m:r>
                        <a:rPr lang="en-US" sz="1400">
                          <a:solidFill>
                            <a:srgbClr val="0070C0"/>
                          </a:solidFill>
                          <a:latin typeface="Cambria Math" panose="02040503050406030204" pitchFamily="18" charset="0"/>
                        </a:rPr>
                        <m:t>,</m:t>
                      </m:r>
                      <m:r>
                        <a:rPr lang="en-US" sz="1400" b="1" i="1">
                          <a:solidFill>
                            <a:srgbClr val="0070C0"/>
                          </a:solidFill>
                          <a:latin typeface="Cambria Math" panose="02040503050406030204" pitchFamily="18" charset="0"/>
                        </a:rPr>
                        <m:t> </m:t>
                      </m:r>
                    </m:oMath>
                  </m:oMathPara>
                </a14:m>
                <a:endParaRPr lang="en-US" sz="1400" b="1" i="1" dirty="0">
                  <a:solidFill>
                    <a:srgbClr val="0070C0"/>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rgbClr val="0070C0"/>
                          </a:solidFill>
                          <a:latin typeface="Cambria Math" panose="02040503050406030204" pitchFamily="18" charset="0"/>
                          <a:ea typeface="Cambria Math" panose="02040503050406030204" pitchFamily="18" charset="0"/>
                        </a:rPr>
                        <m:t>𝜽</m:t>
                      </m:r>
                      <m:r>
                        <a:rPr lang="en-US" sz="1400" i="1">
                          <a:solidFill>
                            <a:srgbClr val="0070C0"/>
                          </a:solidFill>
                          <a:latin typeface="Cambria Math" panose="02040503050406030204" pitchFamily="18" charset="0"/>
                          <a:ea typeface="Cambria Math" panose="02040503050406030204" pitchFamily="18" charset="0"/>
                        </a:rPr>
                        <m:t>={−20, 20}</m:t>
                      </m:r>
                    </m:oMath>
                  </m:oMathPara>
                </a14:m>
                <a:endParaRPr lang="en-US" sz="1400" dirty="0">
                  <a:solidFill>
                    <a:srgbClr val="0070C0"/>
                  </a:solidFill>
                </a:endParaRPr>
              </a:p>
            </p:txBody>
          </p:sp>
        </mc:Choice>
        <mc:Fallback xmlns="">
          <p:sp>
            <p:nvSpPr>
              <p:cNvPr id="13" name="Rectangle 12">
                <a:extLst>
                  <a:ext uri="{FF2B5EF4-FFF2-40B4-BE49-F238E27FC236}">
                    <a16:creationId xmlns:a16="http://schemas.microsoft.com/office/drawing/2014/main" id="{ED591A7F-129F-684C-A10B-E304463708B3}"/>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5"/>
                <a:stretch>
                  <a:fillRect b="-4651"/>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DB2887C0-4876-4845-965E-8E0C592FAC15}"/>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15" name="TextBox 14">
            <a:extLst>
              <a:ext uri="{FF2B5EF4-FFF2-40B4-BE49-F238E27FC236}">
                <a16:creationId xmlns:a16="http://schemas.microsoft.com/office/drawing/2014/main" id="{C8947BFD-ABEA-5E41-B0F8-507A7D307F9E}"/>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optimistic</a:t>
            </a:r>
          </a:p>
        </p:txBody>
      </p:sp>
      <p:sp>
        <p:nvSpPr>
          <p:cNvPr id="17" name="Rectangle 16">
            <a:extLst>
              <a:ext uri="{FF2B5EF4-FFF2-40B4-BE49-F238E27FC236}">
                <a16:creationId xmlns:a16="http://schemas.microsoft.com/office/drawing/2014/main" id="{EED0664D-9209-AB48-814B-208B975099DE}"/>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78A4190B-4068-FE41-AF2B-87C3660EDE52}"/>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3</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m:t>
                      </m:r>
                      <m:r>
                        <a:rPr lang="en-US" sz="1400" b="0" i="1" smtClean="0">
                          <a:solidFill>
                            <a:schemeClr val="bg2">
                              <a:lumMod val="10000"/>
                            </a:schemeClr>
                          </a:solidFill>
                          <a:latin typeface="Cambria Math" panose="02040503050406030204" pitchFamily="18" charset="0"/>
                          <a:ea typeface="Cambria Math" panose="02040503050406030204" pitchFamily="18" charset="0"/>
                        </a:rPr>
                        <m:t>−40,</m:t>
                      </m:r>
                      <m:r>
                        <a:rPr lang="en-US" sz="1400" i="1">
                          <a:solidFill>
                            <a:schemeClr val="bg2">
                              <a:lumMod val="10000"/>
                            </a:schemeClr>
                          </a:solidFill>
                          <a:latin typeface="Cambria Math" panose="02040503050406030204" pitchFamily="18" charset="0"/>
                          <a:ea typeface="Cambria Math" panose="02040503050406030204" pitchFamily="18" charset="0"/>
                        </a:rPr>
                        <m:t>−20, 20</m:t>
                      </m:r>
                      <m:r>
                        <a:rPr lang="en-US" sz="1400" b="0" i="1" smtClean="0">
                          <a:solidFill>
                            <a:schemeClr val="bg2">
                              <a:lumMod val="10000"/>
                            </a:schemeClr>
                          </a:solidFill>
                          <a:latin typeface="Cambria Math" panose="02040503050406030204" pitchFamily="18" charset="0"/>
                          <a:ea typeface="Cambria Math" panose="02040503050406030204" pitchFamily="18" charset="0"/>
                        </a:rPr>
                        <m:t>, 40</m:t>
                      </m:r>
                      <m:r>
                        <a:rPr lang="en-US" sz="1400" i="1">
                          <a:solidFill>
                            <a:schemeClr val="bg2">
                              <a:lumMod val="10000"/>
                            </a:schemeClr>
                          </a:solidFill>
                          <a:latin typeface="Cambria Math" panose="02040503050406030204" pitchFamily="18" charset="0"/>
                          <a:ea typeface="Cambria Math" panose="02040503050406030204" pitchFamily="18" charset="0"/>
                        </a:rPr>
                        <m:t>}</m:t>
                      </m:r>
                    </m:oMath>
                  </m:oMathPara>
                </a14:m>
                <a:endParaRPr lang="en-US" sz="1400" dirty="0">
                  <a:solidFill>
                    <a:schemeClr val="bg2">
                      <a:lumMod val="10000"/>
                    </a:schemeClr>
                  </a:solidFill>
                </a:endParaRPr>
              </a:p>
            </p:txBody>
          </p:sp>
        </mc:Choice>
        <mc:Fallback xmlns="">
          <p:sp>
            <p:nvSpPr>
              <p:cNvPr id="18" name="Rectangle 17">
                <a:extLst>
                  <a:ext uri="{FF2B5EF4-FFF2-40B4-BE49-F238E27FC236}">
                    <a16:creationId xmlns:a16="http://schemas.microsoft.com/office/drawing/2014/main" id="{78A4190B-4068-FE41-AF2B-87C3660EDE52}"/>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6"/>
                <a:stretch>
                  <a:fillRect b="-4651"/>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8B7F84C5-85EC-A540-9C6B-8FDFFA9C32C6}"/>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bg2">
                    <a:lumMod val="10000"/>
                  </a:schemeClr>
                </a:solidFill>
              </a:rPr>
              <a:t>Moderate </a:t>
            </a:r>
          </a:p>
        </p:txBody>
      </p:sp>
      <p:sp>
        <p:nvSpPr>
          <p:cNvPr id="20" name="Rectangle 19">
            <a:extLst>
              <a:ext uri="{FF2B5EF4-FFF2-40B4-BE49-F238E27FC236}">
                <a16:creationId xmlns:a16="http://schemas.microsoft.com/office/drawing/2014/main" id="{32BA7ED0-3253-744C-A2DD-51514B50B7B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1C7379F0-B17C-E84E-A13A-2AB555AB71E7}"/>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2</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21" name="Rectangle 20">
                <a:extLst>
                  <a:ext uri="{FF2B5EF4-FFF2-40B4-BE49-F238E27FC236}">
                    <a16:creationId xmlns:a16="http://schemas.microsoft.com/office/drawing/2014/main" id="{1C7379F0-B17C-E84E-A13A-2AB555AB71E7}"/>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7"/>
                <a:stretch>
                  <a:fillRect b="-4651"/>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4291F9A3-95DA-7A46-9C91-D1646452D51A}"/>
              </a:ext>
            </a:extLst>
          </p:cNvPr>
          <p:cNvCxnSpPr>
            <a:cxnSpLocks/>
          </p:cNvCxnSpPr>
          <p:nvPr/>
        </p:nvCxnSpPr>
        <p:spPr bwMode="auto">
          <a:xfrm flipV="1">
            <a:off x="2067741" y="4117452"/>
            <a:ext cx="0" cy="326506"/>
          </a:xfrm>
          <a:prstGeom prst="straightConnector1">
            <a:avLst/>
          </a:prstGeom>
          <a:blipFill dpi="0" rotWithShape="0">
            <a:blip r:embed="rId8"/>
            <a:srcRect/>
            <a:tile tx="0" ty="0" sx="100000" sy="100000" flip="none" algn="tl"/>
          </a:blipFill>
          <a:ln w="25400" cap="flat" cmpd="sng" algn="ctr">
            <a:solidFill>
              <a:schemeClr val="accent2"/>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6B1C34E6-391A-D640-944F-1E24535CAE3F}"/>
              </a:ext>
            </a:extLst>
          </p:cNvPr>
          <p:cNvSpPr txBox="1"/>
          <p:nvPr/>
        </p:nvSpPr>
        <p:spPr>
          <a:xfrm>
            <a:off x="795841" y="4404836"/>
            <a:ext cx="2775619" cy="738664"/>
          </a:xfrm>
          <a:prstGeom prst="rect">
            <a:avLst/>
          </a:prstGeom>
          <a:noFill/>
        </p:spPr>
        <p:txBody>
          <a:bodyPr wrap="square" rtlCol="0">
            <a:spAutoFit/>
          </a:bodyPr>
          <a:lstStyle/>
          <a:p>
            <a:r>
              <a:rPr lang="en-US" sz="1400" dirty="0">
                <a:solidFill>
                  <a:schemeClr val="accent2"/>
                </a:solidFill>
              </a:rPr>
              <a:t>Low bit efficiency </a:t>
            </a:r>
          </a:p>
          <a:p>
            <a:r>
              <a:rPr lang="en-US" sz="1400" dirty="0">
                <a:solidFill>
                  <a:schemeClr val="accent2"/>
                </a:solidFill>
              </a:rPr>
              <a:t>&lt; 22 bits/packet</a:t>
            </a:r>
          </a:p>
          <a:p>
            <a:r>
              <a:rPr lang="en-US" sz="1400" dirty="0">
                <a:solidFill>
                  <a:schemeClr val="bg2">
                    <a:lumMod val="10000"/>
                  </a:schemeClr>
                </a:solidFill>
              </a:rPr>
              <a:t>(Max: 24 bits/packet)</a:t>
            </a:r>
          </a:p>
        </p:txBody>
      </p:sp>
      <p:cxnSp>
        <p:nvCxnSpPr>
          <p:cNvPr id="29" name="Straight Arrow Connector 28">
            <a:extLst>
              <a:ext uri="{FF2B5EF4-FFF2-40B4-BE49-F238E27FC236}">
                <a16:creationId xmlns:a16="http://schemas.microsoft.com/office/drawing/2014/main" id="{4D9506F2-274A-E84C-B1AF-F7A1B026F8CB}"/>
              </a:ext>
            </a:extLst>
          </p:cNvPr>
          <p:cNvCxnSpPr>
            <a:cxnSpLocks/>
          </p:cNvCxnSpPr>
          <p:nvPr/>
        </p:nvCxnSpPr>
        <p:spPr bwMode="auto">
          <a:xfrm flipV="1">
            <a:off x="6098297" y="4011910"/>
            <a:ext cx="1247887" cy="591134"/>
          </a:xfrm>
          <a:prstGeom prst="straightConnector1">
            <a:avLst/>
          </a:prstGeom>
          <a:blipFill dpi="0" rotWithShape="0">
            <a:blip r:embed="rId8"/>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1" name="TextBox 30">
            <a:extLst>
              <a:ext uri="{FF2B5EF4-FFF2-40B4-BE49-F238E27FC236}">
                <a16:creationId xmlns:a16="http://schemas.microsoft.com/office/drawing/2014/main" id="{71B8CB4A-1636-5847-8711-95821A378AE4}"/>
              </a:ext>
            </a:extLst>
          </p:cNvPr>
          <p:cNvSpPr txBox="1"/>
          <p:nvPr/>
        </p:nvSpPr>
        <p:spPr>
          <a:xfrm>
            <a:off x="4933117" y="4603043"/>
            <a:ext cx="2170052" cy="523220"/>
          </a:xfrm>
          <a:prstGeom prst="rect">
            <a:avLst/>
          </a:prstGeom>
          <a:noFill/>
        </p:spPr>
        <p:txBody>
          <a:bodyPr wrap="square" rtlCol="0">
            <a:spAutoFit/>
          </a:bodyPr>
          <a:lstStyle/>
          <a:p>
            <a:r>
              <a:rPr lang="en-US" sz="1400" dirty="0">
                <a:solidFill>
                  <a:schemeClr val="accent4"/>
                </a:solidFill>
              </a:rPr>
              <a:t>Very low PER (&lt; 1%)</a:t>
            </a:r>
          </a:p>
          <a:p>
            <a:r>
              <a:rPr lang="en-US" sz="1400" dirty="0">
                <a:solidFill>
                  <a:schemeClr val="accent4"/>
                </a:solidFill>
              </a:rPr>
              <a:t>even for MCS = 6</a:t>
            </a:r>
          </a:p>
        </p:txBody>
      </p:sp>
      <p:sp>
        <p:nvSpPr>
          <p:cNvPr id="27" name="Rectangle 1">
            <a:extLst>
              <a:ext uri="{FF2B5EF4-FFF2-40B4-BE49-F238E27FC236}">
                <a16:creationId xmlns:a16="http://schemas.microsoft.com/office/drawing/2014/main" id="{DD91174A-8109-824E-B15E-0C452679FA5C}"/>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 (Stationary, LOS)</a:t>
            </a:r>
          </a:p>
        </p:txBody>
      </p:sp>
      <p:sp>
        <p:nvSpPr>
          <p:cNvPr id="28" name="TextBox 27">
            <a:extLst>
              <a:ext uri="{FF2B5EF4-FFF2-40B4-BE49-F238E27FC236}">
                <a16:creationId xmlns:a16="http://schemas.microsoft.com/office/drawing/2014/main" id="{6A81F2EC-FAA4-E945-A89F-6870476170E6}"/>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bg2">
                    <a:lumMod val="10000"/>
                  </a:schemeClr>
                </a:solidFill>
              </a:rPr>
              <a:t>CSIscan</a:t>
            </a:r>
            <a:r>
              <a:rPr lang="en-US" dirty="0">
                <a:solidFill>
                  <a:schemeClr val="bg2">
                    <a:lumMod val="10000"/>
                  </a:schemeClr>
                </a:solidFill>
              </a:rPr>
              <a:t> </a:t>
            </a:r>
            <a:r>
              <a:rPr lang="en-US" dirty="0">
                <a:solidFill>
                  <a:schemeClr val="bg2">
                    <a:lumMod val="10000"/>
                  </a:schemeClr>
                </a:solidFill>
                <a:sym typeface="Wingdings" pitchFamily="2" charset="2"/>
              </a:rPr>
              <a:t> </a:t>
            </a:r>
            <a:r>
              <a:rPr lang="en-US" sz="1600" dirty="0">
                <a:solidFill>
                  <a:schemeClr val="bg2">
                    <a:lumMod val="10000"/>
                  </a:schemeClr>
                </a:solidFill>
                <a:sym typeface="Wingdings" pitchFamily="2" charset="2"/>
              </a:rPr>
              <a:t>Dynamic Selection</a:t>
            </a:r>
          </a:p>
        </p:txBody>
      </p:sp>
    </p:spTree>
    <p:extLst>
      <p:ext uri="{BB962C8B-B14F-4D97-AF65-F5344CB8AC3E}">
        <p14:creationId xmlns:p14="http://schemas.microsoft.com/office/powerpoint/2010/main" val="1866908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C7ADC7B4-430D-BD4F-9744-58CBBB2FC6FD}"/>
              </a:ext>
            </a:extLst>
          </p:cNvPr>
          <p:cNvPicPr>
            <a:picLocks noChangeAspect="1"/>
          </p:cNvPicPr>
          <p:nvPr/>
        </p:nvPicPr>
        <p:blipFill>
          <a:blip r:embed="rId3"/>
          <a:stretch>
            <a:fillRect/>
          </a:stretch>
        </p:blipFill>
        <p:spPr>
          <a:xfrm>
            <a:off x="4907960" y="1806788"/>
            <a:ext cx="3165204" cy="2842822"/>
          </a:xfrm>
          <a:prstGeom prst="rect">
            <a:avLst/>
          </a:prstGeom>
        </p:spPr>
      </p:pic>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60</a:t>
            </a:fld>
            <a:endParaRPr lang="en-US" dirty="0"/>
          </a:p>
        </p:txBody>
      </p:sp>
      <p:pic>
        <p:nvPicPr>
          <p:cNvPr id="7" name="Picture 6">
            <a:extLst>
              <a:ext uri="{FF2B5EF4-FFF2-40B4-BE49-F238E27FC236}">
                <a16:creationId xmlns:a16="http://schemas.microsoft.com/office/drawing/2014/main" id="{BD20E645-774E-AE4D-8DB5-04785EFAE7C4}"/>
              </a:ext>
            </a:extLst>
          </p:cNvPr>
          <p:cNvPicPr>
            <a:picLocks noChangeAspect="1"/>
          </p:cNvPicPr>
          <p:nvPr/>
        </p:nvPicPr>
        <p:blipFill>
          <a:blip r:embed="rId4"/>
          <a:stretch>
            <a:fillRect/>
          </a:stretch>
        </p:blipFill>
        <p:spPr>
          <a:xfrm>
            <a:off x="1278558" y="1806788"/>
            <a:ext cx="3165204" cy="2842822"/>
          </a:xfrm>
          <a:prstGeom prst="rect">
            <a:avLst/>
          </a:prstGeom>
        </p:spPr>
      </p:pic>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 name="TextBox 2">
            <a:extLst>
              <a:ext uri="{FF2B5EF4-FFF2-40B4-BE49-F238E27FC236}">
                <a16:creationId xmlns:a16="http://schemas.microsoft.com/office/drawing/2014/main" id="{89981DE3-05F3-3E42-A29B-B3243D379800}"/>
              </a:ext>
            </a:extLst>
          </p:cNvPr>
          <p:cNvSpPr txBox="1"/>
          <p:nvPr/>
        </p:nvSpPr>
        <p:spPr>
          <a:xfrm>
            <a:off x="0" y="1153882"/>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pessimistic</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D591A7F-129F-684C-A10B-E304463708B3}"/>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i="1">
                                  <a:solidFill>
                                    <a:schemeClr val="bg2">
                                      <a:lumMod val="10000"/>
                                    </a:schemeClr>
                                  </a:solidFill>
                                  <a:latin typeface="Cambria Math" panose="02040503050406030204" pitchFamily="18" charset="0"/>
                                  <a:ea typeface="Cambria Math" panose="02040503050406030204" pitchFamily="18" charset="0"/>
                                </a:rPr>
                                <m:t>1</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7</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13" name="Rectangle 12">
                <a:extLst>
                  <a:ext uri="{FF2B5EF4-FFF2-40B4-BE49-F238E27FC236}">
                    <a16:creationId xmlns:a16="http://schemas.microsoft.com/office/drawing/2014/main" id="{ED591A7F-129F-684C-A10B-E304463708B3}"/>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5"/>
                <a:stretch>
                  <a:fillRect b="-4651"/>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DB2887C0-4876-4845-965E-8E0C592FAC15}"/>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15" name="TextBox 14">
            <a:extLst>
              <a:ext uri="{FF2B5EF4-FFF2-40B4-BE49-F238E27FC236}">
                <a16:creationId xmlns:a16="http://schemas.microsoft.com/office/drawing/2014/main" id="{C8947BFD-ABEA-5E41-B0F8-507A7D307F9E}"/>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accent1"/>
                </a:solidFill>
              </a:rPr>
              <a:t>Overly </a:t>
            </a:r>
          </a:p>
          <a:p>
            <a:r>
              <a:rPr lang="en-US" sz="1600" dirty="0">
                <a:solidFill>
                  <a:schemeClr val="accent1"/>
                </a:solidFill>
              </a:rPr>
              <a:t>optimistic</a:t>
            </a:r>
          </a:p>
        </p:txBody>
      </p:sp>
      <p:sp>
        <p:nvSpPr>
          <p:cNvPr id="17" name="Rectangle 16">
            <a:extLst>
              <a:ext uri="{FF2B5EF4-FFF2-40B4-BE49-F238E27FC236}">
                <a16:creationId xmlns:a16="http://schemas.microsoft.com/office/drawing/2014/main" id="{EED0664D-9209-AB48-814B-208B975099DE}"/>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78A4190B-4068-FE41-AF2B-87C3660EDE52}"/>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accent1"/>
                              </a:solidFill>
                              <a:latin typeface="Cambria Math" panose="02040503050406030204" pitchFamily="18" charset="0"/>
                              <a:ea typeface="Cambria Math" panose="02040503050406030204" pitchFamily="18" charset="0"/>
                            </a:rPr>
                          </m:ctrlPr>
                        </m:accPr>
                        <m:e>
                          <m:sSub>
                            <m:sSubPr>
                              <m:ctrlPr>
                                <a:rPr lang="en-US" sz="1400" i="1">
                                  <a:solidFill>
                                    <a:schemeClr val="accent1"/>
                                  </a:solidFill>
                                  <a:latin typeface="Cambria Math" panose="02040503050406030204" pitchFamily="18" charset="0"/>
                                  <a:ea typeface="Cambria Math" panose="02040503050406030204" pitchFamily="18" charset="0"/>
                                </a:rPr>
                              </m:ctrlPr>
                            </m:sSubPr>
                            <m:e>
                              <m:r>
                                <a:rPr lang="en-US" sz="1400" i="1">
                                  <a:solidFill>
                                    <a:schemeClr val="accent1"/>
                                  </a:solidFill>
                                  <a:latin typeface="Cambria Math" panose="02040503050406030204" pitchFamily="18" charset="0"/>
                                  <a:ea typeface="Cambria Math" panose="02040503050406030204" pitchFamily="18" charset="0"/>
                                </a:rPr>
                                <m:t>∅</m:t>
                              </m:r>
                            </m:e>
                            <m:sub>
                              <m:r>
                                <a:rPr lang="en-US" sz="1400" b="0" i="1" smtClean="0">
                                  <a:solidFill>
                                    <a:schemeClr val="accent1"/>
                                  </a:solidFill>
                                  <a:latin typeface="Cambria Math" panose="02040503050406030204" pitchFamily="18" charset="0"/>
                                  <a:ea typeface="Cambria Math" panose="02040503050406030204" pitchFamily="18" charset="0"/>
                                </a:rPr>
                                <m:t>3</m:t>
                              </m:r>
                            </m:sub>
                          </m:sSub>
                        </m:e>
                      </m:acc>
                      <m:r>
                        <a:rPr lang="en-US" sz="1400" b="0" i="0" smtClean="0">
                          <a:solidFill>
                            <a:schemeClr val="accent1"/>
                          </a:solidFill>
                          <a:latin typeface="Cambria Math" panose="02040503050406030204" pitchFamily="18" charset="0"/>
                          <a:ea typeface="Cambria Math" panose="02040503050406030204" pitchFamily="18" charset="0"/>
                        </a:rPr>
                        <m:t>: </m:t>
                      </m:r>
                      <m:r>
                        <a:rPr lang="en-US" sz="1400" i="1">
                          <a:solidFill>
                            <a:schemeClr val="accent1"/>
                          </a:solidFill>
                          <a:latin typeface="Cambria Math" panose="02040503050406030204" pitchFamily="18" charset="0"/>
                        </a:rPr>
                        <m:t>𝑁</m:t>
                      </m:r>
                      <m:r>
                        <a:rPr lang="en-US" sz="1400">
                          <a:solidFill>
                            <a:schemeClr val="accent1"/>
                          </a:solidFill>
                          <a:latin typeface="Cambria Math" panose="02040503050406030204" pitchFamily="18" charset="0"/>
                        </a:rPr>
                        <m:t>=</m:t>
                      </m:r>
                      <m:r>
                        <a:rPr lang="en-US" sz="1400" b="0" i="0" smtClean="0">
                          <a:solidFill>
                            <a:schemeClr val="accent1"/>
                          </a:solidFill>
                          <a:latin typeface="Cambria Math" panose="02040503050406030204" pitchFamily="18" charset="0"/>
                        </a:rPr>
                        <m:t>13</m:t>
                      </m:r>
                      <m:r>
                        <a:rPr lang="en-US" sz="1400">
                          <a:solidFill>
                            <a:schemeClr val="accent1"/>
                          </a:solidFill>
                          <a:latin typeface="Cambria Math" panose="02040503050406030204" pitchFamily="18" charset="0"/>
                        </a:rPr>
                        <m:t>,</m:t>
                      </m:r>
                      <m:r>
                        <a:rPr lang="en-US" sz="1400" b="1" i="1">
                          <a:solidFill>
                            <a:schemeClr val="accent1"/>
                          </a:solidFill>
                          <a:latin typeface="Cambria Math" panose="02040503050406030204" pitchFamily="18" charset="0"/>
                        </a:rPr>
                        <m:t> </m:t>
                      </m:r>
                    </m:oMath>
                  </m:oMathPara>
                </a14:m>
                <a:endParaRPr lang="en-US" sz="1400" b="1" i="1" dirty="0">
                  <a:solidFill>
                    <a:schemeClr val="accent1"/>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accent1"/>
                          </a:solidFill>
                          <a:latin typeface="Cambria Math" panose="02040503050406030204" pitchFamily="18" charset="0"/>
                          <a:ea typeface="Cambria Math" panose="02040503050406030204" pitchFamily="18" charset="0"/>
                        </a:rPr>
                        <m:t>𝜽</m:t>
                      </m:r>
                      <m:r>
                        <a:rPr lang="en-US" sz="1400" i="1">
                          <a:solidFill>
                            <a:schemeClr val="accent1"/>
                          </a:solidFill>
                          <a:latin typeface="Cambria Math" panose="02040503050406030204" pitchFamily="18" charset="0"/>
                          <a:ea typeface="Cambria Math" panose="02040503050406030204" pitchFamily="18" charset="0"/>
                        </a:rPr>
                        <m:t>={</m:t>
                      </m:r>
                      <m:r>
                        <a:rPr lang="en-US" sz="1400" b="0" i="1" smtClean="0">
                          <a:solidFill>
                            <a:schemeClr val="accent1"/>
                          </a:solidFill>
                          <a:latin typeface="Cambria Math" panose="02040503050406030204" pitchFamily="18" charset="0"/>
                          <a:ea typeface="Cambria Math" panose="02040503050406030204" pitchFamily="18" charset="0"/>
                        </a:rPr>
                        <m:t>−40,</m:t>
                      </m:r>
                      <m:r>
                        <a:rPr lang="en-US" sz="1400" i="1">
                          <a:solidFill>
                            <a:schemeClr val="accent1"/>
                          </a:solidFill>
                          <a:latin typeface="Cambria Math" panose="02040503050406030204" pitchFamily="18" charset="0"/>
                          <a:ea typeface="Cambria Math" panose="02040503050406030204" pitchFamily="18" charset="0"/>
                        </a:rPr>
                        <m:t>−20, 20</m:t>
                      </m:r>
                      <m:r>
                        <a:rPr lang="en-US" sz="1400" b="0" i="1" smtClean="0">
                          <a:solidFill>
                            <a:schemeClr val="accent1"/>
                          </a:solidFill>
                          <a:latin typeface="Cambria Math" panose="02040503050406030204" pitchFamily="18" charset="0"/>
                          <a:ea typeface="Cambria Math" panose="02040503050406030204" pitchFamily="18" charset="0"/>
                        </a:rPr>
                        <m:t>, 40</m:t>
                      </m:r>
                      <m:r>
                        <a:rPr lang="en-US" sz="1400" i="1">
                          <a:solidFill>
                            <a:schemeClr val="accent1"/>
                          </a:solidFill>
                          <a:latin typeface="Cambria Math" panose="02040503050406030204" pitchFamily="18" charset="0"/>
                          <a:ea typeface="Cambria Math" panose="02040503050406030204" pitchFamily="18" charset="0"/>
                        </a:rPr>
                        <m:t>}</m:t>
                      </m:r>
                    </m:oMath>
                  </m:oMathPara>
                </a14:m>
                <a:endParaRPr lang="en-US" sz="1400" dirty="0">
                  <a:solidFill>
                    <a:schemeClr val="accent1"/>
                  </a:solidFill>
                </a:endParaRPr>
              </a:p>
            </p:txBody>
          </p:sp>
        </mc:Choice>
        <mc:Fallback xmlns="">
          <p:sp>
            <p:nvSpPr>
              <p:cNvPr id="18" name="Rectangle 17">
                <a:extLst>
                  <a:ext uri="{FF2B5EF4-FFF2-40B4-BE49-F238E27FC236}">
                    <a16:creationId xmlns:a16="http://schemas.microsoft.com/office/drawing/2014/main" id="{78A4190B-4068-FE41-AF2B-87C3660EDE52}"/>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6"/>
                <a:stretch>
                  <a:fillRect b="-4651"/>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8B7F84C5-85EC-A540-9C6B-8FDFFA9C32C6}"/>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bg2">
                    <a:lumMod val="10000"/>
                  </a:schemeClr>
                </a:solidFill>
              </a:rPr>
              <a:t>Moderate </a:t>
            </a:r>
          </a:p>
        </p:txBody>
      </p:sp>
      <p:sp>
        <p:nvSpPr>
          <p:cNvPr id="20" name="Rectangle 19">
            <a:extLst>
              <a:ext uri="{FF2B5EF4-FFF2-40B4-BE49-F238E27FC236}">
                <a16:creationId xmlns:a16="http://schemas.microsoft.com/office/drawing/2014/main" id="{32BA7ED0-3253-744C-A2DD-51514B50B7B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1C7379F0-B17C-E84E-A13A-2AB555AB71E7}"/>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2</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21" name="Rectangle 20">
                <a:extLst>
                  <a:ext uri="{FF2B5EF4-FFF2-40B4-BE49-F238E27FC236}">
                    <a16:creationId xmlns:a16="http://schemas.microsoft.com/office/drawing/2014/main" id="{1C7379F0-B17C-E84E-A13A-2AB555AB71E7}"/>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7"/>
                <a:stretch>
                  <a:fillRect b="-4651"/>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4291F9A3-95DA-7A46-9C91-D1646452D51A}"/>
              </a:ext>
            </a:extLst>
          </p:cNvPr>
          <p:cNvCxnSpPr>
            <a:cxnSpLocks/>
          </p:cNvCxnSpPr>
          <p:nvPr/>
        </p:nvCxnSpPr>
        <p:spPr bwMode="auto">
          <a:xfrm flipV="1">
            <a:off x="2267744" y="4117452"/>
            <a:ext cx="72008" cy="330310"/>
          </a:xfrm>
          <a:prstGeom prst="straightConnector1">
            <a:avLst/>
          </a:prstGeom>
          <a:blipFill dpi="0" rotWithShape="0">
            <a:blip r:embed="rId8"/>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6B1C34E6-391A-D640-944F-1E24535CAE3F}"/>
              </a:ext>
            </a:extLst>
          </p:cNvPr>
          <p:cNvSpPr txBox="1"/>
          <p:nvPr/>
        </p:nvSpPr>
        <p:spPr>
          <a:xfrm>
            <a:off x="1045060" y="4413683"/>
            <a:ext cx="2084603" cy="738664"/>
          </a:xfrm>
          <a:prstGeom prst="rect">
            <a:avLst/>
          </a:prstGeom>
          <a:noFill/>
        </p:spPr>
        <p:txBody>
          <a:bodyPr wrap="square" rtlCol="0">
            <a:spAutoFit/>
          </a:bodyPr>
          <a:lstStyle/>
          <a:p>
            <a:r>
              <a:rPr lang="en-US" sz="1400" dirty="0">
                <a:solidFill>
                  <a:schemeClr val="accent4"/>
                </a:solidFill>
              </a:rPr>
              <a:t>High bit efficiency</a:t>
            </a:r>
          </a:p>
          <a:p>
            <a:r>
              <a:rPr lang="en-US" sz="1400" dirty="0">
                <a:solidFill>
                  <a:schemeClr val="accent4"/>
                </a:solidFill>
              </a:rPr>
              <a:t>~ 40 bits/packet</a:t>
            </a:r>
          </a:p>
          <a:p>
            <a:r>
              <a:rPr lang="en-US" sz="1400" dirty="0">
                <a:solidFill>
                  <a:schemeClr val="bg2">
                    <a:lumMod val="10000"/>
                  </a:schemeClr>
                </a:solidFill>
              </a:rPr>
              <a:t>(Max: 48 bits/packet)</a:t>
            </a:r>
          </a:p>
        </p:txBody>
      </p:sp>
      <p:sp>
        <p:nvSpPr>
          <p:cNvPr id="25" name="TextBox 24">
            <a:extLst>
              <a:ext uri="{FF2B5EF4-FFF2-40B4-BE49-F238E27FC236}">
                <a16:creationId xmlns:a16="http://schemas.microsoft.com/office/drawing/2014/main" id="{89090704-150B-B848-8894-F4D8F265CA74}"/>
              </a:ext>
            </a:extLst>
          </p:cNvPr>
          <p:cNvSpPr txBox="1"/>
          <p:nvPr/>
        </p:nvSpPr>
        <p:spPr>
          <a:xfrm>
            <a:off x="5558138" y="4521405"/>
            <a:ext cx="1318118" cy="523220"/>
          </a:xfrm>
          <a:prstGeom prst="rect">
            <a:avLst/>
          </a:prstGeom>
          <a:noFill/>
        </p:spPr>
        <p:txBody>
          <a:bodyPr wrap="square" rtlCol="0">
            <a:spAutoFit/>
          </a:bodyPr>
          <a:lstStyle/>
          <a:p>
            <a:r>
              <a:rPr lang="en-US" sz="1400" dirty="0">
                <a:solidFill>
                  <a:schemeClr val="accent2"/>
                </a:solidFill>
              </a:rPr>
              <a:t> PER &gt; 85% </a:t>
            </a:r>
          </a:p>
          <a:p>
            <a:r>
              <a:rPr lang="en-US" sz="1400" dirty="0">
                <a:solidFill>
                  <a:schemeClr val="accent2"/>
                </a:solidFill>
              </a:rPr>
              <a:t>for MCS= 6</a:t>
            </a:r>
          </a:p>
        </p:txBody>
      </p:sp>
      <p:cxnSp>
        <p:nvCxnSpPr>
          <p:cNvPr id="30" name="Straight Arrow Connector 29">
            <a:extLst>
              <a:ext uri="{FF2B5EF4-FFF2-40B4-BE49-F238E27FC236}">
                <a16:creationId xmlns:a16="http://schemas.microsoft.com/office/drawing/2014/main" id="{AF547264-3D76-9547-9D91-0E2F259CF4A9}"/>
              </a:ext>
            </a:extLst>
          </p:cNvPr>
          <p:cNvCxnSpPr>
            <a:cxnSpLocks/>
            <a:stCxn id="25" idx="0"/>
          </p:cNvCxnSpPr>
          <p:nvPr/>
        </p:nvCxnSpPr>
        <p:spPr bwMode="auto">
          <a:xfrm flipV="1">
            <a:off x="6217197" y="3957078"/>
            <a:ext cx="1372002" cy="564327"/>
          </a:xfrm>
          <a:prstGeom prst="straightConnector1">
            <a:avLst/>
          </a:prstGeom>
          <a:blipFill dpi="0" rotWithShape="0">
            <a:blip r:embed="rId8"/>
            <a:srcRect/>
            <a:tile tx="0" ty="0" sx="100000" sy="100000" flip="none" algn="tl"/>
          </a:blipFill>
          <a:ln w="25400" cap="flat" cmpd="sng" algn="ctr">
            <a:solidFill>
              <a:schemeClr val="accent2"/>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7" name="Rectangle 1">
            <a:extLst>
              <a:ext uri="{FF2B5EF4-FFF2-40B4-BE49-F238E27FC236}">
                <a16:creationId xmlns:a16="http://schemas.microsoft.com/office/drawing/2014/main" id="{5AA0365F-5D04-AC49-BC7E-42CB19696E98}"/>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 (Stationary, LOS)</a:t>
            </a:r>
          </a:p>
        </p:txBody>
      </p:sp>
      <p:sp>
        <p:nvSpPr>
          <p:cNvPr id="28" name="TextBox 27">
            <a:extLst>
              <a:ext uri="{FF2B5EF4-FFF2-40B4-BE49-F238E27FC236}">
                <a16:creationId xmlns:a16="http://schemas.microsoft.com/office/drawing/2014/main" id="{2216B0A9-1AA1-F747-BF05-34C82575C579}"/>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bg2">
                    <a:lumMod val="10000"/>
                  </a:schemeClr>
                </a:solidFill>
              </a:rPr>
              <a:t>CSIscan</a:t>
            </a:r>
            <a:r>
              <a:rPr lang="en-US" dirty="0">
                <a:solidFill>
                  <a:schemeClr val="bg2">
                    <a:lumMod val="10000"/>
                  </a:schemeClr>
                </a:solidFill>
              </a:rPr>
              <a:t> </a:t>
            </a:r>
            <a:r>
              <a:rPr lang="en-US" dirty="0">
                <a:solidFill>
                  <a:schemeClr val="bg2">
                    <a:lumMod val="10000"/>
                  </a:schemeClr>
                </a:solidFill>
                <a:sym typeface="Wingdings" pitchFamily="2" charset="2"/>
              </a:rPr>
              <a:t> </a:t>
            </a:r>
            <a:r>
              <a:rPr lang="en-US" sz="1600" dirty="0">
                <a:solidFill>
                  <a:schemeClr val="bg2">
                    <a:lumMod val="10000"/>
                  </a:schemeClr>
                </a:solidFill>
                <a:sym typeface="Wingdings" pitchFamily="2" charset="2"/>
              </a:rPr>
              <a:t>Dynamic Selection</a:t>
            </a:r>
          </a:p>
        </p:txBody>
      </p:sp>
    </p:spTree>
    <p:extLst>
      <p:ext uri="{BB962C8B-B14F-4D97-AF65-F5344CB8AC3E}">
        <p14:creationId xmlns:p14="http://schemas.microsoft.com/office/powerpoint/2010/main" val="15203685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8B72F3BA-9DCB-3E4E-A659-6E3C3AE7EEEF}"/>
              </a:ext>
            </a:extLst>
          </p:cNvPr>
          <p:cNvPicPr>
            <a:picLocks noChangeAspect="1"/>
          </p:cNvPicPr>
          <p:nvPr/>
        </p:nvPicPr>
        <p:blipFill>
          <a:blip r:embed="rId3"/>
          <a:stretch>
            <a:fillRect/>
          </a:stretch>
        </p:blipFill>
        <p:spPr>
          <a:xfrm>
            <a:off x="4907960" y="1806788"/>
            <a:ext cx="3165204" cy="2842822"/>
          </a:xfrm>
          <a:prstGeom prst="rect">
            <a:avLst/>
          </a:prstGeom>
        </p:spPr>
      </p:pic>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61</a:t>
            </a:fld>
            <a:endParaRPr lang="en-US" dirty="0"/>
          </a:p>
        </p:txBody>
      </p:sp>
      <p:pic>
        <p:nvPicPr>
          <p:cNvPr id="7" name="Picture 6">
            <a:extLst>
              <a:ext uri="{FF2B5EF4-FFF2-40B4-BE49-F238E27FC236}">
                <a16:creationId xmlns:a16="http://schemas.microsoft.com/office/drawing/2014/main" id="{BD20E645-774E-AE4D-8DB5-04785EFAE7C4}"/>
              </a:ext>
            </a:extLst>
          </p:cNvPr>
          <p:cNvPicPr>
            <a:picLocks noChangeAspect="1"/>
          </p:cNvPicPr>
          <p:nvPr/>
        </p:nvPicPr>
        <p:blipFill>
          <a:blip r:embed="rId4"/>
          <a:stretch>
            <a:fillRect/>
          </a:stretch>
        </p:blipFill>
        <p:spPr>
          <a:xfrm>
            <a:off x="1278558" y="1806788"/>
            <a:ext cx="3165204" cy="2842822"/>
          </a:xfrm>
          <a:prstGeom prst="rect">
            <a:avLst/>
          </a:prstGeom>
        </p:spPr>
      </p:pic>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 name="TextBox 2">
            <a:extLst>
              <a:ext uri="{FF2B5EF4-FFF2-40B4-BE49-F238E27FC236}">
                <a16:creationId xmlns:a16="http://schemas.microsoft.com/office/drawing/2014/main" id="{89981DE3-05F3-3E42-A29B-B3243D379800}"/>
              </a:ext>
            </a:extLst>
          </p:cNvPr>
          <p:cNvSpPr txBox="1"/>
          <p:nvPr/>
        </p:nvSpPr>
        <p:spPr>
          <a:xfrm>
            <a:off x="0" y="1153882"/>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pessimistic</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D591A7F-129F-684C-A10B-E304463708B3}"/>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i="1">
                                  <a:solidFill>
                                    <a:schemeClr val="bg2">
                                      <a:lumMod val="10000"/>
                                    </a:schemeClr>
                                  </a:solidFill>
                                  <a:latin typeface="Cambria Math" panose="02040503050406030204" pitchFamily="18" charset="0"/>
                                  <a:ea typeface="Cambria Math" panose="02040503050406030204" pitchFamily="18" charset="0"/>
                                </a:rPr>
                                <m:t>1</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7</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13" name="Rectangle 12">
                <a:extLst>
                  <a:ext uri="{FF2B5EF4-FFF2-40B4-BE49-F238E27FC236}">
                    <a16:creationId xmlns:a16="http://schemas.microsoft.com/office/drawing/2014/main" id="{ED591A7F-129F-684C-A10B-E304463708B3}"/>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5"/>
                <a:stretch>
                  <a:fillRect b="-4651"/>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DB2887C0-4876-4845-965E-8E0C592FAC15}"/>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15" name="TextBox 14">
            <a:extLst>
              <a:ext uri="{FF2B5EF4-FFF2-40B4-BE49-F238E27FC236}">
                <a16:creationId xmlns:a16="http://schemas.microsoft.com/office/drawing/2014/main" id="{C8947BFD-ABEA-5E41-B0F8-507A7D307F9E}"/>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optimistic</a:t>
            </a:r>
          </a:p>
        </p:txBody>
      </p:sp>
      <p:sp>
        <p:nvSpPr>
          <p:cNvPr id="17" name="Rectangle 16">
            <a:extLst>
              <a:ext uri="{FF2B5EF4-FFF2-40B4-BE49-F238E27FC236}">
                <a16:creationId xmlns:a16="http://schemas.microsoft.com/office/drawing/2014/main" id="{EED0664D-9209-AB48-814B-208B975099DE}"/>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78A4190B-4068-FE41-AF2B-87C3660EDE52}"/>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3</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m:t>
                      </m:r>
                      <m:r>
                        <a:rPr lang="en-US" sz="1400" b="0" i="1" smtClean="0">
                          <a:solidFill>
                            <a:schemeClr val="bg2">
                              <a:lumMod val="10000"/>
                            </a:schemeClr>
                          </a:solidFill>
                          <a:latin typeface="Cambria Math" panose="02040503050406030204" pitchFamily="18" charset="0"/>
                          <a:ea typeface="Cambria Math" panose="02040503050406030204" pitchFamily="18" charset="0"/>
                        </a:rPr>
                        <m:t>−40,</m:t>
                      </m:r>
                      <m:r>
                        <a:rPr lang="en-US" sz="1400" i="1">
                          <a:solidFill>
                            <a:schemeClr val="bg2">
                              <a:lumMod val="10000"/>
                            </a:schemeClr>
                          </a:solidFill>
                          <a:latin typeface="Cambria Math" panose="02040503050406030204" pitchFamily="18" charset="0"/>
                          <a:ea typeface="Cambria Math" panose="02040503050406030204" pitchFamily="18" charset="0"/>
                        </a:rPr>
                        <m:t>−20, 20</m:t>
                      </m:r>
                      <m:r>
                        <a:rPr lang="en-US" sz="1400" b="0" i="1" smtClean="0">
                          <a:solidFill>
                            <a:schemeClr val="bg2">
                              <a:lumMod val="10000"/>
                            </a:schemeClr>
                          </a:solidFill>
                          <a:latin typeface="Cambria Math" panose="02040503050406030204" pitchFamily="18" charset="0"/>
                          <a:ea typeface="Cambria Math" panose="02040503050406030204" pitchFamily="18" charset="0"/>
                        </a:rPr>
                        <m:t>, 40</m:t>
                      </m:r>
                      <m:r>
                        <a:rPr lang="en-US" sz="1400" i="1">
                          <a:solidFill>
                            <a:schemeClr val="bg2">
                              <a:lumMod val="10000"/>
                            </a:schemeClr>
                          </a:solidFill>
                          <a:latin typeface="Cambria Math" panose="02040503050406030204" pitchFamily="18" charset="0"/>
                          <a:ea typeface="Cambria Math" panose="02040503050406030204" pitchFamily="18" charset="0"/>
                        </a:rPr>
                        <m:t>}</m:t>
                      </m:r>
                    </m:oMath>
                  </m:oMathPara>
                </a14:m>
                <a:endParaRPr lang="en-US" sz="1400" dirty="0">
                  <a:solidFill>
                    <a:schemeClr val="bg2">
                      <a:lumMod val="10000"/>
                    </a:schemeClr>
                  </a:solidFill>
                </a:endParaRPr>
              </a:p>
            </p:txBody>
          </p:sp>
        </mc:Choice>
        <mc:Fallback xmlns="">
          <p:sp>
            <p:nvSpPr>
              <p:cNvPr id="18" name="Rectangle 17">
                <a:extLst>
                  <a:ext uri="{FF2B5EF4-FFF2-40B4-BE49-F238E27FC236}">
                    <a16:creationId xmlns:a16="http://schemas.microsoft.com/office/drawing/2014/main" id="{78A4190B-4068-FE41-AF2B-87C3660EDE52}"/>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6"/>
                <a:stretch>
                  <a:fillRect b="-4651"/>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8B7F84C5-85EC-A540-9C6B-8FDFFA9C32C6}"/>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accent1"/>
                </a:solidFill>
              </a:rPr>
              <a:t>Moderate </a:t>
            </a:r>
          </a:p>
        </p:txBody>
      </p:sp>
      <p:sp>
        <p:nvSpPr>
          <p:cNvPr id="20" name="Rectangle 19">
            <a:extLst>
              <a:ext uri="{FF2B5EF4-FFF2-40B4-BE49-F238E27FC236}">
                <a16:creationId xmlns:a16="http://schemas.microsoft.com/office/drawing/2014/main" id="{32BA7ED0-3253-744C-A2DD-51514B50B7B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1C7379F0-B17C-E84E-A13A-2AB555AB71E7}"/>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accent1"/>
                              </a:solidFill>
                              <a:latin typeface="Cambria Math" panose="02040503050406030204" pitchFamily="18" charset="0"/>
                              <a:ea typeface="Cambria Math" panose="02040503050406030204" pitchFamily="18" charset="0"/>
                            </a:rPr>
                          </m:ctrlPr>
                        </m:accPr>
                        <m:e>
                          <m:sSub>
                            <m:sSubPr>
                              <m:ctrlPr>
                                <a:rPr lang="en-US" sz="1400" i="1">
                                  <a:solidFill>
                                    <a:schemeClr val="accent1"/>
                                  </a:solidFill>
                                  <a:latin typeface="Cambria Math" panose="02040503050406030204" pitchFamily="18" charset="0"/>
                                  <a:ea typeface="Cambria Math" panose="02040503050406030204" pitchFamily="18" charset="0"/>
                                </a:rPr>
                              </m:ctrlPr>
                            </m:sSubPr>
                            <m:e>
                              <m:r>
                                <a:rPr lang="en-US" sz="1400" i="1">
                                  <a:solidFill>
                                    <a:schemeClr val="accent1"/>
                                  </a:solidFill>
                                  <a:latin typeface="Cambria Math" panose="02040503050406030204" pitchFamily="18" charset="0"/>
                                  <a:ea typeface="Cambria Math" panose="02040503050406030204" pitchFamily="18" charset="0"/>
                                </a:rPr>
                                <m:t>∅</m:t>
                              </m:r>
                            </m:e>
                            <m:sub>
                              <m:r>
                                <a:rPr lang="en-US" sz="1400" b="0" i="1" smtClean="0">
                                  <a:solidFill>
                                    <a:schemeClr val="accent1"/>
                                  </a:solidFill>
                                  <a:latin typeface="Cambria Math" panose="02040503050406030204" pitchFamily="18" charset="0"/>
                                  <a:ea typeface="Cambria Math" panose="02040503050406030204" pitchFamily="18" charset="0"/>
                                </a:rPr>
                                <m:t>2</m:t>
                              </m:r>
                            </m:sub>
                          </m:sSub>
                        </m:e>
                      </m:acc>
                      <m:r>
                        <a:rPr lang="en-US" sz="1400" b="0" i="0" smtClean="0">
                          <a:solidFill>
                            <a:schemeClr val="accent1"/>
                          </a:solidFill>
                          <a:latin typeface="Cambria Math" panose="02040503050406030204" pitchFamily="18" charset="0"/>
                          <a:ea typeface="Cambria Math" panose="02040503050406030204" pitchFamily="18" charset="0"/>
                        </a:rPr>
                        <m:t>: </m:t>
                      </m:r>
                      <m:r>
                        <a:rPr lang="en-US" sz="1400" i="1">
                          <a:solidFill>
                            <a:schemeClr val="accent1"/>
                          </a:solidFill>
                          <a:latin typeface="Cambria Math" panose="02040503050406030204" pitchFamily="18" charset="0"/>
                        </a:rPr>
                        <m:t>𝑁</m:t>
                      </m:r>
                      <m:r>
                        <a:rPr lang="en-US" sz="1400">
                          <a:solidFill>
                            <a:schemeClr val="accent1"/>
                          </a:solidFill>
                          <a:latin typeface="Cambria Math" panose="02040503050406030204" pitchFamily="18" charset="0"/>
                        </a:rPr>
                        <m:t>=</m:t>
                      </m:r>
                      <m:r>
                        <a:rPr lang="en-US" sz="1400" b="0" i="0" smtClean="0">
                          <a:solidFill>
                            <a:schemeClr val="accent1"/>
                          </a:solidFill>
                          <a:latin typeface="Cambria Math" panose="02040503050406030204" pitchFamily="18" charset="0"/>
                        </a:rPr>
                        <m:t>13</m:t>
                      </m:r>
                      <m:r>
                        <a:rPr lang="en-US" sz="1400">
                          <a:solidFill>
                            <a:schemeClr val="accent1"/>
                          </a:solidFill>
                          <a:latin typeface="Cambria Math" panose="02040503050406030204" pitchFamily="18" charset="0"/>
                        </a:rPr>
                        <m:t>,</m:t>
                      </m:r>
                      <m:r>
                        <a:rPr lang="en-US" sz="1400" b="1" i="1">
                          <a:solidFill>
                            <a:schemeClr val="accent1"/>
                          </a:solidFill>
                          <a:latin typeface="Cambria Math" panose="02040503050406030204" pitchFamily="18" charset="0"/>
                        </a:rPr>
                        <m:t> </m:t>
                      </m:r>
                    </m:oMath>
                  </m:oMathPara>
                </a14:m>
                <a:endParaRPr lang="en-US" sz="1400" b="1" i="1" dirty="0">
                  <a:solidFill>
                    <a:schemeClr val="accent1"/>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accent1"/>
                          </a:solidFill>
                          <a:latin typeface="Cambria Math" panose="02040503050406030204" pitchFamily="18" charset="0"/>
                          <a:ea typeface="Cambria Math" panose="02040503050406030204" pitchFamily="18" charset="0"/>
                        </a:rPr>
                        <m:t>𝜽</m:t>
                      </m:r>
                      <m:r>
                        <a:rPr lang="en-US" sz="1400" i="1">
                          <a:solidFill>
                            <a:schemeClr val="accent1"/>
                          </a:solidFill>
                          <a:latin typeface="Cambria Math" panose="02040503050406030204" pitchFamily="18" charset="0"/>
                          <a:ea typeface="Cambria Math" panose="02040503050406030204" pitchFamily="18" charset="0"/>
                        </a:rPr>
                        <m:t>={−20, 20}</m:t>
                      </m:r>
                    </m:oMath>
                  </m:oMathPara>
                </a14:m>
                <a:endParaRPr lang="en-US" sz="1400" dirty="0">
                  <a:solidFill>
                    <a:schemeClr val="accent1"/>
                  </a:solidFill>
                </a:endParaRPr>
              </a:p>
            </p:txBody>
          </p:sp>
        </mc:Choice>
        <mc:Fallback xmlns="">
          <p:sp>
            <p:nvSpPr>
              <p:cNvPr id="21" name="Rectangle 20">
                <a:extLst>
                  <a:ext uri="{FF2B5EF4-FFF2-40B4-BE49-F238E27FC236}">
                    <a16:creationId xmlns:a16="http://schemas.microsoft.com/office/drawing/2014/main" id="{1C7379F0-B17C-E84E-A13A-2AB555AB71E7}"/>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7"/>
                <a:stretch>
                  <a:fillRect b="-4651"/>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4291F9A3-95DA-7A46-9C91-D1646452D51A}"/>
              </a:ext>
            </a:extLst>
          </p:cNvPr>
          <p:cNvCxnSpPr>
            <a:cxnSpLocks/>
            <a:stCxn id="23" idx="0"/>
          </p:cNvCxnSpPr>
          <p:nvPr/>
        </p:nvCxnSpPr>
        <p:spPr bwMode="auto">
          <a:xfrm flipV="1">
            <a:off x="1953391" y="4128879"/>
            <a:ext cx="250355" cy="284804"/>
          </a:xfrm>
          <a:prstGeom prst="straightConnector1">
            <a:avLst/>
          </a:prstGeom>
          <a:blipFill dpi="0" rotWithShape="0">
            <a:blip r:embed="rId8"/>
            <a:srcRect/>
            <a:tile tx="0" ty="0" sx="100000" sy="100000" flip="none" algn="tl"/>
          </a:blipFill>
          <a:ln w="25400" cap="flat" cmpd="sng" algn="ctr">
            <a:solidFill>
              <a:schemeClr val="bg2">
                <a:lumMod val="10000"/>
              </a:schemeClr>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6B1C34E6-391A-D640-944F-1E24535CAE3F}"/>
              </a:ext>
            </a:extLst>
          </p:cNvPr>
          <p:cNvSpPr txBox="1"/>
          <p:nvPr/>
        </p:nvSpPr>
        <p:spPr>
          <a:xfrm>
            <a:off x="851521" y="4413683"/>
            <a:ext cx="2203740" cy="738664"/>
          </a:xfrm>
          <a:prstGeom prst="rect">
            <a:avLst/>
          </a:prstGeom>
          <a:noFill/>
        </p:spPr>
        <p:txBody>
          <a:bodyPr wrap="square" rtlCol="0">
            <a:spAutoFit/>
          </a:bodyPr>
          <a:lstStyle/>
          <a:p>
            <a:r>
              <a:rPr lang="en-US" sz="1400" dirty="0">
                <a:solidFill>
                  <a:schemeClr val="bg2">
                    <a:lumMod val="10000"/>
                  </a:schemeClr>
                </a:solidFill>
              </a:rPr>
              <a:t>Moderate bit efficiency</a:t>
            </a:r>
          </a:p>
          <a:p>
            <a:r>
              <a:rPr lang="en-US" sz="1400" dirty="0">
                <a:solidFill>
                  <a:schemeClr val="bg2">
                    <a:lumMod val="10000"/>
                  </a:schemeClr>
                </a:solidFill>
              </a:rPr>
              <a:t>32 bits/packet</a:t>
            </a:r>
          </a:p>
          <a:p>
            <a:r>
              <a:rPr lang="en-US" sz="1400" dirty="0">
                <a:solidFill>
                  <a:schemeClr val="bg2">
                    <a:lumMod val="10000"/>
                  </a:schemeClr>
                </a:solidFill>
              </a:rPr>
              <a:t>(Max: 36 bits/packet)</a:t>
            </a:r>
          </a:p>
        </p:txBody>
      </p:sp>
      <p:sp>
        <p:nvSpPr>
          <p:cNvPr id="25" name="TextBox 24">
            <a:extLst>
              <a:ext uri="{FF2B5EF4-FFF2-40B4-BE49-F238E27FC236}">
                <a16:creationId xmlns:a16="http://schemas.microsoft.com/office/drawing/2014/main" id="{89090704-150B-B848-8894-F4D8F265CA74}"/>
              </a:ext>
            </a:extLst>
          </p:cNvPr>
          <p:cNvSpPr txBox="1"/>
          <p:nvPr/>
        </p:nvSpPr>
        <p:spPr>
          <a:xfrm>
            <a:off x="5558138" y="4521405"/>
            <a:ext cx="1080317" cy="523220"/>
          </a:xfrm>
          <a:prstGeom prst="rect">
            <a:avLst/>
          </a:prstGeom>
          <a:noFill/>
        </p:spPr>
        <p:txBody>
          <a:bodyPr wrap="square" rtlCol="0">
            <a:spAutoFit/>
          </a:bodyPr>
          <a:lstStyle/>
          <a:p>
            <a:r>
              <a:rPr lang="en-US" sz="1400" dirty="0">
                <a:solidFill>
                  <a:schemeClr val="accent4"/>
                </a:solidFill>
              </a:rPr>
              <a:t> </a:t>
            </a:r>
            <a:r>
              <a:rPr lang="en-US" sz="1400" dirty="0">
                <a:solidFill>
                  <a:schemeClr val="accent2"/>
                </a:solidFill>
              </a:rPr>
              <a:t>PER ~ 40% for MCS= 6</a:t>
            </a:r>
          </a:p>
        </p:txBody>
      </p:sp>
      <p:cxnSp>
        <p:nvCxnSpPr>
          <p:cNvPr id="30" name="Straight Arrow Connector 29">
            <a:extLst>
              <a:ext uri="{FF2B5EF4-FFF2-40B4-BE49-F238E27FC236}">
                <a16:creationId xmlns:a16="http://schemas.microsoft.com/office/drawing/2014/main" id="{AF547264-3D76-9547-9D91-0E2F259CF4A9}"/>
              </a:ext>
            </a:extLst>
          </p:cNvPr>
          <p:cNvCxnSpPr>
            <a:cxnSpLocks/>
            <a:stCxn id="25" idx="0"/>
          </p:cNvCxnSpPr>
          <p:nvPr/>
        </p:nvCxnSpPr>
        <p:spPr bwMode="auto">
          <a:xfrm flipV="1">
            <a:off x="6098297" y="3507854"/>
            <a:ext cx="1354023" cy="1013551"/>
          </a:xfrm>
          <a:prstGeom prst="straightConnector1">
            <a:avLst/>
          </a:prstGeom>
          <a:blipFill dpi="0" rotWithShape="0">
            <a:blip r:embed="rId8"/>
            <a:srcRect/>
            <a:tile tx="0" ty="0" sx="100000" sy="100000" flip="none" algn="tl"/>
          </a:blipFill>
          <a:ln w="25400" cap="flat" cmpd="sng" algn="ctr">
            <a:solidFill>
              <a:schemeClr val="accent2"/>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7" name="Rectangle 1">
            <a:extLst>
              <a:ext uri="{FF2B5EF4-FFF2-40B4-BE49-F238E27FC236}">
                <a16:creationId xmlns:a16="http://schemas.microsoft.com/office/drawing/2014/main" id="{BC794A80-BD61-814F-8121-8D3731586541}"/>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 (Stationary, LOS)</a:t>
            </a:r>
          </a:p>
        </p:txBody>
      </p:sp>
      <p:sp>
        <p:nvSpPr>
          <p:cNvPr id="28" name="TextBox 27">
            <a:extLst>
              <a:ext uri="{FF2B5EF4-FFF2-40B4-BE49-F238E27FC236}">
                <a16:creationId xmlns:a16="http://schemas.microsoft.com/office/drawing/2014/main" id="{8E08F95C-75FE-6449-AF7E-BC6766C0E199}"/>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bg2">
                    <a:lumMod val="10000"/>
                  </a:schemeClr>
                </a:solidFill>
              </a:rPr>
              <a:t>CSIscan</a:t>
            </a:r>
            <a:r>
              <a:rPr lang="en-US" dirty="0">
                <a:solidFill>
                  <a:schemeClr val="bg2">
                    <a:lumMod val="10000"/>
                  </a:schemeClr>
                </a:solidFill>
              </a:rPr>
              <a:t> </a:t>
            </a:r>
            <a:r>
              <a:rPr lang="en-US" dirty="0">
                <a:solidFill>
                  <a:schemeClr val="bg2">
                    <a:lumMod val="10000"/>
                  </a:schemeClr>
                </a:solidFill>
                <a:sym typeface="Wingdings" pitchFamily="2" charset="2"/>
              </a:rPr>
              <a:t> </a:t>
            </a:r>
            <a:r>
              <a:rPr lang="en-US" sz="1600" dirty="0">
                <a:solidFill>
                  <a:schemeClr val="bg2">
                    <a:lumMod val="10000"/>
                  </a:schemeClr>
                </a:solidFill>
                <a:sym typeface="Wingdings" pitchFamily="2" charset="2"/>
              </a:rPr>
              <a:t>Dynamic Selection</a:t>
            </a:r>
          </a:p>
        </p:txBody>
      </p:sp>
    </p:spTree>
    <p:extLst>
      <p:ext uri="{BB962C8B-B14F-4D97-AF65-F5344CB8AC3E}">
        <p14:creationId xmlns:p14="http://schemas.microsoft.com/office/powerpoint/2010/main" val="811644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973241F5-AF28-D846-96AA-B71E763F0EB2}"/>
              </a:ext>
            </a:extLst>
          </p:cNvPr>
          <p:cNvPicPr>
            <a:picLocks noChangeAspect="1"/>
          </p:cNvPicPr>
          <p:nvPr/>
        </p:nvPicPr>
        <p:blipFill>
          <a:blip r:embed="rId3"/>
          <a:stretch>
            <a:fillRect/>
          </a:stretch>
        </p:blipFill>
        <p:spPr>
          <a:xfrm>
            <a:off x="4907960" y="1806788"/>
            <a:ext cx="3165204" cy="2842822"/>
          </a:xfrm>
          <a:prstGeom prst="rect">
            <a:avLst/>
          </a:prstGeom>
        </p:spPr>
      </p:pic>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62</a:t>
            </a:fld>
            <a:endParaRPr lang="en-US" dirty="0"/>
          </a:p>
        </p:txBody>
      </p:sp>
      <p:pic>
        <p:nvPicPr>
          <p:cNvPr id="7" name="Picture 6">
            <a:extLst>
              <a:ext uri="{FF2B5EF4-FFF2-40B4-BE49-F238E27FC236}">
                <a16:creationId xmlns:a16="http://schemas.microsoft.com/office/drawing/2014/main" id="{BD20E645-774E-AE4D-8DB5-04785EFAE7C4}"/>
              </a:ext>
            </a:extLst>
          </p:cNvPr>
          <p:cNvPicPr>
            <a:picLocks noChangeAspect="1"/>
          </p:cNvPicPr>
          <p:nvPr/>
        </p:nvPicPr>
        <p:blipFill>
          <a:blip r:embed="rId4"/>
          <a:stretch>
            <a:fillRect/>
          </a:stretch>
        </p:blipFill>
        <p:spPr>
          <a:xfrm>
            <a:off x="1278558" y="1806788"/>
            <a:ext cx="3165204" cy="2842822"/>
          </a:xfrm>
          <a:prstGeom prst="rect">
            <a:avLst/>
          </a:prstGeom>
        </p:spPr>
      </p:pic>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5" name="TextBox 24">
            <a:extLst>
              <a:ext uri="{FF2B5EF4-FFF2-40B4-BE49-F238E27FC236}">
                <a16:creationId xmlns:a16="http://schemas.microsoft.com/office/drawing/2014/main" id="{89090704-150B-B848-8894-F4D8F265CA74}"/>
              </a:ext>
            </a:extLst>
          </p:cNvPr>
          <p:cNvSpPr txBox="1"/>
          <p:nvPr/>
        </p:nvSpPr>
        <p:spPr>
          <a:xfrm>
            <a:off x="4014926" y="4599987"/>
            <a:ext cx="3165204" cy="523220"/>
          </a:xfrm>
          <a:prstGeom prst="rect">
            <a:avLst/>
          </a:prstGeom>
          <a:noFill/>
        </p:spPr>
        <p:txBody>
          <a:bodyPr wrap="square" rtlCol="0">
            <a:spAutoFit/>
          </a:bodyPr>
          <a:lstStyle/>
          <a:p>
            <a:r>
              <a:rPr lang="en-US" sz="1400" dirty="0">
                <a:solidFill>
                  <a:schemeClr val="accent4"/>
                </a:solidFill>
              </a:rPr>
              <a:t> Choose to avoid transmission if channel is not good enough</a:t>
            </a:r>
          </a:p>
        </p:txBody>
      </p:sp>
      <p:cxnSp>
        <p:nvCxnSpPr>
          <p:cNvPr id="30" name="Straight Arrow Connector 29">
            <a:extLst>
              <a:ext uri="{FF2B5EF4-FFF2-40B4-BE49-F238E27FC236}">
                <a16:creationId xmlns:a16="http://schemas.microsoft.com/office/drawing/2014/main" id="{AF547264-3D76-9547-9D91-0E2F259CF4A9}"/>
              </a:ext>
            </a:extLst>
          </p:cNvPr>
          <p:cNvCxnSpPr>
            <a:cxnSpLocks/>
          </p:cNvCxnSpPr>
          <p:nvPr/>
        </p:nvCxnSpPr>
        <p:spPr bwMode="auto">
          <a:xfrm flipV="1">
            <a:off x="6156176" y="4128879"/>
            <a:ext cx="1512168" cy="450266"/>
          </a:xfrm>
          <a:prstGeom prst="straightConnector1">
            <a:avLst/>
          </a:prstGeom>
          <a:blipFill dpi="0" rotWithShape="0">
            <a:blip r:embed="rId5"/>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0" name="Straight Arrow Connector 39">
            <a:extLst>
              <a:ext uri="{FF2B5EF4-FFF2-40B4-BE49-F238E27FC236}">
                <a16:creationId xmlns:a16="http://schemas.microsoft.com/office/drawing/2014/main" id="{082846A4-301D-1543-BED6-CA81A731415D}"/>
              </a:ext>
            </a:extLst>
          </p:cNvPr>
          <p:cNvCxnSpPr>
            <a:cxnSpLocks/>
          </p:cNvCxnSpPr>
          <p:nvPr/>
        </p:nvCxnSpPr>
        <p:spPr bwMode="auto">
          <a:xfrm flipH="1" flipV="1">
            <a:off x="4144817" y="4014541"/>
            <a:ext cx="1003247" cy="573433"/>
          </a:xfrm>
          <a:prstGeom prst="straightConnector1">
            <a:avLst/>
          </a:prstGeom>
          <a:blipFill dpi="0" rotWithShape="0">
            <a:blip r:embed="rId5"/>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7" name="Oval 3">
            <a:extLst>
              <a:ext uri="{FF2B5EF4-FFF2-40B4-BE49-F238E27FC236}">
                <a16:creationId xmlns:a16="http://schemas.microsoft.com/office/drawing/2014/main" id="{ACAD9592-4FD9-5146-8726-80EE090734C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8" name="Oval 4">
            <a:extLst>
              <a:ext uri="{FF2B5EF4-FFF2-40B4-BE49-F238E27FC236}">
                <a16:creationId xmlns:a16="http://schemas.microsoft.com/office/drawing/2014/main" id="{F8B99812-2EE4-084B-B19E-B2FA93EED31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9" name="Oval 5">
            <a:extLst>
              <a:ext uri="{FF2B5EF4-FFF2-40B4-BE49-F238E27FC236}">
                <a16:creationId xmlns:a16="http://schemas.microsoft.com/office/drawing/2014/main" id="{D732031B-0E55-5749-9ADB-DDF5DA8E09A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7D54F340-3586-6B4D-89CA-78017AA6BA55}"/>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i="1">
                                  <a:solidFill>
                                    <a:schemeClr val="bg2">
                                      <a:lumMod val="10000"/>
                                    </a:schemeClr>
                                  </a:solidFill>
                                  <a:latin typeface="Cambria Math" panose="02040503050406030204" pitchFamily="18" charset="0"/>
                                  <a:ea typeface="Cambria Math" panose="02040503050406030204" pitchFamily="18" charset="0"/>
                                </a:rPr>
                                <m:t>1</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7</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46" name="Rectangle 45">
                <a:extLst>
                  <a:ext uri="{FF2B5EF4-FFF2-40B4-BE49-F238E27FC236}">
                    <a16:creationId xmlns:a16="http://schemas.microsoft.com/office/drawing/2014/main" id="{7D54F340-3586-6B4D-89CA-78017AA6BA55}"/>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6"/>
                <a:stretch>
                  <a:fillRect b="-4651"/>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D096AA2C-6DD4-1149-AAB4-A6719D430566}"/>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48" name="TextBox 47">
            <a:extLst>
              <a:ext uri="{FF2B5EF4-FFF2-40B4-BE49-F238E27FC236}">
                <a16:creationId xmlns:a16="http://schemas.microsoft.com/office/drawing/2014/main" id="{ACF11F24-DB31-9D4F-8D14-278B2BDC3F17}"/>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optimistic</a:t>
            </a:r>
          </a:p>
        </p:txBody>
      </p:sp>
      <p:sp>
        <p:nvSpPr>
          <p:cNvPr id="49" name="Rectangle 48">
            <a:extLst>
              <a:ext uri="{FF2B5EF4-FFF2-40B4-BE49-F238E27FC236}">
                <a16:creationId xmlns:a16="http://schemas.microsoft.com/office/drawing/2014/main" id="{04438F48-C610-934B-9C60-F3CCC38C36C7}"/>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56EEF095-B350-5946-8143-6CA9C3D00894}"/>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3</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m:t>
                      </m:r>
                      <m:r>
                        <a:rPr lang="en-US" sz="1400" b="0" i="1" smtClean="0">
                          <a:solidFill>
                            <a:schemeClr val="bg2">
                              <a:lumMod val="10000"/>
                            </a:schemeClr>
                          </a:solidFill>
                          <a:latin typeface="Cambria Math" panose="02040503050406030204" pitchFamily="18" charset="0"/>
                          <a:ea typeface="Cambria Math" panose="02040503050406030204" pitchFamily="18" charset="0"/>
                        </a:rPr>
                        <m:t>−40,</m:t>
                      </m:r>
                      <m:r>
                        <a:rPr lang="en-US" sz="1400" i="1">
                          <a:solidFill>
                            <a:schemeClr val="bg2">
                              <a:lumMod val="10000"/>
                            </a:schemeClr>
                          </a:solidFill>
                          <a:latin typeface="Cambria Math" panose="02040503050406030204" pitchFamily="18" charset="0"/>
                          <a:ea typeface="Cambria Math" panose="02040503050406030204" pitchFamily="18" charset="0"/>
                        </a:rPr>
                        <m:t>−20, 20</m:t>
                      </m:r>
                      <m:r>
                        <a:rPr lang="en-US" sz="1400" b="0" i="1" smtClean="0">
                          <a:solidFill>
                            <a:schemeClr val="bg2">
                              <a:lumMod val="10000"/>
                            </a:schemeClr>
                          </a:solidFill>
                          <a:latin typeface="Cambria Math" panose="02040503050406030204" pitchFamily="18" charset="0"/>
                          <a:ea typeface="Cambria Math" panose="02040503050406030204" pitchFamily="18" charset="0"/>
                        </a:rPr>
                        <m:t>, 40</m:t>
                      </m:r>
                      <m:r>
                        <a:rPr lang="en-US" sz="1400" i="1">
                          <a:solidFill>
                            <a:schemeClr val="bg2">
                              <a:lumMod val="10000"/>
                            </a:schemeClr>
                          </a:solidFill>
                          <a:latin typeface="Cambria Math" panose="02040503050406030204" pitchFamily="18" charset="0"/>
                          <a:ea typeface="Cambria Math" panose="02040503050406030204" pitchFamily="18" charset="0"/>
                        </a:rPr>
                        <m:t>}</m:t>
                      </m:r>
                    </m:oMath>
                  </m:oMathPara>
                </a14:m>
                <a:endParaRPr lang="en-US" sz="1400" dirty="0">
                  <a:solidFill>
                    <a:schemeClr val="bg2">
                      <a:lumMod val="10000"/>
                    </a:schemeClr>
                  </a:solidFill>
                </a:endParaRPr>
              </a:p>
            </p:txBody>
          </p:sp>
        </mc:Choice>
        <mc:Fallback xmlns="">
          <p:sp>
            <p:nvSpPr>
              <p:cNvPr id="50" name="Rectangle 49">
                <a:extLst>
                  <a:ext uri="{FF2B5EF4-FFF2-40B4-BE49-F238E27FC236}">
                    <a16:creationId xmlns:a16="http://schemas.microsoft.com/office/drawing/2014/main" id="{56EEF095-B350-5946-8143-6CA9C3D00894}"/>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7"/>
                <a:stretch>
                  <a:fillRect b="-4651"/>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76D1A747-44E1-3741-84E9-C3B9362043A2}"/>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bg2">
                    <a:lumMod val="10000"/>
                  </a:schemeClr>
                </a:solidFill>
              </a:rPr>
              <a:t>Moderate </a:t>
            </a:r>
          </a:p>
        </p:txBody>
      </p:sp>
      <p:sp>
        <p:nvSpPr>
          <p:cNvPr id="52" name="Rectangle 51">
            <a:extLst>
              <a:ext uri="{FF2B5EF4-FFF2-40B4-BE49-F238E27FC236}">
                <a16:creationId xmlns:a16="http://schemas.microsoft.com/office/drawing/2014/main" id="{57762EE4-BC2C-AB45-A761-B7422719A02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6C3DFB7B-9165-6548-AC97-57BA1A9BC832}"/>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2</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53" name="Rectangle 52">
                <a:extLst>
                  <a:ext uri="{FF2B5EF4-FFF2-40B4-BE49-F238E27FC236}">
                    <a16:creationId xmlns:a16="http://schemas.microsoft.com/office/drawing/2014/main" id="{6C3DFB7B-9165-6548-AC97-57BA1A9BC832}"/>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8"/>
                <a:stretch>
                  <a:fillRect b="-4651"/>
                </a:stretch>
              </a:blipFill>
            </p:spPr>
            <p:txBody>
              <a:bodyPr/>
              <a:lstStyle/>
              <a:p>
                <a:r>
                  <a:rPr lang="en-US">
                    <a:noFill/>
                  </a:rPr>
                  <a:t> </a:t>
                </a:r>
              </a:p>
            </p:txBody>
          </p:sp>
        </mc:Fallback>
      </mc:AlternateContent>
      <p:sp>
        <p:nvSpPr>
          <p:cNvPr id="54" name="TextBox 53">
            <a:extLst>
              <a:ext uri="{FF2B5EF4-FFF2-40B4-BE49-F238E27FC236}">
                <a16:creationId xmlns:a16="http://schemas.microsoft.com/office/drawing/2014/main" id="{2C6EC35D-B8E8-9146-8F70-2C688CC9AA3B}"/>
              </a:ext>
            </a:extLst>
          </p:cNvPr>
          <p:cNvSpPr txBox="1"/>
          <p:nvPr/>
        </p:nvSpPr>
        <p:spPr>
          <a:xfrm>
            <a:off x="0" y="1153882"/>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pessimistic </a:t>
            </a:r>
          </a:p>
        </p:txBody>
      </p:sp>
      <p:sp>
        <p:nvSpPr>
          <p:cNvPr id="55" name="TextBox 54">
            <a:extLst>
              <a:ext uri="{FF2B5EF4-FFF2-40B4-BE49-F238E27FC236}">
                <a16:creationId xmlns:a16="http://schemas.microsoft.com/office/drawing/2014/main" id="{C4AD4608-F2C6-194C-A6D9-B27A5F12BBD8}"/>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accent1"/>
                </a:solidFill>
              </a:rPr>
              <a:t>CSIscan</a:t>
            </a:r>
            <a:r>
              <a:rPr lang="en-US" dirty="0">
                <a:solidFill>
                  <a:schemeClr val="accent1"/>
                </a:solidFill>
              </a:rPr>
              <a:t> </a:t>
            </a:r>
            <a:r>
              <a:rPr lang="en-US" dirty="0">
                <a:solidFill>
                  <a:schemeClr val="accent1"/>
                </a:solidFill>
                <a:sym typeface="Wingdings" pitchFamily="2" charset="2"/>
              </a:rPr>
              <a:t> </a:t>
            </a:r>
            <a:r>
              <a:rPr lang="en-US" sz="1600" dirty="0">
                <a:solidFill>
                  <a:schemeClr val="accent1"/>
                </a:solidFill>
                <a:sym typeface="Wingdings" pitchFamily="2" charset="2"/>
              </a:rPr>
              <a:t>Dynamic Selection</a:t>
            </a:r>
          </a:p>
        </p:txBody>
      </p:sp>
      <p:cxnSp>
        <p:nvCxnSpPr>
          <p:cNvPr id="58" name="Straight Arrow Connector 57">
            <a:extLst>
              <a:ext uri="{FF2B5EF4-FFF2-40B4-BE49-F238E27FC236}">
                <a16:creationId xmlns:a16="http://schemas.microsoft.com/office/drawing/2014/main" id="{AC598C19-B0BD-FA46-8CCE-308453974063}"/>
              </a:ext>
            </a:extLst>
          </p:cNvPr>
          <p:cNvCxnSpPr>
            <a:cxnSpLocks/>
          </p:cNvCxnSpPr>
          <p:nvPr/>
        </p:nvCxnSpPr>
        <p:spPr bwMode="auto">
          <a:xfrm flipV="1">
            <a:off x="2267744" y="4128879"/>
            <a:ext cx="216024" cy="318883"/>
          </a:xfrm>
          <a:prstGeom prst="straightConnector1">
            <a:avLst/>
          </a:prstGeom>
          <a:blipFill dpi="0" rotWithShape="0">
            <a:blip r:embed="rId5"/>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9" name="TextBox 58">
            <a:extLst>
              <a:ext uri="{FF2B5EF4-FFF2-40B4-BE49-F238E27FC236}">
                <a16:creationId xmlns:a16="http://schemas.microsoft.com/office/drawing/2014/main" id="{F8777B4F-688C-E246-B03D-189977D472FB}"/>
              </a:ext>
            </a:extLst>
          </p:cNvPr>
          <p:cNvSpPr txBox="1"/>
          <p:nvPr/>
        </p:nvSpPr>
        <p:spPr>
          <a:xfrm>
            <a:off x="1045060" y="4413683"/>
            <a:ext cx="2084603" cy="738664"/>
          </a:xfrm>
          <a:prstGeom prst="rect">
            <a:avLst/>
          </a:prstGeom>
          <a:noFill/>
        </p:spPr>
        <p:txBody>
          <a:bodyPr wrap="square" rtlCol="0">
            <a:spAutoFit/>
          </a:bodyPr>
          <a:lstStyle/>
          <a:p>
            <a:r>
              <a:rPr lang="en-US" sz="1400" dirty="0">
                <a:solidFill>
                  <a:schemeClr val="accent4"/>
                </a:solidFill>
              </a:rPr>
              <a:t>High bit efficiency</a:t>
            </a:r>
          </a:p>
          <a:p>
            <a:r>
              <a:rPr lang="en-US" sz="1400" dirty="0">
                <a:solidFill>
                  <a:schemeClr val="accent4"/>
                </a:solidFill>
              </a:rPr>
              <a:t>~ 40 bits/packet</a:t>
            </a:r>
          </a:p>
          <a:p>
            <a:r>
              <a:rPr lang="en-US" sz="1400" dirty="0">
                <a:solidFill>
                  <a:schemeClr val="bg2">
                    <a:lumMod val="10000"/>
                  </a:schemeClr>
                </a:solidFill>
              </a:rPr>
              <a:t>(Max: 48 bits/packet)</a:t>
            </a:r>
          </a:p>
        </p:txBody>
      </p:sp>
      <p:sp>
        <p:nvSpPr>
          <p:cNvPr id="33" name="Rectangle 1">
            <a:extLst>
              <a:ext uri="{FF2B5EF4-FFF2-40B4-BE49-F238E27FC236}">
                <a16:creationId xmlns:a16="http://schemas.microsoft.com/office/drawing/2014/main" id="{C257144C-11E5-1B44-AA14-26D6E03848D9}"/>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 (Stationary, LOS)</a:t>
            </a:r>
          </a:p>
        </p:txBody>
      </p:sp>
      <p:sp>
        <p:nvSpPr>
          <p:cNvPr id="3" name="Right Brace 2">
            <a:extLst>
              <a:ext uri="{FF2B5EF4-FFF2-40B4-BE49-F238E27FC236}">
                <a16:creationId xmlns:a16="http://schemas.microsoft.com/office/drawing/2014/main" id="{59478FAE-B120-6C4D-BAFE-4F76ECF45AA6}"/>
              </a:ext>
            </a:extLst>
          </p:cNvPr>
          <p:cNvSpPr/>
          <p:nvPr/>
        </p:nvSpPr>
        <p:spPr bwMode="auto">
          <a:xfrm>
            <a:off x="7928038" y="3147813"/>
            <a:ext cx="100346" cy="216025"/>
          </a:xfrm>
          <a:prstGeom prst="rightBrace">
            <a:avLst/>
          </a:prstGeom>
          <a:no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 name="TextBox 3">
            <a:extLst>
              <a:ext uri="{FF2B5EF4-FFF2-40B4-BE49-F238E27FC236}">
                <a16:creationId xmlns:a16="http://schemas.microsoft.com/office/drawing/2014/main" id="{308AD89C-68D4-B743-9FD5-90D8CDDCCC00}"/>
              </a:ext>
            </a:extLst>
          </p:cNvPr>
          <p:cNvSpPr txBox="1"/>
          <p:nvPr/>
        </p:nvSpPr>
        <p:spPr>
          <a:xfrm>
            <a:off x="7978766" y="2994216"/>
            <a:ext cx="1212494" cy="523220"/>
          </a:xfrm>
          <a:prstGeom prst="rect">
            <a:avLst/>
          </a:prstGeom>
          <a:noFill/>
        </p:spPr>
        <p:txBody>
          <a:bodyPr wrap="square" rtlCol="0">
            <a:spAutoFit/>
          </a:bodyPr>
          <a:lstStyle/>
          <a:p>
            <a:r>
              <a:rPr lang="en-US" sz="1400" dirty="0">
                <a:solidFill>
                  <a:schemeClr val="accent4"/>
                </a:solidFill>
              </a:rPr>
              <a:t>increase in PER &lt; 1%</a:t>
            </a:r>
          </a:p>
        </p:txBody>
      </p:sp>
    </p:spTree>
    <p:extLst>
      <p:ext uri="{BB962C8B-B14F-4D97-AF65-F5344CB8AC3E}">
        <p14:creationId xmlns:p14="http://schemas.microsoft.com/office/powerpoint/2010/main" val="1328133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63</a:t>
            </a:fld>
            <a:endParaRPr lang="en-US" dirty="0"/>
          </a:p>
        </p:txBody>
      </p:sp>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7" name="Oval 3">
            <a:extLst>
              <a:ext uri="{FF2B5EF4-FFF2-40B4-BE49-F238E27FC236}">
                <a16:creationId xmlns:a16="http://schemas.microsoft.com/office/drawing/2014/main" id="{ACAD9592-4FD9-5146-8726-80EE090734C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8" name="Oval 4">
            <a:extLst>
              <a:ext uri="{FF2B5EF4-FFF2-40B4-BE49-F238E27FC236}">
                <a16:creationId xmlns:a16="http://schemas.microsoft.com/office/drawing/2014/main" id="{F8B99812-2EE4-084B-B19E-B2FA93EED31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9" name="Oval 5">
            <a:extLst>
              <a:ext uri="{FF2B5EF4-FFF2-40B4-BE49-F238E27FC236}">
                <a16:creationId xmlns:a16="http://schemas.microsoft.com/office/drawing/2014/main" id="{D732031B-0E55-5749-9ADB-DDF5DA8E09A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7D54F340-3586-6B4D-89CA-78017AA6BA55}"/>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i="1">
                                  <a:solidFill>
                                    <a:schemeClr val="bg2">
                                      <a:lumMod val="10000"/>
                                    </a:schemeClr>
                                  </a:solidFill>
                                  <a:latin typeface="Cambria Math" panose="02040503050406030204" pitchFamily="18" charset="0"/>
                                  <a:ea typeface="Cambria Math" panose="02040503050406030204" pitchFamily="18" charset="0"/>
                                </a:rPr>
                                <m:t>1</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7</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46" name="Rectangle 45">
                <a:extLst>
                  <a:ext uri="{FF2B5EF4-FFF2-40B4-BE49-F238E27FC236}">
                    <a16:creationId xmlns:a16="http://schemas.microsoft.com/office/drawing/2014/main" id="{7D54F340-3586-6B4D-89CA-78017AA6BA55}"/>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5"/>
                <a:stretch>
                  <a:fillRect b="-4651"/>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D096AA2C-6DD4-1149-AAB4-A6719D430566}"/>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48" name="TextBox 47">
            <a:extLst>
              <a:ext uri="{FF2B5EF4-FFF2-40B4-BE49-F238E27FC236}">
                <a16:creationId xmlns:a16="http://schemas.microsoft.com/office/drawing/2014/main" id="{ACF11F24-DB31-9D4F-8D14-278B2BDC3F17}"/>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optimistic</a:t>
            </a:r>
          </a:p>
        </p:txBody>
      </p:sp>
      <p:sp>
        <p:nvSpPr>
          <p:cNvPr id="49" name="Rectangle 48">
            <a:extLst>
              <a:ext uri="{FF2B5EF4-FFF2-40B4-BE49-F238E27FC236}">
                <a16:creationId xmlns:a16="http://schemas.microsoft.com/office/drawing/2014/main" id="{04438F48-C610-934B-9C60-F3CCC38C36C7}"/>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56EEF095-B350-5946-8143-6CA9C3D00894}"/>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3</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m:t>
                      </m:r>
                      <m:r>
                        <a:rPr lang="en-US" sz="1400" b="0" i="1" smtClean="0">
                          <a:solidFill>
                            <a:schemeClr val="bg2">
                              <a:lumMod val="10000"/>
                            </a:schemeClr>
                          </a:solidFill>
                          <a:latin typeface="Cambria Math" panose="02040503050406030204" pitchFamily="18" charset="0"/>
                          <a:ea typeface="Cambria Math" panose="02040503050406030204" pitchFamily="18" charset="0"/>
                        </a:rPr>
                        <m:t>−40,</m:t>
                      </m:r>
                      <m:r>
                        <a:rPr lang="en-US" sz="1400" i="1">
                          <a:solidFill>
                            <a:schemeClr val="bg2">
                              <a:lumMod val="10000"/>
                            </a:schemeClr>
                          </a:solidFill>
                          <a:latin typeface="Cambria Math" panose="02040503050406030204" pitchFamily="18" charset="0"/>
                          <a:ea typeface="Cambria Math" panose="02040503050406030204" pitchFamily="18" charset="0"/>
                        </a:rPr>
                        <m:t>−20, 20</m:t>
                      </m:r>
                      <m:r>
                        <a:rPr lang="en-US" sz="1400" b="0" i="1" smtClean="0">
                          <a:solidFill>
                            <a:schemeClr val="bg2">
                              <a:lumMod val="10000"/>
                            </a:schemeClr>
                          </a:solidFill>
                          <a:latin typeface="Cambria Math" panose="02040503050406030204" pitchFamily="18" charset="0"/>
                          <a:ea typeface="Cambria Math" panose="02040503050406030204" pitchFamily="18" charset="0"/>
                        </a:rPr>
                        <m:t>, 40</m:t>
                      </m:r>
                      <m:r>
                        <a:rPr lang="en-US" sz="1400" i="1">
                          <a:solidFill>
                            <a:schemeClr val="bg2">
                              <a:lumMod val="10000"/>
                            </a:schemeClr>
                          </a:solidFill>
                          <a:latin typeface="Cambria Math" panose="02040503050406030204" pitchFamily="18" charset="0"/>
                          <a:ea typeface="Cambria Math" panose="02040503050406030204" pitchFamily="18" charset="0"/>
                        </a:rPr>
                        <m:t>}</m:t>
                      </m:r>
                    </m:oMath>
                  </m:oMathPara>
                </a14:m>
                <a:endParaRPr lang="en-US" sz="1400" dirty="0">
                  <a:solidFill>
                    <a:schemeClr val="bg2">
                      <a:lumMod val="10000"/>
                    </a:schemeClr>
                  </a:solidFill>
                </a:endParaRPr>
              </a:p>
            </p:txBody>
          </p:sp>
        </mc:Choice>
        <mc:Fallback xmlns="">
          <p:sp>
            <p:nvSpPr>
              <p:cNvPr id="50" name="Rectangle 49">
                <a:extLst>
                  <a:ext uri="{FF2B5EF4-FFF2-40B4-BE49-F238E27FC236}">
                    <a16:creationId xmlns:a16="http://schemas.microsoft.com/office/drawing/2014/main" id="{56EEF095-B350-5946-8143-6CA9C3D00894}"/>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6"/>
                <a:stretch>
                  <a:fillRect b="-4651"/>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76D1A747-44E1-3741-84E9-C3B9362043A2}"/>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bg2">
                    <a:lumMod val="10000"/>
                  </a:schemeClr>
                </a:solidFill>
              </a:rPr>
              <a:t>Moderate </a:t>
            </a:r>
          </a:p>
        </p:txBody>
      </p:sp>
      <p:sp>
        <p:nvSpPr>
          <p:cNvPr id="52" name="Rectangle 51">
            <a:extLst>
              <a:ext uri="{FF2B5EF4-FFF2-40B4-BE49-F238E27FC236}">
                <a16:creationId xmlns:a16="http://schemas.microsoft.com/office/drawing/2014/main" id="{57762EE4-BC2C-AB45-A761-B7422719A02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6C3DFB7B-9165-6548-AC97-57BA1A9BC832}"/>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2</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53" name="Rectangle 52">
                <a:extLst>
                  <a:ext uri="{FF2B5EF4-FFF2-40B4-BE49-F238E27FC236}">
                    <a16:creationId xmlns:a16="http://schemas.microsoft.com/office/drawing/2014/main" id="{6C3DFB7B-9165-6548-AC97-57BA1A9BC832}"/>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7"/>
                <a:stretch>
                  <a:fillRect b="-4651"/>
                </a:stretch>
              </a:blipFill>
            </p:spPr>
            <p:txBody>
              <a:bodyPr/>
              <a:lstStyle/>
              <a:p>
                <a:r>
                  <a:rPr lang="en-US">
                    <a:noFill/>
                  </a:rPr>
                  <a:t> </a:t>
                </a:r>
              </a:p>
            </p:txBody>
          </p:sp>
        </mc:Fallback>
      </mc:AlternateContent>
      <p:sp>
        <p:nvSpPr>
          <p:cNvPr id="54" name="TextBox 53">
            <a:extLst>
              <a:ext uri="{FF2B5EF4-FFF2-40B4-BE49-F238E27FC236}">
                <a16:creationId xmlns:a16="http://schemas.microsoft.com/office/drawing/2014/main" id="{2C6EC35D-B8E8-9146-8F70-2C688CC9AA3B}"/>
              </a:ext>
            </a:extLst>
          </p:cNvPr>
          <p:cNvSpPr txBox="1"/>
          <p:nvPr/>
        </p:nvSpPr>
        <p:spPr>
          <a:xfrm>
            <a:off x="0" y="1153882"/>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pessimistic </a:t>
            </a:r>
          </a:p>
        </p:txBody>
      </p:sp>
      <p:sp>
        <p:nvSpPr>
          <p:cNvPr id="55" name="TextBox 54">
            <a:extLst>
              <a:ext uri="{FF2B5EF4-FFF2-40B4-BE49-F238E27FC236}">
                <a16:creationId xmlns:a16="http://schemas.microsoft.com/office/drawing/2014/main" id="{C4AD4608-F2C6-194C-A6D9-B27A5F12BBD8}"/>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accent1"/>
                </a:solidFill>
              </a:rPr>
              <a:t>CSIscan</a:t>
            </a:r>
            <a:r>
              <a:rPr lang="en-US" dirty="0">
                <a:solidFill>
                  <a:schemeClr val="accent1"/>
                </a:solidFill>
              </a:rPr>
              <a:t> </a:t>
            </a:r>
            <a:r>
              <a:rPr lang="en-US" dirty="0">
                <a:solidFill>
                  <a:schemeClr val="accent1"/>
                </a:solidFill>
                <a:sym typeface="Wingdings" pitchFamily="2" charset="2"/>
              </a:rPr>
              <a:t> </a:t>
            </a:r>
            <a:r>
              <a:rPr lang="en-US" sz="1600" dirty="0">
                <a:solidFill>
                  <a:schemeClr val="accent1"/>
                </a:solidFill>
                <a:sym typeface="Wingdings" pitchFamily="2" charset="2"/>
              </a:rPr>
              <a:t>Dynamic Selection</a:t>
            </a:r>
          </a:p>
        </p:txBody>
      </p:sp>
      <p:sp>
        <p:nvSpPr>
          <p:cNvPr id="31" name="Rectangle 1">
            <a:extLst>
              <a:ext uri="{FF2B5EF4-FFF2-40B4-BE49-F238E27FC236}">
                <a16:creationId xmlns:a16="http://schemas.microsoft.com/office/drawing/2014/main" id="{5DCD3177-86B5-1D45-AC65-4EFA763D837C}"/>
              </a:ext>
            </a:extLst>
          </p:cNvPr>
          <p:cNvSpPr>
            <a:spLocks/>
          </p:cNvSpPr>
          <p:nvPr/>
        </p:nvSpPr>
        <p:spPr bwMode="auto">
          <a:xfrm>
            <a:off x="689966" y="564356"/>
            <a:ext cx="7770466"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Case-II (Stationary, NLOS)</a:t>
            </a:r>
          </a:p>
        </p:txBody>
      </p:sp>
      <p:pic>
        <p:nvPicPr>
          <p:cNvPr id="5" name="Picture 4">
            <a:extLst>
              <a:ext uri="{FF2B5EF4-FFF2-40B4-BE49-F238E27FC236}">
                <a16:creationId xmlns:a16="http://schemas.microsoft.com/office/drawing/2014/main" id="{DB39F964-461A-E140-BDF8-41E197685777}"/>
              </a:ext>
            </a:extLst>
          </p:cNvPr>
          <p:cNvPicPr>
            <a:picLocks noChangeAspect="1"/>
          </p:cNvPicPr>
          <p:nvPr/>
        </p:nvPicPr>
        <p:blipFill>
          <a:blip r:embed="rId8"/>
          <a:stretch>
            <a:fillRect/>
          </a:stretch>
        </p:blipFill>
        <p:spPr>
          <a:xfrm>
            <a:off x="4804906" y="1849314"/>
            <a:ext cx="3165204" cy="2842822"/>
          </a:xfrm>
          <a:prstGeom prst="rect">
            <a:avLst/>
          </a:prstGeom>
        </p:spPr>
      </p:pic>
      <p:sp>
        <p:nvSpPr>
          <p:cNvPr id="9" name="Rectangle 8">
            <a:extLst>
              <a:ext uri="{FF2B5EF4-FFF2-40B4-BE49-F238E27FC236}">
                <a16:creationId xmlns:a16="http://schemas.microsoft.com/office/drawing/2014/main" id="{5D09D200-E11D-DA4C-A81E-EF74100F8EED}"/>
              </a:ext>
            </a:extLst>
          </p:cNvPr>
          <p:cNvSpPr/>
          <p:nvPr/>
        </p:nvSpPr>
        <p:spPr bwMode="auto">
          <a:xfrm>
            <a:off x="1514730" y="1821900"/>
            <a:ext cx="3057270" cy="2842822"/>
          </a:xfrm>
          <a:prstGeom prst="rect">
            <a:avLst/>
          </a:prstGeom>
          <a:no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pic>
        <p:nvPicPr>
          <p:cNvPr id="35" name="Picture 34">
            <a:extLst>
              <a:ext uri="{FF2B5EF4-FFF2-40B4-BE49-F238E27FC236}">
                <a16:creationId xmlns:a16="http://schemas.microsoft.com/office/drawing/2014/main" id="{D7EF35AA-20F8-2347-8352-F4055C349953}"/>
              </a:ext>
            </a:extLst>
          </p:cNvPr>
          <p:cNvPicPr>
            <a:picLocks noChangeAspect="1"/>
          </p:cNvPicPr>
          <p:nvPr/>
        </p:nvPicPr>
        <p:blipFill>
          <a:blip r:embed="rId9"/>
          <a:stretch>
            <a:fillRect/>
          </a:stretch>
        </p:blipFill>
        <p:spPr>
          <a:xfrm>
            <a:off x="1423213" y="1849314"/>
            <a:ext cx="3170393" cy="2847483"/>
          </a:xfrm>
          <a:prstGeom prst="rect">
            <a:avLst/>
          </a:prstGeom>
        </p:spPr>
      </p:pic>
      <p:sp>
        <p:nvSpPr>
          <p:cNvPr id="23" name="TextBox 22">
            <a:extLst>
              <a:ext uri="{FF2B5EF4-FFF2-40B4-BE49-F238E27FC236}">
                <a16:creationId xmlns:a16="http://schemas.microsoft.com/office/drawing/2014/main" id="{99C6AF53-BB5E-0F41-A763-984938969D89}"/>
              </a:ext>
            </a:extLst>
          </p:cNvPr>
          <p:cNvSpPr txBox="1"/>
          <p:nvPr/>
        </p:nvSpPr>
        <p:spPr>
          <a:xfrm>
            <a:off x="3702797" y="4610836"/>
            <a:ext cx="3955184" cy="523220"/>
          </a:xfrm>
          <a:prstGeom prst="rect">
            <a:avLst/>
          </a:prstGeom>
          <a:noFill/>
        </p:spPr>
        <p:txBody>
          <a:bodyPr wrap="square" rtlCol="0">
            <a:spAutoFit/>
          </a:bodyPr>
          <a:lstStyle/>
          <a:p>
            <a:r>
              <a:rPr lang="en-US" sz="1400" dirty="0">
                <a:solidFill>
                  <a:schemeClr val="accent4"/>
                </a:solidFill>
              </a:rPr>
              <a:t> Embeds maximum information while maintaining increase in PER &lt; 1% over no filtering </a:t>
            </a:r>
          </a:p>
        </p:txBody>
      </p:sp>
      <p:cxnSp>
        <p:nvCxnSpPr>
          <p:cNvPr id="24" name="Straight Arrow Connector 23">
            <a:extLst>
              <a:ext uri="{FF2B5EF4-FFF2-40B4-BE49-F238E27FC236}">
                <a16:creationId xmlns:a16="http://schemas.microsoft.com/office/drawing/2014/main" id="{7CF735B8-F256-474B-8EDA-6A9476171DFB}"/>
              </a:ext>
            </a:extLst>
          </p:cNvPr>
          <p:cNvCxnSpPr>
            <a:cxnSpLocks/>
          </p:cNvCxnSpPr>
          <p:nvPr/>
        </p:nvCxnSpPr>
        <p:spPr bwMode="auto">
          <a:xfrm flipV="1">
            <a:off x="6156176" y="3984956"/>
            <a:ext cx="1433023" cy="594189"/>
          </a:xfrm>
          <a:prstGeom prst="straightConnector1">
            <a:avLst/>
          </a:prstGeom>
          <a:blipFill dpi="0" rotWithShape="0">
            <a:blip r:embed="rId10"/>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Arrow Connector 24">
            <a:extLst>
              <a:ext uri="{FF2B5EF4-FFF2-40B4-BE49-F238E27FC236}">
                <a16:creationId xmlns:a16="http://schemas.microsoft.com/office/drawing/2014/main" id="{F82A979B-A335-C54C-B784-40D2CEB34BDC}"/>
              </a:ext>
            </a:extLst>
          </p:cNvPr>
          <p:cNvCxnSpPr>
            <a:cxnSpLocks/>
          </p:cNvCxnSpPr>
          <p:nvPr/>
        </p:nvCxnSpPr>
        <p:spPr bwMode="auto">
          <a:xfrm flipH="1" flipV="1">
            <a:off x="4293423" y="3984956"/>
            <a:ext cx="854642" cy="603020"/>
          </a:xfrm>
          <a:prstGeom prst="straightConnector1">
            <a:avLst/>
          </a:prstGeom>
          <a:blipFill dpi="0" rotWithShape="0">
            <a:blip r:embed="rId10"/>
            <a:srcRect/>
            <a:tile tx="0" ty="0" sx="100000" sy="100000" flip="none" algn="tl"/>
          </a:blipFill>
          <a:ln w="25400" cap="flat" cmpd="sng" algn="ctr">
            <a:solidFill>
              <a:schemeClr val="accent4"/>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0" name="Right Brace 29">
            <a:extLst>
              <a:ext uri="{FF2B5EF4-FFF2-40B4-BE49-F238E27FC236}">
                <a16:creationId xmlns:a16="http://schemas.microsoft.com/office/drawing/2014/main" id="{AB86095F-4122-C241-B774-9B88A00A6EDA}"/>
              </a:ext>
            </a:extLst>
          </p:cNvPr>
          <p:cNvSpPr/>
          <p:nvPr/>
        </p:nvSpPr>
        <p:spPr bwMode="auto">
          <a:xfrm>
            <a:off x="7880778" y="3003798"/>
            <a:ext cx="50728" cy="81590"/>
          </a:xfrm>
          <a:prstGeom prst="rightBrace">
            <a:avLst/>
          </a:prstGeom>
          <a:no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2" name="TextBox 31">
            <a:extLst>
              <a:ext uri="{FF2B5EF4-FFF2-40B4-BE49-F238E27FC236}">
                <a16:creationId xmlns:a16="http://schemas.microsoft.com/office/drawing/2014/main" id="{4E5E203F-59BB-7442-8F4F-5558C616E474}"/>
              </a:ext>
            </a:extLst>
          </p:cNvPr>
          <p:cNvSpPr txBox="1"/>
          <p:nvPr/>
        </p:nvSpPr>
        <p:spPr>
          <a:xfrm>
            <a:off x="7906142" y="2720091"/>
            <a:ext cx="1212494" cy="523220"/>
          </a:xfrm>
          <a:prstGeom prst="rect">
            <a:avLst/>
          </a:prstGeom>
          <a:noFill/>
        </p:spPr>
        <p:txBody>
          <a:bodyPr wrap="square" rtlCol="0">
            <a:spAutoFit/>
          </a:bodyPr>
          <a:lstStyle/>
          <a:p>
            <a:r>
              <a:rPr lang="en-US" sz="1400" dirty="0">
                <a:solidFill>
                  <a:schemeClr val="accent4"/>
                </a:solidFill>
              </a:rPr>
              <a:t>increase in PER &lt; 1%</a:t>
            </a:r>
          </a:p>
        </p:txBody>
      </p:sp>
    </p:spTree>
    <p:extLst>
      <p:ext uri="{BB962C8B-B14F-4D97-AF65-F5344CB8AC3E}">
        <p14:creationId xmlns:p14="http://schemas.microsoft.com/office/powerpoint/2010/main" val="610534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0" grpId="0" animBg="1"/>
      <p:bldP spid="32" grpId="0"/>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BB77907-19A1-5241-962A-D9F51F093575}"/>
              </a:ext>
            </a:extLst>
          </p:cNvPr>
          <p:cNvPicPr>
            <a:picLocks noChangeAspect="1"/>
          </p:cNvPicPr>
          <p:nvPr/>
        </p:nvPicPr>
        <p:blipFill>
          <a:blip r:embed="rId2"/>
          <a:stretch>
            <a:fillRect/>
          </a:stretch>
        </p:blipFill>
        <p:spPr>
          <a:xfrm>
            <a:off x="4788024" y="1851670"/>
            <a:ext cx="3162580" cy="2840466"/>
          </a:xfrm>
          <a:prstGeom prst="rect">
            <a:avLst/>
          </a:prstGeom>
        </p:spPr>
      </p:pic>
      <p:pic>
        <p:nvPicPr>
          <p:cNvPr id="13" name="Picture 12">
            <a:extLst>
              <a:ext uri="{FF2B5EF4-FFF2-40B4-BE49-F238E27FC236}">
                <a16:creationId xmlns:a16="http://schemas.microsoft.com/office/drawing/2014/main" id="{4210E684-D5F8-E34E-A9DD-503B5CDB58EB}"/>
              </a:ext>
            </a:extLst>
          </p:cNvPr>
          <p:cNvPicPr>
            <a:picLocks noChangeAspect="1"/>
          </p:cNvPicPr>
          <p:nvPr/>
        </p:nvPicPr>
        <p:blipFill>
          <a:blip r:embed="rId3"/>
          <a:stretch>
            <a:fillRect/>
          </a:stretch>
        </p:blipFill>
        <p:spPr>
          <a:xfrm>
            <a:off x="1403648" y="1857887"/>
            <a:ext cx="3189958" cy="2865055"/>
          </a:xfrm>
          <a:prstGeom prst="rect">
            <a:avLst/>
          </a:prstGeom>
        </p:spPr>
      </p:pic>
      <p:sp>
        <p:nvSpPr>
          <p:cNvPr id="2" name="Slide Number Placeholder 1">
            <a:extLst>
              <a:ext uri="{FF2B5EF4-FFF2-40B4-BE49-F238E27FC236}">
                <a16:creationId xmlns:a16="http://schemas.microsoft.com/office/drawing/2014/main" id="{0DF1920B-F8D0-9843-833C-FAE51AAC2991}"/>
              </a:ext>
            </a:extLst>
          </p:cNvPr>
          <p:cNvSpPr>
            <a:spLocks noGrp="1"/>
          </p:cNvSpPr>
          <p:nvPr>
            <p:ph type="sldNum" sz="quarter" idx="10"/>
          </p:nvPr>
        </p:nvSpPr>
        <p:spPr/>
        <p:txBody>
          <a:bodyPr/>
          <a:lstStyle/>
          <a:p>
            <a:pPr>
              <a:defRPr/>
            </a:pPr>
            <a:fld id="{FA7B7BEA-FF61-5044-8584-9B239E5827BF}" type="slidenum">
              <a:rPr lang="en-US" smtClean="0"/>
              <a:pPr>
                <a:defRPr/>
              </a:pPr>
              <a:t>64</a:t>
            </a:fld>
            <a:endParaRPr lang="en-US" dirty="0"/>
          </a:p>
        </p:txBody>
      </p:sp>
      <p:sp>
        <p:nvSpPr>
          <p:cNvPr id="10" name="Oval 3">
            <a:extLst>
              <a:ext uri="{FF2B5EF4-FFF2-40B4-BE49-F238E27FC236}">
                <a16:creationId xmlns:a16="http://schemas.microsoft.com/office/drawing/2014/main" id="{DDBADD47-4CB2-BA41-812A-65EFC36B0AA1}"/>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1" name="Oval 4">
            <a:extLst>
              <a:ext uri="{FF2B5EF4-FFF2-40B4-BE49-F238E27FC236}">
                <a16:creationId xmlns:a16="http://schemas.microsoft.com/office/drawing/2014/main" id="{0DE29A8E-3127-9A44-8D4F-79E054189B0F}"/>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 name="Oval 5">
            <a:extLst>
              <a:ext uri="{FF2B5EF4-FFF2-40B4-BE49-F238E27FC236}">
                <a16:creationId xmlns:a16="http://schemas.microsoft.com/office/drawing/2014/main" id="{600E94FD-A0A7-454E-BB39-6238FCBDB986}"/>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7" name="Oval 3">
            <a:extLst>
              <a:ext uri="{FF2B5EF4-FFF2-40B4-BE49-F238E27FC236}">
                <a16:creationId xmlns:a16="http://schemas.microsoft.com/office/drawing/2014/main" id="{ACAD9592-4FD9-5146-8726-80EE090734C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8" name="Oval 4">
            <a:extLst>
              <a:ext uri="{FF2B5EF4-FFF2-40B4-BE49-F238E27FC236}">
                <a16:creationId xmlns:a16="http://schemas.microsoft.com/office/drawing/2014/main" id="{F8B99812-2EE4-084B-B19E-B2FA93EED31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9" name="Oval 5">
            <a:extLst>
              <a:ext uri="{FF2B5EF4-FFF2-40B4-BE49-F238E27FC236}">
                <a16:creationId xmlns:a16="http://schemas.microsoft.com/office/drawing/2014/main" id="{D732031B-0E55-5749-9ADB-DDF5DA8E09A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7D54F340-3586-6B4D-89CA-78017AA6BA55}"/>
                  </a:ext>
                </a:extLst>
              </p:cNvPr>
              <p:cNvSpPr/>
              <p:nvPr/>
            </p:nvSpPr>
            <p:spPr>
              <a:xfrm>
                <a:off x="1356789" y="119838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i="1">
                                  <a:solidFill>
                                    <a:schemeClr val="bg2">
                                      <a:lumMod val="10000"/>
                                    </a:schemeClr>
                                  </a:solidFill>
                                  <a:latin typeface="Cambria Math" panose="02040503050406030204" pitchFamily="18" charset="0"/>
                                  <a:ea typeface="Cambria Math" panose="02040503050406030204" pitchFamily="18" charset="0"/>
                                </a:rPr>
                                <m:t>1</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7</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46" name="Rectangle 45">
                <a:extLst>
                  <a:ext uri="{FF2B5EF4-FFF2-40B4-BE49-F238E27FC236}">
                    <a16:creationId xmlns:a16="http://schemas.microsoft.com/office/drawing/2014/main" id="{7D54F340-3586-6B4D-89CA-78017AA6BA55}"/>
                  </a:ext>
                </a:extLst>
              </p:cNvPr>
              <p:cNvSpPr>
                <a:spLocks noRot="1" noChangeAspect="1" noMove="1" noResize="1" noEditPoints="1" noAdjustHandles="1" noChangeArrowheads="1" noChangeShapeType="1" noTextEdit="1"/>
              </p:cNvSpPr>
              <p:nvPr/>
            </p:nvSpPr>
            <p:spPr>
              <a:xfrm>
                <a:off x="1356789" y="1198382"/>
                <a:ext cx="1421904" cy="529825"/>
              </a:xfrm>
              <a:prstGeom prst="rect">
                <a:avLst/>
              </a:prstGeom>
              <a:blipFill>
                <a:blip r:embed="rId5"/>
                <a:stretch>
                  <a:fillRect b="-4651"/>
                </a:stretch>
              </a:blipFill>
            </p:spPr>
            <p:txBody>
              <a:bodyPr/>
              <a:lstStyle/>
              <a:p>
                <a:r>
                  <a:rPr lang="en-US">
                    <a:noFill/>
                  </a:rPr>
                  <a:t> </a:t>
                </a:r>
              </a:p>
            </p:txBody>
          </p:sp>
        </mc:Fallback>
      </mc:AlternateContent>
      <p:sp>
        <p:nvSpPr>
          <p:cNvPr id="47" name="Rectangle 46">
            <a:extLst>
              <a:ext uri="{FF2B5EF4-FFF2-40B4-BE49-F238E27FC236}">
                <a16:creationId xmlns:a16="http://schemas.microsoft.com/office/drawing/2014/main" id="{D096AA2C-6DD4-1149-AAB4-A6719D430566}"/>
              </a:ext>
            </a:extLst>
          </p:cNvPr>
          <p:cNvSpPr/>
          <p:nvPr/>
        </p:nvSpPr>
        <p:spPr>
          <a:xfrm>
            <a:off x="1028700" y="1232463"/>
            <a:ext cx="486030" cy="461665"/>
          </a:xfrm>
          <a:prstGeom prst="rect">
            <a:avLst/>
          </a:prstGeom>
        </p:spPr>
        <p:txBody>
          <a:bodyPr wrap="none">
            <a:spAutoFit/>
          </a:bodyPr>
          <a:lstStyle/>
          <a:p>
            <a:r>
              <a:rPr lang="en-US" sz="2400" dirty="0">
                <a:sym typeface="Wingdings" pitchFamily="2" charset="2"/>
              </a:rPr>
              <a:t></a:t>
            </a:r>
            <a:endParaRPr lang="en-US" dirty="0"/>
          </a:p>
        </p:txBody>
      </p:sp>
      <p:sp>
        <p:nvSpPr>
          <p:cNvPr id="48" name="TextBox 47">
            <a:extLst>
              <a:ext uri="{FF2B5EF4-FFF2-40B4-BE49-F238E27FC236}">
                <a16:creationId xmlns:a16="http://schemas.microsoft.com/office/drawing/2014/main" id="{ACF11F24-DB31-9D4F-8D14-278B2BDC3F17}"/>
              </a:ext>
            </a:extLst>
          </p:cNvPr>
          <p:cNvSpPr txBox="1"/>
          <p:nvPr/>
        </p:nvSpPr>
        <p:spPr>
          <a:xfrm>
            <a:off x="2778693" y="1158544"/>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optimistic</a:t>
            </a:r>
          </a:p>
        </p:txBody>
      </p:sp>
      <p:sp>
        <p:nvSpPr>
          <p:cNvPr id="49" name="Rectangle 48">
            <a:extLst>
              <a:ext uri="{FF2B5EF4-FFF2-40B4-BE49-F238E27FC236}">
                <a16:creationId xmlns:a16="http://schemas.microsoft.com/office/drawing/2014/main" id="{04438F48-C610-934B-9C60-F3CCC38C36C7}"/>
              </a:ext>
            </a:extLst>
          </p:cNvPr>
          <p:cNvSpPr/>
          <p:nvPr/>
        </p:nvSpPr>
        <p:spPr>
          <a:xfrm>
            <a:off x="3807393" y="1237125"/>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56EEF095-B350-5946-8143-6CA9C3D00894}"/>
                  </a:ext>
                </a:extLst>
              </p:cNvPr>
              <p:cNvSpPr/>
              <p:nvPr/>
            </p:nvSpPr>
            <p:spPr>
              <a:xfrm>
                <a:off x="4136546" y="1198382"/>
                <a:ext cx="1961751"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3</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m:t>
                      </m:r>
                      <m:r>
                        <a:rPr lang="en-US" sz="1400" b="0" i="1" smtClean="0">
                          <a:solidFill>
                            <a:schemeClr val="bg2">
                              <a:lumMod val="10000"/>
                            </a:schemeClr>
                          </a:solidFill>
                          <a:latin typeface="Cambria Math" panose="02040503050406030204" pitchFamily="18" charset="0"/>
                          <a:ea typeface="Cambria Math" panose="02040503050406030204" pitchFamily="18" charset="0"/>
                        </a:rPr>
                        <m:t>−40,</m:t>
                      </m:r>
                      <m:r>
                        <a:rPr lang="en-US" sz="1400" i="1">
                          <a:solidFill>
                            <a:schemeClr val="bg2">
                              <a:lumMod val="10000"/>
                            </a:schemeClr>
                          </a:solidFill>
                          <a:latin typeface="Cambria Math" panose="02040503050406030204" pitchFamily="18" charset="0"/>
                          <a:ea typeface="Cambria Math" panose="02040503050406030204" pitchFamily="18" charset="0"/>
                        </a:rPr>
                        <m:t>−20, 20</m:t>
                      </m:r>
                      <m:r>
                        <a:rPr lang="en-US" sz="1400" b="0" i="1" smtClean="0">
                          <a:solidFill>
                            <a:schemeClr val="bg2">
                              <a:lumMod val="10000"/>
                            </a:schemeClr>
                          </a:solidFill>
                          <a:latin typeface="Cambria Math" panose="02040503050406030204" pitchFamily="18" charset="0"/>
                          <a:ea typeface="Cambria Math" panose="02040503050406030204" pitchFamily="18" charset="0"/>
                        </a:rPr>
                        <m:t>, 40</m:t>
                      </m:r>
                      <m:r>
                        <a:rPr lang="en-US" sz="1400" i="1">
                          <a:solidFill>
                            <a:schemeClr val="bg2">
                              <a:lumMod val="10000"/>
                            </a:schemeClr>
                          </a:solidFill>
                          <a:latin typeface="Cambria Math" panose="02040503050406030204" pitchFamily="18" charset="0"/>
                          <a:ea typeface="Cambria Math" panose="02040503050406030204" pitchFamily="18" charset="0"/>
                        </a:rPr>
                        <m:t>}</m:t>
                      </m:r>
                    </m:oMath>
                  </m:oMathPara>
                </a14:m>
                <a:endParaRPr lang="en-US" sz="1400" dirty="0">
                  <a:solidFill>
                    <a:schemeClr val="bg2">
                      <a:lumMod val="10000"/>
                    </a:schemeClr>
                  </a:solidFill>
                </a:endParaRPr>
              </a:p>
            </p:txBody>
          </p:sp>
        </mc:Choice>
        <mc:Fallback xmlns="">
          <p:sp>
            <p:nvSpPr>
              <p:cNvPr id="50" name="Rectangle 49">
                <a:extLst>
                  <a:ext uri="{FF2B5EF4-FFF2-40B4-BE49-F238E27FC236}">
                    <a16:creationId xmlns:a16="http://schemas.microsoft.com/office/drawing/2014/main" id="{56EEF095-B350-5946-8143-6CA9C3D00894}"/>
                  </a:ext>
                </a:extLst>
              </p:cNvPr>
              <p:cNvSpPr>
                <a:spLocks noRot="1" noChangeAspect="1" noMove="1" noResize="1" noEditPoints="1" noAdjustHandles="1" noChangeArrowheads="1" noChangeShapeType="1" noTextEdit="1"/>
              </p:cNvSpPr>
              <p:nvPr/>
            </p:nvSpPr>
            <p:spPr>
              <a:xfrm>
                <a:off x="4136546" y="1198382"/>
                <a:ext cx="1961751" cy="529825"/>
              </a:xfrm>
              <a:prstGeom prst="rect">
                <a:avLst/>
              </a:prstGeom>
              <a:blipFill>
                <a:blip r:embed="rId6"/>
                <a:stretch>
                  <a:fillRect b="-4651"/>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76D1A747-44E1-3741-84E9-C3B9362043A2}"/>
              </a:ext>
            </a:extLst>
          </p:cNvPr>
          <p:cNvSpPr txBox="1"/>
          <p:nvPr/>
        </p:nvSpPr>
        <p:spPr>
          <a:xfrm>
            <a:off x="6098297" y="1276992"/>
            <a:ext cx="1247887" cy="338554"/>
          </a:xfrm>
          <a:prstGeom prst="rect">
            <a:avLst/>
          </a:prstGeom>
          <a:noFill/>
        </p:spPr>
        <p:txBody>
          <a:bodyPr wrap="square" rtlCol="0">
            <a:spAutoFit/>
          </a:bodyPr>
          <a:lstStyle/>
          <a:p>
            <a:r>
              <a:rPr lang="en-US" sz="1600" dirty="0">
                <a:solidFill>
                  <a:schemeClr val="bg2">
                    <a:lumMod val="10000"/>
                  </a:schemeClr>
                </a:solidFill>
              </a:rPr>
              <a:t>Moderate </a:t>
            </a:r>
          </a:p>
        </p:txBody>
      </p:sp>
      <p:sp>
        <p:nvSpPr>
          <p:cNvPr id="52" name="Rectangle 51">
            <a:extLst>
              <a:ext uri="{FF2B5EF4-FFF2-40B4-BE49-F238E27FC236}">
                <a16:creationId xmlns:a16="http://schemas.microsoft.com/office/drawing/2014/main" id="{57762EE4-BC2C-AB45-A761-B7422719A02B}"/>
              </a:ext>
            </a:extLst>
          </p:cNvPr>
          <p:cNvSpPr/>
          <p:nvPr/>
        </p:nvSpPr>
        <p:spPr>
          <a:xfrm>
            <a:off x="7103169" y="1232463"/>
            <a:ext cx="486030" cy="461665"/>
          </a:xfrm>
          <a:prstGeom prst="rect">
            <a:avLst/>
          </a:prstGeom>
        </p:spPr>
        <p:txBody>
          <a:bodyPr wrap="none">
            <a:spAutoFit/>
          </a:bodyPr>
          <a:lstStyle/>
          <a:p>
            <a:r>
              <a:rPr lang="en-US" sz="2400" dirty="0">
                <a:sym typeface="Wingdings" pitchFamily="2" charset="2"/>
              </a:rPr>
              <a:t></a:t>
            </a:r>
            <a:endParaRPr lang="en-US" dirty="0"/>
          </a:p>
        </p:txBody>
      </p: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6C3DFB7B-9165-6548-AC97-57BA1A9BC832}"/>
                  </a:ext>
                </a:extLst>
              </p:cNvPr>
              <p:cNvSpPr/>
              <p:nvPr/>
            </p:nvSpPr>
            <p:spPr>
              <a:xfrm>
                <a:off x="7404348" y="1186422"/>
                <a:ext cx="1421904" cy="529825"/>
              </a:xfrm>
              <a:prstGeom prst="rect">
                <a:avLst/>
              </a:prstGeom>
            </p:spPr>
            <p:txBody>
              <a:bodyPr wrap="square">
                <a:spAutoFit/>
              </a:bodyPr>
              <a:lstStyle/>
              <a:p>
                <a:pPr algn="r"/>
                <a14:m>
                  <m:oMathPara xmlns:m="http://schemas.openxmlformats.org/officeDocument/2006/math">
                    <m:oMathParaPr>
                      <m:jc m:val="centerGroup"/>
                    </m:oMathParaPr>
                    <m:oMath xmlns:m="http://schemas.openxmlformats.org/officeDocument/2006/math">
                      <m:acc>
                        <m:accPr>
                          <m:chr m:val="̅"/>
                          <m:ctrlPr>
                            <a:rPr lang="en-US" sz="1400" i="1" smtClean="0">
                              <a:solidFill>
                                <a:schemeClr val="bg2">
                                  <a:lumMod val="10000"/>
                                </a:schemeClr>
                              </a:solidFill>
                              <a:latin typeface="Cambria Math" panose="02040503050406030204" pitchFamily="18" charset="0"/>
                              <a:ea typeface="Cambria Math" panose="02040503050406030204" pitchFamily="18" charset="0"/>
                            </a:rPr>
                          </m:ctrlPr>
                        </m:accPr>
                        <m:e>
                          <m:sSub>
                            <m:sSubPr>
                              <m:ctrlPr>
                                <a:rPr lang="en-US" sz="1400" i="1">
                                  <a:solidFill>
                                    <a:schemeClr val="bg2">
                                      <a:lumMod val="10000"/>
                                    </a:schemeClr>
                                  </a:solidFill>
                                  <a:latin typeface="Cambria Math" panose="02040503050406030204" pitchFamily="18" charset="0"/>
                                  <a:ea typeface="Cambria Math" panose="02040503050406030204" pitchFamily="18" charset="0"/>
                                </a:rPr>
                              </m:ctrlPr>
                            </m:sSubPr>
                            <m:e>
                              <m:r>
                                <a:rPr lang="en-US" sz="1400" i="1">
                                  <a:solidFill>
                                    <a:schemeClr val="bg2">
                                      <a:lumMod val="10000"/>
                                    </a:schemeClr>
                                  </a:solidFill>
                                  <a:latin typeface="Cambria Math" panose="02040503050406030204" pitchFamily="18" charset="0"/>
                                  <a:ea typeface="Cambria Math" panose="02040503050406030204" pitchFamily="18" charset="0"/>
                                </a:rPr>
                                <m:t>∅</m:t>
                              </m:r>
                            </m:e>
                            <m:sub>
                              <m:r>
                                <a:rPr lang="en-US" sz="1400" b="0" i="1" smtClean="0">
                                  <a:solidFill>
                                    <a:schemeClr val="bg2">
                                      <a:lumMod val="10000"/>
                                    </a:schemeClr>
                                  </a:solidFill>
                                  <a:latin typeface="Cambria Math" panose="02040503050406030204" pitchFamily="18" charset="0"/>
                                  <a:ea typeface="Cambria Math" panose="02040503050406030204" pitchFamily="18" charset="0"/>
                                </a:rPr>
                                <m:t>2</m:t>
                              </m:r>
                            </m:sub>
                          </m:sSub>
                        </m:e>
                      </m:acc>
                      <m:r>
                        <a:rPr lang="en-US" sz="1400" b="0" i="0" smtClean="0">
                          <a:solidFill>
                            <a:schemeClr val="bg2">
                              <a:lumMod val="10000"/>
                            </a:schemeClr>
                          </a:solidFill>
                          <a:latin typeface="Cambria Math" panose="02040503050406030204" pitchFamily="18" charset="0"/>
                          <a:ea typeface="Cambria Math" panose="02040503050406030204" pitchFamily="18" charset="0"/>
                        </a:rPr>
                        <m:t>: </m:t>
                      </m:r>
                      <m:r>
                        <a:rPr lang="en-US" sz="1400" i="1">
                          <a:solidFill>
                            <a:schemeClr val="bg2">
                              <a:lumMod val="10000"/>
                            </a:schemeClr>
                          </a:solidFill>
                          <a:latin typeface="Cambria Math" panose="02040503050406030204" pitchFamily="18" charset="0"/>
                        </a:rPr>
                        <m:t>𝑁</m:t>
                      </m:r>
                      <m:r>
                        <a:rPr lang="en-US" sz="1400">
                          <a:solidFill>
                            <a:schemeClr val="bg2">
                              <a:lumMod val="10000"/>
                            </a:schemeClr>
                          </a:solidFill>
                          <a:latin typeface="Cambria Math" panose="02040503050406030204" pitchFamily="18" charset="0"/>
                        </a:rPr>
                        <m:t>=</m:t>
                      </m:r>
                      <m:r>
                        <a:rPr lang="en-US" sz="1400" b="0" i="0" smtClean="0">
                          <a:solidFill>
                            <a:schemeClr val="bg2">
                              <a:lumMod val="10000"/>
                            </a:schemeClr>
                          </a:solidFill>
                          <a:latin typeface="Cambria Math" panose="02040503050406030204" pitchFamily="18" charset="0"/>
                        </a:rPr>
                        <m:t>13</m:t>
                      </m:r>
                      <m:r>
                        <a:rPr lang="en-US" sz="1400">
                          <a:solidFill>
                            <a:schemeClr val="bg2">
                              <a:lumMod val="10000"/>
                            </a:schemeClr>
                          </a:solidFill>
                          <a:latin typeface="Cambria Math" panose="02040503050406030204" pitchFamily="18" charset="0"/>
                        </a:rPr>
                        <m:t>,</m:t>
                      </m:r>
                      <m:r>
                        <a:rPr lang="en-US" sz="1400" b="1" i="1">
                          <a:solidFill>
                            <a:schemeClr val="bg2">
                              <a:lumMod val="10000"/>
                            </a:schemeClr>
                          </a:solidFill>
                          <a:latin typeface="Cambria Math" panose="02040503050406030204" pitchFamily="18" charset="0"/>
                        </a:rPr>
                        <m:t> </m:t>
                      </m:r>
                    </m:oMath>
                  </m:oMathPara>
                </a14:m>
                <a:endParaRPr lang="en-US" sz="1400" b="1" i="1" dirty="0">
                  <a:solidFill>
                    <a:schemeClr val="bg2">
                      <a:lumMod val="10000"/>
                    </a:schemeClr>
                  </a:solidFill>
                  <a:latin typeface="Cambria Math" panose="02040503050406030204" pitchFamily="18" charset="0"/>
                </a:endParaRPr>
              </a:p>
              <a:p>
                <a:pPr algn="r"/>
                <a14:m>
                  <m:oMathPara xmlns:m="http://schemas.openxmlformats.org/officeDocument/2006/math">
                    <m:oMathParaPr>
                      <m:jc m:val="centerGroup"/>
                    </m:oMathParaPr>
                    <m:oMath xmlns:m="http://schemas.openxmlformats.org/officeDocument/2006/math">
                      <m:r>
                        <a:rPr lang="en-US" sz="1400" b="1" i="1">
                          <a:solidFill>
                            <a:schemeClr val="bg2">
                              <a:lumMod val="10000"/>
                            </a:schemeClr>
                          </a:solidFill>
                          <a:latin typeface="Cambria Math" panose="02040503050406030204" pitchFamily="18" charset="0"/>
                          <a:ea typeface="Cambria Math" panose="02040503050406030204" pitchFamily="18" charset="0"/>
                        </a:rPr>
                        <m:t>𝜽</m:t>
                      </m:r>
                      <m:r>
                        <a:rPr lang="en-US" sz="1400" i="1">
                          <a:solidFill>
                            <a:schemeClr val="bg2">
                              <a:lumMod val="10000"/>
                            </a:schemeClr>
                          </a:solidFill>
                          <a:latin typeface="Cambria Math" panose="02040503050406030204" pitchFamily="18" charset="0"/>
                          <a:ea typeface="Cambria Math" panose="02040503050406030204" pitchFamily="18" charset="0"/>
                        </a:rPr>
                        <m:t>={−20, 20}</m:t>
                      </m:r>
                    </m:oMath>
                  </m:oMathPara>
                </a14:m>
                <a:endParaRPr lang="en-US" sz="1400" dirty="0">
                  <a:solidFill>
                    <a:schemeClr val="bg2">
                      <a:lumMod val="10000"/>
                    </a:schemeClr>
                  </a:solidFill>
                </a:endParaRPr>
              </a:p>
            </p:txBody>
          </p:sp>
        </mc:Choice>
        <mc:Fallback xmlns="">
          <p:sp>
            <p:nvSpPr>
              <p:cNvPr id="53" name="Rectangle 52">
                <a:extLst>
                  <a:ext uri="{FF2B5EF4-FFF2-40B4-BE49-F238E27FC236}">
                    <a16:creationId xmlns:a16="http://schemas.microsoft.com/office/drawing/2014/main" id="{6C3DFB7B-9165-6548-AC97-57BA1A9BC832}"/>
                  </a:ext>
                </a:extLst>
              </p:cNvPr>
              <p:cNvSpPr>
                <a:spLocks noRot="1" noChangeAspect="1" noMove="1" noResize="1" noEditPoints="1" noAdjustHandles="1" noChangeArrowheads="1" noChangeShapeType="1" noTextEdit="1"/>
              </p:cNvSpPr>
              <p:nvPr/>
            </p:nvSpPr>
            <p:spPr>
              <a:xfrm>
                <a:off x="7404348" y="1186422"/>
                <a:ext cx="1421904" cy="529825"/>
              </a:xfrm>
              <a:prstGeom prst="rect">
                <a:avLst/>
              </a:prstGeom>
              <a:blipFill>
                <a:blip r:embed="rId7"/>
                <a:stretch>
                  <a:fillRect b="-4651"/>
                </a:stretch>
              </a:blipFill>
            </p:spPr>
            <p:txBody>
              <a:bodyPr/>
              <a:lstStyle/>
              <a:p>
                <a:r>
                  <a:rPr lang="en-US">
                    <a:noFill/>
                  </a:rPr>
                  <a:t> </a:t>
                </a:r>
              </a:p>
            </p:txBody>
          </p:sp>
        </mc:Fallback>
      </mc:AlternateContent>
      <p:sp>
        <p:nvSpPr>
          <p:cNvPr id="54" name="TextBox 53">
            <a:extLst>
              <a:ext uri="{FF2B5EF4-FFF2-40B4-BE49-F238E27FC236}">
                <a16:creationId xmlns:a16="http://schemas.microsoft.com/office/drawing/2014/main" id="{2C6EC35D-B8E8-9146-8F70-2C688CC9AA3B}"/>
              </a:ext>
            </a:extLst>
          </p:cNvPr>
          <p:cNvSpPr txBox="1"/>
          <p:nvPr/>
        </p:nvSpPr>
        <p:spPr>
          <a:xfrm>
            <a:off x="0" y="1153882"/>
            <a:ext cx="1247887" cy="584775"/>
          </a:xfrm>
          <a:prstGeom prst="rect">
            <a:avLst/>
          </a:prstGeom>
          <a:noFill/>
        </p:spPr>
        <p:txBody>
          <a:bodyPr wrap="square" rtlCol="0">
            <a:spAutoFit/>
          </a:bodyPr>
          <a:lstStyle/>
          <a:p>
            <a:r>
              <a:rPr lang="en-US" sz="1600" dirty="0">
                <a:solidFill>
                  <a:schemeClr val="bg2">
                    <a:lumMod val="10000"/>
                  </a:schemeClr>
                </a:solidFill>
              </a:rPr>
              <a:t>Overly </a:t>
            </a:r>
          </a:p>
          <a:p>
            <a:r>
              <a:rPr lang="en-US" sz="1600" dirty="0">
                <a:solidFill>
                  <a:schemeClr val="bg2">
                    <a:lumMod val="10000"/>
                  </a:schemeClr>
                </a:solidFill>
              </a:rPr>
              <a:t>pessimistic </a:t>
            </a:r>
          </a:p>
        </p:txBody>
      </p:sp>
      <p:sp>
        <p:nvSpPr>
          <p:cNvPr id="55" name="TextBox 54">
            <a:extLst>
              <a:ext uri="{FF2B5EF4-FFF2-40B4-BE49-F238E27FC236}">
                <a16:creationId xmlns:a16="http://schemas.microsoft.com/office/drawing/2014/main" id="{C4AD4608-F2C6-194C-A6D9-B27A5F12BBD8}"/>
              </a:ext>
            </a:extLst>
          </p:cNvPr>
          <p:cNvSpPr txBox="1"/>
          <p:nvPr/>
        </p:nvSpPr>
        <p:spPr>
          <a:xfrm>
            <a:off x="2953540" y="1591954"/>
            <a:ext cx="3179106" cy="415498"/>
          </a:xfrm>
          <a:prstGeom prst="rect">
            <a:avLst/>
          </a:prstGeom>
          <a:noFill/>
        </p:spPr>
        <p:txBody>
          <a:bodyPr wrap="square" rtlCol="0">
            <a:spAutoFit/>
          </a:bodyPr>
          <a:lstStyle/>
          <a:p>
            <a:r>
              <a:rPr lang="en-US" sz="1600" dirty="0" err="1">
                <a:solidFill>
                  <a:schemeClr val="accent1"/>
                </a:solidFill>
              </a:rPr>
              <a:t>CSIscan</a:t>
            </a:r>
            <a:r>
              <a:rPr lang="en-US" dirty="0">
                <a:solidFill>
                  <a:schemeClr val="accent1"/>
                </a:solidFill>
              </a:rPr>
              <a:t> </a:t>
            </a:r>
            <a:r>
              <a:rPr lang="en-US" dirty="0">
                <a:solidFill>
                  <a:schemeClr val="accent1"/>
                </a:solidFill>
                <a:sym typeface="Wingdings" pitchFamily="2" charset="2"/>
              </a:rPr>
              <a:t> </a:t>
            </a:r>
            <a:r>
              <a:rPr lang="en-US" sz="1600" dirty="0">
                <a:solidFill>
                  <a:schemeClr val="accent1"/>
                </a:solidFill>
                <a:sym typeface="Wingdings" pitchFamily="2" charset="2"/>
              </a:rPr>
              <a:t>Dynamic Selection</a:t>
            </a:r>
          </a:p>
        </p:txBody>
      </p:sp>
      <p:sp>
        <p:nvSpPr>
          <p:cNvPr id="31" name="Rectangle 1">
            <a:extLst>
              <a:ext uri="{FF2B5EF4-FFF2-40B4-BE49-F238E27FC236}">
                <a16:creationId xmlns:a16="http://schemas.microsoft.com/office/drawing/2014/main" id="{5DCD3177-86B5-1D45-AC65-4EFA763D837C}"/>
              </a:ext>
            </a:extLst>
          </p:cNvPr>
          <p:cNvSpPr>
            <a:spLocks/>
          </p:cNvSpPr>
          <p:nvPr/>
        </p:nvSpPr>
        <p:spPr bwMode="auto">
          <a:xfrm>
            <a:off x="689966" y="564356"/>
            <a:ext cx="784623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Bit Stuffing Efficiency and PER for Case-III (Stationary, Moving)</a:t>
            </a:r>
          </a:p>
        </p:txBody>
      </p:sp>
      <p:sp>
        <p:nvSpPr>
          <p:cNvPr id="3" name="TextBox 2">
            <a:extLst>
              <a:ext uri="{FF2B5EF4-FFF2-40B4-BE49-F238E27FC236}">
                <a16:creationId xmlns:a16="http://schemas.microsoft.com/office/drawing/2014/main" id="{DC623701-B9EC-8A4D-B669-A31530D1596C}"/>
              </a:ext>
            </a:extLst>
          </p:cNvPr>
          <p:cNvSpPr txBox="1"/>
          <p:nvPr/>
        </p:nvSpPr>
        <p:spPr>
          <a:xfrm>
            <a:off x="2091941" y="4692136"/>
            <a:ext cx="4902304" cy="415498"/>
          </a:xfrm>
          <a:prstGeom prst="rect">
            <a:avLst/>
          </a:prstGeom>
          <a:noFill/>
        </p:spPr>
        <p:txBody>
          <a:bodyPr wrap="none" rtlCol="0">
            <a:spAutoFit/>
          </a:bodyPr>
          <a:lstStyle/>
          <a:p>
            <a:r>
              <a:rPr lang="en-US" dirty="0" err="1">
                <a:solidFill>
                  <a:schemeClr val="accent4"/>
                </a:solidFill>
              </a:rPr>
              <a:t>CSIscan</a:t>
            </a:r>
            <a:r>
              <a:rPr lang="en-US" dirty="0">
                <a:solidFill>
                  <a:schemeClr val="accent4"/>
                </a:solidFill>
              </a:rPr>
              <a:t> also works in moving scenarios </a:t>
            </a:r>
            <a:r>
              <a:rPr lang="en-US" dirty="0">
                <a:solidFill>
                  <a:schemeClr val="accent4"/>
                </a:solidFill>
                <a:sym typeface="Wingdings" pitchFamily="2" charset="2"/>
              </a:rPr>
              <a:t></a:t>
            </a:r>
            <a:r>
              <a:rPr lang="en-US" dirty="0">
                <a:solidFill>
                  <a:schemeClr val="accent4"/>
                </a:solidFill>
              </a:rPr>
              <a:t> </a:t>
            </a:r>
          </a:p>
        </p:txBody>
      </p:sp>
    </p:spTree>
    <p:extLst>
      <p:ext uri="{BB962C8B-B14F-4D97-AF65-F5344CB8AC3E}">
        <p14:creationId xmlns:p14="http://schemas.microsoft.com/office/powerpoint/2010/main" val="11917069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1"/>
          <p:cNvSpPr>
            <a:spLocks/>
          </p:cNvSpPr>
          <p:nvPr/>
        </p:nvSpPr>
        <p:spPr bwMode="auto">
          <a:xfrm>
            <a:off x="689967" y="564356"/>
            <a:ext cx="2990850"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Summary</a:t>
            </a:r>
          </a:p>
        </p:txBody>
      </p:sp>
      <p:sp>
        <p:nvSpPr>
          <p:cNvPr id="90115" name="Oval 3"/>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0116" name="Oval 4"/>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0117" name="Oval 5"/>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90118" name="Line 6"/>
          <p:cNvSpPr>
            <a:spLocks noChangeShapeType="1"/>
          </p:cNvSpPr>
          <p:nvPr/>
        </p:nvSpPr>
        <p:spPr bwMode="auto">
          <a:xfrm rot="10800000" flipH="1">
            <a:off x="5342930" y="1830586"/>
            <a:ext cx="617934" cy="523875"/>
          </a:xfrm>
          <a:prstGeom prst="line">
            <a:avLst/>
          </a:prstGeom>
          <a:noFill/>
          <a:ln w="50800">
            <a:solidFill>
              <a:srgbClr val="CDCCCC"/>
            </a:solidFill>
            <a:prstDash val="sysDot"/>
            <a:miter lim="800000"/>
            <a:headEnd/>
            <a:tailEnd/>
          </a:ln>
          <a:extLst>
            <a:ext uri="{909E8E84-426E-40dd-AFC4-6F175D3DCCD1}">
              <a14:hiddenFill xmlns:a14="http://schemas.microsoft.com/office/drawing/2010/main" xmlns="">
                <a:noFill/>
              </a14:hiddenFill>
            </a:ext>
          </a:extLst>
        </p:spPr>
        <p:txBody>
          <a:bodyPr lIns="0" tIns="0" rIns="0" bIns="0"/>
          <a:lstStyle/>
          <a:p>
            <a:endParaRPr lang="en-US" sz="788"/>
          </a:p>
        </p:txBody>
      </p:sp>
      <p:sp>
        <p:nvSpPr>
          <p:cNvPr id="90119" name="Line 7"/>
          <p:cNvSpPr>
            <a:spLocks noChangeShapeType="1"/>
          </p:cNvSpPr>
          <p:nvPr/>
        </p:nvSpPr>
        <p:spPr bwMode="auto">
          <a:xfrm rot="10800000" flipH="1" flipV="1">
            <a:off x="5311108" y="2744987"/>
            <a:ext cx="574476" cy="132159"/>
          </a:xfrm>
          <a:prstGeom prst="line">
            <a:avLst/>
          </a:prstGeom>
          <a:noFill/>
          <a:ln w="50800">
            <a:solidFill>
              <a:srgbClr val="CDCCCC"/>
            </a:solidFill>
            <a:prstDash val="sysDot"/>
            <a:miter lim="800000"/>
            <a:headEnd/>
            <a:tailEnd/>
          </a:ln>
          <a:extLst>
            <a:ext uri="{909E8E84-426E-40dd-AFC4-6F175D3DCCD1}">
              <a14:hiddenFill xmlns:a14="http://schemas.microsoft.com/office/drawing/2010/main" xmlns="">
                <a:noFill/>
              </a14:hiddenFill>
            </a:ext>
          </a:extLst>
        </p:spPr>
        <p:txBody>
          <a:bodyPr lIns="0" tIns="0" rIns="0" bIns="0"/>
          <a:lstStyle/>
          <a:p>
            <a:endParaRPr lang="en-US" sz="788"/>
          </a:p>
        </p:txBody>
      </p:sp>
      <p:sp>
        <p:nvSpPr>
          <p:cNvPr id="90120" name="Line 8"/>
          <p:cNvSpPr>
            <a:spLocks noChangeShapeType="1"/>
          </p:cNvSpPr>
          <p:nvPr/>
        </p:nvSpPr>
        <p:spPr bwMode="auto">
          <a:xfrm>
            <a:off x="5072063" y="3098006"/>
            <a:ext cx="885230" cy="704255"/>
          </a:xfrm>
          <a:prstGeom prst="line">
            <a:avLst/>
          </a:prstGeom>
          <a:noFill/>
          <a:ln w="50800">
            <a:solidFill>
              <a:srgbClr val="CDCCCC"/>
            </a:solidFill>
            <a:prstDash val="sysDot"/>
            <a:miter lim="800000"/>
            <a:headEnd/>
            <a:tailEnd/>
          </a:ln>
          <a:extLst>
            <a:ext uri="{909E8E84-426E-40dd-AFC4-6F175D3DCCD1}">
              <a14:hiddenFill xmlns:a14="http://schemas.microsoft.com/office/drawing/2010/main" xmlns="">
                <a:noFill/>
              </a14:hiddenFill>
            </a:ext>
          </a:extLst>
        </p:spPr>
        <p:txBody>
          <a:bodyPr lIns="0" tIns="0" rIns="0" bIns="0"/>
          <a:lstStyle/>
          <a:p>
            <a:endParaRPr lang="en-US" sz="788"/>
          </a:p>
        </p:txBody>
      </p:sp>
      <p:sp>
        <p:nvSpPr>
          <p:cNvPr id="90122" name="Oval 10"/>
          <p:cNvSpPr>
            <a:spLocks/>
          </p:cNvSpPr>
          <p:nvPr/>
        </p:nvSpPr>
        <p:spPr bwMode="auto">
          <a:xfrm>
            <a:off x="5862637" y="1485900"/>
            <a:ext cx="566738" cy="566738"/>
          </a:xfrm>
          <a:prstGeom prst="ellipse">
            <a:avLst/>
          </a:prstGeom>
          <a:solidFill>
            <a:srgbClr val="7030A0"/>
          </a:solidFill>
          <a:ln w="25400">
            <a:solidFill>
              <a:schemeClr val="tx1">
                <a:alpha val="0"/>
              </a:schemeClr>
            </a:solidFill>
            <a:miter lim="800000"/>
            <a:headEnd/>
            <a:tailEnd/>
          </a:ln>
        </p:spPr>
        <p:txBody>
          <a:bodyPr lIns="0" tIns="0" rIns="0" bIns="0"/>
          <a:lstStyle/>
          <a:p>
            <a:endParaRPr lang="en-US" sz="788"/>
          </a:p>
        </p:txBody>
      </p:sp>
      <p:sp>
        <p:nvSpPr>
          <p:cNvPr id="90123" name="Oval 11"/>
          <p:cNvSpPr>
            <a:spLocks/>
          </p:cNvSpPr>
          <p:nvPr/>
        </p:nvSpPr>
        <p:spPr bwMode="auto">
          <a:xfrm>
            <a:off x="5898802" y="2577108"/>
            <a:ext cx="566738" cy="566738"/>
          </a:xfrm>
          <a:prstGeom prst="ellipse">
            <a:avLst/>
          </a:prstGeom>
          <a:solidFill>
            <a:schemeClr val="accent2"/>
          </a:solidFill>
          <a:ln w="25400">
            <a:solidFill>
              <a:schemeClr val="tx1">
                <a:alpha val="0"/>
              </a:schemeClr>
            </a:solidFill>
            <a:miter lim="800000"/>
            <a:headEnd/>
            <a:tailEnd/>
          </a:ln>
        </p:spPr>
        <p:txBody>
          <a:bodyPr lIns="0" tIns="0" rIns="0" bIns="0"/>
          <a:lstStyle/>
          <a:p>
            <a:endParaRPr lang="en-US" sz="788"/>
          </a:p>
        </p:txBody>
      </p:sp>
      <p:sp>
        <p:nvSpPr>
          <p:cNvPr id="90125" name="Oval 13"/>
          <p:cNvSpPr>
            <a:spLocks/>
          </p:cNvSpPr>
          <p:nvPr/>
        </p:nvSpPr>
        <p:spPr bwMode="auto">
          <a:xfrm>
            <a:off x="5862637" y="3638550"/>
            <a:ext cx="566738" cy="566738"/>
          </a:xfrm>
          <a:prstGeom prst="ellipse">
            <a:avLst/>
          </a:prstGeom>
          <a:solidFill>
            <a:schemeClr val="accent3">
              <a:lumMod val="50000"/>
            </a:schemeClr>
          </a:solidFill>
          <a:ln w="25400">
            <a:solidFill>
              <a:schemeClr val="tx1">
                <a:alpha val="0"/>
              </a:schemeClr>
            </a:solidFill>
            <a:miter lim="800000"/>
            <a:headEnd/>
            <a:tailEnd/>
          </a:ln>
        </p:spPr>
        <p:txBody>
          <a:bodyPr lIns="0" tIns="0" rIns="0" bIns="0"/>
          <a:lstStyle/>
          <a:p>
            <a:endParaRPr lang="en-US" sz="788"/>
          </a:p>
        </p:txBody>
      </p:sp>
      <p:sp>
        <p:nvSpPr>
          <p:cNvPr id="90126" name="Rectangle 14"/>
          <p:cNvSpPr>
            <a:spLocks/>
          </p:cNvSpPr>
          <p:nvPr/>
        </p:nvSpPr>
        <p:spPr bwMode="auto">
          <a:xfrm>
            <a:off x="6539564" y="1485900"/>
            <a:ext cx="214050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1200" b="1" dirty="0">
                <a:solidFill>
                  <a:schemeClr val="bg2">
                    <a:lumMod val="10000"/>
                  </a:schemeClr>
                </a:solidFill>
                <a:latin typeface="Source Sans Pro" charset="0"/>
                <a:ea typeface="ＭＳ Ｐゴシック" charset="0"/>
                <a:cs typeface="ＭＳ Ｐゴシック" charset="0"/>
                <a:sym typeface="Source Sans Pro" charset="0"/>
              </a:rPr>
              <a:t>Encoding</a:t>
            </a:r>
            <a:r>
              <a:rPr lang="en-US" sz="1200" dirty="0">
                <a:latin typeface="Source Sans Pro" charset="0"/>
                <a:ea typeface="ＭＳ Ｐゴシック" charset="0"/>
                <a:cs typeface="ＭＳ Ｐゴシック" charset="0"/>
                <a:sym typeface="Source Sans Pro" charset="0"/>
              </a:rPr>
              <a:t> to embed discovery information in </a:t>
            </a:r>
            <a:r>
              <a:rPr lang="en-US" sz="1200" dirty="0" err="1">
                <a:latin typeface="Source Sans Pro" charset="0"/>
                <a:ea typeface="ＭＳ Ｐゴシック" charset="0"/>
                <a:cs typeface="ＭＳ Ｐゴシック" charset="0"/>
                <a:sym typeface="Source Sans Pro" charset="0"/>
              </a:rPr>
              <a:t>WiFi</a:t>
            </a:r>
            <a:r>
              <a:rPr lang="en-US" sz="1200" dirty="0">
                <a:latin typeface="Source Sans Pro" charset="0"/>
                <a:ea typeface="ＭＳ Ｐゴシック" charset="0"/>
                <a:cs typeface="ＭＳ Ｐゴシック" charset="0"/>
                <a:sym typeface="Source Sans Pro" charset="0"/>
              </a:rPr>
              <a:t> preamble and </a:t>
            </a:r>
            <a:r>
              <a:rPr lang="en-US" sz="1200" b="1" dirty="0">
                <a:solidFill>
                  <a:schemeClr val="bg2">
                    <a:lumMod val="10000"/>
                  </a:schemeClr>
                </a:solidFill>
                <a:latin typeface="Source Sans Pro" charset="0"/>
                <a:ea typeface="ＭＳ Ｐゴシック" charset="0"/>
                <a:cs typeface="ＭＳ Ｐゴシック" charset="0"/>
                <a:sym typeface="Source Sans Pro" charset="0"/>
              </a:rPr>
              <a:t>decoding</a:t>
            </a:r>
            <a:r>
              <a:rPr lang="en-US" sz="1200" dirty="0">
                <a:latin typeface="Source Sans Pro" charset="0"/>
                <a:ea typeface="ＭＳ Ｐゴシック" charset="0"/>
                <a:cs typeface="ＭＳ Ｐゴシック" charset="0"/>
                <a:sym typeface="Source Sans Pro" charset="0"/>
              </a:rPr>
              <a:t> to extract it from CSI </a:t>
            </a:r>
          </a:p>
        </p:txBody>
      </p:sp>
      <p:sp>
        <p:nvSpPr>
          <p:cNvPr id="90132" name="Rectangle 20"/>
          <p:cNvSpPr>
            <a:spLocks/>
          </p:cNvSpPr>
          <p:nvPr/>
        </p:nvSpPr>
        <p:spPr bwMode="auto">
          <a:xfrm>
            <a:off x="6067482" y="2916952"/>
            <a:ext cx="152286" cy="412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b">
            <a:spAutoFit/>
          </a:bodyPr>
          <a:lstStyle/>
          <a:p>
            <a:pPr>
              <a:lnSpc>
                <a:spcPct val="170000"/>
              </a:lnSpc>
            </a:pPr>
            <a:r>
              <a:rPr lang="en-US" sz="1575">
                <a:solidFill>
                  <a:srgbClr val="FFFEFE"/>
                </a:solidFill>
                <a:latin typeface="FontAwesome" charset="0"/>
                <a:ea typeface="ＭＳ Ｐゴシック" charset="0"/>
                <a:cs typeface="ＭＳ Ｐゴシック" charset="0"/>
                <a:sym typeface="FontAwesome" charset="0"/>
              </a:rPr>
              <a:t></a:t>
            </a:r>
          </a:p>
        </p:txBody>
      </p:sp>
      <p:sp>
        <p:nvSpPr>
          <p:cNvPr id="90134" name="Line 22"/>
          <p:cNvSpPr>
            <a:spLocks noChangeShapeType="1"/>
          </p:cNvSpPr>
          <p:nvPr/>
        </p:nvSpPr>
        <p:spPr bwMode="auto">
          <a:xfrm rot="10800000">
            <a:off x="3182541" y="1830586"/>
            <a:ext cx="617934" cy="523875"/>
          </a:xfrm>
          <a:prstGeom prst="line">
            <a:avLst/>
          </a:prstGeom>
          <a:noFill/>
          <a:ln w="50800">
            <a:solidFill>
              <a:srgbClr val="CDCCCC"/>
            </a:solidFill>
            <a:prstDash val="sysDot"/>
            <a:miter lim="800000"/>
            <a:headEnd/>
            <a:tailEnd/>
          </a:ln>
          <a:extLst>
            <a:ext uri="{909E8E84-426E-40dd-AFC4-6F175D3DCCD1}">
              <a14:hiddenFill xmlns:a14="http://schemas.microsoft.com/office/drawing/2010/main" xmlns="">
                <a:noFill/>
              </a14:hiddenFill>
            </a:ext>
          </a:extLst>
        </p:spPr>
        <p:txBody>
          <a:bodyPr lIns="0" tIns="0" rIns="0" bIns="0"/>
          <a:lstStyle/>
          <a:p>
            <a:endParaRPr lang="en-US" sz="788"/>
          </a:p>
        </p:txBody>
      </p:sp>
      <p:sp>
        <p:nvSpPr>
          <p:cNvPr id="90136" name="Line 24"/>
          <p:cNvSpPr>
            <a:spLocks noChangeShapeType="1"/>
          </p:cNvSpPr>
          <p:nvPr/>
        </p:nvSpPr>
        <p:spPr bwMode="auto">
          <a:xfrm flipH="1">
            <a:off x="3186113" y="3098006"/>
            <a:ext cx="885230" cy="704255"/>
          </a:xfrm>
          <a:prstGeom prst="line">
            <a:avLst/>
          </a:prstGeom>
          <a:noFill/>
          <a:ln w="50800">
            <a:solidFill>
              <a:srgbClr val="CDCCCC"/>
            </a:solidFill>
            <a:prstDash val="sysDot"/>
            <a:miter lim="800000"/>
            <a:headEnd/>
            <a:tailEnd/>
          </a:ln>
          <a:extLst>
            <a:ext uri="{909E8E84-426E-40dd-AFC4-6F175D3DCCD1}">
              <a14:hiddenFill xmlns:a14="http://schemas.microsoft.com/office/drawing/2010/main" xmlns="">
                <a:noFill/>
              </a14:hiddenFill>
            </a:ext>
          </a:extLst>
        </p:spPr>
        <p:txBody>
          <a:bodyPr lIns="0" tIns="0" rIns="0" bIns="0"/>
          <a:lstStyle/>
          <a:p>
            <a:endParaRPr lang="en-US" sz="788"/>
          </a:p>
        </p:txBody>
      </p:sp>
      <p:sp>
        <p:nvSpPr>
          <p:cNvPr id="90137" name="Line 25"/>
          <p:cNvSpPr>
            <a:spLocks noChangeShapeType="1"/>
          </p:cNvSpPr>
          <p:nvPr/>
        </p:nvSpPr>
        <p:spPr bwMode="auto">
          <a:xfrm flipH="1">
            <a:off x="3081331" y="2847381"/>
            <a:ext cx="732391" cy="69572"/>
          </a:xfrm>
          <a:prstGeom prst="line">
            <a:avLst/>
          </a:prstGeom>
          <a:noFill/>
          <a:ln w="50800">
            <a:solidFill>
              <a:srgbClr val="CDCCCC"/>
            </a:solidFill>
            <a:prstDash val="sysDot"/>
            <a:miter lim="800000"/>
            <a:headEnd/>
            <a:tailEnd/>
          </a:ln>
          <a:extLst>
            <a:ext uri="{909E8E84-426E-40dd-AFC4-6F175D3DCCD1}">
              <a14:hiddenFill xmlns:a14="http://schemas.microsoft.com/office/drawing/2010/main" xmlns="">
                <a:noFill/>
              </a14:hiddenFill>
            </a:ext>
          </a:extLst>
        </p:spPr>
        <p:txBody>
          <a:bodyPr lIns="0" tIns="0" rIns="0" bIns="0"/>
          <a:lstStyle/>
          <a:p>
            <a:endParaRPr lang="en-US" sz="788"/>
          </a:p>
        </p:txBody>
      </p:sp>
      <p:sp>
        <p:nvSpPr>
          <p:cNvPr id="90138" name="Oval 26"/>
          <p:cNvSpPr>
            <a:spLocks/>
          </p:cNvSpPr>
          <p:nvPr/>
        </p:nvSpPr>
        <p:spPr bwMode="auto">
          <a:xfrm flipH="1">
            <a:off x="2719387" y="1485900"/>
            <a:ext cx="566738" cy="566738"/>
          </a:xfrm>
          <a:prstGeom prst="ellipse">
            <a:avLst/>
          </a:prstGeom>
          <a:solidFill>
            <a:schemeClr val="accent1"/>
          </a:solidFill>
          <a:ln w="25400">
            <a:solidFill>
              <a:schemeClr val="accent1">
                <a:alpha val="0"/>
              </a:schemeClr>
            </a:solidFill>
            <a:miter lim="800000"/>
            <a:headEnd/>
            <a:tailEnd/>
          </a:ln>
        </p:spPr>
        <p:txBody>
          <a:bodyPr lIns="0" tIns="0" rIns="0" bIns="0"/>
          <a:lstStyle/>
          <a:p>
            <a:endParaRPr lang="en-US" sz="788"/>
          </a:p>
        </p:txBody>
      </p:sp>
      <p:sp>
        <p:nvSpPr>
          <p:cNvPr id="90140" name="Oval 28"/>
          <p:cNvSpPr>
            <a:spLocks/>
          </p:cNvSpPr>
          <p:nvPr/>
        </p:nvSpPr>
        <p:spPr bwMode="auto">
          <a:xfrm flipH="1">
            <a:off x="2634293" y="2577108"/>
            <a:ext cx="566738" cy="566738"/>
          </a:xfrm>
          <a:prstGeom prst="ellipse">
            <a:avLst/>
          </a:prstGeom>
          <a:solidFill>
            <a:schemeClr val="accent3"/>
          </a:solidFill>
          <a:ln w="25400">
            <a:solidFill>
              <a:schemeClr val="tx1">
                <a:alpha val="0"/>
              </a:schemeClr>
            </a:solidFill>
            <a:miter lim="800000"/>
            <a:headEnd/>
            <a:tailEnd/>
          </a:ln>
        </p:spPr>
        <p:txBody>
          <a:bodyPr lIns="0" tIns="0" rIns="0" bIns="0"/>
          <a:lstStyle/>
          <a:p>
            <a:endParaRPr lang="en-US" sz="788"/>
          </a:p>
        </p:txBody>
      </p:sp>
      <p:sp>
        <p:nvSpPr>
          <p:cNvPr id="90141" name="Oval 29"/>
          <p:cNvSpPr>
            <a:spLocks/>
          </p:cNvSpPr>
          <p:nvPr/>
        </p:nvSpPr>
        <p:spPr bwMode="auto">
          <a:xfrm flipH="1">
            <a:off x="2719387" y="3638550"/>
            <a:ext cx="566738" cy="566738"/>
          </a:xfrm>
          <a:prstGeom prst="ellipse">
            <a:avLst/>
          </a:prstGeom>
          <a:solidFill>
            <a:schemeClr val="accent4"/>
          </a:solidFill>
          <a:ln w="25400">
            <a:solidFill>
              <a:schemeClr val="tx1">
                <a:alpha val="0"/>
              </a:schemeClr>
            </a:solidFill>
            <a:miter lim="800000"/>
            <a:headEnd/>
            <a:tailEnd/>
          </a:ln>
        </p:spPr>
        <p:txBody>
          <a:bodyPr lIns="0" tIns="0" rIns="0" bIns="0"/>
          <a:lstStyle/>
          <a:p>
            <a:endParaRPr lang="en-US" sz="788"/>
          </a:p>
        </p:txBody>
      </p:sp>
      <p:sp>
        <p:nvSpPr>
          <p:cNvPr id="90142" name="Rectangle 30"/>
          <p:cNvSpPr>
            <a:spLocks/>
          </p:cNvSpPr>
          <p:nvPr/>
        </p:nvSpPr>
        <p:spPr bwMode="auto">
          <a:xfrm>
            <a:off x="251520" y="1504951"/>
            <a:ext cx="2301180" cy="709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r"/>
            <a:r>
              <a:rPr lang="en-US" sz="1200" dirty="0">
                <a:solidFill>
                  <a:schemeClr val="bg2">
                    <a:lumMod val="10000"/>
                  </a:schemeClr>
                </a:solidFill>
                <a:latin typeface="Source Sans Pro" charset="0"/>
                <a:ea typeface="ＭＳ Ｐゴシック" charset="0"/>
                <a:cs typeface="ＭＳ Ｐゴシック" charset="0"/>
                <a:sym typeface="Source Sans Pro" charset="0"/>
              </a:rPr>
              <a:t>Novel </a:t>
            </a:r>
            <a:r>
              <a:rPr lang="en-US" sz="1200" b="1" dirty="0">
                <a:solidFill>
                  <a:schemeClr val="bg2">
                    <a:lumMod val="10000"/>
                  </a:schemeClr>
                </a:solidFill>
                <a:latin typeface="Source Sans Pro" charset="0"/>
                <a:ea typeface="ＭＳ Ｐゴシック" charset="0"/>
                <a:cs typeface="ＭＳ Ｐゴシック" charset="0"/>
                <a:sym typeface="Source Sans Pro" charset="0"/>
              </a:rPr>
              <a:t>AP Discovery </a:t>
            </a:r>
            <a:r>
              <a:rPr lang="en-US" sz="1200" dirty="0">
                <a:latin typeface="Source Sans Pro" charset="0"/>
                <a:ea typeface="ＭＳ Ｐゴシック" charset="0"/>
                <a:cs typeface="ＭＳ Ｐゴシック" charset="0"/>
                <a:sym typeface="Source Sans Pro" charset="0"/>
              </a:rPr>
              <a:t>method </a:t>
            </a:r>
          </a:p>
          <a:p>
            <a:pPr algn="r"/>
            <a:r>
              <a:rPr lang="en-US" sz="1200" dirty="0">
                <a:latin typeface="Source Sans Pro" charset="0"/>
                <a:ea typeface="ＭＳ Ｐゴシック" charset="0"/>
                <a:cs typeface="ＭＳ Ｐゴシック" charset="0"/>
                <a:sym typeface="Source Sans Pro" charset="0"/>
              </a:rPr>
              <a:t>(</a:t>
            </a:r>
            <a:r>
              <a:rPr lang="en-US" sz="1200" dirty="0">
                <a:solidFill>
                  <a:schemeClr val="accent1"/>
                </a:solidFill>
                <a:latin typeface="Source Sans Pro" charset="0"/>
                <a:ea typeface="ＭＳ Ｐゴシック" charset="0"/>
                <a:cs typeface="ＭＳ Ｐゴシック" charset="0"/>
                <a:sym typeface="Source Sans Pro" charset="0"/>
              </a:rPr>
              <a:t>spectrum efficient, low latency</a:t>
            </a:r>
            <a:r>
              <a:rPr lang="en-US" sz="1200" dirty="0">
                <a:latin typeface="Source Sans Pro" charset="0"/>
                <a:ea typeface="ＭＳ Ｐゴシック" charset="0"/>
                <a:cs typeface="ＭＳ Ｐゴシック" charset="0"/>
                <a:sym typeface="Source Sans Pro" charset="0"/>
              </a:rPr>
              <a:t>)</a:t>
            </a:r>
          </a:p>
          <a:p>
            <a:pPr algn="r"/>
            <a:r>
              <a:rPr lang="en-US" sz="900" b="1" dirty="0">
                <a:solidFill>
                  <a:srgbClr val="839494"/>
                </a:solidFill>
                <a:latin typeface="Source Sans Pro" charset="0"/>
                <a:ea typeface="ＭＳ Ｐゴシック" charset="0"/>
                <a:cs typeface="ＭＳ Ｐゴシック" charset="0"/>
                <a:sym typeface="Source Sans Pro" charset="0"/>
              </a:rPr>
              <a:t>.  </a:t>
            </a:r>
            <a:endParaRPr lang="en-US" sz="1000" b="1" dirty="0">
              <a:solidFill>
                <a:srgbClr val="839494"/>
              </a:solidFill>
              <a:latin typeface="Source Sans Pro" charset="0"/>
              <a:ea typeface="ＭＳ Ｐゴシック" charset="0"/>
              <a:cs typeface="ＭＳ Ｐゴシック" charset="0"/>
              <a:sym typeface="Source Sans Pro" charset="0"/>
            </a:endParaRPr>
          </a:p>
        </p:txBody>
      </p:sp>
      <p:sp>
        <p:nvSpPr>
          <p:cNvPr id="90144" name="Rectangle 32"/>
          <p:cNvSpPr>
            <a:spLocks/>
          </p:cNvSpPr>
          <p:nvPr/>
        </p:nvSpPr>
        <p:spPr bwMode="auto">
          <a:xfrm>
            <a:off x="6355136" y="2619971"/>
            <a:ext cx="222191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r"/>
            <a:r>
              <a:rPr lang="en-US" sz="1200" b="1" dirty="0">
                <a:latin typeface="Source Sans Pro" charset="0"/>
                <a:ea typeface="ＭＳ Ｐゴシック" charset="0"/>
                <a:sym typeface="Source Sans Pro" charset="0"/>
              </a:rPr>
              <a:t>Proof of concept testbed </a:t>
            </a:r>
            <a:r>
              <a:rPr lang="en-US" sz="1200" dirty="0">
                <a:latin typeface="Source Sans Pro" charset="0"/>
                <a:ea typeface="ＭＳ Ｐゴシック" charset="0"/>
                <a:sym typeface="Source Sans Pro" charset="0"/>
              </a:rPr>
              <a:t>using USRP based AP and client  </a:t>
            </a:r>
          </a:p>
        </p:txBody>
      </p:sp>
      <p:sp>
        <p:nvSpPr>
          <p:cNvPr id="90150" name="AutoShape 38"/>
          <p:cNvSpPr>
            <a:spLocks/>
          </p:cNvSpPr>
          <p:nvPr/>
        </p:nvSpPr>
        <p:spPr bwMode="auto">
          <a:xfrm>
            <a:off x="4150519" y="3658791"/>
            <a:ext cx="852488" cy="596503"/>
          </a:xfrm>
          <a:custGeom>
            <a:avLst/>
            <a:gdLst>
              <a:gd name="T0" fmla="*/ 2273300 w 21600"/>
              <a:gd name="T1" fmla="*/ 227260 h 21600"/>
              <a:gd name="T2" fmla="*/ 2045970 w 21600"/>
              <a:gd name="T3" fmla="*/ 0 h 21600"/>
              <a:gd name="T4" fmla="*/ 227330 w 21600"/>
              <a:gd name="T5" fmla="*/ 0 h 21600"/>
              <a:gd name="T6" fmla="*/ 0 w 21600"/>
              <a:gd name="T7" fmla="*/ 227260 h 21600"/>
              <a:gd name="T8" fmla="*/ 227330 w 21600"/>
              <a:gd name="T9" fmla="*/ 454521 h 21600"/>
              <a:gd name="T10" fmla="*/ 0 w 21600"/>
              <a:gd name="T11" fmla="*/ 681707 h 21600"/>
              <a:gd name="T12" fmla="*/ 227330 w 21600"/>
              <a:gd name="T13" fmla="*/ 908894 h 21600"/>
              <a:gd name="T14" fmla="*/ 0 w 21600"/>
              <a:gd name="T15" fmla="*/ 1136154 h 21600"/>
              <a:gd name="T16" fmla="*/ 227330 w 21600"/>
              <a:gd name="T17" fmla="*/ 1363415 h 21600"/>
              <a:gd name="T18" fmla="*/ 681990 w 21600"/>
              <a:gd name="T19" fmla="*/ 1363415 h 21600"/>
              <a:gd name="T20" fmla="*/ 1136650 w 21600"/>
              <a:gd name="T21" fmla="*/ 1590675 h 21600"/>
              <a:gd name="T22" fmla="*/ 1591310 w 21600"/>
              <a:gd name="T23" fmla="*/ 1363415 h 21600"/>
              <a:gd name="T24" fmla="*/ 2045970 w 21600"/>
              <a:gd name="T25" fmla="*/ 1363415 h 21600"/>
              <a:gd name="T26" fmla="*/ 2273300 w 21600"/>
              <a:gd name="T27" fmla="*/ 1136154 h 21600"/>
              <a:gd name="T28" fmla="*/ 2045970 w 21600"/>
              <a:gd name="T29" fmla="*/ 908894 h 21600"/>
              <a:gd name="T30" fmla="*/ 2273300 w 21600"/>
              <a:gd name="T31" fmla="*/ 681707 h 21600"/>
              <a:gd name="T32" fmla="*/ 2045970 w 21600"/>
              <a:gd name="T33" fmla="*/ 454521 h 21600"/>
              <a:gd name="T34" fmla="*/ 2273300 w 21600"/>
              <a:gd name="T35" fmla="*/ 227260 h 21600"/>
              <a:gd name="T36" fmla="*/ 2273300 w 21600"/>
              <a:gd name="T37" fmla="*/ 22726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21600" y="3086"/>
                </a:moveTo>
                <a:cubicBezTo>
                  <a:pt x="21600" y="1380"/>
                  <a:pt x="20634" y="0"/>
                  <a:pt x="19440" y="0"/>
                </a:cubicBezTo>
                <a:lnTo>
                  <a:pt x="2160" y="0"/>
                </a:lnTo>
                <a:cubicBezTo>
                  <a:pt x="966" y="0"/>
                  <a:pt x="0" y="1380"/>
                  <a:pt x="0" y="3086"/>
                </a:cubicBezTo>
                <a:cubicBezTo>
                  <a:pt x="0" y="4791"/>
                  <a:pt x="966" y="6172"/>
                  <a:pt x="2160" y="6172"/>
                </a:cubicBezTo>
                <a:cubicBezTo>
                  <a:pt x="966" y="6172"/>
                  <a:pt x="0" y="7551"/>
                  <a:pt x="0" y="9257"/>
                </a:cubicBezTo>
                <a:cubicBezTo>
                  <a:pt x="0" y="10963"/>
                  <a:pt x="966" y="12342"/>
                  <a:pt x="2160" y="12342"/>
                </a:cubicBezTo>
                <a:cubicBezTo>
                  <a:pt x="966" y="12342"/>
                  <a:pt x="0" y="13723"/>
                  <a:pt x="0" y="15428"/>
                </a:cubicBezTo>
                <a:cubicBezTo>
                  <a:pt x="0" y="17134"/>
                  <a:pt x="966" y="18514"/>
                  <a:pt x="2160" y="18514"/>
                </a:cubicBezTo>
                <a:lnTo>
                  <a:pt x="6480" y="18514"/>
                </a:lnTo>
                <a:cubicBezTo>
                  <a:pt x="7501" y="20454"/>
                  <a:pt x="9100" y="21600"/>
                  <a:pt x="10800" y="21600"/>
                </a:cubicBezTo>
                <a:cubicBezTo>
                  <a:pt x="12500" y="21600"/>
                  <a:pt x="14099" y="20455"/>
                  <a:pt x="15120" y="18514"/>
                </a:cubicBezTo>
                <a:lnTo>
                  <a:pt x="19440" y="18514"/>
                </a:lnTo>
                <a:cubicBezTo>
                  <a:pt x="20634" y="18514"/>
                  <a:pt x="21600" y="17134"/>
                  <a:pt x="21600" y="15428"/>
                </a:cubicBezTo>
                <a:cubicBezTo>
                  <a:pt x="21600" y="13723"/>
                  <a:pt x="20634" y="12342"/>
                  <a:pt x="19440" y="12342"/>
                </a:cubicBezTo>
                <a:cubicBezTo>
                  <a:pt x="20634" y="12342"/>
                  <a:pt x="21600" y="10963"/>
                  <a:pt x="21600" y="9257"/>
                </a:cubicBezTo>
                <a:cubicBezTo>
                  <a:pt x="21600" y="7551"/>
                  <a:pt x="20634" y="6172"/>
                  <a:pt x="19440" y="6172"/>
                </a:cubicBezTo>
                <a:cubicBezTo>
                  <a:pt x="20634" y="6172"/>
                  <a:pt x="21600" y="4791"/>
                  <a:pt x="21600" y="3086"/>
                </a:cubicBezTo>
                <a:close/>
                <a:moveTo>
                  <a:pt x="21600" y="3086"/>
                </a:moveTo>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788"/>
          </a:p>
        </p:txBody>
      </p:sp>
      <p:sp>
        <p:nvSpPr>
          <p:cNvPr id="32807" name="AutoShape 39"/>
          <p:cNvSpPr>
            <a:spLocks/>
          </p:cNvSpPr>
          <p:nvPr/>
        </p:nvSpPr>
        <p:spPr bwMode="auto">
          <a:xfrm>
            <a:off x="4283274" y="2059781"/>
            <a:ext cx="647700" cy="1193602"/>
          </a:xfrm>
          <a:custGeom>
            <a:avLst/>
            <a:gdLst>
              <a:gd name="T0" fmla="*/ 11943 w 12322"/>
              <a:gd name="T1" fmla="*/ 0 h 21600"/>
              <a:gd name="T2" fmla="*/ 2208 w 12322"/>
              <a:gd name="T3" fmla="*/ 15429 h 21600"/>
              <a:gd name="T4" fmla="*/ 7075 w 12322"/>
              <a:gd name="T5" fmla="*/ 8003 h 21600"/>
              <a:gd name="T6" fmla="*/ 2208 w 12322"/>
              <a:gd name="T7" fmla="*/ 21600 h 21600"/>
              <a:gd name="T8" fmla="*/ 5453 w 12322"/>
              <a:gd name="T9" fmla="*/ 21600 h 21600"/>
              <a:gd name="T10" fmla="*/ 5453 w 12322"/>
              <a:gd name="T11" fmla="*/ 15429 h 21600"/>
              <a:gd name="T12" fmla="*/ 11943 w 12322"/>
              <a:gd name="T13" fmla="*/ 0 h 21600"/>
              <a:gd name="T14" fmla="*/ 11943 w 12322"/>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22" h="21600">
                <a:moveTo>
                  <a:pt x="11943" y="0"/>
                </a:moveTo>
                <a:cubicBezTo>
                  <a:pt x="-6919" y="4243"/>
                  <a:pt x="2208" y="15429"/>
                  <a:pt x="2208" y="15429"/>
                </a:cubicBezTo>
                <a:cubicBezTo>
                  <a:pt x="2208" y="9257"/>
                  <a:pt x="6974" y="7811"/>
                  <a:pt x="7075" y="8003"/>
                </a:cubicBezTo>
                <a:cubicBezTo>
                  <a:pt x="3729" y="11089"/>
                  <a:pt x="2208" y="21600"/>
                  <a:pt x="2208" y="21600"/>
                </a:cubicBezTo>
                <a:lnTo>
                  <a:pt x="5453" y="21600"/>
                </a:lnTo>
                <a:lnTo>
                  <a:pt x="5453" y="15429"/>
                </a:lnTo>
                <a:cubicBezTo>
                  <a:pt x="14681" y="15911"/>
                  <a:pt x="11943" y="1061"/>
                  <a:pt x="11943" y="0"/>
                </a:cubicBezTo>
                <a:close/>
                <a:moveTo>
                  <a:pt x="11943" y="0"/>
                </a:moveTo>
              </a:path>
            </a:pathLst>
          </a:custGeom>
          <a:solidFill>
            <a:schemeClr val="accent4"/>
          </a:solidFill>
          <a:ln>
            <a:noFill/>
          </a:ln>
        </p:spPr>
        <p:txBody>
          <a:bodyPr lIns="0" tIns="0" rIns="0" bIns="0"/>
          <a:lstStyle/>
          <a:p>
            <a:pPr>
              <a:defRPr/>
            </a:pPr>
            <a:endParaRPr lang="en-US" sz="788"/>
          </a:p>
        </p:txBody>
      </p:sp>
      <p:sp>
        <p:nvSpPr>
          <p:cNvPr id="90152" name="AutoShape 40"/>
          <p:cNvSpPr>
            <a:spLocks/>
          </p:cNvSpPr>
          <p:nvPr/>
        </p:nvSpPr>
        <p:spPr bwMode="auto">
          <a:xfrm>
            <a:off x="3724275" y="1526382"/>
            <a:ext cx="1704975" cy="2046684"/>
          </a:xfrm>
          <a:custGeom>
            <a:avLst/>
            <a:gdLst>
              <a:gd name="T0" fmla="*/ 3182620 w 21600"/>
              <a:gd name="T1" fmla="*/ 5003006 h 21600"/>
              <a:gd name="T2" fmla="*/ 1363980 w 21600"/>
              <a:gd name="T3" fmla="*/ 5003006 h 21600"/>
              <a:gd name="T4" fmla="*/ 454660 w 21600"/>
              <a:gd name="T5" fmla="*/ 2274094 h 21600"/>
              <a:gd name="T6" fmla="*/ 2273300 w 21600"/>
              <a:gd name="T7" fmla="*/ 454819 h 21600"/>
              <a:gd name="T8" fmla="*/ 4091940 w 21600"/>
              <a:gd name="T9" fmla="*/ 2274094 h 21600"/>
              <a:gd name="T10" fmla="*/ 3182620 w 21600"/>
              <a:gd name="T11" fmla="*/ 5003006 h 21600"/>
              <a:gd name="T12" fmla="*/ 2273300 w 21600"/>
              <a:gd name="T13" fmla="*/ 0 h 21600"/>
              <a:gd name="T14" fmla="*/ 0 w 21600"/>
              <a:gd name="T15" fmla="*/ 2274094 h 21600"/>
              <a:gd name="T16" fmla="*/ 505178 w 21600"/>
              <a:gd name="T17" fmla="*/ 3851809 h 21600"/>
              <a:gd name="T18" fmla="*/ 909320 w 21600"/>
              <a:gd name="T19" fmla="*/ 5003006 h 21600"/>
              <a:gd name="T20" fmla="*/ 1363980 w 21600"/>
              <a:gd name="T21" fmla="*/ 5457825 h 21600"/>
              <a:gd name="T22" fmla="*/ 3182620 w 21600"/>
              <a:gd name="T23" fmla="*/ 5457825 h 21600"/>
              <a:gd name="T24" fmla="*/ 3637280 w 21600"/>
              <a:gd name="T25" fmla="*/ 5003006 h 21600"/>
              <a:gd name="T26" fmla="*/ 4046264 w 21600"/>
              <a:gd name="T27" fmla="*/ 3832101 h 21600"/>
              <a:gd name="T28" fmla="*/ 4546600 w 21600"/>
              <a:gd name="T29" fmla="*/ 2274094 h 21600"/>
              <a:gd name="T30" fmla="*/ 2273300 w 21600"/>
              <a:gd name="T31" fmla="*/ 0 h 21600"/>
              <a:gd name="T32" fmla="*/ 227330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5120" y="19800"/>
                </a:moveTo>
                <a:lnTo>
                  <a:pt x="6480" y="19800"/>
                </a:lnTo>
                <a:cubicBezTo>
                  <a:pt x="6480" y="16256"/>
                  <a:pt x="2160" y="12600"/>
                  <a:pt x="2160" y="9000"/>
                </a:cubicBezTo>
                <a:cubicBezTo>
                  <a:pt x="2160" y="5024"/>
                  <a:pt x="6029" y="1800"/>
                  <a:pt x="10800" y="1800"/>
                </a:cubicBezTo>
                <a:cubicBezTo>
                  <a:pt x="15571" y="1800"/>
                  <a:pt x="19440" y="5024"/>
                  <a:pt x="19440" y="9000"/>
                </a:cubicBezTo>
                <a:cubicBezTo>
                  <a:pt x="19440" y="12600"/>
                  <a:pt x="15120" y="16144"/>
                  <a:pt x="15120" y="19800"/>
                </a:cubicBezTo>
                <a:close/>
                <a:moveTo>
                  <a:pt x="10800" y="0"/>
                </a:moveTo>
                <a:cubicBezTo>
                  <a:pt x="4845" y="0"/>
                  <a:pt x="0" y="4038"/>
                  <a:pt x="0" y="9000"/>
                </a:cubicBezTo>
                <a:cubicBezTo>
                  <a:pt x="0" y="11231"/>
                  <a:pt x="1219" y="13272"/>
                  <a:pt x="2400" y="15244"/>
                </a:cubicBezTo>
                <a:cubicBezTo>
                  <a:pt x="3388" y="16898"/>
                  <a:pt x="4320" y="18459"/>
                  <a:pt x="4320" y="19800"/>
                </a:cubicBezTo>
                <a:cubicBezTo>
                  <a:pt x="4320" y="20795"/>
                  <a:pt x="5286" y="21600"/>
                  <a:pt x="6480" y="21600"/>
                </a:cubicBezTo>
                <a:lnTo>
                  <a:pt x="15120" y="21600"/>
                </a:lnTo>
                <a:cubicBezTo>
                  <a:pt x="16314" y="21600"/>
                  <a:pt x="17280" y="20795"/>
                  <a:pt x="17280" y="19800"/>
                </a:cubicBezTo>
                <a:cubicBezTo>
                  <a:pt x="17280" y="18392"/>
                  <a:pt x="18223" y="16824"/>
                  <a:pt x="19223" y="15166"/>
                </a:cubicBezTo>
                <a:cubicBezTo>
                  <a:pt x="20391" y="13226"/>
                  <a:pt x="21600" y="11218"/>
                  <a:pt x="21600" y="9000"/>
                </a:cubicBezTo>
                <a:cubicBezTo>
                  <a:pt x="21600" y="4038"/>
                  <a:pt x="16755" y="0"/>
                  <a:pt x="10800" y="0"/>
                </a:cubicBezTo>
                <a:close/>
                <a:moveTo>
                  <a:pt x="10800" y="0"/>
                </a:moveTo>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788"/>
          </a:p>
        </p:txBody>
      </p:sp>
      <p:sp>
        <p:nvSpPr>
          <p:cNvPr id="90154" name="Slide Number Placeholder 2"/>
          <p:cNvSpPr>
            <a:spLocks noGrp="1"/>
          </p:cNvSpPr>
          <p:nvPr>
            <p:ph type="sldNum" sz="quarter" idx="10"/>
          </p:nvPr>
        </p:nvSpPr>
        <p:spPr bwMode="auto">
          <a:xfrm>
            <a:off x="3190193" y="99633"/>
            <a:ext cx="128241"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E71795D8-EF41-2C46-855B-736B7E3E3219}" type="slidenum">
              <a:rPr sz="900">
                <a:solidFill>
                  <a:schemeClr val="bg1"/>
                </a:solidFill>
                <a:latin typeface="Montserrat-Regular" charset="0"/>
                <a:ea typeface="ＭＳ Ｐゴシック" charset="0"/>
                <a:cs typeface="ＭＳ Ｐゴシック" charset="0"/>
              </a:rPr>
              <a:pPr eaLnBrk="1" hangingPunct="1"/>
              <a:t>65</a:t>
            </a:fld>
            <a:endParaRPr sz="900">
              <a:solidFill>
                <a:schemeClr val="bg1"/>
              </a:solidFill>
              <a:latin typeface="Montserrat-Regular"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43" name="Rectangle 32">
                <a:extLst>
                  <a:ext uri="{FF2B5EF4-FFF2-40B4-BE49-F238E27FC236}">
                    <a16:creationId xmlns:a16="http://schemas.microsoft.com/office/drawing/2014/main" id="{5FDD4FA2-A15B-724D-9086-0DA1580285A7}"/>
                  </a:ext>
                </a:extLst>
              </p:cNvPr>
              <p:cNvSpPr>
                <a:spLocks/>
              </p:cNvSpPr>
              <p:nvPr/>
            </p:nvSpPr>
            <p:spPr bwMode="auto">
              <a:xfrm>
                <a:off x="540222" y="2620229"/>
                <a:ext cx="2012478" cy="523875"/>
              </a:xfrm>
              <a:prstGeom prst="rect">
                <a:avLst/>
              </a:prstGeom>
              <a:noFill/>
              <a:ln>
                <a:noFill/>
              </a:ln>
              <a:extLst>
                <a:ext uri="{909E8E84-426E-40dd-AFC4-6F175D3DCCD1}">
                  <a14:hiddenFill xmlns="">
                    <a:solidFill>
                      <a:srgbClr val="FFFFFF"/>
                    </a:solidFill>
                  </a14:hiddenFill>
                </a:ext>
                <a:ext uri="{91240B29-F687-4f45-9708-019B960494DF}">
                  <a14:hiddenLine xmlns="" w="12700">
                    <a:solidFill>
                      <a:schemeClr val="tx1"/>
                    </a:solidFill>
                    <a:miter lim="800000"/>
                    <a:headEnd/>
                    <a:tailEnd/>
                  </a14:hiddenLine>
                </a:ext>
              </a:extLst>
            </p:spPr>
            <p:txBody>
              <a:bodyPr lIns="0" tIns="0" rIns="0" bIns="0" anchor="ctr"/>
              <a:lstStyle/>
              <a:p>
                <a:pPr algn="r"/>
                <a:r>
                  <a:rPr lang="en-US" sz="1200" dirty="0">
                    <a:latin typeface="Source Sans Pro" charset="0"/>
                    <a:ea typeface="ＭＳ Ｐゴシック" charset="0"/>
                    <a:cs typeface="ＭＳ Ｐゴシック" charset="0"/>
                    <a:sym typeface="Source Sans Pro" charset="0"/>
                  </a:rPr>
                  <a:t>Design of CNN architecture</a:t>
                </a:r>
              </a:p>
              <a:p>
                <a:pPr algn="r"/>
                <a:r>
                  <a:rPr lang="en-US" sz="1200" dirty="0">
                    <a:latin typeface="Source Sans Pro" charset="0"/>
                    <a:ea typeface="ＭＳ Ｐゴシック" charset="0"/>
                    <a:cs typeface="ＭＳ Ｐゴシック" charset="0"/>
                    <a:sym typeface="Source Sans Pro" charset="0"/>
                  </a:rPr>
                  <a:t>to learn channel to determine optimal selection of </a:t>
                </a:r>
                <a14:m>
                  <m:oMath xmlns:m="http://schemas.openxmlformats.org/officeDocument/2006/math">
                    <m:r>
                      <a:rPr lang="en-US" sz="1200" b="0" i="1" smtClean="0">
                        <a:latin typeface="Cambria Math" panose="02040503050406030204" pitchFamily="18" charset="0"/>
                        <a:ea typeface="ＭＳ Ｐゴシック" charset="0"/>
                        <a:cs typeface="ＭＳ Ｐゴシック" charset="0"/>
                        <a:sym typeface="Source Sans Pro" charset="0"/>
                      </a:rPr>
                      <m:t>𝑁</m:t>
                    </m:r>
                    <m:r>
                      <a:rPr lang="en-US" sz="1200" b="0" i="1" smtClean="0">
                        <a:latin typeface="Cambria Math" panose="02040503050406030204" pitchFamily="18" charset="0"/>
                        <a:ea typeface="ＭＳ Ｐゴシック" charset="0"/>
                        <a:cs typeface="ＭＳ Ｐゴシック" charset="0"/>
                        <a:sym typeface="Source Sans Pro" charset="0"/>
                      </a:rPr>
                      <m:t>,</m:t>
                    </m:r>
                    <m:r>
                      <a:rPr lang="en-US" sz="1200" b="0" i="1" smtClean="0">
                        <a:latin typeface="Cambria Math" panose="02040503050406030204" pitchFamily="18" charset="0"/>
                        <a:ea typeface="Cambria Math" panose="02040503050406030204" pitchFamily="18" charset="0"/>
                        <a:cs typeface="ＭＳ Ｐゴシック" charset="0"/>
                        <a:sym typeface="Source Sans Pro" charset="0"/>
                      </a:rPr>
                      <m:t>𝜃</m:t>
                    </m:r>
                  </m:oMath>
                </a14:m>
                <a:endParaRPr lang="en-US" sz="1200" dirty="0">
                  <a:latin typeface="Source Sans Pro" charset="0"/>
                  <a:ea typeface="ＭＳ Ｐゴシック" charset="0"/>
                  <a:cs typeface="ＭＳ Ｐゴシック" charset="0"/>
                  <a:sym typeface="Source Sans Pro" charset="0"/>
                </a:endParaRPr>
              </a:p>
            </p:txBody>
          </p:sp>
        </mc:Choice>
        <mc:Fallback xmlns="">
          <p:sp>
            <p:nvSpPr>
              <p:cNvPr id="43" name="Rectangle 32">
                <a:extLst>
                  <a:ext uri="{FF2B5EF4-FFF2-40B4-BE49-F238E27FC236}">
                    <a16:creationId xmlns:a16="http://schemas.microsoft.com/office/drawing/2014/main" id="{5FDD4FA2-A15B-724D-9086-0DA1580285A7}"/>
                  </a:ext>
                </a:extLst>
              </p:cNvPr>
              <p:cNvSpPr>
                <a:spLocks noRot="1" noChangeAspect="1" noMove="1" noResize="1" noEditPoints="1" noAdjustHandles="1" noChangeArrowheads="1" noChangeShapeType="1" noTextEdit="1"/>
              </p:cNvSpPr>
              <p:nvPr/>
            </p:nvSpPr>
            <p:spPr bwMode="auto">
              <a:xfrm>
                <a:off x="540222" y="2620229"/>
                <a:ext cx="2012478" cy="523875"/>
              </a:xfrm>
              <a:prstGeom prst="rect">
                <a:avLst/>
              </a:prstGeom>
              <a:blipFill>
                <a:blip r:embed="rId2"/>
                <a:stretch>
                  <a:fillRect t="-9302" r="-5660" b="-16279"/>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a:lstStyle/>
              <a:p>
                <a:r>
                  <a:rPr lang="en-US">
                    <a:noFill/>
                  </a:rPr>
                  <a:t> </a:t>
                </a:r>
              </a:p>
            </p:txBody>
          </p:sp>
        </mc:Fallback>
      </mc:AlternateContent>
      <p:sp>
        <p:nvSpPr>
          <p:cNvPr id="45" name="Rectangle 32">
            <a:extLst>
              <a:ext uri="{FF2B5EF4-FFF2-40B4-BE49-F238E27FC236}">
                <a16:creationId xmlns:a16="http://schemas.microsoft.com/office/drawing/2014/main" id="{ADF131B8-F94A-914B-A653-3FA00AE53ACF}"/>
              </a:ext>
            </a:extLst>
          </p:cNvPr>
          <p:cNvSpPr>
            <a:spLocks/>
          </p:cNvSpPr>
          <p:nvPr/>
        </p:nvSpPr>
        <p:spPr bwMode="auto">
          <a:xfrm>
            <a:off x="60529" y="3957042"/>
            <a:ext cx="25725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marL="228600" indent="-228600" algn="l">
              <a:buAutoNum type="arabicParenR"/>
            </a:pPr>
            <a:r>
              <a:rPr lang="en-US" sz="1200" b="1" dirty="0">
                <a:latin typeface="Source Sans Pro" charset="0"/>
                <a:ea typeface="ＭＳ Ｐゴシック" charset="0"/>
                <a:sym typeface="Source Sans Pro" charset="0"/>
              </a:rPr>
              <a:t>Improved </a:t>
            </a:r>
            <a:r>
              <a:rPr lang="en-US" sz="1200" dirty="0">
                <a:latin typeface="Source Sans Pro" charset="0"/>
                <a:ea typeface="ＭＳ Ｐゴシック" charset="0"/>
                <a:sym typeface="Source Sans Pro" charset="0"/>
              </a:rPr>
              <a:t>spectrum efficiency</a:t>
            </a:r>
            <a:r>
              <a:rPr lang="en-US" sz="1200" b="1" dirty="0">
                <a:latin typeface="Source Sans Pro" charset="0"/>
                <a:ea typeface="ＭＳ Ｐゴシック" charset="0"/>
                <a:sym typeface="Source Sans Pro" charset="0"/>
              </a:rPr>
              <a:t> </a:t>
            </a:r>
            <a:r>
              <a:rPr lang="en-US" sz="1200" dirty="0">
                <a:latin typeface="Source Sans Pro" charset="0"/>
                <a:ea typeface="ＭＳ Ｐゴシック" charset="0"/>
                <a:sym typeface="Source Sans Pro" charset="0"/>
              </a:rPr>
              <a:t>with</a:t>
            </a:r>
            <a:r>
              <a:rPr lang="en-US" sz="1200" b="1" dirty="0">
                <a:latin typeface="Source Sans Pro" charset="0"/>
                <a:ea typeface="ＭＳ Ｐゴシック" charset="0"/>
                <a:sym typeface="Source Sans Pro" charset="0"/>
              </a:rPr>
              <a:t> 72% reduction </a:t>
            </a:r>
            <a:r>
              <a:rPr lang="en-US" sz="1200" dirty="0">
                <a:latin typeface="Source Sans Pro" charset="0"/>
                <a:ea typeface="ＭＳ Ｐゴシック" charset="0"/>
                <a:sym typeface="Source Sans Pro" charset="0"/>
              </a:rPr>
              <a:t>in probe responses</a:t>
            </a:r>
          </a:p>
          <a:p>
            <a:pPr marL="228600" indent="-228600" algn="l">
              <a:buAutoNum type="arabicParenR"/>
            </a:pPr>
            <a:r>
              <a:rPr lang="en-US" sz="1200" b="1" dirty="0">
                <a:latin typeface="Source Sans Pro" charset="0"/>
                <a:ea typeface="ＭＳ Ｐゴシック" charset="0"/>
                <a:sym typeface="Source Sans Pro" charset="0"/>
              </a:rPr>
              <a:t>Reduced</a:t>
            </a:r>
            <a:r>
              <a:rPr lang="en-US" sz="1200" dirty="0">
                <a:latin typeface="Source Sans Pro" charset="0"/>
                <a:ea typeface="ＭＳ Ｐゴシック" charset="0"/>
                <a:sym typeface="Source Sans Pro" charset="0"/>
              </a:rPr>
              <a:t> a long-tail (99</a:t>
            </a:r>
            <a:r>
              <a:rPr lang="en-US" sz="1200" baseline="30000" dirty="0">
                <a:latin typeface="Source Sans Pro" charset="0"/>
                <a:ea typeface="ＭＳ Ｐゴシック" charset="0"/>
                <a:sym typeface="Source Sans Pro" charset="0"/>
              </a:rPr>
              <a:t>th</a:t>
            </a:r>
            <a:r>
              <a:rPr lang="en-US" sz="1200" dirty="0">
                <a:latin typeface="Source Sans Pro" charset="0"/>
                <a:ea typeface="ＭＳ Ｐゴシック" charset="0"/>
                <a:sym typeface="Source Sans Pro" charset="0"/>
              </a:rPr>
              <a:t> percentile) </a:t>
            </a:r>
            <a:r>
              <a:rPr lang="en-US" sz="1200" dirty="0" err="1">
                <a:latin typeface="Source Sans Pro" charset="0"/>
                <a:ea typeface="ＭＳ Ｐゴシック" charset="0"/>
                <a:sym typeface="Source Sans Pro" charset="0"/>
              </a:rPr>
              <a:t>WiFi</a:t>
            </a:r>
            <a:r>
              <a:rPr lang="en-US" sz="1200" dirty="0">
                <a:latin typeface="Source Sans Pro" charset="0"/>
                <a:ea typeface="ＭＳ Ｐゴシック" charset="0"/>
                <a:sym typeface="Source Sans Pro" charset="0"/>
              </a:rPr>
              <a:t> latency by </a:t>
            </a:r>
            <a:r>
              <a:rPr lang="en-US" sz="1200" b="1" dirty="0">
                <a:latin typeface="Source Sans Pro" charset="0"/>
                <a:ea typeface="ＭＳ Ｐゴシック" charset="0"/>
                <a:sym typeface="Source Sans Pro" charset="0"/>
              </a:rPr>
              <a:t>95%</a:t>
            </a:r>
            <a:r>
              <a:rPr lang="en-US" sz="1200" dirty="0">
                <a:latin typeface="Source Sans Pro" charset="0"/>
                <a:ea typeface="ＭＳ Ｐゴシック" charset="0"/>
                <a:sym typeface="Source Sans Pro" charset="0"/>
              </a:rPr>
              <a:t> </a:t>
            </a:r>
          </a:p>
          <a:p>
            <a:pPr algn="l"/>
            <a:endParaRPr lang="en-US" sz="1200" dirty="0">
              <a:latin typeface="Source Sans Pro" charset="0"/>
              <a:ea typeface="ＭＳ Ｐゴシック" charset="0"/>
              <a:sym typeface="Source Sans Pro" charset="0"/>
            </a:endParaRPr>
          </a:p>
          <a:p>
            <a:pPr algn="l"/>
            <a:endParaRPr lang="en-US" sz="1200" dirty="0">
              <a:latin typeface="Source Sans Pro" charset="0"/>
              <a:ea typeface="ＭＳ Ｐゴシック" charset="0"/>
              <a:sym typeface="Source Sans Pro" charset="0"/>
            </a:endParaRPr>
          </a:p>
        </p:txBody>
      </p:sp>
      <p:sp>
        <p:nvSpPr>
          <p:cNvPr id="29" name="Rectangle 32">
            <a:extLst>
              <a:ext uri="{FF2B5EF4-FFF2-40B4-BE49-F238E27FC236}">
                <a16:creationId xmlns:a16="http://schemas.microsoft.com/office/drawing/2014/main" id="{589DBC5A-64C5-0841-A516-E65F3FB3C9C4}"/>
              </a:ext>
            </a:extLst>
          </p:cNvPr>
          <p:cNvSpPr>
            <a:spLocks/>
          </p:cNvSpPr>
          <p:nvPr/>
        </p:nvSpPr>
        <p:spPr bwMode="auto">
          <a:xfrm>
            <a:off x="6539564" y="3204252"/>
            <a:ext cx="2221917" cy="15055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marL="228600" indent="-228600" algn="l">
              <a:buFont typeface="+mj-lt"/>
              <a:buAutoNum type="arabicParenR" startAt="3"/>
            </a:pPr>
            <a:r>
              <a:rPr lang="en-US" sz="1200" b="1" dirty="0">
                <a:latin typeface="Source Sans Pro" charset="0"/>
                <a:ea typeface="ＭＳ Ｐゴシック" charset="0"/>
                <a:sym typeface="Source Sans Pro" charset="0"/>
              </a:rPr>
              <a:t>Delivery</a:t>
            </a:r>
            <a:r>
              <a:rPr lang="en-US" sz="1200" dirty="0">
                <a:latin typeface="Source Sans Pro" charset="0"/>
                <a:ea typeface="ＭＳ Ｐゴシック" charset="0"/>
                <a:sym typeface="Source Sans Pro" charset="0"/>
              </a:rPr>
              <a:t> of up to </a:t>
            </a:r>
            <a:r>
              <a:rPr lang="en-US" sz="1200" b="1" dirty="0">
                <a:latin typeface="Source Sans Pro" charset="0"/>
                <a:ea typeface="ＭＳ Ｐゴシック" charset="0"/>
                <a:sym typeface="Source Sans Pro" charset="0"/>
              </a:rPr>
              <a:t>40 discovery bits per packet </a:t>
            </a:r>
            <a:r>
              <a:rPr lang="en-US" sz="1200" dirty="0">
                <a:latin typeface="Source Sans Pro" charset="0"/>
                <a:ea typeface="ＭＳ Ｐゴシック" charset="0"/>
                <a:sym typeface="Source Sans Pro" charset="0"/>
              </a:rPr>
              <a:t>in both stationary and mobile clients </a:t>
            </a:r>
          </a:p>
        </p:txBody>
      </p:sp>
    </p:spTree>
    <p:extLst>
      <p:ext uri="{BB962C8B-B14F-4D97-AF65-F5344CB8AC3E}">
        <p14:creationId xmlns:p14="http://schemas.microsoft.com/office/powerpoint/2010/main" val="164622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1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1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01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1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01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01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01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01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01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01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01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01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01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01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animBg="1"/>
      <p:bldP spid="90119" grpId="0" animBg="1"/>
      <p:bldP spid="90120" grpId="0" animBg="1"/>
      <p:bldP spid="90122" grpId="0" animBg="1"/>
      <p:bldP spid="90123" grpId="0" animBg="1"/>
      <p:bldP spid="90125" grpId="0" animBg="1"/>
      <p:bldP spid="90126" grpId="0"/>
      <p:bldP spid="90134" grpId="0" animBg="1"/>
      <p:bldP spid="90136" grpId="0" animBg="1"/>
      <p:bldP spid="90137" grpId="0" animBg="1"/>
      <p:bldP spid="90138" grpId="0" animBg="1"/>
      <p:bldP spid="90140" grpId="0" animBg="1"/>
      <p:bldP spid="90141" grpId="0" animBg="1"/>
      <p:bldP spid="90142" grpId="0"/>
      <p:bldP spid="90144" grpId="0"/>
      <p:bldP spid="43" grpId="0"/>
      <p:bldP spid="45" grpId="0"/>
      <p:bldP spid="29" grpId="0"/>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2E513-54E4-A742-B8B8-DA74DB44ED8B}"/>
              </a:ext>
            </a:extLst>
          </p:cNvPr>
          <p:cNvSpPr>
            <a:spLocks noGrp="1"/>
          </p:cNvSpPr>
          <p:nvPr>
            <p:ph type="sldNum" sz="quarter" idx="10"/>
          </p:nvPr>
        </p:nvSpPr>
        <p:spPr/>
        <p:txBody>
          <a:bodyPr/>
          <a:lstStyle/>
          <a:p>
            <a:pPr>
              <a:defRPr/>
            </a:pPr>
            <a:fld id="{FA7B7BEA-FF61-5044-8584-9B239E5827BF}" type="slidenum">
              <a:rPr lang="en-US" smtClean="0"/>
              <a:pPr>
                <a:defRPr/>
              </a:pPr>
              <a:t>66</a:t>
            </a:fld>
            <a:endParaRPr lang="en-US" dirty="0"/>
          </a:p>
        </p:txBody>
      </p:sp>
      <p:sp>
        <p:nvSpPr>
          <p:cNvPr id="3" name="Rectangle 1">
            <a:extLst>
              <a:ext uri="{FF2B5EF4-FFF2-40B4-BE49-F238E27FC236}">
                <a16:creationId xmlns:a16="http://schemas.microsoft.com/office/drawing/2014/main" id="{9031AA8B-AD6D-CA48-B75D-DF8601120CFD}"/>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Limitations and Future work</a:t>
            </a:r>
          </a:p>
        </p:txBody>
      </p:sp>
      <p:sp>
        <p:nvSpPr>
          <p:cNvPr id="4" name="Oval 3">
            <a:extLst>
              <a:ext uri="{FF2B5EF4-FFF2-40B4-BE49-F238E27FC236}">
                <a16:creationId xmlns:a16="http://schemas.microsoft.com/office/drawing/2014/main" id="{BE8124F7-578F-2345-9C1D-ACC1413CD50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 name="Oval 4">
            <a:extLst>
              <a:ext uri="{FF2B5EF4-FFF2-40B4-BE49-F238E27FC236}">
                <a16:creationId xmlns:a16="http://schemas.microsoft.com/office/drawing/2014/main" id="{F4F41AC5-5B7A-BA42-BE01-CC37CBED2F0B}"/>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 name="Oval 5">
            <a:extLst>
              <a:ext uri="{FF2B5EF4-FFF2-40B4-BE49-F238E27FC236}">
                <a16:creationId xmlns:a16="http://schemas.microsoft.com/office/drawing/2014/main" id="{5E6EDD05-A6D5-A644-ACDD-B838AB2A3555}"/>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8" name="TextBox 7">
            <a:extLst>
              <a:ext uri="{FF2B5EF4-FFF2-40B4-BE49-F238E27FC236}">
                <a16:creationId xmlns:a16="http://schemas.microsoft.com/office/drawing/2014/main" id="{AC37068F-096E-E84C-B383-EFA95AAF7FE8}"/>
              </a:ext>
            </a:extLst>
          </p:cNvPr>
          <p:cNvSpPr txBox="1"/>
          <p:nvPr/>
        </p:nvSpPr>
        <p:spPr>
          <a:xfrm>
            <a:off x="467544" y="1347614"/>
            <a:ext cx="8569188" cy="969496"/>
          </a:xfrm>
          <a:prstGeom prst="rect">
            <a:avLst/>
          </a:prstGeom>
          <a:noFill/>
        </p:spPr>
        <p:txBody>
          <a:bodyPr wrap="square" rtlCol="0">
            <a:spAutoFit/>
          </a:bodyPr>
          <a:lstStyle/>
          <a:p>
            <a:pPr marL="342900" indent="-342900" algn="l">
              <a:buFont typeface="Arial" panose="020B0604020202020204" pitchFamily="34" charset="0"/>
              <a:buChar char="•"/>
            </a:pPr>
            <a:r>
              <a:rPr lang="en-US" dirty="0">
                <a:latin typeface="Calibri" panose="020F0502020204030204" pitchFamily="34" charset="0"/>
                <a:cs typeface="Calibri" panose="020F0502020204030204" pitchFamily="34" charset="0"/>
              </a:rPr>
              <a:t>Limitations:</a:t>
            </a:r>
          </a:p>
          <a:p>
            <a:pPr marL="514350" lvl="1" indent="-342900" algn="l">
              <a:buFont typeface="Arial" panose="020B0604020202020204" pitchFamily="34" charset="0"/>
              <a:buChar char="•"/>
            </a:pPr>
            <a:r>
              <a:rPr lang="en-US" sz="1800" dirty="0">
                <a:latin typeface="Calibri" panose="020F0502020204030204" pitchFamily="34" charset="0"/>
                <a:cs typeface="Calibri" panose="020F0502020204030204" pitchFamily="34" charset="0"/>
              </a:rPr>
              <a:t>Proof of concept testbed is not end-to-end solution</a:t>
            </a:r>
          </a:p>
          <a:p>
            <a:pPr marL="514350" lvl="1" indent="-342900" algn="l">
              <a:buFont typeface="Arial" panose="020B0604020202020204" pitchFamily="34" charset="0"/>
              <a:buChar char="•"/>
            </a:pPr>
            <a:r>
              <a:rPr lang="en-US" sz="1800" dirty="0">
                <a:latin typeface="Calibri" panose="020F0502020204030204" pitchFamily="34" charset="0"/>
                <a:cs typeface="Calibri" panose="020F0502020204030204" pitchFamily="34" charset="0"/>
              </a:rPr>
              <a:t>Require implementation on end-devices, such as smartphones</a:t>
            </a:r>
          </a:p>
        </p:txBody>
      </p:sp>
      <p:sp>
        <p:nvSpPr>
          <p:cNvPr id="9" name="TextBox 8">
            <a:extLst>
              <a:ext uri="{FF2B5EF4-FFF2-40B4-BE49-F238E27FC236}">
                <a16:creationId xmlns:a16="http://schemas.microsoft.com/office/drawing/2014/main" id="{A9180D1F-2B0D-8644-8ED4-A2C9D30A3E39}"/>
              </a:ext>
            </a:extLst>
          </p:cNvPr>
          <p:cNvSpPr txBox="1"/>
          <p:nvPr/>
        </p:nvSpPr>
        <p:spPr>
          <a:xfrm>
            <a:off x="467544" y="2885459"/>
            <a:ext cx="8569188" cy="1523494"/>
          </a:xfrm>
          <a:prstGeom prst="rect">
            <a:avLst/>
          </a:prstGeom>
          <a:noFill/>
        </p:spPr>
        <p:txBody>
          <a:bodyPr wrap="square" rtlCol="0">
            <a:spAutoFit/>
          </a:bodyPr>
          <a:lstStyle/>
          <a:p>
            <a:pPr marL="342900" indent="-342900" algn="l">
              <a:buFont typeface="Arial" panose="020B0604020202020204" pitchFamily="34" charset="0"/>
              <a:buChar char="•"/>
            </a:pPr>
            <a:r>
              <a:rPr lang="en-US" dirty="0">
                <a:latin typeface="Calibri" panose="020F0502020204030204" pitchFamily="34" charset="0"/>
                <a:cs typeface="Calibri" panose="020F0502020204030204" pitchFamily="34" charset="0"/>
              </a:rPr>
              <a:t>Future work:</a:t>
            </a:r>
          </a:p>
          <a:p>
            <a:pPr marL="514350" lvl="1" indent="-342900" algn="l">
              <a:buFont typeface="Arial" panose="020B0604020202020204" pitchFamily="34" charset="0"/>
              <a:buChar char="•"/>
            </a:pPr>
            <a:r>
              <a:rPr lang="en-US" sz="1800" dirty="0">
                <a:solidFill>
                  <a:schemeClr val="accent4"/>
                </a:solidFill>
                <a:latin typeface="Calibri" panose="020F0502020204030204" pitchFamily="34" charset="0"/>
                <a:cs typeface="Calibri" panose="020F0502020204030204" pitchFamily="34" charset="0"/>
              </a:rPr>
              <a:t>Finished extracting CSI in Android smartphones using </a:t>
            </a:r>
            <a:r>
              <a:rPr lang="en-US" sz="1800" dirty="0" err="1">
                <a:solidFill>
                  <a:schemeClr val="accent4"/>
                </a:solidFill>
                <a:latin typeface="Calibri" panose="020F0502020204030204" pitchFamily="34" charset="0"/>
                <a:cs typeface="Calibri" panose="020F0502020204030204" pitchFamily="34" charset="0"/>
              </a:rPr>
              <a:t>Nexmon</a:t>
            </a:r>
            <a:r>
              <a:rPr lang="en-US" sz="1800" dirty="0">
                <a:solidFill>
                  <a:schemeClr val="accent4"/>
                </a:solidFill>
                <a:latin typeface="Calibri" panose="020F0502020204030204" pitchFamily="34" charset="0"/>
                <a:cs typeface="Calibri" panose="020F0502020204030204" pitchFamily="34" charset="0"/>
              </a:rPr>
              <a:t> firmware patch</a:t>
            </a:r>
          </a:p>
          <a:p>
            <a:pPr marL="514350" lvl="1" indent="-342900" algn="l">
              <a:buFont typeface="Arial" panose="020B0604020202020204" pitchFamily="34" charset="0"/>
              <a:buChar char="•"/>
            </a:pPr>
            <a:r>
              <a:rPr lang="en-US" sz="1800" dirty="0">
                <a:latin typeface="Calibri" panose="020F0502020204030204" pitchFamily="34" charset="0"/>
                <a:cs typeface="Calibri" panose="020F0502020204030204" pitchFamily="34" charset="0"/>
              </a:rPr>
              <a:t>Evaluation in dense environments</a:t>
            </a:r>
          </a:p>
          <a:p>
            <a:pPr marL="514350" lvl="1" indent="-342900" algn="l">
              <a:buFont typeface="Arial" panose="020B0604020202020204" pitchFamily="34" charset="0"/>
              <a:buChar char="•"/>
            </a:pPr>
            <a:r>
              <a:rPr lang="en-US" sz="1800" dirty="0">
                <a:latin typeface="Calibri" panose="020F0502020204030204" pitchFamily="34" charset="0"/>
                <a:cs typeface="Calibri" panose="020F0502020204030204" pitchFamily="34" charset="0"/>
              </a:rPr>
              <a:t>Exploring other applications, e.g. emergency safety messages delivery (URLLC service) in Industrial IoT network </a:t>
            </a:r>
          </a:p>
        </p:txBody>
      </p:sp>
    </p:spTree>
    <p:extLst>
      <p:ext uri="{BB962C8B-B14F-4D97-AF65-F5344CB8AC3E}">
        <p14:creationId xmlns:p14="http://schemas.microsoft.com/office/powerpoint/2010/main" val="3517488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p:cNvSpPr>
          <p:nvPr/>
        </p:nvSpPr>
        <p:spPr bwMode="auto">
          <a:xfrm>
            <a:off x="0" y="0"/>
            <a:ext cx="9144000" cy="5143500"/>
          </a:xfrm>
          <a:prstGeom prst="rect">
            <a:avLst/>
          </a:prstGeom>
          <a:solidFill>
            <a:srgbClr val="252C3C">
              <a:alpha val="69000"/>
            </a:srgbClr>
          </a:solidFill>
          <a:ln w="25400">
            <a:solidFill>
              <a:srgbClr val="323E4A"/>
            </a:solidFill>
            <a:miter lim="800000"/>
            <a:headEnd/>
            <a:tailEnd/>
          </a:ln>
        </p:spPr>
        <p:txBody>
          <a:bodyPr lIns="0" tIns="0" rIns="0" bIns="0"/>
          <a:lstStyle/>
          <a:p>
            <a:endParaRPr lang="en-US" sz="788"/>
          </a:p>
        </p:txBody>
      </p:sp>
      <p:sp>
        <p:nvSpPr>
          <p:cNvPr id="5" name="Picture Placeholder 4"/>
          <p:cNvSpPr>
            <a:spLocks noGrp="1"/>
          </p:cNvSpPr>
          <p:nvPr>
            <p:ph type="pic" sz="quarter" idx="13"/>
          </p:nvPr>
        </p:nvSpPr>
        <p:spPr/>
      </p:sp>
      <p:sp>
        <p:nvSpPr>
          <p:cNvPr id="17411" name="AutoShape 3"/>
          <p:cNvSpPr>
            <a:spLocks/>
          </p:cNvSpPr>
          <p:nvPr/>
        </p:nvSpPr>
        <p:spPr bwMode="auto">
          <a:xfrm>
            <a:off x="-1585912" y="2330353"/>
            <a:ext cx="4118871" cy="3976388"/>
          </a:xfrm>
          <a:custGeom>
            <a:avLst/>
            <a:gdLst>
              <a:gd name="T0" fmla="*/ 10800 w 21600"/>
              <a:gd name="T1" fmla="*/ 21600 h 21600"/>
              <a:gd name="T2" fmla="*/ 21600 w 21600"/>
              <a:gd name="T3" fmla="*/ 10800 h 21600"/>
              <a:gd name="T4" fmla="*/ 20337 w 21600"/>
              <a:gd name="T5" fmla="*/ 5725 h 21600"/>
              <a:gd name="T6" fmla="*/ 20070 w 21600"/>
              <a:gd name="T7" fmla="*/ 5743 h 21600"/>
              <a:gd name="T8" fmla="*/ 19913 w 21600"/>
              <a:gd name="T9" fmla="*/ 5738 h 21600"/>
              <a:gd name="T10" fmla="*/ 18539 w 21600"/>
              <a:gd name="T11" fmla="*/ 5632 h 21600"/>
              <a:gd name="T12" fmla="*/ 17551 w 21600"/>
              <a:gd name="T13" fmla="*/ 6620 h 21600"/>
              <a:gd name="T14" fmla="*/ 18741 w 21600"/>
              <a:gd name="T15" fmla="*/ 10800 h 21600"/>
              <a:gd name="T16" fmla="*/ 10803 w 21600"/>
              <a:gd name="T17" fmla="*/ 18739 h 21600"/>
              <a:gd name="T18" fmla="*/ 2861 w 21600"/>
              <a:gd name="T19" fmla="*/ 10800 h 21600"/>
              <a:gd name="T20" fmla="*/ 10800 w 21600"/>
              <a:gd name="T21" fmla="*/ 2861 h 21600"/>
              <a:gd name="T22" fmla="*/ 14980 w 21600"/>
              <a:gd name="T23" fmla="*/ 4051 h 21600"/>
              <a:gd name="T24" fmla="*/ 15875 w 21600"/>
              <a:gd name="T25" fmla="*/ 3156 h 21600"/>
              <a:gd name="T26" fmla="*/ 15754 w 21600"/>
              <a:gd name="T27" fmla="*/ 1581 h 21600"/>
              <a:gd name="T28" fmla="*/ 15759 w 21600"/>
              <a:gd name="T29" fmla="*/ 1205 h 21600"/>
              <a:gd name="T30" fmla="*/ 10797 w 21600"/>
              <a:gd name="T31" fmla="*/ 0 h 21600"/>
              <a:gd name="T32" fmla="*/ 0 w 21600"/>
              <a:gd name="T33" fmla="*/ 10800 h 21600"/>
              <a:gd name="T34" fmla="*/ 10800 w 21600"/>
              <a:gd name="T35" fmla="*/ 21600 h 21600"/>
              <a:gd name="T36" fmla="*/ 10800 w 21600"/>
              <a:gd name="T37" fmla="*/ 21600 h 21600"/>
              <a:gd name="T38" fmla="*/ 10800 w 21600"/>
              <a:gd name="T39"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00" h="21600">
                <a:moveTo>
                  <a:pt x="10800" y="21600"/>
                </a:moveTo>
                <a:cubicBezTo>
                  <a:pt x="16765" y="21600"/>
                  <a:pt x="21600" y="16765"/>
                  <a:pt x="21600" y="10800"/>
                </a:cubicBezTo>
                <a:cubicBezTo>
                  <a:pt x="21600" y="8965"/>
                  <a:pt x="21144" y="7238"/>
                  <a:pt x="20337" y="5725"/>
                </a:cubicBezTo>
                <a:cubicBezTo>
                  <a:pt x="20249" y="5738"/>
                  <a:pt x="20158" y="5743"/>
                  <a:pt x="20070" y="5743"/>
                </a:cubicBezTo>
                <a:cubicBezTo>
                  <a:pt x="20019" y="5743"/>
                  <a:pt x="19966" y="5740"/>
                  <a:pt x="19913" y="5738"/>
                </a:cubicBezTo>
                <a:lnTo>
                  <a:pt x="18539" y="5632"/>
                </a:lnTo>
                <a:lnTo>
                  <a:pt x="17551" y="6620"/>
                </a:lnTo>
                <a:cubicBezTo>
                  <a:pt x="18305" y="7835"/>
                  <a:pt x="18741" y="9267"/>
                  <a:pt x="18741" y="10800"/>
                </a:cubicBezTo>
                <a:cubicBezTo>
                  <a:pt x="18741" y="15184"/>
                  <a:pt x="15187" y="18739"/>
                  <a:pt x="10803" y="18739"/>
                </a:cubicBezTo>
                <a:cubicBezTo>
                  <a:pt x="6418" y="18739"/>
                  <a:pt x="2861" y="15184"/>
                  <a:pt x="2861" y="10800"/>
                </a:cubicBezTo>
                <a:cubicBezTo>
                  <a:pt x="2861" y="6416"/>
                  <a:pt x="6416" y="2861"/>
                  <a:pt x="10800" y="2861"/>
                </a:cubicBezTo>
                <a:cubicBezTo>
                  <a:pt x="12335" y="2861"/>
                  <a:pt x="13767" y="3298"/>
                  <a:pt x="14980" y="4051"/>
                </a:cubicBezTo>
                <a:lnTo>
                  <a:pt x="15875" y="3156"/>
                </a:lnTo>
                <a:lnTo>
                  <a:pt x="15754" y="1581"/>
                </a:lnTo>
                <a:cubicBezTo>
                  <a:pt x="15744" y="1455"/>
                  <a:pt x="15746" y="1329"/>
                  <a:pt x="15759" y="1205"/>
                </a:cubicBezTo>
                <a:cubicBezTo>
                  <a:pt x="14274" y="436"/>
                  <a:pt x="12587" y="0"/>
                  <a:pt x="10797" y="0"/>
                </a:cubicBezTo>
                <a:cubicBezTo>
                  <a:pt x="4835" y="0"/>
                  <a:pt x="0" y="4835"/>
                  <a:pt x="0" y="10800"/>
                </a:cubicBezTo>
                <a:cubicBezTo>
                  <a:pt x="0" y="16765"/>
                  <a:pt x="4835" y="21600"/>
                  <a:pt x="10800" y="21600"/>
                </a:cubicBezTo>
                <a:cubicBezTo>
                  <a:pt x="10800" y="21600"/>
                  <a:pt x="10800" y="21600"/>
                  <a:pt x="10800" y="21600"/>
                </a:cubicBezTo>
                <a:close/>
                <a:moveTo>
                  <a:pt x="10800" y="21600"/>
                </a:moveTo>
              </a:path>
            </a:pathLst>
          </a:custGeom>
          <a:solidFill>
            <a:srgbClr val="FFFEFE">
              <a:alpha val="20000"/>
            </a:srgbClr>
          </a:solidFill>
          <a:ln>
            <a:noFill/>
          </a:ln>
          <a:extLst>
            <a:ext uri="{91240B29-F687-4f45-9708-019B960494DF}">
              <a14:hiddenLine xmlns="" xmlns:a14="http://schemas.microsoft.com/office/drawing/2010/main" w="12700" cap="flat">
                <a:solidFill>
                  <a:schemeClr val="tx1">
                    <a:alpha val="20000"/>
                  </a:schemeClr>
                </a:solidFill>
                <a:miter lim="800000"/>
                <a:headEnd type="none" w="med" len="med"/>
                <a:tailEnd type="none" w="med" len="med"/>
              </a14:hiddenLine>
            </a:ext>
          </a:extLst>
        </p:spPr>
        <p:txBody>
          <a:bodyPr lIns="0" tIns="0" rIns="0" bIns="0"/>
          <a:lstStyle/>
          <a:p>
            <a:endParaRPr lang="en-US" sz="788"/>
          </a:p>
        </p:txBody>
      </p:sp>
      <p:sp>
        <p:nvSpPr>
          <p:cNvPr id="17412" name="AutoShape 4"/>
          <p:cNvSpPr>
            <a:spLocks/>
          </p:cNvSpPr>
          <p:nvPr/>
        </p:nvSpPr>
        <p:spPr bwMode="auto">
          <a:xfrm>
            <a:off x="-233363" y="2998008"/>
            <a:ext cx="2027674" cy="1957969"/>
          </a:xfrm>
          <a:custGeom>
            <a:avLst/>
            <a:gdLst>
              <a:gd name="T0" fmla="*/ 10800 w 21600"/>
              <a:gd name="T1" fmla="*/ 5135 h 21600"/>
              <a:gd name="T2" fmla="*/ 11230 w 21600"/>
              <a:gd name="T3" fmla="*/ 5150 h 21600"/>
              <a:gd name="T4" fmla="*/ 15281 w 21600"/>
              <a:gd name="T5" fmla="*/ 1101 h 21600"/>
              <a:gd name="T6" fmla="*/ 15368 w 21600"/>
              <a:gd name="T7" fmla="*/ 1014 h 21600"/>
              <a:gd name="T8" fmla="*/ 10800 w 21600"/>
              <a:gd name="T9" fmla="*/ 0 h 21600"/>
              <a:gd name="T10" fmla="*/ 0 w 21600"/>
              <a:gd name="T11" fmla="*/ 10798 h 21600"/>
              <a:gd name="T12" fmla="*/ 10800 w 21600"/>
              <a:gd name="T13" fmla="*/ 21600 h 21600"/>
              <a:gd name="T14" fmla="*/ 21600 w 21600"/>
              <a:gd name="T15" fmla="*/ 10803 h 21600"/>
              <a:gd name="T16" fmla="*/ 20586 w 21600"/>
              <a:gd name="T17" fmla="*/ 6236 h 21600"/>
              <a:gd name="T18" fmla="*/ 20499 w 21600"/>
              <a:gd name="T19" fmla="*/ 6323 h 21600"/>
              <a:gd name="T20" fmla="*/ 16448 w 21600"/>
              <a:gd name="T21" fmla="*/ 10373 h 21600"/>
              <a:gd name="T22" fmla="*/ 16464 w 21600"/>
              <a:gd name="T23" fmla="*/ 10803 h 21600"/>
              <a:gd name="T24" fmla="*/ 10795 w 21600"/>
              <a:gd name="T25" fmla="*/ 16470 h 21600"/>
              <a:gd name="T26" fmla="*/ 5131 w 21600"/>
              <a:gd name="T27" fmla="*/ 10803 h 21600"/>
              <a:gd name="T28" fmla="*/ 10800 w 21600"/>
              <a:gd name="T29" fmla="*/ 5135 h 21600"/>
              <a:gd name="T30" fmla="*/ 10800 w 21600"/>
              <a:gd name="T31" fmla="*/ 5135 h 21600"/>
              <a:gd name="T32" fmla="*/ 10800 w 21600"/>
              <a:gd name="T33" fmla="*/ 513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0800" y="5135"/>
                </a:moveTo>
                <a:cubicBezTo>
                  <a:pt x="10943" y="5135"/>
                  <a:pt x="11087" y="5140"/>
                  <a:pt x="11230" y="5150"/>
                </a:cubicBezTo>
                <a:lnTo>
                  <a:pt x="15281" y="1101"/>
                </a:lnTo>
                <a:lnTo>
                  <a:pt x="15368" y="1014"/>
                </a:lnTo>
                <a:cubicBezTo>
                  <a:pt x="13980" y="364"/>
                  <a:pt x="12433" y="0"/>
                  <a:pt x="10800" y="0"/>
                </a:cubicBezTo>
                <a:cubicBezTo>
                  <a:pt x="4834" y="0"/>
                  <a:pt x="0" y="4833"/>
                  <a:pt x="0" y="10798"/>
                </a:cubicBezTo>
                <a:cubicBezTo>
                  <a:pt x="0" y="16762"/>
                  <a:pt x="4834" y="21600"/>
                  <a:pt x="10800" y="21600"/>
                </a:cubicBezTo>
                <a:cubicBezTo>
                  <a:pt x="16766" y="21600"/>
                  <a:pt x="21600" y="16767"/>
                  <a:pt x="21600" y="10803"/>
                </a:cubicBezTo>
                <a:cubicBezTo>
                  <a:pt x="21600" y="9169"/>
                  <a:pt x="21236" y="7623"/>
                  <a:pt x="20586" y="6236"/>
                </a:cubicBezTo>
                <a:lnTo>
                  <a:pt x="20499" y="6323"/>
                </a:lnTo>
                <a:lnTo>
                  <a:pt x="16448" y="10373"/>
                </a:lnTo>
                <a:cubicBezTo>
                  <a:pt x="16459" y="10516"/>
                  <a:pt x="16464" y="10659"/>
                  <a:pt x="16464" y="10803"/>
                </a:cubicBezTo>
                <a:cubicBezTo>
                  <a:pt x="16464" y="13931"/>
                  <a:pt x="13929" y="16470"/>
                  <a:pt x="10795" y="16470"/>
                </a:cubicBezTo>
                <a:cubicBezTo>
                  <a:pt x="7661" y="16470"/>
                  <a:pt x="5131" y="13931"/>
                  <a:pt x="5131" y="10803"/>
                </a:cubicBezTo>
                <a:cubicBezTo>
                  <a:pt x="5131" y="7675"/>
                  <a:pt x="7671" y="5135"/>
                  <a:pt x="10800" y="5135"/>
                </a:cubicBezTo>
                <a:cubicBezTo>
                  <a:pt x="10800" y="5135"/>
                  <a:pt x="10800" y="5135"/>
                  <a:pt x="10800" y="5135"/>
                </a:cubicBezTo>
                <a:close/>
                <a:moveTo>
                  <a:pt x="10800" y="5135"/>
                </a:moveTo>
              </a:path>
            </a:pathLst>
          </a:custGeom>
          <a:solidFill>
            <a:srgbClr val="FFFEFE">
              <a:alpha val="20000"/>
            </a:srgbClr>
          </a:solidFill>
          <a:ln>
            <a:noFill/>
          </a:ln>
          <a:extLst>
            <a:ext uri="{91240B29-F687-4f45-9708-019B960494DF}">
              <a14:hiddenLine xmlns="" xmlns:a14="http://schemas.microsoft.com/office/drawing/2010/main" w="12700" cap="flat">
                <a:solidFill>
                  <a:schemeClr val="tx1">
                    <a:alpha val="20000"/>
                  </a:schemeClr>
                </a:solidFill>
                <a:miter lim="800000"/>
                <a:headEnd type="none" w="med" len="med"/>
                <a:tailEnd type="none" w="med" len="med"/>
              </a14:hiddenLine>
            </a:ext>
          </a:extLst>
        </p:spPr>
        <p:txBody>
          <a:bodyPr lIns="0" tIns="0" rIns="0" bIns="0"/>
          <a:lstStyle/>
          <a:p>
            <a:endParaRPr lang="en-US" sz="788"/>
          </a:p>
        </p:txBody>
      </p:sp>
      <p:sp>
        <p:nvSpPr>
          <p:cNvPr id="17413" name="AutoShape 5"/>
          <p:cNvSpPr>
            <a:spLocks/>
          </p:cNvSpPr>
          <p:nvPr/>
        </p:nvSpPr>
        <p:spPr bwMode="auto">
          <a:xfrm>
            <a:off x="639901" y="1660186"/>
            <a:ext cx="2495351" cy="2424236"/>
          </a:xfrm>
          <a:custGeom>
            <a:avLst/>
            <a:gdLst>
              <a:gd name="T0" fmla="*/ 18177 w 21427"/>
              <a:gd name="T1" fmla="*/ 5897 h 21600"/>
              <a:gd name="T2" fmla="*/ 19225 w 21427"/>
              <a:gd name="T3" fmla="*/ 4847 h 21600"/>
              <a:gd name="T4" fmla="*/ 19225 w 21427"/>
              <a:gd name="T5" fmla="*/ 3114 h 21600"/>
              <a:gd name="T6" fmla="*/ 18499 w 21427"/>
              <a:gd name="T7" fmla="*/ 2382 h 21600"/>
              <a:gd name="T8" fmla="*/ 17636 w 21427"/>
              <a:gd name="T9" fmla="*/ 2022 h 21600"/>
              <a:gd name="T10" fmla="*/ 16773 w 21427"/>
              <a:gd name="T11" fmla="*/ 2382 h 21600"/>
              <a:gd name="T12" fmla="*/ 15572 w 21427"/>
              <a:gd name="T13" fmla="*/ 3585 h 21600"/>
              <a:gd name="T14" fmla="*/ 15324 w 21427"/>
              <a:gd name="T15" fmla="*/ 380 h 21600"/>
              <a:gd name="T16" fmla="*/ 14911 w 21427"/>
              <a:gd name="T17" fmla="*/ 0 h 21600"/>
              <a:gd name="T18" fmla="*/ 14622 w 21427"/>
              <a:gd name="T19" fmla="*/ 120 h 21600"/>
              <a:gd name="T20" fmla="*/ 9895 w 21427"/>
              <a:gd name="T21" fmla="*/ 4855 h 21600"/>
              <a:gd name="T22" fmla="*/ 9297 w 21427"/>
              <a:gd name="T23" fmla="*/ 6476 h 21600"/>
              <a:gd name="T24" fmla="*/ 9309 w 21427"/>
              <a:gd name="T25" fmla="*/ 6662 h 21600"/>
              <a:gd name="T26" fmla="*/ 9536 w 21427"/>
              <a:gd name="T27" fmla="*/ 9627 h 21600"/>
              <a:gd name="T28" fmla="*/ 7827 w 21427"/>
              <a:gd name="T29" fmla="*/ 11340 h 21600"/>
              <a:gd name="T30" fmla="*/ 4751 w 21427"/>
              <a:gd name="T31" fmla="*/ 14421 h 21600"/>
              <a:gd name="T32" fmla="*/ 4681 w 21427"/>
              <a:gd name="T33" fmla="*/ 14491 h 21600"/>
              <a:gd name="T34" fmla="*/ 1704 w 21427"/>
              <a:gd name="T35" fmla="*/ 17473 h 21600"/>
              <a:gd name="T36" fmla="*/ 383 w 21427"/>
              <a:gd name="T37" fmla="*/ 18796 h 21600"/>
              <a:gd name="T38" fmla="*/ 86 w 21427"/>
              <a:gd name="T39" fmla="*/ 19445 h 21600"/>
              <a:gd name="T40" fmla="*/ 4 w 21427"/>
              <a:gd name="T41" fmla="*/ 20483 h 21600"/>
              <a:gd name="T42" fmla="*/ 1031 w 21427"/>
              <a:gd name="T43" fmla="*/ 21600 h 21600"/>
              <a:gd name="T44" fmla="*/ 1085 w 21427"/>
              <a:gd name="T45" fmla="*/ 21600 h 21600"/>
              <a:gd name="T46" fmla="*/ 2179 w 21427"/>
              <a:gd name="T47" fmla="*/ 21546 h 21600"/>
              <a:gd name="T48" fmla="*/ 2856 w 21427"/>
              <a:gd name="T49" fmla="*/ 21244 h 21600"/>
              <a:gd name="T50" fmla="*/ 12145 w 21427"/>
              <a:gd name="T51" fmla="*/ 11939 h 21600"/>
              <a:gd name="T52" fmla="*/ 14845 w 21427"/>
              <a:gd name="T53" fmla="*/ 12146 h 21600"/>
              <a:gd name="T54" fmla="*/ 14965 w 21427"/>
              <a:gd name="T55" fmla="*/ 12154 h 21600"/>
              <a:gd name="T56" fmla="*/ 15122 w 21427"/>
              <a:gd name="T57" fmla="*/ 12158 h 21600"/>
              <a:gd name="T58" fmla="*/ 16583 w 21427"/>
              <a:gd name="T59" fmla="*/ 11555 h 21600"/>
              <a:gd name="T60" fmla="*/ 21306 w 21427"/>
              <a:gd name="T61" fmla="*/ 6824 h 21600"/>
              <a:gd name="T62" fmla="*/ 21046 w 21427"/>
              <a:gd name="T63" fmla="*/ 6121 h 21600"/>
              <a:gd name="T64" fmla="*/ 18177 w 21427"/>
              <a:gd name="T65" fmla="*/ 5897 h 21600"/>
              <a:gd name="T66" fmla="*/ 18177 w 21427"/>
              <a:gd name="T67" fmla="*/ 589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427" h="21600">
                <a:moveTo>
                  <a:pt x="18177" y="5897"/>
                </a:moveTo>
                <a:lnTo>
                  <a:pt x="19225" y="4847"/>
                </a:lnTo>
                <a:cubicBezTo>
                  <a:pt x="19704" y="4367"/>
                  <a:pt x="19704" y="3594"/>
                  <a:pt x="19225" y="3114"/>
                </a:cubicBezTo>
                <a:lnTo>
                  <a:pt x="18499" y="2382"/>
                </a:lnTo>
                <a:cubicBezTo>
                  <a:pt x="18260" y="2142"/>
                  <a:pt x="17946" y="2022"/>
                  <a:pt x="17636" y="2022"/>
                </a:cubicBezTo>
                <a:cubicBezTo>
                  <a:pt x="17327" y="2022"/>
                  <a:pt x="17009" y="2142"/>
                  <a:pt x="16773" y="2382"/>
                </a:cubicBezTo>
                <a:lnTo>
                  <a:pt x="15572" y="3585"/>
                </a:lnTo>
                <a:lnTo>
                  <a:pt x="15324" y="380"/>
                </a:lnTo>
                <a:cubicBezTo>
                  <a:pt x="15308" y="145"/>
                  <a:pt x="15114" y="0"/>
                  <a:pt x="14911" y="0"/>
                </a:cubicBezTo>
                <a:cubicBezTo>
                  <a:pt x="14808" y="0"/>
                  <a:pt x="14705" y="37"/>
                  <a:pt x="14622" y="120"/>
                </a:cubicBezTo>
                <a:lnTo>
                  <a:pt x="9895" y="4855"/>
                </a:lnTo>
                <a:cubicBezTo>
                  <a:pt x="9470" y="5281"/>
                  <a:pt x="9251" y="5873"/>
                  <a:pt x="9297" y="6476"/>
                </a:cubicBezTo>
                <a:lnTo>
                  <a:pt x="9309" y="6662"/>
                </a:lnTo>
                <a:lnTo>
                  <a:pt x="9536" y="9627"/>
                </a:lnTo>
                <a:lnTo>
                  <a:pt x="7827" y="11340"/>
                </a:lnTo>
                <a:lnTo>
                  <a:pt x="4751" y="14421"/>
                </a:lnTo>
                <a:lnTo>
                  <a:pt x="4681" y="14491"/>
                </a:lnTo>
                <a:lnTo>
                  <a:pt x="1704" y="17473"/>
                </a:lnTo>
                <a:lnTo>
                  <a:pt x="383" y="18796"/>
                </a:lnTo>
                <a:cubicBezTo>
                  <a:pt x="210" y="18970"/>
                  <a:pt x="103" y="19201"/>
                  <a:pt x="86" y="19445"/>
                </a:cubicBezTo>
                <a:lnTo>
                  <a:pt x="4" y="20483"/>
                </a:lnTo>
                <a:cubicBezTo>
                  <a:pt x="-46" y="21087"/>
                  <a:pt x="433" y="21600"/>
                  <a:pt x="1031" y="21600"/>
                </a:cubicBezTo>
                <a:lnTo>
                  <a:pt x="1085" y="21600"/>
                </a:lnTo>
                <a:lnTo>
                  <a:pt x="2179" y="21546"/>
                </a:lnTo>
                <a:cubicBezTo>
                  <a:pt x="2435" y="21534"/>
                  <a:pt x="2679" y="21426"/>
                  <a:pt x="2856" y="21244"/>
                </a:cubicBezTo>
                <a:lnTo>
                  <a:pt x="12145" y="11939"/>
                </a:lnTo>
                <a:lnTo>
                  <a:pt x="14845" y="12146"/>
                </a:lnTo>
                <a:lnTo>
                  <a:pt x="14965" y="12154"/>
                </a:lnTo>
                <a:cubicBezTo>
                  <a:pt x="15019" y="12158"/>
                  <a:pt x="15072" y="12158"/>
                  <a:pt x="15122" y="12158"/>
                </a:cubicBezTo>
                <a:cubicBezTo>
                  <a:pt x="15667" y="12158"/>
                  <a:pt x="16191" y="11943"/>
                  <a:pt x="16583" y="11555"/>
                </a:cubicBezTo>
                <a:lnTo>
                  <a:pt x="21306" y="6824"/>
                </a:lnTo>
                <a:cubicBezTo>
                  <a:pt x="21554" y="6575"/>
                  <a:pt x="21397" y="6145"/>
                  <a:pt x="21046" y="6121"/>
                </a:cubicBezTo>
                <a:cubicBezTo>
                  <a:pt x="21046" y="6121"/>
                  <a:pt x="18177" y="5897"/>
                  <a:pt x="18177" y="5897"/>
                </a:cubicBezTo>
                <a:close/>
                <a:moveTo>
                  <a:pt x="18177" y="5897"/>
                </a:moveTo>
              </a:path>
            </a:pathLst>
          </a:custGeom>
          <a:solidFill>
            <a:srgbClr val="FFFEFE">
              <a:alpha val="20000"/>
            </a:srgbClr>
          </a:solidFill>
          <a:ln>
            <a:noFill/>
          </a:ln>
          <a:extLst>
            <a:ext uri="{91240B29-F687-4f45-9708-019B960494DF}">
              <a14:hiddenLine xmlns="" xmlns:a14="http://schemas.microsoft.com/office/drawing/2010/main" w="12700" cap="flat">
                <a:solidFill>
                  <a:schemeClr val="tx1">
                    <a:alpha val="20000"/>
                  </a:schemeClr>
                </a:solidFill>
                <a:miter lim="800000"/>
                <a:headEnd type="none" w="med" len="med"/>
                <a:tailEnd type="none" w="med" len="med"/>
              </a14:hiddenLine>
            </a:ext>
          </a:extLst>
        </p:spPr>
        <p:txBody>
          <a:bodyPr lIns="0" tIns="0" rIns="0" bIns="0"/>
          <a:lstStyle/>
          <a:p>
            <a:endParaRPr lang="en-US" sz="788"/>
          </a:p>
        </p:txBody>
      </p:sp>
      <p:sp>
        <p:nvSpPr>
          <p:cNvPr id="2" name="Rectangle 9"/>
          <p:cNvSpPr>
            <a:spLocks/>
          </p:cNvSpPr>
          <p:nvPr/>
        </p:nvSpPr>
        <p:spPr bwMode="auto">
          <a:xfrm>
            <a:off x="2965733" y="1656340"/>
            <a:ext cx="364510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r>
              <a:rPr lang="en-US" sz="5400" dirty="0">
                <a:solidFill>
                  <a:srgbClr val="FFFEFE"/>
                </a:solidFill>
                <a:latin typeface="Bebas Neue" charset="0"/>
                <a:ea typeface="ＭＳ Ｐゴシック" charset="0"/>
                <a:sym typeface="Bebas Neue" charset="0"/>
              </a:rPr>
              <a:t>Thank you </a:t>
            </a:r>
            <a:r>
              <a:rPr lang="en-US" sz="5400" dirty="0">
                <a:solidFill>
                  <a:srgbClr val="FFFEFE"/>
                </a:solidFill>
                <a:latin typeface="Bebas Neue" charset="0"/>
                <a:ea typeface="ＭＳ Ｐゴシック" charset="0"/>
                <a:sym typeface="Wingdings"/>
              </a:rPr>
              <a:t></a:t>
            </a:r>
            <a:endParaRPr lang="en-US" sz="5400" dirty="0">
              <a:solidFill>
                <a:srgbClr val="FFFEFE"/>
              </a:solidFill>
              <a:latin typeface="Bebas Neue" charset="0"/>
              <a:ea typeface="ＭＳ Ｐゴシック" charset="0"/>
              <a:sym typeface="Bebas Neue" charset="0"/>
            </a:endParaRPr>
          </a:p>
        </p:txBody>
      </p:sp>
      <p:sp>
        <p:nvSpPr>
          <p:cNvPr id="3" name="Slide Number Placeholder 2"/>
          <p:cNvSpPr>
            <a:spLocks noGrp="1"/>
          </p:cNvSpPr>
          <p:nvPr>
            <p:ph type="sldNum" sz="quarter" idx="10"/>
          </p:nvPr>
        </p:nvSpPr>
        <p:spPr>
          <a:xfrm>
            <a:off x="8619257" y="381105"/>
            <a:ext cx="117821" cy="138500"/>
          </a:xfrm>
        </p:spPr>
        <p:txBody>
          <a:bodyPr/>
          <a:lstStyle/>
          <a:p>
            <a:pPr>
              <a:defRPr/>
            </a:pPr>
            <a:fld id="{FA7B7BEA-FF61-5044-8584-9B239E5827BF}" type="slidenum">
              <a:rPr lang="uk-UA" smtClean="0"/>
              <a:pPr>
                <a:defRPr/>
              </a:pPr>
              <a:t>67</a:t>
            </a:fld>
            <a:endParaRPr lang="uk-UA" dirty="0"/>
          </a:p>
        </p:txBody>
      </p:sp>
    </p:spTree>
    <p:extLst>
      <p:ext uri="{BB962C8B-B14F-4D97-AF65-F5344CB8AC3E}">
        <p14:creationId xmlns:p14="http://schemas.microsoft.com/office/powerpoint/2010/main" val="230934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p:cNvSpPr>
          <p:nvPr/>
        </p:nvSpPr>
        <p:spPr bwMode="auto">
          <a:xfrm>
            <a:off x="0" y="0"/>
            <a:ext cx="9144000" cy="5143500"/>
          </a:xfrm>
          <a:prstGeom prst="rect">
            <a:avLst/>
          </a:prstGeom>
          <a:solidFill>
            <a:srgbClr val="252C3C">
              <a:alpha val="69000"/>
            </a:srgbClr>
          </a:solidFill>
          <a:ln w="25400">
            <a:solidFill>
              <a:srgbClr val="323E4A"/>
            </a:solidFill>
            <a:miter lim="800000"/>
            <a:headEnd/>
            <a:tailEnd/>
          </a:ln>
        </p:spPr>
        <p:txBody>
          <a:bodyPr lIns="0" tIns="0" rIns="0" bIns="0"/>
          <a:lstStyle/>
          <a:p>
            <a:endParaRPr lang="en-US" sz="788"/>
          </a:p>
        </p:txBody>
      </p:sp>
      <p:sp>
        <p:nvSpPr>
          <p:cNvPr id="5" name="Picture Placeholder 4"/>
          <p:cNvSpPr>
            <a:spLocks noGrp="1"/>
          </p:cNvSpPr>
          <p:nvPr>
            <p:ph type="pic" sz="quarter" idx="13"/>
          </p:nvPr>
        </p:nvSpPr>
        <p:spPr/>
      </p:sp>
      <p:sp>
        <p:nvSpPr>
          <p:cNvPr id="17411" name="AutoShape 3"/>
          <p:cNvSpPr>
            <a:spLocks/>
          </p:cNvSpPr>
          <p:nvPr/>
        </p:nvSpPr>
        <p:spPr bwMode="auto">
          <a:xfrm>
            <a:off x="-1585912" y="2330353"/>
            <a:ext cx="4118871" cy="3976388"/>
          </a:xfrm>
          <a:custGeom>
            <a:avLst/>
            <a:gdLst>
              <a:gd name="T0" fmla="*/ 10800 w 21600"/>
              <a:gd name="T1" fmla="*/ 21600 h 21600"/>
              <a:gd name="T2" fmla="*/ 21600 w 21600"/>
              <a:gd name="T3" fmla="*/ 10800 h 21600"/>
              <a:gd name="T4" fmla="*/ 20337 w 21600"/>
              <a:gd name="T5" fmla="*/ 5725 h 21600"/>
              <a:gd name="T6" fmla="*/ 20070 w 21600"/>
              <a:gd name="T7" fmla="*/ 5743 h 21600"/>
              <a:gd name="T8" fmla="*/ 19913 w 21600"/>
              <a:gd name="T9" fmla="*/ 5738 h 21600"/>
              <a:gd name="T10" fmla="*/ 18539 w 21600"/>
              <a:gd name="T11" fmla="*/ 5632 h 21600"/>
              <a:gd name="T12" fmla="*/ 17551 w 21600"/>
              <a:gd name="T13" fmla="*/ 6620 h 21600"/>
              <a:gd name="T14" fmla="*/ 18741 w 21600"/>
              <a:gd name="T15" fmla="*/ 10800 h 21600"/>
              <a:gd name="T16" fmla="*/ 10803 w 21600"/>
              <a:gd name="T17" fmla="*/ 18739 h 21600"/>
              <a:gd name="T18" fmla="*/ 2861 w 21600"/>
              <a:gd name="T19" fmla="*/ 10800 h 21600"/>
              <a:gd name="T20" fmla="*/ 10800 w 21600"/>
              <a:gd name="T21" fmla="*/ 2861 h 21600"/>
              <a:gd name="T22" fmla="*/ 14980 w 21600"/>
              <a:gd name="T23" fmla="*/ 4051 h 21600"/>
              <a:gd name="T24" fmla="*/ 15875 w 21600"/>
              <a:gd name="T25" fmla="*/ 3156 h 21600"/>
              <a:gd name="T26" fmla="*/ 15754 w 21600"/>
              <a:gd name="T27" fmla="*/ 1581 h 21600"/>
              <a:gd name="T28" fmla="*/ 15759 w 21600"/>
              <a:gd name="T29" fmla="*/ 1205 h 21600"/>
              <a:gd name="T30" fmla="*/ 10797 w 21600"/>
              <a:gd name="T31" fmla="*/ 0 h 21600"/>
              <a:gd name="T32" fmla="*/ 0 w 21600"/>
              <a:gd name="T33" fmla="*/ 10800 h 21600"/>
              <a:gd name="T34" fmla="*/ 10800 w 21600"/>
              <a:gd name="T35" fmla="*/ 21600 h 21600"/>
              <a:gd name="T36" fmla="*/ 10800 w 21600"/>
              <a:gd name="T37" fmla="*/ 21600 h 21600"/>
              <a:gd name="T38" fmla="*/ 10800 w 21600"/>
              <a:gd name="T39"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00" h="21600">
                <a:moveTo>
                  <a:pt x="10800" y="21600"/>
                </a:moveTo>
                <a:cubicBezTo>
                  <a:pt x="16765" y="21600"/>
                  <a:pt x="21600" y="16765"/>
                  <a:pt x="21600" y="10800"/>
                </a:cubicBezTo>
                <a:cubicBezTo>
                  <a:pt x="21600" y="8965"/>
                  <a:pt x="21144" y="7238"/>
                  <a:pt x="20337" y="5725"/>
                </a:cubicBezTo>
                <a:cubicBezTo>
                  <a:pt x="20249" y="5738"/>
                  <a:pt x="20158" y="5743"/>
                  <a:pt x="20070" y="5743"/>
                </a:cubicBezTo>
                <a:cubicBezTo>
                  <a:pt x="20019" y="5743"/>
                  <a:pt x="19966" y="5740"/>
                  <a:pt x="19913" y="5738"/>
                </a:cubicBezTo>
                <a:lnTo>
                  <a:pt x="18539" y="5632"/>
                </a:lnTo>
                <a:lnTo>
                  <a:pt x="17551" y="6620"/>
                </a:lnTo>
                <a:cubicBezTo>
                  <a:pt x="18305" y="7835"/>
                  <a:pt x="18741" y="9267"/>
                  <a:pt x="18741" y="10800"/>
                </a:cubicBezTo>
                <a:cubicBezTo>
                  <a:pt x="18741" y="15184"/>
                  <a:pt x="15187" y="18739"/>
                  <a:pt x="10803" y="18739"/>
                </a:cubicBezTo>
                <a:cubicBezTo>
                  <a:pt x="6418" y="18739"/>
                  <a:pt x="2861" y="15184"/>
                  <a:pt x="2861" y="10800"/>
                </a:cubicBezTo>
                <a:cubicBezTo>
                  <a:pt x="2861" y="6416"/>
                  <a:pt x="6416" y="2861"/>
                  <a:pt x="10800" y="2861"/>
                </a:cubicBezTo>
                <a:cubicBezTo>
                  <a:pt x="12335" y="2861"/>
                  <a:pt x="13767" y="3298"/>
                  <a:pt x="14980" y="4051"/>
                </a:cubicBezTo>
                <a:lnTo>
                  <a:pt x="15875" y="3156"/>
                </a:lnTo>
                <a:lnTo>
                  <a:pt x="15754" y="1581"/>
                </a:lnTo>
                <a:cubicBezTo>
                  <a:pt x="15744" y="1455"/>
                  <a:pt x="15746" y="1329"/>
                  <a:pt x="15759" y="1205"/>
                </a:cubicBezTo>
                <a:cubicBezTo>
                  <a:pt x="14274" y="436"/>
                  <a:pt x="12587" y="0"/>
                  <a:pt x="10797" y="0"/>
                </a:cubicBezTo>
                <a:cubicBezTo>
                  <a:pt x="4835" y="0"/>
                  <a:pt x="0" y="4835"/>
                  <a:pt x="0" y="10800"/>
                </a:cubicBezTo>
                <a:cubicBezTo>
                  <a:pt x="0" y="16765"/>
                  <a:pt x="4835" y="21600"/>
                  <a:pt x="10800" y="21600"/>
                </a:cubicBezTo>
                <a:cubicBezTo>
                  <a:pt x="10800" y="21600"/>
                  <a:pt x="10800" y="21600"/>
                  <a:pt x="10800" y="21600"/>
                </a:cubicBezTo>
                <a:close/>
                <a:moveTo>
                  <a:pt x="10800" y="21600"/>
                </a:moveTo>
              </a:path>
            </a:pathLst>
          </a:custGeom>
          <a:solidFill>
            <a:srgbClr val="FFFEFE">
              <a:alpha val="20000"/>
            </a:srgbClr>
          </a:solidFill>
          <a:ln>
            <a:noFill/>
          </a:ln>
          <a:extLst>
            <a:ext uri="{91240B29-F687-4f45-9708-019B960494DF}">
              <a14:hiddenLine xmlns="" xmlns:a14="http://schemas.microsoft.com/office/drawing/2010/main" w="12700" cap="flat">
                <a:solidFill>
                  <a:schemeClr val="tx1">
                    <a:alpha val="20000"/>
                  </a:schemeClr>
                </a:solidFill>
                <a:miter lim="800000"/>
                <a:headEnd type="none" w="med" len="med"/>
                <a:tailEnd type="none" w="med" len="med"/>
              </a14:hiddenLine>
            </a:ext>
          </a:extLst>
        </p:spPr>
        <p:txBody>
          <a:bodyPr lIns="0" tIns="0" rIns="0" bIns="0"/>
          <a:lstStyle/>
          <a:p>
            <a:endParaRPr lang="en-US" sz="788"/>
          </a:p>
        </p:txBody>
      </p:sp>
      <p:sp>
        <p:nvSpPr>
          <p:cNvPr id="17412" name="AutoShape 4"/>
          <p:cNvSpPr>
            <a:spLocks/>
          </p:cNvSpPr>
          <p:nvPr/>
        </p:nvSpPr>
        <p:spPr bwMode="auto">
          <a:xfrm>
            <a:off x="-233363" y="2998008"/>
            <a:ext cx="2027674" cy="1957969"/>
          </a:xfrm>
          <a:custGeom>
            <a:avLst/>
            <a:gdLst>
              <a:gd name="T0" fmla="*/ 10800 w 21600"/>
              <a:gd name="T1" fmla="*/ 5135 h 21600"/>
              <a:gd name="T2" fmla="*/ 11230 w 21600"/>
              <a:gd name="T3" fmla="*/ 5150 h 21600"/>
              <a:gd name="T4" fmla="*/ 15281 w 21600"/>
              <a:gd name="T5" fmla="*/ 1101 h 21600"/>
              <a:gd name="T6" fmla="*/ 15368 w 21600"/>
              <a:gd name="T7" fmla="*/ 1014 h 21600"/>
              <a:gd name="T8" fmla="*/ 10800 w 21600"/>
              <a:gd name="T9" fmla="*/ 0 h 21600"/>
              <a:gd name="T10" fmla="*/ 0 w 21600"/>
              <a:gd name="T11" fmla="*/ 10798 h 21600"/>
              <a:gd name="T12" fmla="*/ 10800 w 21600"/>
              <a:gd name="T13" fmla="*/ 21600 h 21600"/>
              <a:gd name="T14" fmla="*/ 21600 w 21600"/>
              <a:gd name="T15" fmla="*/ 10803 h 21600"/>
              <a:gd name="T16" fmla="*/ 20586 w 21600"/>
              <a:gd name="T17" fmla="*/ 6236 h 21600"/>
              <a:gd name="T18" fmla="*/ 20499 w 21600"/>
              <a:gd name="T19" fmla="*/ 6323 h 21600"/>
              <a:gd name="T20" fmla="*/ 16448 w 21600"/>
              <a:gd name="T21" fmla="*/ 10373 h 21600"/>
              <a:gd name="T22" fmla="*/ 16464 w 21600"/>
              <a:gd name="T23" fmla="*/ 10803 h 21600"/>
              <a:gd name="T24" fmla="*/ 10795 w 21600"/>
              <a:gd name="T25" fmla="*/ 16470 h 21600"/>
              <a:gd name="T26" fmla="*/ 5131 w 21600"/>
              <a:gd name="T27" fmla="*/ 10803 h 21600"/>
              <a:gd name="T28" fmla="*/ 10800 w 21600"/>
              <a:gd name="T29" fmla="*/ 5135 h 21600"/>
              <a:gd name="T30" fmla="*/ 10800 w 21600"/>
              <a:gd name="T31" fmla="*/ 5135 h 21600"/>
              <a:gd name="T32" fmla="*/ 10800 w 21600"/>
              <a:gd name="T33" fmla="*/ 513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0800" y="5135"/>
                </a:moveTo>
                <a:cubicBezTo>
                  <a:pt x="10943" y="5135"/>
                  <a:pt x="11087" y="5140"/>
                  <a:pt x="11230" y="5150"/>
                </a:cubicBezTo>
                <a:lnTo>
                  <a:pt x="15281" y="1101"/>
                </a:lnTo>
                <a:lnTo>
                  <a:pt x="15368" y="1014"/>
                </a:lnTo>
                <a:cubicBezTo>
                  <a:pt x="13980" y="364"/>
                  <a:pt x="12433" y="0"/>
                  <a:pt x="10800" y="0"/>
                </a:cubicBezTo>
                <a:cubicBezTo>
                  <a:pt x="4834" y="0"/>
                  <a:pt x="0" y="4833"/>
                  <a:pt x="0" y="10798"/>
                </a:cubicBezTo>
                <a:cubicBezTo>
                  <a:pt x="0" y="16762"/>
                  <a:pt x="4834" y="21600"/>
                  <a:pt x="10800" y="21600"/>
                </a:cubicBezTo>
                <a:cubicBezTo>
                  <a:pt x="16766" y="21600"/>
                  <a:pt x="21600" y="16767"/>
                  <a:pt x="21600" y="10803"/>
                </a:cubicBezTo>
                <a:cubicBezTo>
                  <a:pt x="21600" y="9169"/>
                  <a:pt x="21236" y="7623"/>
                  <a:pt x="20586" y="6236"/>
                </a:cubicBezTo>
                <a:lnTo>
                  <a:pt x="20499" y="6323"/>
                </a:lnTo>
                <a:lnTo>
                  <a:pt x="16448" y="10373"/>
                </a:lnTo>
                <a:cubicBezTo>
                  <a:pt x="16459" y="10516"/>
                  <a:pt x="16464" y="10659"/>
                  <a:pt x="16464" y="10803"/>
                </a:cubicBezTo>
                <a:cubicBezTo>
                  <a:pt x="16464" y="13931"/>
                  <a:pt x="13929" y="16470"/>
                  <a:pt x="10795" y="16470"/>
                </a:cubicBezTo>
                <a:cubicBezTo>
                  <a:pt x="7661" y="16470"/>
                  <a:pt x="5131" y="13931"/>
                  <a:pt x="5131" y="10803"/>
                </a:cubicBezTo>
                <a:cubicBezTo>
                  <a:pt x="5131" y="7675"/>
                  <a:pt x="7671" y="5135"/>
                  <a:pt x="10800" y="5135"/>
                </a:cubicBezTo>
                <a:cubicBezTo>
                  <a:pt x="10800" y="5135"/>
                  <a:pt x="10800" y="5135"/>
                  <a:pt x="10800" y="5135"/>
                </a:cubicBezTo>
                <a:close/>
                <a:moveTo>
                  <a:pt x="10800" y="5135"/>
                </a:moveTo>
              </a:path>
            </a:pathLst>
          </a:custGeom>
          <a:solidFill>
            <a:srgbClr val="FFFEFE">
              <a:alpha val="20000"/>
            </a:srgbClr>
          </a:solidFill>
          <a:ln>
            <a:noFill/>
          </a:ln>
          <a:extLst>
            <a:ext uri="{91240B29-F687-4f45-9708-019B960494DF}">
              <a14:hiddenLine xmlns="" xmlns:a14="http://schemas.microsoft.com/office/drawing/2010/main" w="12700" cap="flat">
                <a:solidFill>
                  <a:schemeClr val="tx1">
                    <a:alpha val="20000"/>
                  </a:schemeClr>
                </a:solidFill>
                <a:miter lim="800000"/>
                <a:headEnd type="none" w="med" len="med"/>
                <a:tailEnd type="none" w="med" len="med"/>
              </a14:hiddenLine>
            </a:ext>
          </a:extLst>
        </p:spPr>
        <p:txBody>
          <a:bodyPr lIns="0" tIns="0" rIns="0" bIns="0"/>
          <a:lstStyle/>
          <a:p>
            <a:endParaRPr lang="en-US" sz="788"/>
          </a:p>
        </p:txBody>
      </p:sp>
      <p:sp>
        <p:nvSpPr>
          <p:cNvPr id="17413" name="AutoShape 5"/>
          <p:cNvSpPr>
            <a:spLocks/>
          </p:cNvSpPr>
          <p:nvPr/>
        </p:nvSpPr>
        <p:spPr bwMode="auto">
          <a:xfrm>
            <a:off x="639901" y="1660186"/>
            <a:ext cx="2495351" cy="2424236"/>
          </a:xfrm>
          <a:custGeom>
            <a:avLst/>
            <a:gdLst>
              <a:gd name="T0" fmla="*/ 18177 w 21427"/>
              <a:gd name="T1" fmla="*/ 5897 h 21600"/>
              <a:gd name="T2" fmla="*/ 19225 w 21427"/>
              <a:gd name="T3" fmla="*/ 4847 h 21600"/>
              <a:gd name="T4" fmla="*/ 19225 w 21427"/>
              <a:gd name="T5" fmla="*/ 3114 h 21600"/>
              <a:gd name="T6" fmla="*/ 18499 w 21427"/>
              <a:gd name="T7" fmla="*/ 2382 h 21600"/>
              <a:gd name="T8" fmla="*/ 17636 w 21427"/>
              <a:gd name="T9" fmla="*/ 2022 h 21600"/>
              <a:gd name="T10" fmla="*/ 16773 w 21427"/>
              <a:gd name="T11" fmla="*/ 2382 h 21600"/>
              <a:gd name="T12" fmla="*/ 15572 w 21427"/>
              <a:gd name="T13" fmla="*/ 3585 h 21600"/>
              <a:gd name="T14" fmla="*/ 15324 w 21427"/>
              <a:gd name="T15" fmla="*/ 380 h 21600"/>
              <a:gd name="T16" fmla="*/ 14911 w 21427"/>
              <a:gd name="T17" fmla="*/ 0 h 21600"/>
              <a:gd name="T18" fmla="*/ 14622 w 21427"/>
              <a:gd name="T19" fmla="*/ 120 h 21600"/>
              <a:gd name="T20" fmla="*/ 9895 w 21427"/>
              <a:gd name="T21" fmla="*/ 4855 h 21600"/>
              <a:gd name="T22" fmla="*/ 9297 w 21427"/>
              <a:gd name="T23" fmla="*/ 6476 h 21600"/>
              <a:gd name="T24" fmla="*/ 9309 w 21427"/>
              <a:gd name="T25" fmla="*/ 6662 h 21600"/>
              <a:gd name="T26" fmla="*/ 9536 w 21427"/>
              <a:gd name="T27" fmla="*/ 9627 h 21600"/>
              <a:gd name="T28" fmla="*/ 7827 w 21427"/>
              <a:gd name="T29" fmla="*/ 11340 h 21600"/>
              <a:gd name="T30" fmla="*/ 4751 w 21427"/>
              <a:gd name="T31" fmla="*/ 14421 h 21600"/>
              <a:gd name="T32" fmla="*/ 4681 w 21427"/>
              <a:gd name="T33" fmla="*/ 14491 h 21600"/>
              <a:gd name="T34" fmla="*/ 1704 w 21427"/>
              <a:gd name="T35" fmla="*/ 17473 h 21600"/>
              <a:gd name="T36" fmla="*/ 383 w 21427"/>
              <a:gd name="T37" fmla="*/ 18796 h 21600"/>
              <a:gd name="T38" fmla="*/ 86 w 21427"/>
              <a:gd name="T39" fmla="*/ 19445 h 21600"/>
              <a:gd name="T40" fmla="*/ 4 w 21427"/>
              <a:gd name="T41" fmla="*/ 20483 h 21600"/>
              <a:gd name="T42" fmla="*/ 1031 w 21427"/>
              <a:gd name="T43" fmla="*/ 21600 h 21600"/>
              <a:gd name="T44" fmla="*/ 1085 w 21427"/>
              <a:gd name="T45" fmla="*/ 21600 h 21600"/>
              <a:gd name="T46" fmla="*/ 2179 w 21427"/>
              <a:gd name="T47" fmla="*/ 21546 h 21600"/>
              <a:gd name="T48" fmla="*/ 2856 w 21427"/>
              <a:gd name="T49" fmla="*/ 21244 h 21600"/>
              <a:gd name="T50" fmla="*/ 12145 w 21427"/>
              <a:gd name="T51" fmla="*/ 11939 h 21600"/>
              <a:gd name="T52" fmla="*/ 14845 w 21427"/>
              <a:gd name="T53" fmla="*/ 12146 h 21600"/>
              <a:gd name="T54" fmla="*/ 14965 w 21427"/>
              <a:gd name="T55" fmla="*/ 12154 h 21600"/>
              <a:gd name="T56" fmla="*/ 15122 w 21427"/>
              <a:gd name="T57" fmla="*/ 12158 h 21600"/>
              <a:gd name="T58" fmla="*/ 16583 w 21427"/>
              <a:gd name="T59" fmla="*/ 11555 h 21600"/>
              <a:gd name="T60" fmla="*/ 21306 w 21427"/>
              <a:gd name="T61" fmla="*/ 6824 h 21600"/>
              <a:gd name="T62" fmla="*/ 21046 w 21427"/>
              <a:gd name="T63" fmla="*/ 6121 h 21600"/>
              <a:gd name="T64" fmla="*/ 18177 w 21427"/>
              <a:gd name="T65" fmla="*/ 5897 h 21600"/>
              <a:gd name="T66" fmla="*/ 18177 w 21427"/>
              <a:gd name="T67" fmla="*/ 589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427" h="21600">
                <a:moveTo>
                  <a:pt x="18177" y="5897"/>
                </a:moveTo>
                <a:lnTo>
                  <a:pt x="19225" y="4847"/>
                </a:lnTo>
                <a:cubicBezTo>
                  <a:pt x="19704" y="4367"/>
                  <a:pt x="19704" y="3594"/>
                  <a:pt x="19225" y="3114"/>
                </a:cubicBezTo>
                <a:lnTo>
                  <a:pt x="18499" y="2382"/>
                </a:lnTo>
                <a:cubicBezTo>
                  <a:pt x="18260" y="2142"/>
                  <a:pt x="17946" y="2022"/>
                  <a:pt x="17636" y="2022"/>
                </a:cubicBezTo>
                <a:cubicBezTo>
                  <a:pt x="17327" y="2022"/>
                  <a:pt x="17009" y="2142"/>
                  <a:pt x="16773" y="2382"/>
                </a:cubicBezTo>
                <a:lnTo>
                  <a:pt x="15572" y="3585"/>
                </a:lnTo>
                <a:lnTo>
                  <a:pt x="15324" y="380"/>
                </a:lnTo>
                <a:cubicBezTo>
                  <a:pt x="15308" y="145"/>
                  <a:pt x="15114" y="0"/>
                  <a:pt x="14911" y="0"/>
                </a:cubicBezTo>
                <a:cubicBezTo>
                  <a:pt x="14808" y="0"/>
                  <a:pt x="14705" y="37"/>
                  <a:pt x="14622" y="120"/>
                </a:cubicBezTo>
                <a:lnTo>
                  <a:pt x="9895" y="4855"/>
                </a:lnTo>
                <a:cubicBezTo>
                  <a:pt x="9470" y="5281"/>
                  <a:pt x="9251" y="5873"/>
                  <a:pt x="9297" y="6476"/>
                </a:cubicBezTo>
                <a:lnTo>
                  <a:pt x="9309" y="6662"/>
                </a:lnTo>
                <a:lnTo>
                  <a:pt x="9536" y="9627"/>
                </a:lnTo>
                <a:lnTo>
                  <a:pt x="7827" y="11340"/>
                </a:lnTo>
                <a:lnTo>
                  <a:pt x="4751" y="14421"/>
                </a:lnTo>
                <a:lnTo>
                  <a:pt x="4681" y="14491"/>
                </a:lnTo>
                <a:lnTo>
                  <a:pt x="1704" y="17473"/>
                </a:lnTo>
                <a:lnTo>
                  <a:pt x="383" y="18796"/>
                </a:lnTo>
                <a:cubicBezTo>
                  <a:pt x="210" y="18970"/>
                  <a:pt x="103" y="19201"/>
                  <a:pt x="86" y="19445"/>
                </a:cubicBezTo>
                <a:lnTo>
                  <a:pt x="4" y="20483"/>
                </a:lnTo>
                <a:cubicBezTo>
                  <a:pt x="-46" y="21087"/>
                  <a:pt x="433" y="21600"/>
                  <a:pt x="1031" y="21600"/>
                </a:cubicBezTo>
                <a:lnTo>
                  <a:pt x="1085" y="21600"/>
                </a:lnTo>
                <a:lnTo>
                  <a:pt x="2179" y="21546"/>
                </a:lnTo>
                <a:cubicBezTo>
                  <a:pt x="2435" y="21534"/>
                  <a:pt x="2679" y="21426"/>
                  <a:pt x="2856" y="21244"/>
                </a:cubicBezTo>
                <a:lnTo>
                  <a:pt x="12145" y="11939"/>
                </a:lnTo>
                <a:lnTo>
                  <a:pt x="14845" y="12146"/>
                </a:lnTo>
                <a:lnTo>
                  <a:pt x="14965" y="12154"/>
                </a:lnTo>
                <a:cubicBezTo>
                  <a:pt x="15019" y="12158"/>
                  <a:pt x="15072" y="12158"/>
                  <a:pt x="15122" y="12158"/>
                </a:cubicBezTo>
                <a:cubicBezTo>
                  <a:pt x="15667" y="12158"/>
                  <a:pt x="16191" y="11943"/>
                  <a:pt x="16583" y="11555"/>
                </a:cubicBezTo>
                <a:lnTo>
                  <a:pt x="21306" y="6824"/>
                </a:lnTo>
                <a:cubicBezTo>
                  <a:pt x="21554" y="6575"/>
                  <a:pt x="21397" y="6145"/>
                  <a:pt x="21046" y="6121"/>
                </a:cubicBezTo>
                <a:cubicBezTo>
                  <a:pt x="21046" y="6121"/>
                  <a:pt x="18177" y="5897"/>
                  <a:pt x="18177" y="5897"/>
                </a:cubicBezTo>
                <a:close/>
                <a:moveTo>
                  <a:pt x="18177" y="5897"/>
                </a:moveTo>
              </a:path>
            </a:pathLst>
          </a:custGeom>
          <a:solidFill>
            <a:srgbClr val="FFFEFE">
              <a:alpha val="20000"/>
            </a:srgbClr>
          </a:solidFill>
          <a:ln>
            <a:noFill/>
          </a:ln>
          <a:extLst>
            <a:ext uri="{91240B29-F687-4f45-9708-019B960494DF}">
              <a14:hiddenLine xmlns="" xmlns:a14="http://schemas.microsoft.com/office/drawing/2010/main" w="12700" cap="flat">
                <a:solidFill>
                  <a:schemeClr val="tx1">
                    <a:alpha val="20000"/>
                  </a:schemeClr>
                </a:solidFill>
                <a:miter lim="800000"/>
                <a:headEnd type="none" w="med" len="med"/>
                <a:tailEnd type="none" w="med" len="med"/>
              </a14:hiddenLine>
            </a:ext>
          </a:extLst>
        </p:spPr>
        <p:txBody>
          <a:bodyPr lIns="0" tIns="0" rIns="0" bIns="0"/>
          <a:lstStyle/>
          <a:p>
            <a:endParaRPr lang="en-US" sz="788"/>
          </a:p>
        </p:txBody>
      </p:sp>
      <p:sp>
        <p:nvSpPr>
          <p:cNvPr id="2" name="Rectangle 9"/>
          <p:cNvSpPr>
            <a:spLocks/>
          </p:cNvSpPr>
          <p:nvPr/>
        </p:nvSpPr>
        <p:spPr bwMode="auto">
          <a:xfrm>
            <a:off x="2885103" y="1656340"/>
            <a:ext cx="380636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r>
              <a:rPr lang="en-US" sz="5400" dirty="0">
                <a:solidFill>
                  <a:srgbClr val="FFFEFE"/>
                </a:solidFill>
                <a:latin typeface="Bebas Neue" charset="0"/>
                <a:ea typeface="ＭＳ Ｐゴシック" charset="0"/>
                <a:sym typeface="Bebas Neue" charset="0"/>
              </a:rPr>
              <a:t>Backup Slides</a:t>
            </a:r>
          </a:p>
        </p:txBody>
      </p:sp>
      <p:sp>
        <p:nvSpPr>
          <p:cNvPr id="3" name="Slide Number Placeholder 2"/>
          <p:cNvSpPr>
            <a:spLocks noGrp="1"/>
          </p:cNvSpPr>
          <p:nvPr>
            <p:ph type="sldNum" sz="quarter" idx="10"/>
          </p:nvPr>
        </p:nvSpPr>
        <p:spPr>
          <a:xfrm>
            <a:off x="8619257" y="381105"/>
            <a:ext cx="117821" cy="138500"/>
          </a:xfrm>
        </p:spPr>
        <p:txBody>
          <a:bodyPr/>
          <a:lstStyle/>
          <a:p>
            <a:pPr>
              <a:defRPr/>
            </a:pPr>
            <a:fld id="{FA7B7BEA-FF61-5044-8584-9B239E5827BF}" type="slidenum">
              <a:rPr lang="uk-UA" smtClean="0"/>
              <a:pPr>
                <a:defRPr/>
              </a:pPr>
              <a:t>68</a:t>
            </a:fld>
            <a:endParaRPr lang="uk-UA" dirty="0"/>
          </a:p>
        </p:txBody>
      </p:sp>
    </p:spTree>
    <p:extLst>
      <p:ext uri="{BB962C8B-B14F-4D97-AF65-F5344CB8AC3E}">
        <p14:creationId xmlns:p14="http://schemas.microsoft.com/office/powerpoint/2010/main" val="77998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69</a:t>
            </a:fld>
            <a:endParaRPr sz="900">
              <a:solidFill>
                <a:schemeClr val="bg1"/>
              </a:solidFill>
              <a:latin typeface="Montserrat-Regular" charset="0"/>
              <a:ea typeface="ＭＳ Ｐゴシック" charset="0"/>
              <a:cs typeface="ＭＳ Ｐゴシック" charset="0"/>
            </a:endParaRP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14" name="Straight Connector 13">
            <a:extLst>
              <a:ext uri="{FF2B5EF4-FFF2-40B4-BE49-F238E27FC236}">
                <a16:creationId xmlns:a16="http://schemas.microsoft.com/office/drawing/2014/main" id="{50F5FF9F-A1C0-1E4B-A7C1-D1DF3217635F}"/>
              </a:ext>
            </a:extLst>
          </p:cNvPr>
          <p:cNvCxnSpPr>
            <a:cxnSpLocks/>
          </p:cNvCxnSpPr>
          <p:nvPr/>
        </p:nvCxnSpPr>
        <p:spPr bwMode="auto">
          <a:xfrm flipH="1">
            <a:off x="1403648" y="4178654"/>
            <a:ext cx="5904656"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14345" name="Group 14344">
            <a:extLst>
              <a:ext uri="{FF2B5EF4-FFF2-40B4-BE49-F238E27FC236}">
                <a16:creationId xmlns:a16="http://schemas.microsoft.com/office/drawing/2014/main" id="{97C58DD8-4ACB-3F4D-95BE-96EA675BC399}"/>
              </a:ext>
            </a:extLst>
          </p:cNvPr>
          <p:cNvGrpSpPr/>
          <p:nvPr/>
        </p:nvGrpSpPr>
        <p:grpSpPr>
          <a:xfrm>
            <a:off x="1852758" y="1663797"/>
            <a:ext cx="2646106" cy="338554"/>
            <a:chOff x="1852758" y="1663797"/>
            <a:chExt cx="2646106" cy="338554"/>
          </a:xfrm>
        </p:grpSpPr>
        <p:cxnSp>
          <p:nvCxnSpPr>
            <p:cNvPr id="13" name="Straight Arrow Connector 12">
              <a:extLst>
                <a:ext uri="{FF2B5EF4-FFF2-40B4-BE49-F238E27FC236}">
                  <a16:creationId xmlns:a16="http://schemas.microsoft.com/office/drawing/2014/main" id="{7426C274-B26B-C34C-8914-799D423A3C48}"/>
                </a:ext>
              </a:extLst>
            </p:cNvPr>
            <p:cNvCxnSpPr>
              <a:cxnSpLocks/>
            </p:cNvCxnSpPr>
            <p:nvPr/>
          </p:nvCxnSpPr>
          <p:spPr bwMode="auto">
            <a:xfrm>
              <a:off x="1852758" y="1854481"/>
              <a:ext cx="2646106"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3" name="TextBox 22">
              <a:extLst>
                <a:ext uri="{FF2B5EF4-FFF2-40B4-BE49-F238E27FC236}">
                  <a16:creationId xmlns:a16="http://schemas.microsoft.com/office/drawing/2014/main" id="{ACB5B64E-5CA3-5545-8062-7F73D5D291FD}"/>
                </a:ext>
              </a:extLst>
            </p:cNvPr>
            <p:cNvSpPr txBox="1"/>
            <p:nvPr/>
          </p:nvSpPr>
          <p:spPr>
            <a:xfrm>
              <a:off x="2605071" y="1663797"/>
              <a:ext cx="1234633" cy="338554"/>
            </a:xfrm>
            <a:prstGeom prst="rect">
              <a:avLst/>
            </a:prstGeom>
            <a:solidFill>
              <a:schemeClr val="bg1"/>
            </a:solidFill>
          </p:spPr>
          <p:txBody>
            <a:bodyPr wrap="none" rtlCol="0">
              <a:spAutoFit/>
            </a:bodyPr>
            <a:lstStyle/>
            <a:p>
              <a:r>
                <a:rPr lang="en-US" sz="1600" dirty="0"/>
                <a:t>Channel 128</a:t>
              </a:r>
            </a:p>
          </p:txBody>
        </p:sp>
      </p:grpSp>
      <p:sp>
        <p:nvSpPr>
          <p:cNvPr id="20" name="TextBox 19">
            <a:extLst>
              <a:ext uri="{FF2B5EF4-FFF2-40B4-BE49-F238E27FC236}">
                <a16:creationId xmlns:a16="http://schemas.microsoft.com/office/drawing/2014/main" id="{876C766A-D4FB-284F-94E1-FA52944FC0DE}"/>
              </a:ext>
            </a:extLst>
          </p:cNvPr>
          <p:cNvSpPr txBox="1"/>
          <p:nvPr/>
        </p:nvSpPr>
        <p:spPr>
          <a:xfrm>
            <a:off x="1021673" y="1179399"/>
            <a:ext cx="689611" cy="307777"/>
          </a:xfrm>
          <a:prstGeom prst="rect">
            <a:avLst/>
          </a:prstGeom>
          <a:noFill/>
        </p:spPr>
        <p:txBody>
          <a:bodyPr wrap="none" rtlCol="0">
            <a:spAutoFit/>
          </a:bodyPr>
          <a:lstStyle/>
          <a:p>
            <a:r>
              <a:rPr lang="en-US" sz="1400" dirty="0" err="1">
                <a:solidFill>
                  <a:schemeClr val="accent1"/>
                </a:solidFill>
              </a:rPr>
              <a:t>MinCT</a:t>
            </a:r>
            <a:endParaRPr lang="en-US" sz="1400" dirty="0">
              <a:solidFill>
                <a:schemeClr val="accent1"/>
              </a:solidFill>
            </a:endParaRPr>
          </a:p>
        </p:txBody>
      </p:sp>
      <p:sp>
        <p:nvSpPr>
          <p:cNvPr id="27" name="Arc 26">
            <a:extLst>
              <a:ext uri="{FF2B5EF4-FFF2-40B4-BE49-F238E27FC236}">
                <a16:creationId xmlns:a16="http://schemas.microsoft.com/office/drawing/2014/main" id="{E386BDCF-CB4C-C542-B129-40EE54F4AA4F}"/>
              </a:ext>
            </a:extLst>
          </p:cNvPr>
          <p:cNvSpPr/>
          <p:nvPr/>
        </p:nvSpPr>
        <p:spPr>
          <a:xfrm rot="1747713">
            <a:off x="-1301621" y="867541"/>
            <a:ext cx="3444822" cy="2999691"/>
          </a:xfrm>
          <a:prstGeom prst="arc">
            <a:avLst>
              <a:gd name="adj1" fmla="val 17762465"/>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337" name="Group 14336">
            <a:extLst>
              <a:ext uri="{FF2B5EF4-FFF2-40B4-BE49-F238E27FC236}">
                <a16:creationId xmlns:a16="http://schemas.microsoft.com/office/drawing/2014/main" id="{7D4FAAA8-8B90-8F48-8A33-D5D67BA56D3D}"/>
              </a:ext>
            </a:extLst>
          </p:cNvPr>
          <p:cNvGrpSpPr/>
          <p:nvPr/>
        </p:nvGrpSpPr>
        <p:grpSpPr>
          <a:xfrm>
            <a:off x="197609" y="1988008"/>
            <a:ext cx="1146468" cy="935727"/>
            <a:chOff x="197609" y="1988008"/>
            <a:chExt cx="1146468" cy="935727"/>
          </a:xfrm>
        </p:grpSpPr>
        <p:pic>
          <p:nvPicPr>
            <p:cNvPr id="17"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63CCAA56-4FD1-0F41-8FBD-F7596A17B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510" y="1988008"/>
              <a:ext cx="406904" cy="57558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8BA7476-2B06-D444-AAD2-E3F1C5F0A998}"/>
                </a:ext>
              </a:extLst>
            </p:cNvPr>
            <p:cNvSpPr txBox="1"/>
            <p:nvPr/>
          </p:nvSpPr>
          <p:spPr>
            <a:xfrm>
              <a:off x="197609" y="2585181"/>
              <a:ext cx="1146468" cy="338554"/>
            </a:xfrm>
            <a:prstGeom prst="rect">
              <a:avLst/>
            </a:prstGeom>
            <a:noFill/>
          </p:spPr>
          <p:txBody>
            <a:bodyPr wrap="none" rtlCol="0">
              <a:spAutoFit/>
            </a:bodyPr>
            <a:lstStyle/>
            <a:p>
              <a:r>
                <a:rPr lang="en-US" sz="1600" dirty="0" err="1"/>
                <a:t>WiFi</a:t>
              </a:r>
              <a:r>
                <a:rPr lang="en-US" sz="1600" dirty="0"/>
                <a:t> Client</a:t>
              </a:r>
            </a:p>
          </p:txBody>
        </p:sp>
      </p:grpSp>
      <p:grpSp>
        <p:nvGrpSpPr>
          <p:cNvPr id="14338" name="Group 14337">
            <a:extLst>
              <a:ext uri="{FF2B5EF4-FFF2-40B4-BE49-F238E27FC236}">
                <a16:creationId xmlns:a16="http://schemas.microsoft.com/office/drawing/2014/main" id="{C8010710-E613-0A48-BC89-95F7857E2C05}"/>
              </a:ext>
            </a:extLst>
          </p:cNvPr>
          <p:cNvGrpSpPr/>
          <p:nvPr/>
        </p:nvGrpSpPr>
        <p:grpSpPr>
          <a:xfrm>
            <a:off x="-24685" y="3667752"/>
            <a:ext cx="1429302" cy="1208254"/>
            <a:chOff x="-24685" y="3667752"/>
            <a:chExt cx="1429302" cy="1208254"/>
          </a:xfrm>
        </p:grpSpPr>
        <p:pic>
          <p:nvPicPr>
            <p:cNvPr id="15"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11D6E176-3D25-D842-9392-852AEDA9C5AF}"/>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07504" y="3698572"/>
              <a:ext cx="479605" cy="51693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81B49D24-82EB-F247-9FF1-B5CB62CD4C73}"/>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5371" y="3698571"/>
              <a:ext cx="479605" cy="51693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2F1FE4C-F967-3F4E-9BC6-A15C005D8948}"/>
                    </a:ext>
                  </a:extLst>
                </p:cNvPr>
                <p:cNvSpPr txBox="1"/>
                <p:nvPr/>
              </p:nvSpPr>
              <p:spPr>
                <a:xfrm>
                  <a:off x="429087" y="3667752"/>
                  <a:ext cx="657680"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m:t>
                        </m:r>
                      </m:oMath>
                    </m:oMathPara>
                  </a14:m>
                  <a:endParaRPr lang="en-US" sz="2000" dirty="0"/>
                </a:p>
              </p:txBody>
            </p:sp>
          </mc:Choice>
          <mc:Fallback xmlns="">
            <p:sp>
              <p:nvSpPr>
                <p:cNvPr id="28" name="TextBox 27">
                  <a:extLst>
                    <a:ext uri="{FF2B5EF4-FFF2-40B4-BE49-F238E27FC236}">
                      <a16:creationId xmlns:a16="http://schemas.microsoft.com/office/drawing/2014/main" id="{22F1FE4C-F967-3F4E-9BC6-A15C005D8948}"/>
                    </a:ext>
                  </a:extLst>
                </p:cNvPr>
                <p:cNvSpPr txBox="1">
                  <a:spLocks noRot="1" noChangeAspect="1" noMove="1" noResize="1" noEditPoints="1" noAdjustHandles="1" noChangeArrowheads="1" noChangeShapeType="1" noTextEdit="1"/>
                </p:cNvSpPr>
                <p:nvPr/>
              </p:nvSpPr>
              <p:spPr>
                <a:xfrm>
                  <a:off x="429087" y="3667752"/>
                  <a:ext cx="657680" cy="615553"/>
                </a:xfrm>
                <a:prstGeom prst="rect">
                  <a:avLst/>
                </a:prstGeom>
                <a:blipFill>
                  <a:blip r:embed="rId6"/>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20DDEBC3-31BE-104E-B935-A3CFE2139ED0}"/>
                </a:ext>
              </a:extLst>
            </p:cNvPr>
            <p:cNvSpPr txBox="1"/>
            <p:nvPr/>
          </p:nvSpPr>
          <p:spPr>
            <a:xfrm>
              <a:off x="-24685" y="4291231"/>
              <a:ext cx="1429302" cy="584775"/>
            </a:xfrm>
            <a:prstGeom prst="rect">
              <a:avLst/>
            </a:prstGeom>
            <a:noFill/>
          </p:spPr>
          <p:txBody>
            <a:bodyPr wrap="none" rtlCol="0">
              <a:spAutoFit/>
            </a:bodyPr>
            <a:lstStyle/>
            <a:p>
              <a:r>
                <a:rPr lang="en-US" sz="1600" dirty="0"/>
                <a:t>APs</a:t>
              </a:r>
            </a:p>
            <a:p>
              <a:r>
                <a:rPr lang="en-US" sz="1600" dirty="0"/>
                <a:t>in the network</a:t>
              </a:r>
            </a:p>
          </p:txBody>
        </p:sp>
      </p:grpSp>
      <p:cxnSp>
        <p:nvCxnSpPr>
          <p:cNvPr id="24" name="Straight Arrow Connector 23">
            <a:extLst>
              <a:ext uri="{FF2B5EF4-FFF2-40B4-BE49-F238E27FC236}">
                <a16:creationId xmlns:a16="http://schemas.microsoft.com/office/drawing/2014/main" id="{EAA44B77-141D-6C4A-B70D-CB7019674E25}"/>
              </a:ext>
            </a:extLst>
          </p:cNvPr>
          <p:cNvCxnSpPr/>
          <p:nvPr/>
        </p:nvCxnSpPr>
        <p:spPr bwMode="auto">
          <a:xfrm flipV="1">
            <a:off x="1907704" y="3516788"/>
            <a:ext cx="0" cy="661866"/>
          </a:xfrm>
          <a:prstGeom prst="straightConnector1">
            <a:avLst/>
          </a:prstGeom>
          <a:blipFill dpi="0" rotWithShape="0">
            <a:blip r:embed="rId3"/>
            <a:srcRect/>
            <a:tile tx="0" ty="0" sx="100000" sy="100000" flip="none" algn="tl"/>
          </a:blipFill>
          <a:ln w="25400" cap="flat" cmpd="sng" algn="ctr">
            <a:solidFill>
              <a:schemeClr val="accent1"/>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4" name="Straight Arrow Connector 33">
            <a:extLst>
              <a:ext uri="{FF2B5EF4-FFF2-40B4-BE49-F238E27FC236}">
                <a16:creationId xmlns:a16="http://schemas.microsoft.com/office/drawing/2014/main" id="{4F96E1E0-D7D5-5740-A074-0DCFBD1002AB}"/>
              </a:ext>
            </a:extLst>
          </p:cNvPr>
          <p:cNvCxnSpPr/>
          <p:nvPr/>
        </p:nvCxnSpPr>
        <p:spPr bwMode="auto">
          <a:xfrm flipV="1">
            <a:off x="1979712" y="3516788"/>
            <a:ext cx="0" cy="661866"/>
          </a:xfrm>
          <a:prstGeom prst="straightConnector1">
            <a:avLst/>
          </a:prstGeom>
          <a:blipFill dpi="0" rotWithShape="0">
            <a:blip r:embed="rId3"/>
            <a:srcRect/>
            <a:tile tx="0" ty="0" sx="100000" sy="100000" flip="none" algn="tl"/>
          </a:blipFill>
          <a:ln w="25400" cap="flat" cmpd="sng" algn="ctr">
            <a:solidFill>
              <a:srgbClr val="FFFF00"/>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Arrow Connector 38">
            <a:extLst>
              <a:ext uri="{FF2B5EF4-FFF2-40B4-BE49-F238E27FC236}">
                <a16:creationId xmlns:a16="http://schemas.microsoft.com/office/drawing/2014/main" id="{80CAFA1B-CB85-6C41-B10A-08DE0B42857D}"/>
              </a:ext>
            </a:extLst>
          </p:cNvPr>
          <p:cNvCxnSpPr/>
          <p:nvPr/>
        </p:nvCxnSpPr>
        <p:spPr bwMode="auto">
          <a:xfrm flipV="1">
            <a:off x="2051720" y="3507854"/>
            <a:ext cx="0" cy="661866"/>
          </a:xfrm>
          <a:prstGeom prst="straightConnector1">
            <a:avLst/>
          </a:prstGeom>
          <a:blipFill dpi="0" rotWithShape="0">
            <a:blip r:embed="rId3"/>
            <a:srcRect/>
            <a:tile tx="0" ty="0" sx="100000" sy="100000" flip="none" algn="tl"/>
          </a:blipFill>
          <a:ln w="25400" cap="flat" cmpd="sng" algn="ctr">
            <a:solidFill>
              <a:schemeClr val="bg2">
                <a:lumMod val="75000"/>
              </a:schemeClr>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1" name="Straight Arrow Connector 40">
            <a:extLst>
              <a:ext uri="{FF2B5EF4-FFF2-40B4-BE49-F238E27FC236}">
                <a16:creationId xmlns:a16="http://schemas.microsoft.com/office/drawing/2014/main" id="{96349213-F5BF-F043-A6B5-13E616BB9198}"/>
              </a:ext>
            </a:extLst>
          </p:cNvPr>
          <p:cNvCxnSpPr/>
          <p:nvPr/>
        </p:nvCxnSpPr>
        <p:spPr bwMode="auto">
          <a:xfrm flipV="1">
            <a:off x="2141608" y="3516788"/>
            <a:ext cx="0" cy="661866"/>
          </a:xfrm>
          <a:prstGeom prst="straightConnector1">
            <a:avLst/>
          </a:prstGeom>
          <a:blipFill dpi="0" rotWithShape="0">
            <a:blip r:embed="rId3"/>
            <a:srcRect/>
            <a:tile tx="0" ty="0" sx="100000" sy="100000" flip="none" algn="tl"/>
          </a:blipFill>
          <a:ln w="25400" cap="flat" cmpd="sng" algn="ctr">
            <a:solidFill>
              <a:schemeClr val="accent3"/>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2" name="Straight Arrow Connector 41">
            <a:extLst>
              <a:ext uri="{FF2B5EF4-FFF2-40B4-BE49-F238E27FC236}">
                <a16:creationId xmlns:a16="http://schemas.microsoft.com/office/drawing/2014/main" id="{0C5C4174-54AF-F54D-8E9C-DC3E21A7D4E4}"/>
              </a:ext>
            </a:extLst>
          </p:cNvPr>
          <p:cNvCxnSpPr>
            <a:cxnSpLocks/>
          </p:cNvCxnSpPr>
          <p:nvPr/>
        </p:nvCxnSpPr>
        <p:spPr bwMode="auto">
          <a:xfrm>
            <a:off x="1828914" y="1542442"/>
            <a:ext cx="2665240"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3" name="Arc 42">
            <a:extLst>
              <a:ext uri="{FF2B5EF4-FFF2-40B4-BE49-F238E27FC236}">
                <a16:creationId xmlns:a16="http://schemas.microsoft.com/office/drawing/2014/main" id="{C4544DA8-7A41-8946-B1FF-F5FA3F24D75B}"/>
              </a:ext>
            </a:extLst>
          </p:cNvPr>
          <p:cNvSpPr/>
          <p:nvPr/>
        </p:nvSpPr>
        <p:spPr>
          <a:xfrm rot="19852287" flipH="1">
            <a:off x="3020729" y="273137"/>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a:extLst>
              <a:ext uri="{FF2B5EF4-FFF2-40B4-BE49-F238E27FC236}">
                <a16:creationId xmlns:a16="http://schemas.microsoft.com/office/drawing/2014/main" id="{2B539284-DB12-6C48-BD2D-4C9FDB4A6046}"/>
              </a:ext>
            </a:extLst>
          </p:cNvPr>
          <p:cNvSpPr txBox="1"/>
          <p:nvPr/>
        </p:nvSpPr>
        <p:spPr>
          <a:xfrm>
            <a:off x="3139723" y="865342"/>
            <a:ext cx="726481" cy="307777"/>
          </a:xfrm>
          <a:prstGeom prst="rect">
            <a:avLst/>
          </a:prstGeom>
          <a:noFill/>
        </p:spPr>
        <p:txBody>
          <a:bodyPr wrap="none" rtlCol="0">
            <a:spAutoFit/>
          </a:bodyPr>
          <a:lstStyle/>
          <a:p>
            <a:r>
              <a:rPr lang="en-US" sz="1400" dirty="0" err="1">
                <a:solidFill>
                  <a:schemeClr val="accent1"/>
                </a:solidFill>
              </a:rPr>
              <a:t>MaxCT</a:t>
            </a:r>
            <a:endParaRPr lang="en-US" sz="1400" dirty="0">
              <a:solidFill>
                <a:schemeClr val="accent1"/>
              </a:solidFill>
            </a:endParaRPr>
          </a:p>
        </p:txBody>
      </p:sp>
      <p:cxnSp>
        <p:nvCxnSpPr>
          <p:cNvPr id="29" name="Straight Connector 28">
            <a:extLst>
              <a:ext uri="{FF2B5EF4-FFF2-40B4-BE49-F238E27FC236}">
                <a16:creationId xmlns:a16="http://schemas.microsoft.com/office/drawing/2014/main" id="{F2745628-12C6-134D-9DF4-8B14EC07AFFA}"/>
              </a:ext>
            </a:extLst>
          </p:cNvPr>
          <p:cNvCxnSpPr>
            <a:cxnSpLocks/>
          </p:cNvCxnSpPr>
          <p:nvPr/>
        </p:nvCxnSpPr>
        <p:spPr bwMode="auto">
          <a:xfrm>
            <a:off x="1834752" y="1443642"/>
            <a:ext cx="0" cy="832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7" name="Straight Connector 46">
            <a:extLst>
              <a:ext uri="{FF2B5EF4-FFF2-40B4-BE49-F238E27FC236}">
                <a16:creationId xmlns:a16="http://schemas.microsoft.com/office/drawing/2014/main" id="{9F3D3986-BA47-A044-84BB-C5CAE3BC7F03}"/>
              </a:ext>
            </a:extLst>
          </p:cNvPr>
          <p:cNvCxnSpPr>
            <a:cxnSpLocks/>
          </p:cNvCxnSpPr>
          <p:nvPr/>
        </p:nvCxnSpPr>
        <p:spPr bwMode="auto">
          <a:xfrm>
            <a:off x="4498864" y="1555718"/>
            <a:ext cx="0" cy="720080"/>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9" name="Straight Connector 48">
            <a:extLst>
              <a:ext uri="{FF2B5EF4-FFF2-40B4-BE49-F238E27FC236}">
                <a16:creationId xmlns:a16="http://schemas.microsoft.com/office/drawing/2014/main" id="{96946866-C850-D740-8256-BBC8E044DFC8}"/>
              </a:ext>
            </a:extLst>
          </p:cNvPr>
          <p:cNvCxnSpPr>
            <a:cxnSpLocks/>
          </p:cNvCxnSpPr>
          <p:nvPr/>
        </p:nvCxnSpPr>
        <p:spPr bwMode="auto">
          <a:xfrm>
            <a:off x="4572000" y="1895584"/>
            <a:ext cx="0" cy="380214"/>
          </a:xfrm>
          <a:prstGeom prst="line">
            <a:avLst/>
          </a:prstGeom>
          <a:blipFill dpi="0" rotWithShape="0">
            <a:blip r:embed="rId3"/>
            <a:srcRect/>
            <a:tile tx="0" ty="0" sx="100000" sy="100000" flip="none" algn="tl"/>
          </a:blipFill>
          <a:ln w="25400" cap="flat" cmpd="sng" algn="ctr">
            <a:solidFill>
              <a:srgbClr val="00000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0" name="TextBox 49">
            <a:extLst>
              <a:ext uri="{FF2B5EF4-FFF2-40B4-BE49-F238E27FC236}">
                <a16:creationId xmlns:a16="http://schemas.microsoft.com/office/drawing/2014/main" id="{7B553566-32E0-1C49-81F5-618A288D4B2F}"/>
              </a:ext>
            </a:extLst>
          </p:cNvPr>
          <p:cNvSpPr txBox="1"/>
          <p:nvPr/>
        </p:nvSpPr>
        <p:spPr>
          <a:xfrm>
            <a:off x="4203025" y="858867"/>
            <a:ext cx="1492523" cy="584775"/>
          </a:xfrm>
          <a:prstGeom prst="rect">
            <a:avLst/>
          </a:prstGeom>
          <a:noFill/>
        </p:spPr>
        <p:txBody>
          <a:bodyPr wrap="none" rtlCol="0">
            <a:spAutoFit/>
          </a:bodyPr>
          <a:lstStyle/>
          <a:p>
            <a:r>
              <a:rPr lang="en-US" sz="1600" dirty="0"/>
              <a:t>Channel </a:t>
            </a:r>
          </a:p>
          <a:p>
            <a:r>
              <a:rPr lang="en-US" sz="1600" dirty="0"/>
              <a:t>Switching Delay</a:t>
            </a:r>
          </a:p>
        </p:txBody>
      </p:sp>
      <p:cxnSp>
        <p:nvCxnSpPr>
          <p:cNvPr id="51" name="Straight Arrow Connector 50">
            <a:extLst>
              <a:ext uri="{FF2B5EF4-FFF2-40B4-BE49-F238E27FC236}">
                <a16:creationId xmlns:a16="http://schemas.microsoft.com/office/drawing/2014/main" id="{C6265065-B92E-1B4B-8627-59744CF597BF}"/>
              </a:ext>
            </a:extLst>
          </p:cNvPr>
          <p:cNvCxnSpPr/>
          <p:nvPr/>
        </p:nvCxnSpPr>
        <p:spPr bwMode="auto">
          <a:xfrm>
            <a:off x="4572000" y="2267228"/>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2" name="TextBox 51">
            <a:extLst>
              <a:ext uri="{FF2B5EF4-FFF2-40B4-BE49-F238E27FC236}">
                <a16:creationId xmlns:a16="http://schemas.microsoft.com/office/drawing/2014/main" id="{F8A78310-A76E-3F45-BC94-B5235737BBC8}"/>
              </a:ext>
            </a:extLst>
          </p:cNvPr>
          <p:cNvSpPr txBox="1"/>
          <p:nvPr/>
        </p:nvSpPr>
        <p:spPr>
          <a:xfrm>
            <a:off x="4203025" y="2397996"/>
            <a:ext cx="1409040" cy="338554"/>
          </a:xfrm>
          <a:prstGeom prst="rect">
            <a:avLst/>
          </a:prstGeom>
          <a:solidFill>
            <a:schemeClr val="bg1"/>
          </a:solidFill>
        </p:spPr>
        <p:txBody>
          <a:bodyPr wrap="none" rtlCol="0">
            <a:spAutoFit/>
          </a:bodyPr>
          <a:lstStyle/>
          <a:p>
            <a:r>
              <a:rPr lang="en-US" sz="1600" dirty="0"/>
              <a:t>Probe Request</a:t>
            </a:r>
          </a:p>
        </p:txBody>
      </p:sp>
      <p:grpSp>
        <p:nvGrpSpPr>
          <p:cNvPr id="14346" name="Group 14345">
            <a:extLst>
              <a:ext uri="{FF2B5EF4-FFF2-40B4-BE49-F238E27FC236}">
                <a16:creationId xmlns:a16="http://schemas.microsoft.com/office/drawing/2014/main" id="{0888659B-A11C-1E41-9746-7F2F02FCA359}"/>
              </a:ext>
            </a:extLst>
          </p:cNvPr>
          <p:cNvGrpSpPr/>
          <p:nvPr/>
        </p:nvGrpSpPr>
        <p:grpSpPr>
          <a:xfrm>
            <a:off x="1828914" y="2852846"/>
            <a:ext cx="4759310" cy="338554"/>
            <a:chOff x="1828914" y="2852846"/>
            <a:chExt cx="4759310" cy="338554"/>
          </a:xfrm>
        </p:grpSpPr>
        <p:cxnSp>
          <p:nvCxnSpPr>
            <p:cNvPr id="53" name="Straight Arrow Connector 52">
              <a:extLst>
                <a:ext uri="{FF2B5EF4-FFF2-40B4-BE49-F238E27FC236}">
                  <a16:creationId xmlns:a16="http://schemas.microsoft.com/office/drawing/2014/main" id="{53DAAD62-506A-B146-9D1A-0ED8A0E751D0}"/>
                </a:ext>
              </a:extLst>
            </p:cNvPr>
            <p:cNvCxnSpPr>
              <a:cxnSpLocks/>
            </p:cNvCxnSpPr>
            <p:nvPr/>
          </p:nvCxnSpPr>
          <p:spPr bwMode="auto">
            <a:xfrm>
              <a:off x="1828914" y="3055632"/>
              <a:ext cx="4759310"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5" name="TextBox 54">
              <a:extLst>
                <a:ext uri="{FF2B5EF4-FFF2-40B4-BE49-F238E27FC236}">
                  <a16:creationId xmlns:a16="http://schemas.microsoft.com/office/drawing/2014/main" id="{A8CFBFB8-7D60-A746-B58D-9F1E84B17B08}"/>
                </a:ext>
              </a:extLst>
            </p:cNvPr>
            <p:cNvSpPr txBox="1"/>
            <p:nvPr/>
          </p:nvSpPr>
          <p:spPr>
            <a:xfrm>
              <a:off x="2975022" y="2852846"/>
              <a:ext cx="1234633" cy="338554"/>
            </a:xfrm>
            <a:prstGeom prst="rect">
              <a:avLst/>
            </a:prstGeom>
            <a:solidFill>
              <a:schemeClr val="bg1"/>
            </a:solidFill>
          </p:spPr>
          <p:txBody>
            <a:bodyPr wrap="none" rtlCol="0">
              <a:spAutoFit/>
            </a:bodyPr>
            <a:lstStyle/>
            <a:p>
              <a:r>
                <a:rPr lang="en-US" sz="1600" dirty="0"/>
                <a:t>Channel 128</a:t>
              </a:r>
            </a:p>
          </p:txBody>
        </p:sp>
      </p:grpSp>
      <p:sp>
        <p:nvSpPr>
          <p:cNvPr id="56" name="Arc 55">
            <a:extLst>
              <a:ext uri="{FF2B5EF4-FFF2-40B4-BE49-F238E27FC236}">
                <a16:creationId xmlns:a16="http://schemas.microsoft.com/office/drawing/2014/main" id="{ED007505-1FB5-4E4E-B1F2-24CE14AA9844}"/>
              </a:ext>
            </a:extLst>
          </p:cNvPr>
          <p:cNvSpPr/>
          <p:nvPr/>
        </p:nvSpPr>
        <p:spPr>
          <a:xfrm rot="19852287" flipH="1">
            <a:off x="4434678" y="488163"/>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E0090BD6-9C3E-3349-A113-EF78AD6DBA70}"/>
              </a:ext>
            </a:extLst>
          </p:cNvPr>
          <p:cNvGraphicFramePr>
            <a:graphicFrameLocks noGrp="1"/>
          </p:cNvGraphicFramePr>
          <p:nvPr/>
        </p:nvGraphicFramePr>
        <p:xfrm>
          <a:off x="1475656" y="2140645"/>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graphicFrame>
        <p:nvGraphicFramePr>
          <p:cNvPr id="46" name="Table 45">
            <a:extLst>
              <a:ext uri="{FF2B5EF4-FFF2-40B4-BE49-F238E27FC236}">
                <a16:creationId xmlns:a16="http://schemas.microsoft.com/office/drawing/2014/main" id="{226D3A1F-2314-2D4B-9CEE-223A45EF1328}"/>
              </a:ext>
            </a:extLst>
          </p:cNvPr>
          <p:cNvGraphicFramePr>
            <a:graphicFrameLocks noGrp="1"/>
          </p:cNvGraphicFramePr>
          <p:nvPr/>
        </p:nvGraphicFramePr>
        <p:xfrm>
          <a:off x="1475656" y="4051821"/>
          <a:ext cx="5322630" cy="253667"/>
        </p:xfrm>
        <a:graphic>
          <a:graphicData uri="http://schemas.openxmlformats.org/drawingml/2006/table">
            <a:tbl>
              <a:tblPr firstRow="1" bandRow="1">
                <a:tableStyleId>{5940675A-B579-460E-94D1-54222C63F5DA}</a:tableStyleId>
              </a:tblPr>
              <a:tblGrid>
                <a:gridCol w="354842">
                  <a:extLst>
                    <a:ext uri="{9D8B030D-6E8A-4147-A177-3AD203B41FA5}">
                      <a16:colId xmlns:a16="http://schemas.microsoft.com/office/drawing/2014/main" val="672511688"/>
                    </a:ext>
                  </a:extLst>
                </a:gridCol>
                <a:gridCol w="354842">
                  <a:extLst>
                    <a:ext uri="{9D8B030D-6E8A-4147-A177-3AD203B41FA5}">
                      <a16:colId xmlns:a16="http://schemas.microsoft.com/office/drawing/2014/main" val="3335534605"/>
                    </a:ext>
                  </a:extLst>
                </a:gridCol>
                <a:gridCol w="354842">
                  <a:extLst>
                    <a:ext uri="{9D8B030D-6E8A-4147-A177-3AD203B41FA5}">
                      <a16:colId xmlns:a16="http://schemas.microsoft.com/office/drawing/2014/main" val="3016146903"/>
                    </a:ext>
                  </a:extLst>
                </a:gridCol>
                <a:gridCol w="354842">
                  <a:extLst>
                    <a:ext uri="{9D8B030D-6E8A-4147-A177-3AD203B41FA5}">
                      <a16:colId xmlns:a16="http://schemas.microsoft.com/office/drawing/2014/main" val="2948489708"/>
                    </a:ext>
                  </a:extLst>
                </a:gridCol>
                <a:gridCol w="354842">
                  <a:extLst>
                    <a:ext uri="{9D8B030D-6E8A-4147-A177-3AD203B41FA5}">
                      <a16:colId xmlns:a16="http://schemas.microsoft.com/office/drawing/2014/main" val="2258964997"/>
                    </a:ext>
                  </a:extLst>
                </a:gridCol>
                <a:gridCol w="354842">
                  <a:extLst>
                    <a:ext uri="{9D8B030D-6E8A-4147-A177-3AD203B41FA5}">
                      <a16:colId xmlns:a16="http://schemas.microsoft.com/office/drawing/2014/main" val="128994886"/>
                    </a:ext>
                  </a:extLst>
                </a:gridCol>
                <a:gridCol w="354842">
                  <a:extLst>
                    <a:ext uri="{9D8B030D-6E8A-4147-A177-3AD203B41FA5}">
                      <a16:colId xmlns:a16="http://schemas.microsoft.com/office/drawing/2014/main" val="3847927658"/>
                    </a:ext>
                  </a:extLst>
                </a:gridCol>
                <a:gridCol w="354842">
                  <a:extLst>
                    <a:ext uri="{9D8B030D-6E8A-4147-A177-3AD203B41FA5}">
                      <a16:colId xmlns:a16="http://schemas.microsoft.com/office/drawing/2014/main" val="3486552997"/>
                    </a:ext>
                  </a:extLst>
                </a:gridCol>
                <a:gridCol w="354842">
                  <a:extLst>
                    <a:ext uri="{9D8B030D-6E8A-4147-A177-3AD203B41FA5}">
                      <a16:colId xmlns:a16="http://schemas.microsoft.com/office/drawing/2014/main" val="2502139415"/>
                    </a:ext>
                  </a:extLst>
                </a:gridCol>
                <a:gridCol w="354842">
                  <a:extLst>
                    <a:ext uri="{9D8B030D-6E8A-4147-A177-3AD203B41FA5}">
                      <a16:colId xmlns:a16="http://schemas.microsoft.com/office/drawing/2014/main" val="3938039082"/>
                    </a:ext>
                  </a:extLst>
                </a:gridCol>
                <a:gridCol w="354842">
                  <a:extLst>
                    <a:ext uri="{9D8B030D-6E8A-4147-A177-3AD203B41FA5}">
                      <a16:colId xmlns:a16="http://schemas.microsoft.com/office/drawing/2014/main" val="2242429119"/>
                    </a:ext>
                  </a:extLst>
                </a:gridCol>
                <a:gridCol w="354842">
                  <a:extLst>
                    <a:ext uri="{9D8B030D-6E8A-4147-A177-3AD203B41FA5}">
                      <a16:colId xmlns:a16="http://schemas.microsoft.com/office/drawing/2014/main" val="2555494230"/>
                    </a:ext>
                  </a:extLst>
                </a:gridCol>
                <a:gridCol w="354842">
                  <a:extLst>
                    <a:ext uri="{9D8B030D-6E8A-4147-A177-3AD203B41FA5}">
                      <a16:colId xmlns:a16="http://schemas.microsoft.com/office/drawing/2014/main" val="1037925170"/>
                    </a:ext>
                  </a:extLst>
                </a:gridCol>
                <a:gridCol w="354842">
                  <a:extLst>
                    <a:ext uri="{9D8B030D-6E8A-4147-A177-3AD203B41FA5}">
                      <a16:colId xmlns:a16="http://schemas.microsoft.com/office/drawing/2014/main" val="3938266816"/>
                    </a:ext>
                  </a:extLst>
                </a:gridCol>
                <a:gridCol w="354842">
                  <a:extLst>
                    <a:ext uri="{9D8B030D-6E8A-4147-A177-3AD203B41FA5}">
                      <a16:colId xmlns:a16="http://schemas.microsoft.com/office/drawing/2014/main" val="3502190942"/>
                    </a:ext>
                  </a:extLst>
                </a:gridCol>
              </a:tblGrid>
              <a:tr h="253667">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81565783"/>
                  </a:ext>
                </a:extLst>
              </a:tr>
            </a:tbl>
          </a:graphicData>
        </a:graphic>
      </p:graphicFrame>
      <p:cxnSp>
        <p:nvCxnSpPr>
          <p:cNvPr id="48" name="Straight Connector 47">
            <a:extLst>
              <a:ext uri="{FF2B5EF4-FFF2-40B4-BE49-F238E27FC236}">
                <a16:creationId xmlns:a16="http://schemas.microsoft.com/office/drawing/2014/main" id="{5835E3FC-974B-2842-AFA7-1A5557A44EEC}"/>
              </a:ext>
            </a:extLst>
          </p:cNvPr>
          <p:cNvCxnSpPr>
            <a:cxnSpLocks/>
          </p:cNvCxnSpPr>
          <p:nvPr/>
        </p:nvCxnSpPr>
        <p:spPr bwMode="auto">
          <a:xfrm>
            <a:off x="2190355" y="1959715"/>
            <a:ext cx="0" cy="365156"/>
          </a:xfrm>
          <a:prstGeom prst="line">
            <a:avLst/>
          </a:prstGeom>
          <a:blipFill dpi="0" rotWithShape="0">
            <a:blip r:embed="rId3"/>
            <a:srcRect/>
            <a:tile tx="0" ty="0" sx="100000" sy="100000" flip="none" algn="tl"/>
          </a:blipFill>
          <a:ln w="158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54" name="Straight Connector 53">
            <a:extLst>
              <a:ext uri="{FF2B5EF4-FFF2-40B4-BE49-F238E27FC236}">
                <a16:creationId xmlns:a16="http://schemas.microsoft.com/office/drawing/2014/main" id="{49C8F4D9-0949-1742-BB5D-A67457720A27}"/>
              </a:ext>
            </a:extLst>
          </p:cNvPr>
          <p:cNvCxnSpPr>
            <a:cxnSpLocks/>
          </p:cNvCxnSpPr>
          <p:nvPr/>
        </p:nvCxnSpPr>
        <p:spPr bwMode="auto">
          <a:xfrm>
            <a:off x="1828914" y="2136709"/>
            <a:ext cx="371023" cy="0"/>
          </a:xfrm>
          <a:prstGeom prst="line">
            <a:avLst/>
          </a:prstGeom>
          <a:blipFill dpi="0" rotWithShape="0">
            <a:blip r:embed="rId3"/>
            <a:srcRect/>
            <a:tile tx="0" ty="0" sx="100000" sy="100000" flip="none" algn="tl"/>
          </a:blipFill>
          <a:ln w="15875" cap="flat" cmpd="sng" algn="ctr">
            <a:solidFill>
              <a:srgbClr val="000000"/>
            </a:solidFill>
            <a:prstDash val="solid"/>
            <a:round/>
            <a:headEnd type="triangl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 name="Straight Arrow Connector 7">
            <a:extLst>
              <a:ext uri="{FF2B5EF4-FFF2-40B4-BE49-F238E27FC236}">
                <a16:creationId xmlns:a16="http://schemas.microsoft.com/office/drawing/2014/main" id="{3C452BD1-6B72-C74F-95C2-09037196FD85}"/>
              </a:ext>
            </a:extLst>
          </p:cNvPr>
          <p:cNvCxnSpPr/>
          <p:nvPr/>
        </p:nvCxnSpPr>
        <p:spPr bwMode="auto">
          <a:xfrm>
            <a:off x="1835696" y="2263544"/>
            <a:ext cx="0" cy="668246"/>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oval"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 name="TextBox 8">
            <a:extLst>
              <a:ext uri="{FF2B5EF4-FFF2-40B4-BE49-F238E27FC236}">
                <a16:creationId xmlns:a16="http://schemas.microsoft.com/office/drawing/2014/main" id="{E5B1A666-865F-3546-BF37-1A1A16654FFF}"/>
              </a:ext>
            </a:extLst>
          </p:cNvPr>
          <p:cNvSpPr txBox="1"/>
          <p:nvPr/>
        </p:nvSpPr>
        <p:spPr>
          <a:xfrm>
            <a:off x="1437088" y="2394312"/>
            <a:ext cx="1409040" cy="338554"/>
          </a:xfrm>
          <a:prstGeom prst="rect">
            <a:avLst/>
          </a:prstGeom>
          <a:solidFill>
            <a:schemeClr val="bg1"/>
          </a:solidFill>
        </p:spPr>
        <p:txBody>
          <a:bodyPr wrap="none" rtlCol="0">
            <a:spAutoFit/>
          </a:bodyPr>
          <a:lstStyle/>
          <a:p>
            <a:r>
              <a:rPr lang="en-US" sz="1600" dirty="0"/>
              <a:t>Probe Request</a:t>
            </a:r>
          </a:p>
        </p:txBody>
      </p:sp>
      <p:sp>
        <p:nvSpPr>
          <p:cNvPr id="33" name="TextBox 32">
            <a:extLst>
              <a:ext uri="{FF2B5EF4-FFF2-40B4-BE49-F238E27FC236}">
                <a16:creationId xmlns:a16="http://schemas.microsoft.com/office/drawing/2014/main" id="{B26B73B9-8E67-5140-9786-3F42E7E8AF85}"/>
              </a:ext>
            </a:extLst>
          </p:cNvPr>
          <p:cNvSpPr txBox="1"/>
          <p:nvPr/>
        </p:nvSpPr>
        <p:spPr>
          <a:xfrm>
            <a:off x="1482459" y="3724070"/>
            <a:ext cx="1645406" cy="338554"/>
          </a:xfrm>
          <a:prstGeom prst="rect">
            <a:avLst/>
          </a:prstGeom>
          <a:solidFill>
            <a:schemeClr val="bg1"/>
          </a:solidFill>
        </p:spPr>
        <p:txBody>
          <a:bodyPr wrap="square" rtlCol="0">
            <a:spAutoFit/>
          </a:bodyPr>
          <a:lstStyle/>
          <a:p>
            <a:r>
              <a:rPr lang="en-US" sz="1600" dirty="0"/>
              <a:t>Probe Responses</a:t>
            </a:r>
          </a:p>
        </p:txBody>
      </p:sp>
      <p:cxnSp>
        <p:nvCxnSpPr>
          <p:cNvPr id="71" name="Straight Arrow Connector 70">
            <a:extLst>
              <a:ext uri="{FF2B5EF4-FFF2-40B4-BE49-F238E27FC236}">
                <a16:creationId xmlns:a16="http://schemas.microsoft.com/office/drawing/2014/main" id="{C3505CBA-9E3A-0A49-90CF-41AC2BB0D036}"/>
              </a:ext>
            </a:extLst>
          </p:cNvPr>
          <p:cNvCxnSpPr>
            <a:cxnSpLocks/>
          </p:cNvCxnSpPr>
          <p:nvPr/>
        </p:nvCxnSpPr>
        <p:spPr bwMode="auto">
          <a:xfrm>
            <a:off x="4561912" y="1854481"/>
            <a:ext cx="2646106" cy="0"/>
          </a:xfrm>
          <a:prstGeom prst="straightConnector1">
            <a:avLst/>
          </a:prstGeom>
          <a:blipFill dpi="0" rotWithShape="0">
            <a:blip r:embed="rId3"/>
            <a:srcRect/>
            <a:tile tx="0" ty="0" sx="100000" sy="100000" flip="none" algn="tl"/>
          </a:blipFill>
          <a:ln w="25400" cap="flat" cmpd="sng" algn="ctr">
            <a:solidFill>
              <a:srgbClr val="000000"/>
            </a:solidFill>
            <a:prstDash val="sysDot"/>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2" name="TextBox 71">
            <a:extLst>
              <a:ext uri="{FF2B5EF4-FFF2-40B4-BE49-F238E27FC236}">
                <a16:creationId xmlns:a16="http://schemas.microsoft.com/office/drawing/2014/main" id="{F76678E6-958D-6147-A9BA-DC1B928614BD}"/>
              </a:ext>
            </a:extLst>
          </p:cNvPr>
          <p:cNvSpPr txBox="1"/>
          <p:nvPr/>
        </p:nvSpPr>
        <p:spPr>
          <a:xfrm>
            <a:off x="5314225" y="1663797"/>
            <a:ext cx="1234633" cy="338554"/>
          </a:xfrm>
          <a:prstGeom prst="rect">
            <a:avLst/>
          </a:prstGeom>
          <a:solidFill>
            <a:schemeClr val="bg1"/>
          </a:solidFill>
        </p:spPr>
        <p:txBody>
          <a:bodyPr wrap="none" rtlCol="0">
            <a:spAutoFit/>
          </a:bodyPr>
          <a:lstStyle/>
          <a:p>
            <a:r>
              <a:rPr lang="en-US" sz="1600" dirty="0"/>
              <a:t>Channel 132</a:t>
            </a:r>
          </a:p>
        </p:txBody>
      </p:sp>
      <p:grpSp>
        <p:nvGrpSpPr>
          <p:cNvPr id="14342" name="Group 14341">
            <a:extLst>
              <a:ext uri="{FF2B5EF4-FFF2-40B4-BE49-F238E27FC236}">
                <a16:creationId xmlns:a16="http://schemas.microsoft.com/office/drawing/2014/main" id="{4A21241C-CD01-4441-8091-2F063D14C4C2}"/>
              </a:ext>
            </a:extLst>
          </p:cNvPr>
          <p:cNvGrpSpPr/>
          <p:nvPr/>
        </p:nvGrpSpPr>
        <p:grpSpPr>
          <a:xfrm>
            <a:off x="1403648" y="1543464"/>
            <a:ext cx="6081480" cy="3024336"/>
            <a:chOff x="1403648" y="1543464"/>
            <a:chExt cx="6081480" cy="3024336"/>
          </a:xfrm>
        </p:grpSpPr>
        <p:cxnSp>
          <p:nvCxnSpPr>
            <p:cNvPr id="3" name="Straight Connector 2">
              <a:extLst>
                <a:ext uri="{FF2B5EF4-FFF2-40B4-BE49-F238E27FC236}">
                  <a16:creationId xmlns:a16="http://schemas.microsoft.com/office/drawing/2014/main" id="{9FE74ABD-D984-A14F-A845-8C5215E63D59}"/>
                </a:ext>
              </a:extLst>
            </p:cNvPr>
            <p:cNvCxnSpPr/>
            <p:nvPr/>
          </p:nvCxnSpPr>
          <p:spPr bwMode="auto">
            <a:xfrm>
              <a:off x="1403648" y="1543464"/>
              <a:ext cx="0" cy="3024336"/>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1" name="Straight Connector 10">
              <a:extLst>
                <a:ext uri="{FF2B5EF4-FFF2-40B4-BE49-F238E27FC236}">
                  <a16:creationId xmlns:a16="http://schemas.microsoft.com/office/drawing/2014/main" id="{F1B93A90-1C47-A44C-98D3-6772C4BD0B0D}"/>
                </a:ext>
              </a:extLst>
            </p:cNvPr>
            <p:cNvCxnSpPr>
              <a:cxnSpLocks/>
            </p:cNvCxnSpPr>
            <p:nvPr/>
          </p:nvCxnSpPr>
          <p:spPr bwMode="auto">
            <a:xfrm flipH="1">
              <a:off x="1403648" y="2263544"/>
              <a:ext cx="5976664" cy="0"/>
            </a:xfrm>
            <a:prstGeom prst="line">
              <a:avLst/>
            </a:prstGeom>
            <a:blipFill dpi="0" rotWithShape="0">
              <a:blip r:embed="rId3"/>
              <a:srcRect/>
              <a:tile tx="0" ty="0" sx="100000" sy="100000" flip="none" algn="tl"/>
            </a:blipFill>
            <a:ln w="25400" cap="flat" cmpd="sng" algn="ctr">
              <a:solidFill>
                <a:srgbClr val="000000"/>
              </a:solidFill>
              <a:prstDash val="solid"/>
              <a:round/>
              <a:headEnd type="arrow"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4341" name="TextBox 14340">
              <a:extLst>
                <a:ext uri="{FF2B5EF4-FFF2-40B4-BE49-F238E27FC236}">
                  <a16:creationId xmlns:a16="http://schemas.microsoft.com/office/drawing/2014/main" id="{50A72085-5E40-0B46-B2A2-583F80B62E8F}"/>
                </a:ext>
              </a:extLst>
            </p:cNvPr>
            <p:cNvSpPr txBox="1"/>
            <p:nvPr/>
          </p:nvSpPr>
          <p:spPr>
            <a:xfrm>
              <a:off x="6875667" y="2301780"/>
              <a:ext cx="609461" cy="338554"/>
            </a:xfrm>
            <a:prstGeom prst="rect">
              <a:avLst/>
            </a:prstGeom>
            <a:noFill/>
          </p:spPr>
          <p:txBody>
            <a:bodyPr wrap="none" rtlCol="0">
              <a:spAutoFit/>
            </a:bodyPr>
            <a:lstStyle/>
            <a:p>
              <a:r>
                <a:rPr lang="en-US" sz="1600" dirty="0"/>
                <a:t>Time</a:t>
              </a:r>
            </a:p>
          </p:txBody>
        </p:sp>
        <p:sp>
          <p:nvSpPr>
            <p:cNvPr id="79" name="TextBox 78">
              <a:extLst>
                <a:ext uri="{FF2B5EF4-FFF2-40B4-BE49-F238E27FC236}">
                  <a16:creationId xmlns:a16="http://schemas.microsoft.com/office/drawing/2014/main" id="{4DD892F0-C572-9E4E-ABC2-BFD3B31265C7}"/>
                </a:ext>
              </a:extLst>
            </p:cNvPr>
            <p:cNvSpPr txBox="1"/>
            <p:nvPr/>
          </p:nvSpPr>
          <p:spPr>
            <a:xfrm>
              <a:off x="6826962" y="4215510"/>
              <a:ext cx="609461" cy="338554"/>
            </a:xfrm>
            <a:prstGeom prst="rect">
              <a:avLst/>
            </a:prstGeom>
            <a:noFill/>
          </p:spPr>
          <p:txBody>
            <a:bodyPr wrap="none" rtlCol="0">
              <a:spAutoFit/>
            </a:bodyPr>
            <a:lstStyle/>
            <a:p>
              <a:r>
                <a:rPr lang="en-US" sz="1600" dirty="0"/>
                <a:t>Time</a:t>
              </a:r>
            </a:p>
          </p:txBody>
        </p:sp>
      </p:grpSp>
      <p:sp>
        <p:nvSpPr>
          <p:cNvPr id="5" name="TextBox 4">
            <a:extLst>
              <a:ext uri="{FF2B5EF4-FFF2-40B4-BE49-F238E27FC236}">
                <a16:creationId xmlns:a16="http://schemas.microsoft.com/office/drawing/2014/main" id="{11EAD4E9-CE12-6647-A9F2-F236105D5EE5}"/>
              </a:ext>
            </a:extLst>
          </p:cNvPr>
          <p:cNvSpPr txBox="1"/>
          <p:nvPr/>
        </p:nvSpPr>
        <p:spPr>
          <a:xfrm>
            <a:off x="1785048" y="4609203"/>
            <a:ext cx="5141856" cy="415498"/>
          </a:xfrm>
          <a:prstGeom prst="rect">
            <a:avLst/>
          </a:prstGeom>
          <a:noFill/>
        </p:spPr>
        <p:txBody>
          <a:bodyPr wrap="none" rtlCol="0">
            <a:spAutoFit/>
          </a:bodyPr>
          <a:lstStyle/>
          <a:p>
            <a:r>
              <a:rPr lang="en-US" dirty="0">
                <a:solidFill>
                  <a:srgbClr val="FF0000"/>
                </a:solidFill>
              </a:rPr>
              <a:t>72% Probe Responses reached before </a:t>
            </a:r>
            <a:r>
              <a:rPr lang="en-US" dirty="0" err="1">
                <a:solidFill>
                  <a:srgbClr val="FF0000"/>
                </a:solidFill>
              </a:rPr>
              <a:t>MinCT</a:t>
            </a:r>
            <a:endParaRPr lang="en-US" dirty="0">
              <a:solidFill>
                <a:srgbClr val="FF0000"/>
              </a:solidFill>
            </a:endParaRPr>
          </a:p>
        </p:txBody>
      </p:sp>
      <p:sp>
        <p:nvSpPr>
          <p:cNvPr id="70" name="TextBox 69">
            <a:extLst>
              <a:ext uri="{FF2B5EF4-FFF2-40B4-BE49-F238E27FC236}">
                <a16:creationId xmlns:a16="http://schemas.microsoft.com/office/drawing/2014/main" id="{AD1615D6-D686-C44A-9D1C-F8AD67007352}"/>
              </a:ext>
            </a:extLst>
          </p:cNvPr>
          <p:cNvSpPr txBox="1"/>
          <p:nvPr/>
        </p:nvSpPr>
        <p:spPr>
          <a:xfrm>
            <a:off x="4016729" y="3137798"/>
            <a:ext cx="3850603" cy="415498"/>
          </a:xfrm>
          <a:prstGeom prst="rect">
            <a:avLst/>
          </a:prstGeom>
          <a:noFill/>
        </p:spPr>
        <p:txBody>
          <a:bodyPr wrap="square" rtlCol="0">
            <a:spAutoFit/>
          </a:bodyPr>
          <a:lstStyle/>
          <a:p>
            <a:r>
              <a:rPr lang="en-US" dirty="0">
                <a:solidFill>
                  <a:srgbClr val="FF0000"/>
                </a:solidFill>
              </a:rPr>
              <a:t>Problem 2: Redundant wait time</a:t>
            </a:r>
          </a:p>
        </p:txBody>
      </p:sp>
      <p:cxnSp>
        <p:nvCxnSpPr>
          <p:cNvPr id="6" name="Straight Arrow Connector 5">
            <a:extLst>
              <a:ext uri="{FF2B5EF4-FFF2-40B4-BE49-F238E27FC236}">
                <a16:creationId xmlns:a16="http://schemas.microsoft.com/office/drawing/2014/main" id="{462349E1-0D89-D74E-9AA6-2FDCBFD91253}"/>
              </a:ext>
            </a:extLst>
          </p:cNvPr>
          <p:cNvCxnSpPr/>
          <p:nvPr/>
        </p:nvCxnSpPr>
        <p:spPr bwMode="auto">
          <a:xfrm>
            <a:off x="2199937" y="2263544"/>
            <a:ext cx="2294217" cy="0"/>
          </a:xfrm>
          <a:prstGeom prst="straightConnector1">
            <a:avLst/>
          </a:prstGeom>
          <a:ln w="38100">
            <a:headEnd type="triangle"/>
            <a:tailEnd type="triangle"/>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1">
            <a:schemeClr val="accent2"/>
          </a:lnRef>
          <a:fillRef idx="0">
            <a:schemeClr val="accent2"/>
          </a:fillRef>
          <a:effectRef idx="0">
            <a:schemeClr val="accent2"/>
          </a:effectRef>
          <a:fontRef idx="minor">
            <a:schemeClr val="tx1"/>
          </a:fontRef>
        </p:style>
      </p:cxnSp>
      <p:sp>
        <p:nvSpPr>
          <p:cNvPr id="73" name="Rectangle 72">
            <a:extLst>
              <a:ext uri="{FF2B5EF4-FFF2-40B4-BE49-F238E27FC236}">
                <a16:creationId xmlns:a16="http://schemas.microsoft.com/office/drawing/2014/main" id="{ECF544B3-D278-8646-AEFA-52E7257AA07A}"/>
              </a:ext>
            </a:extLst>
          </p:cNvPr>
          <p:cNvSpPr/>
          <p:nvPr/>
        </p:nvSpPr>
        <p:spPr bwMode="auto">
          <a:xfrm>
            <a:off x="957263" y="2039655"/>
            <a:ext cx="7267866" cy="1158694"/>
          </a:xfrm>
          <a:prstGeom prst="rect">
            <a:avLst/>
          </a:prstGeom>
          <a:solidFill>
            <a:schemeClr val="accent3">
              <a:lumMod val="50000"/>
            </a:schemeClr>
          </a:solidFill>
          <a:ln w="25400"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How to minimize spectrum airtime in</a:t>
            </a:r>
            <a:r>
              <a:rPr kumimoji="0" lang="en-US" sz="2800" b="0" i="0" u="none" strike="noStrike" cap="none" normalizeH="0" dirty="0">
                <a:ln>
                  <a:noFill/>
                </a:ln>
                <a:solidFill>
                  <a:schemeClr val="bg1"/>
                </a:solidFill>
                <a:effectLst/>
                <a:latin typeface="Gill Sans" charset="0"/>
                <a:ea typeface="Heiti SC Light" charset="0"/>
                <a:cs typeface="Heiti SC Light" charset="0"/>
                <a:sym typeface="Gill Sans" charset="0"/>
              </a:rPr>
              <a:t> </a:t>
            </a:r>
            <a:r>
              <a:rPr kumimoji="0" lang="en-US" sz="2800" b="0" i="0" u="none" strike="noStrike" cap="none" normalizeH="0" baseline="0" dirty="0">
                <a:ln>
                  <a:noFill/>
                </a:ln>
                <a:solidFill>
                  <a:schemeClr val="bg1"/>
                </a:solidFill>
                <a:effectLst/>
                <a:latin typeface="Gill Sans" charset="0"/>
                <a:ea typeface="Heiti SC Light" charset="0"/>
                <a:cs typeface="Heiti SC Light" charset="0"/>
                <a:sym typeface="Gill Sans" charset="0"/>
              </a:rPr>
              <a:t>waiting for redundant probe response? </a:t>
            </a:r>
          </a:p>
        </p:txBody>
      </p:sp>
      <p:sp>
        <p:nvSpPr>
          <p:cNvPr id="57" name="Rectangle 1">
            <a:extLst>
              <a:ext uri="{FF2B5EF4-FFF2-40B4-BE49-F238E27FC236}">
                <a16:creationId xmlns:a16="http://schemas.microsoft.com/office/drawing/2014/main" id="{38852CD4-C6FE-8747-A9DA-837D4B93F758}"/>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Impact of Active Discovery: </a:t>
            </a:r>
            <a:r>
              <a:rPr lang="en-US" sz="2400" dirty="0">
                <a:solidFill>
                  <a:schemeClr val="accent2"/>
                </a:solidFill>
                <a:latin typeface="Bebas Neue" charset="0"/>
                <a:ea typeface="ＭＳ Ｐゴシック" charset="0"/>
                <a:cs typeface="ＭＳ Ｐゴシック" charset="0"/>
                <a:sym typeface="Bebas Neue" charset="0"/>
              </a:rPr>
              <a:t>Spectrum Utilization</a:t>
            </a:r>
          </a:p>
        </p:txBody>
      </p:sp>
    </p:spTree>
    <p:extLst>
      <p:ext uri="{BB962C8B-B14F-4D97-AF65-F5344CB8AC3E}">
        <p14:creationId xmlns:p14="http://schemas.microsoft.com/office/powerpoint/2010/main" val="73209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8"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ppt_w/2"/>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par>
                                <p:cTn id="15" presetID="1" presetClass="entr" presetSubtype="0" fill="hold" grpId="0" nodeType="withEffect">
                                  <p:stCondLst>
                                    <p:cond delay="1000"/>
                                  </p:stCondLst>
                                  <p:childTnLst>
                                    <p:set>
                                      <p:cBhvr>
                                        <p:cTn id="16" dur="1" fill="hold">
                                          <p:stCondLst>
                                            <p:cond delay="0"/>
                                          </p:stCondLst>
                                        </p:cTn>
                                        <p:tgtEl>
                                          <p:spTgt spid="7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0" grpId="0"/>
      <p:bldP spid="7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Arrow Connector 69">
            <a:extLst>
              <a:ext uri="{FF2B5EF4-FFF2-40B4-BE49-F238E27FC236}">
                <a16:creationId xmlns:a16="http://schemas.microsoft.com/office/drawing/2014/main" id="{168BD27C-48DC-E444-AD27-121FB062C50F}"/>
              </a:ext>
            </a:extLst>
          </p:cNvPr>
          <p:cNvCxnSpPr>
            <a:cxnSpLocks/>
          </p:cNvCxnSpPr>
          <p:nvPr/>
        </p:nvCxnSpPr>
        <p:spPr bwMode="auto">
          <a:xfrm flipV="1">
            <a:off x="3563888" y="2097589"/>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8" name="Straight Arrow Connector 67">
            <a:extLst>
              <a:ext uri="{FF2B5EF4-FFF2-40B4-BE49-F238E27FC236}">
                <a16:creationId xmlns:a16="http://schemas.microsoft.com/office/drawing/2014/main" id="{CC506212-FAB7-A048-B26D-7D1E6DB28EC3}"/>
              </a:ext>
            </a:extLst>
          </p:cNvPr>
          <p:cNvCxnSpPr>
            <a:cxnSpLocks/>
          </p:cNvCxnSpPr>
          <p:nvPr/>
        </p:nvCxnSpPr>
        <p:spPr bwMode="auto">
          <a:xfrm flipV="1">
            <a:off x="2873084" y="2097589"/>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9" name="Straight Arrow Connector 68">
            <a:extLst>
              <a:ext uri="{FF2B5EF4-FFF2-40B4-BE49-F238E27FC236}">
                <a16:creationId xmlns:a16="http://schemas.microsoft.com/office/drawing/2014/main" id="{C879B2A9-4062-024D-8D11-3F3D670E5074}"/>
              </a:ext>
            </a:extLst>
          </p:cNvPr>
          <p:cNvCxnSpPr>
            <a:cxnSpLocks/>
          </p:cNvCxnSpPr>
          <p:nvPr/>
        </p:nvCxnSpPr>
        <p:spPr bwMode="auto">
          <a:xfrm flipV="1">
            <a:off x="3222254" y="2097589"/>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6" name="Straight Arrow Connector 65">
            <a:extLst>
              <a:ext uri="{FF2B5EF4-FFF2-40B4-BE49-F238E27FC236}">
                <a16:creationId xmlns:a16="http://schemas.microsoft.com/office/drawing/2014/main" id="{1F80E126-7946-AA4F-8AD3-A8AED4B7ABBB}"/>
              </a:ext>
            </a:extLst>
          </p:cNvPr>
          <p:cNvCxnSpPr>
            <a:cxnSpLocks/>
          </p:cNvCxnSpPr>
          <p:nvPr/>
        </p:nvCxnSpPr>
        <p:spPr bwMode="auto">
          <a:xfrm flipV="1">
            <a:off x="2209571" y="2097589"/>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7" name="Straight Arrow Connector 66">
            <a:extLst>
              <a:ext uri="{FF2B5EF4-FFF2-40B4-BE49-F238E27FC236}">
                <a16:creationId xmlns:a16="http://schemas.microsoft.com/office/drawing/2014/main" id="{AB350336-CC2F-844B-9021-7FB3FEAABC37}"/>
              </a:ext>
            </a:extLst>
          </p:cNvPr>
          <p:cNvCxnSpPr>
            <a:cxnSpLocks/>
          </p:cNvCxnSpPr>
          <p:nvPr/>
        </p:nvCxnSpPr>
        <p:spPr bwMode="auto">
          <a:xfrm flipV="1">
            <a:off x="2558741" y="2097589"/>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4363" name="Slide Number Placeholder 10"/>
          <p:cNvSpPr>
            <a:spLocks noGrp="1"/>
          </p:cNvSpPr>
          <p:nvPr>
            <p:ph type="sldNum" sz="quarter" idx="10"/>
          </p:nvPr>
        </p:nvSpPr>
        <p:spPr bwMode="auto">
          <a:xfrm>
            <a:off x="3222254" y="99633"/>
            <a:ext cx="64120" cy="13849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numCol="1" anchorCtr="0" compatLnSpc="1">
            <a:prstTxWarp prst="textNoShape">
              <a:avLst/>
            </a:prstTxWarp>
          </a:bodyPr>
          <a:lstStyle>
            <a:lvl1pPr eaLnBrk="0" hangingPunct="0">
              <a:defRPr sz="2100">
                <a:solidFill>
                  <a:schemeClr val="tx1"/>
                </a:solidFill>
                <a:latin typeface="Gill Sans" charset="0"/>
                <a:ea typeface="Heiti SC Light" charset="0"/>
                <a:cs typeface="Heiti SC Light" charset="0"/>
                <a:sym typeface="Gill Sans" charset="0"/>
              </a:defRPr>
            </a:lvl1pPr>
            <a:lvl2pPr marL="278606" indent="-107156" eaLnBrk="0" hangingPunct="0">
              <a:defRPr sz="2100">
                <a:solidFill>
                  <a:schemeClr val="tx1"/>
                </a:solidFill>
                <a:latin typeface="Gill Sans" charset="0"/>
                <a:ea typeface="Heiti SC Light" charset="0"/>
                <a:cs typeface="Heiti SC Light" charset="0"/>
                <a:sym typeface="Gill Sans" charset="0"/>
              </a:defRPr>
            </a:lvl2pPr>
            <a:lvl3pPr marL="428625" indent="-85725" eaLnBrk="0" hangingPunct="0">
              <a:defRPr sz="2100">
                <a:solidFill>
                  <a:schemeClr val="tx1"/>
                </a:solidFill>
                <a:latin typeface="Gill Sans" charset="0"/>
                <a:ea typeface="Heiti SC Light" charset="0"/>
                <a:cs typeface="Heiti SC Light" charset="0"/>
                <a:sym typeface="Gill Sans" charset="0"/>
              </a:defRPr>
            </a:lvl3pPr>
            <a:lvl4pPr marL="600075" indent="-85725" eaLnBrk="0" hangingPunct="0">
              <a:defRPr sz="2100">
                <a:solidFill>
                  <a:schemeClr val="tx1"/>
                </a:solidFill>
                <a:latin typeface="Gill Sans" charset="0"/>
                <a:ea typeface="Heiti SC Light" charset="0"/>
                <a:cs typeface="Heiti SC Light" charset="0"/>
                <a:sym typeface="Gill Sans" charset="0"/>
              </a:defRPr>
            </a:lvl4pPr>
            <a:lvl5pPr marL="771525" indent="-85725" eaLnBrk="0" hangingPunct="0">
              <a:defRPr sz="2100">
                <a:solidFill>
                  <a:schemeClr val="tx1"/>
                </a:solidFill>
                <a:latin typeface="Gill Sans" charset="0"/>
                <a:ea typeface="Heiti SC Light" charset="0"/>
                <a:cs typeface="Heiti SC Light" charset="0"/>
                <a:sym typeface="Gill Sans" charset="0"/>
              </a:defRPr>
            </a:lvl5pPr>
            <a:lvl6pPr marL="9429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6pPr>
            <a:lvl7pPr marL="11144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7pPr>
            <a:lvl8pPr marL="128587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8pPr>
            <a:lvl9pPr marL="1457325" indent="-85725" algn="ctr" eaLnBrk="0" fontAlgn="base" hangingPunct="0">
              <a:spcBef>
                <a:spcPct val="0"/>
              </a:spcBef>
              <a:spcAft>
                <a:spcPct val="0"/>
              </a:spcAft>
              <a:defRPr sz="2100">
                <a:solidFill>
                  <a:schemeClr val="tx1"/>
                </a:solidFill>
                <a:latin typeface="Gill Sans" charset="0"/>
                <a:ea typeface="Heiti SC Light" charset="0"/>
                <a:cs typeface="Heiti SC Light" charset="0"/>
                <a:sym typeface="Gill Sans" charset="0"/>
              </a:defRPr>
            </a:lvl9pPr>
          </a:lstStyle>
          <a:p>
            <a:pPr eaLnBrk="1" hangingPunct="1"/>
            <a:fld id="{A23FED9A-45CE-1F48-ABB8-F38DBFDDA78E}" type="slidenum">
              <a:rPr sz="900">
                <a:solidFill>
                  <a:schemeClr val="bg1"/>
                </a:solidFill>
                <a:latin typeface="Montserrat-Regular" charset="0"/>
                <a:ea typeface="ＭＳ Ｐゴシック" charset="0"/>
                <a:cs typeface="ＭＳ Ｐゴシック" charset="0"/>
              </a:rPr>
              <a:pPr eaLnBrk="1" hangingPunct="1"/>
              <a:t>70</a:t>
            </a:fld>
            <a:endParaRPr sz="900">
              <a:solidFill>
                <a:schemeClr val="bg1"/>
              </a:solidFill>
              <a:latin typeface="Montserrat-Regular" charset="0"/>
              <a:ea typeface="ＭＳ Ｐゴシック" charset="0"/>
              <a:cs typeface="ＭＳ Ｐゴシック" charset="0"/>
            </a:endParaRPr>
          </a:p>
        </p:txBody>
      </p:sp>
      <p:sp>
        <p:nvSpPr>
          <p:cNvPr id="36" name="Oval 3">
            <a:extLst>
              <a:ext uri="{FF2B5EF4-FFF2-40B4-BE49-F238E27FC236}">
                <a16:creationId xmlns:a16="http://schemas.microsoft.com/office/drawing/2014/main" id="{3AB34E59-DF99-A840-B67D-CE2E0C4193D9}"/>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7" name="Oval 4">
            <a:extLst>
              <a:ext uri="{FF2B5EF4-FFF2-40B4-BE49-F238E27FC236}">
                <a16:creationId xmlns:a16="http://schemas.microsoft.com/office/drawing/2014/main" id="{772C6AA3-3301-4B42-9353-F7A871557F3D}"/>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38" name="Oval 5">
            <a:extLst>
              <a:ext uri="{FF2B5EF4-FFF2-40B4-BE49-F238E27FC236}">
                <a16:creationId xmlns:a16="http://schemas.microsoft.com/office/drawing/2014/main" id="{59F5C3D8-BF31-254A-9B60-8DA5BD8FBF38}"/>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cxnSp>
        <p:nvCxnSpPr>
          <p:cNvPr id="3" name="Straight Connector 2">
            <a:extLst>
              <a:ext uri="{FF2B5EF4-FFF2-40B4-BE49-F238E27FC236}">
                <a16:creationId xmlns:a16="http://schemas.microsoft.com/office/drawing/2014/main" id="{DDF6420F-51CE-9B49-B747-A19780FC7CDC}"/>
              </a:ext>
            </a:extLst>
          </p:cNvPr>
          <p:cNvCxnSpPr/>
          <p:nvPr/>
        </p:nvCxnSpPr>
        <p:spPr bwMode="auto">
          <a:xfrm>
            <a:off x="1454050" y="1428240"/>
            <a:ext cx="0" cy="2520280"/>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pic>
        <p:nvPicPr>
          <p:cNvPr id="49"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CEFBB255-9B4E-4C49-B555-0806A7FAF0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912" y="2459494"/>
            <a:ext cx="406904" cy="57558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9DDAC7F-A974-CA46-B323-C6EF341A221A}"/>
                  </a:ext>
                </a:extLst>
              </p:cNvPr>
              <p:cNvSpPr txBox="1"/>
              <p:nvPr/>
            </p:nvSpPr>
            <p:spPr>
              <a:xfrm>
                <a:off x="4062102" y="2031241"/>
                <a:ext cx="657680"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m:t>
                      </m:r>
                    </m:oMath>
                  </m:oMathPara>
                </a14:m>
                <a:endParaRPr lang="en-US" sz="2000" dirty="0"/>
              </a:p>
            </p:txBody>
          </p:sp>
        </mc:Choice>
        <mc:Fallback xmlns="">
          <p:sp>
            <p:nvSpPr>
              <p:cNvPr id="50" name="TextBox 49">
                <a:extLst>
                  <a:ext uri="{FF2B5EF4-FFF2-40B4-BE49-F238E27FC236}">
                    <a16:creationId xmlns:a16="http://schemas.microsoft.com/office/drawing/2014/main" id="{69DDAC7F-A974-CA46-B323-C6EF341A221A}"/>
                  </a:ext>
                </a:extLst>
              </p:cNvPr>
              <p:cNvSpPr txBox="1">
                <a:spLocks noRot="1" noChangeAspect="1" noMove="1" noResize="1" noEditPoints="1" noAdjustHandles="1" noChangeArrowheads="1" noChangeShapeType="1" noTextEdit="1"/>
              </p:cNvSpPr>
              <p:nvPr/>
            </p:nvSpPr>
            <p:spPr>
              <a:xfrm>
                <a:off x="4062102" y="2031241"/>
                <a:ext cx="657680" cy="615553"/>
              </a:xfrm>
              <a:prstGeom prst="rect">
                <a:avLst/>
              </a:prstGeom>
              <a:blipFill>
                <a:blip r:embed="rId5"/>
                <a:stretch>
                  <a:fillRect/>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2B54E5B3-B869-5B49-8D95-22CEABAF8795}"/>
              </a:ext>
            </a:extLst>
          </p:cNvPr>
          <p:cNvSpPr txBox="1"/>
          <p:nvPr/>
        </p:nvSpPr>
        <p:spPr>
          <a:xfrm>
            <a:off x="248011" y="3056667"/>
            <a:ext cx="1146468" cy="338554"/>
          </a:xfrm>
          <a:prstGeom prst="rect">
            <a:avLst/>
          </a:prstGeom>
          <a:noFill/>
        </p:spPr>
        <p:txBody>
          <a:bodyPr wrap="none" rtlCol="0">
            <a:spAutoFit/>
          </a:bodyPr>
          <a:lstStyle/>
          <a:p>
            <a:r>
              <a:rPr lang="en-US" sz="1600" dirty="0" err="1"/>
              <a:t>WiFi</a:t>
            </a:r>
            <a:r>
              <a:rPr lang="en-US" sz="1600" dirty="0"/>
              <a:t> Client</a:t>
            </a:r>
          </a:p>
        </p:txBody>
      </p:sp>
      <p:cxnSp>
        <p:nvCxnSpPr>
          <p:cNvPr id="55" name="Straight Arrow Connector 54">
            <a:extLst>
              <a:ext uri="{FF2B5EF4-FFF2-40B4-BE49-F238E27FC236}">
                <a16:creationId xmlns:a16="http://schemas.microsoft.com/office/drawing/2014/main" id="{A8456FA0-C7DE-0346-BB88-8D568C992C6C}"/>
              </a:ext>
            </a:extLst>
          </p:cNvPr>
          <p:cNvCxnSpPr>
            <a:cxnSpLocks/>
          </p:cNvCxnSpPr>
          <p:nvPr/>
        </p:nvCxnSpPr>
        <p:spPr bwMode="auto">
          <a:xfrm flipV="1">
            <a:off x="1871952" y="2107132"/>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 name="Rectangle 3">
            <a:extLst>
              <a:ext uri="{FF2B5EF4-FFF2-40B4-BE49-F238E27FC236}">
                <a16:creationId xmlns:a16="http://schemas.microsoft.com/office/drawing/2014/main" id="{1E72DCBE-523E-F743-923A-0E8871BA2D93}"/>
              </a:ext>
            </a:extLst>
          </p:cNvPr>
          <p:cNvSpPr/>
          <p:nvPr/>
        </p:nvSpPr>
        <p:spPr bwMode="auto">
          <a:xfrm>
            <a:off x="1871951" y="2426166"/>
            <a:ext cx="2030366" cy="257030"/>
          </a:xfrm>
          <a:prstGeom prst="rect">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t>Active Discovery</a:t>
            </a:r>
          </a:p>
        </p:txBody>
      </p:sp>
      <p:sp>
        <p:nvSpPr>
          <p:cNvPr id="56" name="TextBox 55">
            <a:extLst>
              <a:ext uri="{FF2B5EF4-FFF2-40B4-BE49-F238E27FC236}">
                <a16:creationId xmlns:a16="http://schemas.microsoft.com/office/drawing/2014/main" id="{B219ED4B-5E08-E543-9002-8F61D1FEAFF1}"/>
              </a:ext>
            </a:extLst>
          </p:cNvPr>
          <p:cNvSpPr txBox="1"/>
          <p:nvPr/>
        </p:nvSpPr>
        <p:spPr>
          <a:xfrm>
            <a:off x="1946855" y="2758505"/>
            <a:ext cx="1409040" cy="338554"/>
          </a:xfrm>
          <a:prstGeom prst="rect">
            <a:avLst/>
          </a:prstGeom>
          <a:solidFill>
            <a:schemeClr val="bg1"/>
          </a:solidFill>
        </p:spPr>
        <p:txBody>
          <a:bodyPr wrap="square" rtlCol="0">
            <a:spAutoFit/>
          </a:bodyPr>
          <a:lstStyle/>
          <a:p>
            <a:endParaRPr lang="en-US" sz="1600" dirty="0"/>
          </a:p>
        </p:txBody>
      </p:sp>
      <p:sp>
        <p:nvSpPr>
          <p:cNvPr id="7" name="TextBox 6">
            <a:extLst>
              <a:ext uri="{FF2B5EF4-FFF2-40B4-BE49-F238E27FC236}">
                <a16:creationId xmlns:a16="http://schemas.microsoft.com/office/drawing/2014/main" id="{C22CD1EB-264B-DD4F-8B18-D518E3C0E9D7}"/>
              </a:ext>
            </a:extLst>
          </p:cNvPr>
          <p:cNvSpPr txBox="1"/>
          <p:nvPr/>
        </p:nvSpPr>
        <p:spPr>
          <a:xfrm>
            <a:off x="1239437" y="1741758"/>
            <a:ext cx="1265026" cy="523220"/>
          </a:xfrm>
          <a:prstGeom prst="rect">
            <a:avLst/>
          </a:prstGeom>
          <a:noFill/>
        </p:spPr>
        <p:txBody>
          <a:bodyPr wrap="none" rtlCol="0">
            <a:spAutoFit/>
          </a:bodyPr>
          <a:lstStyle/>
          <a:p>
            <a:r>
              <a:rPr lang="en-US" sz="1400" dirty="0"/>
              <a:t>Probe request </a:t>
            </a:r>
          </a:p>
          <a:p>
            <a:r>
              <a:rPr lang="en-US" sz="1400" dirty="0"/>
              <a:t>sent</a:t>
            </a:r>
          </a:p>
        </p:txBody>
      </p:sp>
      <p:sp>
        <p:nvSpPr>
          <p:cNvPr id="8" name="TextBox 7">
            <a:extLst>
              <a:ext uri="{FF2B5EF4-FFF2-40B4-BE49-F238E27FC236}">
                <a16:creationId xmlns:a16="http://schemas.microsoft.com/office/drawing/2014/main" id="{B0CF34D4-53BC-9A46-A1AD-A10DF652B162}"/>
              </a:ext>
            </a:extLst>
          </p:cNvPr>
          <p:cNvSpPr txBox="1"/>
          <p:nvPr/>
        </p:nvSpPr>
        <p:spPr>
          <a:xfrm>
            <a:off x="2027030" y="3225944"/>
            <a:ext cx="3750579" cy="584775"/>
          </a:xfrm>
          <a:prstGeom prst="rect">
            <a:avLst/>
          </a:prstGeom>
          <a:noFill/>
        </p:spPr>
        <p:txBody>
          <a:bodyPr wrap="none" rtlCol="0">
            <a:spAutoFit/>
          </a:bodyPr>
          <a:lstStyle/>
          <a:p>
            <a:r>
              <a:rPr lang="en-US" sz="1600" dirty="0"/>
              <a:t>Low rate, high priority management traffic </a:t>
            </a:r>
          </a:p>
          <a:p>
            <a:r>
              <a:rPr lang="en-US" sz="1600" dirty="0"/>
              <a:t>(160 MHz Bandwidth, BPSK modulation)</a:t>
            </a:r>
          </a:p>
        </p:txBody>
      </p:sp>
      <p:sp>
        <p:nvSpPr>
          <p:cNvPr id="62" name="Arc 61">
            <a:extLst>
              <a:ext uri="{FF2B5EF4-FFF2-40B4-BE49-F238E27FC236}">
                <a16:creationId xmlns:a16="http://schemas.microsoft.com/office/drawing/2014/main" id="{4DBA15BF-636A-F547-ADE0-C6E86D25899A}"/>
              </a:ext>
            </a:extLst>
          </p:cNvPr>
          <p:cNvSpPr/>
          <p:nvPr/>
        </p:nvSpPr>
        <p:spPr>
          <a:xfrm rot="6567222" flipH="1">
            <a:off x="12913" y="2115381"/>
            <a:ext cx="3444822" cy="2999691"/>
          </a:xfrm>
          <a:prstGeom prst="arc">
            <a:avLst>
              <a:gd name="adj1" fmla="val 18478886"/>
              <a:gd name="adj2" fmla="val 19287857"/>
            </a:avLst>
          </a:prstGeom>
          <a:ln w="31750">
            <a:solidFill>
              <a:schemeClr val="tx1"/>
            </a:solidFill>
            <a:prstDash val="sysDot"/>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Rectangle 62">
            <a:extLst>
              <a:ext uri="{FF2B5EF4-FFF2-40B4-BE49-F238E27FC236}">
                <a16:creationId xmlns:a16="http://schemas.microsoft.com/office/drawing/2014/main" id="{AD8075D2-C1A4-8446-BC60-B8B66A40D647}"/>
              </a:ext>
            </a:extLst>
          </p:cNvPr>
          <p:cNvSpPr/>
          <p:nvPr/>
        </p:nvSpPr>
        <p:spPr bwMode="auto">
          <a:xfrm>
            <a:off x="3858478" y="1059582"/>
            <a:ext cx="65450" cy="1617784"/>
          </a:xfrm>
          <a:prstGeom prst="rect">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US" sz="1600" dirty="0"/>
          </a:p>
        </p:txBody>
      </p:sp>
      <p:sp>
        <p:nvSpPr>
          <p:cNvPr id="64" name="TextBox 63">
            <a:extLst>
              <a:ext uri="{FF2B5EF4-FFF2-40B4-BE49-F238E27FC236}">
                <a16:creationId xmlns:a16="http://schemas.microsoft.com/office/drawing/2014/main" id="{9FA2D8EF-FD2B-274E-914B-C42CB2FC5206}"/>
              </a:ext>
            </a:extLst>
          </p:cNvPr>
          <p:cNvSpPr txBox="1"/>
          <p:nvPr/>
        </p:nvSpPr>
        <p:spPr>
          <a:xfrm>
            <a:off x="3929243" y="1114425"/>
            <a:ext cx="3583471" cy="584775"/>
          </a:xfrm>
          <a:prstGeom prst="rect">
            <a:avLst/>
          </a:prstGeom>
          <a:noFill/>
        </p:spPr>
        <p:txBody>
          <a:bodyPr wrap="square" rtlCol="0">
            <a:spAutoFit/>
          </a:bodyPr>
          <a:lstStyle/>
          <a:p>
            <a:pPr algn="l"/>
            <a:r>
              <a:rPr lang="en-US" sz="1600" dirty="0"/>
              <a:t>Very high rate Data Communication</a:t>
            </a:r>
          </a:p>
          <a:p>
            <a:pPr algn="l"/>
            <a:r>
              <a:rPr lang="en-US" sz="1600" dirty="0"/>
              <a:t>(160 MHz Bandwidth,  1024 QAM)</a:t>
            </a:r>
          </a:p>
        </p:txBody>
      </p:sp>
      <p:sp>
        <p:nvSpPr>
          <p:cNvPr id="9" name="TextBox 8">
            <a:extLst>
              <a:ext uri="{FF2B5EF4-FFF2-40B4-BE49-F238E27FC236}">
                <a16:creationId xmlns:a16="http://schemas.microsoft.com/office/drawing/2014/main" id="{39D5510C-C845-0543-889B-7CFC7C9D571E}"/>
              </a:ext>
            </a:extLst>
          </p:cNvPr>
          <p:cNvSpPr txBox="1"/>
          <p:nvPr/>
        </p:nvSpPr>
        <p:spPr>
          <a:xfrm>
            <a:off x="4168590" y="1641336"/>
            <a:ext cx="1718740" cy="338554"/>
          </a:xfrm>
          <a:prstGeom prst="rect">
            <a:avLst/>
          </a:prstGeom>
          <a:noFill/>
        </p:spPr>
        <p:txBody>
          <a:bodyPr wrap="none" rtlCol="0">
            <a:spAutoFit/>
          </a:bodyPr>
          <a:lstStyle/>
          <a:p>
            <a:r>
              <a:rPr lang="en-US" sz="1600" dirty="0">
                <a:solidFill>
                  <a:schemeClr val="accent4"/>
                </a:solidFill>
              </a:rPr>
              <a:t>1 Gbps (802.11ax)</a:t>
            </a:r>
          </a:p>
        </p:txBody>
      </p:sp>
      <p:sp>
        <p:nvSpPr>
          <p:cNvPr id="82" name="TextBox 81">
            <a:extLst>
              <a:ext uri="{FF2B5EF4-FFF2-40B4-BE49-F238E27FC236}">
                <a16:creationId xmlns:a16="http://schemas.microsoft.com/office/drawing/2014/main" id="{A679C080-CEC7-0741-818C-4AC56F7CEC63}"/>
              </a:ext>
            </a:extLst>
          </p:cNvPr>
          <p:cNvSpPr txBox="1"/>
          <p:nvPr/>
        </p:nvSpPr>
        <p:spPr>
          <a:xfrm>
            <a:off x="3009257" y="3749344"/>
            <a:ext cx="1829348" cy="338554"/>
          </a:xfrm>
          <a:prstGeom prst="rect">
            <a:avLst/>
          </a:prstGeom>
          <a:noFill/>
        </p:spPr>
        <p:txBody>
          <a:bodyPr wrap="none" rtlCol="0">
            <a:spAutoFit/>
          </a:bodyPr>
          <a:lstStyle/>
          <a:p>
            <a:r>
              <a:rPr lang="en-US" sz="1600" dirty="0">
                <a:solidFill>
                  <a:schemeClr val="accent2"/>
                </a:solidFill>
              </a:rPr>
              <a:t>72 Mbps (802.11ax)</a:t>
            </a:r>
          </a:p>
        </p:txBody>
      </p:sp>
      <p:cxnSp>
        <p:nvCxnSpPr>
          <p:cNvPr id="83" name="Straight Arrow Connector 82">
            <a:extLst>
              <a:ext uri="{FF2B5EF4-FFF2-40B4-BE49-F238E27FC236}">
                <a16:creationId xmlns:a16="http://schemas.microsoft.com/office/drawing/2014/main" id="{E7BD5105-BC5D-3B4F-9336-4AF4E6329A49}"/>
              </a:ext>
            </a:extLst>
          </p:cNvPr>
          <p:cNvCxnSpPr>
            <a:cxnSpLocks/>
          </p:cNvCxnSpPr>
          <p:nvPr/>
        </p:nvCxnSpPr>
        <p:spPr bwMode="auto">
          <a:xfrm flipV="1">
            <a:off x="7229718" y="2064308"/>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4" name="Straight Arrow Connector 83">
            <a:extLst>
              <a:ext uri="{FF2B5EF4-FFF2-40B4-BE49-F238E27FC236}">
                <a16:creationId xmlns:a16="http://schemas.microsoft.com/office/drawing/2014/main" id="{721F9424-FF71-8947-B3C6-3C07FCA23B17}"/>
              </a:ext>
            </a:extLst>
          </p:cNvPr>
          <p:cNvCxnSpPr>
            <a:cxnSpLocks/>
          </p:cNvCxnSpPr>
          <p:nvPr/>
        </p:nvCxnSpPr>
        <p:spPr bwMode="auto">
          <a:xfrm flipV="1">
            <a:off x="6538914" y="2064308"/>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5" name="Straight Arrow Connector 84">
            <a:extLst>
              <a:ext uri="{FF2B5EF4-FFF2-40B4-BE49-F238E27FC236}">
                <a16:creationId xmlns:a16="http://schemas.microsoft.com/office/drawing/2014/main" id="{86E82AC3-FA86-B546-B894-9FC1E214B207}"/>
              </a:ext>
            </a:extLst>
          </p:cNvPr>
          <p:cNvCxnSpPr>
            <a:cxnSpLocks/>
          </p:cNvCxnSpPr>
          <p:nvPr/>
        </p:nvCxnSpPr>
        <p:spPr bwMode="auto">
          <a:xfrm flipV="1">
            <a:off x="6888084" y="2064308"/>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6" name="Straight Arrow Connector 85">
            <a:extLst>
              <a:ext uri="{FF2B5EF4-FFF2-40B4-BE49-F238E27FC236}">
                <a16:creationId xmlns:a16="http://schemas.microsoft.com/office/drawing/2014/main" id="{E0AD273B-8853-0240-841E-592225BFEAA3}"/>
              </a:ext>
            </a:extLst>
          </p:cNvPr>
          <p:cNvCxnSpPr>
            <a:cxnSpLocks/>
          </p:cNvCxnSpPr>
          <p:nvPr/>
        </p:nvCxnSpPr>
        <p:spPr bwMode="auto">
          <a:xfrm flipV="1">
            <a:off x="5875401" y="2064308"/>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7" name="Straight Arrow Connector 86">
            <a:extLst>
              <a:ext uri="{FF2B5EF4-FFF2-40B4-BE49-F238E27FC236}">
                <a16:creationId xmlns:a16="http://schemas.microsoft.com/office/drawing/2014/main" id="{1FBD3230-00CD-1443-A84E-7809B3D9764F}"/>
              </a:ext>
            </a:extLst>
          </p:cNvPr>
          <p:cNvCxnSpPr>
            <a:cxnSpLocks/>
          </p:cNvCxnSpPr>
          <p:nvPr/>
        </p:nvCxnSpPr>
        <p:spPr bwMode="auto">
          <a:xfrm flipV="1">
            <a:off x="6224571" y="2064308"/>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8" name="Straight Arrow Connector 87">
            <a:extLst>
              <a:ext uri="{FF2B5EF4-FFF2-40B4-BE49-F238E27FC236}">
                <a16:creationId xmlns:a16="http://schemas.microsoft.com/office/drawing/2014/main" id="{9F3A971E-F2CE-A749-A1DC-63360949C714}"/>
              </a:ext>
            </a:extLst>
          </p:cNvPr>
          <p:cNvCxnSpPr>
            <a:cxnSpLocks/>
          </p:cNvCxnSpPr>
          <p:nvPr/>
        </p:nvCxnSpPr>
        <p:spPr bwMode="auto">
          <a:xfrm flipV="1">
            <a:off x="5537782" y="2073851"/>
            <a:ext cx="0" cy="576064"/>
          </a:xfrm>
          <a:prstGeom prst="straightConnector1">
            <a:avLst/>
          </a:prstGeom>
          <a:blipFill dpi="0" rotWithShape="0">
            <a:blip r:embed="rId3"/>
            <a:srcRect/>
            <a:tile tx="0" ty="0" sx="100000" sy="100000" flip="none" algn="tl"/>
          </a:blipFill>
          <a:ln w="25400" cap="flat" cmpd="sng" algn="ctr">
            <a:solidFill>
              <a:schemeClr val="accent4"/>
            </a:solidFill>
            <a:prstDash val="solid"/>
            <a:round/>
            <a:headEnd type="none" w="med" len="me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03" name="Rectangle 102">
            <a:extLst>
              <a:ext uri="{FF2B5EF4-FFF2-40B4-BE49-F238E27FC236}">
                <a16:creationId xmlns:a16="http://schemas.microsoft.com/office/drawing/2014/main" id="{6C2026F8-24E0-2D4E-AE7B-3953484D646B}"/>
              </a:ext>
            </a:extLst>
          </p:cNvPr>
          <p:cNvSpPr/>
          <p:nvPr/>
        </p:nvSpPr>
        <p:spPr bwMode="auto">
          <a:xfrm>
            <a:off x="5519762" y="2409349"/>
            <a:ext cx="2030366" cy="257030"/>
          </a:xfrm>
          <a:prstGeom prst="rect">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t>Active Discovery</a:t>
            </a:r>
          </a:p>
        </p:txBody>
      </p:sp>
      <p:cxnSp>
        <p:nvCxnSpPr>
          <p:cNvPr id="53" name="Straight Connector 52">
            <a:extLst>
              <a:ext uri="{FF2B5EF4-FFF2-40B4-BE49-F238E27FC236}">
                <a16:creationId xmlns:a16="http://schemas.microsoft.com/office/drawing/2014/main" id="{EF885E93-7880-6144-9D0B-6BBC1017367F}"/>
              </a:ext>
            </a:extLst>
          </p:cNvPr>
          <p:cNvCxnSpPr>
            <a:cxnSpLocks/>
          </p:cNvCxnSpPr>
          <p:nvPr/>
        </p:nvCxnSpPr>
        <p:spPr bwMode="auto">
          <a:xfrm flipH="1">
            <a:off x="1454050" y="2673653"/>
            <a:ext cx="6574334" cy="9543"/>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C43E48B5-CA54-3241-B460-65A497D965D5}"/>
                  </a:ext>
                </a:extLst>
              </p:cNvPr>
              <p:cNvSpPr txBox="1"/>
              <p:nvPr/>
            </p:nvSpPr>
            <p:spPr>
              <a:xfrm>
                <a:off x="4741217" y="2023060"/>
                <a:ext cx="657680"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m:t>
                      </m:r>
                    </m:oMath>
                  </m:oMathPara>
                </a14:m>
                <a:endParaRPr lang="en-US" sz="2000" dirty="0"/>
              </a:p>
            </p:txBody>
          </p:sp>
        </mc:Choice>
        <mc:Fallback xmlns="">
          <p:sp>
            <p:nvSpPr>
              <p:cNvPr id="105" name="TextBox 104">
                <a:extLst>
                  <a:ext uri="{FF2B5EF4-FFF2-40B4-BE49-F238E27FC236}">
                    <a16:creationId xmlns:a16="http://schemas.microsoft.com/office/drawing/2014/main" id="{C43E48B5-CA54-3241-B460-65A497D965D5}"/>
                  </a:ext>
                </a:extLst>
              </p:cNvPr>
              <p:cNvSpPr txBox="1">
                <a:spLocks noRot="1" noChangeAspect="1" noMove="1" noResize="1" noEditPoints="1" noAdjustHandles="1" noChangeArrowheads="1" noChangeShapeType="1" noTextEdit="1"/>
              </p:cNvSpPr>
              <p:nvPr/>
            </p:nvSpPr>
            <p:spPr>
              <a:xfrm>
                <a:off x="4741217" y="2023060"/>
                <a:ext cx="657680" cy="615553"/>
              </a:xfrm>
              <a:prstGeom prst="rect">
                <a:avLst/>
              </a:prstGeom>
              <a:blipFill>
                <a:blip r:embed="rId6"/>
                <a:stretch>
                  <a:fillRect/>
                </a:stretch>
              </a:blipFill>
            </p:spPr>
            <p:txBody>
              <a:bodyPr/>
              <a:lstStyle/>
              <a:p>
                <a:r>
                  <a:rPr lang="en-US">
                    <a:noFill/>
                  </a:rPr>
                  <a:t> </a:t>
                </a:r>
              </a:p>
            </p:txBody>
          </p:sp>
        </mc:Fallback>
      </mc:AlternateContent>
      <p:sp>
        <p:nvSpPr>
          <p:cNvPr id="35" name="Rectangle 1">
            <a:extLst>
              <a:ext uri="{FF2B5EF4-FFF2-40B4-BE49-F238E27FC236}">
                <a16:creationId xmlns:a16="http://schemas.microsoft.com/office/drawing/2014/main" id="{FD3D073D-198E-5241-89D6-DFF4558F393A}"/>
              </a:ext>
            </a:extLst>
          </p:cNvPr>
          <p:cNvSpPr>
            <a:spLocks/>
          </p:cNvSpPr>
          <p:nvPr/>
        </p:nvSpPr>
        <p:spPr bwMode="auto">
          <a:xfrm>
            <a:off x="689965" y="564356"/>
            <a:ext cx="7482421"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Impact of Active Discovery: </a:t>
            </a:r>
            <a:r>
              <a:rPr lang="en-US" sz="2400" dirty="0">
                <a:solidFill>
                  <a:schemeClr val="accent2"/>
                </a:solidFill>
                <a:latin typeface="Bebas Neue" charset="0"/>
                <a:ea typeface="ＭＳ Ｐゴシック" charset="0"/>
                <a:cs typeface="ＭＳ Ｐゴシック" charset="0"/>
                <a:sym typeface="Bebas Neue" charset="0"/>
              </a:rPr>
              <a:t>Spectrum Utilization</a:t>
            </a:r>
          </a:p>
        </p:txBody>
      </p:sp>
    </p:spTree>
    <p:extLst>
      <p:ext uri="{BB962C8B-B14F-4D97-AF65-F5344CB8AC3E}">
        <p14:creationId xmlns:p14="http://schemas.microsoft.com/office/powerpoint/2010/main" val="65905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89650A-435A-BB45-914A-33892AAE96A9}"/>
              </a:ext>
            </a:extLst>
          </p:cNvPr>
          <p:cNvSpPr>
            <a:spLocks noGrp="1"/>
          </p:cNvSpPr>
          <p:nvPr>
            <p:ph type="sldNum" sz="quarter" idx="10"/>
          </p:nvPr>
        </p:nvSpPr>
        <p:spPr/>
        <p:txBody>
          <a:bodyPr/>
          <a:lstStyle/>
          <a:p>
            <a:pPr>
              <a:defRPr/>
            </a:pPr>
            <a:fld id="{FA7B7BEA-FF61-5044-8584-9B239E5827BF}" type="slidenum">
              <a:rPr lang="en-US" smtClean="0"/>
              <a:pPr>
                <a:defRPr/>
              </a:pPr>
              <a:t>71</a:t>
            </a:fld>
            <a:endParaRPr lang="en-US" dirty="0"/>
          </a:p>
        </p:txBody>
      </p:sp>
      <p:sp>
        <p:nvSpPr>
          <p:cNvPr id="19" name="Rectangle 1">
            <a:extLst>
              <a:ext uri="{FF2B5EF4-FFF2-40B4-BE49-F238E27FC236}">
                <a16:creationId xmlns:a16="http://schemas.microsoft.com/office/drawing/2014/main" id="{B0592DE4-3879-2C43-A01D-106412BC8D42}"/>
              </a:ext>
            </a:extLst>
          </p:cNvPr>
          <p:cNvSpPr>
            <a:spLocks/>
          </p:cNvSpPr>
          <p:nvPr/>
        </p:nvSpPr>
        <p:spPr bwMode="auto">
          <a:xfrm>
            <a:off x="689966" y="564356"/>
            <a:ext cx="7194402"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Channel Estimation using L-LTF </a:t>
            </a:r>
          </a:p>
        </p:txBody>
      </p:sp>
      <p:sp>
        <p:nvSpPr>
          <p:cNvPr id="20" name="Oval 3">
            <a:extLst>
              <a:ext uri="{FF2B5EF4-FFF2-40B4-BE49-F238E27FC236}">
                <a16:creationId xmlns:a16="http://schemas.microsoft.com/office/drawing/2014/main" id="{50DBEBF1-EE53-1E46-8F87-271C701CB0AF}"/>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1" name="Oval 4">
            <a:extLst>
              <a:ext uri="{FF2B5EF4-FFF2-40B4-BE49-F238E27FC236}">
                <a16:creationId xmlns:a16="http://schemas.microsoft.com/office/drawing/2014/main" id="{AAD31272-B173-384E-AA89-91963E617491}"/>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22" name="Oval 5">
            <a:extLst>
              <a:ext uri="{FF2B5EF4-FFF2-40B4-BE49-F238E27FC236}">
                <a16:creationId xmlns:a16="http://schemas.microsoft.com/office/drawing/2014/main" id="{A640ECF0-22FF-3D45-875F-94F20C251287}"/>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9" name="TextBox 68">
            <a:extLst>
              <a:ext uri="{FF2B5EF4-FFF2-40B4-BE49-F238E27FC236}">
                <a16:creationId xmlns:a16="http://schemas.microsoft.com/office/drawing/2014/main" id="{98D24AE2-F6C1-234A-BF80-EB26B186FB8F}"/>
              </a:ext>
            </a:extLst>
          </p:cNvPr>
          <p:cNvSpPr txBox="1"/>
          <p:nvPr/>
        </p:nvSpPr>
        <p:spPr>
          <a:xfrm>
            <a:off x="6408298" y="2108309"/>
            <a:ext cx="817468" cy="307777"/>
          </a:xfrm>
          <a:prstGeom prst="rect">
            <a:avLst/>
          </a:prstGeom>
          <a:noFill/>
        </p:spPr>
        <p:txBody>
          <a:bodyPr wrap="none" rtlCol="0">
            <a:spAutoFit/>
          </a:bodyPr>
          <a:lstStyle/>
          <a:p>
            <a:r>
              <a:rPr lang="en-US" sz="1400" dirty="0"/>
              <a:t>Receiver</a:t>
            </a:r>
          </a:p>
        </p:txBody>
      </p:sp>
      <p:sp>
        <p:nvSpPr>
          <p:cNvPr id="71" name="TextBox 70">
            <a:extLst>
              <a:ext uri="{FF2B5EF4-FFF2-40B4-BE49-F238E27FC236}">
                <a16:creationId xmlns:a16="http://schemas.microsoft.com/office/drawing/2014/main" id="{9157FD00-E4D4-824D-8C87-1C08156541BF}"/>
              </a:ext>
            </a:extLst>
          </p:cNvPr>
          <p:cNvSpPr txBox="1"/>
          <p:nvPr/>
        </p:nvSpPr>
        <p:spPr>
          <a:xfrm>
            <a:off x="2061774" y="2107030"/>
            <a:ext cx="1031051" cy="307777"/>
          </a:xfrm>
          <a:prstGeom prst="rect">
            <a:avLst/>
          </a:prstGeom>
          <a:noFill/>
        </p:spPr>
        <p:txBody>
          <a:bodyPr wrap="none" rtlCol="0">
            <a:spAutoFit/>
          </a:bodyPr>
          <a:lstStyle/>
          <a:p>
            <a:r>
              <a:rPr lang="en-US" sz="1400" dirty="0"/>
              <a:t>Transmitter</a:t>
            </a:r>
          </a:p>
        </p:txBody>
      </p:sp>
      <p:pic>
        <p:nvPicPr>
          <p:cNvPr id="72" name="Picture 71">
            <a:extLst>
              <a:ext uri="{FF2B5EF4-FFF2-40B4-BE49-F238E27FC236}">
                <a16:creationId xmlns:a16="http://schemas.microsoft.com/office/drawing/2014/main" id="{51456361-2CBE-D04E-9C5A-A34AFFA758AA}"/>
              </a:ext>
            </a:extLst>
          </p:cNvPr>
          <p:cNvPicPr>
            <a:picLocks noChangeAspect="1"/>
          </p:cNvPicPr>
          <p:nvPr/>
        </p:nvPicPr>
        <p:blipFill>
          <a:blip r:embed="rId2"/>
          <a:stretch>
            <a:fillRect/>
          </a:stretch>
        </p:blipFill>
        <p:spPr>
          <a:xfrm>
            <a:off x="3505191" y="1320918"/>
            <a:ext cx="2276775" cy="720064"/>
          </a:xfrm>
          <a:prstGeom prst="rect">
            <a:avLst/>
          </a:prstGeom>
          <a:effectLst>
            <a:outerShdw blurRad="50800" dist="50800" dir="5400000" algn="ctr" rotWithShape="0">
              <a:srgbClr val="000000">
                <a:alpha val="0"/>
              </a:srgbClr>
            </a:outerShdw>
          </a:effectLst>
        </p:spPr>
      </p:pic>
      <p:graphicFrame>
        <p:nvGraphicFramePr>
          <p:cNvPr id="55" name="Table 54">
            <a:extLst>
              <a:ext uri="{FF2B5EF4-FFF2-40B4-BE49-F238E27FC236}">
                <a16:creationId xmlns:a16="http://schemas.microsoft.com/office/drawing/2014/main" id="{2E64AA68-7A04-1B44-B7F6-D5FEFDA9A07A}"/>
              </a:ext>
            </a:extLst>
          </p:cNvPr>
          <p:cNvGraphicFramePr>
            <a:graphicFrameLocks noGrp="1"/>
          </p:cNvGraphicFramePr>
          <p:nvPr/>
        </p:nvGraphicFramePr>
        <p:xfrm>
          <a:off x="2771800" y="1590743"/>
          <a:ext cx="758597" cy="233658"/>
        </p:xfrm>
        <a:graphic>
          <a:graphicData uri="http://schemas.openxmlformats.org/drawingml/2006/table">
            <a:tbl>
              <a:tblPr firstRow="1" bandRow="1">
                <a:tableStyleId>{5C22544A-7EE6-4342-B048-85BDC9FD1C3A}</a:tableStyleId>
              </a:tblPr>
              <a:tblGrid>
                <a:gridCol w="758597">
                  <a:extLst>
                    <a:ext uri="{9D8B030D-6E8A-4147-A177-3AD203B41FA5}">
                      <a16:colId xmlns:a16="http://schemas.microsoft.com/office/drawing/2014/main" val="243436718"/>
                    </a:ext>
                  </a:extLst>
                </a:gridCol>
              </a:tblGrid>
              <a:tr h="233658">
                <a:tc>
                  <a:txBody>
                    <a:bodyPr/>
                    <a:lstStyle/>
                    <a:p>
                      <a:pPr algn="ctr"/>
                      <a:r>
                        <a:rPr lang="en-US" sz="1000" b="0" dirty="0" err="1">
                          <a:solidFill>
                            <a:schemeClr val="bg2">
                              <a:lumMod val="10000"/>
                            </a:schemeClr>
                          </a:solidFill>
                        </a:rPr>
                        <a:t>WiFi</a:t>
                      </a:r>
                      <a:r>
                        <a:rPr lang="en-US" sz="1000" b="0" dirty="0">
                          <a:solidFill>
                            <a:schemeClr val="bg2">
                              <a:lumMod val="10000"/>
                            </a:schemeClr>
                          </a:solidFill>
                        </a:rPr>
                        <a:t> Packet </a:t>
                      </a:r>
                    </a:p>
                  </a:txBody>
                  <a:tcPr marL="57614" marR="57614" marT="28807" marB="288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32995148"/>
                  </a:ext>
                </a:extLst>
              </a:tr>
            </a:tbl>
          </a:graphicData>
        </a:graphic>
      </p:graphicFrame>
      <p:cxnSp>
        <p:nvCxnSpPr>
          <p:cNvPr id="80" name="Straight Arrow Connector 79">
            <a:extLst>
              <a:ext uri="{FF2B5EF4-FFF2-40B4-BE49-F238E27FC236}">
                <a16:creationId xmlns:a16="http://schemas.microsoft.com/office/drawing/2014/main" id="{E3F7BEBF-5A7B-B44D-9174-556A368F74F0}"/>
              </a:ext>
            </a:extLst>
          </p:cNvPr>
          <p:cNvCxnSpPr>
            <a:cxnSpLocks/>
          </p:cNvCxnSpPr>
          <p:nvPr/>
        </p:nvCxnSpPr>
        <p:spPr bwMode="auto">
          <a:xfrm flipV="1">
            <a:off x="1187624" y="2997276"/>
            <a:ext cx="576064" cy="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1" name="TextBox 80">
            <a:extLst>
              <a:ext uri="{FF2B5EF4-FFF2-40B4-BE49-F238E27FC236}">
                <a16:creationId xmlns:a16="http://schemas.microsoft.com/office/drawing/2014/main" id="{43580705-1018-3A4B-8F8F-142F591DF361}"/>
              </a:ext>
            </a:extLst>
          </p:cNvPr>
          <p:cNvSpPr txBox="1"/>
          <p:nvPr/>
        </p:nvSpPr>
        <p:spPr>
          <a:xfrm>
            <a:off x="842962" y="2571749"/>
            <a:ext cx="1262140" cy="276999"/>
          </a:xfrm>
          <a:prstGeom prst="rect">
            <a:avLst/>
          </a:prstGeom>
          <a:noFill/>
        </p:spPr>
        <p:txBody>
          <a:bodyPr wrap="none" rtlCol="0">
            <a:spAutoFit/>
          </a:bodyPr>
          <a:lstStyle/>
          <a:p>
            <a:r>
              <a:rPr lang="en-US" sz="1200" dirty="0"/>
              <a:t>Packet Detection</a:t>
            </a:r>
          </a:p>
        </p:txBody>
      </p:sp>
      <p:graphicFrame>
        <p:nvGraphicFramePr>
          <p:cNvPr id="82" name="Table 81">
            <a:extLst>
              <a:ext uri="{FF2B5EF4-FFF2-40B4-BE49-F238E27FC236}">
                <a16:creationId xmlns:a16="http://schemas.microsoft.com/office/drawing/2014/main" id="{3E8A20E2-E5F2-A044-B725-9C6A78036C90}"/>
              </a:ext>
            </a:extLst>
          </p:cNvPr>
          <p:cNvGraphicFramePr>
            <a:graphicFrameLocks noGrp="1"/>
          </p:cNvGraphicFramePr>
          <p:nvPr/>
        </p:nvGraphicFramePr>
        <p:xfrm>
          <a:off x="3105159" y="2897731"/>
          <a:ext cx="1982980" cy="199090"/>
        </p:xfrm>
        <a:graphic>
          <a:graphicData uri="http://schemas.openxmlformats.org/drawingml/2006/table">
            <a:tbl>
              <a:tblPr firstRow="1" bandRow="1">
                <a:tableStyleId>{5940675A-B579-460E-94D1-54222C63F5DA}</a:tableStyleId>
              </a:tblPr>
              <a:tblGrid>
                <a:gridCol w="793192">
                  <a:extLst>
                    <a:ext uri="{9D8B030D-6E8A-4147-A177-3AD203B41FA5}">
                      <a16:colId xmlns:a16="http://schemas.microsoft.com/office/drawing/2014/main" val="2038032899"/>
                    </a:ext>
                  </a:extLst>
                </a:gridCol>
                <a:gridCol w="793192">
                  <a:extLst>
                    <a:ext uri="{9D8B030D-6E8A-4147-A177-3AD203B41FA5}">
                      <a16:colId xmlns:a16="http://schemas.microsoft.com/office/drawing/2014/main" val="1597866869"/>
                    </a:ext>
                  </a:extLst>
                </a:gridCol>
                <a:gridCol w="396596">
                  <a:extLst>
                    <a:ext uri="{9D8B030D-6E8A-4147-A177-3AD203B41FA5}">
                      <a16:colId xmlns:a16="http://schemas.microsoft.com/office/drawing/2014/main" val="2362856606"/>
                    </a:ext>
                  </a:extLst>
                </a:gridCol>
              </a:tblGrid>
              <a:tr h="127092">
                <a:tc>
                  <a:txBody>
                    <a:bodyPr/>
                    <a:lstStyle/>
                    <a:p>
                      <a:pPr algn="ctr"/>
                      <a:r>
                        <a:rPr lang="en-US" sz="1000" dirty="0"/>
                        <a:t>L-STF</a:t>
                      </a:r>
                    </a:p>
                  </a:txBody>
                  <a:tcPr marL="46690" marR="46690" marT="23345" marB="23345" anchor="ctr"/>
                </a:tc>
                <a:tc>
                  <a:txBody>
                    <a:bodyPr/>
                    <a:lstStyle/>
                    <a:p>
                      <a:pPr algn="ctr"/>
                      <a:r>
                        <a:rPr lang="en-US" sz="1000" dirty="0"/>
                        <a:t>L-LTF</a:t>
                      </a:r>
                    </a:p>
                  </a:txBody>
                  <a:tcPr marL="46690" marR="46690" marT="23345" marB="23345" anchor="ctr">
                    <a:solidFill>
                      <a:schemeClr val="accent3">
                        <a:lumMod val="40000"/>
                        <a:lumOff val="60000"/>
                      </a:schemeClr>
                    </a:solidFill>
                  </a:tcPr>
                </a:tc>
                <a:tc>
                  <a:txBody>
                    <a:bodyPr/>
                    <a:lstStyle/>
                    <a:p>
                      <a:pPr algn="ctr"/>
                      <a:r>
                        <a:rPr lang="en-US" sz="1000" dirty="0"/>
                        <a:t>L-SIG</a:t>
                      </a:r>
                    </a:p>
                  </a:txBody>
                  <a:tcPr marL="46690" marR="46690" marT="23345" marB="23345" anchor="ctr"/>
                </a:tc>
                <a:extLst>
                  <a:ext uri="{0D108BD9-81ED-4DB2-BD59-A6C34878D82A}">
                    <a16:rowId xmlns:a16="http://schemas.microsoft.com/office/drawing/2014/main" val="1403880465"/>
                  </a:ext>
                </a:extLst>
              </a:tr>
            </a:tbl>
          </a:graphicData>
        </a:graphic>
      </p:graphicFrame>
      <p:graphicFrame>
        <p:nvGraphicFramePr>
          <p:cNvPr id="85" name="Table 84">
            <a:extLst>
              <a:ext uri="{FF2B5EF4-FFF2-40B4-BE49-F238E27FC236}">
                <a16:creationId xmlns:a16="http://schemas.microsoft.com/office/drawing/2014/main" id="{A6EA36EB-6460-034F-8F71-0EE26A9D3A42}"/>
              </a:ext>
            </a:extLst>
          </p:cNvPr>
          <p:cNvGraphicFramePr>
            <a:graphicFrameLocks noGrp="1"/>
          </p:cNvGraphicFramePr>
          <p:nvPr/>
        </p:nvGraphicFramePr>
        <p:xfrm>
          <a:off x="1866511" y="2914022"/>
          <a:ext cx="758597" cy="210014"/>
        </p:xfrm>
        <a:graphic>
          <a:graphicData uri="http://schemas.openxmlformats.org/drawingml/2006/table">
            <a:tbl>
              <a:tblPr firstRow="1" bandRow="1">
                <a:tableStyleId>{5C22544A-7EE6-4342-B048-85BDC9FD1C3A}</a:tableStyleId>
              </a:tblPr>
              <a:tblGrid>
                <a:gridCol w="758597">
                  <a:extLst>
                    <a:ext uri="{9D8B030D-6E8A-4147-A177-3AD203B41FA5}">
                      <a16:colId xmlns:a16="http://schemas.microsoft.com/office/drawing/2014/main" val="243436718"/>
                    </a:ext>
                  </a:extLst>
                </a:gridCol>
              </a:tblGrid>
              <a:tr h="203478">
                <a:tc>
                  <a:txBody>
                    <a:bodyPr/>
                    <a:lstStyle/>
                    <a:p>
                      <a:pPr algn="ctr"/>
                      <a:r>
                        <a:rPr lang="en-US" sz="1000" b="0" dirty="0" err="1">
                          <a:solidFill>
                            <a:schemeClr val="bg2">
                              <a:lumMod val="10000"/>
                            </a:schemeClr>
                          </a:solidFill>
                        </a:rPr>
                        <a:t>WiFi</a:t>
                      </a:r>
                      <a:r>
                        <a:rPr lang="en-US" sz="1000" b="0" dirty="0">
                          <a:solidFill>
                            <a:schemeClr val="bg2">
                              <a:lumMod val="10000"/>
                            </a:schemeClr>
                          </a:solidFill>
                        </a:rPr>
                        <a:t> Packet </a:t>
                      </a:r>
                    </a:p>
                  </a:txBody>
                  <a:tcPr marL="57614" marR="57614" marT="28807" marB="288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32995148"/>
                  </a:ext>
                </a:extLst>
              </a:tr>
            </a:tbl>
          </a:graphicData>
        </a:graphic>
      </p:graphicFrame>
      <p:sp>
        <p:nvSpPr>
          <p:cNvPr id="88" name="TextBox 87">
            <a:extLst>
              <a:ext uri="{FF2B5EF4-FFF2-40B4-BE49-F238E27FC236}">
                <a16:creationId xmlns:a16="http://schemas.microsoft.com/office/drawing/2014/main" id="{B39B5BF0-737C-A442-8120-4FAB56C2516C}"/>
              </a:ext>
            </a:extLst>
          </p:cNvPr>
          <p:cNvSpPr txBox="1"/>
          <p:nvPr/>
        </p:nvSpPr>
        <p:spPr>
          <a:xfrm>
            <a:off x="2212506" y="2571749"/>
            <a:ext cx="1715662" cy="276999"/>
          </a:xfrm>
          <a:prstGeom prst="rect">
            <a:avLst/>
          </a:prstGeom>
          <a:solidFill>
            <a:schemeClr val="bg1"/>
          </a:solidFill>
        </p:spPr>
        <p:txBody>
          <a:bodyPr wrap="none" rtlCol="0">
            <a:spAutoFit/>
          </a:bodyPr>
          <a:lstStyle/>
          <a:p>
            <a:r>
              <a:rPr lang="en-US" sz="1200" dirty="0"/>
              <a:t>Extract Legacy Preamble</a:t>
            </a:r>
          </a:p>
        </p:txBody>
      </p:sp>
      <p:pic>
        <p:nvPicPr>
          <p:cNvPr id="92" name="Picture 91" descr="A picture containing water, large, sitting, man&#10;&#10;Description automatically generated">
            <a:extLst>
              <a:ext uri="{FF2B5EF4-FFF2-40B4-BE49-F238E27FC236}">
                <a16:creationId xmlns:a16="http://schemas.microsoft.com/office/drawing/2014/main" id="{77BF683C-3E9A-6844-BEE4-055D8CB2AEEB}"/>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aturation sat="33000"/>
                    </a14:imgEffect>
                  </a14:imgLayer>
                </a14:imgProps>
              </a:ext>
            </a:extLst>
          </a:blip>
          <a:srcRect l="13830" t="8052" r="25359" b="15878"/>
          <a:stretch/>
        </p:blipFill>
        <p:spPr>
          <a:xfrm>
            <a:off x="2708487" y="1357278"/>
            <a:ext cx="835657" cy="547502"/>
          </a:xfrm>
          <a:prstGeom prst="rect">
            <a:avLst/>
          </a:prstGeom>
          <a:effectLst>
            <a:outerShdw blurRad="50800" dist="50800" dir="5400000" algn="ctr" rotWithShape="0">
              <a:srgbClr val="000000">
                <a:alpha val="0"/>
              </a:srgbClr>
            </a:outerShdw>
          </a:effectLst>
        </p:spPr>
      </p:pic>
      <p:pic>
        <p:nvPicPr>
          <p:cNvPr id="70" name="Picture 69">
            <a:extLst>
              <a:ext uri="{FF2B5EF4-FFF2-40B4-BE49-F238E27FC236}">
                <a16:creationId xmlns:a16="http://schemas.microsoft.com/office/drawing/2014/main" id="{B2C77795-85A1-C94F-8132-87D8FD9259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629" y="1301052"/>
            <a:ext cx="851342" cy="864096"/>
          </a:xfrm>
          <a:prstGeom prst="rect">
            <a:avLst/>
          </a:prstGeom>
        </p:spPr>
      </p:pic>
      <p:pic>
        <p:nvPicPr>
          <p:cNvPr id="95" name="Picture 94" descr="A picture containing water, large, sitting, man&#10;&#10;Description automatically generated">
            <a:extLst>
              <a:ext uri="{FF2B5EF4-FFF2-40B4-BE49-F238E27FC236}">
                <a16:creationId xmlns:a16="http://schemas.microsoft.com/office/drawing/2014/main" id="{0BEF47AC-9F04-6E4C-8B6D-508CF4015E77}"/>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7">
                    <a14:imgEffect>
                      <a14:saturation sat="33000"/>
                    </a14:imgEffect>
                  </a14:imgLayer>
                </a14:imgProps>
              </a:ext>
            </a:extLst>
          </a:blip>
          <a:srcRect l="13830" t="8052" r="25359" b="15878"/>
          <a:stretch/>
        </p:blipFill>
        <p:spPr>
          <a:xfrm>
            <a:off x="4108452" y="1480856"/>
            <a:ext cx="835657" cy="300346"/>
          </a:xfrm>
          <a:prstGeom prst="rect">
            <a:avLst/>
          </a:prstGeom>
          <a:effectLst>
            <a:outerShdw blurRad="50800" dist="50800" dir="5400000" algn="ctr" rotWithShape="0">
              <a:srgbClr val="000000">
                <a:alpha val="0"/>
              </a:srgbClr>
            </a:outerShdw>
          </a:effectLst>
        </p:spPr>
      </p:pic>
      <p:pic>
        <p:nvPicPr>
          <p:cNvPr id="68" name="Picture 67">
            <a:extLst>
              <a:ext uri="{FF2B5EF4-FFF2-40B4-BE49-F238E27FC236}">
                <a16:creationId xmlns:a16="http://schemas.microsoft.com/office/drawing/2014/main" id="{0CDD9454-5EF1-F441-9B62-9B925D7325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8298" y="1290986"/>
            <a:ext cx="835657" cy="869958"/>
          </a:xfrm>
          <a:prstGeom prst="rect">
            <a:avLst/>
          </a:prstGeom>
        </p:spPr>
      </p:pic>
      <p:pic>
        <p:nvPicPr>
          <p:cNvPr id="96" name="Picture 95" descr="A picture containing water, large, sitting, man&#10;&#10;Description automatically generated">
            <a:extLst>
              <a:ext uri="{FF2B5EF4-FFF2-40B4-BE49-F238E27FC236}">
                <a16:creationId xmlns:a16="http://schemas.microsoft.com/office/drawing/2014/main" id="{05C725B7-07C7-5A40-804D-22FD2A9D2D06}"/>
              </a:ext>
            </a:extLst>
          </p:cNvPr>
          <p:cNvPicPr>
            <a:picLocks noChangeAspect="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9">
                    <a14:imgEffect>
                      <a14:saturation sat="33000"/>
                    </a14:imgEffect>
                  </a14:imgLayer>
                </a14:imgProps>
              </a:ext>
            </a:extLst>
          </a:blip>
          <a:srcRect l="13830" t="8052" r="25359" b="15878"/>
          <a:stretch/>
        </p:blipFill>
        <p:spPr>
          <a:xfrm>
            <a:off x="157324" y="2872553"/>
            <a:ext cx="835657" cy="300346"/>
          </a:xfrm>
          <a:prstGeom prst="rect">
            <a:avLst/>
          </a:prstGeom>
          <a:effectLst>
            <a:outerShdw blurRad="50800" dist="50800" dir="5400000" algn="ctr" rotWithShape="0">
              <a:srgbClr val="000000">
                <a:alpha val="0"/>
              </a:srgbClr>
            </a:outerShdw>
          </a:effectLst>
        </p:spPr>
      </p:pic>
      <p:sp>
        <p:nvSpPr>
          <p:cNvPr id="98" name="TextBox 97">
            <a:extLst>
              <a:ext uri="{FF2B5EF4-FFF2-40B4-BE49-F238E27FC236}">
                <a16:creationId xmlns:a16="http://schemas.microsoft.com/office/drawing/2014/main" id="{43830142-C3D7-D047-91A6-6508FD51D959}"/>
              </a:ext>
            </a:extLst>
          </p:cNvPr>
          <p:cNvSpPr txBox="1"/>
          <p:nvPr/>
        </p:nvSpPr>
        <p:spPr>
          <a:xfrm>
            <a:off x="2915819" y="3393034"/>
            <a:ext cx="1163068" cy="430887"/>
          </a:xfrm>
          <a:prstGeom prst="rect">
            <a:avLst/>
          </a:prstGeom>
          <a:noFill/>
          <a:ln>
            <a:solidFill>
              <a:srgbClr val="000000"/>
            </a:solidFill>
          </a:ln>
        </p:spPr>
        <p:txBody>
          <a:bodyPr wrap="square" rtlCol="0">
            <a:spAutoFit/>
          </a:bodyPr>
          <a:lstStyle/>
          <a:p>
            <a:r>
              <a:rPr lang="en-US" sz="1100" dirty="0"/>
              <a:t>Coarse and Fine </a:t>
            </a:r>
          </a:p>
          <a:p>
            <a:r>
              <a:rPr lang="en-US" sz="1100" dirty="0"/>
              <a:t>Freq. Sync</a:t>
            </a:r>
            <a:endParaRPr lang="en-US" sz="1200" dirty="0"/>
          </a:p>
        </p:txBody>
      </p:sp>
      <p:cxnSp>
        <p:nvCxnSpPr>
          <p:cNvPr id="108" name="Straight Arrow Connector 107">
            <a:extLst>
              <a:ext uri="{FF2B5EF4-FFF2-40B4-BE49-F238E27FC236}">
                <a16:creationId xmlns:a16="http://schemas.microsoft.com/office/drawing/2014/main" id="{5619732A-567A-FD42-80AF-45A770EF2C02}"/>
              </a:ext>
            </a:extLst>
          </p:cNvPr>
          <p:cNvCxnSpPr>
            <a:cxnSpLocks/>
          </p:cNvCxnSpPr>
          <p:nvPr/>
        </p:nvCxnSpPr>
        <p:spPr bwMode="auto">
          <a:xfrm>
            <a:off x="2708487" y="2997276"/>
            <a:ext cx="354515"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9" name="Straight Arrow Connector 108">
            <a:extLst>
              <a:ext uri="{FF2B5EF4-FFF2-40B4-BE49-F238E27FC236}">
                <a16:creationId xmlns:a16="http://schemas.microsoft.com/office/drawing/2014/main" id="{61FF324E-CA65-7246-AF9A-609441136221}"/>
              </a:ext>
            </a:extLst>
          </p:cNvPr>
          <p:cNvCxnSpPr>
            <a:cxnSpLocks/>
          </p:cNvCxnSpPr>
          <p:nvPr/>
        </p:nvCxnSpPr>
        <p:spPr bwMode="auto">
          <a:xfrm>
            <a:off x="4287167" y="3082497"/>
            <a:ext cx="0" cy="857405"/>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aphicFrame>
        <p:nvGraphicFramePr>
          <p:cNvPr id="112" name="Table 111">
            <a:extLst>
              <a:ext uri="{FF2B5EF4-FFF2-40B4-BE49-F238E27FC236}">
                <a16:creationId xmlns:a16="http://schemas.microsoft.com/office/drawing/2014/main" id="{064CF0DC-017B-764D-9B41-0EFAF324C3AB}"/>
              </a:ext>
            </a:extLst>
          </p:cNvPr>
          <p:cNvGraphicFramePr>
            <a:graphicFrameLocks noGrp="1"/>
          </p:cNvGraphicFramePr>
          <p:nvPr/>
        </p:nvGraphicFramePr>
        <p:xfrm>
          <a:off x="3851920" y="3939902"/>
          <a:ext cx="998869" cy="351490"/>
        </p:xfrm>
        <a:graphic>
          <a:graphicData uri="http://schemas.openxmlformats.org/drawingml/2006/table">
            <a:tbl>
              <a:tblPr firstRow="1" bandRow="1">
                <a:tableStyleId>{5940675A-B579-460E-94D1-54222C63F5DA}</a:tableStyleId>
              </a:tblPr>
              <a:tblGrid>
                <a:gridCol w="998869">
                  <a:extLst>
                    <a:ext uri="{9D8B030D-6E8A-4147-A177-3AD203B41FA5}">
                      <a16:colId xmlns:a16="http://schemas.microsoft.com/office/drawing/2014/main" val="1597866869"/>
                    </a:ext>
                  </a:extLst>
                </a:gridCol>
              </a:tblGrid>
              <a:tr h="101441">
                <a:tc>
                  <a:txBody>
                    <a:bodyPr/>
                    <a:lstStyle/>
                    <a:p>
                      <a:pPr algn="ctr"/>
                      <a:r>
                        <a:rPr lang="en-US" sz="1000" dirty="0"/>
                        <a:t>L-LTF Demodulation</a:t>
                      </a:r>
                    </a:p>
                  </a:txBody>
                  <a:tcPr marL="46690" marR="46690" marT="23345" marB="23345" anchor="ctr">
                    <a:solidFill>
                      <a:schemeClr val="accent3">
                        <a:lumMod val="40000"/>
                        <a:lumOff val="60000"/>
                      </a:schemeClr>
                    </a:solidFill>
                  </a:tcPr>
                </a:tc>
                <a:extLst>
                  <a:ext uri="{0D108BD9-81ED-4DB2-BD59-A6C34878D82A}">
                    <a16:rowId xmlns:a16="http://schemas.microsoft.com/office/drawing/2014/main" val="1403880465"/>
                  </a:ext>
                </a:extLst>
              </a:tr>
            </a:tbl>
          </a:graphicData>
        </a:graphic>
      </p:graphicFrame>
      <p:cxnSp>
        <p:nvCxnSpPr>
          <p:cNvPr id="126" name="Straight Arrow Connector 125">
            <a:extLst>
              <a:ext uri="{FF2B5EF4-FFF2-40B4-BE49-F238E27FC236}">
                <a16:creationId xmlns:a16="http://schemas.microsoft.com/office/drawing/2014/main" id="{67D6355E-9EDC-894D-8F9E-93753CA021F3}"/>
              </a:ext>
            </a:extLst>
          </p:cNvPr>
          <p:cNvCxnSpPr>
            <a:cxnSpLocks/>
            <a:stCxn id="112" idx="3"/>
          </p:cNvCxnSpPr>
          <p:nvPr/>
        </p:nvCxnSpPr>
        <p:spPr bwMode="auto">
          <a:xfrm>
            <a:off x="4850789" y="4115647"/>
            <a:ext cx="494141"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45" name="TextBox 144">
            <a:extLst>
              <a:ext uri="{FF2B5EF4-FFF2-40B4-BE49-F238E27FC236}">
                <a16:creationId xmlns:a16="http://schemas.microsoft.com/office/drawing/2014/main" id="{6466A0C7-603A-6941-B2D9-800BFA7F05D0}"/>
              </a:ext>
            </a:extLst>
          </p:cNvPr>
          <p:cNvSpPr txBox="1"/>
          <p:nvPr/>
        </p:nvSpPr>
        <p:spPr>
          <a:xfrm>
            <a:off x="5138217" y="4371950"/>
            <a:ext cx="1582486" cy="276999"/>
          </a:xfrm>
          <a:prstGeom prst="rect">
            <a:avLst/>
          </a:prstGeom>
          <a:noFill/>
          <a:ln>
            <a:solidFill>
              <a:srgbClr val="000000"/>
            </a:solidFill>
          </a:ln>
        </p:spPr>
        <p:txBody>
          <a:bodyPr wrap="none" rtlCol="0">
            <a:spAutoFit/>
          </a:bodyPr>
          <a:lstStyle/>
          <a:p>
            <a:r>
              <a:rPr lang="en-US" sz="1200" dirty="0"/>
              <a:t>LS Channel Estimation</a:t>
            </a:r>
          </a:p>
        </p:txBody>
      </p:sp>
      <mc:AlternateContent xmlns:mc="http://schemas.openxmlformats.org/markup-compatibility/2006" xmlns:a14="http://schemas.microsoft.com/office/drawing/2010/main">
        <mc:Choice Requires="a14">
          <p:sp>
            <p:nvSpPr>
              <p:cNvPr id="148" name="Rectangle 147">
                <a:extLst>
                  <a:ext uri="{FF2B5EF4-FFF2-40B4-BE49-F238E27FC236}">
                    <a16:creationId xmlns:a16="http://schemas.microsoft.com/office/drawing/2014/main" id="{2D62FF9F-87B2-DD49-A191-EC74EA557E07}"/>
                  </a:ext>
                </a:extLst>
              </p:cNvPr>
              <p:cNvSpPr/>
              <p:nvPr/>
            </p:nvSpPr>
            <p:spPr>
              <a:xfrm>
                <a:off x="5802299" y="4803998"/>
                <a:ext cx="371063" cy="3136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oMath>
                  </m:oMathPara>
                </a14:m>
                <a:endParaRPr lang="en-US" sz="1400" dirty="0"/>
              </a:p>
            </p:txBody>
          </p:sp>
        </mc:Choice>
        <mc:Fallback xmlns="">
          <p:sp>
            <p:nvSpPr>
              <p:cNvPr id="148" name="Rectangle 147">
                <a:extLst>
                  <a:ext uri="{FF2B5EF4-FFF2-40B4-BE49-F238E27FC236}">
                    <a16:creationId xmlns:a16="http://schemas.microsoft.com/office/drawing/2014/main" id="{2D62FF9F-87B2-DD49-A191-EC74EA557E07}"/>
                  </a:ext>
                </a:extLst>
              </p:cNvPr>
              <p:cNvSpPr>
                <a:spLocks noRot="1" noChangeAspect="1" noMove="1" noResize="1" noEditPoints="1" noAdjustHandles="1" noChangeArrowheads="1" noChangeShapeType="1" noTextEdit="1"/>
              </p:cNvSpPr>
              <p:nvPr/>
            </p:nvSpPr>
            <p:spPr>
              <a:xfrm>
                <a:off x="5802299" y="4803998"/>
                <a:ext cx="371063" cy="313612"/>
              </a:xfrm>
              <a:prstGeom prst="rect">
                <a:avLst/>
              </a:prstGeom>
              <a:blipFill>
                <a:blip r:embed="rId10"/>
                <a:stretch>
                  <a:fillRect/>
                </a:stretch>
              </a:blipFill>
            </p:spPr>
            <p:txBody>
              <a:bodyPr/>
              <a:lstStyle/>
              <a:p>
                <a:r>
                  <a:rPr lang="en-US">
                    <a:noFill/>
                  </a:rPr>
                  <a:t> </a:t>
                </a:r>
              </a:p>
            </p:txBody>
          </p:sp>
        </mc:Fallback>
      </mc:AlternateContent>
      <p:cxnSp>
        <p:nvCxnSpPr>
          <p:cNvPr id="46" name="Straight Arrow Connector 45">
            <a:extLst>
              <a:ext uri="{FF2B5EF4-FFF2-40B4-BE49-F238E27FC236}">
                <a16:creationId xmlns:a16="http://schemas.microsoft.com/office/drawing/2014/main" id="{EE1832C6-CD73-ED4C-874C-A0C4960EBEC1}"/>
              </a:ext>
            </a:extLst>
          </p:cNvPr>
          <p:cNvCxnSpPr>
            <a:cxnSpLocks/>
            <a:endCxn id="98" idx="0"/>
          </p:cNvCxnSpPr>
          <p:nvPr/>
        </p:nvCxnSpPr>
        <p:spPr bwMode="auto">
          <a:xfrm>
            <a:off x="3497352" y="3096820"/>
            <a:ext cx="1" cy="296214"/>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1" name="Elbow Connector 60">
            <a:extLst>
              <a:ext uri="{FF2B5EF4-FFF2-40B4-BE49-F238E27FC236}">
                <a16:creationId xmlns:a16="http://schemas.microsoft.com/office/drawing/2014/main" id="{0233AFDE-ECDC-C34D-AA1E-1C80262A7FC4}"/>
              </a:ext>
            </a:extLst>
          </p:cNvPr>
          <p:cNvCxnSpPr>
            <a:cxnSpLocks/>
            <a:stCxn id="98" idx="2"/>
            <a:endCxn id="112" idx="1"/>
          </p:cNvCxnSpPr>
          <p:nvPr/>
        </p:nvCxnSpPr>
        <p:spPr bwMode="auto">
          <a:xfrm rot="16200000" flipH="1">
            <a:off x="3528773" y="3792500"/>
            <a:ext cx="291726" cy="354567"/>
          </a:xfrm>
          <a:prstGeom prst="bentConnector2">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6" name="Straight Arrow Connector 65">
            <a:extLst>
              <a:ext uri="{FF2B5EF4-FFF2-40B4-BE49-F238E27FC236}">
                <a16:creationId xmlns:a16="http://schemas.microsoft.com/office/drawing/2014/main" id="{F3FED056-CB70-0346-A3DF-166877649C61}"/>
              </a:ext>
            </a:extLst>
          </p:cNvPr>
          <p:cNvCxnSpPr>
            <a:cxnSpLocks/>
          </p:cNvCxnSpPr>
          <p:nvPr/>
        </p:nvCxnSpPr>
        <p:spPr bwMode="auto">
          <a:xfrm flipH="1">
            <a:off x="4078887" y="3608477"/>
            <a:ext cx="208280" cy="0"/>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BA6C091D-CA6B-3F46-A473-B7D78042BDFC}"/>
                  </a:ext>
                </a:extLst>
              </p:cNvPr>
              <p:cNvSpPr/>
              <p:nvPr/>
            </p:nvSpPr>
            <p:spPr>
              <a:xfrm>
                <a:off x="838638" y="3417292"/>
                <a:ext cx="1380378" cy="5409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b="0" i="1" smtClean="0">
                              <a:latin typeface="Cambria Math" panose="02040503050406030204" pitchFamily="18" charset="0"/>
                            </a:rPr>
                            <m:t>1</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b="0" i="0" smtClean="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1</m:t>
                              </m:r>
                            </m:sub>
                          </m:sSub>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r>
                            <m:rPr>
                              <m:nor/>
                            </m:rPr>
                            <a:rPr lang="en-US" sz="1400" dirty="0"/>
                            <m:t> </m:t>
                          </m:r>
                        </m:num>
                        <m:den>
                          <m:r>
                            <a:rPr lang="en-US" sz="1400" b="0" i="1" dirty="0" smtClean="0">
                              <a:latin typeface="Cambria Math" panose="02040503050406030204" pitchFamily="18" charset="0"/>
                            </a:rPr>
                            <m:t>𝑋</m:t>
                          </m:r>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den>
                      </m:f>
                    </m:oMath>
                  </m:oMathPara>
                </a14:m>
                <a:endParaRPr lang="en-US" sz="1600" dirty="0"/>
              </a:p>
            </p:txBody>
          </p:sp>
        </mc:Choice>
        <mc:Fallback xmlns="">
          <p:sp>
            <p:nvSpPr>
              <p:cNvPr id="74" name="Rectangle 73">
                <a:extLst>
                  <a:ext uri="{FF2B5EF4-FFF2-40B4-BE49-F238E27FC236}">
                    <a16:creationId xmlns:a16="http://schemas.microsoft.com/office/drawing/2014/main" id="{BA6C091D-CA6B-3F46-A473-B7D78042BDFC}"/>
                  </a:ext>
                </a:extLst>
              </p:cNvPr>
              <p:cNvSpPr>
                <a:spLocks noRot="1" noChangeAspect="1" noMove="1" noResize="1" noEditPoints="1" noAdjustHandles="1" noChangeArrowheads="1" noChangeShapeType="1" noTextEdit="1"/>
              </p:cNvSpPr>
              <p:nvPr/>
            </p:nvSpPr>
            <p:spPr>
              <a:xfrm>
                <a:off x="838638" y="3417292"/>
                <a:ext cx="1380378" cy="540917"/>
              </a:xfrm>
              <a:prstGeom prst="rect">
                <a:avLst/>
              </a:prstGeom>
              <a:blipFill>
                <a:blip r:embed="rId11"/>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421D6391-5143-524A-BC18-09E25A961CF0}"/>
                  </a:ext>
                </a:extLst>
              </p:cNvPr>
              <p:cNvSpPr/>
              <p:nvPr/>
            </p:nvSpPr>
            <p:spPr>
              <a:xfrm>
                <a:off x="845252" y="3939902"/>
                <a:ext cx="1388713" cy="5409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b="0" i="1" smtClean="0">
                              <a:latin typeface="Cambria Math" panose="02040503050406030204" pitchFamily="18" charset="0"/>
                            </a:rPr>
                            <m:t>2</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b="0" i="0" smtClean="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2</m:t>
                              </m:r>
                            </m:sub>
                          </m:sSub>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r>
                            <m:rPr>
                              <m:nor/>
                            </m:rPr>
                            <a:rPr lang="en-US" sz="1400" dirty="0"/>
                            <m:t> </m:t>
                          </m:r>
                        </m:num>
                        <m:den>
                          <m:r>
                            <a:rPr lang="en-US" sz="1400" b="0" i="1" dirty="0" smtClean="0">
                              <a:latin typeface="Cambria Math" panose="02040503050406030204" pitchFamily="18" charset="0"/>
                            </a:rPr>
                            <m:t>𝑋</m:t>
                          </m:r>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den>
                      </m:f>
                    </m:oMath>
                  </m:oMathPara>
                </a14:m>
                <a:endParaRPr lang="en-US" sz="1400" dirty="0"/>
              </a:p>
            </p:txBody>
          </p:sp>
        </mc:Choice>
        <mc:Fallback xmlns="">
          <p:sp>
            <p:nvSpPr>
              <p:cNvPr id="75" name="Rectangle 74">
                <a:extLst>
                  <a:ext uri="{FF2B5EF4-FFF2-40B4-BE49-F238E27FC236}">
                    <a16:creationId xmlns:a16="http://schemas.microsoft.com/office/drawing/2014/main" id="{421D6391-5143-524A-BC18-09E25A961CF0}"/>
                  </a:ext>
                </a:extLst>
              </p:cNvPr>
              <p:cNvSpPr>
                <a:spLocks noRot="1" noChangeAspect="1" noMove="1" noResize="1" noEditPoints="1" noAdjustHandles="1" noChangeArrowheads="1" noChangeShapeType="1" noTextEdit="1"/>
              </p:cNvSpPr>
              <p:nvPr/>
            </p:nvSpPr>
            <p:spPr>
              <a:xfrm>
                <a:off x="845252" y="3939902"/>
                <a:ext cx="1388713" cy="540917"/>
              </a:xfrm>
              <a:prstGeom prst="rect">
                <a:avLst/>
              </a:prstGeom>
              <a:blipFill>
                <a:blip r:embed="rId12"/>
                <a:stretch>
                  <a:fillRect b="-6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21735CD9-D7A6-5242-8141-30865F0DFD44}"/>
                  </a:ext>
                </a:extLst>
              </p:cNvPr>
              <p:cNvSpPr txBox="1"/>
              <p:nvPr/>
            </p:nvSpPr>
            <p:spPr>
              <a:xfrm>
                <a:off x="598535" y="4522659"/>
                <a:ext cx="1984133" cy="5296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i="1">
                          <a:latin typeface="Cambria Math" panose="02040503050406030204" pitchFamily="18" charset="0"/>
                        </a:rPr>
                        <m:t>=</m:t>
                      </m:r>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i="1">
                                  <a:latin typeface="Cambria Math" panose="02040503050406030204" pitchFamily="18" charset="0"/>
                                </a:rPr>
                                <m:t>1</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𝐻</m:t>
                                  </m:r>
                                </m:e>
                              </m:acc>
                            </m:e>
                            <m:sub>
                              <m:r>
                                <a:rPr lang="en-US" sz="1400" b="0" i="1" smtClean="0">
                                  <a:latin typeface="Cambria Math" panose="02040503050406030204" pitchFamily="18" charset="0"/>
                                </a:rPr>
                                <m:t>2</m:t>
                              </m:r>
                            </m:sub>
                          </m:sSub>
                          <m:d>
                            <m:dPr>
                              <m:ctrlPr>
                                <a:rPr lang="en-US" sz="1400" i="1">
                                  <a:latin typeface="Cambria Math" panose="02040503050406030204" pitchFamily="18" charset="0"/>
                                </a:rPr>
                              </m:ctrlPr>
                            </m:dPr>
                            <m:e>
                              <m:r>
                                <a:rPr lang="en-US" sz="1400" i="1">
                                  <a:latin typeface="Cambria Math" panose="02040503050406030204" pitchFamily="18" charset="0"/>
                                </a:rPr>
                                <m:t>𝑘</m:t>
                              </m:r>
                            </m:e>
                          </m:d>
                        </m:num>
                        <m:den>
                          <m:r>
                            <a:rPr lang="en-US" sz="1400" b="0" i="1" smtClean="0">
                              <a:latin typeface="Cambria Math" panose="02040503050406030204" pitchFamily="18" charset="0"/>
                            </a:rPr>
                            <m:t>2</m:t>
                          </m:r>
                        </m:den>
                      </m:f>
                    </m:oMath>
                  </m:oMathPara>
                </a14:m>
                <a:endParaRPr lang="en-US" sz="1400" dirty="0"/>
              </a:p>
            </p:txBody>
          </p:sp>
        </mc:Choice>
        <mc:Fallback xmlns="">
          <p:sp>
            <p:nvSpPr>
              <p:cNvPr id="76" name="TextBox 75">
                <a:extLst>
                  <a:ext uri="{FF2B5EF4-FFF2-40B4-BE49-F238E27FC236}">
                    <a16:creationId xmlns:a16="http://schemas.microsoft.com/office/drawing/2014/main" id="{21735CD9-D7A6-5242-8141-30865F0DFD44}"/>
                  </a:ext>
                </a:extLst>
              </p:cNvPr>
              <p:cNvSpPr txBox="1">
                <a:spLocks noRot="1" noChangeAspect="1" noMove="1" noResize="1" noEditPoints="1" noAdjustHandles="1" noChangeArrowheads="1" noChangeShapeType="1" noTextEdit="1"/>
              </p:cNvSpPr>
              <p:nvPr/>
            </p:nvSpPr>
            <p:spPr>
              <a:xfrm>
                <a:off x="598535" y="4522659"/>
                <a:ext cx="1984133" cy="529697"/>
              </a:xfrm>
              <a:prstGeom prst="rect">
                <a:avLst/>
              </a:prstGeom>
              <a:blipFill>
                <a:blip r:embed="rId13"/>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40" name="Table 39">
                <a:extLst>
                  <a:ext uri="{FF2B5EF4-FFF2-40B4-BE49-F238E27FC236}">
                    <a16:creationId xmlns:a16="http://schemas.microsoft.com/office/drawing/2014/main" id="{06214D07-57BF-6E45-B662-4573D1AA95A0}"/>
                  </a:ext>
                </a:extLst>
              </p:cNvPr>
              <p:cNvGraphicFramePr>
                <a:graphicFrameLocks noGrp="1"/>
              </p:cNvGraphicFramePr>
              <p:nvPr/>
            </p:nvGraphicFramePr>
            <p:xfrm>
              <a:off x="5344930" y="4011910"/>
              <a:ext cx="1169060" cy="251460"/>
            </p:xfrm>
            <a:graphic>
              <a:graphicData uri="http://schemas.openxmlformats.org/drawingml/2006/table">
                <a:tbl>
                  <a:tblPr firstRow="1" bandRow="1">
                    <a:tableStyleId>{5C22544A-7EE6-4342-B048-85BDC9FD1C3A}</a:tableStyleId>
                  </a:tblPr>
                  <a:tblGrid>
                    <a:gridCol w="584530">
                      <a:extLst>
                        <a:ext uri="{9D8B030D-6E8A-4147-A177-3AD203B41FA5}">
                          <a16:colId xmlns:a16="http://schemas.microsoft.com/office/drawing/2014/main" val="2610651372"/>
                        </a:ext>
                      </a:extLst>
                    </a:gridCol>
                    <a:gridCol w="584530">
                      <a:extLst>
                        <a:ext uri="{9D8B030D-6E8A-4147-A177-3AD203B41FA5}">
                          <a16:colId xmlns:a16="http://schemas.microsoft.com/office/drawing/2014/main" val="3980858087"/>
                        </a:ext>
                      </a:extLst>
                    </a:gridCol>
                  </a:tblGrid>
                  <a:tr h="247602">
                    <a:tc>
                      <a:txBody>
                        <a:bodyPr/>
                        <a:lstStyle/>
                        <a:p>
                          <a:pPr/>
                          <a14:m>
                            <m:oMathPara xmlns:m="http://schemas.openxmlformats.org/officeDocument/2006/math">
                              <m:oMathParaPr>
                                <m:jc m:val="centerGroup"/>
                              </m:oMathParaPr>
                              <m:oMath xmlns:m="http://schemas.openxmlformats.org/officeDocument/2006/math">
                                <m:sSub>
                                  <m:sSubPr>
                                    <m:ctrlPr>
                                      <a:rPr lang="en-US" sz="1050" i="1" smtClean="0">
                                        <a:solidFill>
                                          <a:schemeClr val="bg2">
                                            <a:lumMod val="10000"/>
                                          </a:schemeClr>
                                        </a:solidFill>
                                        <a:latin typeface="Cambria Math" panose="02040503050406030204" pitchFamily="18" charset="0"/>
                                      </a:rPr>
                                    </m:ctrlPr>
                                  </m:sSubPr>
                                  <m:e>
                                    <m:r>
                                      <a:rPr lang="en-US" sz="1050" b="0" i="1" smtClean="0">
                                        <a:solidFill>
                                          <a:schemeClr val="bg2">
                                            <a:lumMod val="10000"/>
                                          </a:schemeClr>
                                        </a:solidFill>
                                        <a:latin typeface="Cambria Math" panose="02040503050406030204" pitchFamily="18" charset="0"/>
                                      </a:rPr>
                                      <m:t>𝑌</m:t>
                                    </m:r>
                                  </m:e>
                                  <m:sub>
                                    <m:r>
                                      <a:rPr lang="en-US" sz="1050" b="0" i="1" smtClean="0">
                                        <a:solidFill>
                                          <a:schemeClr val="bg2">
                                            <a:lumMod val="10000"/>
                                          </a:schemeClr>
                                        </a:solidFill>
                                        <a:latin typeface="Cambria Math" panose="02040503050406030204" pitchFamily="18" charset="0"/>
                                      </a:rPr>
                                      <m:t>1</m:t>
                                    </m:r>
                                  </m:sub>
                                </m:sSub>
                              </m:oMath>
                            </m:oMathPara>
                          </a14:m>
                          <a:endParaRPr lang="en-US" sz="1000" dirty="0">
                            <a:solidFill>
                              <a:schemeClr val="bg2">
                                <a:lumMod val="10000"/>
                              </a:schemeClr>
                            </a:solidFill>
                          </a:endParaRPr>
                        </a:p>
                      </a:txBody>
                      <a:tcPr>
                        <a:solidFill>
                          <a:schemeClr val="accent4">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50" i="1" smtClean="0">
                                        <a:solidFill>
                                          <a:schemeClr val="bg2">
                                            <a:lumMod val="10000"/>
                                          </a:schemeClr>
                                        </a:solidFill>
                                        <a:latin typeface="Cambria Math" panose="02040503050406030204" pitchFamily="18" charset="0"/>
                                      </a:rPr>
                                    </m:ctrlPr>
                                  </m:sSubPr>
                                  <m:e>
                                    <m:r>
                                      <a:rPr lang="en-US" sz="1050" b="0" i="1" smtClean="0">
                                        <a:solidFill>
                                          <a:schemeClr val="bg2">
                                            <a:lumMod val="10000"/>
                                          </a:schemeClr>
                                        </a:solidFill>
                                        <a:latin typeface="Cambria Math" panose="02040503050406030204" pitchFamily="18" charset="0"/>
                                      </a:rPr>
                                      <m:t>𝑌</m:t>
                                    </m:r>
                                  </m:e>
                                  <m:sub>
                                    <m:r>
                                      <a:rPr lang="en-US" sz="1050" b="0" i="1" smtClean="0">
                                        <a:solidFill>
                                          <a:schemeClr val="bg2">
                                            <a:lumMod val="10000"/>
                                          </a:schemeClr>
                                        </a:solidFill>
                                        <a:latin typeface="Cambria Math" panose="02040503050406030204" pitchFamily="18" charset="0"/>
                                      </a:rPr>
                                      <m:t>2</m:t>
                                    </m:r>
                                  </m:sub>
                                </m:sSub>
                              </m:oMath>
                            </m:oMathPara>
                          </a14:m>
                          <a:endParaRPr lang="en-US" sz="1000" dirty="0">
                            <a:solidFill>
                              <a:schemeClr val="bg2">
                                <a:lumMod val="10000"/>
                              </a:schemeClr>
                            </a:solidFill>
                          </a:endParaRPr>
                        </a:p>
                      </a:txBody>
                      <a:tcPr>
                        <a:solidFill>
                          <a:schemeClr val="accent4">
                            <a:lumMod val="40000"/>
                            <a:lumOff val="60000"/>
                          </a:schemeClr>
                        </a:solidFill>
                      </a:tcPr>
                    </a:tc>
                    <a:extLst>
                      <a:ext uri="{0D108BD9-81ED-4DB2-BD59-A6C34878D82A}">
                        <a16:rowId xmlns:a16="http://schemas.microsoft.com/office/drawing/2014/main" val="3369651425"/>
                      </a:ext>
                    </a:extLst>
                  </a:tr>
                </a:tbl>
              </a:graphicData>
            </a:graphic>
          </p:graphicFrame>
        </mc:Choice>
        <mc:Fallback xmlns="">
          <p:graphicFrame>
            <p:nvGraphicFramePr>
              <p:cNvPr id="40" name="Table 39">
                <a:extLst>
                  <a:ext uri="{FF2B5EF4-FFF2-40B4-BE49-F238E27FC236}">
                    <a16:creationId xmlns:a16="http://schemas.microsoft.com/office/drawing/2014/main" id="{06214D07-57BF-6E45-B662-4573D1AA95A0}"/>
                  </a:ext>
                </a:extLst>
              </p:cNvPr>
              <p:cNvGraphicFramePr>
                <a:graphicFrameLocks noGrp="1"/>
              </p:cNvGraphicFramePr>
              <p:nvPr/>
            </p:nvGraphicFramePr>
            <p:xfrm>
              <a:off x="5344930" y="4011910"/>
              <a:ext cx="1169060" cy="251460"/>
            </p:xfrm>
            <a:graphic>
              <a:graphicData uri="http://schemas.openxmlformats.org/drawingml/2006/table">
                <a:tbl>
                  <a:tblPr firstRow="1" bandRow="1">
                    <a:tableStyleId>{5C22544A-7EE6-4342-B048-85BDC9FD1C3A}</a:tableStyleId>
                  </a:tblPr>
                  <a:tblGrid>
                    <a:gridCol w="584530">
                      <a:extLst>
                        <a:ext uri="{9D8B030D-6E8A-4147-A177-3AD203B41FA5}">
                          <a16:colId xmlns:a16="http://schemas.microsoft.com/office/drawing/2014/main" val="2610651372"/>
                        </a:ext>
                      </a:extLst>
                    </a:gridCol>
                    <a:gridCol w="584530">
                      <a:extLst>
                        <a:ext uri="{9D8B030D-6E8A-4147-A177-3AD203B41FA5}">
                          <a16:colId xmlns:a16="http://schemas.microsoft.com/office/drawing/2014/main" val="3980858087"/>
                        </a:ext>
                      </a:extLst>
                    </a:gridCol>
                  </a:tblGrid>
                  <a:tr h="251460">
                    <a:tc>
                      <a:txBody>
                        <a:bodyPr/>
                        <a:lstStyle/>
                        <a:p>
                          <a:endParaRPr lang="en-US"/>
                        </a:p>
                      </a:txBody>
                      <a:tcPr>
                        <a:blipFill>
                          <a:blip r:embed="rId14"/>
                          <a:stretch>
                            <a:fillRect r="-102128" b="-4762"/>
                          </a:stretch>
                        </a:blipFill>
                      </a:tcPr>
                    </a:tc>
                    <a:tc>
                      <a:txBody>
                        <a:bodyPr/>
                        <a:lstStyle/>
                        <a:p>
                          <a:endParaRPr lang="en-US"/>
                        </a:p>
                      </a:txBody>
                      <a:tcPr>
                        <a:blipFill>
                          <a:blip r:embed="rId14"/>
                          <a:stretch>
                            <a:fillRect l="-102174" r="-4348" b="-4762"/>
                          </a:stretch>
                        </a:blipFill>
                      </a:tcPr>
                    </a:tc>
                    <a:extLst>
                      <a:ext uri="{0D108BD9-81ED-4DB2-BD59-A6C34878D82A}">
                        <a16:rowId xmlns:a16="http://schemas.microsoft.com/office/drawing/2014/main" val="3369651425"/>
                      </a:ext>
                    </a:extLst>
                  </a:tr>
                </a:tbl>
              </a:graphicData>
            </a:graphic>
          </p:graphicFrame>
        </mc:Fallback>
      </mc:AlternateContent>
      <p:cxnSp>
        <p:nvCxnSpPr>
          <p:cNvPr id="42" name="Straight Arrow Connector 41">
            <a:extLst>
              <a:ext uri="{FF2B5EF4-FFF2-40B4-BE49-F238E27FC236}">
                <a16:creationId xmlns:a16="http://schemas.microsoft.com/office/drawing/2014/main" id="{F334E722-F8D1-1D41-ABF2-3E52B45473BD}"/>
              </a:ext>
            </a:extLst>
          </p:cNvPr>
          <p:cNvCxnSpPr/>
          <p:nvPr/>
        </p:nvCxnSpPr>
        <p:spPr bwMode="auto">
          <a:xfrm>
            <a:off x="5617098" y="4227934"/>
            <a:ext cx="0" cy="18344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3" name="Straight Arrow Connector 82">
            <a:extLst>
              <a:ext uri="{FF2B5EF4-FFF2-40B4-BE49-F238E27FC236}">
                <a16:creationId xmlns:a16="http://schemas.microsoft.com/office/drawing/2014/main" id="{34667F3E-D802-7542-988A-B48EBAC05933}"/>
              </a:ext>
            </a:extLst>
          </p:cNvPr>
          <p:cNvCxnSpPr/>
          <p:nvPr/>
        </p:nvCxnSpPr>
        <p:spPr bwMode="auto">
          <a:xfrm>
            <a:off x="6241821" y="4227934"/>
            <a:ext cx="0" cy="18344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84" name="Straight Arrow Connector 83">
            <a:extLst>
              <a:ext uri="{FF2B5EF4-FFF2-40B4-BE49-F238E27FC236}">
                <a16:creationId xmlns:a16="http://schemas.microsoft.com/office/drawing/2014/main" id="{67560BAB-9FD3-C34B-91B6-DF1282709C66}"/>
              </a:ext>
            </a:extLst>
          </p:cNvPr>
          <p:cNvCxnSpPr/>
          <p:nvPr/>
        </p:nvCxnSpPr>
        <p:spPr bwMode="auto">
          <a:xfrm>
            <a:off x="5929459" y="4659982"/>
            <a:ext cx="0" cy="18344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CF3EB758-C7F0-BA45-A697-35F0BBB9BB11}"/>
                  </a:ext>
                </a:extLst>
              </p:cNvPr>
              <p:cNvSpPr/>
              <p:nvPr/>
            </p:nvSpPr>
            <p:spPr>
              <a:xfrm>
                <a:off x="423827" y="3215555"/>
                <a:ext cx="2045303" cy="276999"/>
              </a:xfrm>
              <a:prstGeom prst="rect">
                <a:avLst/>
              </a:prstGeom>
            </p:spPr>
            <p:txBody>
              <a:bodyPr wrap="none">
                <a:spAutoFit/>
              </a:bodyPr>
              <a:lstStyle/>
              <a:p>
                <a:r>
                  <a:rPr lang="en-US" sz="1200" dirty="0">
                    <a:solidFill>
                      <a:schemeClr val="accent4">
                        <a:lumMod val="60000"/>
                        <a:lumOff val="40000"/>
                      </a:schemeClr>
                    </a:solidFill>
                  </a:rPr>
                  <a:t>For </a:t>
                </a:r>
                <a14:m>
                  <m:oMath xmlns:m="http://schemas.openxmlformats.org/officeDocument/2006/math">
                    <m:r>
                      <a:rPr lang="en-US" sz="1200" i="1">
                        <a:solidFill>
                          <a:schemeClr val="accent4">
                            <a:lumMod val="60000"/>
                            <a:lumOff val="40000"/>
                          </a:schemeClr>
                        </a:solidFill>
                        <a:latin typeface="Cambria Math" panose="02040503050406030204" pitchFamily="18" charset="0"/>
                      </a:rPr>
                      <m:t>𝑘</m:t>
                    </m:r>
                    <m:r>
                      <a:rPr lang="en-US" sz="1200" i="1">
                        <a:solidFill>
                          <a:schemeClr val="accent4">
                            <a:lumMod val="60000"/>
                            <a:lumOff val="40000"/>
                          </a:schemeClr>
                        </a:solidFill>
                        <a:latin typeface="Cambria Math" panose="02040503050406030204" pitchFamily="18" charset="0"/>
                      </a:rPr>
                      <m:t>=−26, …, −1, 1, …,26</m:t>
                    </m:r>
                  </m:oMath>
                </a14:m>
                <a:endParaRPr lang="en-US" sz="1200" dirty="0"/>
              </a:p>
            </p:txBody>
          </p:sp>
        </mc:Choice>
        <mc:Fallback xmlns="">
          <p:sp>
            <p:nvSpPr>
              <p:cNvPr id="52" name="Rectangle 51">
                <a:extLst>
                  <a:ext uri="{FF2B5EF4-FFF2-40B4-BE49-F238E27FC236}">
                    <a16:creationId xmlns:a16="http://schemas.microsoft.com/office/drawing/2014/main" id="{CF3EB758-C7F0-BA45-A697-35F0BBB9BB11}"/>
                  </a:ext>
                </a:extLst>
              </p:cNvPr>
              <p:cNvSpPr>
                <a:spLocks noRot="1" noChangeAspect="1" noMove="1" noResize="1" noEditPoints="1" noAdjustHandles="1" noChangeArrowheads="1" noChangeShapeType="1" noTextEdit="1"/>
              </p:cNvSpPr>
              <p:nvPr/>
            </p:nvSpPr>
            <p:spPr>
              <a:xfrm>
                <a:off x="423827" y="3215555"/>
                <a:ext cx="2045303" cy="276999"/>
              </a:xfrm>
              <a:prstGeom prst="rect">
                <a:avLst/>
              </a:prstGeom>
              <a:blipFill>
                <a:blip r:embed="rId15"/>
                <a:stretch>
                  <a:fillRect b="-13043"/>
                </a:stretch>
              </a:blipFill>
            </p:spPr>
            <p:txBody>
              <a:bodyPr/>
              <a:lstStyle/>
              <a:p>
                <a:r>
                  <a:rPr lang="en-US">
                    <a:noFill/>
                  </a:rPr>
                  <a:t> </a:t>
                </a:r>
              </a:p>
            </p:txBody>
          </p:sp>
        </mc:Fallback>
      </mc:AlternateContent>
    </p:spTree>
    <p:extLst>
      <p:ext uri="{BB962C8B-B14F-4D97-AF65-F5344CB8AC3E}">
        <p14:creationId xmlns:p14="http://schemas.microsoft.com/office/powerpoint/2010/main" val="10775161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0" presetClass="path" presetSubtype="0" accel="50000" decel="50000" fill="hold" nodeType="withEffect">
                                  <p:stCondLst>
                                    <p:cond delay="500"/>
                                  </p:stCondLst>
                                  <p:childTnLst>
                                    <p:animMotion origin="layout" path="M -0.00799 0.00092 L 0.15382 0.00092 " pathEditMode="relative" rAng="0" ptsTypes="AA">
                                      <p:cBhvr>
                                        <p:cTn id="14" dur="2000" fill="hold"/>
                                        <p:tgtEl>
                                          <p:spTgt spid="92"/>
                                        </p:tgtEl>
                                        <p:attrNameLst>
                                          <p:attrName>ppt_x</p:attrName>
                                          <p:attrName>ppt_y</p:attrName>
                                        </p:attrNameLst>
                                      </p:cBhvr>
                                      <p:rCtr x="8090" y="0"/>
                                    </p:animMotion>
                                  </p:childTnLst>
                                </p:cTn>
                              </p:par>
                              <p:par>
                                <p:cTn id="15" presetID="1" presetClass="exit" presetSubtype="0" fill="hold" nodeType="withEffect">
                                  <p:stCondLst>
                                    <p:cond delay="2000"/>
                                  </p:stCondLst>
                                  <p:childTnLst>
                                    <p:set>
                                      <p:cBhvr>
                                        <p:cTn id="16" dur="1" fill="hold">
                                          <p:stCondLst>
                                            <p:cond delay="0"/>
                                          </p:stCondLst>
                                        </p:cTn>
                                        <p:tgtEl>
                                          <p:spTgt spid="92"/>
                                        </p:tgtEl>
                                        <p:attrNameLst>
                                          <p:attrName>style.visibility</p:attrName>
                                        </p:attrNameLst>
                                      </p:cBhvr>
                                      <p:to>
                                        <p:strVal val="hidden"/>
                                      </p:to>
                                    </p:set>
                                  </p:childTnLst>
                                </p:cTn>
                              </p:par>
                              <p:par>
                                <p:cTn id="17" presetID="1" presetClass="entr" presetSubtype="0" fill="hold" nodeType="withEffect">
                                  <p:stCondLst>
                                    <p:cond delay="2000"/>
                                  </p:stCondLst>
                                  <p:childTnLst>
                                    <p:set>
                                      <p:cBhvr>
                                        <p:cTn id="18" dur="1" fill="hold">
                                          <p:stCondLst>
                                            <p:cond delay="0"/>
                                          </p:stCondLst>
                                        </p:cTn>
                                        <p:tgtEl>
                                          <p:spTgt spid="95"/>
                                        </p:tgtEl>
                                        <p:attrNameLst>
                                          <p:attrName>style.visibility</p:attrName>
                                        </p:attrNameLst>
                                      </p:cBhvr>
                                      <p:to>
                                        <p:strVal val="visible"/>
                                      </p:to>
                                    </p:set>
                                  </p:childTnLst>
                                </p:cTn>
                              </p:par>
                              <p:par>
                                <p:cTn id="19" presetID="0" presetClass="path" presetSubtype="0" accel="50000" decel="50000" fill="hold" nodeType="withEffect">
                                  <p:stCondLst>
                                    <p:cond delay="1500"/>
                                  </p:stCondLst>
                                  <p:childTnLst>
                                    <p:animMotion origin="layout" path="M 4.72222E-6 4.69136E-6 L 0.17256 -0.00124 " pathEditMode="relative" rAng="0" ptsTypes="AA">
                                      <p:cBhvr>
                                        <p:cTn id="20" dur="2000" fill="hold"/>
                                        <p:tgtEl>
                                          <p:spTgt spid="95"/>
                                        </p:tgtEl>
                                        <p:attrNameLst>
                                          <p:attrName>ppt_x</p:attrName>
                                          <p:attrName>ppt_y</p:attrName>
                                        </p:attrNameLst>
                                      </p:cBhvr>
                                      <p:rCtr x="8628" y="-62"/>
                                    </p:animMotion>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9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2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4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8" grpId="0" animBg="1"/>
      <p:bldP spid="98" grpId="0" animBg="1"/>
      <p:bldP spid="145" grpId="0" animBg="1"/>
      <p:bldP spid="148" grpId="0"/>
      <p:bldP spid="74" grpId="0"/>
      <p:bldP spid="75" grpId="0"/>
      <p:bldP spid="76" grpId="0"/>
      <p:bldP spid="5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2">
            <a:extLst>
              <a:ext uri="{FF2B5EF4-FFF2-40B4-BE49-F238E27FC236}">
                <a16:creationId xmlns:a16="http://schemas.microsoft.com/office/drawing/2014/main" id="{8C2FD405-E49E-2149-B8AC-BCCBB449A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445" y="1192462"/>
            <a:ext cx="3843714" cy="234893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24A2BCC-6D9F-AD44-9377-97F6DFBEE7BB}"/>
              </a:ext>
            </a:extLst>
          </p:cNvPr>
          <p:cNvSpPr>
            <a:spLocks noGrp="1"/>
          </p:cNvSpPr>
          <p:nvPr>
            <p:ph type="sldNum" sz="quarter" idx="10"/>
          </p:nvPr>
        </p:nvSpPr>
        <p:spPr/>
        <p:txBody>
          <a:bodyPr/>
          <a:lstStyle/>
          <a:p>
            <a:pPr>
              <a:defRPr/>
            </a:pPr>
            <a:fld id="{FA7B7BEA-FF61-5044-8584-9B239E5827BF}" type="slidenum">
              <a:rPr lang="en-US" smtClean="0"/>
              <a:pPr>
                <a:defRPr/>
              </a:pPr>
              <a:t>72</a:t>
            </a:fld>
            <a:endParaRPr lang="en-US" dirty="0"/>
          </a:p>
        </p:txBody>
      </p:sp>
      <p:sp>
        <p:nvSpPr>
          <p:cNvPr id="4" name="Oval 3">
            <a:extLst>
              <a:ext uri="{FF2B5EF4-FFF2-40B4-BE49-F238E27FC236}">
                <a16:creationId xmlns:a16="http://schemas.microsoft.com/office/drawing/2014/main" id="{D0EBC63B-1BEA-5B4F-8BB3-3479265FB56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5" name="Oval 4">
            <a:extLst>
              <a:ext uri="{FF2B5EF4-FFF2-40B4-BE49-F238E27FC236}">
                <a16:creationId xmlns:a16="http://schemas.microsoft.com/office/drawing/2014/main" id="{7C2F96B4-2763-D546-A62C-5D8BEA9EF1E8}"/>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6" name="Oval 5">
            <a:extLst>
              <a:ext uri="{FF2B5EF4-FFF2-40B4-BE49-F238E27FC236}">
                <a16:creationId xmlns:a16="http://schemas.microsoft.com/office/drawing/2014/main" id="{A40E1226-2FC0-CB49-BFE3-8644EBF8E8F0}"/>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7" name="Rectangle 6">
            <a:extLst>
              <a:ext uri="{FF2B5EF4-FFF2-40B4-BE49-F238E27FC236}">
                <a16:creationId xmlns:a16="http://schemas.microsoft.com/office/drawing/2014/main" id="{B91E521C-5132-D441-9C3F-1704A3C38E76}"/>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Convolutional Neural Network</a:t>
            </a:r>
            <a:endParaRPr lang="en-US" sz="2400" dirty="0"/>
          </a:p>
        </p:txBody>
      </p:sp>
      <p:pic>
        <p:nvPicPr>
          <p:cNvPr id="4102" name="Picture 6">
            <a:extLst>
              <a:ext uri="{FF2B5EF4-FFF2-40B4-BE49-F238E27FC236}">
                <a16:creationId xmlns:a16="http://schemas.microsoft.com/office/drawing/2014/main" id="{A13E6F86-2B7F-8C49-9433-4BD43ACE4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764" y="1192462"/>
            <a:ext cx="2595328" cy="234893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56B2AB36-A647-4F48-A540-2E75ED7320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95686"/>
            <a:ext cx="2016224" cy="754543"/>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id="{15511317-5F29-9F4D-8034-F120E5E1B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6139" y="1408910"/>
            <a:ext cx="2005153" cy="1474623"/>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4366ACC3-E5D1-6C4F-AAD1-35581AA73A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4235" y="2427734"/>
            <a:ext cx="3362261" cy="33684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51DCA81-7CFE-BA49-8758-C9EBE33B4E64}"/>
              </a:ext>
            </a:extLst>
          </p:cNvPr>
          <p:cNvSpPr txBox="1"/>
          <p:nvPr/>
        </p:nvSpPr>
        <p:spPr>
          <a:xfrm>
            <a:off x="107504" y="3745485"/>
            <a:ext cx="5796136" cy="923330"/>
          </a:xfrm>
          <a:prstGeom prst="rect">
            <a:avLst/>
          </a:prstGeom>
          <a:noFill/>
        </p:spPr>
        <p:txBody>
          <a:bodyPr wrap="square" rtlCol="0">
            <a:spAutoFit/>
          </a:bodyPr>
          <a:lstStyle/>
          <a:p>
            <a:pPr marL="285750" indent="-285750" algn="l">
              <a:buFont typeface="Arial" panose="020B0604020202020204" pitchFamily="34" charset="0"/>
              <a:buChar char="•"/>
            </a:pPr>
            <a:r>
              <a:rPr lang="en-US" sz="1800" dirty="0"/>
              <a:t>Fewer parameters compared to fully connected network</a:t>
            </a:r>
          </a:p>
          <a:p>
            <a:pPr marL="285750" indent="-285750" algn="l">
              <a:buFont typeface="Arial" panose="020B0604020202020204" pitchFamily="34" charset="0"/>
              <a:buChar char="•"/>
            </a:pPr>
            <a:r>
              <a:rPr lang="en-US" sz="1800" dirty="0"/>
              <a:t>Exploits locality in input </a:t>
            </a:r>
          </a:p>
          <a:p>
            <a:pPr marL="285750" indent="-285750" algn="l">
              <a:buFont typeface="Arial" panose="020B0604020202020204" pitchFamily="34" charset="0"/>
              <a:buChar char="•"/>
            </a:pPr>
            <a:r>
              <a:rPr lang="en-US" sz="1800" dirty="0" err="1"/>
              <a:t>Conv+max</a:t>
            </a:r>
            <a:r>
              <a:rPr lang="en-US" sz="1800" dirty="0"/>
              <a:t> pooling=Shift Invariance!! </a:t>
            </a:r>
          </a:p>
        </p:txBody>
      </p:sp>
      <p:pic>
        <p:nvPicPr>
          <p:cNvPr id="7170" name="Picture 2">
            <a:extLst>
              <a:ext uri="{FF2B5EF4-FFF2-40B4-BE49-F238E27FC236}">
                <a16:creationId xmlns:a16="http://schemas.microsoft.com/office/drawing/2014/main" id="{C718A9CB-8274-F341-ACB6-267F6F9C09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325" y="1526226"/>
            <a:ext cx="2082432" cy="19483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C5084E-11BD-E44C-BA70-9AE7A4A28FA7}"/>
              </a:ext>
            </a:extLst>
          </p:cNvPr>
          <p:cNvSpPr txBox="1"/>
          <p:nvPr/>
        </p:nvSpPr>
        <p:spPr>
          <a:xfrm>
            <a:off x="4334179" y="1078706"/>
            <a:ext cx="1911613" cy="369332"/>
          </a:xfrm>
          <a:prstGeom prst="rect">
            <a:avLst/>
          </a:prstGeom>
          <a:noFill/>
        </p:spPr>
        <p:txBody>
          <a:bodyPr wrap="none" rtlCol="0">
            <a:spAutoFit/>
          </a:bodyPr>
          <a:lstStyle/>
          <a:p>
            <a:r>
              <a:rPr lang="en-US" sz="1800" dirty="0"/>
              <a:t>Convolution Layer</a:t>
            </a:r>
          </a:p>
        </p:txBody>
      </p:sp>
      <p:sp>
        <p:nvSpPr>
          <p:cNvPr id="18" name="TextBox 17">
            <a:extLst>
              <a:ext uri="{FF2B5EF4-FFF2-40B4-BE49-F238E27FC236}">
                <a16:creationId xmlns:a16="http://schemas.microsoft.com/office/drawing/2014/main" id="{55B85C4F-40E7-FD4E-A553-6F23A1CE78C0}"/>
              </a:ext>
            </a:extLst>
          </p:cNvPr>
          <p:cNvSpPr txBox="1"/>
          <p:nvPr/>
        </p:nvSpPr>
        <p:spPr>
          <a:xfrm>
            <a:off x="7234558" y="969265"/>
            <a:ext cx="1886670" cy="369332"/>
          </a:xfrm>
          <a:prstGeom prst="rect">
            <a:avLst/>
          </a:prstGeom>
          <a:noFill/>
        </p:spPr>
        <p:txBody>
          <a:bodyPr wrap="none" rtlCol="0">
            <a:spAutoFit/>
          </a:bodyPr>
          <a:lstStyle/>
          <a:p>
            <a:r>
              <a:rPr lang="en-US" sz="1800" dirty="0"/>
              <a:t>Max Pooling Layer</a:t>
            </a:r>
          </a:p>
        </p:txBody>
      </p:sp>
    </p:spTree>
    <p:extLst>
      <p:ext uri="{BB962C8B-B14F-4D97-AF65-F5344CB8AC3E}">
        <p14:creationId xmlns:p14="http://schemas.microsoft.com/office/powerpoint/2010/main" val="85631138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lh6.googleusercontent.com/EiIZZA5eyVzxXbjqFuBZLztl9XK1R_TQB33Epb-XqWHwGOgRJoxWYgyj-fuFU_VFw2ryo024bdXFWQM0fThbvYaOps_WOcEHPsNplJ9Jhmq_i3Qi7iV_GsZ1Wy8952WxtUihz2cUBL0">
            <a:extLst>
              <a:ext uri="{FF2B5EF4-FFF2-40B4-BE49-F238E27FC236}">
                <a16:creationId xmlns:a16="http://schemas.microsoft.com/office/drawing/2014/main" id="{BBF8BF2D-9787-5143-AAA6-AAB7574B884E}"/>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053455" y="246278"/>
            <a:ext cx="497520" cy="5362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lh5.googleusercontent.com/EyjLbjQWAxB3f8WBaIUlHrl7NWiGbtZ2jsH77biru2E5M1x7iVHJ_Cc1MkXPCHQhzsLRgA1YmX8AYfH8YS4YCxgggiWXaEYrMcY-O1suWZI7qH6WIcRlZzPgh7FvrrBsCmcSa03Xiek">
            <a:extLst>
              <a:ext uri="{FF2B5EF4-FFF2-40B4-BE49-F238E27FC236}">
                <a16:creationId xmlns:a16="http://schemas.microsoft.com/office/drawing/2014/main" id="{E8420928-3A0C-C144-957F-EB76DAD0E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653" y="3787475"/>
            <a:ext cx="361568" cy="511450"/>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71FD4223-545D-4346-8426-2A2052AD332C}"/>
              </a:ext>
            </a:extLst>
          </p:cNvPr>
          <p:cNvCxnSpPr>
            <a:cxnSpLocks/>
          </p:cNvCxnSpPr>
          <p:nvPr/>
        </p:nvCxnSpPr>
        <p:spPr>
          <a:xfrm>
            <a:off x="4308823" y="827005"/>
            <a:ext cx="0" cy="3429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7970641D-A646-6342-AD40-5603575666CF}"/>
              </a:ext>
            </a:extLst>
          </p:cNvPr>
          <p:cNvGraphicFramePr>
            <a:graphicFrameLocks noGrp="1"/>
          </p:cNvGraphicFramePr>
          <p:nvPr/>
        </p:nvGraphicFramePr>
        <p:xfrm>
          <a:off x="3542118" y="1188307"/>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32" name="Rectangle 31">
            <a:extLst>
              <a:ext uri="{FF2B5EF4-FFF2-40B4-BE49-F238E27FC236}">
                <a16:creationId xmlns:a16="http://schemas.microsoft.com/office/drawing/2014/main" id="{6DF1C4B1-72F8-9D41-8DC8-9DF9AE0AFC14}"/>
              </a:ext>
            </a:extLst>
          </p:cNvPr>
          <p:cNvSpPr/>
          <p:nvPr/>
        </p:nvSpPr>
        <p:spPr>
          <a:xfrm>
            <a:off x="3585085" y="1271526"/>
            <a:ext cx="565924" cy="1920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L-LTF</a:t>
            </a:r>
          </a:p>
        </p:txBody>
      </p:sp>
      <p:sp>
        <p:nvSpPr>
          <p:cNvPr id="33" name="TextBox 32">
            <a:extLst>
              <a:ext uri="{FF2B5EF4-FFF2-40B4-BE49-F238E27FC236}">
                <a16:creationId xmlns:a16="http://schemas.microsoft.com/office/drawing/2014/main" id="{4DA4E4CB-7DEE-D242-8C14-71DE4D9101B9}"/>
              </a:ext>
            </a:extLst>
          </p:cNvPr>
          <p:cNvSpPr txBox="1"/>
          <p:nvPr/>
        </p:nvSpPr>
        <p:spPr>
          <a:xfrm>
            <a:off x="2344128" y="973843"/>
            <a:ext cx="1050288" cy="246221"/>
          </a:xfrm>
          <a:prstGeom prst="rect">
            <a:avLst/>
          </a:prstGeom>
          <a:noFill/>
        </p:spPr>
        <p:txBody>
          <a:bodyPr wrap="none" rtlCol="0">
            <a:spAutoFit/>
          </a:bodyPr>
          <a:lstStyle/>
          <a:p>
            <a:r>
              <a:rPr lang="en-US" sz="1000" dirty="0"/>
              <a:t>Legacy Preamble</a:t>
            </a:r>
          </a:p>
        </p:txBody>
      </p:sp>
      <p:sp>
        <p:nvSpPr>
          <p:cNvPr id="34" name="TextBox 33">
            <a:extLst>
              <a:ext uri="{FF2B5EF4-FFF2-40B4-BE49-F238E27FC236}">
                <a16:creationId xmlns:a16="http://schemas.microsoft.com/office/drawing/2014/main" id="{49E7B534-59DF-7C46-B71E-F41287CDDC13}"/>
              </a:ext>
            </a:extLst>
          </p:cNvPr>
          <p:cNvSpPr txBox="1"/>
          <p:nvPr/>
        </p:nvSpPr>
        <p:spPr>
          <a:xfrm>
            <a:off x="4729984" y="752278"/>
            <a:ext cx="952505" cy="246221"/>
          </a:xfrm>
          <a:prstGeom prst="rect">
            <a:avLst/>
          </a:prstGeom>
          <a:noFill/>
        </p:spPr>
        <p:txBody>
          <a:bodyPr wrap="none" rtlCol="0">
            <a:spAutoFit/>
          </a:bodyPr>
          <a:lstStyle/>
          <a:p>
            <a:r>
              <a:rPr lang="en-US" sz="1000" dirty="0"/>
              <a:t>VHT Preamble</a:t>
            </a:r>
          </a:p>
        </p:txBody>
      </p:sp>
      <p:sp>
        <p:nvSpPr>
          <p:cNvPr id="35" name="TextBox 34">
            <a:extLst>
              <a:ext uri="{FF2B5EF4-FFF2-40B4-BE49-F238E27FC236}">
                <a16:creationId xmlns:a16="http://schemas.microsoft.com/office/drawing/2014/main" id="{A8E7D6A8-1181-D046-9D12-3C40B0DA10F3}"/>
              </a:ext>
            </a:extLst>
          </p:cNvPr>
          <p:cNvSpPr txBox="1"/>
          <p:nvPr/>
        </p:nvSpPr>
        <p:spPr>
          <a:xfrm>
            <a:off x="5102162" y="1001493"/>
            <a:ext cx="1385316" cy="246221"/>
          </a:xfrm>
          <a:prstGeom prst="rect">
            <a:avLst/>
          </a:prstGeom>
          <a:noFill/>
        </p:spPr>
        <p:txBody>
          <a:bodyPr wrap="none" rtlCol="0">
            <a:spAutoFit/>
          </a:bodyPr>
          <a:lstStyle/>
          <a:p>
            <a:r>
              <a:rPr lang="en-US" sz="1000" dirty="0"/>
              <a:t>MAC Header and Data</a:t>
            </a:r>
          </a:p>
        </p:txBody>
      </p:sp>
      <p:sp>
        <p:nvSpPr>
          <p:cNvPr id="37" name="Arc 36">
            <a:extLst>
              <a:ext uri="{FF2B5EF4-FFF2-40B4-BE49-F238E27FC236}">
                <a16:creationId xmlns:a16="http://schemas.microsoft.com/office/drawing/2014/main" id="{F8B6896D-1EDD-364B-A2C1-808C0A75E492}"/>
              </a:ext>
            </a:extLst>
          </p:cNvPr>
          <p:cNvSpPr/>
          <p:nvPr/>
        </p:nvSpPr>
        <p:spPr>
          <a:xfrm rot="18734755">
            <a:off x="4801679" y="1137707"/>
            <a:ext cx="792753" cy="644170"/>
          </a:xfrm>
          <a:prstGeom prst="arc">
            <a:avLst>
              <a:gd name="adj1" fmla="val 15222290"/>
              <a:gd name="adj2" fmla="val 18102923"/>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38" name="Arc 37">
            <a:extLst>
              <a:ext uri="{FF2B5EF4-FFF2-40B4-BE49-F238E27FC236}">
                <a16:creationId xmlns:a16="http://schemas.microsoft.com/office/drawing/2014/main" id="{D24F541B-3336-FB4F-ABAC-F9BF8C31CD87}"/>
              </a:ext>
            </a:extLst>
          </p:cNvPr>
          <p:cNvSpPr/>
          <p:nvPr/>
        </p:nvSpPr>
        <p:spPr>
          <a:xfrm rot="15561864">
            <a:off x="4461654" y="928362"/>
            <a:ext cx="880332" cy="803404"/>
          </a:xfrm>
          <a:prstGeom prst="arc">
            <a:avLst>
              <a:gd name="adj1" fmla="val 17191304"/>
              <a:gd name="adj2" fmla="val 21368408"/>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39" name="Arc 38">
            <a:extLst>
              <a:ext uri="{FF2B5EF4-FFF2-40B4-BE49-F238E27FC236}">
                <a16:creationId xmlns:a16="http://schemas.microsoft.com/office/drawing/2014/main" id="{E93EA722-B5BC-5C41-ADCE-2C55C9F06165}"/>
              </a:ext>
            </a:extLst>
          </p:cNvPr>
          <p:cNvSpPr/>
          <p:nvPr/>
        </p:nvSpPr>
        <p:spPr>
          <a:xfrm rot="3924486" flipH="1">
            <a:off x="3053963" y="1251268"/>
            <a:ext cx="825966" cy="468863"/>
          </a:xfrm>
          <a:prstGeom prst="arc">
            <a:avLst>
              <a:gd name="adj1" fmla="val 16496647"/>
              <a:gd name="adj2" fmla="val 2091380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cxnSp>
        <p:nvCxnSpPr>
          <p:cNvPr id="51" name="Straight Arrow Connector 50">
            <a:extLst>
              <a:ext uri="{FF2B5EF4-FFF2-40B4-BE49-F238E27FC236}">
                <a16:creationId xmlns:a16="http://schemas.microsoft.com/office/drawing/2014/main" id="{729540A1-34D7-984B-95BD-6A806B38B1F2}"/>
              </a:ext>
            </a:extLst>
          </p:cNvPr>
          <p:cNvCxnSpPr>
            <a:cxnSpLocks/>
            <a:stCxn id="55" idx="2"/>
            <a:endCxn id="96" idx="0"/>
          </p:cNvCxnSpPr>
          <p:nvPr/>
        </p:nvCxnSpPr>
        <p:spPr>
          <a:xfrm flipH="1">
            <a:off x="1782347" y="2223887"/>
            <a:ext cx="2540" cy="42049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3759947-3C4B-8348-BE63-1FCE6258A1D4}"/>
                  </a:ext>
                </a:extLst>
              </p:cNvPr>
              <p:cNvSpPr txBox="1"/>
              <p:nvPr/>
            </p:nvSpPr>
            <p:spPr>
              <a:xfrm>
                <a:off x="1112185" y="1823777"/>
                <a:ext cx="1345404" cy="400110"/>
              </a:xfrm>
              <a:prstGeom prst="rect">
                <a:avLst/>
              </a:prstGeom>
              <a:solidFill>
                <a:schemeClr val="bg1"/>
              </a:solidFill>
            </p:spPr>
            <p:txBody>
              <a:bodyPr wrap="square" rtlCol="0">
                <a:spAutoFit/>
              </a:bodyPr>
              <a:lstStyle/>
              <a:p>
                <a:pPr algn="ctr"/>
                <a:r>
                  <a:rPr lang="en-US" sz="1000" dirty="0"/>
                  <a:t>No Filtering</a:t>
                </a:r>
              </a:p>
              <a:p>
                <a:pPr algn="ctr"/>
                <a14:m>
                  <m:oMathPara xmlns:m="http://schemas.openxmlformats.org/officeDocument/2006/math">
                    <m:oMathParaPr>
                      <m:jc m:val="centerGroup"/>
                    </m:oMathParaPr>
                    <m:oMath xmlns:m="http://schemas.openxmlformats.org/officeDocument/2006/math">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0</m:t>
                          </m:r>
                        </m:sub>
                      </m:sSub>
                    </m:oMath>
                  </m:oMathPara>
                </a14:m>
                <a:endParaRPr lang="en-US" sz="1000" dirty="0"/>
              </a:p>
            </p:txBody>
          </p:sp>
        </mc:Choice>
        <mc:Fallback xmlns="">
          <p:sp>
            <p:nvSpPr>
              <p:cNvPr id="55" name="TextBox 54">
                <a:extLst>
                  <a:ext uri="{FF2B5EF4-FFF2-40B4-BE49-F238E27FC236}">
                    <a16:creationId xmlns:a16="http://schemas.microsoft.com/office/drawing/2014/main" id="{93759947-3C4B-8348-BE63-1FCE6258A1D4}"/>
                  </a:ext>
                </a:extLst>
              </p:cNvPr>
              <p:cNvSpPr txBox="1">
                <a:spLocks noRot="1" noChangeAspect="1" noMove="1" noResize="1" noEditPoints="1" noAdjustHandles="1" noChangeArrowheads="1" noChangeShapeType="1" noTextEdit="1"/>
              </p:cNvSpPr>
              <p:nvPr/>
            </p:nvSpPr>
            <p:spPr>
              <a:xfrm>
                <a:off x="1112185" y="1823777"/>
                <a:ext cx="1345404"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4D273C78-7080-E443-A5EB-B8945FAF7A17}"/>
                  </a:ext>
                </a:extLst>
              </p:cNvPr>
              <p:cNvSpPr/>
              <p:nvPr/>
            </p:nvSpPr>
            <p:spPr>
              <a:xfrm>
                <a:off x="3982065" y="1784770"/>
                <a:ext cx="1137820" cy="54691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2</m:t>
                            </m:r>
                          </m:sub>
                        </m:sSub>
                      </m:e>
                    </m:acc>
                  </m:oMath>
                </a14:m>
                <a:endParaRPr lang="en-US" sz="800" dirty="0">
                  <a:solidFill>
                    <a:schemeClr val="tx1"/>
                  </a:solidFill>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=12,</m:t>
                      </m:r>
                    </m:oMath>
                  </m:oMathPara>
                </a14:m>
                <a:endParaRPr lang="en-US" sz="1000"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={−20, 20}</m:t>
                      </m:r>
                    </m:oMath>
                  </m:oMathPara>
                </a14:m>
                <a:endParaRPr lang="en-US" sz="1000" dirty="0">
                  <a:solidFill>
                    <a:schemeClr val="tx1"/>
                  </a:solidFill>
                </a:endParaRPr>
              </a:p>
            </p:txBody>
          </p:sp>
        </mc:Choice>
        <mc:Fallback xmlns="">
          <p:sp>
            <p:nvSpPr>
              <p:cNvPr id="61" name="Rectangle 60">
                <a:extLst>
                  <a:ext uri="{FF2B5EF4-FFF2-40B4-BE49-F238E27FC236}">
                    <a16:creationId xmlns:a16="http://schemas.microsoft.com/office/drawing/2014/main" id="{4D273C78-7080-E443-A5EB-B8945FAF7A17}"/>
                  </a:ext>
                </a:extLst>
              </p:cNvPr>
              <p:cNvSpPr>
                <a:spLocks noRot="1" noChangeAspect="1" noMove="1" noResize="1" noEditPoints="1" noAdjustHandles="1" noChangeArrowheads="1" noChangeShapeType="1" noTextEdit="1"/>
              </p:cNvSpPr>
              <p:nvPr/>
            </p:nvSpPr>
            <p:spPr>
              <a:xfrm>
                <a:off x="3982065" y="1784770"/>
                <a:ext cx="1137820" cy="546917"/>
              </a:xfrm>
              <a:prstGeom prst="rect">
                <a:avLst/>
              </a:prstGeom>
              <a:blipFill>
                <a:blip r:embed="rId5"/>
                <a:stretch>
                  <a:fillRect/>
                </a:stretch>
              </a:blipFill>
              <a:ln w="38100">
                <a:solidFill>
                  <a:schemeClr val="accent4"/>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16536BF7-98D0-AA40-958F-6F6C62908D69}"/>
                  </a:ext>
                </a:extLst>
              </p:cNvPr>
              <p:cNvSpPr/>
              <p:nvPr/>
            </p:nvSpPr>
            <p:spPr>
              <a:xfrm>
                <a:off x="5684096" y="1782724"/>
                <a:ext cx="1513693" cy="559492"/>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3</m:t>
                            </m:r>
                          </m:sub>
                        </m:sSub>
                      </m:e>
                    </m:acc>
                    <m:r>
                      <a:rPr lang="en-US" sz="1000" i="1">
                        <a:solidFill>
                          <a:schemeClr val="tx1"/>
                        </a:solidFill>
                        <a:latin typeface="Cambria Math" panose="02040503050406030204" pitchFamily="18" charset="0"/>
                        <a:ea typeface="Cambria Math" panose="02040503050406030204" pitchFamily="18" charset="0"/>
                      </a:rPr>
                      <m:t> </m:t>
                    </m:r>
                  </m:oMath>
                </a14:m>
                <a:endParaRPr lang="en-US" sz="1000" i="1" dirty="0">
                  <a:solidFill>
                    <a:schemeClr val="tx1"/>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=12,</m:t>
                      </m:r>
                    </m:oMath>
                  </m:oMathPara>
                </a14:m>
                <a:endParaRPr lang="en-US" sz="1000"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={−40,−20, 20, 40}</m:t>
                      </m:r>
                    </m:oMath>
                  </m:oMathPara>
                </a14:m>
                <a:endParaRPr lang="en-US" sz="1000" dirty="0">
                  <a:solidFill>
                    <a:schemeClr val="tx1"/>
                  </a:solidFill>
                </a:endParaRPr>
              </a:p>
            </p:txBody>
          </p:sp>
        </mc:Choice>
        <mc:Fallback xmlns="">
          <p:sp>
            <p:nvSpPr>
              <p:cNvPr id="62" name="Rectangle 61">
                <a:extLst>
                  <a:ext uri="{FF2B5EF4-FFF2-40B4-BE49-F238E27FC236}">
                    <a16:creationId xmlns:a16="http://schemas.microsoft.com/office/drawing/2014/main" id="{16536BF7-98D0-AA40-958F-6F6C62908D69}"/>
                  </a:ext>
                </a:extLst>
              </p:cNvPr>
              <p:cNvSpPr>
                <a:spLocks noRot="1" noChangeAspect="1" noMove="1" noResize="1" noEditPoints="1" noAdjustHandles="1" noChangeArrowheads="1" noChangeShapeType="1" noTextEdit="1"/>
              </p:cNvSpPr>
              <p:nvPr/>
            </p:nvSpPr>
            <p:spPr>
              <a:xfrm>
                <a:off x="5684096" y="1782724"/>
                <a:ext cx="1513693" cy="559492"/>
              </a:xfrm>
              <a:prstGeom prst="rect">
                <a:avLst/>
              </a:prstGeom>
              <a:blipFill>
                <a:blip r:embed="rId6"/>
                <a:stretch>
                  <a:fillRect/>
                </a:stretch>
              </a:blipFill>
              <a:ln w="38100">
                <a:solidFill>
                  <a:schemeClr val="accent6"/>
                </a:solidFill>
              </a:ln>
            </p:spPr>
            <p:txBody>
              <a:bodyPr/>
              <a:lstStyle/>
              <a:p>
                <a:r>
                  <a:rPr lang="en-US">
                    <a:noFill/>
                  </a:rPr>
                  <a:t> </a:t>
                </a:r>
              </a:p>
            </p:txBody>
          </p:sp>
        </mc:Fallback>
      </mc:AlternateContent>
      <p:cxnSp>
        <p:nvCxnSpPr>
          <p:cNvPr id="65" name="Straight Arrow Connector 64">
            <a:extLst>
              <a:ext uri="{FF2B5EF4-FFF2-40B4-BE49-F238E27FC236}">
                <a16:creationId xmlns:a16="http://schemas.microsoft.com/office/drawing/2014/main" id="{DFBD8A24-56B3-6548-9DA6-6C456D4C5DD6}"/>
              </a:ext>
            </a:extLst>
          </p:cNvPr>
          <p:cNvCxnSpPr>
            <a:cxnSpLocks/>
            <a:stCxn id="32" idx="2"/>
            <a:endCxn id="22" idx="0"/>
          </p:cNvCxnSpPr>
          <p:nvPr/>
        </p:nvCxnSpPr>
        <p:spPr>
          <a:xfrm flipH="1">
            <a:off x="3080869" y="1463561"/>
            <a:ext cx="787178" cy="32596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A42D8F69-1E3C-734A-AC58-958B200394B6}"/>
              </a:ext>
            </a:extLst>
          </p:cNvPr>
          <p:cNvCxnSpPr>
            <a:cxnSpLocks/>
            <a:stCxn id="32" idx="2"/>
            <a:endCxn id="61" idx="0"/>
          </p:cNvCxnSpPr>
          <p:nvPr/>
        </p:nvCxnSpPr>
        <p:spPr>
          <a:xfrm>
            <a:off x="3868047" y="1463561"/>
            <a:ext cx="682928" cy="32120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A3A228A1-512B-5144-BF09-A40F2ACB0AA8}"/>
              </a:ext>
            </a:extLst>
          </p:cNvPr>
          <p:cNvCxnSpPr>
            <a:cxnSpLocks/>
            <a:stCxn id="32" idx="2"/>
            <a:endCxn id="62" idx="0"/>
          </p:cNvCxnSpPr>
          <p:nvPr/>
        </p:nvCxnSpPr>
        <p:spPr>
          <a:xfrm>
            <a:off x="3868047" y="1463561"/>
            <a:ext cx="2572896" cy="31916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468BA357-771D-A044-8B4A-66A5BE4B7D40}"/>
              </a:ext>
            </a:extLst>
          </p:cNvPr>
          <p:cNvCxnSpPr>
            <a:cxnSpLocks/>
            <a:stCxn id="32" idx="2"/>
            <a:endCxn id="55" idx="0"/>
          </p:cNvCxnSpPr>
          <p:nvPr/>
        </p:nvCxnSpPr>
        <p:spPr>
          <a:xfrm flipH="1">
            <a:off x="1784887" y="1463561"/>
            <a:ext cx="2083160" cy="3602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E743D17D-4E36-0940-BD52-2A2B17CCEAD6}"/>
              </a:ext>
            </a:extLst>
          </p:cNvPr>
          <p:cNvCxnSpPr>
            <a:cxnSpLocks/>
            <a:stCxn id="22" idx="2"/>
            <a:endCxn id="103" idx="0"/>
          </p:cNvCxnSpPr>
          <p:nvPr/>
        </p:nvCxnSpPr>
        <p:spPr>
          <a:xfrm>
            <a:off x="3080869" y="2334280"/>
            <a:ext cx="57300" cy="7484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23864E40-F4E2-444E-BCB3-0621C834BEFF}"/>
              </a:ext>
            </a:extLst>
          </p:cNvPr>
          <p:cNvCxnSpPr>
            <a:cxnSpLocks/>
            <a:stCxn id="61" idx="2"/>
            <a:endCxn id="105" idx="0"/>
          </p:cNvCxnSpPr>
          <p:nvPr/>
        </p:nvCxnSpPr>
        <p:spPr>
          <a:xfrm flipH="1">
            <a:off x="4546523" y="2331687"/>
            <a:ext cx="4452" cy="32028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B7AF13B5-6716-0D4A-AE27-53EF165DDBEE}"/>
              </a:ext>
            </a:extLst>
          </p:cNvPr>
          <p:cNvCxnSpPr>
            <a:cxnSpLocks/>
            <a:stCxn id="62" idx="2"/>
            <a:endCxn id="94" idx="0"/>
          </p:cNvCxnSpPr>
          <p:nvPr/>
        </p:nvCxnSpPr>
        <p:spPr>
          <a:xfrm flipH="1">
            <a:off x="5933727" y="2342216"/>
            <a:ext cx="507216" cy="7100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519B83E4-D7EE-2741-87B8-FC32D3F4D438}"/>
                  </a:ext>
                </a:extLst>
              </p:cNvPr>
              <p:cNvSpPr/>
              <p:nvPr/>
            </p:nvSpPr>
            <p:spPr>
              <a:xfrm>
                <a:off x="2521475" y="1789521"/>
                <a:ext cx="1118787" cy="5447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FIR Filter </a:t>
                </a:r>
                <a14:m>
                  <m:oMath xmlns:m="http://schemas.openxmlformats.org/officeDocument/2006/math">
                    <m:acc>
                      <m:accPr>
                        <m:chr m:val="̅"/>
                        <m:ctrlPr>
                          <a:rPr lang="en-US" sz="1000" i="1">
                            <a:solidFill>
                              <a:schemeClr val="tx1"/>
                            </a:solidFill>
                            <a:latin typeface="Cambria Math" panose="02040503050406030204" pitchFamily="18" charset="0"/>
                            <a:ea typeface="Cambria Math" panose="02040503050406030204" pitchFamily="18" charset="0"/>
                          </a:rPr>
                        </m:ctrlPr>
                      </m:accPr>
                      <m:e>
                        <m:sSub>
                          <m:sSubPr>
                            <m:ctrlPr>
                              <a:rPr lang="en-US" sz="1000" i="1">
                                <a:solidFill>
                                  <a:schemeClr val="tx1"/>
                                </a:solidFill>
                                <a:latin typeface="Cambria Math" panose="02040503050406030204" pitchFamily="18" charset="0"/>
                                <a:ea typeface="Cambria Math" panose="02040503050406030204" pitchFamily="18" charset="0"/>
                              </a:rPr>
                            </m:ctrlPr>
                          </m:sSubPr>
                          <m:e>
                            <m:r>
                              <a:rPr lang="en-US" sz="1000" i="1">
                                <a:solidFill>
                                  <a:schemeClr val="tx1"/>
                                </a:solidFill>
                                <a:latin typeface="Cambria Math" panose="02040503050406030204" pitchFamily="18" charset="0"/>
                                <a:ea typeface="Cambria Math" panose="02040503050406030204" pitchFamily="18" charset="0"/>
                              </a:rPr>
                              <m:t>∅</m:t>
                            </m:r>
                          </m:e>
                          <m:sub>
                            <m:r>
                              <a:rPr lang="en-US" sz="1000" i="1">
                                <a:solidFill>
                                  <a:schemeClr val="tx1"/>
                                </a:solidFill>
                                <a:latin typeface="Cambria Math" panose="02040503050406030204" pitchFamily="18" charset="0"/>
                                <a:ea typeface="Cambria Math" panose="02040503050406030204" pitchFamily="18" charset="0"/>
                              </a:rPr>
                              <m:t>1</m:t>
                            </m:r>
                          </m:sub>
                        </m:sSub>
                      </m:e>
                    </m:acc>
                  </m:oMath>
                </a14:m>
                <a:endParaRPr lang="en-US" sz="1000" dirty="0">
                  <a:solidFill>
                    <a:schemeClr val="tx1"/>
                  </a:solidFill>
                </a:endParaRPr>
              </a:p>
              <a:p>
                <a:pPr algn="ctr"/>
                <a14:m>
                  <m:oMathPara xmlns:m="http://schemas.openxmlformats.org/officeDocument/2006/math">
                    <m:oMathParaPr>
                      <m:jc m:val="centerGroup"/>
                    </m:oMathParaPr>
                    <m:oMath xmlns:m="http://schemas.openxmlformats.org/officeDocument/2006/math">
                      <m:r>
                        <a:rPr lang="en-US" sz="1000" i="1">
                          <a:solidFill>
                            <a:schemeClr val="tx1"/>
                          </a:solidFill>
                          <a:latin typeface="Cambria Math" panose="02040503050406030204" pitchFamily="18" charset="0"/>
                        </a:rPr>
                        <m:t>𝑁</m:t>
                      </m:r>
                      <m:r>
                        <a:rPr lang="en-US" sz="1000">
                          <a:solidFill>
                            <a:schemeClr val="tx1"/>
                          </a:solidFill>
                          <a:latin typeface="Cambria Math" panose="02040503050406030204" pitchFamily="18" charset="0"/>
                        </a:rPr>
                        <m:t>=6,</m:t>
                      </m:r>
                      <m:r>
                        <a:rPr lang="en-US" sz="1000" b="1" i="1" smtClean="0">
                          <a:solidFill>
                            <a:schemeClr val="tx1"/>
                          </a:solidFill>
                          <a:latin typeface="Cambria Math" panose="02040503050406030204" pitchFamily="18" charset="0"/>
                        </a:rPr>
                        <m:t> </m:t>
                      </m:r>
                    </m:oMath>
                  </m:oMathPara>
                </a14:m>
                <a:endParaRPr lang="en-US" sz="1000" b="1"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1000" b="1" i="1">
                          <a:solidFill>
                            <a:schemeClr val="tx1"/>
                          </a:solidFill>
                          <a:latin typeface="Cambria Math" panose="02040503050406030204" pitchFamily="18" charset="0"/>
                          <a:ea typeface="Cambria Math" panose="02040503050406030204" pitchFamily="18" charset="0"/>
                        </a:rPr>
                        <m:t>𝜽</m:t>
                      </m:r>
                      <m:r>
                        <a:rPr lang="en-US" sz="1000" i="1">
                          <a:solidFill>
                            <a:schemeClr val="tx1"/>
                          </a:solidFill>
                          <a:latin typeface="Cambria Math" panose="02040503050406030204" pitchFamily="18" charset="0"/>
                          <a:ea typeface="Cambria Math" panose="02040503050406030204" pitchFamily="18" charset="0"/>
                        </a:rPr>
                        <m:t>={−20, 20}</m:t>
                      </m:r>
                    </m:oMath>
                  </m:oMathPara>
                </a14:m>
                <a:endParaRPr lang="en-US" sz="1000" dirty="0">
                  <a:solidFill>
                    <a:schemeClr val="tx1"/>
                  </a:solidFill>
                </a:endParaRPr>
              </a:p>
            </p:txBody>
          </p:sp>
        </mc:Choice>
        <mc:Fallback xmlns="">
          <p:sp>
            <p:nvSpPr>
              <p:cNvPr id="22" name="Rectangle 21">
                <a:extLst>
                  <a:ext uri="{FF2B5EF4-FFF2-40B4-BE49-F238E27FC236}">
                    <a16:creationId xmlns:a16="http://schemas.microsoft.com/office/drawing/2014/main" id="{519B83E4-D7EE-2741-87B8-FC32D3F4D438}"/>
                  </a:ext>
                </a:extLst>
              </p:cNvPr>
              <p:cNvSpPr>
                <a:spLocks noRot="1" noChangeAspect="1" noMove="1" noResize="1" noEditPoints="1" noAdjustHandles="1" noChangeArrowheads="1" noChangeShapeType="1" noTextEdit="1"/>
              </p:cNvSpPr>
              <p:nvPr/>
            </p:nvSpPr>
            <p:spPr>
              <a:xfrm>
                <a:off x="2521475" y="1789521"/>
                <a:ext cx="1118787" cy="544759"/>
              </a:xfrm>
              <a:prstGeom prst="rect">
                <a:avLst/>
              </a:prstGeom>
              <a:blipFill>
                <a:blip r:embed="rId7"/>
                <a:stretch>
                  <a:fillRect/>
                </a:stretch>
              </a:blipFill>
              <a:ln w="38100">
                <a:solidFill>
                  <a:srgbClr val="FF0000"/>
                </a:solidFill>
              </a:ln>
            </p:spPr>
            <p:txBody>
              <a:bodyPr/>
              <a:lstStyle/>
              <a:p>
                <a:r>
                  <a:rPr lang="en-US">
                    <a:noFill/>
                  </a:rPr>
                  <a:t> </a:t>
                </a:r>
              </a:p>
            </p:txBody>
          </p:sp>
        </mc:Fallback>
      </mc:AlternateContent>
      <p:sp>
        <p:nvSpPr>
          <p:cNvPr id="133" name="Arc 132">
            <a:extLst>
              <a:ext uri="{FF2B5EF4-FFF2-40B4-BE49-F238E27FC236}">
                <a16:creationId xmlns:a16="http://schemas.microsoft.com/office/drawing/2014/main" id="{ADA83B51-A994-3C44-84B4-85BEC187492C}"/>
              </a:ext>
            </a:extLst>
          </p:cNvPr>
          <p:cNvSpPr/>
          <p:nvPr/>
        </p:nvSpPr>
        <p:spPr>
          <a:xfrm rot="16563057">
            <a:off x="2136481" y="1694295"/>
            <a:ext cx="2174373" cy="2367432"/>
          </a:xfrm>
          <a:prstGeom prst="arc">
            <a:avLst>
              <a:gd name="adj1" fmla="val 11408078"/>
              <a:gd name="adj2" fmla="val 15300064"/>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134" name="Arc 133">
            <a:extLst>
              <a:ext uri="{FF2B5EF4-FFF2-40B4-BE49-F238E27FC236}">
                <a16:creationId xmlns:a16="http://schemas.microsoft.com/office/drawing/2014/main" id="{723B2936-5A99-3446-9832-47E08C6C9D3E}"/>
              </a:ext>
            </a:extLst>
          </p:cNvPr>
          <p:cNvSpPr/>
          <p:nvPr/>
        </p:nvSpPr>
        <p:spPr>
          <a:xfrm rot="15467866">
            <a:off x="3333241" y="3042613"/>
            <a:ext cx="952301" cy="851410"/>
          </a:xfrm>
          <a:prstGeom prst="arc">
            <a:avLst>
              <a:gd name="adj1" fmla="val 14593011"/>
              <a:gd name="adj2" fmla="val 17306879"/>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135" name="Arc 134">
            <a:extLst>
              <a:ext uri="{FF2B5EF4-FFF2-40B4-BE49-F238E27FC236}">
                <a16:creationId xmlns:a16="http://schemas.microsoft.com/office/drawing/2014/main" id="{A8A96173-ECC3-8748-9BAD-4AED1538187E}"/>
              </a:ext>
            </a:extLst>
          </p:cNvPr>
          <p:cNvSpPr/>
          <p:nvPr/>
        </p:nvSpPr>
        <p:spPr>
          <a:xfrm rot="5036943" flipH="1">
            <a:off x="3448653" y="1457077"/>
            <a:ext cx="2261159" cy="2718555"/>
          </a:xfrm>
          <a:prstGeom prst="arc">
            <a:avLst>
              <a:gd name="adj1" fmla="val 10187967"/>
              <a:gd name="adj2" fmla="val 14053306"/>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sp>
        <p:nvSpPr>
          <p:cNvPr id="136" name="Arc 135">
            <a:extLst>
              <a:ext uri="{FF2B5EF4-FFF2-40B4-BE49-F238E27FC236}">
                <a16:creationId xmlns:a16="http://schemas.microsoft.com/office/drawing/2014/main" id="{859090A1-7B04-7447-B5C9-9865A9C77887}"/>
              </a:ext>
            </a:extLst>
          </p:cNvPr>
          <p:cNvSpPr/>
          <p:nvPr/>
        </p:nvSpPr>
        <p:spPr>
          <a:xfrm rot="3221650" flipH="1">
            <a:off x="2959535" y="2137061"/>
            <a:ext cx="1680719" cy="1903260"/>
          </a:xfrm>
          <a:prstGeom prst="arc">
            <a:avLst>
              <a:gd name="adj1" fmla="val 11075395"/>
              <a:gd name="adj2" fmla="val 14092563"/>
            </a:avLst>
          </a:prstGeom>
          <a:ln w="31750">
            <a:solidFill>
              <a:schemeClr val="tx1"/>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
          </a:p>
        </p:txBody>
      </p:sp>
      <p:cxnSp>
        <p:nvCxnSpPr>
          <p:cNvPr id="138" name="Straight Arrow Connector 137">
            <a:extLst>
              <a:ext uri="{FF2B5EF4-FFF2-40B4-BE49-F238E27FC236}">
                <a16:creationId xmlns:a16="http://schemas.microsoft.com/office/drawing/2014/main" id="{54BF3A64-2D92-E547-9F31-72E37BCEC49C}"/>
              </a:ext>
            </a:extLst>
          </p:cNvPr>
          <p:cNvCxnSpPr>
            <a:cxnSpLocks/>
          </p:cNvCxnSpPr>
          <p:nvPr/>
        </p:nvCxnSpPr>
        <p:spPr>
          <a:xfrm flipH="1">
            <a:off x="1499385" y="3468318"/>
            <a:ext cx="4550730" cy="216927"/>
          </a:xfrm>
          <a:prstGeom prst="straightConnector1">
            <a:avLst/>
          </a:prstGeom>
          <a:ln w="22225">
            <a:solidFill>
              <a:schemeClr val="tx1"/>
            </a:solidFill>
            <a:prstDash val="dashDot"/>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A3D6E236-FAF8-4348-A78E-4267912FC277}"/>
                  </a:ext>
                </a:extLst>
              </p:cNvPr>
              <p:cNvSpPr txBox="1"/>
              <p:nvPr/>
            </p:nvSpPr>
            <p:spPr>
              <a:xfrm>
                <a:off x="2864644" y="3876036"/>
                <a:ext cx="551946" cy="2770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100" i="1" dirty="0">
                              <a:latin typeface="Cambria Math" panose="02040503050406030204" pitchFamily="18" charset="0"/>
                            </a:rPr>
                          </m:ctrlPr>
                        </m:sSubPr>
                        <m:e>
                          <m:r>
                            <a:rPr lang="en-US" sz="1100" i="1" dirty="0">
                              <a:latin typeface="Cambria Math" panose="02040503050406030204" pitchFamily="18" charset="0"/>
                            </a:rPr>
                            <m:t>𝐶𝑆𝐼</m:t>
                          </m:r>
                        </m:e>
                        <m:sub>
                          <m:sSub>
                            <m:sSubPr>
                              <m:ctrlPr>
                                <a:rPr lang="en-US" sz="1100" i="1">
                                  <a:latin typeface="Cambria Math" panose="02040503050406030204" pitchFamily="18" charset="0"/>
                                  <a:ea typeface="Cambria Math" panose="02040503050406030204" pitchFamily="18" charset="0"/>
                                </a:rPr>
                              </m:ctrlPr>
                            </m:sSubPr>
                            <m:e>
                              <m:r>
                                <a:rPr lang="en-US" sz="1100" i="1">
                                  <a:latin typeface="Cambria Math" panose="02040503050406030204" pitchFamily="18" charset="0"/>
                                  <a:ea typeface="Cambria Math" panose="02040503050406030204" pitchFamily="18" charset="0"/>
                                </a:rPr>
                                <m:t>∅</m:t>
                              </m:r>
                            </m:e>
                            <m:sub>
                              <m:r>
                                <a:rPr lang="en-US" sz="1100" i="1">
                                  <a:latin typeface="Cambria Math" panose="02040503050406030204" pitchFamily="18" charset="0"/>
                                  <a:ea typeface="Cambria Math" panose="02040503050406030204" pitchFamily="18" charset="0"/>
                                </a:rPr>
                                <m:t>0</m:t>
                              </m:r>
                            </m:sub>
                          </m:sSub>
                        </m:sub>
                      </m:sSub>
                    </m:oMath>
                  </m:oMathPara>
                </a14:m>
                <a:endParaRPr lang="en-US" sz="1100" dirty="0"/>
              </a:p>
            </p:txBody>
          </p:sp>
        </mc:Choice>
        <mc:Fallback xmlns="">
          <p:sp>
            <p:nvSpPr>
              <p:cNvPr id="140" name="TextBox 139">
                <a:extLst>
                  <a:ext uri="{FF2B5EF4-FFF2-40B4-BE49-F238E27FC236}">
                    <a16:creationId xmlns:a16="http://schemas.microsoft.com/office/drawing/2014/main" id="{A3D6E236-FAF8-4348-A78E-4267912FC277}"/>
                  </a:ext>
                </a:extLst>
              </p:cNvPr>
              <p:cNvSpPr txBox="1">
                <a:spLocks noRot="1" noChangeAspect="1" noMove="1" noResize="1" noEditPoints="1" noAdjustHandles="1" noChangeArrowheads="1" noChangeShapeType="1" noTextEdit="1"/>
              </p:cNvSpPr>
              <p:nvPr/>
            </p:nvSpPr>
            <p:spPr>
              <a:xfrm>
                <a:off x="2864644" y="3876036"/>
                <a:ext cx="551946" cy="27706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51007B2B-9171-2B48-A418-F2A69CCFAA21}"/>
                  </a:ext>
                </a:extLst>
              </p:cNvPr>
              <p:cNvSpPr txBox="1"/>
              <p:nvPr/>
            </p:nvSpPr>
            <p:spPr>
              <a:xfrm>
                <a:off x="4057220" y="3889150"/>
                <a:ext cx="574837" cy="2602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i="1" dirty="0">
                              <a:latin typeface="Cambria Math" panose="02040503050406030204" pitchFamily="18" charset="0"/>
                            </a:rPr>
                          </m:ctrlPr>
                        </m:sSubPr>
                        <m:e>
                          <m:r>
                            <a:rPr lang="en-US" sz="1000" i="1" dirty="0">
                              <a:latin typeface="Cambria Math" panose="02040503050406030204" pitchFamily="18" charset="0"/>
                            </a:rPr>
                            <m:t>𝑃𝐸𝑅</m:t>
                          </m:r>
                        </m:e>
                        <m:sub>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3</m:t>
                              </m:r>
                            </m:sub>
                          </m:sSub>
                        </m:sub>
                      </m:sSub>
                    </m:oMath>
                  </m:oMathPara>
                </a14:m>
                <a:endParaRPr lang="en-US" sz="1000" dirty="0"/>
              </a:p>
            </p:txBody>
          </p:sp>
        </mc:Choice>
        <mc:Fallback xmlns="">
          <p:sp>
            <p:nvSpPr>
              <p:cNvPr id="149" name="TextBox 148">
                <a:extLst>
                  <a:ext uri="{FF2B5EF4-FFF2-40B4-BE49-F238E27FC236}">
                    <a16:creationId xmlns:a16="http://schemas.microsoft.com/office/drawing/2014/main" id="{51007B2B-9171-2B48-A418-F2A69CCFAA21}"/>
                  </a:ext>
                </a:extLst>
              </p:cNvPr>
              <p:cNvSpPr txBox="1">
                <a:spLocks noRot="1" noChangeAspect="1" noMove="1" noResize="1" noEditPoints="1" noAdjustHandles="1" noChangeArrowheads="1" noChangeShapeType="1" noTextEdit="1"/>
              </p:cNvSpPr>
              <p:nvPr/>
            </p:nvSpPr>
            <p:spPr>
              <a:xfrm>
                <a:off x="4057220" y="3889150"/>
                <a:ext cx="574837" cy="260264"/>
              </a:xfrm>
              <a:prstGeom prst="rect">
                <a:avLst/>
              </a:prstGeom>
              <a:blipFill>
                <a:blip r:embed="rId9"/>
                <a:stretch>
                  <a:fillRect/>
                </a:stretch>
              </a:blipFill>
            </p:spPr>
            <p:txBody>
              <a:bodyPr/>
              <a:lstStyle/>
              <a:p>
                <a:r>
                  <a:rPr lang="en-US">
                    <a:noFill/>
                  </a:rPr>
                  <a:t> </a:t>
                </a:r>
              </a:p>
            </p:txBody>
          </p:sp>
        </mc:Fallback>
      </mc:AlternateContent>
      <p:sp>
        <p:nvSpPr>
          <p:cNvPr id="154" name="TextBox 153">
            <a:extLst>
              <a:ext uri="{FF2B5EF4-FFF2-40B4-BE49-F238E27FC236}">
                <a16:creationId xmlns:a16="http://schemas.microsoft.com/office/drawing/2014/main" id="{4C1C9723-11A2-7F49-96CF-0F4C4427DA9E}"/>
              </a:ext>
            </a:extLst>
          </p:cNvPr>
          <p:cNvSpPr txBox="1"/>
          <p:nvPr/>
        </p:nvSpPr>
        <p:spPr>
          <a:xfrm>
            <a:off x="2126388" y="1267464"/>
            <a:ext cx="1314784" cy="253916"/>
          </a:xfrm>
          <a:prstGeom prst="rect">
            <a:avLst/>
          </a:prstGeom>
          <a:noFill/>
        </p:spPr>
        <p:txBody>
          <a:bodyPr wrap="none" rtlCol="0">
            <a:spAutoFit/>
          </a:bodyPr>
          <a:lstStyle/>
          <a:p>
            <a:r>
              <a:rPr lang="en-US" sz="1050" dirty="0"/>
              <a:t>802.11ac </a:t>
            </a:r>
            <a:r>
              <a:rPr lang="en-US" sz="1050" dirty="0" err="1"/>
              <a:t>WiFi</a:t>
            </a:r>
            <a:r>
              <a:rPr lang="en-US" sz="1050" dirty="0"/>
              <a:t> frame</a:t>
            </a:r>
          </a:p>
        </p:txBody>
      </p:sp>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6BAC1A20-CD46-8743-A760-BE2AE88D79E5}"/>
                  </a:ext>
                </a:extLst>
              </p:cNvPr>
              <p:cNvSpPr txBox="1"/>
              <p:nvPr/>
            </p:nvSpPr>
            <p:spPr>
              <a:xfrm>
                <a:off x="3940417" y="3629546"/>
                <a:ext cx="574837" cy="2594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i="1" dirty="0">
                              <a:latin typeface="Cambria Math" panose="02040503050406030204" pitchFamily="18" charset="0"/>
                            </a:rPr>
                          </m:ctrlPr>
                        </m:sSubPr>
                        <m:e>
                          <m:r>
                            <a:rPr lang="en-US" sz="1000" i="1" dirty="0">
                              <a:latin typeface="Cambria Math" panose="02040503050406030204" pitchFamily="18" charset="0"/>
                            </a:rPr>
                            <m:t>𝑃𝐸𝑅</m:t>
                          </m:r>
                        </m:e>
                        <m:sub>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2</m:t>
                              </m:r>
                            </m:sub>
                          </m:sSub>
                        </m:sub>
                      </m:sSub>
                    </m:oMath>
                  </m:oMathPara>
                </a14:m>
                <a:endParaRPr lang="en-US" sz="1000" dirty="0"/>
              </a:p>
            </p:txBody>
          </p:sp>
        </mc:Choice>
        <mc:Fallback xmlns="">
          <p:sp>
            <p:nvSpPr>
              <p:cNvPr id="156" name="TextBox 155">
                <a:extLst>
                  <a:ext uri="{FF2B5EF4-FFF2-40B4-BE49-F238E27FC236}">
                    <a16:creationId xmlns:a16="http://schemas.microsoft.com/office/drawing/2014/main" id="{6BAC1A20-CD46-8743-A760-BE2AE88D79E5}"/>
                  </a:ext>
                </a:extLst>
              </p:cNvPr>
              <p:cNvSpPr txBox="1">
                <a:spLocks noRot="1" noChangeAspect="1" noMove="1" noResize="1" noEditPoints="1" noAdjustHandles="1" noChangeArrowheads="1" noChangeShapeType="1" noTextEdit="1"/>
              </p:cNvSpPr>
              <p:nvPr/>
            </p:nvSpPr>
            <p:spPr>
              <a:xfrm>
                <a:off x="3940417" y="3629546"/>
                <a:ext cx="574837" cy="25949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004B8478-AAEC-A34F-AFC0-203183CB1A96}"/>
                  </a:ext>
                </a:extLst>
              </p:cNvPr>
              <p:cNvSpPr txBox="1"/>
              <p:nvPr/>
            </p:nvSpPr>
            <p:spPr>
              <a:xfrm>
                <a:off x="3263671" y="3728149"/>
                <a:ext cx="592791" cy="2677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i="1" dirty="0">
                              <a:latin typeface="Cambria Math" panose="02040503050406030204" pitchFamily="18" charset="0"/>
                            </a:rPr>
                          </m:ctrlPr>
                        </m:sSubPr>
                        <m:e>
                          <m:r>
                            <a:rPr lang="en-US" sz="1000" i="1" dirty="0">
                              <a:latin typeface="Cambria Math" panose="02040503050406030204" pitchFamily="18" charset="0"/>
                            </a:rPr>
                            <m:t>𝑃𝐸𝑅</m:t>
                          </m:r>
                        </m:e>
                        <m:sub>
                          <m:sSub>
                            <m:sSubPr>
                              <m:ctrlPr>
                                <a:rPr lang="en-US" sz="1000" i="1">
                                  <a:latin typeface="Cambria Math" panose="02040503050406030204" pitchFamily="18" charset="0"/>
                                  <a:ea typeface="Cambria Math" panose="02040503050406030204" pitchFamily="18" charset="0"/>
                                </a:rPr>
                              </m:ctrlPr>
                            </m:sSubPr>
                            <m:e>
                              <m:r>
                                <a:rPr lang="en-US" sz="1000" i="1">
                                  <a:latin typeface="Cambria Math" panose="02040503050406030204" pitchFamily="18" charset="0"/>
                                  <a:ea typeface="Cambria Math" panose="02040503050406030204" pitchFamily="18" charset="0"/>
                                </a:rPr>
                                <m:t>∅</m:t>
                              </m:r>
                            </m:e>
                            <m:sub>
                              <m:r>
                                <a:rPr lang="en-US" sz="1000" i="1">
                                  <a:latin typeface="Cambria Math" panose="02040503050406030204" pitchFamily="18" charset="0"/>
                                  <a:ea typeface="Cambria Math" panose="02040503050406030204" pitchFamily="18" charset="0"/>
                                </a:rPr>
                                <m:t>1</m:t>
                              </m:r>
                            </m:sub>
                          </m:sSub>
                        </m:sub>
                      </m:sSub>
                    </m:oMath>
                  </m:oMathPara>
                </a14:m>
                <a:endParaRPr lang="en-US" sz="1000" dirty="0"/>
              </a:p>
            </p:txBody>
          </p:sp>
        </mc:Choice>
        <mc:Fallback xmlns="">
          <p:sp>
            <p:nvSpPr>
              <p:cNvPr id="157" name="TextBox 156">
                <a:extLst>
                  <a:ext uri="{FF2B5EF4-FFF2-40B4-BE49-F238E27FC236}">
                    <a16:creationId xmlns:a16="http://schemas.microsoft.com/office/drawing/2014/main" id="{004B8478-AAEC-A34F-AFC0-203183CB1A96}"/>
                  </a:ext>
                </a:extLst>
              </p:cNvPr>
              <p:cNvSpPr txBox="1">
                <a:spLocks noRot="1" noChangeAspect="1" noMove="1" noResize="1" noEditPoints="1" noAdjustHandles="1" noChangeArrowheads="1" noChangeShapeType="1" noTextEdit="1"/>
              </p:cNvSpPr>
              <p:nvPr/>
            </p:nvSpPr>
            <p:spPr>
              <a:xfrm>
                <a:off x="3263671" y="3728149"/>
                <a:ext cx="592791" cy="267766"/>
              </a:xfrm>
              <a:prstGeom prst="rect">
                <a:avLst/>
              </a:prstGeom>
              <a:blipFill>
                <a:blip r:embed="rId11"/>
                <a:stretch>
                  <a:fillRect/>
                </a:stretch>
              </a:blipFill>
            </p:spPr>
            <p:txBody>
              <a:bodyPr/>
              <a:lstStyle/>
              <a:p>
                <a:r>
                  <a:rPr lang="en-US">
                    <a:noFill/>
                  </a:rPr>
                  <a:t> </a:t>
                </a:r>
              </a:p>
            </p:txBody>
          </p:sp>
        </mc:Fallback>
      </mc:AlternateContent>
      <p:cxnSp>
        <p:nvCxnSpPr>
          <p:cNvPr id="163" name="Straight Arrow Connector 162">
            <a:extLst>
              <a:ext uri="{FF2B5EF4-FFF2-40B4-BE49-F238E27FC236}">
                <a16:creationId xmlns:a16="http://schemas.microsoft.com/office/drawing/2014/main" id="{7E50BDD0-DA44-BA41-992B-81F0A4864C26}"/>
              </a:ext>
            </a:extLst>
          </p:cNvPr>
          <p:cNvCxnSpPr>
            <a:cxnSpLocks/>
            <a:stCxn id="14" idx="2"/>
          </p:cNvCxnSpPr>
          <p:nvPr/>
        </p:nvCxnSpPr>
        <p:spPr>
          <a:xfrm flipH="1">
            <a:off x="3877436" y="4298924"/>
            <a:ext cx="1" cy="3081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5" name="TextBox 164">
                <a:extLst>
                  <a:ext uri="{FF2B5EF4-FFF2-40B4-BE49-F238E27FC236}">
                    <a16:creationId xmlns:a16="http://schemas.microsoft.com/office/drawing/2014/main" id="{35B32195-7CB5-114A-81E7-7CA222D4BE0B}"/>
                  </a:ext>
                </a:extLst>
              </p:cNvPr>
              <p:cNvSpPr txBox="1"/>
              <p:nvPr/>
            </p:nvSpPr>
            <p:spPr>
              <a:xfrm>
                <a:off x="3076549" y="4643041"/>
                <a:ext cx="2088859" cy="501484"/>
              </a:xfrm>
              <a:prstGeom prst="rect">
                <a:avLst/>
              </a:prstGeom>
              <a:noFill/>
            </p:spPr>
            <p:txBody>
              <a:bodyPr wrap="square" rtlCol="0">
                <a:spAutoFit/>
              </a:bodyPr>
              <a:lstStyle/>
              <a:p>
                <a:r>
                  <a:rPr lang="en-US" sz="1000" dirty="0"/>
                  <a:t>Input label :  </a:t>
                </a:r>
                <a14:m>
                  <m:oMath xmlns:m="http://schemas.openxmlformats.org/officeDocument/2006/math">
                    <m:sSubSup>
                      <m:sSubSupPr>
                        <m:ctrlPr>
                          <a:rPr lang="en-US" sz="1000" i="1" dirty="0">
                            <a:latin typeface="Cambria Math" panose="02040503050406030204" pitchFamily="18" charset="0"/>
                          </a:rPr>
                        </m:ctrlPr>
                      </m:sSubSupPr>
                      <m:e>
                        <m:r>
                          <a:rPr lang="en-US" sz="1000" i="1" dirty="0">
                            <a:latin typeface="Cambria Math" panose="02040503050406030204" pitchFamily="18" charset="0"/>
                          </a:rPr>
                          <m:t>𝐶𝑆𝐼</m:t>
                        </m:r>
                      </m:e>
                      <m:sub>
                        <m:sSub>
                          <m:sSubPr>
                            <m:ctrlPr>
                              <a:rPr lang="en-US" sz="1000" i="1" dirty="0">
                                <a:latin typeface="Cambria Math" panose="02040503050406030204" pitchFamily="18" charset="0"/>
                              </a:rPr>
                            </m:ctrlPr>
                          </m:sSubPr>
                          <m:e>
                            <m:r>
                              <a:rPr lang="en-US" sz="1000" i="1" dirty="0">
                                <a:latin typeface="Cambria Math" panose="02040503050406030204" pitchFamily="18" charset="0"/>
                                <a:ea typeface="Cambria Math" panose="02040503050406030204" pitchFamily="18" charset="0"/>
                              </a:rPr>
                              <m:t>∅</m:t>
                            </m:r>
                          </m:e>
                          <m:sub>
                            <m:r>
                              <a:rPr lang="en-US" sz="1000" i="1" dirty="0">
                                <a:latin typeface="Cambria Math" panose="02040503050406030204" pitchFamily="18" charset="0"/>
                              </a:rPr>
                              <m:t>0</m:t>
                            </m:r>
                          </m:sub>
                        </m:sSub>
                      </m:sub>
                      <m:sup>
                        <m:r>
                          <a:rPr lang="en-US" sz="1000" i="1" dirty="0">
                            <a:latin typeface="Cambria Math" panose="02040503050406030204" pitchFamily="18" charset="0"/>
                          </a:rPr>
                          <m:t>(</m:t>
                        </m:r>
                        <m:r>
                          <a:rPr lang="en-US" sz="1000" i="1" dirty="0">
                            <a:latin typeface="Cambria Math" panose="02040503050406030204" pitchFamily="18" charset="0"/>
                          </a:rPr>
                          <m:t>𝑘</m:t>
                        </m:r>
                        <m:r>
                          <a:rPr lang="en-US" sz="1000" i="1" dirty="0">
                            <a:latin typeface="Cambria Math" panose="02040503050406030204" pitchFamily="18" charset="0"/>
                          </a:rPr>
                          <m:t>)</m:t>
                        </m:r>
                      </m:sup>
                    </m:sSubSup>
                    <m:r>
                      <a:rPr lang="en-US" sz="1000" i="1" dirty="0">
                        <a:latin typeface="Cambria Math" panose="02040503050406030204" pitchFamily="18" charset="0"/>
                      </a:rPr>
                      <m:t>,</m:t>
                    </m:r>
                    <m:sSup>
                      <m:sSupPr>
                        <m:ctrlPr>
                          <a:rPr lang="en-US" sz="1000" i="1" dirty="0">
                            <a:latin typeface="Cambria Math" panose="02040503050406030204" pitchFamily="18" charset="0"/>
                          </a:rPr>
                        </m:ctrlPr>
                      </m:sSupPr>
                      <m:e>
                        <m:r>
                          <a:rPr lang="en-US" sz="1000" i="1" dirty="0">
                            <a:latin typeface="Cambria Math" panose="02040503050406030204" pitchFamily="18" charset="0"/>
                          </a:rPr>
                          <m:t>𝑀𝐶𝑆</m:t>
                        </m:r>
                      </m:e>
                      <m:sup>
                        <m:r>
                          <a:rPr lang="en-US" sz="1000" i="1" dirty="0">
                            <a:latin typeface="Cambria Math" panose="02040503050406030204" pitchFamily="18" charset="0"/>
                          </a:rPr>
                          <m:t>(</m:t>
                        </m:r>
                        <m:r>
                          <a:rPr lang="en-US" sz="1000" i="1" dirty="0">
                            <a:latin typeface="Cambria Math" panose="02040503050406030204" pitchFamily="18" charset="0"/>
                          </a:rPr>
                          <m:t>𝑘</m:t>
                        </m:r>
                        <m:r>
                          <a:rPr lang="en-US" sz="1000" i="1" dirty="0">
                            <a:latin typeface="Cambria Math" panose="02040503050406030204" pitchFamily="18" charset="0"/>
                          </a:rPr>
                          <m:t>)</m:t>
                        </m:r>
                      </m:sup>
                    </m:sSup>
                    <m:r>
                      <a:rPr lang="en-US" sz="1000" i="1" dirty="0">
                        <a:latin typeface="Cambria Math" panose="02040503050406030204" pitchFamily="18" charset="0"/>
                      </a:rPr>
                      <m:t>,</m:t>
                    </m:r>
                    <m:sSup>
                      <m:sSupPr>
                        <m:ctrlPr>
                          <a:rPr lang="en-US" sz="1000" i="1" dirty="0">
                            <a:latin typeface="Cambria Math" panose="02040503050406030204" pitchFamily="18" charset="0"/>
                          </a:rPr>
                        </m:ctrlPr>
                      </m:sSupPr>
                      <m:e>
                        <m:r>
                          <a:rPr lang="en-US" sz="1000" i="1" dirty="0">
                            <a:latin typeface="Cambria Math" panose="02040503050406030204" pitchFamily="18" charset="0"/>
                          </a:rPr>
                          <m:t>𝑆𝑁𝑅</m:t>
                        </m:r>
                      </m:e>
                      <m:sup>
                        <m:r>
                          <a:rPr lang="en-US" sz="1000" i="1" dirty="0">
                            <a:latin typeface="Cambria Math" panose="02040503050406030204" pitchFamily="18" charset="0"/>
                          </a:rPr>
                          <m:t>(</m:t>
                        </m:r>
                        <m:r>
                          <a:rPr lang="en-US" sz="1000" i="1" dirty="0">
                            <a:latin typeface="Cambria Math" panose="02040503050406030204" pitchFamily="18" charset="0"/>
                          </a:rPr>
                          <m:t>𝑘</m:t>
                        </m:r>
                        <m:r>
                          <a:rPr lang="en-US" sz="1000" i="1" dirty="0">
                            <a:latin typeface="Cambria Math" panose="02040503050406030204" pitchFamily="18" charset="0"/>
                          </a:rPr>
                          <m:t>)</m:t>
                        </m:r>
                      </m:sup>
                    </m:sSup>
                  </m:oMath>
                </a14:m>
                <a:endParaRPr lang="en-US" sz="1000" i="1" dirty="0">
                  <a:latin typeface="Cambria Math" panose="02040503050406030204" pitchFamily="18" charset="0"/>
                </a:endParaRPr>
              </a:p>
              <a:p>
                <a:r>
                  <a:rPr lang="en-US" sz="1000" dirty="0"/>
                  <a:t>Output label : </a:t>
                </a:r>
                <a14:m>
                  <m:oMath xmlns:m="http://schemas.openxmlformats.org/officeDocument/2006/math">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0</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r>
                      <a:rPr lang="en-US" sz="1000" i="1">
                        <a:latin typeface="Cambria Math" panose="02040503050406030204" pitchFamily="18" charset="0"/>
                      </a:rPr>
                      <m:t>,</m:t>
                    </m:r>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1</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oMath>
                </a14:m>
                <a:r>
                  <a:rPr lang="en-US" sz="1000" dirty="0"/>
                  <a:t>, </a:t>
                </a:r>
                <a14:m>
                  <m:oMath xmlns:m="http://schemas.openxmlformats.org/officeDocument/2006/math">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2</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oMath>
                </a14:m>
                <a:r>
                  <a:rPr lang="en-US" sz="1000" dirty="0"/>
                  <a:t>, </a:t>
                </a:r>
                <a14:m>
                  <m:oMath xmlns:m="http://schemas.openxmlformats.org/officeDocument/2006/math">
                    <m:sSubSup>
                      <m:sSubSupPr>
                        <m:ctrlPr>
                          <a:rPr lang="en-US" sz="1000" i="1">
                            <a:latin typeface="Cambria Math" panose="02040503050406030204" pitchFamily="18" charset="0"/>
                          </a:rPr>
                        </m:ctrlPr>
                      </m:sSubSupPr>
                      <m:e>
                        <m:r>
                          <a:rPr lang="en-US" sz="1000" i="1">
                            <a:latin typeface="Cambria Math" panose="02040503050406030204" pitchFamily="18" charset="0"/>
                          </a:rPr>
                          <m:t>𝐶</m:t>
                        </m:r>
                      </m:e>
                      <m:sub>
                        <m:r>
                          <a:rPr lang="en-US" sz="1000" i="1">
                            <a:latin typeface="Cambria Math" panose="02040503050406030204" pitchFamily="18" charset="0"/>
                          </a:rPr>
                          <m:t>3</m:t>
                        </m:r>
                      </m:sub>
                      <m:sup>
                        <m:r>
                          <a:rPr lang="en-US" sz="1000" i="1">
                            <a:latin typeface="Cambria Math" panose="02040503050406030204" pitchFamily="18" charset="0"/>
                          </a:rPr>
                          <m:t>(</m:t>
                        </m:r>
                        <m:r>
                          <a:rPr lang="en-US" sz="1000" i="1">
                            <a:latin typeface="Cambria Math" panose="02040503050406030204" pitchFamily="18" charset="0"/>
                          </a:rPr>
                          <m:t>𝑘</m:t>
                        </m:r>
                        <m:r>
                          <a:rPr lang="en-US" sz="1000" i="1">
                            <a:latin typeface="Cambria Math" panose="02040503050406030204" pitchFamily="18" charset="0"/>
                          </a:rPr>
                          <m:t>)</m:t>
                        </m:r>
                      </m:sup>
                    </m:sSubSup>
                  </m:oMath>
                </a14:m>
                <a:endParaRPr lang="en-US" sz="1000" dirty="0"/>
              </a:p>
            </p:txBody>
          </p:sp>
        </mc:Choice>
        <mc:Fallback xmlns="">
          <p:sp>
            <p:nvSpPr>
              <p:cNvPr id="165" name="TextBox 164">
                <a:extLst>
                  <a:ext uri="{FF2B5EF4-FFF2-40B4-BE49-F238E27FC236}">
                    <a16:creationId xmlns:a16="http://schemas.microsoft.com/office/drawing/2014/main" id="{35B32195-7CB5-114A-81E7-7CA222D4BE0B}"/>
                  </a:ext>
                </a:extLst>
              </p:cNvPr>
              <p:cNvSpPr txBox="1">
                <a:spLocks noRot="1" noChangeAspect="1" noMove="1" noResize="1" noEditPoints="1" noAdjustHandles="1" noChangeArrowheads="1" noChangeShapeType="1" noTextEdit="1"/>
              </p:cNvSpPr>
              <p:nvPr/>
            </p:nvSpPr>
            <p:spPr>
              <a:xfrm>
                <a:off x="3076549" y="4643041"/>
                <a:ext cx="2088859" cy="501484"/>
              </a:xfrm>
              <a:prstGeom prst="rect">
                <a:avLst/>
              </a:prstGeom>
              <a:blipFill>
                <a:blip r:embed="rId12"/>
                <a:stretch>
                  <a:fillRect b="-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937707C3-5013-444D-A8DD-8019F8650F8C}"/>
                  </a:ext>
                </a:extLst>
              </p:cNvPr>
              <p:cNvSpPr txBox="1"/>
              <p:nvPr/>
            </p:nvSpPr>
            <p:spPr>
              <a:xfrm>
                <a:off x="2043570" y="4605635"/>
                <a:ext cx="707676" cy="556691"/>
              </a:xfrm>
              <a:prstGeom prst="rect">
                <a:avLst/>
              </a:prstGeom>
              <a:noFill/>
            </p:spPr>
            <p:txBody>
              <a:bodyPr wrap="square" rtlCol="0">
                <a:spAutoFit/>
              </a:bodyPr>
              <a:lstStyle/>
              <a:p>
                <a:pPr algn="ctr"/>
                <a14:m>
                  <m:oMath xmlns:m="http://schemas.openxmlformats.org/officeDocument/2006/math">
                    <m:sSup>
                      <m:sSupPr>
                        <m:ctrlPr>
                          <a:rPr lang="en-US" sz="1000" i="1">
                            <a:latin typeface="Cambria Math" panose="02040503050406030204" pitchFamily="18" charset="0"/>
                          </a:rPr>
                        </m:ctrlPr>
                      </m:sSupPr>
                      <m:e>
                        <m:r>
                          <a:rPr lang="en-US" sz="1000" i="1">
                            <a:latin typeface="Cambria Math" panose="02040503050406030204" pitchFamily="18" charset="0"/>
                          </a:rPr>
                          <m:t>𝑘</m:t>
                        </m:r>
                      </m:e>
                      <m:sup>
                        <m:r>
                          <a:rPr lang="en-US" sz="1000" i="1">
                            <a:latin typeface="Cambria Math" panose="02040503050406030204" pitchFamily="18" charset="0"/>
                          </a:rPr>
                          <m:t>𝑡h</m:t>
                        </m:r>
                      </m:sup>
                    </m:sSup>
                  </m:oMath>
                </a14:m>
                <a:r>
                  <a:rPr lang="en-US" sz="1000" i="1" dirty="0">
                    <a:latin typeface="Cambria Math" panose="02040503050406030204" pitchFamily="18" charset="0"/>
                  </a:rPr>
                  <a:t> </a:t>
                </a:r>
                <a:r>
                  <a:rPr lang="en-US" sz="1000" dirty="0"/>
                  <a:t>training example</a:t>
                </a:r>
              </a:p>
            </p:txBody>
          </p:sp>
        </mc:Choice>
        <mc:Fallback xmlns="">
          <p:sp>
            <p:nvSpPr>
              <p:cNvPr id="171" name="TextBox 170">
                <a:extLst>
                  <a:ext uri="{FF2B5EF4-FFF2-40B4-BE49-F238E27FC236}">
                    <a16:creationId xmlns:a16="http://schemas.microsoft.com/office/drawing/2014/main" id="{937707C3-5013-444D-A8DD-8019F8650F8C}"/>
                  </a:ext>
                </a:extLst>
              </p:cNvPr>
              <p:cNvSpPr txBox="1">
                <a:spLocks noRot="1" noChangeAspect="1" noMove="1" noResize="1" noEditPoints="1" noAdjustHandles="1" noChangeArrowheads="1" noChangeShapeType="1" noTextEdit="1"/>
              </p:cNvSpPr>
              <p:nvPr/>
            </p:nvSpPr>
            <p:spPr>
              <a:xfrm>
                <a:off x="2043570" y="4605635"/>
                <a:ext cx="707676" cy="556691"/>
              </a:xfrm>
              <a:prstGeom prst="rect">
                <a:avLst/>
              </a:prstGeom>
              <a:blipFill>
                <a:blip r:embed="rId13"/>
                <a:stretch>
                  <a:fillRect b="-4545"/>
                </a:stretch>
              </a:blipFill>
            </p:spPr>
            <p:txBody>
              <a:bodyPr/>
              <a:lstStyle/>
              <a:p>
                <a:r>
                  <a:rPr lang="en-US">
                    <a:noFill/>
                  </a:rPr>
                  <a:t> </a:t>
                </a:r>
              </a:p>
            </p:txBody>
          </p:sp>
        </mc:Fallback>
      </mc:AlternateContent>
      <p:sp>
        <p:nvSpPr>
          <p:cNvPr id="174" name="Left Brace 173">
            <a:extLst>
              <a:ext uri="{FF2B5EF4-FFF2-40B4-BE49-F238E27FC236}">
                <a16:creationId xmlns:a16="http://schemas.microsoft.com/office/drawing/2014/main" id="{F9754B72-F8AC-BC44-961B-04E6A8DC4C9F}"/>
              </a:ext>
            </a:extLst>
          </p:cNvPr>
          <p:cNvSpPr/>
          <p:nvPr/>
        </p:nvSpPr>
        <p:spPr>
          <a:xfrm>
            <a:off x="3066802" y="4705640"/>
            <a:ext cx="111168" cy="357729"/>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69"/>
          </a:p>
        </p:txBody>
      </p:sp>
      <p:cxnSp>
        <p:nvCxnSpPr>
          <p:cNvPr id="178" name="Straight Arrow Connector 177">
            <a:extLst>
              <a:ext uri="{FF2B5EF4-FFF2-40B4-BE49-F238E27FC236}">
                <a16:creationId xmlns:a16="http://schemas.microsoft.com/office/drawing/2014/main" id="{97880E57-D5FA-F04B-ABE6-7317B8ED5B30}"/>
              </a:ext>
            </a:extLst>
          </p:cNvPr>
          <p:cNvCxnSpPr>
            <a:cxnSpLocks/>
          </p:cNvCxnSpPr>
          <p:nvPr/>
        </p:nvCxnSpPr>
        <p:spPr>
          <a:xfrm>
            <a:off x="5040877" y="4884504"/>
            <a:ext cx="37589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D96A58CC-7938-344A-B294-B037DC140224}"/>
              </a:ext>
            </a:extLst>
          </p:cNvPr>
          <p:cNvSpPr txBox="1"/>
          <p:nvPr/>
        </p:nvSpPr>
        <p:spPr>
          <a:xfrm>
            <a:off x="5473008" y="4859209"/>
            <a:ext cx="587020" cy="246221"/>
          </a:xfrm>
          <a:prstGeom prst="rect">
            <a:avLst/>
          </a:prstGeom>
          <a:noFill/>
        </p:spPr>
        <p:txBody>
          <a:bodyPr wrap="none" rtlCol="0">
            <a:spAutoFit/>
          </a:bodyPr>
          <a:lstStyle/>
          <a:p>
            <a:r>
              <a:rPr lang="en-US" sz="1000" dirty="0"/>
              <a:t>Dataset</a:t>
            </a:r>
          </a:p>
        </p:txBody>
      </p:sp>
      <p:sp>
        <p:nvSpPr>
          <p:cNvPr id="182" name="Can 181">
            <a:extLst>
              <a:ext uri="{FF2B5EF4-FFF2-40B4-BE49-F238E27FC236}">
                <a16:creationId xmlns:a16="http://schemas.microsoft.com/office/drawing/2014/main" id="{7E6B88FE-39E4-1248-B15A-E54927207C14}"/>
              </a:ext>
            </a:extLst>
          </p:cNvPr>
          <p:cNvSpPr/>
          <p:nvPr/>
        </p:nvSpPr>
        <p:spPr>
          <a:xfrm>
            <a:off x="5634504" y="4548167"/>
            <a:ext cx="264029" cy="318958"/>
          </a:xfrm>
          <a:prstGeom prst="can">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69"/>
          </a:p>
        </p:txBody>
      </p:sp>
      <p:sp>
        <p:nvSpPr>
          <p:cNvPr id="183" name="TextBox 182">
            <a:extLst>
              <a:ext uri="{FF2B5EF4-FFF2-40B4-BE49-F238E27FC236}">
                <a16:creationId xmlns:a16="http://schemas.microsoft.com/office/drawing/2014/main" id="{31911C08-F19F-F441-9AF5-A129F8F51963}"/>
              </a:ext>
            </a:extLst>
          </p:cNvPr>
          <p:cNvSpPr txBox="1"/>
          <p:nvPr/>
        </p:nvSpPr>
        <p:spPr>
          <a:xfrm>
            <a:off x="5987232" y="1259346"/>
            <a:ext cx="1573120" cy="415498"/>
          </a:xfrm>
          <a:prstGeom prst="rect">
            <a:avLst/>
          </a:prstGeom>
          <a:noFill/>
        </p:spPr>
        <p:txBody>
          <a:bodyPr wrap="square" rtlCol="0">
            <a:spAutoFit/>
          </a:bodyPr>
          <a:lstStyle/>
          <a:p>
            <a:pPr algn="ctr"/>
            <a:r>
              <a:rPr lang="en-US" sz="1050" dirty="0">
                <a:solidFill>
                  <a:schemeClr val="accent2"/>
                </a:solidFill>
              </a:rPr>
              <a:t>Embed random </a:t>
            </a:r>
          </a:p>
          <a:p>
            <a:pPr algn="ctr"/>
            <a:r>
              <a:rPr lang="en-US" sz="1050" dirty="0">
                <a:solidFill>
                  <a:schemeClr val="accent2"/>
                </a:solidFill>
              </a:rPr>
              <a:t>discovery information</a:t>
            </a:r>
          </a:p>
        </p:txBody>
      </p:sp>
      <p:cxnSp>
        <p:nvCxnSpPr>
          <p:cNvPr id="211" name="Straight Arrow Connector 210">
            <a:extLst>
              <a:ext uri="{FF2B5EF4-FFF2-40B4-BE49-F238E27FC236}">
                <a16:creationId xmlns:a16="http://schemas.microsoft.com/office/drawing/2014/main" id="{6E5E720D-3AA9-7848-BAC8-D8447CFFCC81}"/>
              </a:ext>
            </a:extLst>
          </p:cNvPr>
          <p:cNvCxnSpPr>
            <a:cxnSpLocks/>
            <a:endCxn id="183" idx="1"/>
          </p:cNvCxnSpPr>
          <p:nvPr/>
        </p:nvCxnSpPr>
        <p:spPr>
          <a:xfrm flipV="1">
            <a:off x="3383130" y="1467095"/>
            <a:ext cx="2604102" cy="219248"/>
          </a:xfrm>
          <a:prstGeom prst="straightConnector1">
            <a:avLst/>
          </a:prstGeom>
          <a:ln w="222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5" name="Straight Arrow Connector 214">
            <a:extLst>
              <a:ext uri="{FF2B5EF4-FFF2-40B4-BE49-F238E27FC236}">
                <a16:creationId xmlns:a16="http://schemas.microsoft.com/office/drawing/2014/main" id="{7DC50B13-B6C7-4B4B-85C9-288060BE2084}"/>
              </a:ext>
            </a:extLst>
          </p:cNvPr>
          <p:cNvCxnSpPr>
            <a:cxnSpLocks/>
          </p:cNvCxnSpPr>
          <p:nvPr/>
        </p:nvCxnSpPr>
        <p:spPr>
          <a:xfrm flipH="1">
            <a:off x="961336" y="1552652"/>
            <a:ext cx="1" cy="3510717"/>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17" name="Rectangle 216">
            <a:extLst>
              <a:ext uri="{FF2B5EF4-FFF2-40B4-BE49-F238E27FC236}">
                <a16:creationId xmlns:a16="http://schemas.microsoft.com/office/drawing/2014/main" id="{6363D5F9-2301-7243-9A5C-CDDE1E33E600}"/>
              </a:ext>
            </a:extLst>
          </p:cNvPr>
          <p:cNvSpPr/>
          <p:nvPr/>
        </p:nvSpPr>
        <p:spPr>
          <a:xfrm>
            <a:off x="329614" y="2739405"/>
            <a:ext cx="1345404" cy="5046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Repeat for </a:t>
            </a:r>
          </a:p>
          <a:p>
            <a:pPr algn="ctr"/>
            <a:r>
              <a:rPr lang="en-US" sz="1000" dirty="0">
                <a:solidFill>
                  <a:schemeClr val="tx1"/>
                </a:solidFill>
              </a:rPr>
              <a:t>1M channel </a:t>
            </a:r>
          </a:p>
          <a:p>
            <a:pPr algn="ctr"/>
            <a:r>
              <a:rPr lang="en-US" sz="1000" dirty="0">
                <a:solidFill>
                  <a:schemeClr val="tx1"/>
                </a:solidFill>
              </a:rPr>
              <a:t>realization</a:t>
            </a:r>
          </a:p>
        </p:txBody>
      </p:sp>
      <p:sp>
        <p:nvSpPr>
          <p:cNvPr id="224" name="TextBox 223">
            <a:extLst>
              <a:ext uri="{FF2B5EF4-FFF2-40B4-BE49-F238E27FC236}">
                <a16:creationId xmlns:a16="http://schemas.microsoft.com/office/drawing/2014/main" id="{9B6CC2EF-03AA-814B-99C7-FF1014075377}"/>
              </a:ext>
            </a:extLst>
          </p:cNvPr>
          <p:cNvSpPr txBox="1"/>
          <p:nvPr/>
        </p:nvSpPr>
        <p:spPr>
          <a:xfrm>
            <a:off x="1266036" y="3298955"/>
            <a:ext cx="1210682" cy="577081"/>
          </a:xfrm>
          <a:prstGeom prst="rect">
            <a:avLst/>
          </a:prstGeom>
          <a:noFill/>
        </p:spPr>
        <p:txBody>
          <a:bodyPr wrap="square" rtlCol="0">
            <a:spAutoFit/>
          </a:bodyPr>
          <a:lstStyle/>
          <a:p>
            <a:pPr algn="ctr"/>
            <a:r>
              <a:rPr lang="en-US" sz="1050" dirty="0"/>
              <a:t>Transmit over </a:t>
            </a:r>
          </a:p>
          <a:p>
            <a:pPr algn="ctr"/>
            <a:r>
              <a:rPr lang="en-US" sz="1050" dirty="0"/>
              <a:t>identical</a:t>
            </a:r>
          </a:p>
          <a:p>
            <a:pPr algn="ctr"/>
            <a:r>
              <a:rPr lang="en-US" sz="1050" dirty="0"/>
              <a:t>channel realization</a:t>
            </a:r>
          </a:p>
        </p:txBody>
      </p:sp>
      <p:sp>
        <p:nvSpPr>
          <p:cNvPr id="235" name="TextBox 234">
            <a:extLst>
              <a:ext uri="{FF2B5EF4-FFF2-40B4-BE49-F238E27FC236}">
                <a16:creationId xmlns:a16="http://schemas.microsoft.com/office/drawing/2014/main" id="{56C8006B-A700-CC4A-84E4-1EC54AF37AC0}"/>
              </a:ext>
            </a:extLst>
          </p:cNvPr>
          <p:cNvSpPr txBox="1"/>
          <p:nvPr/>
        </p:nvSpPr>
        <p:spPr>
          <a:xfrm>
            <a:off x="3877436" y="4222474"/>
            <a:ext cx="513282" cy="252826"/>
          </a:xfrm>
          <a:prstGeom prst="rect">
            <a:avLst/>
          </a:prstGeom>
          <a:noFill/>
        </p:spPr>
        <p:txBody>
          <a:bodyPr wrap="none" rtlCol="0">
            <a:spAutoFit/>
          </a:bodyPr>
          <a:lstStyle/>
          <a:p>
            <a:r>
              <a:rPr lang="en-US" sz="1043" dirty="0"/>
              <a:t>Client</a:t>
            </a:r>
          </a:p>
        </p:txBody>
      </p:sp>
      <p:sp>
        <p:nvSpPr>
          <p:cNvPr id="236" name="TextBox 235">
            <a:extLst>
              <a:ext uri="{FF2B5EF4-FFF2-40B4-BE49-F238E27FC236}">
                <a16:creationId xmlns:a16="http://schemas.microsoft.com/office/drawing/2014/main" id="{063A958B-8BCD-3542-A6FF-3E1013D3C8A5}"/>
              </a:ext>
            </a:extLst>
          </p:cNvPr>
          <p:cNvSpPr txBox="1"/>
          <p:nvPr/>
        </p:nvSpPr>
        <p:spPr>
          <a:xfrm>
            <a:off x="4418298" y="586524"/>
            <a:ext cx="351379" cy="261610"/>
          </a:xfrm>
          <a:prstGeom prst="rect">
            <a:avLst/>
          </a:prstGeom>
          <a:noFill/>
        </p:spPr>
        <p:txBody>
          <a:bodyPr wrap="none" rtlCol="0">
            <a:spAutoFit/>
          </a:bodyPr>
          <a:lstStyle/>
          <a:p>
            <a:r>
              <a:rPr lang="en-US" sz="1100" dirty="0"/>
              <a:t>AP</a:t>
            </a:r>
          </a:p>
        </p:txBody>
      </p:sp>
      <p:graphicFrame>
        <p:nvGraphicFramePr>
          <p:cNvPr id="93" name="Table 92">
            <a:extLst>
              <a:ext uri="{FF2B5EF4-FFF2-40B4-BE49-F238E27FC236}">
                <a16:creationId xmlns:a16="http://schemas.microsoft.com/office/drawing/2014/main" id="{2DCD064D-250D-0D47-A931-7E3EF1E74C42}"/>
              </a:ext>
            </a:extLst>
          </p:cNvPr>
          <p:cNvGraphicFramePr>
            <a:graphicFrameLocks noGrp="1"/>
          </p:cNvGraphicFramePr>
          <p:nvPr/>
        </p:nvGraphicFramePr>
        <p:xfrm>
          <a:off x="5607798" y="2969065"/>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94" name="Rectangle 93">
            <a:extLst>
              <a:ext uri="{FF2B5EF4-FFF2-40B4-BE49-F238E27FC236}">
                <a16:creationId xmlns:a16="http://schemas.microsoft.com/office/drawing/2014/main" id="{A36FDD9F-2FED-7E45-AE51-A7B4EAC0F996}"/>
              </a:ext>
            </a:extLst>
          </p:cNvPr>
          <p:cNvSpPr/>
          <p:nvPr/>
        </p:nvSpPr>
        <p:spPr>
          <a:xfrm>
            <a:off x="5650765" y="3052284"/>
            <a:ext cx="565924" cy="192035"/>
          </a:xfrm>
          <a:prstGeom prst="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FL-LTF</a:t>
            </a:r>
          </a:p>
        </p:txBody>
      </p:sp>
      <p:graphicFrame>
        <p:nvGraphicFramePr>
          <p:cNvPr id="95" name="Table 94">
            <a:extLst>
              <a:ext uri="{FF2B5EF4-FFF2-40B4-BE49-F238E27FC236}">
                <a16:creationId xmlns:a16="http://schemas.microsoft.com/office/drawing/2014/main" id="{F96E43CF-A063-A84D-B1E3-18D04964E73B}"/>
              </a:ext>
            </a:extLst>
          </p:cNvPr>
          <p:cNvGraphicFramePr>
            <a:graphicFrameLocks noGrp="1"/>
          </p:cNvGraphicFramePr>
          <p:nvPr/>
        </p:nvGraphicFramePr>
        <p:xfrm>
          <a:off x="1456418" y="2561162"/>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96" name="Rectangle 95">
            <a:extLst>
              <a:ext uri="{FF2B5EF4-FFF2-40B4-BE49-F238E27FC236}">
                <a16:creationId xmlns:a16="http://schemas.microsoft.com/office/drawing/2014/main" id="{F57112E4-E46E-B447-979E-9A4E39C26CE4}"/>
              </a:ext>
            </a:extLst>
          </p:cNvPr>
          <p:cNvSpPr/>
          <p:nvPr/>
        </p:nvSpPr>
        <p:spPr>
          <a:xfrm>
            <a:off x="1499385" y="2644381"/>
            <a:ext cx="565924" cy="1920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L-LTF</a:t>
            </a:r>
          </a:p>
        </p:txBody>
      </p:sp>
      <p:graphicFrame>
        <p:nvGraphicFramePr>
          <p:cNvPr id="102" name="Table 101">
            <a:extLst>
              <a:ext uri="{FF2B5EF4-FFF2-40B4-BE49-F238E27FC236}">
                <a16:creationId xmlns:a16="http://schemas.microsoft.com/office/drawing/2014/main" id="{9FE8FAE8-4A3E-0043-9860-CD004A76B8D4}"/>
              </a:ext>
            </a:extLst>
          </p:cNvPr>
          <p:cNvGraphicFramePr>
            <a:graphicFrameLocks noGrp="1"/>
          </p:cNvGraphicFramePr>
          <p:nvPr/>
        </p:nvGraphicFramePr>
        <p:xfrm>
          <a:off x="2812240" y="2999493"/>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103" name="Rectangle 102">
            <a:extLst>
              <a:ext uri="{FF2B5EF4-FFF2-40B4-BE49-F238E27FC236}">
                <a16:creationId xmlns:a16="http://schemas.microsoft.com/office/drawing/2014/main" id="{8B1A7A96-30FE-B244-B1E8-F24DD36152B1}"/>
              </a:ext>
            </a:extLst>
          </p:cNvPr>
          <p:cNvSpPr/>
          <p:nvPr/>
        </p:nvSpPr>
        <p:spPr>
          <a:xfrm>
            <a:off x="2855207" y="3082712"/>
            <a:ext cx="565924" cy="19203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FL-LTF</a:t>
            </a:r>
          </a:p>
        </p:txBody>
      </p:sp>
      <p:graphicFrame>
        <p:nvGraphicFramePr>
          <p:cNvPr id="104" name="Table 103">
            <a:extLst>
              <a:ext uri="{FF2B5EF4-FFF2-40B4-BE49-F238E27FC236}">
                <a16:creationId xmlns:a16="http://schemas.microsoft.com/office/drawing/2014/main" id="{A8CD4162-15BC-FA48-A54B-FE0AD0906C68}"/>
              </a:ext>
            </a:extLst>
          </p:cNvPr>
          <p:cNvGraphicFramePr>
            <a:graphicFrameLocks noGrp="1"/>
          </p:cNvGraphicFramePr>
          <p:nvPr/>
        </p:nvGraphicFramePr>
        <p:xfrm>
          <a:off x="4220594" y="2568756"/>
          <a:ext cx="1560416" cy="364345"/>
        </p:xfrm>
        <a:graphic>
          <a:graphicData uri="http://schemas.openxmlformats.org/drawingml/2006/table">
            <a:tbl>
              <a:tblPr firstRow="1" bandRow="1">
                <a:tableStyleId>{5940675A-B579-460E-94D1-54222C63F5DA}</a:tableStyleId>
              </a:tblPr>
              <a:tblGrid>
                <a:gridCol w="659244">
                  <a:extLst>
                    <a:ext uri="{9D8B030D-6E8A-4147-A177-3AD203B41FA5}">
                      <a16:colId xmlns:a16="http://schemas.microsoft.com/office/drawing/2014/main" val="4071345406"/>
                    </a:ext>
                  </a:extLst>
                </a:gridCol>
                <a:gridCol w="450586">
                  <a:extLst>
                    <a:ext uri="{9D8B030D-6E8A-4147-A177-3AD203B41FA5}">
                      <a16:colId xmlns:a16="http://schemas.microsoft.com/office/drawing/2014/main" val="765135955"/>
                    </a:ext>
                  </a:extLst>
                </a:gridCol>
                <a:gridCol w="450586">
                  <a:extLst>
                    <a:ext uri="{9D8B030D-6E8A-4147-A177-3AD203B41FA5}">
                      <a16:colId xmlns:a16="http://schemas.microsoft.com/office/drawing/2014/main" val="2942466074"/>
                    </a:ext>
                  </a:extLst>
                </a:gridCol>
              </a:tblGrid>
              <a:tr h="364345">
                <a:tc>
                  <a:txBody>
                    <a:bodyPr/>
                    <a:lstStyle/>
                    <a:p>
                      <a:pPr algn="ctr"/>
                      <a:endParaRPr lang="en-US" sz="1000" dirty="0">
                        <a:solidFill>
                          <a:schemeClr val="tx1"/>
                        </a:solidFill>
                      </a:endParaRPr>
                    </a:p>
                  </a:txBody>
                  <a:tcPr marL="98273" marR="98273" marT="49136" marB="49136"/>
                </a:tc>
                <a:tc>
                  <a:txBody>
                    <a:bodyPr/>
                    <a:lstStyle/>
                    <a:p>
                      <a:pPr algn="ctr"/>
                      <a:endParaRPr lang="en-US" sz="1000" dirty="0">
                        <a:solidFill>
                          <a:schemeClr val="tx1"/>
                        </a:solidFill>
                      </a:endParaRPr>
                    </a:p>
                  </a:txBody>
                  <a:tcPr marL="98273" marR="98273" marT="49136" marB="49136" anchor="ctr"/>
                </a:tc>
                <a:tc>
                  <a:txBody>
                    <a:bodyPr/>
                    <a:lstStyle/>
                    <a:p>
                      <a:pPr algn="ctr"/>
                      <a:endParaRPr lang="en-US" sz="1000" dirty="0">
                        <a:solidFill>
                          <a:schemeClr val="tx1"/>
                        </a:solidFill>
                      </a:endParaRPr>
                    </a:p>
                  </a:txBody>
                  <a:tcPr marL="98273" marR="98273" marT="49136" marB="49136" anchor="ctr"/>
                </a:tc>
                <a:extLst>
                  <a:ext uri="{0D108BD9-81ED-4DB2-BD59-A6C34878D82A}">
                    <a16:rowId xmlns:a16="http://schemas.microsoft.com/office/drawing/2014/main" val="1632390419"/>
                  </a:ext>
                </a:extLst>
              </a:tr>
            </a:tbl>
          </a:graphicData>
        </a:graphic>
      </p:graphicFrame>
      <p:sp>
        <p:nvSpPr>
          <p:cNvPr id="105" name="Rectangle 104">
            <a:extLst>
              <a:ext uri="{FF2B5EF4-FFF2-40B4-BE49-F238E27FC236}">
                <a16:creationId xmlns:a16="http://schemas.microsoft.com/office/drawing/2014/main" id="{11E22806-5F87-F649-877F-BA8E94021709}"/>
              </a:ext>
            </a:extLst>
          </p:cNvPr>
          <p:cNvSpPr/>
          <p:nvPr/>
        </p:nvSpPr>
        <p:spPr>
          <a:xfrm>
            <a:off x="4263561" y="2651975"/>
            <a:ext cx="565924" cy="192035"/>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FL-LTF</a:t>
            </a:r>
          </a:p>
        </p:txBody>
      </p:sp>
      <p:pic>
        <p:nvPicPr>
          <p:cNvPr id="85" name="Picture 84">
            <a:extLst>
              <a:ext uri="{FF2B5EF4-FFF2-40B4-BE49-F238E27FC236}">
                <a16:creationId xmlns:a16="http://schemas.microsoft.com/office/drawing/2014/main" id="{343FE9D9-7EE7-5E47-9B2E-177CFDA406D0}"/>
              </a:ext>
            </a:extLst>
          </p:cNvPr>
          <p:cNvPicPr>
            <a:picLocks noChangeAspect="1"/>
          </p:cNvPicPr>
          <p:nvPr/>
        </p:nvPicPr>
        <p:blipFill>
          <a:blip r:embed="rId14"/>
          <a:stretch>
            <a:fillRect/>
          </a:stretch>
        </p:blipFill>
        <p:spPr>
          <a:xfrm>
            <a:off x="6035000" y="3605999"/>
            <a:ext cx="2988681" cy="998749"/>
          </a:xfrm>
          <a:prstGeom prst="rect">
            <a:avLst/>
          </a:prstGeom>
        </p:spPr>
      </p:pic>
      <p:sp>
        <p:nvSpPr>
          <p:cNvPr id="124" name="Oval 123">
            <a:extLst>
              <a:ext uri="{FF2B5EF4-FFF2-40B4-BE49-F238E27FC236}">
                <a16:creationId xmlns:a16="http://schemas.microsoft.com/office/drawing/2014/main" id="{8ECE41C4-60B7-9548-8151-DCEE9385989B}"/>
              </a:ext>
            </a:extLst>
          </p:cNvPr>
          <p:cNvSpPr>
            <a:spLocks/>
          </p:cNvSpPr>
          <p:nvPr/>
        </p:nvSpPr>
        <p:spPr bwMode="auto">
          <a:xfrm>
            <a:off x="7286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5" name="Oval 124">
            <a:extLst>
              <a:ext uri="{FF2B5EF4-FFF2-40B4-BE49-F238E27FC236}">
                <a16:creationId xmlns:a16="http://schemas.microsoft.com/office/drawing/2014/main" id="{E2F28C8B-656A-5549-9F2B-AEB54814AB80}"/>
              </a:ext>
            </a:extLst>
          </p:cNvPr>
          <p:cNvSpPr>
            <a:spLocks/>
          </p:cNvSpPr>
          <p:nvPr/>
        </p:nvSpPr>
        <p:spPr bwMode="auto">
          <a:xfrm>
            <a:off x="8429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6" name="Oval 125">
            <a:extLst>
              <a:ext uri="{FF2B5EF4-FFF2-40B4-BE49-F238E27FC236}">
                <a16:creationId xmlns:a16="http://schemas.microsoft.com/office/drawing/2014/main" id="{1FE3471A-4D4A-434D-B204-B0BAF5410DA1}"/>
              </a:ext>
            </a:extLst>
          </p:cNvPr>
          <p:cNvSpPr>
            <a:spLocks/>
          </p:cNvSpPr>
          <p:nvPr/>
        </p:nvSpPr>
        <p:spPr bwMode="auto">
          <a:xfrm>
            <a:off x="957262" y="1042987"/>
            <a:ext cx="71438" cy="71438"/>
          </a:xfrm>
          <a:prstGeom prst="ellipse">
            <a:avLst/>
          </a:prstGeom>
          <a:solidFill>
            <a:srgbClr val="D6DEE4"/>
          </a:solidFill>
          <a:ln w="25400">
            <a:solidFill>
              <a:schemeClr val="tx1">
                <a:alpha val="0"/>
              </a:schemeClr>
            </a:solidFill>
            <a:miter lim="800000"/>
            <a:headEnd/>
            <a:tailEnd/>
          </a:ln>
        </p:spPr>
        <p:txBody>
          <a:bodyPr lIns="0" tIns="0" rIns="0" bIns="0"/>
          <a:lstStyle/>
          <a:p>
            <a:endParaRPr lang="en-US" sz="788"/>
          </a:p>
        </p:txBody>
      </p:sp>
      <p:sp>
        <p:nvSpPr>
          <p:cNvPr id="127" name="Rectangle 126">
            <a:extLst>
              <a:ext uri="{FF2B5EF4-FFF2-40B4-BE49-F238E27FC236}">
                <a16:creationId xmlns:a16="http://schemas.microsoft.com/office/drawing/2014/main" id="{F94496E2-620C-684D-B576-C64C908EE38C}"/>
              </a:ext>
            </a:extLst>
          </p:cNvPr>
          <p:cNvSpPr>
            <a:spLocks/>
          </p:cNvSpPr>
          <p:nvPr/>
        </p:nvSpPr>
        <p:spPr bwMode="auto">
          <a:xfrm>
            <a:off x="689966" y="564356"/>
            <a:ext cx="6652828"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400" dirty="0">
                <a:latin typeface="Bebas Neue" charset="0"/>
                <a:ea typeface="ＭＳ Ｐゴシック" charset="0"/>
                <a:cs typeface="ＭＳ Ｐゴシック" charset="0"/>
                <a:sym typeface="Bebas Neue" charset="0"/>
              </a:rPr>
              <a:t>Data Collection</a:t>
            </a:r>
            <a:endParaRPr lang="en-US" sz="2400" dirty="0"/>
          </a:p>
        </p:txBody>
      </p:sp>
    </p:spTree>
    <p:extLst>
      <p:ext uri="{BB962C8B-B14F-4D97-AF65-F5344CB8AC3E}">
        <p14:creationId xmlns:p14="http://schemas.microsoft.com/office/powerpoint/2010/main" val="4181069512"/>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Value - Default Color">
      <a:dk1>
        <a:srgbClr val="2F3F4A"/>
      </a:dk1>
      <a:lt1>
        <a:srgbClr val="FFFFFF"/>
      </a:lt1>
      <a:dk2>
        <a:srgbClr val="2F3F4A"/>
      </a:dk2>
      <a:lt2>
        <a:srgbClr val="D8DADB"/>
      </a:lt2>
      <a:accent1>
        <a:srgbClr val="368FE2"/>
      </a:accent1>
      <a:accent2>
        <a:srgbClr val="E52739"/>
      </a:accent2>
      <a:accent3>
        <a:srgbClr val="F0872A"/>
      </a:accent3>
      <a:accent4>
        <a:srgbClr val="7CB349"/>
      </a:accent4>
      <a:accent5>
        <a:srgbClr val="505050"/>
      </a:accent5>
      <a:accent6>
        <a:srgbClr val="809295"/>
      </a:accent6>
      <a:hlink>
        <a:srgbClr val="368FE2"/>
      </a:hlink>
      <a:folHlink>
        <a:srgbClr val="7CB349"/>
      </a:folHlink>
    </a:clrScheme>
    <a:fontScheme name="Title &amp; Subtitle">
      <a:majorFont>
        <a:latin typeface="Gill Sans"/>
        <a:ea typeface="Heiti SC Light"/>
        <a:cs typeface="Heiti SC Light"/>
      </a:majorFont>
      <a:minorFont>
        <a:latin typeface="Gill Sans"/>
        <a:ea typeface="Heiti SC Light"/>
        <a:cs typeface="Heiti SC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25400"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5600" b="0" i="0" u="none" strike="noStrike" cap="none" normalizeH="0" baseline="0">
            <a:ln>
              <a:noFill/>
            </a:ln>
            <a:solidFill>
              <a:schemeClr val="tx1"/>
            </a:solidFill>
            <a:effectLst/>
            <a:latin typeface="Gill Sans" charset="0"/>
            <a:ea typeface="Heiti SC Light" charset="0"/>
            <a:cs typeface="Heiti SC Light"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43958</TotalTime>
  <Pages>0</Pages>
  <Words>6312</Words>
  <Characters>0</Characters>
  <Application>Microsoft Macintosh PowerPoint</Application>
  <PresentationFormat>On-screen Show (16:9)</PresentationFormat>
  <Lines>0</Lines>
  <Paragraphs>2655</Paragraphs>
  <Slides>73</Slides>
  <Notes>36</Notes>
  <HiddenSlides>21</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73</vt:i4>
      </vt:variant>
    </vt:vector>
  </HeadingPairs>
  <TitlesOfParts>
    <vt:vector size="86" baseType="lpstr">
      <vt:lpstr>Arial</vt:lpstr>
      <vt:lpstr>Bebas Neue</vt:lpstr>
      <vt:lpstr>Calibri</vt:lpstr>
      <vt:lpstr>Cambria Math</vt:lpstr>
      <vt:lpstr>FontAwesome</vt:lpstr>
      <vt:lpstr>Gill Sans</vt:lpstr>
      <vt:lpstr>Lucida Handwriting</vt:lpstr>
      <vt:lpstr>Montserrat-Regular</vt:lpstr>
      <vt:lpstr>news-gothic-std</vt:lpstr>
      <vt:lpstr>Open Sans</vt:lpstr>
      <vt:lpstr>Source Sans Pro</vt:lpstr>
      <vt:lpstr>Source Sans Pro Bold</vt:lpstr>
      <vt:lpstr>Title &amp; Subtitle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Microsoft Office User</cp:lastModifiedBy>
  <cp:revision>881</cp:revision>
  <dcterms:modified xsi:type="dcterms:W3CDTF">2020-10-20T02:38:57Z</dcterms:modified>
</cp:coreProperties>
</file>