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7" r:id="rId1"/>
  </p:sldMasterIdLst>
  <p:notesMasterIdLst>
    <p:notesMasterId r:id="rId21"/>
  </p:notesMasterIdLst>
  <p:handoutMasterIdLst>
    <p:handoutMasterId r:id="rId22"/>
  </p:handoutMasterIdLst>
  <p:sldIdLst>
    <p:sldId id="938" r:id="rId2"/>
    <p:sldId id="257" r:id="rId3"/>
    <p:sldId id="258" r:id="rId4"/>
    <p:sldId id="263" r:id="rId5"/>
    <p:sldId id="262" r:id="rId6"/>
    <p:sldId id="273" r:id="rId7"/>
    <p:sldId id="259" r:id="rId8"/>
    <p:sldId id="260" r:id="rId9"/>
    <p:sldId id="261" r:id="rId10"/>
    <p:sldId id="941" r:id="rId11"/>
    <p:sldId id="942" r:id="rId12"/>
    <p:sldId id="265" r:id="rId13"/>
    <p:sldId id="943" r:id="rId14"/>
    <p:sldId id="268" r:id="rId15"/>
    <p:sldId id="269" r:id="rId16"/>
    <p:sldId id="270" r:id="rId17"/>
    <p:sldId id="271" r:id="rId18"/>
    <p:sldId id="272" r:id="rId19"/>
    <p:sldId id="940" r:id="rId2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zana Fahmida" initials="SF" lastIdx="16" clrIdx="0">
    <p:extLst>
      <p:ext uri="{19B8F6BF-5375-455C-9EA6-DF929625EA0E}">
        <p15:presenceInfo xmlns:p15="http://schemas.microsoft.com/office/powerpoint/2012/main" userId="S::gp7532@wayne.edu::28b1271b-7f6d-4abf-9b3a-088aa78f3f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8000"/>
    <a:srgbClr val="14561E"/>
    <a:srgbClr val="0432FF"/>
    <a:srgbClr val="FF0000"/>
    <a:srgbClr val="6685D9"/>
    <a:srgbClr val="3A67BC"/>
    <a:srgbClr val="687EBC"/>
    <a:srgbClr val="FF00FF"/>
    <a:srgbClr val="00FFFF"/>
    <a:srgbClr val="418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01"/>
    <p:restoredTop sz="96327"/>
  </p:normalViewPr>
  <p:slideViewPr>
    <p:cSldViewPr snapToObjects="1" showGuides="1">
      <p:cViewPr varScale="1">
        <p:scale>
          <a:sx n="128" d="100"/>
          <a:sy n="128" d="100"/>
        </p:scale>
        <p:origin x="1792" y="176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19CB10-A5D2-B24C-BFEF-74CB475F9979}" type="datetime1">
              <a:rPr lang="en-US"/>
              <a:pPr>
                <a:defRPr/>
              </a:pPr>
              <a:t>10/19/20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788EE2-5B19-D746-A1D6-FBD861207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44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239272D-E953-6A4F-833C-D7851E1BBC49}" type="datetime1">
              <a:rPr lang="en-US"/>
              <a:pPr>
                <a:defRPr/>
              </a:pPr>
              <a:t>10/19/20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E0745A-3714-5142-95C1-5AEEDDD43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8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ＭＳ Ｐゴシック" pitchFamily="-109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609600" y="2819400"/>
            <a:ext cx="7708900" cy="146050"/>
          </a:xfrm>
          <a:prstGeom prst="rect">
            <a:avLst/>
          </a:prstGeom>
          <a:gradFill rotWithShape="1">
            <a:gsLst>
              <a:gs pos="0">
                <a:srgbClr val="5289C1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1800">
              <a:latin typeface="Verdana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9906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-107" charset="2"/>
              <a:buNone/>
              <a:defRPr sz="2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E3E5C-9A9B-E248-8B99-010266F088FA}" type="datetime1">
              <a:rPr lang="en-US" smtClean="0"/>
              <a:t>10/19/20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ECE7B-2FD1-934E-8059-0B8A2C846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900" baseline="0"/>
            </a:lvl3pPr>
            <a:lvl4pPr>
              <a:defRPr sz="1800" baseline="0"/>
            </a:lvl4pPr>
            <a:lvl5pPr>
              <a:defRPr sz="1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7F794-24BA-D147-A246-8D9AC2037D67}" type="datetime1">
              <a:rPr lang="en-US" smtClean="0"/>
              <a:t>10/19/20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rgbClr val="66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5" name="Picture 10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248400"/>
            <a:ext cx="36576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432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10527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12B64-2681-C947-A0DB-BAB3CBF9E297}" type="datetime1">
              <a:rPr lang="en-US" smtClean="0"/>
              <a:t>10/19/20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B0360-3352-1A4E-908D-2398F059BABF}" type="datetime1">
              <a:rPr lang="en-US" smtClean="0"/>
              <a:t>10/19/20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738" y="1676399"/>
            <a:ext cx="3924300" cy="49847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399"/>
            <a:ext cx="3930650" cy="49847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66738" y="2174874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2174874"/>
            <a:ext cx="3924300" cy="3844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B0E7A-1138-F54F-9D42-053184841E0D}" type="datetime1">
              <a:rPr lang="en-US" smtClean="0"/>
              <a:t>10/19/20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E2066-D18D-BE4A-93E8-3349E6536AFA}" type="datetime1">
              <a:rPr lang="en-US" smtClean="0"/>
              <a:t>10/19/20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FBCE3-3A5B-6C4A-A72D-F0FF0E9BACB2}" type="datetime1">
              <a:rPr lang="en-US" smtClean="0"/>
              <a:t>10/19/20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rgbClr val="66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6" name="Picture 10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248400"/>
            <a:ext cx="36576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D6D1C-34A8-5F4C-B4AF-9B857086F55D}" type="datetime1">
              <a:rPr lang="en-US" smtClean="0"/>
              <a:t>10/19/20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248400"/>
            <a:ext cx="36576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rgbClr val="66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 rot="5400000">
            <a:off x="4928393" y="5587207"/>
            <a:ext cx="804863" cy="146050"/>
          </a:xfrm>
          <a:prstGeom prst="rect">
            <a:avLst/>
          </a:prstGeom>
          <a:gradFill rotWithShape="1">
            <a:gsLst>
              <a:gs pos="0">
                <a:srgbClr val="5289C1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1800">
              <a:latin typeface="Verdan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4724400" cy="804862"/>
          </a:xfrm>
        </p:spPr>
        <p:txBody>
          <a:bodyPr anchor="ctr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04800"/>
            <a:ext cx="82296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5257800"/>
            <a:ext cx="3200400" cy="80486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78191-27F7-6443-9A0F-A7D5610B84C9}" type="datetime1">
              <a:rPr lang="en-US" smtClean="0"/>
              <a:t>10/19/20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FF377-4CF2-9247-A154-3D01BCEF890B}" type="datetime1">
              <a:rPr lang="en-US" smtClean="0"/>
              <a:t>10/19/20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248400"/>
            <a:ext cx="36576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 rot="5400000">
            <a:off x="3643313" y="3089275"/>
            <a:ext cx="5715000" cy="146050"/>
          </a:xfrm>
          <a:prstGeom prst="rect">
            <a:avLst/>
          </a:prstGeom>
          <a:gradFill rotWithShape="1">
            <a:gsLst>
              <a:gs pos="0">
                <a:srgbClr val="5289C1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1800">
              <a:latin typeface="Verdana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rgbClr val="66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1B8A-B1C1-6148-8238-721822806ED1}" type="datetime1">
              <a:rPr lang="en-US" smtClean="0"/>
              <a:t>10/19/20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B6CA4-7CC7-B943-B514-A1E2EA2BF524}" type="datetime1">
              <a:rPr lang="en-US" smtClean="0"/>
              <a:t>10/19/20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52400"/>
            <a:ext cx="8001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219200"/>
            <a:ext cx="8001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Line 5"/>
          <p:cNvSpPr>
            <a:spLocks noChangeShapeType="1"/>
          </p:cNvSpPr>
          <p:nvPr/>
        </p:nvSpPr>
        <p:spPr bwMode="auto">
          <a:xfrm flipV="1">
            <a:off x="609600" y="6248400"/>
            <a:ext cx="7924800" cy="0"/>
          </a:xfrm>
          <a:prstGeom prst="line">
            <a:avLst/>
          </a:prstGeom>
          <a:noFill/>
          <a:ln w="3175">
            <a:solidFill>
              <a:srgbClr val="6699CC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246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fld id="{3E862C3D-71B7-534B-868B-96986B982A4D}" type="datetime1">
              <a:rPr lang="en-US" smtClean="0"/>
              <a:t>10/19/20</a:t>
            </a:fld>
            <a:endParaRPr lang="en-US"/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533400" y="1066800"/>
            <a:ext cx="7708900" cy="79375"/>
          </a:xfrm>
          <a:prstGeom prst="rect">
            <a:avLst/>
          </a:prstGeom>
          <a:gradFill rotWithShape="1">
            <a:gsLst>
              <a:gs pos="0">
                <a:srgbClr val="5289C1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US" sz="1800">
              <a:latin typeface="Calibri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4B78602-0C0B-A648-8BD7-A56B659E317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971800" y="6409267"/>
            <a:ext cx="3429000" cy="44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/>
                <a:ea typeface="Calibri" charset="0"/>
                <a:cs typeface="Cambria"/>
              </a:rPr>
              <a:t>Wayne State University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+mj-lt"/>
          <a:ea typeface="ＭＳ Ｐゴシック" charset="0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Cambria" pitchFamily="-65" charset="0"/>
          <a:ea typeface="ＭＳ Ｐゴシック" charset="0"/>
          <a:cs typeface="Calibri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Cambria" pitchFamily="-65" charset="0"/>
          <a:ea typeface="ＭＳ Ｐゴシック" charset="0"/>
          <a:cs typeface="Calibri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Cambria" pitchFamily="-65" charset="0"/>
          <a:ea typeface="ＭＳ Ｐゴシック" charset="0"/>
          <a:cs typeface="Calibri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Cambria" pitchFamily="-65" charset="0"/>
          <a:ea typeface="ＭＳ Ｐゴシック" charset="0"/>
          <a:cs typeface="Calibri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Georgia" pitchFamily="-107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Georgia" pitchFamily="-107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Georgia" pitchFamily="-107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Georgia" pitchFamily="-107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Calibri"/>
          <a:ea typeface="Calibri"/>
          <a:cs typeface="Calibri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rgbClr val="6699CC"/>
        </a:buClr>
        <a:buSzPct val="75000"/>
        <a:buFont typeface="Wingdings" charset="2"/>
        <a:buChar char="q"/>
        <a:defRPr sz="2000">
          <a:solidFill>
            <a:schemeClr val="tx1"/>
          </a:solidFill>
          <a:latin typeface="Calibri"/>
          <a:ea typeface="ＭＳ Ｐゴシック" pitchFamily="-109" charset="-128"/>
          <a:cs typeface="Calibri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5000"/>
        <a:buChar char="•"/>
        <a:defRPr sz="2400">
          <a:solidFill>
            <a:schemeClr val="tx1"/>
          </a:solidFill>
          <a:latin typeface="Calibri"/>
          <a:ea typeface="ＭＳ Ｐゴシック" pitchFamily="-109" charset="-128"/>
          <a:cs typeface="Calibri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>
          <a:srgbClr val="6699CC"/>
        </a:buClr>
        <a:buSzPct val="75000"/>
        <a:buFont typeface="Wingdings" charset="2"/>
        <a:buChar char="§"/>
        <a:defRPr sz="2000">
          <a:solidFill>
            <a:schemeClr val="tx1"/>
          </a:solidFill>
          <a:latin typeface="Calibri"/>
          <a:ea typeface="ＭＳ Ｐゴシック" pitchFamily="-109" charset="-128"/>
          <a:cs typeface="Calibri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Georgia" charset="0"/>
        <a:buChar char="•"/>
        <a:defRPr sz="2000">
          <a:solidFill>
            <a:schemeClr val="tx1"/>
          </a:solidFill>
          <a:latin typeface="Calibri"/>
          <a:ea typeface="ＭＳ Ｐゴシック" pitchFamily="-109" charset="-128"/>
          <a:cs typeface="Calibri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Times" pitchFamily="-107" charset="0"/>
        <a:buChar char="•"/>
        <a:defRPr>
          <a:solidFill>
            <a:schemeClr val="tx1"/>
          </a:solidFill>
          <a:latin typeface="+mn-lt"/>
          <a:ea typeface="ＭＳ Ｐゴシック" pitchFamily="-107" charset="-128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Times" pitchFamily="-107" charset="0"/>
        <a:buChar char="•"/>
        <a:defRPr>
          <a:solidFill>
            <a:schemeClr val="tx1"/>
          </a:solidFill>
          <a:latin typeface="+mn-lt"/>
          <a:ea typeface="ＭＳ Ｐゴシック" pitchFamily="-107" charset="-128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Times" pitchFamily="-107" charset="0"/>
        <a:buChar char="•"/>
        <a:defRPr>
          <a:solidFill>
            <a:schemeClr val="tx1"/>
          </a:solidFill>
          <a:latin typeface="+mn-lt"/>
          <a:ea typeface="ＭＳ Ｐゴシック" pitchFamily="-107" charset="-128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Font typeface="Times" pitchFamily="-107" charset="0"/>
        <a:buChar char="•"/>
        <a:defRPr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8001000" cy="12954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Long-Lived </a:t>
            </a:r>
            <a:r>
              <a:rPr lang="en-US" dirty="0" err="1"/>
              <a:t>LoRa</a:t>
            </a:r>
            <a:r>
              <a:rPr lang="en-US" dirty="0"/>
              <a:t>: Prolonging the Lifetime of a </a:t>
            </a:r>
            <a:r>
              <a:rPr lang="en-US" dirty="0" err="1"/>
              <a:t>LoRa</a:t>
            </a:r>
            <a:r>
              <a:rPr lang="en-US" dirty="0"/>
              <a:t> Network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1981200" y="3200400"/>
            <a:ext cx="2667000" cy="533400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buFont typeface="Wingdings" charset="2"/>
              <a:buNone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algn="ctr" eaLnBrk="1" hangingPunct="1">
              <a:buFont typeface="Wingdings" charset="2"/>
              <a:buNone/>
            </a:pPr>
            <a:r>
              <a:rPr lang="en-US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457199" y="3071283"/>
            <a:ext cx="8000999" cy="8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latin typeface="+mj-lt"/>
              </a:rPr>
              <a:t>Sezana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Fahmida</a:t>
            </a:r>
            <a:r>
              <a:rPr lang="en-US" dirty="0">
                <a:latin typeface="+mj-lt"/>
              </a:rPr>
              <a:t>*, Venkata P </a:t>
            </a:r>
            <a:r>
              <a:rPr lang="en-US" dirty="0" err="1">
                <a:latin typeface="+mj-lt"/>
              </a:rPr>
              <a:t>Modekurthy</a:t>
            </a:r>
            <a:r>
              <a:rPr lang="en-US" dirty="0">
                <a:latin typeface="+mj-lt"/>
              </a:rPr>
              <a:t>*,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Mahbubur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Rahman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Abusayeed</a:t>
            </a:r>
            <a:r>
              <a:rPr lang="en-US" dirty="0">
                <a:latin typeface="+mj-lt"/>
              </a:rPr>
              <a:t> Saifullah, Marco </a:t>
            </a:r>
            <a:r>
              <a:rPr lang="en-US" dirty="0" err="1">
                <a:latin typeface="+mj-lt"/>
              </a:rPr>
              <a:t>Brocanelli</a:t>
            </a:r>
            <a:endParaRPr lang="en-US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4" y="4724400"/>
            <a:ext cx="1703445" cy="1211339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D1FC267-F8E7-044F-97A7-5C8E56E41F8D}"/>
              </a:ext>
            </a:extLst>
          </p:cNvPr>
          <p:cNvSpPr txBox="1">
            <a:spLocks/>
          </p:cNvSpPr>
          <p:nvPr/>
        </p:nvSpPr>
        <p:spPr bwMode="auto">
          <a:xfrm>
            <a:off x="609598" y="4124779"/>
            <a:ext cx="7696200" cy="8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en-US" b="1" dirty="0">
                <a:solidFill>
                  <a:srgbClr val="14561E"/>
                </a:solidFill>
                <a:latin typeface="Cambria"/>
                <a:ea typeface="Calibri" charset="0"/>
                <a:cs typeface="Cambria"/>
              </a:rPr>
              <a:t>Wayne State University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en-US" sz="2000" b="1" dirty="0">
                <a:solidFill>
                  <a:schemeClr val="tx2"/>
                </a:solidFill>
                <a:latin typeface="Cambria"/>
                <a:ea typeface="Calibri" charset="0"/>
                <a:cs typeface="Cambria"/>
              </a:rPr>
              <a:t>CUNY Queens College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</a:pPr>
            <a:endParaRPr lang="en-US" sz="2000" b="1" dirty="0">
              <a:solidFill>
                <a:srgbClr val="14561E"/>
              </a:solidFill>
              <a:latin typeface="Cambria"/>
              <a:ea typeface="Calibri" charset="0"/>
              <a:cs typeface="Cambria"/>
            </a:endParaRPr>
          </a:p>
        </p:txBody>
      </p:sp>
      <p:pic>
        <p:nvPicPr>
          <p:cNvPr id="1028" name="Picture 4" descr="Queens College, CUNY · GiveCampus">
            <a:extLst>
              <a:ext uri="{FF2B5EF4-FFF2-40B4-BE49-F238E27FC236}">
                <a16:creationId xmlns:a16="http://schemas.microsoft.com/office/drawing/2014/main" id="{1EDFAB47-C3F7-AE48-BE39-342B1D938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011" y="4591099"/>
            <a:ext cx="1629867" cy="13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66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92E8-73C2-D544-8B9D-7255ED2DD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</a:t>
            </a:r>
            <a:r>
              <a:rPr lang="en-US" dirty="0"/>
              <a:t> (Long-Range)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2AEB1-7DA0-4045-90E1-24E3DFDD8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6153150" cy="40327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Low-Power Wide-Area Network (LPWAN)  technology </a:t>
            </a:r>
          </a:p>
          <a:p>
            <a:pPr lvl="1"/>
            <a:r>
              <a:rPr lang="en-US" dirty="0"/>
              <a:t>Low-power</a:t>
            </a:r>
          </a:p>
          <a:p>
            <a:pPr lvl="1"/>
            <a:r>
              <a:rPr lang="en-US" dirty="0"/>
              <a:t>Long rage</a:t>
            </a:r>
          </a:p>
          <a:p>
            <a:pPr lvl="1"/>
            <a:r>
              <a:rPr lang="en-US" dirty="0"/>
              <a:t>Low data rate</a:t>
            </a:r>
          </a:p>
          <a:p>
            <a:r>
              <a:rPr lang="en-US" dirty="0"/>
              <a:t>Thousands of end-devices</a:t>
            </a:r>
          </a:p>
          <a:p>
            <a:r>
              <a:rPr lang="en-US" dirty="0"/>
              <a:t>Direct connection with the gateway</a:t>
            </a:r>
          </a:p>
          <a:p>
            <a:r>
              <a:rPr lang="en-US" dirty="0"/>
              <a:t>Suitable for Internet-of-Things applications</a:t>
            </a:r>
          </a:p>
          <a:p>
            <a:pPr lvl="1"/>
            <a:r>
              <a:rPr lang="en-US" dirty="0"/>
              <a:t>Smart Agriculture</a:t>
            </a:r>
          </a:p>
          <a:p>
            <a:pPr lvl="1"/>
            <a:r>
              <a:rPr lang="en-US" dirty="0"/>
              <a:t>Smart City</a:t>
            </a:r>
          </a:p>
          <a:p>
            <a:pPr lvl="1"/>
            <a:r>
              <a:rPr lang="en-US" dirty="0"/>
              <a:t>Environmental Monitoring</a:t>
            </a:r>
          </a:p>
          <a:p>
            <a:pPr lvl="1"/>
            <a:r>
              <a:rPr lang="en-US" dirty="0"/>
              <a:t>Wildlife Monitoring</a:t>
            </a:r>
          </a:p>
        </p:txBody>
      </p:sp>
      <p:pic>
        <p:nvPicPr>
          <p:cNvPr id="5" name="Picture 4" descr="A picture containing toy&#10;&#10;Description automatically generated">
            <a:extLst>
              <a:ext uri="{FF2B5EF4-FFF2-40B4-BE49-F238E27FC236}">
                <a16:creationId xmlns:a16="http://schemas.microsoft.com/office/drawing/2014/main" id="{3A4B8899-33D9-D94C-BEC7-9D606CC7F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570" y="3429000"/>
            <a:ext cx="2258156" cy="1603291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AB95960B-65A6-3B45-A1C9-EDFCED71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570" y="1524000"/>
            <a:ext cx="2034974" cy="16320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E2F3D0-1431-C448-B907-B8FA0F4DD49B}"/>
              </a:ext>
            </a:extLst>
          </p:cNvPr>
          <p:cNvSpPr txBox="1"/>
          <p:nvPr/>
        </p:nvSpPr>
        <p:spPr>
          <a:xfrm>
            <a:off x="5817456" y="5062892"/>
            <a:ext cx="309027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+mn-lt"/>
              </a:rPr>
              <a:t>Figure: </a:t>
            </a:r>
            <a:r>
              <a:rPr lang="en-US" sz="1800" dirty="0" err="1">
                <a:solidFill>
                  <a:srgbClr val="FF8000"/>
                </a:solidFill>
                <a:latin typeface="+mn-lt"/>
              </a:rPr>
              <a:t>LoRa</a:t>
            </a:r>
            <a:r>
              <a:rPr lang="en-US" sz="1800" dirty="0">
                <a:solidFill>
                  <a:srgbClr val="FF8000"/>
                </a:solidFill>
                <a:latin typeface="+mn-lt"/>
              </a:rPr>
              <a:t> in IoT applications</a:t>
            </a:r>
          </a:p>
          <a:p>
            <a:r>
              <a:rPr lang="en-US" sz="1600" dirty="0">
                <a:solidFill>
                  <a:srgbClr val="FF8000"/>
                </a:solidFill>
                <a:latin typeface="+mn-lt"/>
              </a:rPr>
              <a:t> [Courtesy:  </a:t>
            </a:r>
            <a:r>
              <a:rPr lang="en-US" sz="1600" dirty="0" err="1">
                <a:solidFill>
                  <a:srgbClr val="FF8000"/>
                </a:solidFill>
                <a:latin typeface="+mn-lt"/>
              </a:rPr>
              <a:t>richerlink</a:t>
            </a:r>
            <a:r>
              <a:rPr lang="en-US" sz="1600" dirty="0">
                <a:solidFill>
                  <a:srgbClr val="FF8000"/>
                </a:solidFill>
                <a:latin typeface="+mn-lt"/>
              </a:rPr>
              <a:t>]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E12757-1770-0542-B699-C2FCEC31A7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2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421C-E36D-E146-A61C-21AD1C786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Harvesting </a:t>
            </a:r>
            <a:r>
              <a:rPr lang="en-US" dirty="0" err="1"/>
              <a:t>LoRa</a:t>
            </a:r>
            <a:r>
              <a:rPr lang="en-US" dirty="0"/>
              <a:t>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65E5F-E127-624E-9ADA-5AC917A7B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219200"/>
            <a:ext cx="5529262" cy="4648200"/>
          </a:xfrm>
        </p:spPr>
        <p:txBody>
          <a:bodyPr>
            <a:normAutofit/>
          </a:bodyPr>
          <a:lstStyle/>
          <a:p>
            <a:r>
              <a:rPr lang="en-US" dirty="0"/>
              <a:t>Battery-powered end-devices</a:t>
            </a:r>
          </a:p>
          <a:p>
            <a:pPr lvl="1"/>
            <a:r>
              <a:rPr lang="en-US" dirty="0"/>
              <a:t>Costly</a:t>
            </a:r>
          </a:p>
          <a:p>
            <a:pPr lvl="1"/>
            <a:r>
              <a:rPr lang="en-US" dirty="0"/>
              <a:t>Periodic Maintenance</a:t>
            </a:r>
          </a:p>
          <a:p>
            <a:pPr lvl="1"/>
            <a:r>
              <a:rPr lang="en-US" dirty="0"/>
              <a:t>High carbon-footprint </a:t>
            </a:r>
          </a:p>
          <a:p>
            <a:r>
              <a:rPr lang="en-US" dirty="0"/>
              <a:t>Emergence of energy-harvesting power sources</a:t>
            </a:r>
          </a:p>
          <a:p>
            <a:pPr lvl="1"/>
            <a:r>
              <a:rPr lang="en-US" dirty="0"/>
              <a:t>Sustainable </a:t>
            </a:r>
          </a:p>
          <a:p>
            <a:pPr lvl="1"/>
            <a:r>
              <a:rPr lang="en-US" dirty="0"/>
              <a:t>Long-term deployment</a:t>
            </a:r>
          </a:p>
          <a:p>
            <a:pPr lvl="1"/>
            <a:r>
              <a:rPr lang="en-US" dirty="0"/>
              <a:t>Low carbon-footprint</a:t>
            </a:r>
          </a:p>
          <a:p>
            <a:r>
              <a:rPr lang="en-US" dirty="0"/>
              <a:t>Heterogenous charging of end-devices</a:t>
            </a:r>
          </a:p>
          <a:p>
            <a:pPr lvl="1"/>
            <a:r>
              <a:rPr lang="en-US" dirty="0"/>
              <a:t>Weather condition</a:t>
            </a:r>
          </a:p>
          <a:p>
            <a:pPr lvl="1"/>
            <a:r>
              <a:rPr lang="en-US" dirty="0"/>
              <a:t>Shadow</a:t>
            </a:r>
          </a:p>
        </p:txBody>
      </p:sp>
      <p:pic>
        <p:nvPicPr>
          <p:cNvPr id="6" name="Picture 5" descr="A picture containing object, outdoor, cell, train&#10;&#10;Description automatically generated">
            <a:extLst>
              <a:ext uri="{FF2B5EF4-FFF2-40B4-BE49-F238E27FC236}">
                <a16:creationId xmlns:a16="http://schemas.microsoft.com/office/drawing/2014/main" id="{79FDCEB0-8586-3442-8BFB-927E7B9F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299153"/>
            <a:ext cx="3810000" cy="22596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D1FFF7-EB26-2E40-93C0-A16520500108}"/>
              </a:ext>
            </a:extLst>
          </p:cNvPr>
          <p:cNvSpPr txBox="1"/>
          <p:nvPr/>
        </p:nvSpPr>
        <p:spPr>
          <a:xfrm>
            <a:off x="5965913" y="4724400"/>
            <a:ext cx="2919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+mn-lt"/>
              </a:rPr>
              <a:t>Figure: Green energy 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9F385-F30F-3D49-8EE9-F77A81173DFB}"/>
              </a:ext>
            </a:extLst>
          </p:cNvPr>
          <p:cNvSpPr txBox="1"/>
          <p:nvPr/>
        </p:nvSpPr>
        <p:spPr>
          <a:xfrm>
            <a:off x="590257" y="5798403"/>
            <a:ext cx="6648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dirty="0">
                <a:latin typeface="+mn-lt"/>
              </a:rPr>
              <a:t>Problem: How to maximize the network lifetime?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D60E86-5414-324C-85E6-426E4560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4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B99F2-CFD7-A04D-832B-0C92F4AE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2B322-29D8-9748-A038-DA4DA97E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21" y="1219200"/>
            <a:ext cx="5972351" cy="4953000"/>
          </a:xfrm>
        </p:spPr>
        <p:txBody>
          <a:bodyPr>
            <a:normAutofit fontScale="92500"/>
          </a:bodyPr>
          <a:lstStyle/>
          <a:p>
            <a:r>
              <a:rPr lang="en-US" dirty="0"/>
              <a:t>End-devices (sensor nodes)</a:t>
            </a:r>
          </a:p>
          <a:p>
            <a:pPr lvl="1"/>
            <a:r>
              <a:rPr lang="en-US" dirty="0"/>
              <a:t>Battery recharged by local green energy sources</a:t>
            </a:r>
          </a:p>
          <a:p>
            <a:r>
              <a:rPr lang="en-US" dirty="0"/>
              <a:t>Power generated by green source </a:t>
            </a:r>
          </a:p>
          <a:p>
            <a:pPr lvl="1"/>
            <a:r>
              <a:rPr lang="en-US" dirty="0"/>
              <a:t>Varies over time</a:t>
            </a:r>
          </a:p>
          <a:p>
            <a:pPr lvl="1"/>
            <a:r>
              <a:rPr lang="en-US" dirty="0"/>
              <a:t>Repeats over fixed time interval </a:t>
            </a:r>
          </a:p>
          <a:p>
            <a:pPr lvl="2"/>
            <a:r>
              <a:rPr lang="en-US" dirty="0"/>
              <a:t> </a:t>
            </a:r>
            <a:r>
              <a:rPr lang="en-US" sz="2200" dirty="0"/>
              <a:t>recharge cycle</a:t>
            </a:r>
          </a:p>
          <a:p>
            <a:r>
              <a:rPr lang="en-US" dirty="0"/>
              <a:t>Battery budget</a:t>
            </a:r>
          </a:p>
          <a:p>
            <a:pPr lvl="1"/>
            <a:r>
              <a:rPr lang="en-US" dirty="0"/>
              <a:t>Estimation of the energy generated in a cycle </a:t>
            </a:r>
          </a:p>
          <a:p>
            <a:r>
              <a:rPr lang="en-US" dirty="0"/>
              <a:t>Gateways</a:t>
            </a:r>
          </a:p>
          <a:p>
            <a:pPr lvl="1"/>
            <a:r>
              <a:rPr lang="en-US" dirty="0"/>
              <a:t>Line-powered</a:t>
            </a:r>
          </a:p>
          <a:p>
            <a:r>
              <a:rPr lang="en-US" dirty="0"/>
              <a:t>Known minimum inter-arrival time between packets</a:t>
            </a:r>
          </a:p>
          <a:p>
            <a:r>
              <a:rPr lang="en-US" dirty="0"/>
              <a:t>Location of nodes known to gateway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FEC22D-E82A-DD46-803A-CC41A85F3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905000"/>
            <a:ext cx="3026138" cy="20742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5D6170-FBCF-7D45-B6F5-EB0C93856BD5}"/>
              </a:ext>
            </a:extLst>
          </p:cNvPr>
          <p:cNvSpPr txBox="1"/>
          <p:nvPr/>
        </p:nvSpPr>
        <p:spPr>
          <a:xfrm>
            <a:off x="6361946" y="4003985"/>
            <a:ext cx="217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+mn-lt"/>
              </a:rPr>
              <a:t>Figure: </a:t>
            </a:r>
            <a:r>
              <a:rPr lang="en-US" sz="1800" dirty="0" err="1">
                <a:solidFill>
                  <a:srgbClr val="FF8000"/>
                </a:solidFill>
                <a:latin typeface="+mn-lt"/>
              </a:rPr>
              <a:t>LoRa</a:t>
            </a:r>
            <a:r>
              <a:rPr lang="en-US" sz="1800" dirty="0">
                <a:solidFill>
                  <a:srgbClr val="FF8000"/>
                </a:solidFill>
                <a:latin typeface="+mn-lt"/>
              </a:rPr>
              <a:t> network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97C4A3-9DE6-C24E-9C0D-1257974448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2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AF78-B634-0743-BEA3-F2E26B5B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Lifetime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DC89D-F30E-8946-A5DE-866556CFC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5105400" cy="4876800"/>
          </a:xfrm>
        </p:spPr>
        <p:txBody>
          <a:bodyPr>
            <a:normAutofit/>
          </a:bodyPr>
          <a:lstStyle/>
          <a:p>
            <a:r>
              <a:rPr lang="en-US" dirty="0"/>
              <a:t>Heterogenous charging of devices</a:t>
            </a:r>
          </a:p>
          <a:p>
            <a:pPr lvl="1"/>
            <a:r>
              <a:rPr lang="en-US" dirty="0"/>
              <a:t>Device </a:t>
            </a:r>
            <a:r>
              <a:rPr lang="en-US" i="1" dirty="0"/>
              <a:t>u</a:t>
            </a:r>
            <a:r>
              <a:rPr lang="en-US" dirty="0"/>
              <a:t>: insufficient budget </a:t>
            </a:r>
          </a:p>
          <a:p>
            <a:pPr lvl="2"/>
            <a:r>
              <a:rPr lang="en-US" dirty="0"/>
              <a:t> Depleting node</a:t>
            </a:r>
          </a:p>
          <a:p>
            <a:pPr lvl="1"/>
            <a:r>
              <a:rPr lang="en-US" dirty="0"/>
              <a:t>Device </a:t>
            </a:r>
            <a:r>
              <a:rPr lang="en-US" i="1" dirty="0"/>
              <a:t>v</a:t>
            </a:r>
            <a:r>
              <a:rPr lang="en-US" dirty="0"/>
              <a:t>: superfluous budget </a:t>
            </a:r>
          </a:p>
          <a:p>
            <a:pPr lvl="2"/>
            <a:r>
              <a:rPr lang="en-US" dirty="0"/>
              <a:t>Affluent node</a:t>
            </a:r>
          </a:p>
          <a:p>
            <a:r>
              <a:rPr lang="en-US" dirty="0"/>
              <a:t>Device </a:t>
            </a:r>
            <a:r>
              <a:rPr lang="en-US" i="1" dirty="0"/>
              <a:t>u</a:t>
            </a:r>
            <a:r>
              <a:rPr lang="en-US" dirty="0"/>
              <a:t> depletes its budget </a:t>
            </a:r>
          </a:p>
          <a:p>
            <a:pPr lvl="1"/>
            <a:r>
              <a:rPr lang="en-US" dirty="0"/>
              <a:t>Data collection hampered</a:t>
            </a:r>
          </a:p>
          <a:p>
            <a:pPr lvl="1"/>
            <a:r>
              <a:rPr lang="en-US" dirty="0"/>
              <a:t>Unmet application requirement</a:t>
            </a:r>
          </a:p>
          <a:p>
            <a:r>
              <a:rPr lang="en-US" dirty="0"/>
              <a:t>Network lifetime</a:t>
            </a:r>
          </a:p>
          <a:p>
            <a:pPr lvl="1"/>
            <a:r>
              <a:rPr lang="en-US" dirty="0"/>
              <a:t>Time interval until at least one node depletes budget</a:t>
            </a:r>
          </a:p>
          <a:p>
            <a:pPr marL="0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CCDB0DE-B558-8F4E-B49D-AE2B81D48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2169043"/>
            <a:ext cx="3048000" cy="22524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F52A13-0F65-5F48-86DA-C913E04354BE}"/>
              </a:ext>
            </a:extLst>
          </p:cNvPr>
          <p:cNvSpPr txBox="1"/>
          <p:nvPr/>
        </p:nvSpPr>
        <p:spPr>
          <a:xfrm>
            <a:off x="5181600" y="4532630"/>
            <a:ext cx="363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+mn-lt"/>
              </a:rPr>
              <a:t>Figure: Affluent and Depleting nodes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776DE-4807-7043-B7F3-5FDB81C86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5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532A2-AB27-3D45-9C60-F267930C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E62FF-2E42-FF4B-A8FA-187CDE055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295400"/>
            <a:ext cx="8001000" cy="4648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Increased attention in research for </a:t>
            </a:r>
            <a:r>
              <a:rPr lang="en-US" dirty="0" err="1"/>
              <a:t>LoRa</a:t>
            </a:r>
            <a:endParaRPr lang="en-US" dirty="0"/>
          </a:p>
          <a:p>
            <a:pPr lvl="1"/>
            <a:r>
              <a:rPr lang="en-US" dirty="0"/>
              <a:t>Enhancing throughput, latency &amp; reliability [ Wang et al. ICNP’19] [</a:t>
            </a:r>
            <a:r>
              <a:rPr lang="en-US" dirty="0" err="1"/>
              <a:t>Eletreby</a:t>
            </a:r>
            <a:r>
              <a:rPr lang="en-US" dirty="0"/>
              <a:t> et al. SIGCOMM’17]</a:t>
            </a:r>
          </a:p>
          <a:p>
            <a:r>
              <a:rPr lang="en-US" dirty="0"/>
              <a:t>Energy-efficiency of </a:t>
            </a:r>
            <a:r>
              <a:rPr lang="en-US" dirty="0" err="1"/>
              <a:t>LoRa</a:t>
            </a:r>
            <a:r>
              <a:rPr lang="en-US" dirty="0"/>
              <a:t> studied in [Gao et al. ICDCS’19]</a:t>
            </a:r>
          </a:p>
          <a:p>
            <a:pPr lvl="1"/>
            <a:r>
              <a:rPr lang="en-US" dirty="0"/>
              <a:t>General strategy for all nodes</a:t>
            </a:r>
          </a:p>
          <a:p>
            <a:r>
              <a:rPr lang="en-US" dirty="0"/>
              <a:t>Not effective in lifetime maximization of energy-harvesting </a:t>
            </a:r>
            <a:r>
              <a:rPr lang="en-US" dirty="0" err="1"/>
              <a:t>LoRa</a:t>
            </a:r>
            <a:r>
              <a:rPr lang="en-US" dirty="0"/>
              <a:t> network</a:t>
            </a:r>
          </a:p>
          <a:p>
            <a:r>
              <a:rPr lang="en-US" dirty="0"/>
              <a:t>Depleting node </a:t>
            </a:r>
          </a:p>
          <a:p>
            <a:pPr lvl="1"/>
            <a:r>
              <a:rPr lang="en-US" dirty="0"/>
              <a:t>not harvested enough energy </a:t>
            </a:r>
          </a:p>
          <a:p>
            <a:pPr lvl="1"/>
            <a:r>
              <a:rPr lang="en-US" dirty="0"/>
              <a:t>drains its battery rapidly</a:t>
            </a:r>
          </a:p>
          <a:p>
            <a:pPr lvl="1"/>
            <a:r>
              <a:rPr lang="en-US" dirty="0"/>
              <a:t>Even with the most energy-efficient configuration</a:t>
            </a:r>
          </a:p>
          <a:p>
            <a:r>
              <a:rPr lang="en-US" dirty="0">
                <a:solidFill>
                  <a:srgbClr val="FF8000"/>
                </a:solidFill>
              </a:rPr>
              <a:t>Our approach: Link-layer protocol to prevent such depletion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BA857-B465-6142-AE92-5D73D4C1CA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0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C8449-F89D-F444-8B66-AD82FD70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Long-lived </a:t>
            </a:r>
            <a:r>
              <a:rPr lang="en-US" dirty="0" err="1"/>
              <a:t>LoRa</a:t>
            </a:r>
            <a:r>
              <a:rPr lang="en-US" dirty="0"/>
              <a:t>: Overview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3E5BA4B-9D82-A944-9613-7D8F333CC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44" y="1222356"/>
            <a:ext cx="8872456" cy="4873644"/>
          </a:xfrm>
        </p:spPr>
        <p:txBody>
          <a:bodyPr/>
          <a:lstStyle/>
          <a:p>
            <a:r>
              <a:rPr lang="en-US" dirty="0"/>
              <a:t>Dynamically enable depleting node to use residual energy of affluent nodes</a:t>
            </a:r>
          </a:p>
          <a:p>
            <a:r>
              <a:rPr lang="en-US" dirty="0"/>
              <a:t>Transmission to affluent node</a:t>
            </a:r>
          </a:p>
          <a:p>
            <a:pPr lvl="1"/>
            <a:r>
              <a:rPr lang="en-US" dirty="0"/>
              <a:t>Adjust multiple </a:t>
            </a:r>
            <a:r>
              <a:rPr lang="en-US" dirty="0" err="1"/>
              <a:t>tx</a:t>
            </a:r>
            <a:r>
              <a:rPr lang="en-US" dirty="0"/>
              <a:t> parameters</a:t>
            </a:r>
          </a:p>
          <a:p>
            <a:pPr lvl="1"/>
            <a:r>
              <a:rPr lang="en-US" dirty="0"/>
              <a:t>Lower energy consumption </a:t>
            </a:r>
          </a:p>
          <a:p>
            <a:r>
              <a:rPr lang="en-US" dirty="0"/>
              <a:t>Idea -&gt; Packet Offloading </a:t>
            </a:r>
          </a:p>
          <a:p>
            <a:pPr lvl="1"/>
            <a:r>
              <a:rPr lang="en-US" dirty="0"/>
              <a:t>Offload device </a:t>
            </a:r>
            <a:r>
              <a:rPr lang="en-US" i="1" dirty="0"/>
              <a:t>u</a:t>
            </a:r>
            <a:r>
              <a:rPr lang="en-US" dirty="0"/>
              <a:t>’s traffic to </a:t>
            </a:r>
            <a:r>
              <a:rPr lang="en-US" i="1" dirty="0"/>
              <a:t>v</a:t>
            </a:r>
          </a:p>
          <a:p>
            <a:pPr lvl="1"/>
            <a:r>
              <a:rPr lang="en-US" dirty="0"/>
              <a:t>Device </a:t>
            </a:r>
            <a:r>
              <a:rPr lang="en-US" i="1" dirty="0"/>
              <a:t>v</a:t>
            </a:r>
            <a:r>
              <a:rPr lang="en-US" dirty="0"/>
              <a:t> forwards </a:t>
            </a:r>
            <a:r>
              <a:rPr lang="en-US" i="1" dirty="0"/>
              <a:t>u</a:t>
            </a:r>
            <a:r>
              <a:rPr lang="en-US" dirty="0"/>
              <a:t>’s packet to gateway</a:t>
            </a:r>
          </a:p>
          <a:p>
            <a:r>
              <a:rPr lang="en-US" dirty="0"/>
              <a:t>Higher total energy consumption at node </a:t>
            </a:r>
            <a:r>
              <a:rPr lang="en-US" i="1" dirty="0"/>
              <a:t>v</a:t>
            </a:r>
          </a:p>
          <a:p>
            <a:pPr lvl="1"/>
            <a:r>
              <a:rPr lang="en-US" dirty="0"/>
              <a:t>Utilize </a:t>
            </a:r>
            <a:r>
              <a:rPr lang="en-US" dirty="0">
                <a:solidFill>
                  <a:srgbClr val="FF8000"/>
                </a:solidFill>
              </a:rPr>
              <a:t>residual energy </a:t>
            </a:r>
            <a:r>
              <a:rPr lang="en-US" dirty="0"/>
              <a:t>at node </a:t>
            </a:r>
            <a:r>
              <a:rPr lang="en-US" i="1" dirty="0"/>
              <a:t>v</a:t>
            </a:r>
            <a:endParaRPr lang="en-US" dirty="0"/>
          </a:p>
          <a:p>
            <a:r>
              <a:rPr lang="en-US" dirty="0"/>
              <a:t>Counter intuitive approach </a:t>
            </a:r>
          </a:p>
          <a:p>
            <a:r>
              <a:rPr lang="en-US" dirty="0"/>
              <a:t>Effective in prolonging network lifetime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F8A2BF-A3DA-9849-826A-76725D19A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929" y="1676400"/>
            <a:ext cx="2899527" cy="22129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13398A-6769-734E-8F70-DDA943E9531C}"/>
              </a:ext>
            </a:extLst>
          </p:cNvPr>
          <p:cNvSpPr txBox="1"/>
          <p:nvPr/>
        </p:nvSpPr>
        <p:spPr>
          <a:xfrm>
            <a:off x="6095565" y="4038600"/>
            <a:ext cx="252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+mn-lt"/>
              </a:rPr>
              <a:t>Figure: Packet Offloading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C57DD-EB69-3442-8BF9-DC1261EA90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6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7B0B-E6F3-7F43-BBE6-87F6D8EB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Long-lived </a:t>
            </a:r>
            <a:r>
              <a:rPr lang="en-US" dirty="0" err="1"/>
              <a:t>LoRa</a:t>
            </a:r>
            <a:r>
              <a:rPr lang="en-US" dirty="0"/>
              <a:t>: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AD766-F40B-204D-B7BA-4F5DFB4E3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62" y="1219200"/>
            <a:ext cx="8001000" cy="3810000"/>
          </a:xfrm>
        </p:spPr>
        <p:txBody>
          <a:bodyPr>
            <a:normAutofit/>
          </a:bodyPr>
          <a:lstStyle/>
          <a:p>
            <a:r>
              <a:rPr lang="en-US" dirty="0"/>
              <a:t>Enabling packet offloading</a:t>
            </a:r>
          </a:p>
          <a:p>
            <a:pPr lvl="1"/>
            <a:r>
              <a:rPr lang="en-US" dirty="0"/>
              <a:t>Typically requires synchronization -&gt; undesirable</a:t>
            </a:r>
          </a:p>
          <a:p>
            <a:pPr lvl="1"/>
            <a:r>
              <a:rPr lang="en-US" dirty="0"/>
              <a:t>Transmission parameter synchronization</a:t>
            </a:r>
          </a:p>
          <a:p>
            <a:pPr lvl="1"/>
            <a:r>
              <a:rPr lang="en-US" dirty="0"/>
              <a:t>Dynamic selection of affluent and depleting nodes</a:t>
            </a:r>
          </a:p>
          <a:p>
            <a:pPr lvl="2"/>
            <a:r>
              <a:rPr lang="en-US" dirty="0"/>
              <a:t>Prevent affluent node’s budget depletion</a:t>
            </a:r>
          </a:p>
          <a:p>
            <a:r>
              <a:rPr lang="en-US" dirty="0"/>
              <a:t>Long lived </a:t>
            </a:r>
            <a:r>
              <a:rPr lang="en-US" dirty="0" err="1"/>
              <a:t>LoRa</a:t>
            </a:r>
            <a:r>
              <a:rPr lang="en-US" dirty="0"/>
              <a:t>: Light-weight MAC </a:t>
            </a:r>
          </a:p>
          <a:p>
            <a:pPr lvl="1"/>
            <a:r>
              <a:rPr lang="en-US" dirty="0"/>
              <a:t>Avoids node time synchronization </a:t>
            </a:r>
          </a:p>
          <a:p>
            <a:pPr lvl="1"/>
            <a:r>
              <a:rPr lang="en-US" dirty="0"/>
              <a:t>Energy-efficient parameter selection for offloading</a:t>
            </a:r>
          </a:p>
          <a:p>
            <a:pPr lvl="1"/>
            <a:r>
              <a:rPr lang="en-US" dirty="0"/>
              <a:t>Heuristic algorithm for selection of affluent and depleting node</a:t>
            </a:r>
          </a:p>
          <a:p>
            <a:pPr lvl="2"/>
            <a:r>
              <a:rPr lang="en-US" dirty="0"/>
              <a:t>Based on extensive energy overhead analysis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DDB7D-4B60-824B-8A7D-DB5B4C6F5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7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3899-298A-5140-B0F1-5A31CDBC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Long-lived </a:t>
            </a:r>
            <a:r>
              <a:rPr lang="en-US" dirty="0" err="1"/>
              <a:t>LoRa</a:t>
            </a:r>
            <a:r>
              <a:rPr lang="en-US" dirty="0"/>
              <a:t>: Modes of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71FA2-C5E6-9C4F-A1A5-6237C2A12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9693"/>
            <a:ext cx="7162800" cy="3497107"/>
          </a:xfrm>
        </p:spPr>
        <p:txBody>
          <a:bodyPr>
            <a:normAutofit/>
          </a:bodyPr>
          <a:lstStyle/>
          <a:p>
            <a:r>
              <a:rPr lang="en-US" dirty="0"/>
              <a:t>3 modes of operation of nodes</a:t>
            </a:r>
          </a:p>
          <a:p>
            <a:pPr lvl="1"/>
            <a:r>
              <a:rPr lang="en-US" dirty="0"/>
              <a:t>Offloading</a:t>
            </a:r>
          </a:p>
          <a:p>
            <a:pPr lvl="2"/>
            <a:r>
              <a:rPr lang="en-US" dirty="0"/>
              <a:t>Offloads packets to close-by affluent node</a:t>
            </a:r>
          </a:p>
          <a:p>
            <a:pPr lvl="1"/>
            <a:r>
              <a:rPr lang="en-US" dirty="0"/>
              <a:t>Lading</a:t>
            </a:r>
          </a:p>
          <a:p>
            <a:pPr lvl="2"/>
            <a:r>
              <a:rPr lang="en-US" dirty="0"/>
              <a:t>Receives packet from depleting node</a:t>
            </a:r>
          </a:p>
          <a:p>
            <a:pPr lvl="2"/>
            <a:r>
              <a:rPr lang="en-US" dirty="0"/>
              <a:t>Forwards packet to gateway </a:t>
            </a:r>
          </a:p>
          <a:p>
            <a:pPr lvl="1"/>
            <a:r>
              <a:rPr lang="en-US" dirty="0"/>
              <a:t>Conventional</a:t>
            </a:r>
          </a:p>
          <a:p>
            <a:pPr lvl="2"/>
            <a:r>
              <a:rPr lang="en-US" dirty="0"/>
              <a:t>Directly sends packet to Gateway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1B19E-6075-8B4E-841F-4544DFE5F0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2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D02C3-2C89-1B4A-88D1-EF4FC3163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4" y="152400"/>
            <a:ext cx="8721725" cy="914400"/>
          </a:xfrm>
        </p:spPr>
        <p:txBody>
          <a:bodyPr/>
          <a:lstStyle/>
          <a:p>
            <a:r>
              <a:rPr lang="en-US" dirty="0"/>
              <a:t>Enabling Peer to Peer Communication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D23C9-76AC-1E44-B66A-CD32191EB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45" y="1219200"/>
            <a:ext cx="6748462" cy="5029200"/>
          </a:xfrm>
        </p:spPr>
        <p:txBody>
          <a:bodyPr/>
          <a:lstStyle/>
          <a:p>
            <a:r>
              <a:rPr lang="en-US" dirty="0"/>
              <a:t>Lading mode</a:t>
            </a:r>
          </a:p>
          <a:p>
            <a:pPr lvl="1"/>
            <a:r>
              <a:rPr lang="en-US" dirty="0"/>
              <a:t>Adopt Carrier Activity Detection (CAD)</a:t>
            </a:r>
          </a:p>
          <a:p>
            <a:pPr lvl="2"/>
            <a:r>
              <a:rPr lang="en-US" dirty="0"/>
              <a:t>Receive signals for 2 symbols</a:t>
            </a:r>
          </a:p>
          <a:p>
            <a:pPr lvl="2"/>
            <a:r>
              <a:rPr lang="en-US" dirty="0"/>
              <a:t>Probes for correlation</a:t>
            </a:r>
          </a:p>
          <a:p>
            <a:pPr lvl="2"/>
            <a:r>
              <a:rPr lang="en-US" dirty="0"/>
              <a:t>If packet detected, continue listening</a:t>
            </a:r>
          </a:p>
          <a:p>
            <a:pPr lvl="2"/>
            <a:r>
              <a:rPr lang="en-US" dirty="0"/>
              <a:t>Else, stay in low-power Idle mode</a:t>
            </a:r>
          </a:p>
          <a:p>
            <a:r>
              <a:rPr lang="en-US" dirty="0"/>
              <a:t>Offloading mode</a:t>
            </a:r>
          </a:p>
          <a:p>
            <a:pPr lvl="1"/>
            <a:r>
              <a:rPr lang="en-US" dirty="0"/>
              <a:t>Only wake-up to send packets</a:t>
            </a:r>
          </a:p>
          <a:p>
            <a:pPr lvl="1"/>
            <a:r>
              <a:rPr lang="en-US" dirty="0"/>
              <a:t>Use reverse-IQ signal for packet Tx to affluent node</a:t>
            </a:r>
          </a:p>
          <a:p>
            <a:pPr lvl="2"/>
            <a:r>
              <a:rPr lang="en-US" dirty="0"/>
              <a:t>Limit false wake-ups for affluent node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E14AE-750B-6B40-978D-2B8CE43D30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57786-0535-8547-9ED1-941A08D94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799" y="1583323"/>
            <a:ext cx="3276600" cy="10667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B50A3F-BE2D-0844-9B4D-AC0A2745F40E}"/>
              </a:ext>
            </a:extLst>
          </p:cNvPr>
          <p:cNvSpPr txBox="1"/>
          <p:nvPr/>
        </p:nvSpPr>
        <p:spPr>
          <a:xfrm>
            <a:off x="5871143" y="2590800"/>
            <a:ext cx="2771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8000"/>
                </a:solidFill>
                <a:latin typeface="+mn-lt"/>
              </a:rPr>
              <a:t>Figure: Timing diagram for CAD</a:t>
            </a:r>
          </a:p>
        </p:txBody>
      </p:sp>
    </p:spTree>
    <p:extLst>
      <p:ext uri="{BB962C8B-B14F-4D97-AF65-F5344CB8AC3E}">
        <p14:creationId xmlns:p14="http://schemas.microsoft.com/office/powerpoint/2010/main" val="358692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CB2F-15B5-664A-96D4-8FC353DBC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 Parameter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ABAB-3349-1A4F-B7D2-D038E4503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Spreading Factor (SF) </a:t>
            </a:r>
          </a:p>
          <a:p>
            <a:pPr lvl="1"/>
            <a:r>
              <a:rPr lang="en-US" dirty="0"/>
              <a:t>SF 9-10 (in US) for </a:t>
            </a:r>
            <a:r>
              <a:rPr lang="en-US" dirty="0" err="1"/>
              <a:t>tx</a:t>
            </a:r>
            <a:r>
              <a:rPr lang="en-US" dirty="0"/>
              <a:t> to gateway</a:t>
            </a:r>
          </a:p>
          <a:p>
            <a:pPr lvl="2"/>
            <a:r>
              <a:rPr lang="en-US" dirty="0"/>
              <a:t>Enables long-range communication</a:t>
            </a:r>
          </a:p>
          <a:p>
            <a:pPr lvl="1"/>
            <a:r>
              <a:rPr lang="en-US" dirty="0"/>
              <a:t>SF 7-8 for packet offloading </a:t>
            </a:r>
          </a:p>
          <a:p>
            <a:pPr lvl="2"/>
            <a:r>
              <a:rPr lang="en-US" dirty="0"/>
              <a:t>Lower range, lower energy consumption</a:t>
            </a:r>
          </a:p>
          <a:p>
            <a:pPr lvl="2"/>
            <a:r>
              <a:rPr lang="en-US" dirty="0"/>
              <a:t>Enables low-power communication to close-by affluent nodes</a:t>
            </a:r>
          </a:p>
          <a:p>
            <a:r>
              <a:rPr lang="en-US" dirty="0"/>
              <a:t>Channel Assignment</a:t>
            </a:r>
          </a:p>
          <a:p>
            <a:pPr lvl="1"/>
            <a:r>
              <a:rPr lang="en-US" dirty="0"/>
              <a:t>Location-based segregation of nodes for assigning channels </a:t>
            </a:r>
          </a:p>
          <a:p>
            <a:pPr lvl="1"/>
            <a:r>
              <a:rPr lang="en-US" dirty="0"/>
              <a:t>Ensure  same channel for neighboring affluent-depleting nodes </a:t>
            </a:r>
          </a:p>
          <a:p>
            <a:r>
              <a:rPr lang="en-US" dirty="0"/>
              <a:t>Transmission Power </a:t>
            </a:r>
          </a:p>
          <a:p>
            <a:pPr lvl="1"/>
            <a:r>
              <a:rPr lang="en-US" dirty="0"/>
              <a:t>Calculated based on path loss and receiver sensitivity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15F43-F3DF-4941-BA8D-E68586163F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86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6F22-0991-2143-900A-841811657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Affluent-Depleting Pair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A1B65-EC99-A940-A96A-5BA1900F7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081" y="1143000"/>
            <a:ext cx="8686799" cy="2452861"/>
          </a:xfrm>
        </p:spPr>
        <p:txBody>
          <a:bodyPr>
            <a:normAutofit/>
          </a:bodyPr>
          <a:lstStyle/>
          <a:p>
            <a:r>
              <a:rPr lang="en-US" dirty="0"/>
              <a:t>Selection of Affluent and Depleting node </a:t>
            </a:r>
          </a:p>
          <a:p>
            <a:pPr lvl="1"/>
            <a:r>
              <a:rPr lang="en-US" dirty="0"/>
              <a:t>Based on estimated energy consumption in conventional mode</a:t>
            </a:r>
          </a:p>
          <a:p>
            <a:r>
              <a:rPr lang="en-US" dirty="0"/>
              <a:t>If Depleting node is detected</a:t>
            </a:r>
          </a:p>
          <a:p>
            <a:pPr lvl="1"/>
            <a:r>
              <a:rPr lang="en-US" dirty="0"/>
              <a:t>Select affluent and depleting node pairs</a:t>
            </a:r>
          </a:p>
          <a:p>
            <a:pPr lvl="1"/>
            <a:r>
              <a:rPr lang="en-US" dirty="0"/>
              <a:t>Calculate operation time in lading mode (</a:t>
            </a:r>
            <a:r>
              <a:rPr lang="en-US" i="1" dirty="0"/>
              <a:t>T</a:t>
            </a:r>
            <a:r>
              <a:rPr lang="en-US" i="1" baseline="-25000" dirty="0"/>
              <a:t>LM</a:t>
            </a:r>
            <a:r>
              <a:rPr lang="en-US" dirty="0"/>
              <a:t>) for affluent node </a:t>
            </a:r>
            <a:endParaRPr lang="en-US" baseline="-25000" dirty="0"/>
          </a:p>
          <a:p>
            <a:pPr lvl="2"/>
            <a:r>
              <a:rPr lang="en-US" dirty="0"/>
              <a:t>Based on energy overheads in lading mode  (</a:t>
            </a:r>
            <a:r>
              <a:rPr lang="en-US" i="1" dirty="0"/>
              <a:t>E</a:t>
            </a:r>
            <a:r>
              <a:rPr lang="en-US" i="1" baseline="-25000" dirty="0"/>
              <a:t>LM</a:t>
            </a:r>
            <a:r>
              <a:rPr lang="en-US" dirty="0"/>
              <a:t>)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5AB9EE9-A8B9-F843-88B2-BF7A5C3B6F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76200" y="4154269"/>
                <a:ext cx="9144000" cy="1073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/>
              </a:bodyPr>
              <a:lstStyle>
                <a:lvl1pPr marL="469900" indent="-469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charset="2"/>
                  <a:buChar char="Ø"/>
                  <a:defRPr sz="240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lvl1pPr>
                <a:lvl2pPr marL="908050" indent="-43656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6699CC"/>
                  </a:buClr>
                  <a:buSzPct val="75000"/>
                  <a:buFont typeface="Wingdings" charset="2"/>
                  <a:buChar char="q"/>
                  <a:defRPr sz="2000">
                    <a:solidFill>
                      <a:schemeClr val="tx1"/>
                    </a:solidFill>
                    <a:latin typeface="Calibri"/>
                    <a:ea typeface="ＭＳ Ｐゴシック" pitchFamily="-109" charset="-128"/>
                    <a:cs typeface="Calibri"/>
                  </a:defRPr>
                </a:lvl2pPr>
                <a:lvl3pPr marL="1304925" indent="-39528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05000"/>
                  <a:buChar char="•"/>
                  <a:defRPr sz="2400">
                    <a:solidFill>
                      <a:schemeClr val="tx1"/>
                    </a:solidFill>
                    <a:latin typeface="Calibri"/>
                    <a:ea typeface="ＭＳ Ｐゴシック" pitchFamily="-109" charset="-128"/>
                    <a:cs typeface="Calibri"/>
                  </a:defRPr>
                </a:lvl3pPr>
                <a:lvl4pPr marL="1693863" indent="-3873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6699CC"/>
                  </a:buClr>
                  <a:buSzPct val="75000"/>
                  <a:buFont typeface="Wingdings" charset="2"/>
                  <a:buChar char="§"/>
                  <a:defRPr sz="2000">
                    <a:solidFill>
                      <a:schemeClr val="tx1"/>
                    </a:solidFill>
                    <a:latin typeface="Calibri"/>
                    <a:ea typeface="ＭＳ Ｐゴシック" pitchFamily="-109" charset="-128"/>
                    <a:cs typeface="Calibri"/>
                  </a:defRPr>
                </a:lvl4pPr>
                <a:lvl5pPr marL="2093913" indent="-398463" algn="l" rtl="0" eaLnBrk="1" fontAlgn="base" hangingPunct="1"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Font typeface="Georgia" charset="0"/>
                  <a:buChar char="•"/>
                  <a:defRPr sz="2000">
                    <a:solidFill>
                      <a:schemeClr val="tx1"/>
                    </a:solidFill>
                    <a:latin typeface="Calibri"/>
                    <a:ea typeface="ＭＳ Ｐゴシック" pitchFamily="-109" charset="-128"/>
                    <a:cs typeface="Calibri"/>
                  </a:defRPr>
                </a:lvl5pPr>
                <a:lvl6pPr marL="2551113" indent="-398463" algn="l" rtl="0" eaLnBrk="1" fontAlgn="base" hangingPunct="1"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Font typeface="Times" pitchFamily="-107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ＭＳ Ｐゴシック" pitchFamily="-107" charset="-128"/>
                  </a:defRPr>
                </a:lvl6pPr>
                <a:lvl7pPr marL="3008313" indent="-398463" algn="l" rtl="0" eaLnBrk="1" fontAlgn="base" hangingPunct="1"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Font typeface="Times" pitchFamily="-107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ＭＳ Ｐゴシック" pitchFamily="-107" charset="-128"/>
                  </a:defRPr>
                </a:lvl7pPr>
                <a:lvl8pPr marL="3465513" indent="-398463" algn="l" rtl="0" eaLnBrk="1" fontAlgn="base" hangingPunct="1"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Font typeface="Times" pitchFamily="-107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ＭＳ Ｐゴシック" pitchFamily="-107" charset="-128"/>
                  </a:defRPr>
                </a:lvl8pPr>
                <a:lvl9pPr marL="3922713" indent="-398463" algn="l" rtl="0" eaLnBrk="1" fontAlgn="base" hangingPunct="1"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Font typeface="Times" pitchFamily="-107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ＭＳ Ｐゴシック" pitchFamily="-107" charset="-128"/>
                  </a:defRPr>
                </a:lvl9pPr>
              </a:lstStyle>
              <a:p>
                <a:pPr marL="0" indent="0">
                  <a:buFont typeface="Wingdings" charset="2"/>
                  <a:buNone/>
                </a:pPr>
                <a:endParaRPr lang="en-US" sz="1800" i="1" kern="0" dirty="0"/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𝐿𝑀</m:t>
                          </m:r>
                        </m:sub>
                      </m:sSub>
                      <m:d>
                        <m:dPr>
                          <m:ctrlPr>
                            <a:rPr lang="en-US" sz="18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𝐿𝑀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𝐶𝐴𝐷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𝐶𝐴𝐷</m:t>
                          </m:r>
                        </m:sub>
                      </m:sSub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)+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7"/>
                                </m:r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m:rPr>
                              <m:brk m:alnAt="7"/>
                            </m:rP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𝐴𝐹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𝐷𝑁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∈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𝐷𝑁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1800" i="1" kern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𝐿𝑀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800" i="1" kern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0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i="1" kern="0" dirty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𝐹𝑊</m:t>
                          </m:r>
                        </m:sub>
                      </m:sSub>
                      <m:d>
                        <m:d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𝑎𝑐𝑘</m:t>
                          </m:r>
                        </m:sub>
                      </m:sSub>
                      <m:d>
                        <m:d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𝐶𝑅</m:t>
                          </m:r>
                        </m:sub>
                      </m:sSub>
                      <m:d>
                        <m:dPr>
                          <m:ctrlPr>
                            <a:rPr lang="en-US" sz="1800" i="1" kern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kern="0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i="1" kern="0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kern="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A5AB9EE9-A8B9-F843-88B2-BF7A5C3B6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76200" y="4154269"/>
                <a:ext cx="9144000" cy="1073426"/>
              </a:xfrm>
              <a:prstGeom prst="rect">
                <a:avLst/>
              </a:prstGeom>
              <a:blipFill>
                <a:blip r:embed="rId2"/>
                <a:stretch>
                  <a:fillRect t="-56977" b="-1058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C3E48EC-EF89-054C-820C-8EC76F7A8FAC}"/>
              </a:ext>
            </a:extLst>
          </p:cNvPr>
          <p:cNvSpPr txBox="1"/>
          <p:nvPr/>
        </p:nvSpPr>
        <p:spPr>
          <a:xfrm>
            <a:off x="609600" y="3556337"/>
            <a:ext cx="29699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Lading mode operation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62C362-9AF0-9B4C-B835-03D9FF1DD995}"/>
              </a:ext>
            </a:extLst>
          </p:cNvPr>
          <p:cNvSpPr txBox="1"/>
          <p:nvPr/>
        </p:nvSpPr>
        <p:spPr>
          <a:xfrm>
            <a:off x="713094" y="5221069"/>
            <a:ext cx="164910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Period for CAD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537EFB-05B4-364B-9845-81E2881C9280}"/>
              </a:ext>
            </a:extLst>
          </p:cNvPr>
          <p:cNvSpPr txBox="1"/>
          <p:nvPr/>
        </p:nvSpPr>
        <p:spPr>
          <a:xfrm>
            <a:off x="1524000" y="4001869"/>
            <a:ext cx="29699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Energy consumption in CAD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96C1D-E471-C741-946F-638078965C1E}"/>
              </a:ext>
            </a:extLst>
          </p:cNvPr>
          <p:cNvSpPr txBox="1"/>
          <p:nvPr/>
        </p:nvSpPr>
        <p:spPr>
          <a:xfrm>
            <a:off x="2057400" y="5689937"/>
            <a:ext cx="43141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Set of affluent and depleting node pairs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FD37E-F0F7-1A42-9A0E-CF102DC998C9}"/>
              </a:ext>
            </a:extLst>
          </p:cNvPr>
          <p:cNvSpPr txBox="1"/>
          <p:nvPr/>
        </p:nvSpPr>
        <p:spPr>
          <a:xfrm>
            <a:off x="4501076" y="3544669"/>
            <a:ext cx="164474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>
                <a:latin typeface="Cambria" panose="02040503050406030204" pitchFamily="18" charset="0"/>
              </a:rPr>
              <a:t>ReTx</a:t>
            </a:r>
            <a:r>
              <a:rPr lang="en-US" sz="1800" dirty="0">
                <a:latin typeface="Cambria" panose="02040503050406030204" pitchFamily="18" charset="0"/>
              </a:rPr>
              <a:t> overhead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34BC66-4BF3-2140-B175-94107C2978F8}"/>
              </a:ext>
            </a:extLst>
          </p:cNvPr>
          <p:cNvSpPr txBox="1"/>
          <p:nvPr/>
        </p:nvSpPr>
        <p:spPr>
          <a:xfrm>
            <a:off x="3810000" y="5221069"/>
            <a:ext cx="26926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Period for depleting node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01B1F4-AFD9-984B-B101-8F0856B8192B}"/>
              </a:ext>
            </a:extLst>
          </p:cNvPr>
          <p:cNvSpPr txBox="1"/>
          <p:nvPr/>
        </p:nvSpPr>
        <p:spPr>
          <a:xfrm>
            <a:off x="5328426" y="4013537"/>
            <a:ext cx="362221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Energy consumption in forwarding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669F28-2658-6847-A07A-4C24A9EB2C9C}"/>
              </a:ext>
            </a:extLst>
          </p:cNvPr>
          <p:cNvSpPr txBox="1"/>
          <p:nvPr/>
        </p:nvSpPr>
        <p:spPr>
          <a:xfrm>
            <a:off x="6553200" y="5449669"/>
            <a:ext cx="251459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Energy consumption for 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CDFAE3-FBE8-9A43-B180-2D2707A63301}"/>
              </a:ext>
            </a:extLst>
          </p:cNvPr>
          <p:cNvSpPr txBox="1"/>
          <p:nvPr/>
        </p:nvSpPr>
        <p:spPr>
          <a:xfrm>
            <a:off x="6734209" y="4994301"/>
            <a:ext cx="233358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>
                <a:latin typeface="Cambria" panose="02040503050406030204" pitchFamily="18" charset="0"/>
              </a:rPr>
              <a:t>Energy correction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DF57627-EEC3-5848-9310-54904F3B5D44}"/>
              </a:ext>
            </a:extLst>
          </p:cNvPr>
          <p:cNvCxnSpPr>
            <a:cxnSpLocks/>
          </p:cNvCxnSpPr>
          <p:nvPr/>
        </p:nvCxnSpPr>
        <p:spPr>
          <a:xfrm>
            <a:off x="1362489" y="3925669"/>
            <a:ext cx="0" cy="639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93FE43-1D59-E54C-84C8-A3B9CE00AAFE}"/>
              </a:ext>
            </a:extLst>
          </p:cNvPr>
          <p:cNvCxnSpPr>
            <a:cxnSpLocks/>
          </p:cNvCxnSpPr>
          <p:nvPr/>
        </p:nvCxnSpPr>
        <p:spPr>
          <a:xfrm>
            <a:off x="2189922" y="4380715"/>
            <a:ext cx="0" cy="383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FC9D12-2E60-8740-A722-C033A3AF8DE0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1498489" y="5062351"/>
            <a:ext cx="39158" cy="158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CF0C4DF-A4FB-914E-8997-FE08A6B042CC}"/>
              </a:ext>
            </a:extLst>
          </p:cNvPr>
          <p:cNvCxnSpPr>
            <a:cxnSpLocks/>
          </p:cNvCxnSpPr>
          <p:nvPr/>
        </p:nvCxnSpPr>
        <p:spPr>
          <a:xfrm flipH="1">
            <a:off x="4456045" y="3914001"/>
            <a:ext cx="499441" cy="639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1D9E0EB-994F-2C47-8E61-47D3CADBA59E}"/>
              </a:ext>
            </a:extLst>
          </p:cNvPr>
          <p:cNvCxnSpPr>
            <a:cxnSpLocks/>
          </p:cNvCxnSpPr>
          <p:nvPr/>
        </p:nvCxnSpPr>
        <p:spPr>
          <a:xfrm flipV="1">
            <a:off x="4886021" y="5062351"/>
            <a:ext cx="0" cy="158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2C87F9-2AD4-2440-945D-3C4772CFFF75}"/>
              </a:ext>
            </a:extLst>
          </p:cNvPr>
          <p:cNvCxnSpPr>
            <a:cxnSpLocks/>
          </p:cNvCxnSpPr>
          <p:nvPr/>
        </p:nvCxnSpPr>
        <p:spPr>
          <a:xfrm flipV="1">
            <a:off x="3561522" y="5188163"/>
            <a:ext cx="0" cy="501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AB22578-DABF-AF43-912B-4D450B43117E}"/>
              </a:ext>
            </a:extLst>
          </p:cNvPr>
          <p:cNvCxnSpPr/>
          <p:nvPr/>
        </p:nvCxnSpPr>
        <p:spPr>
          <a:xfrm>
            <a:off x="5772854" y="4380715"/>
            <a:ext cx="0" cy="316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CB5BE7-5B2E-C649-AFEA-40D776E2B368}"/>
              </a:ext>
            </a:extLst>
          </p:cNvPr>
          <p:cNvCxnSpPr>
            <a:cxnSpLocks/>
          </p:cNvCxnSpPr>
          <p:nvPr/>
        </p:nvCxnSpPr>
        <p:spPr>
          <a:xfrm flipV="1">
            <a:off x="6629400" y="4840070"/>
            <a:ext cx="0" cy="609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5ABA687-E128-FF4C-A7EC-9DFDEF0ECCCC}"/>
              </a:ext>
            </a:extLst>
          </p:cNvPr>
          <p:cNvCxnSpPr>
            <a:cxnSpLocks/>
          </p:cNvCxnSpPr>
          <p:nvPr/>
        </p:nvCxnSpPr>
        <p:spPr>
          <a:xfrm flipV="1">
            <a:off x="8077200" y="4840069"/>
            <a:ext cx="0" cy="136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B02A3628-7C7C-0641-8A01-DEA2ADE3ADF6}"/>
              </a:ext>
            </a:extLst>
          </p:cNvPr>
          <p:cNvSpPr txBox="1">
            <a:spLocks/>
          </p:cNvSpPr>
          <p:nvPr/>
        </p:nvSpPr>
        <p:spPr bwMode="auto">
          <a:xfrm>
            <a:off x="6553200" y="6324600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9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71F43-BFE1-104F-83A2-AC849879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Affluent-Depleting Pair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5AF7C-3028-7A42-A5EE-03E77EBD6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of affluent-depleting node pair</a:t>
            </a:r>
          </a:p>
          <a:p>
            <a:pPr lvl="1"/>
            <a:r>
              <a:rPr lang="en-US" dirty="0"/>
              <a:t>Optimal Pairing unknown</a:t>
            </a:r>
          </a:p>
          <a:p>
            <a:pPr lvl="1"/>
            <a:r>
              <a:rPr lang="en-US" dirty="0"/>
              <a:t>Greedy heuristic based on energy overhead</a:t>
            </a:r>
          </a:p>
          <a:p>
            <a:r>
              <a:rPr lang="en-US" dirty="0"/>
              <a:t>Assist as many depleting nodes as possible</a:t>
            </a:r>
          </a:p>
          <a:p>
            <a:pPr lvl="1"/>
            <a:r>
              <a:rPr lang="en-US" dirty="0"/>
              <a:t>Without depleting affluent node’s battery budget</a:t>
            </a:r>
          </a:p>
          <a:p>
            <a:r>
              <a:rPr lang="en-US" dirty="0"/>
              <a:t>For every affluent node</a:t>
            </a:r>
          </a:p>
          <a:p>
            <a:pPr lvl="1"/>
            <a:r>
              <a:rPr lang="en-US" dirty="0"/>
              <a:t>Create pair with all nearby depleting nodes</a:t>
            </a:r>
          </a:p>
          <a:p>
            <a:pPr lvl="1"/>
            <a:r>
              <a:rPr lang="en-US" dirty="0"/>
              <a:t>Calculate T</a:t>
            </a:r>
            <a:r>
              <a:rPr lang="en-US" baseline="-25000" dirty="0"/>
              <a:t>LM 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Ensure affluent node remains within battery budget</a:t>
            </a:r>
          </a:p>
          <a:p>
            <a:pPr lvl="1"/>
            <a:r>
              <a:rPr lang="en-US" dirty="0"/>
              <a:t>If T</a:t>
            </a:r>
            <a:r>
              <a:rPr lang="en-US" baseline="-25000" dirty="0"/>
              <a:t>LM  </a:t>
            </a:r>
            <a:r>
              <a:rPr lang="en-US" dirty="0"/>
              <a:t>too small </a:t>
            </a:r>
          </a:p>
          <a:p>
            <a:pPr lvl="1"/>
            <a:r>
              <a:rPr lang="en-US" dirty="0"/>
              <a:t>Remove pair with the highest offloading overhead</a:t>
            </a:r>
          </a:p>
          <a:p>
            <a:pPr lvl="1"/>
            <a:r>
              <a:rPr lang="en-US" dirty="0"/>
              <a:t>Repeat until T</a:t>
            </a:r>
            <a:r>
              <a:rPr lang="en-US" baseline="-25000" dirty="0"/>
              <a:t>LM</a:t>
            </a:r>
            <a:r>
              <a:rPr lang="en-US" dirty="0"/>
              <a:t> is sufficiently large to support all assigned pairs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FE7C5-EB6E-9B40-A5BB-6658DEE18C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0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9DA14-CF8D-0946-B8F7-023F91676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DD03-5B48-574A-A5E9-2089034E7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219200"/>
            <a:ext cx="8001000" cy="5137150"/>
          </a:xfrm>
        </p:spPr>
        <p:txBody>
          <a:bodyPr/>
          <a:lstStyle/>
          <a:p>
            <a:r>
              <a:rPr lang="en-US" dirty="0"/>
              <a:t>Simulation in NS3 module for </a:t>
            </a:r>
            <a:r>
              <a:rPr lang="en-US" dirty="0" err="1"/>
              <a:t>LoRa</a:t>
            </a:r>
            <a:r>
              <a:rPr lang="en-US" dirty="0"/>
              <a:t> [</a:t>
            </a:r>
            <a:r>
              <a:rPr lang="en-US" dirty="0" err="1"/>
              <a:t>Magrin</a:t>
            </a:r>
            <a:r>
              <a:rPr lang="en-US" dirty="0"/>
              <a:t> et al. IoTJ’19]</a:t>
            </a:r>
          </a:p>
          <a:p>
            <a:r>
              <a:rPr lang="en-US" dirty="0"/>
              <a:t>Single Gateway, 1200 nodes</a:t>
            </a:r>
          </a:p>
          <a:p>
            <a:r>
              <a:rPr lang="en-US" dirty="0"/>
              <a:t>8 channels in 915-928 MHz (US band)</a:t>
            </a:r>
          </a:p>
          <a:p>
            <a:r>
              <a:rPr lang="en-US" dirty="0"/>
              <a:t>Most nodes transmit at 2-4 packets per hour</a:t>
            </a:r>
          </a:p>
          <a:p>
            <a:r>
              <a:rPr lang="en-US" dirty="0"/>
              <a:t>Some nodes transmit at 20-30 packets per hours </a:t>
            </a:r>
          </a:p>
          <a:p>
            <a:r>
              <a:rPr lang="en-US" dirty="0"/>
              <a:t>Battery budget in range 6-25 Joules</a:t>
            </a:r>
          </a:p>
          <a:p>
            <a:r>
              <a:rPr lang="en-US" dirty="0"/>
              <a:t>Baseline: Traditional </a:t>
            </a:r>
            <a:r>
              <a:rPr lang="en-US" dirty="0" err="1"/>
              <a:t>LoRaWAN</a:t>
            </a:r>
            <a:endParaRPr lang="en-US" dirty="0"/>
          </a:p>
          <a:p>
            <a:r>
              <a:rPr lang="en-US" dirty="0"/>
              <a:t>Metrices</a:t>
            </a:r>
          </a:p>
          <a:p>
            <a:pPr lvl="1"/>
            <a:r>
              <a:rPr lang="en-US" dirty="0"/>
              <a:t>Network lifetime</a:t>
            </a:r>
          </a:p>
          <a:p>
            <a:pPr lvl="1"/>
            <a:r>
              <a:rPr lang="en-US" dirty="0"/>
              <a:t>Throughput </a:t>
            </a:r>
          </a:p>
          <a:p>
            <a:pPr lvl="2"/>
            <a:r>
              <a:rPr lang="en-US" dirty="0"/>
              <a:t>Goal: Increase lifetime, maintain throughput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C2325-6F00-BE41-BB20-4220AFA26C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97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D28F1-BB23-E542-A3CB-CA5022CD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0BD11-11FA-9D40-BAA4-263FDA483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981200"/>
            <a:ext cx="3228289" cy="242121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08514-7B88-CA47-A199-068682C43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46166"/>
            <a:ext cx="3328280" cy="2496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72B1D5-AABD-0943-A5C6-262028DFB1DA}"/>
              </a:ext>
            </a:extLst>
          </p:cNvPr>
          <p:cNvSpPr txBox="1"/>
          <p:nvPr/>
        </p:nvSpPr>
        <p:spPr>
          <a:xfrm>
            <a:off x="165591" y="5281783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8000"/>
                </a:solidFill>
                <a:latin typeface="Cambria" panose="02040503050406030204" pitchFamily="18" charset="0"/>
              </a:rPr>
              <a:t>Long-lived </a:t>
            </a:r>
            <a:r>
              <a:rPr lang="en-US" sz="1800" dirty="0" err="1">
                <a:solidFill>
                  <a:srgbClr val="FF8000"/>
                </a:solidFill>
                <a:latin typeface="Cambria" panose="02040503050406030204" pitchFamily="18" charset="0"/>
              </a:rPr>
              <a:t>LoRa</a:t>
            </a:r>
            <a:r>
              <a:rPr lang="en-US" sz="1800" dirty="0">
                <a:solidFill>
                  <a:srgbClr val="FF8000"/>
                </a:solidFill>
                <a:latin typeface="Cambria" panose="02040503050406030204" pitchFamily="18" charset="0"/>
              </a:rPr>
              <a:t> increases lifetime up to 4 times than </a:t>
            </a:r>
            <a:r>
              <a:rPr lang="en-US" sz="1800" dirty="0" err="1">
                <a:solidFill>
                  <a:srgbClr val="FF8000"/>
                </a:solidFill>
                <a:latin typeface="Cambria" panose="02040503050406030204" pitchFamily="18" charset="0"/>
              </a:rPr>
              <a:t>LoRaWAN</a:t>
            </a:r>
            <a:r>
              <a:rPr lang="en-US" sz="1800" dirty="0">
                <a:solidFill>
                  <a:srgbClr val="FF8000"/>
                </a:solidFill>
                <a:latin typeface="Cambria" panose="02040503050406030204" pitchFamily="18" charset="0"/>
              </a:rPr>
              <a:t>, while keeping the same throughput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59B8F-1420-EB42-AC75-01A651D3305A}"/>
              </a:ext>
            </a:extLst>
          </p:cNvPr>
          <p:cNvSpPr txBox="1"/>
          <p:nvPr/>
        </p:nvSpPr>
        <p:spPr>
          <a:xfrm>
            <a:off x="1295400" y="4682576"/>
            <a:ext cx="735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ambria" panose="02040503050406030204" pitchFamily="18" charset="0"/>
              </a:rPr>
              <a:t>Figure: Network lifetime and throughput under varying number of nodes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2071F-E0B4-3344-ADDF-2412EEA58F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514BA-685C-5749-AB57-6D834F7523D9}"/>
              </a:ext>
            </a:extLst>
          </p:cNvPr>
          <p:cNvSpPr txBox="1"/>
          <p:nvPr/>
        </p:nvSpPr>
        <p:spPr>
          <a:xfrm>
            <a:off x="1905000" y="431166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</a:rPr>
              <a:t>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2A07C-053E-2347-8891-ACA71A0A8BB5}"/>
              </a:ext>
            </a:extLst>
          </p:cNvPr>
          <p:cNvSpPr txBox="1"/>
          <p:nvPr/>
        </p:nvSpPr>
        <p:spPr>
          <a:xfrm>
            <a:off x="6210441" y="435506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31328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C0AD-5EB8-BE46-A79C-EA0BFE45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8D109-85EC-484D-BF04-E1F542A7F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0"/>
            <a:ext cx="5582785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Proof-of-concept physical experiment in indoor setup</a:t>
            </a:r>
          </a:p>
          <a:p>
            <a:r>
              <a:rPr lang="en-US" dirty="0"/>
              <a:t>Outdoor experiments not done due to COVID-19 pandemic</a:t>
            </a:r>
          </a:p>
          <a:p>
            <a:r>
              <a:rPr lang="en-US" dirty="0"/>
              <a:t>15 </a:t>
            </a:r>
            <a:r>
              <a:rPr lang="en-US" dirty="0" err="1"/>
              <a:t>LoRa</a:t>
            </a:r>
            <a:r>
              <a:rPr lang="en-US" dirty="0"/>
              <a:t> nodes</a:t>
            </a:r>
          </a:p>
          <a:p>
            <a:pPr lvl="1"/>
            <a:r>
              <a:rPr lang="en-US" dirty="0" err="1"/>
              <a:t>Dragino</a:t>
            </a:r>
            <a:r>
              <a:rPr lang="en-US" dirty="0"/>
              <a:t> SX1276 </a:t>
            </a:r>
            <a:r>
              <a:rPr lang="en-US" dirty="0" err="1"/>
              <a:t>LoRa</a:t>
            </a:r>
            <a:r>
              <a:rPr lang="en-US" dirty="0"/>
              <a:t> transceiver HAT on Raspberry Pi 3</a:t>
            </a:r>
          </a:p>
          <a:p>
            <a:pPr lvl="1"/>
            <a:r>
              <a:rPr lang="en-US" dirty="0"/>
              <a:t>Custom built LMIC 1.6 </a:t>
            </a:r>
            <a:r>
              <a:rPr lang="en-US" dirty="0" err="1"/>
              <a:t>LoRa</a:t>
            </a:r>
            <a:r>
              <a:rPr lang="en-US" dirty="0"/>
              <a:t>/</a:t>
            </a:r>
            <a:r>
              <a:rPr lang="en-US" dirty="0" err="1"/>
              <a:t>LoRaWAN</a:t>
            </a:r>
            <a:r>
              <a:rPr lang="en-US" dirty="0"/>
              <a:t> library </a:t>
            </a:r>
          </a:p>
          <a:p>
            <a:r>
              <a:rPr lang="en-US" dirty="0"/>
              <a:t>Single Gateway</a:t>
            </a:r>
          </a:p>
          <a:p>
            <a:pPr lvl="1"/>
            <a:r>
              <a:rPr lang="en-US" dirty="0"/>
              <a:t>RAK2245 HAT on Raspberry pi 3</a:t>
            </a:r>
          </a:p>
          <a:p>
            <a:pPr lvl="1"/>
            <a:r>
              <a:rPr lang="en-US" dirty="0"/>
              <a:t>Local </a:t>
            </a:r>
            <a:r>
              <a:rPr lang="en-US" dirty="0" err="1"/>
              <a:t>ChirpStack</a:t>
            </a:r>
            <a:r>
              <a:rPr lang="en-US" dirty="0"/>
              <a:t> </a:t>
            </a:r>
            <a:r>
              <a:rPr lang="en-US" dirty="0" err="1"/>
              <a:t>LoRaWAN</a:t>
            </a:r>
            <a:r>
              <a:rPr lang="en-US" dirty="0"/>
              <a:t> network server</a:t>
            </a:r>
          </a:p>
          <a:p>
            <a:r>
              <a:rPr lang="en-US" dirty="0"/>
              <a:t>915 MHz Frequency band</a:t>
            </a:r>
          </a:p>
          <a:p>
            <a:r>
              <a:rPr lang="en-US" dirty="0"/>
              <a:t>Indoor deployment of an area of (30x20) ft2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3429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21DD4-6062-414D-AE26-A8DEDDF36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26276"/>
            <a:ext cx="3228235" cy="19521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41F6D-B647-164D-9A5E-688BC4210AFC}"/>
              </a:ext>
            </a:extLst>
          </p:cNvPr>
          <p:cNvSpPr txBox="1"/>
          <p:nvPr/>
        </p:nvSpPr>
        <p:spPr>
          <a:xfrm>
            <a:off x="6019800" y="3353195"/>
            <a:ext cx="2832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ambria" panose="02040503050406030204" pitchFamily="18" charset="0"/>
              </a:rPr>
              <a:t>Figure: Indoor deployment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A7959-BC1D-1842-A4B2-4C47477908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20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CC60C-2555-0444-AEDE-D34B3CB6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4DD070-2B3D-BB46-9E42-CAEB4BB04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073" y="2022907"/>
            <a:ext cx="3836364" cy="287727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A98E0B-F49D-8346-99A9-47086C795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018" y="2022907"/>
            <a:ext cx="3836364" cy="28772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7D0E82-8D1D-9748-A92A-19206A251374}"/>
              </a:ext>
            </a:extLst>
          </p:cNvPr>
          <p:cNvSpPr txBox="1"/>
          <p:nvPr/>
        </p:nvSpPr>
        <p:spPr>
          <a:xfrm>
            <a:off x="803275" y="5696635"/>
            <a:ext cx="8797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  <a:latin typeface="Cambria" panose="02040503050406030204" pitchFamily="18" charset="0"/>
              </a:rPr>
              <a:t>Our approach significantly increases lifetime while keeping similar throughput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066D29-727A-DD44-96E5-BDDFAD46F8F7}"/>
              </a:ext>
            </a:extLst>
          </p:cNvPr>
          <p:cNvSpPr/>
          <p:nvPr/>
        </p:nvSpPr>
        <p:spPr>
          <a:xfrm>
            <a:off x="990600" y="5153902"/>
            <a:ext cx="8255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ambria" panose="02040503050406030204" pitchFamily="18" charset="0"/>
              </a:rPr>
              <a:t>Figure: Network lifetime and throughput under varying number of nodes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ABC90-43E4-2943-9E7A-931FBA72C6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67C3FC-F09F-0648-BF94-7DE7DE65C36B}"/>
              </a:ext>
            </a:extLst>
          </p:cNvPr>
          <p:cNvSpPr txBox="1"/>
          <p:nvPr/>
        </p:nvSpPr>
        <p:spPr>
          <a:xfrm>
            <a:off x="2429550" y="480060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</a:rPr>
              <a:t>a)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30E1D-2FD7-D740-A3DE-0EBEEAF76370}"/>
              </a:ext>
            </a:extLst>
          </p:cNvPr>
          <p:cNvSpPr txBox="1"/>
          <p:nvPr/>
        </p:nvSpPr>
        <p:spPr>
          <a:xfrm>
            <a:off x="6449047" y="484197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8000"/>
                </a:solidFill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770684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C12F-08F8-BA45-98D3-172C0646F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37F43-15ED-2F4B-9F01-A02EE6924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Energy-harvesting </a:t>
            </a:r>
            <a:r>
              <a:rPr lang="en-US" dirty="0" err="1"/>
              <a:t>LoRa</a:t>
            </a:r>
            <a:r>
              <a:rPr lang="en-US" dirty="0"/>
              <a:t> network in IoT applications</a:t>
            </a:r>
          </a:p>
          <a:p>
            <a:r>
              <a:rPr lang="en-US" dirty="0"/>
              <a:t>Network lifetime</a:t>
            </a:r>
          </a:p>
          <a:p>
            <a:pPr lvl="1"/>
            <a:r>
              <a:rPr lang="en-US" dirty="0"/>
              <a:t>Important to maintain quality-of-service of applications</a:t>
            </a:r>
          </a:p>
          <a:p>
            <a:r>
              <a:rPr lang="en-US" dirty="0"/>
              <a:t>Link-layer protocol to prolong network lifetime</a:t>
            </a:r>
          </a:p>
          <a:p>
            <a:r>
              <a:rPr lang="en-US" dirty="0"/>
              <a:t>Packet offloading mechanism</a:t>
            </a:r>
          </a:p>
          <a:p>
            <a:pPr lvl="1"/>
            <a:r>
              <a:rPr lang="en-US" dirty="0"/>
              <a:t>Counter-intuitive but effective</a:t>
            </a:r>
          </a:p>
          <a:p>
            <a:r>
              <a:rPr lang="en-US" dirty="0"/>
              <a:t>Validated by simulations and physical experiments </a:t>
            </a:r>
          </a:p>
          <a:p>
            <a:pPr lvl="1"/>
            <a:r>
              <a:rPr lang="en-US" dirty="0"/>
              <a:t>Lifetime increased up to 4times compared to </a:t>
            </a:r>
            <a:r>
              <a:rPr lang="en-US" dirty="0" err="1"/>
              <a:t>LoRaWAN</a:t>
            </a:r>
            <a:endParaRPr lang="en-US" dirty="0"/>
          </a:p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Preserving security in offloading</a:t>
            </a:r>
          </a:p>
          <a:p>
            <a:pPr lvl="1"/>
            <a:r>
              <a:rPr lang="en-US" dirty="0"/>
              <a:t>Prolonging lifetime across multiple recharge cycles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82B66-C6B0-5644-9CAE-2C7C988C21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415DB1-72A2-8349-BC94-A88FD8B0DCD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2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258C5D-94CD-5940-BF35-201CA45E4E0D}"/>
              </a:ext>
            </a:extLst>
          </p:cNvPr>
          <p:cNvSpPr txBox="1"/>
          <p:nvPr/>
        </p:nvSpPr>
        <p:spPr>
          <a:xfrm>
            <a:off x="3352800" y="3044279"/>
            <a:ext cx="27364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8000"/>
                </a:solidFill>
                <a:latin typeface="+mn-lt"/>
              </a:rPr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3009A-D3BE-1D4C-B87D-42B09194C4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570250-6004-5E47-BDF3-EC87425500D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97059"/>
      </p:ext>
    </p:extLst>
  </p:cSld>
  <p:clrMapOvr>
    <a:masterClrMapping/>
  </p:clrMapOvr>
</p:sld>
</file>

<file path=ppt/theme/theme1.xml><?xml version="1.0" encoding="utf-8"?>
<a:theme xmlns:a="http://schemas.openxmlformats.org/drawingml/2006/main" name="wash_u_template">
  <a:themeElements>
    <a:clrScheme name="Mobilab 11">
      <a:dk1>
        <a:srgbClr val="000000"/>
      </a:dk1>
      <a:lt1>
        <a:srgbClr val="FFFFFF"/>
      </a:lt1>
      <a:dk2>
        <a:srgbClr val="BC8B00"/>
      </a:dk2>
      <a:lt2>
        <a:srgbClr val="FFFFFF"/>
      </a:lt2>
      <a:accent1>
        <a:srgbClr val="FFCC00"/>
      </a:accent1>
      <a:accent2>
        <a:srgbClr val="3F8D4C"/>
      </a:accent2>
      <a:accent3>
        <a:srgbClr val="FFFFFF"/>
      </a:accent3>
      <a:accent4>
        <a:srgbClr val="000000"/>
      </a:accent4>
      <a:accent5>
        <a:srgbClr val="FFE2AA"/>
      </a:accent5>
      <a:accent6>
        <a:srgbClr val="387F44"/>
      </a:accent6>
      <a:hlink>
        <a:srgbClr val="663300"/>
      </a:hlink>
      <a:folHlink>
        <a:srgbClr val="000000"/>
      </a:folHlink>
    </a:clrScheme>
    <a:fontScheme name="Mobilab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7" charset="0"/>
          </a:defRPr>
        </a:defPPr>
      </a:lstStyle>
    </a:lnDef>
  </a:objectDefaults>
  <a:extraClrSchemeLst>
    <a:extraClrScheme>
      <a:clrScheme name="Mobilab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bilab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bilab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bilab 10">
        <a:dk1>
          <a:srgbClr val="000000"/>
        </a:dk1>
        <a:lt1>
          <a:srgbClr val="FFFFFF"/>
        </a:lt1>
        <a:dk2>
          <a:srgbClr val="B08200"/>
        </a:dk2>
        <a:lt2>
          <a:srgbClr val="FFFFFF"/>
        </a:lt2>
        <a:accent1>
          <a:srgbClr val="FFCC00"/>
        </a:accent1>
        <a:accent2>
          <a:srgbClr val="3F8D4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387F44"/>
        </a:accent6>
        <a:hlink>
          <a:srgbClr val="6633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bilab 11">
        <a:dk1>
          <a:srgbClr val="000000"/>
        </a:dk1>
        <a:lt1>
          <a:srgbClr val="FFFFFF"/>
        </a:lt1>
        <a:dk2>
          <a:srgbClr val="BC8B00"/>
        </a:dk2>
        <a:lt2>
          <a:srgbClr val="FFFFFF"/>
        </a:lt2>
        <a:accent1>
          <a:srgbClr val="FFCC00"/>
        </a:accent1>
        <a:accent2>
          <a:srgbClr val="3F8D4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387F44"/>
        </a:accent6>
        <a:hlink>
          <a:srgbClr val="6633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alk_15min  -  Read-Only" id="{3560E992-B1A1-094C-BF76-511BA5E6FBED}" vid="{7BA2F014-F125-E34C-80C8-CAB80874FD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wash_u_template</Template>
  <TotalTime>3608</TotalTime>
  <Words>1038</Words>
  <Application>Microsoft Macintosh PowerPoint</Application>
  <PresentationFormat>On-screen Show (4:3)</PresentationFormat>
  <Paragraphs>229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Cambria</vt:lpstr>
      <vt:lpstr>Cambria Math</vt:lpstr>
      <vt:lpstr>Georgia</vt:lpstr>
      <vt:lpstr>Times</vt:lpstr>
      <vt:lpstr>Verdana</vt:lpstr>
      <vt:lpstr>Wingdings</vt:lpstr>
      <vt:lpstr>wash_u_template</vt:lpstr>
      <vt:lpstr>Long-Lived LoRa: Prolonging the Lifetime of a LoRa Network</vt:lpstr>
      <vt:lpstr>LoRa (Long-Range) </vt:lpstr>
      <vt:lpstr>Energy Harvesting LoRa Network</vt:lpstr>
      <vt:lpstr>System Model</vt:lpstr>
      <vt:lpstr>Network Lifetime</vt:lpstr>
      <vt:lpstr>Related Work</vt:lpstr>
      <vt:lpstr>Long-lived LoRa: Overview</vt:lpstr>
      <vt:lpstr>Long-lived LoRa: Challenges</vt:lpstr>
      <vt:lpstr>Long-lived LoRa: Modes of operation</vt:lpstr>
      <vt:lpstr>Enabling Peer to Peer Communication </vt:lpstr>
      <vt:lpstr>Transmission Parameter Selection</vt:lpstr>
      <vt:lpstr>Affluent-Depleting Pair Selection</vt:lpstr>
      <vt:lpstr>Affluent-Depleting Pair Selection</vt:lpstr>
      <vt:lpstr>Simulation Setup</vt:lpstr>
      <vt:lpstr>Simulation Results</vt:lpstr>
      <vt:lpstr>Experiment Setup</vt:lpstr>
      <vt:lpstr>Experiment Results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Long-Lived LoRa: Prolonging the Lifetime of a LoRa Network</dc:title>
  <dc:creator>Sezana Fahmida</dc:creator>
  <cp:lastModifiedBy>Sezana Fahmida</cp:lastModifiedBy>
  <cp:revision>44</cp:revision>
  <cp:lastPrinted>2020-06-24T01:15:26Z</cp:lastPrinted>
  <dcterms:created xsi:type="dcterms:W3CDTF">2020-09-29T14:30:12Z</dcterms:created>
  <dcterms:modified xsi:type="dcterms:W3CDTF">2020-10-19T20:47:37Z</dcterms:modified>
</cp:coreProperties>
</file>