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4.xml" ContentType="application/vnd.openxmlformats-officedocument.presentationml.tags+xml"/>
  <Override PartName="/ppt/notesSlides/notesSlide16.xml" ContentType="application/vnd.openxmlformats-officedocument.presentationml.notesSlide+xml"/>
  <Override PartName="/ppt/tags/tag5.xml" ContentType="application/vnd.openxmlformats-officedocument.presentationml.tags+xml"/>
  <Override PartName="/ppt/notesSlides/notesSlide17.xml" ContentType="application/vnd.openxmlformats-officedocument.presentationml.notesSlide+xml"/>
  <Override PartName="/ppt/tags/tag6.xml" ContentType="application/vnd.openxmlformats-officedocument.presentationml.tags+xml"/>
  <Override PartName="/ppt/notesSlides/notesSlide18.xml" ContentType="application/vnd.openxmlformats-officedocument.presentationml.notesSlide+xml"/>
  <Override PartName="/ppt/tags/tag7.xml" ContentType="application/vnd.openxmlformats-officedocument.presentationml.tags+xml"/>
  <Override PartName="/ppt/notesSlides/notesSlide19.xml" ContentType="application/vnd.openxmlformats-officedocument.presentationml.notesSlide+xml"/>
  <Override PartName="/ppt/tags/tag8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29"/>
  </p:notesMasterIdLst>
  <p:handoutMasterIdLst>
    <p:handoutMasterId r:id="rId30"/>
  </p:handoutMasterIdLst>
  <p:sldIdLst>
    <p:sldId id="263" r:id="rId2"/>
    <p:sldId id="1177" r:id="rId3"/>
    <p:sldId id="1208" r:id="rId4"/>
    <p:sldId id="1205" r:id="rId5"/>
    <p:sldId id="1206" r:id="rId6"/>
    <p:sldId id="1207" r:id="rId7"/>
    <p:sldId id="1180" r:id="rId8"/>
    <p:sldId id="1191" r:id="rId9"/>
    <p:sldId id="1181" r:id="rId10"/>
    <p:sldId id="1193" r:id="rId11"/>
    <p:sldId id="1183" r:id="rId12"/>
    <p:sldId id="1201" r:id="rId13"/>
    <p:sldId id="1198" r:id="rId14"/>
    <p:sldId id="1202" r:id="rId15"/>
    <p:sldId id="1203" r:id="rId16"/>
    <p:sldId id="1192" r:id="rId17"/>
    <p:sldId id="1210" r:id="rId18"/>
    <p:sldId id="1185" r:id="rId19"/>
    <p:sldId id="1194" r:id="rId20"/>
    <p:sldId id="1197" r:id="rId21"/>
    <p:sldId id="1199" r:id="rId22"/>
    <p:sldId id="1188" r:id="rId23"/>
    <p:sldId id="1189" r:id="rId24"/>
    <p:sldId id="1196" r:id="rId25"/>
    <p:sldId id="1190" r:id="rId26"/>
    <p:sldId id="1200" r:id="rId27"/>
    <p:sldId id="120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ofeng liu刘若峰" initials="rl" lastIdx="2" clrIdx="0">
    <p:extLst>
      <p:ext uri="{19B8F6BF-5375-455C-9EA6-DF929625EA0E}">
        <p15:presenceInfo xmlns:p15="http://schemas.microsoft.com/office/powerpoint/2012/main" userId="eaab53e58c623c8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BE74"/>
    <a:srgbClr val="94F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0" autoAdjust="0"/>
    <p:restoredTop sz="79484" autoAdjust="0"/>
  </p:normalViewPr>
  <p:slideViewPr>
    <p:cSldViewPr snapToGrid="0" snapToObjects="1">
      <p:cViewPr varScale="1">
        <p:scale>
          <a:sx n="53" d="100"/>
          <a:sy n="53" d="100"/>
        </p:scale>
        <p:origin x="1668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2576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04E8B-857A-8B4C-A069-57AFC28D653B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B63AE-E0BC-E642-925D-DDF24014F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32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4CE02-49FB-6F47-826D-6174EE47D35B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B561C-29D2-C14D-B149-793146DCB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5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/>
              <a:t>Good afternoon. My name is Ruofeng Liu. I am </a:t>
            </a:r>
            <a:r>
              <a:rPr lang="en-US" altLang="zh-CN" baseline="0" dirty="0" err="1"/>
              <a:t>gonna</a:t>
            </a:r>
            <a:r>
              <a:rPr lang="en-US" altLang="zh-CN" baseline="0" dirty="0"/>
              <a:t> present our work “</a:t>
            </a:r>
            <a:r>
              <a:rPr lang="en-US" sz="1200" dirty="0" err="1"/>
              <a:t>XFi</a:t>
            </a:r>
            <a:r>
              <a:rPr lang="en-US" sz="1200" dirty="0"/>
              <a:t>: Cross-Technology IoT Data Collection via Commodity </a:t>
            </a:r>
            <a:r>
              <a:rPr lang="en-US" sz="1200" dirty="0" err="1"/>
              <a:t>WiFi</a:t>
            </a:r>
            <a:r>
              <a:rPr lang="en-US" altLang="zh-CN" baseline="0" dirty="0"/>
              <a:t>”. This is a joint work with my colleague </a:t>
            </a:r>
            <a:r>
              <a:rPr lang="en-US" altLang="zh-CN" baseline="0" dirty="0" err="1"/>
              <a:t>zhimeng</a:t>
            </a:r>
            <a:r>
              <a:rPr lang="en-US" altLang="zh-CN" baseline="0" dirty="0"/>
              <a:t> and </a:t>
            </a:r>
            <a:r>
              <a:rPr lang="en-US" altLang="zh-CN" baseline="0" dirty="0" err="1"/>
              <a:t>wenchao</a:t>
            </a:r>
            <a:r>
              <a:rPr lang="en-US" altLang="zh-CN" baseline="0" dirty="0"/>
              <a:t> as well as my advisor Tian 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1D0C0-467C-DE4A-A776-51F450153974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123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IoT markets are growing really fast. At the same time, we have </a:t>
            </a:r>
            <a:r>
              <a:rPr lang="en-US" altLang="zh-CN" dirty="0"/>
              <a:t>witnessed several</a:t>
            </a:r>
            <a:r>
              <a:rPr lang="en-US" dirty="0"/>
              <a:t> emerging wireless protocols that are </a:t>
            </a:r>
            <a:r>
              <a:rPr lang="en-US" altLang="zh-CN" dirty="0"/>
              <a:t>used by IoT devices. </a:t>
            </a:r>
            <a:r>
              <a:rPr lang="en-US" dirty="0"/>
              <a:t> </a:t>
            </a:r>
          </a:p>
          <a:p>
            <a:r>
              <a:rPr lang="en-US" dirty="0"/>
              <a:t>ZigBee and </a:t>
            </a:r>
            <a:r>
              <a:rPr lang="en-US" dirty="0" err="1"/>
              <a:t>LoRa</a:t>
            </a:r>
            <a:r>
              <a:rPr lang="en-US" dirty="0"/>
              <a:t> are two representative techniques.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79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Therefor, connecting IoT devices to our mobile devices inspire a lot of interesting applications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For example, collecting IoT data using our smartphone can bring several benefits.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r>
              <a:rPr lang="en-US" dirty="0"/>
              <a:t>First, mobile devices have a big screen, it can provide a convenient user interface to iterate with IoT data, for example visualizing IoT data.</a:t>
            </a:r>
          </a:p>
          <a:p>
            <a:r>
              <a:rPr lang="en-US" dirty="0"/>
              <a:t>Second, mobile device has rich CPU resource, that can be leveraged to perform IoT sensor fusion and machine learning </a:t>
            </a:r>
          </a:p>
          <a:p>
            <a:r>
              <a:rPr lang="en-US" dirty="0"/>
              <a:t>Finally, mobile device has ubiquitous connectivity to LTE base station.  It can serve as </a:t>
            </a:r>
            <a:r>
              <a:rPr lang="en-US" altLang="zh-CN" dirty="0"/>
              <a:t>IoT gateway and provide internet connectivity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55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First, mobile devices have a big screen, whereas IoT devices typically do not have a screen.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 </a:t>
            </a:r>
            <a:r>
              <a:rPr lang="en-US" dirty="0" err="1"/>
              <a:t>smarpthone</a:t>
            </a:r>
            <a:r>
              <a:rPr lang="en-US" dirty="0"/>
              <a:t> can provide a convenient user interface to iterate and visualize IoT data, for example visualizing IoT data.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482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Second, mobile device has a powerful CPU. In contrast, IoT data are typically limited in computation resource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Mobile devices can perform IoT sensor fusion and machine learning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78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Finally, mobile device has ubiquitous connectivity to LTE base station.  It can serve as </a:t>
            </a:r>
            <a:r>
              <a:rPr lang="en-US" altLang="zh-CN" dirty="0"/>
              <a:t>IoT gateway and provide internet connectivity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681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due to the limitation of size of complexity, mobile devices only provided limited choices of wireless radios. Thus, they are mostly incompatible with IoT protocol e.g., ZigBee and </a:t>
            </a:r>
            <a:r>
              <a:rPr lang="en-US" dirty="0" err="1"/>
              <a:t>LoRa</a:t>
            </a:r>
            <a:r>
              <a:rPr lang="en-US" dirty="0"/>
              <a:t>. As a result, mobile devices cannot directly fetch data from ZigBee or </a:t>
            </a:r>
            <a:r>
              <a:rPr lang="en-US" dirty="0" err="1"/>
              <a:t>LoRa</a:t>
            </a:r>
            <a:r>
              <a:rPr lang="en-US" dirty="0"/>
              <a:t> devices.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303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Industry try introduce straightforward solution. Historically, there were ZigBee enabled SD cards. But most of mobile device do not have SD card interface anymore. </a:t>
            </a:r>
          </a:p>
          <a:p>
            <a:endParaRPr lang="en-US" dirty="0"/>
          </a:p>
          <a:p>
            <a:r>
              <a:rPr lang="en-US" dirty="0"/>
              <a:t>Also, smartphone manufacture try embedded ZigBee radio into smartphone. Although these solution are technically feasibly, they add to complexity of mobile devices and thus are not widely adopted.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202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paper, we study the possibility for cross-technology data collection. In specific, we study if mobile device can use </a:t>
            </a:r>
            <a:r>
              <a:rPr lang="en-US" dirty="0" err="1"/>
              <a:t>WiFi</a:t>
            </a:r>
            <a:r>
              <a:rPr lang="en-US" dirty="0"/>
              <a:t> interface to collect data from ZigBee and </a:t>
            </a:r>
            <a:r>
              <a:rPr lang="en-US" dirty="0" err="1"/>
              <a:t>LoRa</a:t>
            </a:r>
            <a:r>
              <a:rPr lang="en-US" dirty="0"/>
              <a:t>.  Here, we only focus on IoT protocol in 2.4 GHz ISM band. So ZigBee and </a:t>
            </a:r>
            <a:r>
              <a:rPr lang="en-US" dirty="0" err="1"/>
              <a:t>LoRa</a:t>
            </a:r>
            <a:r>
              <a:rPr lang="en-US" dirty="0"/>
              <a:t> are both 2.4 GHz version. We will use ZigBee as an example while the same idea applies to </a:t>
            </a:r>
            <a:r>
              <a:rPr lang="en-US" dirty="0" err="1"/>
              <a:t>LoRa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928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Sending data from ZigBee to </a:t>
            </a:r>
            <a:r>
              <a:rPr lang="en-US" altLang="zh-CN" dirty="0" err="1"/>
              <a:t>WiFi</a:t>
            </a:r>
            <a:r>
              <a:rPr lang="en-US" altLang="zh-CN" dirty="0"/>
              <a:t> is very difficult, because they have dramatically different physical layer.</a:t>
            </a:r>
          </a:p>
          <a:p>
            <a:r>
              <a:rPr lang="en-US" dirty="0"/>
              <a:t>More specifically, ZigBee radio only have 2 MHz bandwidth which 10 times smaller than </a:t>
            </a:r>
            <a:r>
              <a:rPr lang="en-US" dirty="0" err="1"/>
              <a:t>WiFi</a:t>
            </a:r>
            <a:r>
              <a:rPr lang="en-US" dirty="0"/>
              <a:t>. Therefore, it is impossible for ZigBee radio to produce signal that can be detected and understood by </a:t>
            </a:r>
            <a:r>
              <a:rPr lang="en-US" dirty="0" err="1"/>
              <a:t>WiFi</a:t>
            </a:r>
            <a:r>
              <a:rPr lang="en-US" dirty="0"/>
              <a:t> receiver. </a:t>
            </a:r>
          </a:p>
          <a:p>
            <a:endParaRPr lang="en-US" dirty="0"/>
          </a:p>
          <a:p>
            <a:r>
              <a:rPr lang="en-US" dirty="0"/>
              <a:t>We can compare ZigBee to low-speed walking person and  compare </a:t>
            </a:r>
            <a:r>
              <a:rPr lang="en-US" dirty="0" err="1"/>
              <a:t>WiFi</a:t>
            </a:r>
            <a:r>
              <a:rPr lang="en-US" dirty="0"/>
              <a:t> to a car.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94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address the challenge, our basic idea is </a:t>
            </a:r>
            <a:r>
              <a:rPr lang="en-US" altLang="zh-CN" dirty="0"/>
              <a:t>signal hitchhiking. In specific, when a mobile device is receiving downlink </a:t>
            </a:r>
            <a:r>
              <a:rPr lang="en-US" altLang="zh-CN" dirty="0" err="1"/>
              <a:t>WiFi</a:t>
            </a:r>
            <a:r>
              <a:rPr lang="en-US" altLang="zh-CN" dirty="0"/>
              <a:t> packet. ZigBee radio send message simultaneously and create an </a:t>
            </a:r>
            <a:r>
              <a:rPr lang="en-US" altLang="zh-CN" dirty="0" err="1"/>
              <a:t>collison</a:t>
            </a:r>
            <a:r>
              <a:rPr lang="en-US" altLang="zh-CN" dirty="0"/>
              <a:t> at mobile device. In the way ZigBee data are piggybacked by the </a:t>
            </a:r>
            <a:r>
              <a:rPr lang="en-US" altLang="zh-CN" dirty="0" err="1"/>
              <a:t>WiFi</a:t>
            </a:r>
            <a:r>
              <a:rPr lang="en-US" altLang="zh-CN" dirty="0"/>
              <a:t> packet in the air and are captured by mobile devices.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Using our previous analogy, ZigBee signal  is slow walking person, but our signal hitchhiking allows it can hitchhike on the high-speed </a:t>
            </a:r>
            <a:r>
              <a:rPr lang="en-US" dirty="0" err="1"/>
              <a:t>WiFi</a:t>
            </a:r>
            <a:r>
              <a:rPr lang="en-US" dirty="0"/>
              <a:t> traffic.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938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the critical question is how can we obtain ZigBee data. Intrusively, the received signal is a summation of </a:t>
            </a:r>
            <a:r>
              <a:rPr lang="en-US" dirty="0" err="1"/>
              <a:t>WiFi</a:t>
            </a:r>
            <a:r>
              <a:rPr lang="en-US" dirty="0"/>
              <a:t> signal plus hitchhiking ZigBee </a:t>
            </a:r>
            <a:r>
              <a:rPr lang="en-US" dirty="0" err="1"/>
              <a:t>data.Then</a:t>
            </a:r>
            <a:r>
              <a:rPr lang="en-US" dirty="0"/>
              <a:t>, we can simply subtract </a:t>
            </a:r>
            <a:r>
              <a:rPr lang="en-US" dirty="0" err="1"/>
              <a:t>WiFi</a:t>
            </a:r>
            <a:r>
              <a:rPr lang="en-US" dirty="0"/>
              <a:t> signal from the received signal and obtain ZigBee signal. </a:t>
            </a:r>
          </a:p>
          <a:p>
            <a:endParaRPr lang="en-US" dirty="0"/>
          </a:p>
          <a:p>
            <a:r>
              <a:rPr lang="en-US" dirty="0"/>
              <a:t>If we can do this, then the problem is reduced to the interference cancellation that have been well-addressed in the literature. </a:t>
            </a:r>
          </a:p>
          <a:p>
            <a:r>
              <a:rPr lang="en-US" dirty="0"/>
              <a:t>However, these previous work is not applicable in </a:t>
            </a:r>
            <a:r>
              <a:rPr lang="en-US" dirty="0" err="1"/>
              <a:t>Xfi</a:t>
            </a:r>
            <a:r>
              <a:rPr lang="en-US" dirty="0"/>
              <a:t> because all of them require raw I/Q signal.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696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Commodity </a:t>
            </a:r>
            <a:r>
              <a:rPr lang="en-US" dirty="0" err="1"/>
              <a:t>WiFi</a:t>
            </a:r>
            <a:r>
              <a:rPr lang="en-US" dirty="0"/>
              <a:t> hardware does not provide any raw signal to </a:t>
            </a:r>
            <a:r>
              <a:rPr lang="en-US" dirty="0" err="1"/>
              <a:t>WiFi</a:t>
            </a:r>
            <a:r>
              <a:rPr lang="en-US" dirty="0"/>
              <a:t> software. Instead it only return the decoded </a:t>
            </a:r>
            <a:r>
              <a:rPr lang="en-US" dirty="0" err="1"/>
              <a:t>WiFi</a:t>
            </a:r>
            <a:r>
              <a:rPr lang="en-US" dirty="0"/>
              <a:t> payload to software.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35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problem is that when the </a:t>
            </a:r>
            <a:r>
              <a:rPr lang="en-US" dirty="0" err="1"/>
              <a:t>WiFi</a:t>
            </a:r>
            <a:r>
              <a:rPr lang="en-US" dirty="0"/>
              <a:t> hardware demodulate raw signal into the payload, there are all kind of information loss.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2212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thus, the key question we need to answer is how much raw signa </a:t>
            </a:r>
            <a:r>
              <a:rPr lang="en-US" dirty="0" err="1"/>
              <a:t>lcan</a:t>
            </a:r>
            <a:r>
              <a:rPr lang="en-US" dirty="0"/>
              <a:t> be recover from decoded payload? Are they enough for retrieving the ZigBee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543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fill the gap, we has several challenges. Today, I am </a:t>
            </a:r>
            <a:r>
              <a:rPr lang="en-US" dirty="0" err="1"/>
              <a:t>gonna</a:t>
            </a:r>
            <a:r>
              <a:rPr lang="en-US" dirty="0"/>
              <a:t> focus the </a:t>
            </a:r>
            <a:r>
              <a:rPr lang="en-US"/>
              <a:t>most interesting on. 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WiFi</a:t>
            </a:r>
            <a:r>
              <a:rPr lang="en-US" dirty="0"/>
              <a:t> packet are protected with channel coding/decoding against wireless interference. The hitchhiking ZigBee signal are be considered as interference. </a:t>
            </a:r>
          </a:p>
          <a:p>
            <a:r>
              <a:rPr lang="en-US" dirty="0"/>
              <a:t>In other word, the error correction function of </a:t>
            </a:r>
            <a:r>
              <a:rPr lang="en-US" altLang="zh-CN" dirty="0"/>
              <a:t>channel decoder will try to get rid of hitchhiking IoT signal.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6910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fill the gap, we has several challenges. Today, I am </a:t>
            </a:r>
            <a:r>
              <a:rPr lang="en-US" dirty="0" err="1"/>
              <a:t>gonna</a:t>
            </a:r>
            <a:r>
              <a:rPr lang="en-US" dirty="0"/>
              <a:t> focus the most interesting. </a:t>
            </a:r>
          </a:p>
          <a:p>
            <a:endParaRPr lang="en-US" dirty="0"/>
          </a:p>
          <a:p>
            <a:r>
              <a:rPr lang="en-US" dirty="0" err="1"/>
              <a:t>WiFi</a:t>
            </a:r>
            <a:r>
              <a:rPr lang="en-US" dirty="0"/>
              <a:t> packet are protected with channel coding/decoding against wireless interference. The hitchhiking ZigBee signal are be treated as interference. </a:t>
            </a:r>
          </a:p>
          <a:p>
            <a:endParaRPr lang="en-US" dirty="0"/>
          </a:p>
          <a:p>
            <a:r>
              <a:rPr lang="en-US" dirty="0"/>
              <a:t>As the toil example show, the </a:t>
            </a:r>
            <a:r>
              <a:rPr lang="en-US" dirty="0" err="1"/>
              <a:t>the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 data bits are appended by extra parity bits for redundancy. Hitchhiking ZigBee interfere with some </a:t>
            </a:r>
            <a:r>
              <a:rPr lang="en-US" dirty="0" err="1"/>
              <a:t>Wi</a:t>
            </a:r>
            <a:r>
              <a:rPr lang="en-US" altLang="zh-CN" dirty="0" err="1"/>
              <a:t>Fi</a:t>
            </a:r>
            <a:r>
              <a:rPr lang="en-US" altLang="zh-CN" dirty="0"/>
              <a:t> bits. And we desire to reconstruct ZigBee signal from these corrupted bits. </a:t>
            </a:r>
          </a:p>
          <a:p>
            <a:r>
              <a:rPr lang="en-US" dirty="0"/>
              <a:t>However, the channel decoder will try to get ride of these error and return an error free to </a:t>
            </a:r>
            <a:r>
              <a:rPr lang="en-US" dirty="0" err="1"/>
              <a:t>WiFi</a:t>
            </a:r>
            <a:r>
              <a:rPr lang="en-US" dirty="0"/>
              <a:t> software. If this happens, the decoded payload will lose the information of ZigBee signal</a:t>
            </a:r>
            <a:r>
              <a:rPr lang="en-US" altLang="zh-CN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337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 key observation is that channel decoding algorithm in the </a:t>
            </a:r>
            <a:r>
              <a:rPr lang="en-US" altLang="zh-CN" dirty="0" err="1"/>
              <a:t>WiFi</a:t>
            </a:r>
            <a:r>
              <a:rPr lang="en-US" altLang="zh-CN" dirty="0"/>
              <a:t> radio has a error correction capacity.  </a:t>
            </a:r>
          </a:p>
          <a:p>
            <a:r>
              <a:rPr lang="en-US" dirty="0"/>
              <a:t>When the number of error are within the capacity of the decoder the channel decoder can eliminate the errors. </a:t>
            </a:r>
          </a:p>
          <a:p>
            <a:endParaRPr lang="en-US" dirty="0"/>
          </a:p>
          <a:p>
            <a:r>
              <a:rPr lang="en-US" dirty="0"/>
              <a:t>In contrast, when the number of errors are beyond the capability. The channel decoder will not be able to correct the errors and as a result it keep the received data bits almost intact. And thus errors are retained and cannot used to obtain ZigBee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966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figure out the capacity, we conduct an empirical experiment with commodity </a:t>
            </a:r>
            <a:r>
              <a:rPr lang="en-US" dirty="0" err="1"/>
              <a:t>WiFi</a:t>
            </a:r>
            <a:r>
              <a:rPr lang="en-US" dirty="0"/>
              <a:t> chipset. </a:t>
            </a:r>
          </a:p>
          <a:p>
            <a:r>
              <a:rPr lang="en-US" dirty="0"/>
              <a:t>In the experiment, we generate </a:t>
            </a:r>
            <a:r>
              <a:rPr lang="en-US" dirty="0" err="1"/>
              <a:t>WiFi</a:t>
            </a:r>
            <a:r>
              <a:rPr lang="en-US" dirty="0"/>
              <a:t> packets with </a:t>
            </a:r>
            <a:r>
              <a:rPr lang="en-US" dirty="0" err="1"/>
              <a:t>Matlab</a:t>
            </a:r>
            <a:r>
              <a:rPr lang="en-US" dirty="0"/>
              <a:t> and USRP, which we deliberately create certain number of bit errors. Then the signal is decoded by commodity Wi-Fi chipset. We gradually increase the bit errors rate and examine the decoded payload to see when the channel decoder will break down.  </a:t>
            </a:r>
          </a:p>
          <a:p>
            <a:endParaRPr lang="en-US" dirty="0"/>
          </a:p>
          <a:p>
            <a:r>
              <a:rPr lang="en-US" dirty="0"/>
              <a:t>The figure below should the results. When the bit error ratio is below 1%, decoder can correct 100% the error. However, when the bit error ratios further increase above 5%, only 2% errors can be corrected.  According to our experiment, ZigBee and </a:t>
            </a:r>
            <a:r>
              <a:rPr lang="en-US" dirty="0" err="1"/>
              <a:t>LoRa</a:t>
            </a:r>
            <a:r>
              <a:rPr lang="en-US" dirty="0"/>
              <a:t> signal is sufficient to make the channel decoder ineffective.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0936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 this key observation, we propose waveform reconstruction. We first extract the corruption from the payload by comparing the received data with the original data. </a:t>
            </a:r>
          </a:p>
          <a:p>
            <a:endParaRPr lang="en-US" dirty="0"/>
          </a:p>
          <a:p>
            <a:r>
              <a:rPr lang="en-US" dirty="0"/>
              <a:t>We map the corrupted bits to subcarriers in the frequency domain, which obtain the frequency domain representation of the hitchhiking ZigBee signal.  Finally, </a:t>
            </a:r>
            <a:r>
              <a:rPr lang="en-US" dirty="0" err="1"/>
              <a:t>XFi</a:t>
            </a:r>
            <a:r>
              <a:rPr lang="en-US" dirty="0"/>
              <a:t> perform an inverse </a:t>
            </a:r>
            <a:r>
              <a:rPr lang="en-US" dirty="0" err="1"/>
              <a:t>fourier</a:t>
            </a:r>
            <a:r>
              <a:rPr lang="en-US" dirty="0"/>
              <a:t> transform to obtain the ZigBee signal in the time domain.</a:t>
            </a:r>
          </a:p>
          <a:p>
            <a:endParaRPr lang="en-US" dirty="0"/>
          </a:p>
          <a:p>
            <a:r>
              <a:rPr lang="en-US" dirty="0"/>
              <a:t>In the way, we can reconstruct the </a:t>
            </a:r>
            <a:r>
              <a:rPr lang="en-US" dirty="0" err="1"/>
              <a:t>hitchking</a:t>
            </a:r>
            <a:r>
              <a:rPr lang="en-US" dirty="0"/>
              <a:t> ZigBee signal from </a:t>
            </a:r>
            <a:r>
              <a:rPr lang="en-US" dirty="0" err="1"/>
              <a:t>WiFi</a:t>
            </a:r>
            <a:r>
              <a:rPr lang="en-US" dirty="0"/>
              <a:t> payload.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9572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Xfi</a:t>
            </a:r>
            <a:r>
              <a:rPr lang="en-US" dirty="0"/>
              <a:t> also address other critical issues such signal erasure, </a:t>
            </a:r>
            <a:r>
              <a:rPr lang="en-US" dirty="0" err="1"/>
              <a:t>WIFi</a:t>
            </a:r>
            <a:r>
              <a:rPr lang="en-US" dirty="0"/>
              <a:t> power </a:t>
            </a:r>
            <a:r>
              <a:rPr lang="en-US" dirty="0" err="1"/>
              <a:t>contron</a:t>
            </a:r>
            <a:r>
              <a:rPr lang="en-US" dirty="0"/>
              <a:t> and time synchronization . Please refer our paper for the details.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63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implement </a:t>
            </a:r>
            <a:r>
              <a:rPr lang="en-US" dirty="0" err="1"/>
              <a:t>Xfi</a:t>
            </a:r>
            <a:r>
              <a:rPr lang="en-US" dirty="0"/>
              <a:t> on Linux </a:t>
            </a:r>
            <a:r>
              <a:rPr lang="en-US" dirty="0" err="1"/>
              <a:t>WiFi</a:t>
            </a:r>
            <a:r>
              <a:rPr lang="en-US" dirty="0"/>
              <a:t> driver. To examine the generality of our method , we evaluate </a:t>
            </a:r>
            <a:r>
              <a:rPr lang="en-US" dirty="0" err="1"/>
              <a:t>Xfi</a:t>
            </a:r>
            <a:r>
              <a:rPr lang="en-US" dirty="0"/>
              <a:t> with </a:t>
            </a:r>
            <a:r>
              <a:rPr lang="en-US" dirty="0" err="1"/>
              <a:t>WiFi</a:t>
            </a:r>
            <a:r>
              <a:rPr lang="en-US" dirty="0"/>
              <a:t> chip from </a:t>
            </a:r>
            <a:r>
              <a:rPr lang="en-US" dirty="0" err="1"/>
              <a:t>qualcomm</a:t>
            </a:r>
            <a:r>
              <a:rPr lang="en-US" dirty="0"/>
              <a:t> Atheros, </a:t>
            </a:r>
            <a:r>
              <a:rPr lang="en-US" dirty="0" err="1"/>
              <a:t>mediatek</a:t>
            </a:r>
            <a:r>
              <a:rPr lang="en-US" dirty="0"/>
              <a:t> and </a:t>
            </a:r>
            <a:r>
              <a:rPr lang="en-US" dirty="0" err="1"/>
              <a:t>Realtek,etc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635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emulation demonstrate the reconstructed Zigbee approximate the standard signal well except for the sections are erased. This demonstrate that waveform reconstruction is very effective. </a:t>
            </a:r>
          </a:p>
          <a:p>
            <a:endParaRPr lang="en-US" dirty="0"/>
          </a:p>
          <a:p>
            <a:r>
              <a:rPr lang="en-US" dirty="0"/>
              <a:t>ZigBee data can be successfully decoded from the reconstructed signal. The results shows </a:t>
            </a:r>
            <a:r>
              <a:rPr lang="en-US" dirty="0" err="1"/>
              <a:t>Xfi</a:t>
            </a:r>
            <a:r>
              <a:rPr lang="en-US" dirty="0"/>
              <a:t> can reliably obtain ZigBee data under varying scenarios.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361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demonstrate the generality of our method, we also </a:t>
            </a:r>
            <a:r>
              <a:rPr lang="en-US" dirty="0" err="1"/>
              <a:t>evualte</a:t>
            </a:r>
            <a:r>
              <a:rPr lang="en-US" dirty="0"/>
              <a:t> it with </a:t>
            </a:r>
            <a:r>
              <a:rPr lang="en-US" dirty="0" err="1"/>
              <a:t>LoRa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4515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we showcase </a:t>
            </a:r>
            <a:r>
              <a:rPr lang="en-US" dirty="0" err="1"/>
              <a:t>Xfi</a:t>
            </a:r>
            <a:r>
              <a:rPr lang="en-US" dirty="0"/>
              <a:t> with a demo.  Commodity </a:t>
            </a:r>
            <a:r>
              <a:rPr lang="en-US" dirty="0" err="1"/>
              <a:t>WiFi</a:t>
            </a:r>
            <a:r>
              <a:rPr lang="en-US" dirty="0"/>
              <a:t> can collect light sensor reading from a </a:t>
            </a:r>
            <a:r>
              <a:rPr lang="en-US" dirty="0" err="1"/>
              <a:t>zigbee</a:t>
            </a:r>
            <a:r>
              <a:rPr lang="en-US" dirty="0"/>
              <a:t> lighter sensor.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B561C-29D2-C14D-B149-793146DCBD2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33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2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 Unicode MS" charset="0"/>
                <a:ea typeface="Arial Unicode MS" charset="0"/>
                <a:cs typeface="Arial Unicode MS" charset="0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34290" indent="0" algn="r">
              <a:buNone/>
              <a:defRPr>
                <a:solidFill>
                  <a:schemeClr val="tx1"/>
                </a:solidFill>
                <a:latin typeface="Arial Unicode MS" charset="0"/>
                <a:ea typeface="Arial Unicode MS" charset="0"/>
                <a:cs typeface="Arial Unicode MS" charset="0"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zh-CN" altLang="en-US" dirty="0"/>
              <a:t>单击此处编辑母版副标题样式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990077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796092"/>
          </a:xfrm>
        </p:spPr>
        <p:txBody>
          <a:bodyPr/>
          <a:lstStyle>
            <a:lvl1pPr>
              <a:defRPr>
                <a:latin typeface="Arial Unicode MS" charset="0"/>
                <a:ea typeface="Arial Unicode MS" charset="0"/>
                <a:cs typeface="Arial Unicode MS" charset="0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029200"/>
          </a:xfrm>
        </p:spPr>
        <p:txBody>
          <a:bodyPr/>
          <a:lstStyle>
            <a:lvl1pPr>
              <a:defRPr sz="2250">
                <a:latin typeface="Arial Unicode MS" charset="0"/>
                <a:ea typeface="Arial Unicode MS" charset="0"/>
                <a:cs typeface="Arial Unicode MS" charset="0"/>
              </a:defRPr>
            </a:lvl1pPr>
            <a:lvl2pPr marL="480060" indent="-185166">
              <a:buFont typeface="Wingdings" charset="2"/>
              <a:buChar char="q"/>
              <a:defRPr>
                <a:latin typeface="Arial Unicode MS" charset="0"/>
                <a:ea typeface="Arial Unicode MS" charset="0"/>
                <a:cs typeface="Arial Unicode MS" charset="0"/>
              </a:defRPr>
            </a:lvl2pPr>
            <a:lvl3pPr>
              <a:defRPr>
                <a:latin typeface="Arial Unicode MS" charset="0"/>
                <a:ea typeface="Arial Unicode MS" charset="0"/>
                <a:cs typeface="Arial Unicode MS" charset="0"/>
              </a:defRPr>
            </a:lvl3pPr>
            <a:lvl4pPr>
              <a:defRPr>
                <a:latin typeface="Arial Unicode MS" charset="0"/>
                <a:ea typeface="Arial Unicode MS" charset="0"/>
                <a:cs typeface="Arial Unicode MS" charset="0"/>
              </a:defRPr>
            </a:lvl4pPr>
            <a:lvl5pPr>
              <a:defRPr>
                <a:latin typeface="Arial Unicode MS" charset="0"/>
                <a:ea typeface="Arial Unicode MS" charset="0"/>
                <a:cs typeface="Arial Unicode MS" charset="0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3657600" y="6400804"/>
            <a:ext cx="762000" cy="365125"/>
          </a:xfrm>
        </p:spPr>
        <p:txBody>
          <a:bodyPr/>
          <a:lstStyle>
            <a:lvl1pPr>
              <a:defRPr sz="1500">
                <a:solidFill>
                  <a:srgbClr val="FFFF00"/>
                </a:solidFill>
                <a:latin typeface="+mn-lt"/>
              </a:defRPr>
            </a:lvl1pPr>
          </a:lstStyle>
          <a:p>
            <a:fld id="{7C767AD1-7CE3-4908-B8A1-7860D249BD3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590550" y="885408"/>
            <a:ext cx="8553450" cy="63084"/>
          </a:xfrm>
          <a:prstGeom prst="rect">
            <a:avLst/>
          </a:prstGeom>
          <a:solidFill>
            <a:srgbClr val="8B0025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b="1">
              <a:solidFill>
                <a:prstClr val="white"/>
              </a:solidFill>
            </a:endParaRPr>
          </a:p>
        </p:txBody>
      </p:sp>
      <p:sp>
        <p:nvSpPr>
          <p:cNvPr id="10" name="Slide Number Placeholder 22"/>
          <p:cNvSpPr txBox="1">
            <a:spLocks/>
          </p:cNvSpPr>
          <p:nvPr userDrawn="1"/>
        </p:nvSpPr>
        <p:spPr>
          <a:xfrm>
            <a:off x="0" y="885408"/>
            <a:ext cx="533400" cy="63084"/>
          </a:xfrm>
          <a:prstGeom prst="rect">
            <a:avLst/>
          </a:prstGeom>
          <a:solidFill>
            <a:srgbClr val="FFD443"/>
          </a:solidFill>
          <a:effectLst/>
        </p:spPr>
        <p:txBody>
          <a:bodyPr vert="horz" lIns="0" tIns="0" rIns="0" bIns="0" anchor="ctr" anchorCtr="0">
            <a:normAutofit fontScale="47500" lnSpcReduction="20000"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en-US" sz="105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225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2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165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7" name="灯片编号占位符 5"/>
          <p:cNvSpPr txBox="1">
            <a:spLocks/>
          </p:cNvSpPr>
          <p:nvPr userDrawn="1"/>
        </p:nvSpPr>
        <p:spPr>
          <a:xfrm>
            <a:off x="3657600" y="640080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2000" b="1" kern="12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fld id="{7C767AD1-7CE3-4908-B8A1-7860D249BD31}" type="slidenum">
              <a:rPr lang="zh-CN" altLang="en-US" sz="1500" smtClean="0"/>
              <a:pPr/>
              <a:t>‹#›</a:t>
            </a:fld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2062505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4038600" cy="4800600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4400" y="1447800"/>
            <a:ext cx="4038600" cy="4800600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796092"/>
          </a:xfrm>
        </p:spPr>
        <p:txBody>
          <a:bodyPr/>
          <a:lstStyle/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10" name="灯片编号占位符 5"/>
          <p:cNvSpPr txBox="1">
            <a:spLocks/>
          </p:cNvSpPr>
          <p:nvPr userDrawn="1"/>
        </p:nvSpPr>
        <p:spPr>
          <a:xfrm>
            <a:off x="3657600" y="640080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2000" b="1" kern="12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fld id="{7C767AD1-7CE3-4908-B8A1-7860D249BD31}" type="slidenum">
              <a:rPr lang="zh-CN" altLang="en-US" sz="1500" smtClean="0"/>
              <a:pPr/>
              <a:t>‹#›</a:t>
            </a:fld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314355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1515" y="152400"/>
            <a:ext cx="8229600" cy="762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1517" y="1447800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1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79342" y="1452310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1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91517" y="2107152"/>
            <a:ext cx="4040188" cy="3845720"/>
          </a:xfrm>
        </p:spPr>
        <p:txBody>
          <a:bodyPr tIns="0"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9342" y="2107152"/>
            <a:ext cx="4041775" cy="3845720"/>
          </a:xfrm>
        </p:spPr>
        <p:txBody>
          <a:bodyPr tIns="0"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0" name="灯片编号占位符 5"/>
          <p:cNvSpPr txBox="1">
            <a:spLocks/>
          </p:cNvSpPr>
          <p:nvPr userDrawn="1"/>
        </p:nvSpPr>
        <p:spPr>
          <a:xfrm>
            <a:off x="3657600" y="640080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2000" b="1" kern="12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fld id="{7C767AD1-7CE3-4908-B8A1-7860D249BD31}" type="slidenum">
              <a:rPr lang="zh-CN" altLang="en-US" sz="1500" smtClean="0"/>
              <a:pPr/>
              <a:t>‹#›</a:t>
            </a:fld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883050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796092"/>
          </a:xfrm>
        </p:spPr>
        <p:txBody>
          <a:bodyPr/>
          <a:lstStyle/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7" name="灯片编号占位符 5"/>
          <p:cNvSpPr txBox="1">
            <a:spLocks/>
          </p:cNvSpPr>
          <p:nvPr userDrawn="1"/>
        </p:nvSpPr>
        <p:spPr>
          <a:xfrm>
            <a:off x="3657600" y="640080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2000" b="1" kern="12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fld id="{7C767AD1-7CE3-4908-B8A1-7860D249BD31}" type="slidenum">
              <a:rPr lang="zh-CN" altLang="en-US" sz="1500" smtClean="0"/>
              <a:pPr/>
              <a:t>‹#›</a:t>
            </a:fld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1917278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 txBox="1">
            <a:spLocks/>
          </p:cNvSpPr>
          <p:nvPr userDrawn="1"/>
        </p:nvSpPr>
        <p:spPr>
          <a:xfrm>
            <a:off x="3657600" y="640080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2000" b="1" kern="12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fld id="{7C767AD1-7CE3-4908-B8A1-7860D249BD31}" type="slidenum">
              <a:rPr lang="zh-CN" altLang="en-US" sz="1500" smtClean="0"/>
              <a:pPr/>
              <a:t>‹#›</a:t>
            </a:fld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1072176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  <a:endParaRPr lang="en-US" altLang="en-US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25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  <a:p>
            <a:pPr lvl="1" eaLnBrk="1" latinLnBrk="0" hangingPunct="1"/>
            <a:r>
              <a:rPr kumimoji="0" lang="zh-CN" altLang="en-US" dirty="0"/>
              <a:t>第二级</a:t>
            </a:r>
          </a:p>
          <a:p>
            <a:pPr lvl="2" eaLnBrk="1" latinLnBrk="0" hangingPunct="1"/>
            <a:r>
              <a:rPr kumimoji="0" lang="zh-CN" altLang="en-US" dirty="0"/>
              <a:t>第三级</a:t>
            </a:r>
          </a:p>
          <a:p>
            <a:pPr lvl="3" eaLnBrk="1" latinLnBrk="0" hangingPunct="1"/>
            <a:r>
              <a:rPr kumimoji="0" lang="zh-CN" altLang="en-US" dirty="0"/>
              <a:t>第四级</a:t>
            </a:r>
          </a:p>
          <a:p>
            <a:pPr lvl="4" eaLnBrk="1" latinLnBrk="0" hangingPunct="1"/>
            <a:r>
              <a:rPr kumimoji="0" lang="zh-CN" altLang="en-US" dirty="0"/>
              <a:t>第五级</a:t>
            </a:r>
            <a:endParaRPr kumimoji="0" lang="en-US" dirty="0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9189DC-3A8F-4A61-87BE-45B9DB9A5DB2}" type="datetime1">
              <a:rPr lang="zh-CN" altLang="en-US" b="1" smtClean="0">
                <a:solidFill>
                  <a:srgbClr val="04617B">
                    <a:shade val="90000"/>
                  </a:srgbClr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2020/10/29</a:t>
            </a:fld>
            <a:endParaRPr lang="zh-CN" altLang="en-US" b="1">
              <a:solidFill>
                <a:srgbClr val="04617B">
                  <a:shade val="90000"/>
                </a:srgbClr>
              </a:solidFill>
              <a:latin typeface="Arial" pitchFamily="34" charset="0"/>
            </a:endParaRPr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2667000" y="6356354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04617B">
                  <a:shade val="90000"/>
                </a:srgbClr>
              </a:solidFill>
              <a:latin typeface="Arial" pitchFamily="34" charset="0"/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7924800" y="635635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767AD1-7CE3-4908-B8A1-7860D249BD31}" type="slidenum">
              <a:rPr lang="zh-CN" altLang="en-US" b="1" smtClean="0">
                <a:solidFill>
                  <a:srgbClr val="04617B">
                    <a:shade val="90000"/>
                  </a:srgbClr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 b="1">
              <a:solidFill>
                <a:srgbClr val="04617B">
                  <a:shade val="90000"/>
                </a:srgbClr>
              </a:solidFill>
              <a:latin typeface="Arial" pitchFamily="34" charset="0"/>
            </a:endParaRPr>
          </a:p>
        </p:txBody>
      </p:sp>
      <p:pic>
        <p:nvPicPr>
          <p:cNvPr id="14" name="Picture 10"/>
          <p:cNvPicPr>
            <a:picLocks noChangeAspect="1" noChangeArrowheads="1"/>
          </p:cNvPicPr>
          <p:nvPr userDrawn="1"/>
        </p:nvPicPr>
        <p:blipFill rotWithShape="1">
          <a:blip r:embed="rId10"/>
          <a:srcRect r="30435" b="6395"/>
          <a:stretch/>
        </p:blipFill>
        <p:spPr bwMode="auto">
          <a:xfrm>
            <a:off x="0" y="6412992"/>
            <a:ext cx="9144000" cy="441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日期占位符 29"/>
          <p:cNvSpPr txBox="1">
            <a:spLocks/>
          </p:cNvSpPr>
          <p:nvPr userDrawn="1"/>
        </p:nvSpPr>
        <p:spPr>
          <a:xfrm>
            <a:off x="-33867" y="6430967"/>
            <a:ext cx="1371600" cy="4794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rgbClr val="FFFF00"/>
                </a:solidFill>
                <a:latin typeface="Constantia"/>
              </a:rPr>
              <a:t> </a:t>
            </a:r>
            <a:fld id="{319E7D4C-C8A1-4545-BB41-D1C2167FB73B}" type="datetimeFigureOut">
              <a:rPr lang="zh-CN" altLang="en-US" sz="1200" smtClean="0">
                <a:solidFill>
                  <a:srgbClr val="FFFF00"/>
                </a:solidFill>
                <a:latin typeface="Constantia"/>
              </a:rPr>
              <a:pPr/>
              <a:t>2020/10/29</a:t>
            </a:fld>
            <a:endParaRPr lang="zh-CN" altLang="en-US" sz="1200" dirty="0">
              <a:solidFill>
                <a:srgbClr val="FFFF00"/>
              </a:solidFill>
              <a:latin typeface="Constantia"/>
            </a:endParaRPr>
          </a:p>
        </p:txBody>
      </p:sp>
      <p:sp>
        <p:nvSpPr>
          <p:cNvPr id="11" name="灯片编号占位符 5"/>
          <p:cNvSpPr txBox="1">
            <a:spLocks/>
          </p:cNvSpPr>
          <p:nvPr userDrawn="1"/>
        </p:nvSpPr>
        <p:spPr>
          <a:xfrm>
            <a:off x="3657600" y="640080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2000" b="1" kern="12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rgbClr val="FF3300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fld id="{7C767AD1-7CE3-4908-B8A1-7860D249BD31}" type="slidenum">
              <a:rPr lang="zh-CN" altLang="en-US" sz="1500" smtClean="0"/>
              <a:pPr/>
              <a:t>‹#›</a:t>
            </a:fld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214726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750" b="0" kern="1200">
          <a:ln>
            <a:noFill/>
          </a:ln>
          <a:solidFill>
            <a:schemeClr val="tx2"/>
          </a:solidFill>
          <a:effectLst/>
          <a:latin typeface="Arial Unicode MS" charset="0"/>
          <a:ea typeface="Arial Unicode MS" charset="0"/>
          <a:cs typeface="Arial Unicode MS" charset="0"/>
        </a:defRPr>
      </a:lvl1pPr>
    </p:titleStyle>
    <p:bodyStyle>
      <a:lvl1pPr marL="205740" indent="-20574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1950" kern="1200">
          <a:solidFill>
            <a:schemeClr val="tx1"/>
          </a:solidFill>
          <a:latin typeface="Arial Unicode MS" charset="0"/>
          <a:ea typeface="Arial Unicode MS" charset="0"/>
          <a:cs typeface="Arial Unicode MS" charset="0"/>
        </a:defRPr>
      </a:lvl1pPr>
      <a:lvl2pPr marL="480060" indent="-185166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" charset="2"/>
        <a:buChar char="q"/>
        <a:defRPr kumimoji="0" sz="1800" kern="1200">
          <a:solidFill>
            <a:schemeClr val="tx1"/>
          </a:solidFill>
          <a:latin typeface="Arial Unicode MS" charset="0"/>
          <a:ea typeface="Arial Unicode MS" charset="0"/>
          <a:cs typeface="Arial Unicode MS" charset="0"/>
        </a:defRPr>
      </a:lvl2pPr>
      <a:lvl3pPr marL="685800" indent="-185166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1575" kern="1200">
          <a:solidFill>
            <a:schemeClr val="tx1"/>
          </a:solidFill>
          <a:latin typeface="Arial Unicode MS" charset="0"/>
          <a:ea typeface="Arial Unicode MS" charset="0"/>
          <a:cs typeface="Arial Unicode MS" charset="0"/>
        </a:defRPr>
      </a:lvl3pPr>
      <a:lvl4pPr marL="891540" indent="-157734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Arial Unicode MS" charset="0"/>
          <a:ea typeface="Arial Unicode MS" charset="0"/>
          <a:cs typeface="Arial Unicode MS" charset="0"/>
        </a:defRPr>
      </a:lvl4pPr>
      <a:lvl5pPr marL="1097280" indent="-157734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Arial Unicode MS" charset="0"/>
          <a:ea typeface="Arial Unicode MS" charset="0"/>
          <a:cs typeface="Arial Unicode MS" charset="0"/>
        </a:defRPr>
      </a:lvl5pPr>
      <a:lvl6pPr marL="1303020" indent="-157734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indent="-13716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645920" indent="-137160" algn="l" rtl="0" eaLnBrk="1" latinLnBrk="0" hangingPunct="1">
        <a:spcBef>
          <a:spcPct val="20000"/>
        </a:spcBef>
        <a:buClr>
          <a:schemeClr val="tx2"/>
        </a:buClr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51660" indent="-13716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3.gif"/><Relationship Id="rId5" Type="http://schemas.openxmlformats.org/officeDocument/2006/relationships/image" Target="../media/image20.png"/><Relationship Id="rId4" Type="http://schemas.openxmlformats.org/officeDocument/2006/relationships/image" Target="../media/image10.jpeg"/><Relationship Id="rId9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25.png"/><Relationship Id="rId5" Type="http://schemas.openxmlformats.org/officeDocument/2006/relationships/image" Target="../media/image10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26.jp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5788" y="971550"/>
            <a:ext cx="7972425" cy="1543050"/>
          </a:xfrm>
        </p:spPr>
        <p:txBody>
          <a:bodyPr>
            <a:noAutofit/>
          </a:bodyPr>
          <a:lstStyle/>
          <a:p>
            <a:pPr algn="ctr"/>
            <a:r>
              <a:rPr lang="en-US" sz="3000" dirty="0" err="1"/>
              <a:t>XFi</a:t>
            </a:r>
            <a:r>
              <a:rPr lang="en-US" sz="3000" dirty="0"/>
              <a:t>: Cross-Technology IoT Data Collection via Commodity </a:t>
            </a:r>
            <a:r>
              <a:rPr lang="en-US" sz="3000" dirty="0" err="1"/>
              <a:t>WiFi</a:t>
            </a:r>
            <a:endParaRPr lang="en-US" sz="3000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83733" y="3007639"/>
            <a:ext cx="5976534" cy="1885950"/>
          </a:xfrm>
        </p:spPr>
        <p:txBody>
          <a:bodyPr>
            <a:normAutofit fontScale="25000" lnSpcReduction="20000"/>
          </a:bodyPr>
          <a:lstStyle/>
          <a:p>
            <a:r>
              <a:rPr lang="en-US" altLang="zh-CN" sz="7200" b="1" i="1" u="sng" dirty="0"/>
              <a:t>Ruofeng</a:t>
            </a:r>
            <a:r>
              <a:rPr lang="zh-CN" altLang="en-US" sz="7200" b="1" i="1" u="sng" dirty="0"/>
              <a:t> </a:t>
            </a:r>
            <a:r>
              <a:rPr lang="en-US" altLang="zh-CN" sz="7200" b="1" i="1" u="sng" dirty="0"/>
              <a:t>Liu</a:t>
            </a:r>
            <a:r>
              <a:rPr lang="en-US" altLang="zh-CN" sz="7200" b="1" i="1" dirty="0"/>
              <a:t>,</a:t>
            </a:r>
            <a:r>
              <a:rPr lang="zh-CN" altLang="en-US" sz="7200" b="1" i="1" dirty="0"/>
              <a:t> </a:t>
            </a:r>
            <a:r>
              <a:rPr lang="en-US" altLang="zh-CN" sz="7200" i="1" dirty="0" err="1"/>
              <a:t>Zhimeng</a:t>
            </a:r>
            <a:r>
              <a:rPr lang="en-US" altLang="zh-CN" sz="7200" i="1" dirty="0"/>
              <a:t> Yin,</a:t>
            </a:r>
            <a:r>
              <a:rPr lang="zh-CN" altLang="en-US" sz="7200" i="1" dirty="0"/>
              <a:t> </a:t>
            </a:r>
            <a:r>
              <a:rPr lang="en-US" altLang="zh-CN" sz="7200" i="1" dirty="0" err="1"/>
              <a:t>Wenchao</a:t>
            </a:r>
            <a:r>
              <a:rPr lang="en-US" altLang="zh-CN" sz="7200" i="1" dirty="0"/>
              <a:t> Jiang,</a:t>
            </a:r>
            <a:r>
              <a:rPr lang="zh-CN" altLang="en-US" sz="7200" i="1" dirty="0"/>
              <a:t> </a:t>
            </a:r>
            <a:r>
              <a:rPr lang="en-US" altLang="zh-CN" sz="7200" i="1" dirty="0"/>
              <a:t>and</a:t>
            </a:r>
            <a:r>
              <a:rPr lang="zh-CN" altLang="en-US" sz="7200" i="1" dirty="0"/>
              <a:t> </a:t>
            </a:r>
            <a:r>
              <a:rPr lang="en-US" altLang="zh-CN" sz="7200" i="1" dirty="0"/>
              <a:t>Tian</a:t>
            </a:r>
            <a:r>
              <a:rPr lang="zh-CN" altLang="en-US" sz="7200" i="1" dirty="0"/>
              <a:t> </a:t>
            </a:r>
            <a:r>
              <a:rPr lang="en-US" altLang="zh-CN" sz="7200" i="1" dirty="0"/>
              <a:t>He</a:t>
            </a:r>
          </a:p>
          <a:p>
            <a:endParaRPr lang="en-US" altLang="zh-CN" sz="7200" i="1" dirty="0"/>
          </a:p>
          <a:p>
            <a:r>
              <a:rPr lang="en-US" altLang="ko-KR" sz="7200" dirty="0"/>
              <a:t>University of Minnesota</a:t>
            </a:r>
          </a:p>
          <a:p>
            <a:endParaRPr lang="en-US" altLang="zh-CN" sz="7200" dirty="0"/>
          </a:p>
          <a:p>
            <a:r>
              <a:rPr lang="en-US" altLang="zh-CN" sz="7200" dirty="0"/>
              <a:t>ICNP</a:t>
            </a:r>
            <a:r>
              <a:rPr lang="zh-CN" altLang="en-US" sz="7200" dirty="0"/>
              <a:t> </a:t>
            </a:r>
            <a:r>
              <a:rPr lang="en-US" altLang="zh-CN" sz="7200" dirty="0"/>
              <a:t>2020,</a:t>
            </a:r>
            <a:r>
              <a:rPr lang="zh-CN" altLang="en-US" sz="7200" dirty="0"/>
              <a:t> </a:t>
            </a:r>
            <a:r>
              <a:rPr lang="en-US" altLang="zh-CN" sz="7200" dirty="0"/>
              <a:t>Madrid</a:t>
            </a:r>
          </a:p>
          <a:p>
            <a:r>
              <a:rPr lang="en-US" altLang="zh-CN" sz="7200" dirty="0"/>
              <a:t>Oct</a:t>
            </a:r>
            <a:r>
              <a:rPr lang="zh-CN" altLang="en-US" sz="7200" dirty="0"/>
              <a:t> </a:t>
            </a:r>
            <a:r>
              <a:rPr lang="en-US" altLang="zh-CN" sz="7200" dirty="0"/>
              <a:t>16</a:t>
            </a:r>
            <a:r>
              <a:rPr lang="en-US" altLang="zh-CN" sz="7200" baseline="30000" dirty="0"/>
              <a:t>st</a:t>
            </a:r>
            <a:r>
              <a:rPr lang="en-US" altLang="zh-CN" sz="7200" dirty="0"/>
              <a:t>,</a:t>
            </a:r>
            <a:r>
              <a:rPr lang="zh-CN" altLang="en-US" sz="7200" dirty="0"/>
              <a:t> </a:t>
            </a:r>
            <a:r>
              <a:rPr lang="en-US" altLang="zh-CN" sz="7200" dirty="0"/>
              <a:t>2020</a:t>
            </a:r>
          </a:p>
          <a:p>
            <a:endParaRPr lang="en-US" altLang="ko-KR" sz="72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eaLnBrk="1" hangingPunct="1"/>
            <a:endParaRPr lang="en-US" altLang="ko-KR" b="1" baseline="30000" dirty="0">
              <a:solidFill>
                <a:schemeClr val="tx1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ko-KR" dirty="0"/>
          </a:p>
        </p:txBody>
      </p:sp>
      <p:pic>
        <p:nvPicPr>
          <p:cNvPr id="6" name="M2out202_136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96029" y="5550814"/>
            <a:ext cx="1795571" cy="9881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0C0EFD-4FA4-438E-B291-CDDD10014E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846" y="4807368"/>
            <a:ext cx="1868242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639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Global LWPAN Market 2017-2023">
            <a:extLst>
              <a:ext uri="{FF2B5EF4-FFF2-40B4-BE49-F238E27FC236}">
                <a16:creationId xmlns:a16="http://schemas.microsoft.com/office/drawing/2014/main" id="{323B1B30-0DB5-448B-BB9D-714FBB817D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" t="2368" r="7437" b="4071"/>
          <a:stretch/>
        </p:blipFill>
        <p:spPr bwMode="auto">
          <a:xfrm>
            <a:off x="5260012" y="4278010"/>
            <a:ext cx="2974668" cy="212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1190D4-9FD7-485C-B755-840321896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Trends of IoT Devices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B0FA0-B9D8-4421-BE81-E1E359CF7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0316B5BC-31AB-48D5-9847-6A39C5162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987" y="3294201"/>
            <a:ext cx="2140398" cy="120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Ra in a nutshell: everything you need to know about LoRaWAN">
            <a:extLst>
              <a:ext uri="{FF2B5EF4-FFF2-40B4-BE49-F238E27FC236}">
                <a16:creationId xmlns:a16="http://schemas.microsoft.com/office/drawing/2014/main" id="{3FDCD6D8-FBF4-4149-939A-8C4C9AF47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091" y="3524370"/>
            <a:ext cx="1347649" cy="75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10BA3A4-ADA2-4C49-955F-5F18F962CB9B}"/>
              </a:ext>
            </a:extLst>
          </p:cNvPr>
          <p:cNvSpPr txBox="1"/>
          <p:nvPr/>
        </p:nvSpPr>
        <p:spPr>
          <a:xfrm>
            <a:off x="730068" y="1509436"/>
            <a:ext cx="38937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market of IoT devices </a:t>
            </a:r>
          </a:p>
          <a:p>
            <a:pPr algn="ctr"/>
            <a:r>
              <a:rPr lang="en-US" sz="2400" dirty="0"/>
              <a:t>is growing fast </a:t>
            </a:r>
          </a:p>
          <a:p>
            <a:pPr algn="ctr"/>
            <a:r>
              <a:rPr lang="en-US" sz="2400" dirty="0"/>
              <a:t>w/ various emerging wireless protocols.</a:t>
            </a:r>
          </a:p>
        </p:txBody>
      </p:sp>
      <p:pic>
        <p:nvPicPr>
          <p:cNvPr id="8196" name="Picture 4" descr="Zigbee Market">
            <a:extLst>
              <a:ext uri="{FF2B5EF4-FFF2-40B4-BE49-F238E27FC236}">
                <a16:creationId xmlns:a16="http://schemas.microsoft.com/office/drawing/2014/main" id="{6B19BE46-AF87-49F7-9B41-7FAA10F6C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68" y="4279053"/>
            <a:ext cx="3399702" cy="203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Global IoT market to reach $318 billion by 2023, says GlobalData">
            <a:extLst>
              <a:ext uri="{FF2B5EF4-FFF2-40B4-BE49-F238E27FC236}">
                <a16:creationId xmlns:a16="http://schemas.microsoft.com/office/drawing/2014/main" id="{94EDFDC8-56CF-4642-97E1-711EAB7BF5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0"/>
          <a:stretch/>
        </p:blipFill>
        <p:spPr bwMode="auto">
          <a:xfrm>
            <a:off x="4996256" y="1172804"/>
            <a:ext cx="3151061" cy="225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317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B8E45C2-1BF7-4B09-BC30-436C6B450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029200"/>
          </a:xfrm>
        </p:spPr>
        <p:txBody>
          <a:bodyPr/>
          <a:lstStyle/>
          <a:p>
            <a:r>
              <a:rPr lang="en-US" sz="2400" dirty="0"/>
              <a:t>Collecting IoT data using our mobile devices can inspire a lot of interesting applications.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5F9514-8A0B-46FA-B414-0DD146302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207" y="71627"/>
            <a:ext cx="8940800" cy="796092"/>
          </a:xfrm>
        </p:spPr>
        <p:txBody>
          <a:bodyPr>
            <a:normAutofit/>
          </a:bodyPr>
          <a:lstStyle/>
          <a:p>
            <a:r>
              <a:rPr lang="en-US" dirty="0"/>
              <a:t>IoT Data Collection with Mobile Devices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1B20C-75E2-4B3A-8EEF-8E519A75D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pic>
        <p:nvPicPr>
          <p:cNvPr id="6" name="Picture 4" descr="Device Detail Front">
            <a:extLst>
              <a:ext uri="{FF2B5EF4-FFF2-40B4-BE49-F238E27FC236}">
                <a16:creationId xmlns:a16="http://schemas.microsoft.com/office/drawing/2014/main" id="{CFEE3E6C-6DE8-4F66-A22C-95D90AAFF8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" r="6696"/>
          <a:stretch/>
        </p:blipFill>
        <p:spPr bwMode="auto">
          <a:xfrm>
            <a:off x="5950207" y="2647949"/>
            <a:ext cx="907270" cy="179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6E8F1B0-880A-4353-89B1-C45A227D1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00" y="2377426"/>
            <a:ext cx="2140398" cy="120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oRa in a nutshell: everything you need to know about LoRaWAN">
            <a:extLst>
              <a:ext uri="{FF2B5EF4-FFF2-40B4-BE49-F238E27FC236}">
                <a16:creationId xmlns:a16="http://schemas.microsoft.com/office/drawing/2014/main" id="{10EF9668-D026-48F1-B75D-EEE084D29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639" y="3780481"/>
            <a:ext cx="1347649" cy="75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31FAD9C4-E5AC-48B6-92BE-F0947CD1E157}"/>
              </a:ext>
            </a:extLst>
          </p:cNvPr>
          <p:cNvSpPr txBox="1"/>
          <p:nvPr/>
        </p:nvSpPr>
        <p:spPr>
          <a:xfrm>
            <a:off x="5275129" y="4443800"/>
            <a:ext cx="22686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/>
              <a:t> mobile devices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1DB07704-841A-4EFD-8937-2CF05301DADD}"/>
              </a:ext>
            </a:extLst>
          </p:cNvPr>
          <p:cNvSpPr/>
          <p:nvPr/>
        </p:nvSpPr>
        <p:spPr>
          <a:xfrm>
            <a:off x="3904970" y="2932126"/>
            <a:ext cx="1539007" cy="134467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IoT Data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2182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18447-13BC-4323-8712-61ED9E15F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IoT Data Collection with Mobile Devices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1BD0ED-C38D-49B2-B237-98D7420D3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pic>
        <p:nvPicPr>
          <p:cNvPr id="6" name="Picture 4" descr="Device Detail Front">
            <a:extLst>
              <a:ext uri="{FF2B5EF4-FFF2-40B4-BE49-F238E27FC236}">
                <a16:creationId xmlns:a16="http://schemas.microsoft.com/office/drawing/2014/main" id="{444D4F33-49F9-4F2D-993D-55C25C5F88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" r="6696"/>
          <a:stretch/>
        </p:blipFill>
        <p:spPr bwMode="auto">
          <a:xfrm>
            <a:off x="4118365" y="2683474"/>
            <a:ext cx="907270" cy="179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ECF18F-F57C-4A2E-9CF9-F1FEE1E11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2" y="2459600"/>
            <a:ext cx="2140398" cy="120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LoRa in a nutshell: everything you need to know about LoRaWAN">
            <a:extLst>
              <a:ext uri="{FF2B5EF4-FFF2-40B4-BE49-F238E27FC236}">
                <a16:creationId xmlns:a16="http://schemas.microsoft.com/office/drawing/2014/main" id="{5194AE50-B42B-4994-9D95-789E9043F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34" y="3581399"/>
            <a:ext cx="1347649" cy="75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1D5666C5-D5FE-436C-A058-D820DB12E40B}"/>
              </a:ext>
            </a:extLst>
          </p:cNvPr>
          <p:cNvSpPr/>
          <p:nvPr/>
        </p:nvSpPr>
        <p:spPr>
          <a:xfrm>
            <a:off x="2295897" y="2954434"/>
            <a:ext cx="1539007" cy="134467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IoT Data</a:t>
            </a:r>
          </a:p>
        </p:txBody>
      </p:sp>
      <p:pic>
        <p:nvPicPr>
          <p:cNvPr id="1030" name="Picture 6" descr="AU 2014 Handout: Using SensorTag as a Low-Cost Sensor Array for AutoCAD -  Through the Interface">
            <a:extLst>
              <a:ext uri="{FF2B5EF4-FFF2-40B4-BE49-F238E27FC236}">
                <a16:creationId xmlns:a16="http://schemas.microsoft.com/office/drawing/2014/main" id="{A3C2D97F-35AB-4503-9407-87EDD34FF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115" y="1805432"/>
            <a:ext cx="2130073" cy="397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37AB181-153E-4908-9D8C-2777D6029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029200"/>
          </a:xfrm>
        </p:spPr>
        <p:txBody>
          <a:bodyPr/>
          <a:lstStyle/>
          <a:p>
            <a:r>
              <a:rPr lang="en-US" sz="2400" dirty="0"/>
              <a:t>User Interface and Data Visualization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371CB12-EE98-4C9B-9BCE-27FC891FBA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812" y="4448914"/>
            <a:ext cx="844100" cy="117190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3E89636-07AD-4DA4-8A6B-240CFC87C969}"/>
              </a:ext>
            </a:extLst>
          </p:cNvPr>
          <p:cNvSpPr txBox="1"/>
          <p:nvPr/>
        </p:nvSpPr>
        <p:spPr>
          <a:xfrm>
            <a:off x="6361200" y="5468034"/>
            <a:ext cx="1697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rial Unicode MS" charset="0"/>
                <a:ea typeface="Arial Unicode MS" charset="0"/>
                <a:cs typeface="Arial Unicode MS" charset="0"/>
              </a:rPr>
              <a:t>Display</a:t>
            </a:r>
            <a:endParaRPr lang="en-US" sz="2800" b="1" dirty="0">
              <a:latin typeface="Arial Unicode MS" charset="0"/>
              <a:ea typeface="Arial Unicode MS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92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29BCA-731E-490C-8CDC-3AAD56EAC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IoT Data Collection with Mobile Devices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371A46-8603-4502-B6C2-02568FF73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pic>
        <p:nvPicPr>
          <p:cNvPr id="6" name="Picture 4" descr="Device Detail Front">
            <a:extLst>
              <a:ext uri="{FF2B5EF4-FFF2-40B4-BE49-F238E27FC236}">
                <a16:creationId xmlns:a16="http://schemas.microsoft.com/office/drawing/2014/main" id="{F4134933-626F-432B-B760-253AB3379F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" r="6696"/>
          <a:stretch/>
        </p:blipFill>
        <p:spPr bwMode="auto">
          <a:xfrm>
            <a:off x="4118365" y="2683474"/>
            <a:ext cx="907270" cy="179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6764D7-2298-4821-BBE6-4E1F88B41C3F}"/>
              </a:ext>
            </a:extLst>
          </p:cNvPr>
          <p:cNvSpPr txBox="1"/>
          <p:nvPr/>
        </p:nvSpPr>
        <p:spPr>
          <a:xfrm>
            <a:off x="3410234" y="4431768"/>
            <a:ext cx="46185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/>
              <a:t> mobile devices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EAEF99-D160-4A8D-949A-2B968A393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2" y="2459600"/>
            <a:ext cx="2140398" cy="120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LoRa in a nutshell: everything you need to know about LoRaWAN">
            <a:extLst>
              <a:ext uri="{FF2B5EF4-FFF2-40B4-BE49-F238E27FC236}">
                <a16:creationId xmlns:a16="http://schemas.microsoft.com/office/drawing/2014/main" id="{5908B888-0B43-407E-999A-0F9718E43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78" y="3763114"/>
            <a:ext cx="1347649" cy="75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ADF1E0D4-A3C7-433F-BB63-80DA81B841B4}"/>
              </a:ext>
            </a:extLst>
          </p:cNvPr>
          <p:cNvSpPr/>
          <p:nvPr/>
        </p:nvSpPr>
        <p:spPr>
          <a:xfrm>
            <a:off x="2295897" y="2954434"/>
            <a:ext cx="1539007" cy="134467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IoT Data</a:t>
            </a:r>
          </a:p>
        </p:txBody>
      </p:sp>
      <p:pic>
        <p:nvPicPr>
          <p:cNvPr id="2050" name="Picture 2" descr="A closer look at AI: neural networks and deep learning">
            <a:extLst>
              <a:ext uri="{FF2B5EF4-FFF2-40B4-BE49-F238E27FC236}">
                <a16:creationId xmlns:a16="http://schemas.microsoft.com/office/drawing/2014/main" id="{FC180D50-3CF7-4158-B5C5-DF3F88EF1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573" y="2277408"/>
            <a:ext cx="2745006" cy="274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27568CC-0705-4474-B13E-36C076E70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029200"/>
          </a:xfrm>
        </p:spPr>
        <p:txBody>
          <a:bodyPr/>
          <a:lstStyle/>
          <a:p>
            <a:r>
              <a:rPr lang="en-US" sz="2400" dirty="0"/>
              <a:t>Sensor Fusion and Machine Learning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54EE35-2BA9-4214-9869-CAC35394DD5F}"/>
              </a:ext>
            </a:extLst>
          </p:cNvPr>
          <p:cNvSpPr txBox="1"/>
          <p:nvPr/>
        </p:nvSpPr>
        <p:spPr>
          <a:xfrm>
            <a:off x="5920122" y="4977366"/>
            <a:ext cx="2800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rial Unicode MS" charset="0"/>
                <a:ea typeface="Arial Unicode MS" charset="0"/>
                <a:cs typeface="Arial Unicode MS" charset="0"/>
              </a:rPr>
              <a:t>Computation</a:t>
            </a:r>
            <a:endParaRPr lang="en-US" sz="2800" b="1" dirty="0">
              <a:latin typeface="Arial Unicode MS" charset="0"/>
              <a:ea typeface="Arial Unicode MS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43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29BCA-731E-490C-8CDC-3AAD56EAC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IoT Data Collection with Mobile Devices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371A46-8603-4502-B6C2-02568FF73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pic>
        <p:nvPicPr>
          <p:cNvPr id="6" name="Picture 4" descr="Device Detail Front">
            <a:extLst>
              <a:ext uri="{FF2B5EF4-FFF2-40B4-BE49-F238E27FC236}">
                <a16:creationId xmlns:a16="http://schemas.microsoft.com/office/drawing/2014/main" id="{F4134933-626F-432B-B760-253AB3379F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" r="6696"/>
          <a:stretch/>
        </p:blipFill>
        <p:spPr bwMode="auto">
          <a:xfrm>
            <a:off x="4118365" y="2683474"/>
            <a:ext cx="907270" cy="179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6764D7-2298-4821-BBE6-4E1F88B41C3F}"/>
              </a:ext>
            </a:extLst>
          </p:cNvPr>
          <p:cNvSpPr txBox="1"/>
          <p:nvPr/>
        </p:nvSpPr>
        <p:spPr>
          <a:xfrm>
            <a:off x="3410234" y="4431768"/>
            <a:ext cx="46185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/>
              <a:t> mobile devices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EAEF99-D160-4A8D-949A-2B968A393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2" y="2459600"/>
            <a:ext cx="2140398" cy="120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LoRa in a nutshell: everything you need to know about LoRaWAN">
            <a:extLst>
              <a:ext uri="{FF2B5EF4-FFF2-40B4-BE49-F238E27FC236}">
                <a16:creationId xmlns:a16="http://schemas.microsoft.com/office/drawing/2014/main" id="{5908B888-0B43-407E-999A-0F9718E43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78" y="3763114"/>
            <a:ext cx="1347649" cy="75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ADF1E0D4-A3C7-433F-BB63-80DA81B841B4}"/>
              </a:ext>
            </a:extLst>
          </p:cNvPr>
          <p:cNvSpPr/>
          <p:nvPr/>
        </p:nvSpPr>
        <p:spPr>
          <a:xfrm>
            <a:off x="2295897" y="2954434"/>
            <a:ext cx="1539007" cy="134467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IoT Data</a:t>
            </a:r>
          </a:p>
        </p:txBody>
      </p:sp>
      <p:pic>
        <p:nvPicPr>
          <p:cNvPr id="3076" name="Picture 4" descr="LTE Base Station Classifications - Techplayon">
            <a:extLst>
              <a:ext uri="{FF2B5EF4-FFF2-40B4-BE49-F238E27FC236}">
                <a16:creationId xmlns:a16="http://schemas.microsoft.com/office/drawing/2014/main" id="{0F77E9B2-B1CC-4083-900E-E9BEF8E11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632" y="3122514"/>
            <a:ext cx="1145961" cy="108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loud icon - OLC">
            <a:extLst>
              <a:ext uri="{FF2B5EF4-FFF2-40B4-BE49-F238E27FC236}">
                <a16:creationId xmlns:a16="http://schemas.microsoft.com/office/drawing/2014/main" id="{B0571091-0B88-4804-986A-73C7FC097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326" y="2503260"/>
            <a:ext cx="2726232" cy="179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8FAEB8C-8180-49E6-A454-87A5DCF4F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029200"/>
          </a:xfrm>
        </p:spPr>
        <p:txBody>
          <a:bodyPr/>
          <a:lstStyle/>
          <a:p>
            <a:r>
              <a:rPr lang="en-US" sz="2400" dirty="0"/>
              <a:t> IoT Gateway and Ubiquitous Internet Connectivity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488245-6171-470C-8BB3-8FEAE9FAECA2}"/>
              </a:ext>
            </a:extLst>
          </p:cNvPr>
          <p:cNvSpPr txBox="1"/>
          <p:nvPr/>
        </p:nvSpPr>
        <p:spPr>
          <a:xfrm>
            <a:off x="6274383" y="4399141"/>
            <a:ext cx="2698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rial Unicode MS" charset="0"/>
                <a:ea typeface="Arial Unicode MS" charset="0"/>
                <a:cs typeface="Arial Unicode MS" charset="0"/>
              </a:rPr>
              <a:t>Connectivity</a:t>
            </a:r>
            <a:endParaRPr lang="en-US" sz="2800" b="1" dirty="0">
              <a:latin typeface="Arial Unicode MS" charset="0"/>
              <a:ea typeface="Arial Unicode MS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752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0FF00-2130-483C-896D-138A1A96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Discrepancy of IoT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08415-2353-4E6A-9393-AB92062C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066800"/>
            <a:ext cx="8907379" cy="5029200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Due t</a:t>
            </a:r>
            <a:r>
              <a:rPr lang="en-US" sz="2400" dirty="0"/>
              <a:t>o the limitations in size and complexity, mobile devices are manufactured with limited choices of wireless radios.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49EEA5-410C-464F-A3FE-0FB1458FB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pic>
        <p:nvPicPr>
          <p:cNvPr id="6" name="Picture 4" descr="Device Detail Front">
            <a:extLst>
              <a:ext uri="{FF2B5EF4-FFF2-40B4-BE49-F238E27FC236}">
                <a16:creationId xmlns:a16="http://schemas.microsoft.com/office/drawing/2014/main" id="{5C5B1689-DC05-4B6E-ACB9-BC5EFEF160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" r="6696"/>
          <a:stretch/>
        </p:blipFill>
        <p:spPr bwMode="auto">
          <a:xfrm>
            <a:off x="1329019" y="2967260"/>
            <a:ext cx="1005495" cy="199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2EFFEE87-6C1B-49A5-8775-A10298755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892" y="3003749"/>
            <a:ext cx="2140398" cy="120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LoRa in a nutshell: everything you need to know about LoRaWAN">
            <a:extLst>
              <a:ext uri="{FF2B5EF4-FFF2-40B4-BE49-F238E27FC236}">
                <a16:creationId xmlns:a16="http://schemas.microsoft.com/office/drawing/2014/main" id="{32D8011F-3362-4238-8B68-4F6E93582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643" y="4207723"/>
            <a:ext cx="1347649" cy="75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d-cross | Outpost 24">
            <a:extLst>
              <a:ext uri="{FF2B5EF4-FFF2-40B4-BE49-F238E27FC236}">
                <a16:creationId xmlns:a16="http://schemas.microsoft.com/office/drawing/2014/main" id="{6B601286-BDFC-4E28-8EDD-DD87A3A58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287" y="3332698"/>
            <a:ext cx="633130" cy="5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red-cross | Outpost 24">
            <a:extLst>
              <a:ext uri="{FF2B5EF4-FFF2-40B4-BE49-F238E27FC236}">
                <a16:creationId xmlns:a16="http://schemas.microsoft.com/office/drawing/2014/main" id="{EF44CC32-75C2-4C80-940B-F0AF8E3C3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90" y="4278614"/>
            <a:ext cx="633130" cy="5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rrow: Left-Right 19">
            <a:extLst>
              <a:ext uri="{FF2B5EF4-FFF2-40B4-BE49-F238E27FC236}">
                <a16:creationId xmlns:a16="http://schemas.microsoft.com/office/drawing/2014/main" id="{E2889FF6-C661-4A82-98E5-8537479CBAAE}"/>
              </a:ext>
            </a:extLst>
          </p:cNvPr>
          <p:cNvSpPr/>
          <p:nvPr/>
        </p:nvSpPr>
        <p:spPr>
          <a:xfrm>
            <a:off x="3106116" y="3952931"/>
            <a:ext cx="1347649" cy="278398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1D1936-01A6-41E9-9A84-AC14CBE8E370}"/>
              </a:ext>
            </a:extLst>
          </p:cNvPr>
          <p:cNvSpPr txBox="1"/>
          <p:nvPr/>
        </p:nvSpPr>
        <p:spPr>
          <a:xfrm>
            <a:off x="2565194" y="3332698"/>
            <a:ext cx="25506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Incompatible</a:t>
            </a:r>
          </a:p>
        </p:txBody>
      </p:sp>
    </p:spTree>
    <p:extLst>
      <p:ext uri="{BB962C8B-B14F-4D97-AF65-F5344CB8AC3E}">
        <p14:creationId xmlns:p14="http://schemas.microsoft.com/office/powerpoint/2010/main" val="2304178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0CEE9-05A1-404C-9678-FEA0B67B7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 of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23675-7079-41A7-99C7-1A0A8A310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8991600" cy="5029200"/>
          </a:xfrm>
        </p:spPr>
        <p:txBody>
          <a:bodyPr/>
          <a:lstStyle/>
          <a:p>
            <a:r>
              <a:rPr lang="en-US" sz="2400" dirty="0"/>
              <a:t>Cramming ZigBee radio into Smartphone was not successful.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28FCC4-64C2-43C2-83E3-D963EF7AE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0D14AF-1CD7-41AF-B554-0E20F699BF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795"/>
          <a:stretch/>
        </p:blipFill>
        <p:spPr>
          <a:xfrm>
            <a:off x="5111509" y="2231528"/>
            <a:ext cx="3891152" cy="18929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0E517A-1F0B-4FD7-84FE-B46692E1D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509" y="3275263"/>
            <a:ext cx="3651491" cy="1547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62FEB0-1E38-4566-9BCB-2CAB70A673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170" y="2238632"/>
            <a:ext cx="4636762" cy="2584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5399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DD33-5A1D-42FE-885B-F7FFEBE4A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Cross-technology IoT Data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51549-DA69-4286-9C26-545C3E76D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Can </a:t>
            </a:r>
            <a:r>
              <a:rPr lang="en-US" altLang="zh-CN" sz="2400" dirty="0"/>
              <a:t>mobile device use Wi-Fi radios to collect data from ZigBee and </a:t>
            </a:r>
            <a:r>
              <a:rPr lang="en-US" altLang="zh-CN" sz="2400" dirty="0" err="1"/>
              <a:t>LoRa</a:t>
            </a:r>
            <a:r>
              <a:rPr lang="en-US" altLang="zh-CN" sz="2400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224A32-1B0E-4681-98B8-87E14A4C5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pic>
        <p:nvPicPr>
          <p:cNvPr id="6" name="Picture 4" descr="Device Detail Front">
            <a:extLst>
              <a:ext uri="{FF2B5EF4-FFF2-40B4-BE49-F238E27FC236}">
                <a16:creationId xmlns:a16="http://schemas.microsoft.com/office/drawing/2014/main" id="{C079A8B8-7D8F-475C-AB15-E8ABFE7889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" r="6696"/>
          <a:stretch/>
        </p:blipFill>
        <p:spPr bwMode="auto">
          <a:xfrm>
            <a:off x="1611387" y="2712310"/>
            <a:ext cx="1005495" cy="199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C:\Users\minkim\Desktop\Wi-Fi-Alliance.png">
            <a:extLst>
              <a:ext uri="{FF2B5EF4-FFF2-40B4-BE49-F238E27FC236}">
                <a16:creationId xmlns:a16="http://schemas.microsoft.com/office/drawing/2014/main" id="{A843391B-3E93-4BD9-B417-8AACDCFB4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1018" y="3488700"/>
            <a:ext cx="1660982" cy="1095276"/>
          </a:xfrm>
          <a:prstGeom prst="rect">
            <a:avLst/>
          </a:prstGeom>
          <a:noFill/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2C5457CD-A898-41DE-AD22-0F260AF5D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671" y="2106411"/>
            <a:ext cx="2417834" cy="136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LoRa in a nutshell: everything you need to know about LoRaWAN">
            <a:extLst>
              <a:ext uri="{FF2B5EF4-FFF2-40B4-BE49-F238E27FC236}">
                <a16:creationId xmlns:a16="http://schemas.microsoft.com/office/drawing/2014/main" id="{13E69905-AB6B-4762-BC19-EAA45F187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775" y="3829293"/>
            <a:ext cx="1660982" cy="93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7CD6E350-1157-4108-86CC-7AF5F02BF477}"/>
              </a:ext>
            </a:extLst>
          </p:cNvPr>
          <p:cNvSpPr/>
          <p:nvPr/>
        </p:nvSpPr>
        <p:spPr>
          <a:xfrm rot="10800000">
            <a:off x="2828384" y="2747954"/>
            <a:ext cx="753542" cy="364649"/>
          </a:xfrm>
          <a:prstGeom prst="triangl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61BDD115-0D2B-4B0F-98C0-049E92BFFC2F}"/>
              </a:ext>
            </a:extLst>
          </p:cNvPr>
          <p:cNvCxnSpPr>
            <a:cxnSpLocks/>
            <a:endCxn id="20" idx="0"/>
          </p:cNvCxnSpPr>
          <p:nvPr/>
        </p:nvCxnSpPr>
        <p:spPr>
          <a:xfrm flipV="1">
            <a:off x="2616882" y="3112603"/>
            <a:ext cx="588273" cy="257484"/>
          </a:xfrm>
          <a:prstGeom prst="bentConnector2">
            <a:avLst/>
          </a:prstGeom>
          <a:ln w="28575"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Arrow: Left 23">
            <a:extLst>
              <a:ext uri="{FF2B5EF4-FFF2-40B4-BE49-F238E27FC236}">
                <a16:creationId xmlns:a16="http://schemas.microsoft.com/office/drawing/2014/main" id="{CEA4CA07-5978-4087-BF32-BB1FD624B667}"/>
              </a:ext>
            </a:extLst>
          </p:cNvPr>
          <p:cNvSpPr/>
          <p:nvPr/>
        </p:nvSpPr>
        <p:spPr>
          <a:xfrm rot="19782079">
            <a:off x="4571348" y="2994154"/>
            <a:ext cx="1204953" cy="323738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Left 25">
            <a:extLst>
              <a:ext uri="{FF2B5EF4-FFF2-40B4-BE49-F238E27FC236}">
                <a16:creationId xmlns:a16="http://schemas.microsoft.com/office/drawing/2014/main" id="{F77B6B84-CB2A-4FBC-8576-C6CE8E649311}"/>
              </a:ext>
            </a:extLst>
          </p:cNvPr>
          <p:cNvSpPr/>
          <p:nvPr/>
        </p:nvSpPr>
        <p:spPr>
          <a:xfrm rot="1617340">
            <a:off x="4636536" y="4074655"/>
            <a:ext cx="1204953" cy="323738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318615-12E7-4078-A1A1-1E2D026A0086}"/>
              </a:ext>
            </a:extLst>
          </p:cNvPr>
          <p:cNvSpPr txBox="1"/>
          <p:nvPr/>
        </p:nvSpPr>
        <p:spPr>
          <a:xfrm>
            <a:off x="4832822" y="6022674"/>
            <a:ext cx="4638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In the work, we focus on 2.4 GHz </a:t>
            </a:r>
            <a:r>
              <a:rPr lang="en-US" dirty="0" err="1"/>
              <a:t>LoRa</a:t>
            </a:r>
            <a:r>
              <a:rPr lang="en-US" dirty="0"/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2D512F-C2F1-4B25-8A7C-F4203F055B71}"/>
              </a:ext>
            </a:extLst>
          </p:cNvPr>
          <p:cNvSpPr txBox="1"/>
          <p:nvPr/>
        </p:nvSpPr>
        <p:spPr>
          <a:xfrm>
            <a:off x="7152080" y="3722116"/>
            <a:ext cx="540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15910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7F0F5-56F0-478E-A1D0-0A67ADDFD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it Challenging?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0DE01-4E72-478C-96CE-29C0B95B6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pic>
        <p:nvPicPr>
          <p:cNvPr id="6" name="Picture 14" descr="C:\Users\minkim\Desktop\Wi-Fi-Alliance.png">
            <a:extLst>
              <a:ext uri="{FF2B5EF4-FFF2-40B4-BE49-F238E27FC236}">
                <a16:creationId xmlns:a16="http://schemas.microsoft.com/office/drawing/2014/main" id="{A38733CD-C52B-48E0-8B89-2A62D7091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1624" y="1729199"/>
            <a:ext cx="1288509" cy="849662"/>
          </a:xfrm>
          <a:prstGeom prst="rect">
            <a:avLst/>
          </a:prstGeom>
          <a:noFill/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B2394C3F-B070-4E10-9C1F-438D9EF33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91" y="1510425"/>
            <a:ext cx="2417834" cy="136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4A8845-176F-487A-A8D3-01CC3E3C9588}"/>
              </a:ext>
            </a:extLst>
          </p:cNvPr>
          <p:cNvCxnSpPr/>
          <p:nvPr/>
        </p:nvCxnSpPr>
        <p:spPr>
          <a:xfrm>
            <a:off x="5656468" y="3786624"/>
            <a:ext cx="32512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952023A-10A3-4788-8814-1B0B25B12004}"/>
              </a:ext>
            </a:extLst>
          </p:cNvPr>
          <p:cNvCxnSpPr/>
          <p:nvPr/>
        </p:nvCxnSpPr>
        <p:spPr>
          <a:xfrm>
            <a:off x="824891" y="3794848"/>
            <a:ext cx="32512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rapezoid 17">
            <a:extLst>
              <a:ext uri="{FF2B5EF4-FFF2-40B4-BE49-F238E27FC236}">
                <a16:creationId xmlns:a16="http://schemas.microsoft.com/office/drawing/2014/main" id="{69671767-AE9C-4C96-A060-55DECD25444E}"/>
              </a:ext>
            </a:extLst>
          </p:cNvPr>
          <p:cNvSpPr/>
          <p:nvPr/>
        </p:nvSpPr>
        <p:spPr>
          <a:xfrm>
            <a:off x="5975974" y="2936956"/>
            <a:ext cx="2550694" cy="849662"/>
          </a:xfrm>
          <a:prstGeom prst="trapezoid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rapezoid 19">
            <a:extLst>
              <a:ext uri="{FF2B5EF4-FFF2-40B4-BE49-F238E27FC236}">
                <a16:creationId xmlns:a16="http://schemas.microsoft.com/office/drawing/2014/main" id="{D3FD6EFE-3046-42AC-BFB3-8AAA053BE640}"/>
              </a:ext>
            </a:extLst>
          </p:cNvPr>
          <p:cNvSpPr/>
          <p:nvPr/>
        </p:nvSpPr>
        <p:spPr>
          <a:xfrm>
            <a:off x="2123232" y="2954932"/>
            <a:ext cx="654518" cy="831686"/>
          </a:xfrm>
          <a:prstGeom prst="trapezoi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5F2D3C4-DE21-458D-90B7-EF3379D870AC}"/>
              </a:ext>
            </a:extLst>
          </p:cNvPr>
          <p:cNvCxnSpPr>
            <a:cxnSpLocks/>
            <a:endCxn id="18" idx="2"/>
          </p:cNvCxnSpPr>
          <p:nvPr/>
        </p:nvCxnSpPr>
        <p:spPr>
          <a:xfrm>
            <a:off x="7249588" y="2381774"/>
            <a:ext cx="1733" cy="1404844"/>
          </a:xfrm>
          <a:prstGeom prst="line">
            <a:avLst/>
          </a:prstGeom>
          <a:ln w="28575">
            <a:head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B76204C-5E14-4D0B-A710-27718FD36BCA}"/>
              </a:ext>
            </a:extLst>
          </p:cNvPr>
          <p:cNvCxnSpPr>
            <a:cxnSpLocks/>
          </p:cNvCxnSpPr>
          <p:nvPr/>
        </p:nvCxnSpPr>
        <p:spPr>
          <a:xfrm>
            <a:off x="2432019" y="2539981"/>
            <a:ext cx="0" cy="1254867"/>
          </a:xfrm>
          <a:prstGeom prst="line">
            <a:avLst/>
          </a:prstGeom>
          <a:ln w="28575">
            <a:head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36B2276-6583-4A94-BED0-61D43EA9E99D}"/>
              </a:ext>
            </a:extLst>
          </p:cNvPr>
          <p:cNvSpPr txBox="1"/>
          <p:nvPr/>
        </p:nvSpPr>
        <p:spPr>
          <a:xfrm>
            <a:off x="6626661" y="3796622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 MHz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5ADA102-9644-4426-A745-E7D288116958}"/>
              </a:ext>
            </a:extLst>
          </p:cNvPr>
          <p:cNvSpPr txBox="1"/>
          <p:nvPr/>
        </p:nvSpPr>
        <p:spPr>
          <a:xfrm>
            <a:off x="1891647" y="3762597"/>
            <a:ext cx="1080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 MHz</a:t>
            </a:r>
          </a:p>
        </p:txBody>
      </p:sp>
      <p:pic>
        <p:nvPicPr>
          <p:cNvPr id="3074" name="Picture 2" descr="敞篷车侧面卡通图片(第1页) - 一起扣扣网">
            <a:extLst>
              <a:ext uri="{FF2B5EF4-FFF2-40B4-BE49-F238E27FC236}">
                <a16:creationId xmlns:a16="http://schemas.microsoft.com/office/drawing/2014/main" id="{BFD76C07-C581-46D0-8F50-7B6EAA9B18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0" b="18143"/>
          <a:stretch/>
        </p:blipFill>
        <p:spPr bwMode="auto">
          <a:xfrm>
            <a:off x="4409733" y="4626173"/>
            <a:ext cx="2767091" cy="113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tick Figure Pictogram Man Hiking Trail Walking Character Flat Animation  Stock Video - Download Video Clip Now - iStock">
            <a:extLst>
              <a:ext uri="{FF2B5EF4-FFF2-40B4-BE49-F238E27FC236}">
                <a16:creationId xmlns:a16="http://schemas.microsoft.com/office/drawing/2014/main" id="{EE20BA11-0139-4071-A740-99D8D2F489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85" t="17487" r="38971"/>
          <a:stretch/>
        </p:blipFill>
        <p:spPr bwMode="auto">
          <a:xfrm>
            <a:off x="1260877" y="4549300"/>
            <a:ext cx="858709" cy="144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9" name="TextBox 3078">
            <a:extLst>
              <a:ext uri="{FF2B5EF4-FFF2-40B4-BE49-F238E27FC236}">
                <a16:creationId xmlns:a16="http://schemas.microsoft.com/office/drawing/2014/main" id="{AB748FF8-CCAF-4D88-87B2-F0B63DAF0CEF}"/>
              </a:ext>
            </a:extLst>
          </p:cNvPr>
          <p:cNvSpPr txBox="1"/>
          <p:nvPr/>
        </p:nvSpPr>
        <p:spPr>
          <a:xfrm>
            <a:off x="7207204" y="5054944"/>
            <a:ext cx="17558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High-Speed</a:t>
            </a:r>
          </a:p>
          <a:p>
            <a:pPr algn="ctr"/>
            <a:r>
              <a:rPr lang="en-US" sz="2400" dirty="0"/>
              <a:t>54 Mbps</a:t>
            </a:r>
          </a:p>
        </p:txBody>
      </p:sp>
      <p:sp>
        <p:nvSpPr>
          <p:cNvPr id="3080" name="TextBox 3079">
            <a:extLst>
              <a:ext uri="{FF2B5EF4-FFF2-40B4-BE49-F238E27FC236}">
                <a16:creationId xmlns:a16="http://schemas.microsoft.com/office/drawing/2014/main" id="{328E701E-3010-4400-AD1C-D40A9A9E66B9}"/>
              </a:ext>
            </a:extLst>
          </p:cNvPr>
          <p:cNvSpPr txBox="1"/>
          <p:nvPr/>
        </p:nvSpPr>
        <p:spPr>
          <a:xfrm>
            <a:off x="2254214" y="5005056"/>
            <a:ext cx="16555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Low-Speed</a:t>
            </a:r>
          </a:p>
          <a:p>
            <a:pPr algn="ctr"/>
            <a:r>
              <a:rPr lang="en-US" sz="2400" dirty="0"/>
              <a:t>250 Kbps</a:t>
            </a:r>
          </a:p>
        </p:txBody>
      </p:sp>
      <p:sp>
        <p:nvSpPr>
          <p:cNvPr id="3081" name="Arrow: Left 3080">
            <a:extLst>
              <a:ext uri="{FF2B5EF4-FFF2-40B4-BE49-F238E27FC236}">
                <a16:creationId xmlns:a16="http://schemas.microsoft.com/office/drawing/2014/main" id="{2C40BB0D-B6BF-4197-9128-5E14ADF2250F}"/>
              </a:ext>
            </a:extLst>
          </p:cNvPr>
          <p:cNvSpPr/>
          <p:nvPr/>
        </p:nvSpPr>
        <p:spPr>
          <a:xfrm rot="10800000">
            <a:off x="4134214" y="3199918"/>
            <a:ext cx="1204953" cy="323738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2" name="Picture 4" descr="red-cross | Outpost 24">
            <a:extLst>
              <a:ext uri="{FF2B5EF4-FFF2-40B4-BE49-F238E27FC236}">
                <a16:creationId xmlns:a16="http://schemas.microsoft.com/office/drawing/2014/main" id="{5702E2E0-8DA0-47CD-A85D-616ED6E7B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097737"/>
            <a:ext cx="633130" cy="5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8CB6566E-2CC5-47C4-9814-81D64A238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029200"/>
          </a:xfrm>
        </p:spPr>
        <p:txBody>
          <a:bodyPr>
            <a:normAutofit/>
          </a:bodyPr>
          <a:lstStyle/>
          <a:p>
            <a:r>
              <a:rPr lang="en-US" sz="2400" dirty="0"/>
              <a:t>2 MHz ZigBee radio cannot produce 20 MHz Wi-Fi signal. </a:t>
            </a:r>
          </a:p>
        </p:txBody>
      </p:sp>
    </p:spTree>
    <p:extLst>
      <p:ext uri="{BB962C8B-B14F-4D97-AF65-F5344CB8AC3E}">
        <p14:creationId xmlns:p14="http://schemas.microsoft.com/office/powerpoint/2010/main" val="1320070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5282D-68BA-454B-AB8B-061D5DCCE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Hitchhiking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5BE4E-9A05-402C-8E08-F0F4C0B11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pic>
        <p:nvPicPr>
          <p:cNvPr id="6" name="Picture 4" descr="Device Detail Front">
            <a:extLst>
              <a:ext uri="{FF2B5EF4-FFF2-40B4-BE49-F238E27FC236}">
                <a16:creationId xmlns:a16="http://schemas.microsoft.com/office/drawing/2014/main" id="{F6F52935-126D-44F2-B338-135C98A226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" r="6696"/>
          <a:stretch/>
        </p:blipFill>
        <p:spPr bwMode="auto">
          <a:xfrm>
            <a:off x="6544772" y="1518035"/>
            <a:ext cx="879152" cy="174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C:\Users\minkim\Desktop\Wi-Fi-Alliance.png">
            <a:extLst>
              <a:ext uri="{FF2B5EF4-FFF2-40B4-BE49-F238E27FC236}">
                <a16:creationId xmlns:a16="http://schemas.microsoft.com/office/drawing/2014/main" id="{3B9F05D2-0EED-42DE-B4A8-2C52D7545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31929" y="2029002"/>
            <a:ext cx="1207271" cy="796092"/>
          </a:xfrm>
          <a:prstGeom prst="rect">
            <a:avLst/>
          </a:prstGeom>
          <a:noFill/>
        </p:spPr>
      </p:pic>
      <p:pic>
        <p:nvPicPr>
          <p:cNvPr id="10" name="Picture 2" descr="C:\Users\minkim\Desktop\linksyswrt54g.gif">
            <a:extLst>
              <a:ext uri="{FF2B5EF4-FFF2-40B4-BE49-F238E27FC236}">
                <a16:creationId xmlns:a16="http://schemas.microsoft.com/office/drawing/2014/main" id="{A140D889-2A58-4577-87CA-E815F9CF4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27513" y="1759315"/>
            <a:ext cx="1513542" cy="1065779"/>
          </a:xfrm>
          <a:prstGeom prst="rect">
            <a:avLst/>
          </a:prstGeom>
          <a:noFill/>
        </p:spPr>
      </p:pic>
      <p:pic>
        <p:nvPicPr>
          <p:cNvPr id="12" name="Picture 14" descr="C:\Users\minkim\Desktop\Wi-Fi-Alliance.png">
            <a:extLst>
              <a:ext uri="{FF2B5EF4-FFF2-40B4-BE49-F238E27FC236}">
                <a16:creationId xmlns:a16="http://schemas.microsoft.com/office/drawing/2014/main" id="{5DA4BACA-0CC5-413D-B35D-C404018F3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6950" y="2070700"/>
            <a:ext cx="1188890" cy="783971"/>
          </a:xfrm>
          <a:prstGeom prst="rect">
            <a:avLst/>
          </a:prstGeom>
          <a:noFill/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0CABA1E4-8CFD-4F2C-9DAB-9DEE34C91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228" y="2940301"/>
            <a:ext cx="2417834" cy="136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rrow: Left 15">
            <a:extLst>
              <a:ext uri="{FF2B5EF4-FFF2-40B4-BE49-F238E27FC236}">
                <a16:creationId xmlns:a16="http://schemas.microsoft.com/office/drawing/2014/main" id="{E0A27F34-6CB3-4DC1-91FA-B0CA43F5DF25}"/>
              </a:ext>
            </a:extLst>
          </p:cNvPr>
          <p:cNvSpPr/>
          <p:nvPr/>
        </p:nvSpPr>
        <p:spPr>
          <a:xfrm rot="10800000">
            <a:off x="3469826" y="1958311"/>
            <a:ext cx="2961360" cy="1008747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Bent 16">
            <a:extLst>
              <a:ext uri="{FF2B5EF4-FFF2-40B4-BE49-F238E27FC236}">
                <a16:creationId xmlns:a16="http://schemas.microsoft.com/office/drawing/2014/main" id="{29DF81D6-7873-4FFD-9F31-0EF1FFD56452}"/>
              </a:ext>
            </a:extLst>
          </p:cNvPr>
          <p:cNvSpPr/>
          <p:nvPr/>
        </p:nvSpPr>
        <p:spPr>
          <a:xfrm>
            <a:off x="4166448" y="2238387"/>
            <a:ext cx="1859245" cy="854381"/>
          </a:xfrm>
          <a:prstGeom prst="ben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777BF3B-3925-4EEC-88B3-59CA87F97F90}"/>
              </a:ext>
            </a:extLst>
          </p:cNvPr>
          <p:cNvGrpSpPr/>
          <p:nvPr/>
        </p:nvGrpSpPr>
        <p:grpSpPr>
          <a:xfrm>
            <a:off x="1794672" y="4050782"/>
            <a:ext cx="4487855" cy="1740418"/>
            <a:chOff x="1465199" y="4443604"/>
            <a:chExt cx="4487855" cy="174041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F3DF35F-1176-40E4-9968-545F060C1C51}"/>
                </a:ext>
              </a:extLst>
            </p:cNvPr>
            <p:cNvGrpSpPr/>
            <p:nvPr/>
          </p:nvGrpSpPr>
          <p:grpSpPr>
            <a:xfrm>
              <a:off x="2511971" y="4955142"/>
              <a:ext cx="2767091" cy="1228880"/>
              <a:chOff x="2511971" y="4955142"/>
              <a:chExt cx="2767091" cy="1228880"/>
            </a:xfrm>
          </p:grpSpPr>
          <p:pic>
            <p:nvPicPr>
              <p:cNvPr id="21" name="Picture 2" descr="敞篷车侧面卡通图片(第1页) - 一起扣扣网">
                <a:extLst>
                  <a:ext uri="{FF2B5EF4-FFF2-40B4-BE49-F238E27FC236}">
                    <a16:creationId xmlns:a16="http://schemas.microsoft.com/office/drawing/2014/main" id="{84729618-B15C-418E-A902-FE2614DBFD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250" b="18143"/>
              <a:stretch/>
            </p:blipFill>
            <p:spPr bwMode="auto">
              <a:xfrm>
                <a:off x="2511971" y="4955142"/>
                <a:ext cx="2767091" cy="1228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4" descr="Stick Figure Pictogram Man Hiking Trail Walking Character Flat Animation  Stock Video - Download Video Clip Now - iStock">
                <a:extLst>
                  <a:ext uri="{FF2B5EF4-FFF2-40B4-BE49-F238E27FC236}">
                    <a16:creationId xmlns:a16="http://schemas.microsoft.com/office/drawing/2014/main" id="{26A4009D-EA21-4FE4-A698-F7B517DB7D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565" t="20523" r="45754" b="51958"/>
              <a:stretch/>
            </p:blipFill>
            <p:spPr bwMode="auto">
              <a:xfrm>
                <a:off x="3442210" y="5003011"/>
                <a:ext cx="488868" cy="482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5" name="Picture 8">
              <a:extLst>
                <a:ext uri="{FF2B5EF4-FFF2-40B4-BE49-F238E27FC236}">
                  <a16:creationId xmlns:a16="http://schemas.microsoft.com/office/drawing/2014/main" id="{0DCE9464-A4A1-47B8-8BCA-D8A5C34388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5199" y="4443604"/>
              <a:ext cx="1676506" cy="943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4" descr="C:\Users\minkim\Desktop\Wi-Fi-Alliance.png">
              <a:extLst>
                <a:ext uri="{FF2B5EF4-FFF2-40B4-BE49-F238E27FC236}">
                  <a16:creationId xmlns:a16="http://schemas.microsoft.com/office/drawing/2014/main" id="{2E5ADF59-1E00-4AE4-B6DA-D3E6F81051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52898" y="4611026"/>
              <a:ext cx="800156" cy="527634"/>
            </a:xfrm>
            <a:prstGeom prst="rect">
              <a:avLst/>
            </a:prstGeom>
            <a:noFill/>
          </p:spPr>
        </p:pic>
        <p:sp>
          <p:nvSpPr>
            <p:cNvPr id="28" name="Arrow: Down 27">
              <a:extLst>
                <a:ext uri="{FF2B5EF4-FFF2-40B4-BE49-F238E27FC236}">
                  <a16:creationId xmlns:a16="http://schemas.microsoft.com/office/drawing/2014/main" id="{9B1B4E68-DEB9-4C36-8A74-B45E8DBCB014}"/>
                </a:ext>
              </a:extLst>
            </p:cNvPr>
            <p:cNvSpPr/>
            <p:nvPr/>
          </p:nvSpPr>
          <p:spPr>
            <a:xfrm rot="17285165">
              <a:off x="3134527" y="4864551"/>
              <a:ext cx="186170" cy="390706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row: Left 29">
              <a:extLst>
                <a:ext uri="{FF2B5EF4-FFF2-40B4-BE49-F238E27FC236}">
                  <a16:creationId xmlns:a16="http://schemas.microsoft.com/office/drawing/2014/main" id="{33BD81E9-4BA4-4A68-99F0-D446FA408BFB}"/>
                </a:ext>
              </a:extLst>
            </p:cNvPr>
            <p:cNvSpPr/>
            <p:nvPr/>
          </p:nvSpPr>
          <p:spPr>
            <a:xfrm rot="19752994">
              <a:off x="4669030" y="5173590"/>
              <a:ext cx="574176" cy="177602"/>
            </a:xfrm>
            <a:prstGeom prst="lef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62F01A23-A5C0-4B7E-92D1-3B09AF343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029200"/>
          </a:xfrm>
        </p:spPr>
        <p:txBody>
          <a:bodyPr>
            <a:normAutofit/>
          </a:bodyPr>
          <a:lstStyle/>
          <a:p>
            <a:r>
              <a:rPr lang="en-US" sz="2400" dirty="0"/>
              <a:t>ZigBee signal can </a:t>
            </a:r>
            <a:r>
              <a:rPr lang="en-US" sz="2400" b="1" i="1" dirty="0"/>
              <a:t>hitchhike</a:t>
            </a:r>
            <a:r>
              <a:rPr lang="en-US" sz="2400" dirty="0"/>
              <a:t> on in-the-air Wi-Fi packets.</a:t>
            </a:r>
          </a:p>
        </p:txBody>
      </p:sp>
      <p:pic>
        <p:nvPicPr>
          <p:cNvPr id="36" name="Picture 4" descr="Stick Figure Pictogram Man Hiking Trail Walking Character Flat Animation  Stock Video - Download Video Clip Now - iStock">
            <a:extLst>
              <a:ext uri="{FF2B5EF4-FFF2-40B4-BE49-F238E27FC236}">
                <a16:creationId xmlns:a16="http://schemas.microsoft.com/office/drawing/2014/main" id="{EDACB6F7-D0B8-4C3D-8B98-8B3EE91C72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85" t="17487" r="38971"/>
          <a:stretch/>
        </p:blipFill>
        <p:spPr bwMode="auto">
          <a:xfrm>
            <a:off x="3691524" y="4437337"/>
            <a:ext cx="858709" cy="144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196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06467-C5DC-43E4-B53C-3D6AA97E6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Retrieve ZigBee Data?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0CE97-A67C-4918-8DD0-E3D33049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pic>
        <p:nvPicPr>
          <p:cNvPr id="8" name="Picture 14" descr="C:\Users\minkim\Desktop\Wi-Fi-Alliance.png">
            <a:extLst>
              <a:ext uri="{FF2B5EF4-FFF2-40B4-BE49-F238E27FC236}">
                <a16:creationId xmlns:a16="http://schemas.microsoft.com/office/drawing/2014/main" id="{6EF71264-6575-4F77-8C22-A9CF2AC26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9648" y="1239714"/>
            <a:ext cx="870484" cy="574010"/>
          </a:xfrm>
          <a:prstGeom prst="rect">
            <a:avLst/>
          </a:prstGeom>
          <a:noFill/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6EEE522B-4B26-4FF8-ABC9-F33560672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99" y="2604589"/>
            <a:ext cx="1505733" cy="84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C:\Users\minkim\Desktop\Wi-Fi-Alliance.png">
            <a:extLst>
              <a:ext uri="{FF2B5EF4-FFF2-40B4-BE49-F238E27FC236}">
                <a16:creationId xmlns:a16="http://schemas.microsoft.com/office/drawing/2014/main" id="{91451290-34D0-4071-BC2B-1090EED47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0223" y="1872185"/>
            <a:ext cx="1036012" cy="683161"/>
          </a:xfrm>
          <a:prstGeom prst="rect">
            <a:avLst/>
          </a:prstGeom>
          <a:noFill/>
        </p:spPr>
      </p:pic>
      <p:sp>
        <p:nvSpPr>
          <p:cNvPr id="13" name="Arrow: Left 12">
            <a:extLst>
              <a:ext uri="{FF2B5EF4-FFF2-40B4-BE49-F238E27FC236}">
                <a16:creationId xmlns:a16="http://schemas.microsoft.com/office/drawing/2014/main" id="{1850784A-2570-400C-8D94-281425B5FCBE}"/>
              </a:ext>
            </a:extLst>
          </p:cNvPr>
          <p:cNvSpPr/>
          <p:nvPr/>
        </p:nvSpPr>
        <p:spPr>
          <a:xfrm rot="11983122">
            <a:off x="1856590" y="1767196"/>
            <a:ext cx="1207245" cy="313375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F717624B-B88C-4A4D-B4B1-D8EA8C0B5349}"/>
              </a:ext>
            </a:extLst>
          </p:cNvPr>
          <p:cNvSpPr/>
          <p:nvPr/>
        </p:nvSpPr>
        <p:spPr>
          <a:xfrm rot="14835018">
            <a:off x="2315795" y="1976536"/>
            <a:ext cx="288835" cy="119814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3084A7-D3DB-45D1-802B-AD9793B92527}"/>
              </a:ext>
            </a:extLst>
          </p:cNvPr>
          <p:cNvSpPr txBox="1"/>
          <p:nvPr/>
        </p:nvSpPr>
        <p:spPr>
          <a:xfrm>
            <a:off x="2579130" y="1198762"/>
            <a:ext cx="2968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</a:t>
            </a:r>
            <a:r>
              <a:rPr lang="en-US" sz="2400" dirty="0"/>
              <a:t>(Fixed Wi-Fi Data)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D9EE91-49CB-49F4-85F4-5D3B977158DB}"/>
              </a:ext>
            </a:extLst>
          </p:cNvPr>
          <p:cNvSpPr txBox="1"/>
          <p:nvPr/>
        </p:nvSpPr>
        <p:spPr>
          <a:xfrm>
            <a:off x="2651454" y="2758669"/>
            <a:ext cx="3878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Z</a:t>
            </a:r>
            <a:r>
              <a:rPr lang="en-US" sz="2400" dirty="0"/>
              <a:t>(Hitchhiking ZigBee Data)</a:t>
            </a:r>
            <a:endParaRPr lang="en-US" sz="1600" dirty="0"/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7C252A61-0B27-429C-8842-80089669ACEB}"/>
              </a:ext>
            </a:extLst>
          </p:cNvPr>
          <p:cNvSpPr/>
          <p:nvPr/>
        </p:nvSpPr>
        <p:spPr>
          <a:xfrm rot="10800000" flipV="1">
            <a:off x="4626235" y="2111116"/>
            <a:ext cx="675096" cy="340584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D42BA6-A0B3-4CDF-8FC1-5EA88915CC87}"/>
              </a:ext>
            </a:extLst>
          </p:cNvPr>
          <p:cNvSpPr txBox="1"/>
          <p:nvPr/>
        </p:nvSpPr>
        <p:spPr>
          <a:xfrm>
            <a:off x="5330383" y="2003420"/>
            <a:ext cx="2398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R= W</a:t>
            </a:r>
            <a:r>
              <a:rPr lang="en-US" sz="2800" b="1" dirty="0"/>
              <a:t> </a:t>
            </a:r>
            <a:r>
              <a:rPr lang="zh-CN" altLang="en-US" sz="2800" b="1" dirty="0"/>
              <a:t>＋</a:t>
            </a:r>
            <a:r>
              <a:rPr lang="en-US" sz="2800" b="1" dirty="0"/>
              <a:t> Z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1F5808A-6D85-4A65-8591-9791FFE933CA}"/>
              </a:ext>
            </a:extLst>
          </p:cNvPr>
          <p:cNvSpPr txBox="1"/>
          <p:nvPr/>
        </p:nvSpPr>
        <p:spPr>
          <a:xfrm>
            <a:off x="3657600" y="3585881"/>
            <a:ext cx="2194768" cy="52322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Z = R - W</a:t>
            </a:r>
            <a:endParaRPr lang="en-US" sz="28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663DE5-4D44-4BDF-BB66-802743C29244}"/>
              </a:ext>
            </a:extLst>
          </p:cNvPr>
          <p:cNvSpPr txBox="1"/>
          <p:nvPr/>
        </p:nvSpPr>
        <p:spPr>
          <a:xfrm>
            <a:off x="3245281" y="4939987"/>
            <a:ext cx="2316447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800" b="0" i="0" u="none" strike="noStrike" baseline="0" dirty="0">
                <a:latin typeface="NimbusRomNo9L-Regu"/>
              </a:rPr>
              <a:t>Interference alignment by motion.</a:t>
            </a:r>
          </a:p>
          <a:p>
            <a:pPr algn="ctr"/>
            <a:r>
              <a:rPr lang="en-US" dirty="0">
                <a:latin typeface="NimbusRomNo9L-Regu"/>
              </a:rPr>
              <a:t>(Mobicom’13)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F18319-D2BE-4B75-8105-BB5744010D3E}"/>
              </a:ext>
            </a:extLst>
          </p:cNvPr>
          <p:cNvSpPr txBox="1"/>
          <p:nvPr/>
        </p:nvSpPr>
        <p:spPr>
          <a:xfrm>
            <a:off x="5703007" y="4939987"/>
            <a:ext cx="3136193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800" b="0" i="0" u="none" strike="noStrike" baseline="0" dirty="0">
                <a:latin typeface="NimbusRomNo9L-Regu"/>
              </a:rPr>
              <a:t>Chiron: Concurrent high throughput communication for </a:t>
            </a:r>
            <a:r>
              <a:rPr lang="en-US" sz="1800" b="0" i="0" u="none" strike="noStrike" baseline="0" dirty="0" err="1">
                <a:latin typeface="NimbusRomNo9L-Regu"/>
              </a:rPr>
              <a:t>iot</a:t>
            </a:r>
            <a:r>
              <a:rPr lang="en-US" sz="1800" b="0" i="0" u="none" strike="noStrike" baseline="0" dirty="0">
                <a:latin typeface="NimbusRomNo9L-Regu"/>
              </a:rPr>
              <a:t> devices.</a:t>
            </a:r>
          </a:p>
          <a:p>
            <a:pPr algn="ctr"/>
            <a:r>
              <a:rPr lang="en-US" sz="1800" b="0" i="0" u="none" strike="noStrike" baseline="0" dirty="0">
                <a:latin typeface="NimbusRomNo9L-Regu"/>
              </a:rPr>
              <a:t> </a:t>
            </a:r>
            <a:r>
              <a:rPr lang="en-US" dirty="0">
                <a:latin typeface="NimbusRomNo9L-Regu"/>
              </a:rPr>
              <a:t>(Sensys’18)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5F7A02-604F-4665-AC0E-731627D5D300}"/>
              </a:ext>
            </a:extLst>
          </p:cNvPr>
          <p:cNvSpPr txBox="1"/>
          <p:nvPr/>
        </p:nvSpPr>
        <p:spPr>
          <a:xfrm>
            <a:off x="456633" y="4948664"/>
            <a:ext cx="2479942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800" b="0" i="0" u="none" strike="noStrike" baseline="0" dirty="0">
                <a:latin typeface="NimbusRomNo9L-Regu"/>
              </a:rPr>
              <a:t>Surviving </a:t>
            </a:r>
            <a:r>
              <a:rPr lang="en-US" sz="1800" b="0" i="0" u="none" strike="noStrike" baseline="0" dirty="0" err="1">
                <a:latin typeface="NimbusRomNo9L-Regu"/>
              </a:rPr>
              <a:t>wifi</a:t>
            </a:r>
            <a:endParaRPr lang="en-US" sz="1800" b="0" i="0" u="none" strike="noStrike" baseline="0" dirty="0">
              <a:latin typeface="NimbusRomNo9L-Regu"/>
            </a:endParaRPr>
          </a:p>
          <a:p>
            <a:pPr algn="ctr"/>
            <a:r>
              <a:rPr lang="en-US" sz="1800" b="0" i="0" u="none" strike="noStrike" baseline="0" dirty="0">
                <a:latin typeface="NimbusRomNo9L-Regu"/>
              </a:rPr>
              <a:t>interference in low power </a:t>
            </a:r>
            <a:r>
              <a:rPr lang="en-US" sz="1800" b="0" i="0" u="none" strike="noStrike" baseline="0" dirty="0" err="1">
                <a:latin typeface="NimbusRomNo9L-Regu"/>
              </a:rPr>
              <a:t>zigbee</a:t>
            </a:r>
            <a:r>
              <a:rPr lang="en-US" sz="1800" b="0" i="0" u="none" strike="noStrike" baseline="0" dirty="0">
                <a:latin typeface="NimbusRomNo9L-Regu"/>
              </a:rPr>
              <a:t> networks.</a:t>
            </a:r>
          </a:p>
          <a:p>
            <a:pPr algn="ctr"/>
            <a:r>
              <a:rPr lang="en-US" dirty="0">
                <a:latin typeface="NimbusRomNo9L-Regu"/>
              </a:rPr>
              <a:t>(</a:t>
            </a:r>
            <a:r>
              <a:rPr lang="en-US" dirty="0" err="1">
                <a:latin typeface="NimbusRomNo9L-Regu"/>
              </a:rPr>
              <a:t>Sensys</a:t>
            </a:r>
            <a:r>
              <a:rPr lang="en-US" dirty="0">
                <a:latin typeface="NimbusRomNo9L-Regu"/>
              </a:rPr>
              <a:t>’ 10)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C96C6A2-B856-45ED-9642-39A7D6D515C2}"/>
              </a:ext>
            </a:extLst>
          </p:cNvPr>
          <p:cNvGrpSpPr/>
          <p:nvPr/>
        </p:nvGrpSpPr>
        <p:grpSpPr>
          <a:xfrm>
            <a:off x="125128" y="4308380"/>
            <a:ext cx="8884118" cy="1976917"/>
            <a:chOff x="125128" y="4308380"/>
            <a:chExt cx="8884118" cy="197691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1E33B2C-4DC2-40E5-A550-8668A728977A}"/>
                </a:ext>
              </a:extLst>
            </p:cNvPr>
            <p:cNvSpPr txBox="1"/>
            <p:nvPr/>
          </p:nvSpPr>
          <p:spPr>
            <a:xfrm>
              <a:off x="1659577" y="4308380"/>
              <a:ext cx="66084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Require Raw I/Q signal (Z) -&gt; Not applicable 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DADEA17-7013-47D9-BBB0-E867A4DC16A5}"/>
                </a:ext>
              </a:extLst>
            </p:cNvPr>
            <p:cNvSpPr/>
            <p:nvPr/>
          </p:nvSpPr>
          <p:spPr>
            <a:xfrm>
              <a:off x="125128" y="4390913"/>
              <a:ext cx="8884118" cy="189438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Flowchart: Or 4">
            <a:extLst>
              <a:ext uri="{FF2B5EF4-FFF2-40B4-BE49-F238E27FC236}">
                <a16:creationId xmlns:a16="http://schemas.microsoft.com/office/drawing/2014/main" id="{A0C559FF-A16E-4ED0-9CA2-76FD0D284015}"/>
              </a:ext>
            </a:extLst>
          </p:cNvPr>
          <p:cNvSpPr/>
          <p:nvPr/>
        </p:nvSpPr>
        <p:spPr>
          <a:xfrm>
            <a:off x="3086026" y="2023522"/>
            <a:ext cx="417105" cy="412755"/>
          </a:xfrm>
          <a:prstGeom prst="flowChar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05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 animBg="1"/>
      <p:bldP spid="26" grpId="0" animBg="1"/>
      <p:bldP spid="28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8A5FF-B3CC-455E-88C5-F8AAC4F9D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57642"/>
            <a:ext cx="8458200" cy="5029200"/>
          </a:xfrm>
        </p:spPr>
        <p:txBody>
          <a:bodyPr/>
          <a:lstStyle/>
          <a:p>
            <a:r>
              <a:rPr lang="en-US" dirty="0"/>
              <a:t>Commodity Wi-Fi hardware only provides the decoded payload.</a:t>
            </a:r>
          </a:p>
          <a:p>
            <a:r>
              <a:rPr lang="en-US" dirty="0"/>
              <a:t>In other word, </a:t>
            </a:r>
            <a:r>
              <a:rPr lang="en-US" dirty="0" err="1"/>
              <a:t>XFi</a:t>
            </a:r>
            <a:r>
              <a:rPr lang="en-US" dirty="0"/>
              <a:t> has no access to the raw I/Q signal.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466FD1-FCAF-422A-8DD3-3665DD7C7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 I/Q is not Available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EF64B1-8D93-446F-B15A-DBED4A5C0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3ABA5CA-9E8E-48F0-9D3F-724411A855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9"/>
          <a:stretch/>
        </p:blipFill>
        <p:spPr bwMode="auto">
          <a:xfrm>
            <a:off x="1187987" y="3875431"/>
            <a:ext cx="2613660" cy="176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evice Detail Front">
            <a:extLst>
              <a:ext uri="{FF2B5EF4-FFF2-40B4-BE49-F238E27FC236}">
                <a16:creationId xmlns:a16="http://schemas.microsoft.com/office/drawing/2014/main" id="{1C105C3E-3D8B-4C79-A293-10AE743B82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" r="6696"/>
          <a:stretch/>
        </p:blipFill>
        <p:spPr bwMode="auto">
          <a:xfrm>
            <a:off x="6071606" y="3710881"/>
            <a:ext cx="879152" cy="174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rrow: Left 9">
            <a:extLst>
              <a:ext uri="{FF2B5EF4-FFF2-40B4-BE49-F238E27FC236}">
                <a16:creationId xmlns:a16="http://schemas.microsoft.com/office/drawing/2014/main" id="{909C0BB4-4C01-4116-AC0B-F865DD4D1386}"/>
              </a:ext>
            </a:extLst>
          </p:cNvPr>
          <p:cNvSpPr/>
          <p:nvPr/>
        </p:nvSpPr>
        <p:spPr>
          <a:xfrm rot="10800000">
            <a:off x="3801647" y="3850189"/>
            <a:ext cx="1781327" cy="352490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02BA37A-28F4-4B11-9D1D-02BB530BA159}"/>
              </a:ext>
            </a:extLst>
          </p:cNvPr>
          <p:cNvGrpSpPr/>
          <p:nvPr/>
        </p:nvGrpSpPr>
        <p:grpSpPr>
          <a:xfrm>
            <a:off x="3914351" y="2325886"/>
            <a:ext cx="1669047" cy="1384995"/>
            <a:chOff x="3857788" y="2424782"/>
            <a:chExt cx="1669047" cy="138499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038DB95-D298-49A5-A20F-325C75D4F6EA}"/>
                </a:ext>
              </a:extLst>
            </p:cNvPr>
            <p:cNvSpPr txBox="1"/>
            <p:nvPr/>
          </p:nvSpPr>
          <p:spPr>
            <a:xfrm>
              <a:off x="3857788" y="2424782"/>
              <a:ext cx="1669047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0101001</a:t>
              </a:r>
              <a:r>
                <a:rPr lang="en-US" sz="2800" b="1" dirty="0">
                  <a:solidFill>
                    <a:srgbClr val="FF0000"/>
                  </a:solidFill>
                </a:rPr>
                <a:t>01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010101011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0101</a:t>
              </a:r>
              <a:r>
                <a:rPr lang="en-US" sz="2800" dirty="0"/>
                <a:t>10 ….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2EB11A9-8B87-4DDD-9D7B-6E117254CF5A}"/>
                </a:ext>
              </a:extLst>
            </p:cNvPr>
            <p:cNvCxnSpPr>
              <a:cxnSpLocks/>
            </p:cNvCxnSpPr>
            <p:nvPr/>
          </p:nvCxnSpPr>
          <p:spPr>
            <a:xfrm>
              <a:off x="5077506" y="2594456"/>
              <a:ext cx="36766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6E55B76-75FE-4331-A5A3-9689830A8E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38927" y="2594456"/>
              <a:ext cx="0" cy="7702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3D5EFE8-4DDC-48B7-8412-E224DC084DF3}"/>
                </a:ext>
              </a:extLst>
            </p:cNvPr>
            <p:cNvCxnSpPr>
              <a:cxnSpLocks/>
            </p:cNvCxnSpPr>
            <p:nvPr/>
          </p:nvCxnSpPr>
          <p:spPr>
            <a:xfrm>
              <a:off x="4642105" y="3364751"/>
              <a:ext cx="803066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2DDDC3F-8024-4408-98B7-77959E555B12}"/>
                </a:ext>
              </a:extLst>
            </p:cNvPr>
            <p:cNvCxnSpPr>
              <a:cxnSpLocks/>
            </p:cNvCxnSpPr>
            <p:nvPr/>
          </p:nvCxnSpPr>
          <p:spPr>
            <a:xfrm>
              <a:off x="4635861" y="3364751"/>
              <a:ext cx="0" cy="34613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4CD6AC9-894D-48F0-B339-63848625B9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77506" y="2594456"/>
              <a:ext cx="0" cy="38514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E3FDDA1-B3CE-47A7-A7F7-0F5397C0BDC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14351" y="2979604"/>
              <a:ext cx="1163155" cy="204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A941A1-0942-435A-822D-13F0ED228F6A}"/>
                </a:ext>
              </a:extLst>
            </p:cNvPr>
            <p:cNvCxnSpPr>
              <a:cxnSpLocks/>
            </p:cNvCxnSpPr>
            <p:nvPr/>
          </p:nvCxnSpPr>
          <p:spPr>
            <a:xfrm>
              <a:off x="3914351" y="2981649"/>
              <a:ext cx="0" cy="7292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6EBAB33-9645-4288-BBE9-47610DEB3E70}"/>
                </a:ext>
              </a:extLst>
            </p:cNvPr>
            <p:cNvCxnSpPr>
              <a:cxnSpLocks/>
            </p:cNvCxnSpPr>
            <p:nvPr/>
          </p:nvCxnSpPr>
          <p:spPr>
            <a:xfrm>
              <a:off x="3914351" y="3710881"/>
              <a:ext cx="72151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3" name="Arrow: Left 22">
            <a:extLst>
              <a:ext uri="{FF2B5EF4-FFF2-40B4-BE49-F238E27FC236}">
                <a16:creationId xmlns:a16="http://schemas.microsoft.com/office/drawing/2014/main" id="{BDA38A46-5A18-4671-B995-6F052364B8A4}"/>
              </a:ext>
            </a:extLst>
          </p:cNvPr>
          <p:cNvSpPr/>
          <p:nvPr/>
        </p:nvSpPr>
        <p:spPr>
          <a:xfrm rot="10800000">
            <a:off x="3801647" y="5023926"/>
            <a:ext cx="1781327" cy="352490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71F1CEE-BA1A-4063-B9C3-333C9DEEC90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3" t="14578" r="12199" b="12661"/>
          <a:stretch/>
        </p:blipFill>
        <p:spPr>
          <a:xfrm>
            <a:off x="4021639" y="4210144"/>
            <a:ext cx="1310033" cy="915396"/>
          </a:xfrm>
          <a:prstGeom prst="rect">
            <a:avLst/>
          </a:prstGeom>
        </p:spPr>
      </p:pic>
      <p:pic>
        <p:nvPicPr>
          <p:cNvPr id="26" name="Picture 4" descr="red-cross | Outpost 24">
            <a:extLst>
              <a:ext uri="{FF2B5EF4-FFF2-40B4-BE49-F238E27FC236}">
                <a16:creationId xmlns:a16="http://schemas.microsoft.com/office/drawing/2014/main" id="{CF2DB753-B975-49F0-9A21-184FE74E4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978" y="4894928"/>
            <a:ext cx="633130" cy="5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1AA081E-657C-40FD-B970-64F269C7D4D2}"/>
              </a:ext>
            </a:extLst>
          </p:cNvPr>
          <p:cNvSpPr txBox="1"/>
          <p:nvPr/>
        </p:nvSpPr>
        <p:spPr>
          <a:xfrm>
            <a:off x="1847451" y="2638223"/>
            <a:ext cx="20826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Decoded </a:t>
            </a:r>
          </a:p>
          <a:p>
            <a:pPr algn="ctr"/>
            <a:r>
              <a:rPr lang="en-US" sz="2400" b="1" dirty="0" err="1"/>
              <a:t>WiFi</a:t>
            </a:r>
            <a:r>
              <a:rPr lang="en-US" sz="2400" b="1" dirty="0"/>
              <a:t> Payload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CD0D18-C703-40A0-BEFE-065867657FF3}"/>
              </a:ext>
            </a:extLst>
          </p:cNvPr>
          <p:cNvSpPr txBox="1"/>
          <p:nvPr/>
        </p:nvSpPr>
        <p:spPr>
          <a:xfrm>
            <a:off x="1502238" y="5439371"/>
            <a:ext cx="177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WiFi</a:t>
            </a:r>
            <a:r>
              <a:rPr lang="en-US" b="1" dirty="0"/>
              <a:t> hardware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DF6D1B-D70F-49D0-8B36-421F75D60317}"/>
              </a:ext>
            </a:extLst>
          </p:cNvPr>
          <p:cNvSpPr txBox="1"/>
          <p:nvPr/>
        </p:nvSpPr>
        <p:spPr>
          <a:xfrm>
            <a:off x="3804735" y="5458954"/>
            <a:ext cx="5861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mobile software (</a:t>
            </a:r>
            <a:r>
              <a:rPr lang="en-US" b="1" dirty="0" err="1"/>
              <a:t>XFi</a:t>
            </a:r>
            <a:r>
              <a:rPr lang="en-US" b="1" dirty="0"/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458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A7D09-20AF-4267-9B65-60A3ABBC2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Gap between Raw I/Q and Payload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2327F-9D58-4039-A4A3-F02423E3C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90877" y="6088467"/>
            <a:ext cx="762000" cy="365125"/>
          </a:xfrm>
        </p:spPr>
        <p:txBody>
          <a:bodyPr/>
          <a:lstStyle/>
          <a:p>
            <a:fld id="{7C767AD1-7CE3-4908-B8A1-7860D249BD3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39815B-043B-41D3-B2B0-CA150A2816A0}"/>
              </a:ext>
            </a:extLst>
          </p:cNvPr>
          <p:cNvSpPr/>
          <p:nvPr/>
        </p:nvSpPr>
        <p:spPr>
          <a:xfrm>
            <a:off x="3094328" y="3199467"/>
            <a:ext cx="956912" cy="753177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FFT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6AB2A3-7F37-427F-AFC2-4478AD980FC4}"/>
              </a:ext>
            </a:extLst>
          </p:cNvPr>
          <p:cNvSpPr/>
          <p:nvPr/>
        </p:nvSpPr>
        <p:spPr>
          <a:xfrm>
            <a:off x="1805345" y="3199468"/>
            <a:ext cx="1060383" cy="753177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CP </a:t>
            </a:r>
          </a:p>
          <a:p>
            <a:pPr algn="ctr"/>
            <a:r>
              <a:rPr lang="en-US" dirty="0"/>
              <a:t>Removal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685114-5D88-4148-94EB-D0611EAD0C58}"/>
              </a:ext>
            </a:extLst>
          </p:cNvPr>
          <p:cNvSpPr/>
          <p:nvPr/>
        </p:nvSpPr>
        <p:spPr>
          <a:xfrm>
            <a:off x="4279840" y="3193848"/>
            <a:ext cx="1432960" cy="753177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QAM-</a:t>
            </a:r>
            <a:r>
              <a:rPr lang="en-US" dirty="0" err="1"/>
              <a:t>Demapping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D9D091E-DE14-41FA-B6CD-F8999A3E2E73}"/>
              </a:ext>
            </a:extLst>
          </p:cNvPr>
          <p:cNvSpPr/>
          <p:nvPr/>
        </p:nvSpPr>
        <p:spPr>
          <a:xfrm>
            <a:off x="5941400" y="3197499"/>
            <a:ext cx="1432960" cy="753177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Channel </a:t>
            </a:r>
          </a:p>
          <a:p>
            <a:pPr algn="ctr"/>
            <a:r>
              <a:rPr lang="en-US" dirty="0"/>
              <a:t>Decoder</a:t>
            </a:r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E0CC3DCA-049A-44CD-BDFB-7A74FED92B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3" t="14578" r="12199" b="12661"/>
          <a:stretch/>
        </p:blipFill>
        <p:spPr>
          <a:xfrm>
            <a:off x="4168547" y="1476199"/>
            <a:ext cx="1428902" cy="1076604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052CC7F-C667-4C16-920D-5DEB591DAC81}"/>
              </a:ext>
            </a:extLst>
          </p:cNvPr>
          <p:cNvCxnSpPr>
            <a:cxnSpLocks/>
          </p:cNvCxnSpPr>
          <p:nvPr/>
        </p:nvCxnSpPr>
        <p:spPr>
          <a:xfrm>
            <a:off x="1311227" y="3602129"/>
            <a:ext cx="49411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E4E7F5A-9FA3-4839-B39A-EF312981296D}"/>
              </a:ext>
            </a:extLst>
          </p:cNvPr>
          <p:cNvCxnSpPr>
            <a:cxnSpLocks/>
          </p:cNvCxnSpPr>
          <p:nvPr/>
        </p:nvCxnSpPr>
        <p:spPr>
          <a:xfrm>
            <a:off x="2859713" y="3602129"/>
            <a:ext cx="23461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7AE8068-8CDB-4FFB-AF2A-2DD2116E5ADC}"/>
              </a:ext>
            </a:extLst>
          </p:cNvPr>
          <p:cNvCxnSpPr>
            <a:cxnSpLocks/>
          </p:cNvCxnSpPr>
          <p:nvPr/>
        </p:nvCxnSpPr>
        <p:spPr>
          <a:xfrm>
            <a:off x="4051240" y="3602129"/>
            <a:ext cx="23461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EAAE4BD-F26F-461F-831D-29D0B429B56D}"/>
              </a:ext>
            </a:extLst>
          </p:cNvPr>
          <p:cNvCxnSpPr>
            <a:cxnSpLocks/>
          </p:cNvCxnSpPr>
          <p:nvPr/>
        </p:nvCxnSpPr>
        <p:spPr>
          <a:xfrm>
            <a:off x="5712800" y="3598742"/>
            <a:ext cx="23461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5C441B13-9C35-4B8D-A449-FF6F2A0B4625}"/>
              </a:ext>
            </a:extLst>
          </p:cNvPr>
          <p:cNvSpPr/>
          <p:nvPr/>
        </p:nvSpPr>
        <p:spPr>
          <a:xfrm>
            <a:off x="1698219" y="3052306"/>
            <a:ext cx="5791558" cy="1083271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63E914E-1549-4ED0-B8CF-A0355F23404B}"/>
              </a:ext>
            </a:extLst>
          </p:cNvPr>
          <p:cNvCxnSpPr>
            <a:cxnSpLocks/>
          </p:cNvCxnSpPr>
          <p:nvPr/>
        </p:nvCxnSpPr>
        <p:spPr>
          <a:xfrm>
            <a:off x="4718169" y="2467358"/>
            <a:ext cx="0" cy="364144"/>
          </a:xfrm>
          <a:prstGeom prst="straightConnector1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569EC36-49D8-48AD-9BD8-5475AFF2D93A}"/>
              </a:ext>
            </a:extLst>
          </p:cNvPr>
          <p:cNvCxnSpPr>
            <a:cxnSpLocks/>
          </p:cNvCxnSpPr>
          <p:nvPr/>
        </p:nvCxnSpPr>
        <p:spPr>
          <a:xfrm>
            <a:off x="1311227" y="2831502"/>
            <a:ext cx="3406942" cy="0"/>
          </a:xfrm>
          <a:prstGeom prst="straightConnector1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5AB21B8-BC0A-410C-8BE4-CA8CFA4588E6}"/>
              </a:ext>
            </a:extLst>
          </p:cNvPr>
          <p:cNvCxnSpPr>
            <a:cxnSpLocks/>
          </p:cNvCxnSpPr>
          <p:nvPr/>
        </p:nvCxnSpPr>
        <p:spPr>
          <a:xfrm>
            <a:off x="1311227" y="2831502"/>
            <a:ext cx="0" cy="770627"/>
          </a:xfrm>
          <a:prstGeom prst="straightConnector1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4640DCE-EA4D-4B7C-917C-BE415B1053EC}"/>
              </a:ext>
            </a:extLst>
          </p:cNvPr>
          <p:cNvCxnSpPr>
            <a:cxnSpLocks/>
          </p:cNvCxnSpPr>
          <p:nvPr/>
        </p:nvCxnSpPr>
        <p:spPr>
          <a:xfrm>
            <a:off x="7829789" y="3570436"/>
            <a:ext cx="0" cy="770627"/>
          </a:xfrm>
          <a:prstGeom prst="straightConnector1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CBFD232-90B5-42B1-98A0-05ED0E93D52D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7374360" y="3570436"/>
            <a:ext cx="455429" cy="3652"/>
          </a:xfrm>
          <a:prstGeom prst="straightConnector1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6E1D3CA-4717-40B3-920A-7E247EFFF80F}"/>
              </a:ext>
            </a:extLst>
          </p:cNvPr>
          <p:cNvCxnSpPr>
            <a:cxnSpLocks/>
          </p:cNvCxnSpPr>
          <p:nvPr/>
        </p:nvCxnSpPr>
        <p:spPr>
          <a:xfrm>
            <a:off x="4718169" y="4341063"/>
            <a:ext cx="3111620" cy="0"/>
          </a:xfrm>
          <a:prstGeom prst="straightConnector1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7FF5C45-EEAC-4554-B3FC-6EA306E13051}"/>
              </a:ext>
            </a:extLst>
          </p:cNvPr>
          <p:cNvCxnSpPr>
            <a:cxnSpLocks/>
          </p:cNvCxnSpPr>
          <p:nvPr/>
        </p:nvCxnSpPr>
        <p:spPr>
          <a:xfrm>
            <a:off x="4718169" y="4341063"/>
            <a:ext cx="0" cy="364144"/>
          </a:xfrm>
          <a:prstGeom prst="straightConnector1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AC13AD3-0711-4A5B-A27F-0A2B7B49F69D}"/>
              </a:ext>
            </a:extLst>
          </p:cNvPr>
          <p:cNvSpPr txBox="1"/>
          <p:nvPr/>
        </p:nvSpPr>
        <p:spPr>
          <a:xfrm>
            <a:off x="4758320" y="2606769"/>
            <a:ext cx="32810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/>
              <a:t>WiFi</a:t>
            </a:r>
            <a:r>
              <a:rPr lang="en-US" sz="2400" b="1" dirty="0"/>
              <a:t> Demodulation</a:t>
            </a:r>
            <a:endParaRPr lang="en-US" sz="160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DFC8016-7F40-4360-B4AD-487DE8AF9ADF}"/>
              </a:ext>
            </a:extLst>
          </p:cNvPr>
          <p:cNvGrpSpPr/>
          <p:nvPr/>
        </p:nvGrpSpPr>
        <p:grpSpPr>
          <a:xfrm>
            <a:off x="3971877" y="4606218"/>
            <a:ext cx="1669047" cy="1384995"/>
            <a:chOff x="3857788" y="2424782"/>
            <a:chExt cx="1669047" cy="138499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DF0C6F3-6FE1-488E-BA75-CB880E6DBF87}"/>
                </a:ext>
              </a:extLst>
            </p:cNvPr>
            <p:cNvSpPr txBox="1"/>
            <p:nvPr/>
          </p:nvSpPr>
          <p:spPr>
            <a:xfrm>
              <a:off x="3857788" y="2424782"/>
              <a:ext cx="1669047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0101001</a:t>
              </a:r>
              <a:r>
                <a:rPr lang="en-US" sz="2800" b="1" dirty="0">
                  <a:solidFill>
                    <a:srgbClr val="FF0000"/>
                  </a:solidFill>
                </a:rPr>
                <a:t>01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010101011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0101</a:t>
              </a:r>
              <a:r>
                <a:rPr lang="en-US" sz="2800" dirty="0"/>
                <a:t>10 ….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ED58A30-A97F-408D-B99B-6978ABA70801}"/>
                </a:ext>
              </a:extLst>
            </p:cNvPr>
            <p:cNvCxnSpPr>
              <a:cxnSpLocks/>
            </p:cNvCxnSpPr>
            <p:nvPr/>
          </p:nvCxnSpPr>
          <p:spPr>
            <a:xfrm>
              <a:off x="5077506" y="2594456"/>
              <a:ext cx="36766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C9AFDDF-F0FF-47A5-A3B4-FB79344979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38927" y="2594456"/>
              <a:ext cx="0" cy="7702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063009D-DD37-4553-9C9C-ABC1829CE32E}"/>
                </a:ext>
              </a:extLst>
            </p:cNvPr>
            <p:cNvCxnSpPr>
              <a:cxnSpLocks/>
            </p:cNvCxnSpPr>
            <p:nvPr/>
          </p:nvCxnSpPr>
          <p:spPr>
            <a:xfrm>
              <a:off x="4642105" y="3364751"/>
              <a:ext cx="803066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5DFB2CE-28EF-498D-9DD6-79A3F4CDE65B}"/>
                </a:ext>
              </a:extLst>
            </p:cNvPr>
            <p:cNvCxnSpPr>
              <a:cxnSpLocks/>
            </p:cNvCxnSpPr>
            <p:nvPr/>
          </p:nvCxnSpPr>
          <p:spPr>
            <a:xfrm>
              <a:off x="4635861" y="3364751"/>
              <a:ext cx="0" cy="34613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4B6C5399-9401-4FA4-B350-DBA7AC9638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77506" y="2594456"/>
              <a:ext cx="0" cy="38514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1EC4E41-8715-4FD8-9F7A-64CA761897C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14351" y="2979604"/>
              <a:ext cx="1163155" cy="204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0A3B302-5565-4564-BE9B-6C3AB5550C14}"/>
                </a:ext>
              </a:extLst>
            </p:cNvPr>
            <p:cNvCxnSpPr>
              <a:cxnSpLocks/>
            </p:cNvCxnSpPr>
            <p:nvPr/>
          </p:nvCxnSpPr>
          <p:spPr>
            <a:xfrm>
              <a:off x="3914351" y="2981649"/>
              <a:ext cx="0" cy="7292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45F3E85-091B-45B8-817D-F66C8D05BF1B}"/>
                </a:ext>
              </a:extLst>
            </p:cNvPr>
            <p:cNvCxnSpPr>
              <a:cxnSpLocks/>
            </p:cNvCxnSpPr>
            <p:nvPr/>
          </p:nvCxnSpPr>
          <p:spPr>
            <a:xfrm>
              <a:off x="3914351" y="3710881"/>
              <a:ext cx="72151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654E5FFB-7AAE-4388-A71E-391E868E9944}"/>
              </a:ext>
            </a:extLst>
          </p:cNvPr>
          <p:cNvSpPr txBox="1"/>
          <p:nvPr/>
        </p:nvSpPr>
        <p:spPr>
          <a:xfrm>
            <a:off x="1764942" y="5005062"/>
            <a:ext cx="20826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Decoded </a:t>
            </a:r>
          </a:p>
          <a:p>
            <a:pPr algn="ctr"/>
            <a:r>
              <a:rPr lang="en-US" sz="2400" b="1" dirty="0" err="1"/>
              <a:t>WiFi</a:t>
            </a:r>
            <a:r>
              <a:rPr lang="en-US" sz="2400" b="1" dirty="0"/>
              <a:t> Payload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0E94114-8818-45AC-8214-430DEDC3EAD5}"/>
              </a:ext>
            </a:extLst>
          </p:cNvPr>
          <p:cNvSpPr txBox="1"/>
          <p:nvPr/>
        </p:nvSpPr>
        <p:spPr>
          <a:xfrm>
            <a:off x="5726790" y="1728986"/>
            <a:ext cx="27314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Raw I/Q Signal</a:t>
            </a:r>
            <a:endParaRPr lang="en-US" sz="1600" dirty="0"/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DE57B3AE-4AFE-47B1-AC56-9A3B4A27119C}"/>
              </a:ext>
            </a:extLst>
          </p:cNvPr>
          <p:cNvSpPr txBox="1">
            <a:spLocks/>
          </p:cNvSpPr>
          <p:nvPr/>
        </p:nvSpPr>
        <p:spPr>
          <a:xfrm>
            <a:off x="381000" y="1066800"/>
            <a:ext cx="8458200" cy="502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05740" indent="-20574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250" kern="1200">
                <a:solidFill>
                  <a:schemeClr val="tx1"/>
                </a:solidFill>
                <a:latin typeface="Arial Unicode MS" charset="0"/>
                <a:ea typeface="Arial Unicode MS" charset="0"/>
                <a:cs typeface="Arial Unicode MS" charset="0"/>
              </a:defRPr>
            </a:lvl1pPr>
            <a:lvl2pPr marL="480060" indent="-185166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" charset="2"/>
              <a:buChar char="q"/>
              <a:defRPr kumimoji="0" sz="1800" kern="1200">
                <a:solidFill>
                  <a:schemeClr val="tx1"/>
                </a:solidFill>
                <a:latin typeface="Arial Unicode MS" charset="0"/>
                <a:ea typeface="Arial Unicode MS" charset="0"/>
                <a:cs typeface="Arial Unicode MS" charset="0"/>
              </a:defRPr>
            </a:lvl2pPr>
            <a:lvl3pPr marL="685800" indent="-185166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575" kern="1200">
                <a:solidFill>
                  <a:schemeClr val="tx1"/>
                </a:solidFill>
                <a:latin typeface="Arial Unicode MS" charset="0"/>
                <a:ea typeface="Arial Unicode MS" charset="0"/>
                <a:cs typeface="Arial Unicode MS" charset="0"/>
              </a:defRPr>
            </a:lvl3pPr>
            <a:lvl4pPr marL="891540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500" kern="1200">
                <a:solidFill>
                  <a:schemeClr val="tx1"/>
                </a:solidFill>
                <a:latin typeface="Arial Unicode MS" charset="0"/>
                <a:ea typeface="Arial Unicode MS" charset="0"/>
                <a:cs typeface="Arial Unicode MS" charset="0"/>
              </a:defRPr>
            </a:lvl4pPr>
            <a:lvl5pPr marL="1097280" indent="-157734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500" kern="1200">
                <a:solidFill>
                  <a:schemeClr val="tx1"/>
                </a:solidFill>
                <a:latin typeface="Arial Unicode MS" charset="0"/>
                <a:ea typeface="Arial Unicode MS" charset="0"/>
                <a:cs typeface="Arial Unicode MS" charset="0"/>
              </a:defRPr>
            </a:lvl5pPr>
            <a:lvl6pPr marL="1303020" indent="-157734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40180" indent="-13716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920" indent="-13716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51660" indent="-13716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0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Wi-Fi Demodulation leads to information loss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69D1466-6F66-49D4-8A7C-6DBF543CD902}"/>
              </a:ext>
            </a:extLst>
          </p:cNvPr>
          <p:cNvGrpSpPr/>
          <p:nvPr/>
        </p:nvGrpSpPr>
        <p:grpSpPr>
          <a:xfrm>
            <a:off x="3064014" y="2481772"/>
            <a:ext cx="3705902" cy="1998241"/>
            <a:chOff x="3064014" y="2481772"/>
            <a:chExt cx="3705902" cy="1998241"/>
          </a:xfrm>
        </p:grpSpPr>
        <p:sp>
          <p:nvSpPr>
            <p:cNvPr id="71" name="Arrow: Left 70">
              <a:extLst>
                <a:ext uri="{FF2B5EF4-FFF2-40B4-BE49-F238E27FC236}">
                  <a16:creationId xmlns:a16="http://schemas.microsoft.com/office/drawing/2014/main" id="{0276D4C9-3A31-4F97-9225-394EC62DD472}"/>
                </a:ext>
              </a:extLst>
            </p:cNvPr>
            <p:cNvSpPr/>
            <p:nvPr/>
          </p:nvSpPr>
          <p:spPr>
            <a:xfrm rot="16200000">
              <a:off x="3917844" y="1627942"/>
              <a:ext cx="1998241" cy="3705902"/>
            </a:xfrm>
            <a:prstGeom prst="lef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254C773-3443-4AB4-99C6-0BC7E7CADBEF}"/>
                </a:ext>
              </a:extLst>
            </p:cNvPr>
            <p:cNvSpPr txBox="1"/>
            <p:nvPr/>
          </p:nvSpPr>
          <p:spPr>
            <a:xfrm>
              <a:off x="3633590" y="2873439"/>
              <a:ext cx="25242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Information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 loss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536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B200F-2F2F-4330-AB0A-60AA40DEE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Gap between Raw I/Q and Payload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490D-9079-4E8B-A295-C533DF7B8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study how to recover raw signal from decoded payload.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33C86-7CDD-4D3B-9929-FCE1C244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pic>
        <p:nvPicPr>
          <p:cNvPr id="5" name="Content Placeholder 18">
            <a:extLst>
              <a:ext uri="{FF2B5EF4-FFF2-40B4-BE49-F238E27FC236}">
                <a16:creationId xmlns:a16="http://schemas.microsoft.com/office/drawing/2014/main" id="{E70487BA-DD11-4C2C-A851-C3378774AE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3" t="14578" r="12199" b="12661"/>
          <a:stretch/>
        </p:blipFill>
        <p:spPr>
          <a:xfrm>
            <a:off x="2943149" y="1582077"/>
            <a:ext cx="1428902" cy="10766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6C0091-A9B8-4733-9D96-10662C048541}"/>
              </a:ext>
            </a:extLst>
          </p:cNvPr>
          <p:cNvSpPr txBox="1"/>
          <p:nvPr/>
        </p:nvSpPr>
        <p:spPr>
          <a:xfrm>
            <a:off x="4501392" y="1834864"/>
            <a:ext cx="27314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Raw I/Q Signal</a:t>
            </a:r>
            <a:endParaRPr lang="en-US" sz="16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52FEC-FFAA-46CA-A847-18097E32B090}"/>
              </a:ext>
            </a:extLst>
          </p:cNvPr>
          <p:cNvGrpSpPr/>
          <p:nvPr/>
        </p:nvGrpSpPr>
        <p:grpSpPr>
          <a:xfrm>
            <a:off x="4775118" y="4310672"/>
            <a:ext cx="1669047" cy="1384995"/>
            <a:chOff x="3857788" y="2424782"/>
            <a:chExt cx="1669047" cy="138499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6F29B49-9425-4AA2-85E5-2BB49C7CD8C5}"/>
                </a:ext>
              </a:extLst>
            </p:cNvPr>
            <p:cNvSpPr txBox="1"/>
            <p:nvPr/>
          </p:nvSpPr>
          <p:spPr>
            <a:xfrm>
              <a:off x="3857788" y="2424782"/>
              <a:ext cx="1669047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0101001</a:t>
              </a:r>
              <a:r>
                <a:rPr lang="en-US" sz="2800" b="1" dirty="0">
                  <a:solidFill>
                    <a:srgbClr val="FF0000"/>
                  </a:solidFill>
                </a:rPr>
                <a:t>01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010101011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0101</a:t>
              </a:r>
              <a:r>
                <a:rPr lang="en-US" sz="2800" dirty="0"/>
                <a:t>10 ….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F4BE800-F21B-4C61-BDFB-8B1F5122B441}"/>
                </a:ext>
              </a:extLst>
            </p:cNvPr>
            <p:cNvCxnSpPr>
              <a:cxnSpLocks/>
            </p:cNvCxnSpPr>
            <p:nvPr/>
          </p:nvCxnSpPr>
          <p:spPr>
            <a:xfrm>
              <a:off x="5077506" y="2594456"/>
              <a:ext cx="36766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06A0648-1402-46C4-8D85-247EB1D199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38927" y="2594456"/>
              <a:ext cx="0" cy="7702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22682D4-F349-455E-9163-084741A93E85}"/>
                </a:ext>
              </a:extLst>
            </p:cNvPr>
            <p:cNvCxnSpPr>
              <a:cxnSpLocks/>
            </p:cNvCxnSpPr>
            <p:nvPr/>
          </p:nvCxnSpPr>
          <p:spPr>
            <a:xfrm>
              <a:off x="4642105" y="3364751"/>
              <a:ext cx="803066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FA08906-B9E6-4F24-A4F6-D59F701F2422}"/>
                </a:ext>
              </a:extLst>
            </p:cNvPr>
            <p:cNvCxnSpPr>
              <a:cxnSpLocks/>
            </p:cNvCxnSpPr>
            <p:nvPr/>
          </p:nvCxnSpPr>
          <p:spPr>
            <a:xfrm>
              <a:off x="4635861" y="3364751"/>
              <a:ext cx="0" cy="34613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6886897-C3DE-48BC-A64D-885B0EDD36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77506" y="2594456"/>
              <a:ext cx="0" cy="38514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52A5340-6469-44C5-9149-BAFB5E2B58F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14351" y="2979604"/>
              <a:ext cx="1163155" cy="204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8C5DF16-0F88-41DD-9363-60301AE5FF86}"/>
                </a:ext>
              </a:extLst>
            </p:cNvPr>
            <p:cNvCxnSpPr>
              <a:cxnSpLocks/>
            </p:cNvCxnSpPr>
            <p:nvPr/>
          </p:nvCxnSpPr>
          <p:spPr>
            <a:xfrm>
              <a:off x="3914351" y="2981649"/>
              <a:ext cx="0" cy="7292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FE4569E-984D-4F3B-BA86-EAF72697A2FA}"/>
                </a:ext>
              </a:extLst>
            </p:cNvPr>
            <p:cNvCxnSpPr>
              <a:cxnSpLocks/>
            </p:cNvCxnSpPr>
            <p:nvPr/>
          </p:nvCxnSpPr>
          <p:spPr>
            <a:xfrm>
              <a:off x="3914351" y="3710881"/>
              <a:ext cx="72151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E2FDD8C-4D88-4FC8-BB5B-EEB9D274EB67}"/>
              </a:ext>
            </a:extLst>
          </p:cNvPr>
          <p:cNvSpPr txBox="1"/>
          <p:nvPr/>
        </p:nvSpPr>
        <p:spPr>
          <a:xfrm>
            <a:off x="2654518" y="4623009"/>
            <a:ext cx="21900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Decoded </a:t>
            </a:r>
          </a:p>
          <a:p>
            <a:pPr algn="ctr"/>
            <a:r>
              <a:rPr lang="en-US" sz="2400" b="1" dirty="0"/>
              <a:t>Wi-Fi Payload</a:t>
            </a:r>
          </a:p>
        </p:txBody>
      </p:sp>
      <p:sp>
        <p:nvSpPr>
          <p:cNvPr id="21" name="Arrow: Left 20">
            <a:extLst>
              <a:ext uri="{FF2B5EF4-FFF2-40B4-BE49-F238E27FC236}">
                <a16:creationId xmlns:a16="http://schemas.microsoft.com/office/drawing/2014/main" id="{3CADE6F6-EA96-4BC5-8A02-E04CFF5B9CC8}"/>
              </a:ext>
            </a:extLst>
          </p:cNvPr>
          <p:cNvSpPr/>
          <p:nvPr/>
        </p:nvSpPr>
        <p:spPr>
          <a:xfrm rot="5400000">
            <a:off x="3259529" y="2503895"/>
            <a:ext cx="1766095" cy="1874729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BB453E-77C6-494F-8498-A67E6C229E44}"/>
              </a:ext>
            </a:extLst>
          </p:cNvPr>
          <p:cNvSpPr txBox="1"/>
          <p:nvPr/>
        </p:nvSpPr>
        <p:spPr>
          <a:xfrm>
            <a:off x="4109987" y="2731811"/>
            <a:ext cx="53082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How much raw signal </a:t>
            </a:r>
          </a:p>
          <a:p>
            <a:pPr algn="ctr"/>
            <a:r>
              <a:rPr lang="en-US" sz="2400" b="1" dirty="0"/>
              <a:t>can be recovered </a:t>
            </a:r>
          </a:p>
          <a:p>
            <a:pPr algn="ctr"/>
            <a:r>
              <a:rPr lang="en-US" sz="2400" b="1" dirty="0"/>
              <a:t>from decoded payload?</a:t>
            </a:r>
          </a:p>
        </p:txBody>
      </p:sp>
    </p:spTree>
    <p:extLst>
      <p:ext uri="{BB962C8B-B14F-4D97-AF65-F5344CB8AC3E}">
        <p14:creationId xmlns:p14="http://schemas.microsoft.com/office/powerpoint/2010/main" val="2128182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140B9E9-5851-4495-8D9C-B120A3E9F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8763000" cy="5029200"/>
          </a:xfrm>
        </p:spPr>
        <p:txBody>
          <a:bodyPr>
            <a:normAutofit/>
          </a:bodyPr>
          <a:lstStyle/>
          <a:p>
            <a:r>
              <a:rPr lang="en-US" sz="2400" dirty="0"/>
              <a:t>Channel decoder attempts to eliminate the interference (i.e., hitchhiking ZigBee signal).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860C07-BCA9-4688-8A24-BDC66DAAB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 #1 – Error Correction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8C6DA6C-23FE-4D39-A22C-060FE9791FC6}"/>
              </a:ext>
            </a:extLst>
          </p:cNvPr>
          <p:cNvSpPr txBox="1"/>
          <p:nvPr/>
        </p:nvSpPr>
        <p:spPr>
          <a:xfrm>
            <a:off x="794265" y="2006930"/>
            <a:ext cx="24016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400" b="1" dirty="0"/>
          </a:p>
          <a:p>
            <a:pPr algn="ctr"/>
            <a:r>
              <a:rPr lang="en-US" sz="2400" b="1" dirty="0" err="1"/>
              <a:t>WiFi</a:t>
            </a:r>
            <a:r>
              <a:rPr lang="en-US" sz="2400" b="1" dirty="0"/>
              <a:t> Packet</a:t>
            </a:r>
          </a:p>
          <a:p>
            <a:pPr algn="ctr"/>
            <a:r>
              <a:rPr lang="en-US" sz="2400" b="1" dirty="0"/>
              <a:t>w/ interference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64C50B-ABC0-4076-ABD1-BDFB6CC01D75}"/>
              </a:ext>
            </a:extLst>
          </p:cNvPr>
          <p:cNvSpPr/>
          <p:nvPr/>
        </p:nvSpPr>
        <p:spPr>
          <a:xfrm>
            <a:off x="3577056" y="2857539"/>
            <a:ext cx="1648209" cy="149545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/>
          </a:p>
          <a:p>
            <a:pPr algn="ctr"/>
            <a:r>
              <a:rPr lang="en-US" sz="2400" dirty="0"/>
              <a:t>Channel Decoder </a:t>
            </a:r>
          </a:p>
          <a:p>
            <a:pPr algn="ctr"/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C1DFC5-1E28-48DC-BC20-9F1261058440}"/>
              </a:ext>
            </a:extLst>
          </p:cNvPr>
          <p:cNvSpPr txBox="1"/>
          <p:nvPr/>
        </p:nvSpPr>
        <p:spPr>
          <a:xfrm>
            <a:off x="1170970" y="3179579"/>
            <a:ext cx="164820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010100110</a:t>
            </a:r>
          </a:p>
          <a:p>
            <a:r>
              <a:rPr lang="en-US" sz="2800" dirty="0"/>
              <a:t>101</a:t>
            </a:r>
            <a:r>
              <a:rPr lang="en-US" sz="2800" b="1" dirty="0">
                <a:solidFill>
                  <a:srgbClr val="FF0000"/>
                </a:solidFill>
              </a:rPr>
              <a:t>010</a:t>
            </a:r>
            <a:r>
              <a:rPr lang="en-US" sz="2800" dirty="0"/>
              <a:t>100</a:t>
            </a:r>
          </a:p>
          <a:p>
            <a:r>
              <a:rPr lang="en-US" sz="2800" dirty="0"/>
              <a:t>101010 ….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3B761A-D1FA-45CF-A7B7-66B1772F88A7}"/>
              </a:ext>
            </a:extLst>
          </p:cNvPr>
          <p:cNvSpPr txBox="1"/>
          <p:nvPr/>
        </p:nvSpPr>
        <p:spPr>
          <a:xfrm>
            <a:off x="5671540" y="1979250"/>
            <a:ext cx="19087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Error-free</a:t>
            </a:r>
          </a:p>
          <a:p>
            <a:pPr algn="ctr"/>
            <a:r>
              <a:rPr lang="en-US" sz="2400" b="1" dirty="0" err="1"/>
              <a:t>WiFi</a:t>
            </a:r>
            <a:r>
              <a:rPr lang="en-US" sz="2400" b="1" dirty="0"/>
              <a:t> Packet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34DB51-A919-4937-8E6E-B57B26E47D27}"/>
              </a:ext>
            </a:extLst>
          </p:cNvPr>
          <p:cNvSpPr txBox="1"/>
          <p:nvPr/>
        </p:nvSpPr>
        <p:spPr>
          <a:xfrm>
            <a:off x="5801832" y="3172736"/>
            <a:ext cx="164820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010100110</a:t>
            </a:r>
          </a:p>
          <a:p>
            <a:r>
              <a:rPr lang="en-US" sz="2800" dirty="0"/>
              <a:t>101101100</a:t>
            </a:r>
          </a:p>
          <a:p>
            <a:r>
              <a:rPr lang="en-US" sz="2800" dirty="0"/>
              <a:t>101010 ….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60B5675D-9973-4777-BAAD-4A097E4E0FB2}"/>
              </a:ext>
            </a:extLst>
          </p:cNvPr>
          <p:cNvSpPr/>
          <p:nvPr/>
        </p:nvSpPr>
        <p:spPr>
          <a:xfrm rot="10800000">
            <a:off x="3064673" y="3574086"/>
            <a:ext cx="437786" cy="323739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728C0B4F-822F-4B02-94E1-2A88D8729375}"/>
              </a:ext>
            </a:extLst>
          </p:cNvPr>
          <p:cNvSpPr/>
          <p:nvPr/>
        </p:nvSpPr>
        <p:spPr>
          <a:xfrm rot="10800000">
            <a:off x="5387649" y="3581400"/>
            <a:ext cx="437786" cy="323739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8FCE566-B163-4448-8426-9BD6FB2E1735}"/>
              </a:ext>
            </a:extLst>
          </p:cNvPr>
          <p:cNvSpPr txBox="1"/>
          <p:nvPr/>
        </p:nvSpPr>
        <p:spPr>
          <a:xfrm>
            <a:off x="794265" y="5659651"/>
            <a:ext cx="79318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Eliminate Noise = Lose Hitchhiking </a:t>
            </a:r>
            <a:r>
              <a:rPr lang="en-US" altLang="zh-CN" sz="2800" dirty="0"/>
              <a:t>ZigBee Signal</a:t>
            </a:r>
            <a:endParaRPr lang="en-US" sz="2800" dirty="0"/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61C3D4AC-C29B-4D3B-97C6-F55096DFA2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58" b="29899"/>
          <a:stretch/>
        </p:blipFill>
        <p:spPr bwMode="auto">
          <a:xfrm>
            <a:off x="1191577" y="4603806"/>
            <a:ext cx="1981513" cy="52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9D1A42A-76DB-48DA-B735-356BFC5454BA}"/>
              </a:ext>
            </a:extLst>
          </p:cNvPr>
          <p:cNvCxnSpPr>
            <a:cxnSpLocks/>
          </p:cNvCxnSpPr>
          <p:nvPr/>
        </p:nvCxnSpPr>
        <p:spPr>
          <a:xfrm>
            <a:off x="1876927" y="4057219"/>
            <a:ext cx="0" cy="5465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B045D83-C4EE-45A0-AA45-C809840B0BDA}"/>
              </a:ext>
            </a:extLst>
          </p:cNvPr>
          <p:cNvSpPr txBox="1"/>
          <p:nvPr/>
        </p:nvSpPr>
        <p:spPr>
          <a:xfrm>
            <a:off x="1648326" y="3669632"/>
            <a:ext cx="577516" cy="3875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6543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140B9E9-5851-4495-8D9C-B120A3E9F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029200"/>
          </a:xfrm>
        </p:spPr>
        <p:txBody>
          <a:bodyPr>
            <a:normAutofit/>
          </a:bodyPr>
          <a:lstStyle/>
          <a:p>
            <a:r>
              <a:rPr lang="en-US" sz="2400" dirty="0"/>
              <a:t>Wi-Fi packets protected by channel coding/decoding against the wireless interference (i.e., ZigBee signal).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860C07-BCA9-4688-8A24-BDC66DAAB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 #1 – Error Correction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93AC7B-2733-4E91-8400-8FF2C1B20F53}"/>
              </a:ext>
            </a:extLst>
          </p:cNvPr>
          <p:cNvSpPr txBox="1"/>
          <p:nvPr/>
        </p:nvSpPr>
        <p:spPr>
          <a:xfrm>
            <a:off x="943458" y="2850929"/>
            <a:ext cx="19864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400" b="1" dirty="0"/>
          </a:p>
          <a:p>
            <a:pPr algn="ctr"/>
            <a:r>
              <a:rPr lang="en-US" sz="2400" b="1" dirty="0" err="1"/>
              <a:t>WiFi</a:t>
            </a:r>
            <a:r>
              <a:rPr lang="en-US" sz="2400" b="1" dirty="0"/>
              <a:t> Packet</a:t>
            </a:r>
          </a:p>
          <a:p>
            <a:pPr algn="ctr"/>
            <a:r>
              <a:rPr lang="en-US" sz="2400" b="1" dirty="0"/>
              <a:t>w/ ZigBee</a:t>
            </a:r>
          </a:p>
          <a:p>
            <a:pPr algn="ctr"/>
            <a:r>
              <a:rPr lang="en-US" sz="2400" b="1" dirty="0"/>
              <a:t>Interference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8C6DA6C-23FE-4D39-A22C-060FE9791FC6}"/>
              </a:ext>
            </a:extLst>
          </p:cNvPr>
          <p:cNvSpPr txBox="1"/>
          <p:nvPr/>
        </p:nvSpPr>
        <p:spPr>
          <a:xfrm>
            <a:off x="1106199" y="1765212"/>
            <a:ext cx="19087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400" b="1" dirty="0"/>
          </a:p>
          <a:p>
            <a:pPr algn="ctr"/>
            <a:r>
              <a:rPr lang="en-US" sz="2400" b="1" dirty="0" err="1"/>
              <a:t>WiFi</a:t>
            </a:r>
            <a:r>
              <a:rPr lang="en-US" sz="2400" b="1" dirty="0"/>
              <a:t> Packet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672E64B-7FF7-42A1-9CAD-2D003FAF0642}"/>
              </a:ext>
            </a:extLst>
          </p:cNvPr>
          <p:cNvSpPr txBox="1"/>
          <p:nvPr/>
        </p:nvSpPr>
        <p:spPr>
          <a:xfrm>
            <a:off x="3556666" y="2072989"/>
            <a:ext cx="45900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0101001001010101011</a:t>
            </a:r>
            <a:r>
              <a:rPr lang="en-US" sz="2800" dirty="0">
                <a:solidFill>
                  <a:srgbClr val="00B0F0"/>
                </a:solidFill>
              </a:rPr>
              <a:t>010101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D2D4C7-EDF6-4B21-A13D-17E2E9B85A13}"/>
              </a:ext>
            </a:extLst>
          </p:cNvPr>
          <p:cNvSpPr txBox="1"/>
          <p:nvPr/>
        </p:nvSpPr>
        <p:spPr>
          <a:xfrm>
            <a:off x="3556666" y="3374149"/>
            <a:ext cx="45900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01010</a:t>
            </a:r>
            <a:r>
              <a:rPr lang="en-US" sz="2800" b="1" dirty="0">
                <a:solidFill>
                  <a:srgbClr val="FF0000"/>
                </a:solidFill>
              </a:rPr>
              <a:t>10110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010101011</a:t>
            </a:r>
            <a:r>
              <a:rPr lang="en-US" sz="2800" dirty="0">
                <a:solidFill>
                  <a:srgbClr val="00B0F0"/>
                </a:solidFill>
              </a:rPr>
              <a:t>010101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D5A76D-2C14-4C04-8F8A-EE87206C788E}"/>
              </a:ext>
            </a:extLst>
          </p:cNvPr>
          <p:cNvSpPr txBox="1"/>
          <p:nvPr/>
        </p:nvSpPr>
        <p:spPr>
          <a:xfrm>
            <a:off x="1015340" y="4286494"/>
            <a:ext cx="22139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After channel </a:t>
            </a:r>
          </a:p>
          <a:p>
            <a:pPr algn="ctr"/>
            <a:r>
              <a:rPr lang="en-US" sz="2400" b="1" dirty="0"/>
              <a:t>decoding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1734768-38CB-40E5-A83E-CE54F1E81C79}"/>
              </a:ext>
            </a:extLst>
          </p:cNvPr>
          <p:cNvSpPr txBox="1"/>
          <p:nvPr/>
        </p:nvSpPr>
        <p:spPr>
          <a:xfrm>
            <a:off x="3604008" y="4720807"/>
            <a:ext cx="45900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0101001001010101011</a:t>
            </a:r>
            <a:r>
              <a:rPr lang="en-US" sz="2800" dirty="0">
                <a:solidFill>
                  <a:srgbClr val="00B0F0"/>
                </a:solidFill>
              </a:rPr>
              <a:t>010101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7AC3FEB-FCD0-4258-9975-A11108D85C10}"/>
              </a:ext>
            </a:extLst>
          </p:cNvPr>
          <p:cNvSpPr/>
          <p:nvPr/>
        </p:nvSpPr>
        <p:spPr>
          <a:xfrm>
            <a:off x="4450693" y="3537625"/>
            <a:ext cx="903304" cy="2648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AEF6D11-D53F-40DF-925C-2EEAA305439B}"/>
              </a:ext>
            </a:extLst>
          </p:cNvPr>
          <p:cNvSpPr/>
          <p:nvPr/>
        </p:nvSpPr>
        <p:spPr>
          <a:xfrm>
            <a:off x="4512377" y="4886658"/>
            <a:ext cx="792480" cy="2648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2E1969-8EEB-4094-A217-E0B2A3FB337A}"/>
              </a:ext>
            </a:extLst>
          </p:cNvPr>
          <p:cNvSpPr txBox="1"/>
          <p:nvPr/>
        </p:nvSpPr>
        <p:spPr>
          <a:xfrm>
            <a:off x="4336684" y="2072989"/>
            <a:ext cx="13772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400" b="1" dirty="0"/>
          </a:p>
          <a:p>
            <a:pPr algn="ctr"/>
            <a:r>
              <a:rPr lang="en-US" sz="2400" dirty="0"/>
              <a:t>Data bits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81B528A-A338-4902-9C4D-BA44C839A951}"/>
              </a:ext>
            </a:extLst>
          </p:cNvPr>
          <p:cNvSpPr txBox="1"/>
          <p:nvPr/>
        </p:nvSpPr>
        <p:spPr>
          <a:xfrm>
            <a:off x="6255595" y="2069965"/>
            <a:ext cx="15311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400" b="1" dirty="0"/>
          </a:p>
          <a:p>
            <a:pPr algn="ctr"/>
            <a:r>
              <a:rPr lang="en-US" sz="2400" dirty="0"/>
              <a:t>Parity bits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F621544-1657-491E-87E5-A90C2CBC9D0D}"/>
              </a:ext>
            </a:extLst>
          </p:cNvPr>
          <p:cNvSpPr txBox="1"/>
          <p:nvPr/>
        </p:nvSpPr>
        <p:spPr>
          <a:xfrm>
            <a:off x="3200737" y="3824829"/>
            <a:ext cx="5793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ZigBee signal embedded in Corruption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1B91BD4-A0D1-4032-86D7-830B8864D1A7}"/>
              </a:ext>
            </a:extLst>
          </p:cNvPr>
          <p:cNvSpPr txBox="1"/>
          <p:nvPr/>
        </p:nvSpPr>
        <p:spPr>
          <a:xfrm>
            <a:off x="4598749" y="4828528"/>
            <a:ext cx="25058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400" b="1" dirty="0"/>
          </a:p>
          <a:p>
            <a:pPr algn="ctr"/>
            <a:r>
              <a:rPr lang="en-US" sz="2400" dirty="0"/>
              <a:t>Error-free packet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383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8" grpId="0"/>
      <p:bldP spid="39" grpId="0" animBg="1"/>
      <p:bldP spid="41" grpId="0" animBg="1"/>
      <p:bldP spid="50" grpId="0"/>
      <p:bldP spid="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54B8F-4397-4E21-9B26-32693003A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67E53-091C-4262-BD4D-C6B934255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Channel decoding (error correction) algorithm in commodity Wi-Fi chipsets has an error correction capacity.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FC96C8-CBC2-404A-A908-A11FA90EFC1E}"/>
              </a:ext>
            </a:extLst>
          </p:cNvPr>
          <p:cNvSpPr txBox="1"/>
          <p:nvPr/>
        </p:nvSpPr>
        <p:spPr>
          <a:xfrm>
            <a:off x="2315870" y="2167198"/>
            <a:ext cx="164820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010100110</a:t>
            </a:r>
          </a:p>
          <a:p>
            <a:r>
              <a:rPr lang="en-US" sz="2800" dirty="0"/>
              <a:t>101</a:t>
            </a:r>
            <a:r>
              <a:rPr lang="en-US" sz="2800" b="1" dirty="0">
                <a:solidFill>
                  <a:srgbClr val="FF0000"/>
                </a:solidFill>
              </a:rPr>
              <a:t>010</a:t>
            </a:r>
            <a:r>
              <a:rPr lang="en-US" sz="2800" dirty="0"/>
              <a:t>100</a:t>
            </a:r>
          </a:p>
          <a:p>
            <a:r>
              <a:rPr lang="en-US" sz="2800" dirty="0"/>
              <a:t>101010 ….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DD72A3-6892-4605-919F-B1CF05798EE5}"/>
              </a:ext>
            </a:extLst>
          </p:cNvPr>
          <p:cNvSpPr/>
          <p:nvPr/>
        </p:nvSpPr>
        <p:spPr>
          <a:xfrm>
            <a:off x="2833182" y="2785593"/>
            <a:ext cx="532318" cy="2648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49E50FC-F5E3-4B5B-90FB-FE648F03CEC4}"/>
              </a:ext>
            </a:extLst>
          </p:cNvPr>
          <p:cNvSpPr/>
          <p:nvPr/>
        </p:nvSpPr>
        <p:spPr>
          <a:xfrm>
            <a:off x="4714802" y="2379593"/>
            <a:ext cx="1648209" cy="975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/>
          </a:p>
          <a:p>
            <a:pPr algn="ctr"/>
            <a:r>
              <a:rPr lang="en-US" sz="2400" dirty="0"/>
              <a:t>Channel Decoder </a:t>
            </a:r>
          </a:p>
          <a:p>
            <a:pPr algn="ctr"/>
            <a:endParaRPr lang="en-US" sz="2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25004D9-086A-4DA5-B71F-87B541B36F7B}"/>
              </a:ext>
            </a:extLst>
          </p:cNvPr>
          <p:cNvSpPr txBox="1"/>
          <p:nvPr/>
        </p:nvSpPr>
        <p:spPr>
          <a:xfrm>
            <a:off x="7113735" y="2225519"/>
            <a:ext cx="164820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010100110</a:t>
            </a:r>
          </a:p>
          <a:p>
            <a:r>
              <a:rPr lang="en-US" sz="2800" dirty="0"/>
              <a:t>101</a:t>
            </a:r>
            <a:r>
              <a:rPr lang="en-US" sz="2800" b="1" dirty="0"/>
              <a:t>101</a:t>
            </a:r>
            <a:r>
              <a:rPr lang="en-US" sz="2800" dirty="0"/>
              <a:t>100</a:t>
            </a:r>
          </a:p>
          <a:p>
            <a:r>
              <a:rPr lang="en-US" sz="2800" dirty="0"/>
              <a:t>101010 ….</a:t>
            </a:r>
          </a:p>
        </p:txBody>
      </p:sp>
      <p:sp>
        <p:nvSpPr>
          <p:cNvPr id="44" name="Arrow: Left 43">
            <a:extLst>
              <a:ext uri="{FF2B5EF4-FFF2-40B4-BE49-F238E27FC236}">
                <a16:creationId xmlns:a16="http://schemas.microsoft.com/office/drawing/2014/main" id="{331B26C5-FACF-4E27-B99F-228313C64D25}"/>
              </a:ext>
            </a:extLst>
          </p:cNvPr>
          <p:cNvSpPr/>
          <p:nvPr/>
        </p:nvSpPr>
        <p:spPr>
          <a:xfrm rot="10800000">
            <a:off x="4066864" y="2726702"/>
            <a:ext cx="437786" cy="323739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rrow: Left 45">
            <a:extLst>
              <a:ext uri="{FF2B5EF4-FFF2-40B4-BE49-F238E27FC236}">
                <a16:creationId xmlns:a16="http://schemas.microsoft.com/office/drawing/2014/main" id="{5D89A01E-44AE-463F-BF5E-7CB333678C89}"/>
              </a:ext>
            </a:extLst>
          </p:cNvPr>
          <p:cNvSpPr/>
          <p:nvPr/>
        </p:nvSpPr>
        <p:spPr>
          <a:xfrm rot="10800000">
            <a:off x="6567664" y="2747258"/>
            <a:ext cx="437786" cy="323739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3FEDFF0-30F0-4105-9F59-56D1C14B0163}"/>
              </a:ext>
            </a:extLst>
          </p:cNvPr>
          <p:cNvSpPr txBox="1"/>
          <p:nvPr/>
        </p:nvSpPr>
        <p:spPr>
          <a:xfrm>
            <a:off x="134603" y="2320114"/>
            <a:ext cx="18059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dirty="0"/>
              <a:t>Within </a:t>
            </a:r>
          </a:p>
          <a:p>
            <a:pPr marL="0" indent="0" algn="ctr">
              <a:buNone/>
            </a:pPr>
            <a:r>
              <a:rPr lang="en-US" sz="2400" b="1" dirty="0"/>
              <a:t>Correction</a:t>
            </a:r>
          </a:p>
          <a:p>
            <a:pPr marL="0" indent="0" algn="ctr">
              <a:buNone/>
            </a:pPr>
            <a:r>
              <a:rPr lang="en-US" sz="2400" b="1" dirty="0"/>
              <a:t>Capacity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CB752C9-6C37-4C27-8B76-847CE37ECC04}"/>
              </a:ext>
            </a:extLst>
          </p:cNvPr>
          <p:cNvSpPr/>
          <p:nvPr/>
        </p:nvSpPr>
        <p:spPr>
          <a:xfrm>
            <a:off x="7620198" y="2845202"/>
            <a:ext cx="440069" cy="2257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BBC2438-5A9C-4468-B587-F7A90768F480}"/>
              </a:ext>
            </a:extLst>
          </p:cNvPr>
          <p:cNvSpPr txBox="1"/>
          <p:nvPr/>
        </p:nvSpPr>
        <p:spPr>
          <a:xfrm>
            <a:off x="5441834" y="3448372"/>
            <a:ext cx="39320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dirty="0"/>
              <a:t>Errors are eliminated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1E82A30-6E20-454E-BDE0-ED8DDDFA4389}"/>
              </a:ext>
            </a:extLst>
          </p:cNvPr>
          <p:cNvGrpSpPr/>
          <p:nvPr/>
        </p:nvGrpSpPr>
        <p:grpSpPr>
          <a:xfrm>
            <a:off x="163277" y="4218505"/>
            <a:ext cx="9030263" cy="1739350"/>
            <a:chOff x="163277" y="4218505"/>
            <a:chExt cx="9030263" cy="173935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611A981-76DB-41A8-BF2E-1F5A42E91967}"/>
                </a:ext>
              </a:extLst>
            </p:cNvPr>
            <p:cNvSpPr txBox="1"/>
            <p:nvPr/>
          </p:nvSpPr>
          <p:spPr>
            <a:xfrm>
              <a:off x="2213432" y="4218505"/>
              <a:ext cx="1669047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0101001</a:t>
              </a:r>
              <a:r>
                <a:rPr lang="en-US" sz="2800" b="1" dirty="0">
                  <a:solidFill>
                    <a:srgbClr val="FF0000"/>
                  </a:solidFill>
                </a:rPr>
                <a:t>01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010101011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0101</a:t>
              </a:r>
              <a:r>
                <a:rPr lang="en-US" sz="2800" dirty="0"/>
                <a:t>10 ….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57AC298-8407-4A54-82FD-E1E5D51BC629}"/>
                </a:ext>
              </a:extLst>
            </p:cNvPr>
            <p:cNvCxnSpPr>
              <a:cxnSpLocks/>
            </p:cNvCxnSpPr>
            <p:nvPr/>
          </p:nvCxnSpPr>
          <p:spPr>
            <a:xfrm>
              <a:off x="3415830" y="4363394"/>
              <a:ext cx="36766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CB638A2-F2BA-4D00-BEF8-C3C30F7214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7251" y="4363394"/>
              <a:ext cx="0" cy="7702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5BFC6D2-14B4-4575-A000-A1276267F498}"/>
                </a:ext>
              </a:extLst>
            </p:cNvPr>
            <p:cNvCxnSpPr>
              <a:cxnSpLocks/>
            </p:cNvCxnSpPr>
            <p:nvPr/>
          </p:nvCxnSpPr>
          <p:spPr>
            <a:xfrm>
              <a:off x="2980429" y="5133689"/>
              <a:ext cx="803066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70B6303-CB3E-41DF-B93A-7EA59A3DF943}"/>
                </a:ext>
              </a:extLst>
            </p:cNvPr>
            <p:cNvCxnSpPr>
              <a:cxnSpLocks/>
            </p:cNvCxnSpPr>
            <p:nvPr/>
          </p:nvCxnSpPr>
          <p:spPr>
            <a:xfrm>
              <a:off x="2974185" y="5133689"/>
              <a:ext cx="0" cy="34613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D8A6A5A-8F82-47CA-95DA-9A295197F4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5830" y="4363394"/>
              <a:ext cx="0" cy="38514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68A32DD-B58E-4A6F-A628-CC568C3C4C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52675" y="4748542"/>
              <a:ext cx="1163155" cy="204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F7B742-612E-413A-870F-BD64E5FC850A}"/>
                </a:ext>
              </a:extLst>
            </p:cNvPr>
            <p:cNvCxnSpPr>
              <a:cxnSpLocks/>
            </p:cNvCxnSpPr>
            <p:nvPr/>
          </p:nvCxnSpPr>
          <p:spPr>
            <a:xfrm>
              <a:off x="2252675" y="4750587"/>
              <a:ext cx="0" cy="7292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C4D484A-D954-4D28-9421-D7A9E29272BB}"/>
                </a:ext>
              </a:extLst>
            </p:cNvPr>
            <p:cNvCxnSpPr>
              <a:cxnSpLocks/>
            </p:cNvCxnSpPr>
            <p:nvPr/>
          </p:nvCxnSpPr>
          <p:spPr>
            <a:xfrm>
              <a:off x="2252675" y="5479819"/>
              <a:ext cx="72151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AE44284-A4AB-4F22-8794-D27AA9E93F91}"/>
                </a:ext>
              </a:extLst>
            </p:cNvPr>
            <p:cNvSpPr/>
            <p:nvPr/>
          </p:nvSpPr>
          <p:spPr>
            <a:xfrm>
              <a:off x="4675978" y="4423243"/>
              <a:ext cx="1648209" cy="97551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  <a:p>
              <a:pPr algn="ctr"/>
              <a:r>
                <a:rPr lang="en-US" sz="2400" dirty="0"/>
                <a:t>Channel Decoder </a:t>
              </a:r>
            </a:p>
            <a:p>
              <a:pPr algn="ctr"/>
              <a:endParaRPr lang="en-US" sz="24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66D5A1C-7C3E-4E09-AE6E-EC25C73A0075}"/>
                </a:ext>
              </a:extLst>
            </p:cNvPr>
            <p:cNvSpPr txBox="1"/>
            <p:nvPr/>
          </p:nvSpPr>
          <p:spPr>
            <a:xfrm>
              <a:off x="7007845" y="4238123"/>
              <a:ext cx="1669047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0101001</a:t>
              </a:r>
              <a:r>
                <a:rPr lang="en-US" sz="2800" b="1" dirty="0">
                  <a:solidFill>
                    <a:srgbClr val="FF0000"/>
                  </a:solidFill>
                </a:rPr>
                <a:t>01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010101011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0101</a:t>
              </a:r>
              <a:r>
                <a:rPr lang="en-US" sz="2800" dirty="0"/>
                <a:t>10 ….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5E72409-5846-4D1F-9E21-EE28A415A8BE}"/>
                </a:ext>
              </a:extLst>
            </p:cNvPr>
            <p:cNvCxnSpPr>
              <a:cxnSpLocks/>
            </p:cNvCxnSpPr>
            <p:nvPr/>
          </p:nvCxnSpPr>
          <p:spPr>
            <a:xfrm>
              <a:off x="8210243" y="4383012"/>
              <a:ext cx="36766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3602DCF-1E4E-401E-9CEB-F160CF5406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71664" y="4383012"/>
              <a:ext cx="0" cy="7702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2116D6F-73DA-42D2-96F8-4A025B1623A5}"/>
                </a:ext>
              </a:extLst>
            </p:cNvPr>
            <p:cNvCxnSpPr>
              <a:cxnSpLocks/>
            </p:cNvCxnSpPr>
            <p:nvPr/>
          </p:nvCxnSpPr>
          <p:spPr>
            <a:xfrm>
              <a:off x="7774842" y="5153307"/>
              <a:ext cx="803066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C8AF5F7-7413-4E03-A9CF-714025E4486F}"/>
                </a:ext>
              </a:extLst>
            </p:cNvPr>
            <p:cNvCxnSpPr>
              <a:cxnSpLocks/>
            </p:cNvCxnSpPr>
            <p:nvPr/>
          </p:nvCxnSpPr>
          <p:spPr>
            <a:xfrm>
              <a:off x="7768598" y="5153307"/>
              <a:ext cx="0" cy="34613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600EACC-68A2-4A52-97DB-2BF8D0DBA9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10243" y="4383012"/>
              <a:ext cx="0" cy="38514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807A7F8-EC31-4FD9-936C-A205BAD82D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47088" y="4768160"/>
              <a:ext cx="1163155" cy="204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656EC3F-5D4E-4C9C-ABBE-243B691C6208}"/>
                </a:ext>
              </a:extLst>
            </p:cNvPr>
            <p:cNvCxnSpPr>
              <a:cxnSpLocks/>
            </p:cNvCxnSpPr>
            <p:nvPr/>
          </p:nvCxnSpPr>
          <p:spPr>
            <a:xfrm>
              <a:off x="7047088" y="4770205"/>
              <a:ext cx="0" cy="7292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5BF1292-A802-46FA-B1AE-092BB22D1790}"/>
                </a:ext>
              </a:extLst>
            </p:cNvPr>
            <p:cNvCxnSpPr>
              <a:cxnSpLocks/>
            </p:cNvCxnSpPr>
            <p:nvPr/>
          </p:nvCxnSpPr>
          <p:spPr>
            <a:xfrm>
              <a:off x="7047088" y="5499437"/>
              <a:ext cx="72151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8" name="Arrow: Left 47">
              <a:extLst>
                <a:ext uri="{FF2B5EF4-FFF2-40B4-BE49-F238E27FC236}">
                  <a16:creationId xmlns:a16="http://schemas.microsoft.com/office/drawing/2014/main" id="{97AB6A85-4C01-4F59-A8F3-949EC655D671}"/>
                </a:ext>
              </a:extLst>
            </p:cNvPr>
            <p:cNvSpPr/>
            <p:nvPr/>
          </p:nvSpPr>
          <p:spPr>
            <a:xfrm rot="10800000">
              <a:off x="4079585" y="4802733"/>
              <a:ext cx="437786" cy="323739"/>
            </a:xfrm>
            <a:prstGeom prst="lef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Arrow: Left 49">
              <a:extLst>
                <a:ext uri="{FF2B5EF4-FFF2-40B4-BE49-F238E27FC236}">
                  <a16:creationId xmlns:a16="http://schemas.microsoft.com/office/drawing/2014/main" id="{FCE4C09D-6B62-414D-83E0-986E169D52F2}"/>
                </a:ext>
              </a:extLst>
            </p:cNvPr>
            <p:cNvSpPr/>
            <p:nvPr/>
          </p:nvSpPr>
          <p:spPr>
            <a:xfrm rot="10800000">
              <a:off x="6449076" y="4835025"/>
              <a:ext cx="437786" cy="323739"/>
            </a:xfrm>
            <a:prstGeom prst="lef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330A218-13E6-4B89-A865-9E61B90B2FFF}"/>
                </a:ext>
              </a:extLst>
            </p:cNvPr>
            <p:cNvSpPr txBox="1"/>
            <p:nvPr/>
          </p:nvSpPr>
          <p:spPr>
            <a:xfrm>
              <a:off x="163277" y="4299108"/>
              <a:ext cx="187393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2400" b="1" dirty="0"/>
                <a:t>Beyond </a:t>
              </a:r>
            </a:p>
            <a:p>
              <a:pPr marL="0" indent="0" algn="ctr">
                <a:buNone/>
              </a:pPr>
              <a:r>
                <a:rPr lang="en-US" sz="2400" b="1" dirty="0"/>
                <a:t>Correction</a:t>
              </a:r>
            </a:p>
            <a:p>
              <a:pPr marL="0" indent="0" algn="ctr">
                <a:buNone/>
              </a:pPr>
              <a:r>
                <a:rPr lang="en-US" sz="2400" b="1" dirty="0"/>
                <a:t>Capacity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92479D0-4A82-4D4C-8D75-7B18D3976B62}"/>
                </a:ext>
              </a:extLst>
            </p:cNvPr>
            <p:cNvSpPr txBox="1"/>
            <p:nvPr/>
          </p:nvSpPr>
          <p:spPr>
            <a:xfrm>
              <a:off x="5261523" y="5496190"/>
              <a:ext cx="393201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2400" b="1" dirty="0"/>
                <a:t>Errors are retained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9418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C33C6-0541-4CC3-AB26-3F012F8B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C7551-7929-489A-BC2C-CE0760290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Empirical Experiment</a:t>
            </a:r>
            <a:r>
              <a:rPr lang="en-US" dirty="0"/>
              <a:t> shows channel decoder is ineffective when bit error &gt; 5%.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AC1CC1-78CA-4C91-AA09-F4AC13E7E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379CCA9-98B2-4D9F-898B-19D9CC744D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9"/>
          <a:stretch/>
        </p:blipFill>
        <p:spPr bwMode="auto">
          <a:xfrm>
            <a:off x="3338150" y="1430869"/>
            <a:ext cx="2613660" cy="176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A11759AF-3CC4-4457-A982-E4A500C4B453}"/>
              </a:ext>
            </a:extLst>
          </p:cNvPr>
          <p:cNvSpPr/>
          <p:nvPr/>
        </p:nvSpPr>
        <p:spPr>
          <a:xfrm rot="10800000">
            <a:off x="2981622" y="2287007"/>
            <a:ext cx="437786" cy="323739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64171FDA-5F3C-4181-82DD-EFF19A4717A8}"/>
              </a:ext>
            </a:extLst>
          </p:cNvPr>
          <p:cNvSpPr/>
          <p:nvPr/>
        </p:nvSpPr>
        <p:spPr>
          <a:xfrm rot="10800000">
            <a:off x="5739145" y="2308865"/>
            <a:ext cx="437786" cy="323739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623E5DC-BE63-492C-AB8D-7F8065109B5B}"/>
              </a:ext>
            </a:extLst>
          </p:cNvPr>
          <p:cNvCxnSpPr>
            <a:cxnSpLocks/>
          </p:cNvCxnSpPr>
          <p:nvPr/>
        </p:nvCxnSpPr>
        <p:spPr>
          <a:xfrm flipH="1" flipV="1">
            <a:off x="1414914" y="1726526"/>
            <a:ext cx="601" cy="13957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D87D847-C745-4662-A859-2D1E82B9F25C}"/>
              </a:ext>
            </a:extLst>
          </p:cNvPr>
          <p:cNvCxnSpPr>
            <a:cxnSpLocks/>
          </p:cNvCxnSpPr>
          <p:nvPr/>
        </p:nvCxnSpPr>
        <p:spPr>
          <a:xfrm>
            <a:off x="1415515" y="3122289"/>
            <a:ext cx="1378017" cy="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796C9AB-3A5E-4C74-AC60-80BDC227EDE2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6601327" y="1672084"/>
            <a:ext cx="2684" cy="14043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09D0750-4FF9-4F81-BEC5-032AF31F57E8}"/>
              </a:ext>
            </a:extLst>
          </p:cNvPr>
          <p:cNvCxnSpPr>
            <a:cxnSpLocks/>
          </p:cNvCxnSpPr>
          <p:nvPr/>
        </p:nvCxnSpPr>
        <p:spPr>
          <a:xfrm flipV="1">
            <a:off x="6601928" y="3067847"/>
            <a:ext cx="1378017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0CE5469-5BFD-4268-A27E-793A9C5AD7FC}"/>
              </a:ext>
            </a:extLst>
          </p:cNvPr>
          <p:cNvCxnSpPr>
            <a:cxnSpLocks/>
          </p:cNvCxnSpPr>
          <p:nvPr/>
        </p:nvCxnSpPr>
        <p:spPr>
          <a:xfrm flipV="1">
            <a:off x="1415515" y="1957188"/>
            <a:ext cx="1164056" cy="114796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Arc 19">
            <a:extLst>
              <a:ext uri="{FF2B5EF4-FFF2-40B4-BE49-F238E27FC236}">
                <a16:creationId xmlns:a16="http://schemas.microsoft.com/office/drawing/2014/main" id="{A4FAB313-936F-44EE-8C92-FFA7F1B4E1F2}"/>
              </a:ext>
            </a:extLst>
          </p:cNvPr>
          <p:cNvSpPr/>
          <p:nvPr/>
        </p:nvSpPr>
        <p:spPr>
          <a:xfrm rot="17727481">
            <a:off x="6324415" y="2766630"/>
            <a:ext cx="1584660" cy="1157637"/>
          </a:xfrm>
          <a:prstGeom prst="arc">
            <a:avLst>
              <a:gd name="adj1" fmla="val 16333621"/>
              <a:gd name="adj2" fmla="val 19570402"/>
            </a:avLst>
          </a:prstGeom>
          <a:ln w="63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1E2E20-F3E9-40E2-9E1E-2EDAF2778E68}"/>
              </a:ext>
            </a:extLst>
          </p:cNvPr>
          <p:cNvCxnSpPr>
            <a:cxnSpLocks/>
          </p:cNvCxnSpPr>
          <p:nvPr/>
        </p:nvCxnSpPr>
        <p:spPr>
          <a:xfrm>
            <a:off x="6990559" y="2651055"/>
            <a:ext cx="922342" cy="1094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2E6C57B-61DD-48AF-ADEE-2048B408547E}"/>
              </a:ext>
            </a:extLst>
          </p:cNvPr>
          <p:cNvSpPr txBox="1"/>
          <p:nvPr/>
        </p:nvSpPr>
        <p:spPr>
          <a:xfrm>
            <a:off x="-1551876" y="2023295"/>
            <a:ext cx="4591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zh-CN" sz="2400" b="1" dirty="0"/>
              <a:t>Bit</a:t>
            </a:r>
          </a:p>
          <a:p>
            <a:pPr marL="0" indent="0" algn="ctr">
              <a:buNone/>
            </a:pPr>
            <a:r>
              <a:rPr lang="en-US" sz="2400" b="1" dirty="0"/>
              <a:t>Errors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1F0CED-C89A-4835-A6D7-FE701B9F45D5}"/>
              </a:ext>
            </a:extLst>
          </p:cNvPr>
          <p:cNvSpPr txBox="1"/>
          <p:nvPr/>
        </p:nvSpPr>
        <p:spPr>
          <a:xfrm>
            <a:off x="2275328" y="2832883"/>
            <a:ext cx="4591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zh-CN" sz="2400" b="1" dirty="0"/>
              <a:t>Wi-Fi (RTL8812Au)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5271E8-9909-44DA-BB27-9CEB9555FC63}"/>
              </a:ext>
            </a:extLst>
          </p:cNvPr>
          <p:cNvSpPr txBox="1"/>
          <p:nvPr/>
        </p:nvSpPr>
        <p:spPr>
          <a:xfrm>
            <a:off x="5591876" y="1719304"/>
            <a:ext cx="4591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zh-CN" sz="2400" b="1" dirty="0"/>
              <a:t>Bit </a:t>
            </a:r>
            <a:r>
              <a:rPr lang="en-US" sz="2400" b="1" dirty="0"/>
              <a:t>Errors </a:t>
            </a:r>
          </a:p>
          <a:p>
            <a:pPr marL="0" indent="0" algn="ctr">
              <a:buNone/>
            </a:pPr>
            <a:r>
              <a:rPr lang="en-US" sz="2400" b="1" dirty="0"/>
              <a:t>after correction</a:t>
            </a:r>
          </a:p>
        </p:txBody>
      </p:sp>
      <p:pic>
        <p:nvPicPr>
          <p:cNvPr id="5141" name="Picture 5140" descr="Chart, bar chart&#10;&#10;Description automatically generated">
            <a:extLst>
              <a:ext uri="{FF2B5EF4-FFF2-40B4-BE49-F238E27FC236}">
                <a16:creationId xmlns:a16="http://schemas.microsoft.com/office/drawing/2014/main" id="{1BAEDA7B-D7C8-42BE-B4B0-A18FA1A18F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4914" y="3460175"/>
            <a:ext cx="6698398" cy="2734040"/>
          </a:xfrm>
          <a:prstGeom prst="rect">
            <a:avLst/>
          </a:prstGeom>
        </p:spPr>
      </p:pic>
      <p:cxnSp>
        <p:nvCxnSpPr>
          <p:cNvPr id="5138" name="Straight Connector 5137">
            <a:extLst>
              <a:ext uri="{FF2B5EF4-FFF2-40B4-BE49-F238E27FC236}">
                <a16:creationId xmlns:a16="http://schemas.microsoft.com/office/drawing/2014/main" id="{8972012C-6ED9-43F6-A84A-1110027E1F38}"/>
              </a:ext>
            </a:extLst>
          </p:cNvPr>
          <p:cNvCxnSpPr>
            <a:cxnSpLocks/>
          </p:cNvCxnSpPr>
          <p:nvPr/>
        </p:nvCxnSpPr>
        <p:spPr>
          <a:xfrm>
            <a:off x="4770463" y="5613679"/>
            <a:ext cx="24737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9" name="TextBox 5128">
            <a:extLst>
              <a:ext uri="{FF2B5EF4-FFF2-40B4-BE49-F238E27FC236}">
                <a16:creationId xmlns:a16="http://schemas.microsoft.com/office/drawing/2014/main" id="{AC72B4A4-69EA-4333-910C-936ADA680F1D}"/>
              </a:ext>
            </a:extLst>
          </p:cNvPr>
          <p:cNvSpPr txBox="1"/>
          <p:nvPr/>
        </p:nvSpPr>
        <p:spPr>
          <a:xfrm>
            <a:off x="5521721" y="5157262"/>
            <a:ext cx="8255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2%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148" name="Rectangle 5147">
            <a:extLst>
              <a:ext uri="{FF2B5EF4-FFF2-40B4-BE49-F238E27FC236}">
                <a16:creationId xmlns:a16="http://schemas.microsoft.com/office/drawing/2014/main" id="{B6193C94-1B39-4D55-8DFD-CE883BBF88B2}"/>
              </a:ext>
            </a:extLst>
          </p:cNvPr>
          <p:cNvSpPr/>
          <p:nvPr/>
        </p:nvSpPr>
        <p:spPr>
          <a:xfrm>
            <a:off x="2501900" y="3592726"/>
            <a:ext cx="924637" cy="24080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49" name="Rectangle 5148">
            <a:extLst>
              <a:ext uri="{FF2B5EF4-FFF2-40B4-BE49-F238E27FC236}">
                <a16:creationId xmlns:a16="http://schemas.microsoft.com/office/drawing/2014/main" id="{9EA79A71-4C77-4431-86B2-A38403EDCACD}"/>
              </a:ext>
            </a:extLst>
          </p:cNvPr>
          <p:cNvSpPr/>
          <p:nvPr/>
        </p:nvSpPr>
        <p:spPr>
          <a:xfrm>
            <a:off x="4715723" y="3540891"/>
            <a:ext cx="2847127" cy="24080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31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/>
      <p:bldP spid="5148" grpId="0" animBg="1"/>
      <p:bldP spid="514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77C16-2204-4540-9495-660CB3D4C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Waveform Reconstruction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777E3-881A-4D47-AA43-2C0975FA1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622F817-685A-48E5-8D4D-DCC37541161B}"/>
              </a:ext>
            </a:extLst>
          </p:cNvPr>
          <p:cNvGrpSpPr/>
          <p:nvPr/>
        </p:nvGrpSpPr>
        <p:grpSpPr>
          <a:xfrm>
            <a:off x="405922" y="1092315"/>
            <a:ext cx="1669047" cy="1384995"/>
            <a:chOff x="712923" y="1067600"/>
            <a:chExt cx="1669047" cy="138499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4CD9F46-93F0-415B-897D-455F60CE7892}"/>
                </a:ext>
              </a:extLst>
            </p:cNvPr>
            <p:cNvSpPr txBox="1"/>
            <p:nvPr/>
          </p:nvSpPr>
          <p:spPr>
            <a:xfrm>
              <a:off x="712923" y="1067600"/>
              <a:ext cx="1669047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0101001</a:t>
              </a:r>
              <a:r>
                <a:rPr lang="en-US" sz="2800" b="1" dirty="0">
                  <a:solidFill>
                    <a:srgbClr val="FF0000"/>
                  </a:solidFill>
                </a:rPr>
                <a:t>01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010101011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0101</a:t>
              </a:r>
              <a:r>
                <a:rPr lang="en-US" sz="2800" dirty="0"/>
                <a:t>10 ….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F00AD59-DDB9-4975-8C9B-A66879693AD7}"/>
                </a:ext>
              </a:extLst>
            </p:cNvPr>
            <p:cNvCxnSpPr>
              <a:cxnSpLocks/>
            </p:cNvCxnSpPr>
            <p:nvPr/>
          </p:nvCxnSpPr>
          <p:spPr>
            <a:xfrm>
              <a:off x="1915321" y="1212489"/>
              <a:ext cx="36766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CD68B63-A9AB-4D93-B970-1BF02E1E5C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76742" y="1212489"/>
              <a:ext cx="0" cy="7702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7D8C4C0-C9A9-46DB-8015-2B47C452F85C}"/>
                </a:ext>
              </a:extLst>
            </p:cNvPr>
            <p:cNvCxnSpPr>
              <a:cxnSpLocks/>
            </p:cNvCxnSpPr>
            <p:nvPr/>
          </p:nvCxnSpPr>
          <p:spPr>
            <a:xfrm>
              <a:off x="1479920" y="1982784"/>
              <a:ext cx="803066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DFD57FE-5E16-4005-9DE2-9AF8C44D780E}"/>
                </a:ext>
              </a:extLst>
            </p:cNvPr>
            <p:cNvCxnSpPr>
              <a:cxnSpLocks/>
            </p:cNvCxnSpPr>
            <p:nvPr/>
          </p:nvCxnSpPr>
          <p:spPr>
            <a:xfrm>
              <a:off x="1473676" y="1982784"/>
              <a:ext cx="0" cy="34613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1ECA8D7-5FE7-48F2-8F22-2E93DBFBB3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15321" y="1212489"/>
              <a:ext cx="0" cy="38514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9022E01-9DE9-440F-9699-D1553FD14E3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2166" y="1597637"/>
              <a:ext cx="1163155" cy="204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A213705-0DEE-419A-BD9A-B6FF64C2C629}"/>
                </a:ext>
              </a:extLst>
            </p:cNvPr>
            <p:cNvCxnSpPr>
              <a:cxnSpLocks/>
            </p:cNvCxnSpPr>
            <p:nvPr/>
          </p:nvCxnSpPr>
          <p:spPr>
            <a:xfrm>
              <a:off x="752166" y="1599682"/>
              <a:ext cx="0" cy="7292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A2532F3-B956-4938-951A-01086F3F0623}"/>
                </a:ext>
              </a:extLst>
            </p:cNvPr>
            <p:cNvCxnSpPr>
              <a:cxnSpLocks/>
            </p:cNvCxnSpPr>
            <p:nvPr/>
          </p:nvCxnSpPr>
          <p:spPr>
            <a:xfrm>
              <a:off x="752166" y="2328914"/>
              <a:ext cx="72151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D28DCE6-3A2E-4772-9B88-E8454214A038}"/>
              </a:ext>
            </a:extLst>
          </p:cNvPr>
          <p:cNvGrpSpPr/>
          <p:nvPr/>
        </p:nvGrpSpPr>
        <p:grpSpPr>
          <a:xfrm>
            <a:off x="2720693" y="1092315"/>
            <a:ext cx="1669047" cy="1384995"/>
            <a:chOff x="2823615" y="1092315"/>
            <a:chExt cx="1669047" cy="138499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1602188-F87F-46AD-AEEB-8E8F8147708A}"/>
                </a:ext>
              </a:extLst>
            </p:cNvPr>
            <p:cNvSpPr txBox="1"/>
            <p:nvPr/>
          </p:nvSpPr>
          <p:spPr>
            <a:xfrm>
              <a:off x="2823615" y="1092315"/>
              <a:ext cx="1669047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0101001</a:t>
              </a:r>
              <a:r>
                <a:rPr lang="en-US" sz="2800" b="1" dirty="0">
                  <a:solidFill>
                    <a:srgbClr val="FF0000"/>
                  </a:solidFill>
                </a:rPr>
                <a:t>01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010101011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0101</a:t>
              </a:r>
              <a:r>
                <a:rPr lang="en-US" sz="2800" dirty="0">
                  <a:solidFill>
                    <a:schemeClr val="bg1"/>
                  </a:solidFill>
                </a:rPr>
                <a:t>10 ….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36788DD-6737-4D14-AA22-8E8BE5CFEDB0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13" y="1237204"/>
              <a:ext cx="36766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EEA04A5-694E-4F78-9D17-15A45223E0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87434" y="1237204"/>
              <a:ext cx="0" cy="7702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1951EAD-2095-4E84-9CA9-78A36C28C491}"/>
                </a:ext>
              </a:extLst>
            </p:cNvPr>
            <p:cNvCxnSpPr>
              <a:cxnSpLocks/>
            </p:cNvCxnSpPr>
            <p:nvPr/>
          </p:nvCxnSpPr>
          <p:spPr>
            <a:xfrm>
              <a:off x="3590612" y="2007499"/>
              <a:ext cx="803066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E92F1F6-E397-4F6A-98A9-9CD0E942A345}"/>
                </a:ext>
              </a:extLst>
            </p:cNvPr>
            <p:cNvCxnSpPr>
              <a:cxnSpLocks/>
            </p:cNvCxnSpPr>
            <p:nvPr/>
          </p:nvCxnSpPr>
          <p:spPr>
            <a:xfrm>
              <a:off x="3584368" y="2007499"/>
              <a:ext cx="0" cy="34613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649F808-87F3-4F53-92DA-4848EA01FB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26013" y="1237204"/>
              <a:ext cx="0" cy="38514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32B011C-7F41-439E-8ABA-3B8EAB1EE88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62858" y="1622352"/>
              <a:ext cx="1163155" cy="204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57B5952-4112-46FB-B886-5D8542A29EF5}"/>
                </a:ext>
              </a:extLst>
            </p:cNvPr>
            <p:cNvCxnSpPr>
              <a:cxnSpLocks/>
            </p:cNvCxnSpPr>
            <p:nvPr/>
          </p:nvCxnSpPr>
          <p:spPr>
            <a:xfrm>
              <a:off x="2862858" y="1624397"/>
              <a:ext cx="0" cy="7292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CFF97E6-42DE-4105-8BA1-1CDB1A53019C}"/>
                </a:ext>
              </a:extLst>
            </p:cNvPr>
            <p:cNvCxnSpPr>
              <a:cxnSpLocks/>
            </p:cNvCxnSpPr>
            <p:nvPr/>
          </p:nvCxnSpPr>
          <p:spPr>
            <a:xfrm>
              <a:off x="2862858" y="2353629"/>
              <a:ext cx="72151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5C43ABF-2DB4-44EE-A5FC-4327287E2674}"/>
              </a:ext>
            </a:extLst>
          </p:cNvPr>
          <p:cNvGrpSpPr/>
          <p:nvPr/>
        </p:nvGrpSpPr>
        <p:grpSpPr>
          <a:xfrm>
            <a:off x="4700788" y="3613054"/>
            <a:ext cx="1669047" cy="1149302"/>
            <a:chOff x="4302493" y="2550695"/>
            <a:chExt cx="1669047" cy="1149302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3590946-377A-4EC7-9F2D-2BBCC5E7D0A8}"/>
                </a:ext>
              </a:extLst>
            </p:cNvPr>
            <p:cNvCxnSpPr>
              <a:cxnSpLocks/>
            </p:cNvCxnSpPr>
            <p:nvPr/>
          </p:nvCxnSpPr>
          <p:spPr>
            <a:xfrm>
              <a:off x="4302493" y="3699992"/>
              <a:ext cx="1669047" cy="0"/>
            </a:xfrm>
            <a:prstGeom prst="line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AD6F4ED-A0D2-4749-BE1C-999F9FEED8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39891" y="2550695"/>
              <a:ext cx="0" cy="1149302"/>
            </a:xfrm>
            <a:prstGeom prst="line">
              <a:avLst/>
            </a:prstGeom>
            <a:ln w="28575"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04E0A38-B129-44C0-B6E6-BA1A7C0078C0}"/>
                </a:ext>
              </a:extLst>
            </p:cNvPr>
            <p:cNvSpPr/>
            <p:nvPr/>
          </p:nvSpPr>
          <p:spPr>
            <a:xfrm>
              <a:off x="5063498" y="3297772"/>
              <a:ext cx="161252" cy="40222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6BF46B4-A9E5-47A2-952E-5895F7A12C6A}"/>
                </a:ext>
              </a:extLst>
            </p:cNvPr>
            <p:cNvSpPr/>
            <p:nvPr/>
          </p:nvSpPr>
          <p:spPr>
            <a:xfrm>
              <a:off x="4906887" y="3154457"/>
              <a:ext cx="161252" cy="54553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A047B7A-05CD-4B65-BA18-AD481E82CF55}"/>
                </a:ext>
              </a:extLst>
            </p:cNvPr>
            <p:cNvSpPr/>
            <p:nvPr/>
          </p:nvSpPr>
          <p:spPr>
            <a:xfrm>
              <a:off x="5223927" y="3158003"/>
              <a:ext cx="169314" cy="54199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06962CB-95C6-48DC-86D9-9BB86470A487}"/>
                </a:ext>
              </a:extLst>
            </p:cNvPr>
            <p:cNvSpPr/>
            <p:nvPr/>
          </p:nvSpPr>
          <p:spPr>
            <a:xfrm>
              <a:off x="5385250" y="3386667"/>
              <a:ext cx="169302" cy="31332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7DA1C24-3CFD-4F61-92CF-56494CBA7B91}"/>
                </a:ext>
              </a:extLst>
            </p:cNvPr>
            <p:cNvSpPr/>
            <p:nvPr/>
          </p:nvSpPr>
          <p:spPr>
            <a:xfrm>
              <a:off x="4734031" y="2725712"/>
              <a:ext cx="197859" cy="97428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EC9FC6A-2BD0-43D0-8050-08933E3ECC2C}"/>
                </a:ext>
              </a:extLst>
            </p:cNvPr>
            <p:cNvSpPr/>
            <p:nvPr/>
          </p:nvSpPr>
          <p:spPr>
            <a:xfrm>
              <a:off x="5545750" y="3427230"/>
              <a:ext cx="169302" cy="27276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43AA2B4-8200-49E8-B646-A9679F4A6E4B}"/>
                </a:ext>
              </a:extLst>
            </p:cNvPr>
            <p:cNvSpPr/>
            <p:nvPr/>
          </p:nvSpPr>
          <p:spPr>
            <a:xfrm>
              <a:off x="4596687" y="3275833"/>
              <a:ext cx="157691" cy="42415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8" name="Picture 47">
            <a:extLst>
              <a:ext uri="{FF2B5EF4-FFF2-40B4-BE49-F238E27FC236}">
                <a16:creationId xmlns:a16="http://schemas.microsoft.com/office/drawing/2014/main" id="{0F21C9FA-965B-4C62-B3E9-756CCBA0A1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3" t="14578" r="12199" b="12661"/>
          <a:stretch/>
        </p:blipFill>
        <p:spPr>
          <a:xfrm>
            <a:off x="7147803" y="4626457"/>
            <a:ext cx="1494513" cy="1365873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6D59601E-64C7-407C-9E83-2721A2825E10}"/>
              </a:ext>
            </a:extLst>
          </p:cNvPr>
          <p:cNvSpPr/>
          <p:nvPr/>
        </p:nvSpPr>
        <p:spPr>
          <a:xfrm>
            <a:off x="4413047" y="2362476"/>
            <a:ext cx="2418349" cy="975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Subcarrier</a:t>
            </a:r>
          </a:p>
          <a:p>
            <a:pPr algn="ctr"/>
            <a:r>
              <a:rPr lang="en-US" sz="2400" dirty="0"/>
              <a:t>Mapping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5152F45-0D0B-4760-A7E5-39DCABE71DE8}"/>
              </a:ext>
            </a:extLst>
          </p:cNvPr>
          <p:cNvSpPr/>
          <p:nvPr/>
        </p:nvSpPr>
        <p:spPr>
          <a:xfrm>
            <a:off x="4389740" y="4991015"/>
            <a:ext cx="2418349" cy="975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IFFT</a:t>
            </a:r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8C3ED19B-073E-45FF-B262-3E68ED16A38E}"/>
              </a:ext>
            </a:extLst>
          </p:cNvPr>
          <p:cNvSpPr/>
          <p:nvPr/>
        </p:nvSpPr>
        <p:spPr>
          <a:xfrm rot="5400000">
            <a:off x="5410726" y="3270501"/>
            <a:ext cx="323704" cy="26860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F1ABFD19-F85E-445F-8549-AD36340728F5}"/>
              </a:ext>
            </a:extLst>
          </p:cNvPr>
          <p:cNvSpPr/>
          <p:nvPr/>
        </p:nvSpPr>
        <p:spPr>
          <a:xfrm rot="5400000">
            <a:off x="5461192" y="4829179"/>
            <a:ext cx="323704" cy="26860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42C14853-8D59-465B-AC92-4FB5387A7668}"/>
              </a:ext>
            </a:extLst>
          </p:cNvPr>
          <p:cNvSpPr/>
          <p:nvPr/>
        </p:nvSpPr>
        <p:spPr>
          <a:xfrm>
            <a:off x="6709496" y="5344473"/>
            <a:ext cx="323704" cy="26860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Arrow: Right 64">
            <a:extLst>
              <a:ext uri="{FF2B5EF4-FFF2-40B4-BE49-F238E27FC236}">
                <a16:creationId xmlns:a16="http://schemas.microsoft.com/office/drawing/2014/main" id="{4FFF63AF-6C14-45F3-8832-276DA9564D05}"/>
              </a:ext>
            </a:extLst>
          </p:cNvPr>
          <p:cNvSpPr/>
          <p:nvPr/>
        </p:nvSpPr>
        <p:spPr>
          <a:xfrm>
            <a:off x="2246473" y="1717194"/>
            <a:ext cx="323704" cy="26860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Arrow: Bent 65">
            <a:extLst>
              <a:ext uri="{FF2B5EF4-FFF2-40B4-BE49-F238E27FC236}">
                <a16:creationId xmlns:a16="http://schemas.microsoft.com/office/drawing/2014/main" id="{B00FEBD5-9164-422F-AF41-A06DE36F3F91}"/>
              </a:ext>
            </a:extLst>
          </p:cNvPr>
          <p:cNvSpPr/>
          <p:nvPr/>
        </p:nvSpPr>
        <p:spPr>
          <a:xfrm rot="5400000">
            <a:off x="5099130" y="1572816"/>
            <a:ext cx="463370" cy="752126"/>
          </a:xfrm>
          <a:prstGeom prst="bentArrow">
            <a:avLst>
              <a:gd name="adj1" fmla="val 25362"/>
              <a:gd name="adj2" fmla="val 19683"/>
              <a:gd name="adj3" fmla="val 29786"/>
              <a:gd name="adj4" fmla="val 4481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E6B7615-249C-4401-9B1D-CEC172E598DC}"/>
              </a:ext>
            </a:extLst>
          </p:cNvPr>
          <p:cNvSpPr txBox="1"/>
          <p:nvPr/>
        </p:nvSpPr>
        <p:spPr>
          <a:xfrm>
            <a:off x="199102" y="2372476"/>
            <a:ext cx="20826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Corrupted </a:t>
            </a:r>
          </a:p>
          <a:p>
            <a:pPr algn="ctr"/>
            <a:r>
              <a:rPr lang="en-US" sz="2400" b="1" dirty="0" err="1"/>
              <a:t>WiFi</a:t>
            </a:r>
            <a:r>
              <a:rPr lang="en-US" sz="2400" b="1" dirty="0"/>
              <a:t> Payload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E9BC9FC-6946-4710-B803-718AAB9A4946}"/>
              </a:ext>
            </a:extLst>
          </p:cNvPr>
          <p:cNvSpPr txBox="1"/>
          <p:nvPr/>
        </p:nvSpPr>
        <p:spPr>
          <a:xfrm>
            <a:off x="2578114" y="2354780"/>
            <a:ext cx="1819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Corruption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3CB5F65-170D-4BBA-AC12-E74EDF1821DB}"/>
              </a:ext>
            </a:extLst>
          </p:cNvPr>
          <p:cNvSpPr txBox="1"/>
          <p:nvPr/>
        </p:nvSpPr>
        <p:spPr>
          <a:xfrm>
            <a:off x="2811630" y="3566654"/>
            <a:ext cx="16943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Zi</a:t>
            </a:r>
            <a:r>
              <a:rPr lang="en-US" altLang="zh-CN" sz="2400" b="1" dirty="0"/>
              <a:t>gBee in </a:t>
            </a:r>
          </a:p>
          <a:p>
            <a:pPr algn="ctr"/>
            <a:r>
              <a:rPr lang="en-US" sz="2400" b="1" dirty="0"/>
              <a:t>Frequency</a:t>
            </a:r>
          </a:p>
          <a:p>
            <a:pPr algn="ctr"/>
            <a:r>
              <a:rPr lang="en-US" altLang="zh-CN" sz="2400" b="1" dirty="0"/>
              <a:t>Domain</a:t>
            </a:r>
            <a:endParaRPr lang="en-US" sz="2400" b="1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34BEEE9-9A1F-460A-82B0-64C499C39902}"/>
              </a:ext>
            </a:extLst>
          </p:cNvPr>
          <p:cNvSpPr txBox="1"/>
          <p:nvPr/>
        </p:nvSpPr>
        <p:spPr>
          <a:xfrm>
            <a:off x="5952847" y="5652520"/>
            <a:ext cx="3800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Zi</a:t>
            </a:r>
            <a:r>
              <a:rPr lang="en-US" altLang="zh-CN" sz="2400" b="1" dirty="0"/>
              <a:t>gBee in </a:t>
            </a:r>
          </a:p>
          <a:p>
            <a:pPr algn="ctr"/>
            <a:r>
              <a:rPr lang="en-US" sz="2400" b="1" dirty="0"/>
              <a:t>Time </a:t>
            </a:r>
            <a:r>
              <a:rPr lang="en-US" altLang="zh-CN" sz="2400" b="1" dirty="0"/>
              <a:t>Domain</a:t>
            </a:r>
            <a:endParaRPr lang="en-US" sz="2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816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2" grpId="0"/>
      <p:bldP spid="7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3A38C06-76BC-405C-9D4F-317167F0EB5C}"/>
              </a:ext>
            </a:extLst>
          </p:cNvPr>
          <p:cNvSpPr/>
          <p:nvPr/>
        </p:nvSpPr>
        <p:spPr>
          <a:xfrm>
            <a:off x="569637" y="2399579"/>
            <a:ext cx="3097588" cy="3096446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DFBE1A8-6EB1-4821-BEB3-672A065A6891}"/>
              </a:ext>
            </a:extLst>
          </p:cNvPr>
          <p:cNvSpPr/>
          <p:nvPr/>
        </p:nvSpPr>
        <p:spPr>
          <a:xfrm>
            <a:off x="4621472" y="3958275"/>
            <a:ext cx="4326596" cy="2220916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4963C30-1903-4ED7-8DBC-C76104DDCAB3}"/>
              </a:ext>
            </a:extLst>
          </p:cNvPr>
          <p:cNvSpPr/>
          <p:nvPr/>
        </p:nvSpPr>
        <p:spPr>
          <a:xfrm>
            <a:off x="4588151" y="1802101"/>
            <a:ext cx="4326596" cy="1746031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F7BE1C-36C9-46D6-8EC9-6E71E81B2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582C1-8A0D-42D0-A104-7E1075455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XFi</a:t>
            </a:r>
            <a:r>
              <a:rPr lang="en-US" dirty="0"/>
              <a:t> also needs to address other critical issues (Please refer our paper for more details)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B0825C3-4260-43F7-8F98-3076121BB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1354" y="1871731"/>
            <a:ext cx="4110246" cy="16764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B911FB9-75EC-4C42-9F64-9A35681363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0108" y="4097706"/>
            <a:ext cx="3673112" cy="1987411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FD13DAB-A84D-494C-ADFC-DFE24F97C88D}"/>
              </a:ext>
            </a:extLst>
          </p:cNvPr>
          <p:cNvSpPr txBox="1"/>
          <p:nvPr/>
        </p:nvSpPr>
        <p:spPr>
          <a:xfrm>
            <a:off x="5300442" y="3472661"/>
            <a:ext cx="3113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Wi-Fi Power Control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7001F42-958E-4270-9D98-B2358F5822CA}"/>
              </a:ext>
            </a:extLst>
          </p:cNvPr>
          <p:cNvSpPr txBox="1"/>
          <p:nvPr/>
        </p:nvSpPr>
        <p:spPr>
          <a:xfrm>
            <a:off x="5528204" y="6071140"/>
            <a:ext cx="2577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Synchronization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5819E04-1712-4E3E-B31C-1BFFC2D06487}"/>
              </a:ext>
            </a:extLst>
          </p:cNvPr>
          <p:cNvGrpSpPr/>
          <p:nvPr/>
        </p:nvGrpSpPr>
        <p:grpSpPr>
          <a:xfrm>
            <a:off x="569637" y="2421469"/>
            <a:ext cx="3184228" cy="2902416"/>
            <a:chOff x="4102096" y="1775109"/>
            <a:chExt cx="4318842" cy="401609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6505510-FC69-4C46-9982-E28A3A3E6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45778" y="2212811"/>
              <a:ext cx="2724987" cy="914400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06E11D-31B8-488E-8103-779A50E581FF}"/>
                </a:ext>
              </a:extLst>
            </p:cNvPr>
            <p:cNvSpPr/>
            <p:nvPr/>
          </p:nvSpPr>
          <p:spPr>
            <a:xfrm>
              <a:off x="5499096" y="3702007"/>
              <a:ext cx="2418349" cy="97551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Wi-Fi</a:t>
              </a:r>
            </a:p>
            <a:p>
              <a:pPr algn="ctr"/>
              <a:r>
                <a:rPr lang="en-US" altLang="zh-CN" dirty="0"/>
                <a:t>receiver</a:t>
              </a:r>
              <a:r>
                <a:rPr lang="en-US" dirty="0"/>
                <a:t> 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AB9F562-D83C-4B29-B4CC-85998A6D8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33545" y="5143500"/>
              <a:ext cx="1949450" cy="647700"/>
            </a:xfrm>
            <a:prstGeom prst="rect">
              <a:avLst/>
            </a:prstGeom>
          </p:spPr>
        </p:pic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3A3A4B49-EE62-47C1-AB3A-56C67B2794DE}"/>
                </a:ext>
              </a:extLst>
            </p:cNvPr>
            <p:cNvSpPr/>
            <p:nvPr/>
          </p:nvSpPr>
          <p:spPr>
            <a:xfrm rot="5400000">
              <a:off x="6546417" y="3225898"/>
              <a:ext cx="323704" cy="268601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C792CE50-E6F4-4E76-9DA3-0BEEDE392A56}"/>
                </a:ext>
              </a:extLst>
            </p:cNvPr>
            <p:cNvSpPr/>
            <p:nvPr/>
          </p:nvSpPr>
          <p:spPr>
            <a:xfrm rot="5400000">
              <a:off x="6564515" y="4911946"/>
              <a:ext cx="323704" cy="268601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8BF4F00-66CA-4354-8318-9365C0297F40}"/>
                </a:ext>
              </a:extLst>
            </p:cNvPr>
            <p:cNvSpPr txBox="1"/>
            <p:nvPr/>
          </p:nvSpPr>
          <p:spPr>
            <a:xfrm>
              <a:off x="5031794" y="1775109"/>
              <a:ext cx="3389144" cy="5536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endParaRPr lang="en-US" altLang="zh-CN" sz="2000" b="1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B0366AB-7AF9-4E43-B0C0-957421445F50}"/>
                </a:ext>
              </a:extLst>
            </p:cNvPr>
            <p:cNvSpPr txBox="1"/>
            <p:nvPr/>
          </p:nvSpPr>
          <p:spPr>
            <a:xfrm>
              <a:off x="4102096" y="2283532"/>
              <a:ext cx="1397001" cy="809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/>
                <a:t>ZigBee</a:t>
              </a:r>
            </a:p>
            <a:p>
              <a:pPr algn="ctr"/>
              <a:r>
                <a:rPr lang="en-US" altLang="zh-CN" sz="1600" b="1" dirty="0"/>
                <a:t>Symbol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23E638-6CBC-4CCD-B306-0D655DE1B9DD}"/>
                </a:ext>
              </a:extLst>
            </p:cNvPr>
            <p:cNvSpPr txBox="1"/>
            <p:nvPr/>
          </p:nvSpPr>
          <p:spPr>
            <a:xfrm>
              <a:off x="5176332" y="4794889"/>
              <a:ext cx="1397001" cy="4684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FF0000"/>
                  </a:solidFill>
                </a:rPr>
                <a:t>Lost</a:t>
              </a:r>
              <a:endParaRPr lang="en-US" altLang="zh-CN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ABF5E4C-7DA1-41FC-B020-142B50E9D4C0}"/>
              </a:ext>
            </a:extLst>
          </p:cNvPr>
          <p:cNvSpPr txBox="1"/>
          <p:nvPr/>
        </p:nvSpPr>
        <p:spPr>
          <a:xfrm>
            <a:off x="980183" y="5478254"/>
            <a:ext cx="226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Signal Erasure</a:t>
            </a:r>
          </a:p>
        </p:txBody>
      </p:sp>
    </p:spTree>
    <p:extLst>
      <p:ext uri="{BB962C8B-B14F-4D97-AF65-F5344CB8AC3E}">
        <p14:creationId xmlns:p14="http://schemas.microsoft.com/office/powerpoint/2010/main" val="3202606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7EAD-DCAF-45FF-8720-4855DE60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1DF29-AC19-48B1-A1CA-7E7D3546C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XFi</a:t>
            </a:r>
            <a:r>
              <a:rPr lang="en-US" sz="2400" dirty="0"/>
              <a:t> is implemented on Linux Wi-Fi driver and evaluated with several  commodity </a:t>
            </a:r>
            <a:r>
              <a:rPr lang="en-US" sz="2400" dirty="0" err="1"/>
              <a:t>WiFi</a:t>
            </a:r>
            <a:r>
              <a:rPr lang="en-US" sz="2400" dirty="0"/>
              <a:t> chipsets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802DF-95D7-4E42-90CC-268B18B74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F387F3-9C00-4675-83B5-E24371206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69" y="3987974"/>
            <a:ext cx="4123050" cy="1950907"/>
          </a:xfrm>
          <a:prstGeom prst="rect">
            <a:avLst/>
          </a:prstGeom>
        </p:spPr>
      </p:pic>
      <p:pic>
        <p:nvPicPr>
          <p:cNvPr id="8" name="Picture 7" descr="An open computer sitting on top of a desk&#10;&#10;Description automatically generated">
            <a:extLst>
              <a:ext uri="{FF2B5EF4-FFF2-40B4-BE49-F238E27FC236}">
                <a16:creationId xmlns:a16="http://schemas.microsoft.com/office/drawing/2014/main" id="{8F0B9F37-14E0-4AC3-9BB3-7B7D3C895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80999" y="1879948"/>
            <a:ext cx="3839781" cy="21080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E14B79-F464-4FD7-82B7-EA9B073ADFA5}"/>
              </a:ext>
            </a:extLst>
          </p:cNvPr>
          <p:cNvSpPr txBox="1"/>
          <p:nvPr/>
        </p:nvSpPr>
        <p:spPr>
          <a:xfrm>
            <a:off x="4643025" y="2181876"/>
            <a:ext cx="46742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WiFi</a:t>
            </a:r>
            <a:r>
              <a:rPr lang="en-US" sz="2400" b="1" dirty="0"/>
              <a:t> Hardware</a:t>
            </a:r>
            <a:r>
              <a:rPr lang="en-US" sz="2400" dirty="0"/>
              <a:t>: RTL8812au</a:t>
            </a:r>
          </a:p>
          <a:p>
            <a:r>
              <a:rPr lang="en-US" sz="2400" dirty="0"/>
              <a:t>	                AR9380</a:t>
            </a:r>
          </a:p>
          <a:p>
            <a:r>
              <a:rPr lang="en-US" sz="2400" dirty="0"/>
              <a:t>	                A6210</a:t>
            </a:r>
          </a:p>
          <a:p>
            <a:r>
              <a:rPr lang="en-US" dirty="0"/>
              <a:t>(we modify </a:t>
            </a:r>
            <a:r>
              <a:rPr lang="en-US" dirty="0" err="1"/>
              <a:t>WiFi</a:t>
            </a:r>
            <a:r>
              <a:rPr lang="en-US" dirty="0"/>
              <a:t> driver to obtain the corrupted </a:t>
            </a:r>
            <a:r>
              <a:rPr lang="en-US" dirty="0" err="1"/>
              <a:t>WiFi</a:t>
            </a:r>
            <a:r>
              <a:rPr lang="en-US" dirty="0"/>
              <a:t> packets)</a:t>
            </a:r>
          </a:p>
          <a:p>
            <a:endParaRPr lang="en-US" sz="2400" dirty="0"/>
          </a:p>
          <a:p>
            <a:r>
              <a:rPr lang="en-US" sz="2400" b="1" dirty="0"/>
              <a:t>ZigBee: </a:t>
            </a:r>
            <a:r>
              <a:rPr lang="en-US" sz="2400" dirty="0"/>
              <a:t>CC2650</a:t>
            </a:r>
          </a:p>
          <a:p>
            <a:r>
              <a:rPr lang="en-US" sz="2400" b="1" dirty="0" err="1"/>
              <a:t>LoRa</a:t>
            </a:r>
            <a:r>
              <a:rPr lang="en-US" sz="2400" b="1" dirty="0"/>
              <a:t>:    </a:t>
            </a:r>
            <a:r>
              <a:rPr lang="en-US" sz="2400" dirty="0"/>
              <a:t>SX1290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713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7DE7C-E53E-4D37-BE10-094321081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(ZigBee)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19497-13CF-4DD3-9A81-198A874FA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A608B6-EF7E-45A3-8B4F-284CADA32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873" y="971549"/>
            <a:ext cx="5145289" cy="24574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988629-F9F5-4758-95D4-199E89FBA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9151" y="3630528"/>
            <a:ext cx="5740049" cy="23657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F3E866-1B07-4F71-B84C-B7E9928E3026}"/>
              </a:ext>
            </a:extLst>
          </p:cNvPr>
          <p:cNvSpPr txBox="1"/>
          <p:nvPr/>
        </p:nvSpPr>
        <p:spPr>
          <a:xfrm>
            <a:off x="598177" y="1969441"/>
            <a:ext cx="23454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Reconstructed </a:t>
            </a:r>
          </a:p>
          <a:p>
            <a:pPr algn="ctr"/>
            <a:r>
              <a:rPr lang="en-US" sz="2400" b="1" dirty="0"/>
              <a:t>ZigBee Signal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80FCB3-E466-44D9-9DFC-0979B48BF78E}"/>
              </a:ext>
            </a:extLst>
          </p:cNvPr>
          <p:cNvSpPr txBox="1"/>
          <p:nvPr/>
        </p:nvSpPr>
        <p:spPr>
          <a:xfrm>
            <a:off x="508183" y="4057563"/>
            <a:ext cx="25254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Decoded ZigBee</a:t>
            </a:r>
          </a:p>
          <a:p>
            <a:pPr algn="ctr"/>
            <a:r>
              <a:rPr lang="en-US" sz="2400" b="1" dirty="0"/>
              <a:t>Packets</a:t>
            </a:r>
          </a:p>
        </p:txBody>
      </p:sp>
    </p:spTree>
    <p:extLst>
      <p:ext uri="{BB962C8B-B14F-4D97-AF65-F5344CB8AC3E}">
        <p14:creationId xmlns:p14="http://schemas.microsoft.com/office/powerpoint/2010/main" val="1306285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F997B-E9B7-48A0-A843-808782705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(</a:t>
            </a:r>
            <a:r>
              <a:rPr lang="en-US" dirty="0" err="1"/>
              <a:t>LoRa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0A2F4-C630-4B9C-9209-F9919428B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344EBD-9C26-40D7-96AF-20B25A7F9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225" y="1274344"/>
            <a:ext cx="5895975" cy="1181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E71AC1-111A-43EF-A302-D20F02593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325" y="3429000"/>
            <a:ext cx="5857875" cy="23907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C61524-EC0A-4509-BB52-6641C08924C1}"/>
              </a:ext>
            </a:extLst>
          </p:cNvPr>
          <p:cNvSpPr txBox="1"/>
          <p:nvPr/>
        </p:nvSpPr>
        <p:spPr>
          <a:xfrm>
            <a:off x="587469" y="1969441"/>
            <a:ext cx="23668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Reconstructed </a:t>
            </a:r>
          </a:p>
          <a:p>
            <a:pPr algn="ctr"/>
            <a:r>
              <a:rPr lang="en-US" sz="2400" b="1" dirty="0" err="1"/>
              <a:t>LoRa</a:t>
            </a:r>
            <a:r>
              <a:rPr lang="en-US" sz="2400" b="1" dirty="0"/>
              <a:t> Signal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499744-3CBE-4C71-A63D-DA77EE2937CF}"/>
              </a:ext>
            </a:extLst>
          </p:cNvPr>
          <p:cNvSpPr txBox="1"/>
          <p:nvPr/>
        </p:nvSpPr>
        <p:spPr>
          <a:xfrm>
            <a:off x="626582" y="4057563"/>
            <a:ext cx="22886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Decoded </a:t>
            </a:r>
            <a:r>
              <a:rPr lang="en-US" sz="2400" b="1" dirty="0" err="1"/>
              <a:t>LoRa</a:t>
            </a:r>
            <a:endParaRPr lang="en-US" sz="2400" b="1" dirty="0"/>
          </a:p>
          <a:p>
            <a:pPr algn="ctr"/>
            <a:r>
              <a:rPr lang="en-US" sz="2400" b="1" dirty="0"/>
              <a:t>Symbols</a:t>
            </a:r>
          </a:p>
        </p:txBody>
      </p:sp>
    </p:spTree>
    <p:extLst>
      <p:ext uri="{BB962C8B-B14F-4D97-AF65-F5344CB8AC3E}">
        <p14:creationId xmlns:p14="http://schemas.microsoft.com/office/powerpoint/2010/main" val="259825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7DD00-FCC7-4AFE-8CA7-9FC5A9D74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pic>
        <p:nvPicPr>
          <p:cNvPr id="5" name="xfi_light_demo">
            <a:hlinkClick r:id="" action="ppaction://media"/>
            <a:extLst>
              <a:ext uri="{FF2B5EF4-FFF2-40B4-BE49-F238E27FC236}">
                <a16:creationId xmlns:a16="http://schemas.microsoft.com/office/drawing/2014/main" id="{F6E6B4B5-37D6-47C0-A909-CE2E5F69A95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1000" y="1201738"/>
            <a:ext cx="8458200" cy="475773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72A70-C61B-49B8-A6F3-F371D086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797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FD57-93B3-4A10-A2DB-E9386649C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FFF45-A1DE-42DC-8507-DF450CE34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XFi</a:t>
            </a:r>
            <a:r>
              <a:rPr lang="en-US" dirty="0"/>
              <a:t> is the first cross-technology communication design from narrowband IoT devices to commodity </a:t>
            </a:r>
            <a:r>
              <a:rPr lang="en-US" dirty="0" err="1"/>
              <a:t>WiFi</a:t>
            </a:r>
            <a:r>
              <a:rPr lang="en-US" dirty="0"/>
              <a:t>.</a:t>
            </a:r>
          </a:p>
          <a:p>
            <a:r>
              <a:rPr lang="en-US" dirty="0" err="1"/>
              <a:t>XFi</a:t>
            </a:r>
            <a:r>
              <a:rPr lang="en-US" dirty="0"/>
              <a:t> proposes a general method that reconstructs raw signal from corrupted </a:t>
            </a:r>
            <a:r>
              <a:rPr lang="en-US" dirty="0" err="1"/>
              <a:t>WiFi</a:t>
            </a:r>
            <a:r>
              <a:rPr lang="en-US" dirty="0"/>
              <a:t> payload. </a:t>
            </a:r>
          </a:p>
          <a:p>
            <a:r>
              <a:rPr lang="en-US" dirty="0"/>
              <a:t>We evaluate </a:t>
            </a:r>
            <a:r>
              <a:rPr lang="en-US" dirty="0" err="1"/>
              <a:t>XFi</a:t>
            </a:r>
            <a:r>
              <a:rPr lang="en-US" dirty="0"/>
              <a:t> with two representative IoT techniques, e.g., ZigBee and </a:t>
            </a:r>
            <a:r>
              <a:rPr lang="en-US" dirty="0" err="1"/>
              <a:t>LoRa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39009-78D6-41B5-99DB-970BB651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0222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442F0-8CEB-4E8B-B3FD-B081270A6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D6AA3-E429-4DB7-B9FE-4DC3348CA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Q &amp; 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E3299-F5F3-4CAD-B5DE-00E77AF46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67AD1-7CE3-4908-B8A1-7860D249BD31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82215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12.6|9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5.2|2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2|17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2|17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7|11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13|16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47136</TotalTime>
  <Words>2246</Words>
  <Application>Microsoft Office PowerPoint</Application>
  <PresentationFormat>On-screen Show (4:3)</PresentationFormat>
  <Paragraphs>338</Paragraphs>
  <Slides>27</Slides>
  <Notes>25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 Unicode MS</vt:lpstr>
      <vt:lpstr>NimbusRomNo9L-Regu</vt:lpstr>
      <vt:lpstr>Arial</vt:lpstr>
      <vt:lpstr>Calibri</vt:lpstr>
      <vt:lpstr>Constantia</vt:lpstr>
      <vt:lpstr>Times New Roman</vt:lpstr>
      <vt:lpstr>Wingdings</vt:lpstr>
      <vt:lpstr>Wingdings 2</vt:lpstr>
      <vt:lpstr>1_流畅</vt:lpstr>
      <vt:lpstr>XFi: Cross-Technology IoT Data Collection via Commodity WiFi</vt:lpstr>
      <vt:lpstr>Trends of IoT Devices</vt:lpstr>
      <vt:lpstr>IoT Data Collection with Mobile Devices</vt:lpstr>
      <vt:lpstr>IoT Data Collection with Mobile Devices</vt:lpstr>
      <vt:lpstr>IoT Data Collection with Mobile Devices</vt:lpstr>
      <vt:lpstr>IoT Data Collection with Mobile Devices</vt:lpstr>
      <vt:lpstr>Discrepancy of IoT Interfaces</vt:lpstr>
      <vt:lpstr>Solutions of Industry</vt:lpstr>
      <vt:lpstr>Cross-technology IoT Data Collection</vt:lpstr>
      <vt:lpstr>Why is it Challenging?</vt:lpstr>
      <vt:lpstr>Signal Hitchhiking</vt:lpstr>
      <vt:lpstr>How to Retrieve ZigBee Data?</vt:lpstr>
      <vt:lpstr>Raw I/Q is not Available</vt:lpstr>
      <vt:lpstr>Gap between Raw I/Q and Payload</vt:lpstr>
      <vt:lpstr>Gap between Raw I/Q and Payload</vt:lpstr>
      <vt:lpstr>Challenge #1 – Error Correction</vt:lpstr>
      <vt:lpstr>Challenge #1 – Error Correction</vt:lpstr>
      <vt:lpstr>Observation</vt:lpstr>
      <vt:lpstr>Observation</vt:lpstr>
      <vt:lpstr>Waveform Reconstruction</vt:lpstr>
      <vt:lpstr>Other Challenges</vt:lpstr>
      <vt:lpstr>Implementation</vt:lpstr>
      <vt:lpstr>Evaluation (ZigBee)</vt:lpstr>
      <vt:lpstr>Evaluation (LoRa)</vt:lpstr>
      <vt:lpstr>Demo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Wenchao Jiang</dc:creator>
  <cp:lastModifiedBy>ruofeng liu刘若峰</cp:lastModifiedBy>
  <cp:revision>1624</cp:revision>
  <dcterms:created xsi:type="dcterms:W3CDTF">2018-08-18T15:52:34Z</dcterms:created>
  <dcterms:modified xsi:type="dcterms:W3CDTF">2020-10-30T03:26:44Z</dcterms:modified>
</cp:coreProperties>
</file>