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325" r:id="rId3"/>
    <p:sldId id="294" r:id="rId4"/>
    <p:sldId id="314" r:id="rId5"/>
    <p:sldId id="313" r:id="rId6"/>
    <p:sldId id="312" r:id="rId7"/>
    <p:sldId id="315" r:id="rId8"/>
    <p:sldId id="302" r:id="rId9"/>
    <p:sldId id="316" r:id="rId10"/>
    <p:sldId id="317" r:id="rId11"/>
    <p:sldId id="318" r:id="rId12"/>
    <p:sldId id="319" r:id="rId13"/>
    <p:sldId id="320" r:id="rId14"/>
    <p:sldId id="303" r:id="rId15"/>
    <p:sldId id="322" r:id="rId16"/>
    <p:sldId id="323" r:id="rId17"/>
    <p:sldId id="324" r:id="rId18"/>
    <p:sldId id="264" r:id="rId19"/>
    <p:sldId id="258" r:id="rId20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2A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94" autoAdjust="0"/>
    <p:restoredTop sz="83057" autoAdjust="0"/>
  </p:normalViewPr>
  <p:slideViewPr>
    <p:cSldViewPr>
      <p:cViewPr varScale="1">
        <p:scale>
          <a:sx n="55" d="100"/>
          <a:sy n="55" d="100"/>
        </p:scale>
        <p:origin x="-173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F7228C-B463-4FBB-9014-B243D89E09AE}" type="datetimeFigureOut">
              <a:rPr lang="zh-CN" altLang="en-US" smtClean="0"/>
              <a:t>2020/10/16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9901BE-A777-4198-9BB9-623085D6923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18277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baseline="0" dirty="0" smtClean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9901BE-A777-4198-9BB9-623085D69233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36576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sz="4000" baseline="0" dirty="0" smtClean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9901BE-A777-4198-9BB9-623085D69233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78531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4000" baseline="0" dirty="0" smtClean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9901BE-A777-4198-9BB9-623085D69233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78531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sz="4000" baseline="0" dirty="0" smtClean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9901BE-A777-4198-9BB9-623085D69233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78531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sz="4000" baseline="0" dirty="0" smtClean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9901BE-A777-4198-9BB9-623085D69233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78531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sz="4000" baseline="0" dirty="0" smtClean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9901BE-A777-4198-9BB9-623085D69233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78531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sz="4000" baseline="0" dirty="0" smtClean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9901BE-A777-4198-9BB9-623085D69233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78531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4000" baseline="0" dirty="0" smtClean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9901BE-A777-4198-9BB9-623085D69233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78531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sz="4000" baseline="0" dirty="0" smtClean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9901BE-A777-4198-9BB9-623085D69233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785319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sz="4000" baseline="0" dirty="0" smtClean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9901BE-A777-4198-9BB9-623085D69233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785319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sz="4000" baseline="0" dirty="0" smtClean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9901BE-A777-4198-9BB9-623085D69233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785319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sz="4000" baseline="0" dirty="0" smtClean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9901BE-A777-4198-9BB9-623085D69233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785319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4000" baseline="0" dirty="0" smtClean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9901BE-A777-4198-9BB9-623085D69233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785319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sz="4000" baseline="0" dirty="0" smtClean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9901BE-A777-4198-9BB9-623085D69233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785319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sz="4000" baseline="0" dirty="0" smtClean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9901BE-A777-4198-9BB9-623085D69233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785319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sz="4000" baseline="0" dirty="0" smtClean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9901BE-A777-4198-9BB9-623085D69233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785319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sz="4000" baseline="0" dirty="0" smtClean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9901BE-A777-4198-9BB9-623085D69233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785319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sz="400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9901BE-A777-4198-9BB9-623085D69233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78531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9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2020/10/16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2020/10/16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6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2020/10/16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2020/10/16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30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3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2020/10/16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2020/10/16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2020/10/16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5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4" y="273054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5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2020/10/16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41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2020/10/16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2020/10/16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2020/10/16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2020/10/16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251520" y="1916832"/>
            <a:ext cx="8710736" cy="1470025"/>
          </a:xfrm>
        </p:spPr>
        <p:txBody>
          <a:bodyPr>
            <a:noAutofit/>
          </a:bodyPr>
          <a:lstStyle/>
          <a:p>
            <a:r>
              <a:rPr lang="en-US" altLang="zh-CN" sz="4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Calibri Light" panose="020F0302020204030204" pitchFamily="34" charset="0"/>
              </a:rPr>
              <a:t>Misconfiguration Checking for SDN: Data Structure, Theory and Algorithms</a:t>
            </a:r>
            <a:endParaRPr lang="zh-CN" altLang="en-US" sz="4000" b="1" dirty="0">
              <a:solidFill>
                <a:schemeClr val="tx2">
                  <a:lumMod val="60000"/>
                  <a:lumOff val="40000"/>
                </a:schemeClr>
              </a:solidFill>
              <a:latin typeface="Calibri Light" panose="020F0302020204030204" pitchFamily="34" charset="0"/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755576" y="3700039"/>
            <a:ext cx="7776864" cy="1270992"/>
          </a:xfrm>
        </p:spPr>
        <p:txBody>
          <a:bodyPr>
            <a:noAutofit/>
          </a:bodyPr>
          <a:lstStyle/>
          <a:p>
            <a:r>
              <a:rPr lang="en-US" altLang="zh-CN" sz="26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Heng</a:t>
            </a:r>
            <a:r>
              <a:rPr lang="en-US" altLang="zh-CN" sz="2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Pan</a:t>
            </a:r>
            <a:r>
              <a:rPr lang="en-US" altLang="zh-CN" sz="2600" dirty="0" smtClean="0">
                <a:solidFill>
                  <a:schemeClr val="tx1"/>
                </a:solidFill>
              </a:rPr>
              <a:t>,  </a:t>
            </a:r>
            <a:r>
              <a:rPr lang="en-US" altLang="zh-CN" sz="2600" dirty="0" err="1" smtClean="0">
                <a:solidFill>
                  <a:schemeClr val="tx1"/>
                </a:solidFill>
              </a:rPr>
              <a:t>Zhenyu</a:t>
            </a:r>
            <a:r>
              <a:rPr lang="en-US" altLang="zh-CN" sz="2600" dirty="0" smtClean="0">
                <a:solidFill>
                  <a:schemeClr val="tx1"/>
                </a:solidFill>
              </a:rPr>
              <a:t> Li, </a:t>
            </a:r>
            <a:r>
              <a:rPr lang="en-US" altLang="zh-CN" sz="2600" dirty="0" err="1" smtClean="0">
                <a:solidFill>
                  <a:schemeClr val="tx1"/>
                </a:solidFill>
              </a:rPr>
              <a:t>Penghao</a:t>
            </a:r>
            <a:r>
              <a:rPr lang="en-US" altLang="zh-CN" sz="2600" dirty="0" smtClean="0">
                <a:solidFill>
                  <a:schemeClr val="tx1"/>
                </a:solidFill>
              </a:rPr>
              <a:t> Zhang (ICT/CAS) </a:t>
            </a:r>
          </a:p>
          <a:p>
            <a:r>
              <a:rPr lang="en-US" altLang="zh-CN" sz="2600" dirty="0" err="1">
                <a:solidFill>
                  <a:schemeClr val="tx1"/>
                </a:solidFill>
              </a:rPr>
              <a:t>Kave</a:t>
            </a:r>
            <a:r>
              <a:rPr lang="en-US" altLang="zh-CN" sz="2600" dirty="0">
                <a:solidFill>
                  <a:schemeClr val="tx1"/>
                </a:solidFill>
              </a:rPr>
              <a:t> </a:t>
            </a:r>
            <a:r>
              <a:rPr lang="en-US" altLang="zh-CN" sz="2600" dirty="0" err="1" smtClean="0">
                <a:solidFill>
                  <a:schemeClr val="tx1"/>
                </a:solidFill>
              </a:rPr>
              <a:t>Salamatian</a:t>
            </a:r>
            <a:r>
              <a:rPr lang="en-US" altLang="zh-CN" sz="2600" dirty="0">
                <a:solidFill>
                  <a:schemeClr val="tx1"/>
                </a:solidFill>
              </a:rPr>
              <a:t> (University of </a:t>
            </a:r>
            <a:r>
              <a:rPr lang="en-US" altLang="zh-CN" sz="2600" dirty="0" err="1">
                <a:solidFill>
                  <a:schemeClr val="tx1"/>
                </a:solidFill>
              </a:rPr>
              <a:t>Savioe</a:t>
            </a:r>
            <a:r>
              <a:rPr lang="en-US" altLang="zh-CN" sz="2600" dirty="0">
                <a:solidFill>
                  <a:schemeClr val="tx1"/>
                </a:solidFill>
              </a:rPr>
              <a:t>, </a:t>
            </a:r>
            <a:r>
              <a:rPr lang="en-US" altLang="zh-CN" sz="2600" dirty="0" smtClean="0">
                <a:solidFill>
                  <a:schemeClr val="tx1"/>
                </a:solidFill>
              </a:rPr>
              <a:t>France)</a:t>
            </a:r>
          </a:p>
          <a:p>
            <a:r>
              <a:rPr lang="en-US" altLang="zh-CN" sz="2600" dirty="0" err="1" smtClean="0">
                <a:solidFill>
                  <a:schemeClr val="tx1"/>
                </a:solidFill>
              </a:rPr>
              <a:t>Gaogang</a:t>
            </a:r>
            <a:r>
              <a:rPr lang="en-US" altLang="zh-CN" sz="2600" dirty="0" smtClean="0">
                <a:solidFill>
                  <a:schemeClr val="tx1"/>
                </a:solidFill>
              </a:rPr>
              <a:t> </a:t>
            </a:r>
            <a:r>
              <a:rPr lang="en-US" altLang="zh-CN" sz="2600" dirty="0" err="1" smtClean="0">
                <a:solidFill>
                  <a:schemeClr val="tx1"/>
                </a:solidFill>
              </a:rPr>
              <a:t>Xie</a:t>
            </a:r>
            <a:r>
              <a:rPr lang="en-US" altLang="zh-CN" sz="2600" dirty="0" smtClean="0">
                <a:solidFill>
                  <a:schemeClr val="tx1"/>
                </a:solidFill>
              </a:rPr>
              <a:t> (CNIC/CAS)</a:t>
            </a:r>
            <a:endParaRPr lang="zh-CN" altLang="en-US" sz="2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3391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106"/>
    </mc:Choice>
    <mc:Fallback xmlns="">
      <p:transition spd="slow" advTm="13106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altLang="zh-CN" sz="40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rPr>
              <a:t>Background</a:t>
            </a:r>
            <a:endParaRPr lang="zh-CN" altLang="en-US" sz="4000" b="1" dirty="0">
              <a:solidFill>
                <a:schemeClr val="tx2">
                  <a:lumMod val="60000"/>
                  <a:lumOff val="40000"/>
                </a:schemeClr>
              </a:solidFill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9552" y="1484784"/>
            <a:ext cx="5639882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/>
              <a:t>SDN</a:t>
            </a:r>
            <a:endParaRPr lang="en-US" altLang="zh-CN" sz="28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zh-CN" sz="2800" dirty="0" smtClean="0"/>
              <a:t>Separation</a:t>
            </a:r>
          </a:p>
          <a:p>
            <a:pPr marL="914400" lvl="1" indent="-457200">
              <a:buFont typeface="Wingdings" panose="05000000000000000000" pitchFamily="2" charset="2"/>
              <a:buChar char="ü"/>
            </a:pPr>
            <a:r>
              <a:rPr lang="en-US" altLang="zh-CN" sz="2400" dirty="0" smtClean="0"/>
              <a:t>Open Southbound APIs</a:t>
            </a:r>
          </a:p>
          <a:p>
            <a:pPr marL="1371600" lvl="2" indent="-457200">
              <a:buFont typeface="Wingdings" panose="05000000000000000000" pitchFamily="2" charset="2"/>
              <a:buChar char="Ø"/>
            </a:pPr>
            <a:r>
              <a:rPr lang="en-US" altLang="zh-CN" sz="2000" dirty="0" smtClean="0"/>
              <a:t>e.g. OpenFlow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zh-CN" sz="2800" dirty="0" smtClean="0"/>
              <a:t>Benefits</a:t>
            </a:r>
          </a:p>
          <a:p>
            <a:pPr marL="914400" lvl="1" indent="-457200">
              <a:buFont typeface="Wingdings" panose="05000000000000000000" pitchFamily="2" charset="2"/>
              <a:buChar char="ü"/>
            </a:pPr>
            <a:r>
              <a:rPr lang="en-US" altLang="zh-CN" sz="2400" dirty="0" smtClean="0"/>
              <a:t>Simplify network management</a:t>
            </a:r>
          </a:p>
          <a:p>
            <a:pPr marL="914400" lvl="1" indent="-457200">
              <a:buFont typeface="Wingdings" panose="05000000000000000000" pitchFamily="2" charset="2"/>
              <a:buChar char="ü"/>
            </a:pPr>
            <a:r>
              <a:rPr lang="en-US" altLang="zh-CN" sz="2400" dirty="0" smtClean="0"/>
              <a:t>Enable innovation</a:t>
            </a:r>
          </a:p>
          <a:p>
            <a:pPr marL="1371600" lvl="2" indent="-457200">
              <a:buFont typeface="Wingdings" panose="05000000000000000000" pitchFamily="2" charset="2"/>
              <a:buChar char="Ø"/>
            </a:pPr>
            <a:r>
              <a:rPr lang="en-US" altLang="zh-CN" sz="2000" dirty="0" smtClean="0"/>
              <a:t>Control plane</a:t>
            </a:r>
          </a:p>
          <a:p>
            <a:pPr marL="1371600" lvl="2" indent="-457200">
              <a:buFont typeface="Wingdings" panose="05000000000000000000" pitchFamily="2" charset="2"/>
              <a:buChar char="Ø"/>
            </a:pPr>
            <a:r>
              <a:rPr lang="en-US" altLang="zh-CN" sz="2000" dirty="0" smtClean="0"/>
              <a:t>Data plane </a:t>
            </a:r>
            <a:r>
              <a:rPr lang="en-US" altLang="zh-CN" sz="2400" dirty="0" smtClean="0"/>
              <a:t/>
            </a:r>
            <a:br>
              <a:rPr lang="en-US" altLang="zh-CN" sz="2400" dirty="0" smtClean="0"/>
            </a:br>
            <a:endParaRPr lang="zh-CN" altLang="en-US" sz="2400" dirty="0"/>
          </a:p>
        </p:txBody>
      </p:sp>
      <p:grpSp>
        <p:nvGrpSpPr>
          <p:cNvPr id="113" name="组合 112"/>
          <p:cNvGrpSpPr/>
          <p:nvPr/>
        </p:nvGrpSpPr>
        <p:grpSpPr>
          <a:xfrm>
            <a:off x="4846301" y="2348880"/>
            <a:ext cx="4156287" cy="2963950"/>
            <a:chOff x="3707904" y="2305900"/>
            <a:chExt cx="5028297" cy="3239461"/>
          </a:xfrm>
        </p:grpSpPr>
        <p:grpSp>
          <p:nvGrpSpPr>
            <p:cNvPr id="107" name="组合 106"/>
            <p:cNvGrpSpPr/>
            <p:nvPr/>
          </p:nvGrpSpPr>
          <p:grpSpPr>
            <a:xfrm>
              <a:off x="3815385" y="2305900"/>
              <a:ext cx="4869263" cy="3148616"/>
              <a:chOff x="2858884" y="2305900"/>
              <a:chExt cx="4869263" cy="3148616"/>
            </a:xfrm>
          </p:grpSpPr>
          <p:grpSp>
            <p:nvGrpSpPr>
              <p:cNvPr id="80" name="组合 79"/>
              <p:cNvGrpSpPr/>
              <p:nvPr/>
            </p:nvGrpSpPr>
            <p:grpSpPr>
              <a:xfrm>
                <a:off x="3113201" y="3953150"/>
                <a:ext cx="4606754" cy="1476853"/>
                <a:chOff x="1621430" y="3337966"/>
                <a:chExt cx="5109052" cy="1982268"/>
              </a:xfrm>
            </p:grpSpPr>
            <p:pic>
              <p:nvPicPr>
                <p:cNvPr id="56" name="Picture 126" descr="netflowroutr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5856" y="4869160"/>
                  <a:ext cx="646314" cy="45107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57" name="Picture 126" descr="netflowroutr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80274" y="3343177"/>
                  <a:ext cx="646314" cy="451073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58" name="Picture 126" descr="netflowroutr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21430" y="3986038"/>
                  <a:ext cx="646314" cy="45107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60" name="Picture 126" descr="netflowroutr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72000" y="3998870"/>
                  <a:ext cx="646314" cy="45107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61" name="Picture 126" descr="netflowroutr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84168" y="3337966"/>
                  <a:ext cx="646314" cy="45107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cxnSp>
              <p:nvCxnSpPr>
                <p:cNvPr id="63" name="直接连接符 62"/>
                <p:cNvCxnSpPr>
                  <a:stCxn id="58" idx="3"/>
                  <a:endCxn id="57" idx="1"/>
                </p:cNvCxnSpPr>
                <p:nvPr/>
              </p:nvCxnSpPr>
              <p:spPr>
                <a:xfrm flipV="1">
                  <a:off x="2267744" y="3568713"/>
                  <a:ext cx="412530" cy="642862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4" name="直接连接符 63"/>
                <p:cNvCxnSpPr>
                  <a:stCxn id="58" idx="2"/>
                  <a:endCxn id="56" idx="1"/>
                </p:cNvCxnSpPr>
                <p:nvPr/>
              </p:nvCxnSpPr>
              <p:spPr>
                <a:xfrm>
                  <a:off x="1944587" y="4437112"/>
                  <a:ext cx="1331269" cy="657585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7" name="直接连接符 66"/>
                <p:cNvCxnSpPr>
                  <a:stCxn id="56" idx="3"/>
                  <a:endCxn id="60" idx="2"/>
                </p:cNvCxnSpPr>
                <p:nvPr/>
              </p:nvCxnSpPr>
              <p:spPr>
                <a:xfrm flipV="1">
                  <a:off x="3922170" y="4449944"/>
                  <a:ext cx="972987" cy="644753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0" name="直接连接符 69"/>
                <p:cNvCxnSpPr>
                  <a:stCxn id="57" idx="3"/>
                  <a:endCxn id="60" idx="1"/>
                </p:cNvCxnSpPr>
                <p:nvPr/>
              </p:nvCxnSpPr>
              <p:spPr>
                <a:xfrm>
                  <a:off x="3326587" y="3568713"/>
                  <a:ext cx="1245413" cy="655695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5" name="直接连接符 74"/>
                <p:cNvCxnSpPr>
                  <a:stCxn id="60" idx="3"/>
                  <a:endCxn id="61" idx="1"/>
                </p:cNvCxnSpPr>
                <p:nvPr/>
              </p:nvCxnSpPr>
              <p:spPr>
                <a:xfrm flipV="1">
                  <a:off x="5218314" y="3563503"/>
                  <a:ext cx="865854" cy="660904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81" name="圆角矩形 80"/>
              <p:cNvSpPr/>
              <p:nvPr/>
            </p:nvSpPr>
            <p:spPr>
              <a:xfrm>
                <a:off x="2858884" y="2848290"/>
                <a:ext cx="4824536" cy="436694"/>
              </a:xfrm>
              <a:prstGeom prst="round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83" name="直接连接符 82"/>
              <p:cNvCxnSpPr>
                <a:endCxn id="58" idx="0"/>
              </p:cNvCxnSpPr>
              <p:nvPr/>
            </p:nvCxnSpPr>
            <p:spPr>
              <a:xfrm>
                <a:off x="3404586" y="3284984"/>
                <a:ext cx="1" cy="1151000"/>
              </a:xfrm>
              <a:prstGeom prst="line">
                <a:avLst/>
              </a:prstGeom>
              <a:ln w="12700"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" name="直接连接符 83"/>
              <p:cNvCxnSpPr>
                <a:endCxn id="56" idx="0"/>
              </p:cNvCxnSpPr>
              <p:nvPr/>
            </p:nvCxnSpPr>
            <p:spPr>
              <a:xfrm>
                <a:off x="4896358" y="3284984"/>
                <a:ext cx="0" cy="1808954"/>
              </a:xfrm>
              <a:prstGeom prst="line">
                <a:avLst/>
              </a:prstGeom>
              <a:ln w="12700"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" name="直接连接符 86"/>
              <p:cNvCxnSpPr>
                <a:endCxn id="57" idx="0"/>
              </p:cNvCxnSpPr>
              <p:nvPr/>
            </p:nvCxnSpPr>
            <p:spPr>
              <a:xfrm>
                <a:off x="4359330" y="3284984"/>
                <a:ext cx="0" cy="672048"/>
              </a:xfrm>
              <a:prstGeom prst="line">
                <a:avLst/>
              </a:prstGeom>
              <a:ln w="12700"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0" name="直接连接符 89"/>
              <p:cNvCxnSpPr/>
              <p:nvPr/>
            </p:nvCxnSpPr>
            <p:spPr>
              <a:xfrm>
                <a:off x="6065070" y="3284984"/>
                <a:ext cx="0" cy="1160561"/>
              </a:xfrm>
              <a:prstGeom prst="line">
                <a:avLst/>
              </a:prstGeom>
              <a:ln w="12700"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" name="直接连接符 91"/>
              <p:cNvCxnSpPr/>
              <p:nvPr/>
            </p:nvCxnSpPr>
            <p:spPr>
              <a:xfrm>
                <a:off x="7404690" y="3284984"/>
                <a:ext cx="0" cy="672929"/>
              </a:xfrm>
              <a:prstGeom prst="line">
                <a:avLst/>
              </a:prstGeom>
              <a:ln w="12700"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4" name="TextBox 93"/>
              <p:cNvSpPr txBox="1"/>
              <p:nvPr/>
            </p:nvSpPr>
            <p:spPr>
              <a:xfrm>
                <a:off x="4330576" y="2860990"/>
                <a:ext cx="1859548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000" b="1" dirty="0" smtClean="0">
                    <a:latin typeface="Calibri Light" panose="020F0302020204030204" pitchFamily="34" charset="0"/>
                  </a:rPr>
                  <a:t>Control Platform</a:t>
                </a:r>
                <a:endParaRPr lang="zh-CN" altLang="en-US" sz="2000" b="1" dirty="0">
                  <a:latin typeface="Calibri Light" panose="020F0302020204030204" pitchFamily="34" charset="0"/>
                </a:endParaRPr>
              </a:p>
            </p:txBody>
          </p:sp>
          <p:sp>
            <p:nvSpPr>
              <p:cNvPr id="95" name="矩形 94"/>
              <p:cNvSpPr/>
              <p:nvPr/>
            </p:nvSpPr>
            <p:spPr>
              <a:xfrm>
                <a:off x="3002900" y="2332684"/>
                <a:ext cx="1023074" cy="412884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97" name="直接连接符 96"/>
              <p:cNvCxnSpPr/>
              <p:nvPr/>
            </p:nvCxnSpPr>
            <p:spPr>
              <a:xfrm>
                <a:off x="2858884" y="3573016"/>
                <a:ext cx="4824536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8" name="上下箭头 97"/>
              <p:cNvSpPr/>
              <p:nvPr/>
            </p:nvSpPr>
            <p:spPr>
              <a:xfrm>
                <a:off x="5068184" y="3310929"/>
                <a:ext cx="288032" cy="646103"/>
              </a:xfrm>
              <a:prstGeom prst="upDownArrow">
                <a:avLst/>
              </a:prstGeom>
              <a:noFill/>
              <a:ln w="22225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9" name="TextBox 98"/>
              <p:cNvSpPr txBox="1"/>
              <p:nvPr/>
            </p:nvSpPr>
            <p:spPr>
              <a:xfrm>
                <a:off x="3140510" y="2354460"/>
                <a:ext cx="72487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dirty="0" smtClean="0"/>
                  <a:t>APP 1</a:t>
                </a:r>
                <a:endParaRPr lang="zh-CN" altLang="en-US" dirty="0"/>
              </a:p>
            </p:txBody>
          </p:sp>
          <p:sp>
            <p:nvSpPr>
              <p:cNvPr id="100" name="矩形 99"/>
              <p:cNvSpPr/>
              <p:nvPr/>
            </p:nvSpPr>
            <p:spPr>
              <a:xfrm>
                <a:off x="4273198" y="2331300"/>
                <a:ext cx="1023074" cy="412884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1" name="TextBox 100"/>
              <p:cNvSpPr txBox="1"/>
              <p:nvPr/>
            </p:nvSpPr>
            <p:spPr>
              <a:xfrm>
                <a:off x="4410808" y="2353076"/>
                <a:ext cx="72487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dirty="0" smtClean="0"/>
                  <a:t>APP 2</a:t>
                </a:r>
                <a:endParaRPr lang="zh-CN" altLang="en-US" dirty="0"/>
              </a:p>
            </p:txBody>
          </p:sp>
          <p:sp>
            <p:nvSpPr>
              <p:cNvPr id="102" name="矩形 101"/>
              <p:cNvSpPr/>
              <p:nvPr/>
            </p:nvSpPr>
            <p:spPr>
              <a:xfrm>
                <a:off x="6482204" y="2312250"/>
                <a:ext cx="1023074" cy="412884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3" name="TextBox 102"/>
              <p:cNvSpPr txBox="1"/>
              <p:nvPr/>
            </p:nvSpPr>
            <p:spPr>
              <a:xfrm>
                <a:off x="6619814" y="2334026"/>
                <a:ext cx="72968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dirty="0" smtClean="0"/>
                  <a:t>APP n</a:t>
                </a:r>
                <a:endParaRPr lang="zh-CN" altLang="en-US" dirty="0"/>
              </a:p>
            </p:txBody>
          </p:sp>
          <p:sp>
            <p:nvSpPr>
              <p:cNvPr id="104" name="TextBox 103"/>
              <p:cNvSpPr txBox="1"/>
              <p:nvPr/>
            </p:nvSpPr>
            <p:spPr>
              <a:xfrm>
                <a:off x="5553541" y="2305900"/>
                <a:ext cx="51648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dirty="0" smtClean="0"/>
                  <a:t>……</a:t>
                </a:r>
                <a:endParaRPr lang="zh-CN" altLang="en-US" dirty="0"/>
              </a:p>
            </p:txBody>
          </p:sp>
          <p:sp>
            <p:nvSpPr>
              <p:cNvPr id="105" name="TextBox 104"/>
              <p:cNvSpPr txBox="1"/>
              <p:nvPr/>
            </p:nvSpPr>
            <p:spPr>
              <a:xfrm>
                <a:off x="5225405" y="3539108"/>
                <a:ext cx="1539204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100" b="1" dirty="0" smtClean="0"/>
                  <a:t>Open Southbound APIs</a:t>
                </a:r>
                <a:endParaRPr lang="zh-CN" altLang="en-US" sz="1100" b="1" dirty="0"/>
              </a:p>
            </p:txBody>
          </p:sp>
          <p:sp>
            <p:nvSpPr>
              <p:cNvPr id="106" name="TextBox 105"/>
              <p:cNvSpPr txBox="1"/>
              <p:nvPr/>
            </p:nvSpPr>
            <p:spPr>
              <a:xfrm>
                <a:off x="6711843" y="5085184"/>
                <a:ext cx="101630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b="1" dirty="0" smtClean="0"/>
                  <a:t>Network</a:t>
                </a:r>
                <a:endParaRPr lang="zh-CN" altLang="en-US" b="1" dirty="0"/>
              </a:p>
            </p:txBody>
          </p:sp>
        </p:grpSp>
        <p:sp>
          <p:nvSpPr>
            <p:cNvPr id="108" name="TextBox 107"/>
            <p:cNvSpPr txBox="1"/>
            <p:nvPr/>
          </p:nvSpPr>
          <p:spPr>
            <a:xfrm>
              <a:off x="3707904" y="4777407"/>
              <a:ext cx="74770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b="1" dirty="0" smtClean="0"/>
                <a:t>Huawei</a:t>
              </a:r>
              <a:endParaRPr lang="zh-CN" altLang="en-US" sz="1400" b="1" dirty="0"/>
            </a:p>
          </p:txBody>
        </p:sp>
        <p:sp>
          <p:nvSpPr>
            <p:cNvPr id="109" name="TextBox 108"/>
            <p:cNvSpPr txBox="1"/>
            <p:nvPr/>
          </p:nvSpPr>
          <p:spPr>
            <a:xfrm>
              <a:off x="5085234" y="4267211"/>
              <a:ext cx="56688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b="1" dirty="0" smtClean="0"/>
                <a:t>Cisco</a:t>
              </a:r>
              <a:endParaRPr lang="zh-CN" altLang="en-US" sz="1400" b="1" dirty="0"/>
            </a:p>
          </p:txBody>
        </p:sp>
        <p:sp>
          <p:nvSpPr>
            <p:cNvPr id="110" name="TextBox 109"/>
            <p:cNvSpPr txBox="1"/>
            <p:nvPr/>
          </p:nvSpPr>
          <p:spPr>
            <a:xfrm>
              <a:off x="6084168" y="5237584"/>
              <a:ext cx="48442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b="1" dirty="0" smtClean="0"/>
                <a:t>H3C</a:t>
              </a:r>
              <a:endParaRPr lang="zh-CN" altLang="en-US" sz="1400" b="1" dirty="0"/>
            </a:p>
          </p:txBody>
        </p:sp>
        <p:sp>
          <p:nvSpPr>
            <p:cNvPr id="111" name="TextBox 110"/>
            <p:cNvSpPr txBox="1"/>
            <p:nvPr/>
          </p:nvSpPr>
          <p:spPr>
            <a:xfrm>
              <a:off x="7217051" y="4627721"/>
              <a:ext cx="74770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b="1" dirty="0" smtClean="0"/>
                <a:t>Huawei</a:t>
              </a:r>
              <a:endParaRPr lang="zh-CN" altLang="en-US" sz="1400" b="1" dirty="0"/>
            </a:p>
          </p:txBody>
        </p:sp>
        <p:sp>
          <p:nvSpPr>
            <p:cNvPr id="112" name="TextBox 111"/>
            <p:cNvSpPr txBox="1"/>
            <p:nvPr/>
          </p:nvSpPr>
          <p:spPr>
            <a:xfrm>
              <a:off x="8004911" y="4282095"/>
              <a:ext cx="73129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b="1" dirty="0" smtClean="0"/>
                <a:t>Juniper</a:t>
              </a:r>
              <a:endParaRPr lang="zh-CN" altLang="en-US" sz="14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1186503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altLang="zh-CN" sz="40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rPr>
              <a:t>Background</a:t>
            </a:r>
            <a:endParaRPr lang="zh-CN" altLang="en-US" sz="4000" b="1" dirty="0">
              <a:solidFill>
                <a:schemeClr val="tx2">
                  <a:lumMod val="60000"/>
                  <a:lumOff val="40000"/>
                </a:schemeClr>
              </a:solidFill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444419" y="1412776"/>
            <a:ext cx="7079909" cy="18075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3200" dirty="0" smtClean="0"/>
              <a:t>Compositional SDN</a:t>
            </a:r>
          </a:p>
          <a:p>
            <a:pPr marL="457200" indent="-457200">
              <a:lnSpc>
                <a:spcPct val="130000"/>
              </a:lnSpc>
              <a:buFont typeface="Wingdings" panose="05000000000000000000" pitchFamily="2" charset="2"/>
              <a:buChar char="l"/>
            </a:pPr>
            <a:r>
              <a:rPr lang="en-US" altLang="zh-CN" sz="2800" dirty="0" smtClean="0"/>
              <a:t>Modular &amp; agile deployment</a:t>
            </a:r>
          </a:p>
          <a:p>
            <a:pPr marL="457200" indent="-457200">
              <a:lnSpc>
                <a:spcPct val="130000"/>
              </a:lnSpc>
              <a:buFont typeface="Wingdings" panose="05000000000000000000" pitchFamily="2" charset="2"/>
              <a:buChar char="l"/>
            </a:pPr>
            <a:r>
              <a:rPr lang="en-US" altLang="zh-CN" sz="2800" dirty="0" smtClean="0"/>
              <a:t>Cooperative management</a:t>
            </a:r>
          </a:p>
        </p:txBody>
      </p:sp>
      <p:sp>
        <p:nvSpPr>
          <p:cNvPr id="40" name="流程图: 磁盘 39"/>
          <p:cNvSpPr/>
          <p:nvPr/>
        </p:nvSpPr>
        <p:spPr>
          <a:xfrm>
            <a:off x="632415" y="3708285"/>
            <a:ext cx="2070100" cy="2012419"/>
          </a:xfrm>
          <a:prstGeom prst="flowChartMagneticDisk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TextBox 40"/>
          <p:cNvSpPr txBox="1"/>
          <p:nvPr/>
        </p:nvSpPr>
        <p:spPr>
          <a:xfrm>
            <a:off x="992847" y="3853930"/>
            <a:ext cx="1213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smtClean="0">
                <a:solidFill>
                  <a:schemeClr val="bg1"/>
                </a:solidFill>
              </a:rPr>
              <a:t>Repository</a:t>
            </a:r>
            <a:endParaRPr lang="zh-CN" altLang="en-US" b="1" dirty="0">
              <a:solidFill>
                <a:schemeClr val="bg1"/>
              </a:solidFill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436273" y="4463758"/>
            <a:ext cx="343042" cy="394246"/>
            <a:chOff x="1955800" y="2160137"/>
            <a:chExt cx="1031241" cy="578985"/>
          </a:xfrm>
        </p:grpSpPr>
        <p:sp>
          <p:nvSpPr>
            <p:cNvPr id="43" name="流程图: 数据 42"/>
            <p:cNvSpPr/>
            <p:nvPr/>
          </p:nvSpPr>
          <p:spPr>
            <a:xfrm>
              <a:off x="1955800" y="2160137"/>
              <a:ext cx="1031240" cy="118642"/>
            </a:xfrm>
            <a:prstGeom prst="flowChartInputOutput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流程图: 数据 43"/>
            <p:cNvSpPr/>
            <p:nvPr/>
          </p:nvSpPr>
          <p:spPr>
            <a:xfrm rot="5400000" flipV="1">
              <a:off x="2592148" y="2344229"/>
              <a:ext cx="578985" cy="210801"/>
            </a:xfrm>
            <a:prstGeom prst="flowChartInputOutput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矩形 44"/>
            <p:cNvSpPr/>
            <p:nvPr/>
          </p:nvSpPr>
          <p:spPr>
            <a:xfrm>
              <a:off x="1955801" y="2278780"/>
              <a:ext cx="820430" cy="460342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821326" y="4459428"/>
            <a:ext cx="343042" cy="394246"/>
            <a:chOff x="1955800" y="2160137"/>
            <a:chExt cx="1031241" cy="578985"/>
          </a:xfrm>
        </p:grpSpPr>
        <p:sp>
          <p:nvSpPr>
            <p:cNvPr id="47" name="流程图: 数据 46"/>
            <p:cNvSpPr/>
            <p:nvPr/>
          </p:nvSpPr>
          <p:spPr>
            <a:xfrm>
              <a:off x="1955800" y="2160137"/>
              <a:ext cx="1031240" cy="118642"/>
            </a:xfrm>
            <a:prstGeom prst="flowChartInputOutput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流程图: 数据 47"/>
            <p:cNvSpPr/>
            <p:nvPr/>
          </p:nvSpPr>
          <p:spPr>
            <a:xfrm rot="5400000" flipV="1">
              <a:off x="2592148" y="2344229"/>
              <a:ext cx="578985" cy="210801"/>
            </a:xfrm>
            <a:prstGeom prst="flowChartInputOutput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矩形 48"/>
            <p:cNvSpPr/>
            <p:nvPr/>
          </p:nvSpPr>
          <p:spPr>
            <a:xfrm>
              <a:off x="1955801" y="2278780"/>
              <a:ext cx="820430" cy="460342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1246642" y="4455098"/>
            <a:ext cx="343042" cy="394246"/>
            <a:chOff x="1955800" y="2160137"/>
            <a:chExt cx="1031241" cy="578985"/>
          </a:xfrm>
        </p:grpSpPr>
        <p:sp>
          <p:nvSpPr>
            <p:cNvPr id="51" name="流程图: 数据 50"/>
            <p:cNvSpPr/>
            <p:nvPr/>
          </p:nvSpPr>
          <p:spPr>
            <a:xfrm>
              <a:off x="1955800" y="2160137"/>
              <a:ext cx="1031240" cy="118642"/>
            </a:xfrm>
            <a:prstGeom prst="flowChartInputOutput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流程图: 数据 51"/>
            <p:cNvSpPr/>
            <p:nvPr/>
          </p:nvSpPr>
          <p:spPr>
            <a:xfrm rot="5400000" flipV="1">
              <a:off x="2592148" y="2344229"/>
              <a:ext cx="578985" cy="210801"/>
            </a:xfrm>
            <a:prstGeom prst="flowChartInputOutput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矩形 52"/>
            <p:cNvSpPr/>
            <p:nvPr/>
          </p:nvSpPr>
          <p:spPr>
            <a:xfrm>
              <a:off x="1955801" y="2278780"/>
              <a:ext cx="820430" cy="460342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1707023" y="4459429"/>
            <a:ext cx="343042" cy="394246"/>
            <a:chOff x="1955800" y="2160137"/>
            <a:chExt cx="1031241" cy="578985"/>
          </a:xfrm>
        </p:grpSpPr>
        <p:sp>
          <p:nvSpPr>
            <p:cNvPr id="55" name="流程图: 数据 54"/>
            <p:cNvSpPr/>
            <p:nvPr/>
          </p:nvSpPr>
          <p:spPr>
            <a:xfrm>
              <a:off x="1955800" y="2160137"/>
              <a:ext cx="1031240" cy="118642"/>
            </a:xfrm>
            <a:prstGeom prst="flowChartInputOutput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流程图: 数据 55"/>
            <p:cNvSpPr/>
            <p:nvPr/>
          </p:nvSpPr>
          <p:spPr>
            <a:xfrm rot="5400000" flipV="1">
              <a:off x="2592148" y="2344229"/>
              <a:ext cx="578985" cy="210801"/>
            </a:xfrm>
            <a:prstGeom prst="flowChartInputOutput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矩形 56"/>
            <p:cNvSpPr/>
            <p:nvPr/>
          </p:nvSpPr>
          <p:spPr>
            <a:xfrm>
              <a:off x="1955801" y="2278780"/>
              <a:ext cx="820430" cy="460342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2125728" y="4455098"/>
            <a:ext cx="343042" cy="394246"/>
            <a:chOff x="1955800" y="2160137"/>
            <a:chExt cx="1031241" cy="578985"/>
          </a:xfrm>
        </p:grpSpPr>
        <p:sp>
          <p:nvSpPr>
            <p:cNvPr id="59" name="流程图: 数据 58"/>
            <p:cNvSpPr/>
            <p:nvPr/>
          </p:nvSpPr>
          <p:spPr>
            <a:xfrm>
              <a:off x="1955800" y="2160137"/>
              <a:ext cx="1031240" cy="118642"/>
            </a:xfrm>
            <a:prstGeom prst="flowChartInputOutput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流程图: 数据 59"/>
            <p:cNvSpPr/>
            <p:nvPr/>
          </p:nvSpPr>
          <p:spPr>
            <a:xfrm rot="5400000" flipV="1">
              <a:off x="2592148" y="2344229"/>
              <a:ext cx="578985" cy="210801"/>
            </a:xfrm>
            <a:prstGeom prst="flowChartInputOutput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矩形 60"/>
            <p:cNvSpPr/>
            <p:nvPr/>
          </p:nvSpPr>
          <p:spPr>
            <a:xfrm>
              <a:off x="1955801" y="2278780"/>
              <a:ext cx="820430" cy="460342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2530994" y="4450370"/>
            <a:ext cx="343042" cy="394246"/>
            <a:chOff x="1955800" y="2160137"/>
            <a:chExt cx="1031241" cy="578985"/>
          </a:xfrm>
        </p:grpSpPr>
        <p:sp>
          <p:nvSpPr>
            <p:cNvPr id="63" name="流程图: 数据 62"/>
            <p:cNvSpPr/>
            <p:nvPr/>
          </p:nvSpPr>
          <p:spPr>
            <a:xfrm>
              <a:off x="1955800" y="2160137"/>
              <a:ext cx="1031240" cy="118642"/>
            </a:xfrm>
            <a:prstGeom prst="flowChartInputOutput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" name="流程图: 数据 63"/>
            <p:cNvSpPr/>
            <p:nvPr/>
          </p:nvSpPr>
          <p:spPr>
            <a:xfrm rot="5400000" flipV="1">
              <a:off x="2592148" y="2344229"/>
              <a:ext cx="578985" cy="210801"/>
            </a:xfrm>
            <a:prstGeom prst="flowChartInputOutput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" name="矩形 64"/>
            <p:cNvSpPr/>
            <p:nvPr/>
          </p:nvSpPr>
          <p:spPr>
            <a:xfrm>
              <a:off x="1955801" y="2278780"/>
              <a:ext cx="820430" cy="460342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6" name="组合 65"/>
          <p:cNvGrpSpPr/>
          <p:nvPr/>
        </p:nvGrpSpPr>
        <p:grpSpPr>
          <a:xfrm>
            <a:off x="870337" y="4953938"/>
            <a:ext cx="488745" cy="366011"/>
            <a:chOff x="298450" y="3016196"/>
            <a:chExt cx="1031241" cy="578985"/>
          </a:xfrm>
        </p:grpSpPr>
        <p:sp>
          <p:nvSpPr>
            <p:cNvPr id="67" name="流程图: 数据 66"/>
            <p:cNvSpPr/>
            <p:nvPr/>
          </p:nvSpPr>
          <p:spPr>
            <a:xfrm>
              <a:off x="298450" y="3016196"/>
              <a:ext cx="1031240" cy="118642"/>
            </a:xfrm>
            <a:prstGeom prst="flowChartInputOutput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" name="流程图: 数据 67"/>
            <p:cNvSpPr/>
            <p:nvPr/>
          </p:nvSpPr>
          <p:spPr>
            <a:xfrm rot="5400000" flipV="1">
              <a:off x="934798" y="3200288"/>
              <a:ext cx="578985" cy="210801"/>
            </a:xfrm>
            <a:prstGeom prst="flowChartInputOutput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9" name="矩形 68"/>
            <p:cNvSpPr/>
            <p:nvPr/>
          </p:nvSpPr>
          <p:spPr>
            <a:xfrm>
              <a:off x="298451" y="3134839"/>
              <a:ext cx="820430" cy="460342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0" name="组合 69"/>
          <p:cNvGrpSpPr/>
          <p:nvPr/>
        </p:nvGrpSpPr>
        <p:grpSpPr>
          <a:xfrm>
            <a:off x="1423092" y="4943615"/>
            <a:ext cx="488745" cy="366011"/>
            <a:chOff x="298450" y="3016196"/>
            <a:chExt cx="1031241" cy="578985"/>
          </a:xfrm>
        </p:grpSpPr>
        <p:sp>
          <p:nvSpPr>
            <p:cNvPr id="71" name="流程图: 数据 70"/>
            <p:cNvSpPr/>
            <p:nvPr/>
          </p:nvSpPr>
          <p:spPr>
            <a:xfrm>
              <a:off x="298450" y="3016196"/>
              <a:ext cx="1031240" cy="118642"/>
            </a:xfrm>
            <a:prstGeom prst="flowChartInputOutput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2" name="流程图: 数据 71"/>
            <p:cNvSpPr/>
            <p:nvPr/>
          </p:nvSpPr>
          <p:spPr>
            <a:xfrm rot="5400000" flipV="1">
              <a:off x="934798" y="3200288"/>
              <a:ext cx="578985" cy="210801"/>
            </a:xfrm>
            <a:prstGeom prst="flowChartInputOutput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3" name="矩形 72"/>
            <p:cNvSpPr/>
            <p:nvPr/>
          </p:nvSpPr>
          <p:spPr>
            <a:xfrm>
              <a:off x="298451" y="3134839"/>
              <a:ext cx="820430" cy="460342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1994228" y="4932255"/>
            <a:ext cx="488745" cy="366011"/>
            <a:chOff x="298450" y="3016196"/>
            <a:chExt cx="1031241" cy="578985"/>
          </a:xfrm>
        </p:grpSpPr>
        <p:sp>
          <p:nvSpPr>
            <p:cNvPr id="75" name="流程图: 数据 74"/>
            <p:cNvSpPr/>
            <p:nvPr/>
          </p:nvSpPr>
          <p:spPr>
            <a:xfrm>
              <a:off x="298450" y="3016196"/>
              <a:ext cx="1031240" cy="118642"/>
            </a:xfrm>
            <a:prstGeom prst="flowChartInputOutput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6" name="流程图: 数据 75"/>
            <p:cNvSpPr/>
            <p:nvPr/>
          </p:nvSpPr>
          <p:spPr>
            <a:xfrm rot="5400000" flipV="1">
              <a:off x="934798" y="3200288"/>
              <a:ext cx="578985" cy="210801"/>
            </a:xfrm>
            <a:prstGeom prst="flowChartInputOutput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7" name="矩形 76"/>
            <p:cNvSpPr/>
            <p:nvPr/>
          </p:nvSpPr>
          <p:spPr>
            <a:xfrm>
              <a:off x="298451" y="3134839"/>
              <a:ext cx="820430" cy="460342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8" name="组合 77"/>
          <p:cNvGrpSpPr/>
          <p:nvPr/>
        </p:nvGrpSpPr>
        <p:grpSpPr>
          <a:xfrm>
            <a:off x="1064754" y="5420525"/>
            <a:ext cx="572255" cy="369381"/>
            <a:chOff x="1744999" y="4082996"/>
            <a:chExt cx="1031241" cy="578985"/>
          </a:xfrm>
        </p:grpSpPr>
        <p:sp>
          <p:nvSpPr>
            <p:cNvPr id="79" name="流程图: 数据 78"/>
            <p:cNvSpPr/>
            <p:nvPr/>
          </p:nvSpPr>
          <p:spPr>
            <a:xfrm>
              <a:off x="1744999" y="4082996"/>
              <a:ext cx="1031240" cy="118642"/>
            </a:xfrm>
            <a:prstGeom prst="flowChartInputOutput">
              <a:avLst/>
            </a:prstGeom>
            <a:solidFill>
              <a:srgbClr val="FF66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0" name="流程图: 数据 79"/>
            <p:cNvSpPr/>
            <p:nvPr/>
          </p:nvSpPr>
          <p:spPr>
            <a:xfrm rot="5400000" flipV="1">
              <a:off x="2381347" y="4267088"/>
              <a:ext cx="578985" cy="210801"/>
            </a:xfrm>
            <a:prstGeom prst="flowChartInputOutput">
              <a:avLst/>
            </a:prstGeom>
            <a:solidFill>
              <a:srgbClr val="FF66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1" name="矩形 80"/>
            <p:cNvSpPr/>
            <p:nvPr/>
          </p:nvSpPr>
          <p:spPr>
            <a:xfrm>
              <a:off x="1745000" y="4201639"/>
              <a:ext cx="820430" cy="460342"/>
            </a:xfrm>
            <a:prstGeom prst="rect">
              <a:avLst/>
            </a:prstGeom>
            <a:solidFill>
              <a:srgbClr val="FF66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2" name="TextBox 81"/>
          <p:cNvSpPr txBox="1"/>
          <p:nvPr/>
        </p:nvSpPr>
        <p:spPr>
          <a:xfrm>
            <a:off x="843667" y="5030116"/>
            <a:ext cx="46839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 smtClean="0"/>
              <a:t>SFC</a:t>
            </a:r>
            <a:endParaRPr lang="zh-CN" altLang="en-US" sz="1100" dirty="0"/>
          </a:p>
        </p:txBody>
      </p:sp>
      <p:sp>
        <p:nvSpPr>
          <p:cNvPr id="83" name="TextBox 82"/>
          <p:cNvSpPr txBox="1"/>
          <p:nvPr/>
        </p:nvSpPr>
        <p:spPr>
          <a:xfrm>
            <a:off x="1460485" y="5021881"/>
            <a:ext cx="35779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/>
              <a:t>LB</a:t>
            </a:r>
            <a:endParaRPr lang="zh-CN" altLang="en-US" sz="1100" dirty="0"/>
          </a:p>
        </p:txBody>
      </p:sp>
      <p:sp>
        <p:nvSpPr>
          <p:cNvPr id="84" name="TextBox 83"/>
          <p:cNvSpPr txBox="1"/>
          <p:nvPr/>
        </p:nvSpPr>
        <p:spPr>
          <a:xfrm>
            <a:off x="2037864" y="5006027"/>
            <a:ext cx="33214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/>
              <a:t>IO</a:t>
            </a:r>
            <a:endParaRPr lang="zh-CN" altLang="en-US" sz="1100" dirty="0"/>
          </a:p>
        </p:txBody>
      </p:sp>
      <p:sp>
        <p:nvSpPr>
          <p:cNvPr id="85" name="TextBox 84"/>
          <p:cNvSpPr txBox="1"/>
          <p:nvPr/>
        </p:nvSpPr>
        <p:spPr>
          <a:xfrm>
            <a:off x="1096873" y="5512907"/>
            <a:ext cx="3914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 smtClean="0"/>
              <a:t>FW</a:t>
            </a:r>
            <a:endParaRPr lang="zh-CN" altLang="en-US" sz="1200" dirty="0"/>
          </a:p>
        </p:txBody>
      </p:sp>
      <p:grpSp>
        <p:nvGrpSpPr>
          <p:cNvPr id="86" name="组合 85"/>
          <p:cNvGrpSpPr/>
          <p:nvPr/>
        </p:nvGrpSpPr>
        <p:grpSpPr>
          <a:xfrm>
            <a:off x="1685321" y="5426080"/>
            <a:ext cx="572255" cy="369381"/>
            <a:chOff x="1744999" y="4082996"/>
            <a:chExt cx="1031241" cy="578985"/>
          </a:xfrm>
        </p:grpSpPr>
        <p:sp>
          <p:nvSpPr>
            <p:cNvPr id="87" name="流程图: 数据 86"/>
            <p:cNvSpPr/>
            <p:nvPr/>
          </p:nvSpPr>
          <p:spPr>
            <a:xfrm>
              <a:off x="1744999" y="4082996"/>
              <a:ext cx="1031240" cy="118642"/>
            </a:xfrm>
            <a:prstGeom prst="flowChartInputOutput">
              <a:avLst/>
            </a:prstGeom>
            <a:solidFill>
              <a:srgbClr val="FF66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8" name="流程图: 数据 87"/>
            <p:cNvSpPr/>
            <p:nvPr/>
          </p:nvSpPr>
          <p:spPr>
            <a:xfrm rot="5400000" flipV="1">
              <a:off x="2381347" y="4267088"/>
              <a:ext cx="578985" cy="210801"/>
            </a:xfrm>
            <a:prstGeom prst="flowChartInputOutput">
              <a:avLst/>
            </a:prstGeom>
            <a:solidFill>
              <a:srgbClr val="FF66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9" name="矩形 88"/>
            <p:cNvSpPr/>
            <p:nvPr/>
          </p:nvSpPr>
          <p:spPr>
            <a:xfrm>
              <a:off x="1745000" y="4201639"/>
              <a:ext cx="820430" cy="460342"/>
            </a:xfrm>
            <a:prstGeom prst="rect">
              <a:avLst/>
            </a:prstGeom>
            <a:solidFill>
              <a:srgbClr val="FF66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0" name="TextBox 89"/>
          <p:cNvSpPr txBox="1"/>
          <p:nvPr/>
        </p:nvSpPr>
        <p:spPr>
          <a:xfrm>
            <a:off x="1633692" y="5512861"/>
            <a:ext cx="5533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 smtClean="0"/>
              <a:t>Route</a:t>
            </a:r>
            <a:endParaRPr lang="zh-CN" altLang="en-US" sz="1200" dirty="0"/>
          </a:p>
        </p:txBody>
      </p:sp>
      <p:sp>
        <p:nvSpPr>
          <p:cNvPr id="91" name="TextBox 90"/>
          <p:cNvSpPr txBox="1"/>
          <p:nvPr/>
        </p:nvSpPr>
        <p:spPr>
          <a:xfrm>
            <a:off x="366122" y="4591383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00" dirty="0" smtClean="0"/>
              <a:t>TCP</a:t>
            </a:r>
            <a:endParaRPr lang="zh-CN" altLang="en-US" sz="1000" dirty="0"/>
          </a:p>
        </p:txBody>
      </p:sp>
      <p:sp>
        <p:nvSpPr>
          <p:cNvPr id="92" name="TextBox 91"/>
          <p:cNvSpPr txBox="1"/>
          <p:nvPr/>
        </p:nvSpPr>
        <p:spPr>
          <a:xfrm>
            <a:off x="763434" y="4584743"/>
            <a:ext cx="39786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00" dirty="0" smtClean="0"/>
              <a:t>DPI</a:t>
            </a:r>
            <a:endParaRPr lang="zh-CN" altLang="en-US" sz="1000" dirty="0"/>
          </a:p>
        </p:txBody>
      </p:sp>
      <p:sp>
        <p:nvSpPr>
          <p:cNvPr id="93" name="TextBox 92"/>
          <p:cNvSpPr txBox="1"/>
          <p:nvPr/>
        </p:nvSpPr>
        <p:spPr>
          <a:xfrm>
            <a:off x="1211009" y="4580015"/>
            <a:ext cx="36260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00" dirty="0" smtClean="0"/>
              <a:t>NS</a:t>
            </a:r>
            <a:endParaRPr lang="zh-CN" altLang="en-US" sz="1000" dirty="0"/>
          </a:p>
        </p:txBody>
      </p:sp>
      <p:sp>
        <p:nvSpPr>
          <p:cNvPr id="94" name="TextBox 93"/>
          <p:cNvSpPr txBox="1"/>
          <p:nvPr/>
        </p:nvSpPr>
        <p:spPr>
          <a:xfrm>
            <a:off x="1651799" y="4573833"/>
            <a:ext cx="39786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00" dirty="0" smtClean="0"/>
              <a:t>DPI</a:t>
            </a:r>
            <a:endParaRPr lang="zh-CN" altLang="en-US" sz="1000" dirty="0"/>
          </a:p>
        </p:txBody>
      </p:sp>
      <p:sp>
        <p:nvSpPr>
          <p:cNvPr id="95" name="TextBox 94"/>
          <p:cNvSpPr txBox="1"/>
          <p:nvPr/>
        </p:nvSpPr>
        <p:spPr>
          <a:xfrm>
            <a:off x="2033037" y="4571506"/>
            <a:ext cx="47641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00" dirty="0" smtClean="0"/>
              <a:t>OAM</a:t>
            </a:r>
            <a:endParaRPr lang="zh-CN" altLang="en-US" sz="1000" dirty="0"/>
          </a:p>
        </p:txBody>
      </p:sp>
      <p:sp>
        <p:nvSpPr>
          <p:cNvPr id="96" name="TextBox 95"/>
          <p:cNvSpPr txBox="1"/>
          <p:nvPr/>
        </p:nvSpPr>
        <p:spPr>
          <a:xfrm>
            <a:off x="2464837" y="4571506"/>
            <a:ext cx="47000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00" dirty="0" smtClean="0"/>
              <a:t>CGN</a:t>
            </a:r>
            <a:endParaRPr lang="zh-CN" altLang="en-US" sz="1000" dirty="0"/>
          </a:p>
        </p:txBody>
      </p:sp>
      <p:sp>
        <p:nvSpPr>
          <p:cNvPr id="98" name="圆角矩形 97"/>
          <p:cNvSpPr/>
          <p:nvPr/>
        </p:nvSpPr>
        <p:spPr>
          <a:xfrm>
            <a:off x="3102426" y="3759145"/>
            <a:ext cx="1127254" cy="1965364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9" name="TextBox 98"/>
          <p:cNvSpPr txBox="1"/>
          <p:nvPr/>
        </p:nvSpPr>
        <p:spPr>
          <a:xfrm>
            <a:off x="3102426" y="3771001"/>
            <a:ext cx="1139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altLang="zh-CN" dirty="0"/>
              <a:t>Operators</a:t>
            </a:r>
            <a:endParaRPr lang="zh-CN" altLang="en-US" dirty="0"/>
          </a:p>
        </p:txBody>
      </p:sp>
      <p:sp>
        <p:nvSpPr>
          <p:cNvPr id="104" name="矩形 103"/>
          <p:cNvSpPr/>
          <p:nvPr/>
        </p:nvSpPr>
        <p:spPr>
          <a:xfrm>
            <a:off x="3365584" y="4301365"/>
            <a:ext cx="576064" cy="23133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0" name="TextBox 99"/>
          <p:cNvSpPr txBox="1"/>
          <p:nvPr/>
        </p:nvSpPr>
        <p:spPr>
          <a:xfrm>
            <a:off x="3503776" y="4206746"/>
            <a:ext cx="3129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 smtClean="0"/>
              <a:t>+</a:t>
            </a:r>
            <a:endParaRPr lang="zh-CN" altLang="en-US" sz="2000" b="1" dirty="0"/>
          </a:p>
        </p:txBody>
      </p:sp>
      <p:sp>
        <p:nvSpPr>
          <p:cNvPr id="105" name="矩形 104"/>
          <p:cNvSpPr/>
          <p:nvPr/>
        </p:nvSpPr>
        <p:spPr>
          <a:xfrm>
            <a:off x="3369553" y="4638369"/>
            <a:ext cx="576064" cy="23133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1" name="TextBox 100"/>
          <p:cNvSpPr txBox="1"/>
          <p:nvPr/>
        </p:nvSpPr>
        <p:spPr>
          <a:xfrm>
            <a:off x="3461209" y="4547776"/>
            <a:ext cx="4411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 smtClean="0"/>
              <a:t>&gt;&gt;</a:t>
            </a:r>
            <a:endParaRPr lang="zh-CN" altLang="en-US" sz="2000" b="1" dirty="0"/>
          </a:p>
        </p:txBody>
      </p:sp>
      <p:sp>
        <p:nvSpPr>
          <p:cNvPr id="106" name="矩形 105"/>
          <p:cNvSpPr/>
          <p:nvPr/>
        </p:nvSpPr>
        <p:spPr>
          <a:xfrm>
            <a:off x="3365584" y="4964501"/>
            <a:ext cx="576064" cy="23133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3" name="矩形 102"/>
              <p:cNvSpPr/>
              <p:nvPr/>
            </p:nvSpPr>
            <p:spPr>
              <a:xfrm>
                <a:off x="3437592" y="4860413"/>
                <a:ext cx="428322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2000" dirty="0"/>
                  <a:t> </a:t>
                </a:r>
                <a14:m>
                  <m:oMath xmlns:m="http://schemas.openxmlformats.org/officeDocument/2006/math">
                    <m:r>
                      <a:rPr lang="zh-CN" altLang="en-US" sz="2000">
                        <a:latin typeface="Cambria Math"/>
                      </a:rPr>
                      <m:t>⊳</m:t>
                    </m:r>
                  </m:oMath>
                </a14:m>
                <a:endParaRPr lang="zh-CN" altLang="en-US" sz="2000" dirty="0"/>
              </a:p>
            </p:txBody>
          </p:sp>
        </mc:Choice>
        <mc:Fallback xmlns="">
          <p:sp>
            <p:nvSpPr>
              <p:cNvPr id="103" name="矩形 10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37592" y="4860413"/>
                <a:ext cx="428322" cy="400110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7" name="TextBox 106"/>
          <p:cNvSpPr txBox="1"/>
          <p:nvPr/>
        </p:nvSpPr>
        <p:spPr>
          <a:xfrm rot="5400000">
            <a:off x="3544702" y="5277720"/>
            <a:ext cx="3674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smtClean="0">
                <a:solidFill>
                  <a:schemeClr val="bg1"/>
                </a:solidFill>
              </a:rPr>
              <a:t>...</a:t>
            </a:r>
            <a:endParaRPr lang="zh-CN" altLang="en-US" b="1" dirty="0">
              <a:solidFill>
                <a:schemeClr val="bg1"/>
              </a:solidFill>
            </a:endParaRPr>
          </a:p>
        </p:txBody>
      </p:sp>
      <p:sp>
        <p:nvSpPr>
          <p:cNvPr id="108" name="右箭头 107"/>
          <p:cNvSpPr/>
          <p:nvPr/>
        </p:nvSpPr>
        <p:spPr>
          <a:xfrm>
            <a:off x="4470578" y="4322170"/>
            <a:ext cx="288032" cy="851321"/>
          </a:xfrm>
          <a:prstGeom prst="right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00" name="组合 299"/>
          <p:cNvGrpSpPr/>
          <p:nvPr/>
        </p:nvGrpSpPr>
        <p:grpSpPr>
          <a:xfrm>
            <a:off x="4882421" y="3356992"/>
            <a:ext cx="4010059" cy="2672133"/>
            <a:chOff x="4677150" y="2142279"/>
            <a:chExt cx="4010059" cy="3256512"/>
          </a:xfrm>
        </p:grpSpPr>
        <p:cxnSp>
          <p:nvCxnSpPr>
            <p:cNvPr id="298" name="直接连接符 297"/>
            <p:cNvCxnSpPr/>
            <p:nvPr/>
          </p:nvCxnSpPr>
          <p:spPr>
            <a:xfrm flipV="1">
              <a:off x="4979819" y="4169294"/>
              <a:ext cx="3578021" cy="10063"/>
            </a:xfrm>
            <a:prstGeom prst="line">
              <a:avLst/>
            </a:prstGeom>
            <a:ln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/>
            <p:cNvSpPr txBox="1"/>
            <p:nvPr/>
          </p:nvSpPr>
          <p:spPr>
            <a:xfrm>
              <a:off x="4677150" y="3694061"/>
              <a:ext cx="1425198" cy="3750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b="1" dirty="0" smtClean="0">
                  <a:latin typeface="+mj-lt"/>
                </a:rPr>
                <a:t>Control Platform</a:t>
              </a:r>
              <a:endParaRPr lang="zh-CN" altLang="en-US" sz="1400" b="1" dirty="0">
                <a:latin typeface="+mj-lt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7326915" y="3844772"/>
              <a:ext cx="1360294" cy="637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b="1" dirty="0" smtClean="0"/>
                <a:t>Southbound APIs</a:t>
              </a:r>
              <a:endParaRPr lang="zh-CN" altLang="en-US" sz="1400" b="1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4772459" y="4442294"/>
              <a:ext cx="923714" cy="3872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b="1" dirty="0" smtClean="0"/>
                <a:t>Network</a:t>
              </a:r>
              <a:endParaRPr lang="zh-CN" altLang="en-US" sz="1600" b="1" dirty="0"/>
            </a:p>
          </p:txBody>
        </p:sp>
        <p:sp>
          <p:nvSpPr>
            <p:cNvPr id="109" name="圆角矩形 108"/>
            <p:cNvSpPr/>
            <p:nvPr/>
          </p:nvSpPr>
          <p:spPr>
            <a:xfrm>
              <a:off x="4979818" y="2190482"/>
              <a:ext cx="1134756" cy="564983"/>
            </a:xfrm>
            <a:prstGeom prst="roundRect">
              <a:avLst/>
            </a:prstGeom>
            <a:noFill/>
            <a:ln>
              <a:solidFill>
                <a:schemeClr val="accent6">
                  <a:lumMod val="7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sp>
          <p:nvSpPr>
            <p:cNvPr id="110" name="TextBox 109"/>
            <p:cNvSpPr txBox="1"/>
            <p:nvPr/>
          </p:nvSpPr>
          <p:spPr>
            <a:xfrm>
              <a:off x="4932040" y="2142279"/>
              <a:ext cx="1249209" cy="59846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b="1" dirty="0" smtClean="0">
                  <a:solidFill>
                    <a:schemeClr val="accent6">
                      <a:lumMod val="75000"/>
                    </a:schemeClr>
                  </a:solidFill>
                </a:rPr>
                <a:t>Load Balancing</a:t>
              </a:r>
              <a:endParaRPr lang="zh-CN" altLang="en-US" sz="1400" b="1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111" name="圆角矩形 110"/>
            <p:cNvSpPr/>
            <p:nvPr/>
          </p:nvSpPr>
          <p:spPr>
            <a:xfrm>
              <a:off x="6202784" y="2179294"/>
              <a:ext cx="1134756" cy="564983"/>
            </a:xfrm>
            <a:prstGeom prst="roundRect">
              <a:avLst/>
            </a:prstGeom>
            <a:noFill/>
            <a:ln>
              <a:solidFill>
                <a:schemeClr val="tx2">
                  <a:lumMod val="7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sp>
          <p:nvSpPr>
            <p:cNvPr id="112" name="TextBox 111"/>
            <p:cNvSpPr txBox="1"/>
            <p:nvPr/>
          </p:nvSpPr>
          <p:spPr>
            <a:xfrm>
              <a:off x="6244059" y="2266914"/>
              <a:ext cx="1026115" cy="35204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b="1" dirty="0" smtClean="0">
                  <a:solidFill>
                    <a:schemeClr val="accent1">
                      <a:lumMod val="75000"/>
                    </a:schemeClr>
                  </a:solidFill>
                </a:rPr>
                <a:t>Monitoring</a:t>
              </a:r>
              <a:endParaRPr lang="zh-CN" altLang="en-US" sz="1400" b="1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113" name="圆角矩形 112"/>
            <p:cNvSpPr/>
            <p:nvPr/>
          </p:nvSpPr>
          <p:spPr>
            <a:xfrm>
              <a:off x="7423084" y="2187162"/>
              <a:ext cx="1134756" cy="564983"/>
            </a:xfrm>
            <a:prstGeom prst="roundRect">
              <a:avLst/>
            </a:prstGeom>
            <a:noFill/>
            <a:ln>
              <a:solidFill>
                <a:schemeClr val="accent3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sp>
          <p:nvSpPr>
            <p:cNvPr id="114" name="TextBox 113"/>
            <p:cNvSpPr txBox="1"/>
            <p:nvPr/>
          </p:nvSpPr>
          <p:spPr>
            <a:xfrm>
              <a:off x="7593399" y="2278494"/>
              <a:ext cx="763414" cy="3520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b="1" dirty="0" smtClean="0">
                  <a:solidFill>
                    <a:schemeClr val="accent3"/>
                  </a:solidFill>
                </a:rPr>
                <a:t>Routing</a:t>
              </a:r>
              <a:endParaRPr lang="zh-CN" altLang="en-US" sz="1400" b="1" dirty="0">
                <a:solidFill>
                  <a:schemeClr val="accent3"/>
                </a:solidFill>
              </a:endParaRPr>
            </a:p>
          </p:txBody>
        </p:sp>
        <p:sp>
          <p:nvSpPr>
            <p:cNvPr id="115" name="矩形 114"/>
            <p:cNvSpPr/>
            <p:nvPr/>
          </p:nvSpPr>
          <p:spPr>
            <a:xfrm>
              <a:off x="4979819" y="3059350"/>
              <a:ext cx="3578022" cy="66192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sp>
          <p:nvSpPr>
            <p:cNvPr id="116" name="TextBox 115"/>
            <p:cNvSpPr txBox="1"/>
            <p:nvPr/>
          </p:nvSpPr>
          <p:spPr>
            <a:xfrm>
              <a:off x="7251154" y="3082244"/>
              <a:ext cx="338554" cy="56262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 smtClean="0"/>
                <a:t>+</a:t>
              </a:r>
              <a:endParaRPr lang="zh-CN" altLang="en-US" sz="2400" b="1" dirty="0"/>
            </a:p>
          </p:txBody>
        </p:sp>
        <p:sp>
          <p:nvSpPr>
            <p:cNvPr id="117" name="云形 116"/>
            <p:cNvSpPr/>
            <p:nvPr/>
          </p:nvSpPr>
          <p:spPr>
            <a:xfrm>
              <a:off x="5734273" y="4437925"/>
              <a:ext cx="1972172" cy="960866"/>
            </a:xfrm>
            <a:prstGeom prst="cloud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cxnSp>
          <p:nvCxnSpPr>
            <p:cNvPr id="119" name="直接箭头连接符 118"/>
            <p:cNvCxnSpPr/>
            <p:nvPr/>
          </p:nvCxnSpPr>
          <p:spPr>
            <a:xfrm>
              <a:off x="5556644" y="2751368"/>
              <a:ext cx="0" cy="305495"/>
            </a:xfrm>
            <a:prstGeom prst="straightConnector1">
              <a:avLst/>
            </a:prstGeom>
            <a:ln w="19050">
              <a:solidFill>
                <a:schemeClr val="accent6">
                  <a:lumMod val="75000"/>
                </a:schemeClr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直接箭头连接符 120"/>
            <p:cNvCxnSpPr/>
            <p:nvPr/>
          </p:nvCxnSpPr>
          <p:spPr>
            <a:xfrm>
              <a:off x="6802453" y="2744277"/>
              <a:ext cx="0" cy="305495"/>
            </a:xfrm>
            <a:prstGeom prst="straightConnector1">
              <a:avLst/>
            </a:prstGeom>
            <a:ln w="19050">
              <a:solidFill>
                <a:schemeClr val="tx2">
                  <a:lumMod val="75000"/>
                </a:schemeClr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直接箭头连接符 121"/>
            <p:cNvCxnSpPr/>
            <p:nvPr/>
          </p:nvCxnSpPr>
          <p:spPr>
            <a:xfrm>
              <a:off x="7990462" y="2744277"/>
              <a:ext cx="0" cy="305495"/>
            </a:xfrm>
            <a:prstGeom prst="straightConnector1">
              <a:avLst/>
            </a:prstGeom>
            <a:ln w="19050">
              <a:solidFill>
                <a:schemeClr val="accent3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11" name="组合 210"/>
            <p:cNvGrpSpPr/>
            <p:nvPr/>
          </p:nvGrpSpPr>
          <p:grpSpPr>
            <a:xfrm>
              <a:off x="7902038" y="3134440"/>
              <a:ext cx="211137" cy="280692"/>
              <a:chOff x="6383726" y="1549440"/>
              <a:chExt cx="211137" cy="280692"/>
            </a:xfrm>
          </p:grpSpPr>
          <p:sp>
            <p:nvSpPr>
              <p:cNvPr id="187" name="矩形 186"/>
              <p:cNvSpPr/>
              <p:nvPr/>
            </p:nvSpPr>
            <p:spPr bwMode="auto">
              <a:xfrm>
                <a:off x="6383726" y="1549440"/>
                <a:ext cx="211137" cy="280692"/>
              </a:xfrm>
              <a:prstGeom prst="rect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accent3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txBody>
              <a:bodyPr wrap="none"/>
              <a:lstStyle/>
              <a:p>
                <a:pPr eaLnBrk="1" hangingPunct="1">
                  <a:defRPr/>
                </a:pPr>
                <a:endParaRPr kumimoji="1" lang="zh-CN" altLang="en-US" sz="2000"/>
              </a:p>
            </p:txBody>
          </p:sp>
          <p:cxnSp>
            <p:nvCxnSpPr>
              <p:cNvPr id="188" name="直接连接符 187"/>
              <p:cNvCxnSpPr/>
              <p:nvPr/>
            </p:nvCxnSpPr>
            <p:spPr bwMode="auto">
              <a:xfrm>
                <a:off x="6417063" y="1605269"/>
                <a:ext cx="141288" cy="0"/>
              </a:xfrm>
              <a:prstGeom prst="line">
                <a:avLst/>
              </a:prstGeom>
              <a:solidFill>
                <a:schemeClr val="accent1"/>
              </a:solidFill>
              <a:ln w="15875" cap="flat" cmpd="sng" algn="ctr">
                <a:solidFill>
                  <a:schemeClr val="accent3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89" name="直接连接符 188"/>
              <p:cNvCxnSpPr/>
              <p:nvPr/>
            </p:nvCxnSpPr>
            <p:spPr bwMode="auto">
              <a:xfrm>
                <a:off x="6417063" y="1642487"/>
                <a:ext cx="141288" cy="0"/>
              </a:xfrm>
              <a:prstGeom prst="line">
                <a:avLst/>
              </a:prstGeom>
              <a:solidFill>
                <a:schemeClr val="accent1"/>
              </a:solidFill>
              <a:ln w="15875" cap="flat" cmpd="sng" algn="ctr">
                <a:solidFill>
                  <a:schemeClr val="accent3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90" name="直接连接符 189"/>
              <p:cNvCxnSpPr/>
              <p:nvPr/>
            </p:nvCxnSpPr>
            <p:spPr bwMode="auto">
              <a:xfrm>
                <a:off x="6417063" y="1679706"/>
                <a:ext cx="141288" cy="0"/>
              </a:xfrm>
              <a:prstGeom prst="line">
                <a:avLst/>
              </a:prstGeom>
              <a:solidFill>
                <a:schemeClr val="accent1"/>
              </a:solidFill>
              <a:ln w="15875" cap="flat" cmpd="sng" algn="ctr">
                <a:solidFill>
                  <a:schemeClr val="accent3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91" name="直接连接符 190"/>
              <p:cNvCxnSpPr/>
              <p:nvPr/>
            </p:nvCxnSpPr>
            <p:spPr bwMode="auto">
              <a:xfrm>
                <a:off x="6417063" y="1715374"/>
                <a:ext cx="141288" cy="0"/>
              </a:xfrm>
              <a:prstGeom prst="line">
                <a:avLst/>
              </a:prstGeom>
              <a:solidFill>
                <a:schemeClr val="accent1"/>
              </a:solidFill>
              <a:ln w="15875" cap="flat" cmpd="sng" algn="ctr">
                <a:solidFill>
                  <a:schemeClr val="accent3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92" name="直接连接符 191"/>
              <p:cNvCxnSpPr/>
              <p:nvPr/>
            </p:nvCxnSpPr>
            <p:spPr bwMode="auto">
              <a:xfrm>
                <a:off x="6417063" y="1752592"/>
                <a:ext cx="141288" cy="0"/>
              </a:xfrm>
              <a:prstGeom prst="line">
                <a:avLst/>
              </a:prstGeom>
              <a:solidFill>
                <a:schemeClr val="accent1"/>
              </a:solidFill>
              <a:ln w="15875" cap="flat" cmpd="sng" algn="ctr">
                <a:solidFill>
                  <a:schemeClr val="accent3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203" name="组合 202"/>
            <p:cNvGrpSpPr/>
            <p:nvPr/>
          </p:nvGrpSpPr>
          <p:grpSpPr>
            <a:xfrm>
              <a:off x="6715220" y="3128876"/>
              <a:ext cx="211137" cy="280692"/>
              <a:chOff x="6744317" y="1565817"/>
              <a:chExt cx="211137" cy="280692"/>
            </a:xfrm>
          </p:grpSpPr>
          <p:sp>
            <p:nvSpPr>
              <p:cNvPr id="197" name="矩形 196"/>
              <p:cNvSpPr/>
              <p:nvPr/>
            </p:nvSpPr>
            <p:spPr bwMode="auto">
              <a:xfrm>
                <a:off x="6744317" y="1565817"/>
                <a:ext cx="211137" cy="280692"/>
              </a:xfrm>
              <a:prstGeom prst="rect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2">
                    <a:lumMod val="75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txBody>
              <a:bodyPr wrap="none"/>
              <a:lstStyle/>
              <a:p>
                <a:pPr eaLnBrk="1" hangingPunct="1">
                  <a:defRPr/>
                </a:pPr>
                <a:endParaRPr kumimoji="1" lang="zh-CN" altLang="en-US" sz="2000"/>
              </a:p>
            </p:txBody>
          </p:sp>
          <p:cxnSp>
            <p:nvCxnSpPr>
              <p:cNvPr id="198" name="直接连接符 197"/>
              <p:cNvCxnSpPr/>
              <p:nvPr/>
            </p:nvCxnSpPr>
            <p:spPr bwMode="auto">
              <a:xfrm>
                <a:off x="6777654" y="1621646"/>
                <a:ext cx="141288" cy="0"/>
              </a:xfrm>
              <a:prstGeom prst="line">
                <a:avLst/>
              </a:prstGeom>
              <a:solidFill>
                <a:schemeClr val="accent1"/>
              </a:solidFill>
              <a:ln w="15875" cap="flat" cmpd="sng" algn="ctr">
                <a:solidFill>
                  <a:schemeClr val="tx2">
                    <a:lumMod val="75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99" name="直接连接符 198"/>
              <p:cNvCxnSpPr/>
              <p:nvPr/>
            </p:nvCxnSpPr>
            <p:spPr bwMode="auto">
              <a:xfrm>
                <a:off x="6777654" y="1658864"/>
                <a:ext cx="141288" cy="0"/>
              </a:xfrm>
              <a:prstGeom prst="line">
                <a:avLst/>
              </a:prstGeom>
              <a:solidFill>
                <a:schemeClr val="accent1"/>
              </a:solidFill>
              <a:ln w="15875" cap="flat" cmpd="sng" algn="ctr">
                <a:solidFill>
                  <a:schemeClr val="tx2">
                    <a:lumMod val="75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00" name="直接连接符 199"/>
              <p:cNvCxnSpPr/>
              <p:nvPr/>
            </p:nvCxnSpPr>
            <p:spPr bwMode="auto">
              <a:xfrm>
                <a:off x="6777654" y="1696083"/>
                <a:ext cx="141288" cy="0"/>
              </a:xfrm>
              <a:prstGeom prst="line">
                <a:avLst/>
              </a:prstGeom>
              <a:solidFill>
                <a:schemeClr val="accent1"/>
              </a:solidFill>
              <a:ln w="15875" cap="flat" cmpd="sng" algn="ctr">
                <a:solidFill>
                  <a:schemeClr val="tx2">
                    <a:lumMod val="75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01" name="直接连接符 200"/>
              <p:cNvCxnSpPr/>
              <p:nvPr/>
            </p:nvCxnSpPr>
            <p:spPr bwMode="auto">
              <a:xfrm>
                <a:off x="6777654" y="1731751"/>
                <a:ext cx="141288" cy="0"/>
              </a:xfrm>
              <a:prstGeom prst="line">
                <a:avLst/>
              </a:prstGeom>
              <a:solidFill>
                <a:schemeClr val="accent1"/>
              </a:solidFill>
              <a:ln w="15875" cap="flat" cmpd="sng" algn="ctr">
                <a:solidFill>
                  <a:schemeClr val="tx2">
                    <a:lumMod val="75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02" name="直接连接符 201"/>
              <p:cNvCxnSpPr/>
              <p:nvPr/>
            </p:nvCxnSpPr>
            <p:spPr bwMode="auto">
              <a:xfrm>
                <a:off x="6777654" y="1768969"/>
                <a:ext cx="141288" cy="0"/>
              </a:xfrm>
              <a:prstGeom prst="line">
                <a:avLst/>
              </a:prstGeom>
              <a:solidFill>
                <a:schemeClr val="accent1"/>
              </a:solidFill>
              <a:ln w="15875" cap="flat" cmpd="sng" algn="ctr">
                <a:solidFill>
                  <a:schemeClr val="tx2">
                    <a:lumMod val="75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210" name="组合 209"/>
            <p:cNvGrpSpPr/>
            <p:nvPr/>
          </p:nvGrpSpPr>
          <p:grpSpPr>
            <a:xfrm>
              <a:off x="5446935" y="3136991"/>
              <a:ext cx="211137" cy="280692"/>
              <a:chOff x="6871061" y="1628532"/>
              <a:chExt cx="211137" cy="280692"/>
            </a:xfrm>
          </p:grpSpPr>
          <p:sp>
            <p:nvSpPr>
              <p:cNvPr id="204" name="矩形 203"/>
              <p:cNvSpPr/>
              <p:nvPr/>
            </p:nvSpPr>
            <p:spPr bwMode="auto">
              <a:xfrm>
                <a:off x="6871061" y="1628532"/>
                <a:ext cx="211137" cy="280692"/>
              </a:xfrm>
              <a:prstGeom prst="rect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accent6">
                    <a:lumMod val="75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txBody>
              <a:bodyPr wrap="none"/>
              <a:lstStyle/>
              <a:p>
                <a:pPr eaLnBrk="1" hangingPunct="1">
                  <a:defRPr/>
                </a:pPr>
                <a:endParaRPr kumimoji="1" lang="zh-CN" altLang="en-US" sz="2000"/>
              </a:p>
            </p:txBody>
          </p:sp>
          <p:cxnSp>
            <p:nvCxnSpPr>
              <p:cNvPr id="205" name="直接连接符 204"/>
              <p:cNvCxnSpPr/>
              <p:nvPr/>
            </p:nvCxnSpPr>
            <p:spPr bwMode="auto">
              <a:xfrm>
                <a:off x="6904398" y="1684361"/>
                <a:ext cx="141288" cy="0"/>
              </a:xfrm>
              <a:prstGeom prst="line">
                <a:avLst/>
              </a:prstGeom>
              <a:solidFill>
                <a:schemeClr val="accent1"/>
              </a:solidFill>
              <a:ln w="15875" cap="flat" cmpd="sng" algn="ctr">
                <a:solidFill>
                  <a:schemeClr val="accent6">
                    <a:lumMod val="75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06" name="直接连接符 205"/>
              <p:cNvCxnSpPr/>
              <p:nvPr/>
            </p:nvCxnSpPr>
            <p:spPr bwMode="auto">
              <a:xfrm>
                <a:off x="6904398" y="1721579"/>
                <a:ext cx="141288" cy="0"/>
              </a:xfrm>
              <a:prstGeom prst="line">
                <a:avLst/>
              </a:prstGeom>
              <a:solidFill>
                <a:schemeClr val="accent1"/>
              </a:solidFill>
              <a:ln w="15875" cap="flat" cmpd="sng" algn="ctr">
                <a:solidFill>
                  <a:schemeClr val="accent6">
                    <a:lumMod val="75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07" name="直接连接符 206"/>
              <p:cNvCxnSpPr/>
              <p:nvPr/>
            </p:nvCxnSpPr>
            <p:spPr bwMode="auto">
              <a:xfrm>
                <a:off x="6904398" y="1758798"/>
                <a:ext cx="141288" cy="0"/>
              </a:xfrm>
              <a:prstGeom prst="line">
                <a:avLst/>
              </a:prstGeom>
              <a:solidFill>
                <a:schemeClr val="accent1"/>
              </a:solidFill>
              <a:ln w="15875" cap="flat" cmpd="sng" algn="ctr">
                <a:solidFill>
                  <a:schemeClr val="accent6">
                    <a:lumMod val="75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08" name="直接连接符 207"/>
              <p:cNvCxnSpPr/>
              <p:nvPr/>
            </p:nvCxnSpPr>
            <p:spPr bwMode="auto">
              <a:xfrm>
                <a:off x="6904398" y="1794466"/>
                <a:ext cx="141288" cy="0"/>
              </a:xfrm>
              <a:prstGeom prst="line">
                <a:avLst/>
              </a:prstGeom>
              <a:solidFill>
                <a:schemeClr val="accent1"/>
              </a:solidFill>
              <a:ln w="15875" cap="flat" cmpd="sng" algn="ctr">
                <a:solidFill>
                  <a:schemeClr val="accent6">
                    <a:lumMod val="75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09" name="直接连接符 208"/>
              <p:cNvCxnSpPr/>
              <p:nvPr/>
            </p:nvCxnSpPr>
            <p:spPr bwMode="auto">
              <a:xfrm>
                <a:off x="6904398" y="1831684"/>
                <a:ext cx="141288" cy="0"/>
              </a:xfrm>
              <a:prstGeom prst="line">
                <a:avLst/>
              </a:prstGeom>
              <a:solidFill>
                <a:schemeClr val="accent1"/>
              </a:solidFill>
              <a:ln w="15875" cap="flat" cmpd="sng" algn="ctr">
                <a:solidFill>
                  <a:schemeClr val="accent6">
                    <a:lumMod val="75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212" name="TextBox 211"/>
            <p:cNvSpPr txBox="1"/>
            <p:nvPr/>
          </p:nvSpPr>
          <p:spPr>
            <a:xfrm>
              <a:off x="5902052" y="3110820"/>
              <a:ext cx="441146" cy="48761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b="1" dirty="0" smtClean="0"/>
                <a:t>&gt;&gt;</a:t>
              </a:r>
              <a:endParaRPr lang="zh-CN" altLang="en-US" sz="2000" b="1" dirty="0"/>
            </a:p>
          </p:txBody>
        </p:sp>
        <p:sp>
          <p:nvSpPr>
            <p:cNvPr id="213" name="左中括号 212"/>
            <p:cNvSpPr/>
            <p:nvPr/>
          </p:nvSpPr>
          <p:spPr>
            <a:xfrm>
              <a:off x="6491043" y="3200879"/>
              <a:ext cx="81591" cy="372137"/>
            </a:xfrm>
            <a:prstGeom prst="leftBracke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sp>
          <p:nvSpPr>
            <p:cNvPr id="215" name="左中括号 214"/>
            <p:cNvSpPr/>
            <p:nvPr/>
          </p:nvSpPr>
          <p:spPr>
            <a:xfrm rot="10800000">
              <a:off x="8233171" y="3200879"/>
              <a:ext cx="81591" cy="372137"/>
            </a:xfrm>
            <a:prstGeom prst="leftBracke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grpSp>
          <p:nvGrpSpPr>
            <p:cNvPr id="216" name="组合 215"/>
            <p:cNvGrpSpPr/>
            <p:nvPr/>
          </p:nvGrpSpPr>
          <p:grpSpPr>
            <a:xfrm>
              <a:off x="5401171" y="3219326"/>
              <a:ext cx="211137" cy="280692"/>
              <a:chOff x="6871061" y="1628532"/>
              <a:chExt cx="211137" cy="280692"/>
            </a:xfrm>
          </p:grpSpPr>
          <p:sp>
            <p:nvSpPr>
              <p:cNvPr id="217" name="矩形 216"/>
              <p:cNvSpPr/>
              <p:nvPr/>
            </p:nvSpPr>
            <p:spPr bwMode="auto">
              <a:xfrm>
                <a:off x="6871061" y="1628532"/>
                <a:ext cx="211137" cy="280692"/>
              </a:xfrm>
              <a:prstGeom prst="rect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accent6">
                    <a:lumMod val="75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txBody>
              <a:bodyPr wrap="none"/>
              <a:lstStyle/>
              <a:p>
                <a:pPr eaLnBrk="1" hangingPunct="1">
                  <a:defRPr/>
                </a:pPr>
                <a:endParaRPr kumimoji="1" lang="zh-CN" altLang="en-US" sz="2000"/>
              </a:p>
            </p:txBody>
          </p:sp>
          <p:cxnSp>
            <p:nvCxnSpPr>
              <p:cNvPr id="218" name="直接连接符 217"/>
              <p:cNvCxnSpPr/>
              <p:nvPr/>
            </p:nvCxnSpPr>
            <p:spPr bwMode="auto">
              <a:xfrm>
                <a:off x="6904398" y="1684361"/>
                <a:ext cx="141288" cy="0"/>
              </a:xfrm>
              <a:prstGeom prst="line">
                <a:avLst/>
              </a:prstGeom>
              <a:solidFill>
                <a:schemeClr val="accent1"/>
              </a:solidFill>
              <a:ln w="15875" cap="flat" cmpd="sng" algn="ctr">
                <a:solidFill>
                  <a:schemeClr val="accent6">
                    <a:lumMod val="75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19" name="直接连接符 218"/>
              <p:cNvCxnSpPr/>
              <p:nvPr/>
            </p:nvCxnSpPr>
            <p:spPr bwMode="auto">
              <a:xfrm>
                <a:off x="6904398" y="1721579"/>
                <a:ext cx="141288" cy="0"/>
              </a:xfrm>
              <a:prstGeom prst="line">
                <a:avLst/>
              </a:prstGeom>
              <a:solidFill>
                <a:schemeClr val="accent1"/>
              </a:solidFill>
              <a:ln w="15875" cap="flat" cmpd="sng" algn="ctr">
                <a:solidFill>
                  <a:schemeClr val="accent6">
                    <a:lumMod val="75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20" name="直接连接符 219"/>
              <p:cNvCxnSpPr/>
              <p:nvPr/>
            </p:nvCxnSpPr>
            <p:spPr bwMode="auto">
              <a:xfrm>
                <a:off x="6904398" y="1758798"/>
                <a:ext cx="141288" cy="0"/>
              </a:xfrm>
              <a:prstGeom prst="line">
                <a:avLst/>
              </a:prstGeom>
              <a:solidFill>
                <a:schemeClr val="accent1"/>
              </a:solidFill>
              <a:ln w="15875" cap="flat" cmpd="sng" algn="ctr">
                <a:solidFill>
                  <a:schemeClr val="accent6">
                    <a:lumMod val="75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21" name="直接连接符 220"/>
              <p:cNvCxnSpPr/>
              <p:nvPr/>
            </p:nvCxnSpPr>
            <p:spPr bwMode="auto">
              <a:xfrm>
                <a:off x="6904398" y="1794466"/>
                <a:ext cx="141288" cy="0"/>
              </a:xfrm>
              <a:prstGeom prst="line">
                <a:avLst/>
              </a:prstGeom>
              <a:solidFill>
                <a:schemeClr val="accent1"/>
              </a:solidFill>
              <a:ln w="15875" cap="flat" cmpd="sng" algn="ctr">
                <a:solidFill>
                  <a:schemeClr val="accent6">
                    <a:lumMod val="75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22" name="直接连接符 221"/>
              <p:cNvCxnSpPr/>
              <p:nvPr/>
            </p:nvCxnSpPr>
            <p:spPr bwMode="auto">
              <a:xfrm>
                <a:off x="6904398" y="1831684"/>
                <a:ext cx="141288" cy="0"/>
              </a:xfrm>
              <a:prstGeom prst="line">
                <a:avLst/>
              </a:prstGeom>
              <a:solidFill>
                <a:schemeClr val="accent1"/>
              </a:solidFill>
              <a:ln w="15875" cap="flat" cmpd="sng" algn="ctr">
                <a:solidFill>
                  <a:schemeClr val="accent6">
                    <a:lumMod val="75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223" name="组合 222"/>
            <p:cNvGrpSpPr/>
            <p:nvPr/>
          </p:nvGrpSpPr>
          <p:grpSpPr>
            <a:xfrm>
              <a:off x="5364088" y="3308226"/>
              <a:ext cx="211137" cy="280692"/>
              <a:chOff x="6871061" y="1628532"/>
              <a:chExt cx="211137" cy="280692"/>
            </a:xfrm>
          </p:grpSpPr>
          <p:sp>
            <p:nvSpPr>
              <p:cNvPr id="224" name="矩形 223"/>
              <p:cNvSpPr/>
              <p:nvPr/>
            </p:nvSpPr>
            <p:spPr bwMode="auto">
              <a:xfrm>
                <a:off x="6871061" y="1628532"/>
                <a:ext cx="211137" cy="280692"/>
              </a:xfrm>
              <a:prstGeom prst="rect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accent6">
                    <a:lumMod val="75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txBody>
              <a:bodyPr wrap="none"/>
              <a:lstStyle/>
              <a:p>
                <a:pPr eaLnBrk="1" hangingPunct="1">
                  <a:defRPr/>
                </a:pPr>
                <a:endParaRPr kumimoji="1" lang="zh-CN" altLang="en-US" sz="2000"/>
              </a:p>
            </p:txBody>
          </p:sp>
          <p:cxnSp>
            <p:nvCxnSpPr>
              <p:cNvPr id="225" name="直接连接符 224"/>
              <p:cNvCxnSpPr/>
              <p:nvPr/>
            </p:nvCxnSpPr>
            <p:spPr bwMode="auto">
              <a:xfrm>
                <a:off x="6904398" y="1684361"/>
                <a:ext cx="141288" cy="0"/>
              </a:xfrm>
              <a:prstGeom prst="line">
                <a:avLst/>
              </a:prstGeom>
              <a:solidFill>
                <a:schemeClr val="accent1"/>
              </a:solidFill>
              <a:ln w="15875" cap="flat" cmpd="sng" algn="ctr">
                <a:solidFill>
                  <a:schemeClr val="accent6">
                    <a:lumMod val="75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26" name="直接连接符 225"/>
              <p:cNvCxnSpPr/>
              <p:nvPr/>
            </p:nvCxnSpPr>
            <p:spPr bwMode="auto">
              <a:xfrm>
                <a:off x="6904398" y="1721579"/>
                <a:ext cx="141288" cy="0"/>
              </a:xfrm>
              <a:prstGeom prst="line">
                <a:avLst/>
              </a:prstGeom>
              <a:solidFill>
                <a:schemeClr val="accent1"/>
              </a:solidFill>
              <a:ln w="15875" cap="flat" cmpd="sng" algn="ctr">
                <a:solidFill>
                  <a:schemeClr val="accent6">
                    <a:lumMod val="75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27" name="直接连接符 226"/>
              <p:cNvCxnSpPr/>
              <p:nvPr/>
            </p:nvCxnSpPr>
            <p:spPr bwMode="auto">
              <a:xfrm>
                <a:off x="6904398" y="1758798"/>
                <a:ext cx="141288" cy="0"/>
              </a:xfrm>
              <a:prstGeom prst="line">
                <a:avLst/>
              </a:prstGeom>
              <a:solidFill>
                <a:schemeClr val="accent1"/>
              </a:solidFill>
              <a:ln w="15875" cap="flat" cmpd="sng" algn="ctr">
                <a:solidFill>
                  <a:schemeClr val="accent6">
                    <a:lumMod val="75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28" name="直接连接符 227"/>
              <p:cNvCxnSpPr/>
              <p:nvPr/>
            </p:nvCxnSpPr>
            <p:spPr bwMode="auto">
              <a:xfrm>
                <a:off x="6904398" y="1794466"/>
                <a:ext cx="141288" cy="0"/>
              </a:xfrm>
              <a:prstGeom prst="line">
                <a:avLst/>
              </a:prstGeom>
              <a:solidFill>
                <a:schemeClr val="accent1"/>
              </a:solidFill>
              <a:ln w="15875" cap="flat" cmpd="sng" algn="ctr">
                <a:solidFill>
                  <a:schemeClr val="accent6">
                    <a:lumMod val="75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29" name="直接连接符 228"/>
              <p:cNvCxnSpPr/>
              <p:nvPr/>
            </p:nvCxnSpPr>
            <p:spPr bwMode="auto">
              <a:xfrm>
                <a:off x="6904398" y="1831684"/>
                <a:ext cx="141288" cy="0"/>
              </a:xfrm>
              <a:prstGeom prst="line">
                <a:avLst/>
              </a:prstGeom>
              <a:solidFill>
                <a:schemeClr val="accent1"/>
              </a:solidFill>
              <a:ln w="15875" cap="flat" cmpd="sng" algn="ctr">
                <a:solidFill>
                  <a:schemeClr val="accent6">
                    <a:lumMod val="75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230" name="组合 229"/>
            <p:cNvGrpSpPr/>
            <p:nvPr/>
          </p:nvGrpSpPr>
          <p:grpSpPr>
            <a:xfrm>
              <a:off x="6674523" y="3225079"/>
              <a:ext cx="211137" cy="280692"/>
              <a:chOff x="6744317" y="1565817"/>
              <a:chExt cx="211137" cy="280692"/>
            </a:xfrm>
          </p:grpSpPr>
          <p:sp>
            <p:nvSpPr>
              <p:cNvPr id="231" name="矩形 230"/>
              <p:cNvSpPr/>
              <p:nvPr/>
            </p:nvSpPr>
            <p:spPr bwMode="auto">
              <a:xfrm>
                <a:off x="6744317" y="1565817"/>
                <a:ext cx="211137" cy="280692"/>
              </a:xfrm>
              <a:prstGeom prst="rect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2">
                    <a:lumMod val="75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txBody>
              <a:bodyPr wrap="none"/>
              <a:lstStyle/>
              <a:p>
                <a:pPr eaLnBrk="1" hangingPunct="1">
                  <a:defRPr/>
                </a:pPr>
                <a:endParaRPr kumimoji="1" lang="zh-CN" altLang="en-US" sz="2000"/>
              </a:p>
            </p:txBody>
          </p:sp>
          <p:cxnSp>
            <p:nvCxnSpPr>
              <p:cNvPr id="232" name="直接连接符 231"/>
              <p:cNvCxnSpPr/>
              <p:nvPr/>
            </p:nvCxnSpPr>
            <p:spPr bwMode="auto">
              <a:xfrm>
                <a:off x="6777654" y="1621646"/>
                <a:ext cx="141288" cy="0"/>
              </a:xfrm>
              <a:prstGeom prst="line">
                <a:avLst/>
              </a:prstGeom>
              <a:solidFill>
                <a:schemeClr val="accent1"/>
              </a:solidFill>
              <a:ln w="15875" cap="flat" cmpd="sng" algn="ctr">
                <a:solidFill>
                  <a:schemeClr val="tx2">
                    <a:lumMod val="75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33" name="直接连接符 232"/>
              <p:cNvCxnSpPr/>
              <p:nvPr/>
            </p:nvCxnSpPr>
            <p:spPr bwMode="auto">
              <a:xfrm>
                <a:off x="6777654" y="1658864"/>
                <a:ext cx="141288" cy="0"/>
              </a:xfrm>
              <a:prstGeom prst="line">
                <a:avLst/>
              </a:prstGeom>
              <a:solidFill>
                <a:schemeClr val="accent1"/>
              </a:solidFill>
              <a:ln w="15875" cap="flat" cmpd="sng" algn="ctr">
                <a:solidFill>
                  <a:schemeClr val="tx2">
                    <a:lumMod val="75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34" name="直接连接符 233"/>
              <p:cNvCxnSpPr/>
              <p:nvPr/>
            </p:nvCxnSpPr>
            <p:spPr bwMode="auto">
              <a:xfrm>
                <a:off x="6777654" y="1696083"/>
                <a:ext cx="141288" cy="0"/>
              </a:xfrm>
              <a:prstGeom prst="line">
                <a:avLst/>
              </a:prstGeom>
              <a:solidFill>
                <a:schemeClr val="accent1"/>
              </a:solidFill>
              <a:ln w="15875" cap="flat" cmpd="sng" algn="ctr">
                <a:solidFill>
                  <a:schemeClr val="tx2">
                    <a:lumMod val="75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35" name="直接连接符 234"/>
              <p:cNvCxnSpPr/>
              <p:nvPr/>
            </p:nvCxnSpPr>
            <p:spPr bwMode="auto">
              <a:xfrm>
                <a:off x="6777654" y="1731751"/>
                <a:ext cx="141288" cy="0"/>
              </a:xfrm>
              <a:prstGeom prst="line">
                <a:avLst/>
              </a:prstGeom>
              <a:solidFill>
                <a:schemeClr val="accent1"/>
              </a:solidFill>
              <a:ln w="15875" cap="flat" cmpd="sng" algn="ctr">
                <a:solidFill>
                  <a:schemeClr val="tx2">
                    <a:lumMod val="75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36" name="直接连接符 235"/>
              <p:cNvCxnSpPr/>
              <p:nvPr/>
            </p:nvCxnSpPr>
            <p:spPr bwMode="auto">
              <a:xfrm>
                <a:off x="6777654" y="1768969"/>
                <a:ext cx="141288" cy="0"/>
              </a:xfrm>
              <a:prstGeom prst="line">
                <a:avLst/>
              </a:prstGeom>
              <a:solidFill>
                <a:schemeClr val="accent1"/>
              </a:solidFill>
              <a:ln w="15875" cap="flat" cmpd="sng" algn="ctr">
                <a:solidFill>
                  <a:schemeClr val="tx2">
                    <a:lumMod val="75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237" name="组合 236"/>
            <p:cNvGrpSpPr/>
            <p:nvPr/>
          </p:nvGrpSpPr>
          <p:grpSpPr>
            <a:xfrm>
              <a:off x="6641182" y="3318325"/>
              <a:ext cx="211137" cy="280692"/>
              <a:chOff x="6744317" y="1565817"/>
              <a:chExt cx="211137" cy="280692"/>
            </a:xfrm>
          </p:grpSpPr>
          <p:sp>
            <p:nvSpPr>
              <p:cNvPr id="238" name="矩形 237"/>
              <p:cNvSpPr/>
              <p:nvPr/>
            </p:nvSpPr>
            <p:spPr bwMode="auto">
              <a:xfrm>
                <a:off x="6744317" y="1565817"/>
                <a:ext cx="211137" cy="280692"/>
              </a:xfrm>
              <a:prstGeom prst="rect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2">
                    <a:lumMod val="75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txBody>
              <a:bodyPr wrap="none"/>
              <a:lstStyle/>
              <a:p>
                <a:pPr eaLnBrk="1" hangingPunct="1">
                  <a:defRPr/>
                </a:pPr>
                <a:endParaRPr kumimoji="1" lang="zh-CN" altLang="en-US" sz="2000"/>
              </a:p>
            </p:txBody>
          </p:sp>
          <p:cxnSp>
            <p:nvCxnSpPr>
              <p:cNvPr id="239" name="直接连接符 238"/>
              <p:cNvCxnSpPr/>
              <p:nvPr/>
            </p:nvCxnSpPr>
            <p:spPr bwMode="auto">
              <a:xfrm>
                <a:off x="6777654" y="1621646"/>
                <a:ext cx="141288" cy="0"/>
              </a:xfrm>
              <a:prstGeom prst="line">
                <a:avLst/>
              </a:prstGeom>
              <a:solidFill>
                <a:schemeClr val="accent1"/>
              </a:solidFill>
              <a:ln w="15875" cap="flat" cmpd="sng" algn="ctr">
                <a:solidFill>
                  <a:schemeClr val="tx2">
                    <a:lumMod val="75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40" name="直接连接符 239"/>
              <p:cNvCxnSpPr/>
              <p:nvPr/>
            </p:nvCxnSpPr>
            <p:spPr bwMode="auto">
              <a:xfrm>
                <a:off x="6777654" y="1658864"/>
                <a:ext cx="141288" cy="0"/>
              </a:xfrm>
              <a:prstGeom prst="line">
                <a:avLst/>
              </a:prstGeom>
              <a:solidFill>
                <a:schemeClr val="accent1"/>
              </a:solidFill>
              <a:ln w="15875" cap="flat" cmpd="sng" algn="ctr">
                <a:solidFill>
                  <a:schemeClr val="tx2">
                    <a:lumMod val="75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41" name="直接连接符 240"/>
              <p:cNvCxnSpPr/>
              <p:nvPr/>
            </p:nvCxnSpPr>
            <p:spPr bwMode="auto">
              <a:xfrm>
                <a:off x="6777654" y="1696083"/>
                <a:ext cx="141288" cy="0"/>
              </a:xfrm>
              <a:prstGeom prst="line">
                <a:avLst/>
              </a:prstGeom>
              <a:solidFill>
                <a:schemeClr val="accent1"/>
              </a:solidFill>
              <a:ln w="15875" cap="flat" cmpd="sng" algn="ctr">
                <a:solidFill>
                  <a:schemeClr val="tx2">
                    <a:lumMod val="75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42" name="直接连接符 241"/>
              <p:cNvCxnSpPr/>
              <p:nvPr/>
            </p:nvCxnSpPr>
            <p:spPr bwMode="auto">
              <a:xfrm>
                <a:off x="6777654" y="1731751"/>
                <a:ext cx="141288" cy="0"/>
              </a:xfrm>
              <a:prstGeom prst="line">
                <a:avLst/>
              </a:prstGeom>
              <a:solidFill>
                <a:schemeClr val="accent1"/>
              </a:solidFill>
              <a:ln w="15875" cap="flat" cmpd="sng" algn="ctr">
                <a:solidFill>
                  <a:schemeClr val="tx2">
                    <a:lumMod val="75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43" name="直接连接符 242"/>
              <p:cNvCxnSpPr/>
              <p:nvPr/>
            </p:nvCxnSpPr>
            <p:spPr bwMode="auto">
              <a:xfrm>
                <a:off x="6777654" y="1768969"/>
                <a:ext cx="141288" cy="0"/>
              </a:xfrm>
              <a:prstGeom prst="line">
                <a:avLst/>
              </a:prstGeom>
              <a:solidFill>
                <a:schemeClr val="accent1"/>
              </a:solidFill>
              <a:ln w="15875" cap="flat" cmpd="sng" algn="ctr">
                <a:solidFill>
                  <a:schemeClr val="tx2">
                    <a:lumMod val="75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244" name="组合 243"/>
            <p:cNvGrpSpPr/>
            <p:nvPr/>
          </p:nvGrpSpPr>
          <p:grpSpPr>
            <a:xfrm>
              <a:off x="7858968" y="3225676"/>
              <a:ext cx="211137" cy="280692"/>
              <a:chOff x="6383726" y="1549440"/>
              <a:chExt cx="211137" cy="280692"/>
            </a:xfrm>
          </p:grpSpPr>
          <p:sp>
            <p:nvSpPr>
              <p:cNvPr id="245" name="矩形 244"/>
              <p:cNvSpPr/>
              <p:nvPr/>
            </p:nvSpPr>
            <p:spPr bwMode="auto">
              <a:xfrm>
                <a:off x="6383726" y="1549440"/>
                <a:ext cx="211137" cy="280692"/>
              </a:xfrm>
              <a:prstGeom prst="rect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accent3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txBody>
              <a:bodyPr wrap="none"/>
              <a:lstStyle/>
              <a:p>
                <a:pPr eaLnBrk="1" hangingPunct="1">
                  <a:defRPr/>
                </a:pPr>
                <a:endParaRPr kumimoji="1" lang="zh-CN" altLang="en-US" sz="2000"/>
              </a:p>
            </p:txBody>
          </p:sp>
          <p:cxnSp>
            <p:nvCxnSpPr>
              <p:cNvPr id="246" name="直接连接符 245"/>
              <p:cNvCxnSpPr/>
              <p:nvPr/>
            </p:nvCxnSpPr>
            <p:spPr bwMode="auto">
              <a:xfrm>
                <a:off x="6417063" y="1605269"/>
                <a:ext cx="141288" cy="0"/>
              </a:xfrm>
              <a:prstGeom prst="line">
                <a:avLst/>
              </a:prstGeom>
              <a:solidFill>
                <a:schemeClr val="accent1"/>
              </a:solidFill>
              <a:ln w="15875" cap="flat" cmpd="sng" algn="ctr">
                <a:solidFill>
                  <a:schemeClr val="accent3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47" name="直接连接符 246"/>
              <p:cNvCxnSpPr/>
              <p:nvPr/>
            </p:nvCxnSpPr>
            <p:spPr bwMode="auto">
              <a:xfrm>
                <a:off x="6417063" y="1642487"/>
                <a:ext cx="141288" cy="0"/>
              </a:xfrm>
              <a:prstGeom prst="line">
                <a:avLst/>
              </a:prstGeom>
              <a:solidFill>
                <a:schemeClr val="accent1"/>
              </a:solidFill>
              <a:ln w="15875" cap="flat" cmpd="sng" algn="ctr">
                <a:solidFill>
                  <a:schemeClr val="accent3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48" name="直接连接符 247"/>
              <p:cNvCxnSpPr/>
              <p:nvPr/>
            </p:nvCxnSpPr>
            <p:spPr bwMode="auto">
              <a:xfrm>
                <a:off x="6417063" y="1679706"/>
                <a:ext cx="141288" cy="0"/>
              </a:xfrm>
              <a:prstGeom prst="line">
                <a:avLst/>
              </a:prstGeom>
              <a:solidFill>
                <a:schemeClr val="accent1"/>
              </a:solidFill>
              <a:ln w="15875" cap="flat" cmpd="sng" algn="ctr">
                <a:solidFill>
                  <a:schemeClr val="accent3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49" name="直接连接符 248"/>
              <p:cNvCxnSpPr/>
              <p:nvPr/>
            </p:nvCxnSpPr>
            <p:spPr bwMode="auto">
              <a:xfrm>
                <a:off x="6417063" y="1715374"/>
                <a:ext cx="141288" cy="0"/>
              </a:xfrm>
              <a:prstGeom prst="line">
                <a:avLst/>
              </a:prstGeom>
              <a:solidFill>
                <a:schemeClr val="accent1"/>
              </a:solidFill>
              <a:ln w="15875" cap="flat" cmpd="sng" algn="ctr">
                <a:solidFill>
                  <a:schemeClr val="accent3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50" name="直接连接符 249"/>
              <p:cNvCxnSpPr/>
              <p:nvPr/>
            </p:nvCxnSpPr>
            <p:spPr bwMode="auto">
              <a:xfrm>
                <a:off x="6417063" y="1752592"/>
                <a:ext cx="141288" cy="0"/>
              </a:xfrm>
              <a:prstGeom prst="line">
                <a:avLst/>
              </a:prstGeom>
              <a:solidFill>
                <a:schemeClr val="accent1"/>
              </a:solidFill>
              <a:ln w="15875" cap="flat" cmpd="sng" algn="ctr">
                <a:solidFill>
                  <a:schemeClr val="accent3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251" name="组合 250"/>
            <p:cNvGrpSpPr/>
            <p:nvPr/>
          </p:nvGrpSpPr>
          <p:grpSpPr>
            <a:xfrm>
              <a:off x="7812360" y="3323084"/>
              <a:ext cx="211137" cy="280692"/>
              <a:chOff x="6383726" y="1549440"/>
              <a:chExt cx="211137" cy="280692"/>
            </a:xfrm>
          </p:grpSpPr>
          <p:sp>
            <p:nvSpPr>
              <p:cNvPr id="252" name="矩形 251"/>
              <p:cNvSpPr/>
              <p:nvPr/>
            </p:nvSpPr>
            <p:spPr bwMode="auto">
              <a:xfrm>
                <a:off x="6383726" y="1549440"/>
                <a:ext cx="211137" cy="280692"/>
              </a:xfrm>
              <a:prstGeom prst="rect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accent3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txBody>
              <a:bodyPr wrap="none"/>
              <a:lstStyle/>
              <a:p>
                <a:pPr eaLnBrk="1" hangingPunct="1">
                  <a:defRPr/>
                </a:pPr>
                <a:endParaRPr kumimoji="1" lang="zh-CN" altLang="en-US" sz="2000"/>
              </a:p>
            </p:txBody>
          </p:sp>
          <p:cxnSp>
            <p:nvCxnSpPr>
              <p:cNvPr id="253" name="直接连接符 252"/>
              <p:cNvCxnSpPr/>
              <p:nvPr/>
            </p:nvCxnSpPr>
            <p:spPr bwMode="auto">
              <a:xfrm>
                <a:off x="6417063" y="1605269"/>
                <a:ext cx="141288" cy="0"/>
              </a:xfrm>
              <a:prstGeom prst="line">
                <a:avLst/>
              </a:prstGeom>
              <a:solidFill>
                <a:schemeClr val="accent1"/>
              </a:solidFill>
              <a:ln w="15875" cap="flat" cmpd="sng" algn="ctr">
                <a:solidFill>
                  <a:schemeClr val="accent3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54" name="直接连接符 253"/>
              <p:cNvCxnSpPr/>
              <p:nvPr/>
            </p:nvCxnSpPr>
            <p:spPr bwMode="auto">
              <a:xfrm>
                <a:off x="6417063" y="1642487"/>
                <a:ext cx="141288" cy="0"/>
              </a:xfrm>
              <a:prstGeom prst="line">
                <a:avLst/>
              </a:prstGeom>
              <a:solidFill>
                <a:schemeClr val="accent1"/>
              </a:solidFill>
              <a:ln w="15875" cap="flat" cmpd="sng" algn="ctr">
                <a:solidFill>
                  <a:schemeClr val="accent3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55" name="直接连接符 254"/>
              <p:cNvCxnSpPr/>
              <p:nvPr/>
            </p:nvCxnSpPr>
            <p:spPr bwMode="auto">
              <a:xfrm>
                <a:off x="6417063" y="1679706"/>
                <a:ext cx="141288" cy="0"/>
              </a:xfrm>
              <a:prstGeom prst="line">
                <a:avLst/>
              </a:prstGeom>
              <a:solidFill>
                <a:schemeClr val="accent1"/>
              </a:solidFill>
              <a:ln w="15875" cap="flat" cmpd="sng" algn="ctr">
                <a:solidFill>
                  <a:schemeClr val="accent3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56" name="直接连接符 255"/>
              <p:cNvCxnSpPr/>
              <p:nvPr/>
            </p:nvCxnSpPr>
            <p:spPr bwMode="auto">
              <a:xfrm>
                <a:off x="6417063" y="1715374"/>
                <a:ext cx="141288" cy="0"/>
              </a:xfrm>
              <a:prstGeom prst="line">
                <a:avLst/>
              </a:prstGeom>
              <a:solidFill>
                <a:schemeClr val="accent1"/>
              </a:solidFill>
              <a:ln w="15875" cap="flat" cmpd="sng" algn="ctr">
                <a:solidFill>
                  <a:schemeClr val="accent3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57" name="直接连接符 256"/>
              <p:cNvCxnSpPr/>
              <p:nvPr/>
            </p:nvCxnSpPr>
            <p:spPr bwMode="auto">
              <a:xfrm>
                <a:off x="6417063" y="1752592"/>
                <a:ext cx="141288" cy="0"/>
              </a:xfrm>
              <a:prstGeom prst="line">
                <a:avLst/>
              </a:prstGeom>
              <a:solidFill>
                <a:schemeClr val="accent1"/>
              </a:solidFill>
              <a:ln w="15875" cap="flat" cmpd="sng" algn="ctr">
                <a:solidFill>
                  <a:schemeClr val="accent3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</p:cxnSp>
        </p:grpSp>
        <p:pic>
          <p:nvPicPr>
            <p:cNvPr id="258" name="Picture 126" descr="netflowroutr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16216" y="4763801"/>
              <a:ext cx="558916" cy="35676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96" name="组合 295"/>
            <p:cNvGrpSpPr/>
            <p:nvPr/>
          </p:nvGrpSpPr>
          <p:grpSpPr>
            <a:xfrm>
              <a:off x="7032037" y="3773592"/>
              <a:ext cx="286868" cy="473242"/>
              <a:chOff x="8004693" y="3800802"/>
              <a:chExt cx="286868" cy="473242"/>
            </a:xfrm>
          </p:grpSpPr>
          <p:grpSp>
            <p:nvGrpSpPr>
              <p:cNvPr id="281" name="组合 280"/>
              <p:cNvGrpSpPr/>
              <p:nvPr/>
            </p:nvGrpSpPr>
            <p:grpSpPr>
              <a:xfrm>
                <a:off x="8080424" y="3800802"/>
                <a:ext cx="211137" cy="280692"/>
                <a:chOff x="8080424" y="3800802"/>
                <a:chExt cx="211137" cy="280692"/>
              </a:xfrm>
            </p:grpSpPr>
            <p:sp>
              <p:nvSpPr>
                <p:cNvPr id="260" name="矩形 259"/>
                <p:cNvSpPr/>
                <p:nvPr/>
              </p:nvSpPr>
              <p:spPr bwMode="auto">
                <a:xfrm>
                  <a:off x="8080424" y="3800802"/>
                  <a:ext cx="211137" cy="280692"/>
                </a:xfrm>
                <a:prstGeom prst="rect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  <a:effectLst/>
              </p:spPr>
              <p:txBody>
                <a:bodyPr wrap="none"/>
                <a:lstStyle/>
                <a:p>
                  <a:pPr eaLnBrk="1" hangingPunct="1">
                    <a:defRPr/>
                  </a:pPr>
                  <a:endParaRPr kumimoji="1" lang="zh-CN" altLang="en-US" sz="2000"/>
                </a:p>
              </p:txBody>
            </p:sp>
            <p:cxnSp>
              <p:nvCxnSpPr>
                <p:cNvPr id="261" name="直接连接符 260"/>
                <p:cNvCxnSpPr/>
                <p:nvPr/>
              </p:nvCxnSpPr>
              <p:spPr bwMode="auto">
                <a:xfrm>
                  <a:off x="8113761" y="3856631"/>
                  <a:ext cx="141288" cy="0"/>
                </a:xfrm>
                <a:prstGeom prst="line">
                  <a:avLst/>
                </a:prstGeom>
                <a:solidFill>
                  <a:schemeClr val="accent1"/>
                </a:solidFill>
                <a:ln w="15875" cap="flat" cmpd="sng" algn="ctr">
                  <a:solidFill>
                    <a:schemeClr val="tx1"/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62" name="直接连接符 261"/>
                <p:cNvCxnSpPr/>
                <p:nvPr/>
              </p:nvCxnSpPr>
              <p:spPr bwMode="auto">
                <a:xfrm>
                  <a:off x="8113761" y="3893849"/>
                  <a:ext cx="141288" cy="0"/>
                </a:xfrm>
                <a:prstGeom prst="line">
                  <a:avLst/>
                </a:prstGeom>
                <a:solidFill>
                  <a:schemeClr val="accent1"/>
                </a:solidFill>
                <a:ln w="15875" cap="flat" cmpd="sng" algn="ctr">
                  <a:solidFill>
                    <a:schemeClr val="tx1"/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63" name="直接连接符 262"/>
                <p:cNvCxnSpPr/>
                <p:nvPr/>
              </p:nvCxnSpPr>
              <p:spPr bwMode="auto">
                <a:xfrm>
                  <a:off x="8113761" y="3931068"/>
                  <a:ext cx="141288" cy="0"/>
                </a:xfrm>
                <a:prstGeom prst="line">
                  <a:avLst/>
                </a:prstGeom>
                <a:solidFill>
                  <a:schemeClr val="accent1"/>
                </a:solidFill>
                <a:ln w="15875" cap="flat" cmpd="sng" algn="ctr">
                  <a:solidFill>
                    <a:schemeClr val="tx1"/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64" name="直接连接符 263"/>
                <p:cNvCxnSpPr/>
                <p:nvPr/>
              </p:nvCxnSpPr>
              <p:spPr bwMode="auto">
                <a:xfrm>
                  <a:off x="8113761" y="3966736"/>
                  <a:ext cx="141288" cy="0"/>
                </a:xfrm>
                <a:prstGeom prst="line">
                  <a:avLst/>
                </a:prstGeom>
                <a:solidFill>
                  <a:schemeClr val="accent1"/>
                </a:solidFill>
                <a:ln w="15875" cap="flat" cmpd="sng" algn="ctr">
                  <a:solidFill>
                    <a:schemeClr val="tx1"/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65" name="直接连接符 264"/>
                <p:cNvCxnSpPr/>
                <p:nvPr/>
              </p:nvCxnSpPr>
              <p:spPr bwMode="auto">
                <a:xfrm>
                  <a:off x="8113761" y="4003954"/>
                  <a:ext cx="141288" cy="0"/>
                </a:xfrm>
                <a:prstGeom prst="line">
                  <a:avLst/>
                </a:prstGeom>
                <a:solidFill>
                  <a:schemeClr val="accent1"/>
                </a:solidFill>
                <a:ln w="15875" cap="flat" cmpd="sng" algn="ctr">
                  <a:solidFill>
                    <a:schemeClr val="tx1"/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282" name="组合 281"/>
              <p:cNvGrpSpPr/>
              <p:nvPr/>
            </p:nvGrpSpPr>
            <p:grpSpPr>
              <a:xfrm>
                <a:off x="8042673" y="3894952"/>
                <a:ext cx="211137" cy="280692"/>
                <a:chOff x="8080424" y="3800802"/>
                <a:chExt cx="211137" cy="280692"/>
              </a:xfrm>
            </p:grpSpPr>
            <p:sp>
              <p:nvSpPr>
                <p:cNvPr id="283" name="矩形 282"/>
                <p:cNvSpPr/>
                <p:nvPr/>
              </p:nvSpPr>
              <p:spPr bwMode="auto">
                <a:xfrm>
                  <a:off x="8080424" y="3800802"/>
                  <a:ext cx="211137" cy="280692"/>
                </a:xfrm>
                <a:prstGeom prst="rect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  <a:effectLst/>
              </p:spPr>
              <p:txBody>
                <a:bodyPr wrap="none"/>
                <a:lstStyle/>
                <a:p>
                  <a:pPr eaLnBrk="1" hangingPunct="1">
                    <a:defRPr/>
                  </a:pPr>
                  <a:endParaRPr kumimoji="1" lang="zh-CN" altLang="en-US" sz="2000"/>
                </a:p>
              </p:txBody>
            </p:sp>
            <p:cxnSp>
              <p:nvCxnSpPr>
                <p:cNvPr id="284" name="直接连接符 283"/>
                <p:cNvCxnSpPr/>
                <p:nvPr/>
              </p:nvCxnSpPr>
              <p:spPr bwMode="auto">
                <a:xfrm>
                  <a:off x="8113761" y="3856631"/>
                  <a:ext cx="141288" cy="0"/>
                </a:xfrm>
                <a:prstGeom prst="line">
                  <a:avLst/>
                </a:prstGeom>
                <a:solidFill>
                  <a:schemeClr val="accent1"/>
                </a:solidFill>
                <a:ln w="15875" cap="flat" cmpd="sng" algn="ctr">
                  <a:solidFill>
                    <a:schemeClr val="tx1"/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85" name="直接连接符 284"/>
                <p:cNvCxnSpPr/>
                <p:nvPr/>
              </p:nvCxnSpPr>
              <p:spPr bwMode="auto">
                <a:xfrm>
                  <a:off x="8113761" y="3893849"/>
                  <a:ext cx="141288" cy="0"/>
                </a:xfrm>
                <a:prstGeom prst="line">
                  <a:avLst/>
                </a:prstGeom>
                <a:solidFill>
                  <a:schemeClr val="accent1"/>
                </a:solidFill>
                <a:ln w="15875" cap="flat" cmpd="sng" algn="ctr">
                  <a:solidFill>
                    <a:schemeClr val="tx1"/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86" name="直接连接符 285"/>
                <p:cNvCxnSpPr/>
                <p:nvPr/>
              </p:nvCxnSpPr>
              <p:spPr bwMode="auto">
                <a:xfrm>
                  <a:off x="8113761" y="3931068"/>
                  <a:ext cx="141288" cy="0"/>
                </a:xfrm>
                <a:prstGeom prst="line">
                  <a:avLst/>
                </a:prstGeom>
                <a:solidFill>
                  <a:schemeClr val="accent1"/>
                </a:solidFill>
                <a:ln w="15875" cap="flat" cmpd="sng" algn="ctr">
                  <a:solidFill>
                    <a:schemeClr val="tx1"/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87" name="直接连接符 286"/>
                <p:cNvCxnSpPr/>
                <p:nvPr/>
              </p:nvCxnSpPr>
              <p:spPr bwMode="auto">
                <a:xfrm>
                  <a:off x="8113761" y="3966736"/>
                  <a:ext cx="141288" cy="0"/>
                </a:xfrm>
                <a:prstGeom prst="line">
                  <a:avLst/>
                </a:prstGeom>
                <a:solidFill>
                  <a:schemeClr val="accent1"/>
                </a:solidFill>
                <a:ln w="15875" cap="flat" cmpd="sng" algn="ctr">
                  <a:solidFill>
                    <a:schemeClr val="tx1"/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88" name="直接连接符 287"/>
                <p:cNvCxnSpPr/>
                <p:nvPr/>
              </p:nvCxnSpPr>
              <p:spPr bwMode="auto">
                <a:xfrm>
                  <a:off x="8113761" y="4003954"/>
                  <a:ext cx="141288" cy="0"/>
                </a:xfrm>
                <a:prstGeom prst="line">
                  <a:avLst/>
                </a:prstGeom>
                <a:solidFill>
                  <a:schemeClr val="accent1"/>
                </a:solidFill>
                <a:ln w="15875" cap="flat" cmpd="sng" algn="ctr">
                  <a:solidFill>
                    <a:schemeClr val="tx1"/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289" name="组合 288"/>
              <p:cNvGrpSpPr/>
              <p:nvPr/>
            </p:nvGrpSpPr>
            <p:grpSpPr>
              <a:xfrm>
                <a:off x="8004693" y="3993352"/>
                <a:ext cx="211137" cy="280692"/>
                <a:chOff x="8080424" y="3800802"/>
                <a:chExt cx="211137" cy="280692"/>
              </a:xfrm>
            </p:grpSpPr>
            <p:sp>
              <p:nvSpPr>
                <p:cNvPr id="290" name="矩形 289"/>
                <p:cNvSpPr/>
                <p:nvPr/>
              </p:nvSpPr>
              <p:spPr bwMode="auto">
                <a:xfrm>
                  <a:off x="8080424" y="3800802"/>
                  <a:ext cx="211137" cy="280692"/>
                </a:xfrm>
                <a:prstGeom prst="rect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  <a:effectLst/>
              </p:spPr>
              <p:txBody>
                <a:bodyPr wrap="none"/>
                <a:lstStyle/>
                <a:p>
                  <a:pPr eaLnBrk="1" hangingPunct="1">
                    <a:defRPr/>
                  </a:pPr>
                  <a:endParaRPr kumimoji="1" lang="zh-CN" altLang="en-US" sz="2000"/>
                </a:p>
              </p:txBody>
            </p:sp>
            <p:cxnSp>
              <p:nvCxnSpPr>
                <p:cNvPr id="291" name="直接连接符 290"/>
                <p:cNvCxnSpPr/>
                <p:nvPr/>
              </p:nvCxnSpPr>
              <p:spPr bwMode="auto">
                <a:xfrm>
                  <a:off x="8113761" y="3856631"/>
                  <a:ext cx="141288" cy="0"/>
                </a:xfrm>
                <a:prstGeom prst="line">
                  <a:avLst/>
                </a:prstGeom>
                <a:solidFill>
                  <a:schemeClr val="accent1"/>
                </a:solidFill>
                <a:ln w="15875" cap="flat" cmpd="sng" algn="ctr">
                  <a:solidFill>
                    <a:schemeClr val="tx1"/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92" name="直接连接符 291"/>
                <p:cNvCxnSpPr/>
                <p:nvPr/>
              </p:nvCxnSpPr>
              <p:spPr bwMode="auto">
                <a:xfrm>
                  <a:off x="8113761" y="3893849"/>
                  <a:ext cx="141288" cy="0"/>
                </a:xfrm>
                <a:prstGeom prst="line">
                  <a:avLst/>
                </a:prstGeom>
                <a:solidFill>
                  <a:schemeClr val="accent1"/>
                </a:solidFill>
                <a:ln w="15875" cap="flat" cmpd="sng" algn="ctr">
                  <a:solidFill>
                    <a:schemeClr val="tx1"/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93" name="直接连接符 292"/>
                <p:cNvCxnSpPr/>
                <p:nvPr/>
              </p:nvCxnSpPr>
              <p:spPr bwMode="auto">
                <a:xfrm>
                  <a:off x="8113761" y="3931068"/>
                  <a:ext cx="141288" cy="0"/>
                </a:xfrm>
                <a:prstGeom prst="line">
                  <a:avLst/>
                </a:prstGeom>
                <a:solidFill>
                  <a:schemeClr val="accent1"/>
                </a:solidFill>
                <a:ln w="15875" cap="flat" cmpd="sng" algn="ctr">
                  <a:solidFill>
                    <a:schemeClr val="tx1"/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94" name="直接连接符 293"/>
                <p:cNvCxnSpPr/>
                <p:nvPr/>
              </p:nvCxnSpPr>
              <p:spPr bwMode="auto">
                <a:xfrm>
                  <a:off x="8113761" y="3966736"/>
                  <a:ext cx="141288" cy="0"/>
                </a:xfrm>
                <a:prstGeom prst="line">
                  <a:avLst/>
                </a:prstGeom>
                <a:solidFill>
                  <a:schemeClr val="accent1"/>
                </a:solidFill>
                <a:ln w="15875" cap="flat" cmpd="sng" algn="ctr">
                  <a:solidFill>
                    <a:schemeClr val="tx1"/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95" name="直接连接符 294"/>
                <p:cNvCxnSpPr/>
                <p:nvPr/>
              </p:nvCxnSpPr>
              <p:spPr bwMode="auto">
                <a:xfrm>
                  <a:off x="8113761" y="4003954"/>
                  <a:ext cx="141288" cy="0"/>
                </a:xfrm>
                <a:prstGeom prst="line">
                  <a:avLst/>
                </a:prstGeom>
                <a:solidFill>
                  <a:schemeClr val="accent1"/>
                </a:solidFill>
                <a:ln w="15875" cap="flat" cmpd="sng" algn="ctr">
                  <a:solidFill>
                    <a:schemeClr val="tx1"/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  <a:effectLst/>
              </p:spPr>
            </p:cxnSp>
          </p:grpSp>
        </p:grpSp>
        <p:sp>
          <p:nvSpPr>
            <p:cNvPr id="20" name="上下箭头 19"/>
            <p:cNvSpPr/>
            <p:nvPr/>
          </p:nvSpPr>
          <p:spPr>
            <a:xfrm>
              <a:off x="6631099" y="3836218"/>
              <a:ext cx="246566" cy="531521"/>
            </a:xfrm>
            <a:prstGeom prst="upDownArrow">
              <a:avLst/>
            </a:prstGeom>
            <a:solidFill>
              <a:schemeClr val="bg1"/>
            </a:solidFill>
            <a:ln w="222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</p:grpSp>
    </p:spTree>
    <p:extLst>
      <p:ext uri="{BB962C8B-B14F-4D97-AF65-F5344CB8AC3E}">
        <p14:creationId xmlns:p14="http://schemas.microsoft.com/office/powerpoint/2010/main" val="990817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69"/>
    </mc:Choice>
    <mc:Fallback xmlns="">
      <p:transition spd="slow" advTm="1769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altLang="zh-CN" sz="40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rPr>
              <a:t>Compositional SDN is error-prone!</a:t>
            </a:r>
            <a:endParaRPr lang="zh-CN" altLang="en-US" sz="4000" b="1" dirty="0">
              <a:solidFill>
                <a:schemeClr val="tx2">
                  <a:lumMod val="60000"/>
                  <a:lumOff val="40000"/>
                </a:schemeClr>
              </a:solidFill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9552" y="1484784"/>
            <a:ext cx="6857714" cy="374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zh-CN" sz="3200" dirty="0"/>
              <a:t>Individual SDN Policy is </a:t>
            </a:r>
            <a:r>
              <a:rPr lang="en-US" altLang="zh-CN" sz="3200" dirty="0" smtClean="0"/>
              <a:t>complex </a:t>
            </a:r>
            <a:endParaRPr lang="en-US" altLang="zh-CN" sz="2800" dirty="0" smtClean="0"/>
          </a:p>
          <a:p>
            <a:pPr marL="457200" indent="-457200">
              <a:lnSpc>
                <a:spcPct val="110000"/>
              </a:lnSpc>
              <a:buFont typeface="Wingdings" panose="05000000000000000000" pitchFamily="2" charset="2"/>
              <a:buChar char="l"/>
            </a:pPr>
            <a:r>
              <a:rPr lang="en-US" altLang="zh-CN" sz="2800" dirty="0" smtClean="0"/>
              <a:t>One or more flow tables</a:t>
            </a:r>
          </a:p>
          <a:p>
            <a:pPr lvl="1" indent="-457200">
              <a:lnSpc>
                <a:spcPct val="110000"/>
              </a:lnSpc>
              <a:buFont typeface="Wingdings" panose="05000000000000000000" pitchFamily="2" charset="2"/>
              <a:buChar char="l"/>
            </a:pPr>
            <a:r>
              <a:rPr lang="en-US" altLang="zh-CN" sz="2800" dirty="0" smtClean="0"/>
              <a:t>A prioritized </a:t>
            </a:r>
            <a:r>
              <a:rPr lang="en-US" altLang="zh-CN" sz="2800" dirty="0"/>
              <a:t>list  of flow </a:t>
            </a:r>
            <a:r>
              <a:rPr lang="en-US" altLang="zh-CN" sz="2800" dirty="0" smtClean="0"/>
              <a:t>entries (</a:t>
            </a:r>
            <a:r>
              <a:rPr lang="en-US" altLang="zh-CN" sz="2800" dirty="0" err="1" smtClean="0"/>
              <a:t>a.k.a</a:t>
            </a:r>
            <a:r>
              <a:rPr lang="en-US" altLang="zh-CN" sz="2800" dirty="0" smtClean="0"/>
              <a:t> rules)</a:t>
            </a:r>
          </a:p>
          <a:p>
            <a:pPr lvl="1" indent="-457200">
              <a:lnSpc>
                <a:spcPct val="110000"/>
              </a:lnSpc>
              <a:buFont typeface="Wingdings" panose="05000000000000000000" pitchFamily="2" charset="2"/>
              <a:buChar char="l"/>
            </a:pPr>
            <a:r>
              <a:rPr lang="en-US" altLang="zh-CN" sz="2800" dirty="0" smtClean="0"/>
              <a:t>Bitmask-based match pattern</a:t>
            </a:r>
          </a:p>
          <a:p>
            <a:pPr marL="914400" lvl="1" indent="-457200">
              <a:lnSpc>
                <a:spcPct val="110000"/>
              </a:lnSpc>
              <a:buFont typeface="Arial" panose="020B0604020202020204" pitchFamily="34" charset="0"/>
              <a:buChar char="−"/>
            </a:pPr>
            <a:r>
              <a:rPr lang="en-US" altLang="zh-CN" sz="2400" dirty="0"/>
              <a:t>e</a:t>
            </a:r>
            <a:r>
              <a:rPr lang="en-US" altLang="zh-CN" sz="2400" dirty="0" smtClean="0"/>
              <a:t>.g. 0*11</a:t>
            </a:r>
            <a:endParaRPr lang="en-US" altLang="zh-CN" sz="2400" dirty="0"/>
          </a:p>
          <a:p>
            <a:pPr marL="342900" indent="-342900">
              <a:lnSpc>
                <a:spcPct val="110000"/>
              </a:lnSpc>
              <a:buFont typeface="Wingdings" panose="05000000000000000000" pitchFamily="2" charset="2"/>
              <a:buChar char="l"/>
            </a:pPr>
            <a:r>
              <a:rPr lang="en-US" altLang="zh-CN" sz="2800" dirty="0"/>
              <a:t>Various </a:t>
            </a:r>
            <a:r>
              <a:rPr lang="en-US" altLang="zh-CN" sz="2800" dirty="0" smtClean="0"/>
              <a:t>behaviors</a:t>
            </a:r>
            <a:endParaRPr lang="en-US" altLang="zh-CN" sz="2800" dirty="0"/>
          </a:p>
          <a:p>
            <a:pPr marL="914400" lvl="1" indent="-457200">
              <a:lnSpc>
                <a:spcPct val="110000"/>
              </a:lnSpc>
              <a:buFont typeface="Arial" panose="020B0604020202020204" pitchFamily="34" charset="0"/>
              <a:buChar char="−"/>
            </a:pPr>
            <a:r>
              <a:rPr lang="en-US" altLang="zh-CN" sz="2400" dirty="0" smtClean="0"/>
              <a:t>Set/drop/</a:t>
            </a:r>
            <a:r>
              <a:rPr lang="en-US" altLang="zh-CN" sz="2400" dirty="0" err="1" smtClean="0"/>
              <a:t>fwd</a:t>
            </a:r>
            <a:r>
              <a:rPr lang="en-US" altLang="zh-CN" sz="2400" dirty="0" smtClean="0"/>
              <a:t>/count/…</a:t>
            </a:r>
          </a:p>
          <a:p>
            <a:pPr marL="914400" lvl="1" indent="-457200">
              <a:lnSpc>
                <a:spcPct val="110000"/>
              </a:lnSpc>
              <a:buFont typeface="Arial" panose="020B0604020202020204" pitchFamily="34" charset="0"/>
              <a:buChar char="−"/>
            </a:pPr>
            <a:r>
              <a:rPr lang="en-US" altLang="zh-CN" sz="2400" dirty="0" smtClean="0"/>
              <a:t>An sequence of actions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9751" y="4653136"/>
            <a:ext cx="4450094" cy="12961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椭圆 3"/>
          <p:cNvSpPr/>
          <p:nvPr/>
        </p:nvSpPr>
        <p:spPr>
          <a:xfrm>
            <a:off x="4427984" y="5421086"/>
            <a:ext cx="4019724" cy="249733"/>
          </a:xfrm>
          <a:prstGeom prst="ellipse">
            <a:avLst/>
          </a:prstGeom>
          <a:noFill/>
          <a:ln w="127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标注 4"/>
          <p:cNvSpPr/>
          <p:nvPr/>
        </p:nvSpPr>
        <p:spPr>
          <a:xfrm>
            <a:off x="5759486" y="6021288"/>
            <a:ext cx="2160240" cy="648072"/>
          </a:xfrm>
          <a:prstGeom prst="wedgeRectCallout">
            <a:avLst>
              <a:gd name="adj1" fmla="val -10691"/>
              <a:gd name="adj2" fmla="val -101009"/>
            </a:avLst>
          </a:prstGeom>
          <a:noFill/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TextBox 5"/>
          <p:cNvSpPr txBox="1"/>
          <p:nvPr/>
        </p:nvSpPr>
        <p:spPr>
          <a:xfrm>
            <a:off x="5807111" y="6021288"/>
            <a:ext cx="22512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/>
              <a:t>Why I cannot count any packet?</a:t>
            </a:r>
            <a:endParaRPr lang="zh-CN" altLang="en-US" b="1" dirty="0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8408" y="6230068"/>
            <a:ext cx="437381" cy="4349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539552" y="5333146"/>
            <a:ext cx="38715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Intra-policy misconfigurations</a:t>
            </a:r>
            <a:endParaRPr lang="zh-CN" altLang="en-US" sz="20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75402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altLang="zh-CN" sz="40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rPr>
              <a:t>Compositional SDN is error-prone!</a:t>
            </a:r>
            <a:endParaRPr lang="zh-CN" altLang="en-US" sz="4000" b="1" dirty="0">
              <a:solidFill>
                <a:schemeClr val="tx2">
                  <a:lumMod val="60000"/>
                  <a:lumOff val="40000"/>
                </a:schemeClr>
              </a:solidFill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9552" y="1484784"/>
            <a:ext cx="6857714" cy="25299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zh-CN" sz="3200" dirty="0" smtClean="0"/>
              <a:t>Diverse compositional operators </a:t>
            </a:r>
            <a:endParaRPr lang="en-US" altLang="zh-CN" sz="2800" dirty="0" smtClean="0"/>
          </a:p>
          <a:p>
            <a:pPr marL="457200" indent="-457200">
              <a:lnSpc>
                <a:spcPct val="110000"/>
              </a:lnSpc>
              <a:buFont typeface="Wingdings" panose="05000000000000000000" pitchFamily="2" charset="2"/>
              <a:buChar char="l"/>
            </a:pPr>
            <a:r>
              <a:rPr lang="en-US" altLang="zh-CN" sz="2800" dirty="0" smtClean="0"/>
              <a:t>Parallel operator (+)</a:t>
            </a:r>
          </a:p>
          <a:p>
            <a:pPr marL="457200" indent="-457200">
              <a:lnSpc>
                <a:spcPct val="110000"/>
              </a:lnSpc>
              <a:buFont typeface="Wingdings" panose="05000000000000000000" pitchFamily="2" charset="2"/>
              <a:buChar char="l"/>
            </a:pPr>
            <a:r>
              <a:rPr lang="en-US" altLang="zh-CN" sz="2800" dirty="0" smtClean="0"/>
              <a:t>Sequential operator (&gt;&gt;)</a:t>
            </a:r>
          </a:p>
          <a:p>
            <a:pPr marL="457200" indent="-457200">
              <a:lnSpc>
                <a:spcPct val="110000"/>
              </a:lnSpc>
              <a:buFont typeface="Wingdings" panose="05000000000000000000" pitchFamily="2" charset="2"/>
              <a:buChar char="l"/>
            </a:pPr>
            <a:r>
              <a:rPr lang="en-US" altLang="zh-CN" sz="2800" dirty="0" smtClean="0"/>
              <a:t>Override operator (   </a:t>
            </a:r>
            <a:r>
              <a:rPr lang="en-US" altLang="zh-CN" sz="2800" dirty="0"/>
              <a:t>)</a:t>
            </a:r>
            <a:endParaRPr lang="en-US" altLang="zh-CN" sz="2800" dirty="0" smtClean="0"/>
          </a:p>
          <a:p>
            <a:pPr marL="457200" indent="-457200">
              <a:lnSpc>
                <a:spcPct val="110000"/>
              </a:lnSpc>
              <a:buFont typeface="Wingdings" panose="05000000000000000000" pitchFamily="2" charset="2"/>
              <a:buChar char="l"/>
            </a:pPr>
            <a:r>
              <a:rPr lang="en-US" altLang="zh-CN" sz="2800" dirty="0" smtClean="0"/>
              <a:t>…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3" y="4014707"/>
            <a:ext cx="5256583" cy="2510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矩形标注 6"/>
          <p:cNvSpPr/>
          <p:nvPr/>
        </p:nvSpPr>
        <p:spPr>
          <a:xfrm>
            <a:off x="6012160" y="4657957"/>
            <a:ext cx="2304256" cy="1191210"/>
          </a:xfrm>
          <a:prstGeom prst="wedgeRectCallout">
            <a:avLst>
              <a:gd name="adj1" fmla="val -65738"/>
              <a:gd name="adj2" fmla="val 13637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3720337" y="5270025"/>
            <a:ext cx="1931783" cy="256850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6084168" y="4648838"/>
            <a:ext cx="212777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I have the highest priority in SP3, but I cannot count any packet !</a:t>
            </a:r>
            <a:endParaRPr lang="zh-CN" altLang="en-US" dirty="0"/>
          </a:p>
        </p:txBody>
      </p:sp>
      <p:pic>
        <p:nvPicPr>
          <p:cNvPr id="15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5905776"/>
            <a:ext cx="437381" cy="4349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5361722" y="4134222"/>
            <a:ext cx="38568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Inter-policy misconfigurations</a:t>
            </a:r>
            <a:endParaRPr lang="zh-CN" altLang="en-US" sz="20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978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altLang="zh-CN" sz="40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rPr>
              <a:t>Limitations of the prior arts</a:t>
            </a:r>
            <a:endParaRPr lang="zh-CN" altLang="en-US" sz="4000" b="1" dirty="0">
              <a:solidFill>
                <a:schemeClr val="tx2">
                  <a:lumMod val="60000"/>
                  <a:lumOff val="40000"/>
                </a:schemeClr>
              </a:solidFill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9552" y="1475141"/>
            <a:ext cx="8352928" cy="25299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zh-CN" sz="3200" dirty="0" smtClean="0"/>
              <a:t>SDN verification tools</a:t>
            </a:r>
            <a:endParaRPr lang="en-US" altLang="zh-CN" sz="2800" dirty="0" smtClean="0"/>
          </a:p>
          <a:p>
            <a:pPr marL="457200" indent="-457200">
              <a:lnSpc>
                <a:spcPct val="110000"/>
              </a:lnSpc>
              <a:buFont typeface="Wingdings" panose="05000000000000000000" pitchFamily="2" charset="2"/>
              <a:buChar char="l"/>
            </a:pPr>
            <a:r>
              <a:rPr lang="en-US" altLang="zh-CN" sz="2800" dirty="0" smtClean="0"/>
              <a:t>HSA[NSDI’12</a:t>
            </a:r>
            <a:r>
              <a:rPr lang="en-US" altLang="zh-CN" sz="2800" dirty="0"/>
              <a:t>], </a:t>
            </a:r>
            <a:r>
              <a:rPr lang="en-US" altLang="zh-CN" sz="2800" dirty="0" err="1"/>
              <a:t>Veriflow</a:t>
            </a:r>
            <a:r>
              <a:rPr lang="en-US" altLang="zh-CN" sz="2800" dirty="0"/>
              <a:t>[NSDI’13], </a:t>
            </a:r>
            <a:r>
              <a:rPr lang="en-US" altLang="zh-CN" sz="2800" dirty="0" smtClean="0"/>
              <a:t>PGA[SIGCOMM’15]</a:t>
            </a:r>
          </a:p>
          <a:p>
            <a:pPr marL="457200" indent="-457200">
              <a:lnSpc>
                <a:spcPct val="110000"/>
              </a:lnSpc>
              <a:buFont typeface="Wingdings" panose="05000000000000000000" pitchFamily="2" charset="2"/>
              <a:buChar char="l"/>
            </a:pPr>
            <a:r>
              <a:rPr lang="en-US" altLang="zh-CN" sz="2800" dirty="0" smtClean="0"/>
              <a:t>Checking network-wide invariants (e.g. Black holes)</a:t>
            </a:r>
            <a:endParaRPr lang="en-US" altLang="zh-CN" sz="2800" dirty="0"/>
          </a:p>
          <a:p>
            <a:pPr marL="457200" indent="-457200">
              <a:lnSpc>
                <a:spcPct val="110000"/>
              </a:lnSpc>
              <a:buFont typeface="Wingdings" panose="05000000000000000000" pitchFamily="2" charset="2"/>
              <a:buChar char="l"/>
            </a:pPr>
            <a:r>
              <a:rPr lang="en-US" altLang="zh-CN" sz="2800" dirty="0" smtClean="0"/>
              <a:t>Failing to check </a:t>
            </a:r>
            <a:r>
              <a:rPr lang="en-US" altLang="zh-CN" sz="2800" i="1" dirty="0" smtClean="0"/>
              <a:t>network conflicts </a:t>
            </a:r>
            <a:r>
              <a:rPr lang="en-US" altLang="zh-CN" sz="2800" dirty="0" smtClean="0"/>
              <a:t>and </a:t>
            </a:r>
            <a:r>
              <a:rPr lang="en-US" altLang="zh-CN" sz="2800" i="1" dirty="0" smtClean="0"/>
              <a:t>deployment inefficiency </a:t>
            </a:r>
            <a:endParaRPr lang="en-US" altLang="zh-CN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539552" y="4221088"/>
            <a:ext cx="7848872" cy="15819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zh-CN" sz="3200" dirty="0" smtClean="0"/>
              <a:t>Access control policy detection</a:t>
            </a:r>
            <a:endParaRPr lang="en-US" altLang="zh-CN" sz="2800" dirty="0" smtClean="0"/>
          </a:p>
          <a:p>
            <a:pPr marL="457200" indent="-457200">
              <a:lnSpc>
                <a:spcPct val="110000"/>
              </a:lnSpc>
              <a:buFont typeface="Wingdings" panose="05000000000000000000" pitchFamily="2" charset="2"/>
              <a:buChar char="l"/>
            </a:pPr>
            <a:r>
              <a:rPr lang="en-US" altLang="zh-CN" sz="2800" dirty="0" smtClean="0"/>
              <a:t>Checking prefix-based rules with simple actions</a:t>
            </a:r>
            <a:endParaRPr lang="en-US" altLang="zh-CN" sz="2400" dirty="0"/>
          </a:p>
          <a:p>
            <a:pPr marL="457200" indent="-457200">
              <a:lnSpc>
                <a:spcPct val="110000"/>
              </a:lnSpc>
              <a:buFont typeface="Wingdings" panose="05000000000000000000" pitchFamily="2" charset="2"/>
              <a:buChar char="l"/>
            </a:pPr>
            <a:r>
              <a:rPr lang="en-US" altLang="zh-CN" sz="2800" dirty="0" smtClean="0"/>
              <a:t>Failing to check (compositional) SDN  polices  </a:t>
            </a:r>
            <a:endParaRPr lang="en-US" altLang="zh-CN" sz="2800" dirty="0"/>
          </a:p>
        </p:txBody>
      </p:sp>
    </p:spTree>
    <p:extLst>
      <p:ext uri="{BB962C8B-B14F-4D97-AF65-F5344CB8AC3E}">
        <p14:creationId xmlns:p14="http://schemas.microsoft.com/office/powerpoint/2010/main" val="617180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矩形 31"/>
          <p:cNvSpPr/>
          <p:nvPr/>
        </p:nvSpPr>
        <p:spPr>
          <a:xfrm>
            <a:off x="5976664" y="4021881"/>
            <a:ext cx="1907704" cy="155514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altLang="zh-CN" sz="4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rPr>
              <a:t>O</a:t>
            </a:r>
            <a:r>
              <a:rPr lang="en-US" altLang="zh-CN" sz="40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rPr>
              <a:t>ur work: PMM</a:t>
            </a:r>
            <a:endParaRPr lang="zh-CN" altLang="en-US" sz="4000" b="1" dirty="0">
              <a:solidFill>
                <a:schemeClr val="tx2">
                  <a:lumMod val="60000"/>
                  <a:lumOff val="40000"/>
                </a:schemeClr>
              </a:solidFill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819992" y="4021881"/>
            <a:ext cx="1224136" cy="43204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圆角矩形 5"/>
          <p:cNvSpPr/>
          <p:nvPr/>
        </p:nvSpPr>
        <p:spPr>
          <a:xfrm>
            <a:off x="819992" y="4568917"/>
            <a:ext cx="1224136" cy="43204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圆角矩形 6"/>
          <p:cNvSpPr/>
          <p:nvPr/>
        </p:nvSpPr>
        <p:spPr>
          <a:xfrm>
            <a:off x="819992" y="5144981"/>
            <a:ext cx="1224136" cy="43204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TextBox 7"/>
          <p:cNvSpPr txBox="1"/>
          <p:nvPr/>
        </p:nvSpPr>
        <p:spPr>
          <a:xfrm>
            <a:off x="979264" y="4053239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/>
              <a:t>SP 1</a:t>
            </a:r>
            <a:endParaRPr lang="zh-CN" alt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992474" y="4603167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/>
              <a:t>SP 2</a:t>
            </a:r>
            <a:endParaRPr lang="zh-CN" alt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980142" y="5176339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/>
              <a:t>SP n</a:t>
            </a:r>
            <a:endParaRPr lang="zh-CN" altLang="en-US" dirty="0"/>
          </a:p>
        </p:txBody>
      </p:sp>
      <p:sp>
        <p:nvSpPr>
          <p:cNvPr id="9" name="矩形 8"/>
          <p:cNvSpPr/>
          <p:nvPr/>
        </p:nvSpPr>
        <p:spPr>
          <a:xfrm>
            <a:off x="2404730" y="4021881"/>
            <a:ext cx="1583614" cy="155514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TextBox 12"/>
          <p:cNvSpPr txBox="1"/>
          <p:nvPr/>
        </p:nvSpPr>
        <p:spPr>
          <a:xfrm>
            <a:off x="2332722" y="4204861"/>
            <a:ext cx="17281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Individual policy detection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976664" y="4181563"/>
            <a:ext cx="19077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smtClean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Compositional policy detection</a:t>
            </a:r>
            <a:endParaRPr lang="zh-CN" altLang="en-US" sz="24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cxnSp>
        <p:nvCxnSpPr>
          <p:cNvPr id="17" name="直接箭头连接符 16"/>
          <p:cNvCxnSpPr>
            <a:stCxn id="4" idx="3"/>
          </p:cNvCxnSpPr>
          <p:nvPr/>
        </p:nvCxnSpPr>
        <p:spPr>
          <a:xfrm>
            <a:off x="2044128" y="4237905"/>
            <a:ext cx="360602" cy="0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箭头连接符 17"/>
          <p:cNvCxnSpPr/>
          <p:nvPr/>
        </p:nvCxnSpPr>
        <p:spPr>
          <a:xfrm>
            <a:off x="2044128" y="4802587"/>
            <a:ext cx="360602" cy="0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箭头连接符 18"/>
          <p:cNvCxnSpPr/>
          <p:nvPr/>
        </p:nvCxnSpPr>
        <p:spPr>
          <a:xfrm>
            <a:off x="2044128" y="5377918"/>
            <a:ext cx="360602" cy="0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圆角矩形 19"/>
          <p:cNvSpPr/>
          <p:nvPr/>
        </p:nvSpPr>
        <p:spPr>
          <a:xfrm>
            <a:off x="4348384" y="4035833"/>
            <a:ext cx="1224136" cy="432048"/>
          </a:xfrm>
          <a:prstGeom prst="round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圆角矩形 20"/>
          <p:cNvSpPr/>
          <p:nvPr/>
        </p:nvSpPr>
        <p:spPr>
          <a:xfrm>
            <a:off x="4348384" y="4582869"/>
            <a:ext cx="1224136" cy="432048"/>
          </a:xfrm>
          <a:prstGeom prst="round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圆角矩形 21"/>
          <p:cNvSpPr/>
          <p:nvPr/>
        </p:nvSpPr>
        <p:spPr>
          <a:xfrm>
            <a:off x="4348384" y="5158933"/>
            <a:ext cx="1224136" cy="432048"/>
          </a:xfrm>
          <a:prstGeom prst="round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TextBox 22"/>
          <p:cNvSpPr txBox="1"/>
          <p:nvPr/>
        </p:nvSpPr>
        <p:spPr>
          <a:xfrm>
            <a:off x="4507656" y="4067191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/>
              <a:t>SP 1</a:t>
            </a:r>
            <a:endParaRPr lang="zh-CN" alt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4520866" y="4617119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/>
              <a:t>S</a:t>
            </a:r>
            <a:r>
              <a:rPr lang="en-US" altLang="zh-CN" dirty="0" smtClean="0"/>
              <a:t>P 2</a:t>
            </a:r>
            <a:endParaRPr lang="zh-CN" alt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4508534" y="5190291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/>
              <a:t>S</a:t>
            </a:r>
            <a:r>
              <a:rPr lang="en-US" altLang="zh-CN" dirty="0" smtClean="0"/>
              <a:t>P n</a:t>
            </a:r>
            <a:endParaRPr lang="zh-CN" altLang="en-US" dirty="0"/>
          </a:p>
        </p:txBody>
      </p:sp>
      <p:cxnSp>
        <p:nvCxnSpPr>
          <p:cNvPr id="26" name="直接箭头连接符 25"/>
          <p:cNvCxnSpPr>
            <a:stCxn id="20" idx="3"/>
          </p:cNvCxnSpPr>
          <p:nvPr/>
        </p:nvCxnSpPr>
        <p:spPr>
          <a:xfrm>
            <a:off x="5572520" y="4251857"/>
            <a:ext cx="360602" cy="0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箭头连接符 26"/>
          <p:cNvCxnSpPr/>
          <p:nvPr/>
        </p:nvCxnSpPr>
        <p:spPr>
          <a:xfrm>
            <a:off x="5572520" y="4816539"/>
            <a:ext cx="360602" cy="0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箭头连接符 27"/>
          <p:cNvCxnSpPr/>
          <p:nvPr/>
        </p:nvCxnSpPr>
        <p:spPr>
          <a:xfrm>
            <a:off x="5572520" y="5391870"/>
            <a:ext cx="360602" cy="0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箭头连接符 28"/>
          <p:cNvCxnSpPr/>
          <p:nvPr/>
        </p:nvCxnSpPr>
        <p:spPr>
          <a:xfrm>
            <a:off x="3988344" y="4233859"/>
            <a:ext cx="360602" cy="0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箭头连接符 29"/>
          <p:cNvCxnSpPr/>
          <p:nvPr/>
        </p:nvCxnSpPr>
        <p:spPr>
          <a:xfrm>
            <a:off x="3988344" y="4798541"/>
            <a:ext cx="360602" cy="0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箭头连接符 30"/>
          <p:cNvCxnSpPr/>
          <p:nvPr/>
        </p:nvCxnSpPr>
        <p:spPr>
          <a:xfrm>
            <a:off x="3988344" y="5373872"/>
            <a:ext cx="360602" cy="0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肘形连接符 33"/>
          <p:cNvCxnSpPr/>
          <p:nvPr/>
        </p:nvCxnSpPr>
        <p:spPr>
          <a:xfrm>
            <a:off x="4960452" y="3344781"/>
            <a:ext cx="972670" cy="722410"/>
          </a:xfrm>
          <a:prstGeom prst="bentConnector3">
            <a:avLst>
              <a:gd name="adj1" fmla="val 75368"/>
            </a:avLst>
          </a:prstGeom>
          <a:ln w="28575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2966842" y="2917366"/>
            <a:ext cx="23762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 smtClean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Compositional configurations</a:t>
            </a:r>
            <a:endParaRPr lang="zh-CN" altLang="en-US" sz="20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2224429" y="3705986"/>
            <a:ext cx="5875963" cy="2173027"/>
          </a:xfrm>
          <a:prstGeom prst="rect">
            <a:avLst/>
          </a:prstGeom>
          <a:noFill/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TextBox 41"/>
          <p:cNvSpPr txBox="1"/>
          <p:nvPr/>
        </p:nvSpPr>
        <p:spPr>
          <a:xfrm>
            <a:off x="7330757" y="5530595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PMM</a:t>
            </a:r>
            <a:endParaRPr lang="zh-CN" altLang="en-US" dirty="0"/>
          </a:p>
        </p:txBody>
      </p:sp>
      <p:cxnSp>
        <p:nvCxnSpPr>
          <p:cNvPr id="44" name="直接箭头连接符 43"/>
          <p:cNvCxnSpPr>
            <a:stCxn id="9" idx="2"/>
          </p:cNvCxnSpPr>
          <p:nvPr/>
        </p:nvCxnSpPr>
        <p:spPr>
          <a:xfrm>
            <a:off x="3196537" y="5577029"/>
            <a:ext cx="281" cy="590016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1907704" y="6167045"/>
            <a:ext cx="24857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Inter-policy misconfigurations</a:t>
            </a:r>
            <a:endParaRPr lang="zh-CN" altLang="en-US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5686605" y="6167045"/>
            <a:ext cx="24857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Intra-policy misconfigurations</a:t>
            </a:r>
            <a:endParaRPr lang="zh-CN" altLang="en-US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cxnSp>
        <p:nvCxnSpPr>
          <p:cNvPr id="47" name="直接箭头连接符 46"/>
          <p:cNvCxnSpPr/>
          <p:nvPr/>
        </p:nvCxnSpPr>
        <p:spPr>
          <a:xfrm>
            <a:off x="6929221" y="5604919"/>
            <a:ext cx="281" cy="590016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539552" y="1475141"/>
            <a:ext cx="8352928" cy="15819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zh-CN" sz="3200" dirty="0" smtClean="0"/>
              <a:t>PMM: Policy Misconfiguration Management</a:t>
            </a:r>
            <a:endParaRPr lang="en-US" altLang="zh-CN" sz="2800" dirty="0" smtClean="0"/>
          </a:p>
          <a:p>
            <a:pPr marL="457200" indent="-457200">
              <a:lnSpc>
                <a:spcPct val="110000"/>
              </a:lnSpc>
              <a:buFont typeface="Wingdings" panose="05000000000000000000" pitchFamily="2" charset="2"/>
              <a:buChar char="l"/>
            </a:pPr>
            <a:r>
              <a:rPr lang="en-US" altLang="zh-CN" sz="2800" dirty="0" smtClean="0"/>
              <a:t>From data plane side</a:t>
            </a:r>
          </a:p>
          <a:p>
            <a:pPr marL="457200" indent="-457200">
              <a:lnSpc>
                <a:spcPct val="110000"/>
              </a:lnSpc>
              <a:buFont typeface="Wingdings" panose="05000000000000000000" pitchFamily="2" charset="2"/>
              <a:buChar char="l"/>
            </a:pPr>
            <a:r>
              <a:rPr lang="en-US" altLang="zh-CN" sz="2800" dirty="0"/>
              <a:t>D</a:t>
            </a:r>
            <a:r>
              <a:rPr lang="en-US" altLang="zh-CN" sz="2800" dirty="0" smtClean="0"/>
              <a:t>etecting inter- and intra- policy misconfigurations</a:t>
            </a:r>
          </a:p>
        </p:txBody>
      </p:sp>
    </p:spTree>
    <p:extLst>
      <p:ext uri="{BB962C8B-B14F-4D97-AF65-F5344CB8AC3E}">
        <p14:creationId xmlns:p14="http://schemas.microsoft.com/office/powerpoint/2010/main" val="2651613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圆角矩形 46"/>
          <p:cNvSpPr/>
          <p:nvPr/>
        </p:nvSpPr>
        <p:spPr>
          <a:xfrm>
            <a:off x="5652120" y="3501008"/>
            <a:ext cx="3416536" cy="618455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圆角矩形 4"/>
          <p:cNvSpPr/>
          <p:nvPr/>
        </p:nvSpPr>
        <p:spPr>
          <a:xfrm>
            <a:off x="5670327" y="4322713"/>
            <a:ext cx="3416536" cy="618455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altLang="zh-CN" sz="40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rPr>
              <a:t>What Are </a:t>
            </a:r>
            <a:r>
              <a:rPr lang="en-US" altLang="zh-CN" sz="4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rPr>
              <a:t>M</a:t>
            </a:r>
            <a:r>
              <a:rPr lang="en-US" altLang="zh-CN" sz="40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rPr>
              <a:t>isconfigurations?</a:t>
            </a:r>
            <a:endParaRPr lang="zh-CN" altLang="en-US" sz="4000" b="1" dirty="0">
              <a:solidFill>
                <a:schemeClr val="tx2">
                  <a:lumMod val="60000"/>
                  <a:lumOff val="40000"/>
                </a:schemeClr>
              </a:solidFill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95537" y="1484784"/>
            <a:ext cx="4536503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/>
              <a:t>Two </a:t>
            </a:r>
            <a:r>
              <a:rPr lang="en-US" altLang="zh-CN" sz="3200" b="1" dirty="0" smtClean="0"/>
              <a:t>principles</a:t>
            </a:r>
            <a:endParaRPr lang="en-US" altLang="zh-CN" sz="2800" b="1" dirty="0" smtClean="0"/>
          </a:p>
          <a:p>
            <a:pPr marL="514350" indent="-514350">
              <a:spcAft>
                <a:spcPts val="1200"/>
              </a:spcAft>
              <a:buFont typeface="+mj-lt"/>
              <a:buAutoNum type="arabicPeriod"/>
            </a:pPr>
            <a:r>
              <a:rPr lang="en-US" altLang="zh-CN" sz="2800" dirty="0" smtClean="0"/>
              <a:t>Any rule in one policy is useful.</a:t>
            </a:r>
          </a:p>
          <a:p>
            <a:pPr marL="514350" indent="-514350">
              <a:buFont typeface="+mj-lt"/>
              <a:buAutoNum type="arabicPeriod"/>
            </a:pPr>
            <a:endParaRPr lang="en-US" altLang="zh-CN" sz="2800" dirty="0"/>
          </a:p>
          <a:p>
            <a:pPr marL="514350" indent="-514350">
              <a:buFont typeface="+mj-lt"/>
              <a:buAutoNum type="arabicPeriod"/>
            </a:pPr>
            <a:endParaRPr lang="en-US" altLang="zh-CN" sz="2800" dirty="0" smtClean="0"/>
          </a:p>
          <a:p>
            <a:pPr marL="514350" indent="-514350">
              <a:buFont typeface="+mj-lt"/>
              <a:buAutoNum type="arabicPeriod"/>
            </a:pPr>
            <a:endParaRPr lang="en-US" altLang="zh-CN" sz="2800" dirty="0"/>
          </a:p>
          <a:p>
            <a:pPr marL="514350" indent="-514350">
              <a:buFont typeface="+mj-lt"/>
              <a:buAutoNum type="arabicPeriod"/>
            </a:pPr>
            <a:r>
              <a:rPr lang="en-US" altLang="zh-CN" sz="2800" dirty="0" smtClean="0"/>
              <a:t>There are no rules that can be merged.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9" y="2827388"/>
            <a:ext cx="4608512" cy="141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5192956"/>
            <a:ext cx="4536505" cy="13175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2" name="TextBox 41"/>
          <p:cNvSpPr txBox="1"/>
          <p:nvPr/>
        </p:nvSpPr>
        <p:spPr>
          <a:xfrm>
            <a:off x="5677520" y="2418034"/>
            <a:ext cx="324036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/>
              <a:t>Two </a:t>
            </a:r>
            <a:r>
              <a:rPr lang="en-US" altLang="zh-CN" sz="2800" b="1" dirty="0" smtClean="0"/>
              <a:t>types of misconfigurations</a:t>
            </a:r>
            <a:endParaRPr lang="en-US" altLang="zh-CN" sz="2400" b="1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6026917" y="3630202"/>
            <a:ext cx="23487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Function conflicts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5753720" y="4420235"/>
            <a:ext cx="31598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Deployment inefficiency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68857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altLang="zh-CN" sz="40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rPr>
              <a:t>Minimal Interval Set (I)</a:t>
            </a:r>
            <a:endParaRPr lang="zh-CN" altLang="en-US" sz="4000" b="1" dirty="0">
              <a:solidFill>
                <a:schemeClr val="tx2">
                  <a:lumMod val="60000"/>
                  <a:lumOff val="40000"/>
                </a:schemeClr>
              </a:solidFill>
              <a:latin typeface="Calibri Light" panose="020F0302020204030204" pitchFamily="34" charset="0"/>
              <a:ea typeface="+mn-ea"/>
              <a:cs typeface="+mn-cs"/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3518688"/>
            <a:ext cx="6170637" cy="3006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11560" y="1340768"/>
            <a:ext cx="9145016" cy="26653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3200" dirty="0" smtClean="0"/>
              <a:t>Interval generation</a:t>
            </a:r>
          </a:p>
          <a:p>
            <a:pPr marL="457200" indent="-457200">
              <a:lnSpc>
                <a:spcPct val="120000"/>
              </a:lnSpc>
              <a:buFont typeface="Wingdings" panose="05000000000000000000" pitchFamily="2" charset="2"/>
              <a:buChar char="l"/>
            </a:pPr>
            <a:r>
              <a:rPr lang="en-US" altLang="zh-CN" sz="2800" dirty="0" smtClean="0"/>
              <a:t>Bitmask-based match patterns </a:t>
            </a:r>
            <a:r>
              <a:rPr lang="en-US" altLang="zh-CN" sz="2800" dirty="0" smtClean="0">
                <a:sym typeface="Wingdings" panose="05000000000000000000" pitchFamily="2" charset="2"/>
              </a:rPr>
              <a:t> </a:t>
            </a:r>
            <a:r>
              <a:rPr lang="en-US" altLang="zh-CN" sz="2800" dirty="0" smtClean="0"/>
              <a:t>Binary bit sequences</a:t>
            </a:r>
          </a:p>
          <a:p>
            <a:pPr marL="457200" indent="-457200">
              <a:lnSpc>
                <a:spcPct val="120000"/>
              </a:lnSpc>
              <a:buFont typeface="Wingdings" panose="05000000000000000000" pitchFamily="2" charset="2"/>
              <a:buChar char="l"/>
            </a:pPr>
            <a:r>
              <a:rPr lang="en-US" altLang="zh-CN" sz="2800" dirty="0" smtClean="0"/>
              <a:t>Binary bit sequences </a:t>
            </a:r>
            <a:r>
              <a:rPr lang="en-US" altLang="zh-CN" sz="2800" dirty="0" smtClean="0">
                <a:sym typeface="Wingdings" panose="05000000000000000000" pitchFamily="2" charset="2"/>
              </a:rPr>
              <a:t> </a:t>
            </a:r>
            <a:r>
              <a:rPr lang="en-US" altLang="zh-CN" sz="2800" dirty="0">
                <a:sym typeface="Wingdings" panose="05000000000000000000" pitchFamily="2" charset="2"/>
              </a:rPr>
              <a:t>D</a:t>
            </a:r>
            <a:r>
              <a:rPr lang="en-US" altLang="zh-CN" sz="2800" dirty="0" smtClean="0"/>
              <a:t>ecimal numbers</a:t>
            </a:r>
          </a:p>
          <a:p>
            <a:pPr marL="457200" indent="-457200">
              <a:lnSpc>
                <a:spcPct val="120000"/>
              </a:lnSpc>
              <a:buFont typeface="Wingdings" panose="05000000000000000000" pitchFamily="2" charset="2"/>
              <a:buChar char="l"/>
            </a:pPr>
            <a:r>
              <a:rPr lang="en-US" altLang="zh-CN" sz="2800" dirty="0" smtClean="0"/>
              <a:t>Decimal numbers </a:t>
            </a:r>
            <a:r>
              <a:rPr lang="en-US" altLang="zh-CN" sz="2800" dirty="0" smtClean="0">
                <a:sym typeface="Wingdings" panose="05000000000000000000" pitchFamily="2" charset="2"/>
              </a:rPr>
              <a:t> intervals</a:t>
            </a:r>
            <a:endParaRPr lang="en-US" altLang="zh-CN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altLang="zh-CN" sz="2800" dirty="0" smtClean="0"/>
          </a:p>
        </p:txBody>
      </p:sp>
    </p:spTree>
    <p:extLst>
      <p:ext uri="{BB962C8B-B14F-4D97-AF65-F5344CB8AC3E}">
        <p14:creationId xmlns:p14="http://schemas.microsoft.com/office/powerpoint/2010/main" val="1133457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altLang="zh-CN" sz="40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rPr>
              <a:t>Minimal Interval Set (II)</a:t>
            </a:r>
            <a:endParaRPr lang="zh-CN" altLang="en-US" sz="4000" b="1" dirty="0">
              <a:solidFill>
                <a:schemeClr val="tx2">
                  <a:lumMod val="60000"/>
                  <a:lumOff val="40000"/>
                </a:schemeClr>
              </a:solidFill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11560" y="1340768"/>
            <a:ext cx="9145016" cy="29054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zh-CN" sz="3200" dirty="0" smtClean="0"/>
              <a:t>One policy: minimal interval set</a:t>
            </a:r>
            <a:endParaRPr lang="en-US" altLang="zh-CN" sz="2800" dirty="0" smtClean="0"/>
          </a:p>
          <a:p>
            <a:pPr marL="457200" indent="-457200">
              <a:lnSpc>
                <a:spcPct val="110000"/>
              </a:lnSpc>
              <a:buFont typeface="Wingdings" panose="05000000000000000000" pitchFamily="2" charset="2"/>
              <a:buChar char="l"/>
            </a:pPr>
            <a:r>
              <a:rPr lang="en-US" altLang="zh-CN" sz="2800" dirty="0"/>
              <a:t>N</a:t>
            </a:r>
            <a:r>
              <a:rPr lang="en-US" altLang="zh-CN" sz="2800" dirty="0" smtClean="0"/>
              <a:t>on-overlapping between different sets</a:t>
            </a:r>
          </a:p>
          <a:p>
            <a:pPr marL="457200" indent="-457200">
              <a:lnSpc>
                <a:spcPct val="110000"/>
              </a:lnSpc>
              <a:buFont typeface="Wingdings" panose="05000000000000000000" pitchFamily="2" charset="2"/>
              <a:buChar char="l"/>
            </a:pPr>
            <a:r>
              <a:rPr lang="en-US" altLang="zh-CN" sz="2800" dirty="0" smtClean="0"/>
              <a:t>Rules in one set are ordered by their priority</a:t>
            </a:r>
          </a:p>
          <a:p>
            <a:pPr marL="457200" indent="-457200">
              <a:lnSpc>
                <a:spcPct val="110000"/>
              </a:lnSpc>
              <a:buFont typeface="Wingdings" panose="05000000000000000000" pitchFamily="2" charset="2"/>
              <a:buChar char="l"/>
            </a:pPr>
            <a:r>
              <a:rPr lang="en-US" altLang="zh-CN" sz="2800" dirty="0" smtClean="0"/>
              <a:t>For policy SP, </a:t>
            </a:r>
            <a:r>
              <a:rPr lang="en-US" altLang="zh-CN" sz="2800" dirty="0" err="1" smtClean="0"/>
              <a:t>SP.mis</a:t>
            </a:r>
            <a:r>
              <a:rPr lang="en-US" altLang="zh-CN" sz="2800" dirty="0" smtClean="0"/>
              <a:t> refers to the match space of SP</a:t>
            </a:r>
          </a:p>
          <a:p>
            <a:pPr marL="914400" lvl="1" indent="-457200">
              <a:lnSpc>
                <a:spcPct val="110000"/>
              </a:lnSpc>
              <a:buFont typeface="Arial" panose="020B0604020202020204" pitchFamily="34" charset="0"/>
              <a:buChar char="−"/>
            </a:pPr>
            <a:r>
              <a:rPr lang="en-US" altLang="zh-CN" sz="2400" dirty="0"/>
              <a:t>e</a:t>
            </a:r>
            <a:r>
              <a:rPr lang="en-US" altLang="zh-CN" sz="2400" dirty="0" smtClean="0"/>
              <a:t>.g. </a:t>
            </a:r>
            <a:r>
              <a:rPr lang="en-US" altLang="zh-CN" sz="2400" dirty="0" err="1" smtClean="0"/>
              <a:t>SP.mis</a:t>
            </a:r>
            <a:r>
              <a:rPr lang="en-US" altLang="zh-CN" sz="2400" dirty="0" smtClean="0"/>
              <a:t> = {[0,3]; [5,30]; [34,37]; [39, 60]} </a:t>
            </a:r>
            <a:endParaRPr lang="en-US" altLang="zh-CN" sz="2400" dirty="0"/>
          </a:p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n-US" altLang="zh-CN" sz="2400" dirty="0" smtClean="0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933056"/>
            <a:ext cx="8309584" cy="15121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418184" y="5506665"/>
            <a:ext cx="49621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/>
              <a:t>One rule  may belong to multiple sets</a:t>
            </a:r>
            <a:endParaRPr lang="zh-CN" alt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2420268" y="5847655"/>
            <a:ext cx="45651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/>
              <a:t>One set contains one or more rules</a:t>
            </a: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400601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altLang="zh-CN" sz="40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rPr>
              <a:t>Checking Misconfigurations (I)</a:t>
            </a:r>
            <a:endParaRPr lang="zh-CN" altLang="en-US" sz="4000" b="1" dirty="0">
              <a:solidFill>
                <a:schemeClr val="tx2">
                  <a:lumMod val="60000"/>
                  <a:lumOff val="40000"/>
                </a:schemeClr>
              </a:solidFill>
              <a:latin typeface="Calibri Light" panose="020F0302020204030204" pitchFamily="34" charset="0"/>
              <a:ea typeface="+mn-ea"/>
              <a:cs typeface="+mn-cs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132856"/>
            <a:ext cx="4273592" cy="1584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274231" y="2348880"/>
            <a:ext cx="26821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/>
              <a:t>Checking principle I </a:t>
            </a:r>
            <a:endParaRPr lang="zh-CN" altLang="en-US" sz="2400" dirty="0"/>
          </a:p>
        </p:txBody>
      </p:sp>
      <p:sp>
        <p:nvSpPr>
          <p:cNvPr id="6" name="椭圆 5"/>
          <p:cNvSpPr/>
          <p:nvPr/>
        </p:nvSpPr>
        <p:spPr>
          <a:xfrm>
            <a:off x="1509564" y="3501008"/>
            <a:ext cx="720080" cy="216024"/>
          </a:xfrm>
          <a:prstGeom prst="ellipse">
            <a:avLst/>
          </a:prstGeom>
          <a:noFill/>
          <a:ln w="12700">
            <a:solidFill>
              <a:schemeClr val="tx1">
                <a:lumMod val="65000"/>
                <a:lumOff val="3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TextBox 6"/>
          <p:cNvSpPr txBox="1"/>
          <p:nvPr/>
        </p:nvSpPr>
        <p:spPr>
          <a:xfrm>
            <a:off x="5148064" y="2852936"/>
            <a:ext cx="282616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i="1" dirty="0" smtClean="0"/>
              <a:t>Any rule should associate one set at least where it has the highest priory!</a:t>
            </a:r>
            <a:endParaRPr lang="zh-CN" altLang="en-US" i="1" dirty="0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456" y="4532060"/>
            <a:ext cx="3985560" cy="14892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5279380" y="4767535"/>
            <a:ext cx="27590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/>
              <a:t>Checking principle II </a:t>
            </a:r>
            <a:endParaRPr lang="zh-CN" alt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1763688" y="1412776"/>
            <a:ext cx="60403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 smtClean="0"/>
              <a:t>Checking intra-policy misconfigurations</a:t>
            </a:r>
            <a:endParaRPr lang="zh-CN" altLang="en-US" sz="28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5148064" y="5169966"/>
            <a:ext cx="28261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i="1" dirty="0" smtClean="0"/>
              <a:t>No two or more rules are </a:t>
            </a:r>
            <a:r>
              <a:rPr lang="en-US" altLang="zh-CN" i="1" dirty="0" err="1" smtClean="0"/>
              <a:t>mergable</a:t>
            </a:r>
            <a:r>
              <a:rPr lang="en-US" altLang="zh-CN" i="1" dirty="0" smtClean="0"/>
              <a:t>!</a:t>
            </a:r>
            <a:endParaRPr lang="zh-CN" altLang="en-US" i="1" dirty="0"/>
          </a:p>
        </p:txBody>
      </p:sp>
    </p:spTree>
    <p:extLst>
      <p:ext uri="{BB962C8B-B14F-4D97-AF65-F5344CB8AC3E}">
        <p14:creationId xmlns:p14="http://schemas.microsoft.com/office/powerpoint/2010/main" val="1778326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altLang="zh-CN" sz="40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rPr>
              <a:t>Checking Misconfigurations (II)</a:t>
            </a:r>
            <a:endParaRPr lang="zh-CN" altLang="en-US" sz="4000" b="1" dirty="0">
              <a:solidFill>
                <a:schemeClr val="tx2">
                  <a:lumMod val="60000"/>
                  <a:lumOff val="40000"/>
                </a:schemeClr>
              </a:solidFill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778785" y="1321604"/>
            <a:ext cx="60403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 smtClean="0"/>
              <a:t>Checking inter-policy misconfigurations</a:t>
            </a:r>
            <a:endParaRPr lang="zh-CN" altLang="en-US" sz="28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683568" y="2780928"/>
            <a:ext cx="44809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 smtClean="0"/>
              <a:t>1. Parallel operator (+):  SP1 + SP2</a:t>
            </a:r>
            <a:endParaRPr lang="zh-CN" altLang="en-US" sz="24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2771800" y="3252920"/>
            <a:ext cx="26244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/>
              <a:t>SP1.mis =? SP2.mis</a:t>
            </a:r>
            <a:endParaRPr lang="zh-CN" altLang="en-US" sz="2400" dirty="0"/>
          </a:p>
        </p:txBody>
      </p:sp>
      <p:sp>
        <p:nvSpPr>
          <p:cNvPr id="14" name="TextBox 13"/>
          <p:cNvSpPr txBox="1"/>
          <p:nvPr/>
        </p:nvSpPr>
        <p:spPr>
          <a:xfrm>
            <a:off x="683568" y="3726501"/>
            <a:ext cx="52025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 smtClean="0"/>
              <a:t>2. Sequential</a:t>
            </a:r>
            <a:r>
              <a:rPr lang="en-US" altLang="zh-CN" sz="2400" dirty="0" smtClean="0"/>
              <a:t> </a:t>
            </a:r>
            <a:r>
              <a:rPr lang="en-US" altLang="zh-CN" sz="2400" b="1" dirty="0" smtClean="0"/>
              <a:t>operator (&gt;&gt;):  SP1 &gt;&gt; SP2</a:t>
            </a:r>
            <a:endParaRPr lang="zh-CN" altLang="en-US" sz="24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683568" y="5010597"/>
            <a:ext cx="46190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/>
              <a:t>3. </a:t>
            </a:r>
            <a:r>
              <a:rPr lang="en-US" altLang="zh-CN" sz="2400" b="1" dirty="0" smtClean="0"/>
              <a:t>Override operator (  ):  SP1    SP2</a:t>
            </a:r>
            <a:endParaRPr lang="zh-CN" altLang="en-US" sz="24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1333924" y="4140617"/>
            <a:ext cx="779566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/>
              <a:t>After SP1 operated,  the input space of SP2 may be changed. </a:t>
            </a:r>
          </a:p>
          <a:p>
            <a:r>
              <a:rPr lang="en-US" altLang="zh-CN" sz="2400" dirty="0" smtClean="0"/>
              <a:t>Does SP2 contain misconfigurations?</a:t>
            </a:r>
            <a:endParaRPr lang="zh-CN" alt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 rot="5400000">
                <a:off x="3415967" y="5070217"/>
                <a:ext cx="40427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zh-CN" altLang="en-US" b="1" i="1" smtClean="0">
                          <a:latin typeface="Cambria Math"/>
                        </a:rPr>
                        <m:t>△</m:t>
                      </m:r>
                    </m:oMath>
                  </m:oMathPara>
                </a14:m>
                <a:endParaRPr lang="zh-CN" altLang="en-US" b="1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5400000">
                <a:off x="3415967" y="5070217"/>
                <a:ext cx="404278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 rot="5400000">
                <a:off x="4384223" y="5060124"/>
                <a:ext cx="40427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zh-CN" altLang="en-US" b="1" i="1" smtClean="0">
                          <a:latin typeface="Cambria Math"/>
                        </a:rPr>
                        <m:t>△</m:t>
                      </m:r>
                    </m:oMath>
                  </m:oMathPara>
                </a14:m>
                <a:endParaRPr lang="zh-CN" altLang="en-US" b="1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5400000">
                <a:off x="4384223" y="5060124"/>
                <a:ext cx="404278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19"/>
          <p:cNvSpPr txBox="1"/>
          <p:nvPr/>
        </p:nvSpPr>
        <p:spPr>
          <a:xfrm>
            <a:off x="683367" y="1877923"/>
            <a:ext cx="799308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i="1" dirty="0" smtClean="0"/>
              <a:t>Consider SP1 and SP2. With the all input space, both SP1 and SP2 contain no misconfiguration.</a:t>
            </a:r>
            <a:endParaRPr lang="zh-CN" altLang="en-US" sz="2400" i="1" dirty="0"/>
          </a:p>
        </p:txBody>
      </p:sp>
      <p:sp>
        <p:nvSpPr>
          <p:cNvPr id="21" name="TextBox 20"/>
          <p:cNvSpPr txBox="1"/>
          <p:nvPr/>
        </p:nvSpPr>
        <p:spPr>
          <a:xfrm>
            <a:off x="1331640" y="5361345"/>
            <a:ext cx="75608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/>
              <a:t>The rules of SP2 are viewed as the default rules for SP1, and then we check SP1 again.</a:t>
            </a:r>
          </a:p>
        </p:txBody>
      </p:sp>
    </p:spTree>
    <p:extLst>
      <p:ext uri="{BB962C8B-B14F-4D97-AF65-F5344CB8AC3E}">
        <p14:creationId xmlns:p14="http://schemas.microsoft.com/office/powerpoint/2010/main" val="1556942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altLang="zh-CN" sz="40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rPr>
              <a:t>Action List </a:t>
            </a:r>
            <a:r>
              <a:rPr lang="en-US" altLang="zh-CN" sz="4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rPr>
              <a:t>Equivalence</a:t>
            </a:r>
            <a:endParaRPr lang="zh-CN" altLang="en-US" sz="4000" b="1" dirty="0">
              <a:solidFill>
                <a:schemeClr val="tx2">
                  <a:lumMod val="60000"/>
                  <a:lumOff val="40000"/>
                </a:schemeClr>
              </a:solidFill>
              <a:latin typeface="Calibri Light" panose="020F0302020204030204" pitchFamily="34" charset="0"/>
              <a:ea typeface="+mn-ea"/>
              <a:cs typeface="+mn-cs"/>
            </a:endParaRPr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4118731"/>
            <a:ext cx="4104456" cy="8944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481496" y="1484784"/>
                <a:ext cx="4613442" cy="1200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342900" indent="-342900">
                  <a:buFont typeface="Wingdings" panose="05000000000000000000" pitchFamily="2" charset="2"/>
                  <a:buChar char="l"/>
                </a:pPr>
                <a:r>
                  <a:rPr lang="en-US" altLang="zh-CN" sz="2400" dirty="0" smtClean="0"/>
                  <a:t>Each rule of a policy is a function</a:t>
                </a:r>
              </a:p>
              <a:p>
                <a:pPr marL="800100" lvl="1" indent="-342900">
                  <a:buFont typeface="Arial" panose="020B0604020202020204" pitchFamily="34" charset="0"/>
                  <a:buChar char="−"/>
                </a:pPr>
                <a14:m>
                  <m:oMath xmlns:m="http://schemas.openxmlformats.org/officeDocument/2006/math">
                    <m:r>
                      <a:rPr lang="en-US" altLang="zh-CN" sz="2400" b="0" i="1" smtClean="0">
                        <a:latin typeface="Cambria Math"/>
                      </a:rPr>
                      <m:t>𝐹</m:t>
                    </m:r>
                    <m:r>
                      <a:rPr lang="en-US" altLang="zh-CN" sz="2400" b="0" i="1" smtClean="0">
                        <a:latin typeface="Cambria Math"/>
                      </a:rPr>
                      <m:t>(</m:t>
                    </m:r>
                    <m:r>
                      <a:rPr lang="en-US" altLang="zh-CN" sz="2400" b="0" i="1" smtClean="0">
                        <a:latin typeface="Cambria Math"/>
                      </a:rPr>
                      <m:t>𝑝</m:t>
                    </m:r>
                    <m:r>
                      <a:rPr lang="en-US" altLang="zh-CN" sz="2400" b="0" i="1" smtClean="0">
                        <a:latin typeface="Cambria Math"/>
                      </a:rPr>
                      <m:t>)→</m:t>
                    </m:r>
                    <m:sSup>
                      <m:sSupPr>
                        <m:ctrlPr>
                          <a:rPr lang="en-US" altLang="zh-CN" sz="2400" b="0" i="1" smtClean="0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altLang="zh-CN" sz="2400" b="0" i="1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altLang="zh-CN" sz="2400" b="0" i="1" smtClean="0">
                                    <a:latin typeface="Cambria Math"/>
                                    <a:ea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altLang="zh-CN" sz="2400" b="0" i="1" smtClean="0">
                                    <a:latin typeface="Cambria Math"/>
                                    <a:ea typeface="Cambria Math"/>
                                  </a:rPr>
                                  <m:t>𝑝</m:t>
                                </m:r>
                              </m:e>
                              <m:sup>
                                <m:r>
                                  <a:rPr lang="en-US" altLang="zh-CN" sz="2400" b="0" i="1" smtClean="0">
                                    <a:latin typeface="Cambria Math"/>
                                    <a:ea typeface="Cambria Math"/>
                                  </a:rPr>
                                  <m:t>′</m:t>
                                </m:r>
                              </m:sup>
                            </m:sSup>
                            <m:r>
                              <a:rPr lang="en-US" altLang="zh-CN" sz="2400" b="0" i="1" smtClean="0">
                                <a:latin typeface="Cambria Math"/>
                                <a:ea typeface="Cambria Math"/>
                              </a:rPr>
                              <m:t>,</m:t>
                            </m:r>
                            <m:r>
                              <a:rPr lang="en-US" altLang="zh-CN" sz="2400" b="0" i="1" smtClean="0">
                                <a:latin typeface="Cambria Math"/>
                                <a:ea typeface="Cambria Math"/>
                              </a:rPr>
                              <m:t>𝑝𝑜𝑟𝑡</m:t>
                            </m:r>
                          </m:e>
                        </m:d>
                      </m:e>
                      <m:sup>
                        <m:r>
                          <a:rPr lang="en-US" altLang="zh-CN" sz="2400" b="0" i="1" smtClean="0">
                            <a:latin typeface="Cambria Math"/>
                            <a:ea typeface="Cambria Math"/>
                          </a:rPr>
                          <m:t>+</m:t>
                        </m:r>
                      </m:sup>
                    </m:sSup>
                    <m:r>
                      <a:rPr lang="en-US" altLang="zh-CN" sz="2400" b="0" i="1" smtClean="0">
                        <a:latin typeface="Cambria Math"/>
                        <a:ea typeface="Cambria Math"/>
                      </a:rPr>
                      <m:t>|</m:t>
                    </m:r>
                    <m:r>
                      <a:rPr lang="en-US" altLang="zh-CN" sz="2400" b="0" i="1" smtClean="0">
                        <a:latin typeface="Cambria Math"/>
                        <a:ea typeface="Cambria Math"/>
                      </a:rPr>
                      <m:t>𝑑</m:t>
                    </m:r>
                  </m:oMath>
                </a14:m>
                <a:endParaRPr lang="en-US" altLang="zh-CN" sz="2400" dirty="0" smtClean="0"/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endParaRPr lang="en-US" altLang="zh-CN" sz="2400" dirty="0" smtClean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1496" y="1484784"/>
                <a:ext cx="4613442" cy="1200329"/>
              </a:xfrm>
              <a:prstGeom prst="rect">
                <a:avLst/>
              </a:prstGeom>
              <a:blipFill rotWithShape="1">
                <a:blip r:embed="rId4"/>
                <a:stretch>
                  <a:fillRect l="-1849" t="-4082" r="-66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直接箭头连接符 17"/>
          <p:cNvCxnSpPr/>
          <p:nvPr/>
        </p:nvCxnSpPr>
        <p:spPr>
          <a:xfrm>
            <a:off x="2815631" y="2285256"/>
            <a:ext cx="0" cy="43204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箭头连接符 21"/>
          <p:cNvCxnSpPr/>
          <p:nvPr/>
        </p:nvCxnSpPr>
        <p:spPr>
          <a:xfrm>
            <a:off x="3995936" y="2285256"/>
            <a:ext cx="0" cy="43204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2065208" y="2717304"/>
            <a:ext cx="14986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/>
              <a:t>Forwarding pair</a:t>
            </a:r>
            <a:endParaRPr lang="zh-CN" altLang="en-US" sz="1600" dirty="0"/>
          </a:p>
        </p:txBody>
      </p:sp>
      <p:sp>
        <p:nvSpPr>
          <p:cNvPr id="24" name="TextBox 23"/>
          <p:cNvSpPr txBox="1"/>
          <p:nvPr/>
        </p:nvSpPr>
        <p:spPr>
          <a:xfrm>
            <a:off x="3541440" y="2738542"/>
            <a:ext cx="13773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/>
              <a:t>Statistics data</a:t>
            </a:r>
            <a:endParaRPr lang="zh-CN" altLang="en-US" sz="1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492944" y="3140968"/>
                <a:ext cx="4703082" cy="1200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342900" indent="-342900">
                  <a:buFont typeface="Wingdings" panose="05000000000000000000" pitchFamily="2" charset="2"/>
                  <a:buChar char="l"/>
                </a:pPr>
                <a:r>
                  <a:rPr lang="en-US" altLang="zh-CN" sz="2400" dirty="0" smtClean="0"/>
                  <a:t>Packet </a:t>
                </a:r>
                <a:r>
                  <a:rPr lang="en-US" altLang="zh-CN" sz="2400" dirty="0"/>
                  <a:t>P</a:t>
                </a:r>
                <a:r>
                  <a:rPr lang="en-US" altLang="zh-CN" sz="2400" dirty="0" smtClean="0"/>
                  <a:t>air – 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latin typeface="Cambria Math"/>
                      </a:rPr>
                      <m:t>(</m:t>
                    </m:r>
                    <m:r>
                      <a:rPr lang="en-US" altLang="zh-CN" sz="2400" b="0" i="1" smtClean="0">
                        <a:latin typeface="Cambria Math"/>
                      </a:rPr>
                      <m:t>𝑝</m:t>
                    </m:r>
                    <m:r>
                      <a:rPr lang="en-US" altLang="zh-CN" sz="2400" b="0" i="1" smtClean="0">
                        <a:latin typeface="Cambria Math"/>
                      </a:rPr>
                      <m:t>,</m:t>
                    </m:r>
                    <m:r>
                      <a:rPr lang="en-US" altLang="zh-CN" sz="2400" b="0" i="1" smtClean="0">
                        <a:latin typeface="Cambria Math"/>
                      </a:rPr>
                      <m:t>𝑝𝑜𝑟𝑡</m:t>
                    </m:r>
                    <m:r>
                      <a:rPr lang="en-US" altLang="zh-CN" sz="2400" b="0" i="1" smtClean="0">
                        <a:latin typeface="Cambria Math"/>
                      </a:rPr>
                      <m:t>)</m:t>
                    </m:r>
                  </m:oMath>
                </a14:m>
                <a:endParaRPr lang="en-US" altLang="zh-CN" sz="2400" dirty="0" smtClean="0"/>
              </a:p>
              <a:p>
                <a:pPr marL="800100" lvl="1" indent="-342900">
                  <a:buFont typeface="Arial" panose="020B0604020202020204" pitchFamily="34" charset="0"/>
                  <a:buChar char="−"/>
                </a:pPr>
                <a:r>
                  <a:rPr lang="en-US" altLang="zh-CN" sz="2400" dirty="0" smtClean="0"/>
                  <a:t>Packet </a:t>
                </a:r>
                <a14:m>
                  <m:oMath xmlns:m="http://schemas.openxmlformats.org/officeDocument/2006/math">
                    <m:r>
                      <a:rPr lang="en-US" altLang="zh-CN" sz="2400" i="1">
                        <a:latin typeface="Cambria Math"/>
                      </a:rPr>
                      <m:t>𝑝</m:t>
                    </m:r>
                    <m:r>
                      <a:rPr lang="en-US" altLang="zh-CN" sz="2400" i="1">
                        <a:latin typeface="Cambria Math"/>
                      </a:rPr>
                      <m:t> </m:t>
                    </m:r>
                  </m:oMath>
                </a14:m>
                <a:r>
                  <a:rPr lang="en-US" altLang="zh-CN" sz="2400" dirty="0" smtClean="0"/>
                  <a:t>appears on port </a:t>
                </a:r>
                <a:r>
                  <a:rPr lang="en-US" altLang="zh-CN" sz="2400" i="1" dirty="0" smtClean="0"/>
                  <a:t>port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endParaRPr lang="en-US" altLang="zh-CN" sz="2400" dirty="0" smtClean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2944" y="3140968"/>
                <a:ext cx="4703082" cy="1200329"/>
              </a:xfrm>
              <a:prstGeom prst="rect">
                <a:avLst/>
              </a:prstGeom>
              <a:blipFill rotWithShape="1">
                <a:blip r:embed="rId5"/>
                <a:stretch>
                  <a:fillRect l="-1816" t="-4061" r="-103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527982" y="5013176"/>
                <a:ext cx="3334631" cy="1200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342900" indent="-342900">
                  <a:buFont typeface="Wingdings" panose="05000000000000000000" pitchFamily="2" charset="2"/>
                  <a:buChar char="l"/>
                </a:pPr>
                <a:r>
                  <a:rPr lang="en-US" altLang="zh-CN" sz="2400" dirty="0" smtClean="0"/>
                  <a:t>Action list equivalence</a:t>
                </a:r>
              </a:p>
              <a:p>
                <a:pPr marL="800100" lvl="1" indent="-342900">
                  <a:buFont typeface="Arial" panose="020B0604020202020204" pitchFamily="34" charset="0"/>
                  <a:buChar char="−"/>
                </a:pPr>
                <a14:m>
                  <m:oMath xmlns:m="http://schemas.openxmlformats.org/officeDocument/2006/math">
                    <m:r>
                      <a:rPr lang="en-US" altLang="zh-CN" sz="2400" i="1" smtClean="0">
                        <a:latin typeface="Cambria Math"/>
                        <a:ea typeface="Cambria Math"/>
                      </a:rPr>
                      <m:t>∀</m:t>
                    </m:r>
                    <m:r>
                      <a:rPr lang="en-US" altLang="zh-CN" sz="2400" b="0" i="1" smtClean="0">
                        <a:latin typeface="Cambria Math"/>
                        <a:ea typeface="Cambria Math"/>
                      </a:rPr>
                      <m:t>𝑝</m:t>
                    </m:r>
                    <m:r>
                      <a:rPr lang="en-US" altLang="zh-CN" sz="2400" b="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m:rPr>
                        <m:sty m:val="p"/>
                      </m:rPr>
                      <a:rPr lang="el-GR" altLang="zh-CN" sz="2400" b="0" i="1" smtClean="0">
                        <a:latin typeface="Cambria Math"/>
                        <a:ea typeface="Cambria Math"/>
                      </a:rPr>
                      <m:t>Γ</m:t>
                    </m:r>
                  </m:oMath>
                </a14:m>
                <a:r>
                  <a:rPr lang="en-US" altLang="zh-CN" sz="2400" dirty="0" smtClean="0"/>
                  <a:t> </a:t>
                </a:r>
                <a:endParaRPr lang="en-US" altLang="zh-CN" sz="2400" dirty="0"/>
              </a:p>
              <a:p>
                <a:pPr marL="800100" lvl="1" indent="-342900">
                  <a:buFont typeface="Arial" panose="020B0604020202020204" pitchFamily="34" charset="0"/>
                  <a:buChar char="−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zh-CN" sz="2400" b="0" i="1" smtClean="0">
                            <a:latin typeface="Cambria Math"/>
                          </a:rPr>
                          <m:t>𝐹</m:t>
                        </m:r>
                      </m:e>
                      <m:sub>
                        <m:r>
                          <a:rPr lang="en-US" altLang="zh-CN" sz="2400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altLang="zh-CN" sz="2400" b="0" i="1" smtClean="0">
                        <a:latin typeface="Cambria Math"/>
                      </a:rPr>
                      <m:t>(</m:t>
                    </m:r>
                    <m:r>
                      <a:rPr lang="en-US" altLang="zh-CN" sz="2400" b="0" i="1" smtClean="0">
                        <a:latin typeface="Cambria Math"/>
                      </a:rPr>
                      <m:t>𝑝</m:t>
                    </m:r>
                    <m:r>
                      <a:rPr lang="en-US" altLang="zh-CN" sz="2400" b="0" i="1" smtClean="0">
                        <a:latin typeface="Cambria Math"/>
                      </a:rPr>
                      <m:t>)≡</m:t>
                    </m:r>
                    <m:sSub>
                      <m:sSubPr>
                        <m:ctrlPr>
                          <a:rPr lang="en-US" altLang="zh-CN" sz="2400" b="0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altLang="zh-CN" sz="2400" b="0" i="1" smtClean="0">
                            <a:latin typeface="Cambria Math"/>
                            <a:ea typeface="Cambria Math"/>
                          </a:rPr>
                          <m:t>𝐹</m:t>
                        </m:r>
                      </m:e>
                      <m:sub>
                        <m:r>
                          <a:rPr lang="en-US" altLang="zh-CN" sz="2400" b="0" i="1" smtClean="0">
                            <a:latin typeface="Cambria Math"/>
                            <a:ea typeface="Cambria Math"/>
                          </a:rPr>
                          <m:t>2</m:t>
                        </m:r>
                      </m:sub>
                    </m:sSub>
                    <m:r>
                      <a:rPr lang="en-US" altLang="zh-CN" sz="2400" b="0" i="1" smtClean="0">
                        <a:latin typeface="Cambria Math"/>
                        <a:ea typeface="Cambria Math"/>
                      </a:rPr>
                      <m:t>(</m:t>
                    </m:r>
                    <m:r>
                      <a:rPr lang="en-US" altLang="zh-CN" sz="2400" b="0" i="1" smtClean="0">
                        <a:latin typeface="Cambria Math"/>
                        <a:ea typeface="Cambria Math"/>
                      </a:rPr>
                      <m:t>𝑝</m:t>
                    </m:r>
                    <m:r>
                      <a:rPr lang="en-US" altLang="zh-CN" sz="2400" b="0" i="1" smtClean="0"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endParaRPr lang="en-US" altLang="zh-CN" sz="2400" dirty="0" smtClean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7982" y="5013176"/>
                <a:ext cx="3334631" cy="1200329"/>
              </a:xfrm>
              <a:prstGeom prst="rect">
                <a:avLst/>
              </a:prstGeom>
              <a:blipFill rotWithShape="1">
                <a:blip r:embed="rId6"/>
                <a:stretch>
                  <a:fillRect l="-2559" t="-4061" r="-1463" b="-862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71762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altLang="zh-CN" sz="40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rPr>
              <a:t>Evaluation</a:t>
            </a:r>
            <a:endParaRPr lang="zh-CN" altLang="en-US" sz="4000" b="1" dirty="0">
              <a:solidFill>
                <a:schemeClr val="tx2">
                  <a:lumMod val="60000"/>
                  <a:lumOff val="40000"/>
                </a:schemeClr>
              </a:solidFill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9551" y="3501008"/>
            <a:ext cx="7272809" cy="2374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zh-CN" sz="3200" dirty="0" smtClean="0"/>
              <a:t>Two types </a:t>
            </a:r>
            <a:r>
              <a:rPr lang="en-US" altLang="zh-CN" sz="3200" dirty="0" err="1" smtClean="0"/>
              <a:t>rulesets</a:t>
            </a:r>
            <a:endParaRPr lang="en-US" altLang="zh-CN" sz="2800" dirty="0" smtClean="0">
              <a:solidFill>
                <a:srgbClr val="FF0000"/>
              </a:solidFill>
            </a:endParaRPr>
          </a:p>
          <a:p>
            <a:pPr marL="457200" indent="-457200">
              <a:lnSpc>
                <a:spcPct val="110000"/>
              </a:lnSpc>
              <a:buFont typeface="Wingdings" panose="05000000000000000000" pitchFamily="2" charset="2"/>
              <a:buChar char="l"/>
            </a:pPr>
            <a:r>
              <a:rPr lang="en-US" altLang="zh-CN" sz="2800" dirty="0" smtClean="0"/>
              <a:t>D1 – synthetic </a:t>
            </a:r>
            <a:r>
              <a:rPr lang="en-US" altLang="zh-CN" sz="2800" dirty="0" err="1" smtClean="0"/>
              <a:t>rulesets</a:t>
            </a:r>
            <a:endParaRPr lang="en-US" altLang="zh-CN" sz="2800" dirty="0" smtClean="0"/>
          </a:p>
          <a:p>
            <a:pPr marL="914400" lvl="1" indent="-457200">
              <a:lnSpc>
                <a:spcPct val="110000"/>
              </a:lnSpc>
              <a:buFont typeface="Arial" panose="020B0604020202020204" pitchFamily="34" charset="0"/>
              <a:buChar char="−"/>
            </a:pPr>
            <a:r>
              <a:rPr lang="en-US" altLang="zh-CN" sz="2400" dirty="0" smtClean="0"/>
              <a:t>Generated by </a:t>
            </a:r>
            <a:r>
              <a:rPr lang="en-US" altLang="zh-CN" sz="2400" dirty="0" err="1" smtClean="0"/>
              <a:t>ClassBench</a:t>
            </a:r>
            <a:endParaRPr lang="en-US" altLang="zh-CN" sz="2400" dirty="0" smtClean="0"/>
          </a:p>
          <a:p>
            <a:pPr marL="457200" indent="-457200">
              <a:lnSpc>
                <a:spcPct val="110000"/>
              </a:lnSpc>
              <a:buFont typeface="Wingdings" panose="05000000000000000000" pitchFamily="2" charset="2"/>
              <a:buChar char="l"/>
            </a:pPr>
            <a:r>
              <a:rPr lang="en-US" altLang="zh-CN" sz="2800" dirty="0" smtClean="0"/>
              <a:t>D2 – random </a:t>
            </a:r>
            <a:r>
              <a:rPr lang="en-US" altLang="zh-CN" sz="2800" dirty="0" err="1" smtClean="0"/>
              <a:t>rulesets</a:t>
            </a:r>
            <a:endParaRPr lang="en-US" altLang="zh-CN" sz="2800" dirty="0" smtClean="0"/>
          </a:p>
          <a:p>
            <a:pPr marL="914400" lvl="1" indent="-457200">
              <a:lnSpc>
                <a:spcPct val="110000"/>
              </a:lnSpc>
              <a:buFont typeface="Arial" panose="020B0604020202020204" pitchFamily="34" charset="0"/>
              <a:buChar char="−"/>
            </a:pPr>
            <a:r>
              <a:rPr lang="en-US" altLang="zh-CN" sz="2400" dirty="0" smtClean="0"/>
              <a:t>Different types of actions</a:t>
            </a:r>
            <a:endParaRPr lang="zh-CN" altLang="en-US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539552" y="1412776"/>
            <a:ext cx="7272809" cy="20322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zh-CN" sz="3200" dirty="0" smtClean="0"/>
              <a:t>Experimental platform</a:t>
            </a:r>
            <a:endParaRPr lang="en-US" altLang="zh-CN" sz="2800" dirty="0" smtClean="0">
              <a:solidFill>
                <a:srgbClr val="FF0000"/>
              </a:solidFill>
            </a:endParaRPr>
          </a:p>
          <a:p>
            <a:pPr marL="457200" indent="-457200">
              <a:lnSpc>
                <a:spcPct val="110000"/>
              </a:lnSpc>
              <a:buFont typeface="Wingdings" panose="05000000000000000000" pitchFamily="2" charset="2"/>
              <a:buChar char="l"/>
            </a:pPr>
            <a:r>
              <a:rPr lang="en-US" altLang="zh-CN" sz="2800" dirty="0" smtClean="0"/>
              <a:t>Integrated with </a:t>
            </a:r>
            <a:r>
              <a:rPr lang="en-US" altLang="zh-CN" sz="2800" dirty="0" err="1" smtClean="0"/>
              <a:t>CoVisor</a:t>
            </a:r>
            <a:endParaRPr lang="en-US" altLang="zh-CN" sz="2800" dirty="0" smtClean="0"/>
          </a:p>
          <a:p>
            <a:pPr marL="457200" indent="-457200">
              <a:lnSpc>
                <a:spcPct val="110000"/>
              </a:lnSpc>
              <a:buFont typeface="Wingdings" panose="05000000000000000000" pitchFamily="2" charset="2"/>
              <a:buChar char="l"/>
            </a:pPr>
            <a:r>
              <a:rPr lang="en-US" altLang="zh-CN" sz="2800" dirty="0" smtClean="0"/>
              <a:t>Server: Intel </a:t>
            </a:r>
            <a:r>
              <a:rPr lang="en-US" altLang="zh-CN" sz="2800" dirty="0"/>
              <a:t>Core(TM) </a:t>
            </a:r>
            <a:r>
              <a:rPr lang="en-US" altLang="zh-CN" sz="2800" dirty="0" smtClean="0"/>
              <a:t>i7-8700CPU, clocked at 3.2GH</a:t>
            </a:r>
          </a:p>
        </p:txBody>
      </p:sp>
    </p:spTree>
    <p:extLst>
      <p:ext uri="{BB962C8B-B14F-4D97-AF65-F5344CB8AC3E}">
        <p14:creationId xmlns:p14="http://schemas.microsoft.com/office/powerpoint/2010/main" val="1425594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altLang="zh-CN" sz="40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rPr>
              <a:t>Evaluation</a:t>
            </a:r>
            <a:endParaRPr lang="zh-CN" altLang="en-US" sz="4000" b="1" dirty="0">
              <a:solidFill>
                <a:schemeClr val="tx2">
                  <a:lumMod val="60000"/>
                  <a:lumOff val="40000"/>
                </a:schemeClr>
              </a:solidFill>
              <a:latin typeface="Calibri Light" panose="020F0302020204030204" pitchFamily="34" charset="0"/>
              <a:ea typeface="+mn-ea"/>
              <a:cs typeface="+mn-cs"/>
            </a:endParaRPr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213360"/>
            <a:ext cx="4248472" cy="247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9494" y="2239797"/>
            <a:ext cx="4241357" cy="24521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331640" y="4725144"/>
            <a:ext cx="216732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 smtClean="0"/>
              <a:t>Interval generation</a:t>
            </a:r>
            <a:endParaRPr lang="zh-CN" altLang="en-US" sz="2000" dirty="0"/>
          </a:p>
        </p:txBody>
      </p:sp>
      <p:sp>
        <p:nvSpPr>
          <p:cNvPr id="9" name="TextBox 8"/>
          <p:cNvSpPr txBox="1"/>
          <p:nvPr/>
        </p:nvSpPr>
        <p:spPr>
          <a:xfrm>
            <a:off x="5374587" y="4724582"/>
            <a:ext cx="308584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 smtClean="0"/>
              <a:t>Minimal Interval generation</a:t>
            </a:r>
            <a:endParaRPr lang="zh-CN" altLang="en-US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611560" y="1628800"/>
            <a:ext cx="67476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 smtClean="0"/>
              <a:t>Breakdown checking intra-policy misconfigurations</a:t>
            </a:r>
            <a:endParaRPr lang="zh-CN" alt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259306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altLang="zh-CN" sz="40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rPr>
              <a:t>Evaluation</a:t>
            </a:r>
            <a:endParaRPr lang="zh-CN" altLang="en-US" sz="4000" b="1" dirty="0">
              <a:solidFill>
                <a:schemeClr val="tx2">
                  <a:lumMod val="60000"/>
                  <a:lumOff val="40000"/>
                </a:schemeClr>
              </a:solidFill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15616" y="4725144"/>
            <a:ext cx="303640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 smtClean="0"/>
              <a:t>Checking misconfigurations</a:t>
            </a:r>
            <a:endParaRPr lang="zh-CN" altLang="en-US" sz="2000" dirty="0"/>
          </a:p>
        </p:txBody>
      </p:sp>
      <p:sp>
        <p:nvSpPr>
          <p:cNvPr id="9" name="TextBox 8"/>
          <p:cNvSpPr txBox="1"/>
          <p:nvPr/>
        </p:nvSpPr>
        <p:spPr>
          <a:xfrm>
            <a:off x="5403615" y="4724582"/>
            <a:ext cx="35641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 smtClean="0"/>
              <a:t>Action equivalence computation</a:t>
            </a:r>
            <a:endParaRPr lang="zh-CN" altLang="en-US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611560" y="1628800"/>
            <a:ext cx="70167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 smtClean="0"/>
              <a:t>Breakdown of checking intra-policy misconfigurations</a:t>
            </a:r>
            <a:endParaRPr lang="zh-CN" altLang="en-US" sz="2400" b="1" dirty="0"/>
          </a:p>
        </p:txBody>
      </p:sp>
      <p:pic>
        <p:nvPicPr>
          <p:cNvPr id="8" name="Picture 3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204864"/>
            <a:ext cx="4224976" cy="25338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1891" y="2276872"/>
            <a:ext cx="4192597" cy="23508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78397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altLang="zh-CN" sz="40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rPr>
              <a:t>Evaluation</a:t>
            </a:r>
            <a:endParaRPr lang="zh-CN" altLang="en-US" sz="4000" b="1" dirty="0">
              <a:solidFill>
                <a:schemeClr val="tx2">
                  <a:lumMod val="60000"/>
                  <a:lumOff val="40000"/>
                </a:schemeClr>
              </a:solidFill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11560" y="1628800"/>
            <a:ext cx="69049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 smtClean="0"/>
              <a:t>Evaluation of checking inter-policy misconfigurations</a:t>
            </a:r>
            <a:endParaRPr lang="zh-CN" altLang="en-US" sz="2400" b="1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2636912"/>
            <a:ext cx="4686300" cy="2609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8804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altLang="zh-CN" sz="40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rPr>
              <a:t>Conclusion</a:t>
            </a:r>
            <a:endParaRPr lang="zh-CN" altLang="en-US" sz="4000" b="1" dirty="0">
              <a:solidFill>
                <a:schemeClr val="tx2">
                  <a:lumMod val="60000"/>
                  <a:lumOff val="40000"/>
                </a:schemeClr>
              </a:solidFill>
              <a:latin typeface="Calibri Light" panose="020F0302020204030204" pitchFamily="34" charset="0"/>
              <a:ea typeface="+mn-ea"/>
              <a:cs typeface="+mn-cs"/>
            </a:endParaRPr>
          </a:p>
        </p:txBody>
      </p:sp>
      <p:cxnSp>
        <p:nvCxnSpPr>
          <p:cNvPr id="61" name="直接连接符 60"/>
          <p:cNvCxnSpPr/>
          <p:nvPr/>
        </p:nvCxnSpPr>
        <p:spPr>
          <a:xfrm>
            <a:off x="14558882" y="3551425"/>
            <a:ext cx="0" cy="672929"/>
          </a:xfrm>
          <a:prstGeom prst="line">
            <a:avLst/>
          </a:prstGeom>
          <a:ln w="127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611560" y="1628800"/>
            <a:ext cx="74576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l"/>
            </a:pPr>
            <a:r>
              <a:rPr lang="en-US" altLang="zh-CN" sz="2400" b="1" dirty="0" smtClean="0"/>
              <a:t>We consider intra- and inter-policy misconfigurations</a:t>
            </a:r>
            <a:endParaRPr lang="zh-CN" altLang="en-US" sz="2400" b="1" dirty="0"/>
          </a:p>
        </p:txBody>
      </p:sp>
      <p:sp>
        <p:nvSpPr>
          <p:cNvPr id="31" name="TextBox 30"/>
          <p:cNvSpPr txBox="1"/>
          <p:nvPr/>
        </p:nvSpPr>
        <p:spPr>
          <a:xfrm>
            <a:off x="606078" y="2319263"/>
            <a:ext cx="74385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l"/>
            </a:pPr>
            <a:r>
              <a:rPr lang="en-US" altLang="zh-CN" sz="2400" b="1" dirty="0"/>
              <a:t>P</a:t>
            </a:r>
            <a:r>
              <a:rPr lang="en-US" altLang="zh-CN" sz="2400" b="1" dirty="0" smtClean="0"/>
              <a:t>ropose two principles for misconfiguration checking</a:t>
            </a:r>
            <a:endParaRPr lang="zh-CN" altLang="en-US" sz="2400" b="1" dirty="0"/>
          </a:p>
        </p:txBody>
      </p:sp>
      <p:sp>
        <p:nvSpPr>
          <p:cNvPr id="32" name="TextBox 31"/>
          <p:cNvSpPr txBox="1"/>
          <p:nvPr/>
        </p:nvSpPr>
        <p:spPr>
          <a:xfrm>
            <a:off x="611560" y="2996952"/>
            <a:ext cx="83412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l"/>
            </a:pPr>
            <a:r>
              <a:rPr lang="en-US" altLang="zh-CN" sz="2400" b="1" dirty="0" smtClean="0"/>
              <a:t>Design minimal interval set to simplify </a:t>
            </a:r>
            <a:r>
              <a:rPr lang="en-US" altLang="zh-CN" sz="2400" b="1" dirty="0" err="1" smtClean="0"/>
              <a:t>ruleset</a:t>
            </a:r>
            <a:r>
              <a:rPr lang="en-US" altLang="zh-CN" sz="2400" b="1" dirty="0" smtClean="0"/>
              <a:t> representation</a:t>
            </a:r>
            <a:endParaRPr lang="zh-CN" altLang="en-US" sz="2400" b="1" dirty="0"/>
          </a:p>
        </p:txBody>
      </p:sp>
      <p:sp>
        <p:nvSpPr>
          <p:cNvPr id="33" name="TextBox 32"/>
          <p:cNvSpPr txBox="1"/>
          <p:nvPr/>
        </p:nvSpPr>
        <p:spPr>
          <a:xfrm>
            <a:off x="606078" y="3717032"/>
            <a:ext cx="68521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l"/>
            </a:pPr>
            <a:r>
              <a:rPr lang="en-US" altLang="zh-CN" sz="2400" b="1" dirty="0" smtClean="0"/>
              <a:t>Implement misconfiguration checking algorithms</a:t>
            </a:r>
            <a:endParaRPr lang="zh-CN" alt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838087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286000" y="2967335"/>
            <a:ext cx="4572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altLang="zh-CN" sz="4000" dirty="0" smtClean="0">
                <a:solidFill>
                  <a:srgbClr val="0000FF"/>
                </a:solidFill>
              </a:rPr>
              <a:t>Thank you!</a:t>
            </a:r>
            <a:endParaRPr lang="en-US" altLang="zh-CN" sz="4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2934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10120</TotalTime>
  <Words>713</Words>
  <Application>Microsoft Office PowerPoint</Application>
  <PresentationFormat>全屏显示(4:3)</PresentationFormat>
  <Paragraphs>192</Paragraphs>
  <Slides>19</Slides>
  <Notes>18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20" baseType="lpstr">
      <vt:lpstr>Office 主题</vt:lpstr>
      <vt:lpstr>Misconfiguration Checking for SDN: Data Structure, Theory and Algorithms</vt:lpstr>
      <vt:lpstr>Background</vt:lpstr>
      <vt:lpstr>Background</vt:lpstr>
      <vt:lpstr>Compositional SDN is error-prone!</vt:lpstr>
      <vt:lpstr>Compositional SDN is error-prone!</vt:lpstr>
      <vt:lpstr>Limitations of the prior arts</vt:lpstr>
      <vt:lpstr>Our work: PMM</vt:lpstr>
      <vt:lpstr>What Are Misconfigurations?</vt:lpstr>
      <vt:lpstr>Minimal Interval Set (I)</vt:lpstr>
      <vt:lpstr>Minimal Interval Set (II)</vt:lpstr>
      <vt:lpstr>Checking Misconfigurations (I)</vt:lpstr>
      <vt:lpstr>Checking Misconfigurations (II)</vt:lpstr>
      <vt:lpstr>Action List Equivalence</vt:lpstr>
      <vt:lpstr>Evaluation</vt:lpstr>
      <vt:lpstr>Evaluation</vt:lpstr>
      <vt:lpstr>Evaluation</vt:lpstr>
      <vt:lpstr>Evaluation</vt:lpstr>
      <vt:lpstr>Conclusion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unknown</cp:lastModifiedBy>
  <cp:revision>857</cp:revision>
  <dcterms:created xsi:type="dcterms:W3CDTF">2017-04-22T13:13:37Z</dcterms:created>
  <dcterms:modified xsi:type="dcterms:W3CDTF">2020-10-16T09:03:02Z</dcterms:modified>
</cp:coreProperties>
</file>