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479" r:id="rId2"/>
    <p:sldId id="535" r:id="rId3"/>
    <p:sldId id="258" r:id="rId4"/>
    <p:sldId id="492" r:id="rId5"/>
    <p:sldId id="507" r:id="rId6"/>
    <p:sldId id="508" r:id="rId7"/>
    <p:sldId id="536" r:id="rId8"/>
    <p:sldId id="509" r:id="rId9"/>
    <p:sldId id="512" r:id="rId10"/>
    <p:sldId id="511" r:id="rId11"/>
    <p:sldId id="510" r:id="rId12"/>
    <p:sldId id="513" r:id="rId13"/>
    <p:sldId id="537" r:id="rId14"/>
    <p:sldId id="514" r:id="rId15"/>
    <p:sldId id="515" r:id="rId16"/>
    <p:sldId id="517" r:id="rId17"/>
    <p:sldId id="518" r:id="rId18"/>
    <p:sldId id="519" r:id="rId19"/>
    <p:sldId id="538" r:id="rId20"/>
    <p:sldId id="520" r:id="rId21"/>
    <p:sldId id="521" r:id="rId22"/>
    <p:sldId id="523" r:id="rId23"/>
    <p:sldId id="539" r:id="rId24"/>
    <p:sldId id="524" r:id="rId25"/>
    <p:sldId id="525" r:id="rId26"/>
    <p:sldId id="526" r:id="rId27"/>
    <p:sldId id="540" r:id="rId28"/>
    <p:sldId id="528" r:id="rId29"/>
    <p:sldId id="530" r:id="rId30"/>
    <p:sldId id="531" r:id="rId31"/>
    <p:sldId id="532" r:id="rId32"/>
    <p:sldId id="533" r:id="rId33"/>
    <p:sldId id="534" r:id="rId34"/>
    <p:sldId id="541" r:id="rId35"/>
  </p:sldIdLst>
  <p:sldSz cx="9144000" cy="5715000" type="screen16x1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287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6AA8"/>
    <a:srgbClr val="29528A"/>
    <a:srgbClr val="2B558E"/>
    <a:srgbClr val="004E94"/>
    <a:srgbClr val="007CE2"/>
    <a:srgbClr val="373536"/>
    <a:srgbClr val="555354"/>
    <a:srgbClr val="F87046"/>
    <a:srgbClr val="EB5FA8"/>
    <a:srgbClr val="1C7D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51" autoAdjust="0"/>
    <p:restoredTop sz="93769" autoAdjust="0"/>
  </p:normalViewPr>
  <p:slideViewPr>
    <p:cSldViewPr>
      <p:cViewPr varScale="1">
        <p:scale>
          <a:sx n="91" d="100"/>
          <a:sy n="91" d="100"/>
        </p:scale>
        <p:origin x="756" y="66"/>
      </p:cViewPr>
      <p:guideLst>
        <p:guide orient="horz" pos="1800"/>
        <p:guide pos="2873"/>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image" Target="../media/image33.emf"/><Relationship Id="rId5" Type="http://schemas.openxmlformats.org/officeDocument/2006/relationships/image" Target="../media/image37.emf"/><Relationship Id="rId4" Type="http://schemas.openxmlformats.org/officeDocument/2006/relationships/image" Target="../media/image3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8E2A3A-EAE2-491F-9D5D-A28769C8E143}" type="datetimeFigureOut">
              <a:rPr lang="zh-CN" altLang="en-US" smtClean="0"/>
              <a:t>2020/10/20</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659359-B67A-4443-BF86-D23BC152A3EA}" type="slidenum">
              <a:rPr lang="zh-CN" altLang="en-US" smtClean="0"/>
              <a:t>‹#›</a:t>
            </a:fld>
            <a:endParaRPr lang="zh-CN" altLang="en-US"/>
          </a:p>
        </p:txBody>
      </p:sp>
    </p:spTree>
    <p:extLst>
      <p:ext uri="{BB962C8B-B14F-4D97-AF65-F5344CB8AC3E}">
        <p14:creationId xmlns:p14="http://schemas.microsoft.com/office/powerpoint/2010/main" val="2908879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1</a:t>
            </a:fld>
            <a:endParaRPr lang="zh-CN" altLang="en-US"/>
          </a:p>
        </p:txBody>
      </p:sp>
    </p:spTree>
    <p:extLst>
      <p:ext uri="{BB962C8B-B14F-4D97-AF65-F5344CB8AC3E}">
        <p14:creationId xmlns:p14="http://schemas.microsoft.com/office/powerpoint/2010/main" val="3171313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首先，对本文工作进行简要介绍。</a:t>
            </a:r>
            <a:endParaRPr lang="en-US" altLang="zh-CN" dirty="0"/>
          </a:p>
          <a:p>
            <a:r>
              <a:rPr lang="zh-CN" altLang="en-US" dirty="0"/>
              <a:t>本文研究的主要问题是：仿真理想状态下的假设和实际实验中的设备约束产生难以避免的冲突，从而引发充电排他性问题，该问题会导致充电调度算法产生性能损失，甚至产生严重后果。</a:t>
            </a:r>
            <a:endParaRPr lang="en-US" altLang="zh-CN" dirty="0"/>
          </a:p>
          <a:p>
            <a:r>
              <a:rPr lang="zh-CN" altLang="en-US" dirty="0"/>
              <a:t>本文所做主要工作为：</a:t>
            </a:r>
            <a:endParaRPr lang="en-US" altLang="zh-CN" dirty="0"/>
          </a:p>
          <a:p>
            <a:r>
              <a:rPr lang="zh-CN" altLang="en-US" dirty="0"/>
              <a:t>通过实验可以证明本文工作提升网络性能</a:t>
            </a:r>
            <a:r>
              <a:rPr lang="en-US" altLang="zh-CN" dirty="0"/>
              <a:t>XXX</a:t>
            </a: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2</a:t>
            </a:fld>
            <a:endParaRPr lang="zh-CN" altLang="en-US"/>
          </a:p>
        </p:txBody>
      </p:sp>
    </p:spTree>
    <p:extLst>
      <p:ext uri="{BB962C8B-B14F-4D97-AF65-F5344CB8AC3E}">
        <p14:creationId xmlns:p14="http://schemas.microsoft.com/office/powerpoint/2010/main" val="224655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接下来，我将从以下五个方面具体介绍我的工作</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3</a:t>
            </a:fld>
            <a:endParaRPr lang="zh-CN" altLang="en-US"/>
          </a:p>
        </p:txBody>
      </p:sp>
    </p:spTree>
    <p:extLst>
      <p:ext uri="{BB962C8B-B14F-4D97-AF65-F5344CB8AC3E}">
        <p14:creationId xmlns:p14="http://schemas.microsoft.com/office/powerpoint/2010/main" val="2111477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第一部分为研究背景介绍</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4</a:t>
            </a:fld>
            <a:endParaRPr lang="zh-CN" altLang="en-US"/>
          </a:p>
        </p:txBody>
      </p:sp>
    </p:spTree>
    <p:extLst>
      <p:ext uri="{BB962C8B-B14F-4D97-AF65-F5344CB8AC3E}">
        <p14:creationId xmlns:p14="http://schemas.microsoft.com/office/powerpoint/2010/main" val="1281282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物联网应用在日益发展的过程中，面临着能量瓶颈问题，具体表现为以下四点。而无线充电技术的出现为传统物联网能量瓶颈问题提供新的解决方案，无线充电传感器网络应运而生。</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5</a:t>
            </a:fld>
            <a:endParaRPr lang="zh-CN" altLang="en-US"/>
          </a:p>
        </p:txBody>
      </p:sp>
    </p:spTree>
    <p:extLst>
      <p:ext uri="{BB962C8B-B14F-4D97-AF65-F5344CB8AC3E}">
        <p14:creationId xmlns:p14="http://schemas.microsoft.com/office/powerpoint/2010/main" val="4240620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无线充电传感器网络是搭载无线充电技术的一种新型无线传感器网络。</a:t>
            </a:r>
            <a:endParaRPr lang="en-US" altLang="zh-CN" dirty="0"/>
          </a:p>
          <a:p>
            <a:r>
              <a:rPr lang="zh-CN" altLang="en-US" dirty="0"/>
              <a:t>在这种网络中，传感器节点搭载可充电设备，并进行传感工作；</a:t>
            </a:r>
            <a:endParaRPr lang="en-US" altLang="zh-CN" dirty="0"/>
          </a:p>
          <a:p>
            <a:r>
              <a:rPr lang="zh-CN" altLang="en-US" dirty="0"/>
              <a:t>并配备一移动充电车在网络中巡游，为传感器节点以无线充电的方式补充能量。</a:t>
            </a:r>
            <a:endParaRPr lang="en-US" altLang="zh-CN" dirty="0"/>
          </a:p>
          <a:p>
            <a:r>
              <a:rPr lang="zh-CN" altLang="en-US" dirty="0"/>
              <a:t>近年来，众多学者对无线充电传感器网络的研究主要基于仿真实验环境。</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6</a:t>
            </a:fld>
            <a:endParaRPr lang="zh-CN" altLang="en-US"/>
          </a:p>
        </p:txBody>
      </p:sp>
    </p:spTree>
    <p:extLst>
      <p:ext uri="{BB962C8B-B14F-4D97-AF65-F5344CB8AC3E}">
        <p14:creationId xmlns:p14="http://schemas.microsoft.com/office/powerpoint/2010/main" val="3121449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然而在实际环境中部署网络进行实验测试时，我们发现，传感器节点在被充电时处于无法工作的状态。这一现象引发思考。</a:t>
            </a:r>
            <a:endParaRPr lang="en-US" altLang="zh-CN" dirty="0"/>
          </a:p>
          <a:p>
            <a:r>
              <a:rPr lang="zh-CN" altLang="en-US" dirty="0"/>
              <a:t>通过对传感器节点结构进行研究发现，由于</a:t>
            </a:r>
            <a:r>
              <a:rPr lang="en-US" altLang="zh-CN" dirty="0"/>
              <a:t>XXX</a:t>
            </a:r>
          </a:p>
          <a:p>
            <a:r>
              <a:rPr lang="zh-CN" altLang="en-US" dirty="0"/>
              <a:t>因此对节点进行充电时，可能会导致事件丢失从而引发严重后果。</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7</a:t>
            </a:fld>
            <a:endParaRPr lang="zh-CN" altLang="en-US"/>
          </a:p>
        </p:txBody>
      </p:sp>
    </p:spTree>
    <p:extLst>
      <p:ext uri="{BB962C8B-B14F-4D97-AF65-F5344CB8AC3E}">
        <p14:creationId xmlns:p14="http://schemas.microsoft.com/office/powerpoint/2010/main" val="627752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目前</a:t>
            </a:r>
            <a:r>
              <a:rPr lang="en-US" altLang="zh-CN" dirty="0"/>
              <a:t>WRSN</a:t>
            </a:r>
            <a:r>
              <a:rPr lang="zh-CN" altLang="en-US" dirty="0"/>
              <a:t>的研究主要基于仿真试验环境进行测试。</a:t>
            </a:r>
            <a:endParaRPr lang="en-US" altLang="zh-CN" dirty="0"/>
          </a:p>
          <a:p>
            <a:r>
              <a:rPr lang="zh-CN" altLang="en-US" dirty="0"/>
              <a:t>而充电排他性现象说明仿真实验中的假设与实际设备条件产生冲突，这一冲突导致性能缺失、调度不合理，甚至会引发农田病虫害、森林火灾等严重后果。</a:t>
            </a:r>
            <a:endParaRPr lang="en-US" altLang="zh-CN" dirty="0"/>
          </a:p>
          <a:p>
            <a:r>
              <a:rPr lang="zh-CN" altLang="en-US" dirty="0"/>
              <a:t>为解决这一问题，本文提出</a:t>
            </a:r>
            <a:r>
              <a:rPr lang="en-US" altLang="zh-CN" dirty="0"/>
              <a:t>XXX</a:t>
            </a:r>
          </a:p>
          <a:p>
            <a:r>
              <a:rPr lang="zh-CN" altLang="en-US" dirty="0"/>
              <a:t>在解决这一问题的过程中，我们面临如下挑战：</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8</a:t>
            </a:fld>
            <a:endParaRPr lang="zh-CN" altLang="en-US"/>
          </a:p>
        </p:txBody>
      </p:sp>
    </p:spTree>
    <p:extLst>
      <p:ext uri="{BB962C8B-B14F-4D97-AF65-F5344CB8AC3E}">
        <p14:creationId xmlns:p14="http://schemas.microsoft.com/office/powerpoint/2010/main" val="453013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在解决上述问题后，本文主要贡献可归纳为以下四点：</a:t>
            </a:r>
            <a:endParaRPr lang="en-US" altLang="zh-CN" dirty="0"/>
          </a:p>
          <a:p>
            <a:pPr marL="228600" indent="-228600">
              <a:buAutoNum type="arabicPeriod"/>
            </a:pPr>
            <a:r>
              <a:rPr lang="zh-CN" altLang="en-US" dirty="0"/>
              <a:t>首次提出并定义了充电排他性下效用最大化问题，分析并处理充电排他性的影响；</a:t>
            </a:r>
            <a:endParaRPr lang="en-US" altLang="zh-CN" dirty="0"/>
          </a:p>
          <a:p>
            <a:pPr marL="228600" indent="-228600">
              <a:buAutoNum type="arabicPeriod"/>
            </a:pPr>
            <a:r>
              <a:rPr lang="zh-CN" altLang="en-US" dirty="0"/>
              <a:t>使用符合实际情况的随机事件监测模型，并在此情况下证明了目标函数的性质；</a:t>
            </a:r>
            <a:endParaRPr lang="en-US" altLang="zh-CN" dirty="0"/>
          </a:p>
          <a:p>
            <a:pPr marL="228600" indent="-228600">
              <a:buAutoNum type="arabicPeriod"/>
            </a:pPr>
            <a:r>
              <a:rPr lang="zh-CN" altLang="en-US" dirty="0"/>
              <a:t>提出一种新型空间离散化方法，有效解决解空间无限的问题，并为路径规划提供良好条件；</a:t>
            </a:r>
            <a:endParaRPr lang="en-US" altLang="zh-CN" dirty="0"/>
          </a:p>
          <a:p>
            <a:pPr marL="228600" indent="-228600">
              <a:buAutoNum type="arabicPeriod"/>
            </a:pPr>
            <a:r>
              <a:rPr lang="zh-CN" altLang="en-US" dirty="0"/>
              <a:t>提出近似算法高效解决问题，理论证明其具有可靠的近似率。</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9</a:t>
            </a:fld>
            <a:endParaRPr lang="zh-CN" altLang="en-US"/>
          </a:p>
        </p:txBody>
      </p:sp>
    </p:spTree>
    <p:extLst>
      <p:ext uri="{BB962C8B-B14F-4D97-AF65-F5344CB8AC3E}">
        <p14:creationId xmlns:p14="http://schemas.microsoft.com/office/powerpoint/2010/main" val="957092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接下来我将具体介绍本文的研究内容</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10</a:t>
            </a:fld>
            <a:endParaRPr lang="zh-CN" altLang="en-US"/>
          </a:p>
        </p:txBody>
      </p:sp>
    </p:spTree>
    <p:extLst>
      <p:ext uri="{BB962C8B-B14F-4D97-AF65-F5344CB8AC3E}">
        <p14:creationId xmlns:p14="http://schemas.microsoft.com/office/powerpoint/2010/main" val="145933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在本文的网络模型中，共有三种重要的网络元素：</a:t>
            </a:r>
            <a:endParaRPr lang="en-US" altLang="zh-CN" dirty="0"/>
          </a:p>
          <a:p>
            <a:pPr marL="228600" indent="-228600">
              <a:buAutoNum type="arabicPeriod"/>
            </a:pPr>
            <a:r>
              <a:rPr lang="zh-CN" altLang="en-US" dirty="0"/>
              <a:t>传感器节点不断监测</a:t>
            </a:r>
            <a:endParaRPr lang="en-US" altLang="zh-CN" dirty="0"/>
          </a:p>
          <a:p>
            <a:pPr marL="228600" indent="-228600">
              <a:buAutoNum type="arabicPeriod"/>
            </a:pPr>
            <a:r>
              <a:rPr lang="zh-CN" altLang="en-US" dirty="0"/>
              <a:t>随机事件在兴趣点处产生</a:t>
            </a:r>
            <a:endParaRPr lang="en-US" altLang="zh-CN" dirty="0"/>
          </a:p>
          <a:p>
            <a:pPr marL="228600" indent="-228600">
              <a:buAutoNum type="arabicPeriod"/>
            </a:pPr>
            <a:r>
              <a:rPr lang="zh-CN" altLang="en-US" dirty="0"/>
              <a:t>充电车在停靠点处执行充电任务</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11</a:t>
            </a:fld>
            <a:endParaRPr lang="zh-CN" altLang="en-US"/>
          </a:p>
        </p:txBody>
      </p:sp>
    </p:spTree>
    <p:extLst>
      <p:ext uri="{BB962C8B-B14F-4D97-AF65-F5344CB8AC3E}">
        <p14:creationId xmlns:p14="http://schemas.microsoft.com/office/powerpoint/2010/main" val="33544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下面介绍本文中的事件监测模型</a:t>
            </a:r>
            <a:endParaRPr lang="en-US" altLang="zh-CN" dirty="0"/>
          </a:p>
          <a:p>
            <a:r>
              <a:rPr lang="zh-CN" altLang="en-US" dirty="0"/>
              <a:t>本文中事件产生模式为泊松过程，具体的随机事件模型为泊松分布，公式如下。</a:t>
            </a:r>
            <a:endParaRPr lang="en-US" altLang="zh-CN" dirty="0"/>
          </a:p>
          <a:p>
            <a:r>
              <a:rPr lang="zh-CN" altLang="en-US" dirty="0"/>
              <a:t>随机事件的持续时间也是一随机变量。</a:t>
            </a:r>
            <a:endParaRPr lang="en-US" altLang="zh-CN" dirty="0"/>
          </a:p>
          <a:p>
            <a:r>
              <a:rPr lang="zh-CN" altLang="en-US" dirty="0"/>
              <a:t>传感器节点对兴趣点的事件监测概率视为一受环境及设备影响的常数，在传感器节点能量耗尽后，该数值归零。</a:t>
            </a:r>
            <a:endParaRPr lang="en-US" altLang="zh-CN" dirty="0"/>
          </a:p>
          <a:p>
            <a:r>
              <a:rPr lang="zh-CN" altLang="en-US" dirty="0"/>
              <a:t>在被充电时，由于充电排他性，节点无法工作，从而概率也为零。</a:t>
            </a:r>
            <a:endParaRPr lang="en-US" altLang="zh-CN" dirty="0"/>
          </a:p>
          <a:p>
            <a:r>
              <a:rPr lang="zh-CN" altLang="en-US" dirty="0"/>
              <a:t>根据概率公式，兴趣点事件被监测的总概率可计算如下：</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12</a:t>
            </a:fld>
            <a:endParaRPr lang="zh-CN" altLang="en-US"/>
          </a:p>
        </p:txBody>
      </p:sp>
    </p:spTree>
    <p:extLst>
      <p:ext uri="{BB962C8B-B14F-4D97-AF65-F5344CB8AC3E}">
        <p14:creationId xmlns:p14="http://schemas.microsoft.com/office/powerpoint/2010/main" val="1475063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随机事件被传感器监测从而产生监测效用。单位时间监测效用被视为监测概率的函数。</a:t>
            </a:r>
            <a:endParaRPr lang="en-US" altLang="zh-CN" dirty="0"/>
          </a:p>
          <a:p>
            <a:r>
              <a:rPr lang="zh-CN" altLang="en-US" dirty="0"/>
              <a:t>对于一起止时间确定的随机事件，其产生的监测效用可以通过积分求得</a:t>
            </a:r>
            <a:endParaRPr lang="en-US" altLang="zh-CN" dirty="0"/>
          </a:p>
          <a:p>
            <a:r>
              <a:rPr lang="zh-CN" altLang="en-US" dirty="0"/>
              <a:t>考虑到随机事件持续时间随机，因此只确定起始时间的事件效用可通过对所有持续时间做积分求得</a:t>
            </a:r>
            <a:endParaRPr lang="en-US" altLang="zh-CN" dirty="0"/>
          </a:p>
          <a:p>
            <a:r>
              <a:rPr lang="zh-CN" altLang="en-US" dirty="0"/>
              <a:t>进一步，由于事件发生时间也是随机的，考虑到兴趣点生存时间内的所有可能事件，总监测效用可计算为最下方的公式。</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13</a:t>
            </a:fld>
            <a:endParaRPr lang="zh-CN" altLang="en-US"/>
          </a:p>
        </p:txBody>
      </p:sp>
    </p:spTree>
    <p:extLst>
      <p:ext uri="{BB962C8B-B14F-4D97-AF65-F5344CB8AC3E}">
        <p14:creationId xmlns:p14="http://schemas.microsoft.com/office/powerpoint/2010/main" val="329403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下面介绍充电模型，随着充电车与传感器节点间距离的增长，充电功率呈平方反比下降趋势，当间距超出最大充电范围时，充电功率视为</a:t>
            </a:r>
            <a:r>
              <a:rPr lang="en-US" altLang="zh-CN" dirty="0"/>
              <a:t>0</a:t>
            </a:r>
          </a:p>
          <a:p>
            <a:r>
              <a:rPr lang="zh-CN" altLang="en-US" dirty="0"/>
              <a:t>充电车的能量消耗主要分为两部分：充电消耗和路径消耗，分别与充电时间和移动距离成正比</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14</a:t>
            </a:fld>
            <a:endParaRPr lang="zh-CN" altLang="en-US"/>
          </a:p>
        </p:txBody>
      </p:sp>
    </p:spTree>
    <p:extLst>
      <p:ext uri="{BB962C8B-B14F-4D97-AF65-F5344CB8AC3E}">
        <p14:creationId xmlns:p14="http://schemas.microsoft.com/office/powerpoint/2010/main" val="2001478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在上述网络模型、事件模型与充电模型确定后，我们形式化地定义充电排他性下效用最优化问题，即</a:t>
            </a:r>
            <a:endParaRPr lang="en-US" altLang="zh-CN" dirty="0"/>
          </a:p>
          <a:p>
            <a:r>
              <a:rPr lang="zh-CN" altLang="en-US" dirty="0"/>
              <a:t>公式化描述如下</a:t>
            </a:r>
            <a:endParaRPr lang="en-US" altLang="zh-CN" dirty="0"/>
          </a:p>
          <a:p>
            <a:r>
              <a:rPr lang="zh-CN" altLang="en-US" dirty="0"/>
              <a:t>为简化描述，之后用</a:t>
            </a:r>
            <a:r>
              <a:rPr lang="en-US" altLang="zh-CN" dirty="0"/>
              <a:t>CEO</a:t>
            </a:r>
            <a:r>
              <a:rPr lang="zh-CN" altLang="en-US" dirty="0"/>
              <a:t>问题作为该问题的简称</a:t>
            </a:r>
            <a:endParaRPr lang="en-US" altLang="zh-CN" dirty="0"/>
          </a:p>
          <a:p>
            <a:r>
              <a:rPr lang="zh-CN" altLang="en-US" dirty="0"/>
              <a:t>那么通过对</a:t>
            </a:r>
            <a:r>
              <a:rPr lang="en-US" altLang="zh-CN" dirty="0"/>
              <a:t>CEO</a:t>
            </a:r>
            <a:r>
              <a:rPr lang="zh-CN" altLang="en-US" dirty="0"/>
              <a:t>问题的形式化建模和分析，我们明确表示了充电排他性下充电行为在充电排他性影响下产生的充电效用，从而解决了本文的第一个挑战。</a:t>
            </a:r>
            <a:endParaRPr lang="en-US" altLang="zh-CN" dirty="0"/>
          </a:p>
          <a:p>
            <a:r>
              <a:rPr lang="zh-CN" altLang="en-US" dirty="0"/>
              <a:t>之后，我们分析</a:t>
            </a:r>
            <a:r>
              <a:rPr lang="en-US" altLang="zh-CN" dirty="0"/>
              <a:t>CEO</a:t>
            </a:r>
            <a:r>
              <a:rPr lang="zh-CN" altLang="en-US" dirty="0"/>
              <a:t>问题复杂性，发现它具有以下特点：</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15</a:t>
            </a:fld>
            <a:endParaRPr lang="zh-CN" altLang="en-US"/>
          </a:p>
        </p:txBody>
      </p:sp>
    </p:spTree>
    <p:extLst>
      <p:ext uri="{BB962C8B-B14F-4D97-AF65-F5344CB8AC3E}">
        <p14:creationId xmlns:p14="http://schemas.microsoft.com/office/powerpoint/2010/main" val="1522193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接下来，我将介绍本文具体的解决方案。</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16</a:t>
            </a:fld>
            <a:endParaRPr lang="zh-CN" altLang="en-US"/>
          </a:p>
        </p:txBody>
      </p:sp>
    </p:spTree>
    <p:extLst>
      <p:ext uri="{BB962C8B-B14F-4D97-AF65-F5344CB8AC3E}">
        <p14:creationId xmlns:p14="http://schemas.microsoft.com/office/powerpoint/2010/main" val="2636069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首先，为解决解空间无限的问题，我们采用区域离散化方法，分割连续网络区域</a:t>
            </a:r>
            <a:endParaRPr lang="en-US" altLang="zh-CN" dirty="0"/>
          </a:p>
          <a:p>
            <a:r>
              <a:rPr lang="zh-CN" altLang="en-US" dirty="0"/>
              <a:t>通过将充电功率函数近似表示为分段常数，我们可以根据这一分段方式用一系列同心圆将</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17</a:t>
            </a:fld>
            <a:endParaRPr lang="zh-CN" altLang="en-US"/>
          </a:p>
        </p:txBody>
      </p:sp>
    </p:spTree>
    <p:extLst>
      <p:ext uri="{BB962C8B-B14F-4D97-AF65-F5344CB8AC3E}">
        <p14:creationId xmlns:p14="http://schemas.microsoft.com/office/powerpoint/2010/main" val="1814068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为解决上一步离散化对后续路径规划问题带来的困难，我们进行进一步离散</a:t>
            </a:r>
            <a:endParaRPr lang="en-US" altLang="zh-CN" dirty="0"/>
          </a:p>
          <a:p>
            <a:r>
              <a:rPr lang="zh-CN" altLang="en-US" dirty="0"/>
              <a:t>我们用圆内接正多边形代替圆，进而将原来的离散子区域变为一系列多边形子区域。</a:t>
            </a:r>
            <a:endParaRPr lang="en-US" altLang="zh-CN" dirty="0"/>
          </a:p>
          <a:p>
            <a:r>
              <a:rPr lang="zh-CN" altLang="en-US" dirty="0"/>
              <a:t>通过合理设置参数，我们可将离散后的充电功率函数表示为下列公式</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18</a:t>
            </a:fld>
            <a:endParaRPr lang="zh-CN" altLang="en-US"/>
          </a:p>
        </p:txBody>
      </p:sp>
    </p:spTree>
    <p:extLst>
      <p:ext uri="{BB962C8B-B14F-4D97-AF65-F5344CB8AC3E}">
        <p14:creationId xmlns:p14="http://schemas.microsoft.com/office/powerpoint/2010/main" val="3791077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zh-CN" altLang="en-US" sz="1200" b="1" dirty="0"/>
                  <a:t>当近似充电功率函数的参数设置如前文所述时，可以得出</a:t>
                </a:r>
                <a:r>
                  <a:rPr lang="zh-CN" altLang="en-US" sz="1200" b="1" dirty="0">
                    <a:solidFill>
                      <a:srgbClr val="FF0000"/>
                    </a:solidFill>
                  </a:rPr>
                  <a:t>近似充电功率和离散化网络区域造成的误差可被限制为</a:t>
                </a:r>
                <a14:m>
                  <m:oMath xmlns:m="http://schemas.openxmlformats.org/officeDocument/2006/math">
                    <m:r>
                      <a:rPr lang="zh-CN" altLang="en-US" sz="1200" b="1" i="1" smtClean="0">
                        <a:solidFill>
                          <a:srgbClr val="FF0000"/>
                        </a:solidFill>
                        <a:latin typeface="Cambria Math" panose="02040503050406030204" pitchFamily="18" charset="0"/>
                      </a:rPr>
                      <m:t>𝝐</m:t>
                    </m:r>
                  </m:oMath>
                </a14:m>
                <a:r>
                  <a:rPr lang="zh-CN" altLang="en-US" dirty="0"/>
                  <a:t>，即最差情况下近似功率不会低于真实功率的</a:t>
                </a:r>
                <a:r>
                  <a:rPr lang="en-US" altLang="zh-CN" dirty="0"/>
                  <a:t>1-</a:t>
                </a:r>
                <a14:m>
                  <m:oMath xmlns:m="http://schemas.openxmlformats.org/officeDocument/2006/math">
                    <m:r>
                      <a:rPr lang="zh-CN" altLang="en-US" sz="1200" b="1" i="1" smtClean="0">
                        <a:solidFill>
                          <a:srgbClr val="FF0000"/>
                        </a:solidFill>
                        <a:latin typeface="Cambria Math" panose="02040503050406030204" pitchFamily="18" charset="0"/>
                      </a:rPr>
                      <m:t>𝝐</m:t>
                    </m:r>
                  </m:oMath>
                </a14:m>
                <a:r>
                  <a:rPr lang="zh-CN" altLang="en-US" dirty="0"/>
                  <a:t>倍。相对误差可被限制为</a:t>
                </a:r>
                <a:r>
                  <a:rPr lang="en-US" altLang="zh-CN" dirty="0"/>
                  <a:t>1-</a:t>
                </a:r>
                <a14:m>
                  <m:oMath xmlns:m="http://schemas.openxmlformats.org/officeDocument/2006/math">
                    <m:r>
                      <a:rPr lang="zh-CN" altLang="en-US" sz="1200" b="1" i="1" smtClean="0">
                        <a:solidFill>
                          <a:srgbClr val="FF0000"/>
                        </a:solidFill>
                        <a:latin typeface="Cambria Math" panose="02040503050406030204" pitchFamily="18" charset="0"/>
                      </a:rPr>
                      <m:t>𝝐</m:t>
                    </m:r>
                  </m:oMath>
                </a14:m>
                <a:endParaRPr lang="en-US" altLang="zh-CN" dirty="0"/>
              </a:p>
              <a:p>
                <a:r>
                  <a:rPr lang="zh-CN" altLang="en-US" dirty="0"/>
                  <a:t>我们将大于</a:t>
                </a:r>
                <a:r>
                  <a:rPr lang="en-US" altLang="zh-CN" dirty="0"/>
                  <a:t>180°</a:t>
                </a:r>
                <a:r>
                  <a:rPr lang="zh-CN" altLang="en-US" dirty="0"/>
                  <a:t>的内角进行分割，例如图中</a:t>
                </a:r>
                <a:endParaRPr lang="en-US" altLang="zh-CN" dirty="0"/>
              </a:p>
              <a:p>
                <a:r>
                  <a:rPr lang="en-US" altLang="zh-CN" dirty="0"/>
                  <a:t>A</a:t>
                </a:r>
                <a:r>
                  <a:rPr lang="zh-CN" altLang="en-US" dirty="0"/>
                  <a:t>划分为</a:t>
                </a:r>
                <a:r>
                  <a:rPr lang="en-US" altLang="zh-CN" dirty="0"/>
                  <a:t>A1</a:t>
                </a:r>
                <a:r>
                  <a:rPr lang="zh-CN" altLang="en-US" dirty="0"/>
                  <a:t>和</a:t>
                </a:r>
                <a:r>
                  <a:rPr lang="en-US" altLang="zh-CN" dirty="0"/>
                  <a:t>A2</a:t>
                </a:r>
                <a:r>
                  <a:rPr lang="zh-CN" altLang="en-US" dirty="0"/>
                  <a:t>；</a:t>
                </a:r>
                <a:endParaRPr lang="en-US" altLang="zh-CN" dirty="0"/>
              </a:p>
              <a:p>
                <a:r>
                  <a:rPr lang="en-US" altLang="zh-CN" dirty="0"/>
                  <a:t>B</a:t>
                </a:r>
                <a:r>
                  <a:rPr lang="zh-CN" altLang="en-US" dirty="0"/>
                  <a:t>划分为</a:t>
                </a:r>
                <a:r>
                  <a:rPr lang="en-US" altLang="zh-CN" dirty="0"/>
                  <a:t>B1</a:t>
                </a:r>
                <a:r>
                  <a:rPr lang="zh-CN" altLang="en-US" dirty="0"/>
                  <a:t>、</a:t>
                </a:r>
                <a:r>
                  <a:rPr lang="en-US" altLang="zh-CN" dirty="0"/>
                  <a:t>B2</a:t>
                </a:r>
                <a:r>
                  <a:rPr lang="zh-CN" altLang="en-US" dirty="0"/>
                  <a:t>和</a:t>
                </a:r>
                <a:r>
                  <a:rPr lang="en-US" altLang="zh-CN" dirty="0"/>
                  <a:t>B3</a:t>
                </a:r>
              </a:p>
              <a:p>
                <a:r>
                  <a:rPr lang="zh-CN" altLang="en-US" dirty="0"/>
                  <a:t>最终连续网络区域被分割为若干凸多边形子区域，用集合</a:t>
                </a:r>
                <a:r>
                  <a:rPr lang="en-US" altLang="zh-CN" dirty="0"/>
                  <a:t>Z</a:t>
                </a:r>
                <a:r>
                  <a:rPr lang="zh-CN" altLang="en-US" dirty="0"/>
                  <a:t>表示</a:t>
                </a:r>
              </a:p>
            </p:txBody>
          </p:sp>
        </mc:Choice>
        <mc:Fallback xmlns="">
          <p:sp>
            <p:nvSpPr>
              <p:cNvPr id="3" name="备注占位符 2"/>
              <p:cNvSpPr>
                <a:spLocks noGrp="1"/>
              </p:cNvSpPr>
              <p:nvPr>
                <p:ph type="body" idx="1"/>
              </p:nvPr>
            </p:nvSpPr>
            <p:spPr/>
            <p:txBody>
              <a:bodyPr/>
              <a:lstStyle/>
              <a:p>
                <a:r>
                  <a:rPr lang="zh-CN" altLang="en-US" sz="1200" b="1" dirty="0"/>
                  <a:t>当近似充电功率函数的参数设置如前文所述时，可以得出</a:t>
                </a:r>
                <a:r>
                  <a:rPr lang="zh-CN" altLang="en-US" sz="1200" b="1" dirty="0">
                    <a:solidFill>
                      <a:srgbClr val="FF0000"/>
                    </a:solidFill>
                  </a:rPr>
                  <a:t>近似充电功率和离散化网络区域造成的误差可被限制为</a:t>
                </a:r>
                <a:r>
                  <a:rPr lang="zh-CN" altLang="en-US" sz="1200" b="1" i="0">
                    <a:solidFill>
                      <a:srgbClr val="FF0000"/>
                    </a:solidFill>
                    <a:latin typeface="Cambria Math" panose="02040503050406030204" pitchFamily="18" charset="0"/>
                  </a:rPr>
                  <a:t>𝝐</a:t>
                </a:r>
                <a:r>
                  <a:rPr lang="zh-CN" altLang="en-US" dirty="0"/>
                  <a:t>，即最差情况下近似功率不会低于真实功率的</a:t>
                </a:r>
                <a:r>
                  <a:rPr lang="en-US" altLang="zh-CN" dirty="0"/>
                  <a:t>1-</a:t>
                </a:r>
                <a:r>
                  <a:rPr lang="zh-CN" altLang="en-US" sz="1200" b="1" i="0">
                    <a:solidFill>
                      <a:srgbClr val="FF0000"/>
                    </a:solidFill>
                    <a:latin typeface="Cambria Math" panose="02040503050406030204" pitchFamily="18" charset="0"/>
                  </a:rPr>
                  <a:t>𝝐</a:t>
                </a:r>
                <a:r>
                  <a:rPr lang="zh-CN" altLang="en-US" dirty="0"/>
                  <a:t>倍。相对误差可被限制为</a:t>
                </a:r>
                <a:r>
                  <a:rPr lang="en-US" altLang="zh-CN" dirty="0"/>
                  <a:t>1-</a:t>
                </a:r>
                <a:r>
                  <a:rPr lang="zh-CN" altLang="en-US" sz="1200" b="1" i="0">
                    <a:solidFill>
                      <a:srgbClr val="FF0000"/>
                    </a:solidFill>
                    <a:latin typeface="Cambria Math" panose="02040503050406030204" pitchFamily="18" charset="0"/>
                  </a:rPr>
                  <a:t>𝝐</a:t>
                </a:r>
                <a:endParaRPr lang="en-US" altLang="zh-CN" dirty="0"/>
              </a:p>
              <a:p>
                <a:r>
                  <a:rPr lang="zh-CN" altLang="en-US" dirty="0"/>
                  <a:t>我们将大于</a:t>
                </a:r>
                <a:r>
                  <a:rPr lang="en-US" altLang="zh-CN" dirty="0"/>
                  <a:t>180°</a:t>
                </a:r>
                <a:r>
                  <a:rPr lang="zh-CN" altLang="en-US" dirty="0"/>
                  <a:t>的内角进行分割，例如图中</a:t>
                </a:r>
                <a:endParaRPr lang="en-US" altLang="zh-CN" dirty="0"/>
              </a:p>
              <a:p>
                <a:r>
                  <a:rPr lang="en-US" altLang="zh-CN" dirty="0"/>
                  <a:t>A</a:t>
                </a:r>
                <a:r>
                  <a:rPr lang="zh-CN" altLang="en-US" dirty="0"/>
                  <a:t>划分为</a:t>
                </a:r>
                <a:r>
                  <a:rPr lang="en-US" altLang="zh-CN" dirty="0"/>
                  <a:t>A1</a:t>
                </a:r>
                <a:r>
                  <a:rPr lang="zh-CN" altLang="en-US" dirty="0"/>
                  <a:t>和</a:t>
                </a:r>
                <a:r>
                  <a:rPr lang="en-US" altLang="zh-CN" dirty="0"/>
                  <a:t>A2</a:t>
                </a:r>
                <a:r>
                  <a:rPr lang="zh-CN" altLang="en-US" dirty="0"/>
                  <a:t>；</a:t>
                </a:r>
                <a:endParaRPr lang="en-US" altLang="zh-CN" dirty="0"/>
              </a:p>
              <a:p>
                <a:r>
                  <a:rPr lang="en-US" altLang="zh-CN" dirty="0"/>
                  <a:t>B</a:t>
                </a:r>
                <a:r>
                  <a:rPr lang="zh-CN" altLang="en-US" dirty="0"/>
                  <a:t>划分为</a:t>
                </a:r>
                <a:r>
                  <a:rPr lang="en-US" altLang="zh-CN" dirty="0"/>
                  <a:t>B1</a:t>
                </a:r>
                <a:r>
                  <a:rPr lang="zh-CN" altLang="en-US" dirty="0"/>
                  <a:t>、</a:t>
                </a:r>
                <a:r>
                  <a:rPr lang="en-US" altLang="zh-CN" dirty="0"/>
                  <a:t>B2</a:t>
                </a:r>
                <a:r>
                  <a:rPr lang="zh-CN" altLang="en-US" dirty="0"/>
                  <a:t>和</a:t>
                </a:r>
                <a:r>
                  <a:rPr lang="en-US" altLang="zh-CN" dirty="0"/>
                  <a:t>B3</a:t>
                </a:r>
              </a:p>
              <a:p>
                <a:r>
                  <a:rPr lang="zh-CN" altLang="en-US" dirty="0"/>
                  <a:t>最终连续网络区域被分割为若干凸多边形子区域，用集合</a:t>
                </a:r>
                <a:r>
                  <a:rPr lang="en-US" altLang="zh-CN" dirty="0"/>
                  <a:t>Z</a:t>
                </a:r>
                <a:r>
                  <a:rPr lang="zh-CN" altLang="en-US" dirty="0"/>
                  <a:t>表示</a:t>
                </a:r>
              </a:p>
            </p:txBody>
          </p:sp>
        </mc:Fallback>
      </mc:AlternateContent>
      <p:sp>
        <p:nvSpPr>
          <p:cNvPr id="4" name="灯片编号占位符 3"/>
          <p:cNvSpPr>
            <a:spLocks noGrp="1"/>
          </p:cNvSpPr>
          <p:nvPr>
            <p:ph type="sldNum" sz="quarter" idx="10"/>
          </p:nvPr>
        </p:nvSpPr>
        <p:spPr/>
        <p:txBody>
          <a:bodyPr/>
          <a:lstStyle/>
          <a:p>
            <a:fld id="{97659359-B67A-4443-BF86-D23BC152A3EA}" type="slidenum">
              <a:rPr lang="zh-CN" altLang="en-US" smtClean="0"/>
              <a:t>19</a:t>
            </a:fld>
            <a:endParaRPr lang="zh-CN" altLang="en-US"/>
          </a:p>
        </p:txBody>
      </p:sp>
    </p:spTree>
    <p:extLst>
      <p:ext uri="{BB962C8B-B14F-4D97-AF65-F5344CB8AC3E}">
        <p14:creationId xmlns:p14="http://schemas.microsoft.com/office/powerpoint/2010/main" val="4163551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在进行离散化后，解空间被降为有限集，进而可将</a:t>
            </a:r>
            <a:r>
              <a:rPr lang="en-US" altLang="zh-CN" dirty="0"/>
              <a:t>CEO</a:t>
            </a:r>
            <a:r>
              <a:rPr lang="zh-CN" altLang="en-US" dirty="0"/>
              <a:t>问题转化为</a:t>
            </a:r>
            <a:r>
              <a:rPr lang="en-US" altLang="zh-CN" dirty="0"/>
              <a:t>CEO-R</a:t>
            </a:r>
            <a:r>
              <a:rPr lang="zh-CN" altLang="en-US" dirty="0"/>
              <a:t>问题，</a:t>
            </a:r>
            <a:endParaRPr lang="en-US" altLang="zh-CN" dirty="0"/>
          </a:p>
          <a:p>
            <a:r>
              <a:rPr lang="zh-CN" altLang="en-US" dirty="0"/>
              <a:t>至此，我们解决了本文的第二点挑战，即解空间无限性</a:t>
            </a:r>
            <a:endParaRPr lang="en-US" altLang="zh-CN" dirty="0"/>
          </a:p>
          <a:p>
            <a:r>
              <a:rPr lang="zh-CN" altLang="en-US" dirty="0"/>
              <a:t>但转化后的</a:t>
            </a:r>
            <a:r>
              <a:rPr lang="en-US" altLang="zh-CN" dirty="0"/>
              <a:t>CEO-R</a:t>
            </a:r>
            <a:r>
              <a:rPr lang="zh-CN" altLang="en-US" dirty="0"/>
              <a:t>问题是一个非线性组合优化问题，解决仍有难度</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20</a:t>
            </a:fld>
            <a:endParaRPr lang="zh-CN" altLang="en-US"/>
          </a:p>
        </p:txBody>
      </p:sp>
    </p:spTree>
    <p:extLst>
      <p:ext uri="{BB962C8B-B14F-4D97-AF65-F5344CB8AC3E}">
        <p14:creationId xmlns:p14="http://schemas.microsoft.com/office/powerpoint/2010/main" val="622199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接下来介绍充电车路径构建问题的解决方法。</a:t>
            </a:r>
            <a:endParaRPr lang="en-US" altLang="zh-CN" dirty="0"/>
          </a:p>
          <a:p>
            <a:r>
              <a:rPr lang="zh-CN" altLang="en-US" dirty="0"/>
              <a:t>原</a:t>
            </a:r>
            <a:r>
              <a:rPr lang="en-US" altLang="zh-CN" dirty="0"/>
              <a:t>CEO</a:t>
            </a:r>
            <a:r>
              <a:rPr lang="zh-CN" altLang="en-US" dirty="0"/>
              <a:t>问题中，需要解决的路径规划问题可规约为</a:t>
            </a:r>
            <a:r>
              <a:rPr lang="en-US" altLang="zh-CN" dirty="0"/>
              <a:t>TSP</a:t>
            </a:r>
            <a:r>
              <a:rPr lang="zh-CN" altLang="en-US" dirty="0"/>
              <a:t>问题；</a:t>
            </a:r>
            <a:endParaRPr lang="en-US" altLang="zh-CN" dirty="0"/>
          </a:p>
          <a:p>
            <a:r>
              <a:rPr lang="zh-CN" altLang="en-US" dirty="0"/>
              <a:t>而转化后的</a:t>
            </a:r>
            <a:r>
              <a:rPr lang="en-US" altLang="zh-CN" dirty="0"/>
              <a:t>CEO-R</a:t>
            </a:r>
            <a:r>
              <a:rPr lang="zh-CN" altLang="en-US" dirty="0"/>
              <a:t>问题中的路径规划则被转化成求解遍历多区域的路径问题。</a:t>
            </a:r>
            <a:endParaRPr lang="en-US" altLang="zh-CN" dirty="0"/>
          </a:p>
          <a:p>
            <a:r>
              <a:rPr lang="zh-CN" altLang="en-US" dirty="0"/>
              <a:t>在第一步的圆形区域离散化后，对于产生的曲边多边形子区域，没有好的办法可以求得最优路径；</a:t>
            </a:r>
            <a:endParaRPr lang="en-US" altLang="zh-CN" dirty="0"/>
          </a:p>
          <a:p>
            <a:r>
              <a:rPr lang="zh-CN" altLang="en-US" dirty="0"/>
              <a:t>因此我们进行了下一步的多边形区域离散化。然而对于产生的非凸多边形子区域，求最优路径时</a:t>
            </a:r>
            <a:r>
              <a:rPr lang="en-US" altLang="zh-CN" dirty="0"/>
              <a:t>NP</a:t>
            </a:r>
            <a:r>
              <a:rPr lang="zh-CN" altLang="en-US" dirty="0"/>
              <a:t>难的；</a:t>
            </a:r>
            <a:endParaRPr lang="en-US" altLang="zh-CN" dirty="0"/>
          </a:p>
          <a:p>
            <a:r>
              <a:rPr lang="zh-CN" altLang="en-US" dirty="0"/>
              <a:t>从而我们将非凸区域转化为凸区域后，该路径问题变为多项式时间内可解。我们可利用巡游多边形问题的有效算法求得最优路径。</a:t>
            </a:r>
            <a:endParaRPr lang="en-US" altLang="zh-CN" dirty="0"/>
          </a:p>
          <a:p>
            <a:r>
              <a:rPr lang="zh-CN" altLang="en-US" dirty="0"/>
              <a:t>至此，我们解决了本文的第三个挑战。</a:t>
            </a:r>
            <a:endParaRPr lang="en-US" altLang="zh-CN"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21</a:t>
            </a:fld>
            <a:endParaRPr lang="zh-CN" altLang="en-US"/>
          </a:p>
        </p:txBody>
      </p:sp>
    </p:spTree>
    <p:extLst>
      <p:ext uri="{BB962C8B-B14F-4D97-AF65-F5344CB8AC3E}">
        <p14:creationId xmlns:p14="http://schemas.microsoft.com/office/powerpoint/2010/main" val="1447171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之后，为解决</a:t>
            </a:r>
            <a:r>
              <a:rPr lang="en-US" altLang="zh-CN" dirty="0"/>
              <a:t>CEO-R</a:t>
            </a:r>
            <a:r>
              <a:rPr lang="zh-CN" altLang="en-US" dirty="0"/>
              <a:t>问题，本文设计了一种高效的近似算法，简要步骤如下：</a:t>
            </a:r>
            <a:endParaRPr lang="en-US" altLang="zh-CN" dirty="0"/>
          </a:p>
          <a:p>
            <a:pPr marL="228600" indent="-228600">
              <a:buAutoNum type="arabicPeriod"/>
            </a:pPr>
            <a:r>
              <a:rPr lang="zh-CN" altLang="en-US" dirty="0"/>
              <a:t>由于选区域问题与路径问题互相耦合，因此本算法同时着手两个问题，进行两方面的同步计算；</a:t>
            </a:r>
            <a:endParaRPr lang="en-US" altLang="zh-CN" dirty="0"/>
          </a:p>
          <a:p>
            <a:pPr marL="228600" indent="-228600">
              <a:buAutoNum type="arabicPeriod"/>
            </a:pPr>
            <a:r>
              <a:rPr lang="zh-CN" altLang="en-US" dirty="0"/>
              <a:t>通过计算成本收益比，评价各子区域的优劣，采用贪心策略进行选择；</a:t>
            </a:r>
            <a:endParaRPr lang="en-US" altLang="zh-CN" dirty="0"/>
          </a:p>
          <a:p>
            <a:pPr marL="228600" indent="-228600">
              <a:buAutoNum type="arabicPeriod"/>
            </a:pPr>
            <a:r>
              <a:rPr lang="zh-CN" altLang="en-US" dirty="0"/>
              <a:t>若成本收益比为</a:t>
            </a:r>
            <a:r>
              <a:rPr lang="en-US" altLang="zh-CN" dirty="0"/>
              <a:t>0</a:t>
            </a:r>
            <a:r>
              <a:rPr lang="zh-CN" altLang="en-US" dirty="0"/>
              <a:t>或负，则跳出循环；</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22</a:t>
            </a:fld>
            <a:endParaRPr lang="zh-CN" altLang="en-US"/>
          </a:p>
        </p:txBody>
      </p:sp>
    </p:spTree>
    <p:extLst>
      <p:ext uri="{BB962C8B-B14F-4D97-AF65-F5344CB8AC3E}">
        <p14:creationId xmlns:p14="http://schemas.microsoft.com/office/powerpoint/2010/main" val="3897380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en-US" altLang="zh-CN" dirty="0"/>
              <a:t>4. </a:t>
            </a:r>
            <a:r>
              <a:rPr lang="zh-CN" altLang="en-US" dirty="0"/>
              <a:t>在每次选择元素后，更新路径规划与路径消耗；</a:t>
            </a:r>
            <a:endParaRPr lang="en-US" altLang="zh-CN" dirty="0"/>
          </a:p>
          <a:p>
            <a:r>
              <a:rPr lang="en-US" altLang="zh-CN" dirty="0"/>
              <a:t>5. </a:t>
            </a:r>
            <a:r>
              <a:rPr lang="zh-CN" altLang="en-US" dirty="0"/>
              <a:t>当某次迭代的最优选择超出约束时放弃，选择满足约束条件的次优解直至能量预算分配完；</a:t>
            </a:r>
            <a:endParaRPr lang="en-US" altLang="zh-CN" dirty="0"/>
          </a:p>
          <a:p>
            <a:r>
              <a:rPr lang="en-US" altLang="zh-CN" dirty="0"/>
              <a:t>6. </a:t>
            </a:r>
            <a:r>
              <a:rPr lang="zh-CN" altLang="en-US" dirty="0"/>
              <a:t>将选择结果与基准对比值比较后输出。</a:t>
            </a:r>
            <a:endParaRPr lang="en-US" altLang="zh-CN"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23</a:t>
            </a:fld>
            <a:endParaRPr lang="zh-CN" altLang="en-US"/>
          </a:p>
        </p:txBody>
      </p:sp>
    </p:spTree>
    <p:extLst>
      <p:ext uri="{BB962C8B-B14F-4D97-AF65-F5344CB8AC3E}">
        <p14:creationId xmlns:p14="http://schemas.microsoft.com/office/powerpoint/2010/main" val="964888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第四部分中，通过理论分析和证明来评估本文方案的性能。</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24</a:t>
            </a:fld>
            <a:endParaRPr lang="zh-CN" altLang="en-US"/>
          </a:p>
        </p:txBody>
      </p:sp>
    </p:spTree>
    <p:extLst>
      <p:ext uri="{BB962C8B-B14F-4D97-AF65-F5344CB8AC3E}">
        <p14:creationId xmlns:p14="http://schemas.microsoft.com/office/powerpoint/2010/main" val="2824778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首先给出</a:t>
            </a:r>
            <a:r>
              <a:rPr lang="en-US" altLang="zh-CN" dirty="0"/>
              <a:t>CEO-R</a:t>
            </a:r>
            <a:r>
              <a:rPr lang="zh-CN" altLang="en-US" dirty="0"/>
              <a:t>问题的</a:t>
            </a:r>
            <a:r>
              <a:rPr lang="en-US" altLang="zh-CN" dirty="0"/>
              <a:t>NP</a:t>
            </a:r>
            <a:r>
              <a:rPr lang="zh-CN" altLang="en-US" dirty="0"/>
              <a:t>难解性证明。</a:t>
            </a:r>
            <a:endParaRPr lang="en-US" altLang="zh-CN" dirty="0"/>
          </a:p>
          <a:p>
            <a:r>
              <a:rPr lang="zh-CN" altLang="en-US" dirty="0"/>
              <a:t>忽略路径相关问题，简化后的</a:t>
            </a:r>
            <a:r>
              <a:rPr lang="en-US" altLang="zh-CN" dirty="0"/>
              <a:t>CEO-R</a:t>
            </a:r>
            <a:r>
              <a:rPr lang="zh-CN" altLang="en-US" dirty="0"/>
              <a:t>问题可被规约为预算约束下的最大化覆盖问题，这一问题是经典的</a:t>
            </a:r>
            <a:r>
              <a:rPr lang="en-US" altLang="zh-CN" dirty="0"/>
              <a:t>NP-Hard</a:t>
            </a:r>
            <a:r>
              <a:rPr lang="zh-CN" altLang="en-US" dirty="0"/>
              <a:t>问题；</a:t>
            </a:r>
            <a:endParaRPr lang="en-US" altLang="zh-CN" dirty="0"/>
          </a:p>
          <a:p>
            <a:r>
              <a:rPr lang="zh-CN" altLang="en-US" dirty="0"/>
              <a:t>另一方面，路径相关问题涉及</a:t>
            </a:r>
            <a:r>
              <a:rPr lang="en-US" altLang="zh-CN" dirty="0"/>
              <a:t>TSP</a:t>
            </a:r>
            <a:r>
              <a:rPr lang="zh-CN" altLang="en-US" dirty="0"/>
              <a:t>，也是</a:t>
            </a:r>
            <a:r>
              <a:rPr lang="en-US" altLang="zh-CN" dirty="0"/>
              <a:t>NP-Hard</a:t>
            </a:r>
            <a:r>
              <a:rPr lang="zh-CN" altLang="en-US" dirty="0"/>
              <a:t>。因此，</a:t>
            </a:r>
            <a:r>
              <a:rPr lang="en-US" altLang="zh-CN" dirty="0"/>
              <a:t>CEO</a:t>
            </a:r>
            <a:r>
              <a:rPr lang="zh-CN" altLang="en-US" dirty="0"/>
              <a:t>问题本质是多个</a:t>
            </a:r>
            <a:r>
              <a:rPr lang="en-US" altLang="zh-CN" dirty="0"/>
              <a:t>NP-Hard</a:t>
            </a:r>
            <a:r>
              <a:rPr lang="zh-CN" altLang="en-US" dirty="0"/>
              <a:t>问题的耦合，亦为</a:t>
            </a:r>
            <a:r>
              <a:rPr lang="en-US" altLang="zh-CN" dirty="0"/>
              <a:t>NP-Hard</a:t>
            </a:r>
            <a:r>
              <a:rPr lang="zh-CN" altLang="en-US" dirty="0"/>
              <a:t>。</a:t>
            </a:r>
            <a:endParaRPr lang="en-US" altLang="zh-CN" dirty="0"/>
          </a:p>
          <a:p>
            <a:r>
              <a:rPr lang="zh-CN" altLang="en-US" dirty="0"/>
              <a:t>因此，设计问题转化与近似算法是必要且有效的。</a:t>
            </a:r>
            <a:endParaRPr lang="en-US" altLang="zh-CN" dirty="0"/>
          </a:p>
          <a:p>
            <a:r>
              <a:rPr lang="zh-CN" altLang="en-US" dirty="0"/>
              <a:t>必要、有效</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25</a:t>
            </a:fld>
            <a:endParaRPr lang="zh-CN" altLang="en-US"/>
          </a:p>
        </p:txBody>
      </p:sp>
    </p:spTree>
    <p:extLst>
      <p:ext uri="{BB962C8B-B14F-4D97-AF65-F5344CB8AC3E}">
        <p14:creationId xmlns:p14="http://schemas.microsoft.com/office/powerpoint/2010/main" val="2179139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本文提出的近似算法在目标函数具有非负、单调、次模性时才具有可靠的近似率，因此，我们对目标函数</a:t>
            </a:r>
            <a:r>
              <a:rPr lang="en-US" altLang="zh-CN" dirty="0"/>
              <a:t>U(X)</a:t>
            </a:r>
            <a:r>
              <a:rPr lang="zh-CN" altLang="en-US" dirty="0"/>
              <a:t>是否具有这三种性质进行证明。</a:t>
            </a:r>
            <a:endParaRPr lang="en-US" altLang="zh-CN" dirty="0"/>
          </a:p>
          <a:p>
            <a:r>
              <a:rPr lang="zh-CN" altLang="en-US" dirty="0"/>
              <a:t>证明过程较为繁琐，具体细节在此略过。</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26</a:t>
            </a:fld>
            <a:endParaRPr lang="zh-CN" altLang="en-US"/>
          </a:p>
        </p:txBody>
      </p:sp>
    </p:spTree>
    <p:extLst>
      <p:ext uri="{BB962C8B-B14F-4D97-AF65-F5344CB8AC3E}">
        <p14:creationId xmlns:p14="http://schemas.microsoft.com/office/powerpoint/2010/main" val="1360096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在单调性证明中，我们利用上述三种性质的可传递性，将</a:t>
            </a:r>
            <a:r>
              <a:rPr lang="en-US" altLang="zh-CN" dirty="0"/>
              <a:t>U(X)</a:t>
            </a:r>
            <a:r>
              <a:rPr lang="zh-CN" altLang="en-US" dirty="0"/>
              <a:t>进行转化，转化为更容易分析的形式，并通过分析比较充电行为产生的收益和由充电排他性引起的附带损失，并对充电行为导致的不同时间段内的监测概率增益与损失进行评估，证明了目标函数的单调性。</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27</a:t>
            </a:fld>
            <a:endParaRPr lang="zh-CN" altLang="en-US"/>
          </a:p>
        </p:txBody>
      </p:sp>
    </p:spTree>
    <p:extLst>
      <p:ext uri="{BB962C8B-B14F-4D97-AF65-F5344CB8AC3E}">
        <p14:creationId xmlns:p14="http://schemas.microsoft.com/office/powerpoint/2010/main" val="1199932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在次模性证明中，对多种不同情况下的被充电、待充电、未充电节点集间的所有可能关系进行分类讨论，并对每种情况下的充电效用增量进行计算推导，最终证明了目标函数次模性成立。</a:t>
            </a:r>
            <a:endParaRPr lang="en-US" altLang="zh-CN" dirty="0"/>
          </a:p>
          <a:p>
            <a:r>
              <a:rPr lang="zh-CN" altLang="en-US" dirty="0"/>
              <a:t>因此，我们证明了本文近似算法具有可靠的近似率。同时，也解决了本文的最后一项挑战。</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28</a:t>
            </a:fld>
            <a:endParaRPr lang="zh-CN" altLang="en-US"/>
          </a:p>
        </p:txBody>
      </p:sp>
    </p:spTree>
    <p:extLst>
      <p:ext uri="{BB962C8B-B14F-4D97-AF65-F5344CB8AC3E}">
        <p14:creationId xmlns:p14="http://schemas.microsoft.com/office/powerpoint/2010/main" val="4294881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最后，通过大量的实验，我们验证了本文提出方案的性能。</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29</a:t>
            </a:fld>
            <a:endParaRPr lang="zh-CN" altLang="en-US"/>
          </a:p>
        </p:txBody>
      </p:sp>
    </p:spTree>
    <p:extLst>
      <p:ext uri="{BB962C8B-B14F-4D97-AF65-F5344CB8AC3E}">
        <p14:creationId xmlns:p14="http://schemas.microsoft.com/office/powerpoint/2010/main" val="16003620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在仿真实验中，为了避免生成的随机事件具有伪随机性，本实验采用来自医疗机构统计的癫痫病人的真实发病数据作为随机事件数据源。</a:t>
            </a:r>
            <a:endParaRPr lang="en-US" altLang="zh-CN" dirty="0"/>
          </a:p>
          <a:p>
            <a:r>
              <a:rPr lang="zh-CN" altLang="en-US" dirty="0"/>
              <a:t>设置三个对比算法与本文方案进行性能比较。</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30</a:t>
            </a:fld>
            <a:endParaRPr lang="zh-CN" altLang="en-US"/>
          </a:p>
        </p:txBody>
      </p:sp>
    </p:spTree>
    <p:extLst>
      <p:ext uri="{BB962C8B-B14F-4D97-AF65-F5344CB8AC3E}">
        <p14:creationId xmlns:p14="http://schemas.microsoft.com/office/powerpoint/2010/main" val="2130947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仿真过程中，通过改变各种网络参数设置，将不同算法的相应的充电效用做对比，可以发现，在不同参数改变的情况下，本文方案明显优于对比算法。</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31</a:t>
            </a:fld>
            <a:endParaRPr lang="zh-CN" altLang="en-US"/>
          </a:p>
        </p:txBody>
      </p:sp>
    </p:spTree>
    <p:extLst>
      <p:ext uri="{BB962C8B-B14F-4D97-AF65-F5344CB8AC3E}">
        <p14:creationId xmlns:p14="http://schemas.microsoft.com/office/powerpoint/2010/main" val="1232818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在仿真实验的基础上，我们在实际场景设置了相应的实验验证算法的实际可行性。我们的实际实验设备如图所示，在一块空旷区域中模拟温度监测网络，以气温统计值作为基准对比量，监测极端气温事件。</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32</a:t>
            </a:fld>
            <a:endParaRPr lang="zh-CN" altLang="en-US"/>
          </a:p>
        </p:txBody>
      </p:sp>
    </p:spTree>
    <p:extLst>
      <p:ext uri="{BB962C8B-B14F-4D97-AF65-F5344CB8AC3E}">
        <p14:creationId xmlns:p14="http://schemas.microsoft.com/office/powerpoint/2010/main" val="3145423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zh-CN" altLang="en-US" dirty="0"/>
              <a:t>通过将实际实验数据与仿真实验数据和理论计算值进行对比，发现实际值较理论值和仿真值偏低，变化趋势一致，说明实验结果契合理论分析。</a:t>
            </a:r>
            <a:endParaRPr lang="en-US" altLang="zh-CN" dirty="0"/>
          </a:p>
          <a:p>
            <a:r>
              <a:rPr lang="zh-CN" altLang="en-US" dirty="0"/>
              <a:t>右图表示，通过与基线算法的对比，在改变网络参数设置的过程中，本文算法始终明显优于其余对比算法。</a:t>
            </a:r>
            <a:endParaRPr lang="en-US" altLang="zh-CN" dirty="0"/>
          </a:p>
          <a:p>
            <a:r>
              <a:rPr lang="zh-CN" altLang="en-US" dirty="0"/>
              <a:t>综合来说，本文方案在实际场景中的应用具有可行性和优越性。</a:t>
            </a:r>
          </a:p>
        </p:txBody>
      </p:sp>
      <p:sp>
        <p:nvSpPr>
          <p:cNvPr id="4" name="灯片编号占位符 3"/>
          <p:cNvSpPr>
            <a:spLocks noGrp="1"/>
          </p:cNvSpPr>
          <p:nvPr>
            <p:ph type="sldNum" sz="quarter" idx="10"/>
          </p:nvPr>
        </p:nvSpPr>
        <p:spPr/>
        <p:txBody>
          <a:bodyPr/>
          <a:lstStyle/>
          <a:p>
            <a:fld id="{97659359-B67A-4443-BF86-D23BC152A3EA}" type="slidenum">
              <a:rPr lang="zh-CN" altLang="en-US" smtClean="0"/>
              <a:t>33</a:t>
            </a:fld>
            <a:endParaRPr lang="zh-CN" altLang="en-US"/>
          </a:p>
        </p:txBody>
      </p:sp>
    </p:spTree>
    <p:extLst>
      <p:ext uri="{BB962C8B-B14F-4D97-AF65-F5344CB8AC3E}">
        <p14:creationId xmlns:p14="http://schemas.microsoft.com/office/powerpoint/2010/main" val="3530867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659359-B67A-4443-BF86-D23BC152A3EA}" type="slidenum">
              <a:rPr lang="zh-CN" altLang="en-US" smtClean="0"/>
              <a:t>34</a:t>
            </a:fld>
            <a:endParaRPr lang="zh-CN" altLang="en-US"/>
          </a:p>
        </p:txBody>
      </p:sp>
    </p:spTree>
    <p:extLst>
      <p:ext uri="{BB962C8B-B14F-4D97-AF65-F5344CB8AC3E}">
        <p14:creationId xmlns:p14="http://schemas.microsoft.com/office/powerpoint/2010/main" val="3541737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Picture 2" descr="C:\Users\miro.wu\Desktop\52fdbb3c13305.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
            <a:ext cx="9144000" cy="57149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advTm="10159">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med" advTm="10159">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Picture 2" descr="C:\Users\miro.wu\Desktop\55aa02f1a9109.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0"/>
            <a:ext cx="9144000"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advTm="10159">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Tm="10159">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6"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6"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2020/10/20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Tm="10159">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2020/10/20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Tm="10159">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2020/10/20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Tm="10159">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ransition spd="med" advTm="10159">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177"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6"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6"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Tm="10159">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Tm="10159">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8"/>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8"/>
            <a:ext cx="6019800" cy="4876271"/>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Tm="10159">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sp>
        <p:nvSpPr>
          <p:cNvPr id="23" name="Picture Placeholder 22"/>
          <p:cNvSpPr>
            <a:spLocks noGrp="1"/>
          </p:cNvSpPr>
          <p:nvPr>
            <p:ph type="pic" sz="quarter" idx="10"/>
          </p:nvPr>
        </p:nvSpPr>
        <p:spPr>
          <a:xfrm>
            <a:off x="0" y="0"/>
            <a:ext cx="9144000" cy="5715000"/>
          </a:xfrm>
          <a:prstGeom prst="rect">
            <a:avLst/>
          </a:prstGeom>
        </p:spPr>
        <p:txBody>
          <a:bodyPr/>
          <a:lstStyle/>
          <a:p>
            <a:pPr lvl="0"/>
            <a:endParaRPr lang="en-US" noProof="0"/>
          </a:p>
        </p:txBody>
      </p:sp>
    </p:spTree>
  </p:cSld>
  <p:clrMapOvr>
    <a:masterClrMapping/>
  </p:clrMapOvr>
  <p:transition spd="med" advTm="10159">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5296962"/>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2020/10/20</a:t>
            </a:fld>
            <a:endParaRPr lang="zh-CN" altLang="en-US"/>
          </a:p>
        </p:txBody>
      </p:sp>
      <p:sp>
        <p:nvSpPr>
          <p:cNvPr id="5" name="页脚占位符 4"/>
          <p:cNvSpPr>
            <a:spLocks noGrp="1"/>
          </p:cNvSpPr>
          <p:nvPr>
            <p:ph type="ftr" sz="quarter" idx="3"/>
          </p:nvPr>
        </p:nvSpPr>
        <p:spPr>
          <a:xfrm>
            <a:off x="3124200" y="5296962"/>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advTm="10159">
    <p:cover dir="u"/>
  </p:transition>
  <p:txStyles>
    <p:titleStyle>
      <a:lvl1pPr algn="ctr" defTabSz="914354" rtl="0" eaLnBrk="1" latinLnBrk="0" hangingPunct="1">
        <a:spcBef>
          <a:spcPct val="0"/>
        </a:spcBef>
        <a:buNone/>
        <a:defRPr sz="4400" kern="1200">
          <a:solidFill>
            <a:schemeClr val="tx1"/>
          </a:solidFill>
          <a:latin typeface="+mj-lt"/>
          <a:ea typeface="+mj-ea"/>
          <a:cs typeface="+mj-cs"/>
        </a:defRPr>
      </a:lvl1pPr>
    </p:titleStyle>
    <p:bodyStyle>
      <a:lvl1pPr marL="342883" indent="-342883" algn="l" defTabSz="914354"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13" indent="-285736" algn="l" defTabSz="914354"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44" indent="-228589" algn="l" defTabSz="91435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297"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1"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7"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3"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6"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0.png"/><Relationship Id="rId4" Type="http://schemas.openxmlformats.org/officeDocument/2006/relationships/image" Target="../media/image140.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emf"/><Relationship Id="rId5" Type="http://schemas.openxmlformats.org/officeDocument/2006/relationships/package" Target="../embeddings/Microsoft_Visio_Drawing.vsdx"/><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18.xml"/><Relationship Id="rId7" Type="http://schemas.openxmlformats.org/officeDocument/2006/relationships/image" Target="../media/image17.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package" Target="../embeddings/Microsoft_Visio_Drawing1.vsdx"/><Relationship Id="rId5" Type="http://schemas.openxmlformats.org/officeDocument/2006/relationships/image" Target="../media/image33.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19.xml"/><Relationship Id="rId7" Type="http://schemas.openxmlformats.org/officeDocument/2006/relationships/image" Target="../media/image18.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package" Target="../embeddings/Microsoft_Visio_Drawing2.vsdx"/><Relationship Id="rId5" Type="http://schemas.openxmlformats.org/officeDocument/2006/relationships/image" Target="../media/image36.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9.emf"/><Relationship Id="rId5" Type="http://schemas.openxmlformats.org/officeDocument/2006/relationships/package" Target="../embeddings/Microsoft_Visio_Drawing3.vsdx"/><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notesSlide" Target="../notesSlides/notesSlide27.xml"/><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2.emf"/><Relationship Id="rId11" Type="http://schemas.openxmlformats.org/officeDocument/2006/relationships/image" Target="../media/image51.png"/><Relationship Id="rId5" Type="http://schemas.openxmlformats.org/officeDocument/2006/relationships/package" Target="../embeddings/Microsoft_Visio_Drawing4.vsdx"/><Relationship Id="rId10" Type="http://schemas.openxmlformats.org/officeDocument/2006/relationships/image" Target="../media/image50.png"/><Relationship Id="rId4" Type="http://schemas.openxmlformats.org/officeDocument/2006/relationships/image" Target="../media/image4.png"/><Relationship Id="rId9" Type="http://schemas.openxmlformats.org/officeDocument/2006/relationships/image" Target="../media/image49.png"/><Relationship Id="rId14" Type="http://schemas.openxmlformats.org/officeDocument/2006/relationships/image" Target="../media/image54.png"/></Relationships>
</file>

<file path=ppt/slides/_rels/slide28.xml.rels><?xml version="1.0" encoding="UTF-8" standalone="yes"?>
<Relationships xmlns="http://schemas.openxmlformats.org/package/2006/relationships"><Relationship Id="rId8" Type="http://schemas.openxmlformats.org/officeDocument/2006/relationships/image" Target="../media/image34.emf"/><Relationship Id="rId13" Type="http://schemas.openxmlformats.org/officeDocument/2006/relationships/package" Target="../embeddings/Microsoft_Visio_Drawing9.vsdx"/><Relationship Id="rId3" Type="http://schemas.openxmlformats.org/officeDocument/2006/relationships/notesSlide" Target="../notesSlides/notesSlide28.xml"/><Relationship Id="rId7" Type="http://schemas.openxmlformats.org/officeDocument/2006/relationships/package" Target="../embeddings/Microsoft_Visio_Drawing6.vsdx"/><Relationship Id="rId12" Type="http://schemas.openxmlformats.org/officeDocument/2006/relationships/image" Target="../media/image36.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3.emf"/><Relationship Id="rId11" Type="http://schemas.openxmlformats.org/officeDocument/2006/relationships/package" Target="../embeddings/Microsoft_Visio_Drawing8.vsdx"/><Relationship Id="rId5" Type="http://schemas.openxmlformats.org/officeDocument/2006/relationships/package" Target="../embeddings/Microsoft_Visio_Drawing5.vsdx"/><Relationship Id="rId15" Type="http://schemas.openxmlformats.org/officeDocument/2006/relationships/image" Target="../media/image60.png"/><Relationship Id="rId10" Type="http://schemas.openxmlformats.org/officeDocument/2006/relationships/image" Target="../media/image35.emf"/><Relationship Id="rId4" Type="http://schemas.openxmlformats.org/officeDocument/2006/relationships/image" Target="../media/image4.png"/><Relationship Id="rId9" Type="http://schemas.openxmlformats.org/officeDocument/2006/relationships/package" Target="../embeddings/Microsoft_Visio_Drawing7.vsdx"/><Relationship Id="rId14" Type="http://schemas.openxmlformats.org/officeDocument/2006/relationships/image" Target="../media/image37.emf"/></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7.png"/><Relationship Id="rId3" Type="http://schemas.openxmlformats.org/officeDocument/2006/relationships/image" Target="../media/image4.png"/><Relationship Id="rId7" Type="http://schemas.openxmlformats.org/officeDocument/2006/relationships/image" Target="../media/image55.png"/><Relationship Id="rId12"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69.png"/><Relationship Id="rId5" Type="http://schemas.openxmlformats.org/officeDocument/2006/relationships/image" Target="../media/image43.png"/><Relationship Id="rId15" Type="http://schemas.openxmlformats.org/officeDocument/2006/relationships/image" Target="../media/image59.png"/><Relationship Id="rId10" Type="http://schemas.openxmlformats.org/officeDocument/2006/relationships/image" Target="../media/image68.png"/><Relationship Id="rId4" Type="http://schemas.openxmlformats.org/officeDocument/2006/relationships/image" Target="../media/image42.png"/><Relationship Id="rId9" Type="http://schemas.openxmlformats.org/officeDocument/2006/relationships/image" Target="../media/image67.png"/><Relationship Id="rId1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60.emf"/><Relationship Id="rId5" Type="http://schemas.openxmlformats.org/officeDocument/2006/relationships/package" Target="../embeddings/Microsoft_Visio_Drawing10.vsdx"/><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437564" y="1523667"/>
            <a:ext cx="8310904" cy="2495941"/>
          </a:xfrm>
          <a:prstGeom prst="roundRect">
            <a:avLst/>
          </a:prstGeom>
          <a:solidFill>
            <a:srgbClr val="396AA8"/>
          </a:solidFill>
          <a:ln w="22225">
            <a:solidFill>
              <a:srgbClr val="29528A"/>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sp>
        <p:nvSpPr>
          <p:cNvPr id="31" name="椭圆 30"/>
          <p:cNvSpPr/>
          <p:nvPr/>
        </p:nvSpPr>
        <p:spPr>
          <a:xfrm>
            <a:off x="6001610" y="-141195"/>
            <a:ext cx="659694" cy="663112"/>
          </a:xfrm>
          <a:prstGeom prst="ellipse">
            <a:avLst/>
          </a:prstGeom>
          <a:gradFill>
            <a:gsLst>
              <a:gs pos="100000">
                <a:srgbClr val="555354"/>
              </a:gs>
              <a:gs pos="9000">
                <a:srgbClr val="373536"/>
              </a:gs>
            </a:gsLst>
            <a:lin ang="54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sp>
        <p:nvSpPr>
          <p:cNvPr id="34" name="椭圆 33"/>
          <p:cNvSpPr/>
          <p:nvPr/>
        </p:nvSpPr>
        <p:spPr>
          <a:xfrm>
            <a:off x="1086814" y="4227573"/>
            <a:ext cx="496644" cy="499218"/>
          </a:xfrm>
          <a:prstGeom prst="ellipse">
            <a:avLst/>
          </a:prstGeom>
          <a:gradFill>
            <a:gsLst>
              <a:gs pos="78000">
                <a:schemeClr val="accent1"/>
              </a:gs>
              <a:gs pos="46000">
                <a:schemeClr val="accent4"/>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sp>
        <p:nvSpPr>
          <p:cNvPr id="38" name="椭圆 37"/>
          <p:cNvSpPr/>
          <p:nvPr/>
        </p:nvSpPr>
        <p:spPr>
          <a:xfrm>
            <a:off x="8934952" y="2932374"/>
            <a:ext cx="360040" cy="361906"/>
          </a:xfrm>
          <a:prstGeom prst="ellipse">
            <a:avLst/>
          </a:prstGeom>
          <a:gradFill>
            <a:gsLst>
              <a:gs pos="27000">
                <a:schemeClr val="accent1"/>
              </a:gs>
              <a:gs pos="76000">
                <a:schemeClr val="accent4"/>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sp>
        <p:nvSpPr>
          <p:cNvPr id="43" name="椭圆 42"/>
          <p:cNvSpPr/>
          <p:nvPr/>
        </p:nvSpPr>
        <p:spPr>
          <a:xfrm>
            <a:off x="7112725" y="1001636"/>
            <a:ext cx="261737" cy="26309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sp>
        <p:nvSpPr>
          <p:cNvPr id="19" name="TextBox 18"/>
          <p:cNvSpPr txBox="1"/>
          <p:nvPr/>
        </p:nvSpPr>
        <p:spPr>
          <a:xfrm>
            <a:off x="1308021" y="1736715"/>
            <a:ext cx="6406346" cy="830997"/>
          </a:xfrm>
          <a:prstGeom prst="rect">
            <a:avLst/>
          </a:prstGeom>
          <a:noFill/>
          <a:ln>
            <a:noFill/>
          </a:ln>
        </p:spPr>
        <p:txBody>
          <a:bodyPr wrap="square" rtlCol="0">
            <a:spAutoFit/>
          </a:bodyPr>
          <a:lstStyle/>
          <a:p>
            <a:pPr algn="ctr"/>
            <a:r>
              <a:rPr lang="en-US" altLang="zh-CN" sz="2400" b="1" dirty="0">
                <a:solidFill>
                  <a:schemeClr val="bg1"/>
                </a:solidFill>
              </a:rPr>
              <a:t>Trading off Charging and Sensing for Stochastic Events Monitoring in WRSNs</a:t>
            </a:r>
            <a:endParaRPr lang="zh-CN" altLang="en-US" sz="5400" b="1" spc="300" dirty="0">
              <a:solidFill>
                <a:schemeClr val="bg1"/>
              </a:solidFill>
              <a:cs typeface="+mn-ea"/>
              <a:sym typeface="+mn-lt"/>
            </a:endParaRPr>
          </a:p>
        </p:txBody>
      </p:sp>
      <p:sp>
        <p:nvSpPr>
          <p:cNvPr id="37" name="椭圆 36"/>
          <p:cNvSpPr/>
          <p:nvPr/>
        </p:nvSpPr>
        <p:spPr>
          <a:xfrm>
            <a:off x="4156727" y="5138637"/>
            <a:ext cx="853282" cy="857702"/>
          </a:xfrm>
          <a:prstGeom prst="ellipse">
            <a:avLst/>
          </a:prstGeom>
          <a:gradFill flip="none" rotWithShape="1">
            <a:gsLst>
              <a:gs pos="78000">
                <a:srgbClr val="555354"/>
              </a:gs>
              <a:gs pos="46000">
                <a:srgbClr val="373536"/>
              </a:gs>
            </a:gsLst>
            <a:lin ang="18900000" scaled="1"/>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grpSp>
        <p:nvGrpSpPr>
          <p:cNvPr id="5" name="组合 4"/>
          <p:cNvGrpSpPr/>
          <p:nvPr/>
        </p:nvGrpSpPr>
        <p:grpSpPr>
          <a:xfrm>
            <a:off x="1335138" y="-349700"/>
            <a:ext cx="1053397" cy="1080120"/>
            <a:chOff x="1335136" y="-349701"/>
            <a:chExt cx="1053397" cy="1080120"/>
          </a:xfrm>
        </p:grpSpPr>
        <p:sp>
          <p:nvSpPr>
            <p:cNvPr id="32" name="椭圆 31"/>
            <p:cNvSpPr/>
            <p:nvPr/>
          </p:nvSpPr>
          <p:spPr>
            <a:xfrm>
              <a:off x="1335136" y="-349701"/>
              <a:ext cx="1053397" cy="1080120"/>
            </a:xfrm>
            <a:prstGeom prst="ellipse">
              <a:avLst/>
            </a:prstGeom>
            <a:gradFill>
              <a:gsLst>
                <a:gs pos="27000">
                  <a:schemeClr val="accent1"/>
                </a:gs>
                <a:gs pos="76000">
                  <a:schemeClr val="accent4"/>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2883" y="-318664"/>
              <a:ext cx="1017901" cy="1018046"/>
            </a:xfrm>
            <a:prstGeom prst="ellipse">
              <a:avLst/>
            </a:prstGeom>
          </p:spPr>
        </p:pic>
      </p:grpSp>
      <p:grpSp>
        <p:nvGrpSpPr>
          <p:cNvPr id="6" name="组合 5"/>
          <p:cNvGrpSpPr/>
          <p:nvPr/>
        </p:nvGrpSpPr>
        <p:grpSpPr>
          <a:xfrm>
            <a:off x="-429729" y="2589005"/>
            <a:ext cx="867292" cy="861056"/>
            <a:chOff x="-429732" y="2589005"/>
            <a:chExt cx="867292" cy="861056"/>
          </a:xfrm>
        </p:grpSpPr>
        <p:sp>
          <p:nvSpPr>
            <p:cNvPr id="36" name="椭圆 35"/>
            <p:cNvSpPr/>
            <p:nvPr/>
          </p:nvSpPr>
          <p:spPr>
            <a:xfrm>
              <a:off x="-429732" y="2589005"/>
              <a:ext cx="853282" cy="857702"/>
            </a:xfrm>
            <a:prstGeom prst="ellipse">
              <a:avLst/>
            </a:prstGeom>
            <a:solidFill>
              <a:schemeClr val="accent1"/>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937" y="2592359"/>
              <a:ext cx="860497" cy="857702"/>
            </a:xfrm>
            <a:prstGeom prst="ellipse">
              <a:avLst/>
            </a:prstGeom>
          </p:spPr>
        </p:pic>
      </p:grpSp>
      <p:sp>
        <p:nvSpPr>
          <p:cNvPr id="48" name="文本框 47"/>
          <p:cNvSpPr txBox="1"/>
          <p:nvPr/>
        </p:nvSpPr>
        <p:spPr>
          <a:xfrm>
            <a:off x="624051" y="2771636"/>
            <a:ext cx="7861592" cy="1077218"/>
          </a:xfrm>
          <a:prstGeom prst="rect">
            <a:avLst/>
          </a:prstGeom>
          <a:noFill/>
          <a:effectLst/>
        </p:spPr>
        <p:txBody>
          <a:bodyPr wrap="square" rtlCol="0">
            <a:spAutoFit/>
          </a:bodyPr>
          <a:lstStyle/>
          <a:p>
            <a:pPr algn="r"/>
            <a:r>
              <a:rPr lang="en-US" altLang="zh-CN" sz="1400" b="1" dirty="0">
                <a:solidFill>
                  <a:schemeClr val="bg1"/>
                </a:solidFill>
                <a:latin typeface="微软雅黑" panose="020B0503020204020204" pitchFamily="34" charset="-122"/>
                <a:ea typeface="微软雅黑" panose="020B0503020204020204" pitchFamily="34" charset="-122"/>
              </a:rPr>
              <a:t>Yu Sun*, Chi Lin*, </a:t>
            </a:r>
            <a:r>
              <a:rPr lang="en-US" altLang="zh-CN" sz="1400" b="1" dirty="0" err="1">
                <a:solidFill>
                  <a:schemeClr val="bg1"/>
                </a:solidFill>
                <a:latin typeface="微软雅黑" panose="020B0503020204020204" pitchFamily="34" charset="-122"/>
                <a:ea typeface="微软雅黑" panose="020B0503020204020204" pitchFamily="34" charset="-122"/>
              </a:rPr>
              <a:t>Haipeng</a:t>
            </a:r>
            <a:r>
              <a:rPr lang="en-US" altLang="zh-CN" sz="1400" b="1" dirty="0">
                <a:solidFill>
                  <a:schemeClr val="bg1"/>
                </a:solidFill>
                <a:latin typeface="微软雅黑" panose="020B0503020204020204" pitchFamily="34" charset="-122"/>
                <a:ea typeface="微软雅黑" panose="020B0503020204020204" pitchFamily="34" charset="-122"/>
              </a:rPr>
              <a:t> Dai†, </a:t>
            </a:r>
            <a:r>
              <a:rPr lang="en-US" altLang="zh-CN" sz="1400" b="1" dirty="0" err="1">
                <a:solidFill>
                  <a:schemeClr val="bg1"/>
                </a:solidFill>
                <a:latin typeface="微软雅黑" panose="020B0503020204020204" pitchFamily="34" charset="-122"/>
                <a:ea typeface="微软雅黑" panose="020B0503020204020204" pitchFamily="34" charset="-122"/>
              </a:rPr>
              <a:t>Qiang</a:t>
            </a:r>
            <a:r>
              <a:rPr lang="en-US" altLang="zh-CN" sz="1400" b="1" dirty="0">
                <a:solidFill>
                  <a:schemeClr val="bg1"/>
                </a:solidFill>
                <a:latin typeface="微软雅黑" panose="020B0503020204020204" pitchFamily="34" charset="-122"/>
                <a:ea typeface="微软雅黑" panose="020B0503020204020204" pitchFamily="34" charset="-122"/>
              </a:rPr>
              <a:t> Lin‡, Lei Wang*, and </a:t>
            </a:r>
            <a:r>
              <a:rPr lang="en-US" altLang="zh-CN" sz="1400" b="1" dirty="0" err="1">
                <a:solidFill>
                  <a:schemeClr val="bg1"/>
                </a:solidFill>
                <a:latin typeface="微软雅黑" panose="020B0503020204020204" pitchFamily="34" charset="-122"/>
                <a:ea typeface="微软雅黑" panose="020B0503020204020204" pitchFamily="34" charset="-122"/>
              </a:rPr>
              <a:t>Guowei</a:t>
            </a:r>
            <a:r>
              <a:rPr lang="en-US" altLang="zh-CN" sz="1400" b="1" dirty="0">
                <a:solidFill>
                  <a:schemeClr val="bg1"/>
                </a:solidFill>
                <a:latin typeface="微软雅黑" panose="020B0503020204020204" pitchFamily="34" charset="-122"/>
                <a:ea typeface="微软雅黑" panose="020B0503020204020204" pitchFamily="34" charset="-122"/>
              </a:rPr>
              <a:t> Wu*</a:t>
            </a:r>
          </a:p>
          <a:p>
            <a:pPr algn="r"/>
            <a:endParaRPr lang="en-US" altLang="zh-CN" sz="1400" dirty="0">
              <a:solidFill>
                <a:schemeClr val="bg1"/>
              </a:solidFill>
              <a:latin typeface="微软雅黑" panose="020B0503020204020204" pitchFamily="34" charset="-122"/>
              <a:ea typeface="微软雅黑" panose="020B0503020204020204" pitchFamily="34" charset="-122"/>
            </a:endParaRPr>
          </a:p>
          <a:p>
            <a:pPr algn="r"/>
            <a:r>
              <a:rPr lang="en-US" altLang="zh-CN" sz="1200" dirty="0">
                <a:solidFill>
                  <a:schemeClr val="bg1"/>
                </a:solidFill>
                <a:latin typeface="微软雅黑" panose="020B0503020204020204" pitchFamily="34" charset="-122"/>
                <a:ea typeface="微软雅黑" panose="020B0503020204020204" pitchFamily="34" charset="-122"/>
              </a:rPr>
              <a:t>*School of Software Technology, Dalian University of Technology, Dalian 116023, China</a:t>
            </a:r>
          </a:p>
          <a:p>
            <a:pPr algn="r"/>
            <a:r>
              <a:rPr lang="en-US" altLang="zh-CN" sz="1200" dirty="0">
                <a:solidFill>
                  <a:schemeClr val="bg1"/>
                </a:solidFill>
                <a:latin typeface="微软雅黑" panose="020B0503020204020204" pitchFamily="34" charset="-122"/>
                <a:ea typeface="微软雅黑" panose="020B0503020204020204" pitchFamily="34" charset="-122"/>
              </a:rPr>
              <a:t>†State Key Laboratory for Novel Software Technology, Nanjing University, Nanjing 210024, China</a:t>
            </a:r>
          </a:p>
          <a:p>
            <a:pPr algn="r"/>
            <a:r>
              <a:rPr lang="en-US" altLang="zh-CN" sz="1200" dirty="0">
                <a:solidFill>
                  <a:schemeClr val="bg1"/>
                </a:solidFill>
                <a:latin typeface="微软雅黑" panose="020B0503020204020204" pitchFamily="34" charset="-122"/>
                <a:ea typeface="微软雅黑" panose="020B0503020204020204" pitchFamily="34" charset="-122"/>
              </a:rPr>
              <a:t>‡Dalian University of Science and Technology, Dalian 116052, China</a:t>
            </a:r>
            <a:endParaRPr lang="zh-CN" altLang="en-US" sz="1200" dirty="0">
              <a:solidFill>
                <a:schemeClr val="bg1"/>
              </a:solidFill>
              <a:latin typeface="微软雅黑" panose="020B0503020204020204" pitchFamily="34" charset="-122"/>
              <a:ea typeface="微软雅黑" panose="020B0503020204020204" pitchFamily="34" charset="-122"/>
            </a:endParaRPr>
          </a:p>
        </p:txBody>
      </p:sp>
      <p:pic>
        <p:nvPicPr>
          <p:cNvPr id="29" name="图片 28">
            <a:extLst>
              <a:ext uri="{FF2B5EF4-FFF2-40B4-BE49-F238E27FC236}">
                <a16:creationId xmlns:a16="http://schemas.microsoft.com/office/drawing/2014/main" id="{B78A3A4F-0080-4013-B87E-003DDF487A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2187" y="64709"/>
            <a:ext cx="1233140" cy="1116316"/>
          </a:xfrm>
          <a:prstGeom prst="rect">
            <a:avLst/>
          </a:prstGeom>
        </p:spPr>
      </p:pic>
      <p:cxnSp>
        <p:nvCxnSpPr>
          <p:cNvPr id="8" name="直接连接符 7">
            <a:extLst>
              <a:ext uri="{FF2B5EF4-FFF2-40B4-BE49-F238E27FC236}">
                <a16:creationId xmlns:a16="http://schemas.microsoft.com/office/drawing/2014/main" id="{55833B7E-E278-47BE-BE4F-1D03EB9473CD}"/>
              </a:ext>
            </a:extLst>
          </p:cNvPr>
          <p:cNvCxnSpPr>
            <a:cxnSpLocks/>
          </p:cNvCxnSpPr>
          <p:nvPr/>
        </p:nvCxnSpPr>
        <p:spPr>
          <a:xfrm>
            <a:off x="1043613" y="2578133"/>
            <a:ext cx="742802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968324" y="1191453"/>
            <a:ext cx="966628" cy="930121"/>
            <a:chOff x="7367535" y="1520557"/>
            <a:chExt cx="1379483" cy="1327385"/>
          </a:xfrm>
          <a:solidFill>
            <a:srgbClr val="396AA8"/>
          </a:solidFill>
        </p:grpSpPr>
        <p:sp>
          <p:nvSpPr>
            <p:cNvPr id="40" name="椭圆 39"/>
            <p:cNvSpPr/>
            <p:nvPr/>
          </p:nvSpPr>
          <p:spPr>
            <a:xfrm>
              <a:off x="7367535" y="1520557"/>
              <a:ext cx="1379483" cy="1327385"/>
            </a:xfrm>
            <a:prstGeom prst="ellipse">
              <a:avLst/>
            </a:prstGeom>
            <a:grp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0964" y="1528343"/>
              <a:ext cx="1316086" cy="1311811"/>
            </a:xfrm>
            <a:prstGeom prst="ellipse">
              <a:avLst/>
            </a:prstGeom>
            <a:grpFill/>
          </p:spPr>
        </p:pic>
      </p:grpSp>
    </p:spTree>
  </p:cSld>
  <p:clrMapOvr>
    <a:masterClrMapping/>
  </p:clrMapOvr>
  <p:transition spd="med" advTm="10159">
    <p:cover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矩形: 圆角 89">
            <a:extLst>
              <a:ext uri="{FF2B5EF4-FFF2-40B4-BE49-F238E27FC236}">
                <a16:creationId xmlns:a16="http://schemas.microsoft.com/office/drawing/2014/main" id="{61E20EC7-959C-4798-8E68-715D08BBA36F}"/>
              </a:ext>
            </a:extLst>
          </p:cNvPr>
          <p:cNvSpPr/>
          <p:nvPr/>
        </p:nvSpPr>
        <p:spPr>
          <a:xfrm>
            <a:off x="2655463" y="4983755"/>
            <a:ext cx="5996447" cy="54444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a:extLst>
              <a:ext uri="{FF2B5EF4-FFF2-40B4-BE49-F238E27FC236}">
                <a16:creationId xmlns:a16="http://schemas.microsoft.com/office/drawing/2014/main" id="{1407D250-B046-432D-931B-819278BD4D71}"/>
              </a:ext>
            </a:extLst>
          </p:cNvPr>
          <p:cNvGrpSpPr/>
          <p:nvPr/>
        </p:nvGrpSpPr>
        <p:grpSpPr>
          <a:xfrm>
            <a:off x="581030" y="2039947"/>
            <a:ext cx="1729037" cy="1174468"/>
            <a:chOff x="758661" y="1328277"/>
            <a:chExt cx="2305382" cy="1565957"/>
          </a:xfrm>
        </p:grpSpPr>
        <p:sp>
          <p:nvSpPr>
            <p:cNvPr id="6" name="文本框 5">
              <a:extLst>
                <a:ext uri="{FF2B5EF4-FFF2-40B4-BE49-F238E27FC236}">
                  <a16:creationId xmlns:a16="http://schemas.microsoft.com/office/drawing/2014/main" id="{6A6CE1AD-E291-4A32-ACA5-C1ED27E1DED8}"/>
                </a:ext>
              </a:extLst>
            </p:cNvPr>
            <p:cNvSpPr txBox="1"/>
            <p:nvPr/>
          </p:nvSpPr>
          <p:spPr>
            <a:xfrm>
              <a:off x="758661" y="1328277"/>
              <a:ext cx="1631613" cy="954107"/>
            </a:xfrm>
            <a:prstGeom prst="rect">
              <a:avLst/>
            </a:prstGeom>
            <a:noFill/>
          </p:spPr>
          <p:txBody>
            <a:bodyPr wrap="square" rtlCol="0">
              <a:spAutoFit/>
            </a:bodyPr>
            <a:lstStyle/>
            <a:p>
              <a:pPr algn="dist" defTabSz="685765">
                <a:defRPr/>
              </a:pPr>
              <a:r>
                <a:rPr lang="zh-CN" altLang="en-US" sz="4050" b="1" dirty="0">
                  <a:solidFill>
                    <a:prstClr val="white"/>
                  </a:solidFill>
                  <a:latin typeface="微软雅黑" panose="020B0503020204020204" pitchFamily="34" charset="-122"/>
                  <a:ea typeface="微软雅黑" panose="020B0503020204020204" pitchFamily="34" charset="-122"/>
                </a:rPr>
                <a:t>目录</a:t>
              </a:r>
            </a:p>
          </p:txBody>
        </p:sp>
        <p:sp>
          <p:nvSpPr>
            <p:cNvPr id="9" name="文本框 8">
              <a:extLst>
                <a:ext uri="{FF2B5EF4-FFF2-40B4-BE49-F238E27FC236}">
                  <a16:creationId xmlns:a16="http://schemas.microsoft.com/office/drawing/2014/main" id="{A166616B-8DC4-4EE7-8226-61677D9E22B2}"/>
                </a:ext>
              </a:extLst>
            </p:cNvPr>
            <p:cNvSpPr txBox="1"/>
            <p:nvPr/>
          </p:nvSpPr>
          <p:spPr>
            <a:xfrm>
              <a:off x="822828" y="2242678"/>
              <a:ext cx="2241215" cy="553997"/>
            </a:xfrm>
            <a:prstGeom prst="rect">
              <a:avLst/>
            </a:prstGeom>
            <a:noFill/>
          </p:spPr>
          <p:txBody>
            <a:bodyPr wrap="square" rtlCol="0">
              <a:spAutoFit/>
            </a:bodyPr>
            <a:lstStyle/>
            <a:p>
              <a:pPr algn="dist" defTabSz="685765">
                <a:defRPr/>
              </a:pPr>
              <a:r>
                <a:rPr lang="en-US" altLang="zh-CN" sz="2100" b="1" dirty="0">
                  <a:solidFill>
                    <a:prstClr val="white"/>
                  </a:solidFill>
                  <a:latin typeface="微软雅黑" panose="020B0503020204020204" pitchFamily="34" charset="-122"/>
                  <a:ea typeface="微软雅黑" panose="020B0503020204020204" pitchFamily="34" charset="-122"/>
                </a:rPr>
                <a:t>CONTENTS</a:t>
              </a:r>
              <a:endParaRPr lang="zh-CN" altLang="en-US" sz="2100" b="1" dirty="0">
                <a:solidFill>
                  <a:prstClr val="white"/>
                </a:solidFill>
                <a:latin typeface="微软雅黑" panose="020B0503020204020204" pitchFamily="34" charset="-122"/>
                <a:ea typeface="微软雅黑" panose="020B0503020204020204" pitchFamily="34" charset="-122"/>
              </a:endParaRPr>
            </a:p>
          </p:txBody>
        </p:sp>
        <p:cxnSp>
          <p:nvCxnSpPr>
            <p:cNvPr id="10" name="直接连接符 9">
              <a:extLst>
                <a:ext uri="{FF2B5EF4-FFF2-40B4-BE49-F238E27FC236}">
                  <a16:creationId xmlns:a16="http://schemas.microsoft.com/office/drawing/2014/main" id="{B0CC6B6F-07E0-4755-818A-4112E1844C52}"/>
                </a:ext>
              </a:extLst>
            </p:cNvPr>
            <p:cNvCxnSpPr>
              <a:cxnSpLocks/>
            </p:cNvCxnSpPr>
            <p:nvPr/>
          </p:nvCxnSpPr>
          <p:spPr>
            <a:xfrm>
              <a:off x="925429" y="2894234"/>
              <a:ext cx="3258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F6E68A70-81CE-4E8B-A3BF-C75A7B9E9646}"/>
              </a:ext>
            </a:extLst>
          </p:cNvPr>
          <p:cNvGrpSpPr/>
          <p:nvPr/>
        </p:nvGrpSpPr>
        <p:grpSpPr>
          <a:xfrm>
            <a:off x="1" y="4"/>
            <a:ext cx="2074433" cy="5761308"/>
            <a:chOff x="0" y="0"/>
            <a:chExt cx="2074433" cy="5761308"/>
          </a:xfrm>
        </p:grpSpPr>
        <p:sp>
          <p:nvSpPr>
            <p:cNvPr id="28" name="矩形 27">
              <a:extLst>
                <a:ext uri="{FF2B5EF4-FFF2-40B4-BE49-F238E27FC236}">
                  <a16:creationId xmlns:a16="http://schemas.microsoft.com/office/drawing/2014/main" id="{28B61CF3-1464-4938-B3E5-6CCA2B0144A1}"/>
                </a:ext>
              </a:extLst>
            </p:cNvPr>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2" name="椭圆 31">
              <a:extLst>
                <a:ext uri="{FF2B5EF4-FFF2-40B4-BE49-F238E27FC236}">
                  <a16:creationId xmlns:a16="http://schemas.microsoft.com/office/drawing/2014/main" id="{46778A06-0E8B-4C9B-91D7-6320FAABA0D0}"/>
                </a:ext>
              </a:extLst>
            </p:cNvPr>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33" name="图片 32">
            <a:extLst>
              <a:ext uri="{FF2B5EF4-FFF2-40B4-BE49-F238E27FC236}">
                <a16:creationId xmlns:a16="http://schemas.microsoft.com/office/drawing/2014/main" id="{766FB6BC-A2F7-43A5-84A3-E5B5E7CC9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grpSp>
        <p:nvGrpSpPr>
          <p:cNvPr id="34" name="组合 33">
            <a:extLst>
              <a:ext uri="{FF2B5EF4-FFF2-40B4-BE49-F238E27FC236}">
                <a16:creationId xmlns:a16="http://schemas.microsoft.com/office/drawing/2014/main" id="{5B0F983A-EECA-466B-BC55-3C167FD62149}"/>
              </a:ext>
            </a:extLst>
          </p:cNvPr>
          <p:cNvGrpSpPr/>
          <p:nvPr/>
        </p:nvGrpSpPr>
        <p:grpSpPr>
          <a:xfrm>
            <a:off x="157218" y="2755528"/>
            <a:ext cx="1722392" cy="1272066"/>
            <a:chOff x="774524" y="1460857"/>
            <a:chExt cx="2005732" cy="1433377"/>
          </a:xfrm>
        </p:grpSpPr>
        <p:sp>
          <p:nvSpPr>
            <p:cNvPr id="35" name="文本框 34">
              <a:extLst>
                <a:ext uri="{FF2B5EF4-FFF2-40B4-BE49-F238E27FC236}">
                  <a16:creationId xmlns:a16="http://schemas.microsoft.com/office/drawing/2014/main" id="{A0E5B82A-1C69-4CBD-B9E2-BF88EAA66170}"/>
                </a:ext>
              </a:extLst>
            </p:cNvPr>
            <p:cNvSpPr txBox="1"/>
            <p:nvPr/>
          </p:nvSpPr>
          <p:spPr>
            <a:xfrm>
              <a:off x="774524" y="1460857"/>
              <a:ext cx="1299633" cy="658930"/>
            </a:xfrm>
            <a:prstGeom prst="rect">
              <a:avLst/>
            </a:prstGeom>
            <a:noFill/>
          </p:spPr>
          <p:txBody>
            <a:bodyPr wrap="square" rtlCol="0">
              <a:spAutoFit/>
            </a:bodyPr>
            <a:lstStyle/>
            <a:p>
              <a:pPr algn="dist" defTabSz="914354">
                <a:defRPr/>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6" name="文本框 35">
              <a:extLst>
                <a:ext uri="{FF2B5EF4-FFF2-40B4-BE49-F238E27FC236}">
                  <a16:creationId xmlns:a16="http://schemas.microsoft.com/office/drawing/2014/main" id="{183E71C0-BFC9-4AA5-A66A-18ADCD0A1348}"/>
                </a:ext>
              </a:extLst>
            </p:cNvPr>
            <p:cNvSpPr txBox="1"/>
            <p:nvPr/>
          </p:nvSpPr>
          <p:spPr>
            <a:xfrm>
              <a:off x="822829" y="2242679"/>
              <a:ext cx="1957427" cy="450848"/>
            </a:xfrm>
            <a:prstGeom prst="rect">
              <a:avLst/>
            </a:prstGeom>
            <a:noFill/>
          </p:spPr>
          <p:txBody>
            <a:bodyPr wrap="square" rtlCol="0">
              <a:spAutoFit/>
            </a:bodyPr>
            <a:lstStyle/>
            <a:p>
              <a:pPr algn="dist" defTabSz="914354">
                <a:defRPr/>
              </a:pPr>
              <a:r>
                <a:rPr lang="en-US" altLang="zh-CN" sz="2000" b="1" dirty="0">
                  <a:solidFill>
                    <a:prstClr val="white"/>
                  </a:solidFill>
                  <a:latin typeface="微软雅黑" panose="020B0503020204020204" pitchFamily="34" charset="-122"/>
                  <a:ea typeface="微软雅黑" panose="020B0503020204020204" pitchFamily="34" charset="-122"/>
                </a:rPr>
                <a:t>ABSTRACT</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cxnSp>
          <p:nvCxnSpPr>
            <p:cNvPr id="37" name="直接连接符 36">
              <a:extLst>
                <a:ext uri="{FF2B5EF4-FFF2-40B4-BE49-F238E27FC236}">
                  <a16:creationId xmlns:a16="http://schemas.microsoft.com/office/drawing/2014/main" id="{8A14336A-5A0E-417B-8756-18C2370019D4}"/>
                </a:ext>
              </a:extLst>
            </p:cNvPr>
            <p:cNvCxnSpPr>
              <a:cxnSpLocks/>
            </p:cNvCxnSpPr>
            <p:nvPr/>
          </p:nvCxnSpPr>
          <p:spPr>
            <a:xfrm>
              <a:off x="925429" y="2894234"/>
              <a:ext cx="3258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7" name="直接连接符 6">
            <a:extLst>
              <a:ext uri="{FF2B5EF4-FFF2-40B4-BE49-F238E27FC236}">
                <a16:creationId xmlns:a16="http://schemas.microsoft.com/office/drawing/2014/main" id="{6F7C74D2-4858-4EE1-B10F-FA8ACA67C7CD}"/>
              </a:ext>
            </a:extLst>
          </p:cNvPr>
          <p:cNvCxnSpPr/>
          <p:nvPr/>
        </p:nvCxnSpPr>
        <p:spPr>
          <a:xfrm>
            <a:off x="2603237" y="3795814"/>
            <a:ext cx="6048672"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54" name="图片 53">
            <a:extLst>
              <a:ext uri="{FF2B5EF4-FFF2-40B4-BE49-F238E27FC236}">
                <a16:creationId xmlns:a16="http://schemas.microsoft.com/office/drawing/2014/main" id="{A7B2A859-14DE-45A7-AC02-4068F88F84A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5464" y="2375636"/>
            <a:ext cx="2373872" cy="1303496"/>
          </a:xfrm>
          <a:prstGeom prst="rect">
            <a:avLst/>
          </a:prstGeom>
          <a:noFill/>
          <a:ln>
            <a:noFill/>
          </a:ln>
        </p:spPr>
      </p:pic>
      <p:sp>
        <p:nvSpPr>
          <p:cNvPr id="19" name="文本框 18">
            <a:extLst>
              <a:ext uri="{FF2B5EF4-FFF2-40B4-BE49-F238E27FC236}">
                <a16:creationId xmlns:a16="http://schemas.microsoft.com/office/drawing/2014/main" id="{43605B97-73D5-45D1-BABF-958CE64212DB}"/>
              </a:ext>
            </a:extLst>
          </p:cNvPr>
          <p:cNvSpPr txBox="1"/>
          <p:nvPr/>
        </p:nvSpPr>
        <p:spPr>
          <a:xfrm>
            <a:off x="2351693" y="178722"/>
            <a:ext cx="6760056" cy="338554"/>
          </a:xfrm>
          <a:prstGeom prst="rect">
            <a:avLst/>
          </a:prstGeom>
          <a:noFill/>
          <a:ln w="19050">
            <a:noFill/>
            <a:prstDash val="dash"/>
          </a:ln>
        </p:spPr>
        <p:txBody>
          <a:bodyPr wrap="none" rtlCol="0">
            <a:spAutoFit/>
          </a:bodyPr>
          <a:lstStyle/>
          <a:p>
            <a:r>
              <a:rPr lang="en-US" altLang="zh-CN" sz="1600" b="1" dirty="0">
                <a:solidFill>
                  <a:srgbClr val="396AA8"/>
                </a:solidFill>
              </a:rPr>
              <a:t>Background</a:t>
            </a:r>
            <a:r>
              <a:rPr lang="zh-CN" altLang="en-US" sz="1600" b="1" dirty="0">
                <a:solidFill>
                  <a:srgbClr val="396AA8"/>
                </a:solidFill>
              </a:rPr>
              <a:t>：</a:t>
            </a:r>
            <a:r>
              <a:rPr lang="en-US" altLang="zh-CN" sz="1600" b="1" dirty="0">
                <a:solidFill>
                  <a:srgbClr val="396AA8"/>
                </a:solidFill>
              </a:rPr>
              <a:t>Wireless Rechargeable Sensor Networks (WRSNs)</a:t>
            </a:r>
            <a:endParaRPr lang="zh-CN" altLang="en-US" sz="1600" b="1" dirty="0">
              <a:solidFill>
                <a:srgbClr val="396AA8"/>
              </a:solidFill>
            </a:endParaRPr>
          </a:p>
        </p:txBody>
      </p:sp>
      <p:cxnSp>
        <p:nvCxnSpPr>
          <p:cNvPr id="55" name="直接连接符 54">
            <a:extLst>
              <a:ext uri="{FF2B5EF4-FFF2-40B4-BE49-F238E27FC236}">
                <a16:creationId xmlns:a16="http://schemas.microsoft.com/office/drawing/2014/main" id="{D0B0117A-0F60-447D-9333-81692BD13306}"/>
              </a:ext>
            </a:extLst>
          </p:cNvPr>
          <p:cNvCxnSpPr/>
          <p:nvPr/>
        </p:nvCxnSpPr>
        <p:spPr>
          <a:xfrm>
            <a:off x="2567189" y="1849388"/>
            <a:ext cx="5976664"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6" name="文本框 55">
            <a:extLst>
              <a:ext uri="{FF2B5EF4-FFF2-40B4-BE49-F238E27FC236}">
                <a16:creationId xmlns:a16="http://schemas.microsoft.com/office/drawing/2014/main" id="{D737B35E-9A3A-4D54-998D-4519A8E0F1E3}"/>
              </a:ext>
            </a:extLst>
          </p:cNvPr>
          <p:cNvSpPr txBox="1"/>
          <p:nvPr/>
        </p:nvSpPr>
        <p:spPr>
          <a:xfrm>
            <a:off x="2603238" y="1926168"/>
            <a:ext cx="1550296" cy="369332"/>
          </a:xfrm>
          <a:prstGeom prst="rect">
            <a:avLst/>
          </a:prstGeom>
          <a:noFill/>
          <a:ln w="19050">
            <a:solidFill>
              <a:srgbClr val="FFC000"/>
            </a:solidFill>
            <a:prstDash val="dash"/>
          </a:ln>
        </p:spPr>
        <p:txBody>
          <a:bodyPr wrap="none" rtlCol="0">
            <a:spAutoFit/>
          </a:bodyPr>
          <a:lstStyle>
            <a:defPPr>
              <a:defRPr lang="zh-CN"/>
            </a:defPPr>
            <a:lvl1pPr>
              <a:defRPr b="1">
                <a:solidFill>
                  <a:srgbClr val="396AA8"/>
                </a:solidFill>
              </a:defRPr>
            </a:lvl1pPr>
          </a:lstStyle>
          <a:p>
            <a:r>
              <a:rPr lang="en-US" altLang="zh-CN" dirty="0"/>
              <a:t>Our Work</a:t>
            </a:r>
            <a:r>
              <a:rPr lang="zh-CN" altLang="en-US" dirty="0"/>
              <a:t>：</a:t>
            </a:r>
          </a:p>
        </p:txBody>
      </p:sp>
      <p:sp>
        <p:nvSpPr>
          <p:cNvPr id="57" name="文本框 56">
            <a:extLst>
              <a:ext uri="{FF2B5EF4-FFF2-40B4-BE49-F238E27FC236}">
                <a16:creationId xmlns:a16="http://schemas.microsoft.com/office/drawing/2014/main" id="{189BD090-8D77-42A9-947A-8C84ACC91C05}"/>
              </a:ext>
            </a:extLst>
          </p:cNvPr>
          <p:cNvSpPr txBox="1"/>
          <p:nvPr/>
        </p:nvSpPr>
        <p:spPr>
          <a:xfrm>
            <a:off x="5239599" y="2136062"/>
            <a:ext cx="3371530" cy="1421608"/>
          </a:xfrm>
          <a:prstGeom prst="rect">
            <a:avLst/>
          </a:prstGeom>
          <a:noFill/>
          <a:ln w="19050">
            <a:solidFill>
              <a:srgbClr val="FFC000"/>
            </a:solidFill>
          </a:ln>
        </p:spPr>
        <p:txBody>
          <a:bodyPr wrap="square" rtlCol="0">
            <a:spAutoFit/>
          </a:bodyPr>
          <a:lstStyle/>
          <a:p>
            <a:pPr algn="just">
              <a:lnSpc>
                <a:spcPct val="150000"/>
              </a:lnSpc>
            </a:pPr>
            <a:r>
              <a:rPr lang="en-US" altLang="zh-CN" sz="1100" b="1" dirty="0">
                <a:solidFill>
                  <a:srgbClr val="0070C0"/>
                </a:solidFill>
                <a:effectLst>
                  <a:outerShdw blurRad="38100" dist="38100" dir="2700000" algn="tl">
                    <a:srgbClr val="000000">
                      <a:alpha val="43137"/>
                    </a:srgbClr>
                  </a:outerShdw>
                </a:effectLst>
              </a:rPr>
              <a:t>Charging scheduling scheme optimization :</a:t>
            </a:r>
            <a:endParaRPr lang="en-US" altLang="zh-CN" sz="1400" b="1" dirty="0">
              <a:solidFill>
                <a:srgbClr val="0070C0"/>
              </a:solidFill>
              <a:effectLst>
                <a:outerShdw blurRad="38100" dist="38100" dir="2700000" algn="tl">
                  <a:srgbClr val="000000">
                    <a:alpha val="43137"/>
                  </a:srgbClr>
                </a:outerShdw>
              </a:effectLst>
            </a:endParaRPr>
          </a:p>
          <a:p>
            <a:pPr marL="342883" indent="-342883" algn="just">
              <a:lnSpc>
                <a:spcPct val="150000"/>
              </a:lnSpc>
              <a:buFont typeface="+mj-ea"/>
              <a:buAutoNum type="circleNumDbPlain"/>
            </a:pPr>
            <a:r>
              <a:rPr lang="en-US" altLang="zh-CN" sz="1200" dirty="0"/>
              <a:t>Optimizing charging </a:t>
            </a:r>
            <a:r>
              <a:rPr lang="en-US" altLang="zh-CN" sz="1200" dirty="0">
                <a:solidFill>
                  <a:srgbClr val="FF0000"/>
                </a:solidFill>
              </a:rPr>
              <a:t>utility</a:t>
            </a:r>
            <a:endParaRPr lang="en-US" altLang="zh-CN" sz="1200" b="1" dirty="0">
              <a:solidFill>
                <a:srgbClr val="FF0000"/>
              </a:solidFill>
            </a:endParaRPr>
          </a:p>
          <a:p>
            <a:pPr marL="342883" indent="-342883" algn="just">
              <a:lnSpc>
                <a:spcPct val="150000"/>
              </a:lnSpc>
              <a:buFont typeface="+mj-ea"/>
              <a:buAutoNum type="circleNumDbPlain"/>
            </a:pPr>
            <a:r>
              <a:rPr lang="en-US" altLang="zh-CN" sz="1200" dirty="0">
                <a:solidFill>
                  <a:srgbClr val="FF0000"/>
                </a:solidFill>
              </a:rPr>
              <a:t>Trading off </a:t>
            </a:r>
            <a:r>
              <a:rPr lang="en-US" altLang="zh-CN" sz="1200" dirty="0"/>
              <a:t>charging and sensing</a:t>
            </a:r>
            <a:endParaRPr lang="en-US" altLang="zh-CN" sz="1200" b="1" dirty="0"/>
          </a:p>
          <a:p>
            <a:pPr marL="342883" indent="-342883" algn="just">
              <a:lnSpc>
                <a:spcPct val="150000"/>
              </a:lnSpc>
              <a:buFont typeface="+mj-ea"/>
              <a:buAutoNum type="circleNumDbPlain"/>
            </a:pPr>
            <a:r>
              <a:rPr lang="en-US" altLang="zh-CN" sz="1200" dirty="0"/>
              <a:t>Reducing the </a:t>
            </a:r>
            <a:r>
              <a:rPr lang="en-US" altLang="zh-CN" sz="1200" dirty="0">
                <a:solidFill>
                  <a:srgbClr val="FF0000"/>
                </a:solidFill>
              </a:rPr>
              <a:t>performance loss</a:t>
            </a:r>
            <a:endParaRPr lang="en-US" altLang="zh-CN" sz="1200" b="1" dirty="0">
              <a:solidFill>
                <a:srgbClr val="FF0000"/>
              </a:solidFill>
            </a:endParaRPr>
          </a:p>
          <a:p>
            <a:pPr marL="342883" indent="-342883" algn="just">
              <a:lnSpc>
                <a:spcPct val="150000"/>
              </a:lnSpc>
              <a:buFont typeface="+mj-ea"/>
              <a:buAutoNum type="circleNumDbPlain"/>
            </a:pPr>
            <a:r>
              <a:rPr lang="en-US" altLang="zh-CN" sz="1200" dirty="0"/>
              <a:t>Avoid the </a:t>
            </a:r>
            <a:r>
              <a:rPr lang="en-US" altLang="zh-CN" sz="1200" dirty="0">
                <a:solidFill>
                  <a:srgbClr val="FF0000"/>
                </a:solidFill>
              </a:rPr>
              <a:t>serious consequences</a:t>
            </a:r>
            <a:endParaRPr lang="zh-CN" altLang="en-US" sz="1200" b="1" dirty="0">
              <a:solidFill>
                <a:srgbClr val="FF0000"/>
              </a:solidFill>
            </a:endParaRPr>
          </a:p>
        </p:txBody>
      </p:sp>
      <p:sp>
        <p:nvSpPr>
          <p:cNvPr id="58" name="文本框 57">
            <a:extLst>
              <a:ext uri="{FF2B5EF4-FFF2-40B4-BE49-F238E27FC236}">
                <a16:creationId xmlns:a16="http://schemas.microsoft.com/office/drawing/2014/main" id="{F8EB5C30-D855-4746-8317-B9CBB8817EFC}"/>
              </a:ext>
            </a:extLst>
          </p:cNvPr>
          <p:cNvSpPr txBox="1"/>
          <p:nvPr/>
        </p:nvSpPr>
        <p:spPr>
          <a:xfrm>
            <a:off x="2604550" y="3879031"/>
            <a:ext cx="1641796" cy="369332"/>
          </a:xfrm>
          <a:prstGeom prst="rect">
            <a:avLst/>
          </a:prstGeom>
          <a:noFill/>
          <a:ln w="19050">
            <a:solidFill>
              <a:srgbClr val="FFC000"/>
            </a:solidFill>
            <a:prstDash val="dash"/>
          </a:ln>
        </p:spPr>
        <p:txBody>
          <a:bodyPr wrap="none" rtlCol="0">
            <a:spAutoFit/>
          </a:bodyPr>
          <a:lstStyle>
            <a:defPPr>
              <a:defRPr lang="zh-CN"/>
            </a:defPPr>
            <a:lvl1pPr>
              <a:defRPr b="1">
                <a:solidFill>
                  <a:srgbClr val="396AA8"/>
                </a:solidFill>
              </a:defRPr>
            </a:lvl1pPr>
          </a:lstStyle>
          <a:p>
            <a:r>
              <a:rPr lang="en-US" altLang="zh-CN" dirty="0"/>
              <a:t>Conclusions:</a:t>
            </a:r>
            <a:endParaRPr lang="zh-CN" altLang="en-US" dirty="0"/>
          </a:p>
        </p:txBody>
      </p:sp>
      <p:pic>
        <p:nvPicPr>
          <p:cNvPr id="60" name="图片 59">
            <a:extLst>
              <a:ext uri="{FF2B5EF4-FFF2-40B4-BE49-F238E27FC236}">
                <a16:creationId xmlns:a16="http://schemas.microsoft.com/office/drawing/2014/main" id="{9805FBCF-A26E-41F4-9022-38CEFD0BF39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80774" y="3833052"/>
            <a:ext cx="1443356" cy="1083408"/>
          </a:xfrm>
          <a:prstGeom prst="rect">
            <a:avLst/>
          </a:prstGeom>
          <a:ln w="28575"/>
        </p:spPr>
      </p:pic>
      <p:sp>
        <p:nvSpPr>
          <p:cNvPr id="20" name="Rectangle 9">
            <a:extLst>
              <a:ext uri="{FF2B5EF4-FFF2-40B4-BE49-F238E27FC236}">
                <a16:creationId xmlns:a16="http://schemas.microsoft.com/office/drawing/2014/main" id="{696EE6C1-4918-4A57-BBB3-8BF4EB4B5CE6}"/>
              </a:ext>
            </a:extLst>
          </p:cNvPr>
          <p:cNvSpPr>
            <a:spLocks noChangeArrowheads="1"/>
          </p:cNvSpPr>
          <p:nvPr/>
        </p:nvSpPr>
        <p:spPr bwMode="auto">
          <a:xfrm>
            <a:off x="497721" y="-21874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61" name="图片 60">
            <a:extLst>
              <a:ext uri="{FF2B5EF4-FFF2-40B4-BE49-F238E27FC236}">
                <a16:creationId xmlns:a16="http://schemas.microsoft.com/office/drawing/2014/main" id="{4686D114-87DB-4B2C-B336-B324BD7272D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7786" y="3869239"/>
            <a:ext cx="1373652" cy="1030966"/>
          </a:xfrm>
          <a:prstGeom prst="rect">
            <a:avLst/>
          </a:prstGeom>
          <a:noFill/>
          <a:ln>
            <a:noFill/>
          </a:ln>
        </p:spPr>
      </p:pic>
      <p:sp>
        <p:nvSpPr>
          <p:cNvPr id="62" name="文本框 61">
            <a:extLst>
              <a:ext uri="{FF2B5EF4-FFF2-40B4-BE49-F238E27FC236}">
                <a16:creationId xmlns:a16="http://schemas.microsoft.com/office/drawing/2014/main" id="{E20851B6-C12A-4A3B-816B-3BD622E64CC1}"/>
              </a:ext>
            </a:extLst>
          </p:cNvPr>
          <p:cNvSpPr txBox="1"/>
          <p:nvPr/>
        </p:nvSpPr>
        <p:spPr>
          <a:xfrm>
            <a:off x="2683792" y="4999676"/>
            <a:ext cx="5939790" cy="524118"/>
          </a:xfrm>
          <a:prstGeom prst="rect">
            <a:avLst/>
          </a:prstGeom>
          <a:noFill/>
        </p:spPr>
        <p:txBody>
          <a:bodyPr wrap="square" rtlCol="0">
            <a:spAutoFit/>
          </a:bodyPr>
          <a:lstStyle/>
          <a:p>
            <a:pPr marL="285736" indent="-285736" algn="just">
              <a:lnSpc>
                <a:spcPct val="150000"/>
              </a:lnSpc>
              <a:buFont typeface="Wingdings" panose="05000000000000000000" pitchFamily="2" charset="2"/>
              <a:buChar char="Ø"/>
            </a:pPr>
            <a:r>
              <a:rPr lang="en-US" altLang="zh-CN" sz="900" b="1" dirty="0"/>
              <a:t>Simulation: the performance of the proposed scheme is 19.7% higher than baseline algorithms;</a:t>
            </a:r>
          </a:p>
          <a:p>
            <a:pPr marL="285736" indent="-285736" algn="just">
              <a:lnSpc>
                <a:spcPct val="150000"/>
              </a:lnSpc>
              <a:buFont typeface="Wingdings" panose="05000000000000000000" pitchFamily="2" charset="2"/>
              <a:buChar char="Ø"/>
            </a:pPr>
            <a:r>
              <a:rPr lang="en-US" altLang="zh-CN" sz="1100" b="1" dirty="0"/>
              <a:t>Realistic experiments indicates the feasibility and superiority in real scenes.</a:t>
            </a:r>
            <a:endParaRPr lang="zh-CN" altLang="en-US" sz="1100" b="1" dirty="0"/>
          </a:p>
        </p:txBody>
      </p:sp>
      <p:sp>
        <p:nvSpPr>
          <p:cNvPr id="63" name="流程图: 过程 62">
            <a:extLst>
              <a:ext uri="{FF2B5EF4-FFF2-40B4-BE49-F238E27FC236}">
                <a16:creationId xmlns:a16="http://schemas.microsoft.com/office/drawing/2014/main" id="{BA9C40B3-5C91-4483-A2EF-0D10630F62CA}"/>
              </a:ext>
            </a:extLst>
          </p:cNvPr>
          <p:cNvSpPr/>
          <p:nvPr/>
        </p:nvSpPr>
        <p:spPr>
          <a:xfrm>
            <a:off x="2699793" y="1264613"/>
            <a:ext cx="1512736" cy="482632"/>
          </a:xfrm>
          <a:prstGeom prst="flowChartProcess">
            <a:avLst/>
          </a:prstGeom>
          <a:solidFill>
            <a:schemeClr val="bg1">
              <a:lumMod val="95000"/>
            </a:schemeClr>
          </a:solid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Ideal Assumptions</a:t>
            </a:r>
            <a:endParaRPr lang="zh-CN" altLang="en-US" sz="1400" b="1" dirty="0">
              <a:solidFill>
                <a:schemeClr val="tx1"/>
              </a:solidFill>
            </a:endParaRPr>
          </a:p>
        </p:txBody>
      </p:sp>
      <p:sp>
        <p:nvSpPr>
          <p:cNvPr id="64" name="文本框 63">
            <a:extLst>
              <a:ext uri="{FF2B5EF4-FFF2-40B4-BE49-F238E27FC236}">
                <a16:creationId xmlns:a16="http://schemas.microsoft.com/office/drawing/2014/main" id="{241FDA67-717B-40EF-9D9D-1A6675945786}"/>
              </a:ext>
            </a:extLst>
          </p:cNvPr>
          <p:cNvSpPr txBox="1"/>
          <p:nvPr/>
        </p:nvSpPr>
        <p:spPr>
          <a:xfrm>
            <a:off x="2613667" y="689302"/>
            <a:ext cx="1235082" cy="369332"/>
          </a:xfrm>
          <a:prstGeom prst="rect">
            <a:avLst/>
          </a:prstGeom>
          <a:noFill/>
          <a:ln w="19050">
            <a:solidFill>
              <a:srgbClr val="FFC000"/>
            </a:solidFill>
            <a:prstDash val="dash"/>
          </a:ln>
        </p:spPr>
        <p:txBody>
          <a:bodyPr wrap="none" rtlCol="0">
            <a:spAutoFit/>
          </a:bodyPr>
          <a:lstStyle>
            <a:defPPr>
              <a:defRPr lang="zh-CN"/>
            </a:defPPr>
            <a:lvl1pPr>
              <a:defRPr b="1">
                <a:solidFill>
                  <a:srgbClr val="396AA8"/>
                </a:solidFill>
              </a:defRPr>
            </a:lvl1pPr>
          </a:lstStyle>
          <a:p>
            <a:r>
              <a:rPr lang="en-US" altLang="zh-CN" dirty="0"/>
              <a:t>Problem:</a:t>
            </a:r>
            <a:endParaRPr lang="zh-CN" altLang="en-US" dirty="0"/>
          </a:p>
        </p:txBody>
      </p:sp>
      <p:cxnSp>
        <p:nvCxnSpPr>
          <p:cNvPr id="65" name="直接连接符 64">
            <a:extLst>
              <a:ext uri="{FF2B5EF4-FFF2-40B4-BE49-F238E27FC236}">
                <a16:creationId xmlns:a16="http://schemas.microsoft.com/office/drawing/2014/main" id="{4E0A0323-1124-4542-866A-53F82012FFBD}"/>
              </a:ext>
            </a:extLst>
          </p:cNvPr>
          <p:cNvCxnSpPr/>
          <p:nvPr/>
        </p:nvCxnSpPr>
        <p:spPr>
          <a:xfrm>
            <a:off x="2567189" y="593254"/>
            <a:ext cx="5976664"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6" name="流程图: 过程 65">
            <a:extLst>
              <a:ext uri="{FF2B5EF4-FFF2-40B4-BE49-F238E27FC236}">
                <a16:creationId xmlns:a16="http://schemas.microsoft.com/office/drawing/2014/main" id="{3A613964-7DC9-4D6C-B14E-88AA6A0D945F}"/>
              </a:ext>
            </a:extLst>
          </p:cNvPr>
          <p:cNvSpPr/>
          <p:nvPr/>
        </p:nvSpPr>
        <p:spPr>
          <a:xfrm>
            <a:off x="4292742" y="634008"/>
            <a:ext cx="1338828" cy="464150"/>
          </a:xfrm>
          <a:prstGeom prst="flowChartProcess">
            <a:avLst/>
          </a:prstGeom>
          <a:solidFill>
            <a:schemeClr val="bg1">
              <a:lumMod val="95000"/>
            </a:schemeClr>
          </a:solid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Hardware</a:t>
            </a:r>
          </a:p>
          <a:p>
            <a:pPr algn="ctr"/>
            <a:r>
              <a:rPr lang="en-US" altLang="zh-CN" sz="1400" b="1" dirty="0">
                <a:solidFill>
                  <a:schemeClr val="tx1"/>
                </a:solidFill>
              </a:rPr>
              <a:t>Constraints </a:t>
            </a:r>
            <a:endParaRPr lang="zh-CN" altLang="en-US" sz="1400" b="1" dirty="0">
              <a:solidFill>
                <a:schemeClr val="tx1"/>
              </a:solidFill>
            </a:endParaRPr>
          </a:p>
        </p:txBody>
      </p:sp>
      <p:cxnSp>
        <p:nvCxnSpPr>
          <p:cNvPr id="71" name="直接连接符 70">
            <a:extLst>
              <a:ext uri="{FF2B5EF4-FFF2-40B4-BE49-F238E27FC236}">
                <a16:creationId xmlns:a16="http://schemas.microsoft.com/office/drawing/2014/main" id="{DD44A18C-B372-4FE6-9212-E7C8884CEF53}"/>
              </a:ext>
            </a:extLst>
          </p:cNvPr>
          <p:cNvCxnSpPr>
            <a:cxnSpLocks/>
          </p:cNvCxnSpPr>
          <p:nvPr/>
        </p:nvCxnSpPr>
        <p:spPr>
          <a:xfrm>
            <a:off x="4858243" y="1098158"/>
            <a:ext cx="0" cy="420311"/>
          </a:xfrm>
          <a:prstGeom prst="line">
            <a:avLst/>
          </a:prstGeom>
          <a:ln w="28575">
            <a:headEnd type="stealth"/>
            <a:tailEnd type="none"/>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013BCCE9-41F4-40CE-BD76-0DC3E516D315}"/>
              </a:ext>
            </a:extLst>
          </p:cNvPr>
          <p:cNvCxnSpPr>
            <a:cxnSpLocks/>
            <a:stCxn id="63" idx="3"/>
            <a:endCxn id="75" idx="1"/>
          </p:cNvCxnSpPr>
          <p:nvPr/>
        </p:nvCxnSpPr>
        <p:spPr>
          <a:xfrm>
            <a:off x="4212531" y="1505929"/>
            <a:ext cx="1150994" cy="7802"/>
          </a:xfrm>
          <a:prstGeom prst="line">
            <a:avLst/>
          </a:prstGeom>
          <a:ln w="28575">
            <a:tailEnd type="stealth"/>
          </a:ln>
        </p:spPr>
        <p:style>
          <a:lnRef idx="1">
            <a:schemeClr val="accent1"/>
          </a:lnRef>
          <a:fillRef idx="0">
            <a:schemeClr val="accent1"/>
          </a:fillRef>
          <a:effectRef idx="0">
            <a:schemeClr val="accent1"/>
          </a:effectRef>
          <a:fontRef idx="minor">
            <a:schemeClr val="tx1"/>
          </a:fontRef>
        </p:style>
      </p:cxnSp>
      <p:sp>
        <p:nvSpPr>
          <p:cNvPr id="74" name="文本框 73">
            <a:extLst>
              <a:ext uri="{FF2B5EF4-FFF2-40B4-BE49-F238E27FC236}">
                <a16:creationId xmlns:a16="http://schemas.microsoft.com/office/drawing/2014/main" id="{4C765CE5-F799-468D-95FC-B984F42125E5}"/>
              </a:ext>
            </a:extLst>
          </p:cNvPr>
          <p:cNvSpPr txBox="1"/>
          <p:nvPr/>
        </p:nvSpPr>
        <p:spPr>
          <a:xfrm>
            <a:off x="4436175" y="1212852"/>
            <a:ext cx="803425" cy="261610"/>
          </a:xfrm>
          <a:prstGeom prst="rect">
            <a:avLst/>
          </a:prstGeom>
          <a:solidFill>
            <a:schemeClr val="bg2"/>
          </a:solidFill>
        </p:spPr>
        <p:txBody>
          <a:bodyPr wrap="none" rtlCol="0">
            <a:spAutoFit/>
          </a:bodyPr>
          <a:lstStyle/>
          <a:p>
            <a:r>
              <a:rPr lang="en-US" altLang="zh-CN" sz="1100" b="1" dirty="0">
                <a:solidFill>
                  <a:srgbClr val="FF0000"/>
                </a:solidFill>
              </a:rPr>
              <a:t>Conflicts</a:t>
            </a:r>
            <a:endParaRPr lang="zh-CN" altLang="en-US" sz="1100" b="1" dirty="0">
              <a:solidFill>
                <a:srgbClr val="FF0000"/>
              </a:solidFill>
            </a:endParaRPr>
          </a:p>
        </p:txBody>
      </p:sp>
      <p:sp>
        <p:nvSpPr>
          <p:cNvPr id="75" name="流程图: 过程 74">
            <a:extLst>
              <a:ext uri="{FF2B5EF4-FFF2-40B4-BE49-F238E27FC236}">
                <a16:creationId xmlns:a16="http://schemas.microsoft.com/office/drawing/2014/main" id="{25289F51-B692-475B-9982-63151C77D5F6}"/>
              </a:ext>
            </a:extLst>
          </p:cNvPr>
          <p:cNvSpPr/>
          <p:nvPr/>
        </p:nvSpPr>
        <p:spPr>
          <a:xfrm>
            <a:off x="5363522" y="1254854"/>
            <a:ext cx="1536709" cy="517756"/>
          </a:xfrm>
          <a:prstGeom prst="flowChartProcess">
            <a:avLst/>
          </a:prstGeom>
          <a:solidFill>
            <a:schemeClr val="bg1">
              <a:lumMod val="95000"/>
            </a:schemeClr>
          </a:solid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396AA8"/>
                </a:solidFill>
              </a:rPr>
              <a:t>Charging Exclusivity</a:t>
            </a:r>
            <a:endParaRPr lang="zh-CN" altLang="en-US" sz="1400" b="1" dirty="0">
              <a:solidFill>
                <a:srgbClr val="396AA8"/>
              </a:solidFill>
            </a:endParaRPr>
          </a:p>
        </p:txBody>
      </p:sp>
      <p:cxnSp>
        <p:nvCxnSpPr>
          <p:cNvPr id="81" name="直接连接符 80">
            <a:extLst>
              <a:ext uri="{FF2B5EF4-FFF2-40B4-BE49-F238E27FC236}">
                <a16:creationId xmlns:a16="http://schemas.microsoft.com/office/drawing/2014/main" id="{7F0EBA4F-2F78-4DC0-8CA4-47E89EA69C4D}"/>
              </a:ext>
            </a:extLst>
          </p:cNvPr>
          <p:cNvCxnSpPr>
            <a:cxnSpLocks/>
            <a:endCxn id="75" idx="0"/>
          </p:cNvCxnSpPr>
          <p:nvPr/>
        </p:nvCxnSpPr>
        <p:spPr>
          <a:xfrm>
            <a:off x="6131876" y="924180"/>
            <a:ext cx="0" cy="330677"/>
          </a:xfrm>
          <a:prstGeom prst="line">
            <a:avLst/>
          </a:prstGeom>
          <a:ln w="28575">
            <a:solidFill>
              <a:srgbClr val="396AA8"/>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E9AB773C-5A35-4CBD-A583-2493DAC2E6D8}"/>
              </a:ext>
            </a:extLst>
          </p:cNvPr>
          <p:cNvCxnSpPr>
            <a:cxnSpLocks/>
          </p:cNvCxnSpPr>
          <p:nvPr/>
        </p:nvCxnSpPr>
        <p:spPr>
          <a:xfrm>
            <a:off x="6131878" y="937286"/>
            <a:ext cx="491849" cy="1"/>
          </a:xfrm>
          <a:prstGeom prst="line">
            <a:avLst/>
          </a:prstGeom>
          <a:ln w="28575">
            <a:tailEnd type="stealth"/>
          </a:ln>
        </p:spPr>
        <p:style>
          <a:lnRef idx="1">
            <a:schemeClr val="accent1"/>
          </a:lnRef>
          <a:fillRef idx="0">
            <a:schemeClr val="accent1"/>
          </a:fillRef>
          <a:effectRef idx="0">
            <a:schemeClr val="accent1"/>
          </a:effectRef>
          <a:fontRef idx="minor">
            <a:schemeClr val="tx1"/>
          </a:fontRef>
        </p:style>
      </p:cxnSp>
      <p:sp>
        <p:nvSpPr>
          <p:cNvPr id="84" name="流程图: 过程 83">
            <a:extLst>
              <a:ext uri="{FF2B5EF4-FFF2-40B4-BE49-F238E27FC236}">
                <a16:creationId xmlns:a16="http://schemas.microsoft.com/office/drawing/2014/main" id="{4F7CD891-2F24-4321-A46E-8F9FFFF74A86}"/>
              </a:ext>
            </a:extLst>
          </p:cNvPr>
          <p:cNvSpPr/>
          <p:nvPr/>
        </p:nvSpPr>
        <p:spPr>
          <a:xfrm>
            <a:off x="6623729" y="780589"/>
            <a:ext cx="1836706" cy="321512"/>
          </a:xfrm>
          <a:prstGeom prst="flowChartProcess">
            <a:avLst/>
          </a:prstGeom>
          <a:solidFill>
            <a:schemeClr val="bg1">
              <a:lumMod val="95000"/>
            </a:schemeClr>
          </a:solid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FF0000"/>
                </a:solidFill>
              </a:rPr>
              <a:t>Performance Loss</a:t>
            </a:r>
            <a:endParaRPr lang="zh-CN" altLang="en-US" sz="1400" b="1" dirty="0">
              <a:solidFill>
                <a:srgbClr val="FF0000"/>
              </a:solidFill>
            </a:endParaRPr>
          </a:p>
        </p:txBody>
      </p:sp>
      <p:cxnSp>
        <p:nvCxnSpPr>
          <p:cNvPr id="87" name="直接连接符 86">
            <a:extLst>
              <a:ext uri="{FF2B5EF4-FFF2-40B4-BE49-F238E27FC236}">
                <a16:creationId xmlns:a16="http://schemas.microsoft.com/office/drawing/2014/main" id="{29EC9EF1-9AD8-4E91-8BC2-F02863F2FF27}"/>
              </a:ext>
            </a:extLst>
          </p:cNvPr>
          <p:cNvCxnSpPr>
            <a:cxnSpLocks/>
            <a:endCxn id="89" idx="1"/>
          </p:cNvCxnSpPr>
          <p:nvPr/>
        </p:nvCxnSpPr>
        <p:spPr>
          <a:xfrm>
            <a:off x="6900233" y="1504743"/>
            <a:ext cx="408074" cy="2284"/>
          </a:xfrm>
          <a:prstGeom prst="line">
            <a:avLst/>
          </a:prstGeom>
          <a:ln w="28575">
            <a:tailEnd type="stealth"/>
          </a:ln>
        </p:spPr>
        <p:style>
          <a:lnRef idx="1">
            <a:schemeClr val="accent1"/>
          </a:lnRef>
          <a:fillRef idx="0">
            <a:schemeClr val="accent1"/>
          </a:fillRef>
          <a:effectRef idx="0">
            <a:schemeClr val="accent1"/>
          </a:effectRef>
          <a:fontRef idx="minor">
            <a:schemeClr val="tx1"/>
          </a:fontRef>
        </p:style>
      </p:cxnSp>
      <p:sp>
        <p:nvSpPr>
          <p:cNvPr id="89" name="流程图: 过程 88">
            <a:extLst>
              <a:ext uri="{FF2B5EF4-FFF2-40B4-BE49-F238E27FC236}">
                <a16:creationId xmlns:a16="http://schemas.microsoft.com/office/drawing/2014/main" id="{7F5D1EC3-C94D-4A68-A8DE-8A5CFA2F111D}"/>
              </a:ext>
            </a:extLst>
          </p:cNvPr>
          <p:cNvSpPr/>
          <p:nvPr/>
        </p:nvSpPr>
        <p:spPr>
          <a:xfrm>
            <a:off x="7308305" y="1337748"/>
            <a:ext cx="1249289" cy="338551"/>
          </a:xfrm>
          <a:prstGeom prst="flowChartProcess">
            <a:avLst/>
          </a:prstGeom>
          <a:solidFill>
            <a:schemeClr val="bg1">
              <a:lumMod val="95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FF0000"/>
                </a:solidFill>
              </a:rPr>
              <a:t>Motivation</a:t>
            </a:r>
            <a:endParaRPr lang="zh-CN" altLang="en-US" sz="1400" b="1" dirty="0">
              <a:solidFill>
                <a:srgbClr val="FF0000"/>
              </a:solidFill>
            </a:endParaRPr>
          </a:p>
        </p:txBody>
      </p:sp>
      <p:pic>
        <p:nvPicPr>
          <p:cNvPr id="2" name="图片 1">
            <a:extLst>
              <a:ext uri="{FF2B5EF4-FFF2-40B4-BE49-F238E27FC236}">
                <a16:creationId xmlns:a16="http://schemas.microsoft.com/office/drawing/2014/main" id="{C3C6353E-D365-462F-94E0-1E868E82F32B}"/>
              </a:ext>
            </a:extLst>
          </p:cNvPr>
          <p:cNvPicPr>
            <a:picLocks noChangeAspect="1"/>
          </p:cNvPicPr>
          <p:nvPr/>
        </p:nvPicPr>
        <p:blipFill>
          <a:blip r:embed="rId7"/>
          <a:stretch>
            <a:fillRect/>
          </a:stretch>
        </p:blipFill>
        <p:spPr>
          <a:xfrm>
            <a:off x="5808613" y="3897961"/>
            <a:ext cx="1139653" cy="975766"/>
          </a:xfrm>
          <a:prstGeom prst="rect">
            <a:avLst/>
          </a:prstGeom>
        </p:spPr>
      </p:pic>
    </p:spTree>
    <p:extLst>
      <p:ext uri="{BB962C8B-B14F-4D97-AF65-F5344CB8AC3E}">
        <p14:creationId xmlns:p14="http://schemas.microsoft.com/office/powerpoint/2010/main" val="1444761373"/>
      </p:ext>
    </p:extLst>
  </p:cSld>
  <p:clrMapOvr>
    <a:masterClrMapping/>
  </p:clrMapOvr>
  <p:transition spd="med" advTm="10159">
    <p:cover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1407D250-B046-432D-931B-819278BD4D71}"/>
              </a:ext>
            </a:extLst>
          </p:cNvPr>
          <p:cNvGrpSpPr/>
          <p:nvPr/>
        </p:nvGrpSpPr>
        <p:grpSpPr>
          <a:xfrm>
            <a:off x="581030" y="2039947"/>
            <a:ext cx="1729037" cy="1174468"/>
            <a:chOff x="758661" y="1328277"/>
            <a:chExt cx="2305382" cy="1565957"/>
          </a:xfrm>
        </p:grpSpPr>
        <p:sp>
          <p:nvSpPr>
            <p:cNvPr id="6" name="文本框 5">
              <a:extLst>
                <a:ext uri="{FF2B5EF4-FFF2-40B4-BE49-F238E27FC236}">
                  <a16:creationId xmlns:a16="http://schemas.microsoft.com/office/drawing/2014/main" id="{6A6CE1AD-E291-4A32-ACA5-C1ED27E1DED8}"/>
                </a:ext>
              </a:extLst>
            </p:cNvPr>
            <p:cNvSpPr txBox="1"/>
            <p:nvPr/>
          </p:nvSpPr>
          <p:spPr>
            <a:xfrm>
              <a:off x="758661" y="1328277"/>
              <a:ext cx="1631613" cy="954107"/>
            </a:xfrm>
            <a:prstGeom prst="rect">
              <a:avLst/>
            </a:prstGeom>
            <a:noFill/>
          </p:spPr>
          <p:txBody>
            <a:bodyPr wrap="square" rtlCol="0">
              <a:spAutoFit/>
            </a:bodyPr>
            <a:lstStyle/>
            <a:p>
              <a:pPr algn="dist" defTabSz="685765">
                <a:defRPr/>
              </a:pPr>
              <a:r>
                <a:rPr lang="zh-CN" altLang="en-US" sz="4050" b="1" dirty="0">
                  <a:solidFill>
                    <a:prstClr val="white"/>
                  </a:solidFill>
                  <a:latin typeface="微软雅黑" panose="020B0503020204020204" pitchFamily="34" charset="-122"/>
                  <a:ea typeface="微软雅黑" panose="020B0503020204020204" pitchFamily="34" charset="-122"/>
                </a:rPr>
                <a:t>目录</a:t>
              </a:r>
            </a:p>
          </p:txBody>
        </p:sp>
        <p:sp>
          <p:nvSpPr>
            <p:cNvPr id="9" name="文本框 8">
              <a:extLst>
                <a:ext uri="{FF2B5EF4-FFF2-40B4-BE49-F238E27FC236}">
                  <a16:creationId xmlns:a16="http://schemas.microsoft.com/office/drawing/2014/main" id="{A166616B-8DC4-4EE7-8226-61677D9E22B2}"/>
                </a:ext>
              </a:extLst>
            </p:cNvPr>
            <p:cNvSpPr txBox="1"/>
            <p:nvPr/>
          </p:nvSpPr>
          <p:spPr>
            <a:xfrm>
              <a:off x="822828" y="2242678"/>
              <a:ext cx="2241215" cy="553997"/>
            </a:xfrm>
            <a:prstGeom prst="rect">
              <a:avLst/>
            </a:prstGeom>
            <a:noFill/>
          </p:spPr>
          <p:txBody>
            <a:bodyPr wrap="square" rtlCol="0">
              <a:spAutoFit/>
            </a:bodyPr>
            <a:lstStyle/>
            <a:p>
              <a:pPr algn="dist" defTabSz="685765">
                <a:defRPr/>
              </a:pPr>
              <a:r>
                <a:rPr lang="en-US" altLang="zh-CN" sz="2100" b="1" dirty="0">
                  <a:solidFill>
                    <a:prstClr val="white"/>
                  </a:solidFill>
                  <a:latin typeface="微软雅黑" panose="020B0503020204020204" pitchFamily="34" charset="-122"/>
                  <a:ea typeface="微软雅黑" panose="020B0503020204020204" pitchFamily="34" charset="-122"/>
                </a:rPr>
                <a:t>CONTENTS</a:t>
              </a:r>
              <a:endParaRPr lang="zh-CN" altLang="en-US" sz="2100" b="1" dirty="0">
                <a:solidFill>
                  <a:prstClr val="white"/>
                </a:solidFill>
                <a:latin typeface="微软雅黑" panose="020B0503020204020204" pitchFamily="34" charset="-122"/>
                <a:ea typeface="微软雅黑" panose="020B0503020204020204" pitchFamily="34" charset="-122"/>
              </a:endParaRPr>
            </a:p>
          </p:txBody>
        </p:sp>
        <p:cxnSp>
          <p:nvCxnSpPr>
            <p:cNvPr id="10" name="直接连接符 9">
              <a:extLst>
                <a:ext uri="{FF2B5EF4-FFF2-40B4-BE49-F238E27FC236}">
                  <a16:creationId xmlns:a16="http://schemas.microsoft.com/office/drawing/2014/main" id="{B0CC6B6F-07E0-4755-818A-4112E1844C52}"/>
                </a:ext>
              </a:extLst>
            </p:cNvPr>
            <p:cNvCxnSpPr>
              <a:cxnSpLocks/>
            </p:cNvCxnSpPr>
            <p:nvPr/>
          </p:nvCxnSpPr>
          <p:spPr>
            <a:xfrm>
              <a:off x="925429" y="2894234"/>
              <a:ext cx="3258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F6E68A70-81CE-4E8B-A3BF-C75A7B9E9646}"/>
              </a:ext>
            </a:extLst>
          </p:cNvPr>
          <p:cNvGrpSpPr/>
          <p:nvPr/>
        </p:nvGrpSpPr>
        <p:grpSpPr>
          <a:xfrm>
            <a:off x="1" y="4"/>
            <a:ext cx="2074433" cy="5761308"/>
            <a:chOff x="0" y="0"/>
            <a:chExt cx="2074433" cy="5761308"/>
          </a:xfrm>
        </p:grpSpPr>
        <p:sp>
          <p:nvSpPr>
            <p:cNvPr id="28" name="矩形 27">
              <a:extLst>
                <a:ext uri="{FF2B5EF4-FFF2-40B4-BE49-F238E27FC236}">
                  <a16:creationId xmlns:a16="http://schemas.microsoft.com/office/drawing/2014/main" id="{28B61CF3-1464-4938-B3E5-6CCA2B0144A1}"/>
                </a:ext>
              </a:extLst>
            </p:cNvPr>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2" name="椭圆 31">
              <a:extLst>
                <a:ext uri="{FF2B5EF4-FFF2-40B4-BE49-F238E27FC236}">
                  <a16:creationId xmlns:a16="http://schemas.microsoft.com/office/drawing/2014/main" id="{46778A06-0E8B-4C9B-91D7-6320FAABA0D0}"/>
                </a:ext>
              </a:extLst>
            </p:cNvPr>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33" name="图片 32">
            <a:extLst>
              <a:ext uri="{FF2B5EF4-FFF2-40B4-BE49-F238E27FC236}">
                <a16:creationId xmlns:a16="http://schemas.microsoft.com/office/drawing/2014/main" id="{766FB6BC-A2F7-43A5-84A3-E5B5E7CC9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grpSp>
        <p:nvGrpSpPr>
          <p:cNvPr id="34" name="组合 33">
            <a:extLst>
              <a:ext uri="{FF2B5EF4-FFF2-40B4-BE49-F238E27FC236}">
                <a16:creationId xmlns:a16="http://schemas.microsoft.com/office/drawing/2014/main" id="{5B0F983A-EECA-466B-BC55-3C167FD62149}"/>
              </a:ext>
            </a:extLst>
          </p:cNvPr>
          <p:cNvGrpSpPr/>
          <p:nvPr/>
        </p:nvGrpSpPr>
        <p:grpSpPr>
          <a:xfrm>
            <a:off x="157218" y="2755528"/>
            <a:ext cx="1722392" cy="1272066"/>
            <a:chOff x="774524" y="1460857"/>
            <a:chExt cx="2005732" cy="1433377"/>
          </a:xfrm>
        </p:grpSpPr>
        <p:sp>
          <p:nvSpPr>
            <p:cNvPr id="35" name="文本框 34">
              <a:extLst>
                <a:ext uri="{FF2B5EF4-FFF2-40B4-BE49-F238E27FC236}">
                  <a16:creationId xmlns:a16="http://schemas.microsoft.com/office/drawing/2014/main" id="{A0E5B82A-1C69-4CBD-B9E2-BF88EAA66170}"/>
                </a:ext>
              </a:extLst>
            </p:cNvPr>
            <p:cNvSpPr txBox="1"/>
            <p:nvPr/>
          </p:nvSpPr>
          <p:spPr>
            <a:xfrm>
              <a:off x="774524" y="1460857"/>
              <a:ext cx="1299633" cy="658930"/>
            </a:xfrm>
            <a:prstGeom prst="rect">
              <a:avLst/>
            </a:prstGeom>
            <a:noFill/>
          </p:spPr>
          <p:txBody>
            <a:bodyPr wrap="square" rtlCol="0">
              <a:spAutoFit/>
            </a:bodyPr>
            <a:lstStyle/>
            <a:p>
              <a:pPr algn="dist" defTabSz="914354">
                <a:defRPr/>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6" name="文本框 35">
              <a:extLst>
                <a:ext uri="{FF2B5EF4-FFF2-40B4-BE49-F238E27FC236}">
                  <a16:creationId xmlns:a16="http://schemas.microsoft.com/office/drawing/2014/main" id="{183E71C0-BFC9-4AA5-A66A-18ADCD0A1348}"/>
                </a:ext>
              </a:extLst>
            </p:cNvPr>
            <p:cNvSpPr txBox="1"/>
            <p:nvPr/>
          </p:nvSpPr>
          <p:spPr>
            <a:xfrm>
              <a:off x="822829" y="2242679"/>
              <a:ext cx="1957427" cy="450848"/>
            </a:xfrm>
            <a:prstGeom prst="rect">
              <a:avLst/>
            </a:prstGeom>
            <a:noFill/>
          </p:spPr>
          <p:txBody>
            <a:bodyPr wrap="square" rtlCol="0">
              <a:spAutoFit/>
            </a:bodyPr>
            <a:lstStyle/>
            <a:p>
              <a:pPr algn="dist" defTabSz="914354">
                <a:defRPr/>
              </a:pPr>
              <a:r>
                <a:rPr lang="en-US" altLang="zh-CN" sz="2000" b="1" dirty="0">
                  <a:solidFill>
                    <a:prstClr val="white"/>
                  </a:solidFill>
                  <a:latin typeface="微软雅黑" panose="020B0503020204020204" pitchFamily="34" charset="-122"/>
                  <a:ea typeface="微软雅黑" panose="020B0503020204020204" pitchFamily="34" charset="-122"/>
                </a:rPr>
                <a:t>CONTENTS</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cxnSp>
          <p:nvCxnSpPr>
            <p:cNvPr id="37" name="直接连接符 36">
              <a:extLst>
                <a:ext uri="{FF2B5EF4-FFF2-40B4-BE49-F238E27FC236}">
                  <a16:creationId xmlns:a16="http://schemas.microsoft.com/office/drawing/2014/main" id="{8A14336A-5A0E-417B-8756-18C2370019D4}"/>
                </a:ext>
              </a:extLst>
            </p:cNvPr>
            <p:cNvCxnSpPr>
              <a:cxnSpLocks/>
            </p:cNvCxnSpPr>
            <p:nvPr/>
          </p:nvCxnSpPr>
          <p:spPr>
            <a:xfrm>
              <a:off x="925429" y="2894234"/>
              <a:ext cx="3258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9" name="组合 38">
            <a:extLst>
              <a:ext uri="{FF2B5EF4-FFF2-40B4-BE49-F238E27FC236}">
                <a16:creationId xmlns:a16="http://schemas.microsoft.com/office/drawing/2014/main" id="{F2BB2D0D-90EB-435E-AD9F-90BE4ECB6987}"/>
              </a:ext>
            </a:extLst>
          </p:cNvPr>
          <p:cNvGrpSpPr/>
          <p:nvPr/>
        </p:nvGrpSpPr>
        <p:grpSpPr>
          <a:xfrm>
            <a:off x="3101793" y="1084312"/>
            <a:ext cx="3394810" cy="654835"/>
            <a:chOff x="3212859" y="1384060"/>
            <a:chExt cx="3394810" cy="654833"/>
          </a:xfrm>
        </p:grpSpPr>
        <p:sp>
          <p:nvSpPr>
            <p:cNvPr id="40" name="文本框 39">
              <a:extLst>
                <a:ext uri="{FF2B5EF4-FFF2-40B4-BE49-F238E27FC236}">
                  <a16:creationId xmlns:a16="http://schemas.microsoft.com/office/drawing/2014/main" id="{175C322E-D596-4862-A675-608FF824E335}"/>
                </a:ext>
              </a:extLst>
            </p:cNvPr>
            <p:cNvSpPr txBox="1"/>
            <p:nvPr/>
          </p:nvSpPr>
          <p:spPr>
            <a:xfrm>
              <a:off x="3212859" y="1384060"/>
              <a:ext cx="3394810" cy="615551"/>
            </a:xfrm>
            <a:prstGeom prst="rect">
              <a:avLst/>
            </a:prstGeom>
            <a:noFill/>
          </p:spPr>
          <p:txBody>
            <a:bodyPr vert="horz" wrap="square" rtlCol="0">
              <a:spAutoFit/>
            </a:bodyPr>
            <a:lstStyle/>
            <a:p>
              <a:r>
                <a:rPr lang="en-US" altLang="zh-CN" sz="1400" b="1" dirty="0">
                  <a:solidFill>
                    <a:srgbClr val="FFC000"/>
                  </a:solidFill>
                  <a:latin typeface="+mn-ea"/>
                  <a:cs typeface="+mn-ea"/>
                </a:rPr>
                <a:t>Part 01</a:t>
              </a:r>
            </a:p>
            <a:p>
              <a:r>
                <a:rPr lang="en-US" altLang="zh-CN" sz="2000" b="1" dirty="0">
                  <a:solidFill>
                    <a:srgbClr val="396AA8"/>
                  </a:solidFill>
                  <a:latin typeface="+mn-ea"/>
                  <a:cs typeface="+mn-ea"/>
                </a:rPr>
                <a:t>Background</a:t>
              </a:r>
              <a:endParaRPr lang="zh-CN" altLang="en-US" sz="2000" b="1" dirty="0">
                <a:solidFill>
                  <a:srgbClr val="396AA8"/>
                </a:solidFill>
                <a:latin typeface="+mn-ea"/>
                <a:cs typeface="+mn-ea"/>
              </a:endParaRPr>
            </a:p>
          </p:txBody>
        </p:sp>
        <p:cxnSp>
          <p:nvCxnSpPr>
            <p:cNvPr id="41" name="直接连接符 40">
              <a:extLst>
                <a:ext uri="{FF2B5EF4-FFF2-40B4-BE49-F238E27FC236}">
                  <a16:creationId xmlns:a16="http://schemas.microsoft.com/office/drawing/2014/main" id="{BCD07F5F-89AA-4ACA-B2B0-AA94CED8A579}"/>
                </a:ext>
              </a:extLst>
            </p:cNvPr>
            <p:cNvCxnSpPr>
              <a:cxnSpLocks/>
            </p:cNvCxnSpPr>
            <p:nvPr/>
          </p:nvCxnSpPr>
          <p:spPr>
            <a:xfrm>
              <a:off x="3284867" y="2038893"/>
              <a:ext cx="16253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组合 41">
            <a:extLst>
              <a:ext uri="{FF2B5EF4-FFF2-40B4-BE49-F238E27FC236}">
                <a16:creationId xmlns:a16="http://schemas.microsoft.com/office/drawing/2014/main" id="{7F6EA9A0-4085-4C96-880D-E6E381DFF37E}"/>
              </a:ext>
            </a:extLst>
          </p:cNvPr>
          <p:cNvGrpSpPr/>
          <p:nvPr/>
        </p:nvGrpSpPr>
        <p:grpSpPr>
          <a:xfrm>
            <a:off x="3101793" y="2516282"/>
            <a:ext cx="3394810" cy="645576"/>
            <a:chOff x="3212859" y="3283077"/>
            <a:chExt cx="3394810" cy="645576"/>
          </a:xfrm>
        </p:grpSpPr>
        <p:sp>
          <p:nvSpPr>
            <p:cNvPr id="43" name="文本框 42">
              <a:extLst>
                <a:ext uri="{FF2B5EF4-FFF2-40B4-BE49-F238E27FC236}">
                  <a16:creationId xmlns:a16="http://schemas.microsoft.com/office/drawing/2014/main" id="{717E5E2F-77B9-401E-8311-204ED359282C}"/>
                </a:ext>
              </a:extLst>
            </p:cNvPr>
            <p:cNvSpPr txBox="1"/>
            <p:nvPr/>
          </p:nvSpPr>
          <p:spPr>
            <a:xfrm>
              <a:off x="3212859" y="3283077"/>
              <a:ext cx="3394810" cy="615553"/>
            </a:xfrm>
            <a:prstGeom prst="rect">
              <a:avLst/>
            </a:prstGeom>
            <a:noFill/>
          </p:spPr>
          <p:txBody>
            <a:bodyPr vert="horz" wrap="square" rtlCol="0">
              <a:spAutoFit/>
            </a:bodyPr>
            <a:lstStyle/>
            <a:p>
              <a:r>
                <a:rPr lang="en-US" altLang="zh-CN" sz="1400" b="1" dirty="0">
                  <a:solidFill>
                    <a:srgbClr val="FFC000"/>
                  </a:solidFill>
                  <a:latin typeface="+mn-ea"/>
                  <a:cs typeface="+mn-ea"/>
                </a:rPr>
                <a:t>Part 03</a:t>
              </a:r>
            </a:p>
            <a:p>
              <a:r>
                <a:rPr lang="en-US" altLang="zh-CN" sz="2000" b="1" dirty="0">
                  <a:solidFill>
                    <a:srgbClr val="396AA8"/>
                  </a:solidFill>
                  <a:latin typeface="+mn-ea"/>
                  <a:cs typeface="+mn-ea"/>
                </a:rPr>
                <a:t>Solution</a:t>
              </a:r>
              <a:endParaRPr lang="zh-CN" altLang="en-US" sz="2000" b="1" dirty="0">
                <a:solidFill>
                  <a:srgbClr val="396AA8"/>
                </a:solidFill>
                <a:latin typeface="+mn-ea"/>
                <a:cs typeface="+mn-ea"/>
              </a:endParaRPr>
            </a:p>
          </p:txBody>
        </p:sp>
        <p:cxnSp>
          <p:nvCxnSpPr>
            <p:cNvPr id="44" name="直接连接符 43">
              <a:extLst>
                <a:ext uri="{FF2B5EF4-FFF2-40B4-BE49-F238E27FC236}">
                  <a16:creationId xmlns:a16="http://schemas.microsoft.com/office/drawing/2014/main" id="{9BDF8299-72CB-4A4D-8266-A9964399C927}"/>
                </a:ext>
              </a:extLst>
            </p:cNvPr>
            <p:cNvCxnSpPr/>
            <p:nvPr/>
          </p:nvCxnSpPr>
          <p:spPr>
            <a:xfrm>
              <a:off x="3284867" y="3928653"/>
              <a:ext cx="16253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组合 44">
            <a:extLst>
              <a:ext uri="{FF2B5EF4-FFF2-40B4-BE49-F238E27FC236}">
                <a16:creationId xmlns:a16="http://schemas.microsoft.com/office/drawing/2014/main" id="{5B3D9E52-453A-4F06-ABB6-67716404C16D}"/>
              </a:ext>
            </a:extLst>
          </p:cNvPr>
          <p:cNvGrpSpPr/>
          <p:nvPr/>
        </p:nvGrpSpPr>
        <p:grpSpPr>
          <a:xfrm>
            <a:off x="5690379" y="1673790"/>
            <a:ext cx="1833578" cy="626291"/>
            <a:chOff x="5937656" y="1421104"/>
            <a:chExt cx="1833578" cy="626291"/>
          </a:xfrm>
        </p:grpSpPr>
        <p:sp>
          <p:nvSpPr>
            <p:cNvPr id="46" name="文本框 45">
              <a:extLst>
                <a:ext uri="{FF2B5EF4-FFF2-40B4-BE49-F238E27FC236}">
                  <a16:creationId xmlns:a16="http://schemas.microsoft.com/office/drawing/2014/main" id="{E1C32A48-B1B8-4763-9570-8FCCD44226DE}"/>
                </a:ext>
              </a:extLst>
            </p:cNvPr>
            <p:cNvSpPr txBox="1"/>
            <p:nvPr/>
          </p:nvSpPr>
          <p:spPr>
            <a:xfrm>
              <a:off x="5937656" y="1421104"/>
              <a:ext cx="1833578" cy="615553"/>
            </a:xfrm>
            <a:prstGeom prst="rect">
              <a:avLst/>
            </a:prstGeom>
            <a:noFill/>
          </p:spPr>
          <p:txBody>
            <a:bodyPr vert="horz" wrap="square" rtlCol="0">
              <a:spAutoFit/>
            </a:bodyPr>
            <a:lstStyle/>
            <a:p>
              <a:r>
                <a:rPr lang="en-US" altLang="zh-CN" sz="1400" b="1" dirty="0">
                  <a:solidFill>
                    <a:srgbClr val="FFC000"/>
                  </a:solidFill>
                  <a:latin typeface="+mn-ea"/>
                  <a:cs typeface="+mn-ea"/>
                </a:rPr>
                <a:t>Part 02</a:t>
              </a:r>
              <a:endParaRPr lang="en-US" altLang="zh-CN" sz="2000" b="1" dirty="0">
                <a:latin typeface="+mn-ea"/>
                <a:cs typeface="+mn-ea"/>
              </a:endParaRPr>
            </a:p>
            <a:p>
              <a:r>
                <a:rPr lang="en-US" altLang="zh-CN" sz="2000" b="1" dirty="0">
                  <a:solidFill>
                    <a:srgbClr val="396AA8"/>
                  </a:solidFill>
                  <a:latin typeface="+mn-ea"/>
                  <a:cs typeface="+mn-ea"/>
                </a:rPr>
                <a:t>Model</a:t>
              </a:r>
              <a:endParaRPr lang="zh-CN" altLang="en-US" sz="2000" b="1" dirty="0">
                <a:solidFill>
                  <a:srgbClr val="396AA8"/>
                </a:solidFill>
                <a:latin typeface="+mn-ea"/>
                <a:cs typeface="+mn-ea"/>
              </a:endParaRPr>
            </a:p>
          </p:txBody>
        </p:sp>
        <p:cxnSp>
          <p:nvCxnSpPr>
            <p:cNvPr id="47" name="直接连接符 46">
              <a:extLst>
                <a:ext uri="{FF2B5EF4-FFF2-40B4-BE49-F238E27FC236}">
                  <a16:creationId xmlns:a16="http://schemas.microsoft.com/office/drawing/2014/main" id="{5942FA56-A4E2-42E8-A835-DC5029B8D44C}"/>
                </a:ext>
              </a:extLst>
            </p:cNvPr>
            <p:cNvCxnSpPr>
              <a:cxnSpLocks/>
            </p:cNvCxnSpPr>
            <p:nvPr/>
          </p:nvCxnSpPr>
          <p:spPr>
            <a:xfrm>
              <a:off x="5978782" y="2047395"/>
              <a:ext cx="10727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 name="组合 47">
            <a:extLst>
              <a:ext uri="{FF2B5EF4-FFF2-40B4-BE49-F238E27FC236}">
                <a16:creationId xmlns:a16="http://schemas.microsoft.com/office/drawing/2014/main" id="{61EEEC69-2DFF-40A6-AF1C-6B514A4A9EDB}"/>
              </a:ext>
            </a:extLst>
          </p:cNvPr>
          <p:cNvGrpSpPr/>
          <p:nvPr/>
        </p:nvGrpSpPr>
        <p:grpSpPr>
          <a:xfrm>
            <a:off x="5690379" y="3178146"/>
            <a:ext cx="2783342" cy="626291"/>
            <a:chOff x="5937656" y="3310863"/>
            <a:chExt cx="2783342" cy="626292"/>
          </a:xfrm>
        </p:grpSpPr>
        <p:sp>
          <p:nvSpPr>
            <p:cNvPr id="49" name="文本框 48">
              <a:extLst>
                <a:ext uri="{FF2B5EF4-FFF2-40B4-BE49-F238E27FC236}">
                  <a16:creationId xmlns:a16="http://schemas.microsoft.com/office/drawing/2014/main" id="{4546EC82-A332-4B5A-8C8D-5611FA47FA92}"/>
                </a:ext>
              </a:extLst>
            </p:cNvPr>
            <p:cNvSpPr txBox="1"/>
            <p:nvPr/>
          </p:nvSpPr>
          <p:spPr>
            <a:xfrm>
              <a:off x="5937656" y="3310863"/>
              <a:ext cx="2783342" cy="615554"/>
            </a:xfrm>
            <a:prstGeom prst="rect">
              <a:avLst/>
            </a:prstGeom>
            <a:noFill/>
          </p:spPr>
          <p:txBody>
            <a:bodyPr vert="horz" wrap="square" rtlCol="0">
              <a:spAutoFit/>
            </a:bodyPr>
            <a:lstStyle/>
            <a:p>
              <a:r>
                <a:rPr lang="en-US" altLang="zh-CN" sz="1400" b="1" dirty="0">
                  <a:solidFill>
                    <a:srgbClr val="FFC000"/>
                  </a:solidFill>
                  <a:latin typeface="+mn-ea"/>
                  <a:cs typeface="+mn-ea"/>
                </a:rPr>
                <a:t>Part 04</a:t>
              </a:r>
            </a:p>
            <a:p>
              <a:r>
                <a:rPr lang="en-US" altLang="zh-CN" sz="2000" b="1" dirty="0">
                  <a:solidFill>
                    <a:srgbClr val="396AA8"/>
                  </a:solidFill>
                  <a:latin typeface="+mn-ea"/>
                  <a:cs typeface="+mn-ea"/>
                </a:rPr>
                <a:t>Theoretical Analysis</a:t>
              </a:r>
              <a:endParaRPr lang="zh-CN" altLang="en-US" sz="2000" b="1" dirty="0">
                <a:solidFill>
                  <a:srgbClr val="396AA8"/>
                </a:solidFill>
                <a:latin typeface="+mn-ea"/>
                <a:cs typeface="+mn-ea"/>
              </a:endParaRPr>
            </a:p>
          </p:txBody>
        </p:sp>
        <p:cxnSp>
          <p:nvCxnSpPr>
            <p:cNvPr id="50" name="直接连接符 49">
              <a:extLst>
                <a:ext uri="{FF2B5EF4-FFF2-40B4-BE49-F238E27FC236}">
                  <a16:creationId xmlns:a16="http://schemas.microsoft.com/office/drawing/2014/main" id="{1E6FCB07-1B94-4ECA-9C66-C7D2AF893D99}"/>
                </a:ext>
              </a:extLst>
            </p:cNvPr>
            <p:cNvCxnSpPr>
              <a:cxnSpLocks/>
            </p:cNvCxnSpPr>
            <p:nvPr/>
          </p:nvCxnSpPr>
          <p:spPr>
            <a:xfrm>
              <a:off x="5978782" y="3937155"/>
              <a:ext cx="26569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组合 50">
            <a:extLst>
              <a:ext uri="{FF2B5EF4-FFF2-40B4-BE49-F238E27FC236}">
                <a16:creationId xmlns:a16="http://schemas.microsoft.com/office/drawing/2014/main" id="{6B369160-D0ED-434A-BCB8-20E5DF3839EB}"/>
              </a:ext>
            </a:extLst>
          </p:cNvPr>
          <p:cNvGrpSpPr/>
          <p:nvPr/>
        </p:nvGrpSpPr>
        <p:grpSpPr>
          <a:xfrm>
            <a:off x="3117471" y="3956301"/>
            <a:ext cx="2476660" cy="643986"/>
            <a:chOff x="5939332" y="3293169"/>
            <a:chExt cx="2074432" cy="643986"/>
          </a:xfrm>
        </p:grpSpPr>
        <p:sp>
          <p:nvSpPr>
            <p:cNvPr id="52" name="文本框 51">
              <a:extLst>
                <a:ext uri="{FF2B5EF4-FFF2-40B4-BE49-F238E27FC236}">
                  <a16:creationId xmlns:a16="http://schemas.microsoft.com/office/drawing/2014/main" id="{41EF849D-8852-4A21-AE26-B80DD791CF29}"/>
                </a:ext>
              </a:extLst>
            </p:cNvPr>
            <p:cNvSpPr txBox="1"/>
            <p:nvPr/>
          </p:nvSpPr>
          <p:spPr>
            <a:xfrm>
              <a:off x="5939332" y="3293169"/>
              <a:ext cx="2074432" cy="615553"/>
            </a:xfrm>
            <a:prstGeom prst="rect">
              <a:avLst/>
            </a:prstGeom>
            <a:noFill/>
          </p:spPr>
          <p:txBody>
            <a:bodyPr vert="horz" wrap="square" rtlCol="0">
              <a:spAutoFit/>
            </a:bodyPr>
            <a:lstStyle/>
            <a:p>
              <a:r>
                <a:rPr lang="en-US" altLang="zh-CN" sz="1400" b="1" dirty="0">
                  <a:solidFill>
                    <a:srgbClr val="FFC000"/>
                  </a:solidFill>
                  <a:latin typeface="+mn-ea"/>
                  <a:cs typeface="+mn-ea"/>
                </a:rPr>
                <a:t>Part 05</a:t>
              </a:r>
            </a:p>
            <a:p>
              <a:r>
                <a:rPr lang="en-US" altLang="zh-CN" sz="2000" b="1" dirty="0">
                  <a:solidFill>
                    <a:srgbClr val="396AA8"/>
                  </a:solidFill>
                  <a:latin typeface="+mn-ea"/>
                  <a:cs typeface="+mn-ea"/>
                </a:rPr>
                <a:t>Experiments</a:t>
              </a:r>
              <a:endParaRPr lang="zh-CN" altLang="en-US" sz="2000" b="1" dirty="0">
                <a:solidFill>
                  <a:srgbClr val="396AA8"/>
                </a:solidFill>
                <a:latin typeface="+mn-ea"/>
                <a:cs typeface="+mn-ea"/>
              </a:endParaRPr>
            </a:p>
          </p:txBody>
        </p:sp>
        <p:cxnSp>
          <p:nvCxnSpPr>
            <p:cNvPr id="53" name="直接连接符 52">
              <a:extLst>
                <a:ext uri="{FF2B5EF4-FFF2-40B4-BE49-F238E27FC236}">
                  <a16:creationId xmlns:a16="http://schemas.microsoft.com/office/drawing/2014/main" id="{EB9A4ABD-0E16-473C-BFE0-F4A71FA5E5BC}"/>
                </a:ext>
              </a:extLst>
            </p:cNvPr>
            <p:cNvCxnSpPr>
              <a:cxnSpLocks/>
            </p:cNvCxnSpPr>
            <p:nvPr/>
          </p:nvCxnSpPr>
          <p:spPr>
            <a:xfrm>
              <a:off x="5978782" y="3937155"/>
              <a:ext cx="14480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8376271"/>
      </p:ext>
    </p:extLst>
  </p:cSld>
  <p:clrMapOvr>
    <a:masterClrMapping/>
  </p:clrMapOvr>
  <p:transition spd="med" advTm="10159">
    <p:cover dir="u"/>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4198" y="2641476"/>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2" name="矩形 11">
            <a:extLst>
              <a:ext uri="{FF2B5EF4-FFF2-40B4-BE49-F238E27FC236}">
                <a16:creationId xmlns:a16="http://schemas.microsoft.com/office/drawing/2014/main" id="{22FA1AC7-5FFD-4164-B61C-B849B2CF6938}"/>
              </a:ext>
            </a:extLst>
          </p:cNvPr>
          <p:cNvSpPr/>
          <p:nvPr/>
        </p:nvSpPr>
        <p:spPr>
          <a:xfrm>
            <a:off x="3501659" y="2404359"/>
            <a:ext cx="4248472"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13">
            <a:extLst>
              <a:ext uri="{FF2B5EF4-FFF2-40B4-BE49-F238E27FC236}">
                <a16:creationId xmlns:a16="http://schemas.microsoft.com/office/drawing/2014/main" id="{1246D576-96F0-4BC5-886A-0FD1D0ABDFFC}"/>
              </a:ext>
            </a:extLst>
          </p:cNvPr>
          <p:cNvSpPr txBox="1"/>
          <p:nvPr/>
        </p:nvSpPr>
        <p:spPr>
          <a:xfrm>
            <a:off x="3485979" y="2978332"/>
            <a:ext cx="4279832" cy="707886"/>
          </a:xfrm>
          <a:prstGeom prst="rect">
            <a:avLst/>
          </a:prstGeom>
          <a:noFill/>
        </p:spPr>
        <p:txBody>
          <a:bodyPr wrap="square" rtlCol="0">
            <a:spAutoFit/>
          </a:bodyPr>
          <a:lstStyle/>
          <a:p>
            <a:pPr algn="ctr"/>
            <a:r>
              <a:rPr lang="en-US" altLang="zh-CN" sz="4000" b="1" dirty="0">
                <a:cs typeface="+mn-ea"/>
              </a:rPr>
              <a:t>Background</a:t>
            </a:r>
            <a:endParaRPr lang="zh-CN" altLang="en-US" sz="4000" b="1" dirty="0">
              <a:cs typeface="+mn-ea"/>
            </a:endParaRPr>
          </a:p>
        </p:txBody>
      </p:sp>
      <p:sp>
        <p:nvSpPr>
          <p:cNvPr id="15" name="文本框 14">
            <a:extLst>
              <a:ext uri="{FF2B5EF4-FFF2-40B4-BE49-F238E27FC236}">
                <a16:creationId xmlns:a16="http://schemas.microsoft.com/office/drawing/2014/main" id="{13E315E1-DBB0-45C7-B310-7FD0D0EB5F61}"/>
              </a:ext>
            </a:extLst>
          </p:cNvPr>
          <p:cNvSpPr txBox="1"/>
          <p:nvPr/>
        </p:nvSpPr>
        <p:spPr>
          <a:xfrm>
            <a:off x="3573664" y="2394780"/>
            <a:ext cx="4104456" cy="523220"/>
          </a:xfrm>
          <a:prstGeom prst="rect">
            <a:avLst/>
          </a:prstGeom>
          <a:solidFill>
            <a:srgbClr val="2B558E"/>
          </a:solidFill>
        </p:spPr>
        <p:txBody>
          <a:bodyPr wrap="square" rtlCol="0">
            <a:spAutoFit/>
          </a:bodyPr>
          <a:lstStyle/>
          <a:p>
            <a:pPr algn="ctr"/>
            <a:r>
              <a:rPr lang="en-US" altLang="zh-CN" sz="2800" dirty="0">
                <a:solidFill>
                  <a:schemeClr val="bg1"/>
                </a:solidFill>
                <a:latin typeface="Century Gothic" panose="020B0502020202020204" pitchFamily="34" charset="0"/>
                <a:cs typeface="+mn-ea"/>
              </a:rPr>
              <a:t>PART  01</a:t>
            </a:r>
            <a:endParaRPr lang="zh-CN" altLang="en-US" sz="2800" dirty="0">
              <a:solidFill>
                <a:schemeClr val="bg1"/>
              </a:solidFill>
              <a:latin typeface="Century Gothic" panose="020B0502020202020204" pitchFamily="34" charset="0"/>
              <a:cs typeface="+mn-ea"/>
            </a:endParaRPr>
          </a:p>
        </p:txBody>
      </p:sp>
      <p:grpSp>
        <p:nvGrpSpPr>
          <p:cNvPr id="16" name="组合 15">
            <a:extLst>
              <a:ext uri="{FF2B5EF4-FFF2-40B4-BE49-F238E27FC236}">
                <a16:creationId xmlns:a16="http://schemas.microsoft.com/office/drawing/2014/main" id="{4B518561-C4E1-40A9-B88E-19A231253609}"/>
              </a:ext>
            </a:extLst>
          </p:cNvPr>
          <p:cNvGrpSpPr/>
          <p:nvPr/>
        </p:nvGrpSpPr>
        <p:grpSpPr>
          <a:xfrm>
            <a:off x="2488903" y="1248981"/>
            <a:ext cx="6529426" cy="3217046"/>
            <a:chOff x="1435008" y="577820"/>
            <a:chExt cx="6529425" cy="3217045"/>
          </a:xfrm>
        </p:grpSpPr>
        <p:sp>
          <p:nvSpPr>
            <p:cNvPr id="17" name="矩形 16">
              <a:extLst>
                <a:ext uri="{FF2B5EF4-FFF2-40B4-BE49-F238E27FC236}">
                  <a16:creationId xmlns:a16="http://schemas.microsoft.com/office/drawing/2014/main" id="{8E68959F-DFC2-4AAE-8B3D-1BE20B3BB175}"/>
                </a:ext>
              </a:extLst>
            </p:cNvPr>
            <p:cNvSpPr/>
            <p:nvPr/>
          </p:nvSpPr>
          <p:spPr>
            <a:xfrm>
              <a:off x="1835696" y="915566"/>
              <a:ext cx="5472608" cy="2520280"/>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8" name="矩形 17">
              <a:extLst>
                <a:ext uri="{FF2B5EF4-FFF2-40B4-BE49-F238E27FC236}">
                  <a16:creationId xmlns:a16="http://schemas.microsoft.com/office/drawing/2014/main" id="{27381566-A8A0-4555-940F-CECD9F929D90}"/>
                </a:ext>
              </a:extLst>
            </p:cNvPr>
            <p:cNvSpPr/>
            <p:nvPr/>
          </p:nvSpPr>
          <p:spPr>
            <a:xfrm>
              <a:off x="6868198" y="637844"/>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矩形 19">
              <a:extLst>
                <a:ext uri="{FF2B5EF4-FFF2-40B4-BE49-F238E27FC236}">
                  <a16:creationId xmlns:a16="http://schemas.microsoft.com/office/drawing/2014/main" id="{C0447CFD-3130-4DC2-94C6-0B07DEB3D2E2}"/>
                </a:ext>
              </a:extLst>
            </p:cNvPr>
            <p:cNvSpPr/>
            <p:nvPr/>
          </p:nvSpPr>
          <p:spPr>
            <a:xfrm>
              <a:off x="1477543" y="2571750"/>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21" name="直接连接符 20">
              <a:extLst>
                <a:ext uri="{FF2B5EF4-FFF2-40B4-BE49-F238E27FC236}">
                  <a16:creationId xmlns:a16="http://schemas.microsoft.com/office/drawing/2014/main" id="{E0677331-344F-40B1-B6AF-AB729C19FCBF}"/>
                </a:ext>
              </a:extLst>
            </p:cNvPr>
            <p:cNvCxnSpPr/>
            <p:nvPr/>
          </p:nvCxnSpPr>
          <p:spPr>
            <a:xfrm flipH="1">
              <a:off x="7015627" y="577820"/>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9F4A6921-7B89-4A96-8976-AA1C6D28FA4C}"/>
                </a:ext>
              </a:extLst>
            </p:cNvPr>
            <p:cNvCxnSpPr/>
            <p:nvPr/>
          </p:nvCxnSpPr>
          <p:spPr>
            <a:xfrm flipH="1">
              <a:off x="1435008" y="2975534"/>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77">
            <a:extLst>
              <a:ext uri="{FF2B5EF4-FFF2-40B4-BE49-F238E27FC236}">
                <a16:creationId xmlns:a16="http://schemas.microsoft.com/office/drawing/2014/main" id="{C83D19BC-123D-4535-A4CD-2FC0E861D861}"/>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cSld>
  <p:clrMapOvr>
    <a:masterClrMapping/>
  </p:clrMapOvr>
  <p:transition spd="med" advTm="10159">
    <p:cover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4198" y="2641476"/>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67" name="TextBox 39">
            <a:extLst>
              <a:ext uri="{FF2B5EF4-FFF2-40B4-BE49-F238E27FC236}">
                <a16:creationId xmlns:a16="http://schemas.microsoft.com/office/drawing/2014/main" id="{1B1F3F30-5303-4093-ADAE-D9A2A3239B13}"/>
              </a:ext>
            </a:extLst>
          </p:cNvPr>
          <p:cNvSpPr txBox="1"/>
          <p:nvPr/>
        </p:nvSpPr>
        <p:spPr>
          <a:xfrm>
            <a:off x="2786934" y="1655287"/>
            <a:ext cx="2319841" cy="338554"/>
          </a:xfrm>
          <a:prstGeom prst="rect">
            <a:avLst/>
          </a:prstGeom>
          <a:noFill/>
        </p:spPr>
        <p:txBody>
          <a:bodyPr wrap="square" rtlCol="0">
            <a:spAutoFit/>
          </a:bodyPr>
          <a:lstStyle/>
          <a:p>
            <a:r>
              <a:rPr lang="en-US" altLang="zh-CN" sz="1600" dirty="0">
                <a:solidFill>
                  <a:schemeClr val="tx1">
                    <a:lumMod val="75000"/>
                    <a:lumOff val="25000"/>
                  </a:schemeClr>
                </a:solidFill>
                <a:cs typeface="+mn-ea"/>
                <a:sym typeface="+mn-lt"/>
              </a:rPr>
              <a:t>Limited </a:t>
            </a:r>
            <a:r>
              <a:rPr lang="en-US" altLang="zh-CN" sz="1600" dirty="0">
                <a:solidFill>
                  <a:schemeClr val="tx1">
                    <a:lumMod val="65000"/>
                    <a:lumOff val="35000"/>
                  </a:schemeClr>
                </a:solidFill>
                <a:cs typeface="+mn-ea"/>
                <a:sym typeface="+mn-lt"/>
              </a:rPr>
              <a:t>batteries</a:t>
            </a:r>
            <a:endParaRPr lang="zh-CN" altLang="en-US" sz="1600" dirty="0">
              <a:solidFill>
                <a:schemeClr val="tx1">
                  <a:lumMod val="65000"/>
                  <a:lumOff val="35000"/>
                </a:schemeClr>
              </a:solidFill>
              <a:cs typeface="+mn-ea"/>
              <a:sym typeface="+mn-lt"/>
            </a:endParaRPr>
          </a:p>
        </p:txBody>
      </p:sp>
      <p:sp>
        <p:nvSpPr>
          <p:cNvPr id="68" name="TextBox 40">
            <a:extLst>
              <a:ext uri="{FF2B5EF4-FFF2-40B4-BE49-F238E27FC236}">
                <a16:creationId xmlns:a16="http://schemas.microsoft.com/office/drawing/2014/main" id="{8176B92B-8D07-4CA7-8699-A25A31FBD472}"/>
              </a:ext>
            </a:extLst>
          </p:cNvPr>
          <p:cNvSpPr txBox="1"/>
          <p:nvPr/>
        </p:nvSpPr>
        <p:spPr>
          <a:xfrm>
            <a:off x="2396027" y="2280893"/>
            <a:ext cx="2508598" cy="307777"/>
          </a:xfrm>
          <a:prstGeom prst="rect">
            <a:avLst/>
          </a:prstGeom>
          <a:noFill/>
        </p:spPr>
        <p:txBody>
          <a:bodyPr wrap="square" rtlCol="0">
            <a:spAutoFit/>
          </a:bodyPr>
          <a:lstStyle/>
          <a:p>
            <a:r>
              <a:rPr lang="en-US" altLang="zh-CN" sz="1400" dirty="0">
                <a:solidFill>
                  <a:schemeClr val="tx1">
                    <a:lumMod val="75000"/>
                    <a:lumOff val="25000"/>
                  </a:schemeClr>
                </a:solidFill>
                <a:cs typeface="+mn-ea"/>
                <a:sym typeface="+mn-lt"/>
              </a:rPr>
              <a:t>Maintenance difficulties</a:t>
            </a:r>
            <a:endParaRPr lang="zh-CN" altLang="en-US" sz="1400" dirty="0">
              <a:solidFill>
                <a:schemeClr val="tx1">
                  <a:lumMod val="75000"/>
                  <a:lumOff val="25000"/>
                </a:schemeClr>
              </a:solidFill>
              <a:cs typeface="+mn-ea"/>
              <a:sym typeface="+mn-lt"/>
            </a:endParaRPr>
          </a:p>
        </p:txBody>
      </p:sp>
      <p:sp>
        <p:nvSpPr>
          <p:cNvPr id="69" name="TextBox 41">
            <a:extLst>
              <a:ext uri="{FF2B5EF4-FFF2-40B4-BE49-F238E27FC236}">
                <a16:creationId xmlns:a16="http://schemas.microsoft.com/office/drawing/2014/main" id="{6C09B8FE-716F-4671-8AB4-4891E9677F7F}"/>
              </a:ext>
            </a:extLst>
          </p:cNvPr>
          <p:cNvSpPr txBox="1"/>
          <p:nvPr/>
        </p:nvSpPr>
        <p:spPr>
          <a:xfrm>
            <a:off x="6084172" y="1710974"/>
            <a:ext cx="2496552" cy="307777"/>
          </a:xfrm>
          <a:prstGeom prst="rect">
            <a:avLst/>
          </a:prstGeom>
          <a:noFill/>
        </p:spPr>
        <p:txBody>
          <a:bodyPr wrap="square" rtlCol="0">
            <a:spAutoFit/>
          </a:bodyPr>
          <a:lstStyle/>
          <a:p>
            <a:r>
              <a:rPr lang="en-US" altLang="zh-CN" sz="1400" dirty="0">
                <a:solidFill>
                  <a:schemeClr val="tx1">
                    <a:lumMod val="75000"/>
                    <a:lumOff val="25000"/>
                  </a:schemeClr>
                </a:solidFill>
                <a:cs typeface="+mn-ea"/>
                <a:sym typeface="+mn-lt"/>
              </a:rPr>
              <a:t>Deployment difficulties</a:t>
            </a:r>
            <a:endParaRPr lang="zh-CN" altLang="en-US" sz="1400" dirty="0">
              <a:solidFill>
                <a:schemeClr val="tx1">
                  <a:lumMod val="75000"/>
                  <a:lumOff val="25000"/>
                </a:schemeClr>
              </a:solidFill>
              <a:cs typeface="+mn-ea"/>
              <a:sym typeface="+mn-lt"/>
            </a:endParaRPr>
          </a:p>
        </p:txBody>
      </p:sp>
      <p:sp>
        <p:nvSpPr>
          <p:cNvPr id="70" name="TextBox 42">
            <a:extLst>
              <a:ext uri="{FF2B5EF4-FFF2-40B4-BE49-F238E27FC236}">
                <a16:creationId xmlns:a16="http://schemas.microsoft.com/office/drawing/2014/main" id="{0D6968A6-9B9D-44A8-86AD-3514EE82E13A}"/>
              </a:ext>
            </a:extLst>
          </p:cNvPr>
          <p:cNvSpPr txBox="1"/>
          <p:nvPr/>
        </p:nvSpPr>
        <p:spPr>
          <a:xfrm>
            <a:off x="6084169" y="2280893"/>
            <a:ext cx="2582780" cy="338554"/>
          </a:xfrm>
          <a:prstGeom prst="rect">
            <a:avLst/>
          </a:prstGeom>
          <a:noFill/>
        </p:spPr>
        <p:txBody>
          <a:bodyPr wrap="square" rtlCol="0">
            <a:spAutoFit/>
          </a:bodyPr>
          <a:lstStyle/>
          <a:p>
            <a:r>
              <a:rPr lang="en-US" altLang="zh-CN" sz="1600" dirty="0">
                <a:solidFill>
                  <a:schemeClr val="tx1">
                    <a:lumMod val="75000"/>
                    <a:lumOff val="25000"/>
                  </a:schemeClr>
                </a:solidFill>
                <a:cs typeface="+mn-ea"/>
                <a:sym typeface="+mn-lt"/>
              </a:rPr>
              <a:t>Limited application</a:t>
            </a:r>
            <a:endParaRPr lang="zh-CN" altLang="en-US" sz="1600" dirty="0">
              <a:solidFill>
                <a:schemeClr val="tx1">
                  <a:lumMod val="75000"/>
                  <a:lumOff val="25000"/>
                </a:schemeClr>
              </a:solidFill>
              <a:cs typeface="+mn-ea"/>
              <a:sym typeface="+mn-lt"/>
            </a:endParaRPr>
          </a:p>
        </p:txBody>
      </p:sp>
      <p:sp>
        <p:nvSpPr>
          <p:cNvPr id="75" name="圆角矩形 72">
            <a:extLst>
              <a:ext uri="{FF2B5EF4-FFF2-40B4-BE49-F238E27FC236}">
                <a16:creationId xmlns:a16="http://schemas.microsoft.com/office/drawing/2014/main" id="{114A2E16-A6F5-41ED-8EB3-022611162911}"/>
              </a:ext>
            </a:extLst>
          </p:cNvPr>
          <p:cNvSpPr/>
          <p:nvPr/>
        </p:nvSpPr>
        <p:spPr>
          <a:xfrm rot="2700000">
            <a:off x="5304302" y="1608157"/>
            <a:ext cx="582341" cy="582341"/>
          </a:xfrm>
          <a:prstGeom prst="roundRect">
            <a:avLst/>
          </a:prstGeom>
          <a:solidFill>
            <a:schemeClr val="tx2"/>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76" name="圆角矩形 74">
            <a:extLst>
              <a:ext uri="{FF2B5EF4-FFF2-40B4-BE49-F238E27FC236}">
                <a16:creationId xmlns:a16="http://schemas.microsoft.com/office/drawing/2014/main" id="{E8C7730C-DDF4-4926-9029-6514602C03FE}"/>
              </a:ext>
            </a:extLst>
          </p:cNvPr>
          <p:cNvSpPr/>
          <p:nvPr/>
        </p:nvSpPr>
        <p:spPr>
          <a:xfrm rot="2700000">
            <a:off x="5304304" y="2151337"/>
            <a:ext cx="582341" cy="582341"/>
          </a:xfrm>
          <a:prstGeom prst="roundRect">
            <a:avLst/>
          </a:prstGeom>
          <a:solidFill>
            <a:srgbClr val="396AA8"/>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sp>
        <p:nvSpPr>
          <p:cNvPr id="77" name="圆角矩形 75">
            <a:extLst>
              <a:ext uri="{FF2B5EF4-FFF2-40B4-BE49-F238E27FC236}">
                <a16:creationId xmlns:a16="http://schemas.microsoft.com/office/drawing/2014/main" id="{FE773EFC-6201-49F3-B4D3-E8EF793EFB9C}"/>
              </a:ext>
            </a:extLst>
          </p:cNvPr>
          <p:cNvSpPr/>
          <p:nvPr/>
        </p:nvSpPr>
        <p:spPr>
          <a:xfrm rot="2700000">
            <a:off x="4778024" y="1608157"/>
            <a:ext cx="582341" cy="582341"/>
          </a:xfrm>
          <a:prstGeom prst="roundRect">
            <a:avLst/>
          </a:prstGeom>
          <a:solidFill>
            <a:srgbClr val="396AA8"/>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79" name="圆角矩形 77">
            <a:extLst>
              <a:ext uri="{FF2B5EF4-FFF2-40B4-BE49-F238E27FC236}">
                <a16:creationId xmlns:a16="http://schemas.microsoft.com/office/drawing/2014/main" id="{F107AE4C-FF31-4E1D-8B7F-0AA436E7AC0D}"/>
              </a:ext>
            </a:extLst>
          </p:cNvPr>
          <p:cNvSpPr/>
          <p:nvPr/>
        </p:nvSpPr>
        <p:spPr>
          <a:xfrm rot="2700000">
            <a:off x="4778023" y="2165954"/>
            <a:ext cx="582341" cy="582341"/>
          </a:xfrm>
          <a:prstGeom prst="roundRect">
            <a:avLst/>
          </a:prstGeom>
          <a:solidFill>
            <a:schemeClr val="tx2"/>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80" name="TextBox 27">
            <a:extLst>
              <a:ext uri="{FF2B5EF4-FFF2-40B4-BE49-F238E27FC236}">
                <a16:creationId xmlns:a16="http://schemas.microsoft.com/office/drawing/2014/main" id="{23CB9AB6-D55F-45EC-A3AE-914AFA38C2A8}"/>
              </a:ext>
            </a:extLst>
          </p:cNvPr>
          <p:cNvSpPr txBox="1"/>
          <p:nvPr/>
        </p:nvSpPr>
        <p:spPr>
          <a:xfrm>
            <a:off x="2544110" y="964849"/>
            <a:ext cx="6053580" cy="369332"/>
          </a:xfrm>
          <a:prstGeom prst="rect">
            <a:avLst/>
          </a:prstGeom>
          <a:noFill/>
        </p:spPr>
        <p:txBody>
          <a:bodyPr wrap="none" rtlCol="0">
            <a:spAutoFit/>
          </a:bodyPr>
          <a:lstStyle/>
          <a:p>
            <a:r>
              <a:rPr lang="en-US" altLang="zh-CN" b="1" u="sng" dirty="0">
                <a:solidFill>
                  <a:srgbClr val="2B558E"/>
                </a:solidFill>
                <a:cs typeface="+mn-ea"/>
                <a:sym typeface="+mn-lt"/>
              </a:rPr>
              <a:t>Energy bottleneck of traditional Internet of Things</a:t>
            </a:r>
          </a:p>
        </p:txBody>
      </p:sp>
      <p:sp>
        <p:nvSpPr>
          <p:cNvPr id="81" name="矩形 80">
            <a:extLst>
              <a:ext uri="{FF2B5EF4-FFF2-40B4-BE49-F238E27FC236}">
                <a16:creationId xmlns:a16="http://schemas.microsoft.com/office/drawing/2014/main" id="{34E94FFD-9448-4E2B-9D3E-144D68E1F911}"/>
              </a:ext>
            </a:extLst>
          </p:cNvPr>
          <p:cNvSpPr/>
          <p:nvPr/>
        </p:nvSpPr>
        <p:spPr>
          <a:xfrm>
            <a:off x="2401885" y="977464"/>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82" name="TextBox 27">
            <a:extLst>
              <a:ext uri="{FF2B5EF4-FFF2-40B4-BE49-F238E27FC236}">
                <a16:creationId xmlns:a16="http://schemas.microsoft.com/office/drawing/2014/main" id="{3C8BAA57-CE9C-4CA5-A58E-51F43B8EE2A5}"/>
              </a:ext>
            </a:extLst>
          </p:cNvPr>
          <p:cNvSpPr txBox="1"/>
          <p:nvPr/>
        </p:nvSpPr>
        <p:spPr>
          <a:xfrm>
            <a:off x="2509065" y="3192581"/>
            <a:ext cx="2972096" cy="369332"/>
          </a:xfrm>
          <a:prstGeom prst="rect">
            <a:avLst/>
          </a:prstGeom>
          <a:noFill/>
        </p:spPr>
        <p:txBody>
          <a:bodyPr wrap="none" rtlCol="0">
            <a:spAutoFit/>
          </a:bodyPr>
          <a:lstStyle/>
          <a:p>
            <a:r>
              <a:rPr lang="en-US" altLang="zh-CN" b="1" u="sng" dirty="0">
                <a:solidFill>
                  <a:srgbClr val="2B558E"/>
                </a:solidFill>
                <a:cs typeface="+mn-ea"/>
                <a:sym typeface="+mn-lt"/>
              </a:rPr>
              <a:t>Wireless Power Transfer</a:t>
            </a:r>
          </a:p>
        </p:txBody>
      </p:sp>
      <p:sp>
        <p:nvSpPr>
          <p:cNvPr id="83" name="矩形 82">
            <a:extLst>
              <a:ext uri="{FF2B5EF4-FFF2-40B4-BE49-F238E27FC236}">
                <a16:creationId xmlns:a16="http://schemas.microsoft.com/office/drawing/2014/main" id="{C5AD6E89-3E1A-4CD4-A465-D7B6EB7694A9}"/>
              </a:ext>
            </a:extLst>
          </p:cNvPr>
          <p:cNvSpPr/>
          <p:nvPr/>
        </p:nvSpPr>
        <p:spPr>
          <a:xfrm>
            <a:off x="2396028" y="3196689"/>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pic>
        <p:nvPicPr>
          <p:cNvPr id="84" name="图片 2">
            <a:extLst>
              <a:ext uri="{FF2B5EF4-FFF2-40B4-BE49-F238E27FC236}">
                <a16:creationId xmlns:a16="http://schemas.microsoft.com/office/drawing/2014/main" id="{5C49B465-87BF-42CA-8B83-99C59F4396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2060" y="3495763"/>
            <a:ext cx="1546450" cy="751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图片 8">
            <a:extLst>
              <a:ext uri="{FF2B5EF4-FFF2-40B4-BE49-F238E27FC236}">
                <a16:creationId xmlns:a16="http://schemas.microsoft.com/office/drawing/2014/main" id="{903FAAE5-D34C-4655-94CD-C9C8160A0C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2060" y="4397208"/>
            <a:ext cx="1561698" cy="75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文本框 85">
            <a:extLst>
              <a:ext uri="{FF2B5EF4-FFF2-40B4-BE49-F238E27FC236}">
                <a16:creationId xmlns:a16="http://schemas.microsoft.com/office/drawing/2014/main" id="{914CCABD-00CB-4787-B0C2-5A86A7BEBAAA}"/>
              </a:ext>
            </a:extLst>
          </p:cNvPr>
          <p:cNvSpPr txBox="1"/>
          <p:nvPr/>
        </p:nvSpPr>
        <p:spPr>
          <a:xfrm>
            <a:off x="2544112" y="3596987"/>
            <a:ext cx="4017967" cy="1600438"/>
          </a:xfrm>
          <a:prstGeom prst="rect">
            <a:avLst/>
          </a:prstGeom>
          <a:noFill/>
        </p:spPr>
        <p:txBody>
          <a:bodyPr wrap="square" rtlCol="0">
            <a:spAutoFit/>
          </a:bodyPr>
          <a:lstStyle/>
          <a:p>
            <a:pPr indent="359982" algn="just"/>
            <a:r>
              <a:rPr lang="en-US" altLang="zh-CN" sz="1400" dirty="0">
                <a:solidFill>
                  <a:srgbClr val="FF0000"/>
                </a:solidFill>
                <a:latin typeface="Cambria" panose="02040503050406030204" pitchFamily="18" charset="0"/>
                <a:cs typeface="Arial" panose="020B0604020202020204" pitchFamily="34" charset="0"/>
              </a:rPr>
              <a:t>Wireless charging </a:t>
            </a:r>
            <a:r>
              <a:rPr lang="en-US" altLang="zh-CN" sz="1400" dirty="0">
                <a:latin typeface="Cambria" panose="02040503050406030204" pitchFamily="18" charset="0"/>
                <a:cs typeface="Arial" panose="020B0604020202020204" pitchFamily="34" charset="0"/>
              </a:rPr>
              <a:t>technology realizes the remote and reliable supply of large amounts of electric energy, which provides a new solution to solve the </a:t>
            </a:r>
            <a:r>
              <a:rPr lang="en-US" altLang="zh-CN" sz="1400" dirty="0">
                <a:solidFill>
                  <a:srgbClr val="FF0000"/>
                </a:solidFill>
                <a:latin typeface="Cambria" panose="02040503050406030204" pitchFamily="18" charset="0"/>
                <a:cs typeface="Arial" panose="020B0604020202020204" pitchFamily="34" charset="0"/>
              </a:rPr>
              <a:t>energy bottleneck </a:t>
            </a:r>
            <a:r>
              <a:rPr lang="en-US" altLang="zh-CN" sz="1400" dirty="0">
                <a:latin typeface="Cambria" panose="02040503050406030204" pitchFamily="18" charset="0"/>
                <a:cs typeface="Arial" panose="020B0604020202020204" pitchFamily="34" charset="0"/>
              </a:rPr>
              <a:t>problem of wireless sensor networks.</a:t>
            </a:r>
          </a:p>
          <a:p>
            <a:pPr indent="359982" algn="just"/>
            <a:r>
              <a:rPr lang="en-US" altLang="zh-CN" sz="1400" dirty="0">
                <a:latin typeface="Cambria" panose="02040503050406030204" pitchFamily="18" charset="0"/>
                <a:cs typeface="Arial" panose="020B0604020202020204" pitchFamily="34" charset="0"/>
              </a:rPr>
              <a:t>On this basis, </a:t>
            </a:r>
            <a:r>
              <a:rPr lang="en-US" altLang="zh-CN" sz="1400" dirty="0">
                <a:solidFill>
                  <a:srgbClr val="FF0000"/>
                </a:solidFill>
                <a:latin typeface="Cambria" panose="02040503050406030204" pitchFamily="18" charset="0"/>
                <a:cs typeface="Arial" panose="020B0604020202020204" pitchFamily="34" charset="0"/>
              </a:rPr>
              <a:t>Wireless Rechargeable Sensor Network</a:t>
            </a:r>
            <a:r>
              <a:rPr lang="en-US" altLang="zh-CN" sz="1400" dirty="0">
                <a:latin typeface="Cambria" panose="02040503050406030204" pitchFamily="18" charset="0"/>
                <a:cs typeface="Arial" panose="020B0604020202020204" pitchFamily="34" charset="0"/>
              </a:rPr>
              <a:t> is generated.</a:t>
            </a:r>
            <a:endParaRPr lang="zh-CN" altLang="en-US" sz="1400" dirty="0">
              <a:latin typeface="Cambria" panose="02040503050406030204" pitchFamily="18" charset="0"/>
              <a:cs typeface="Arial" panose="020B0604020202020204" pitchFamily="34" charset="0"/>
            </a:endParaRPr>
          </a:p>
        </p:txBody>
      </p:sp>
      <p:sp>
        <p:nvSpPr>
          <p:cNvPr id="34" name="TextBox 77">
            <a:extLst>
              <a:ext uri="{FF2B5EF4-FFF2-40B4-BE49-F238E27FC236}">
                <a16:creationId xmlns:a16="http://schemas.microsoft.com/office/drawing/2014/main" id="{D0049A31-614E-4E0D-ABEF-6D5513A7DD75}"/>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3975840443"/>
      </p:ext>
    </p:extLst>
  </p:cSld>
  <p:clrMapOvr>
    <a:masterClrMapping/>
  </p:clrMapOvr>
  <p:transition spd="med" advTm="10159">
    <p:cover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4198" y="2641476"/>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TextBox 27">
            <a:extLst>
              <a:ext uri="{FF2B5EF4-FFF2-40B4-BE49-F238E27FC236}">
                <a16:creationId xmlns:a16="http://schemas.microsoft.com/office/drawing/2014/main" id="{A78FBEDD-703E-4A97-9DE9-8A4226468E14}"/>
              </a:ext>
            </a:extLst>
          </p:cNvPr>
          <p:cNvSpPr txBox="1"/>
          <p:nvPr/>
        </p:nvSpPr>
        <p:spPr>
          <a:xfrm>
            <a:off x="2488900" y="922765"/>
            <a:ext cx="5357942" cy="400110"/>
          </a:xfrm>
          <a:prstGeom prst="rect">
            <a:avLst/>
          </a:prstGeom>
          <a:noFill/>
        </p:spPr>
        <p:txBody>
          <a:bodyPr wrap="none" rtlCol="0">
            <a:spAutoFit/>
          </a:bodyPr>
          <a:lstStyle/>
          <a:p>
            <a:r>
              <a:rPr lang="en-US" altLang="zh-CN" sz="2000" b="1" u="sng" dirty="0">
                <a:solidFill>
                  <a:srgbClr val="2B558E"/>
                </a:solidFill>
                <a:cs typeface="+mn-ea"/>
                <a:sym typeface="+mn-lt"/>
              </a:rPr>
              <a:t>Wireless Rechargeable Sensor Networks</a:t>
            </a:r>
          </a:p>
        </p:txBody>
      </p:sp>
      <p:sp>
        <p:nvSpPr>
          <p:cNvPr id="16" name="矩形 15">
            <a:extLst>
              <a:ext uri="{FF2B5EF4-FFF2-40B4-BE49-F238E27FC236}">
                <a16:creationId xmlns:a16="http://schemas.microsoft.com/office/drawing/2014/main" id="{EDD19D91-E84B-469F-9774-29A5885A5F17}"/>
              </a:ext>
            </a:extLst>
          </p:cNvPr>
          <p:cNvSpPr/>
          <p:nvPr/>
        </p:nvSpPr>
        <p:spPr>
          <a:xfrm>
            <a:off x="2340817" y="973922"/>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pic>
        <p:nvPicPr>
          <p:cNvPr id="18" name="Picture 4">
            <a:extLst>
              <a:ext uri="{FF2B5EF4-FFF2-40B4-BE49-F238E27FC236}">
                <a16:creationId xmlns:a16="http://schemas.microsoft.com/office/drawing/2014/main" id="{392BC5C7-6910-4DF4-8A7C-85A3DC1D7B7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499" b="-533"/>
          <a:stretch/>
        </p:blipFill>
        <p:spPr bwMode="auto">
          <a:xfrm>
            <a:off x="4510936" y="1463340"/>
            <a:ext cx="1898586" cy="14699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0" name="文本框 29">
            <a:extLst>
              <a:ext uri="{FF2B5EF4-FFF2-40B4-BE49-F238E27FC236}">
                <a16:creationId xmlns:a16="http://schemas.microsoft.com/office/drawing/2014/main" id="{6126929A-15D9-4025-A5BF-3C5EB3286F85}"/>
              </a:ext>
            </a:extLst>
          </p:cNvPr>
          <p:cNvSpPr txBox="1"/>
          <p:nvPr/>
        </p:nvSpPr>
        <p:spPr>
          <a:xfrm>
            <a:off x="2345888" y="3056609"/>
            <a:ext cx="2018812" cy="523220"/>
          </a:xfrm>
          <a:prstGeom prst="rect">
            <a:avLst/>
          </a:prstGeom>
          <a:noFill/>
        </p:spPr>
        <p:txBody>
          <a:bodyPr wrap="square" rtlCol="0">
            <a:spAutoFit/>
          </a:bodyPr>
          <a:lstStyle/>
          <a:p>
            <a:pPr algn="ctr"/>
            <a:r>
              <a:rPr lang="en-US" altLang="zh-CN" sz="1400" b="1" dirty="0">
                <a:latin typeface="+mn-ea"/>
              </a:rPr>
              <a:t>Wireless Sensor Network</a:t>
            </a:r>
          </a:p>
        </p:txBody>
      </p:sp>
      <p:sp>
        <p:nvSpPr>
          <p:cNvPr id="31" name="文本框 30">
            <a:extLst>
              <a:ext uri="{FF2B5EF4-FFF2-40B4-BE49-F238E27FC236}">
                <a16:creationId xmlns:a16="http://schemas.microsoft.com/office/drawing/2014/main" id="{54D89831-0F65-4E94-B106-C8812A2B0670}"/>
              </a:ext>
            </a:extLst>
          </p:cNvPr>
          <p:cNvSpPr txBox="1"/>
          <p:nvPr/>
        </p:nvSpPr>
        <p:spPr>
          <a:xfrm>
            <a:off x="4720639" y="3050389"/>
            <a:ext cx="1520434" cy="523220"/>
          </a:xfrm>
          <a:prstGeom prst="rect">
            <a:avLst/>
          </a:prstGeom>
          <a:noFill/>
        </p:spPr>
        <p:txBody>
          <a:bodyPr wrap="square" rtlCol="0">
            <a:spAutoFit/>
          </a:bodyPr>
          <a:lstStyle/>
          <a:p>
            <a:pPr algn="ctr"/>
            <a:r>
              <a:rPr lang="en-US" altLang="zh-CN" sz="1400" b="1" dirty="0">
                <a:latin typeface="+mn-ea"/>
              </a:rPr>
              <a:t>Wireless Power Transfer</a:t>
            </a:r>
            <a:endParaRPr lang="zh-CN" altLang="en-US" sz="1400" b="1" dirty="0">
              <a:latin typeface="+mn-ea"/>
            </a:endParaRPr>
          </a:p>
        </p:txBody>
      </p:sp>
      <p:sp>
        <p:nvSpPr>
          <p:cNvPr id="32" name="文本框 31">
            <a:extLst>
              <a:ext uri="{FF2B5EF4-FFF2-40B4-BE49-F238E27FC236}">
                <a16:creationId xmlns:a16="http://schemas.microsoft.com/office/drawing/2014/main" id="{F2E445AD-27DA-4ADC-A758-5AFAA78BB03C}"/>
              </a:ext>
            </a:extLst>
          </p:cNvPr>
          <p:cNvSpPr txBox="1"/>
          <p:nvPr/>
        </p:nvSpPr>
        <p:spPr>
          <a:xfrm>
            <a:off x="6599168" y="3039671"/>
            <a:ext cx="2416652" cy="523220"/>
          </a:xfrm>
          <a:prstGeom prst="rect">
            <a:avLst/>
          </a:prstGeom>
          <a:noFill/>
        </p:spPr>
        <p:txBody>
          <a:bodyPr wrap="square" rtlCol="0">
            <a:spAutoFit/>
          </a:bodyPr>
          <a:lstStyle/>
          <a:p>
            <a:pPr algn="ctr"/>
            <a:r>
              <a:rPr lang="en-US" altLang="zh-CN" sz="1400" b="1" dirty="0">
                <a:latin typeface="+mn-ea"/>
              </a:rPr>
              <a:t>Wireless Rechargeable Sensor Network</a:t>
            </a:r>
            <a:endParaRPr lang="zh-CN" altLang="en-US" sz="1400" b="1" dirty="0">
              <a:solidFill>
                <a:srgbClr val="FF0000"/>
              </a:solidFill>
              <a:latin typeface="+mn-ea"/>
            </a:endParaRPr>
          </a:p>
        </p:txBody>
      </p:sp>
      <p:sp>
        <p:nvSpPr>
          <p:cNvPr id="33" name="箭头: 左右 32">
            <a:extLst>
              <a:ext uri="{FF2B5EF4-FFF2-40B4-BE49-F238E27FC236}">
                <a16:creationId xmlns:a16="http://schemas.microsoft.com/office/drawing/2014/main" id="{C2EB1A8F-4145-4CA8-BEC9-76DE49464C2A}"/>
              </a:ext>
            </a:extLst>
          </p:cNvPr>
          <p:cNvSpPr/>
          <p:nvPr/>
        </p:nvSpPr>
        <p:spPr>
          <a:xfrm>
            <a:off x="4136592" y="3121629"/>
            <a:ext cx="500629" cy="177731"/>
          </a:xfrm>
          <a:prstGeom prst="leftRightArrow">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n-ea"/>
            </a:endParaRPr>
          </a:p>
        </p:txBody>
      </p:sp>
      <p:sp>
        <p:nvSpPr>
          <p:cNvPr id="34" name="箭头: 右 33">
            <a:extLst>
              <a:ext uri="{FF2B5EF4-FFF2-40B4-BE49-F238E27FC236}">
                <a16:creationId xmlns:a16="http://schemas.microsoft.com/office/drawing/2014/main" id="{A5B70D26-F343-41E2-BA9D-83B0DB4DBFF0}"/>
              </a:ext>
            </a:extLst>
          </p:cNvPr>
          <p:cNvSpPr/>
          <p:nvPr/>
        </p:nvSpPr>
        <p:spPr>
          <a:xfrm>
            <a:off x="6228187" y="3075527"/>
            <a:ext cx="495671" cy="243230"/>
          </a:xfrm>
          <a:prstGeom prst="rightArrow">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n-ea"/>
            </a:endParaRPr>
          </a:p>
        </p:txBody>
      </p:sp>
      <p:pic>
        <p:nvPicPr>
          <p:cNvPr id="2050" name="Picture 2">
            <a:extLst>
              <a:ext uri="{FF2B5EF4-FFF2-40B4-BE49-F238E27FC236}">
                <a16:creationId xmlns:a16="http://schemas.microsoft.com/office/drawing/2014/main" id="{07977370-71A3-4FB0-BEF0-321E0DE3938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25505" y="1463341"/>
            <a:ext cx="1659574" cy="147935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7" name="图片 36">
            <a:extLst>
              <a:ext uri="{FF2B5EF4-FFF2-40B4-BE49-F238E27FC236}">
                <a16:creationId xmlns:a16="http://schemas.microsoft.com/office/drawing/2014/main" id="{1A6E6E5B-F306-40D1-9390-E4A5128BA6FC}"/>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9168" y="1463344"/>
            <a:ext cx="2416652" cy="1479354"/>
          </a:xfrm>
          <a:prstGeom prst="rect">
            <a:avLst/>
          </a:prstGeom>
          <a:noFill/>
          <a:ln>
            <a:noFill/>
          </a:ln>
        </p:spPr>
      </p:pic>
      <p:sp>
        <p:nvSpPr>
          <p:cNvPr id="38" name="Freeform 412">
            <a:extLst>
              <a:ext uri="{FF2B5EF4-FFF2-40B4-BE49-F238E27FC236}">
                <a16:creationId xmlns:a16="http://schemas.microsoft.com/office/drawing/2014/main" id="{7452DE7B-EA2D-4006-95E2-7CB3873C1C7C}"/>
              </a:ext>
            </a:extLst>
          </p:cNvPr>
          <p:cNvSpPr>
            <a:spLocks noEditPoints="1"/>
          </p:cNvSpPr>
          <p:nvPr/>
        </p:nvSpPr>
        <p:spPr bwMode="auto">
          <a:xfrm>
            <a:off x="2883597" y="3710607"/>
            <a:ext cx="217970" cy="217970"/>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n-ea"/>
              <a:cs typeface="+mn-ea"/>
            </a:endParaRPr>
          </a:p>
        </p:txBody>
      </p:sp>
      <p:sp>
        <p:nvSpPr>
          <p:cNvPr id="39" name="Freeform 413">
            <a:extLst>
              <a:ext uri="{FF2B5EF4-FFF2-40B4-BE49-F238E27FC236}">
                <a16:creationId xmlns:a16="http://schemas.microsoft.com/office/drawing/2014/main" id="{0E8D3571-6284-4045-9734-1ED746DBBFA4}"/>
              </a:ext>
            </a:extLst>
          </p:cNvPr>
          <p:cNvSpPr>
            <a:spLocks noEditPoints="1"/>
          </p:cNvSpPr>
          <p:nvPr/>
        </p:nvSpPr>
        <p:spPr bwMode="auto">
          <a:xfrm>
            <a:off x="2525507" y="3855917"/>
            <a:ext cx="430752" cy="430752"/>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n-ea"/>
              <a:cs typeface="+mn-ea"/>
            </a:endParaRPr>
          </a:p>
        </p:txBody>
      </p:sp>
      <p:cxnSp>
        <p:nvCxnSpPr>
          <p:cNvPr id="40" name="直接连接符 39">
            <a:extLst>
              <a:ext uri="{FF2B5EF4-FFF2-40B4-BE49-F238E27FC236}">
                <a16:creationId xmlns:a16="http://schemas.microsoft.com/office/drawing/2014/main" id="{DC5299A1-F052-4D8E-A370-DB12BCF193FF}"/>
              </a:ext>
            </a:extLst>
          </p:cNvPr>
          <p:cNvCxnSpPr/>
          <p:nvPr/>
        </p:nvCxnSpPr>
        <p:spPr>
          <a:xfrm>
            <a:off x="3061750" y="4185508"/>
            <a:ext cx="20276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2C914A2E-EC8C-423F-A500-D50BB73BF986}"/>
              </a:ext>
            </a:extLst>
          </p:cNvPr>
          <p:cNvSpPr txBox="1"/>
          <p:nvPr/>
        </p:nvSpPr>
        <p:spPr>
          <a:xfrm>
            <a:off x="3158928" y="3631567"/>
            <a:ext cx="1910700" cy="584775"/>
          </a:xfrm>
          <a:prstGeom prst="rect">
            <a:avLst/>
          </a:prstGeom>
          <a:noFill/>
        </p:spPr>
        <p:txBody>
          <a:bodyPr wrap="square" rtlCol="0">
            <a:spAutoFit/>
          </a:bodyPr>
          <a:lstStyle/>
          <a:p>
            <a:r>
              <a:rPr lang="en-US" altLang="zh-CN" sz="1600" b="1" dirty="0">
                <a:solidFill>
                  <a:srgbClr val="396AA8"/>
                </a:solidFill>
                <a:latin typeface="+mn-ea"/>
                <a:cs typeface="+mn-ea"/>
              </a:rPr>
              <a:t>Rechargeable Sensors</a:t>
            </a:r>
            <a:endParaRPr lang="zh-CN" altLang="en-US" sz="1600" b="1" dirty="0">
              <a:solidFill>
                <a:srgbClr val="396AA8"/>
              </a:solidFill>
              <a:latin typeface="+mn-ea"/>
              <a:cs typeface="+mn-ea"/>
            </a:endParaRPr>
          </a:p>
        </p:txBody>
      </p:sp>
      <p:sp>
        <p:nvSpPr>
          <p:cNvPr id="42" name="TextBox 13">
            <a:extLst>
              <a:ext uri="{FF2B5EF4-FFF2-40B4-BE49-F238E27FC236}">
                <a16:creationId xmlns:a16="http://schemas.microsoft.com/office/drawing/2014/main" id="{A72D42D2-9351-4918-B56F-1C8674A69055}"/>
              </a:ext>
            </a:extLst>
          </p:cNvPr>
          <p:cNvSpPr txBox="1"/>
          <p:nvPr/>
        </p:nvSpPr>
        <p:spPr>
          <a:xfrm>
            <a:off x="3092572" y="4230195"/>
            <a:ext cx="2403473" cy="422936"/>
          </a:xfrm>
          <a:prstGeom prst="rect">
            <a:avLst/>
          </a:prstGeom>
          <a:noFill/>
        </p:spPr>
        <p:txBody>
          <a:bodyPr wrap="square" lIns="0" tIns="0" rIns="0" bIns="0" rtlCol="0" anchor="t" anchorCtr="0">
            <a:spAutoFit/>
          </a:bodyPr>
          <a:lstStyle/>
          <a:p>
            <a:pPr defTabSz="1216600">
              <a:lnSpc>
                <a:spcPct val="120000"/>
              </a:lnSpc>
              <a:spcBef>
                <a:spcPct val="20000"/>
              </a:spcBef>
              <a:defRPr/>
            </a:pPr>
            <a:r>
              <a:rPr lang="en-US" altLang="zh-CN" sz="1100" b="1" dirty="0">
                <a:latin typeface="+mn-ea"/>
                <a:cs typeface="+mn-ea"/>
              </a:rPr>
              <a:t>Super capacitor</a:t>
            </a:r>
          </a:p>
          <a:p>
            <a:pPr defTabSz="1216600">
              <a:lnSpc>
                <a:spcPct val="120000"/>
              </a:lnSpc>
              <a:spcBef>
                <a:spcPct val="20000"/>
              </a:spcBef>
              <a:defRPr/>
            </a:pPr>
            <a:r>
              <a:rPr lang="en-US" altLang="zh-CN" sz="1100" b="1" dirty="0">
                <a:latin typeface="+mn-ea"/>
                <a:cs typeface="+mn-ea"/>
              </a:rPr>
              <a:t>Sensing surrounding environment</a:t>
            </a:r>
          </a:p>
        </p:txBody>
      </p:sp>
      <p:cxnSp>
        <p:nvCxnSpPr>
          <p:cNvPr id="44" name="直接连接符 43">
            <a:extLst>
              <a:ext uri="{FF2B5EF4-FFF2-40B4-BE49-F238E27FC236}">
                <a16:creationId xmlns:a16="http://schemas.microsoft.com/office/drawing/2014/main" id="{F34221B6-EFC7-42BB-9B50-EB13ED0E7EA2}"/>
              </a:ext>
            </a:extLst>
          </p:cNvPr>
          <p:cNvCxnSpPr/>
          <p:nvPr/>
        </p:nvCxnSpPr>
        <p:spPr>
          <a:xfrm>
            <a:off x="6405293" y="4210342"/>
            <a:ext cx="20276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CAF503A9-6347-45AF-A7FD-E5947F281C39}"/>
              </a:ext>
            </a:extLst>
          </p:cNvPr>
          <p:cNvSpPr txBox="1"/>
          <p:nvPr/>
        </p:nvSpPr>
        <p:spPr>
          <a:xfrm>
            <a:off x="6448915" y="3639338"/>
            <a:ext cx="2182378" cy="584775"/>
          </a:xfrm>
          <a:prstGeom prst="rect">
            <a:avLst/>
          </a:prstGeom>
          <a:noFill/>
        </p:spPr>
        <p:txBody>
          <a:bodyPr wrap="square" rtlCol="0">
            <a:spAutoFit/>
          </a:bodyPr>
          <a:lstStyle/>
          <a:p>
            <a:r>
              <a:rPr lang="en-US" altLang="zh-CN" sz="1600" b="1" dirty="0">
                <a:solidFill>
                  <a:srgbClr val="396AA8"/>
                </a:solidFill>
                <a:latin typeface="+mn-ea"/>
                <a:cs typeface="+mn-ea"/>
              </a:rPr>
              <a:t>Wireless Charging Vehicle (WCV)</a:t>
            </a:r>
            <a:endParaRPr lang="zh-CN" altLang="en-US" sz="1600" b="1" dirty="0">
              <a:solidFill>
                <a:srgbClr val="396AA8"/>
              </a:solidFill>
              <a:latin typeface="+mn-ea"/>
              <a:cs typeface="+mn-ea"/>
            </a:endParaRPr>
          </a:p>
        </p:txBody>
      </p:sp>
      <p:sp>
        <p:nvSpPr>
          <p:cNvPr id="46" name="TextBox 13">
            <a:extLst>
              <a:ext uri="{FF2B5EF4-FFF2-40B4-BE49-F238E27FC236}">
                <a16:creationId xmlns:a16="http://schemas.microsoft.com/office/drawing/2014/main" id="{9C662326-7B4A-4A75-AD77-7E813E641B7C}"/>
              </a:ext>
            </a:extLst>
          </p:cNvPr>
          <p:cNvSpPr txBox="1"/>
          <p:nvPr/>
        </p:nvSpPr>
        <p:spPr>
          <a:xfrm>
            <a:off x="6405295" y="4257448"/>
            <a:ext cx="2548663" cy="422936"/>
          </a:xfrm>
          <a:prstGeom prst="rect">
            <a:avLst/>
          </a:prstGeom>
          <a:noFill/>
        </p:spPr>
        <p:txBody>
          <a:bodyPr wrap="square" lIns="0" tIns="0" rIns="0" bIns="0" rtlCol="0" anchor="t" anchorCtr="0">
            <a:spAutoFit/>
          </a:bodyPr>
          <a:lstStyle/>
          <a:p>
            <a:pPr defTabSz="1216600">
              <a:lnSpc>
                <a:spcPct val="120000"/>
              </a:lnSpc>
              <a:spcBef>
                <a:spcPct val="20000"/>
              </a:spcBef>
              <a:defRPr/>
            </a:pPr>
            <a:r>
              <a:rPr lang="en-US" altLang="zh-CN" sz="1100" b="1" dirty="0">
                <a:latin typeface="+mn-ea"/>
                <a:cs typeface="+mn-ea"/>
              </a:rPr>
              <a:t>Equipped with wireless charger</a:t>
            </a:r>
          </a:p>
          <a:p>
            <a:pPr defTabSz="1216600">
              <a:lnSpc>
                <a:spcPct val="120000"/>
              </a:lnSpc>
              <a:spcBef>
                <a:spcPct val="20000"/>
              </a:spcBef>
              <a:defRPr/>
            </a:pPr>
            <a:r>
              <a:rPr lang="en-US" altLang="zh-CN" sz="1100" b="1" dirty="0">
                <a:latin typeface="+mn-ea"/>
                <a:cs typeface="+mn-ea"/>
              </a:rPr>
              <a:t>charging panic sensors</a:t>
            </a:r>
          </a:p>
        </p:txBody>
      </p:sp>
      <p:sp>
        <p:nvSpPr>
          <p:cNvPr id="47" name="Freeform 412">
            <a:extLst>
              <a:ext uri="{FF2B5EF4-FFF2-40B4-BE49-F238E27FC236}">
                <a16:creationId xmlns:a16="http://schemas.microsoft.com/office/drawing/2014/main" id="{B60F44C8-0743-4640-BF34-8EF35F7C3A38}"/>
              </a:ext>
            </a:extLst>
          </p:cNvPr>
          <p:cNvSpPr>
            <a:spLocks noEditPoints="1"/>
          </p:cNvSpPr>
          <p:nvPr/>
        </p:nvSpPr>
        <p:spPr bwMode="auto">
          <a:xfrm>
            <a:off x="6226806" y="3757265"/>
            <a:ext cx="217970" cy="217970"/>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n-ea"/>
              <a:cs typeface="+mn-ea"/>
            </a:endParaRPr>
          </a:p>
        </p:txBody>
      </p:sp>
      <p:sp>
        <p:nvSpPr>
          <p:cNvPr id="48" name="Freeform 413">
            <a:extLst>
              <a:ext uri="{FF2B5EF4-FFF2-40B4-BE49-F238E27FC236}">
                <a16:creationId xmlns:a16="http://schemas.microsoft.com/office/drawing/2014/main" id="{37751911-88CD-40BA-B911-8EACE3F0C247}"/>
              </a:ext>
            </a:extLst>
          </p:cNvPr>
          <p:cNvSpPr>
            <a:spLocks noEditPoints="1"/>
          </p:cNvSpPr>
          <p:nvPr/>
        </p:nvSpPr>
        <p:spPr bwMode="auto">
          <a:xfrm>
            <a:off x="5868716" y="3902578"/>
            <a:ext cx="430752" cy="430752"/>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n-ea"/>
              <a:cs typeface="+mn-ea"/>
            </a:endParaRPr>
          </a:p>
        </p:txBody>
      </p:sp>
      <p:sp>
        <p:nvSpPr>
          <p:cNvPr id="36" name="矩形 35">
            <a:extLst>
              <a:ext uri="{FF2B5EF4-FFF2-40B4-BE49-F238E27FC236}">
                <a16:creationId xmlns:a16="http://schemas.microsoft.com/office/drawing/2014/main" id="{FFEAE300-C3E0-4676-A935-A44C0A91CAD3}"/>
              </a:ext>
            </a:extLst>
          </p:cNvPr>
          <p:cNvSpPr/>
          <p:nvPr/>
        </p:nvSpPr>
        <p:spPr>
          <a:xfrm>
            <a:off x="2627785" y="4994552"/>
            <a:ext cx="6167633" cy="302070"/>
          </a:xfrm>
          <a:prstGeom prst="rect">
            <a:avLst/>
          </a:prstGeom>
          <a:ln w="19050">
            <a:solidFill>
              <a:srgbClr val="29528A"/>
            </a:solidFill>
            <a:prstDash val="lgDash"/>
          </a:ln>
        </p:spPr>
        <p:txBody>
          <a:bodyPr wrap="square">
            <a:spAutoFit/>
          </a:bodyPr>
          <a:lstStyle/>
          <a:p>
            <a:pPr algn="just">
              <a:lnSpc>
                <a:spcPct val="125000"/>
              </a:lnSpc>
            </a:pPr>
            <a:r>
              <a:rPr lang="en-US" altLang="zh-CN" sz="1200" b="1" dirty="0"/>
              <a:t>At present, the research of WRSN is mainly based on </a:t>
            </a:r>
            <a:r>
              <a:rPr lang="en-US" altLang="zh-CN" sz="1200" b="1" dirty="0">
                <a:solidFill>
                  <a:srgbClr val="FF0000"/>
                </a:solidFill>
              </a:rPr>
              <a:t>simulation environment</a:t>
            </a:r>
            <a:r>
              <a:rPr lang="en-US" altLang="zh-CN" sz="1200" b="1" dirty="0"/>
              <a:t>.</a:t>
            </a:r>
          </a:p>
        </p:txBody>
      </p:sp>
      <p:sp>
        <p:nvSpPr>
          <p:cNvPr id="56" name="TextBox 77">
            <a:extLst>
              <a:ext uri="{FF2B5EF4-FFF2-40B4-BE49-F238E27FC236}">
                <a16:creationId xmlns:a16="http://schemas.microsoft.com/office/drawing/2014/main" id="{826074F8-DA7C-450D-9F76-844DE26E7A69}"/>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2135910898"/>
      </p:ext>
    </p:extLst>
  </p:cSld>
  <p:clrMapOvr>
    <a:masterClrMapping/>
  </p:clrMapOvr>
  <p:transition spd="med" advTm="10159">
    <p:cover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4198" y="2641476"/>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7" name="文本框 16">
            <a:extLst>
              <a:ext uri="{FF2B5EF4-FFF2-40B4-BE49-F238E27FC236}">
                <a16:creationId xmlns:a16="http://schemas.microsoft.com/office/drawing/2014/main" id="{D2348AD7-EDDA-47D4-BC1A-BB44433A347C}"/>
              </a:ext>
            </a:extLst>
          </p:cNvPr>
          <p:cNvSpPr txBox="1"/>
          <p:nvPr/>
        </p:nvSpPr>
        <p:spPr>
          <a:xfrm>
            <a:off x="2516054" y="1258902"/>
            <a:ext cx="6444022" cy="523220"/>
          </a:xfrm>
          <a:prstGeom prst="rect">
            <a:avLst/>
          </a:prstGeom>
          <a:noFill/>
        </p:spPr>
        <p:txBody>
          <a:bodyPr wrap="square" rtlCol="0">
            <a:spAutoFit/>
          </a:bodyPr>
          <a:lstStyle/>
          <a:p>
            <a:pPr algn="just"/>
            <a:r>
              <a:rPr lang="en-US" altLang="zh-CN" sz="1400" b="1" dirty="0">
                <a:latin typeface="Cambria" panose="02040503050406030204" pitchFamily="18" charset="0"/>
              </a:rPr>
              <a:t>In the actual scene experiment, the phenomenon often occurs that the sensor node </a:t>
            </a:r>
            <a:r>
              <a:rPr lang="en-US" altLang="zh-CN" sz="1400" b="1" dirty="0">
                <a:solidFill>
                  <a:srgbClr val="FF0000"/>
                </a:solidFill>
                <a:latin typeface="Cambria" panose="02040503050406030204" pitchFamily="18" charset="0"/>
              </a:rPr>
              <a:t>cannot work when being charged</a:t>
            </a:r>
            <a:r>
              <a:rPr lang="en-US" altLang="zh-CN" sz="1400" b="1" dirty="0">
                <a:latin typeface="Cambria" panose="02040503050406030204" pitchFamily="18" charset="0"/>
              </a:rPr>
              <a:t>.</a:t>
            </a:r>
          </a:p>
        </p:txBody>
      </p:sp>
      <p:sp>
        <p:nvSpPr>
          <p:cNvPr id="18" name="TextBox 27">
            <a:extLst>
              <a:ext uri="{FF2B5EF4-FFF2-40B4-BE49-F238E27FC236}">
                <a16:creationId xmlns:a16="http://schemas.microsoft.com/office/drawing/2014/main" id="{40056837-A772-4286-90D1-8BF7BAFEBE2D}"/>
              </a:ext>
            </a:extLst>
          </p:cNvPr>
          <p:cNvSpPr txBox="1"/>
          <p:nvPr/>
        </p:nvSpPr>
        <p:spPr>
          <a:xfrm>
            <a:off x="2448763" y="933744"/>
            <a:ext cx="3165418" cy="369332"/>
          </a:xfrm>
          <a:prstGeom prst="rect">
            <a:avLst/>
          </a:prstGeom>
          <a:noFill/>
        </p:spPr>
        <p:txBody>
          <a:bodyPr wrap="none" rtlCol="0">
            <a:spAutoFit/>
          </a:bodyPr>
          <a:lstStyle/>
          <a:p>
            <a:r>
              <a:rPr lang="en-US" altLang="zh-CN" b="1" u="sng" dirty="0">
                <a:solidFill>
                  <a:srgbClr val="2B558E"/>
                </a:solidFill>
                <a:cs typeface="+mn-ea"/>
                <a:sym typeface="+mn-lt"/>
              </a:rPr>
              <a:t>Experimental phenomena</a:t>
            </a:r>
          </a:p>
        </p:txBody>
      </p:sp>
      <p:sp>
        <p:nvSpPr>
          <p:cNvPr id="20" name="矩形 19">
            <a:extLst>
              <a:ext uri="{FF2B5EF4-FFF2-40B4-BE49-F238E27FC236}">
                <a16:creationId xmlns:a16="http://schemas.microsoft.com/office/drawing/2014/main" id="{50209C97-48DD-4661-9794-3D16716BE3BD}"/>
              </a:ext>
            </a:extLst>
          </p:cNvPr>
          <p:cNvSpPr/>
          <p:nvPr/>
        </p:nvSpPr>
        <p:spPr>
          <a:xfrm>
            <a:off x="2340817" y="973922"/>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21" name="TextBox 27">
            <a:extLst>
              <a:ext uri="{FF2B5EF4-FFF2-40B4-BE49-F238E27FC236}">
                <a16:creationId xmlns:a16="http://schemas.microsoft.com/office/drawing/2014/main" id="{ABF98C88-460B-40D0-9944-AB0B59CBA369}"/>
              </a:ext>
            </a:extLst>
          </p:cNvPr>
          <p:cNvSpPr txBox="1"/>
          <p:nvPr/>
        </p:nvSpPr>
        <p:spPr>
          <a:xfrm>
            <a:off x="2446314" y="1786640"/>
            <a:ext cx="5121274" cy="400110"/>
          </a:xfrm>
          <a:prstGeom prst="rect">
            <a:avLst/>
          </a:prstGeom>
          <a:noFill/>
        </p:spPr>
        <p:txBody>
          <a:bodyPr wrap="none" rtlCol="0">
            <a:spAutoFit/>
          </a:bodyPr>
          <a:lstStyle/>
          <a:p>
            <a:r>
              <a:rPr lang="en-US" altLang="zh-CN" sz="2000" b="1" u="sng" dirty="0">
                <a:solidFill>
                  <a:srgbClr val="2B558E"/>
                </a:solidFill>
                <a:cs typeface="+mn-ea"/>
                <a:sym typeface="+mn-lt"/>
              </a:rPr>
              <a:t>Existing problem: Charging Exclusivity</a:t>
            </a:r>
          </a:p>
        </p:txBody>
      </p:sp>
      <p:sp>
        <p:nvSpPr>
          <p:cNvPr id="22" name="矩形 21">
            <a:extLst>
              <a:ext uri="{FF2B5EF4-FFF2-40B4-BE49-F238E27FC236}">
                <a16:creationId xmlns:a16="http://schemas.microsoft.com/office/drawing/2014/main" id="{7CD0F8C6-A2D4-4475-9E4B-97D983D83BF3}"/>
              </a:ext>
            </a:extLst>
          </p:cNvPr>
          <p:cNvSpPr/>
          <p:nvPr/>
        </p:nvSpPr>
        <p:spPr>
          <a:xfrm>
            <a:off x="2340817" y="1788465"/>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29" name="文本框 28">
            <a:extLst>
              <a:ext uri="{FF2B5EF4-FFF2-40B4-BE49-F238E27FC236}">
                <a16:creationId xmlns:a16="http://schemas.microsoft.com/office/drawing/2014/main" id="{C6D770E9-84FC-4655-83BE-ABE3D24AD76B}"/>
              </a:ext>
            </a:extLst>
          </p:cNvPr>
          <p:cNvSpPr txBox="1"/>
          <p:nvPr/>
        </p:nvSpPr>
        <p:spPr>
          <a:xfrm>
            <a:off x="2614016" y="2137424"/>
            <a:ext cx="5928692" cy="1223797"/>
          </a:xfrm>
          <a:prstGeom prst="rect">
            <a:avLst/>
          </a:prstGeom>
          <a:noFill/>
        </p:spPr>
        <p:txBody>
          <a:bodyPr wrap="square" rtlCol="0">
            <a:spAutoFit/>
          </a:bodyPr>
          <a:lstStyle/>
          <a:p>
            <a:pPr marL="285736" indent="-285736" algn="just">
              <a:lnSpc>
                <a:spcPct val="125000"/>
              </a:lnSpc>
              <a:buFont typeface="Wingdings" panose="05000000000000000000" pitchFamily="2" charset="2"/>
              <a:buChar char="Ø"/>
            </a:pPr>
            <a:r>
              <a:rPr lang="en-US" altLang="zh-CN" sz="1200" dirty="0">
                <a:latin typeface="Cambria" panose="02040503050406030204" pitchFamily="18" charset="0"/>
              </a:rPr>
              <a:t>The charge and discharge states of supercapacitors </a:t>
            </a:r>
            <a:r>
              <a:rPr lang="en-US" altLang="zh-CN" sz="1200" dirty="0">
                <a:solidFill>
                  <a:srgbClr val="FF0000"/>
                </a:solidFill>
                <a:latin typeface="Cambria" panose="02040503050406030204" pitchFamily="18" charset="0"/>
              </a:rPr>
              <a:t>cannot co-exist.</a:t>
            </a:r>
            <a:endParaRPr lang="zh-CN" altLang="en-US" sz="1200" dirty="0">
              <a:solidFill>
                <a:srgbClr val="FF0000"/>
              </a:solidFill>
              <a:latin typeface="Cambria" panose="02040503050406030204" pitchFamily="18" charset="0"/>
            </a:endParaRPr>
          </a:p>
          <a:p>
            <a:pPr marL="285736" indent="-285736" algn="just">
              <a:lnSpc>
                <a:spcPct val="125000"/>
              </a:lnSpc>
              <a:buFont typeface="Wingdings" panose="05000000000000000000" pitchFamily="2" charset="2"/>
              <a:buChar char="Ø"/>
            </a:pPr>
            <a:r>
              <a:rPr lang="en-US" altLang="zh-CN" sz="1200" dirty="0">
                <a:latin typeface="Cambria" panose="02040503050406030204" pitchFamily="18" charset="0"/>
              </a:rPr>
              <a:t>The sensor node has simple structure and </a:t>
            </a:r>
            <a:r>
              <a:rPr lang="en-US" altLang="zh-CN" sz="1200" dirty="0">
                <a:solidFill>
                  <a:srgbClr val="FF0000"/>
                </a:solidFill>
                <a:latin typeface="Cambria" panose="02040503050406030204" pitchFamily="18" charset="0"/>
              </a:rPr>
              <a:t>no power control circuit</a:t>
            </a:r>
            <a:r>
              <a:rPr lang="en-US" altLang="zh-CN" sz="1200" dirty="0">
                <a:latin typeface="Cambria" panose="02040503050406030204" pitchFamily="18" charset="0"/>
              </a:rPr>
              <a:t>.</a:t>
            </a:r>
            <a:endParaRPr lang="zh-CN" altLang="en-US" sz="1200" dirty="0">
              <a:solidFill>
                <a:srgbClr val="FF0000"/>
              </a:solidFill>
              <a:latin typeface="Cambria" panose="02040503050406030204" pitchFamily="18" charset="0"/>
            </a:endParaRPr>
          </a:p>
          <a:p>
            <a:pPr marL="285736" indent="-285736" algn="just">
              <a:lnSpc>
                <a:spcPct val="125000"/>
              </a:lnSpc>
              <a:buFont typeface="Wingdings" panose="05000000000000000000" pitchFamily="2" charset="2"/>
              <a:buChar char="Ø"/>
            </a:pPr>
            <a:r>
              <a:rPr lang="en-US" altLang="zh-CN" sz="1200" dirty="0">
                <a:latin typeface="Cambria" panose="02040503050406030204" pitchFamily="18" charset="0"/>
              </a:rPr>
              <a:t>Charging and sensing </a:t>
            </a:r>
            <a:r>
              <a:rPr lang="en-US" altLang="zh-CN" sz="1200" dirty="0">
                <a:solidFill>
                  <a:srgbClr val="FF0000"/>
                </a:solidFill>
                <a:latin typeface="Cambria" panose="02040503050406030204" pitchFamily="18" charset="0"/>
              </a:rPr>
              <a:t>cannot be conducted at the same time</a:t>
            </a:r>
            <a:r>
              <a:rPr lang="en-US" altLang="zh-CN" sz="1200" dirty="0">
                <a:latin typeface="Cambria" panose="02040503050406030204" pitchFamily="18" charset="0"/>
              </a:rPr>
              <a:t>.</a:t>
            </a:r>
            <a:endParaRPr lang="zh-CN" altLang="en-US" sz="1200" dirty="0">
              <a:latin typeface="Cambria" panose="02040503050406030204" pitchFamily="18" charset="0"/>
            </a:endParaRPr>
          </a:p>
          <a:p>
            <a:pPr marL="285736" indent="-285736" algn="just">
              <a:lnSpc>
                <a:spcPct val="125000"/>
              </a:lnSpc>
              <a:buFont typeface="Wingdings" panose="05000000000000000000" pitchFamily="2" charset="2"/>
              <a:buChar char="Ø"/>
            </a:pPr>
            <a:r>
              <a:rPr lang="en-US" altLang="zh-CN" sz="1200" dirty="0">
                <a:latin typeface="Cambria" panose="02040503050406030204" pitchFamily="18" charset="0"/>
              </a:rPr>
              <a:t>Sensor being charged → Sensing is suspended → Important events may be missed → </a:t>
            </a:r>
            <a:r>
              <a:rPr lang="en-US" altLang="zh-CN" sz="1200" dirty="0">
                <a:solidFill>
                  <a:srgbClr val="FF0000"/>
                </a:solidFill>
                <a:latin typeface="Cambria" panose="02040503050406030204" pitchFamily="18" charset="0"/>
              </a:rPr>
              <a:t>Serious consequences are caused</a:t>
            </a:r>
            <a:r>
              <a:rPr lang="en-US" altLang="zh-CN" sz="1200" dirty="0">
                <a:latin typeface="Cambria" panose="02040503050406030204" pitchFamily="18" charset="0"/>
              </a:rPr>
              <a:t>.</a:t>
            </a:r>
            <a:endParaRPr lang="en-US" altLang="zh-CN" sz="1200" dirty="0">
              <a:solidFill>
                <a:srgbClr val="FF0000"/>
              </a:solidFill>
              <a:latin typeface="Cambria" panose="02040503050406030204" pitchFamily="18" charset="0"/>
            </a:endParaRPr>
          </a:p>
        </p:txBody>
      </p:sp>
      <p:sp>
        <p:nvSpPr>
          <p:cNvPr id="6" name="文本框 5">
            <a:extLst>
              <a:ext uri="{FF2B5EF4-FFF2-40B4-BE49-F238E27FC236}">
                <a16:creationId xmlns:a16="http://schemas.microsoft.com/office/drawing/2014/main" id="{0455A969-8F3D-42CE-9BA0-51F328E7BB71}"/>
              </a:ext>
            </a:extLst>
          </p:cNvPr>
          <p:cNvSpPr txBox="1"/>
          <p:nvPr/>
        </p:nvSpPr>
        <p:spPr>
          <a:xfrm>
            <a:off x="2835478" y="5289525"/>
            <a:ext cx="5673669" cy="307777"/>
          </a:xfrm>
          <a:prstGeom prst="rect">
            <a:avLst/>
          </a:prstGeom>
          <a:noFill/>
        </p:spPr>
        <p:txBody>
          <a:bodyPr wrap="none" rtlCol="0">
            <a:spAutoFit/>
          </a:bodyPr>
          <a:lstStyle/>
          <a:p>
            <a:r>
              <a:rPr lang="en-US" altLang="zh-CN" sz="1400" b="1" dirty="0">
                <a:solidFill>
                  <a:srgbClr val="2B558E"/>
                </a:solidFill>
              </a:rPr>
              <a:t>Main circuit structure of sensor node energy capture module</a:t>
            </a:r>
            <a:endParaRPr lang="zh-CN" altLang="en-US" sz="1400" b="1" dirty="0">
              <a:solidFill>
                <a:srgbClr val="2B558E"/>
              </a:solidFill>
            </a:endParaRPr>
          </a:p>
        </p:txBody>
      </p:sp>
      <p:sp>
        <p:nvSpPr>
          <p:cNvPr id="30" name="TextBox 77">
            <a:extLst>
              <a:ext uri="{FF2B5EF4-FFF2-40B4-BE49-F238E27FC236}">
                <a16:creationId xmlns:a16="http://schemas.microsoft.com/office/drawing/2014/main" id="{0E8A73E3-F5AC-4CDF-A0DE-C049298C45C3}"/>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pic>
        <p:nvPicPr>
          <p:cNvPr id="3" name="图片 2">
            <a:extLst>
              <a:ext uri="{FF2B5EF4-FFF2-40B4-BE49-F238E27FC236}">
                <a16:creationId xmlns:a16="http://schemas.microsoft.com/office/drawing/2014/main" id="{7279BFF7-5B52-4C85-8C8C-BBA8220F6426}"/>
              </a:ext>
            </a:extLst>
          </p:cNvPr>
          <p:cNvPicPr>
            <a:picLocks noChangeAspect="1"/>
          </p:cNvPicPr>
          <p:nvPr/>
        </p:nvPicPr>
        <p:blipFill>
          <a:blip r:embed="rId4"/>
          <a:stretch>
            <a:fillRect/>
          </a:stretch>
        </p:blipFill>
        <p:spPr>
          <a:xfrm>
            <a:off x="2585089" y="3352195"/>
            <a:ext cx="6058188" cy="1937329"/>
          </a:xfrm>
          <a:prstGeom prst="rect">
            <a:avLst/>
          </a:prstGeom>
        </p:spPr>
      </p:pic>
    </p:spTree>
    <p:extLst>
      <p:ext uri="{BB962C8B-B14F-4D97-AF65-F5344CB8AC3E}">
        <p14:creationId xmlns:p14="http://schemas.microsoft.com/office/powerpoint/2010/main" val="780961933"/>
      </p:ext>
    </p:extLst>
  </p:cSld>
  <p:clrMapOvr>
    <a:masterClrMapping/>
  </p:clrMapOvr>
  <p:transition spd="med" advTm="10159">
    <p:cover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圆角 67">
            <a:extLst>
              <a:ext uri="{FF2B5EF4-FFF2-40B4-BE49-F238E27FC236}">
                <a16:creationId xmlns:a16="http://schemas.microsoft.com/office/drawing/2014/main" id="{59504CD0-647D-4291-A0E0-BF4A10B8934C}"/>
              </a:ext>
            </a:extLst>
          </p:cNvPr>
          <p:cNvSpPr/>
          <p:nvPr/>
        </p:nvSpPr>
        <p:spPr>
          <a:xfrm>
            <a:off x="2464347" y="2689847"/>
            <a:ext cx="6455458" cy="578411"/>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4198" y="2641476"/>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TextBox 27">
            <a:extLst>
              <a:ext uri="{FF2B5EF4-FFF2-40B4-BE49-F238E27FC236}">
                <a16:creationId xmlns:a16="http://schemas.microsoft.com/office/drawing/2014/main" id="{74C354DC-E515-4D88-AE04-71A1D5FD8328}"/>
              </a:ext>
            </a:extLst>
          </p:cNvPr>
          <p:cNvSpPr txBox="1"/>
          <p:nvPr/>
        </p:nvSpPr>
        <p:spPr>
          <a:xfrm>
            <a:off x="2623330" y="3478608"/>
            <a:ext cx="1446230" cy="369332"/>
          </a:xfrm>
          <a:prstGeom prst="rect">
            <a:avLst/>
          </a:prstGeom>
          <a:noFill/>
        </p:spPr>
        <p:txBody>
          <a:bodyPr wrap="none" rtlCol="0">
            <a:spAutoFit/>
          </a:bodyPr>
          <a:lstStyle/>
          <a:p>
            <a:r>
              <a:rPr lang="en-US" altLang="zh-CN" b="1" u="sng" dirty="0">
                <a:solidFill>
                  <a:srgbClr val="2B558E"/>
                </a:solidFill>
                <a:cs typeface="+mn-ea"/>
                <a:sym typeface="+mn-lt"/>
              </a:rPr>
              <a:t>Challenges</a:t>
            </a:r>
          </a:p>
        </p:txBody>
      </p:sp>
      <p:sp>
        <p:nvSpPr>
          <p:cNvPr id="16" name="矩形 15">
            <a:extLst>
              <a:ext uri="{FF2B5EF4-FFF2-40B4-BE49-F238E27FC236}">
                <a16:creationId xmlns:a16="http://schemas.microsoft.com/office/drawing/2014/main" id="{6F4AE24D-4605-4A0D-82AA-B6E002BBAC70}"/>
              </a:ext>
            </a:extLst>
          </p:cNvPr>
          <p:cNvSpPr/>
          <p:nvPr/>
        </p:nvSpPr>
        <p:spPr>
          <a:xfrm>
            <a:off x="2503004" y="3501546"/>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21" name="TextBox 27">
            <a:extLst>
              <a:ext uri="{FF2B5EF4-FFF2-40B4-BE49-F238E27FC236}">
                <a16:creationId xmlns:a16="http://schemas.microsoft.com/office/drawing/2014/main" id="{1009F6E6-42E5-4B82-B852-0DC4353C2CBF}"/>
              </a:ext>
            </a:extLst>
          </p:cNvPr>
          <p:cNvSpPr txBox="1"/>
          <p:nvPr/>
        </p:nvSpPr>
        <p:spPr>
          <a:xfrm>
            <a:off x="2612436" y="625253"/>
            <a:ext cx="1468031" cy="369332"/>
          </a:xfrm>
          <a:prstGeom prst="rect">
            <a:avLst/>
          </a:prstGeom>
          <a:noFill/>
        </p:spPr>
        <p:txBody>
          <a:bodyPr wrap="none" rtlCol="0">
            <a:spAutoFit/>
          </a:bodyPr>
          <a:lstStyle/>
          <a:p>
            <a:r>
              <a:rPr lang="en-US" altLang="zh-CN" b="1" u="sng" dirty="0">
                <a:solidFill>
                  <a:srgbClr val="2B558E"/>
                </a:solidFill>
                <a:cs typeface="+mn-ea"/>
                <a:sym typeface="+mn-lt"/>
              </a:rPr>
              <a:t>Motivation</a:t>
            </a:r>
          </a:p>
        </p:txBody>
      </p:sp>
      <p:sp>
        <p:nvSpPr>
          <p:cNvPr id="22" name="矩形 21">
            <a:extLst>
              <a:ext uri="{FF2B5EF4-FFF2-40B4-BE49-F238E27FC236}">
                <a16:creationId xmlns:a16="http://schemas.microsoft.com/office/drawing/2014/main" id="{7F323F6E-BA65-4C73-9F8A-F105164B9A18}"/>
              </a:ext>
            </a:extLst>
          </p:cNvPr>
          <p:cNvSpPr/>
          <p:nvPr/>
        </p:nvSpPr>
        <p:spPr>
          <a:xfrm>
            <a:off x="2464348" y="676408"/>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29" name="文本框 28">
            <a:extLst>
              <a:ext uri="{FF2B5EF4-FFF2-40B4-BE49-F238E27FC236}">
                <a16:creationId xmlns:a16="http://schemas.microsoft.com/office/drawing/2014/main" id="{AF44CE46-F5CB-4BC6-AC5C-4C715D1E4F52}"/>
              </a:ext>
            </a:extLst>
          </p:cNvPr>
          <p:cNvSpPr txBox="1"/>
          <p:nvPr/>
        </p:nvSpPr>
        <p:spPr>
          <a:xfrm>
            <a:off x="2793464" y="1553064"/>
            <a:ext cx="6027983" cy="875624"/>
          </a:xfrm>
          <a:prstGeom prst="rect">
            <a:avLst/>
          </a:prstGeom>
          <a:noFill/>
          <a:ln w="28575">
            <a:solidFill>
              <a:srgbClr val="FFC000"/>
            </a:solidFill>
          </a:ln>
        </p:spPr>
        <p:txBody>
          <a:bodyPr wrap="square" rtlCol="0">
            <a:spAutoFit/>
          </a:bodyPr>
          <a:lstStyle/>
          <a:p>
            <a:pPr marL="342883" indent="-342883" algn="just">
              <a:lnSpc>
                <a:spcPct val="125000"/>
              </a:lnSpc>
              <a:buFont typeface="Wingdings" panose="05000000000000000000" pitchFamily="2" charset="2"/>
              <a:buChar char="Ø"/>
            </a:pPr>
            <a:r>
              <a:rPr lang="en-US" altLang="zh-CN" sz="1400" dirty="0"/>
              <a:t>Simulations ignored charging exclusivity.</a:t>
            </a:r>
            <a:endParaRPr lang="en-US" altLang="zh-CN" sz="1400" b="1" u="sng" dirty="0">
              <a:solidFill>
                <a:srgbClr val="396AA8"/>
              </a:solidFill>
            </a:endParaRPr>
          </a:p>
          <a:p>
            <a:pPr marL="342883" indent="-342883" algn="just">
              <a:lnSpc>
                <a:spcPct val="125000"/>
              </a:lnSpc>
              <a:buFont typeface="Wingdings" panose="05000000000000000000" pitchFamily="2" charset="2"/>
              <a:buChar char="Ø"/>
            </a:pPr>
            <a:r>
              <a:rPr lang="en-US" altLang="zh-CN" sz="1400" dirty="0"/>
              <a:t>Existing charging scheduling is unreasonable.</a:t>
            </a:r>
            <a:endParaRPr lang="en-US" altLang="zh-CN" sz="1400" b="1" u="sng" dirty="0">
              <a:solidFill>
                <a:srgbClr val="396AA8"/>
              </a:solidFill>
            </a:endParaRPr>
          </a:p>
          <a:p>
            <a:pPr marL="342883" indent="-342883" algn="just">
              <a:lnSpc>
                <a:spcPct val="125000"/>
              </a:lnSpc>
              <a:buFont typeface="Wingdings" panose="05000000000000000000" pitchFamily="2" charset="2"/>
              <a:buChar char="Ø"/>
            </a:pPr>
            <a:r>
              <a:rPr lang="en-US" altLang="zh-CN" sz="1400" dirty="0"/>
              <a:t>Possibly causing serious consequences.</a:t>
            </a:r>
            <a:endParaRPr lang="en-US" altLang="zh-CN" sz="1400" b="1" u="sng" dirty="0">
              <a:solidFill>
                <a:srgbClr val="396AA8"/>
              </a:solidFill>
            </a:endParaRPr>
          </a:p>
        </p:txBody>
      </p:sp>
      <p:sp>
        <p:nvSpPr>
          <p:cNvPr id="3" name="矩形 2">
            <a:extLst>
              <a:ext uri="{FF2B5EF4-FFF2-40B4-BE49-F238E27FC236}">
                <a16:creationId xmlns:a16="http://schemas.microsoft.com/office/drawing/2014/main" id="{003BE442-B1C0-4E41-8637-D5300429BFC1}"/>
              </a:ext>
            </a:extLst>
          </p:cNvPr>
          <p:cNvSpPr/>
          <p:nvPr/>
        </p:nvSpPr>
        <p:spPr>
          <a:xfrm>
            <a:off x="2793461" y="1082912"/>
            <a:ext cx="5918864" cy="300467"/>
          </a:xfrm>
          <a:prstGeom prst="rect">
            <a:avLst/>
          </a:prstGeom>
          <a:ln w="19050">
            <a:solidFill>
              <a:srgbClr val="29528A"/>
            </a:solidFill>
            <a:prstDash val="lgDash"/>
          </a:ln>
        </p:spPr>
        <p:txBody>
          <a:bodyPr wrap="none">
            <a:spAutoFit/>
          </a:bodyPr>
          <a:lstStyle/>
          <a:p>
            <a:pPr algn="just">
              <a:lnSpc>
                <a:spcPct val="125000"/>
              </a:lnSpc>
            </a:pPr>
            <a:r>
              <a:rPr lang="en-US" altLang="zh-CN" sz="1200" b="1" dirty="0">
                <a:latin typeface="Cambria" panose="02040503050406030204" pitchFamily="18" charset="0"/>
              </a:rPr>
              <a:t>A serious conflict between experimental phenomena and simulation assumptions.</a:t>
            </a:r>
          </a:p>
        </p:txBody>
      </p:sp>
      <p:sp>
        <p:nvSpPr>
          <p:cNvPr id="5" name="矩形 4">
            <a:extLst>
              <a:ext uri="{FF2B5EF4-FFF2-40B4-BE49-F238E27FC236}">
                <a16:creationId xmlns:a16="http://schemas.microsoft.com/office/drawing/2014/main" id="{0CAF5F6F-6A0D-4155-AA95-47A9A4A7B3BF}"/>
              </a:ext>
            </a:extLst>
          </p:cNvPr>
          <p:cNvSpPr/>
          <p:nvPr/>
        </p:nvSpPr>
        <p:spPr>
          <a:xfrm>
            <a:off x="2612431" y="2738086"/>
            <a:ext cx="6150102" cy="461665"/>
          </a:xfrm>
          <a:prstGeom prst="rect">
            <a:avLst/>
          </a:prstGeom>
          <a:ln w="19050">
            <a:solidFill>
              <a:srgbClr val="FF0000"/>
            </a:solidFill>
            <a:prstDash val="lgDash"/>
          </a:ln>
        </p:spPr>
        <p:txBody>
          <a:bodyPr wrap="square">
            <a:spAutoFit/>
          </a:bodyPr>
          <a:lstStyle/>
          <a:p>
            <a:pPr indent="359982" algn="just"/>
            <a:r>
              <a:rPr lang="en-US" altLang="zh-CN" sz="1200" dirty="0">
                <a:latin typeface="Cambria" panose="02040503050406030204" pitchFamily="18" charset="0"/>
              </a:rPr>
              <a:t>We propose a scheme which is not only suitable for simulation theoretical analysis, but also has excellent performance in practical applications.</a:t>
            </a:r>
          </a:p>
        </p:txBody>
      </p:sp>
      <p:sp>
        <p:nvSpPr>
          <p:cNvPr id="48" name="TextBox 77">
            <a:extLst>
              <a:ext uri="{FF2B5EF4-FFF2-40B4-BE49-F238E27FC236}">
                <a16:creationId xmlns:a16="http://schemas.microsoft.com/office/drawing/2014/main" id="{AAFD3C3D-DEBB-4996-B132-A25859E7F7FB}"/>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54" name="文本框 53">
            <a:extLst>
              <a:ext uri="{FF2B5EF4-FFF2-40B4-BE49-F238E27FC236}">
                <a16:creationId xmlns:a16="http://schemas.microsoft.com/office/drawing/2014/main" id="{07951029-2F20-4AA1-B6AD-6C22F175E158}"/>
              </a:ext>
            </a:extLst>
          </p:cNvPr>
          <p:cNvSpPr txBox="1"/>
          <p:nvPr/>
        </p:nvSpPr>
        <p:spPr>
          <a:xfrm>
            <a:off x="2734553" y="3913728"/>
            <a:ext cx="6027983" cy="1681679"/>
          </a:xfrm>
          <a:prstGeom prst="rect">
            <a:avLst/>
          </a:prstGeom>
          <a:noFill/>
          <a:ln w="28575">
            <a:noFill/>
          </a:ln>
        </p:spPr>
        <p:txBody>
          <a:bodyPr wrap="square" rtlCol="0">
            <a:spAutoFit/>
          </a:bodyPr>
          <a:lstStyle/>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It is non-trivial to quantitatively leverage the </a:t>
            </a:r>
            <a:r>
              <a:rPr lang="en-US" altLang="zh-CN" sz="1400" b="1" dirty="0">
                <a:solidFill>
                  <a:srgbClr val="FF0000"/>
                </a:solidFill>
                <a:latin typeface="Cambria" panose="02040503050406030204" pitchFamily="18" charset="0"/>
              </a:rPr>
              <a:t>utility gain vs. utility loss</a:t>
            </a:r>
            <a:r>
              <a:rPr lang="en-US" altLang="zh-CN" sz="1400" b="1" dirty="0">
                <a:latin typeface="Cambria" panose="02040503050406030204" pitchFamily="18" charset="0"/>
              </a:rPr>
              <a:t> yielded by the charging behavior of WCV.</a:t>
            </a:r>
            <a:endParaRPr lang="en-US" altLang="zh-CN" sz="1400" b="1" u="sng" dirty="0">
              <a:solidFill>
                <a:srgbClr val="396AA8"/>
              </a:solidFill>
              <a:latin typeface="Cambria" panose="02040503050406030204" pitchFamily="18" charset="0"/>
            </a:endParaRPr>
          </a:p>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The solution space of solving this problem is </a:t>
            </a:r>
            <a:r>
              <a:rPr lang="en-US" altLang="zh-CN" sz="1400" b="1" dirty="0">
                <a:solidFill>
                  <a:srgbClr val="FF0000"/>
                </a:solidFill>
                <a:latin typeface="Cambria" panose="02040503050406030204" pitchFamily="18" charset="0"/>
              </a:rPr>
              <a:t>infinite</a:t>
            </a:r>
            <a:r>
              <a:rPr lang="en-US" altLang="zh-CN" sz="1400" b="1" dirty="0">
                <a:latin typeface="Cambria" panose="02040503050406030204" pitchFamily="18" charset="0"/>
              </a:rPr>
              <a:t>.</a:t>
            </a:r>
            <a:endParaRPr lang="en-US" altLang="zh-CN" sz="1400" b="1" u="sng" dirty="0">
              <a:solidFill>
                <a:srgbClr val="396AA8"/>
              </a:solidFill>
              <a:latin typeface="Cambria" panose="02040503050406030204" pitchFamily="18" charset="0"/>
            </a:endParaRPr>
          </a:p>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Constructing traveling path of WCV is equivalent to </a:t>
            </a:r>
            <a:r>
              <a:rPr lang="en-US" altLang="zh-CN" sz="1400" b="1" dirty="0">
                <a:solidFill>
                  <a:srgbClr val="FF0000"/>
                </a:solidFill>
                <a:latin typeface="Cambria" panose="02040503050406030204" pitchFamily="18" charset="0"/>
              </a:rPr>
              <a:t>solving a TSP</a:t>
            </a:r>
            <a:r>
              <a:rPr lang="en-US" altLang="zh-CN" sz="1400" b="1" dirty="0">
                <a:latin typeface="Cambria" panose="02040503050406030204" pitchFamily="18" charset="0"/>
              </a:rPr>
              <a:t>.</a:t>
            </a:r>
          </a:p>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The objective function of this problem is </a:t>
            </a:r>
            <a:r>
              <a:rPr lang="en-US" altLang="zh-CN" sz="1400" b="1" dirty="0">
                <a:solidFill>
                  <a:srgbClr val="FF0000"/>
                </a:solidFill>
                <a:latin typeface="Cambria" panose="02040503050406030204" pitchFamily="18" charset="0"/>
              </a:rPr>
              <a:t>non-linear and hard to analyze</a:t>
            </a:r>
            <a:r>
              <a:rPr lang="en-US" altLang="zh-CN" sz="1400" b="1" dirty="0">
                <a:latin typeface="Cambria" panose="02040503050406030204" pitchFamily="18" charset="0"/>
              </a:rPr>
              <a:t> its properties.</a:t>
            </a:r>
          </a:p>
        </p:txBody>
      </p:sp>
    </p:spTree>
    <p:extLst>
      <p:ext uri="{BB962C8B-B14F-4D97-AF65-F5344CB8AC3E}">
        <p14:creationId xmlns:p14="http://schemas.microsoft.com/office/powerpoint/2010/main" val="736673809"/>
      </p:ext>
    </p:extLst>
  </p:cSld>
  <p:clrMapOvr>
    <a:masterClrMapping/>
  </p:clrMapOvr>
  <p:transition spd="med" advTm="10159">
    <p:cover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4198" y="2641476"/>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46" name="TextBox 77">
            <a:extLst>
              <a:ext uri="{FF2B5EF4-FFF2-40B4-BE49-F238E27FC236}">
                <a16:creationId xmlns:a16="http://schemas.microsoft.com/office/drawing/2014/main" id="{7C9455A8-8BA4-4A83-A25F-407F3FC93351}"/>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47" name="TextBox 27">
            <a:extLst>
              <a:ext uri="{FF2B5EF4-FFF2-40B4-BE49-F238E27FC236}">
                <a16:creationId xmlns:a16="http://schemas.microsoft.com/office/drawing/2014/main" id="{CF45637E-A6E2-4D52-A6D3-E0CE950B9CFB}"/>
              </a:ext>
            </a:extLst>
          </p:cNvPr>
          <p:cNvSpPr txBox="1"/>
          <p:nvPr/>
        </p:nvSpPr>
        <p:spPr>
          <a:xfrm>
            <a:off x="2501831" y="1321507"/>
            <a:ext cx="1788438" cy="369332"/>
          </a:xfrm>
          <a:prstGeom prst="rect">
            <a:avLst/>
          </a:prstGeom>
          <a:noFill/>
        </p:spPr>
        <p:txBody>
          <a:bodyPr wrap="none" rtlCol="0">
            <a:spAutoFit/>
          </a:bodyPr>
          <a:lstStyle/>
          <a:p>
            <a:r>
              <a:rPr lang="en-US" altLang="zh-CN" b="1" u="sng" dirty="0">
                <a:solidFill>
                  <a:srgbClr val="2B558E"/>
                </a:solidFill>
                <a:cs typeface="+mn-ea"/>
                <a:sym typeface="+mn-lt"/>
              </a:rPr>
              <a:t>Contributions</a:t>
            </a:r>
          </a:p>
        </p:txBody>
      </p:sp>
      <p:sp>
        <p:nvSpPr>
          <p:cNvPr id="48" name="矩形 47">
            <a:extLst>
              <a:ext uri="{FF2B5EF4-FFF2-40B4-BE49-F238E27FC236}">
                <a16:creationId xmlns:a16="http://schemas.microsoft.com/office/drawing/2014/main" id="{2E7040E3-26D9-477F-9033-07AF9831D2A3}"/>
              </a:ext>
            </a:extLst>
          </p:cNvPr>
          <p:cNvSpPr/>
          <p:nvPr/>
        </p:nvSpPr>
        <p:spPr>
          <a:xfrm>
            <a:off x="2381504" y="1344446"/>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E7196294-1D93-4A63-817B-7418FD51E4E0}"/>
                  </a:ext>
                </a:extLst>
              </p:cNvPr>
              <p:cNvSpPr txBox="1"/>
              <p:nvPr/>
            </p:nvSpPr>
            <p:spPr>
              <a:xfrm>
                <a:off x="2613053" y="1756627"/>
                <a:ext cx="6027983" cy="3424207"/>
              </a:xfrm>
              <a:prstGeom prst="rect">
                <a:avLst/>
              </a:prstGeom>
              <a:noFill/>
              <a:ln w="28575">
                <a:noFill/>
              </a:ln>
            </p:spPr>
            <p:txBody>
              <a:bodyPr wrap="square" rtlCol="0">
                <a:spAutoFit/>
              </a:bodyPr>
              <a:lstStyle/>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To the best knowledge of the authors, this is the first time the </a:t>
                </a:r>
                <a:r>
                  <a:rPr lang="en-US" altLang="zh-CN" sz="1400" b="1" dirty="0">
                    <a:solidFill>
                      <a:srgbClr val="FF0000"/>
                    </a:solidFill>
                    <a:latin typeface="Cambria" panose="02040503050406030204" pitchFamily="18" charset="0"/>
                  </a:rPr>
                  <a:t>charging exclusivity </a:t>
                </a:r>
                <a:r>
                  <a:rPr lang="en-US" altLang="zh-CN" sz="1400" b="1" dirty="0">
                    <a:latin typeface="Cambria" panose="02040503050406030204" pitchFamily="18" charset="0"/>
                  </a:rPr>
                  <a:t>issue is investigated. In this paper, we formalize the CEO problem to maximize the charging utility.</a:t>
                </a:r>
                <a:endParaRPr lang="en-US" altLang="zh-CN" sz="1400" b="1" u="sng" dirty="0">
                  <a:solidFill>
                    <a:srgbClr val="396AA8"/>
                  </a:solidFill>
                  <a:latin typeface="Cambria" panose="02040503050406030204" pitchFamily="18" charset="0"/>
                </a:endParaRPr>
              </a:p>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We present a new </a:t>
                </a:r>
                <a:r>
                  <a:rPr lang="en-US" altLang="zh-CN" sz="1400" b="1" dirty="0">
                    <a:solidFill>
                      <a:srgbClr val="FF0000"/>
                    </a:solidFill>
                    <a:latin typeface="Cambria" panose="02040503050406030204" pitchFamily="18" charset="0"/>
                  </a:rPr>
                  <a:t>area discretization </a:t>
                </a:r>
                <a:r>
                  <a:rPr lang="en-US" altLang="zh-CN" sz="1400" b="1" dirty="0">
                    <a:latin typeface="Cambria" panose="02040503050406030204" pitchFamily="18" charset="0"/>
                  </a:rPr>
                  <a:t>method, which can effectively solve the problem of infinite solution space and plays a good role in  path planning.</a:t>
                </a:r>
                <a:endParaRPr lang="en-US" altLang="zh-CN" sz="1400" b="1" u="sng" dirty="0">
                  <a:solidFill>
                    <a:srgbClr val="396AA8"/>
                  </a:solidFill>
                  <a:latin typeface="Cambria" panose="02040503050406030204" pitchFamily="18" charset="0"/>
                </a:endParaRPr>
              </a:p>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We propose a practical-application-oriented stochastic events monitoring model for WRSNs, and proved that </a:t>
                </a:r>
                <a:r>
                  <a:rPr lang="en-US" altLang="zh-CN" sz="1400" b="1" dirty="0">
                    <a:solidFill>
                      <a:srgbClr val="FF0000"/>
                    </a:solidFill>
                    <a:latin typeface="Cambria" panose="02040503050406030204" pitchFamily="18" charset="0"/>
                  </a:rPr>
                  <a:t>good properties </a:t>
                </a:r>
                <a:r>
                  <a:rPr lang="en-US" altLang="zh-CN" sz="1400" b="1" dirty="0">
                    <a:latin typeface="Cambria" panose="02040503050406030204" pitchFamily="18" charset="0"/>
                  </a:rPr>
                  <a:t>are held for the objective utility function.</a:t>
                </a:r>
              </a:p>
              <a:p>
                <a:pPr marL="342883" indent="-342883" algn="just">
                  <a:lnSpc>
                    <a:spcPct val="125000"/>
                  </a:lnSpc>
                  <a:buFont typeface="Wingdings" panose="05000000000000000000" pitchFamily="2" charset="2"/>
                  <a:buChar char="Ø"/>
                </a:pPr>
                <a:r>
                  <a:rPr lang="en-US" altLang="zh-CN" sz="1400" b="1" dirty="0">
                    <a:latin typeface="Cambria" panose="02040503050406030204" pitchFamily="18" charset="0"/>
                  </a:rPr>
                  <a:t>An approximation algorithm is proposed to solve the problem efficiently. We prove that the algorithm has an </a:t>
                </a:r>
                <a:r>
                  <a:rPr lang="en-US" altLang="zh-CN" sz="1400" b="1" dirty="0">
                    <a:solidFill>
                      <a:srgbClr val="FF0000"/>
                    </a:solidFill>
                    <a:latin typeface="Cambria" panose="02040503050406030204" pitchFamily="18" charset="0"/>
                  </a:rPr>
                  <a:t>approximation ratio of </a:t>
                </a:r>
                <a14:m>
                  <m:oMath xmlns:m="http://schemas.openxmlformats.org/officeDocument/2006/math">
                    <m:r>
                      <a:rPr lang="en-US" altLang="zh-CN" sz="1400" b="1" i="1">
                        <a:solidFill>
                          <a:srgbClr val="FF0000"/>
                        </a:solidFill>
                        <a:latin typeface="Cambria Math" panose="02040503050406030204" pitchFamily="18" charset="0"/>
                      </a:rPr>
                      <m:t>(</m:t>
                    </m:r>
                    <m:r>
                      <a:rPr lang="en-US" altLang="zh-CN" sz="1400" b="1" i="1">
                        <a:solidFill>
                          <a:srgbClr val="FF0000"/>
                        </a:solidFill>
                        <a:latin typeface="Cambria Math" panose="02040503050406030204" pitchFamily="18" charset="0"/>
                      </a:rPr>
                      <m:t>𝟏</m:t>
                    </m:r>
                    <m:r>
                      <a:rPr lang="en-US" altLang="zh-CN" sz="1400" b="1" i="1">
                        <a:solidFill>
                          <a:srgbClr val="FF0000"/>
                        </a:solidFill>
                        <a:latin typeface="Cambria Math" panose="02040503050406030204" pitchFamily="18" charset="0"/>
                      </a:rPr>
                      <m:t>−</m:t>
                    </m:r>
                    <m:f>
                      <m:fPr>
                        <m:ctrlPr>
                          <a:rPr lang="en-US" altLang="zh-CN" sz="1400" b="1" i="1">
                            <a:solidFill>
                              <a:srgbClr val="FF0000"/>
                            </a:solidFill>
                            <a:latin typeface="Cambria Math" panose="02040503050406030204" pitchFamily="18" charset="0"/>
                          </a:rPr>
                        </m:ctrlPr>
                      </m:fPr>
                      <m:num>
                        <m:r>
                          <a:rPr lang="en-US" altLang="zh-CN" sz="1400" b="1" i="1">
                            <a:solidFill>
                              <a:srgbClr val="FF0000"/>
                            </a:solidFill>
                            <a:latin typeface="Cambria Math" panose="02040503050406030204" pitchFamily="18" charset="0"/>
                          </a:rPr>
                          <m:t>𝟏</m:t>
                        </m:r>
                      </m:num>
                      <m:den>
                        <m:r>
                          <a:rPr lang="en-US" altLang="zh-CN" sz="1400" b="1" i="1">
                            <a:solidFill>
                              <a:srgbClr val="FF0000"/>
                            </a:solidFill>
                            <a:latin typeface="Cambria Math" panose="02040503050406030204" pitchFamily="18" charset="0"/>
                          </a:rPr>
                          <m:t>𝒆</m:t>
                        </m:r>
                      </m:den>
                    </m:f>
                    <m:r>
                      <a:rPr lang="en-US" altLang="zh-CN" sz="1400" b="1" i="1">
                        <a:solidFill>
                          <a:srgbClr val="FF0000"/>
                        </a:solidFill>
                        <a:latin typeface="Cambria Math" panose="02040503050406030204" pitchFamily="18" charset="0"/>
                      </a:rPr>
                      <m:t>)/</m:t>
                    </m:r>
                    <m:r>
                      <a:rPr lang="en-US" altLang="zh-CN" sz="1400" b="1" i="1">
                        <a:solidFill>
                          <a:srgbClr val="FF0000"/>
                        </a:solidFill>
                        <a:latin typeface="Cambria Math" panose="02040503050406030204" pitchFamily="18" charset="0"/>
                      </a:rPr>
                      <m:t>𝟐</m:t>
                    </m:r>
                  </m:oMath>
                </a14:m>
                <a:r>
                  <a:rPr lang="en-US" altLang="zh-CN" sz="1400" b="1" dirty="0">
                    <a:latin typeface="Cambria" panose="02040503050406030204" pitchFamily="18" charset="0"/>
                  </a:rPr>
                  <a:t>.</a:t>
                </a:r>
              </a:p>
            </p:txBody>
          </p:sp>
        </mc:Choice>
        <mc:Fallback xmlns="">
          <p:sp>
            <p:nvSpPr>
              <p:cNvPr id="49" name="文本框 48">
                <a:extLst>
                  <a:ext uri="{FF2B5EF4-FFF2-40B4-BE49-F238E27FC236}">
                    <a16:creationId xmlns:a16="http://schemas.microsoft.com/office/drawing/2014/main" id="{E7196294-1D93-4A63-817B-7418FD51E4E0}"/>
                  </a:ext>
                </a:extLst>
              </p:cNvPr>
              <p:cNvSpPr txBox="1">
                <a:spLocks noRot="1" noChangeAspect="1" noMove="1" noResize="1" noEditPoints="1" noAdjustHandles="1" noChangeArrowheads="1" noChangeShapeType="1" noTextEdit="1"/>
              </p:cNvSpPr>
              <p:nvPr/>
            </p:nvSpPr>
            <p:spPr>
              <a:xfrm>
                <a:off x="2613053" y="1756627"/>
                <a:ext cx="6027983" cy="3424207"/>
              </a:xfrm>
              <a:prstGeom prst="rect">
                <a:avLst/>
              </a:prstGeom>
              <a:blipFill>
                <a:blip r:embed="rId4"/>
                <a:stretch>
                  <a:fillRect l="-202" r="-405"/>
                </a:stretch>
              </a:blipFill>
              <a:ln w="28575">
                <a:noFill/>
              </a:ln>
            </p:spPr>
            <p:txBody>
              <a:bodyPr/>
              <a:lstStyle/>
              <a:p>
                <a:r>
                  <a:rPr lang="zh-CN" altLang="en-US">
                    <a:noFill/>
                  </a:rPr>
                  <a:t> </a:t>
                </a:r>
              </a:p>
            </p:txBody>
          </p:sp>
        </mc:Fallback>
      </mc:AlternateContent>
    </p:spTree>
    <p:extLst>
      <p:ext uri="{BB962C8B-B14F-4D97-AF65-F5344CB8AC3E}">
        <p14:creationId xmlns:p14="http://schemas.microsoft.com/office/powerpoint/2010/main" val="3749557009"/>
      </p:ext>
    </p:extLst>
  </p:cSld>
  <p:clrMapOvr>
    <a:masterClrMapping/>
  </p:clrMapOvr>
  <p:transition spd="med" advTm="10159">
    <p:cover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9007" y="3161158"/>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2" name="矩形 11">
            <a:extLst>
              <a:ext uri="{FF2B5EF4-FFF2-40B4-BE49-F238E27FC236}">
                <a16:creationId xmlns:a16="http://schemas.microsoft.com/office/drawing/2014/main" id="{22FA1AC7-5FFD-4164-B61C-B849B2CF6938}"/>
              </a:ext>
            </a:extLst>
          </p:cNvPr>
          <p:cNvSpPr/>
          <p:nvPr/>
        </p:nvSpPr>
        <p:spPr>
          <a:xfrm>
            <a:off x="3501659" y="2404359"/>
            <a:ext cx="4248472"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13">
            <a:extLst>
              <a:ext uri="{FF2B5EF4-FFF2-40B4-BE49-F238E27FC236}">
                <a16:creationId xmlns:a16="http://schemas.microsoft.com/office/drawing/2014/main" id="{1246D576-96F0-4BC5-886A-0FD1D0ABDFFC}"/>
              </a:ext>
            </a:extLst>
          </p:cNvPr>
          <p:cNvSpPr txBox="1"/>
          <p:nvPr/>
        </p:nvSpPr>
        <p:spPr>
          <a:xfrm>
            <a:off x="3485979" y="2978332"/>
            <a:ext cx="4279832" cy="707886"/>
          </a:xfrm>
          <a:prstGeom prst="rect">
            <a:avLst/>
          </a:prstGeom>
          <a:noFill/>
        </p:spPr>
        <p:txBody>
          <a:bodyPr wrap="square" rtlCol="0">
            <a:spAutoFit/>
          </a:bodyPr>
          <a:lstStyle/>
          <a:p>
            <a:pPr algn="ctr"/>
            <a:r>
              <a:rPr lang="en-US" altLang="zh-CN" sz="4000" b="1" dirty="0">
                <a:cs typeface="+mn-ea"/>
              </a:rPr>
              <a:t>Model</a:t>
            </a:r>
            <a:endParaRPr lang="zh-CN" altLang="en-US" sz="4000" b="1" dirty="0">
              <a:cs typeface="+mn-ea"/>
            </a:endParaRPr>
          </a:p>
        </p:txBody>
      </p:sp>
      <p:sp>
        <p:nvSpPr>
          <p:cNvPr id="15" name="文本框 14">
            <a:extLst>
              <a:ext uri="{FF2B5EF4-FFF2-40B4-BE49-F238E27FC236}">
                <a16:creationId xmlns:a16="http://schemas.microsoft.com/office/drawing/2014/main" id="{13E315E1-DBB0-45C7-B310-7FD0D0EB5F61}"/>
              </a:ext>
            </a:extLst>
          </p:cNvPr>
          <p:cNvSpPr txBox="1"/>
          <p:nvPr/>
        </p:nvSpPr>
        <p:spPr>
          <a:xfrm>
            <a:off x="3573664" y="2394780"/>
            <a:ext cx="4104456" cy="523220"/>
          </a:xfrm>
          <a:prstGeom prst="rect">
            <a:avLst/>
          </a:prstGeom>
          <a:solidFill>
            <a:srgbClr val="2B558E"/>
          </a:solidFill>
        </p:spPr>
        <p:txBody>
          <a:bodyPr wrap="square" rtlCol="0">
            <a:spAutoFit/>
          </a:bodyPr>
          <a:lstStyle/>
          <a:p>
            <a:pPr algn="ctr"/>
            <a:r>
              <a:rPr lang="en-US" altLang="zh-CN" sz="2800" dirty="0">
                <a:solidFill>
                  <a:schemeClr val="bg1"/>
                </a:solidFill>
                <a:latin typeface="Century Gothic" panose="020B0502020202020204" pitchFamily="34" charset="0"/>
                <a:cs typeface="+mn-ea"/>
              </a:rPr>
              <a:t>PART  02</a:t>
            </a:r>
            <a:endParaRPr lang="zh-CN" altLang="en-US" sz="2800" dirty="0">
              <a:solidFill>
                <a:schemeClr val="bg1"/>
              </a:solidFill>
              <a:latin typeface="Century Gothic" panose="020B0502020202020204" pitchFamily="34" charset="0"/>
              <a:cs typeface="+mn-ea"/>
            </a:endParaRPr>
          </a:p>
        </p:txBody>
      </p:sp>
      <p:grpSp>
        <p:nvGrpSpPr>
          <p:cNvPr id="16" name="组合 15">
            <a:extLst>
              <a:ext uri="{FF2B5EF4-FFF2-40B4-BE49-F238E27FC236}">
                <a16:creationId xmlns:a16="http://schemas.microsoft.com/office/drawing/2014/main" id="{4B518561-C4E1-40A9-B88E-19A231253609}"/>
              </a:ext>
            </a:extLst>
          </p:cNvPr>
          <p:cNvGrpSpPr/>
          <p:nvPr/>
        </p:nvGrpSpPr>
        <p:grpSpPr>
          <a:xfrm>
            <a:off x="2488903" y="1248981"/>
            <a:ext cx="6529426" cy="3217046"/>
            <a:chOff x="1435008" y="577820"/>
            <a:chExt cx="6529425" cy="3217045"/>
          </a:xfrm>
        </p:grpSpPr>
        <p:sp>
          <p:nvSpPr>
            <p:cNvPr id="17" name="矩形 16">
              <a:extLst>
                <a:ext uri="{FF2B5EF4-FFF2-40B4-BE49-F238E27FC236}">
                  <a16:creationId xmlns:a16="http://schemas.microsoft.com/office/drawing/2014/main" id="{8E68959F-DFC2-4AAE-8B3D-1BE20B3BB175}"/>
                </a:ext>
              </a:extLst>
            </p:cNvPr>
            <p:cNvSpPr/>
            <p:nvPr/>
          </p:nvSpPr>
          <p:spPr>
            <a:xfrm>
              <a:off x="1835696" y="915566"/>
              <a:ext cx="5472608" cy="2520280"/>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8" name="矩形 17">
              <a:extLst>
                <a:ext uri="{FF2B5EF4-FFF2-40B4-BE49-F238E27FC236}">
                  <a16:creationId xmlns:a16="http://schemas.microsoft.com/office/drawing/2014/main" id="{27381566-A8A0-4555-940F-CECD9F929D90}"/>
                </a:ext>
              </a:extLst>
            </p:cNvPr>
            <p:cNvSpPr/>
            <p:nvPr/>
          </p:nvSpPr>
          <p:spPr>
            <a:xfrm>
              <a:off x="6868198" y="637844"/>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矩形 19">
              <a:extLst>
                <a:ext uri="{FF2B5EF4-FFF2-40B4-BE49-F238E27FC236}">
                  <a16:creationId xmlns:a16="http://schemas.microsoft.com/office/drawing/2014/main" id="{C0447CFD-3130-4DC2-94C6-0B07DEB3D2E2}"/>
                </a:ext>
              </a:extLst>
            </p:cNvPr>
            <p:cNvSpPr/>
            <p:nvPr/>
          </p:nvSpPr>
          <p:spPr>
            <a:xfrm>
              <a:off x="1477543" y="2571750"/>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21" name="直接连接符 20">
              <a:extLst>
                <a:ext uri="{FF2B5EF4-FFF2-40B4-BE49-F238E27FC236}">
                  <a16:creationId xmlns:a16="http://schemas.microsoft.com/office/drawing/2014/main" id="{E0677331-344F-40B1-B6AF-AB729C19FCBF}"/>
                </a:ext>
              </a:extLst>
            </p:cNvPr>
            <p:cNvCxnSpPr/>
            <p:nvPr/>
          </p:nvCxnSpPr>
          <p:spPr>
            <a:xfrm flipH="1">
              <a:off x="7015627" y="577820"/>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9F4A6921-7B89-4A96-8976-AA1C6D28FA4C}"/>
                </a:ext>
              </a:extLst>
            </p:cNvPr>
            <p:cNvCxnSpPr/>
            <p:nvPr/>
          </p:nvCxnSpPr>
          <p:spPr>
            <a:xfrm flipH="1">
              <a:off x="1435008" y="2975534"/>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77">
            <a:extLst>
              <a:ext uri="{FF2B5EF4-FFF2-40B4-BE49-F238E27FC236}">
                <a16:creationId xmlns:a16="http://schemas.microsoft.com/office/drawing/2014/main" id="{787D5ACC-B818-498A-A015-9A3F555A16BF}"/>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1259082183"/>
      </p:ext>
    </p:extLst>
  </p:cSld>
  <p:clrMapOvr>
    <a:masterClrMapping/>
  </p:clrMapOvr>
  <p:transition spd="med" advTm="10159">
    <p:cover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1301C604-F5CC-4E81-8C55-600E7BCC57A3}"/>
              </a:ext>
            </a:extLst>
          </p:cNvPr>
          <p:cNvGrpSpPr/>
          <p:nvPr/>
        </p:nvGrpSpPr>
        <p:grpSpPr>
          <a:xfrm>
            <a:off x="1" y="4"/>
            <a:ext cx="2074433" cy="5761308"/>
            <a:chOff x="0" y="0"/>
            <a:chExt cx="2074433" cy="5761308"/>
          </a:xfrm>
        </p:grpSpPr>
        <p:sp>
          <p:nvSpPr>
            <p:cNvPr id="17" name="矩形 16">
              <a:extLst>
                <a:ext uri="{FF2B5EF4-FFF2-40B4-BE49-F238E27FC236}">
                  <a16:creationId xmlns:a16="http://schemas.microsoft.com/office/drawing/2014/main" id="{53C0F8B9-1435-4024-84A4-D7123A912EB0}"/>
                </a:ext>
              </a:extLst>
            </p:cNvPr>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18" name="圆角矩形 34">
              <a:extLst>
                <a:ext uri="{FF2B5EF4-FFF2-40B4-BE49-F238E27FC236}">
                  <a16:creationId xmlns:a16="http://schemas.microsoft.com/office/drawing/2014/main" id="{7BB314CB-BB11-434F-80EC-D7C354E0B27B}"/>
                </a:ext>
              </a:extLst>
            </p:cNvPr>
            <p:cNvSpPr/>
            <p:nvPr/>
          </p:nvSpPr>
          <p:spPr>
            <a:xfrm>
              <a:off x="229007" y="3161158"/>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21" name="椭圆 20">
              <a:extLst>
                <a:ext uri="{FF2B5EF4-FFF2-40B4-BE49-F238E27FC236}">
                  <a16:creationId xmlns:a16="http://schemas.microsoft.com/office/drawing/2014/main" id="{7F02166A-FC50-4FCE-9A20-9741EAE73139}"/>
                </a:ext>
              </a:extLst>
            </p:cNvPr>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pic>
        <p:nvPicPr>
          <p:cNvPr id="22" name="图片 21">
            <a:extLst>
              <a:ext uri="{FF2B5EF4-FFF2-40B4-BE49-F238E27FC236}">
                <a16:creationId xmlns:a16="http://schemas.microsoft.com/office/drawing/2014/main" id="{34DEC22B-F930-4D78-AAA7-32F659EAB35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78055" y="784613"/>
            <a:ext cx="3634471" cy="1979674"/>
          </a:xfrm>
          <a:prstGeom prst="rect">
            <a:avLst/>
          </a:prstGeom>
          <a:noFill/>
          <a:ln>
            <a:noFill/>
          </a:ln>
        </p:spPr>
      </p:pic>
      <mc:AlternateContent xmlns:mc="http://schemas.openxmlformats.org/markup-compatibility/2006" xmlns:a14="http://schemas.microsoft.com/office/drawing/2010/main">
        <mc:Choice Requires="a14">
          <p:graphicFrame>
            <p:nvGraphicFramePr>
              <p:cNvPr id="5" name="表格 5">
                <a:extLst>
                  <a:ext uri="{FF2B5EF4-FFF2-40B4-BE49-F238E27FC236}">
                    <a16:creationId xmlns:a16="http://schemas.microsoft.com/office/drawing/2014/main" id="{2970B327-A285-467B-9053-A79C6D41CED0}"/>
                  </a:ext>
                </a:extLst>
              </p:cNvPr>
              <p:cNvGraphicFramePr>
                <a:graphicFrameLocks noGrp="1"/>
              </p:cNvGraphicFramePr>
              <p:nvPr>
                <p:extLst>
                  <p:ext uri="{D42A27DB-BD31-4B8C-83A1-F6EECF244321}">
                    <p14:modId xmlns:p14="http://schemas.microsoft.com/office/powerpoint/2010/main" val="2714512387"/>
                  </p:ext>
                </p:extLst>
              </p:nvPr>
            </p:nvGraphicFramePr>
            <p:xfrm>
              <a:off x="2565236" y="2963846"/>
              <a:ext cx="6096000" cy="2225040"/>
            </p:xfrm>
            <a:graphic>
              <a:graphicData uri="http://schemas.openxmlformats.org/drawingml/2006/table">
                <a:tbl>
                  <a:tblPr firstRow="1" bandRow="1">
                    <a:tableStyleId>{5C22544A-7EE6-4342-B048-85BDC9FD1C3A}</a:tableStyleId>
                  </a:tblPr>
                  <a:tblGrid>
                    <a:gridCol w="1468970">
                      <a:extLst>
                        <a:ext uri="{9D8B030D-6E8A-4147-A177-3AD203B41FA5}">
                          <a16:colId xmlns:a16="http://schemas.microsoft.com/office/drawing/2014/main" val="2833941121"/>
                        </a:ext>
                      </a:extLst>
                    </a:gridCol>
                    <a:gridCol w="2160240">
                      <a:extLst>
                        <a:ext uri="{9D8B030D-6E8A-4147-A177-3AD203B41FA5}">
                          <a16:colId xmlns:a16="http://schemas.microsoft.com/office/drawing/2014/main" val="400735699"/>
                        </a:ext>
                      </a:extLst>
                    </a:gridCol>
                    <a:gridCol w="2466790">
                      <a:extLst>
                        <a:ext uri="{9D8B030D-6E8A-4147-A177-3AD203B41FA5}">
                          <a16:colId xmlns:a16="http://schemas.microsoft.com/office/drawing/2014/main" val="3482257249"/>
                        </a:ext>
                      </a:extLst>
                    </a:gridCol>
                  </a:tblGrid>
                  <a:tr h="579120">
                    <a:tc>
                      <a:txBody>
                        <a:bodyPr/>
                        <a:lstStyle/>
                        <a:p>
                          <a:pPr algn="ctr"/>
                          <a:r>
                            <a:rPr lang="en-US" altLang="zh-CN" sz="1600" dirty="0"/>
                            <a:t>Network Elements</a:t>
                          </a:r>
                          <a:endParaRPr lang="zh-CN" altLang="en-US" sz="1600" dirty="0"/>
                        </a:p>
                      </a:txBody>
                      <a:tcPr/>
                    </a:tc>
                    <a:tc>
                      <a:txBody>
                        <a:bodyPr/>
                        <a:lstStyle/>
                        <a:p>
                          <a:pPr algn="ctr"/>
                          <a:r>
                            <a:rPr lang="en-US" altLang="zh-CN" sz="1600" dirty="0"/>
                            <a:t>Symbols</a:t>
                          </a:r>
                          <a:endParaRPr lang="zh-CN" altLang="en-US" sz="1600" dirty="0"/>
                        </a:p>
                      </a:txBody>
                      <a:tcPr anchor="ctr"/>
                    </a:tc>
                    <a:tc>
                      <a:txBody>
                        <a:bodyPr/>
                        <a:lstStyle/>
                        <a:p>
                          <a:pPr algn="ctr"/>
                          <a:r>
                            <a:rPr lang="en-US" altLang="zh-CN" sz="1600" dirty="0"/>
                            <a:t>Behavior</a:t>
                          </a:r>
                          <a:endParaRPr lang="zh-CN" altLang="en-US" sz="1600" dirty="0"/>
                        </a:p>
                      </a:txBody>
                      <a:tcPr anchor="ctr"/>
                    </a:tc>
                    <a:extLst>
                      <a:ext uri="{0D108BD9-81ED-4DB2-BD59-A6C34878D82A}">
                        <a16:rowId xmlns:a16="http://schemas.microsoft.com/office/drawing/2014/main" val="1690762167"/>
                      </a:ext>
                    </a:extLst>
                  </a:tr>
                  <a:tr h="463973">
                    <a:tc>
                      <a:txBody>
                        <a:bodyPr/>
                        <a:lstStyle/>
                        <a:p>
                          <a:pPr algn="ctr"/>
                          <a:r>
                            <a:rPr lang="en-US" altLang="zh-CN" sz="1400" b="1" dirty="0">
                              <a:latin typeface="Cambria" panose="02040503050406030204" pitchFamily="18" charset="0"/>
                            </a:rPr>
                            <a:t>Sensors</a:t>
                          </a:r>
                          <a:endParaRPr lang="zh-CN" altLang="en-US" sz="1400" b="1" dirty="0">
                            <a:latin typeface="Cambria"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𝑆</m:t>
                                </m:r>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𝑠</m:t>
                                    </m:r>
                                  </m:e>
                                  <m:sub>
                                    <m:r>
                                      <a:rPr lang="en-US" altLang="zh-CN" sz="1600" b="0" i="1" smtClean="0">
                                        <a:latin typeface="Cambria Math" panose="02040503050406030204" pitchFamily="18" charset="0"/>
                                      </a:rPr>
                                      <m:t>1</m:t>
                                    </m:r>
                                  </m:sub>
                                </m:sSub>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𝑠</m:t>
                                    </m:r>
                                  </m:e>
                                  <m:sub>
                                    <m:r>
                                      <a:rPr lang="en-US" altLang="zh-CN" sz="1600" b="0" i="1" smtClean="0">
                                        <a:latin typeface="Cambria Math" panose="02040503050406030204" pitchFamily="18" charset="0"/>
                                      </a:rPr>
                                      <m:t>2</m:t>
                                    </m:r>
                                  </m:sub>
                                </m:sSub>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𝑠</m:t>
                                    </m:r>
                                  </m:e>
                                  <m:sub>
                                    <m:r>
                                      <a:rPr lang="en-US" altLang="zh-CN" sz="1600" b="0" i="1" smtClean="0">
                                        <a:latin typeface="Cambria Math" panose="02040503050406030204" pitchFamily="18" charset="0"/>
                                      </a:rPr>
                                      <m:t>𝑛</m:t>
                                    </m:r>
                                  </m:sub>
                                </m:sSub>
                                <m:r>
                                  <a:rPr lang="en-US" altLang="zh-CN" sz="1600" b="0" i="1" smtClean="0">
                                    <a:latin typeface="Cambria Math" panose="02040503050406030204" pitchFamily="18" charset="0"/>
                                  </a:rPr>
                                  <m:t>}</m:t>
                                </m:r>
                              </m:oMath>
                            </m:oMathPara>
                          </a14:m>
                          <a:endParaRPr lang="en-US" altLang="zh-CN" sz="1200" b="0" dirty="0"/>
                        </a:p>
                      </a:txBody>
                      <a:tcPr anchor="ctr"/>
                    </a:tc>
                    <a:tc>
                      <a:txBody>
                        <a:bodyPr/>
                        <a:lstStyle/>
                        <a:p>
                          <a:pPr marL="0" algn="ctr" defTabSz="914400" rtl="0" eaLnBrk="1" latinLnBrk="0" hangingPunct="1"/>
                          <a:r>
                            <a:rPr lang="en-US" altLang="zh-CN" sz="1200" b="1" kern="1200" dirty="0">
                              <a:solidFill>
                                <a:schemeClr val="dk1"/>
                              </a:solidFill>
                              <a:latin typeface="Cambria" panose="02040503050406030204" pitchFamily="18" charset="0"/>
                              <a:ea typeface="+mn-ea"/>
                              <a:cs typeface="+mn-cs"/>
                            </a:rPr>
                            <a:t>Monitor stochastic events at all PoIs within its sensing range</a:t>
                          </a:r>
                          <a:endParaRPr lang="zh-CN" altLang="en-US" sz="1200" b="1" kern="1200" dirty="0">
                            <a:solidFill>
                              <a:schemeClr val="dk1"/>
                            </a:solidFill>
                            <a:latin typeface="Cambria" panose="02040503050406030204" pitchFamily="18" charset="0"/>
                            <a:ea typeface="+mn-ea"/>
                            <a:cs typeface="+mn-cs"/>
                          </a:endParaRPr>
                        </a:p>
                      </a:txBody>
                      <a:tcPr anchor="ctr"/>
                    </a:tc>
                    <a:extLst>
                      <a:ext uri="{0D108BD9-81ED-4DB2-BD59-A6C34878D82A}">
                        <a16:rowId xmlns:a16="http://schemas.microsoft.com/office/drawing/2014/main" val="689769045"/>
                      </a:ext>
                    </a:extLst>
                  </a:tr>
                  <a:tr h="531707">
                    <a:tc>
                      <a:txBody>
                        <a:bodyPr/>
                        <a:lstStyle/>
                        <a:p>
                          <a:pPr algn="ctr"/>
                          <a:r>
                            <a:rPr lang="en-US" altLang="zh-CN" sz="1400" b="1" dirty="0">
                              <a:latin typeface="Cambria" panose="02040503050406030204" pitchFamily="18" charset="0"/>
                            </a:rPr>
                            <a:t>Points of Interests (PoIs)</a:t>
                          </a:r>
                          <a:endParaRPr lang="zh-CN" altLang="en-US" sz="1400" b="1" dirty="0">
                            <a:latin typeface="Cambria" panose="02040503050406030204" pitchFamily="18" charset="0"/>
                          </a:endParaRPr>
                        </a:p>
                      </a:txBody>
                      <a:tcPr anchor="ctr"/>
                    </a:tc>
                    <a:tc>
                      <a:txBody>
                        <a:bodyPr/>
                        <a:lstStyle/>
                        <a:p>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𝑂</m:t>
                                </m:r>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𝑜</m:t>
                                    </m:r>
                                  </m:e>
                                  <m:sub>
                                    <m:r>
                                      <a:rPr lang="en-US" altLang="zh-CN" sz="1600" b="0" i="1" smtClean="0">
                                        <a:latin typeface="Cambria Math" panose="02040503050406030204" pitchFamily="18" charset="0"/>
                                      </a:rPr>
                                      <m:t>1</m:t>
                                    </m:r>
                                  </m:sub>
                                </m:sSub>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𝑜</m:t>
                                    </m:r>
                                  </m:e>
                                  <m:sub>
                                    <m:r>
                                      <a:rPr lang="en-US" altLang="zh-CN" sz="1600" b="0" i="1" smtClean="0">
                                        <a:latin typeface="Cambria Math" panose="02040503050406030204" pitchFamily="18" charset="0"/>
                                      </a:rPr>
                                      <m:t>2</m:t>
                                    </m:r>
                                  </m:sub>
                                </m:sSub>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𝑜</m:t>
                                    </m:r>
                                  </m:e>
                                  <m:sub>
                                    <m:r>
                                      <a:rPr lang="en-US" altLang="zh-CN" sz="1600" b="0" i="1" smtClean="0">
                                        <a:latin typeface="Cambria Math" panose="02040503050406030204" pitchFamily="18" charset="0"/>
                                      </a:rPr>
                                      <m:t>𝑚</m:t>
                                    </m:r>
                                  </m:sub>
                                </m:sSub>
                                <m:r>
                                  <a:rPr lang="en-US" altLang="zh-CN" sz="1600" b="0" i="1" smtClean="0">
                                    <a:latin typeface="Cambria Math" panose="02040503050406030204" pitchFamily="18" charset="0"/>
                                  </a:rPr>
                                  <m:t>}</m:t>
                                </m:r>
                              </m:oMath>
                            </m:oMathPara>
                          </a14:m>
                          <a:endParaRPr lang="zh-CN" altLang="en-US" sz="1600" b="0" dirty="0"/>
                        </a:p>
                      </a:txBody>
                      <a:tcPr anchor="ctr"/>
                    </a:tc>
                    <a:tc>
                      <a:txBody>
                        <a:bodyPr/>
                        <a:lstStyle/>
                        <a:p>
                          <a:pPr marL="0" algn="ctr" defTabSz="914400" rtl="0" eaLnBrk="1" latinLnBrk="0" hangingPunct="1"/>
                          <a:r>
                            <a:rPr lang="en-US" altLang="zh-CN" sz="1200" b="1" kern="1200" dirty="0">
                              <a:solidFill>
                                <a:schemeClr val="dk1"/>
                              </a:solidFill>
                              <a:latin typeface="Cambria" panose="02040503050406030204" pitchFamily="18" charset="0"/>
                              <a:ea typeface="+mn-ea"/>
                              <a:cs typeface="+mn-cs"/>
                            </a:rPr>
                            <a:t>Stochastic events are generated at PoIs</a:t>
                          </a:r>
                          <a:endParaRPr lang="zh-CN" altLang="en-US" sz="1200" b="1" kern="1200" dirty="0">
                            <a:solidFill>
                              <a:schemeClr val="dk1"/>
                            </a:solidFill>
                            <a:latin typeface="Cambria" panose="02040503050406030204" pitchFamily="18" charset="0"/>
                            <a:ea typeface="+mn-ea"/>
                            <a:cs typeface="+mn-cs"/>
                          </a:endParaRPr>
                        </a:p>
                      </a:txBody>
                      <a:tcPr anchor="ctr"/>
                    </a:tc>
                    <a:extLst>
                      <a:ext uri="{0D108BD9-81ED-4DB2-BD59-A6C34878D82A}">
                        <a16:rowId xmlns:a16="http://schemas.microsoft.com/office/drawing/2014/main" val="911137413"/>
                      </a:ext>
                    </a:extLst>
                  </a:tr>
                  <a:tr h="650240">
                    <a:tc>
                      <a:txBody>
                        <a:bodyPr/>
                        <a:lstStyle/>
                        <a:p>
                          <a:pPr algn="ctr"/>
                          <a:r>
                            <a:rPr lang="en-US" altLang="zh-CN" sz="1400" b="1" dirty="0">
                              <a:latin typeface="Cambria" panose="02040503050406030204" pitchFamily="18" charset="0"/>
                            </a:rPr>
                            <a:t>Sojourn spots for WCV</a:t>
                          </a:r>
                          <a:endParaRPr lang="zh-CN" altLang="en-US" sz="1400" b="1" dirty="0">
                            <a:latin typeface="Cambria" panose="02040503050406030204" pitchFamily="18" charset="0"/>
                          </a:endParaRPr>
                        </a:p>
                      </a:txBody>
                      <a:tcPr anchor="ctr"/>
                    </a:tc>
                    <a:tc>
                      <a:txBody>
                        <a:bodyPr/>
                        <a:lstStyle/>
                        <a:p>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𝑋</m:t>
                                </m:r>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𝑥</m:t>
                                    </m:r>
                                  </m:e>
                                  <m:sub>
                                    <m:r>
                                      <a:rPr lang="en-US" altLang="zh-CN" sz="1600" b="0" i="1" smtClean="0">
                                        <a:latin typeface="Cambria Math" panose="02040503050406030204" pitchFamily="18" charset="0"/>
                                      </a:rPr>
                                      <m:t>1</m:t>
                                    </m:r>
                                  </m:sub>
                                </m:sSub>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𝑥</m:t>
                                    </m:r>
                                  </m:e>
                                  <m:sub>
                                    <m:r>
                                      <a:rPr lang="en-US" altLang="zh-CN" sz="1600" b="0" i="1" smtClean="0">
                                        <a:latin typeface="Cambria Math" panose="02040503050406030204" pitchFamily="18" charset="0"/>
                                      </a:rPr>
                                      <m:t>2</m:t>
                                    </m:r>
                                  </m:sub>
                                </m:sSub>
                                <m:r>
                                  <a:rPr lang="en-US" altLang="zh-CN" sz="1600" b="0" i="1" smtClean="0">
                                    <a:latin typeface="Cambria Math" panose="02040503050406030204" pitchFamily="18" charset="0"/>
                                  </a:rPr>
                                  <m:t>,…,</m:t>
                                </m:r>
                                <m:sSub>
                                  <m:sSubPr>
                                    <m:ctrlPr>
                                      <a:rPr lang="zh-CN" altLang="zh-CN" sz="1600" b="0" i="1">
                                        <a:latin typeface="Cambria Math" panose="02040503050406030204" pitchFamily="18" charset="0"/>
                                      </a:rPr>
                                    </m:ctrlPr>
                                  </m:sSubPr>
                                  <m:e>
                                    <m:r>
                                      <a:rPr lang="en-US" altLang="zh-CN" sz="1600" b="0" i="1" smtClean="0">
                                        <a:latin typeface="Cambria Math" panose="02040503050406030204" pitchFamily="18" charset="0"/>
                                      </a:rPr>
                                      <m:t>𝑥</m:t>
                                    </m:r>
                                  </m:e>
                                  <m:sub>
                                    <m:r>
                                      <a:rPr lang="en-US" altLang="zh-CN" sz="1600" b="0" i="1" smtClean="0">
                                        <a:latin typeface="Cambria Math" panose="02040503050406030204" pitchFamily="18" charset="0"/>
                                      </a:rPr>
                                      <m:t>𝑘</m:t>
                                    </m:r>
                                  </m:sub>
                                </m:sSub>
                                <m:r>
                                  <a:rPr lang="en-US" altLang="zh-CN" sz="1600" b="0" i="1" smtClean="0">
                                    <a:latin typeface="Cambria Math" panose="02040503050406030204" pitchFamily="18" charset="0"/>
                                  </a:rPr>
                                  <m:t>}</m:t>
                                </m:r>
                              </m:oMath>
                            </m:oMathPara>
                          </a14:m>
                          <a:endParaRPr lang="zh-CN" altLang="en-US" sz="1600" b="0" dirty="0"/>
                        </a:p>
                      </a:txBody>
                      <a:tcPr anchor="ctr"/>
                    </a:tc>
                    <a:tc>
                      <a:txBody>
                        <a:bodyPr/>
                        <a:lstStyle/>
                        <a:p>
                          <a:pPr algn="ctr"/>
                          <a:r>
                            <a:rPr lang="en-US" altLang="zh-CN" sz="1200" b="1" dirty="0">
                              <a:latin typeface="Cambria" panose="02040503050406030204" pitchFamily="18" charset="0"/>
                            </a:rPr>
                            <a:t>Travels within the network, and stops at sojourn spots to charge surrounding sensors</a:t>
                          </a:r>
                          <a:endParaRPr lang="zh-CN" altLang="en-US" sz="1200" b="1" dirty="0">
                            <a:solidFill>
                              <a:srgbClr val="FF0000"/>
                            </a:solidFill>
                            <a:latin typeface="Cambria" panose="02040503050406030204" pitchFamily="18" charset="0"/>
                          </a:endParaRPr>
                        </a:p>
                      </a:txBody>
                      <a:tcPr anchor="ctr"/>
                    </a:tc>
                    <a:extLst>
                      <a:ext uri="{0D108BD9-81ED-4DB2-BD59-A6C34878D82A}">
                        <a16:rowId xmlns:a16="http://schemas.microsoft.com/office/drawing/2014/main" val="2095455137"/>
                      </a:ext>
                    </a:extLst>
                  </a:tr>
                </a:tbl>
              </a:graphicData>
            </a:graphic>
          </p:graphicFrame>
        </mc:Choice>
        <mc:Fallback xmlns="">
          <p:graphicFrame>
            <p:nvGraphicFramePr>
              <p:cNvPr id="5" name="表格 5">
                <a:extLst>
                  <a:ext uri="{FF2B5EF4-FFF2-40B4-BE49-F238E27FC236}">
                    <a16:creationId xmlns:a16="http://schemas.microsoft.com/office/drawing/2014/main" id="{2970B327-A285-467B-9053-A79C6D41CED0}"/>
                  </a:ext>
                </a:extLst>
              </p:cNvPr>
              <p:cNvGraphicFramePr>
                <a:graphicFrameLocks noGrp="1"/>
              </p:cNvGraphicFramePr>
              <p:nvPr>
                <p:extLst>
                  <p:ext uri="{D42A27DB-BD31-4B8C-83A1-F6EECF244321}">
                    <p14:modId xmlns:p14="http://schemas.microsoft.com/office/powerpoint/2010/main" val="2714512387"/>
                  </p:ext>
                </p:extLst>
              </p:nvPr>
            </p:nvGraphicFramePr>
            <p:xfrm>
              <a:off x="2565236" y="2963846"/>
              <a:ext cx="6096000" cy="2225040"/>
            </p:xfrm>
            <a:graphic>
              <a:graphicData uri="http://schemas.openxmlformats.org/drawingml/2006/table">
                <a:tbl>
                  <a:tblPr firstRow="1" bandRow="1">
                    <a:tableStyleId>{5C22544A-7EE6-4342-B048-85BDC9FD1C3A}</a:tableStyleId>
                  </a:tblPr>
                  <a:tblGrid>
                    <a:gridCol w="1468970">
                      <a:extLst>
                        <a:ext uri="{9D8B030D-6E8A-4147-A177-3AD203B41FA5}">
                          <a16:colId xmlns:a16="http://schemas.microsoft.com/office/drawing/2014/main" val="2833941121"/>
                        </a:ext>
                      </a:extLst>
                    </a:gridCol>
                    <a:gridCol w="2160240">
                      <a:extLst>
                        <a:ext uri="{9D8B030D-6E8A-4147-A177-3AD203B41FA5}">
                          <a16:colId xmlns:a16="http://schemas.microsoft.com/office/drawing/2014/main" val="400735699"/>
                        </a:ext>
                      </a:extLst>
                    </a:gridCol>
                    <a:gridCol w="2466790">
                      <a:extLst>
                        <a:ext uri="{9D8B030D-6E8A-4147-A177-3AD203B41FA5}">
                          <a16:colId xmlns:a16="http://schemas.microsoft.com/office/drawing/2014/main" val="3482257249"/>
                        </a:ext>
                      </a:extLst>
                    </a:gridCol>
                  </a:tblGrid>
                  <a:tr h="579120">
                    <a:tc>
                      <a:txBody>
                        <a:bodyPr/>
                        <a:lstStyle/>
                        <a:p>
                          <a:pPr algn="ctr"/>
                          <a:r>
                            <a:rPr lang="en-US" altLang="zh-CN" sz="1600" dirty="0"/>
                            <a:t>Network Elements</a:t>
                          </a:r>
                          <a:endParaRPr lang="zh-CN" altLang="en-US" sz="1600" dirty="0"/>
                        </a:p>
                      </a:txBody>
                      <a:tcPr/>
                    </a:tc>
                    <a:tc>
                      <a:txBody>
                        <a:bodyPr/>
                        <a:lstStyle/>
                        <a:p>
                          <a:pPr algn="ctr"/>
                          <a:r>
                            <a:rPr lang="en-US" altLang="zh-CN" sz="1600" dirty="0"/>
                            <a:t>Symbols</a:t>
                          </a:r>
                          <a:endParaRPr lang="zh-CN" altLang="en-US" sz="1600" dirty="0"/>
                        </a:p>
                      </a:txBody>
                      <a:tcPr anchor="ctr"/>
                    </a:tc>
                    <a:tc>
                      <a:txBody>
                        <a:bodyPr/>
                        <a:lstStyle/>
                        <a:p>
                          <a:pPr algn="ctr"/>
                          <a:r>
                            <a:rPr lang="en-US" altLang="zh-CN" sz="1600" dirty="0"/>
                            <a:t>Behavior</a:t>
                          </a:r>
                          <a:endParaRPr lang="zh-CN" altLang="en-US" sz="1600" dirty="0"/>
                        </a:p>
                      </a:txBody>
                      <a:tcPr anchor="ctr"/>
                    </a:tc>
                    <a:extLst>
                      <a:ext uri="{0D108BD9-81ED-4DB2-BD59-A6C34878D82A}">
                        <a16:rowId xmlns:a16="http://schemas.microsoft.com/office/drawing/2014/main" val="1690762167"/>
                      </a:ext>
                    </a:extLst>
                  </a:tr>
                  <a:tr h="463973">
                    <a:tc>
                      <a:txBody>
                        <a:bodyPr/>
                        <a:lstStyle/>
                        <a:p>
                          <a:pPr algn="ctr"/>
                          <a:r>
                            <a:rPr lang="en-US" altLang="zh-CN" sz="1400" b="1" dirty="0">
                              <a:latin typeface="Cambria" panose="02040503050406030204" pitchFamily="18" charset="0"/>
                            </a:rPr>
                            <a:t>Sensors</a:t>
                          </a:r>
                          <a:endParaRPr lang="zh-CN" altLang="en-US" sz="1400" b="1" dirty="0">
                            <a:latin typeface="Cambria" panose="02040503050406030204" pitchFamily="18" charset="0"/>
                          </a:endParaRPr>
                        </a:p>
                      </a:txBody>
                      <a:tcPr anchor="ctr"/>
                    </a:tc>
                    <a:tc>
                      <a:txBody>
                        <a:bodyPr/>
                        <a:lstStyle/>
                        <a:p>
                          <a:endParaRPr lang="zh-CN"/>
                        </a:p>
                      </a:txBody>
                      <a:tcPr anchor="ctr">
                        <a:blipFill>
                          <a:blip r:embed="rId5"/>
                          <a:stretch>
                            <a:fillRect l="-68169" t="-127273" r="-115211" b="-259740"/>
                          </a:stretch>
                        </a:blipFill>
                      </a:tcPr>
                    </a:tc>
                    <a:tc>
                      <a:txBody>
                        <a:bodyPr/>
                        <a:lstStyle/>
                        <a:p>
                          <a:pPr marL="0" algn="ctr" defTabSz="914400" rtl="0" eaLnBrk="1" latinLnBrk="0" hangingPunct="1"/>
                          <a:r>
                            <a:rPr lang="en-US" altLang="zh-CN" sz="1200" b="1" kern="1200" dirty="0">
                              <a:solidFill>
                                <a:schemeClr val="dk1"/>
                              </a:solidFill>
                              <a:latin typeface="Cambria" panose="02040503050406030204" pitchFamily="18" charset="0"/>
                              <a:ea typeface="+mn-ea"/>
                              <a:cs typeface="+mn-cs"/>
                            </a:rPr>
                            <a:t>Monitor stochastic events at all PoIs within its sensing range</a:t>
                          </a:r>
                          <a:endParaRPr lang="zh-CN" altLang="en-US" sz="1200" b="1" kern="1200" dirty="0">
                            <a:solidFill>
                              <a:schemeClr val="dk1"/>
                            </a:solidFill>
                            <a:latin typeface="Cambria" panose="02040503050406030204" pitchFamily="18" charset="0"/>
                            <a:ea typeface="+mn-ea"/>
                            <a:cs typeface="+mn-cs"/>
                          </a:endParaRPr>
                        </a:p>
                      </a:txBody>
                      <a:tcPr anchor="ctr"/>
                    </a:tc>
                    <a:extLst>
                      <a:ext uri="{0D108BD9-81ED-4DB2-BD59-A6C34878D82A}">
                        <a16:rowId xmlns:a16="http://schemas.microsoft.com/office/drawing/2014/main" val="689769045"/>
                      </a:ext>
                    </a:extLst>
                  </a:tr>
                  <a:tr h="531707">
                    <a:tc>
                      <a:txBody>
                        <a:bodyPr/>
                        <a:lstStyle/>
                        <a:p>
                          <a:pPr algn="ctr"/>
                          <a:r>
                            <a:rPr lang="en-US" altLang="zh-CN" sz="1400" b="1" dirty="0">
                              <a:latin typeface="Cambria" panose="02040503050406030204" pitchFamily="18" charset="0"/>
                            </a:rPr>
                            <a:t>Points of Interests (PoIs)</a:t>
                          </a:r>
                          <a:endParaRPr lang="zh-CN" altLang="en-US" sz="1400" b="1" dirty="0">
                            <a:latin typeface="Cambria" panose="02040503050406030204" pitchFamily="18" charset="0"/>
                          </a:endParaRPr>
                        </a:p>
                      </a:txBody>
                      <a:tcPr anchor="ctr"/>
                    </a:tc>
                    <a:tc>
                      <a:txBody>
                        <a:bodyPr/>
                        <a:lstStyle/>
                        <a:p>
                          <a:endParaRPr lang="zh-CN"/>
                        </a:p>
                      </a:txBody>
                      <a:tcPr anchor="ctr">
                        <a:blipFill>
                          <a:blip r:embed="rId5"/>
                          <a:stretch>
                            <a:fillRect l="-68169" t="-201149" r="-115211" b="-129885"/>
                          </a:stretch>
                        </a:blipFill>
                      </a:tcPr>
                    </a:tc>
                    <a:tc>
                      <a:txBody>
                        <a:bodyPr/>
                        <a:lstStyle/>
                        <a:p>
                          <a:pPr marL="0" algn="ctr" defTabSz="914400" rtl="0" eaLnBrk="1" latinLnBrk="0" hangingPunct="1"/>
                          <a:r>
                            <a:rPr lang="en-US" altLang="zh-CN" sz="1200" b="1" kern="1200" dirty="0">
                              <a:solidFill>
                                <a:schemeClr val="dk1"/>
                              </a:solidFill>
                              <a:latin typeface="Cambria" panose="02040503050406030204" pitchFamily="18" charset="0"/>
                              <a:ea typeface="+mn-ea"/>
                              <a:cs typeface="+mn-cs"/>
                            </a:rPr>
                            <a:t>Stochastic events are generated at PoIs</a:t>
                          </a:r>
                          <a:endParaRPr lang="zh-CN" altLang="en-US" sz="1200" b="1" kern="1200" dirty="0">
                            <a:solidFill>
                              <a:schemeClr val="dk1"/>
                            </a:solidFill>
                            <a:latin typeface="Cambria" panose="02040503050406030204" pitchFamily="18" charset="0"/>
                            <a:ea typeface="+mn-ea"/>
                            <a:cs typeface="+mn-cs"/>
                          </a:endParaRPr>
                        </a:p>
                      </a:txBody>
                      <a:tcPr anchor="ctr"/>
                    </a:tc>
                    <a:extLst>
                      <a:ext uri="{0D108BD9-81ED-4DB2-BD59-A6C34878D82A}">
                        <a16:rowId xmlns:a16="http://schemas.microsoft.com/office/drawing/2014/main" val="911137413"/>
                      </a:ext>
                    </a:extLst>
                  </a:tr>
                  <a:tr h="650240">
                    <a:tc>
                      <a:txBody>
                        <a:bodyPr/>
                        <a:lstStyle/>
                        <a:p>
                          <a:pPr algn="ctr"/>
                          <a:r>
                            <a:rPr lang="en-US" altLang="zh-CN" sz="1400" b="1" dirty="0">
                              <a:latin typeface="Cambria" panose="02040503050406030204" pitchFamily="18" charset="0"/>
                            </a:rPr>
                            <a:t>Sojourn spots for WCV</a:t>
                          </a:r>
                          <a:endParaRPr lang="zh-CN" altLang="en-US" sz="1400" b="1" dirty="0">
                            <a:latin typeface="Cambria" panose="02040503050406030204" pitchFamily="18" charset="0"/>
                          </a:endParaRPr>
                        </a:p>
                      </a:txBody>
                      <a:tcPr anchor="ctr"/>
                    </a:tc>
                    <a:tc>
                      <a:txBody>
                        <a:bodyPr/>
                        <a:lstStyle/>
                        <a:p>
                          <a:endParaRPr lang="zh-CN"/>
                        </a:p>
                      </a:txBody>
                      <a:tcPr anchor="ctr">
                        <a:blipFill>
                          <a:blip r:embed="rId5"/>
                          <a:stretch>
                            <a:fillRect l="-68169" t="-244860" r="-115211" b="-5607"/>
                          </a:stretch>
                        </a:blipFill>
                      </a:tcPr>
                    </a:tc>
                    <a:tc>
                      <a:txBody>
                        <a:bodyPr/>
                        <a:lstStyle/>
                        <a:p>
                          <a:pPr algn="ctr"/>
                          <a:r>
                            <a:rPr lang="en-US" altLang="zh-CN" sz="1200" b="1" dirty="0">
                              <a:latin typeface="Cambria" panose="02040503050406030204" pitchFamily="18" charset="0"/>
                            </a:rPr>
                            <a:t>Travels within the network, and stops at sojourn spots to charge surrounding sensors</a:t>
                          </a:r>
                          <a:endParaRPr lang="zh-CN" altLang="en-US" sz="1200" b="1" dirty="0">
                            <a:solidFill>
                              <a:srgbClr val="FF0000"/>
                            </a:solidFill>
                            <a:latin typeface="Cambria" panose="02040503050406030204" pitchFamily="18" charset="0"/>
                          </a:endParaRPr>
                        </a:p>
                      </a:txBody>
                      <a:tcPr anchor="ctr"/>
                    </a:tc>
                    <a:extLst>
                      <a:ext uri="{0D108BD9-81ED-4DB2-BD59-A6C34878D82A}">
                        <a16:rowId xmlns:a16="http://schemas.microsoft.com/office/drawing/2014/main" val="2095455137"/>
                      </a:ext>
                    </a:extLst>
                  </a:tr>
                </a:tbl>
              </a:graphicData>
            </a:graphic>
          </p:graphicFrame>
        </mc:Fallback>
      </mc:AlternateContent>
      <p:sp>
        <p:nvSpPr>
          <p:cNvPr id="19" name="TextBox 77">
            <a:extLst>
              <a:ext uri="{FF2B5EF4-FFF2-40B4-BE49-F238E27FC236}">
                <a16:creationId xmlns:a16="http://schemas.microsoft.com/office/drawing/2014/main" id="{BF60D91E-94C1-482E-BCEF-9E2EB8411AEE}"/>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29" name="TextBox 27">
            <a:extLst>
              <a:ext uri="{FF2B5EF4-FFF2-40B4-BE49-F238E27FC236}">
                <a16:creationId xmlns:a16="http://schemas.microsoft.com/office/drawing/2014/main" id="{059D1257-7BD4-47AE-B523-36FC04C9D47A}"/>
              </a:ext>
            </a:extLst>
          </p:cNvPr>
          <p:cNvSpPr txBox="1"/>
          <p:nvPr/>
        </p:nvSpPr>
        <p:spPr>
          <a:xfrm>
            <a:off x="2736394" y="356539"/>
            <a:ext cx="2195153" cy="400110"/>
          </a:xfrm>
          <a:prstGeom prst="rect">
            <a:avLst/>
          </a:prstGeom>
          <a:noFill/>
        </p:spPr>
        <p:txBody>
          <a:bodyPr wrap="none" rtlCol="0">
            <a:spAutoFit/>
          </a:bodyPr>
          <a:lstStyle/>
          <a:p>
            <a:r>
              <a:rPr lang="en-US" altLang="zh-CN" sz="2000" b="1" u="sng" dirty="0">
                <a:solidFill>
                  <a:srgbClr val="2B558E"/>
                </a:solidFill>
                <a:cs typeface="+mn-ea"/>
                <a:sym typeface="+mn-lt"/>
              </a:rPr>
              <a:t>Network model</a:t>
            </a:r>
          </a:p>
        </p:txBody>
      </p:sp>
      <p:sp>
        <p:nvSpPr>
          <p:cNvPr id="30" name="矩形 29">
            <a:extLst>
              <a:ext uri="{FF2B5EF4-FFF2-40B4-BE49-F238E27FC236}">
                <a16:creationId xmlns:a16="http://schemas.microsoft.com/office/drawing/2014/main" id="{1C35947E-777B-46DF-B5D0-7E067491E9A4}"/>
              </a:ext>
            </a:extLst>
          </p:cNvPr>
          <p:cNvSpPr/>
          <p:nvPr/>
        </p:nvSpPr>
        <p:spPr>
          <a:xfrm>
            <a:off x="2588308" y="407695"/>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Tree>
    <p:extLst>
      <p:ext uri="{BB962C8B-B14F-4D97-AF65-F5344CB8AC3E}">
        <p14:creationId xmlns:p14="http://schemas.microsoft.com/office/powerpoint/2010/main" val="3659265097"/>
      </p:ext>
    </p:extLst>
  </p:cSld>
  <p:clrMapOvr>
    <a:masterClrMapping/>
  </p:clrMapOvr>
  <p:transition spd="med" advTm="10159">
    <p:cover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1301C604-F5CC-4E81-8C55-600E7BCC57A3}"/>
              </a:ext>
            </a:extLst>
          </p:cNvPr>
          <p:cNvGrpSpPr/>
          <p:nvPr/>
        </p:nvGrpSpPr>
        <p:grpSpPr>
          <a:xfrm>
            <a:off x="1" y="4"/>
            <a:ext cx="2074433" cy="5761308"/>
            <a:chOff x="0" y="0"/>
            <a:chExt cx="2074433" cy="5761308"/>
          </a:xfrm>
        </p:grpSpPr>
        <p:sp>
          <p:nvSpPr>
            <p:cNvPr id="17" name="矩形 16">
              <a:extLst>
                <a:ext uri="{FF2B5EF4-FFF2-40B4-BE49-F238E27FC236}">
                  <a16:creationId xmlns:a16="http://schemas.microsoft.com/office/drawing/2014/main" id="{53C0F8B9-1435-4024-84A4-D7123A912EB0}"/>
                </a:ext>
              </a:extLst>
            </p:cNvPr>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18" name="圆角矩形 34">
              <a:extLst>
                <a:ext uri="{FF2B5EF4-FFF2-40B4-BE49-F238E27FC236}">
                  <a16:creationId xmlns:a16="http://schemas.microsoft.com/office/drawing/2014/main" id="{7BB314CB-BB11-434F-80EC-D7C354E0B27B}"/>
                </a:ext>
              </a:extLst>
            </p:cNvPr>
            <p:cNvSpPr/>
            <p:nvPr/>
          </p:nvSpPr>
          <p:spPr>
            <a:xfrm>
              <a:off x="229007" y="3161158"/>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21" name="椭圆 20">
              <a:extLst>
                <a:ext uri="{FF2B5EF4-FFF2-40B4-BE49-F238E27FC236}">
                  <a16:creationId xmlns:a16="http://schemas.microsoft.com/office/drawing/2014/main" id="{7F02166A-FC50-4FCE-9A20-9741EAE73139}"/>
                </a:ext>
              </a:extLst>
            </p:cNvPr>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E2684AE4-90A8-4B52-9C4D-BB32854A678C}"/>
                  </a:ext>
                </a:extLst>
              </p:cNvPr>
              <p:cNvSpPr txBox="1"/>
              <p:nvPr/>
            </p:nvSpPr>
            <p:spPr>
              <a:xfrm>
                <a:off x="2598395" y="1334443"/>
                <a:ext cx="6218416" cy="3033523"/>
              </a:xfrm>
              <a:prstGeom prst="rect">
                <a:avLst/>
              </a:prstGeom>
              <a:noFill/>
            </p:spPr>
            <p:txBody>
              <a:bodyPr wrap="square" rtlCol="0">
                <a:spAutoFit/>
              </a:bodyPr>
              <a:lstStyle/>
              <a:p>
                <a:pPr marL="285736" indent="-285736" algn="just">
                  <a:buFont typeface="Wingdings" panose="05000000000000000000" pitchFamily="2" charset="2"/>
                  <a:buChar char="Ø"/>
                </a:pPr>
                <a:r>
                  <a:rPr lang="en-US" altLang="zh-CN" sz="1400" dirty="0">
                    <a:latin typeface="Cambria" panose="02040503050406030204" pitchFamily="18" charset="0"/>
                  </a:rPr>
                  <a:t>At a </a:t>
                </a:r>
                <a:r>
                  <a:rPr lang="en-US" altLang="zh-CN" sz="1400" dirty="0" err="1">
                    <a:latin typeface="Cambria" panose="02040503050406030204" pitchFamily="18" charset="0"/>
                  </a:rPr>
                  <a:t>PoI</a:t>
                </a:r>
                <a:r>
                  <a:rPr lang="en-US" altLang="zh-CN" sz="1400" dirty="0">
                    <a:latin typeface="Cambria" panose="02040503050406030204" pitchFamily="18" charset="0"/>
                  </a:rPr>
                  <a:t>, stochastic events are generated one by one in a certain pattern.  Event occurs </a:t>
                </a:r>
                <a:r>
                  <a:rPr lang="en-US" altLang="zh-CN" sz="1400" i="1" dirty="0">
                    <a:solidFill>
                      <a:srgbClr val="FF0000"/>
                    </a:solidFill>
                    <a:latin typeface="Cambria" panose="02040503050406030204" pitchFamily="18" charset="0"/>
                  </a:rPr>
                  <a:t>independently</a:t>
                </a:r>
                <a:r>
                  <a:rPr lang="en-US" altLang="zh-CN" sz="1400" dirty="0">
                    <a:latin typeface="Cambria" panose="02040503050406030204" pitchFamily="18" charset="0"/>
                  </a:rPr>
                  <a:t> with each other in both temporal and spatial dimensions. The </a:t>
                </a:r>
                <a:r>
                  <a:rPr lang="en-US" altLang="zh-CN" sz="1400" dirty="0">
                    <a:solidFill>
                      <a:srgbClr val="FF0000"/>
                    </a:solidFill>
                    <a:latin typeface="Cambria" panose="02040503050406030204" pitchFamily="18" charset="0"/>
                  </a:rPr>
                  <a:t>duration of events </a:t>
                </a:r>
                <a:r>
                  <a:rPr lang="en-US" altLang="zh-CN" sz="1400" dirty="0">
                    <a:latin typeface="Cambria" panose="02040503050406030204" pitchFamily="18" charset="0"/>
                  </a:rPr>
                  <a:t>and the </a:t>
                </a:r>
                <a:r>
                  <a:rPr lang="en-US" altLang="zh-CN" sz="1400" dirty="0">
                    <a:solidFill>
                      <a:srgbClr val="FF0000"/>
                    </a:solidFill>
                    <a:latin typeface="Cambria" panose="02040503050406030204" pitchFamily="18" charset="0"/>
                  </a:rPr>
                  <a:t>interval between events </a:t>
                </a:r>
                <a:r>
                  <a:rPr lang="en-US" altLang="zh-CN" sz="1400" dirty="0">
                    <a:latin typeface="Cambria" panose="02040503050406030204" pitchFamily="18" charset="0"/>
                  </a:rPr>
                  <a:t>are random variables.</a:t>
                </a:r>
              </a:p>
              <a:p>
                <a:pPr marL="285736" indent="-285736" algn="just">
                  <a:buFont typeface="Wingdings" panose="05000000000000000000" pitchFamily="2" charset="2"/>
                  <a:buChar char="Ø"/>
                </a:pPr>
                <a:r>
                  <a:rPr lang="en-US" altLang="zh-CN" sz="1400" dirty="0">
                    <a:latin typeface="Cambria" panose="02040503050406030204" pitchFamily="18" charset="0"/>
                  </a:rPr>
                  <a:t>Under this assumption, the event generation process at a single </a:t>
                </a:r>
                <a:r>
                  <a:rPr lang="en-US" altLang="zh-CN" sz="1400" dirty="0" err="1">
                    <a:latin typeface="Cambria" panose="02040503050406030204" pitchFamily="18" charset="0"/>
                  </a:rPr>
                  <a:t>PoI</a:t>
                </a:r>
                <a:r>
                  <a:rPr lang="en-US" altLang="zh-CN" sz="1400" dirty="0">
                    <a:latin typeface="Cambria" panose="02040503050406030204" pitchFamily="18" charset="0"/>
                  </a:rPr>
                  <a:t> follows a </a:t>
                </a:r>
                <a:r>
                  <a:rPr lang="en-US" altLang="zh-CN" sz="1400" dirty="0">
                    <a:solidFill>
                      <a:srgbClr val="FF0000"/>
                    </a:solidFill>
                    <a:latin typeface="Cambria" panose="02040503050406030204" pitchFamily="18" charset="0"/>
                  </a:rPr>
                  <a:t>Poisson process</a:t>
                </a:r>
                <a:r>
                  <a:rPr lang="en-US" altLang="zh-CN" sz="1400" dirty="0">
                    <a:latin typeface="Cambria" panose="02040503050406030204" pitchFamily="18" charset="0"/>
                  </a:rPr>
                  <a:t>.</a:t>
                </a:r>
              </a:p>
              <a:p>
                <a:pPr marL="285736" indent="-285736" algn="just">
                  <a:buFont typeface="Wingdings" panose="05000000000000000000" pitchFamily="2" charset="2"/>
                  <a:buChar char="Ø"/>
                </a:pPr>
                <a:r>
                  <a:rPr lang="en-US" altLang="zh-CN" sz="1400" dirty="0">
                    <a:latin typeface="Cambria" panose="02040503050406030204" pitchFamily="18" charset="0"/>
                  </a:rPr>
                  <a:t>Event monitoring probability model of sensor </a:t>
                </a:r>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𝑠</m:t>
                        </m:r>
                      </m:e>
                      <m:sub>
                        <m:r>
                          <a:rPr lang="en-US" altLang="zh-CN" sz="1400" i="1">
                            <a:latin typeface="Cambria Math" panose="02040503050406030204" pitchFamily="18" charset="0"/>
                          </a:rPr>
                          <m:t>𝑖</m:t>
                        </m:r>
                      </m:sub>
                    </m:sSub>
                  </m:oMath>
                </a14:m>
                <a:r>
                  <a:rPr lang="zh-CN" altLang="en-US" sz="1400" dirty="0">
                    <a:latin typeface="Cambria" panose="02040503050406030204" pitchFamily="18" charset="0"/>
                  </a:rPr>
                  <a:t> </a:t>
                </a:r>
                <a:r>
                  <a:rPr lang="en-US" altLang="zh-CN" sz="1400" dirty="0">
                    <a:latin typeface="Cambria" panose="02040503050406030204" pitchFamily="18" charset="0"/>
                  </a:rPr>
                  <a:t>to PoI </a:t>
                </a:r>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𝑜</m:t>
                        </m:r>
                      </m:e>
                      <m:sub>
                        <m:r>
                          <a:rPr lang="en-US" altLang="zh-CN" sz="1400" i="1">
                            <a:latin typeface="Cambria Math" panose="02040503050406030204" pitchFamily="18" charset="0"/>
                          </a:rPr>
                          <m:t>𝑗</m:t>
                        </m:r>
                      </m:sub>
                    </m:sSub>
                  </m:oMath>
                </a14:m>
                <a:r>
                  <a:rPr lang="zh-CN" altLang="en-US" sz="1400" dirty="0">
                    <a:latin typeface="Cambria" panose="02040503050406030204" pitchFamily="18" charset="0"/>
                  </a:rPr>
                  <a:t> </a:t>
                </a:r>
                <a:r>
                  <a:rPr lang="en-US" altLang="zh-CN" sz="1400" dirty="0">
                    <a:latin typeface="Cambria" panose="02040503050406030204" pitchFamily="18" charset="0"/>
                  </a:rPr>
                  <a:t>(before and after charging scheduling):</a:t>
                </a:r>
              </a:p>
              <a:p>
                <a:pPr marL="285736" indent="-285736">
                  <a:buFont typeface="Wingdings" panose="05000000000000000000" pitchFamily="2" charset="2"/>
                  <a:buChar char="Ø"/>
                </a:pPr>
                <a:endParaRPr lang="en-US" altLang="zh-CN" sz="1600" b="1" dirty="0"/>
              </a:p>
              <a:p>
                <a:pPr marL="285736" indent="-285736">
                  <a:buFont typeface="Wingdings" panose="05000000000000000000" pitchFamily="2" charset="2"/>
                  <a:buChar char="Ø"/>
                </a:pPr>
                <a:endParaRPr lang="en-US" altLang="zh-CN" sz="1600" b="1" dirty="0"/>
              </a:p>
              <a:p>
                <a:pPr marL="285736" indent="-285736">
                  <a:buFont typeface="Wingdings" panose="05000000000000000000" pitchFamily="2" charset="2"/>
                  <a:buChar char="Ø"/>
                </a:pPr>
                <a:endParaRPr lang="en-US" altLang="zh-CN" sz="1600" b="1" dirty="0"/>
              </a:p>
              <a:p>
                <a:pPr marL="285736" indent="-285736">
                  <a:buFont typeface="Wingdings" panose="05000000000000000000" pitchFamily="2" charset="2"/>
                  <a:buChar char="Ø"/>
                </a:pPr>
                <a:endParaRPr lang="en-US" altLang="zh-CN" sz="1600" b="1" dirty="0"/>
              </a:p>
              <a:p>
                <a:pPr marL="285736" indent="-285736">
                  <a:buFont typeface="Wingdings" panose="05000000000000000000" pitchFamily="2" charset="2"/>
                  <a:buChar char="Ø"/>
                </a:pPr>
                <a:r>
                  <a:rPr lang="en-US" altLang="zh-CN" sz="1400" dirty="0">
                    <a:latin typeface="Cambria" panose="02040503050406030204" pitchFamily="18" charset="0"/>
                  </a:rPr>
                  <a:t>Total monitoring probability of </a:t>
                </a:r>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𝑜</m:t>
                        </m:r>
                      </m:e>
                      <m:sub>
                        <m:r>
                          <a:rPr lang="en-US" altLang="zh-CN" sz="1400" i="1">
                            <a:latin typeface="Cambria Math" panose="02040503050406030204" pitchFamily="18" charset="0"/>
                          </a:rPr>
                          <m:t>𝑖</m:t>
                        </m:r>
                      </m:sub>
                    </m:sSub>
                  </m:oMath>
                </a14:m>
                <a:r>
                  <a:rPr lang="zh-CN" altLang="en-US" sz="1400" dirty="0">
                    <a:latin typeface="Cambria" panose="02040503050406030204" pitchFamily="18" charset="0"/>
                  </a:rPr>
                  <a:t> </a:t>
                </a:r>
                <a:r>
                  <a:rPr lang="en-US" altLang="zh-CN" sz="1400" dirty="0">
                    <a:latin typeface="Cambria" panose="02040503050406030204" pitchFamily="18" charset="0"/>
                  </a:rPr>
                  <a:t>(before and after charging scheduling):</a:t>
                </a:r>
                <a:endParaRPr lang="zh-CN" altLang="en-US" sz="1400" dirty="0">
                  <a:latin typeface="Cambria" panose="02040503050406030204" pitchFamily="18" charset="0"/>
                </a:endParaRPr>
              </a:p>
            </p:txBody>
          </p:sp>
        </mc:Choice>
        <mc:Fallback xmlns="">
          <p:sp>
            <p:nvSpPr>
              <p:cNvPr id="3" name="文本框 2">
                <a:extLst>
                  <a:ext uri="{FF2B5EF4-FFF2-40B4-BE49-F238E27FC236}">
                    <a16:creationId xmlns:a16="http://schemas.microsoft.com/office/drawing/2014/main" id="{E2684AE4-90A8-4B52-9C4D-BB32854A678C}"/>
                  </a:ext>
                </a:extLst>
              </p:cNvPr>
              <p:cNvSpPr txBox="1">
                <a:spLocks noRot="1" noChangeAspect="1" noMove="1" noResize="1" noEditPoints="1" noAdjustHandles="1" noChangeArrowheads="1" noChangeShapeType="1" noTextEdit="1"/>
              </p:cNvSpPr>
              <p:nvPr/>
            </p:nvSpPr>
            <p:spPr>
              <a:xfrm>
                <a:off x="2598395" y="1334443"/>
                <a:ext cx="6218416" cy="3033523"/>
              </a:xfrm>
              <a:prstGeom prst="rect">
                <a:avLst/>
              </a:prstGeom>
              <a:blipFill>
                <a:blip r:embed="rId4"/>
                <a:stretch>
                  <a:fillRect l="-98" t="-602" r="-294" b="-803"/>
                </a:stretch>
              </a:blipFill>
            </p:spPr>
            <p:txBody>
              <a:bodyPr/>
              <a:lstStyle/>
              <a:p>
                <a:r>
                  <a:rPr lang="zh-CN" altLang="en-US">
                    <a:noFill/>
                  </a:rPr>
                  <a:t> </a:t>
                </a:r>
              </a:p>
            </p:txBody>
          </p:sp>
        </mc:Fallback>
      </mc:AlternateContent>
      <p:sp>
        <p:nvSpPr>
          <p:cNvPr id="19" name="矩形: 圆角 18">
            <a:extLst>
              <a:ext uri="{FF2B5EF4-FFF2-40B4-BE49-F238E27FC236}">
                <a16:creationId xmlns:a16="http://schemas.microsoft.com/office/drawing/2014/main" id="{4708DD07-4A45-4641-B3FB-617D889C0EFC}"/>
              </a:ext>
            </a:extLst>
          </p:cNvPr>
          <p:cNvSpPr/>
          <p:nvPr/>
        </p:nvSpPr>
        <p:spPr>
          <a:xfrm>
            <a:off x="2540369" y="3193695"/>
            <a:ext cx="2608199" cy="59521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C147AFFC-0910-4777-A4D3-D5D51454922F}"/>
                  </a:ext>
                </a:extLst>
              </p:cNvPr>
              <p:cNvSpPr/>
              <p:nvPr/>
            </p:nvSpPr>
            <p:spPr>
              <a:xfrm>
                <a:off x="2460910" y="3161321"/>
                <a:ext cx="2689646" cy="5729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𝑖𝑗</m:t>
                          </m:r>
                        </m:sub>
                      </m:sSub>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r>
                        <a:rPr lang="zh-CN" altLang="en-US" sz="1400">
                          <a:latin typeface="Cambria Math" panose="02040503050406030204" pitchFamily="18" charset="0"/>
                        </a:rPr>
                        <m:t>=</m:t>
                      </m:r>
                      <m:d>
                        <m:dPr>
                          <m:begChr m:val="{"/>
                          <m:endChr m:val=""/>
                          <m:ctrlPr>
                            <a:rPr lang="zh-CN" altLang="en-US" sz="1400" i="1">
                              <a:latin typeface="Cambria Math" panose="02040503050406030204" pitchFamily="18" charset="0"/>
                            </a:rPr>
                          </m:ctrlPr>
                        </m:dPr>
                        <m:e>
                          <m:eqArr>
                            <m:eqArrPr>
                              <m:ctrlPr>
                                <a:rPr lang="zh-CN" altLang="en-US" sz="1400" i="1">
                                  <a:latin typeface="Cambria Math" panose="02040503050406030204" pitchFamily="18" charset="0"/>
                                </a:rPr>
                              </m:ctrlPr>
                            </m:eqArrPr>
                            <m:e>
                              <m:r>
                                <a:rPr lang="zh-CN" altLang="en-US" sz="1400">
                                  <a:latin typeface="Cambria Math" panose="02040503050406030204" pitchFamily="18" charset="0"/>
                                </a:rPr>
                                <m:t>&amp;</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𝑖𝑗</m:t>
                                  </m:r>
                                </m:sub>
                              </m:sSub>
                              <m:r>
                                <a:rPr lang="zh-CN" altLang="en-US" sz="1400" i="1">
                                  <a:latin typeface="Cambria Math" panose="02040503050406030204" pitchFamily="18" charset="0"/>
                                </a:rPr>
                                <m:t>,    </m:t>
                              </m:r>
                              <m:r>
                                <a:rPr lang="en-US" altLang="zh-CN" sz="1400" i="1">
                                  <a:latin typeface="Cambria Math" panose="02040503050406030204" pitchFamily="18" charset="0"/>
                                </a:rPr>
                                <m:t>       </m:t>
                              </m:r>
                              <m:r>
                                <a:rPr lang="en-US" altLang="zh-CN" sz="1400" i="1">
                                  <a:latin typeface="Cambria Math" panose="02040503050406030204" pitchFamily="18" charset="0"/>
                                </a:rPr>
                                <m:t>𝑤𝑜𝑟𝑘𝑖𝑛𝑔</m:t>
                              </m:r>
                              <m:r>
                                <a:rPr lang="en-US" altLang="zh-CN" sz="1400" i="1">
                                  <a:latin typeface="Cambria Math" panose="02040503050406030204" pitchFamily="18" charset="0"/>
                                </a:rPr>
                                <m:t>,</m:t>
                              </m:r>
                            </m:e>
                            <m:e>
                              <m:r>
                                <a:rPr lang="zh-CN" altLang="en-US" sz="1400">
                                  <a:latin typeface="Cambria Math" panose="02040503050406030204" pitchFamily="18" charset="0"/>
                                </a:rPr>
                                <m:t>&amp;0,         </m:t>
                              </m:r>
                              <m:r>
                                <a:rPr lang="en-US" altLang="zh-CN" sz="1400" i="1">
                                  <a:latin typeface="Cambria Math" panose="02040503050406030204" pitchFamily="18" charset="0"/>
                                </a:rPr>
                                <m:t> </m:t>
                              </m:r>
                              <m:r>
                                <a:rPr lang="en-US" altLang="zh-CN" sz="1400" i="1">
                                  <a:latin typeface="Cambria Math" panose="02040503050406030204" pitchFamily="18" charset="0"/>
                                </a:rPr>
                                <m:t>𝑒𝑥h𝑎𝑢𝑠𝑡𝑒𝑑</m:t>
                              </m:r>
                              <m:r>
                                <a:rPr lang="en-US" altLang="zh-CN" sz="1400" i="1">
                                  <a:latin typeface="Cambria Math" panose="02040503050406030204" pitchFamily="18" charset="0"/>
                                </a:rPr>
                                <m:t>.</m:t>
                              </m:r>
                            </m:e>
                          </m:eqArr>
                        </m:e>
                      </m:d>
                    </m:oMath>
                  </m:oMathPara>
                </a14:m>
                <a:endParaRPr lang="zh-CN" altLang="en-US" sz="1400" dirty="0"/>
              </a:p>
            </p:txBody>
          </p:sp>
        </mc:Choice>
        <mc:Fallback xmlns="">
          <p:sp>
            <p:nvSpPr>
              <p:cNvPr id="6" name="矩形 5">
                <a:extLst>
                  <a:ext uri="{FF2B5EF4-FFF2-40B4-BE49-F238E27FC236}">
                    <a16:creationId xmlns:a16="http://schemas.microsoft.com/office/drawing/2014/main" id="{C147AFFC-0910-4777-A4D3-D5D51454922F}"/>
                  </a:ext>
                </a:extLst>
              </p:cNvPr>
              <p:cNvSpPr>
                <a:spLocks noRot="1" noChangeAspect="1" noMove="1" noResize="1" noEditPoints="1" noAdjustHandles="1" noChangeArrowheads="1" noChangeShapeType="1" noTextEdit="1"/>
              </p:cNvSpPr>
              <p:nvPr/>
            </p:nvSpPr>
            <p:spPr>
              <a:xfrm>
                <a:off x="2460910" y="3161321"/>
                <a:ext cx="2689646" cy="572914"/>
              </a:xfrm>
              <a:prstGeom prst="rect">
                <a:avLst/>
              </a:prstGeom>
              <a:blipFill>
                <a:blip r:embed="rId5"/>
                <a:stretch>
                  <a:fillRect l="-3855" t="-179787" b="-264894"/>
                </a:stretch>
              </a:blipFill>
            </p:spPr>
            <p:txBody>
              <a:bodyPr/>
              <a:lstStyle/>
              <a:p>
                <a:r>
                  <a:rPr lang="zh-CN" altLang="en-US">
                    <a:noFill/>
                  </a:rPr>
                  <a:t> </a:t>
                </a:r>
              </a:p>
            </p:txBody>
          </p:sp>
        </mc:Fallback>
      </mc:AlternateContent>
      <p:sp>
        <p:nvSpPr>
          <p:cNvPr id="22" name="矩形: 圆角 21">
            <a:extLst>
              <a:ext uri="{FF2B5EF4-FFF2-40B4-BE49-F238E27FC236}">
                <a16:creationId xmlns:a16="http://schemas.microsoft.com/office/drawing/2014/main" id="{BBEBA9EE-49E0-4C69-9AC7-F16FC699B777}"/>
              </a:ext>
            </a:extLst>
          </p:cNvPr>
          <p:cNvSpPr/>
          <p:nvPr/>
        </p:nvSpPr>
        <p:spPr>
          <a:xfrm>
            <a:off x="5389776" y="3190961"/>
            <a:ext cx="3525197" cy="59521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D5418A50-9439-400A-8CD5-C093A3AF61C3}"/>
                  </a:ext>
                </a:extLst>
              </p:cNvPr>
              <p:cNvSpPr/>
              <p:nvPr/>
            </p:nvSpPr>
            <p:spPr>
              <a:xfrm>
                <a:off x="5407823" y="3186581"/>
                <a:ext cx="3480953" cy="5729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𝑃</m:t>
                          </m:r>
                        </m:e>
                        <m:sub>
                          <m:r>
                            <a:rPr lang="zh-CN" altLang="en-US" sz="1400" i="1">
                              <a:latin typeface="Cambria Math" panose="02040503050406030204" pitchFamily="18" charset="0"/>
                            </a:rPr>
                            <m:t>𝑖𝑗</m:t>
                          </m:r>
                        </m:sub>
                        <m:sup>
                          <m:r>
                            <a:rPr lang="zh-CN" altLang="en-US" sz="1400">
                              <a:latin typeface="Cambria Math" panose="02040503050406030204" pitchFamily="18" charset="0"/>
                            </a:rPr>
                            <m:t>′</m:t>
                          </m:r>
                        </m:sup>
                      </m:sSub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r>
                        <a:rPr lang="zh-CN" altLang="en-US" sz="1400">
                          <a:latin typeface="Cambria Math" panose="02040503050406030204" pitchFamily="18" charset="0"/>
                        </a:rPr>
                        <m:t>=</m:t>
                      </m:r>
                      <m:d>
                        <m:dPr>
                          <m:begChr m:val="{"/>
                          <m:endChr m:val=""/>
                          <m:ctrlPr>
                            <a:rPr lang="zh-CN" altLang="en-US" sz="1400" i="1">
                              <a:latin typeface="Cambria Math" panose="02040503050406030204" pitchFamily="18" charset="0"/>
                            </a:rPr>
                          </m:ctrlPr>
                        </m:dPr>
                        <m:e>
                          <m:eqArr>
                            <m:eqArrPr>
                              <m:ctrlPr>
                                <a:rPr lang="zh-CN" altLang="en-US" sz="1400" i="1">
                                  <a:latin typeface="Cambria Math" panose="02040503050406030204" pitchFamily="18" charset="0"/>
                                </a:rPr>
                              </m:ctrlPr>
                            </m:eqArrPr>
                            <m:e>
                              <m:r>
                                <a:rPr lang="zh-CN" altLang="en-US" sz="1400">
                                  <a:latin typeface="Cambria Math" panose="02040503050406030204" pitchFamily="18" charset="0"/>
                                </a:rPr>
                                <m:t>&amp;</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𝑖𝑗</m:t>
                                  </m:r>
                                </m:sub>
                              </m:sSub>
                              <m:r>
                                <a:rPr lang="zh-CN" altLang="en-US" sz="1400">
                                  <a:latin typeface="Cambria Math" panose="02040503050406030204" pitchFamily="18" charset="0"/>
                                </a:rPr>
                                <m:t>,</m:t>
                              </m:r>
                              <m:r>
                                <a:rPr lang="en-US" altLang="zh-CN" sz="1400" i="1">
                                  <a:latin typeface="Cambria Math" panose="02040503050406030204" pitchFamily="18" charset="0"/>
                                </a:rPr>
                                <m:t>                              </m:t>
                              </m:r>
                              <m:r>
                                <a:rPr lang="en-US" altLang="zh-CN" sz="1400" i="1">
                                  <a:latin typeface="Cambria Math" panose="02040503050406030204" pitchFamily="18" charset="0"/>
                                </a:rPr>
                                <m:t>𝑤𝑜𝑟𝑘𝑖𝑛𝑔</m:t>
                              </m:r>
                              <m:r>
                                <a:rPr lang="en-US" altLang="zh-CN" sz="1400" i="1">
                                  <a:latin typeface="Cambria Math" panose="02040503050406030204" pitchFamily="18" charset="0"/>
                                </a:rPr>
                                <m:t>,</m:t>
                              </m:r>
                            </m:e>
                            <m:e>
                              <m:r>
                                <a:rPr lang="zh-CN" altLang="en-US" sz="1400">
                                  <a:latin typeface="Cambria Math" panose="02040503050406030204" pitchFamily="18" charset="0"/>
                                </a:rPr>
                                <m:t>&amp;0,</m:t>
                              </m:r>
                              <m:r>
                                <a:rPr lang="en-US" altLang="zh-CN" sz="1400" i="1">
                                  <a:latin typeface="Cambria Math" panose="02040503050406030204" pitchFamily="18" charset="0"/>
                                </a:rPr>
                                <m:t>𝑒𝑥h𝑎𝑢𝑠𝑡𝑒𝑑</m:t>
                              </m:r>
                              <m:r>
                                <a:rPr lang="en-US" altLang="zh-CN" sz="1400" i="1">
                                  <a:latin typeface="Cambria Math" panose="02040503050406030204" pitchFamily="18" charset="0"/>
                                </a:rPr>
                                <m:t> </m:t>
                              </m:r>
                              <m:r>
                                <a:rPr lang="en-US" altLang="zh-CN" sz="1400" i="1">
                                  <a:latin typeface="Cambria Math" panose="02040503050406030204" pitchFamily="18" charset="0"/>
                                </a:rPr>
                                <m:t>𝑜𝑟</m:t>
                              </m:r>
                              <m:r>
                                <a:rPr lang="en-US" altLang="zh-CN" sz="1400" i="1">
                                  <a:latin typeface="Cambria Math" panose="02040503050406030204" pitchFamily="18" charset="0"/>
                                </a:rPr>
                                <m:t> </m:t>
                              </m:r>
                              <m:r>
                                <a:rPr lang="en-US" altLang="zh-CN" sz="1400" i="1">
                                  <a:latin typeface="Cambria Math" panose="02040503050406030204" pitchFamily="18" charset="0"/>
                                </a:rPr>
                                <m:t>𝑏𝑒𝑖𝑛𝑔</m:t>
                              </m:r>
                              <m:r>
                                <a:rPr lang="en-US" altLang="zh-CN" sz="1400" i="1">
                                  <a:latin typeface="Cambria Math" panose="02040503050406030204" pitchFamily="18" charset="0"/>
                                </a:rPr>
                                <m:t> </m:t>
                              </m:r>
                              <m:r>
                                <a:rPr lang="en-US" altLang="zh-CN" sz="1400" i="1">
                                  <a:latin typeface="Cambria Math" panose="02040503050406030204" pitchFamily="18" charset="0"/>
                                </a:rPr>
                                <m:t>𝑐h𝑎𝑟𝑔𝑒𝑑</m:t>
                              </m:r>
                              <m:r>
                                <a:rPr lang="en-US" altLang="zh-CN" sz="1400" i="1">
                                  <a:latin typeface="Cambria Math" panose="02040503050406030204" pitchFamily="18" charset="0"/>
                                </a:rPr>
                                <m:t>.</m:t>
                              </m:r>
                            </m:e>
                          </m:eqArr>
                        </m:e>
                      </m:d>
                    </m:oMath>
                  </m:oMathPara>
                </a14:m>
                <a:endParaRPr lang="zh-CN" altLang="en-US" sz="1400" dirty="0"/>
              </a:p>
            </p:txBody>
          </p:sp>
        </mc:Choice>
        <mc:Fallback xmlns="">
          <p:sp>
            <p:nvSpPr>
              <p:cNvPr id="7" name="矩形 6">
                <a:extLst>
                  <a:ext uri="{FF2B5EF4-FFF2-40B4-BE49-F238E27FC236}">
                    <a16:creationId xmlns:a16="http://schemas.microsoft.com/office/drawing/2014/main" id="{D5418A50-9439-400A-8CD5-C093A3AF61C3}"/>
                  </a:ext>
                </a:extLst>
              </p:cNvPr>
              <p:cNvSpPr>
                <a:spLocks noRot="1" noChangeAspect="1" noMove="1" noResize="1" noEditPoints="1" noAdjustHandles="1" noChangeArrowheads="1" noChangeShapeType="1" noTextEdit="1"/>
              </p:cNvSpPr>
              <p:nvPr/>
            </p:nvSpPr>
            <p:spPr>
              <a:xfrm>
                <a:off x="5407823" y="3186581"/>
                <a:ext cx="3480953" cy="572914"/>
              </a:xfrm>
              <a:prstGeom prst="rect">
                <a:avLst/>
              </a:prstGeom>
              <a:blipFill>
                <a:blip r:embed="rId6"/>
                <a:stretch>
                  <a:fillRect l="-2627" t="-179787" b="-264894"/>
                </a:stretch>
              </a:blipFill>
            </p:spPr>
            <p:txBody>
              <a:bodyPr/>
              <a:lstStyle/>
              <a:p>
                <a:r>
                  <a:rPr lang="zh-CN" altLang="en-US">
                    <a:noFill/>
                  </a:rPr>
                  <a:t> </a:t>
                </a:r>
              </a:p>
            </p:txBody>
          </p:sp>
        </mc:Fallback>
      </mc:AlternateContent>
      <p:sp>
        <p:nvSpPr>
          <p:cNvPr id="29" name="矩形: 圆角 28">
            <a:extLst>
              <a:ext uri="{FF2B5EF4-FFF2-40B4-BE49-F238E27FC236}">
                <a16:creationId xmlns:a16="http://schemas.microsoft.com/office/drawing/2014/main" id="{A6ED8F9F-AFD6-48D1-AFA5-07439501BA89}"/>
              </a:ext>
            </a:extLst>
          </p:cNvPr>
          <p:cNvSpPr/>
          <p:nvPr/>
        </p:nvSpPr>
        <p:spPr>
          <a:xfrm>
            <a:off x="2921346" y="4391268"/>
            <a:ext cx="2490617" cy="53533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2F5C3172-9F3D-4DFC-B539-74363303E079}"/>
                  </a:ext>
                </a:extLst>
              </p:cNvPr>
              <p:cNvSpPr/>
              <p:nvPr/>
            </p:nvSpPr>
            <p:spPr>
              <a:xfrm>
                <a:off x="2921342" y="4405331"/>
                <a:ext cx="2490618" cy="5404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m:t>
                          </m:r>
                        </m:sub>
                      </m:sSub>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r>
                        <a:rPr lang="zh-CN" altLang="en-US" sz="1400">
                          <a:latin typeface="Cambria Math" panose="02040503050406030204" pitchFamily="18" charset="0"/>
                        </a:rPr>
                        <m:t>=1−</m:t>
                      </m:r>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𝑆</m:t>
                              </m:r>
                            </m:e>
                            <m:sub>
                              <m:r>
                                <a:rPr lang="zh-CN" altLang="en-US" sz="1400" i="1">
                                  <a:latin typeface="Cambria Math" panose="02040503050406030204" pitchFamily="18" charset="0"/>
                                </a:rPr>
                                <m:t>𝑖</m:t>
                              </m:r>
                            </m:sub>
                          </m:sSub>
                        </m:sub>
                        <m:sup/>
                        <m:e>
                          <m:r>
                            <a:rPr lang="zh-CN" altLang="en-US" sz="1400">
                              <a:latin typeface="Cambria Math" panose="02040503050406030204" pitchFamily="18" charset="0"/>
                            </a:rPr>
                            <m:t>1−</m:t>
                          </m:r>
                        </m:e>
                      </m:nary>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𝑖𝑗</m:t>
                          </m:r>
                        </m:sub>
                      </m:sSub>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oMath>
                  </m:oMathPara>
                </a14:m>
                <a:endParaRPr lang="zh-CN" altLang="en-US" sz="1400" dirty="0"/>
              </a:p>
            </p:txBody>
          </p:sp>
        </mc:Choice>
        <mc:Fallback xmlns="">
          <p:sp>
            <p:nvSpPr>
              <p:cNvPr id="8" name="矩形 7">
                <a:extLst>
                  <a:ext uri="{FF2B5EF4-FFF2-40B4-BE49-F238E27FC236}">
                    <a16:creationId xmlns:a16="http://schemas.microsoft.com/office/drawing/2014/main" id="{2F5C3172-9F3D-4DFC-B539-74363303E079}"/>
                  </a:ext>
                </a:extLst>
              </p:cNvPr>
              <p:cNvSpPr>
                <a:spLocks noRot="1" noChangeAspect="1" noMove="1" noResize="1" noEditPoints="1" noAdjustHandles="1" noChangeArrowheads="1" noChangeShapeType="1" noTextEdit="1"/>
              </p:cNvSpPr>
              <p:nvPr/>
            </p:nvSpPr>
            <p:spPr>
              <a:xfrm>
                <a:off x="2921342" y="4405331"/>
                <a:ext cx="2490618" cy="540404"/>
              </a:xfrm>
              <a:prstGeom prst="rect">
                <a:avLst/>
              </a:prstGeom>
              <a:blipFill>
                <a:blip r:embed="rId7"/>
                <a:stretch>
                  <a:fillRect t="-142045" r="-10024" b="-196591"/>
                </a:stretch>
              </a:blipFill>
            </p:spPr>
            <p:txBody>
              <a:bodyPr/>
              <a:lstStyle/>
              <a:p>
                <a:r>
                  <a:rPr lang="zh-CN" altLang="en-US">
                    <a:noFill/>
                  </a:rPr>
                  <a:t> </a:t>
                </a:r>
              </a:p>
            </p:txBody>
          </p:sp>
        </mc:Fallback>
      </mc:AlternateContent>
      <p:sp>
        <p:nvSpPr>
          <p:cNvPr id="30" name="矩形: 圆角 29">
            <a:extLst>
              <a:ext uri="{FF2B5EF4-FFF2-40B4-BE49-F238E27FC236}">
                <a16:creationId xmlns:a16="http://schemas.microsoft.com/office/drawing/2014/main" id="{7C93CFAE-9872-49EC-837F-BEDE9D5FBD2D}"/>
              </a:ext>
            </a:extLst>
          </p:cNvPr>
          <p:cNvSpPr/>
          <p:nvPr/>
        </p:nvSpPr>
        <p:spPr>
          <a:xfrm>
            <a:off x="5925542" y="4391267"/>
            <a:ext cx="2696380" cy="53533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43A61F9B-6FF6-4BDE-B2C0-2343A1968FC4}"/>
                  </a:ext>
                </a:extLst>
              </p:cNvPr>
              <p:cNvSpPr/>
              <p:nvPr/>
            </p:nvSpPr>
            <p:spPr>
              <a:xfrm>
                <a:off x="5925542" y="4405332"/>
                <a:ext cx="2696380" cy="54040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𝑃</m:t>
                          </m:r>
                        </m:e>
                        <m:sub>
                          <m:r>
                            <a:rPr lang="zh-CN" altLang="en-US" sz="1400" i="1">
                              <a:latin typeface="Cambria Math" panose="02040503050406030204" pitchFamily="18" charset="0"/>
                            </a:rPr>
                            <m:t>𝑖</m:t>
                          </m:r>
                        </m:sub>
                        <m:sup>
                          <m:r>
                            <a:rPr lang="zh-CN" altLang="en-US" sz="1400">
                              <a:latin typeface="Cambria Math" panose="02040503050406030204" pitchFamily="18" charset="0"/>
                            </a:rPr>
                            <m:t>′</m:t>
                          </m:r>
                        </m:sup>
                      </m:sSub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r>
                            <a:rPr lang="zh-CN" altLang="en-US" sz="1400">
                              <a:latin typeface="Cambria Math" panose="02040503050406030204" pitchFamily="18" charset="0"/>
                            </a:rPr>
                            <m:t>,</m:t>
                          </m:r>
                          <m:r>
                            <a:rPr lang="zh-CN" altLang="en-US" sz="1400" i="1">
                              <a:latin typeface="Cambria Math" panose="02040503050406030204" pitchFamily="18" charset="0"/>
                            </a:rPr>
                            <m:t>𝑡</m:t>
                          </m:r>
                        </m:e>
                      </m:d>
                      <m:r>
                        <a:rPr lang="zh-CN" altLang="en-US" sz="1400">
                          <a:latin typeface="Cambria Math" panose="02040503050406030204" pitchFamily="18" charset="0"/>
                        </a:rPr>
                        <m:t>=1−</m:t>
                      </m:r>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𝑆</m:t>
                              </m:r>
                            </m:e>
                            <m:sub>
                              <m:r>
                                <a:rPr lang="zh-CN" altLang="en-US" sz="1400" i="1">
                                  <a:latin typeface="Cambria Math" panose="02040503050406030204" pitchFamily="18" charset="0"/>
                                </a:rPr>
                                <m:t>𝑖</m:t>
                              </m:r>
                            </m:sub>
                          </m:sSub>
                        </m:sub>
                        <m:sup/>
                        <m:e>
                          <m:r>
                            <a:rPr lang="zh-CN" altLang="en-US" sz="1400">
                              <a:latin typeface="Cambria Math" panose="02040503050406030204" pitchFamily="18" charset="0"/>
                            </a:rPr>
                            <m:t>1−</m:t>
                          </m:r>
                        </m:e>
                      </m:nary>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𝑃</m:t>
                          </m:r>
                        </m:e>
                        <m:sub>
                          <m:r>
                            <a:rPr lang="zh-CN" altLang="en-US" sz="1400" i="1">
                              <a:latin typeface="Cambria Math" panose="02040503050406030204" pitchFamily="18" charset="0"/>
                            </a:rPr>
                            <m:t>𝑖𝑗</m:t>
                          </m:r>
                        </m:sub>
                        <m:sup>
                          <m:r>
                            <a:rPr lang="zh-CN" altLang="en-US" sz="1400">
                              <a:latin typeface="Cambria Math" panose="02040503050406030204" pitchFamily="18" charset="0"/>
                            </a:rPr>
                            <m:t>′</m:t>
                          </m:r>
                        </m:sup>
                      </m:sSub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oMath>
                  </m:oMathPara>
                </a14:m>
                <a:endParaRPr lang="zh-CN" altLang="en-US" sz="1400" dirty="0"/>
              </a:p>
            </p:txBody>
          </p:sp>
        </mc:Choice>
        <mc:Fallback xmlns="">
          <p:sp>
            <p:nvSpPr>
              <p:cNvPr id="9" name="矩形 8">
                <a:extLst>
                  <a:ext uri="{FF2B5EF4-FFF2-40B4-BE49-F238E27FC236}">
                    <a16:creationId xmlns:a16="http://schemas.microsoft.com/office/drawing/2014/main" id="{43A61F9B-6FF6-4BDE-B2C0-2343A1968FC4}"/>
                  </a:ext>
                </a:extLst>
              </p:cNvPr>
              <p:cNvSpPr>
                <a:spLocks noRot="1" noChangeAspect="1" noMove="1" noResize="1" noEditPoints="1" noAdjustHandles="1" noChangeArrowheads="1" noChangeShapeType="1" noTextEdit="1"/>
              </p:cNvSpPr>
              <p:nvPr/>
            </p:nvSpPr>
            <p:spPr>
              <a:xfrm>
                <a:off x="5925542" y="4405332"/>
                <a:ext cx="2696380" cy="540404"/>
              </a:xfrm>
              <a:prstGeom prst="rect">
                <a:avLst/>
              </a:prstGeom>
              <a:blipFill>
                <a:blip r:embed="rId8"/>
                <a:stretch>
                  <a:fillRect t="-142045" r="-9502" b="-196591"/>
                </a:stretch>
              </a:blipFill>
            </p:spPr>
            <p:txBody>
              <a:bodyPr/>
              <a:lstStyle/>
              <a:p>
                <a:r>
                  <a:rPr lang="zh-CN" altLang="en-US">
                    <a:noFill/>
                  </a:rPr>
                  <a:t> </a:t>
                </a:r>
              </a:p>
            </p:txBody>
          </p:sp>
        </mc:Fallback>
      </mc:AlternateContent>
      <p:sp>
        <p:nvSpPr>
          <p:cNvPr id="32" name="TextBox 27">
            <a:extLst>
              <a:ext uri="{FF2B5EF4-FFF2-40B4-BE49-F238E27FC236}">
                <a16:creationId xmlns:a16="http://schemas.microsoft.com/office/drawing/2014/main" id="{8F96BCAF-62CB-4CA3-B41D-1B633CD98F31}"/>
              </a:ext>
            </a:extLst>
          </p:cNvPr>
          <p:cNvSpPr txBox="1"/>
          <p:nvPr/>
        </p:nvSpPr>
        <p:spPr>
          <a:xfrm>
            <a:off x="2610050" y="829220"/>
            <a:ext cx="1788118" cy="400110"/>
          </a:xfrm>
          <a:prstGeom prst="rect">
            <a:avLst/>
          </a:prstGeom>
          <a:noFill/>
        </p:spPr>
        <p:txBody>
          <a:bodyPr wrap="none" rtlCol="0">
            <a:spAutoFit/>
          </a:bodyPr>
          <a:lstStyle/>
          <a:p>
            <a:r>
              <a:rPr lang="en-US" altLang="zh-CN" sz="2000" b="1" u="sng" dirty="0">
                <a:solidFill>
                  <a:srgbClr val="2B558E"/>
                </a:solidFill>
                <a:cs typeface="+mn-ea"/>
                <a:sym typeface="+mn-lt"/>
              </a:rPr>
              <a:t>Event model</a:t>
            </a:r>
          </a:p>
        </p:txBody>
      </p:sp>
      <p:sp>
        <p:nvSpPr>
          <p:cNvPr id="33" name="矩形 32">
            <a:extLst>
              <a:ext uri="{FF2B5EF4-FFF2-40B4-BE49-F238E27FC236}">
                <a16:creationId xmlns:a16="http://schemas.microsoft.com/office/drawing/2014/main" id="{16C3161C-05E0-40AC-9908-A93ECD4A7668}"/>
              </a:ext>
            </a:extLst>
          </p:cNvPr>
          <p:cNvSpPr/>
          <p:nvPr/>
        </p:nvSpPr>
        <p:spPr>
          <a:xfrm>
            <a:off x="2461968" y="880376"/>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10" name="文本框 9">
            <a:extLst>
              <a:ext uri="{FF2B5EF4-FFF2-40B4-BE49-F238E27FC236}">
                <a16:creationId xmlns:a16="http://schemas.microsoft.com/office/drawing/2014/main" id="{D74522F0-4C6A-405F-8A25-AD24DF4CE562}"/>
              </a:ext>
            </a:extLst>
          </p:cNvPr>
          <p:cNvSpPr txBox="1"/>
          <p:nvPr/>
        </p:nvSpPr>
        <p:spPr>
          <a:xfrm>
            <a:off x="6474660" y="3752587"/>
            <a:ext cx="2578270" cy="307777"/>
          </a:xfrm>
          <a:prstGeom prst="rect">
            <a:avLst/>
          </a:prstGeom>
          <a:noFill/>
        </p:spPr>
        <p:txBody>
          <a:bodyPr wrap="none" rtlCol="0">
            <a:spAutoFit/>
          </a:bodyPr>
          <a:lstStyle/>
          <a:p>
            <a:r>
              <a:rPr lang="zh-CN" altLang="en-US" sz="1400" dirty="0">
                <a:solidFill>
                  <a:srgbClr val="FF0000"/>
                </a:solidFill>
                <a:latin typeface="Cambria" panose="02040503050406030204" pitchFamily="18" charset="0"/>
              </a:rPr>
              <a:t>（</a:t>
            </a:r>
            <a:r>
              <a:rPr lang="en-US" altLang="zh-CN" sz="1400" dirty="0">
                <a:solidFill>
                  <a:srgbClr val="FF0000"/>
                </a:solidFill>
                <a:latin typeface="Cambria" panose="02040503050406030204" pitchFamily="18" charset="0"/>
              </a:rPr>
              <a:t>due to charging exclusivity</a:t>
            </a:r>
            <a:r>
              <a:rPr lang="zh-CN" altLang="en-US" sz="1400" dirty="0">
                <a:solidFill>
                  <a:srgbClr val="FF0000"/>
                </a:solidFill>
                <a:latin typeface="Cambria" panose="02040503050406030204" pitchFamily="18" charset="0"/>
              </a:rPr>
              <a:t>）</a:t>
            </a:r>
          </a:p>
        </p:txBody>
      </p:sp>
      <p:sp>
        <p:nvSpPr>
          <p:cNvPr id="34" name="TextBox 77">
            <a:extLst>
              <a:ext uri="{FF2B5EF4-FFF2-40B4-BE49-F238E27FC236}">
                <a16:creationId xmlns:a16="http://schemas.microsoft.com/office/drawing/2014/main" id="{4A58AD76-F4EB-4BF4-AF3F-A03A1693FD86}"/>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35" name="文本框 34">
            <a:extLst>
              <a:ext uri="{FF2B5EF4-FFF2-40B4-BE49-F238E27FC236}">
                <a16:creationId xmlns:a16="http://schemas.microsoft.com/office/drawing/2014/main" id="{1D179AE1-7462-409D-9C2E-E90F4C3D1C81}"/>
              </a:ext>
            </a:extLst>
          </p:cNvPr>
          <p:cNvSpPr txBox="1"/>
          <p:nvPr/>
        </p:nvSpPr>
        <p:spPr>
          <a:xfrm>
            <a:off x="6474660" y="4926237"/>
            <a:ext cx="2578270" cy="307777"/>
          </a:xfrm>
          <a:prstGeom prst="rect">
            <a:avLst/>
          </a:prstGeom>
          <a:noFill/>
        </p:spPr>
        <p:txBody>
          <a:bodyPr wrap="none" rtlCol="0">
            <a:spAutoFit/>
          </a:bodyPr>
          <a:lstStyle/>
          <a:p>
            <a:r>
              <a:rPr lang="zh-CN" altLang="en-US" sz="1400" dirty="0">
                <a:solidFill>
                  <a:srgbClr val="FF0000"/>
                </a:solidFill>
                <a:latin typeface="Cambria" panose="02040503050406030204" pitchFamily="18" charset="0"/>
              </a:rPr>
              <a:t>（</a:t>
            </a:r>
            <a:r>
              <a:rPr lang="en-US" altLang="zh-CN" sz="1400" dirty="0">
                <a:solidFill>
                  <a:srgbClr val="FF0000"/>
                </a:solidFill>
                <a:latin typeface="Cambria" panose="02040503050406030204" pitchFamily="18" charset="0"/>
              </a:rPr>
              <a:t>due to charging exclusivity</a:t>
            </a:r>
            <a:r>
              <a:rPr lang="zh-CN" altLang="en-US" sz="1400" dirty="0">
                <a:solidFill>
                  <a:srgbClr val="FF0000"/>
                </a:solidFill>
                <a:latin typeface="Cambria" panose="02040503050406030204" pitchFamily="18" charset="0"/>
              </a:rPr>
              <a:t>）</a:t>
            </a:r>
          </a:p>
        </p:txBody>
      </p:sp>
    </p:spTree>
    <p:extLst>
      <p:ext uri="{BB962C8B-B14F-4D97-AF65-F5344CB8AC3E}">
        <p14:creationId xmlns:p14="http://schemas.microsoft.com/office/powerpoint/2010/main" val="3844776845"/>
      </p:ext>
    </p:extLst>
  </p:cSld>
  <p:clrMapOvr>
    <a:masterClrMapping/>
  </p:clrMapOvr>
  <p:transition spd="med" advTm="10159">
    <p:cover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1301C604-F5CC-4E81-8C55-600E7BCC57A3}"/>
              </a:ext>
            </a:extLst>
          </p:cNvPr>
          <p:cNvGrpSpPr/>
          <p:nvPr/>
        </p:nvGrpSpPr>
        <p:grpSpPr>
          <a:xfrm>
            <a:off x="1" y="4"/>
            <a:ext cx="2074433" cy="5761308"/>
            <a:chOff x="0" y="0"/>
            <a:chExt cx="2074433" cy="5761308"/>
          </a:xfrm>
        </p:grpSpPr>
        <p:sp>
          <p:nvSpPr>
            <p:cNvPr id="17" name="矩形 16">
              <a:extLst>
                <a:ext uri="{FF2B5EF4-FFF2-40B4-BE49-F238E27FC236}">
                  <a16:creationId xmlns:a16="http://schemas.microsoft.com/office/drawing/2014/main" id="{53C0F8B9-1435-4024-84A4-D7123A912EB0}"/>
                </a:ext>
              </a:extLst>
            </p:cNvPr>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18" name="圆角矩形 34">
              <a:extLst>
                <a:ext uri="{FF2B5EF4-FFF2-40B4-BE49-F238E27FC236}">
                  <a16:creationId xmlns:a16="http://schemas.microsoft.com/office/drawing/2014/main" id="{7BB314CB-BB11-434F-80EC-D7C354E0B27B}"/>
                </a:ext>
              </a:extLst>
            </p:cNvPr>
            <p:cNvSpPr/>
            <p:nvPr/>
          </p:nvSpPr>
          <p:spPr>
            <a:xfrm>
              <a:off x="229007" y="3161158"/>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21" name="椭圆 20">
              <a:extLst>
                <a:ext uri="{FF2B5EF4-FFF2-40B4-BE49-F238E27FC236}">
                  <a16:creationId xmlns:a16="http://schemas.microsoft.com/office/drawing/2014/main" id="{7F02166A-FC50-4FCE-9A20-9741EAE73139}"/>
                </a:ext>
              </a:extLst>
            </p:cNvPr>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E2684AE4-90A8-4B52-9C4D-BB32854A678C}"/>
                  </a:ext>
                </a:extLst>
              </p:cNvPr>
              <p:cNvSpPr txBox="1"/>
              <p:nvPr/>
            </p:nvSpPr>
            <p:spPr>
              <a:xfrm>
                <a:off x="2603028" y="1028085"/>
                <a:ext cx="6060372" cy="3385542"/>
              </a:xfrm>
              <a:prstGeom prst="rect">
                <a:avLst/>
              </a:prstGeom>
              <a:noFill/>
            </p:spPr>
            <p:txBody>
              <a:bodyPr wrap="square" rtlCol="0">
                <a:spAutoFit/>
              </a:bodyPr>
              <a:lstStyle/>
              <a:p>
                <a:pPr marL="285736" indent="-285736" algn="just">
                  <a:buFont typeface="Wingdings" panose="05000000000000000000" pitchFamily="2" charset="2"/>
                  <a:buChar char="Ø"/>
                </a:pPr>
                <a:r>
                  <a:rPr lang="en-US" altLang="zh-CN" sz="1400" dirty="0">
                    <a:latin typeface="Cambria" panose="02040503050406030204" pitchFamily="18" charset="0"/>
                  </a:rPr>
                  <a:t>At </a:t>
                </a:r>
                <a:r>
                  <a:rPr lang="en-US" altLang="zh-CN" sz="1400" dirty="0" err="1">
                    <a:latin typeface="Cambria" panose="02040503050406030204" pitchFamily="18" charset="0"/>
                  </a:rPr>
                  <a:t>PoI</a:t>
                </a:r>
                <a:r>
                  <a:rPr lang="en-US" altLang="zh-CN" sz="1400" dirty="0">
                    <a:latin typeface="Cambria" panose="02040503050406030204" pitchFamily="18" charset="0"/>
                  </a:rPr>
                  <a:t> </a:t>
                </a:r>
                <a14:m>
                  <m:oMath xmlns:m="http://schemas.openxmlformats.org/officeDocument/2006/math">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𝑜</m:t>
                        </m:r>
                      </m:e>
                      <m:sub>
                        <m:r>
                          <a:rPr lang="en-US" altLang="zh-CN" sz="1400" i="1">
                            <a:latin typeface="Cambria Math" panose="02040503050406030204" pitchFamily="18" charset="0"/>
                          </a:rPr>
                          <m:t>𝑖</m:t>
                        </m:r>
                      </m:sub>
                    </m:sSub>
                  </m:oMath>
                </a14:m>
                <a:r>
                  <a:rPr lang="en-US" altLang="zh-CN" sz="1400" dirty="0">
                    <a:latin typeface="Cambria" panose="02040503050406030204" pitchFamily="18" charset="0"/>
                  </a:rPr>
                  <a:t>, monitoring utility generated within </a:t>
                </a:r>
                <a:r>
                  <a:rPr lang="en-US" altLang="zh-CN" sz="1400" dirty="0">
                    <a:solidFill>
                      <a:srgbClr val="FF0000"/>
                    </a:solidFill>
                    <a:latin typeface="Cambria" panose="02040503050406030204" pitchFamily="18" charset="0"/>
                  </a:rPr>
                  <a:t>unit time</a:t>
                </a:r>
                <a:r>
                  <a:rPr lang="en-US" altLang="zh-CN" sz="1400" dirty="0">
                    <a:latin typeface="Cambria" panose="02040503050406030204" pitchFamily="18" charset="0"/>
                  </a:rPr>
                  <a:t>:</a:t>
                </a:r>
              </a:p>
              <a:p>
                <a:pPr marL="285736" indent="-285736" algn="just">
                  <a:buFont typeface="Wingdings" panose="05000000000000000000" pitchFamily="2" charset="2"/>
                  <a:buChar char="Ø"/>
                </a:pPr>
                <a:endParaRPr lang="en-US" altLang="zh-CN" sz="1400" dirty="0">
                  <a:latin typeface="Cambria" panose="02040503050406030204" pitchFamily="18" charset="0"/>
                </a:endParaRPr>
              </a:p>
              <a:p>
                <a:pPr marL="285736" indent="-285736" algn="just">
                  <a:buFont typeface="Wingdings" panose="05000000000000000000" pitchFamily="2" charset="2"/>
                  <a:buChar char="Ø"/>
                </a:pPr>
                <a:r>
                  <a:rPr lang="en-US" altLang="zh-CN" sz="1400" dirty="0">
                    <a:latin typeface="Cambria" panose="02040503050406030204" pitchFamily="18" charset="0"/>
                  </a:rPr>
                  <a:t>For an event that </a:t>
                </a:r>
                <a:r>
                  <a:rPr lang="en-US" altLang="zh-CN" sz="1400" dirty="0">
                    <a:solidFill>
                      <a:srgbClr val="FF0000"/>
                    </a:solidFill>
                    <a:latin typeface="Cambria" panose="02040503050406030204" pitchFamily="18" charset="0"/>
                  </a:rPr>
                  <a:t>starts at </a:t>
                </a:r>
                <a14:m>
                  <m:oMath xmlns:m="http://schemas.openxmlformats.org/officeDocument/2006/math">
                    <m:sSub>
                      <m:sSubPr>
                        <m:ctrlPr>
                          <a:rPr lang="zh-CN" altLang="zh-CN" sz="1400" i="1">
                            <a:solidFill>
                              <a:srgbClr val="FF0000"/>
                            </a:solidFill>
                            <a:latin typeface="Cambria Math" panose="02040503050406030204" pitchFamily="18" charset="0"/>
                          </a:rPr>
                        </m:ctrlPr>
                      </m:sSubPr>
                      <m:e>
                        <m:r>
                          <a:rPr lang="en-US" altLang="zh-CN" sz="1400" i="1">
                            <a:solidFill>
                              <a:srgbClr val="FF0000"/>
                            </a:solidFill>
                            <a:latin typeface="Cambria Math" panose="02040503050406030204" pitchFamily="18" charset="0"/>
                          </a:rPr>
                          <m:t>𝑡</m:t>
                        </m:r>
                      </m:e>
                      <m:sub>
                        <m:r>
                          <a:rPr lang="en-US" altLang="zh-CN" sz="1400" i="1">
                            <a:solidFill>
                              <a:srgbClr val="FF0000"/>
                            </a:solidFill>
                            <a:latin typeface="Cambria Math" panose="02040503050406030204" pitchFamily="18" charset="0"/>
                          </a:rPr>
                          <m:t>𝑠</m:t>
                        </m:r>
                      </m:sub>
                    </m:sSub>
                  </m:oMath>
                </a14:m>
                <a:r>
                  <a:rPr lang="zh-CN" altLang="en-US" sz="1400" dirty="0">
                    <a:solidFill>
                      <a:srgbClr val="FF0000"/>
                    </a:solidFill>
                    <a:latin typeface="Cambria" panose="02040503050406030204" pitchFamily="18" charset="0"/>
                  </a:rPr>
                  <a:t> </a:t>
                </a:r>
                <a:r>
                  <a:rPr lang="en-US" altLang="zh-CN" sz="1400" dirty="0">
                    <a:latin typeface="Cambria" panose="02040503050406030204" pitchFamily="18" charset="0"/>
                  </a:rPr>
                  <a:t>and </a:t>
                </a:r>
                <a:r>
                  <a:rPr lang="en-US" altLang="zh-CN" sz="1400" dirty="0">
                    <a:solidFill>
                      <a:srgbClr val="FF0000"/>
                    </a:solidFill>
                    <a:latin typeface="Cambria" panose="02040503050406030204" pitchFamily="18" charset="0"/>
                  </a:rPr>
                  <a:t>ends at </a:t>
                </a:r>
                <a14:m>
                  <m:oMath xmlns:m="http://schemas.openxmlformats.org/officeDocument/2006/math">
                    <m:sSub>
                      <m:sSubPr>
                        <m:ctrlPr>
                          <a:rPr lang="zh-CN" altLang="zh-CN" sz="1400" i="1">
                            <a:solidFill>
                              <a:srgbClr val="FF0000"/>
                            </a:solidFill>
                            <a:latin typeface="Cambria Math" panose="02040503050406030204" pitchFamily="18" charset="0"/>
                          </a:rPr>
                        </m:ctrlPr>
                      </m:sSubPr>
                      <m:e>
                        <m:r>
                          <a:rPr lang="en-US" altLang="zh-CN" sz="1400" i="1">
                            <a:solidFill>
                              <a:srgbClr val="FF0000"/>
                            </a:solidFill>
                            <a:latin typeface="Cambria Math" panose="02040503050406030204" pitchFamily="18" charset="0"/>
                          </a:rPr>
                          <m:t>𝑡</m:t>
                        </m:r>
                      </m:e>
                      <m:sub>
                        <m:r>
                          <a:rPr lang="en-US" altLang="zh-CN" sz="1400" i="1">
                            <a:solidFill>
                              <a:srgbClr val="FF0000"/>
                            </a:solidFill>
                            <a:latin typeface="Cambria Math" panose="02040503050406030204" pitchFamily="18" charset="0"/>
                          </a:rPr>
                          <m:t>𝑒</m:t>
                        </m:r>
                      </m:sub>
                    </m:sSub>
                  </m:oMath>
                </a14:m>
                <a:r>
                  <a:rPr lang="en-US" altLang="zh-CN" sz="1400" dirty="0">
                    <a:latin typeface="Cambria" panose="02040503050406030204" pitchFamily="18" charset="0"/>
                  </a:rPr>
                  <a:t>, its monitoring utility is calculated as:</a:t>
                </a:r>
              </a:p>
              <a:p>
                <a:pPr marL="285736" indent="-285736" algn="just">
                  <a:buFont typeface="Wingdings" panose="05000000000000000000" pitchFamily="2" charset="2"/>
                  <a:buChar char="Ø"/>
                </a:pPr>
                <a:endParaRPr lang="en-US" altLang="zh-CN" sz="1400" dirty="0">
                  <a:latin typeface="Cambria" panose="02040503050406030204" pitchFamily="18" charset="0"/>
                </a:endParaRPr>
              </a:p>
              <a:p>
                <a:pPr marL="285736" indent="-285736" algn="just">
                  <a:buFont typeface="Wingdings" panose="05000000000000000000" pitchFamily="2" charset="2"/>
                  <a:buChar char="Ø"/>
                </a:pPr>
                <a:endParaRPr lang="en-US" altLang="zh-CN" sz="1400" dirty="0">
                  <a:latin typeface="Cambria" panose="02040503050406030204" pitchFamily="18" charset="0"/>
                </a:endParaRPr>
              </a:p>
              <a:p>
                <a:pPr marL="285736" indent="-285736" algn="just">
                  <a:buFont typeface="Wingdings" panose="05000000000000000000" pitchFamily="2" charset="2"/>
                  <a:buChar char="Ø"/>
                </a:pPr>
                <a:r>
                  <a:rPr lang="en-US" altLang="zh-CN" sz="1400" dirty="0">
                    <a:latin typeface="Cambria" panose="02040503050406030204" pitchFamily="18" charset="0"/>
                  </a:rPr>
                  <a:t>Since the duration of an event is random, the monitoring utility of an event that </a:t>
                </a:r>
                <a:r>
                  <a:rPr lang="en-US" altLang="zh-CN" sz="1400" dirty="0">
                    <a:solidFill>
                      <a:srgbClr val="FF0000"/>
                    </a:solidFill>
                    <a:latin typeface="Cambria" panose="02040503050406030204" pitchFamily="18" charset="0"/>
                  </a:rPr>
                  <a:t>starts at </a:t>
                </a:r>
                <a14:m>
                  <m:oMath xmlns:m="http://schemas.openxmlformats.org/officeDocument/2006/math">
                    <m:sSub>
                      <m:sSubPr>
                        <m:ctrlPr>
                          <a:rPr lang="zh-CN" altLang="zh-CN" sz="1400" i="1">
                            <a:solidFill>
                              <a:srgbClr val="FF0000"/>
                            </a:solidFill>
                            <a:latin typeface="Cambria Math" panose="02040503050406030204" pitchFamily="18" charset="0"/>
                          </a:rPr>
                        </m:ctrlPr>
                      </m:sSubPr>
                      <m:e>
                        <m:r>
                          <a:rPr lang="en-US" altLang="zh-CN" sz="1400" i="1">
                            <a:solidFill>
                              <a:srgbClr val="FF0000"/>
                            </a:solidFill>
                            <a:latin typeface="Cambria Math" panose="02040503050406030204" pitchFamily="18" charset="0"/>
                          </a:rPr>
                          <m:t>𝑡</m:t>
                        </m:r>
                      </m:e>
                      <m:sub>
                        <m:r>
                          <a:rPr lang="en-US" altLang="zh-CN" sz="1400" i="1">
                            <a:solidFill>
                              <a:srgbClr val="FF0000"/>
                            </a:solidFill>
                            <a:latin typeface="Cambria Math" panose="02040503050406030204" pitchFamily="18" charset="0"/>
                          </a:rPr>
                          <m:t>𝑠</m:t>
                        </m:r>
                      </m:sub>
                    </m:sSub>
                  </m:oMath>
                </a14:m>
                <a:r>
                  <a:rPr lang="en-US" altLang="zh-CN" sz="1400" dirty="0">
                    <a:latin typeface="Cambria" panose="02040503050406030204" pitchFamily="18" charset="0"/>
                  </a:rPr>
                  <a:t> is calculated as:</a:t>
                </a:r>
              </a:p>
              <a:p>
                <a:pPr marL="285736" indent="-285736" algn="just">
                  <a:buFont typeface="Wingdings" panose="05000000000000000000" pitchFamily="2" charset="2"/>
                  <a:buChar char="Ø"/>
                </a:pPr>
                <a:endParaRPr lang="en-US" altLang="zh-CN" sz="1400" dirty="0">
                  <a:latin typeface="Cambria" panose="02040503050406030204" pitchFamily="18" charset="0"/>
                </a:endParaRPr>
              </a:p>
              <a:p>
                <a:pPr marL="285736" indent="-285736" algn="just">
                  <a:buFont typeface="Wingdings" panose="05000000000000000000" pitchFamily="2" charset="2"/>
                  <a:buChar char="Ø"/>
                </a:pPr>
                <a:endParaRPr lang="en-US" altLang="zh-CN" sz="1400" dirty="0">
                  <a:latin typeface="Cambria" panose="02040503050406030204" pitchFamily="18" charset="0"/>
                </a:endParaRPr>
              </a:p>
              <a:p>
                <a:pPr marL="285736" indent="-285736" algn="just">
                  <a:buFont typeface="Wingdings" panose="05000000000000000000" pitchFamily="2" charset="2"/>
                  <a:buChar char="Ø"/>
                </a:pPr>
                <a:endParaRPr lang="en-US" altLang="zh-CN" sz="1400" dirty="0">
                  <a:latin typeface="Cambria" panose="02040503050406030204" pitchFamily="18" charset="0"/>
                </a:endParaRPr>
              </a:p>
              <a:p>
                <a:pPr marL="285736" indent="-285736" algn="just">
                  <a:buFont typeface="Wingdings" panose="05000000000000000000" pitchFamily="2" charset="2"/>
                  <a:buChar char="Ø"/>
                </a:pPr>
                <a:r>
                  <a:rPr lang="en-US" altLang="zh-CN" sz="1400" dirty="0">
                    <a:latin typeface="Cambria" panose="02040503050406030204" pitchFamily="18" charset="0"/>
                  </a:rPr>
                  <a:t>Considering all possible events within </a:t>
                </a:r>
                <a:r>
                  <a:rPr lang="en-US" altLang="zh-CN" sz="1400" dirty="0" err="1">
                    <a:latin typeface="Cambria" panose="02040503050406030204" pitchFamily="18" charset="0"/>
                  </a:rPr>
                  <a:t>PoI’s</a:t>
                </a:r>
                <a:r>
                  <a:rPr lang="en-US" altLang="zh-CN" sz="1400" dirty="0">
                    <a:latin typeface="Cambria" panose="02040503050406030204" pitchFamily="18" charset="0"/>
                  </a:rPr>
                  <a:t> lifetime </a:t>
                </a:r>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𝑇</m:t>
                        </m:r>
                      </m:e>
                      <m:sub>
                        <m:r>
                          <a:rPr lang="en-US" altLang="zh-CN" sz="1400" i="1">
                            <a:latin typeface="Cambria Math" panose="02040503050406030204" pitchFamily="18" charset="0"/>
                          </a:rPr>
                          <m:t>𝑖</m:t>
                        </m:r>
                      </m:sub>
                    </m:sSub>
                  </m:oMath>
                </a14:m>
                <a:r>
                  <a:rPr lang="en-US" altLang="zh-CN" sz="1400" dirty="0">
                    <a:latin typeface="Cambria" panose="02040503050406030204" pitchFamily="18" charset="0"/>
                  </a:rPr>
                  <a:t>, the total monitoring utility is:</a:t>
                </a:r>
              </a:p>
              <a:p>
                <a:pPr marL="285736" indent="-285736" algn="just">
                  <a:buFont typeface="Wingdings" panose="05000000000000000000" pitchFamily="2" charset="2"/>
                  <a:buChar char="Ø"/>
                </a:pPr>
                <a:endParaRPr lang="en-US" altLang="zh-CN" sz="1600" dirty="0">
                  <a:latin typeface="Cambria" panose="02040503050406030204" pitchFamily="18" charset="0"/>
                </a:endParaRPr>
              </a:p>
              <a:p>
                <a:pPr marL="285736" indent="-285736" algn="just">
                  <a:buFont typeface="Wingdings" panose="05000000000000000000" pitchFamily="2" charset="2"/>
                  <a:buChar char="Ø"/>
                </a:pPr>
                <a:endParaRPr lang="zh-CN" altLang="en-US" sz="1600" dirty="0">
                  <a:latin typeface="Cambria" panose="02040503050406030204" pitchFamily="18" charset="0"/>
                </a:endParaRPr>
              </a:p>
            </p:txBody>
          </p:sp>
        </mc:Choice>
        <mc:Fallback xmlns="">
          <p:sp>
            <p:nvSpPr>
              <p:cNvPr id="3" name="文本框 2">
                <a:extLst>
                  <a:ext uri="{FF2B5EF4-FFF2-40B4-BE49-F238E27FC236}">
                    <a16:creationId xmlns:a16="http://schemas.microsoft.com/office/drawing/2014/main" id="{E2684AE4-90A8-4B52-9C4D-BB32854A678C}"/>
                  </a:ext>
                </a:extLst>
              </p:cNvPr>
              <p:cNvSpPr txBox="1">
                <a:spLocks noRot="1" noChangeAspect="1" noMove="1" noResize="1" noEditPoints="1" noAdjustHandles="1" noChangeArrowheads="1" noChangeShapeType="1" noTextEdit="1"/>
              </p:cNvSpPr>
              <p:nvPr/>
            </p:nvSpPr>
            <p:spPr>
              <a:xfrm>
                <a:off x="2603028" y="1028085"/>
                <a:ext cx="6060372" cy="3385542"/>
              </a:xfrm>
              <a:prstGeom prst="rect">
                <a:avLst/>
              </a:prstGeom>
              <a:blipFill>
                <a:blip r:embed="rId4"/>
                <a:stretch>
                  <a:fillRect l="-101" t="-541" r="-302"/>
                </a:stretch>
              </a:blipFill>
            </p:spPr>
            <p:txBody>
              <a:bodyPr/>
              <a:lstStyle/>
              <a:p>
                <a:r>
                  <a:rPr lang="zh-CN" altLang="en-US">
                    <a:noFill/>
                  </a:rPr>
                  <a:t> </a:t>
                </a:r>
              </a:p>
            </p:txBody>
          </p:sp>
        </mc:Fallback>
      </mc:AlternateContent>
      <p:sp>
        <p:nvSpPr>
          <p:cNvPr id="31" name="矩形: 圆角 30">
            <a:extLst>
              <a:ext uri="{FF2B5EF4-FFF2-40B4-BE49-F238E27FC236}">
                <a16:creationId xmlns:a16="http://schemas.microsoft.com/office/drawing/2014/main" id="{6DB997BD-E31E-471D-BDF2-965B2027C176}"/>
              </a:ext>
            </a:extLst>
          </p:cNvPr>
          <p:cNvSpPr/>
          <p:nvPr/>
        </p:nvSpPr>
        <p:spPr>
          <a:xfrm>
            <a:off x="7454424" y="965623"/>
            <a:ext cx="872738" cy="436627"/>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48DA195E-D142-4581-ACEE-4C875E768BA8}"/>
                  </a:ext>
                </a:extLst>
              </p:cNvPr>
              <p:cNvSpPr/>
              <p:nvPr/>
            </p:nvSpPr>
            <p:spPr>
              <a:xfrm>
                <a:off x="7454425" y="1011493"/>
                <a:ext cx="872738" cy="3354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ctrlPr>
                            <a:rPr lang="zh-CN" altLang="en-US" sz="1400" i="1">
                              <a:latin typeface="Cambria Math" panose="02040503050406030204" pitchFamily="18" charset="0"/>
                            </a:rPr>
                          </m:ctrlPr>
                        </m:dPr>
                        <m:e>
                          <m:r>
                            <a:rPr lang="zh-CN" altLang="en-US" sz="1400" i="1">
                              <a:latin typeface="Cambria Math" panose="02040503050406030204" pitchFamily="18" charset="0"/>
                            </a:rPr>
                            <m:t>𝑢</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m:t>
                              </m:r>
                            </m:sub>
                          </m:sSub>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e>
                      </m:d>
                    </m:oMath>
                  </m:oMathPara>
                </a14:m>
                <a:endParaRPr lang="zh-CN" altLang="en-US" sz="1400" dirty="0"/>
              </a:p>
            </p:txBody>
          </p:sp>
        </mc:Choice>
        <mc:Fallback xmlns="">
          <p:sp>
            <p:nvSpPr>
              <p:cNvPr id="10" name="矩形 9">
                <a:extLst>
                  <a:ext uri="{FF2B5EF4-FFF2-40B4-BE49-F238E27FC236}">
                    <a16:creationId xmlns:a16="http://schemas.microsoft.com/office/drawing/2014/main" id="{48DA195E-D142-4581-ACEE-4C875E768BA8}"/>
                  </a:ext>
                </a:extLst>
              </p:cNvPr>
              <p:cNvSpPr>
                <a:spLocks noRot="1" noChangeAspect="1" noMove="1" noResize="1" noEditPoints="1" noAdjustHandles="1" noChangeArrowheads="1" noChangeShapeType="1" noTextEdit="1"/>
              </p:cNvSpPr>
              <p:nvPr/>
            </p:nvSpPr>
            <p:spPr>
              <a:xfrm>
                <a:off x="7454425" y="1011493"/>
                <a:ext cx="872738" cy="335476"/>
              </a:xfrm>
              <a:prstGeom prst="rect">
                <a:avLst/>
              </a:prstGeom>
              <a:blipFill>
                <a:blip r:embed="rId5"/>
                <a:stretch>
                  <a:fillRect t="-136364" r="-53846" b="-210909"/>
                </a:stretch>
              </a:blipFill>
            </p:spPr>
            <p:txBody>
              <a:bodyPr/>
              <a:lstStyle/>
              <a:p>
                <a:r>
                  <a:rPr lang="zh-CN" altLang="en-US">
                    <a:noFill/>
                  </a:rPr>
                  <a:t> </a:t>
                </a:r>
              </a:p>
            </p:txBody>
          </p:sp>
        </mc:Fallback>
      </mc:AlternateContent>
      <p:sp>
        <p:nvSpPr>
          <p:cNvPr id="32" name="矩形: 圆角 31">
            <a:extLst>
              <a:ext uri="{FF2B5EF4-FFF2-40B4-BE49-F238E27FC236}">
                <a16:creationId xmlns:a16="http://schemas.microsoft.com/office/drawing/2014/main" id="{75B96995-7A21-4201-9E31-60DB2C93E778}"/>
              </a:ext>
            </a:extLst>
          </p:cNvPr>
          <p:cNvSpPr/>
          <p:nvPr/>
        </p:nvSpPr>
        <p:spPr>
          <a:xfrm>
            <a:off x="4828088" y="1784040"/>
            <a:ext cx="1406449" cy="600550"/>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E32CB260-D453-435E-8042-2EA99434D217}"/>
                  </a:ext>
                </a:extLst>
              </p:cNvPr>
              <p:cNvSpPr/>
              <p:nvPr/>
            </p:nvSpPr>
            <p:spPr>
              <a:xfrm>
                <a:off x="4875831" y="1769216"/>
                <a:ext cx="1358705" cy="6005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subSup"/>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sub>
                        <m:sup>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𝑏</m:t>
                              </m:r>
                            </m:sub>
                          </m:sSub>
                        </m:sup>
                        <m:e>
                          <m:d>
                            <m:dPr>
                              <m:begChr m:val=""/>
                              <m:ctrlPr>
                                <a:rPr lang="zh-CN" altLang="en-US" sz="1400" i="1">
                                  <a:latin typeface="Cambria Math" panose="02040503050406030204" pitchFamily="18" charset="0"/>
                                </a:rPr>
                              </m:ctrlPr>
                            </m:dPr>
                            <m:e>
                              <m:r>
                                <a:rPr lang="zh-CN" altLang="en-US" sz="1400" i="1">
                                  <a:latin typeface="Cambria Math" panose="02040503050406030204" pitchFamily="18" charset="0"/>
                                </a:rPr>
                                <m:t>𝑢</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m:t>
                                  </m:r>
                                </m:sub>
                              </m:sSub>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e>
                          </m:d>
                        </m:e>
                      </m:nary>
                      <m:r>
                        <a:rPr lang="zh-CN" altLang="en-US" sz="1400" i="1">
                          <a:latin typeface="Cambria Math" panose="02040503050406030204" pitchFamily="18" charset="0"/>
                        </a:rPr>
                        <m:t>𝑑𝑡</m:t>
                      </m:r>
                    </m:oMath>
                  </m:oMathPara>
                </a14:m>
                <a:endParaRPr lang="zh-CN" altLang="en-US" sz="1400" dirty="0"/>
              </a:p>
            </p:txBody>
          </p:sp>
        </mc:Choice>
        <mc:Fallback xmlns="">
          <p:sp>
            <p:nvSpPr>
              <p:cNvPr id="11" name="矩形 10">
                <a:extLst>
                  <a:ext uri="{FF2B5EF4-FFF2-40B4-BE49-F238E27FC236}">
                    <a16:creationId xmlns:a16="http://schemas.microsoft.com/office/drawing/2014/main" id="{E32CB260-D453-435E-8042-2EA99434D217}"/>
                  </a:ext>
                </a:extLst>
              </p:cNvPr>
              <p:cNvSpPr>
                <a:spLocks noRot="1" noChangeAspect="1" noMove="1" noResize="1" noEditPoints="1" noAdjustHandles="1" noChangeArrowheads="1" noChangeShapeType="1" noTextEdit="1"/>
              </p:cNvSpPr>
              <p:nvPr/>
            </p:nvSpPr>
            <p:spPr>
              <a:xfrm>
                <a:off x="4875831" y="1769216"/>
                <a:ext cx="1358705" cy="600549"/>
              </a:xfrm>
              <a:prstGeom prst="rect">
                <a:avLst/>
              </a:prstGeom>
              <a:blipFill>
                <a:blip r:embed="rId6"/>
                <a:stretch>
                  <a:fillRect/>
                </a:stretch>
              </a:blipFill>
            </p:spPr>
            <p:txBody>
              <a:bodyPr/>
              <a:lstStyle/>
              <a:p>
                <a:r>
                  <a:rPr lang="zh-CN" altLang="en-US">
                    <a:noFill/>
                  </a:rPr>
                  <a:t> </a:t>
                </a:r>
              </a:p>
            </p:txBody>
          </p:sp>
        </mc:Fallback>
      </mc:AlternateContent>
      <p:sp>
        <p:nvSpPr>
          <p:cNvPr id="34" name="矩形: 圆角 33">
            <a:extLst>
              <a:ext uri="{FF2B5EF4-FFF2-40B4-BE49-F238E27FC236}">
                <a16:creationId xmlns:a16="http://schemas.microsoft.com/office/drawing/2014/main" id="{91CA2026-C2B6-4E70-90E4-3A56F89BB079}"/>
              </a:ext>
            </a:extLst>
          </p:cNvPr>
          <p:cNvSpPr/>
          <p:nvPr/>
        </p:nvSpPr>
        <p:spPr>
          <a:xfrm>
            <a:off x="4210136" y="2827187"/>
            <a:ext cx="2722612" cy="600550"/>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1BDA1E08-CE3D-4759-A592-8E2F1F0AF7C0}"/>
                  </a:ext>
                </a:extLst>
              </p:cNvPr>
              <p:cNvSpPr/>
              <p:nvPr/>
            </p:nvSpPr>
            <p:spPr>
              <a:xfrm>
                <a:off x="4229188" y="2827186"/>
                <a:ext cx="2703561" cy="6005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subSup"/>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sub>
                        <m:sup>
                          <m:r>
                            <a:rPr lang="zh-CN" altLang="en-US" sz="1400">
                              <a:latin typeface="Cambria Math" panose="02040503050406030204" pitchFamily="18" charset="0"/>
                            </a:rPr>
                            <m:t>∞</m:t>
                          </m:r>
                        </m:sup>
                        <m:e>
                          <m:nary>
                            <m:naryPr>
                              <m:limLoc m:val="subSup"/>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sub>
                            <m:sup>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𝑏</m:t>
                                  </m:r>
                                </m:sub>
                              </m:sSub>
                            </m:sup>
                            <m:e>
                              <m:d>
                                <m:dPr>
                                  <m:begChr m:val=""/>
                                  <m:ctrlPr>
                                    <a:rPr lang="zh-CN" altLang="en-US" sz="1400" i="1">
                                      <a:latin typeface="Cambria Math" panose="02040503050406030204" pitchFamily="18" charset="0"/>
                                    </a:rPr>
                                  </m:ctrlPr>
                                </m:dPr>
                                <m:e>
                                  <m:r>
                                    <a:rPr lang="zh-CN" altLang="en-US" sz="1400" i="1">
                                      <a:latin typeface="Cambria Math" panose="02040503050406030204" pitchFamily="18" charset="0"/>
                                    </a:rPr>
                                    <m:t>𝑢</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m:t>
                                      </m:r>
                                    </m:sub>
                                  </m:sSub>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e>
                              </m:d>
                            </m:e>
                          </m:nary>
                          <m:r>
                            <a:rPr lang="zh-CN" altLang="en-US" sz="1400" i="1">
                              <a:latin typeface="Cambria Math" panose="02040503050406030204" pitchFamily="18" charset="0"/>
                            </a:rPr>
                            <m:t>𝑑𝑡</m:t>
                          </m:r>
                        </m:e>
                      </m:nary>
                      <m:r>
                        <a:rPr lang="zh-CN" altLang="en-US" sz="1400" i="1">
                          <a:latin typeface="Cambria Math" panose="02040503050406030204" pitchFamily="18" charset="0"/>
                        </a:rPr>
                        <m:t>𝑓</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𝑒</m:t>
                          </m:r>
                        </m:sub>
                      </m:sSub>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r>
                        <a:rPr lang="zh-CN" altLang="en-US" sz="1400">
                          <a:latin typeface="Cambria Math" panose="02040503050406030204" pitchFamily="18" charset="0"/>
                        </a:rPr>
                        <m:t>)</m:t>
                      </m:r>
                      <m:r>
                        <a:rPr lang="zh-CN" altLang="en-US" sz="1400" i="1">
                          <a:latin typeface="Cambria Math" panose="02040503050406030204" pitchFamily="18" charset="0"/>
                        </a:rPr>
                        <m:t>𝑑</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𝑒</m:t>
                          </m:r>
                        </m:sub>
                      </m:sSub>
                    </m:oMath>
                  </m:oMathPara>
                </a14:m>
                <a:endParaRPr lang="zh-CN" altLang="en-US" sz="1400" dirty="0"/>
              </a:p>
            </p:txBody>
          </p:sp>
        </mc:Choice>
        <mc:Fallback xmlns="">
          <p:sp>
            <p:nvSpPr>
              <p:cNvPr id="12" name="矩形 11">
                <a:extLst>
                  <a:ext uri="{FF2B5EF4-FFF2-40B4-BE49-F238E27FC236}">
                    <a16:creationId xmlns:a16="http://schemas.microsoft.com/office/drawing/2014/main" id="{1BDA1E08-CE3D-4759-A592-8E2F1F0AF7C0}"/>
                  </a:ext>
                </a:extLst>
              </p:cNvPr>
              <p:cNvSpPr>
                <a:spLocks noRot="1" noChangeAspect="1" noMove="1" noResize="1" noEditPoints="1" noAdjustHandles="1" noChangeArrowheads="1" noChangeShapeType="1" noTextEdit="1"/>
              </p:cNvSpPr>
              <p:nvPr/>
            </p:nvSpPr>
            <p:spPr>
              <a:xfrm>
                <a:off x="4229188" y="2827186"/>
                <a:ext cx="2703561" cy="600549"/>
              </a:xfrm>
              <a:prstGeom prst="rect">
                <a:avLst/>
              </a:prstGeom>
              <a:blipFill>
                <a:blip r:embed="rId7"/>
                <a:stretch>
                  <a:fillRect/>
                </a:stretch>
              </a:blipFill>
            </p:spPr>
            <p:txBody>
              <a:bodyPr/>
              <a:lstStyle/>
              <a:p>
                <a:r>
                  <a:rPr lang="zh-CN" altLang="en-US">
                    <a:noFill/>
                  </a:rPr>
                  <a:t> </a:t>
                </a:r>
              </a:p>
            </p:txBody>
          </p:sp>
        </mc:Fallback>
      </mc:AlternateContent>
      <p:sp>
        <p:nvSpPr>
          <p:cNvPr id="35" name="矩形: 圆角 34">
            <a:extLst>
              <a:ext uri="{FF2B5EF4-FFF2-40B4-BE49-F238E27FC236}">
                <a16:creationId xmlns:a16="http://schemas.microsoft.com/office/drawing/2014/main" id="{A907EF12-BE4A-42FD-96C5-3BF9CF19C058}"/>
              </a:ext>
            </a:extLst>
          </p:cNvPr>
          <p:cNvSpPr/>
          <p:nvPr/>
        </p:nvSpPr>
        <p:spPr>
          <a:xfrm>
            <a:off x="4281545" y="3894030"/>
            <a:ext cx="4032448" cy="600550"/>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4" name="矩形 13">
                <a:extLst>
                  <a:ext uri="{FF2B5EF4-FFF2-40B4-BE49-F238E27FC236}">
                    <a16:creationId xmlns:a16="http://schemas.microsoft.com/office/drawing/2014/main" id="{C76A6DE8-8CC7-4735-ABFE-666B494176C3}"/>
                  </a:ext>
                </a:extLst>
              </p:cNvPr>
              <p:cNvSpPr/>
              <p:nvPr/>
            </p:nvSpPr>
            <p:spPr>
              <a:xfrm>
                <a:off x="4009256" y="3894033"/>
                <a:ext cx="4572000" cy="603242"/>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𝜆</m:t>
                              </m:r>
                            </m:e>
                            <m:sub>
                              <m:r>
                                <a:rPr lang="zh-CN" altLang="en-US" sz="1400" i="1">
                                  <a:latin typeface="Cambria Math" panose="02040503050406030204" pitchFamily="18" charset="0"/>
                                </a:rPr>
                                <m:t>𝑖</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𝑇</m:t>
                              </m:r>
                            </m:e>
                            <m:sub>
                              <m:r>
                                <a:rPr lang="zh-CN" altLang="en-US" sz="1400" i="1">
                                  <a:latin typeface="Cambria Math" panose="02040503050406030204" pitchFamily="18" charset="0"/>
                                </a:rPr>
                                <m:t>𝑖</m:t>
                              </m:r>
                            </m:sub>
                          </m:sSub>
                        </m:den>
                      </m:f>
                      <m:nary>
                        <m:naryPr>
                          <m:limLoc m:val="subSup"/>
                          <m:ctrlPr>
                            <a:rPr lang="zh-CN" altLang="en-US" sz="1400" i="1">
                              <a:latin typeface="Cambria Math" panose="02040503050406030204" pitchFamily="18" charset="0"/>
                            </a:rPr>
                          </m:ctrlPr>
                        </m:naryPr>
                        <m:sub>
                          <m:r>
                            <a:rPr lang="zh-CN" altLang="en-US" sz="1400">
                              <a:latin typeface="Cambria Math" panose="02040503050406030204" pitchFamily="18" charset="0"/>
                            </a:rPr>
                            <m:t>−∞</m:t>
                          </m:r>
                        </m:sub>
                        <m:sup>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𝑇</m:t>
                              </m:r>
                            </m:e>
                            <m:sub>
                              <m:r>
                                <a:rPr lang="zh-CN" altLang="en-US" sz="1400" i="1">
                                  <a:latin typeface="Cambria Math" panose="02040503050406030204" pitchFamily="18" charset="0"/>
                                </a:rPr>
                                <m:t>𝑖</m:t>
                              </m:r>
                            </m:sub>
                          </m:sSub>
                        </m:sup>
                        <m:e>
                          <m:nary>
                            <m:naryPr>
                              <m:limLoc m:val="subSup"/>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sub>
                            <m:sup>
                              <m:r>
                                <a:rPr lang="zh-CN" altLang="en-US" sz="1400">
                                  <a:latin typeface="Cambria Math" panose="02040503050406030204" pitchFamily="18" charset="0"/>
                                </a:rPr>
                                <m:t>∞</m:t>
                              </m:r>
                            </m:sup>
                            <m:e>
                              <m:nary>
                                <m:naryPr>
                                  <m:limLoc m:val="subSup"/>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sub>
                                <m:sup>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𝑏</m:t>
                                      </m:r>
                                    </m:sub>
                                  </m:sSub>
                                </m:sup>
                                <m:e>
                                  <m:d>
                                    <m:dPr>
                                      <m:begChr m:val=""/>
                                      <m:ctrlPr>
                                        <a:rPr lang="zh-CN" altLang="en-US" sz="1400" i="1">
                                          <a:latin typeface="Cambria Math" panose="02040503050406030204" pitchFamily="18" charset="0"/>
                                        </a:rPr>
                                      </m:ctrlPr>
                                    </m:dPr>
                                    <m:e>
                                      <m:r>
                                        <a:rPr lang="zh-CN" altLang="en-US" sz="1400" i="1">
                                          <a:latin typeface="Cambria Math" panose="02040503050406030204" pitchFamily="18" charset="0"/>
                                        </a:rPr>
                                        <m:t>𝑢</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𝑃</m:t>
                                          </m:r>
                                        </m:e>
                                        <m:sub>
                                          <m:r>
                                            <a:rPr lang="zh-CN" altLang="en-US" sz="1400" i="1">
                                              <a:latin typeface="Cambria Math" panose="02040503050406030204" pitchFamily="18" charset="0"/>
                                            </a:rPr>
                                            <m:t>𝑖</m:t>
                                          </m:r>
                                        </m:sub>
                                      </m:sSub>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e>
                                  </m:d>
                                </m:e>
                              </m:nary>
                              <m:r>
                                <a:rPr lang="zh-CN" altLang="en-US" sz="1400" i="1">
                                  <a:latin typeface="Cambria Math" panose="02040503050406030204" pitchFamily="18" charset="0"/>
                                </a:rPr>
                                <m:t>𝑑𝑡</m:t>
                              </m:r>
                            </m:e>
                          </m:nary>
                          <m:r>
                            <a:rPr lang="zh-CN" altLang="en-US" sz="1400" i="1">
                              <a:latin typeface="Cambria Math" panose="02040503050406030204" pitchFamily="18" charset="0"/>
                            </a:rPr>
                            <m:t>𝑓</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𝑒</m:t>
                              </m:r>
                            </m:sub>
                          </m:sSub>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r>
                            <a:rPr lang="zh-CN" altLang="en-US" sz="1400">
                              <a:latin typeface="Cambria Math" panose="02040503050406030204" pitchFamily="18" charset="0"/>
                            </a:rPr>
                            <m:t>)</m:t>
                          </m:r>
                          <m:r>
                            <a:rPr lang="zh-CN" altLang="en-US" sz="1400" i="1">
                              <a:latin typeface="Cambria Math" panose="02040503050406030204" pitchFamily="18" charset="0"/>
                            </a:rPr>
                            <m:t>𝑑</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𝑒</m:t>
                              </m:r>
                            </m:sub>
                          </m:sSub>
                        </m:e>
                      </m:nary>
                      <m:r>
                        <a:rPr lang="zh-CN" altLang="en-US" sz="1400" i="1">
                          <a:latin typeface="Cambria Math" panose="02040503050406030204" pitchFamily="18" charset="0"/>
                        </a:rPr>
                        <m:t>𝑑</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oMath>
                  </m:oMathPara>
                </a14:m>
                <a:endParaRPr lang="zh-CN" altLang="en-US" sz="1400" dirty="0"/>
              </a:p>
            </p:txBody>
          </p:sp>
        </mc:Choice>
        <mc:Fallback xmlns="">
          <p:sp>
            <p:nvSpPr>
              <p:cNvPr id="14" name="矩形 13">
                <a:extLst>
                  <a:ext uri="{FF2B5EF4-FFF2-40B4-BE49-F238E27FC236}">
                    <a16:creationId xmlns:a16="http://schemas.microsoft.com/office/drawing/2014/main" id="{C76A6DE8-8CC7-4735-ABFE-666B494176C3}"/>
                  </a:ext>
                </a:extLst>
              </p:cNvPr>
              <p:cNvSpPr>
                <a:spLocks noRot="1" noChangeAspect="1" noMove="1" noResize="1" noEditPoints="1" noAdjustHandles="1" noChangeArrowheads="1" noChangeShapeType="1" noTextEdit="1"/>
              </p:cNvSpPr>
              <p:nvPr/>
            </p:nvSpPr>
            <p:spPr>
              <a:xfrm>
                <a:off x="4009256" y="3894033"/>
                <a:ext cx="4572000" cy="603242"/>
              </a:xfrm>
              <a:prstGeom prst="rect">
                <a:avLst/>
              </a:prstGeom>
              <a:blipFill>
                <a:blip r:embed="rId8"/>
                <a:stretch>
                  <a:fillRect/>
                </a:stretch>
              </a:blipFill>
            </p:spPr>
            <p:txBody>
              <a:bodyPr/>
              <a:lstStyle/>
              <a:p>
                <a:r>
                  <a:rPr lang="zh-CN" altLang="en-US">
                    <a:noFill/>
                  </a:rPr>
                  <a:t> </a:t>
                </a:r>
              </a:p>
            </p:txBody>
          </p:sp>
        </mc:Fallback>
      </mc:AlternateContent>
      <p:sp>
        <p:nvSpPr>
          <p:cNvPr id="36" name="矩形: 圆角 35">
            <a:extLst>
              <a:ext uri="{FF2B5EF4-FFF2-40B4-BE49-F238E27FC236}">
                <a16:creationId xmlns:a16="http://schemas.microsoft.com/office/drawing/2014/main" id="{846B7BAD-4161-462E-94B4-44CC56B44023}"/>
              </a:ext>
            </a:extLst>
          </p:cNvPr>
          <p:cNvSpPr/>
          <p:nvPr/>
        </p:nvSpPr>
        <p:spPr>
          <a:xfrm>
            <a:off x="4130698" y="4599126"/>
            <a:ext cx="4453658" cy="600550"/>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5" name="矩形 14">
                <a:extLst>
                  <a:ext uri="{FF2B5EF4-FFF2-40B4-BE49-F238E27FC236}">
                    <a16:creationId xmlns:a16="http://schemas.microsoft.com/office/drawing/2014/main" id="{0EB2905B-1A38-444A-B2BC-F15397E77EA6}"/>
                  </a:ext>
                </a:extLst>
              </p:cNvPr>
              <p:cNvSpPr/>
              <p:nvPr/>
            </p:nvSpPr>
            <p:spPr>
              <a:xfrm>
                <a:off x="4046038" y="4577906"/>
                <a:ext cx="4572000" cy="642997"/>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up>
                          <m:r>
                            <a:rPr lang="zh-CN" altLang="en-US" sz="1400">
                              <a:latin typeface="Cambria Math" panose="02040503050406030204" pitchFamily="18" charset="0"/>
                            </a:rPr>
                            <m:t>′</m:t>
                          </m:r>
                        </m:sup>
                      </m:sSubSup>
                      <m:r>
                        <a:rPr lang="zh-CN" altLang="en-US" sz="1400">
                          <a:latin typeface="Cambria Math" panose="02040503050406030204" pitchFamily="18" charset="0"/>
                        </a:rPr>
                        <m:t>(</m:t>
                      </m:r>
                      <m:r>
                        <a:rPr lang="zh-CN" altLang="en-US" sz="1400" i="1">
                          <a:latin typeface="Cambria Math" panose="02040503050406030204" pitchFamily="18" charset="0"/>
                        </a:rPr>
                        <m:t>𝑋</m:t>
                      </m:r>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𝜆</m:t>
                              </m:r>
                            </m:e>
                            <m:sub>
                              <m:r>
                                <a:rPr lang="zh-CN" altLang="en-US" sz="1400" i="1">
                                  <a:latin typeface="Cambria Math" panose="02040503050406030204" pitchFamily="18" charset="0"/>
                                </a:rPr>
                                <m:t>𝑖</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𝑇</m:t>
                              </m:r>
                            </m:e>
                            <m:sub>
                              <m:r>
                                <a:rPr lang="zh-CN" altLang="en-US" sz="1400" i="1">
                                  <a:latin typeface="Cambria Math" panose="02040503050406030204" pitchFamily="18" charset="0"/>
                                </a:rPr>
                                <m:t>𝑖</m:t>
                              </m:r>
                            </m:sub>
                          </m:sSub>
                        </m:den>
                      </m:f>
                      <m:nary>
                        <m:naryPr>
                          <m:limLoc m:val="subSup"/>
                          <m:ctrlPr>
                            <a:rPr lang="zh-CN" altLang="en-US" sz="1400" i="1">
                              <a:latin typeface="Cambria Math" panose="02040503050406030204" pitchFamily="18" charset="0"/>
                            </a:rPr>
                          </m:ctrlPr>
                        </m:naryPr>
                        <m:sub>
                          <m:r>
                            <a:rPr lang="zh-CN" altLang="en-US" sz="1400">
                              <a:latin typeface="Cambria Math" panose="02040503050406030204" pitchFamily="18" charset="0"/>
                            </a:rPr>
                            <m:t>−∞</m:t>
                          </m:r>
                        </m:sub>
                        <m:sup>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𝑇</m:t>
                              </m:r>
                            </m:e>
                            <m:sub>
                              <m:r>
                                <a:rPr lang="zh-CN" altLang="en-US" sz="1400" i="1">
                                  <a:latin typeface="Cambria Math" panose="02040503050406030204" pitchFamily="18" charset="0"/>
                                </a:rPr>
                                <m:t>𝑖</m:t>
                              </m:r>
                            </m:sub>
                            <m:sup>
                              <m:r>
                                <a:rPr lang="zh-CN" altLang="en-US" sz="1400">
                                  <a:latin typeface="Cambria Math" panose="02040503050406030204" pitchFamily="18" charset="0"/>
                                </a:rPr>
                                <m:t>′</m:t>
                              </m:r>
                            </m:sup>
                          </m:sSubSup>
                        </m:sup>
                        <m:e>
                          <m:nary>
                            <m:naryPr>
                              <m:limLoc m:val="subSup"/>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sub>
                            <m:sup>
                              <m:r>
                                <a:rPr lang="zh-CN" altLang="en-US" sz="1400">
                                  <a:latin typeface="Cambria Math" panose="02040503050406030204" pitchFamily="18" charset="0"/>
                                </a:rPr>
                                <m:t>∞</m:t>
                              </m:r>
                            </m:sup>
                            <m:e>
                              <m:nary>
                                <m:naryPr>
                                  <m:limLoc m:val="subSup"/>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sub>
                                <m:sup>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𝑏</m:t>
                                      </m:r>
                                    </m:sub>
                                  </m:sSub>
                                </m:sup>
                                <m:e>
                                  <m:d>
                                    <m:dPr>
                                      <m:begChr m:val=""/>
                                      <m:ctrlPr>
                                        <a:rPr lang="zh-CN" altLang="en-US" sz="1400" i="1">
                                          <a:latin typeface="Cambria Math" panose="02040503050406030204" pitchFamily="18" charset="0"/>
                                        </a:rPr>
                                      </m:ctrlPr>
                                    </m:dPr>
                                    <m:e>
                                      <m:r>
                                        <a:rPr lang="zh-CN" altLang="en-US" sz="1400" i="1">
                                          <a:latin typeface="Cambria Math" panose="02040503050406030204" pitchFamily="18" charset="0"/>
                                        </a:rPr>
                                        <m:t>𝑢</m:t>
                                      </m:r>
                                      <m:r>
                                        <a:rPr lang="zh-CN" altLang="en-US" sz="1400">
                                          <a:latin typeface="Cambria Math" panose="02040503050406030204" pitchFamily="18" charset="0"/>
                                        </a:rPr>
                                        <m:t>(</m:t>
                                      </m:r>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𝑃</m:t>
                                          </m:r>
                                        </m:e>
                                        <m:sub>
                                          <m:r>
                                            <a:rPr lang="zh-CN" altLang="en-US" sz="1400" i="1">
                                              <a:latin typeface="Cambria Math" panose="02040503050406030204" pitchFamily="18" charset="0"/>
                                            </a:rPr>
                                            <m:t>𝑖</m:t>
                                          </m:r>
                                        </m:sub>
                                        <m:sup>
                                          <m:r>
                                            <a:rPr lang="zh-CN" altLang="en-US" sz="1400">
                                              <a:latin typeface="Cambria Math" panose="02040503050406030204" pitchFamily="18" charset="0"/>
                                            </a:rPr>
                                            <m:t>′</m:t>
                                          </m:r>
                                        </m:sup>
                                      </m:sSub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r>
                                            <a:rPr lang="zh-CN" altLang="en-US" sz="1400">
                                              <a:latin typeface="Cambria Math" panose="02040503050406030204" pitchFamily="18" charset="0"/>
                                            </a:rPr>
                                            <m:t>,</m:t>
                                          </m:r>
                                          <m:r>
                                            <a:rPr lang="zh-CN" altLang="en-US" sz="1400" i="1">
                                              <a:latin typeface="Cambria Math" panose="02040503050406030204" pitchFamily="18" charset="0"/>
                                            </a:rPr>
                                            <m:t>𝑡</m:t>
                                          </m:r>
                                        </m:e>
                                      </m:d>
                                    </m:e>
                                  </m:d>
                                </m:e>
                              </m:nary>
                              <m:r>
                                <a:rPr lang="zh-CN" altLang="en-US" sz="1400" i="1">
                                  <a:latin typeface="Cambria Math" panose="02040503050406030204" pitchFamily="18" charset="0"/>
                                </a:rPr>
                                <m:t>𝑑𝑡</m:t>
                              </m:r>
                            </m:e>
                          </m:nary>
                          <m:r>
                            <a:rPr lang="zh-CN" altLang="en-US" sz="1400" i="1">
                              <a:latin typeface="Cambria Math" panose="02040503050406030204" pitchFamily="18" charset="0"/>
                            </a:rPr>
                            <m:t>𝑓</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𝑒</m:t>
                              </m:r>
                            </m:sub>
                          </m:sSub>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r>
                            <a:rPr lang="zh-CN" altLang="en-US" sz="1400">
                              <a:latin typeface="Cambria Math" panose="02040503050406030204" pitchFamily="18" charset="0"/>
                            </a:rPr>
                            <m:t>)</m:t>
                          </m:r>
                          <m:r>
                            <a:rPr lang="zh-CN" altLang="en-US" sz="1400" i="1">
                              <a:latin typeface="Cambria Math" panose="02040503050406030204" pitchFamily="18" charset="0"/>
                            </a:rPr>
                            <m:t>𝑑</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𝑒</m:t>
                              </m:r>
                            </m:sub>
                          </m:sSub>
                        </m:e>
                      </m:nary>
                      <m:r>
                        <a:rPr lang="zh-CN" altLang="en-US" sz="1400" i="1">
                          <a:latin typeface="Cambria Math" panose="02040503050406030204" pitchFamily="18" charset="0"/>
                        </a:rPr>
                        <m:t>𝑑</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𝑡</m:t>
                          </m:r>
                        </m:e>
                        <m:sub>
                          <m:r>
                            <a:rPr lang="zh-CN" altLang="en-US" sz="1400" i="1">
                              <a:latin typeface="Cambria Math" panose="02040503050406030204" pitchFamily="18" charset="0"/>
                            </a:rPr>
                            <m:t>𝑠</m:t>
                          </m:r>
                        </m:sub>
                      </m:sSub>
                    </m:oMath>
                  </m:oMathPara>
                </a14:m>
                <a:endParaRPr lang="zh-CN" altLang="en-US" sz="1400" dirty="0"/>
              </a:p>
            </p:txBody>
          </p:sp>
        </mc:Choice>
        <mc:Fallback xmlns="">
          <p:sp>
            <p:nvSpPr>
              <p:cNvPr id="15" name="矩形 14">
                <a:extLst>
                  <a:ext uri="{FF2B5EF4-FFF2-40B4-BE49-F238E27FC236}">
                    <a16:creationId xmlns:a16="http://schemas.microsoft.com/office/drawing/2014/main" id="{0EB2905B-1A38-444A-B2BC-F15397E77EA6}"/>
                  </a:ext>
                </a:extLst>
              </p:cNvPr>
              <p:cNvSpPr>
                <a:spLocks noRot="1" noChangeAspect="1" noMove="1" noResize="1" noEditPoints="1" noAdjustHandles="1" noChangeArrowheads="1" noChangeShapeType="1" noTextEdit="1"/>
              </p:cNvSpPr>
              <p:nvPr/>
            </p:nvSpPr>
            <p:spPr>
              <a:xfrm>
                <a:off x="4046038" y="4577906"/>
                <a:ext cx="4572000" cy="642997"/>
              </a:xfrm>
              <a:prstGeom prst="rect">
                <a:avLst/>
              </a:prstGeom>
              <a:blipFill>
                <a:blip r:embed="rId9"/>
                <a:stretch>
                  <a:fillRect/>
                </a:stretch>
              </a:blipFill>
            </p:spPr>
            <p:txBody>
              <a:bodyPr/>
              <a:lstStyle/>
              <a:p>
                <a:r>
                  <a:rPr lang="zh-CN" altLang="en-US">
                    <a:noFill/>
                  </a:rPr>
                  <a:t> </a:t>
                </a:r>
              </a:p>
            </p:txBody>
          </p:sp>
        </mc:Fallback>
      </mc:AlternateContent>
      <p:sp>
        <p:nvSpPr>
          <p:cNvPr id="38" name="文本框 37">
            <a:extLst>
              <a:ext uri="{FF2B5EF4-FFF2-40B4-BE49-F238E27FC236}">
                <a16:creationId xmlns:a16="http://schemas.microsoft.com/office/drawing/2014/main" id="{224FF4AC-257D-4621-9806-045BCA450F72}"/>
              </a:ext>
            </a:extLst>
          </p:cNvPr>
          <p:cNvSpPr txBox="1"/>
          <p:nvPr/>
        </p:nvSpPr>
        <p:spPr>
          <a:xfrm>
            <a:off x="2214209" y="4047377"/>
            <a:ext cx="2059666" cy="338554"/>
          </a:xfrm>
          <a:prstGeom prst="rect">
            <a:avLst/>
          </a:prstGeom>
          <a:noFill/>
        </p:spPr>
        <p:txBody>
          <a:bodyPr wrap="none" rtlCol="0">
            <a:spAutoFit/>
          </a:bodyPr>
          <a:lstStyle/>
          <a:p>
            <a:pPr marL="285736" indent="-285736">
              <a:buFont typeface="Wingdings" panose="05000000000000000000" pitchFamily="2" charset="2"/>
              <a:buChar char="n"/>
            </a:pPr>
            <a:r>
              <a:rPr lang="en-US" altLang="zh-CN" sz="1600" dirty="0">
                <a:latin typeface="Cambria" panose="02040503050406030204" pitchFamily="18" charset="0"/>
              </a:rPr>
              <a:t>Before charging</a:t>
            </a:r>
            <a:r>
              <a:rPr lang="zh-CN" altLang="en-US" sz="1600" dirty="0">
                <a:latin typeface="Cambria" panose="02040503050406030204" pitchFamily="18" charset="0"/>
              </a:rPr>
              <a:t>：</a:t>
            </a:r>
          </a:p>
        </p:txBody>
      </p:sp>
      <p:sp>
        <p:nvSpPr>
          <p:cNvPr id="39" name="文本框 38">
            <a:extLst>
              <a:ext uri="{FF2B5EF4-FFF2-40B4-BE49-F238E27FC236}">
                <a16:creationId xmlns:a16="http://schemas.microsoft.com/office/drawing/2014/main" id="{D5B9A256-C4DD-4C37-8686-3DBC176B9456}"/>
              </a:ext>
            </a:extLst>
          </p:cNvPr>
          <p:cNvSpPr txBox="1"/>
          <p:nvPr/>
        </p:nvSpPr>
        <p:spPr>
          <a:xfrm>
            <a:off x="2201736" y="4724489"/>
            <a:ext cx="1943161" cy="338554"/>
          </a:xfrm>
          <a:prstGeom prst="rect">
            <a:avLst/>
          </a:prstGeom>
          <a:noFill/>
        </p:spPr>
        <p:txBody>
          <a:bodyPr wrap="none" rtlCol="0">
            <a:spAutoFit/>
          </a:bodyPr>
          <a:lstStyle/>
          <a:p>
            <a:pPr marL="285736" indent="-285736">
              <a:buFont typeface="Wingdings" panose="05000000000000000000" pitchFamily="2" charset="2"/>
              <a:buChar char="n"/>
            </a:pPr>
            <a:r>
              <a:rPr lang="en-US" altLang="zh-CN" sz="1600" dirty="0">
                <a:latin typeface="Cambria" panose="02040503050406030204" pitchFamily="18" charset="0"/>
              </a:rPr>
              <a:t>After</a:t>
            </a:r>
            <a:r>
              <a:rPr lang="en-US" altLang="zh-CN" sz="1600" b="1" dirty="0"/>
              <a:t> </a:t>
            </a:r>
            <a:r>
              <a:rPr lang="en-US" altLang="zh-CN" sz="1600" dirty="0">
                <a:latin typeface="Cambria" panose="02040503050406030204" pitchFamily="18" charset="0"/>
              </a:rPr>
              <a:t>charging</a:t>
            </a:r>
            <a:r>
              <a:rPr lang="zh-CN" altLang="en-US" sz="1600" dirty="0">
                <a:latin typeface="Cambria" panose="02040503050406030204" pitchFamily="18" charset="0"/>
              </a:rPr>
              <a:t>：</a:t>
            </a:r>
          </a:p>
        </p:txBody>
      </p:sp>
      <p:sp>
        <p:nvSpPr>
          <p:cNvPr id="40" name="箭头: 右弧形 39">
            <a:extLst>
              <a:ext uri="{FF2B5EF4-FFF2-40B4-BE49-F238E27FC236}">
                <a16:creationId xmlns:a16="http://schemas.microsoft.com/office/drawing/2014/main" id="{BB645118-DFFB-41FA-AD11-C4E4233B0EA1}"/>
              </a:ext>
            </a:extLst>
          </p:cNvPr>
          <p:cNvSpPr/>
          <p:nvPr/>
        </p:nvSpPr>
        <p:spPr>
          <a:xfrm>
            <a:off x="8520428" y="1262797"/>
            <a:ext cx="495671" cy="832129"/>
          </a:xfrm>
          <a:prstGeom prst="curved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箭头: 右弧形 40">
            <a:extLst>
              <a:ext uri="{FF2B5EF4-FFF2-40B4-BE49-F238E27FC236}">
                <a16:creationId xmlns:a16="http://schemas.microsoft.com/office/drawing/2014/main" id="{27859992-1D78-4F3C-8020-7174DE0EDFB9}"/>
              </a:ext>
            </a:extLst>
          </p:cNvPr>
          <p:cNvSpPr/>
          <p:nvPr/>
        </p:nvSpPr>
        <p:spPr>
          <a:xfrm>
            <a:off x="8581258" y="2314142"/>
            <a:ext cx="495671" cy="832129"/>
          </a:xfrm>
          <a:prstGeom prst="curved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箭头: 右弧形 41">
            <a:extLst>
              <a:ext uri="{FF2B5EF4-FFF2-40B4-BE49-F238E27FC236}">
                <a16:creationId xmlns:a16="http://schemas.microsoft.com/office/drawing/2014/main" id="{C81394A6-8ADE-4834-8B7E-1BD08A36B5DA}"/>
              </a:ext>
            </a:extLst>
          </p:cNvPr>
          <p:cNvSpPr/>
          <p:nvPr/>
        </p:nvSpPr>
        <p:spPr>
          <a:xfrm>
            <a:off x="8585264" y="3331154"/>
            <a:ext cx="495671" cy="897870"/>
          </a:xfrm>
          <a:prstGeom prst="curved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27">
            <a:extLst>
              <a:ext uri="{FF2B5EF4-FFF2-40B4-BE49-F238E27FC236}">
                <a16:creationId xmlns:a16="http://schemas.microsoft.com/office/drawing/2014/main" id="{E9F524A9-6AFA-4F15-A742-D7E040B5DB4F}"/>
              </a:ext>
            </a:extLst>
          </p:cNvPr>
          <p:cNvSpPr txBox="1"/>
          <p:nvPr/>
        </p:nvSpPr>
        <p:spPr>
          <a:xfrm>
            <a:off x="2603029" y="535888"/>
            <a:ext cx="3824830" cy="369332"/>
          </a:xfrm>
          <a:prstGeom prst="rect">
            <a:avLst/>
          </a:prstGeom>
          <a:noFill/>
        </p:spPr>
        <p:txBody>
          <a:bodyPr wrap="none" rtlCol="0">
            <a:spAutoFit/>
          </a:bodyPr>
          <a:lstStyle/>
          <a:p>
            <a:r>
              <a:rPr lang="en-US" altLang="zh-CN" b="1" u="sng" dirty="0">
                <a:solidFill>
                  <a:srgbClr val="2B558E"/>
                </a:solidFill>
                <a:latin typeface="+mn-ea"/>
                <a:cs typeface="+mn-ea"/>
                <a:sym typeface="+mn-lt"/>
              </a:rPr>
              <a:t>Monitoring utility computation</a:t>
            </a:r>
          </a:p>
        </p:txBody>
      </p:sp>
      <p:sp>
        <p:nvSpPr>
          <p:cNvPr id="44" name="矩形 43">
            <a:extLst>
              <a:ext uri="{FF2B5EF4-FFF2-40B4-BE49-F238E27FC236}">
                <a16:creationId xmlns:a16="http://schemas.microsoft.com/office/drawing/2014/main" id="{18F01F51-3E50-4A2A-91F1-BB8969758B4C}"/>
              </a:ext>
            </a:extLst>
          </p:cNvPr>
          <p:cNvSpPr/>
          <p:nvPr/>
        </p:nvSpPr>
        <p:spPr>
          <a:xfrm>
            <a:off x="2454944" y="587043"/>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7" name="TextBox 77">
            <a:extLst>
              <a:ext uri="{FF2B5EF4-FFF2-40B4-BE49-F238E27FC236}">
                <a16:creationId xmlns:a16="http://schemas.microsoft.com/office/drawing/2014/main" id="{A9D7F8C5-1DB6-4F76-AE96-2A0275DEA7E5}"/>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45" name="文本框 44">
            <a:extLst>
              <a:ext uri="{FF2B5EF4-FFF2-40B4-BE49-F238E27FC236}">
                <a16:creationId xmlns:a16="http://schemas.microsoft.com/office/drawing/2014/main" id="{1FD9DCBD-82E5-426D-88D6-48364C409177}"/>
              </a:ext>
            </a:extLst>
          </p:cNvPr>
          <p:cNvSpPr txBox="1"/>
          <p:nvPr/>
        </p:nvSpPr>
        <p:spPr>
          <a:xfrm>
            <a:off x="6162742" y="5161384"/>
            <a:ext cx="2578270" cy="307777"/>
          </a:xfrm>
          <a:prstGeom prst="rect">
            <a:avLst/>
          </a:prstGeom>
          <a:noFill/>
        </p:spPr>
        <p:txBody>
          <a:bodyPr wrap="none" rtlCol="0">
            <a:spAutoFit/>
          </a:bodyPr>
          <a:lstStyle/>
          <a:p>
            <a:r>
              <a:rPr lang="zh-CN" altLang="en-US" sz="1400" dirty="0">
                <a:solidFill>
                  <a:srgbClr val="FF0000"/>
                </a:solidFill>
                <a:latin typeface="Cambria" panose="02040503050406030204" pitchFamily="18" charset="0"/>
              </a:rPr>
              <a:t>（</a:t>
            </a:r>
            <a:r>
              <a:rPr lang="en-US" altLang="zh-CN" sz="1400" dirty="0">
                <a:solidFill>
                  <a:srgbClr val="FF0000"/>
                </a:solidFill>
                <a:latin typeface="Cambria" panose="02040503050406030204" pitchFamily="18" charset="0"/>
              </a:rPr>
              <a:t>due to charging exclusivity</a:t>
            </a:r>
            <a:r>
              <a:rPr lang="zh-CN" altLang="en-US" sz="1400" dirty="0">
                <a:solidFill>
                  <a:srgbClr val="FF0000"/>
                </a:solidFill>
                <a:latin typeface="Cambria" panose="02040503050406030204" pitchFamily="18" charset="0"/>
              </a:rPr>
              <a:t>）</a:t>
            </a:r>
          </a:p>
        </p:txBody>
      </p:sp>
    </p:spTree>
    <p:extLst>
      <p:ext uri="{BB962C8B-B14F-4D97-AF65-F5344CB8AC3E}">
        <p14:creationId xmlns:p14="http://schemas.microsoft.com/office/powerpoint/2010/main" val="2656620128"/>
      </p:ext>
    </p:extLst>
  </p:cSld>
  <p:clrMapOvr>
    <a:masterClrMapping/>
  </p:clrMapOvr>
  <p:transition spd="med" advTm="10159">
    <p:cover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圆角 28">
            <a:extLst>
              <a:ext uri="{FF2B5EF4-FFF2-40B4-BE49-F238E27FC236}">
                <a16:creationId xmlns:a16="http://schemas.microsoft.com/office/drawing/2014/main" id="{8769E4DC-6D82-406F-ABC3-DFB1FF90FE1C}"/>
              </a:ext>
            </a:extLst>
          </p:cNvPr>
          <p:cNvSpPr/>
          <p:nvPr/>
        </p:nvSpPr>
        <p:spPr>
          <a:xfrm>
            <a:off x="6474605" y="2922021"/>
            <a:ext cx="1193083" cy="469346"/>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id="{1301C604-F5CC-4E81-8C55-600E7BCC57A3}"/>
              </a:ext>
            </a:extLst>
          </p:cNvPr>
          <p:cNvGrpSpPr/>
          <p:nvPr/>
        </p:nvGrpSpPr>
        <p:grpSpPr>
          <a:xfrm>
            <a:off x="1" y="4"/>
            <a:ext cx="2074433" cy="5761308"/>
            <a:chOff x="0" y="0"/>
            <a:chExt cx="2074433" cy="5761308"/>
          </a:xfrm>
        </p:grpSpPr>
        <p:sp>
          <p:nvSpPr>
            <p:cNvPr id="17" name="矩形 16">
              <a:extLst>
                <a:ext uri="{FF2B5EF4-FFF2-40B4-BE49-F238E27FC236}">
                  <a16:creationId xmlns:a16="http://schemas.microsoft.com/office/drawing/2014/main" id="{53C0F8B9-1435-4024-84A4-D7123A912EB0}"/>
                </a:ext>
              </a:extLst>
            </p:cNvPr>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18" name="圆角矩形 34">
              <a:extLst>
                <a:ext uri="{FF2B5EF4-FFF2-40B4-BE49-F238E27FC236}">
                  <a16:creationId xmlns:a16="http://schemas.microsoft.com/office/drawing/2014/main" id="{7BB314CB-BB11-434F-80EC-D7C354E0B27B}"/>
                </a:ext>
              </a:extLst>
            </p:cNvPr>
            <p:cNvSpPr/>
            <p:nvPr/>
          </p:nvSpPr>
          <p:spPr>
            <a:xfrm>
              <a:off x="229007" y="3161158"/>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21" name="椭圆 20">
              <a:extLst>
                <a:ext uri="{FF2B5EF4-FFF2-40B4-BE49-F238E27FC236}">
                  <a16:creationId xmlns:a16="http://schemas.microsoft.com/office/drawing/2014/main" id="{7F02166A-FC50-4FCE-9A20-9741EAE73139}"/>
                </a:ext>
              </a:extLst>
            </p:cNvPr>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矩形: 圆角 14">
            <a:extLst>
              <a:ext uri="{FF2B5EF4-FFF2-40B4-BE49-F238E27FC236}">
                <a16:creationId xmlns:a16="http://schemas.microsoft.com/office/drawing/2014/main" id="{2D3D3C44-8A51-4437-8B43-F0B57852D60D}"/>
              </a:ext>
            </a:extLst>
          </p:cNvPr>
          <p:cNvSpPr/>
          <p:nvPr/>
        </p:nvSpPr>
        <p:spPr>
          <a:xfrm>
            <a:off x="3829855" y="1612247"/>
            <a:ext cx="3744416" cy="91158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左大括号 2">
            <a:extLst>
              <a:ext uri="{FF2B5EF4-FFF2-40B4-BE49-F238E27FC236}">
                <a16:creationId xmlns:a16="http://schemas.microsoft.com/office/drawing/2014/main" id="{E47F271C-8125-4856-BD55-C1424A4A2BC8}"/>
              </a:ext>
            </a:extLst>
          </p:cNvPr>
          <p:cNvSpPr/>
          <p:nvPr/>
        </p:nvSpPr>
        <p:spPr>
          <a:xfrm>
            <a:off x="4139952" y="2872529"/>
            <a:ext cx="360040" cy="2520280"/>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E19433DE-9FA3-4B4F-AFE8-FE4A02DCFBC8}"/>
              </a:ext>
            </a:extLst>
          </p:cNvPr>
          <p:cNvSpPr txBox="1"/>
          <p:nvPr/>
        </p:nvSpPr>
        <p:spPr>
          <a:xfrm>
            <a:off x="2595152" y="3721600"/>
            <a:ext cx="1395653" cy="738664"/>
          </a:xfrm>
          <a:prstGeom prst="rect">
            <a:avLst/>
          </a:prstGeom>
          <a:noFill/>
          <a:ln w="28575">
            <a:solidFill>
              <a:srgbClr val="396AA8"/>
            </a:solidFill>
          </a:ln>
        </p:spPr>
        <p:txBody>
          <a:bodyPr wrap="square" rtlCol="0">
            <a:spAutoFit/>
          </a:bodyPr>
          <a:lstStyle/>
          <a:p>
            <a:pPr algn="ctr"/>
            <a:r>
              <a:rPr lang="en-US" altLang="zh-CN" sz="1400" b="1" dirty="0">
                <a:latin typeface="Cambria" panose="02040503050406030204" pitchFamily="18" charset="0"/>
              </a:rPr>
              <a:t>Energy consumption of WCV</a:t>
            </a:r>
            <a:endParaRPr lang="zh-CN" altLang="en-US" sz="1400" b="1" dirty="0">
              <a:latin typeface="Cambria" panose="02040503050406030204" pitchFamily="18" charset="0"/>
            </a:endParaRPr>
          </a:p>
        </p:txBody>
      </p:sp>
      <p:sp>
        <p:nvSpPr>
          <p:cNvPr id="19" name="文本框 18">
            <a:extLst>
              <a:ext uri="{FF2B5EF4-FFF2-40B4-BE49-F238E27FC236}">
                <a16:creationId xmlns:a16="http://schemas.microsoft.com/office/drawing/2014/main" id="{F495BCFD-3CB6-48C5-9C9C-3D5903B836AD}"/>
              </a:ext>
            </a:extLst>
          </p:cNvPr>
          <p:cNvSpPr txBox="1"/>
          <p:nvPr/>
        </p:nvSpPr>
        <p:spPr>
          <a:xfrm>
            <a:off x="4499995" y="2857501"/>
            <a:ext cx="1815017" cy="800219"/>
          </a:xfrm>
          <a:prstGeom prst="rect">
            <a:avLst/>
          </a:prstGeom>
          <a:noFill/>
        </p:spPr>
        <p:txBody>
          <a:bodyPr wrap="square" rtlCol="0">
            <a:spAutoFit/>
          </a:bodyPr>
          <a:lstStyle/>
          <a:p>
            <a:pPr algn="r"/>
            <a:r>
              <a:rPr lang="en-US" altLang="zh-CN" b="1" dirty="0">
                <a:latin typeface="Cambria" panose="02040503050406030204" pitchFamily="18" charset="0"/>
              </a:rPr>
              <a:t>Charging cost:</a:t>
            </a:r>
          </a:p>
          <a:p>
            <a:pPr algn="ctr"/>
            <a:r>
              <a:rPr lang="zh-CN" altLang="en-US" sz="1400" dirty="0">
                <a:solidFill>
                  <a:srgbClr val="FF0000"/>
                </a:solidFill>
                <a:latin typeface="Cambria" panose="02040503050406030204" pitchFamily="18" charset="0"/>
              </a:rPr>
              <a:t>（</a:t>
            </a:r>
            <a:r>
              <a:rPr lang="en-US" altLang="zh-CN" sz="1400" dirty="0">
                <a:solidFill>
                  <a:srgbClr val="FF0000"/>
                </a:solidFill>
                <a:latin typeface="Cambria" panose="02040503050406030204" pitchFamily="18" charset="0"/>
              </a:rPr>
              <a:t>Consumption of charging sensors</a:t>
            </a:r>
            <a:r>
              <a:rPr lang="zh-CN" altLang="en-US" sz="1400" dirty="0">
                <a:solidFill>
                  <a:srgbClr val="FF0000"/>
                </a:solidFill>
                <a:latin typeface="Cambria" panose="02040503050406030204" pitchFamily="18" charset="0"/>
              </a:rPr>
              <a:t>）</a:t>
            </a:r>
          </a:p>
        </p:txBody>
      </p:sp>
      <p:sp>
        <p:nvSpPr>
          <p:cNvPr id="22" name="文本框 21">
            <a:extLst>
              <a:ext uri="{FF2B5EF4-FFF2-40B4-BE49-F238E27FC236}">
                <a16:creationId xmlns:a16="http://schemas.microsoft.com/office/drawing/2014/main" id="{7D683CC3-DCC4-4B93-998A-806A9447CE85}"/>
              </a:ext>
            </a:extLst>
          </p:cNvPr>
          <p:cNvSpPr txBox="1"/>
          <p:nvPr/>
        </p:nvSpPr>
        <p:spPr>
          <a:xfrm>
            <a:off x="4520686" y="4743817"/>
            <a:ext cx="1815017" cy="1077218"/>
          </a:xfrm>
          <a:prstGeom prst="rect">
            <a:avLst/>
          </a:prstGeom>
          <a:noFill/>
        </p:spPr>
        <p:txBody>
          <a:bodyPr wrap="square" rtlCol="0">
            <a:spAutoFit/>
          </a:bodyPr>
          <a:lstStyle/>
          <a:p>
            <a:pPr algn="r"/>
            <a:r>
              <a:rPr lang="en-US" altLang="zh-CN" b="1" dirty="0">
                <a:latin typeface="Cambria" panose="02040503050406030204" pitchFamily="18" charset="0"/>
              </a:rPr>
              <a:t>Traveling cost:</a:t>
            </a:r>
          </a:p>
          <a:p>
            <a:pPr algn="ctr"/>
            <a:r>
              <a:rPr lang="zh-CN" altLang="en-US" sz="1400" dirty="0">
                <a:solidFill>
                  <a:srgbClr val="FF0000"/>
                </a:solidFill>
                <a:latin typeface="Cambria" panose="02040503050406030204" pitchFamily="18" charset="0"/>
              </a:rPr>
              <a:t>（</a:t>
            </a:r>
            <a:r>
              <a:rPr lang="en-US" altLang="zh-CN" sz="1400" dirty="0">
                <a:solidFill>
                  <a:srgbClr val="FF0000"/>
                </a:solidFill>
                <a:latin typeface="Cambria" panose="02040503050406030204" pitchFamily="18" charset="0"/>
              </a:rPr>
              <a:t>Consumption of traveling</a:t>
            </a:r>
            <a:r>
              <a:rPr lang="zh-CN" altLang="en-US" sz="1400" dirty="0">
                <a:solidFill>
                  <a:srgbClr val="FF0000"/>
                </a:solidFill>
                <a:latin typeface="Cambria" panose="02040503050406030204" pitchFamily="18" charset="0"/>
              </a:rPr>
              <a:t>）</a:t>
            </a:r>
          </a:p>
          <a:p>
            <a:pPr algn="ctr"/>
            <a:endParaRPr lang="zh-CN" altLang="en-US" b="1" dirty="0"/>
          </a:p>
        </p:txBody>
      </p:sp>
      <p:sp>
        <p:nvSpPr>
          <p:cNvPr id="5" name="文本框 4">
            <a:extLst>
              <a:ext uri="{FF2B5EF4-FFF2-40B4-BE49-F238E27FC236}">
                <a16:creationId xmlns:a16="http://schemas.microsoft.com/office/drawing/2014/main" id="{2DF05676-030F-4D80-ADEA-92CFB0F543A9}"/>
              </a:ext>
            </a:extLst>
          </p:cNvPr>
          <p:cNvSpPr txBox="1"/>
          <p:nvPr/>
        </p:nvSpPr>
        <p:spPr>
          <a:xfrm>
            <a:off x="2688797" y="1234415"/>
            <a:ext cx="4340675" cy="338554"/>
          </a:xfrm>
          <a:prstGeom prst="rect">
            <a:avLst/>
          </a:prstGeom>
          <a:noFill/>
        </p:spPr>
        <p:txBody>
          <a:bodyPr wrap="none" rtlCol="0">
            <a:spAutoFit/>
          </a:bodyPr>
          <a:lstStyle/>
          <a:p>
            <a:r>
              <a:rPr lang="en-US" altLang="zh-CN" sz="1600" b="1" dirty="0">
                <a:latin typeface="Cambria" panose="02040503050406030204" pitchFamily="18" charset="0"/>
              </a:rPr>
              <a:t>The power transmission model is as follows:</a:t>
            </a:r>
            <a:endParaRPr lang="zh-CN" altLang="en-US" sz="1600" b="1" dirty="0">
              <a:latin typeface="Cambria" panose="02040503050406030204" pitchFamily="18" charset="0"/>
            </a:endParaRPr>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835A8E2D-606E-4397-B2EA-42A31436E666}"/>
                  </a:ext>
                </a:extLst>
              </p:cNvPr>
              <p:cNvSpPr/>
              <p:nvPr/>
            </p:nvSpPr>
            <p:spPr>
              <a:xfrm>
                <a:off x="3408156" y="1598239"/>
                <a:ext cx="4572000" cy="890052"/>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r>
                        <a:rPr lang="zh-CN" altLang="en-US" sz="1400" i="1">
                          <a:latin typeface="Cambria Math" panose="02040503050406030204" pitchFamily="18" charset="0"/>
                        </a:rPr>
                        <m:t>𝑒</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r>
                            <a:rPr lang="zh-CN" altLang="en-US" sz="1400" i="1">
                              <a:latin typeface="Cambria Math" panose="02040503050406030204" pitchFamily="18" charset="0"/>
                            </a:rPr>
                            <m:t>𝑥</m:t>
                          </m:r>
                        </m:e>
                      </m:d>
                      <m:r>
                        <a:rPr lang="zh-CN" altLang="en-US" sz="1400">
                          <a:latin typeface="Cambria Math" panose="02040503050406030204" pitchFamily="18" charset="0"/>
                        </a:rPr>
                        <m:t>=</m:t>
                      </m:r>
                      <m:d>
                        <m:dPr>
                          <m:begChr m:val="{"/>
                          <m:endChr m:val=""/>
                          <m:ctrlPr>
                            <a:rPr lang="zh-CN" altLang="en-US" sz="1400" i="1">
                              <a:latin typeface="Cambria Math" panose="02040503050406030204" pitchFamily="18" charset="0"/>
                            </a:rPr>
                          </m:ctrlPr>
                        </m:dPr>
                        <m:e>
                          <m:eqArr>
                            <m:eqArrPr>
                              <m:ctrlPr>
                                <a:rPr lang="zh-CN" altLang="en-US" sz="1400" i="1">
                                  <a:latin typeface="Cambria Math" panose="02040503050406030204" pitchFamily="18" charset="0"/>
                                </a:rPr>
                              </m:ctrlPr>
                            </m:eqArrPr>
                            <m:e>
                              <m:r>
                                <a:rPr lang="zh-CN" altLang="en-US" sz="1400">
                                  <a:latin typeface="Cambria Math" panose="02040503050406030204" pitchFamily="18" charset="0"/>
                                </a:rPr>
                                <m:t>&amp;</m:t>
                              </m:r>
                              <m:f>
                                <m:fPr>
                                  <m:ctrlPr>
                                    <a:rPr lang="zh-CN" altLang="en-US" sz="1400" i="1">
                                      <a:latin typeface="Cambria Math" panose="02040503050406030204" pitchFamily="18" charset="0"/>
                                    </a:rPr>
                                  </m:ctrlPr>
                                </m:fPr>
                                <m:num>
                                  <m:r>
                                    <a:rPr lang="zh-CN" altLang="en-US" sz="1400" i="1">
                                      <a:latin typeface="Cambria Math" panose="02040503050406030204" pitchFamily="18" charset="0"/>
                                    </a:rPr>
                                    <m:t>𝜑</m:t>
                                  </m:r>
                                </m:num>
                                <m:den>
                                  <m:sSup>
                                    <m:sSupPr>
                                      <m:ctrlPr>
                                        <a:rPr lang="zh-CN" altLang="en-US" sz="1400" i="1">
                                          <a:latin typeface="Cambria Math" panose="02040503050406030204" pitchFamily="18" charset="0"/>
                                        </a:rPr>
                                      </m:ctrlPr>
                                    </m:sSupPr>
                                    <m:e>
                                      <m:d>
                                        <m:dPr>
                                          <m:ctrlPr>
                                            <a:rPr lang="zh-CN" altLang="en-US" sz="1400" i="1">
                                              <a:latin typeface="Cambria Math" panose="02040503050406030204" pitchFamily="18" charset="0"/>
                                            </a:rPr>
                                          </m:ctrlPr>
                                        </m:dPr>
                                        <m:e>
                                          <m:r>
                                            <a:rPr lang="zh-CN" altLang="en-US" sz="1400" i="1">
                                              <a:latin typeface="Cambria Math" panose="02040503050406030204" pitchFamily="18" charset="0"/>
                                            </a:rPr>
                                            <m:t>𝛿</m:t>
                                          </m:r>
                                          <m:r>
                                            <a:rPr lang="zh-CN" altLang="en-US" sz="1400">
                                              <a:latin typeface="Cambria Math" panose="02040503050406030204" pitchFamily="18" charset="0"/>
                                            </a:rPr>
                                            <m:t>+</m:t>
                                          </m:r>
                                          <m:r>
                                            <a:rPr lang="zh-CN" altLang="en-US" sz="1400" i="1">
                                              <a:latin typeface="Cambria Math" panose="02040503050406030204" pitchFamily="18" charset="0"/>
                                            </a:rPr>
                                            <m:t>𝑑</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r>
                                            <a:rPr lang="zh-CN" altLang="en-US" sz="1400" i="1">
                                              <a:latin typeface="Cambria Math" panose="02040503050406030204" pitchFamily="18" charset="0"/>
                                            </a:rPr>
                                            <m:t>𝑥</m:t>
                                          </m:r>
                                          <m:r>
                                            <a:rPr lang="zh-CN" altLang="en-US" sz="1400">
                                              <a:latin typeface="Cambria Math" panose="02040503050406030204" pitchFamily="18" charset="0"/>
                                            </a:rPr>
                                            <m:t>)</m:t>
                                          </m:r>
                                        </m:e>
                                      </m:d>
                                    </m:e>
                                    <m:sup>
                                      <m:r>
                                        <a:rPr lang="zh-CN" altLang="en-US" sz="1400">
                                          <a:latin typeface="Cambria Math" panose="02040503050406030204" pitchFamily="18" charset="0"/>
                                        </a:rPr>
                                        <m:t>2</m:t>
                                      </m:r>
                                    </m:sup>
                                  </m:sSup>
                                </m:den>
                              </m:f>
                              <m:r>
                                <a:rPr lang="zh-CN" altLang="en-US" sz="1400">
                                  <a:latin typeface="Cambria Math" panose="02040503050406030204" pitchFamily="18" charset="0"/>
                                </a:rPr>
                                <m:t>,    </m:t>
                              </m:r>
                              <m:r>
                                <a:rPr lang="zh-CN" altLang="en-US" sz="1400" i="1">
                                  <a:latin typeface="Cambria Math" panose="02040503050406030204" pitchFamily="18" charset="0"/>
                                </a:rPr>
                                <m:t>𝑑</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r>
                                    <a:rPr lang="zh-CN" altLang="en-US" sz="1400" i="1">
                                      <a:latin typeface="Cambria Math" panose="02040503050406030204" pitchFamily="18" charset="0"/>
                                    </a:rPr>
                                    <m:t>𝑥</m:t>
                                  </m:r>
                                </m:e>
                              </m:d>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𝐷</m:t>
                                  </m:r>
                                </m:e>
                                <m:sub>
                                  <m:r>
                                    <a:rPr lang="zh-CN" altLang="en-US" sz="1400" i="1">
                                      <a:latin typeface="Cambria Math" panose="02040503050406030204" pitchFamily="18" charset="0"/>
                                    </a:rPr>
                                    <m:t>𝑐</m:t>
                                  </m:r>
                                </m:sub>
                              </m:sSub>
                            </m:e>
                            <m:e>
                              <m:r>
                                <a:rPr lang="zh-CN" altLang="en-US" sz="1400">
                                  <a:latin typeface="Cambria Math" panose="02040503050406030204" pitchFamily="18" charset="0"/>
                                </a:rPr>
                                <m:t>&amp;0,                      </m:t>
                              </m:r>
                              <m:r>
                                <a:rPr lang="en-US" altLang="zh-CN" sz="1400">
                                  <a:latin typeface="Cambria Math" panose="02040503050406030204" pitchFamily="18" charset="0"/>
                                </a:rPr>
                                <m:t>        </m:t>
                              </m:r>
                              <m:r>
                                <a:rPr lang="zh-CN" altLang="en-US" sz="1400" i="1">
                                  <a:latin typeface="Cambria Math" panose="02040503050406030204" pitchFamily="18" charset="0"/>
                                </a:rPr>
                                <m:t>𝑑</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r>
                                    <a:rPr lang="zh-CN" altLang="en-US" sz="1400" i="1">
                                      <a:latin typeface="Cambria Math" panose="02040503050406030204" pitchFamily="18" charset="0"/>
                                    </a:rPr>
                                    <m:t>𝑥</m:t>
                                  </m:r>
                                </m:e>
                              </m:d>
                              <m:r>
                                <a:rPr lang="zh-CN" altLang="en-US" sz="1400">
                                  <a:latin typeface="Cambria Math" panose="02040503050406030204" pitchFamily="18" charset="0"/>
                                </a:rPr>
                                <m:t>&gt;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𝐷</m:t>
                                  </m:r>
                                </m:e>
                                <m:sub>
                                  <m:r>
                                    <a:rPr lang="zh-CN" altLang="en-US" sz="1400" i="1">
                                      <a:latin typeface="Cambria Math" panose="02040503050406030204" pitchFamily="18" charset="0"/>
                                    </a:rPr>
                                    <m:t>𝑐</m:t>
                                  </m:r>
                                </m:sub>
                              </m:sSub>
                            </m:e>
                          </m:eqArr>
                        </m:e>
                      </m:d>
                    </m:oMath>
                  </m:oMathPara>
                </a14:m>
                <a:endParaRPr lang="zh-CN" altLang="en-US" sz="1400" dirty="0"/>
              </a:p>
            </p:txBody>
          </p:sp>
        </mc:Choice>
        <mc:Fallback xmlns="">
          <p:sp>
            <p:nvSpPr>
              <p:cNvPr id="6" name="矩形 5">
                <a:extLst>
                  <a:ext uri="{FF2B5EF4-FFF2-40B4-BE49-F238E27FC236}">
                    <a16:creationId xmlns:a16="http://schemas.microsoft.com/office/drawing/2014/main" id="{835A8E2D-606E-4397-B2EA-42A31436E666}"/>
                  </a:ext>
                </a:extLst>
              </p:cNvPr>
              <p:cNvSpPr>
                <a:spLocks noRot="1" noChangeAspect="1" noMove="1" noResize="1" noEditPoints="1" noAdjustHandles="1" noChangeArrowheads="1" noChangeShapeType="1" noTextEdit="1"/>
              </p:cNvSpPr>
              <p:nvPr/>
            </p:nvSpPr>
            <p:spPr>
              <a:xfrm>
                <a:off x="3408156" y="1598239"/>
                <a:ext cx="4572000" cy="890052"/>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4AFAFB92-07E5-45E1-9A54-20541A98E4C9}"/>
                  </a:ext>
                </a:extLst>
              </p:cNvPr>
              <p:cNvSpPr/>
              <p:nvPr/>
            </p:nvSpPr>
            <p:spPr>
              <a:xfrm>
                <a:off x="6474604" y="2965816"/>
                <a:ext cx="1193084" cy="3621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𝐶</m:t>
                          </m:r>
                        </m:e>
                        <m:sub>
                          <m:r>
                            <a:rPr lang="zh-CN" altLang="en-US" sz="1400" i="1">
                              <a:latin typeface="Cambria Math" panose="02040503050406030204" pitchFamily="18" charset="0"/>
                            </a:rPr>
                            <m:t>𝑘</m:t>
                          </m:r>
                        </m:sub>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𝑐</m:t>
                              </m:r>
                            </m:e>
                          </m:d>
                        </m:sup>
                      </m:sSubSup>
                      <m:r>
                        <a:rPr lang="zh-CN" altLang="en-US" sz="1400">
                          <a:latin typeface="Cambria Math" panose="02040503050406030204" pitchFamily="18" charset="0"/>
                        </a:rPr>
                        <m:t>=</m:t>
                      </m:r>
                      <m:r>
                        <a:rPr lang="zh-CN" altLang="en-US" sz="1400" i="1">
                          <a:latin typeface="Cambria Math" panose="02040503050406030204" pitchFamily="18" charset="0"/>
                        </a:rPr>
                        <m:t>𝛽</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𝜏</m:t>
                          </m:r>
                        </m:e>
                        <m:sub>
                          <m:r>
                            <a:rPr lang="zh-CN" altLang="en-US" sz="1400" i="1">
                              <a:latin typeface="Cambria Math" panose="02040503050406030204" pitchFamily="18" charset="0"/>
                            </a:rPr>
                            <m:t>𝑘</m:t>
                          </m:r>
                        </m:sub>
                      </m:sSub>
                    </m:oMath>
                  </m:oMathPara>
                </a14:m>
                <a:endParaRPr lang="zh-CN" altLang="en-US" sz="1400" dirty="0"/>
              </a:p>
            </p:txBody>
          </p:sp>
        </mc:Choice>
        <mc:Fallback xmlns="">
          <p:sp>
            <p:nvSpPr>
              <p:cNvPr id="7" name="矩形 6">
                <a:extLst>
                  <a:ext uri="{FF2B5EF4-FFF2-40B4-BE49-F238E27FC236}">
                    <a16:creationId xmlns:a16="http://schemas.microsoft.com/office/drawing/2014/main" id="{4AFAFB92-07E5-45E1-9A54-20541A98E4C9}"/>
                  </a:ext>
                </a:extLst>
              </p:cNvPr>
              <p:cNvSpPr>
                <a:spLocks noRot="1" noChangeAspect="1" noMove="1" noResize="1" noEditPoints="1" noAdjustHandles="1" noChangeArrowheads="1" noChangeShapeType="1" noTextEdit="1"/>
              </p:cNvSpPr>
              <p:nvPr/>
            </p:nvSpPr>
            <p:spPr>
              <a:xfrm>
                <a:off x="6474604" y="2965816"/>
                <a:ext cx="1193084" cy="362150"/>
              </a:xfrm>
              <a:prstGeom prst="rect">
                <a:avLst/>
              </a:prstGeom>
              <a:blipFill>
                <a:blip r:embed="rId5"/>
                <a:stretch>
                  <a:fillRect b="-5085"/>
                </a:stretch>
              </a:blipFill>
            </p:spPr>
            <p:txBody>
              <a:bodyPr/>
              <a:lstStyle/>
              <a:p>
                <a:r>
                  <a:rPr lang="zh-CN" altLang="en-US">
                    <a:noFill/>
                  </a:rPr>
                  <a:t> </a:t>
                </a:r>
              </a:p>
            </p:txBody>
          </p:sp>
        </mc:Fallback>
      </mc:AlternateContent>
      <p:sp>
        <p:nvSpPr>
          <p:cNvPr id="30" name="矩形: 圆角 29">
            <a:extLst>
              <a:ext uri="{FF2B5EF4-FFF2-40B4-BE49-F238E27FC236}">
                <a16:creationId xmlns:a16="http://schemas.microsoft.com/office/drawing/2014/main" id="{638A07F7-6DB3-49C9-8CD8-741651D77E9E}"/>
              </a:ext>
            </a:extLst>
          </p:cNvPr>
          <p:cNvSpPr/>
          <p:nvPr/>
        </p:nvSpPr>
        <p:spPr>
          <a:xfrm>
            <a:off x="6415207" y="3613252"/>
            <a:ext cx="2078710" cy="620533"/>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AFE86EA1-AD6F-4972-AB40-50369EF07010}"/>
                  </a:ext>
                </a:extLst>
              </p:cNvPr>
              <p:cNvSpPr/>
              <p:nvPr/>
            </p:nvSpPr>
            <p:spPr>
              <a:xfrm>
                <a:off x="6415208" y="3650979"/>
                <a:ext cx="2078710" cy="5450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𝜏</m:t>
                          </m:r>
                        </m:e>
                        <m:sub>
                          <m:r>
                            <a:rPr lang="zh-CN" altLang="en-US" sz="1400" i="1">
                              <a:latin typeface="Cambria Math" panose="02040503050406030204" pitchFamily="18" charset="0"/>
                            </a:rPr>
                            <m:t>𝑘</m:t>
                          </m:r>
                        </m:sub>
                      </m:sSub>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m:rPr>
                              <m:sty m:val="p"/>
                            </m:rPr>
                            <a:rPr lang="zh-CN" altLang="en-US" sz="1400">
                              <a:latin typeface="Cambria Math" panose="02040503050406030204" pitchFamily="18" charset="0"/>
                            </a:rPr>
                            <m:t>max</m:t>
                          </m:r>
                        </m:e>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𝑆</m:t>
                              </m:r>
                            </m:e>
                            <m:sub>
                              <m:r>
                                <a:rPr lang="zh-CN" altLang="en-US" sz="1400" i="1">
                                  <a:latin typeface="Cambria Math" panose="02040503050406030204" pitchFamily="18" charset="0"/>
                                </a:rPr>
                                <m:t>𝑘</m:t>
                              </m:r>
                            </m:sub>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𝑐</m:t>
                                  </m:r>
                                </m:e>
                              </m:d>
                            </m:sup>
                          </m:sSubSup>
                        </m:sub>
                      </m:sSub>
                      <m:f>
                        <m:fPr>
                          <m:ctrlPr>
                            <a:rPr lang="zh-CN" altLang="en-US" sz="1400" i="1">
                              <a:latin typeface="Cambria Math" panose="02040503050406030204" pitchFamily="18" charset="0"/>
                            </a:rPr>
                          </m:ctrlPr>
                        </m:fPr>
                        <m:num>
                          <m:r>
                            <a:rPr lang="zh-CN" altLang="en-US" sz="1400" i="1">
                              <a:latin typeface="Cambria Math" panose="02040503050406030204" pitchFamily="18" charset="0"/>
                            </a:rPr>
                            <m:t>𝑐</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𝑒</m:t>
                              </m:r>
                            </m:e>
                            <m:sub>
                              <m:r>
                                <a:rPr lang="zh-CN" altLang="en-US" sz="1400" i="1">
                                  <a:latin typeface="Cambria Math" panose="02040503050406030204" pitchFamily="18" charset="0"/>
                                </a:rPr>
                                <m:t>𝑗</m:t>
                              </m:r>
                            </m:sub>
                          </m:sSub>
                        </m:num>
                        <m:den>
                          <m:d>
                            <m:dPr>
                              <m:begChr m:val=""/>
                              <m:ctrlPr>
                                <a:rPr lang="zh-CN" altLang="en-US" sz="1400" i="1">
                                  <a:latin typeface="Cambria Math" panose="02040503050406030204" pitchFamily="18" charset="0"/>
                                </a:rPr>
                              </m:ctrlPr>
                            </m:dPr>
                            <m:e>
                              <m:r>
                                <a:rPr lang="zh-CN" altLang="en-US" sz="1400" i="1">
                                  <a:latin typeface="Cambria Math" panose="02040503050406030204" pitchFamily="18" charset="0"/>
                                </a:rPr>
                                <m:t>𝑒</m:t>
                              </m:r>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𝑥</m:t>
                                  </m:r>
                                </m:e>
                                <m:sub>
                                  <m:r>
                                    <a:rPr lang="zh-CN" altLang="en-US" sz="1400" i="1">
                                      <a:latin typeface="Cambria Math" panose="02040503050406030204" pitchFamily="18" charset="0"/>
                                    </a:rPr>
                                    <m:t>𝑘</m:t>
                                  </m:r>
                                </m:sub>
                              </m:sSub>
                            </m:e>
                          </m:d>
                        </m:den>
                      </m:f>
                    </m:oMath>
                  </m:oMathPara>
                </a14:m>
                <a:endParaRPr lang="zh-CN" altLang="en-US" sz="1400" dirty="0"/>
              </a:p>
            </p:txBody>
          </p:sp>
        </mc:Choice>
        <mc:Fallback xmlns="">
          <p:sp>
            <p:nvSpPr>
              <p:cNvPr id="8" name="矩形 7">
                <a:extLst>
                  <a:ext uri="{FF2B5EF4-FFF2-40B4-BE49-F238E27FC236}">
                    <a16:creationId xmlns:a16="http://schemas.microsoft.com/office/drawing/2014/main" id="{AFE86EA1-AD6F-4972-AB40-50369EF07010}"/>
                  </a:ext>
                </a:extLst>
              </p:cNvPr>
              <p:cNvSpPr>
                <a:spLocks noRot="1" noChangeAspect="1" noMove="1" noResize="1" noEditPoints="1" noAdjustHandles="1" noChangeArrowheads="1" noChangeShapeType="1" noTextEdit="1"/>
              </p:cNvSpPr>
              <p:nvPr/>
            </p:nvSpPr>
            <p:spPr>
              <a:xfrm>
                <a:off x="6415208" y="3650979"/>
                <a:ext cx="2078710" cy="545086"/>
              </a:xfrm>
              <a:prstGeom prst="rect">
                <a:avLst/>
              </a:prstGeom>
              <a:blipFill>
                <a:blip r:embed="rId6"/>
                <a:stretch>
                  <a:fillRect t="-46067" r="-22581" b="-130337"/>
                </a:stretch>
              </a:blipFill>
            </p:spPr>
            <p:txBody>
              <a:bodyPr/>
              <a:lstStyle/>
              <a:p>
                <a:r>
                  <a:rPr lang="zh-CN" altLang="en-US">
                    <a:noFill/>
                  </a:rPr>
                  <a:t> </a:t>
                </a:r>
              </a:p>
            </p:txBody>
          </p:sp>
        </mc:Fallback>
      </mc:AlternateContent>
      <p:sp>
        <p:nvSpPr>
          <p:cNvPr id="31" name="矩形: 圆角 30">
            <a:extLst>
              <a:ext uri="{FF2B5EF4-FFF2-40B4-BE49-F238E27FC236}">
                <a16:creationId xmlns:a16="http://schemas.microsoft.com/office/drawing/2014/main" id="{E04A87DC-2DDF-4300-A27E-5F4CA0A6453D}"/>
              </a:ext>
            </a:extLst>
          </p:cNvPr>
          <p:cNvSpPr/>
          <p:nvPr/>
        </p:nvSpPr>
        <p:spPr>
          <a:xfrm>
            <a:off x="6415205" y="4717716"/>
            <a:ext cx="2195882" cy="444040"/>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98D467FA-8035-4800-A0F2-4F59B977A9AA}"/>
                  </a:ext>
                </a:extLst>
              </p:cNvPr>
              <p:cNvSpPr/>
              <p:nvPr/>
            </p:nvSpPr>
            <p:spPr>
              <a:xfrm>
                <a:off x="6389200" y="4755829"/>
                <a:ext cx="2221890" cy="3395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ctrlPr>
                            <a:rPr lang="zh-CN" altLang="en-US" sz="1400" i="1">
                              <a:latin typeface="Cambria Math" panose="02040503050406030204" pitchFamily="18" charset="0"/>
                            </a:rPr>
                          </m:ctrlPr>
                        </m:dPr>
                        <m:e>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𝐶</m:t>
                              </m:r>
                            </m:e>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sup>
                          </m:s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e>
                          </m:d>
                          <m:r>
                            <a:rPr lang="zh-CN" altLang="en-US" sz="1400">
                              <a:latin typeface="Cambria Math" panose="02040503050406030204" pitchFamily="18" charset="0"/>
                            </a:rPr>
                            <m:t>=</m:t>
                          </m:r>
                          <m:r>
                            <a:rPr lang="zh-CN" altLang="en-US" sz="1400" i="1">
                              <a:latin typeface="Cambria Math" panose="02040503050406030204" pitchFamily="18" charset="0"/>
                            </a:rPr>
                            <m:t>𝛼</m:t>
                          </m:r>
                          <m:r>
                            <a:rPr lang="zh-CN" altLang="en-US" sz="1400">
                              <a:latin typeface="Cambria Math" panose="02040503050406030204" pitchFamily="18" charset="0"/>
                            </a:rPr>
                            <m:t>∙</m:t>
                          </m:r>
                          <m:r>
                            <a:rPr lang="zh-CN" altLang="en-US" sz="1400">
                              <a:latin typeface="Cambria Math" panose="02040503050406030204" pitchFamily="18" charset="0"/>
                            </a:rPr>
                            <m:t>ℒ</m:t>
                          </m:r>
                          <m:r>
                            <a:rPr lang="zh-CN" altLang="en-US" sz="1400">
                              <a:latin typeface="Cambria Math" panose="02040503050406030204" pitchFamily="18" charset="0"/>
                            </a:rPr>
                            <m:t>(</m:t>
                          </m:r>
                          <m:r>
                            <a:rPr lang="zh-CN" altLang="en-US" sz="1400" i="1">
                              <a:latin typeface="Cambria Math" panose="02040503050406030204" pitchFamily="18" charset="0"/>
                            </a:rPr>
                            <m:t>𝑋</m:t>
                          </m:r>
                          <m:r>
                            <a:rPr lang="zh-CN" altLang="en-US" sz="1400">
                              <a:latin typeface="Cambria Math" panose="02040503050406030204" pitchFamily="18" charset="0"/>
                            </a:rPr>
                            <m:t>∪{</m:t>
                          </m:r>
                          <m:r>
                            <a:rPr lang="zh-CN" altLang="en-US" sz="1400" i="1">
                              <a:latin typeface="Cambria Math" panose="02040503050406030204" pitchFamily="18" charset="0"/>
                            </a:rPr>
                            <m:t>𝐵𝑆</m:t>
                          </m:r>
                          <m:r>
                            <a:rPr lang="zh-CN" altLang="en-US" sz="1400">
                              <a:latin typeface="Cambria Math" panose="02040503050406030204" pitchFamily="18" charset="0"/>
                            </a:rPr>
                            <m:t>}</m:t>
                          </m:r>
                        </m:e>
                      </m:d>
                    </m:oMath>
                  </m:oMathPara>
                </a14:m>
                <a:endParaRPr lang="zh-CN" altLang="en-US" sz="1400" dirty="0"/>
              </a:p>
            </p:txBody>
          </p:sp>
        </mc:Choice>
        <mc:Fallback xmlns="">
          <p:sp>
            <p:nvSpPr>
              <p:cNvPr id="9" name="矩形 8">
                <a:extLst>
                  <a:ext uri="{FF2B5EF4-FFF2-40B4-BE49-F238E27FC236}">
                    <a16:creationId xmlns:a16="http://schemas.microsoft.com/office/drawing/2014/main" id="{98D467FA-8035-4800-A0F2-4F59B977A9AA}"/>
                  </a:ext>
                </a:extLst>
              </p:cNvPr>
              <p:cNvSpPr>
                <a:spLocks noRot="1" noChangeAspect="1" noMove="1" noResize="1" noEditPoints="1" noAdjustHandles="1" noChangeArrowheads="1" noChangeShapeType="1" noTextEdit="1"/>
              </p:cNvSpPr>
              <p:nvPr/>
            </p:nvSpPr>
            <p:spPr>
              <a:xfrm>
                <a:off x="6389200" y="4755829"/>
                <a:ext cx="2221890" cy="339517"/>
              </a:xfrm>
              <a:prstGeom prst="rect">
                <a:avLst/>
              </a:prstGeom>
              <a:blipFill>
                <a:blip r:embed="rId7"/>
                <a:stretch>
                  <a:fillRect t="-132143" r="-20822" b="-207143"/>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AB811007-C124-4BEA-BA5D-B0ED86607D15}"/>
              </a:ext>
            </a:extLst>
          </p:cNvPr>
          <p:cNvSpPr txBox="1"/>
          <p:nvPr/>
        </p:nvSpPr>
        <p:spPr>
          <a:xfrm>
            <a:off x="5745984" y="3758319"/>
            <a:ext cx="669222" cy="307777"/>
          </a:xfrm>
          <a:prstGeom prst="rect">
            <a:avLst/>
          </a:prstGeom>
          <a:noFill/>
        </p:spPr>
        <p:txBody>
          <a:bodyPr wrap="none" rtlCol="0">
            <a:spAutoFit/>
          </a:bodyPr>
          <a:lstStyle/>
          <a:p>
            <a:r>
              <a:rPr lang="en-US" altLang="zh-CN" sz="1400" dirty="0">
                <a:latin typeface="Cambria" panose="02040503050406030204" pitchFamily="18" charset="0"/>
              </a:rPr>
              <a:t>where</a:t>
            </a:r>
            <a:endParaRPr lang="zh-CN" altLang="en-US" sz="1400" dirty="0">
              <a:latin typeface="Cambria" panose="02040503050406030204" pitchFamily="18" charset="0"/>
            </a:endParaRPr>
          </a:p>
        </p:txBody>
      </p:sp>
      <p:cxnSp>
        <p:nvCxnSpPr>
          <p:cNvPr id="14" name="直接连接符 13">
            <a:extLst>
              <a:ext uri="{FF2B5EF4-FFF2-40B4-BE49-F238E27FC236}">
                <a16:creationId xmlns:a16="http://schemas.microsoft.com/office/drawing/2014/main" id="{2C2E4DCC-19C3-4E1B-8C1F-92F28E9B27DC}"/>
              </a:ext>
            </a:extLst>
          </p:cNvPr>
          <p:cNvCxnSpPr/>
          <p:nvPr/>
        </p:nvCxnSpPr>
        <p:spPr>
          <a:xfrm>
            <a:off x="2627788" y="2713484"/>
            <a:ext cx="6192688"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33" name="TextBox 27">
            <a:extLst>
              <a:ext uri="{FF2B5EF4-FFF2-40B4-BE49-F238E27FC236}">
                <a16:creationId xmlns:a16="http://schemas.microsoft.com/office/drawing/2014/main" id="{DAC59ADB-E830-4144-B8F2-DC15FC49791B}"/>
              </a:ext>
            </a:extLst>
          </p:cNvPr>
          <p:cNvSpPr txBox="1"/>
          <p:nvPr/>
        </p:nvSpPr>
        <p:spPr>
          <a:xfrm>
            <a:off x="2668525" y="789413"/>
            <a:ext cx="2251257" cy="400110"/>
          </a:xfrm>
          <a:prstGeom prst="rect">
            <a:avLst/>
          </a:prstGeom>
          <a:noFill/>
        </p:spPr>
        <p:txBody>
          <a:bodyPr wrap="none" rtlCol="0">
            <a:spAutoFit/>
          </a:bodyPr>
          <a:lstStyle/>
          <a:p>
            <a:r>
              <a:rPr lang="en-US" altLang="zh-CN" sz="2000" b="1" u="sng" dirty="0">
                <a:solidFill>
                  <a:srgbClr val="2B558E"/>
                </a:solidFill>
                <a:cs typeface="+mn-ea"/>
                <a:sym typeface="+mn-lt"/>
              </a:rPr>
              <a:t>Charging model</a:t>
            </a:r>
            <a:endParaRPr lang="zh-CN" altLang="en-US" sz="2000" b="1" u="sng" dirty="0">
              <a:solidFill>
                <a:srgbClr val="2B558E"/>
              </a:solidFill>
              <a:cs typeface="+mn-ea"/>
              <a:sym typeface="+mn-lt"/>
            </a:endParaRPr>
          </a:p>
        </p:txBody>
      </p:sp>
      <p:sp>
        <p:nvSpPr>
          <p:cNvPr id="34" name="矩形 33">
            <a:extLst>
              <a:ext uri="{FF2B5EF4-FFF2-40B4-BE49-F238E27FC236}">
                <a16:creationId xmlns:a16="http://schemas.microsoft.com/office/drawing/2014/main" id="{696F6B0F-999C-4D57-8867-B627782B370C}"/>
              </a:ext>
            </a:extLst>
          </p:cNvPr>
          <p:cNvSpPr/>
          <p:nvPr/>
        </p:nvSpPr>
        <p:spPr>
          <a:xfrm>
            <a:off x="2520439" y="840568"/>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5" name="TextBox 77">
            <a:extLst>
              <a:ext uri="{FF2B5EF4-FFF2-40B4-BE49-F238E27FC236}">
                <a16:creationId xmlns:a16="http://schemas.microsoft.com/office/drawing/2014/main" id="{D1C19A1C-B2A4-4535-B703-6F5FB012201D}"/>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3242023023"/>
      </p:ext>
    </p:extLst>
  </p:cSld>
  <p:clrMapOvr>
    <a:masterClrMapping/>
  </p:clrMapOvr>
  <p:transition spd="med" advTm="10159">
    <p:cover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圆角 29">
            <a:extLst>
              <a:ext uri="{FF2B5EF4-FFF2-40B4-BE49-F238E27FC236}">
                <a16:creationId xmlns:a16="http://schemas.microsoft.com/office/drawing/2014/main" id="{0BA9C211-2B5D-42F7-8A20-11255F0B3CCD}"/>
              </a:ext>
            </a:extLst>
          </p:cNvPr>
          <p:cNvSpPr/>
          <p:nvPr/>
        </p:nvSpPr>
        <p:spPr>
          <a:xfrm>
            <a:off x="4133593" y="2357892"/>
            <a:ext cx="3221396" cy="1063117"/>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3ED3BE7A-62F1-4BD6-9155-F24BD208ED75}"/>
                  </a:ext>
                </a:extLst>
              </p:cNvPr>
              <p:cNvSpPr/>
              <p:nvPr/>
            </p:nvSpPr>
            <p:spPr>
              <a:xfrm>
                <a:off x="4113431" y="2357891"/>
                <a:ext cx="3221395" cy="5187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ctrlPr>
                            <a:rPr lang="zh-CN" altLang="en-US" sz="1400" i="1">
                              <a:latin typeface="Cambria Math" panose="02040503050406030204" pitchFamily="18" charset="0"/>
                            </a:rPr>
                          </m:ctrlPr>
                        </m:dPr>
                        <m:e>
                          <m:r>
                            <a:rPr lang="zh-CN" altLang="en-US" sz="1400" i="1">
                              <a:latin typeface="Cambria Math" panose="02040503050406030204" pitchFamily="18" charset="0"/>
                            </a:rPr>
                            <m:t>𝐶𝐸𝑂</m:t>
                          </m:r>
                        </m:e>
                      </m:d>
                      <m:r>
                        <a:rPr lang="zh-CN" altLang="en-US" sz="1400">
                          <a:latin typeface="Cambria Math" panose="02040503050406030204" pitchFamily="18" charset="0"/>
                        </a:rPr>
                        <m:t>  </m:t>
                      </m:r>
                      <m:func>
                        <m:funcPr>
                          <m:ctrlPr>
                            <a:rPr lang="zh-CN" altLang="en-US" sz="1400" i="1">
                              <a:latin typeface="Cambria Math" panose="02040503050406030204" pitchFamily="18" charset="0"/>
                            </a:rPr>
                          </m:ctrlPr>
                        </m:funcPr>
                        <m:fName>
                          <m:r>
                            <m:rPr>
                              <m:sty m:val="p"/>
                            </m:rPr>
                            <a:rPr lang="zh-CN" altLang="en-US" sz="1400">
                              <a:latin typeface="Cambria Math" panose="02040503050406030204" pitchFamily="18" charset="0"/>
                            </a:rPr>
                            <m:t>max</m:t>
                          </m:r>
                        </m:fName>
                        <m:e>
                          <m:r>
                            <a:rPr lang="zh-CN" altLang="en-US" sz="1400">
                              <a:latin typeface="Cambria Math" panose="02040503050406030204" pitchFamily="18" charset="0"/>
                            </a:rPr>
                            <m:t> </m:t>
                          </m:r>
                          <m:r>
                            <a:rPr lang="zh-CN" altLang="en-US" sz="1400" i="1">
                              <a:latin typeface="Cambria Math" panose="02040503050406030204" pitchFamily="18" charset="0"/>
                            </a:rPr>
                            <m:t>𝑈</m:t>
                          </m:r>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e>
                          </m:d>
                          <m:r>
                            <a:rPr lang="zh-CN" altLang="en-US" sz="1400">
                              <a:latin typeface="Cambria Math" panose="02040503050406030204" pitchFamily="18" charset="0"/>
                            </a:rPr>
                            <m:t>=</m:t>
                          </m:r>
                        </m:e>
                      </m:func>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𝑜</m:t>
                              </m:r>
                            </m:e>
                            <m:sub>
                              <m:r>
                                <a:rPr lang="zh-CN" altLang="en-US" sz="1400" i="1">
                                  <a:latin typeface="Cambria Math" panose="02040503050406030204" pitchFamily="18" charset="0"/>
                                </a:rPr>
                                <m:t>𝑖</m:t>
                              </m:r>
                            </m:sub>
                          </m:sSub>
                          <m:r>
                            <a:rPr lang="zh-CN" altLang="en-US" sz="1400">
                              <a:latin typeface="Cambria Math" panose="02040503050406030204" pitchFamily="18" charset="0"/>
                            </a:rPr>
                            <m:t>∈</m:t>
                          </m:r>
                          <m:r>
                            <a:rPr lang="zh-CN" altLang="en-US" sz="1400" i="1">
                              <a:latin typeface="Cambria Math" panose="02040503050406030204" pitchFamily="18" charset="0"/>
                            </a:rPr>
                            <m:t>𝑂</m:t>
                          </m:r>
                        </m:sub>
                        <m:sup/>
                        <m:e>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up>
                              <m:r>
                                <a:rPr lang="zh-CN" altLang="en-US" sz="1400">
                                  <a:latin typeface="Cambria Math" panose="02040503050406030204" pitchFamily="18" charset="0"/>
                                </a:rPr>
                                <m:t>′</m:t>
                              </m:r>
                            </m:sup>
                          </m:sSub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e>
                          </m:d>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Sub>
                        </m:e>
                      </m:nary>
                    </m:oMath>
                  </m:oMathPara>
                </a14:m>
                <a:endParaRPr lang="zh-CN" altLang="en-US" sz="1400" dirty="0"/>
              </a:p>
            </p:txBody>
          </p:sp>
        </mc:Choice>
        <mc:Fallback xmlns="">
          <p:sp>
            <p:nvSpPr>
              <p:cNvPr id="9" name="矩形 8">
                <a:extLst>
                  <a:ext uri="{FF2B5EF4-FFF2-40B4-BE49-F238E27FC236}">
                    <a16:creationId xmlns:a16="http://schemas.microsoft.com/office/drawing/2014/main" id="{3ED3BE7A-62F1-4BD6-9155-F24BD208ED75}"/>
                  </a:ext>
                </a:extLst>
              </p:cNvPr>
              <p:cNvSpPr>
                <a:spLocks noRot="1" noChangeAspect="1" noMove="1" noResize="1" noEditPoints="1" noAdjustHandles="1" noChangeArrowheads="1" noChangeShapeType="1" noTextEdit="1"/>
              </p:cNvSpPr>
              <p:nvPr/>
            </p:nvSpPr>
            <p:spPr>
              <a:xfrm>
                <a:off x="4113431" y="2357891"/>
                <a:ext cx="3221395" cy="518732"/>
              </a:xfrm>
              <a:prstGeom prst="rect">
                <a:avLst/>
              </a:prstGeom>
              <a:blipFill>
                <a:blip r:embed="rId3"/>
                <a:stretch>
                  <a:fillRect t="-147059" r="-1705" b="-207059"/>
                </a:stretch>
              </a:blipFill>
            </p:spPr>
            <p:txBody>
              <a:bodyPr/>
              <a:lstStyle/>
              <a:p>
                <a:r>
                  <a:rPr lang="zh-CN" altLang="en-US">
                    <a:noFill/>
                  </a:rPr>
                  <a:t> </a:t>
                </a:r>
              </a:p>
            </p:txBody>
          </p:sp>
        </mc:Fallback>
      </mc:AlternateContent>
      <p:grpSp>
        <p:nvGrpSpPr>
          <p:cNvPr id="16" name="组合 15">
            <a:extLst>
              <a:ext uri="{FF2B5EF4-FFF2-40B4-BE49-F238E27FC236}">
                <a16:creationId xmlns:a16="http://schemas.microsoft.com/office/drawing/2014/main" id="{1301C604-F5CC-4E81-8C55-600E7BCC57A3}"/>
              </a:ext>
            </a:extLst>
          </p:cNvPr>
          <p:cNvGrpSpPr/>
          <p:nvPr/>
        </p:nvGrpSpPr>
        <p:grpSpPr>
          <a:xfrm>
            <a:off x="1" y="4"/>
            <a:ext cx="2074433" cy="5761308"/>
            <a:chOff x="0" y="0"/>
            <a:chExt cx="2074433" cy="5761308"/>
          </a:xfrm>
        </p:grpSpPr>
        <p:sp>
          <p:nvSpPr>
            <p:cNvPr id="17" name="矩形 16">
              <a:extLst>
                <a:ext uri="{FF2B5EF4-FFF2-40B4-BE49-F238E27FC236}">
                  <a16:creationId xmlns:a16="http://schemas.microsoft.com/office/drawing/2014/main" id="{53C0F8B9-1435-4024-84A4-D7123A912EB0}"/>
                </a:ext>
              </a:extLst>
            </p:cNvPr>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18" name="圆角矩形 34">
              <a:extLst>
                <a:ext uri="{FF2B5EF4-FFF2-40B4-BE49-F238E27FC236}">
                  <a16:creationId xmlns:a16="http://schemas.microsoft.com/office/drawing/2014/main" id="{7BB314CB-BB11-434F-80EC-D7C354E0B27B}"/>
                </a:ext>
              </a:extLst>
            </p:cNvPr>
            <p:cNvSpPr/>
            <p:nvPr/>
          </p:nvSpPr>
          <p:spPr>
            <a:xfrm>
              <a:off x="229007" y="3161158"/>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21" name="椭圆 20">
              <a:extLst>
                <a:ext uri="{FF2B5EF4-FFF2-40B4-BE49-F238E27FC236}">
                  <a16:creationId xmlns:a16="http://schemas.microsoft.com/office/drawing/2014/main" id="{7F02166A-FC50-4FCE-9A20-9741EAE73139}"/>
                </a:ext>
              </a:extLst>
            </p:cNvPr>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grpSp>
        <p:nvGrpSpPr>
          <p:cNvPr id="23" name="组合 22">
            <a:extLst>
              <a:ext uri="{FF2B5EF4-FFF2-40B4-BE49-F238E27FC236}">
                <a16:creationId xmlns:a16="http://schemas.microsoft.com/office/drawing/2014/main" id="{DFD10808-A2CD-4085-B0C6-C79547E3780E}"/>
              </a:ext>
            </a:extLst>
          </p:cNvPr>
          <p:cNvGrpSpPr/>
          <p:nvPr/>
        </p:nvGrpSpPr>
        <p:grpSpPr>
          <a:xfrm>
            <a:off x="6007748" y="199060"/>
            <a:ext cx="2952328" cy="792088"/>
            <a:chOff x="1435008" y="577820"/>
            <a:chExt cx="6529425" cy="3217045"/>
          </a:xfrm>
        </p:grpSpPr>
        <p:sp>
          <p:nvSpPr>
            <p:cNvPr id="24" name="矩形 23">
              <a:extLst>
                <a:ext uri="{FF2B5EF4-FFF2-40B4-BE49-F238E27FC236}">
                  <a16:creationId xmlns:a16="http://schemas.microsoft.com/office/drawing/2014/main" id="{B2731A03-058B-4B5C-B670-10EB233F32BD}"/>
                </a:ext>
              </a:extLst>
            </p:cNvPr>
            <p:cNvSpPr/>
            <p:nvPr/>
          </p:nvSpPr>
          <p:spPr>
            <a:xfrm>
              <a:off x="1835696" y="915566"/>
              <a:ext cx="5472608" cy="2520280"/>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5" name="矩形 24">
              <a:extLst>
                <a:ext uri="{FF2B5EF4-FFF2-40B4-BE49-F238E27FC236}">
                  <a16:creationId xmlns:a16="http://schemas.microsoft.com/office/drawing/2014/main" id="{68AA920F-8086-4D2F-ACF7-CC4F3D2A534C}"/>
                </a:ext>
              </a:extLst>
            </p:cNvPr>
            <p:cNvSpPr/>
            <p:nvPr/>
          </p:nvSpPr>
          <p:spPr>
            <a:xfrm>
              <a:off x="6868198" y="637844"/>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矩形 25">
              <a:extLst>
                <a:ext uri="{FF2B5EF4-FFF2-40B4-BE49-F238E27FC236}">
                  <a16:creationId xmlns:a16="http://schemas.microsoft.com/office/drawing/2014/main" id="{3FA9CB21-E11E-4B7A-8CEF-45D08DB46D6D}"/>
                </a:ext>
              </a:extLst>
            </p:cNvPr>
            <p:cNvSpPr/>
            <p:nvPr/>
          </p:nvSpPr>
          <p:spPr>
            <a:xfrm>
              <a:off x="1477543" y="2571750"/>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27" name="直接连接符 26">
              <a:extLst>
                <a:ext uri="{FF2B5EF4-FFF2-40B4-BE49-F238E27FC236}">
                  <a16:creationId xmlns:a16="http://schemas.microsoft.com/office/drawing/2014/main" id="{BC7A2C1F-EC3A-46FF-9A6F-FB108F33388A}"/>
                </a:ext>
              </a:extLst>
            </p:cNvPr>
            <p:cNvCxnSpPr/>
            <p:nvPr/>
          </p:nvCxnSpPr>
          <p:spPr>
            <a:xfrm flipH="1">
              <a:off x="7015627" y="577820"/>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8EA7A33C-3101-437D-AD7C-697FEA5E1175}"/>
                </a:ext>
              </a:extLst>
            </p:cNvPr>
            <p:cNvCxnSpPr/>
            <p:nvPr/>
          </p:nvCxnSpPr>
          <p:spPr>
            <a:xfrm flipH="1">
              <a:off x="1435008" y="2975534"/>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文本框 1">
            <a:extLst>
              <a:ext uri="{FF2B5EF4-FFF2-40B4-BE49-F238E27FC236}">
                <a16:creationId xmlns:a16="http://schemas.microsoft.com/office/drawing/2014/main" id="{91EF5325-DD9E-4899-B821-8A2E55414313}"/>
              </a:ext>
            </a:extLst>
          </p:cNvPr>
          <p:cNvSpPr txBox="1"/>
          <p:nvPr/>
        </p:nvSpPr>
        <p:spPr>
          <a:xfrm>
            <a:off x="6188921" y="427521"/>
            <a:ext cx="2527743" cy="369332"/>
          </a:xfrm>
          <a:prstGeom prst="rect">
            <a:avLst/>
          </a:prstGeom>
          <a:noFill/>
        </p:spPr>
        <p:txBody>
          <a:bodyPr wrap="none" rtlCol="0">
            <a:spAutoFit/>
          </a:bodyPr>
          <a:lstStyle/>
          <a:p>
            <a:r>
              <a:rPr lang="en-US" altLang="zh-CN" dirty="0"/>
              <a:t>Problem Formulation</a:t>
            </a:r>
            <a:endParaRPr lang="zh-CN" altLang="en-US" dirty="0"/>
          </a:p>
        </p:txBody>
      </p:sp>
      <p:sp>
        <p:nvSpPr>
          <p:cNvPr id="19" name="TextBox 27">
            <a:extLst>
              <a:ext uri="{FF2B5EF4-FFF2-40B4-BE49-F238E27FC236}">
                <a16:creationId xmlns:a16="http://schemas.microsoft.com/office/drawing/2014/main" id="{5EEB9784-9584-4FCA-A828-7272D2608508}"/>
              </a:ext>
            </a:extLst>
          </p:cNvPr>
          <p:cNvSpPr txBox="1"/>
          <p:nvPr/>
        </p:nvSpPr>
        <p:spPr>
          <a:xfrm>
            <a:off x="2661624" y="985293"/>
            <a:ext cx="6038897" cy="369332"/>
          </a:xfrm>
          <a:prstGeom prst="rect">
            <a:avLst/>
          </a:prstGeom>
          <a:noFill/>
        </p:spPr>
        <p:txBody>
          <a:bodyPr wrap="none" rtlCol="0">
            <a:spAutoFit/>
          </a:bodyPr>
          <a:lstStyle/>
          <a:p>
            <a:r>
              <a:rPr lang="en-US" altLang="zh-CN" b="1" u="sng" dirty="0">
                <a:solidFill>
                  <a:srgbClr val="2B558E"/>
                </a:solidFill>
                <a:cs typeface="+mn-ea"/>
                <a:sym typeface="+mn-lt"/>
              </a:rPr>
              <a:t>Charging Exclusivity Optimization</a:t>
            </a:r>
            <a:r>
              <a:rPr lang="zh-CN" altLang="en-US" b="1" u="sng" dirty="0">
                <a:solidFill>
                  <a:srgbClr val="2B558E"/>
                </a:solidFill>
                <a:cs typeface="+mn-ea"/>
                <a:sym typeface="+mn-lt"/>
              </a:rPr>
              <a:t>（</a:t>
            </a:r>
            <a:r>
              <a:rPr lang="en-US" altLang="zh-CN" b="1" u="sng" dirty="0">
                <a:solidFill>
                  <a:srgbClr val="2B558E"/>
                </a:solidFill>
                <a:cs typeface="+mn-ea"/>
                <a:sym typeface="+mn-lt"/>
              </a:rPr>
              <a:t>CEO</a:t>
            </a:r>
            <a:r>
              <a:rPr lang="zh-CN" altLang="en-US" b="1" u="sng" dirty="0">
                <a:solidFill>
                  <a:srgbClr val="2B558E"/>
                </a:solidFill>
                <a:cs typeface="+mn-ea"/>
                <a:sym typeface="+mn-lt"/>
              </a:rPr>
              <a:t>）</a:t>
            </a:r>
            <a:r>
              <a:rPr lang="en-US" altLang="zh-CN" b="1" u="sng" dirty="0">
                <a:solidFill>
                  <a:srgbClr val="2B558E"/>
                </a:solidFill>
                <a:cs typeface="+mn-ea"/>
                <a:sym typeface="+mn-lt"/>
              </a:rPr>
              <a:t>Problem</a:t>
            </a:r>
            <a:endParaRPr lang="zh-CN" altLang="en-US" b="1" u="sng" dirty="0">
              <a:solidFill>
                <a:srgbClr val="2B558E"/>
              </a:solidFill>
              <a:cs typeface="+mn-ea"/>
              <a:sym typeface="+mn-lt"/>
            </a:endParaRPr>
          </a:p>
        </p:txBody>
      </p:sp>
      <p:sp>
        <p:nvSpPr>
          <p:cNvPr id="22" name="矩形 21">
            <a:extLst>
              <a:ext uri="{FF2B5EF4-FFF2-40B4-BE49-F238E27FC236}">
                <a16:creationId xmlns:a16="http://schemas.microsoft.com/office/drawing/2014/main" id="{F458ED55-A758-4016-A559-760A7E272897}"/>
              </a:ext>
            </a:extLst>
          </p:cNvPr>
          <p:cNvSpPr/>
          <p:nvPr/>
        </p:nvSpPr>
        <p:spPr>
          <a:xfrm>
            <a:off x="2513539" y="1036449"/>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8" name="文本框 7">
            <a:extLst>
              <a:ext uri="{FF2B5EF4-FFF2-40B4-BE49-F238E27FC236}">
                <a16:creationId xmlns:a16="http://schemas.microsoft.com/office/drawing/2014/main" id="{0F8B72FA-1F45-473C-9BE6-ACD19DDBD115}"/>
              </a:ext>
            </a:extLst>
          </p:cNvPr>
          <p:cNvSpPr txBox="1"/>
          <p:nvPr/>
        </p:nvSpPr>
        <p:spPr>
          <a:xfrm>
            <a:off x="2547819" y="1343167"/>
            <a:ext cx="6207613" cy="985398"/>
          </a:xfrm>
          <a:prstGeom prst="rect">
            <a:avLst/>
          </a:prstGeom>
          <a:noFill/>
        </p:spPr>
        <p:txBody>
          <a:bodyPr wrap="square" rtlCol="0">
            <a:spAutoFit/>
          </a:bodyPr>
          <a:lstStyle/>
          <a:p>
            <a:pPr algn="just">
              <a:lnSpc>
                <a:spcPct val="125000"/>
              </a:lnSpc>
            </a:pPr>
            <a:r>
              <a:rPr lang="en-US" altLang="zh-CN" sz="1600" b="1" i="1" dirty="0">
                <a:latin typeface="Cambria" panose="02040503050406030204" pitchFamily="18" charset="0"/>
              </a:rPr>
              <a:t>How to select the appropriate </a:t>
            </a:r>
            <a:r>
              <a:rPr lang="en-US" altLang="zh-CN" sz="1600" b="1" i="1" dirty="0">
                <a:solidFill>
                  <a:srgbClr val="FF0000"/>
                </a:solidFill>
                <a:latin typeface="Cambria" panose="02040503050406030204" pitchFamily="18" charset="0"/>
              </a:rPr>
              <a:t>sojourn spots set X </a:t>
            </a:r>
            <a:r>
              <a:rPr lang="en-US" altLang="zh-CN" sz="1600" b="1" i="1" dirty="0">
                <a:latin typeface="Cambria" panose="02040503050406030204" pitchFamily="18" charset="0"/>
              </a:rPr>
              <a:t>for WCV to charge surrounding sensors such that the total charging utility of the network </a:t>
            </a:r>
            <a:r>
              <a:rPr lang="en-US" altLang="zh-CN" sz="1600" b="1" i="1" dirty="0">
                <a:solidFill>
                  <a:srgbClr val="FF0000"/>
                </a:solidFill>
                <a:latin typeface="Cambria" panose="02040503050406030204" pitchFamily="18" charset="0"/>
              </a:rPr>
              <a:t>under charging exclusivity </a:t>
            </a:r>
            <a:r>
              <a:rPr lang="en-US" altLang="zh-CN" sz="1600" b="1" i="1" dirty="0">
                <a:latin typeface="Cambria" panose="02040503050406030204" pitchFamily="18" charset="0"/>
              </a:rPr>
              <a:t>is maximized.</a:t>
            </a:r>
            <a:endParaRPr lang="zh-CN" altLang="en-US" sz="1600" b="1" i="1" u="sng" dirty="0">
              <a:latin typeface="Cambria" panose="02040503050406030204" pitchFamily="18" charset="0"/>
            </a:endParaRPr>
          </a:p>
        </p:txBody>
      </p:sp>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FB052990-0897-4316-88AD-096F2D3E8509}"/>
                  </a:ext>
                </a:extLst>
              </p:cNvPr>
              <p:cNvSpPr/>
              <p:nvPr/>
            </p:nvSpPr>
            <p:spPr>
              <a:xfrm>
                <a:off x="4360392" y="2904015"/>
                <a:ext cx="2727477" cy="5178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1400" i="1">
                          <a:latin typeface="Cambria Math" panose="02040503050406030204" pitchFamily="18" charset="0"/>
                        </a:rPr>
                        <m:t>𝑠</m:t>
                      </m:r>
                      <m:r>
                        <a:rPr lang="zh-CN" altLang="en-US" sz="1400">
                          <a:latin typeface="Cambria Math" panose="02040503050406030204" pitchFamily="18" charset="0"/>
                        </a:rPr>
                        <m:t>.</m:t>
                      </m:r>
                      <m:r>
                        <a:rPr lang="zh-CN" altLang="en-US" sz="1400" i="1">
                          <a:latin typeface="Cambria Math" panose="02040503050406030204" pitchFamily="18" charset="0"/>
                        </a:rPr>
                        <m:t>𝑡</m:t>
                      </m:r>
                      <m:r>
                        <a:rPr lang="zh-CN" altLang="en-US" sz="1400">
                          <a:latin typeface="Cambria Math" panose="02040503050406030204" pitchFamily="18" charset="0"/>
                        </a:rPr>
                        <m:t>.     </m:t>
                      </m:r>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𝐶</m:t>
                          </m:r>
                        </m:e>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sup>
                      </m:s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e>
                      </m:d>
                      <m:r>
                        <a:rPr lang="zh-CN" altLang="en-US" sz="1400">
                          <a:latin typeface="Cambria Math" panose="02040503050406030204" pitchFamily="18" charset="0"/>
                        </a:rPr>
                        <m:t>+</m:t>
                      </m:r>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𝑥</m:t>
                              </m:r>
                            </m:e>
                            <m:sub>
                              <m:r>
                                <a:rPr lang="zh-CN" altLang="en-US" sz="1400" i="1">
                                  <a:latin typeface="Cambria Math" panose="02040503050406030204" pitchFamily="18" charset="0"/>
                                </a:rPr>
                                <m:t>𝑘</m:t>
                              </m:r>
                            </m:sub>
                          </m:sSub>
                          <m:r>
                            <a:rPr lang="zh-CN" altLang="en-US" sz="1400">
                              <a:latin typeface="Cambria Math" panose="02040503050406030204" pitchFamily="18" charset="0"/>
                            </a:rPr>
                            <m:t>∈</m:t>
                          </m:r>
                          <m:r>
                            <a:rPr lang="zh-CN" altLang="en-US" sz="1400" i="1">
                              <a:latin typeface="Cambria Math" panose="02040503050406030204" pitchFamily="18" charset="0"/>
                            </a:rPr>
                            <m:t>𝑋</m:t>
                          </m:r>
                        </m:sub>
                        <m:sup/>
                        <m:e>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𝐶</m:t>
                              </m:r>
                            </m:e>
                            <m:sub>
                              <m:r>
                                <a:rPr lang="zh-CN" altLang="en-US" sz="1400" i="1">
                                  <a:latin typeface="Cambria Math" panose="02040503050406030204" pitchFamily="18" charset="0"/>
                                </a:rPr>
                                <m:t>𝑘</m:t>
                              </m:r>
                            </m:sub>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𝑐</m:t>
                                  </m:r>
                                </m:e>
                              </m:d>
                            </m:sup>
                          </m:sSubSup>
                        </m:e>
                      </m:nary>
                      <m:r>
                        <a:rPr lang="zh-CN" altLang="en-US" sz="1400">
                          <a:latin typeface="Cambria Math" panose="02040503050406030204" pitchFamily="18" charset="0"/>
                        </a:rPr>
                        <m:t>≤</m:t>
                      </m:r>
                      <m:r>
                        <a:rPr lang="zh-CN" altLang="en-US" sz="1400" i="1">
                          <a:latin typeface="Cambria Math" panose="02040503050406030204" pitchFamily="18" charset="0"/>
                        </a:rPr>
                        <m:t>𝐵</m:t>
                      </m:r>
                    </m:oMath>
                  </m:oMathPara>
                </a14:m>
                <a:endParaRPr lang="zh-CN" altLang="en-US" sz="1400" dirty="0"/>
              </a:p>
            </p:txBody>
          </p:sp>
        </mc:Choice>
        <mc:Fallback xmlns="">
          <p:sp>
            <p:nvSpPr>
              <p:cNvPr id="10" name="矩形 9">
                <a:extLst>
                  <a:ext uri="{FF2B5EF4-FFF2-40B4-BE49-F238E27FC236}">
                    <a16:creationId xmlns:a16="http://schemas.microsoft.com/office/drawing/2014/main" id="{FB052990-0897-4316-88AD-096F2D3E8509}"/>
                  </a:ext>
                </a:extLst>
              </p:cNvPr>
              <p:cNvSpPr>
                <a:spLocks noRot="1" noChangeAspect="1" noMove="1" noResize="1" noEditPoints="1" noAdjustHandles="1" noChangeArrowheads="1" noChangeShapeType="1" noTextEdit="1"/>
              </p:cNvSpPr>
              <p:nvPr/>
            </p:nvSpPr>
            <p:spPr>
              <a:xfrm>
                <a:off x="4360392" y="2904015"/>
                <a:ext cx="2727477" cy="517899"/>
              </a:xfrm>
              <a:prstGeom prst="rect">
                <a:avLst/>
              </a:prstGeom>
              <a:blipFill>
                <a:blip r:embed="rId5"/>
                <a:stretch>
                  <a:fillRect t="-147059" r="-6473" b="-207059"/>
                </a:stretch>
              </a:blipFill>
            </p:spPr>
            <p:txBody>
              <a:bodyPr/>
              <a:lstStyle/>
              <a:p>
                <a:r>
                  <a:rPr lang="zh-CN" altLang="en-US">
                    <a:noFill/>
                  </a:rPr>
                  <a:t> </a:t>
                </a:r>
              </a:p>
            </p:txBody>
          </p:sp>
        </mc:Fallback>
      </mc:AlternateContent>
      <p:sp>
        <p:nvSpPr>
          <p:cNvPr id="33" name="文本框 32">
            <a:extLst>
              <a:ext uri="{FF2B5EF4-FFF2-40B4-BE49-F238E27FC236}">
                <a16:creationId xmlns:a16="http://schemas.microsoft.com/office/drawing/2014/main" id="{F2EECAD0-7F7D-4334-ADFA-87FC9E0433D4}"/>
              </a:ext>
            </a:extLst>
          </p:cNvPr>
          <p:cNvSpPr txBox="1"/>
          <p:nvPr/>
        </p:nvSpPr>
        <p:spPr>
          <a:xfrm>
            <a:off x="2851959" y="4766259"/>
            <a:ext cx="5603566" cy="584775"/>
          </a:xfrm>
          <a:prstGeom prst="rect">
            <a:avLst/>
          </a:prstGeom>
          <a:noFill/>
          <a:ln w="28575">
            <a:solidFill>
              <a:srgbClr val="396AA8"/>
            </a:solidFill>
            <a:prstDash val="lgDash"/>
          </a:ln>
        </p:spPr>
        <p:txBody>
          <a:bodyPr wrap="square" rtlCol="0">
            <a:spAutoFit/>
          </a:bodyPr>
          <a:lstStyle/>
          <a:p>
            <a:pPr algn="just"/>
            <a:r>
              <a:rPr lang="en-US" altLang="zh-CN" sz="1600" b="1" dirty="0">
                <a:latin typeface="Cambria" panose="02040503050406030204" pitchFamily="18" charset="0"/>
              </a:rPr>
              <a:t>The CEO problem is the coupling of multiple challenging problems that has high computational complexity.</a:t>
            </a:r>
            <a:endParaRPr lang="zh-CN" altLang="en-US" sz="1600" b="1" dirty="0">
              <a:latin typeface="Cambria" panose="02040503050406030204" pitchFamily="18" charset="0"/>
            </a:endParaRPr>
          </a:p>
        </p:txBody>
      </p:sp>
      <p:sp>
        <p:nvSpPr>
          <p:cNvPr id="34" name="TextBox 27">
            <a:extLst>
              <a:ext uri="{FF2B5EF4-FFF2-40B4-BE49-F238E27FC236}">
                <a16:creationId xmlns:a16="http://schemas.microsoft.com/office/drawing/2014/main" id="{14E6D5F2-FD37-41FD-82F4-72ED7987FB90}"/>
              </a:ext>
            </a:extLst>
          </p:cNvPr>
          <p:cNvSpPr txBox="1"/>
          <p:nvPr/>
        </p:nvSpPr>
        <p:spPr>
          <a:xfrm>
            <a:off x="2695908" y="3490963"/>
            <a:ext cx="2279791" cy="369332"/>
          </a:xfrm>
          <a:prstGeom prst="rect">
            <a:avLst/>
          </a:prstGeom>
          <a:noFill/>
        </p:spPr>
        <p:txBody>
          <a:bodyPr wrap="none" rtlCol="0">
            <a:spAutoFit/>
          </a:bodyPr>
          <a:lstStyle/>
          <a:p>
            <a:r>
              <a:rPr lang="en-US" altLang="zh-CN" b="1" u="sng" dirty="0">
                <a:solidFill>
                  <a:srgbClr val="2B558E"/>
                </a:solidFill>
                <a:cs typeface="+mn-ea"/>
                <a:sym typeface="+mn-lt"/>
              </a:rPr>
              <a:t>Difficulty Analysis</a:t>
            </a:r>
            <a:endParaRPr lang="zh-CN" altLang="en-US" b="1" u="sng" dirty="0">
              <a:solidFill>
                <a:srgbClr val="2B558E"/>
              </a:solidFill>
              <a:cs typeface="+mn-ea"/>
              <a:sym typeface="+mn-lt"/>
            </a:endParaRPr>
          </a:p>
        </p:txBody>
      </p:sp>
      <p:sp>
        <p:nvSpPr>
          <p:cNvPr id="35" name="矩形 34">
            <a:extLst>
              <a:ext uri="{FF2B5EF4-FFF2-40B4-BE49-F238E27FC236}">
                <a16:creationId xmlns:a16="http://schemas.microsoft.com/office/drawing/2014/main" id="{C5B4A923-61AF-4AB4-AF76-98605D766650}"/>
              </a:ext>
            </a:extLst>
          </p:cNvPr>
          <p:cNvSpPr/>
          <p:nvPr/>
        </p:nvSpPr>
        <p:spPr>
          <a:xfrm>
            <a:off x="2547821" y="3542119"/>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6" name="流程图: 过程 35">
            <a:extLst>
              <a:ext uri="{FF2B5EF4-FFF2-40B4-BE49-F238E27FC236}">
                <a16:creationId xmlns:a16="http://schemas.microsoft.com/office/drawing/2014/main" id="{72BB33F5-401C-47FD-9102-50B038B353E8}"/>
              </a:ext>
            </a:extLst>
          </p:cNvPr>
          <p:cNvSpPr/>
          <p:nvPr/>
        </p:nvSpPr>
        <p:spPr>
          <a:xfrm>
            <a:off x="2830651" y="3873690"/>
            <a:ext cx="1536709" cy="440809"/>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Infinite solution space</a:t>
            </a:r>
            <a:endParaRPr lang="zh-CN" altLang="en-US" sz="1400" b="1" dirty="0">
              <a:solidFill>
                <a:schemeClr val="tx1"/>
              </a:solidFill>
            </a:endParaRPr>
          </a:p>
        </p:txBody>
      </p:sp>
      <p:sp>
        <p:nvSpPr>
          <p:cNvPr id="37" name="流程图: 过程 36">
            <a:extLst>
              <a:ext uri="{FF2B5EF4-FFF2-40B4-BE49-F238E27FC236}">
                <a16:creationId xmlns:a16="http://schemas.microsoft.com/office/drawing/2014/main" id="{E982B87D-9397-4EA3-8F44-F544ECC90A05}"/>
              </a:ext>
            </a:extLst>
          </p:cNvPr>
          <p:cNvSpPr/>
          <p:nvPr/>
        </p:nvSpPr>
        <p:spPr>
          <a:xfrm>
            <a:off x="4865508" y="3895461"/>
            <a:ext cx="1536709" cy="419036"/>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Non-intuitive nature</a:t>
            </a:r>
            <a:endParaRPr lang="zh-CN" altLang="en-US" sz="1400" b="1" dirty="0">
              <a:solidFill>
                <a:schemeClr val="tx1"/>
              </a:solidFill>
            </a:endParaRPr>
          </a:p>
        </p:txBody>
      </p:sp>
      <p:sp>
        <p:nvSpPr>
          <p:cNvPr id="38" name="流程图: 过程 37">
            <a:extLst>
              <a:ext uri="{FF2B5EF4-FFF2-40B4-BE49-F238E27FC236}">
                <a16:creationId xmlns:a16="http://schemas.microsoft.com/office/drawing/2014/main" id="{D0CEDEF1-5FB7-409A-BBB5-54CE6DCB14A0}"/>
              </a:ext>
            </a:extLst>
          </p:cNvPr>
          <p:cNvSpPr/>
          <p:nvPr/>
        </p:nvSpPr>
        <p:spPr>
          <a:xfrm>
            <a:off x="6804250" y="3894538"/>
            <a:ext cx="1536709" cy="419036"/>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Introduction of TSP</a:t>
            </a:r>
            <a:endParaRPr lang="zh-CN" altLang="en-US" sz="1400" b="1" dirty="0">
              <a:solidFill>
                <a:schemeClr val="tx1"/>
              </a:solidFill>
            </a:endParaRPr>
          </a:p>
        </p:txBody>
      </p:sp>
      <p:cxnSp>
        <p:nvCxnSpPr>
          <p:cNvPr id="12" name="直接连接符 11">
            <a:extLst>
              <a:ext uri="{FF2B5EF4-FFF2-40B4-BE49-F238E27FC236}">
                <a16:creationId xmlns:a16="http://schemas.microsoft.com/office/drawing/2014/main" id="{3B9360EE-E2EA-4FB6-B6ED-8A64943BA292}"/>
              </a:ext>
            </a:extLst>
          </p:cNvPr>
          <p:cNvCxnSpPr>
            <a:cxnSpLocks/>
            <a:stCxn id="36" idx="2"/>
          </p:cNvCxnSpPr>
          <p:nvPr/>
        </p:nvCxnSpPr>
        <p:spPr>
          <a:xfrm>
            <a:off x="3599004" y="4314497"/>
            <a:ext cx="0" cy="1271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544E2AF2-37D9-4A4B-81C7-667C38FC47BE}"/>
              </a:ext>
            </a:extLst>
          </p:cNvPr>
          <p:cNvCxnSpPr/>
          <p:nvPr/>
        </p:nvCxnSpPr>
        <p:spPr>
          <a:xfrm flipH="1">
            <a:off x="5724132" y="4313573"/>
            <a:ext cx="1" cy="1271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FBE6BFFB-0310-42E4-9357-18C638EE1B9C}"/>
              </a:ext>
            </a:extLst>
          </p:cNvPr>
          <p:cNvCxnSpPr/>
          <p:nvPr/>
        </p:nvCxnSpPr>
        <p:spPr>
          <a:xfrm flipH="1">
            <a:off x="7599667" y="4314497"/>
            <a:ext cx="1" cy="1271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386ABF1C-BADE-49C7-AEAD-9D5CCCBBF6A0}"/>
              </a:ext>
            </a:extLst>
          </p:cNvPr>
          <p:cNvCxnSpPr/>
          <p:nvPr/>
        </p:nvCxnSpPr>
        <p:spPr>
          <a:xfrm>
            <a:off x="3599003" y="4440752"/>
            <a:ext cx="400066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1" name="箭头: 下 40">
            <a:extLst>
              <a:ext uri="{FF2B5EF4-FFF2-40B4-BE49-F238E27FC236}">
                <a16:creationId xmlns:a16="http://schemas.microsoft.com/office/drawing/2014/main" id="{4CFFDEEC-A75D-4BFF-A873-C1C285C0A8BA}"/>
              </a:ext>
            </a:extLst>
          </p:cNvPr>
          <p:cNvSpPr/>
          <p:nvPr/>
        </p:nvSpPr>
        <p:spPr>
          <a:xfrm>
            <a:off x="5580116" y="4513685"/>
            <a:ext cx="288032" cy="216007"/>
          </a:xfrm>
          <a:prstGeom prst="downArrow">
            <a:avLst/>
          </a:prstGeom>
          <a:solidFill>
            <a:srgbClr val="FFC000"/>
          </a:solidFill>
          <a:ln>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77">
            <a:extLst>
              <a:ext uri="{FF2B5EF4-FFF2-40B4-BE49-F238E27FC236}">
                <a16:creationId xmlns:a16="http://schemas.microsoft.com/office/drawing/2014/main" id="{8CD1BDA2-C819-4D77-9262-C1ED32DA9470}"/>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1624758456"/>
      </p:ext>
    </p:extLst>
  </p:cSld>
  <p:clrMapOvr>
    <a:masterClrMapping/>
  </p:clrMapOvr>
  <p:transition spd="med" advTm="10159">
    <p:cover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2" name="矩形 11">
            <a:extLst>
              <a:ext uri="{FF2B5EF4-FFF2-40B4-BE49-F238E27FC236}">
                <a16:creationId xmlns:a16="http://schemas.microsoft.com/office/drawing/2014/main" id="{22FA1AC7-5FFD-4164-B61C-B849B2CF6938}"/>
              </a:ext>
            </a:extLst>
          </p:cNvPr>
          <p:cNvSpPr/>
          <p:nvPr/>
        </p:nvSpPr>
        <p:spPr>
          <a:xfrm>
            <a:off x="3501659" y="2404359"/>
            <a:ext cx="4248472"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13">
            <a:extLst>
              <a:ext uri="{FF2B5EF4-FFF2-40B4-BE49-F238E27FC236}">
                <a16:creationId xmlns:a16="http://schemas.microsoft.com/office/drawing/2014/main" id="{1246D576-96F0-4BC5-886A-0FD1D0ABDFFC}"/>
              </a:ext>
            </a:extLst>
          </p:cNvPr>
          <p:cNvSpPr txBox="1"/>
          <p:nvPr/>
        </p:nvSpPr>
        <p:spPr>
          <a:xfrm>
            <a:off x="3485979" y="2978332"/>
            <a:ext cx="4279832" cy="707886"/>
          </a:xfrm>
          <a:prstGeom prst="rect">
            <a:avLst/>
          </a:prstGeom>
          <a:noFill/>
        </p:spPr>
        <p:txBody>
          <a:bodyPr wrap="square" rtlCol="0">
            <a:spAutoFit/>
          </a:bodyPr>
          <a:lstStyle/>
          <a:p>
            <a:pPr algn="ctr"/>
            <a:r>
              <a:rPr lang="en-US" altLang="zh-CN" sz="4000" b="1" dirty="0">
                <a:cs typeface="+mn-ea"/>
              </a:rPr>
              <a:t>Solution</a:t>
            </a:r>
            <a:endParaRPr lang="zh-CN" altLang="en-US" sz="4000" b="1" dirty="0">
              <a:cs typeface="+mn-ea"/>
            </a:endParaRPr>
          </a:p>
        </p:txBody>
      </p:sp>
      <p:sp>
        <p:nvSpPr>
          <p:cNvPr id="15" name="文本框 14">
            <a:extLst>
              <a:ext uri="{FF2B5EF4-FFF2-40B4-BE49-F238E27FC236}">
                <a16:creationId xmlns:a16="http://schemas.microsoft.com/office/drawing/2014/main" id="{13E315E1-DBB0-45C7-B310-7FD0D0EB5F61}"/>
              </a:ext>
            </a:extLst>
          </p:cNvPr>
          <p:cNvSpPr txBox="1"/>
          <p:nvPr/>
        </p:nvSpPr>
        <p:spPr>
          <a:xfrm>
            <a:off x="3573664" y="2394780"/>
            <a:ext cx="4104456" cy="523220"/>
          </a:xfrm>
          <a:prstGeom prst="rect">
            <a:avLst/>
          </a:prstGeom>
          <a:solidFill>
            <a:srgbClr val="2B558E"/>
          </a:solidFill>
        </p:spPr>
        <p:txBody>
          <a:bodyPr wrap="square" rtlCol="0">
            <a:spAutoFit/>
          </a:bodyPr>
          <a:lstStyle/>
          <a:p>
            <a:pPr algn="ctr"/>
            <a:r>
              <a:rPr lang="en-US" altLang="zh-CN" sz="2800" dirty="0">
                <a:solidFill>
                  <a:schemeClr val="bg1"/>
                </a:solidFill>
                <a:latin typeface="Century Gothic" panose="020B0502020202020204" pitchFamily="34" charset="0"/>
                <a:cs typeface="+mn-ea"/>
              </a:rPr>
              <a:t>PART  03</a:t>
            </a:r>
            <a:endParaRPr lang="zh-CN" altLang="en-US" sz="2800" dirty="0">
              <a:solidFill>
                <a:schemeClr val="bg1"/>
              </a:solidFill>
              <a:latin typeface="Century Gothic" panose="020B0502020202020204" pitchFamily="34" charset="0"/>
              <a:cs typeface="+mn-ea"/>
            </a:endParaRPr>
          </a:p>
        </p:txBody>
      </p:sp>
      <p:grpSp>
        <p:nvGrpSpPr>
          <p:cNvPr id="16" name="组合 15">
            <a:extLst>
              <a:ext uri="{FF2B5EF4-FFF2-40B4-BE49-F238E27FC236}">
                <a16:creationId xmlns:a16="http://schemas.microsoft.com/office/drawing/2014/main" id="{4B518561-C4E1-40A9-B88E-19A231253609}"/>
              </a:ext>
            </a:extLst>
          </p:cNvPr>
          <p:cNvGrpSpPr/>
          <p:nvPr/>
        </p:nvGrpSpPr>
        <p:grpSpPr>
          <a:xfrm>
            <a:off x="2488903" y="1248981"/>
            <a:ext cx="6529426" cy="3217046"/>
            <a:chOff x="1435008" y="577820"/>
            <a:chExt cx="6529425" cy="3217045"/>
          </a:xfrm>
        </p:grpSpPr>
        <p:sp>
          <p:nvSpPr>
            <p:cNvPr id="17" name="矩形 16">
              <a:extLst>
                <a:ext uri="{FF2B5EF4-FFF2-40B4-BE49-F238E27FC236}">
                  <a16:creationId xmlns:a16="http://schemas.microsoft.com/office/drawing/2014/main" id="{8E68959F-DFC2-4AAE-8B3D-1BE20B3BB175}"/>
                </a:ext>
              </a:extLst>
            </p:cNvPr>
            <p:cNvSpPr/>
            <p:nvPr/>
          </p:nvSpPr>
          <p:spPr>
            <a:xfrm>
              <a:off x="1835696" y="915566"/>
              <a:ext cx="5472608" cy="2520280"/>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8" name="矩形 17">
              <a:extLst>
                <a:ext uri="{FF2B5EF4-FFF2-40B4-BE49-F238E27FC236}">
                  <a16:creationId xmlns:a16="http://schemas.microsoft.com/office/drawing/2014/main" id="{27381566-A8A0-4555-940F-CECD9F929D90}"/>
                </a:ext>
              </a:extLst>
            </p:cNvPr>
            <p:cNvSpPr/>
            <p:nvPr/>
          </p:nvSpPr>
          <p:spPr>
            <a:xfrm>
              <a:off x="6868198" y="637844"/>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矩形 19">
              <a:extLst>
                <a:ext uri="{FF2B5EF4-FFF2-40B4-BE49-F238E27FC236}">
                  <a16:creationId xmlns:a16="http://schemas.microsoft.com/office/drawing/2014/main" id="{C0447CFD-3130-4DC2-94C6-0B07DEB3D2E2}"/>
                </a:ext>
              </a:extLst>
            </p:cNvPr>
            <p:cNvSpPr/>
            <p:nvPr/>
          </p:nvSpPr>
          <p:spPr>
            <a:xfrm>
              <a:off x="1477543" y="2571750"/>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21" name="直接连接符 20">
              <a:extLst>
                <a:ext uri="{FF2B5EF4-FFF2-40B4-BE49-F238E27FC236}">
                  <a16:creationId xmlns:a16="http://schemas.microsoft.com/office/drawing/2014/main" id="{E0677331-344F-40B1-B6AF-AB729C19FCBF}"/>
                </a:ext>
              </a:extLst>
            </p:cNvPr>
            <p:cNvCxnSpPr/>
            <p:nvPr/>
          </p:nvCxnSpPr>
          <p:spPr>
            <a:xfrm flipH="1">
              <a:off x="7015627" y="577820"/>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9F4A6921-7B89-4A96-8976-AA1C6D28FA4C}"/>
                </a:ext>
              </a:extLst>
            </p:cNvPr>
            <p:cNvCxnSpPr/>
            <p:nvPr/>
          </p:nvCxnSpPr>
          <p:spPr>
            <a:xfrm flipH="1">
              <a:off x="1435008" y="2975534"/>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77">
            <a:extLst>
              <a:ext uri="{FF2B5EF4-FFF2-40B4-BE49-F238E27FC236}">
                <a16:creationId xmlns:a16="http://schemas.microsoft.com/office/drawing/2014/main" id="{036D4BD6-14A1-4BA0-BCD0-9F281D4071BF}"/>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1933024763"/>
      </p:ext>
    </p:extLst>
  </p:cSld>
  <p:clrMapOvr>
    <a:masterClrMapping/>
  </p:clrMapOvr>
  <p:transition spd="med" advTm="10159">
    <p:cover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31" name="TextBox 27">
            <a:extLst>
              <a:ext uri="{FF2B5EF4-FFF2-40B4-BE49-F238E27FC236}">
                <a16:creationId xmlns:a16="http://schemas.microsoft.com/office/drawing/2014/main" id="{2B258A3A-F4A8-4145-A836-347350A6979F}"/>
              </a:ext>
            </a:extLst>
          </p:cNvPr>
          <p:cNvSpPr txBox="1"/>
          <p:nvPr/>
        </p:nvSpPr>
        <p:spPr>
          <a:xfrm>
            <a:off x="2555779" y="697260"/>
            <a:ext cx="5589672" cy="400110"/>
          </a:xfrm>
          <a:prstGeom prst="rect">
            <a:avLst/>
          </a:prstGeom>
          <a:noFill/>
        </p:spPr>
        <p:txBody>
          <a:bodyPr wrap="none" rtlCol="0">
            <a:spAutoFit/>
          </a:bodyPr>
          <a:lstStyle/>
          <a:p>
            <a:r>
              <a:rPr lang="en-US" altLang="zh-CN" sz="2000" b="1" u="sng" dirty="0">
                <a:solidFill>
                  <a:srgbClr val="2B558E"/>
                </a:solidFill>
                <a:cs typeface="+mn-ea"/>
                <a:sym typeface="+mn-lt"/>
              </a:rPr>
              <a:t>Area </a:t>
            </a:r>
            <a:r>
              <a:rPr lang="en-US" altLang="zh-CN" sz="2000" b="1" u="sng" dirty="0" err="1">
                <a:solidFill>
                  <a:srgbClr val="2B558E"/>
                </a:solidFill>
                <a:cs typeface="+mn-ea"/>
                <a:sym typeface="+mn-lt"/>
              </a:rPr>
              <a:t>Distretization</a:t>
            </a:r>
            <a:r>
              <a:rPr lang="en-US" altLang="zh-CN" sz="2000" b="1" u="sng" dirty="0">
                <a:solidFill>
                  <a:srgbClr val="2B558E"/>
                </a:solidFill>
                <a:cs typeface="+mn-ea"/>
                <a:sym typeface="+mn-lt"/>
              </a:rPr>
              <a:t>: Circular Discretization</a:t>
            </a:r>
            <a:endParaRPr lang="zh-CN" altLang="en-US" sz="2000" b="1" u="sng" dirty="0">
              <a:solidFill>
                <a:srgbClr val="2B558E"/>
              </a:solidFill>
              <a:cs typeface="+mn-ea"/>
              <a:sym typeface="+mn-lt"/>
            </a:endParaRPr>
          </a:p>
        </p:txBody>
      </p:sp>
      <p:sp>
        <p:nvSpPr>
          <p:cNvPr id="32" name="矩形 31">
            <a:extLst>
              <a:ext uri="{FF2B5EF4-FFF2-40B4-BE49-F238E27FC236}">
                <a16:creationId xmlns:a16="http://schemas.microsoft.com/office/drawing/2014/main" id="{1B55F43E-0521-4200-9B1C-765B5A49DEC8}"/>
              </a:ext>
            </a:extLst>
          </p:cNvPr>
          <p:cNvSpPr/>
          <p:nvPr/>
        </p:nvSpPr>
        <p:spPr>
          <a:xfrm>
            <a:off x="2407694" y="748416"/>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graphicFrame>
        <p:nvGraphicFramePr>
          <p:cNvPr id="3" name="对象 2">
            <a:extLst>
              <a:ext uri="{FF2B5EF4-FFF2-40B4-BE49-F238E27FC236}">
                <a16:creationId xmlns:a16="http://schemas.microsoft.com/office/drawing/2014/main" id="{06A4B051-2EF3-47DF-B65C-FC67BD42DE0F}"/>
              </a:ext>
            </a:extLst>
          </p:cNvPr>
          <p:cNvGraphicFramePr>
            <a:graphicFrameLocks noChangeAspect="1"/>
          </p:cNvGraphicFramePr>
          <p:nvPr>
            <p:extLst>
              <p:ext uri="{D42A27DB-BD31-4B8C-83A1-F6EECF244321}">
                <p14:modId xmlns:p14="http://schemas.microsoft.com/office/powerpoint/2010/main" val="815887058"/>
              </p:ext>
            </p:extLst>
          </p:nvPr>
        </p:nvGraphicFramePr>
        <p:xfrm>
          <a:off x="3491880" y="1889460"/>
          <a:ext cx="3995738" cy="1685926"/>
        </p:xfrm>
        <a:graphic>
          <a:graphicData uri="http://schemas.openxmlformats.org/presentationml/2006/ole">
            <mc:AlternateContent xmlns:mc="http://schemas.openxmlformats.org/markup-compatibility/2006">
              <mc:Choice xmlns:v="urn:schemas-microsoft-com:vml" Requires="v">
                <p:oleObj spid="_x0000_s6238" name="Visio" r:id="rId5" imgW="4614810" imgH="1938370" progId="Visio.Drawing.15">
                  <p:embed/>
                </p:oleObj>
              </mc:Choice>
              <mc:Fallback>
                <p:oleObj name="Visio" r:id="rId5" imgW="4614810" imgH="1938370" progId="Visio.Drawing.15">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1880" y="1889460"/>
                        <a:ext cx="3995738" cy="1685926"/>
                      </a:xfrm>
                      <a:prstGeom prst="rect">
                        <a:avLst/>
                      </a:prstGeom>
                      <a:noFill/>
                      <a:ln w="19050">
                        <a:solidFill>
                          <a:srgbClr val="396AA8"/>
                        </a:solidFill>
                        <a:prstDash val="lgDash"/>
                      </a:ln>
                    </p:spPr>
                  </p:pic>
                </p:oleObj>
              </mc:Fallback>
            </mc:AlternateContent>
          </a:graphicData>
        </a:graphic>
      </p:graphicFrame>
      <p:sp>
        <p:nvSpPr>
          <p:cNvPr id="5" name="矩形 4">
            <a:extLst>
              <a:ext uri="{FF2B5EF4-FFF2-40B4-BE49-F238E27FC236}">
                <a16:creationId xmlns:a16="http://schemas.microsoft.com/office/drawing/2014/main" id="{0FD2B87F-555D-4D56-8504-DCEA159DD46B}"/>
              </a:ext>
            </a:extLst>
          </p:cNvPr>
          <p:cNvSpPr/>
          <p:nvPr/>
        </p:nvSpPr>
        <p:spPr>
          <a:xfrm>
            <a:off x="2918818" y="3621163"/>
            <a:ext cx="6038140" cy="261610"/>
          </a:xfrm>
          <a:prstGeom prst="rect">
            <a:avLst/>
          </a:prstGeom>
        </p:spPr>
        <p:txBody>
          <a:bodyPr wrap="square">
            <a:spAutoFit/>
          </a:bodyPr>
          <a:lstStyle/>
          <a:p>
            <a:r>
              <a:rPr lang="en-US" altLang="zh-CN" sz="1100" b="1" dirty="0">
                <a:solidFill>
                  <a:srgbClr val="396AA8"/>
                </a:solidFill>
                <a:latin typeface="Cambria" panose="02040503050406030204" pitchFamily="18" charset="0"/>
                <a:cs typeface="Times New Roman" panose="02020603050405020304" pitchFamily="18" charset="0"/>
              </a:rPr>
              <a:t>Area discretization: (a) Charging power discretization; (b) Draw concentric circles</a:t>
            </a:r>
            <a:endParaRPr lang="zh-CN" altLang="en-US" sz="1100" b="1" dirty="0">
              <a:solidFill>
                <a:srgbClr val="396AA8"/>
              </a:solidFill>
              <a:latin typeface="Cambria" panose="02040503050406030204" pitchFamily="18" charset="0"/>
            </a:endParaRPr>
          </a:p>
        </p:txBody>
      </p:sp>
      <p:sp>
        <p:nvSpPr>
          <p:cNvPr id="6" name="文本框 5">
            <a:extLst>
              <a:ext uri="{FF2B5EF4-FFF2-40B4-BE49-F238E27FC236}">
                <a16:creationId xmlns:a16="http://schemas.microsoft.com/office/drawing/2014/main" id="{B79D19D0-CD44-4877-9149-5E7F2849A8D7}"/>
              </a:ext>
            </a:extLst>
          </p:cNvPr>
          <p:cNvSpPr txBox="1"/>
          <p:nvPr/>
        </p:nvSpPr>
        <p:spPr>
          <a:xfrm>
            <a:off x="2555776" y="1119910"/>
            <a:ext cx="6107622" cy="738664"/>
          </a:xfrm>
          <a:prstGeom prst="rect">
            <a:avLst/>
          </a:prstGeom>
          <a:noFill/>
        </p:spPr>
        <p:txBody>
          <a:bodyPr wrap="square" rtlCol="0">
            <a:spAutoFit/>
          </a:bodyPr>
          <a:lstStyle/>
          <a:p>
            <a:pPr marL="285736" indent="-285736" algn="just">
              <a:buFont typeface="Wingdings" panose="05000000000000000000" pitchFamily="2" charset="2"/>
              <a:buChar char="Ø"/>
            </a:pPr>
            <a:r>
              <a:rPr lang="en-US" altLang="zh-CN" sz="1400" b="1" dirty="0">
                <a:latin typeface="Cambria" panose="02040503050406030204" pitchFamily="18" charset="0"/>
              </a:rPr>
              <a:t>In order to reduce infinite solution space into a finite set, the continuous network area is divided into </a:t>
            </a:r>
            <a:r>
              <a:rPr lang="en-US" altLang="zh-CN" sz="1400" b="1" dirty="0">
                <a:solidFill>
                  <a:srgbClr val="FF0000"/>
                </a:solidFill>
                <a:latin typeface="Cambria" panose="02040503050406030204" pitchFamily="18" charset="0"/>
              </a:rPr>
              <a:t>several subareas </a:t>
            </a:r>
            <a:r>
              <a:rPr lang="en-US" altLang="zh-CN" sz="1400" b="1" dirty="0">
                <a:latin typeface="Cambria" panose="02040503050406030204" pitchFamily="18" charset="0"/>
              </a:rPr>
              <a:t>through area discretization:</a:t>
            </a:r>
            <a:endParaRPr lang="zh-CN" altLang="en-US" sz="1400" b="1" dirty="0">
              <a:latin typeface="Cambria" panose="02040503050406030204" pitchFamily="18" charset="0"/>
            </a:endParaRPr>
          </a:p>
        </p:txBody>
      </p:sp>
      <p:sp>
        <p:nvSpPr>
          <p:cNvPr id="33" name="文本框 32">
            <a:extLst>
              <a:ext uri="{FF2B5EF4-FFF2-40B4-BE49-F238E27FC236}">
                <a16:creationId xmlns:a16="http://schemas.microsoft.com/office/drawing/2014/main" id="{68891DD3-4E86-4888-8913-43285B65C8DC}"/>
              </a:ext>
            </a:extLst>
          </p:cNvPr>
          <p:cNvSpPr txBox="1"/>
          <p:nvPr/>
        </p:nvSpPr>
        <p:spPr>
          <a:xfrm>
            <a:off x="2555776" y="3952161"/>
            <a:ext cx="6107622" cy="372025"/>
          </a:xfrm>
          <a:prstGeom prst="rect">
            <a:avLst/>
          </a:prstGeom>
          <a:noFill/>
        </p:spPr>
        <p:txBody>
          <a:bodyPr wrap="square" rtlCol="0">
            <a:spAutoFit/>
          </a:bodyPr>
          <a:lstStyle/>
          <a:p>
            <a:pPr>
              <a:lnSpc>
                <a:spcPct val="125000"/>
              </a:lnSpc>
            </a:pPr>
            <a:r>
              <a:rPr lang="en-US" altLang="zh-CN" sz="1600" b="1" u="sng" dirty="0">
                <a:solidFill>
                  <a:srgbClr val="396AA8"/>
                </a:solidFill>
              </a:rPr>
              <a:t>Discretization Process:</a:t>
            </a:r>
          </a:p>
        </p:txBody>
      </p:sp>
      <p:sp>
        <p:nvSpPr>
          <p:cNvPr id="36" name="流程图: 过程 35">
            <a:extLst>
              <a:ext uri="{FF2B5EF4-FFF2-40B4-BE49-F238E27FC236}">
                <a16:creationId xmlns:a16="http://schemas.microsoft.com/office/drawing/2014/main" id="{563184C5-D028-4A69-9FEF-C179250E1E33}"/>
              </a:ext>
            </a:extLst>
          </p:cNvPr>
          <p:cNvSpPr/>
          <p:nvPr/>
        </p:nvSpPr>
        <p:spPr>
          <a:xfrm>
            <a:off x="2555777" y="4448836"/>
            <a:ext cx="1656184" cy="457580"/>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C00000"/>
                </a:solidFill>
                <a:latin typeface="Cambria" panose="02040503050406030204" pitchFamily="18" charset="0"/>
              </a:rPr>
              <a:t>Piecewise constant function</a:t>
            </a:r>
            <a:endParaRPr lang="zh-CN" altLang="en-US" sz="1400" b="1" dirty="0">
              <a:solidFill>
                <a:srgbClr val="C00000"/>
              </a:solidFill>
              <a:latin typeface="Cambria" panose="02040503050406030204" pitchFamily="18" charset="0"/>
            </a:endParaRPr>
          </a:p>
        </p:txBody>
      </p:sp>
      <p:sp>
        <p:nvSpPr>
          <p:cNvPr id="37" name="流程图: 过程 36">
            <a:extLst>
              <a:ext uri="{FF2B5EF4-FFF2-40B4-BE49-F238E27FC236}">
                <a16:creationId xmlns:a16="http://schemas.microsoft.com/office/drawing/2014/main" id="{69A184FE-BA0A-4D8A-A95E-9BBE83BACF42}"/>
              </a:ext>
            </a:extLst>
          </p:cNvPr>
          <p:cNvSpPr/>
          <p:nvPr/>
        </p:nvSpPr>
        <p:spPr>
          <a:xfrm>
            <a:off x="4735930" y="4462952"/>
            <a:ext cx="1634166" cy="457580"/>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C00000"/>
                </a:solidFill>
                <a:latin typeface="Cambria" panose="02040503050406030204" pitchFamily="18" charset="0"/>
              </a:rPr>
              <a:t>Draw concentric circles</a:t>
            </a:r>
            <a:endParaRPr lang="zh-CN" altLang="en-US" sz="1400" b="1" dirty="0">
              <a:solidFill>
                <a:srgbClr val="C00000"/>
              </a:solidFill>
              <a:latin typeface="Cambria" panose="02040503050406030204" pitchFamily="18" charset="0"/>
            </a:endParaRPr>
          </a:p>
        </p:txBody>
      </p:sp>
      <p:sp>
        <p:nvSpPr>
          <p:cNvPr id="38" name="流程图: 过程 37">
            <a:extLst>
              <a:ext uri="{FF2B5EF4-FFF2-40B4-BE49-F238E27FC236}">
                <a16:creationId xmlns:a16="http://schemas.microsoft.com/office/drawing/2014/main" id="{FF2F9D95-4413-4F3C-94DC-479038F0F744}"/>
              </a:ext>
            </a:extLst>
          </p:cNvPr>
          <p:cNvSpPr/>
          <p:nvPr/>
        </p:nvSpPr>
        <p:spPr>
          <a:xfrm>
            <a:off x="6895642" y="4448836"/>
            <a:ext cx="1767761" cy="457580"/>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C00000"/>
                </a:solidFill>
                <a:latin typeface="Cambria" panose="02040503050406030204" pitchFamily="18" charset="0"/>
              </a:rPr>
              <a:t>Uniform within each subarea</a:t>
            </a:r>
            <a:endParaRPr lang="zh-CN" altLang="en-US" sz="1400" b="1" dirty="0">
              <a:solidFill>
                <a:srgbClr val="C00000"/>
              </a:solidFill>
              <a:latin typeface="Cambria" panose="02040503050406030204" pitchFamily="18" charset="0"/>
            </a:endParaRPr>
          </a:p>
        </p:txBody>
      </p:sp>
      <p:sp>
        <p:nvSpPr>
          <p:cNvPr id="7" name="箭头: 右 6">
            <a:extLst>
              <a:ext uri="{FF2B5EF4-FFF2-40B4-BE49-F238E27FC236}">
                <a16:creationId xmlns:a16="http://schemas.microsoft.com/office/drawing/2014/main" id="{F8BCF5F3-C8D7-4CF5-B4B6-622C0DD1A86C}"/>
              </a:ext>
            </a:extLst>
          </p:cNvPr>
          <p:cNvSpPr/>
          <p:nvPr/>
        </p:nvSpPr>
        <p:spPr>
          <a:xfrm>
            <a:off x="4283972" y="4553757"/>
            <a:ext cx="432048" cy="2880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箭头: 右 38">
            <a:extLst>
              <a:ext uri="{FF2B5EF4-FFF2-40B4-BE49-F238E27FC236}">
                <a16:creationId xmlns:a16="http://schemas.microsoft.com/office/drawing/2014/main" id="{0E597733-AA9F-4CE4-A560-704B835474CC}"/>
              </a:ext>
            </a:extLst>
          </p:cNvPr>
          <p:cNvSpPr/>
          <p:nvPr/>
        </p:nvSpPr>
        <p:spPr>
          <a:xfrm>
            <a:off x="6416843" y="4553757"/>
            <a:ext cx="432048" cy="2880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77">
            <a:extLst>
              <a:ext uri="{FF2B5EF4-FFF2-40B4-BE49-F238E27FC236}">
                <a16:creationId xmlns:a16="http://schemas.microsoft.com/office/drawing/2014/main" id="{FA8A5A89-3A07-4C63-8336-B5E25FF05D3F}"/>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1960800448"/>
      </p:ext>
    </p:extLst>
  </p:cSld>
  <p:clrMapOvr>
    <a:masterClrMapping/>
  </p:clrMapOvr>
  <p:transition spd="med" advTm="10159">
    <p:cover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矩形: 圆角 14">
            <a:extLst>
              <a:ext uri="{FF2B5EF4-FFF2-40B4-BE49-F238E27FC236}">
                <a16:creationId xmlns:a16="http://schemas.microsoft.com/office/drawing/2014/main" id="{20016676-A457-4999-AC6A-58E9CE7CA718}"/>
              </a:ext>
            </a:extLst>
          </p:cNvPr>
          <p:cNvSpPr/>
          <p:nvPr/>
        </p:nvSpPr>
        <p:spPr>
          <a:xfrm>
            <a:off x="3555677" y="4255558"/>
            <a:ext cx="3757613" cy="875272"/>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27">
            <a:extLst>
              <a:ext uri="{FF2B5EF4-FFF2-40B4-BE49-F238E27FC236}">
                <a16:creationId xmlns:a16="http://schemas.microsoft.com/office/drawing/2014/main" id="{EBF64978-4B0B-495F-9498-43AD34964CBE}"/>
              </a:ext>
            </a:extLst>
          </p:cNvPr>
          <p:cNvSpPr txBox="1"/>
          <p:nvPr/>
        </p:nvSpPr>
        <p:spPr>
          <a:xfrm>
            <a:off x="2555777" y="519532"/>
            <a:ext cx="5877828" cy="400110"/>
          </a:xfrm>
          <a:prstGeom prst="rect">
            <a:avLst/>
          </a:prstGeom>
          <a:noFill/>
        </p:spPr>
        <p:txBody>
          <a:bodyPr wrap="none" rtlCol="0">
            <a:spAutoFit/>
          </a:bodyPr>
          <a:lstStyle/>
          <a:p>
            <a:r>
              <a:rPr lang="en-US" altLang="zh-CN" sz="2000" b="1" u="sng" dirty="0">
                <a:solidFill>
                  <a:srgbClr val="2B558E"/>
                </a:solidFill>
                <a:cs typeface="+mn-ea"/>
                <a:sym typeface="+mn-lt"/>
              </a:rPr>
              <a:t>Area </a:t>
            </a:r>
            <a:r>
              <a:rPr lang="en-US" altLang="zh-CN" sz="2000" b="1" u="sng" dirty="0" err="1">
                <a:solidFill>
                  <a:srgbClr val="2B558E"/>
                </a:solidFill>
                <a:cs typeface="+mn-ea"/>
                <a:sym typeface="+mn-lt"/>
              </a:rPr>
              <a:t>Distretization</a:t>
            </a:r>
            <a:r>
              <a:rPr lang="en-US" altLang="zh-CN" sz="2000" b="1" u="sng" dirty="0">
                <a:solidFill>
                  <a:srgbClr val="2B558E"/>
                </a:solidFill>
                <a:cs typeface="+mn-ea"/>
                <a:sym typeface="+mn-lt"/>
              </a:rPr>
              <a:t>: Polygonal Discretization</a:t>
            </a:r>
            <a:endParaRPr lang="zh-CN" altLang="en-US" sz="2000" b="1" u="sng" dirty="0">
              <a:solidFill>
                <a:srgbClr val="2B558E"/>
              </a:solidFill>
              <a:cs typeface="+mn-ea"/>
              <a:sym typeface="+mn-lt"/>
            </a:endParaRPr>
          </a:p>
        </p:txBody>
      </p:sp>
      <p:sp>
        <p:nvSpPr>
          <p:cNvPr id="17" name="矩形 16">
            <a:extLst>
              <a:ext uri="{FF2B5EF4-FFF2-40B4-BE49-F238E27FC236}">
                <a16:creationId xmlns:a16="http://schemas.microsoft.com/office/drawing/2014/main" id="{4982086B-54B5-4E7A-B8AA-BFAFCA1E0521}"/>
              </a:ext>
            </a:extLst>
          </p:cNvPr>
          <p:cNvSpPr/>
          <p:nvPr/>
        </p:nvSpPr>
        <p:spPr>
          <a:xfrm>
            <a:off x="2407694" y="570688"/>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20" name="矩形 19">
            <a:extLst>
              <a:ext uri="{FF2B5EF4-FFF2-40B4-BE49-F238E27FC236}">
                <a16:creationId xmlns:a16="http://schemas.microsoft.com/office/drawing/2014/main" id="{9EB0F88C-D5CA-4978-8CD2-6F158E7E3D71}"/>
              </a:ext>
            </a:extLst>
          </p:cNvPr>
          <p:cNvSpPr/>
          <p:nvPr/>
        </p:nvSpPr>
        <p:spPr>
          <a:xfrm>
            <a:off x="2947141" y="3215673"/>
            <a:ext cx="5145409" cy="261610"/>
          </a:xfrm>
          <a:prstGeom prst="rect">
            <a:avLst/>
          </a:prstGeom>
        </p:spPr>
        <p:txBody>
          <a:bodyPr wrap="square">
            <a:spAutoFit/>
          </a:bodyPr>
          <a:lstStyle/>
          <a:p>
            <a:r>
              <a:rPr lang="en-US" altLang="zh-CN" sz="1100" b="1" dirty="0">
                <a:solidFill>
                  <a:srgbClr val="FF0000"/>
                </a:solidFill>
                <a:latin typeface="Cambria" panose="02040503050406030204" pitchFamily="18" charset="0"/>
                <a:cs typeface="Times New Roman" panose="02020603050405020304" pitchFamily="18" charset="0"/>
              </a:rPr>
              <a:t>Replacing each concentric circle with an inscribed regular polygon inside it.</a:t>
            </a:r>
            <a:endParaRPr lang="zh-CN" altLang="en-US" sz="1100" b="1" dirty="0">
              <a:solidFill>
                <a:srgbClr val="FF0000"/>
              </a:solidFill>
              <a:latin typeface="Cambria" panose="02040503050406030204" pitchFamily="18" charset="0"/>
            </a:endParaRPr>
          </a:p>
        </p:txBody>
      </p:sp>
      <p:sp>
        <p:nvSpPr>
          <p:cNvPr id="21" name="文本框 20">
            <a:extLst>
              <a:ext uri="{FF2B5EF4-FFF2-40B4-BE49-F238E27FC236}">
                <a16:creationId xmlns:a16="http://schemas.microsoft.com/office/drawing/2014/main" id="{8C6B0295-E022-48E1-B3D3-B4746CA7CB27}"/>
              </a:ext>
            </a:extLst>
          </p:cNvPr>
          <p:cNvSpPr txBox="1"/>
          <p:nvPr/>
        </p:nvSpPr>
        <p:spPr>
          <a:xfrm>
            <a:off x="2555776" y="851686"/>
            <a:ext cx="6107622" cy="646331"/>
          </a:xfrm>
          <a:prstGeom prst="rect">
            <a:avLst/>
          </a:prstGeom>
          <a:noFill/>
        </p:spPr>
        <p:txBody>
          <a:bodyPr wrap="square" rtlCol="0">
            <a:spAutoFit/>
          </a:bodyPr>
          <a:lstStyle/>
          <a:p>
            <a:pPr marL="285736" indent="-285736">
              <a:buFont typeface="Wingdings" panose="05000000000000000000" pitchFamily="2" charset="2"/>
              <a:buChar char="Ø"/>
            </a:pPr>
            <a:r>
              <a:rPr lang="en-US" altLang="zh-CN" sz="1200" b="1" dirty="0">
                <a:latin typeface="Cambria" panose="02040503050406030204" pitchFamily="18" charset="0"/>
              </a:rPr>
              <a:t>The </a:t>
            </a:r>
            <a:r>
              <a:rPr lang="en-US" altLang="zh-CN" sz="1200" b="1" dirty="0">
                <a:solidFill>
                  <a:srgbClr val="FF0000"/>
                </a:solidFill>
                <a:latin typeface="Cambria" panose="02040503050406030204" pitchFamily="18" charset="0"/>
              </a:rPr>
              <a:t>curved polygon subareas </a:t>
            </a:r>
            <a:r>
              <a:rPr lang="en-US" altLang="zh-CN" sz="1200" b="1" dirty="0">
                <a:latin typeface="Cambria" panose="02040503050406030204" pitchFamily="18" charset="0"/>
              </a:rPr>
              <a:t>formed by circular discretization brings difficulties to the following </a:t>
            </a:r>
            <a:r>
              <a:rPr lang="en-US" altLang="zh-CN" sz="1200" b="1" dirty="0">
                <a:solidFill>
                  <a:srgbClr val="FF0000"/>
                </a:solidFill>
                <a:latin typeface="Cambria" panose="02040503050406030204" pitchFamily="18" charset="0"/>
              </a:rPr>
              <a:t>path planning </a:t>
            </a:r>
            <a:r>
              <a:rPr lang="en-US" altLang="zh-CN" sz="1200" b="1" dirty="0">
                <a:latin typeface="Cambria" panose="02040503050406030204" pitchFamily="18" charset="0"/>
              </a:rPr>
              <a:t>problems. We propose </a:t>
            </a:r>
            <a:r>
              <a:rPr lang="en-US" altLang="zh-CN" sz="1200" b="1" dirty="0">
                <a:solidFill>
                  <a:srgbClr val="FF0000"/>
                </a:solidFill>
                <a:latin typeface="Cambria" panose="02040503050406030204" pitchFamily="18" charset="0"/>
              </a:rPr>
              <a:t>polygonal discretization </a:t>
            </a:r>
            <a:r>
              <a:rPr lang="en-US" altLang="zh-CN" sz="1200" b="1" dirty="0">
                <a:latin typeface="Cambria" panose="02040503050406030204" pitchFamily="18" charset="0"/>
              </a:rPr>
              <a:t>to modify them:</a:t>
            </a:r>
            <a:endParaRPr lang="zh-CN" altLang="en-US" sz="1200" b="1" dirty="0">
              <a:latin typeface="Cambria" panose="02040503050406030204" pitchFamily="18" charset="0"/>
            </a:endParaRPr>
          </a:p>
        </p:txBody>
      </p:sp>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650F2608-412E-4784-834E-1C001F3468C4}"/>
                  </a:ext>
                </a:extLst>
              </p:cNvPr>
              <p:cNvSpPr txBox="1"/>
              <p:nvPr/>
            </p:nvSpPr>
            <p:spPr>
              <a:xfrm>
                <a:off x="2555779" y="3433787"/>
                <a:ext cx="6337634" cy="747256"/>
              </a:xfrm>
              <a:prstGeom prst="rect">
                <a:avLst/>
              </a:prstGeom>
              <a:noFill/>
            </p:spPr>
            <p:txBody>
              <a:bodyPr wrap="square" rtlCol="0">
                <a:spAutoFit/>
              </a:bodyPr>
              <a:lstStyle/>
              <a:p>
                <a:pPr marL="171442" indent="-171442">
                  <a:buFont typeface="Wingdings" panose="05000000000000000000" pitchFamily="2" charset="2"/>
                  <a:buChar char="Ø"/>
                </a:pPr>
                <a:r>
                  <a:rPr lang="en-US" altLang="zh-CN" sz="1200" b="1" dirty="0">
                    <a:latin typeface="Cambria" panose="02040503050406030204" pitchFamily="18" charset="0"/>
                  </a:rPr>
                  <a:t>Let </a:t>
                </a:r>
                <a14:m>
                  <m:oMath xmlns:m="http://schemas.openxmlformats.org/officeDocument/2006/math">
                    <m:r>
                      <a:rPr lang="en-US" altLang="zh-CN" sz="1200" b="1" i="1">
                        <a:latin typeface="Cambria Math" panose="02040503050406030204" pitchFamily="18" charset="0"/>
                      </a:rPr>
                      <m:t>𝒍</m:t>
                    </m:r>
                    <m:d>
                      <m:dPr>
                        <m:ctrlPr>
                          <a:rPr lang="zh-CN" altLang="zh-CN" sz="1200" b="1" i="1">
                            <a:latin typeface="Cambria Math" panose="02040503050406030204" pitchFamily="18" charset="0"/>
                          </a:rPr>
                        </m:ctrlPr>
                      </m:dPr>
                      <m:e>
                        <m:r>
                          <a:rPr lang="en-US" altLang="zh-CN" sz="1200" b="1" i="1">
                            <a:latin typeface="Cambria Math" panose="02040503050406030204" pitchFamily="18" charset="0"/>
                          </a:rPr>
                          <m:t>𝟎</m:t>
                        </m:r>
                      </m:e>
                    </m:d>
                    <m:r>
                      <a:rPr lang="en-US" altLang="zh-CN" sz="1200" b="1" i="1">
                        <a:latin typeface="Cambria Math" panose="02040503050406030204" pitchFamily="18" charset="0"/>
                      </a:rPr>
                      <m:t>=</m:t>
                    </m:r>
                    <m:r>
                      <a:rPr lang="en-US" altLang="zh-CN" sz="1200" b="1" i="1">
                        <a:latin typeface="Cambria Math" panose="02040503050406030204" pitchFamily="18" charset="0"/>
                      </a:rPr>
                      <m:t>𝟎</m:t>
                    </m:r>
                    <m:r>
                      <a:rPr lang="en-US" altLang="zh-CN" sz="1200" b="1" i="1">
                        <a:latin typeface="Cambria Math" panose="02040503050406030204" pitchFamily="18" charset="0"/>
                      </a:rPr>
                      <m:t>, </m:t>
                    </m:r>
                    <m:r>
                      <a:rPr lang="en-US" altLang="zh-CN" sz="1200" b="1" i="1">
                        <a:latin typeface="Cambria Math" panose="02040503050406030204" pitchFamily="18" charset="0"/>
                      </a:rPr>
                      <m:t>𝒍</m:t>
                    </m:r>
                    <m:d>
                      <m:dPr>
                        <m:ctrlPr>
                          <a:rPr lang="zh-CN" altLang="zh-CN" sz="1200" b="1" i="1">
                            <a:latin typeface="Cambria Math" panose="02040503050406030204" pitchFamily="18" charset="0"/>
                          </a:rPr>
                        </m:ctrlPr>
                      </m:dPr>
                      <m:e>
                        <m:r>
                          <a:rPr lang="en-US" altLang="zh-CN" sz="1200" b="1" i="1">
                            <a:latin typeface="Cambria Math" panose="02040503050406030204" pitchFamily="18" charset="0"/>
                          </a:rPr>
                          <m:t>𝑸</m:t>
                        </m:r>
                      </m:e>
                    </m:d>
                    <m:r>
                      <a:rPr lang="en-US" altLang="zh-CN" sz="1200" b="1" i="1">
                        <a:latin typeface="Cambria Math" panose="02040503050406030204" pitchFamily="18" charset="0"/>
                      </a:rPr>
                      <m:t>=</m:t>
                    </m:r>
                    <m:sSub>
                      <m:sSubPr>
                        <m:ctrlPr>
                          <a:rPr lang="zh-CN" altLang="zh-CN" sz="1200" b="1" i="1">
                            <a:latin typeface="Cambria Math" panose="02040503050406030204" pitchFamily="18" charset="0"/>
                          </a:rPr>
                        </m:ctrlPr>
                      </m:sSubPr>
                      <m:e>
                        <m:r>
                          <a:rPr lang="en-US" altLang="zh-CN" sz="1200" b="1" i="1">
                            <a:latin typeface="Cambria Math" panose="02040503050406030204" pitchFamily="18" charset="0"/>
                          </a:rPr>
                          <m:t>𝑫</m:t>
                        </m:r>
                      </m:e>
                      <m:sub>
                        <m:r>
                          <a:rPr lang="en-US" altLang="zh-CN" sz="1200" b="1" i="1">
                            <a:latin typeface="Cambria Math" panose="02040503050406030204" pitchFamily="18" charset="0"/>
                          </a:rPr>
                          <m:t>𝒄</m:t>
                        </m:r>
                      </m:sub>
                    </m:sSub>
                    <m:r>
                      <a:rPr lang="en-US" altLang="zh-CN" sz="1200" b="1" i="1">
                        <a:latin typeface="Cambria Math" panose="02040503050406030204" pitchFamily="18" charset="0"/>
                      </a:rPr>
                      <m:t>, </m:t>
                    </m:r>
                    <m:r>
                      <a:rPr lang="en-US" altLang="zh-CN" sz="1200" b="1" i="1">
                        <a:latin typeface="Cambria Math" panose="02040503050406030204" pitchFamily="18" charset="0"/>
                      </a:rPr>
                      <m:t>𝒍</m:t>
                    </m:r>
                    <m:d>
                      <m:dPr>
                        <m:ctrlPr>
                          <a:rPr lang="zh-CN" altLang="zh-CN" sz="1200" b="1" i="1">
                            <a:latin typeface="Cambria Math" panose="02040503050406030204" pitchFamily="18" charset="0"/>
                          </a:rPr>
                        </m:ctrlPr>
                      </m:dPr>
                      <m:e>
                        <m:r>
                          <a:rPr lang="en-US" altLang="zh-CN" sz="1200" b="1" i="1">
                            <a:latin typeface="Cambria Math" panose="02040503050406030204" pitchFamily="18" charset="0"/>
                          </a:rPr>
                          <m:t>𝒒</m:t>
                        </m:r>
                      </m:e>
                    </m:d>
                    <m:r>
                      <a:rPr lang="en-US" altLang="zh-CN" sz="1200" b="1" i="1">
                        <a:latin typeface="Cambria Math" panose="02040503050406030204" pitchFamily="18" charset="0"/>
                      </a:rPr>
                      <m:t>=</m:t>
                    </m:r>
                    <m:r>
                      <a:rPr lang="en-US" altLang="zh-CN" sz="1200" b="1" i="1">
                        <a:latin typeface="Cambria Math" panose="02040503050406030204" pitchFamily="18" charset="0"/>
                      </a:rPr>
                      <m:t>𝜹</m:t>
                    </m:r>
                    <m:f>
                      <m:fPr>
                        <m:ctrlPr>
                          <a:rPr lang="zh-CN" altLang="zh-CN" sz="1200" b="1" i="1">
                            <a:latin typeface="Cambria Math" panose="02040503050406030204" pitchFamily="18" charset="0"/>
                          </a:rPr>
                        </m:ctrlPr>
                      </m:fPr>
                      <m:num>
                        <m:sSup>
                          <m:sSupPr>
                            <m:ctrlPr>
                              <a:rPr lang="zh-CN" altLang="zh-CN" sz="1200" b="1" i="1">
                                <a:latin typeface="Cambria Math" panose="02040503050406030204" pitchFamily="18" charset="0"/>
                              </a:rPr>
                            </m:ctrlPr>
                          </m:sSupPr>
                          <m:e>
                            <m:r>
                              <a:rPr lang="en-US" altLang="zh-CN" sz="1200" b="1" i="1">
                                <a:latin typeface="Cambria Math" panose="02040503050406030204" pitchFamily="18" charset="0"/>
                              </a:rPr>
                              <m:t>𝜞</m:t>
                            </m:r>
                          </m:e>
                          <m:sup>
                            <m:r>
                              <a:rPr lang="en-US" altLang="zh-CN" sz="1200" b="1" i="1">
                                <a:latin typeface="Cambria Math" panose="02040503050406030204" pitchFamily="18" charset="0"/>
                              </a:rPr>
                              <m:t>𝒒</m:t>
                            </m:r>
                          </m:sup>
                        </m:sSup>
                        <m:r>
                          <a:rPr lang="en-US" altLang="zh-CN" sz="1200" b="1" i="1">
                            <a:latin typeface="Cambria Math" panose="02040503050406030204" pitchFamily="18" charset="0"/>
                          </a:rPr>
                          <m:t>−</m:t>
                        </m:r>
                        <m:r>
                          <a:rPr lang="en-US" altLang="zh-CN" sz="1200" b="1" i="1">
                            <a:latin typeface="Cambria Math" panose="02040503050406030204" pitchFamily="18" charset="0"/>
                          </a:rPr>
                          <m:t>𝟏</m:t>
                        </m:r>
                      </m:num>
                      <m:den>
                        <m:r>
                          <a:rPr lang="en-US" altLang="zh-CN" sz="1200" b="1" i="1">
                            <a:latin typeface="Cambria Math" panose="02040503050406030204" pitchFamily="18" charset="0"/>
                          </a:rPr>
                          <m:t>𝜞</m:t>
                        </m:r>
                        <m:r>
                          <a:rPr lang="en-US" altLang="zh-CN" sz="1200" b="1" i="1">
                            <a:latin typeface="Cambria Math" panose="02040503050406030204" pitchFamily="18" charset="0"/>
                          </a:rPr>
                          <m:t>−</m:t>
                        </m:r>
                        <m:r>
                          <a:rPr lang="en-US" altLang="zh-CN" sz="1200" b="1" i="1">
                            <a:latin typeface="Cambria Math" panose="02040503050406030204" pitchFamily="18" charset="0"/>
                          </a:rPr>
                          <m:t>𝟏</m:t>
                        </m:r>
                      </m:den>
                    </m:f>
                    <m:d>
                      <m:dPr>
                        <m:ctrlPr>
                          <a:rPr lang="zh-CN" altLang="zh-CN" sz="1200" b="1" i="1">
                            <a:latin typeface="Cambria Math" panose="02040503050406030204" pitchFamily="18" charset="0"/>
                          </a:rPr>
                        </m:ctrlPr>
                      </m:dPr>
                      <m:e>
                        <m:sSup>
                          <m:sSupPr>
                            <m:ctrlPr>
                              <a:rPr lang="zh-CN" altLang="zh-CN" sz="1200" b="1" i="1">
                                <a:latin typeface="Cambria Math" panose="02040503050406030204" pitchFamily="18" charset="0"/>
                              </a:rPr>
                            </m:ctrlPr>
                          </m:sSupPr>
                          <m:e>
                            <m:d>
                              <m:dPr>
                                <m:ctrlPr>
                                  <a:rPr lang="zh-CN" altLang="zh-CN" sz="1200" b="1" i="1">
                                    <a:latin typeface="Cambria Math" panose="02040503050406030204" pitchFamily="18" charset="0"/>
                                  </a:rPr>
                                </m:ctrlPr>
                              </m:dPr>
                              <m:e>
                                <m:r>
                                  <a:rPr lang="en-US" altLang="zh-CN" sz="1200" b="1" i="1">
                                    <a:latin typeface="Cambria Math" panose="02040503050406030204" pitchFamily="18" charset="0"/>
                                  </a:rPr>
                                  <m:t>𝟏</m:t>
                                </m:r>
                                <m:r>
                                  <a:rPr lang="en-US" altLang="zh-CN" sz="1200" b="1" i="1">
                                    <a:latin typeface="Cambria Math" panose="02040503050406030204" pitchFamily="18" charset="0"/>
                                  </a:rPr>
                                  <m:t>−</m:t>
                                </m:r>
                                <m:r>
                                  <a:rPr lang="en-US" altLang="zh-CN" sz="1200" b="1" i="1">
                                    <a:latin typeface="Cambria Math" panose="02040503050406030204" pitchFamily="18" charset="0"/>
                                  </a:rPr>
                                  <m:t>𝝐</m:t>
                                </m:r>
                              </m:e>
                            </m:d>
                          </m:e>
                          <m:sup>
                            <m:r>
                              <a:rPr lang="en-US" altLang="zh-CN" sz="1200" b="1" i="1">
                                <a:latin typeface="Cambria Math" panose="02040503050406030204" pitchFamily="18" charset="0"/>
                              </a:rPr>
                              <m:t>−</m:t>
                            </m:r>
                            <m:f>
                              <m:fPr>
                                <m:ctrlPr>
                                  <a:rPr lang="zh-CN" altLang="zh-CN" sz="1200" b="1" i="1">
                                    <a:latin typeface="Cambria Math" panose="02040503050406030204" pitchFamily="18" charset="0"/>
                                  </a:rPr>
                                </m:ctrlPr>
                              </m:fPr>
                              <m:num>
                                <m:r>
                                  <a:rPr lang="en-US" altLang="zh-CN" sz="1200" b="1" i="1">
                                    <a:latin typeface="Cambria Math" panose="02040503050406030204" pitchFamily="18" charset="0"/>
                                  </a:rPr>
                                  <m:t>𝟏</m:t>
                                </m:r>
                              </m:num>
                              <m:den>
                                <m:r>
                                  <a:rPr lang="en-US" altLang="zh-CN" sz="1200" b="1" i="1">
                                    <a:latin typeface="Cambria Math" panose="02040503050406030204" pitchFamily="18" charset="0"/>
                                  </a:rPr>
                                  <m:t>𝟐</m:t>
                                </m:r>
                              </m:den>
                            </m:f>
                          </m:sup>
                        </m:sSup>
                        <m:r>
                          <a:rPr lang="en-US" altLang="zh-CN" sz="1200" b="1" i="1">
                            <a:latin typeface="Cambria Math" panose="02040503050406030204" pitchFamily="18" charset="0"/>
                          </a:rPr>
                          <m:t>−</m:t>
                        </m:r>
                        <m:r>
                          <a:rPr lang="en-US" altLang="zh-CN" sz="1200" b="1" i="1">
                            <a:latin typeface="Cambria Math" panose="02040503050406030204" pitchFamily="18" charset="0"/>
                          </a:rPr>
                          <m:t>𝟏</m:t>
                        </m:r>
                      </m:e>
                    </m:d>
                    <m:r>
                      <a:rPr lang="en-US" altLang="zh-CN" sz="1200" b="1" i="1">
                        <a:latin typeface="Cambria Math" panose="02040503050406030204" pitchFamily="18" charset="0"/>
                      </a:rPr>
                      <m:t>, (</m:t>
                    </m:r>
                    <m:r>
                      <a:rPr lang="en-US" altLang="zh-CN" sz="1200" b="1" i="1">
                        <a:latin typeface="Cambria Math" panose="02040503050406030204" pitchFamily="18" charset="0"/>
                      </a:rPr>
                      <m:t>𝒒</m:t>
                    </m:r>
                    <m:r>
                      <a:rPr lang="en-US" altLang="zh-CN" sz="1200" b="1" i="1">
                        <a:latin typeface="Cambria Math" panose="02040503050406030204" pitchFamily="18" charset="0"/>
                      </a:rPr>
                      <m:t>=</m:t>
                    </m:r>
                    <m:r>
                      <a:rPr lang="en-US" altLang="zh-CN" sz="1200" b="1" i="1">
                        <a:latin typeface="Cambria Math" panose="02040503050406030204" pitchFamily="18" charset="0"/>
                      </a:rPr>
                      <m:t>𝟏</m:t>
                    </m:r>
                    <m:r>
                      <a:rPr lang="en-US" altLang="zh-CN" sz="1200" b="1" i="1">
                        <a:latin typeface="Cambria Math" panose="02040503050406030204" pitchFamily="18" charset="0"/>
                      </a:rPr>
                      <m:t>, </m:t>
                    </m:r>
                    <m:r>
                      <a:rPr lang="en-US" altLang="zh-CN" sz="1200" b="1" i="1">
                        <a:latin typeface="Cambria Math" panose="02040503050406030204" pitchFamily="18" charset="0"/>
                      </a:rPr>
                      <m:t>𝟐</m:t>
                    </m:r>
                    <m:r>
                      <a:rPr lang="en-US" altLang="zh-CN" sz="1200" b="1" i="1">
                        <a:latin typeface="Cambria Math" panose="02040503050406030204" pitchFamily="18" charset="0"/>
                      </a:rPr>
                      <m:t>, …, </m:t>
                    </m:r>
                    <m:r>
                      <a:rPr lang="en-US" altLang="zh-CN" sz="1200" b="1" i="1">
                        <a:latin typeface="Cambria Math" panose="02040503050406030204" pitchFamily="18" charset="0"/>
                      </a:rPr>
                      <m:t>𝑸</m:t>
                    </m:r>
                    <m:r>
                      <a:rPr lang="en-US" altLang="zh-CN" sz="1200" b="1" i="1">
                        <a:latin typeface="Cambria Math" panose="02040503050406030204" pitchFamily="18" charset="0"/>
                      </a:rPr>
                      <m:t>−</m:t>
                    </m:r>
                    <m:r>
                      <a:rPr lang="en-US" altLang="zh-CN" sz="1200" b="1" i="1">
                        <a:latin typeface="Cambria Math" panose="02040503050406030204" pitchFamily="18" charset="0"/>
                      </a:rPr>
                      <m:t>𝟏</m:t>
                    </m:r>
                    <m:r>
                      <a:rPr lang="en-US" altLang="zh-CN" sz="1200" b="1" i="1">
                        <a:latin typeface="Cambria Math" panose="02040503050406030204" pitchFamily="18" charset="0"/>
                      </a:rPr>
                      <m:t>)</m:t>
                    </m:r>
                  </m:oMath>
                </a14:m>
                <a:r>
                  <a:rPr lang="zh-CN" altLang="zh-CN" sz="1200" b="1" dirty="0">
                    <a:latin typeface="Cambria" panose="02040503050406030204" pitchFamily="18" charset="0"/>
                  </a:rPr>
                  <a:t>，</a:t>
                </a:r>
                <a:r>
                  <a:rPr lang="en-US" altLang="zh-CN" sz="1200" b="1" dirty="0">
                    <a:latin typeface="Cambria" panose="02040503050406030204" pitchFamily="18" charset="0"/>
                  </a:rPr>
                  <a:t>where </a:t>
                </a:r>
                <a14:m>
                  <m:oMath xmlns:m="http://schemas.openxmlformats.org/officeDocument/2006/math">
                    <m:r>
                      <a:rPr lang="en-US" altLang="zh-CN" sz="1200" b="1" i="1">
                        <a:latin typeface="Cambria Math" panose="02040503050406030204" pitchFamily="18" charset="0"/>
                      </a:rPr>
                      <m:t>𝜞</m:t>
                    </m:r>
                    <m:r>
                      <a:rPr lang="en-US" altLang="zh-CN" sz="1200" b="1" i="1">
                        <a:latin typeface="Cambria Math" panose="02040503050406030204" pitchFamily="18" charset="0"/>
                      </a:rPr>
                      <m:t>=</m:t>
                    </m:r>
                    <m:f>
                      <m:fPr>
                        <m:ctrlPr>
                          <a:rPr lang="zh-CN" altLang="zh-CN" sz="1200" b="1" i="1">
                            <a:latin typeface="Cambria Math" panose="02040503050406030204" pitchFamily="18" charset="0"/>
                          </a:rPr>
                        </m:ctrlPr>
                      </m:fPr>
                      <m:num>
                        <m:func>
                          <m:funcPr>
                            <m:ctrlPr>
                              <a:rPr lang="zh-CN" altLang="zh-CN" sz="1200" b="1" i="1">
                                <a:latin typeface="Cambria Math" panose="02040503050406030204" pitchFamily="18" charset="0"/>
                              </a:rPr>
                            </m:ctrlPr>
                          </m:funcPr>
                          <m:fName>
                            <m:r>
                              <a:rPr lang="en-US" altLang="zh-CN" sz="1200" b="1" i="1">
                                <a:latin typeface="Cambria Math" panose="02040503050406030204" pitchFamily="18" charset="0"/>
                              </a:rPr>
                              <m:t>𝒄𝒐𝒔</m:t>
                            </m:r>
                          </m:fName>
                          <m:e>
                            <m:f>
                              <m:fPr>
                                <m:ctrlPr>
                                  <a:rPr lang="zh-CN" altLang="zh-CN" sz="1200" b="1" i="1">
                                    <a:latin typeface="Cambria Math" panose="02040503050406030204" pitchFamily="18" charset="0"/>
                                  </a:rPr>
                                </m:ctrlPr>
                              </m:fPr>
                              <m:num>
                                <m:r>
                                  <a:rPr lang="en-US" altLang="zh-CN" sz="1200" b="1" i="1">
                                    <a:latin typeface="Cambria Math" panose="02040503050406030204" pitchFamily="18" charset="0"/>
                                  </a:rPr>
                                  <m:t>𝝅</m:t>
                                </m:r>
                              </m:num>
                              <m:den>
                                <m:r>
                                  <a:rPr lang="en-US" altLang="zh-CN" sz="1200" b="1" i="1">
                                    <a:latin typeface="Cambria Math" panose="02040503050406030204" pitchFamily="18" charset="0"/>
                                  </a:rPr>
                                  <m:t>𝝈</m:t>
                                </m:r>
                              </m:den>
                            </m:f>
                          </m:e>
                        </m:func>
                      </m:num>
                      <m:den>
                        <m:rad>
                          <m:radPr>
                            <m:degHide m:val="on"/>
                            <m:ctrlPr>
                              <a:rPr lang="zh-CN" altLang="zh-CN" sz="1200" b="1" i="1">
                                <a:latin typeface="Cambria Math" panose="02040503050406030204" pitchFamily="18" charset="0"/>
                              </a:rPr>
                            </m:ctrlPr>
                          </m:radPr>
                          <m:deg/>
                          <m:e>
                            <m:r>
                              <a:rPr lang="en-US" altLang="zh-CN" sz="1200" b="1" i="1">
                                <a:latin typeface="Cambria Math" panose="02040503050406030204" pitchFamily="18" charset="0"/>
                              </a:rPr>
                              <m:t>𝟏</m:t>
                            </m:r>
                            <m:r>
                              <a:rPr lang="zh-CN" altLang="en-US" sz="1200" b="1" i="1">
                                <a:latin typeface="Cambria Math" panose="02040503050406030204" pitchFamily="18" charset="0"/>
                              </a:rPr>
                              <m:t>−</m:t>
                            </m:r>
                            <m:r>
                              <a:rPr lang="en-US" altLang="zh-CN" sz="1200" b="1" i="1">
                                <a:latin typeface="Cambria Math" panose="02040503050406030204" pitchFamily="18" charset="0"/>
                              </a:rPr>
                              <m:t>𝝐</m:t>
                            </m:r>
                          </m:e>
                        </m:rad>
                      </m:den>
                    </m:f>
                  </m:oMath>
                </a14:m>
                <a:r>
                  <a:rPr lang="en-US" altLang="zh-CN" sz="1200" b="1" dirty="0">
                    <a:latin typeface="Cambria" panose="02040503050406030204" pitchFamily="18" charset="0"/>
                  </a:rPr>
                  <a:t>. Discrete charging power is described as follows:</a:t>
                </a:r>
                <a:endParaRPr lang="zh-CN" altLang="en-US" sz="1050" b="1" dirty="0">
                  <a:latin typeface="Cambria" panose="02040503050406030204" pitchFamily="18" charset="0"/>
                </a:endParaRPr>
              </a:p>
            </p:txBody>
          </p:sp>
        </mc:Choice>
        <mc:Fallback xmlns="">
          <p:sp>
            <p:nvSpPr>
              <p:cNvPr id="22" name="文本框 21">
                <a:extLst>
                  <a:ext uri="{FF2B5EF4-FFF2-40B4-BE49-F238E27FC236}">
                    <a16:creationId xmlns:a16="http://schemas.microsoft.com/office/drawing/2014/main" id="{650F2608-412E-4784-834E-1C001F3468C4}"/>
                  </a:ext>
                </a:extLst>
              </p:cNvPr>
              <p:cNvSpPr txBox="1">
                <a:spLocks noRot="1" noChangeAspect="1" noMove="1" noResize="1" noEditPoints="1" noAdjustHandles="1" noChangeArrowheads="1" noChangeShapeType="1" noTextEdit="1"/>
              </p:cNvSpPr>
              <p:nvPr/>
            </p:nvSpPr>
            <p:spPr>
              <a:xfrm>
                <a:off x="2555779" y="3433787"/>
                <a:ext cx="6337634" cy="747256"/>
              </a:xfrm>
              <a:prstGeom prst="rect">
                <a:avLst/>
              </a:prstGeom>
              <a:blipFill>
                <a:blip r:embed="rId5"/>
                <a:stretch>
                  <a:fillRect/>
                </a:stretch>
              </a:blipFill>
            </p:spPr>
            <p:txBody>
              <a:bodyPr/>
              <a:lstStyle/>
              <a:p>
                <a:r>
                  <a:rPr lang="zh-CN" altLang="en-US">
                    <a:noFill/>
                  </a:rPr>
                  <a:t> </a:t>
                </a:r>
              </a:p>
            </p:txBody>
          </p:sp>
        </mc:Fallback>
      </mc:AlternateContent>
      <p:graphicFrame>
        <p:nvGraphicFramePr>
          <p:cNvPr id="3" name="对象 2">
            <a:extLst>
              <a:ext uri="{FF2B5EF4-FFF2-40B4-BE49-F238E27FC236}">
                <a16:creationId xmlns:a16="http://schemas.microsoft.com/office/drawing/2014/main" id="{2440995E-CB0D-4262-8478-BE28CC63FA81}"/>
              </a:ext>
            </a:extLst>
          </p:cNvPr>
          <p:cNvGraphicFramePr>
            <a:graphicFrameLocks noChangeAspect="1"/>
          </p:cNvGraphicFramePr>
          <p:nvPr>
            <p:extLst>
              <p:ext uri="{D42A27DB-BD31-4B8C-83A1-F6EECF244321}">
                <p14:modId xmlns:p14="http://schemas.microsoft.com/office/powerpoint/2010/main" val="2172399950"/>
              </p:ext>
            </p:extLst>
          </p:nvPr>
        </p:nvGraphicFramePr>
        <p:xfrm>
          <a:off x="3555677" y="1495709"/>
          <a:ext cx="3757613" cy="1685926"/>
        </p:xfrm>
        <a:graphic>
          <a:graphicData uri="http://schemas.openxmlformats.org/presentationml/2006/ole">
            <mc:AlternateContent xmlns:mc="http://schemas.openxmlformats.org/markup-compatibility/2006">
              <mc:Choice xmlns:v="urn:schemas-microsoft-com:vml" Requires="v">
                <p:oleObj spid="_x0000_s11355" name="Visio" r:id="rId6" imgW="4648348" imgH="2033752" progId="Visio.Drawing.15">
                  <p:embed/>
                </p:oleObj>
              </mc:Choice>
              <mc:Fallback>
                <p:oleObj name="Visio" r:id="rId6" imgW="4648348" imgH="2033752" progId="Visio.Drawing.15">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55677" y="1495709"/>
                        <a:ext cx="3757613" cy="1685926"/>
                      </a:xfrm>
                      <a:prstGeom prst="rect">
                        <a:avLst/>
                      </a:prstGeom>
                      <a:noFill/>
                      <a:ln w="19050">
                        <a:solidFill>
                          <a:srgbClr val="396AA8"/>
                        </a:solidFill>
                        <a:prstDash val="lgDash"/>
                      </a:ln>
                    </p:spPr>
                  </p:pic>
                </p:oleObj>
              </mc:Fallback>
            </mc:AlternateContent>
          </a:graphicData>
        </a:graphic>
      </p:graphicFrame>
      <mc:AlternateContent xmlns:mc="http://schemas.openxmlformats.org/markup-compatibility/2006" xmlns:a14="http://schemas.microsoft.com/office/drawing/2010/main">
        <mc:Choice Requires="a14">
          <p:sp>
            <p:nvSpPr>
              <p:cNvPr id="5" name="矩形 4">
                <a:extLst>
                  <a:ext uri="{FF2B5EF4-FFF2-40B4-BE49-F238E27FC236}">
                    <a16:creationId xmlns:a16="http://schemas.microsoft.com/office/drawing/2014/main" id="{4E0ED79E-6B3D-4DBA-9AC1-4A091368E28C}"/>
                  </a:ext>
                </a:extLst>
              </p:cNvPr>
              <p:cNvSpPr/>
              <p:nvPr/>
            </p:nvSpPr>
            <p:spPr>
              <a:xfrm>
                <a:off x="3153216" y="4237016"/>
                <a:ext cx="4572000" cy="924740"/>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sSub>
                        <m:sSubPr>
                          <m:ctrlPr>
                            <a:rPr lang="zh-CN" altLang="en-US" sz="1200" i="1">
                              <a:latin typeface="Cambria Math" panose="02040503050406030204" pitchFamily="18" charset="0"/>
                            </a:rPr>
                          </m:ctrlPr>
                        </m:sSubPr>
                        <m:e>
                          <m:r>
                            <a:rPr lang="zh-CN" altLang="en-US" sz="1200" i="1">
                              <a:latin typeface="Cambria Math" panose="02040503050406030204" pitchFamily="18" charset="0"/>
                            </a:rPr>
                            <m:t>𝑒</m:t>
                          </m:r>
                        </m:e>
                        <m:sub>
                          <m:r>
                            <a:rPr lang="zh-CN" altLang="en-US" sz="1200" i="1">
                              <a:latin typeface="Cambria Math" panose="02040503050406030204" pitchFamily="18" charset="0"/>
                            </a:rPr>
                            <m:t>𝑟</m:t>
                          </m:r>
                        </m:sub>
                      </m:sSub>
                      <m:d>
                        <m:dPr>
                          <m:ctrlPr>
                            <a:rPr lang="zh-CN" altLang="en-US" sz="1200" i="1">
                              <a:latin typeface="Cambria Math" panose="02040503050406030204" pitchFamily="18" charset="0"/>
                            </a:rPr>
                          </m:ctrlPr>
                        </m:dPr>
                        <m:e>
                          <m:sSub>
                            <m:sSubPr>
                              <m:ctrlPr>
                                <a:rPr lang="zh-CN" altLang="en-US" sz="1200" i="1">
                                  <a:latin typeface="Cambria Math" panose="02040503050406030204" pitchFamily="18" charset="0"/>
                                </a:rPr>
                              </m:ctrlPr>
                            </m:sSubPr>
                            <m:e>
                              <m:r>
                                <a:rPr lang="zh-CN" altLang="en-US" sz="1200" i="1">
                                  <a:latin typeface="Cambria Math" panose="02040503050406030204" pitchFamily="18" charset="0"/>
                                </a:rPr>
                                <m:t>𝑠</m:t>
                              </m:r>
                            </m:e>
                            <m:sub>
                              <m:r>
                                <a:rPr lang="zh-CN" altLang="en-US" sz="1200" i="1">
                                  <a:latin typeface="Cambria Math" panose="02040503050406030204" pitchFamily="18" charset="0"/>
                                </a:rPr>
                                <m:t>𝑗</m:t>
                              </m:r>
                            </m:sub>
                          </m:sSub>
                          <m:r>
                            <a:rPr lang="zh-CN" altLang="en-US" sz="1200">
                              <a:latin typeface="Cambria Math" panose="02040503050406030204" pitchFamily="18" charset="0"/>
                            </a:rPr>
                            <m:t>,</m:t>
                          </m:r>
                          <m:r>
                            <a:rPr lang="zh-CN" altLang="en-US" sz="1200" i="1">
                              <a:latin typeface="Cambria Math" panose="02040503050406030204" pitchFamily="18" charset="0"/>
                            </a:rPr>
                            <m:t>𝑥</m:t>
                          </m:r>
                        </m:e>
                      </m:d>
                      <m:r>
                        <a:rPr lang="zh-CN" altLang="en-US" sz="1200">
                          <a:latin typeface="Cambria Math" panose="02040503050406030204" pitchFamily="18" charset="0"/>
                        </a:rPr>
                        <m:t>=</m:t>
                      </m:r>
                      <m:d>
                        <m:dPr>
                          <m:begChr m:val="{"/>
                          <m:endChr m:val=""/>
                          <m:ctrlPr>
                            <a:rPr lang="zh-CN" altLang="en-US" sz="1200" i="1">
                              <a:latin typeface="Cambria Math" panose="02040503050406030204" pitchFamily="18" charset="0"/>
                            </a:rPr>
                          </m:ctrlPr>
                        </m:dPr>
                        <m:e>
                          <m:eqArr>
                            <m:eqArrPr>
                              <m:ctrlPr>
                                <a:rPr lang="zh-CN" altLang="en-US" sz="1200" i="1">
                                  <a:latin typeface="Cambria Math" panose="02040503050406030204" pitchFamily="18" charset="0"/>
                                </a:rPr>
                              </m:ctrlPr>
                            </m:eqArrPr>
                            <m:e>
                              <m:r>
                                <a:rPr lang="zh-CN" altLang="en-US" sz="1200">
                                  <a:latin typeface="Cambria Math" panose="02040503050406030204" pitchFamily="18" charset="0"/>
                                </a:rPr>
                                <m:t>&amp;</m:t>
                              </m:r>
                              <m:r>
                                <a:rPr lang="zh-CN" altLang="en-US" sz="1200" i="1">
                                  <a:latin typeface="Cambria Math" panose="02040503050406030204" pitchFamily="18" charset="0"/>
                                </a:rPr>
                                <m:t>𝑒</m:t>
                              </m:r>
                              <m:d>
                                <m:dPr>
                                  <m:ctrlPr>
                                    <a:rPr lang="zh-CN" altLang="en-US" sz="1200" i="1">
                                      <a:latin typeface="Cambria Math" panose="02040503050406030204" pitchFamily="18" charset="0"/>
                                    </a:rPr>
                                  </m:ctrlPr>
                                </m:dPr>
                                <m:e>
                                  <m:r>
                                    <a:rPr lang="zh-CN" altLang="en-US" sz="1200" i="1">
                                      <a:latin typeface="Cambria Math" panose="02040503050406030204" pitchFamily="18" charset="0"/>
                                    </a:rPr>
                                    <m:t>𝑙</m:t>
                                  </m:r>
                                  <m:d>
                                    <m:dPr>
                                      <m:ctrlPr>
                                        <a:rPr lang="zh-CN" altLang="en-US" sz="1200" i="1">
                                          <a:latin typeface="Cambria Math" panose="02040503050406030204" pitchFamily="18" charset="0"/>
                                        </a:rPr>
                                      </m:ctrlPr>
                                    </m:dPr>
                                    <m:e>
                                      <m:r>
                                        <a:rPr lang="zh-CN" altLang="en-US" sz="1200">
                                          <a:latin typeface="Cambria Math" panose="02040503050406030204" pitchFamily="18" charset="0"/>
                                        </a:rPr>
                                        <m:t>1</m:t>
                                      </m:r>
                                    </m:e>
                                  </m:d>
                                </m:e>
                              </m:d>
                              <m:r>
                                <a:rPr lang="zh-CN" altLang="en-US" sz="1200">
                                  <a:latin typeface="Cambria Math" panose="02040503050406030204" pitchFamily="18" charset="0"/>
                                </a:rPr>
                                <m:t>,                                          </m:t>
                              </m:r>
                              <m:r>
                                <a:rPr lang="zh-CN" altLang="en-US" sz="1200" i="1">
                                  <a:latin typeface="Cambria Math" panose="02040503050406030204" pitchFamily="18" charset="0"/>
                                </a:rPr>
                                <m:t>𝑥</m:t>
                              </m:r>
                              <m:r>
                                <a:rPr lang="zh-CN" altLang="en-US" sz="1200">
                                  <a:latin typeface="Cambria Math" panose="02040503050406030204" pitchFamily="18" charset="0"/>
                                </a:rPr>
                                <m:t>∈</m:t>
                              </m:r>
                              <m:sSubSup>
                                <m:sSubSupPr>
                                  <m:ctrlPr>
                                    <a:rPr lang="zh-CN" altLang="en-US" sz="1200" i="1">
                                      <a:latin typeface="Cambria Math" panose="02040503050406030204" pitchFamily="18" charset="0"/>
                                    </a:rPr>
                                  </m:ctrlPr>
                                </m:sSubSupPr>
                                <m:e>
                                  <m:r>
                                    <a:rPr lang="zh-CN" altLang="en-US" sz="1200" i="1">
                                      <a:latin typeface="Cambria Math" panose="02040503050406030204" pitchFamily="18" charset="0"/>
                                    </a:rPr>
                                    <m:t>𝐻</m:t>
                                  </m:r>
                                </m:e>
                                <m:sub>
                                  <m:r>
                                    <a:rPr lang="zh-CN" altLang="en-US" sz="1200">
                                      <a:latin typeface="Cambria Math" panose="02040503050406030204" pitchFamily="18" charset="0"/>
                                    </a:rPr>
                                    <m:t>1</m:t>
                                  </m:r>
                                </m:sub>
                                <m:sup>
                                  <m:r>
                                    <a:rPr lang="zh-CN" altLang="en-US" sz="1200" i="1">
                                      <a:latin typeface="Cambria Math" panose="02040503050406030204" pitchFamily="18" charset="0"/>
                                    </a:rPr>
                                    <m:t>𝑗</m:t>
                                  </m:r>
                                </m:sup>
                              </m:sSubSup>
                            </m:e>
                            <m:e>
                              <m:r>
                                <a:rPr lang="zh-CN" altLang="en-US" sz="1200">
                                  <a:latin typeface="Cambria Math" panose="02040503050406030204" pitchFamily="18" charset="0"/>
                                </a:rPr>
                                <m:t>&amp;</m:t>
                              </m:r>
                              <m:d>
                                <m:dPr>
                                  <m:begChr m:val=""/>
                                  <m:ctrlPr>
                                    <a:rPr lang="zh-CN" altLang="en-US" sz="1200" i="1">
                                      <a:latin typeface="Cambria Math" panose="02040503050406030204" pitchFamily="18" charset="0"/>
                                    </a:rPr>
                                  </m:ctrlPr>
                                </m:dPr>
                                <m:e>
                                  <m:r>
                                    <a:rPr lang="zh-CN" altLang="en-US" sz="1200" i="1">
                                      <a:latin typeface="Cambria Math" panose="02040503050406030204" pitchFamily="18" charset="0"/>
                                    </a:rPr>
                                    <m:t>𝑒</m:t>
                                  </m:r>
                                  <m:d>
                                    <m:dPr>
                                      <m:ctrlPr>
                                        <a:rPr lang="zh-CN" altLang="en-US" sz="1200" i="1">
                                          <a:latin typeface="Cambria Math" panose="02040503050406030204" pitchFamily="18" charset="0"/>
                                        </a:rPr>
                                      </m:ctrlPr>
                                    </m:dPr>
                                    <m:e>
                                      <m:r>
                                        <a:rPr lang="zh-CN" altLang="en-US" sz="1200" i="1">
                                          <a:latin typeface="Cambria Math" panose="02040503050406030204" pitchFamily="18" charset="0"/>
                                        </a:rPr>
                                        <m:t>𝑙</m:t>
                                      </m:r>
                                      <m:d>
                                        <m:dPr>
                                          <m:ctrlPr>
                                            <a:rPr lang="zh-CN" altLang="en-US" sz="1200" i="1">
                                              <a:latin typeface="Cambria Math" panose="02040503050406030204" pitchFamily="18" charset="0"/>
                                            </a:rPr>
                                          </m:ctrlPr>
                                        </m:dPr>
                                        <m:e>
                                          <m:r>
                                            <a:rPr lang="zh-CN" altLang="en-US" sz="1200" i="1">
                                              <a:latin typeface="Cambria Math" panose="02040503050406030204" pitchFamily="18" charset="0"/>
                                            </a:rPr>
                                            <m:t>𝑞</m:t>
                                          </m:r>
                                        </m:e>
                                      </m:d>
                                    </m:e>
                                  </m:d>
                                  <m:r>
                                    <a:rPr lang="zh-CN" altLang="en-US" sz="1200">
                                      <a:latin typeface="Cambria Math" panose="02040503050406030204" pitchFamily="18" charset="0"/>
                                    </a:rPr>
                                    <m:t>,    </m:t>
                                  </m:r>
                                  <m:r>
                                    <a:rPr lang="zh-CN" altLang="en-US" sz="1200" i="1">
                                      <a:latin typeface="Cambria Math" panose="02040503050406030204" pitchFamily="18" charset="0"/>
                                    </a:rPr>
                                    <m:t>𝑥</m:t>
                                  </m:r>
                                  <m:r>
                                    <a:rPr lang="zh-CN" altLang="en-US" sz="1200">
                                      <a:latin typeface="Cambria Math" panose="02040503050406030204" pitchFamily="18" charset="0"/>
                                    </a:rPr>
                                    <m:t>∈</m:t>
                                  </m:r>
                                  <m:f>
                                    <m:fPr>
                                      <m:type m:val="lin"/>
                                      <m:ctrlPr>
                                        <a:rPr lang="zh-CN" altLang="en-US" sz="1200" i="1">
                                          <a:latin typeface="Cambria Math" panose="02040503050406030204" pitchFamily="18" charset="0"/>
                                        </a:rPr>
                                      </m:ctrlPr>
                                    </m:fPr>
                                    <m:num>
                                      <m:sSubSup>
                                        <m:sSubSupPr>
                                          <m:ctrlPr>
                                            <a:rPr lang="zh-CN" altLang="en-US" sz="1200" i="1">
                                              <a:latin typeface="Cambria Math" panose="02040503050406030204" pitchFamily="18" charset="0"/>
                                            </a:rPr>
                                          </m:ctrlPr>
                                        </m:sSubSupPr>
                                        <m:e>
                                          <m:r>
                                            <a:rPr lang="zh-CN" altLang="en-US" sz="1200" i="1">
                                              <a:latin typeface="Cambria Math" panose="02040503050406030204" pitchFamily="18" charset="0"/>
                                            </a:rPr>
                                            <m:t>𝐻</m:t>
                                          </m:r>
                                        </m:e>
                                        <m:sub>
                                          <m:r>
                                            <a:rPr lang="zh-CN" altLang="en-US" sz="1200" i="1">
                                              <a:latin typeface="Cambria Math" panose="02040503050406030204" pitchFamily="18" charset="0"/>
                                            </a:rPr>
                                            <m:t>𝑞</m:t>
                                          </m:r>
                                        </m:sub>
                                        <m:sup>
                                          <m:r>
                                            <a:rPr lang="zh-CN" altLang="en-US" sz="1200" i="1">
                                              <a:latin typeface="Cambria Math" panose="02040503050406030204" pitchFamily="18" charset="0"/>
                                            </a:rPr>
                                            <m:t>𝑗</m:t>
                                          </m:r>
                                        </m:sup>
                                      </m:sSubSup>
                                    </m:num>
                                    <m:den>
                                      <m:sSubSup>
                                        <m:sSubSupPr>
                                          <m:ctrlPr>
                                            <a:rPr lang="zh-CN" altLang="en-US" sz="1200" i="1">
                                              <a:latin typeface="Cambria Math" panose="02040503050406030204" pitchFamily="18" charset="0"/>
                                            </a:rPr>
                                          </m:ctrlPr>
                                        </m:sSubSupPr>
                                        <m:e>
                                          <m:r>
                                            <a:rPr lang="zh-CN" altLang="en-US" sz="1200" i="1">
                                              <a:latin typeface="Cambria Math" panose="02040503050406030204" pitchFamily="18" charset="0"/>
                                            </a:rPr>
                                            <m:t>𝐻</m:t>
                                          </m:r>
                                        </m:e>
                                        <m:sub>
                                          <m:r>
                                            <a:rPr lang="zh-CN" altLang="en-US" sz="1200" i="1">
                                              <a:latin typeface="Cambria Math" panose="02040503050406030204" pitchFamily="18" charset="0"/>
                                            </a:rPr>
                                            <m:t>𝑞</m:t>
                                          </m:r>
                                          <m:r>
                                            <a:rPr lang="zh-CN" altLang="en-US" sz="1200">
                                              <a:latin typeface="Cambria Math" panose="02040503050406030204" pitchFamily="18" charset="0"/>
                                            </a:rPr>
                                            <m:t>−1</m:t>
                                          </m:r>
                                        </m:sub>
                                        <m:sup>
                                          <m:r>
                                            <a:rPr lang="zh-CN" altLang="en-US" sz="1200" i="1">
                                              <a:latin typeface="Cambria Math" panose="02040503050406030204" pitchFamily="18" charset="0"/>
                                            </a:rPr>
                                            <m:t>𝑗</m:t>
                                          </m:r>
                                        </m:sup>
                                      </m:sSubSup>
                                    </m:den>
                                  </m:f>
                                  <m:r>
                                    <a:rPr lang="zh-CN" altLang="en-US" sz="1200">
                                      <a:latin typeface="Cambria Math" panose="02040503050406030204" pitchFamily="18" charset="0"/>
                                    </a:rPr>
                                    <m:t>(</m:t>
                                  </m:r>
                                  <m:r>
                                    <a:rPr lang="zh-CN" altLang="en-US" sz="1200" i="1">
                                      <a:latin typeface="Cambria Math" panose="02040503050406030204" pitchFamily="18" charset="0"/>
                                    </a:rPr>
                                    <m:t>𝑞</m:t>
                                  </m:r>
                                  <m:r>
                                    <a:rPr lang="zh-CN" altLang="en-US" sz="1200">
                                      <a:latin typeface="Cambria Math" panose="02040503050406030204" pitchFamily="18" charset="0"/>
                                    </a:rPr>
                                    <m:t>=1,…,</m:t>
                                  </m:r>
                                  <m:r>
                                    <a:rPr lang="zh-CN" altLang="en-US" sz="1200" i="1">
                                      <a:latin typeface="Cambria Math" panose="02040503050406030204" pitchFamily="18" charset="0"/>
                                    </a:rPr>
                                    <m:t>𝑄</m:t>
                                  </m:r>
                                </m:e>
                              </m:d>
                            </m:e>
                            <m:e>
                              <m:r>
                                <a:rPr lang="zh-CN" altLang="en-US" sz="1200">
                                  <a:latin typeface="Cambria Math" panose="02040503050406030204" pitchFamily="18" charset="0"/>
                                </a:rPr>
                                <m:t>&amp;0,                                                     </m:t>
                              </m:r>
                              <m:r>
                                <a:rPr lang="zh-CN" altLang="en-US" sz="1200" i="1">
                                  <a:latin typeface="Cambria Math" panose="02040503050406030204" pitchFamily="18" charset="0"/>
                                </a:rPr>
                                <m:t>𝑥</m:t>
                              </m:r>
                              <m:r>
                                <a:rPr lang="zh-CN" altLang="en-US" sz="1200">
                                  <a:latin typeface="Cambria Math" panose="02040503050406030204" pitchFamily="18" charset="0"/>
                                </a:rPr>
                                <m:t>∉</m:t>
                              </m:r>
                              <m:sSubSup>
                                <m:sSubSupPr>
                                  <m:ctrlPr>
                                    <a:rPr lang="zh-CN" altLang="en-US" sz="1200" i="1">
                                      <a:latin typeface="Cambria Math" panose="02040503050406030204" pitchFamily="18" charset="0"/>
                                    </a:rPr>
                                  </m:ctrlPr>
                                </m:sSubSupPr>
                                <m:e>
                                  <m:r>
                                    <a:rPr lang="zh-CN" altLang="en-US" sz="1200" i="1">
                                      <a:latin typeface="Cambria Math" panose="02040503050406030204" pitchFamily="18" charset="0"/>
                                    </a:rPr>
                                    <m:t>𝐻</m:t>
                                  </m:r>
                                </m:e>
                                <m:sub>
                                  <m:r>
                                    <a:rPr lang="zh-CN" altLang="en-US" sz="1200" i="1">
                                      <a:latin typeface="Cambria Math" panose="02040503050406030204" pitchFamily="18" charset="0"/>
                                    </a:rPr>
                                    <m:t>𝑄</m:t>
                                  </m:r>
                                </m:sub>
                                <m:sup>
                                  <m:r>
                                    <a:rPr lang="zh-CN" altLang="en-US" sz="1200" i="1">
                                      <a:latin typeface="Cambria Math" panose="02040503050406030204" pitchFamily="18" charset="0"/>
                                    </a:rPr>
                                    <m:t>𝑗</m:t>
                                  </m:r>
                                </m:sup>
                              </m:sSubSup>
                            </m:e>
                          </m:eqArr>
                        </m:e>
                      </m:d>
                    </m:oMath>
                  </m:oMathPara>
                </a14:m>
                <a:endParaRPr lang="zh-CN" altLang="en-US" sz="1200" dirty="0"/>
              </a:p>
            </p:txBody>
          </p:sp>
        </mc:Choice>
        <mc:Fallback xmlns="">
          <p:sp>
            <p:nvSpPr>
              <p:cNvPr id="5" name="矩形 4">
                <a:extLst>
                  <a:ext uri="{FF2B5EF4-FFF2-40B4-BE49-F238E27FC236}">
                    <a16:creationId xmlns:a16="http://schemas.microsoft.com/office/drawing/2014/main" id="{4E0ED79E-6B3D-4DBA-9AC1-4A091368E28C}"/>
                  </a:ext>
                </a:extLst>
              </p:cNvPr>
              <p:cNvSpPr>
                <a:spLocks noRot="1" noChangeAspect="1" noMove="1" noResize="1" noEditPoints="1" noAdjustHandles="1" noChangeArrowheads="1" noChangeShapeType="1" noTextEdit="1"/>
              </p:cNvSpPr>
              <p:nvPr/>
            </p:nvSpPr>
            <p:spPr>
              <a:xfrm>
                <a:off x="3153216" y="4237016"/>
                <a:ext cx="4572000" cy="924740"/>
              </a:xfrm>
              <a:prstGeom prst="rect">
                <a:avLst/>
              </a:prstGeom>
              <a:blipFill>
                <a:blip r:embed="rId8"/>
                <a:stretch>
                  <a:fillRect/>
                </a:stretch>
              </a:blipFill>
            </p:spPr>
            <p:txBody>
              <a:bodyPr/>
              <a:lstStyle/>
              <a:p>
                <a:r>
                  <a:rPr lang="zh-CN" altLang="en-US">
                    <a:noFill/>
                  </a:rPr>
                  <a:t> </a:t>
                </a:r>
              </a:p>
            </p:txBody>
          </p:sp>
        </mc:Fallback>
      </mc:AlternateContent>
      <p:sp>
        <p:nvSpPr>
          <p:cNvPr id="30" name="TextBox 77">
            <a:extLst>
              <a:ext uri="{FF2B5EF4-FFF2-40B4-BE49-F238E27FC236}">
                <a16:creationId xmlns:a16="http://schemas.microsoft.com/office/drawing/2014/main" id="{1FB0B60E-28EF-4C1C-8234-5F1BB338BEDD}"/>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3102624294"/>
      </p:ext>
    </p:extLst>
  </p:cSld>
  <p:clrMapOvr>
    <a:masterClrMapping/>
  </p:clrMapOvr>
  <p:transition spd="med" advTm="10159">
    <p:cover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矩形: 圆角 14">
            <a:extLst>
              <a:ext uri="{FF2B5EF4-FFF2-40B4-BE49-F238E27FC236}">
                <a16:creationId xmlns:a16="http://schemas.microsoft.com/office/drawing/2014/main" id="{20016676-A457-4999-AC6A-58E9CE7CA718}"/>
              </a:ext>
            </a:extLst>
          </p:cNvPr>
          <p:cNvSpPr/>
          <p:nvPr/>
        </p:nvSpPr>
        <p:spPr>
          <a:xfrm>
            <a:off x="4136833" y="1972656"/>
            <a:ext cx="2592288" cy="7299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27">
            <a:extLst>
              <a:ext uri="{FF2B5EF4-FFF2-40B4-BE49-F238E27FC236}">
                <a16:creationId xmlns:a16="http://schemas.microsoft.com/office/drawing/2014/main" id="{EBF64978-4B0B-495F-9498-43AD34964CBE}"/>
              </a:ext>
            </a:extLst>
          </p:cNvPr>
          <p:cNvSpPr txBox="1"/>
          <p:nvPr/>
        </p:nvSpPr>
        <p:spPr>
          <a:xfrm>
            <a:off x="2555777" y="945222"/>
            <a:ext cx="4338752" cy="400110"/>
          </a:xfrm>
          <a:prstGeom prst="rect">
            <a:avLst/>
          </a:prstGeom>
          <a:noFill/>
        </p:spPr>
        <p:txBody>
          <a:bodyPr wrap="none" rtlCol="0">
            <a:spAutoFit/>
          </a:bodyPr>
          <a:lstStyle/>
          <a:p>
            <a:r>
              <a:rPr lang="en-US" altLang="zh-CN" sz="2000" b="1" u="sng" dirty="0">
                <a:solidFill>
                  <a:srgbClr val="2B558E"/>
                </a:solidFill>
                <a:cs typeface="+mn-ea"/>
                <a:sym typeface="+mn-lt"/>
              </a:rPr>
              <a:t>Convex Polygonal Discretization</a:t>
            </a:r>
            <a:endParaRPr lang="zh-CN" altLang="en-US" sz="2000" b="1" u="sng" dirty="0">
              <a:solidFill>
                <a:srgbClr val="2B558E"/>
              </a:solidFill>
              <a:cs typeface="+mn-ea"/>
              <a:sym typeface="+mn-lt"/>
            </a:endParaRPr>
          </a:p>
        </p:txBody>
      </p:sp>
      <p:sp>
        <p:nvSpPr>
          <p:cNvPr id="17" name="矩形 16">
            <a:extLst>
              <a:ext uri="{FF2B5EF4-FFF2-40B4-BE49-F238E27FC236}">
                <a16:creationId xmlns:a16="http://schemas.microsoft.com/office/drawing/2014/main" id="{4982086B-54B5-4E7A-B8AA-BFAFCA1E0521}"/>
              </a:ext>
            </a:extLst>
          </p:cNvPr>
          <p:cNvSpPr/>
          <p:nvPr/>
        </p:nvSpPr>
        <p:spPr>
          <a:xfrm>
            <a:off x="2407694" y="996379"/>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22" name="文本框 21">
            <a:extLst>
              <a:ext uri="{FF2B5EF4-FFF2-40B4-BE49-F238E27FC236}">
                <a16:creationId xmlns:a16="http://schemas.microsoft.com/office/drawing/2014/main" id="{650F2608-412E-4784-834E-1C001F3468C4}"/>
              </a:ext>
            </a:extLst>
          </p:cNvPr>
          <p:cNvSpPr txBox="1"/>
          <p:nvPr/>
        </p:nvSpPr>
        <p:spPr>
          <a:xfrm>
            <a:off x="2482408" y="1327855"/>
            <a:ext cx="6107622" cy="605935"/>
          </a:xfrm>
          <a:prstGeom prst="rect">
            <a:avLst/>
          </a:prstGeom>
          <a:noFill/>
        </p:spPr>
        <p:txBody>
          <a:bodyPr wrap="square" rtlCol="0">
            <a:spAutoFit/>
          </a:bodyPr>
          <a:lstStyle/>
          <a:p>
            <a:pPr marL="285736" indent="-285736" algn="just">
              <a:lnSpc>
                <a:spcPct val="125000"/>
              </a:lnSpc>
              <a:buFont typeface="Wingdings" panose="05000000000000000000" pitchFamily="2" charset="2"/>
              <a:buChar char="Ø"/>
            </a:pPr>
            <a:r>
              <a:rPr lang="en-US" altLang="zh-CN" sz="1400" b="1" dirty="0">
                <a:latin typeface="Cambria" panose="02040503050406030204" pitchFamily="18" charset="0"/>
              </a:rPr>
              <a:t>With the aforementioned parameter settings, the </a:t>
            </a:r>
            <a:r>
              <a:rPr lang="en-US" altLang="zh-CN" sz="1400" b="1" dirty="0">
                <a:solidFill>
                  <a:srgbClr val="FF0000"/>
                </a:solidFill>
                <a:latin typeface="Cambria" panose="02040503050406030204" pitchFamily="18" charset="0"/>
              </a:rPr>
              <a:t>approximation error </a:t>
            </a:r>
            <a:r>
              <a:rPr lang="en-US" altLang="zh-CN" sz="1400" b="1" dirty="0">
                <a:latin typeface="Cambria" panose="02040503050406030204" pitchFamily="18" charset="0"/>
              </a:rPr>
              <a:t>of area discretization is bounded to:</a:t>
            </a:r>
            <a:endParaRPr lang="zh-CN" altLang="en-US" sz="1100" b="1" dirty="0"/>
          </a:p>
        </p:txBody>
      </p:sp>
      <mc:AlternateContent xmlns:mc="http://schemas.openxmlformats.org/markup-compatibility/2006" xmlns:a14="http://schemas.microsoft.com/office/drawing/2010/main">
        <mc:Choice Requires="a14">
          <p:sp>
            <p:nvSpPr>
              <p:cNvPr id="2" name="矩形 1">
                <a:extLst>
                  <a:ext uri="{FF2B5EF4-FFF2-40B4-BE49-F238E27FC236}">
                    <a16:creationId xmlns:a16="http://schemas.microsoft.com/office/drawing/2014/main" id="{58BB8A12-7F78-46F3-A38A-64AA81924E26}"/>
                  </a:ext>
                </a:extLst>
              </p:cNvPr>
              <p:cNvSpPr/>
              <p:nvPr/>
            </p:nvSpPr>
            <p:spPr>
              <a:xfrm>
                <a:off x="4211961" y="2006651"/>
                <a:ext cx="2443746" cy="6195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1400">
                          <a:latin typeface="Cambria Math" panose="02040503050406030204" pitchFamily="18" charset="0"/>
                        </a:rPr>
                        <m:t>1−</m:t>
                      </m:r>
                      <m:r>
                        <a:rPr lang="zh-CN" altLang="en-US" sz="1400" b="1" i="1">
                          <a:solidFill>
                            <a:srgbClr val="FF0000"/>
                          </a:solidFill>
                          <a:latin typeface="Cambria Math" panose="02040503050406030204" pitchFamily="18" charset="0"/>
                        </a:rPr>
                        <m:t>𝝐</m:t>
                      </m:r>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𝑒</m:t>
                              </m:r>
                            </m:e>
                            <m:sub>
                              <m:r>
                                <a:rPr lang="zh-CN" altLang="en-US" sz="1400" i="1">
                                  <a:latin typeface="Cambria Math" panose="02040503050406030204" pitchFamily="18" charset="0"/>
                                </a:rPr>
                                <m:t>𝑟</m:t>
                              </m:r>
                            </m:sub>
                          </m:sSub>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r>
                                <a:rPr lang="zh-CN" altLang="en-US" sz="1400" i="1">
                                  <a:latin typeface="Cambria Math" panose="02040503050406030204" pitchFamily="18" charset="0"/>
                                </a:rPr>
                                <m:t>𝑥</m:t>
                              </m:r>
                            </m:e>
                          </m:d>
                        </m:num>
                        <m:den>
                          <m:r>
                            <a:rPr lang="zh-CN" altLang="en-US" sz="1400" i="1">
                              <a:latin typeface="Cambria Math" panose="02040503050406030204" pitchFamily="18" charset="0"/>
                            </a:rPr>
                            <m:t>𝑒</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𝑠</m:t>
                                  </m:r>
                                </m:e>
                                <m:sub>
                                  <m:r>
                                    <a:rPr lang="zh-CN" altLang="en-US" sz="1400" i="1">
                                      <a:latin typeface="Cambria Math" panose="02040503050406030204" pitchFamily="18" charset="0"/>
                                    </a:rPr>
                                    <m:t>𝑗</m:t>
                                  </m:r>
                                </m:sub>
                              </m:sSub>
                              <m:r>
                                <a:rPr lang="zh-CN" altLang="en-US" sz="1400">
                                  <a:latin typeface="Cambria Math" panose="02040503050406030204" pitchFamily="18" charset="0"/>
                                </a:rPr>
                                <m:t>,</m:t>
                              </m:r>
                              <m:r>
                                <a:rPr lang="zh-CN" altLang="en-US" sz="1400" i="1">
                                  <a:latin typeface="Cambria Math" panose="02040503050406030204" pitchFamily="18" charset="0"/>
                                </a:rPr>
                                <m:t>𝑥</m:t>
                              </m:r>
                            </m:e>
                          </m:d>
                        </m:den>
                      </m:f>
                      <m:r>
                        <a:rPr lang="zh-CN" altLang="en-US" sz="1400">
                          <a:latin typeface="Cambria Math" panose="02040503050406030204" pitchFamily="18" charset="0"/>
                        </a:rPr>
                        <m:t>≤1,</m:t>
                      </m:r>
                      <m:r>
                        <a:rPr lang="zh-CN" altLang="en-US" sz="1400" i="1">
                          <a:latin typeface="Cambria Math" panose="02040503050406030204" pitchFamily="18" charset="0"/>
                        </a:rPr>
                        <m:t>𝑥</m:t>
                      </m:r>
                      <m:r>
                        <a:rPr lang="zh-CN" altLang="en-US" sz="1400">
                          <a:latin typeface="Cambria Math" panose="02040503050406030204" pitchFamily="18" charset="0"/>
                        </a:rPr>
                        <m:t>∈</m:t>
                      </m:r>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𝐻</m:t>
                          </m:r>
                        </m:e>
                        <m:sub>
                          <m:r>
                            <a:rPr lang="zh-CN" altLang="en-US" sz="1400" i="1">
                              <a:latin typeface="Cambria Math" panose="02040503050406030204" pitchFamily="18" charset="0"/>
                            </a:rPr>
                            <m:t>𝑄</m:t>
                          </m:r>
                        </m:sub>
                        <m:sup>
                          <m:r>
                            <a:rPr lang="zh-CN" altLang="en-US" sz="1400" i="1">
                              <a:latin typeface="Cambria Math" panose="02040503050406030204" pitchFamily="18" charset="0"/>
                            </a:rPr>
                            <m:t>𝑗</m:t>
                          </m:r>
                        </m:sup>
                      </m:sSubSup>
                    </m:oMath>
                  </m:oMathPara>
                </a14:m>
                <a:endParaRPr lang="zh-CN" altLang="en-US" sz="1400" dirty="0"/>
              </a:p>
            </p:txBody>
          </p:sp>
        </mc:Choice>
        <mc:Fallback xmlns="">
          <p:sp>
            <p:nvSpPr>
              <p:cNvPr id="2" name="矩形 1">
                <a:extLst>
                  <a:ext uri="{FF2B5EF4-FFF2-40B4-BE49-F238E27FC236}">
                    <a16:creationId xmlns:a16="http://schemas.microsoft.com/office/drawing/2014/main" id="{58BB8A12-7F78-46F3-A38A-64AA81924E26}"/>
                  </a:ext>
                </a:extLst>
              </p:cNvPr>
              <p:cNvSpPr>
                <a:spLocks noRot="1" noChangeAspect="1" noMove="1" noResize="1" noEditPoints="1" noAdjustHandles="1" noChangeArrowheads="1" noChangeShapeType="1" noTextEdit="1"/>
              </p:cNvSpPr>
              <p:nvPr/>
            </p:nvSpPr>
            <p:spPr>
              <a:xfrm>
                <a:off x="4211961" y="2006651"/>
                <a:ext cx="2443746" cy="619529"/>
              </a:xfrm>
              <a:prstGeom prst="rect">
                <a:avLst/>
              </a:prstGeom>
              <a:blipFill>
                <a:blip r:embed="rId5"/>
                <a:stretch>
                  <a:fillRect/>
                </a:stretch>
              </a:blipFill>
            </p:spPr>
            <p:txBody>
              <a:bodyPr/>
              <a:lstStyle/>
              <a:p>
                <a:r>
                  <a:rPr lang="zh-CN" altLang="en-US">
                    <a:noFill/>
                  </a:rPr>
                  <a:t> </a:t>
                </a:r>
              </a:p>
            </p:txBody>
          </p:sp>
        </mc:Fallback>
      </mc:AlternateContent>
      <p:sp>
        <p:nvSpPr>
          <p:cNvPr id="30" name="文本框 29">
            <a:extLst>
              <a:ext uri="{FF2B5EF4-FFF2-40B4-BE49-F238E27FC236}">
                <a16:creationId xmlns:a16="http://schemas.microsoft.com/office/drawing/2014/main" id="{EFB625C3-8A77-4268-8A66-0E360A8B6DA1}"/>
              </a:ext>
            </a:extLst>
          </p:cNvPr>
          <p:cNvSpPr txBox="1"/>
          <p:nvPr/>
        </p:nvSpPr>
        <p:spPr>
          <a:xfrm>
            <a:off x="2482409" y="2936951"/>
            <a:ext cx="6410074" cy="336631"/>
          </a:xfrm>
          <a:prstGeom prst="rect">
            <a:avLst/>
          </a:prstGeom>
          <a:noFill/>
        </p:spPr>
        <p:txBody>
          <a:bodyPr wrap="square" rtlCol="0">
            <a:spAutoFit/>
          </a:bodyPr>
          <a:lstStyle/>
          <a:p>
            <a:pPr marL="285736" indent="-285736">
              <a:lnSpc>
                <a:spcPct val="125000"/>
              </a:lnSpc>
              <a:buFont typeface="Wingdings" panose="05000000000000000000" pitchFamily="2" charset="2"/>
              <a:buChar char="Ø"/>
            </a:pPr>
            <a:r>
              <a:rPr lang="en-US" altLang="zh-CN" sz="1400" b="1" dirty="0">
                <a:latin typeface="Cambria" panose="02040503050406030204" pitchFamily="18" charset="0"/>
              </a:rPr>
              <a:t>The polygonal subareas are not all convex areas, further modification:</a:t>
            </a:r>
            <a:endParaRPr lang="zh-CN" altLang="en-US" sz="1400" b="1" dirty="0"/>
          </a:p>
        </p:txBody>
      </p:sp>
      <p:cxnSp>
        <p:nvCxnSpPr>
          <p:cNvPr id="7" name="直接连接符 6">
            <a:extLst>
              <a:ext uri="{FF2B5EF4-FFF2-40B4-BE49-F238E27FC236}">
                <a16:creationId xmlns:a16="http://schemas.microsoft.com/office/drawing/2014/main" id="{D09366D4-6F59-487C-BFE1-B28842489B31}"/>
              </a:ext>
            </a:extLst>
          </p:cNvPr>
          <p:cNvCxnSpPr/>
          <p:nvPr/>
        </p:nvCxnSpPr>
        <p:spPr>
          <a:xfrm>
            <a:off x="2555780" y="2785492"/>
            <a:ext cx="5975286"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graphicFrame>
        <p:nvGraphicFramePr>
          <p:cNvPr id="9" name="对象 8">
            <a:extLst>
              <a:ext uri="{FF2B5EF4-FFF2-40B4-BE49-F238E27FC236}">
                <a16:creationId xmlns:a16="http://schemas.microsoft.com/office/drawing/2014/main" id="{AD65E09D-30DC-4DC2-9157-D87094577706}"/>
              </a:ext>
            </a:extLst>
          </p:cNvPr>
          <p:cNvGraphicFramePr>
            <a:graphicFrameLocks noChangeAspect="1"/>
          </p:cNvGraphicFramePr>
          <p:nvPr>
            <p:extLst>
              <p:ext uri="{D42A27DB-BD31-4B8C-83A1-F6EECF244321}">
                <p14:modId xmlns:p14="http://schemas.microsoft.com/office/powerpoint/2010/main" val="2236766936"/>
              </p:ext>
            </p:extLst>
          </p:nvPr>
        </p:nvGraphicFramePr>
        <p:xfrm>
          <a:off x="2843807" y="3444832"/>
          <a:ext cx="1828800" cy="1633538"/>
        </p:xfrm>
        <a:graphic>
          <a:graphicData uri="http://schemas.openxmlformats.org/presentationml/2006/ole">
            <mc:AlternateContent xmlns:mc="http://schemas.openxmlformats.org/markup-compatibility/2006">
              <mc:Choice xmlns:v="urn:schemas-microsoft-com:vml" Requires="v">
                <p:oleObj spid="_x0000_s12382" name="Visio" r:id="rId6" imgW="2433665" imgH="2171700" progId="Visio.Drawing.15">
                  <p:embed/>
                </p:oleObj>
              </mc:Choice>
              <mc:Fallback>
                <p:oleObj name="Visio" r:id="rId6" imgW="2433665" imgH="2171700" progId="Visio.Drawing.15">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807" y="3444832"/>
                        <a:ext cx="1828800" cy="1633538"/>
                      </a:xfrm>
                      <a:prstGeom prst="rect">
                        <a:avLst/>
                      </a:prstGeom>
                      <a:noFill/>
                      <a:ln w="19050">
                        <a:solidFill>
                          <a:srgbClr val="396AA8"/>
                        </a:solidFill>
                        <a:prstDash val="lgDash"/>
                      </a:ln>
                    </p:spPr>
                  </p:pic>
                </p:oleObj>
              </mc:Fallback>
            </mc:AlternateContent>
          </a:graphicData>
        </a:graphic>
      </p:graphicFrame>
      <p:sp>
        <p:nvSpPr>
          <p:cNvPr id="10" name="矩形 9">
            <a:extLst>
              <a:ext uri="{FF2B5EF4-FFF2-40B4-BE49-F238E27FC236}">
                <a16:creationId xmlns:a16="http://schemas.microsoft.com/office/drawing/2014/main" id="{17999909-66DC-47FF-A319-BF096E567AD6}"/>
              </a:ext>
            </a:extLst>
          </p:cNvPr>
          <p:cNvSpPr/>
          <p:nvPr/>
        </p:nvSpPr>
        <p:spPr>
          <a:xfrm>
            <a:off x="2387872" y="5179557"/>
            <a:ext cx="2953629" cy="276999"/>
          </a:xfrm>
          <a:prstGeom prst="rect">
            <a:avLst/>
          </a:prstGeom>
        </p:spPr>
        <p:txBody>
          <a:bodyPr wrap="none">
            <a:spAutoFit/>
          </a:bodyPr>
          <a:lstStyle/>
          <a:p>
            <a:r>
              <a:rPr lang="en-US" altLang="zh-CN" sz="1200" b="1" dirty="0">
                <a:solidFill>
                  <a:srgbClr val="FF0000"/>
                </a:solidFill>
                <a:latin typeface="Cambria" panose="02040503050406030204" pitchFamily="18" charset="0"/>
                <a:cs typeface="Times New Roman" panose="02020603050405020304" pitchFamily="18" charset="0"/>
              </a:rPr>
              <a:t>Dividing subareas into convex polygons</a:t>
            </a:r>
            <a:endParaRPr lang="zh-CN" altLang="en-US" sz="1200" b="1" dirty="0">
              <a:solidFill>
                <a:srgbClr val="FF0000"/>
              </a:solidFill>
              <a:latin typeface="Cambria" panose="02040503050406030204" pitchFamily="18" charset="0"/>
            </a:endParaRPr>
          </a:p>
        </p:txBody>
      </p:sp>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9DE50DFC-3D83-4EAA-B7C8-6BAC9F650381}"/>
                  </a:ext>
                </a:extLst>
              </p:cNvPr>
              <p:cNvSpPr/>
              <p:nvPr/>
            </p:nvSpPr>
            <p:spPr>
              <a:xfrm>
                <a:off x="4945341" y="3326801"/>
                <a:ext cx="3644692" cy="1720086"/>
              </a:xfrm>
              <a:prstGeom prst="rect">
                <a:avLst/>
              </a:prstGeom>
            </p:spPr>
            <p:txBody>
              <a:bodyPr wrap="square">
                <a:spAutoFit/>
              </a:bodyPr>
              <a:lstStyle/>
              <a:p>
                <a:pPr marL="285736" indent="-285736">
                  <a:lnSpc>
                    <a:spcPct val="150000"/>
                  </a:lnSpc>
                  <a:buFont typeface="Wingdings" panose="05000000000000000000" pitchFamily="2" charset="2"/>
                  <a:buChar char="Ø"/>
                </a:pPr>
                <a:r>
                  <a:rPr lang="en-US" altLang="zh-CN" sz="1200" b="1" dirty="0">
                    <a:latin typeface="Cambria" panose="02040503050406030204" pitchFamily="18" charset="0"/>
                    <a:cs typeface="Times New Roman" panose="02020603050405020304" pitchFamily="18" charset="0"/>
                  </a:rPr>
                  <a:t>One of the two forming edges of an inner angle greater than 180 ° is extended until it contacts another edge.</a:t>
                </a:r>
              </a:p>
              <a:p>
                <a:pPr marL="285736" indent="-285736">
                  <a:lnSpc>
                    <a:spcPct val="150000"/>
                  </a:lnSpc>
                  <a:buFont typeface="Wingdings" panose="05000000000000000000" pitchFamily="2" charset="2"/>
                  <a:buChar char="Ø"/>
                </a:pPr>
                <a:r>
                  <a:rPr lang="en-US" altLang="zh-CN" sz="1200" b="1" dirty="0">
                    <a:latin typeface="Cambria" panose="02040503050406030204" pitchFamily="18" charset="0"/>
                  </a:rPr>
                  <a:t>Finally, the network area is divided into several convex polygon areas, denoted as </a:t>
                </a:r>
                <a14:m>
                  <m:oMath xmlns:m="http://schemas.openxmlformats.org/officeDocument/2006/math">
                    <m:r>
                      <a:rPr lang="en-US" altLang="zh-CN" sz="1200" i="1">
                        <a:latin typeface="Cambria Math" panose="02040503050406030204" pitchFamily="18" charset="0"/>
                      </a:rPr>
                      <m:t>𝑍</m:t>
                    </m:r>
                    <m:r>
                      <a:rPr lang="en-US" altLang="zh-CN" sz="1200" i="1">
                        <a:latin typeface="Cambria Math" panose="02040503050406030204" pitchFamily="18" charset="0"/>
                      </a:rPr>
                      <m:t>={</m:t>
                    </m:r>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𝑧</m:t>
                        </m:r>
                      </m:e>
                      <m:sub>
                        <m:r>
                          <a:rPr lang="en-US" altLang="zh-CN" sz="1200" i="1">
                            <a:latin typeface="Cambria Math" panose="02040503050406030204" pitchFamily="18" charset="0"/>
                          </a:rPr>
                          <m:t>1</m:t>
                        </m:r>
                      </m:sub>
                    </m:sSub>
                    <m:r>
                      <a:rPr lang="en-US" altLang="zh-CN" sz="1200" i="1">
                        <a:latin typeface="Cambria Math" panose="02040503050406030204" pitchFamily="18" charset="0"/>
                      </a:rPr>
                      <m:t>,</m:t>
                    </m:r>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𝑧</m:t>
                        </m:r>
                      </m:e>
                      <m:sub>
                        <m:r>
                          <a:rPr lang="en-US" altLang="zh-CN" sz="1200" i="1">
                            <a:latin typeface="Cambria Math" panose="02040503050406030204" pitchFamily="18" charset="0"/>
                          </a:rPr>
                          <m:t>2</m:t>
                        </m:r>
                      </m:sub>
                    </m:sSub>
                    <m:r>
                      <a:rPr lang="en-US" altLang="zh-CN" sz="1200" i="1">
                        <a:latin typeface="Cambria Math" panose="02040503050406030204" pitchFamily="18" charset="0"/>
                      </a:rPr>
                      <m:t>,…,</m:t>
                    </m:r>
                    <m:sSub>
                      <m:sSubPr>
                        <m:ctrlPr>
                          <a:rPr lang="zh-CN" altLang="zh-CN" sz="1200" i="1">
                            <a:latin typeface="Cambria Math" panose="02040503050406030204" pitchFamily="18" charset="0"/>
                          </a:rPr>
                        </m:ctrlPr>
                      </m:sSubPr>
                      <m:e>
                        <m:r>
                          <a:rPr lang="en-US" altLang="zh-CN" sz="1200" i="1">
                            <a:latin typeface="Cambria Math" panose="02040503050406030204" pitchFamily="18" charset="0"/>
                          </a:rPr>
                          <m:t>𝑧</m:t>
                        </m:r>
                      </m:e>
                      <m:sub>
                        <m:r>
                          <a:rPr lang="en-US" altLang="zh-CN" sz="1200" i="1">
                            <a:latin typeface="Cambria Math" panose="02040503050406030204" pitchFamily="18" charset="0"/>
                          </a:rPr>
                          <m:t>h</m:t>
                        </m:r>
                      </m:sub>
                    </m:sSub>
                    <m:r>
                      <a:rPr lang="en-US" altLang="zh-CN" sz="1200" i="1">
                        <a:latin typeface="Cambria Math" panose="02040503050406030204" pitchFamily="18" charset="0"/>
                      </a:rPr>
                      <m:t>}</m:t>
                    </m:r>
                  </m:oMath>
                </a14:m>
                <a:endParaRPr lang="zh-CN" altLang="en-US" sz="1200" b="1" dirty="0">
                  <a:latin typeface="Cambria" panose="02040503050406030204" pitchFamily="18" charset="0"/>
                </a:endParaRPr>
              </a:p>
            </p:txBody>
          </p:sp>
        </mc:Choice>
        <mc:Fallback xmlns="">
          <p:sp>
            <p:nvSpPr>
              <p:cNvPr id="11" name="矩形 10">
                <a:extLst>
                  <a:ext uri="{FF2B5EF4-FFF2-40B4-BE49-F238E27FC236}">
                    <a16:creationId xmlns:a16="http://schemas.microsoft.com/office/drawing/2014/main" id="{9DE50DFC-3D83-4EAA-B7C8-6BAC9F650381}"/>
                  </a:ext>
                </a:extLst>
              </p:cNvPr>
              <p:cNvSpPr>
                <a:spLocks noRot="1" noChangeAspect="1" noMove="1" noResize="1" noEditPoints="1" noAdjustHandles="1" noChangeArrowheads="1" noChangeShapeType="1" noTextEdit="1"/>
              </p:cNvSpPr>
              <p:nvPr/>
            </p:nvSpPr>
            <p:spPr>
              <a:xfrm>
                <a:off x="4945341" y="3326801"/>
                <a:ext cx="3644692" cy="1720086"/>
              </a:xfrm>
              <a:prstGeom prst="rect">
                <a:avLst/>
              </a:prstGeom>
              <a:blipFill>
                <a:blip r:embed="rId8"/>
                <a:stretch>
                  <a:fillRect b="-1064"/>
                </a:stretch>
              </a:blipFill>
            </p:spPr>
            <p:txBody>
              <a:bodyPr/>
              <a:lstStyle/>
              <a:p>
                <a:r>
                  <a:rPr lang="zh-CN" altLang="en-US">
                    <a:noFill/>
                  </a:rPr>
                  <a:t> </a:t>
                </a:r>
              </a:p>
            </p:txBody>
          </p:sp>
        </mc:Fallback>
      </mc:AlternateContent>
      <p:sp>
        <p:nvSpPr>
          <p:cNvPr id="31" name="TextBox 77">
            <a:extLst>
              <a:ext uri="{FF2B5EF4-FFF2-40B4-BE49-F238E27FC236}">
                <a16:creationId xmlns:a16="http://schemas.microsoft.com/office/drawing/2014/main" id="{2BDD2753-A1B4-4741-BF00-0E5CCA2B3041}"/>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2163298119"/>
      </p:ext>
    </p:extLst>
  </p:cSld>
  <p:clrMapOvr>
    <a:masterClrMapping/>
  </p:clrMapOvr>
  <p:transition spd="med" advTm="10159">
    <p:cover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圆角 30">
            <a:extLst>
              <a:ext uri="{FF2B5EF4-FFF2-40B4-BE49-F238E27FC236}">
                <a16:creationId xmlns:a16="http://schemas.microsoft.com/office/drawing/2014/main" id="{7EB04031-6FED-4A46-BD1D-8D849FD84289}"/>
              </a:ext>
            </a:extLst>
          </p:cNvPr>
          <p:cNvSpPr/>
          <p:nvPr/>
        </p:nvSpPr>
        <p:spPr>
          <a:xfrm>
            <a:off x="2608383" y="4698245"/>
            <a:ext cx="6055016" cy="729979"/>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矩形: 圆角 14">
            <a:extLst>
              <a:ext uri="{FF2B5EF4-FFF2-40B4-BE49-F238E27FC236}">
                <a16:creationId xmlns:a16="http://schemas.microsoft.com/office/drawing/2014/main" id="{20F7A28F-65E4-4EC4-82F9-F8196BCEDB5E}"/>
              </a:ext>
            </a:extLst>
          </p:cNvPr>
          <p:cNvSpPr/>
          <p:nvPr/>
        </p:nvSpPr>
        <p:spPr>
          <a:xfrm>
            <a:off x="3779912" y="3433568"/>
            <a:ext cx="3649654" cy="1063117"/>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a:extLst>
              <a:ext uri="{FF2B5EF4-FFF2-40B4-BE49-F238E27FC236}">
                <a16:creationId xmlns:a16="http://schemas.microsoft.com/office/drawing/2014/main" id="{DE615A60-0712-445E-8E5D-990D41A8D5BE}"/>
              </a:ext>
            </a:extLst>
          </p:cNvPr>
          <p:cNvSpPr/>
          <p:nvPr/>
        </p:nvSpPr>
        <p:spPr>
          <a:xfrm>
            <a:off x="3995937" y="1671200"/>
            <a:ext cx="3221396" cy="1063117"/>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 name="矩形 16">
                <a:extLst>
                  <a:ext uri="{FF2B5EF4-FFF2-40B4-BE49-F238E27FC236}">
                    <a16:creationId xmlns:a16="http://schemas.microsoft.com/office/drawing/2014/main" id="{DAE92147-4671-4528-9735-1C4D64FE2A31}"/>
                  </a:ext>
                </a:extLst>
              </p:cNvPr>
              <p:cNvSpPr/>
              <p:nvPr/>
            </p:nvSpPr>
            <p:spPr>
              <a:xfrm>
                <a:off x="3975776" y="1671199"/>
                <a:ext cx="3221395" cy="5187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ctrlPr>
                            <a:rPr lang="zh-CN" altLang="en-US" sz="1400" i="1">
                              <a:latin typeface="Cambria Math" panose="02040503050406030204" pitchFamily="18" charset="0"/>
                            </a:rPr>
                          </m:ctrlPr>
                        </m:dPr>
                        <m:e>
                          <m:r>
                            <a:rPr lang="zh-CN" altLang="en-US" sz="1400" i="1">
                              <a:latin typeface="Cambria Math" panose="02040503050406030204" pitchFamily="18" charset="0"/>
                            </a:rPr>
                            <m:t>𝐶𝐸𝑂</m:t>
                          </m:r>
                        </m:e>
                      </m:d>
                      <m:r>
                        <a:rPr lang="zh-CN" altLang="en-US" sz="1400">
                          <a:latin typeface="Cambria Math" panose="02040503050406030204" pitchFamily="18" charset="0"/>
                        </a:rPr>
                        <m:t>  </m:t>
                      </m:r>
                      <m:func>
                        <m:funcPr>
                          <m:ctrlPr>
                            <a:rPr lang="zh-CN" altLang="en-US" sz="1400" i="1">
                              <a:latin typeface="Cambria Math" panose="02040503050406030204" pitchFamily="18" charset="0"/>
                            </a:rPr>
                          </m:ctrlPr>
                        </m:funcPr>
                        <m:fName>
                          <m:r>
                            <m:rPr>
                              <m:sty m:val="p"/>
                            </m:rPr>
                            <a:rPr lang="zh-CN" altLang="en-US" sz="1400">
                              <a:latin typeface="Cambria Math" panose="02040503050406030204" pitchFamily="18" charset="0"/>
                            </a:rPr>
                            <m:t>max</m:t>
                          </m:r>
                        </m:fName>
                        <m:e>
                          <m:r>
                            <a:rPr lang="zh-CN" altLang="en-US" sz="1400">
                              <a:latin typeface="Cambria Math" panose="02040503050406030204" pitchFamily="18" charset="0"/>
                            </a:rPr>
                            <m:t> </m:t>
                          </m:r>
                          <m:r>
                            <a:rPr lang="zh-CN" altLang="en-US" sz="1400" i="1">
                              <a:latin typeface="Cambria Math" panose="02040503050406030204" pitchFamily="18" charset="0"/>
                            </a:rPr>
                            <m:t>𝑈</m:t>
                          </m:r>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e>
                          </m:d>
                          <m:r>
                            <a:rPr lang="zh-CN" altLang="en-US" sz="1400">
                              <a:latin typeface="Cambria Math" panose="02040503050406030204" pitchFamily="18" charset="0"/>
                            </a:rPr>
                            <m:t>=</m:t>
                          </m:r>
                        </m:e>
                      </m:func>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𝑜</m:t>
                              </m:r>
                            </m:e>
                            <m:sub>
                              <m:r>
                                <a:rPr lang="zh-CN" altLang="en-US" sz="1400" i="1">
                                  <a:latin typeface="Cambria Math" panose="02040503050406030204" pitchFamily="18" charset="0"/>
                                </a:rPr>
                                <m:t>𝑖</m:t>
                              </m:r>
                            </m:sub>
                          </m:sSub>
                          <m:r>
                            <a:rPr lang="zh-CN" altLang="en-US" sz="1400">
                              <a:latin typeface="Cambria Math" panose="02040503050406030204" pitchFamily="18" charset="0"/>
                            </a:rPr>
                            <m:t>∈</m:t>
                          </m:r>
                          <m:r>
                            <a:rPr lang="zh-CN" altLang="en-US" sz="1400" i="1">
                              <a:latin typeface="Cambria Math" panose="02040503050406030204" pitchFamily="18" charset="0"/>
                            </a:rPr>
                            <m:t>𝑂</m:t>
                          </m:r>
                        </m:sub>
                        <m:sup/>
                        <m:e>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up>
                              <m:r>
                                <a:rPr lang="zh-CN" altLang="en-US" sz="1400">
                                  <a:latin typeface="Cambria Math" panose="02040503050406030204" pitchFamily="18" charset="0"/>
                                </a:rPr>
                                <m:t>′</m:t>
                              </m:r>
                            </m:sup>
                          </m:sSub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e>
                          </m:d>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Sub>
                        </m:e>
                      </m:nary>
                    </m:oMath>
                  </m:oMathPara>
                </a14:m>
                <a:endParaRPr lang="zh-CN" altLang="en-US" sz="1400" dirty="0"/>
              </a:p>
            </p:txBody>
          </p:sp>
        </mc:Choice>
        <mc:Fallback xmlns="">
          <p:sp>
            <p:nvSpPr>
              <p:cNvPr id="17" name="矩形 16">
                <a:extLst>
                  <a:ext uri="{FF2B5EF4-FFF2-40B4-BE49-F238E27FC236}">
                    <a16:creationId xmlns:a16="http://schemas.microsoft.com/office/drawing/2014/main" id="{DAE92147-4671-4528-9735-1C4D64FE2A31}"/>
                  </a:ext>
                </a:extLst>
              </p:cNvPr>
              <p:cNvSpPr>
                <a:spLocks noRot="1" noChangeAspect="1" noMove="1" noResize="1" noEditPoints="1" noAdjustHandles="1" noChangeArrowheads="1" noChangeShapeType="1" noTextEdit="1"/>
              </p:cNvSpPr>
              <p:nvPr/>
            </p:nvSpPr>
            <p:spPr>
              <a:xfrm>
                <a:off x="3975776" y="1671199"/>
                <a:ext cx="3221395" cy="518732"/>
              </a:xfrm>
              <a:prstGeom prst="rect">
                <a:avLst/>
              </a:prstGeom>
              <a:blipFill>
                <a:blip r:embed="rId4"/>
                <a:stretch>
                  <a:fillRect t="-147059" r="-1701" b="-20705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628390E0-54CC-4EA9-9B7A-CD5568B1A8BF}"/>
                  </a:ext>
                </a:extLst>
              </p:cNvPr>
              <p:cNvSpPr/>
              <p:nvPr/>
            </p:nvSpPr>
            <p:spPr>
              <a:xfrm>
                <a:off x="4222735" y="2217325"/>
                <a:ext cx="2727477" cy="5178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1400" i="1">
                          <a:latin typeface="Cambria Math" panose="02040503050406030204" pitchFamily="18" charset="0"/>
                        </a:rPr>
                        <m:t>𝑠</m:t>
                      </m:r>
                      <m:r>
                        <a:rPr lang="zh-CN" altLang="en-US" sz="1400">
                          <a:latin typeface="Cambria Math" panose="02040503050406030204" pitchFamily="18" charset="0"/>
                        </a:rPr>
                        <m:t>.</m:t>
                      </m:r>
                      <m:r>
                        <a:rPr lang="zh-CN" altLang="en-US" sz="1400" i="1">
                          <a:latin typeface="Cambria Math" panose="02040503050406030204" pitchFamily="18" charset="0"/>
                        </a:rPr>
                        <m:t>𝑡</m:t>
                      </m:r>
                      <m:r>
                        <a:rPr lang="zh-CN" altLang="en-US" sz="1400">
                          <a:latin typeface="Cambria Math" panose="02040503050406030204" pitchFamily="18" charset="0"/>
                        </a:rPr>
                        <m:t>.     </m:t>
                      </m:r>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𝐶</m:t>
                          </m:r>
                        </m:e>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sup>
                      </m:s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𝑋</m:t>
                          </m:r>
                        </m:e>
                      </m:d>
                      <m:r>
                        <a:rPr lang="zh-CN" altLang="en-US" sz="1400">
                          <a:latin typeface="Cambria Math" panose="02040503050406030204" pitchFamily="18" charset="0"/>
                        </a:rPr>
                        <m:t>+</m:t>
                      </m:r>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𝑥</m:t>
                              </m:r>
                            </m:e>
                            <m:sub>
                              <m:r>
                                <a:rPr lang="zh-CN" altLang="en-US" sz="1400" i="1">
                                  <a:latin typeface="Cambria Math" panose="02040503050406030204" pitchFamily="18" charset="0"/>
                                </a:rPr>
                                <m:t>𝑘</m:t>
                              </m:r>
                            </m:sub>
                          </m:sSub>
                          <m:r>
                            <a:rPr lang="zh-CN" altLang="en-US" sz="1400">
                              <a:latin typeface="Cambria Math" panose="02040503050406030204" pitchFamily="18" charset="0"/>
                            </a:rPr>
                            <m:t>∈</m:t>
                          </m:r>
                          <m:r>
                            <a:rPr lang="zh-CN" altLang="en-US" sz="1400" i="1">
                              <a:latin typeface="Cambria Math" panose="02040503050406030204" pitchFamily="18" charset="0"/>
                            </a:rPr>
                            <m:t>𝑋</m:t>
                          </m:r>
                        </m:sub>
                        <m:sup/>
                        <m:e>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𝐶</m:t>
                              </m:r>
                            </m:e>
                            <m:sub>
                              <m:r>
                                <a:rPr lang="zh-CN" altLang="en-US" sz="1400" i="1">
                                  <a:latin typeface="Cambria Math" panose="02040503050406030204" pitchFamily="18" charset="0"/>
                                </a:rPr>
                                <m:t>𝑘</m:t>
                              </m:r>
                            </m:sub>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𝑐</m:t>
                                  </m:r>
                                </m:e>
                              </m:d>
                            </m:sup>
                          </m:sSubSup>
                        </m:e>
                      </m:nary>
                      <m:r>
                        <a:rPr lang="zh-CN" altLang="en-US" sz="1400">
                          <a:latin typeface="Cambria Math" panose="02040503050406030204" pitchFamily="18" charset="0"/>
                        </a:rPr>
                        <m:t>≤</m:t>
                      </m:r>
                      <m:r>
                        <a:rPr lang="zh-CN" altLang="en-US" sz="1400" i="1">
                          <a:latin typeface="Cambria Math" panose="02040503050406030204" pitchFamily="18" charset="0"/>
                        </a:rPr>
                        <m:t>𝐵</m:t>
                      </m:r>
                    </m:oMath>
                  </m:oMathPara>
                </a14:m>
                <a:endParaRPr lang="zh-CN" altLang="en-US" sz="1400" dirty="0"/>
              </a:p>
            </p:txBody>
          </p:sp>
        </mc:Choice>
        <mc:Fallback xmlns="">
          <p:sp>
            <p:nvSpPr>
              <p:cNvPr id="18" name="矩形 17">
                <a:extLst>
                  <a:ext uri="{FF2B5EF4-FFF2-40B4-BE49-F238E27FC236}">
                    <a16:creationId xmlns:a16="http://schemas.microsoft.com/office/drawing/2014/main" id="{628390E0-54CC-4EA9-9B7A-CD5568B1A8BF}"/>
                  </a:ext>
                </a:extLst>
              </p:cNvPr>
              <p:cNvSpPr>
                <a:spLocks noRot="1" noChangeAspect="1" noMove="1" noResize="1" noEditPoints="1" noAdjustHandles="1" noChangeArrowheads="1" noChangeShapeType="1" noTextEdit="1"/>
              </p:cNvSpPr>
              <p:nvPr/>
            </p:nvSpPr>
            <p:spPr>
              <a:xfrm>
                <a:off x="4222735" y="2217325"/>
                <a:ext cx="2727477" cy="517899"/>
              </a:xfrm>
              <a:prstGeom prst="rect">
                <a:avLst/>
              </a:prstGeom>
              <a:blipFill>
                <a:blip r:embed="rId5"/>
                <a:stretch>
                  <a:fillRect t="-147059" r="-6488" b="-20705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矩形 1">
                <a:extLst>
                  <a:ext uri="{FF2B5EF4-FFF2-40B4-BE49-F238E27FC236}">
                    <a16:creationId xmlns:a16="http://schemas.microsoft.com/office/drawing/2014/main" id="{9FD2FB47-A7D0-466E-89BD-B398E7160712}"/>
                  </a:ext>
                </a:extLst>
              </p:cNvPr>
              <p:cNvSpPr/>
              <p:nvPr/>
            </p:nvSpPr>
            <p:spPr>
              <a:xfrm>
                <a:off x="3779915" y="3434473"/>
                <a:ext cx="3649653" cy="5187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ctrlPr>
                            <a:rPr lang="zh-CN" altLang="en-US" sz="1400" i="1">
                              <a:latin typeface="Cambria Math" panose="02040503050406030204" pitchFamily="18" charset="0"/>
                            </a:rPr>
                          </m:ctrlPr>
                        </m:dPr>
                        <m:e>
                          <m:r>
                            <a:rPr lang="zh-CN" altLang="en-US" sz="1400" i="1">
                              <a:latin typeface="Cambria Math" panose="02040503050406030204" pitchFamily="18" charset="0"/>
                            </a:rPr>
                            <m:t>𝐶𝐸𝑂</m:t>
                          </m:r>
                          <m:r>
                            <a:rPr lang="zh-CN" altLang="en-US" sz="1400">
                              <a:latin typeface="Cambria Math" panose="02040503050406030204" pitchFamily="18" charset="0"/>
                            </a:rPr>
                            <m:t>−</m:t>
                          </m:r>
                          <m:r>
                            <a:rPr lang="zh-CN" altLang="en-US" sz="1400" i="1">
                              <a:latin typeface="Cambria Math" panose="02040503050406030204" pitchFamily="18" charset="0"/>
                            </a:rPr>
                            <m:t>𝑅</m:t>
                          </m:r>
                        </m:e>
                      </m:d>
                      <m:r>
                        <a:rPr lang="zh-CN" altLang="en-US" sz="1400">
                          <a:latin typeface="Cambria Math" panose="02040503050406030204" pitchFamily="18" charset="0"/>
                        </a:rPr>
                        <m:t>  </m:t>
                      </m:r>
                      <m:func>
                        <m:funcPr>
                          <m:ctrlPr>
                            <a:rPr lang="zh-CN" altLang="en-US" sz="1400" i="1">
                              <a:latin typeface="Cambria Math" panose="02040503050406030204" pitchFamily="18" charset="0"/>
                            </a:rPr>
                          </m:ctrlPr>
                        </m:funcPr>
                        <m:fName>
                          <m:r>
                            <m:rPr>
                              <m:sty m:val="p"/>
                            </m:rPr>
                            <a:rPr lang="zh-CN" altLang="en-US" sz="1400">
                              <a:latin typeface="Cambria Math" panose="02040503050406030204" pitchFamily="18" charset="0"/>
                            </a:rPr>
                            <m:t>max</m:t>
                          </m:r>
                        </m:fName>
                        <m:e>
                          <m:r>
                            <a:rPr lang="zh-CN" altLang="en-US" sz="1400">
                              <a:latin typeface="Cambria Math" panose="02040503050406030204" pitchFamily="18" charset="0"/>
                            </a:rPr>
                            <m:t> </m:t>
                          </m:r>
                          <m:r>
                            <a:rPr lang="zh-CN" altLang="en-US" sz="1400" i="1">
                              <a:latin typeface="Cambria Math" panose="02040503050406030204" pitchFamily="18" charset="0"/>
                            </a:rPr>
                            <m:t>𝑈</m:t>
                          </m:r>
                          <m:d>
                            <m:dPr>
                              <m:ctrlPr>
                                <a:rPr lang="zh-CN" altLang="en-US" sz="1400" i="1">
                                  <a:latin typeface="Cambria Math" panose="02040503050406030204" pitchFamily="18" charset="0"/>
                                </a:rPr>
                              </m:ctrlPr>
                            </m:dPr>
                            <m:e>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𝑍</m:t>
                                  </m:r>
                                </m:e>
                                <m:sup>
                                  <m:r>
                                    <a:rPr lang="zh-CN" altLang="en-US" sz="1400">
                                      <a:latin typeface="Cambria Math" panose="02040503050406030204" pitchFamily="18" charset="0"/>
                                    </a:rPr>
                                    <m:t>′</m:t>
                                  </m:r>
                                </m:sup>
                              </m:sSup>
                            </m:e>
                          </m:d>
                          <m:r>
                            <a:rPr lang="zh-CN" altLang="en-US" sz="1400">
                              <a:latin typeface="Cambria Math" panose="02040503050406030204" pitchFamily="18" charset="0"/>
                            </a:rPr>
                            <m:t>=</m:t>
                          </m:r>
                        </m:e>
                      </m:func>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𝑜</m:t>
                              </m:r>
                            </m:e>
                            <m:sub>
                              <m:r>
                                <a:rPr lang="zh-CN" altLang="en-US" sz="1400" i="1">
                                  <a:latin typeface="Cambria Math" panose="02040503050406030204" pitchFamily="18" charset="0"/>
                                </a:rPr>
                                <m:t>𝑖</m:t>
                              </m:r>
                            </m:sub>
                          </m:sSub>
                          <m:r>
                            <a:rPr lang="zh-CN" altLang="en-US" sz="1400">
                              <a:latin typeface="Cambria Math" panose="02040503050406030204" pitchFamily="18" charset="0"/>
                            </a:rPr>
                            <m:t>∈</m:t>
                          </m:r>
                          <m:r>
                            <a:rPr lang="zh-CN" altLang="en-US" sz="1400" i="1">
                              <a:latin typeface="Cambria Math" panose="02040503050406030204" pitchFamily="18" charset="0"/>
                            </a:rPr>
                            <m:t>𝑂</m:t>
                          </m:r>
                        </m:sub>
                        <m:sup/>
                        <m:e>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up>
                              <m:r>
                                <a:rPr lang="zh-CN" altLang="en-US" sz="1400">
                                  <a:latin typeface="Cambria Math" panose="02040503050406030204" pitchFamily="18" charset="0"/>
                                </a:rPr>
                                <m:t>′</m:t>
                              </m:r>
                            </m:sup>
                          </m:sSubSup>
                          <m:d>
                            <m:dPr>
                              <m:ctrlPr>
                                <a:rPr lang="zh-CN" altLang="en-US" sz="1400" i="1">
                                  <a:latin typeface="Cambria Math" panose="02040503050406030204" pitchFamily="18" charset="0"/>
                                </a:rPr>
                              </m:ctrlPr>
                            </m:dPr>
                            <m:e>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𝑍</m:t>
                                  </m:r>
                                </m:e>
                                <m:sup>
                                  <m:r>
                                    <a:rPr lang="zh-CN" altLang="en-US" sz="1400">
                                      <a:latin typeface="Cambria Math" panose="02040503050406030204" pitchFamily="18" charset="0"/>
                                    </a:rPr>
                                    <m:t>′</m:t>
                                  </m:r>
                                </m:sup>
                              </m:sSup>
                            </m:e>
                          </m:d>
                          <m:r>
                            <a:rPr lang="zh-CN" altLang="en-US" sz="140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𝑈</m:t>
                              </m:r>
                            </m:e>
                            <m:sub>
                              <m:r>
                                <a:rPr lang="zh-CN" altLang="en-US" sz="1400" i="1">
                                  <a:latin typeface="Cambria Math" panose="02040503050406030204" pitchFamily="18" charset="0"/>
                                </a:rPr>
                                <m:t>𝑖</m:t>
                              </m:r>
                            </m:sub>
                          </m:sSub>
                        </m:e>
                      </m:nary>
                    </m:oMath>
                  </m:oMathPara>
                </a14:m>
                <a:endParaRPr lang="zh-CN" altLang="en-US" sz="1400" dirty="0"/>
              </a:p>
            </p:txBody>
          </p:sp>
        </mc:Choice>
        <mc:Fallback xmlns="">
          <p:sp>
            <p:nvSpPr>
              <p:cNvPr id="2" name="矩形 1">
                <a:extLst>
                  <a:ext uri="{FF2B5EF4-FFF2-40B4-BE49-F238E27FC236}">
                    <a16:creationId xmlns:a16="http://schemas.microsoft.com/office/drawing/2014/main" id="{9FD2FB47-A7D0-466E-89BD-B398E7160712}"/>
                  </a:ext>
                </a:extLst>
              </p:cNvPr>
              <p:cNvSpPr>
                <a:spLocks noRot="1" noChangeAspect="1" noMove="1" noResize="1" noEditPoints="1" noAdjustHandles="1" noChangeArrowheads="1" noChangeShapeType="1" noTextEdit="1"/>
              </p:cNvSpPr>
              <p:nvPr/>
            </p:nvSpPr>
            <p:spPr>
              <a:xfrm>
                <a:off x="3779915" y="3434473"/>
                <a:ext cx="3649653" cy="518732"/>
              </a:xfrm>
              <a:prstGeom prst="rect">
                <a:avLst/>
              </a:prstGeom>
              <a:blipFill>
                <a:blip r:embed="rId6"/>
                <a:stretch>
                  <a:fillRect t="-147059" r="-167" b="-20705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65CCEF24-0096-4ACD-BB1F-AA246EC4C108}"/>
                  </a:ext>
                </a:extLst>
              </p:cNvPr>
              <p:cNvSpPr/>
              <p:nvPr/>
            </p:nvSpPr>
            <p:spPr>
              <a:xfrm>
                <a:off x="4177751" y="3923146"/>
                <a:ext cx="2813654" cy="5178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1400" i="1">
                          <a:latin typeface="Cambria Math" panose="02040503050406030204" pitchFamily="18" charset="0"/>
                        </a:rPr>
                        <m:t>𝑠</m:t>
                      </m:r>
                      <m:r>
                        <a:rPr lang="zh-CN" altLang="en-US" sz="1400">
                          <a:latin typeface="Cambria Math" panose="02040503050406030204" pitchFamily="18" charset="0"/>
                        </a:rPr>
                        <m:t>.</m:t>
                      </m:r>
                      <m:r>
                        <a:rPr lang="zh-CN" altLang="en-US" sz="1400" i="1">
                          <a:latin typeface="Cambria Math" panose="02040503050406030204" pitchFamily="18" charset="0"/>
                        </a:rPr>
                        <m:t>𝑡</m:t>
                      </m:r>
                      <m:r>
                        <a:rPr lang="zh-CN" altLang="en-US" sz="1400">
                          <a:latin typeface="Cambria Math" panose="02040503050406030204" pitchFamily="18" charset="0"/>
                        </a:rPr>
                        <m:t>.     </m:t>
                      </m:r>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𝐶</m:t>
                          </m:r>
                        </m:e>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𝑡</m:t>
                              </m:r>
                            </m:e>
                          </m:d>
                        </m:sup>
                      </m:sSup>
                      <m:d>
                        <m:dPr>
                          <m:ctrlPr>
                            <a:rPr lang="zh-CN" altLang="en-US" sz="1400" i="1">
                              <a:latin typeface="Cambria Math" panose="02040503050406030204" pitchFamily="18" charset="0"/>
                            </a:rPr>
                          </m:ctrlPr>
                        </m:dPr>
                        <m:e>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𝑍</m:t>
                              </m:r>
                            </m:e>
                            <m:sup>
                              <m:r>
                                <a:rPr lang="zh-CN" altLang="en-US" sz="1400">
                                  <a:latin typeface="Cambria Math" panose="02040503050406030204" pitchFamily="18" charset="0"/>
                                </a:rPr>
                                <m:t>′</m:t>
                              </m:r>
                            </m:sup>
                          </m:sSup>
                        </m:e>
                      </m:d>
                      <m:r>
                        <a:rPr lang="zh-CN" altLang="en-US" sz="1400">
                          <a:latin typeface="Cambria Math" panose="02040503050406030204" pitchFamily="18" charset="0"/>
                        </a:rPr>
                        <m:t>+</m:t>
                      </m:r>
                      <m:nary>
                        <m:naryPr>
                          <m:chr m:val="∑"/>
                          <m:limLoc m:val="subSup"/>
                          <m:supHide m:val="on"/>
                          <m:ctrlPr>
                            <a:rPr lang="zh-CN" altLang="en-US" sz="1400" i="1">
                              <a:latin typeface="Cambria Math" panose="02040503050406030204" pitchFamily="18" charset="0"/>
                            </a:rPr>
                          </m:ctrlPr>
                        </m:naryPr>
                        <m:sub>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𝑧</m:t>
                              </m:r>
                            </m:e>
                            <m:sub>
                              <m:r>
                                <a:rPr lang="zh-CN" altLang="en-US" sz="1400" i="1">
                                  <a:latin typeface="Cambria Math" panose="02040503050406030204" pitchFamily="18" charset="0"/>
                                </a:rPr>
                                <m:t>𝑘</m:t>
                              </m:r>
                            </m:sub>
                          </m:sSub>
                          <m:r>
                            <a:rPr lang="zh-CN" altLang="en-US" sz="1400">
                              <a:latin typeface="Cambria Math" panose="02040503050406030204" pitchFamily="18" charset="0"/>
                            </a:rPr>
                            <m:t>∈</m:t>
                          </m:r>
                          <m:sSup>
                            <m:sSupPr>
                              <m:ctrlPr>
                                <a:rPr lang="zh-CN" altLang="en-US" sz="1400" i="1">
                                  <a:latin typeface="Cambria Math" panose="02040503050406030204" pitchFamily="18" charset="0"/>
                                </a:rPr>
                              </m:ctrlPr>
                            </m:sSupPr>
                            <m:e>
                              <m:r>
                                <a:rPr lang="zh-CN" altLang="en-US" sz="1400" i="1">
                                  <a:latin typeface="Cambria Math" panose="02040503050406030204" pitchFamily="18" charset="0"/>
                                </a:rPr>
                                <m:t>𝑍</m:t>
                              </m:r>
                            </m:e>
                            <m:sup>
                              <m:r>
                                <a:rPr lang="zh-CN" altLang="en-US" sz="1400">
                                  <a:latin typeface="Cambria Math" panose="02040503050406030204" pitchFamily="18" charset="0"/>
                                </a:rPr>
                                <m:t>′</m:t>
                              </m:r>
                            </m:sup>
                          </m:sSup>
                        </m:sub>
                        <m:sup/>
                        <m:e>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𝐶</m:t>
                              </m:r>
                            </m:e>
                            <m:sub>
                              <m:r>
                                <a:rPr lang="zh-CN" altLang="en-US" sz="1400" i="1">
                                  <a:latin typeface="Cambria Math" panose="02040503050406030204" pitchFamily="18" charset="0"/>
                                </a:rPr>
                                <m:t>𝑘</m:t>
                              </m:r>
                            </m:sub>
                            <m:sup>
                              <m:d>
                                <m:dPr>
                                  <m:ctrlPr>
                                    <a:rPr lang="zh-CN" altLang="en-US" sz="1400" i="1">
                                      <a:latin typeface="Cambria Math" panose="02040503050406030204" pitchFamily="18" charset="0"/>
                                    </a:rPr>
                                  </m:ctrlPr>
                                </m:dPr>
                                <m:e>
                                  <m:r>
                                    <a:rPr lang="zh-CN" altLang="en-US" sz="1400" i="1">
                                      <a:latin typeface="Cambria Math" panose="02040503050406030204" pitchFamily="18" charset="0"/>
                                    </a:rPr>
                                    <m:t>𝑐</m:t>
                                  </m:r>
                                </m:e>
                              </m:d>
                            </m:sup>
                          </m:sSubSup>
                        </m:e>
                      </m:nary>
                      <m:r>
                        <a:rPr lang="zh-CN" altLang="en-US" sz="1400">
                          <a:latin typeface="Cambria Math" panose="02040503050406030204" pitchFamily="18" charset="0"/>
                        </a:rPr>
                        <m:t>≤</m:t>
                      </m:r>
                      <m:r>
                        <a:rPr lang="zh-CN" altLang="en-US" sz="1400" i="1">
                          <a:latin typeface="Cambria Math" panose="02040503050406030204" pitchFamily="18" charset="0"/>
                        </a:rPr>
                        <m:t>𝐵</m:t>
                      </m:r>
                    </m:oMath>
                  </m:oMathPara>
                </a14:m>
                <a:endParaRPr lang="zh-CN" altLang="en-US" sz="1400" dirty="0"/>
              </a:p>
            </p:txBody>
          </p:sp>
        </mc:Choice>
        <mc:Fallback xmlns="">
          <p:sp>
            <p:nvSpPr>
              <p:cNvPr id="3" name="矩形 2">
                <a:extLst>
                  <a:ext uri="{FF2B5EF4-FFF2-40B4-BE49-F238E27FC236}">
                    <a16:creationId xmlns:a16="http://schemas.microsoft.com/office/drawing/2014/main" id="{65CCEF24-0096-4ACD-BB1F-AA246EC4C108}"/>
                  </a:ext>
                </a:extLst>
              </p:cNvPr>
              <p:cNvSpPr>
                <a:spLocks noRot="1" noChangeAspect="1" noMove="1" noResize="1" noEditPoints="1" noAdjustHandles="1" noChangeArrowheads="1" noChangeShapeType="1" noTextEdit="1"/>
              </p:cNvSpPr>
              <p:nvPr/>
            </p:nvSpPr>
            <p:spPr>
              <a:xfrm>
                <a:off x="4177751" y="3923146"/>
                <a:ext cx="2813654" cy="517899"/>
              </a:xfrm>
              <a:prstGeom prst="rect">
                <a:avLst/>
              </a:prstGeom>
              <a:blipFill>
                <a:blip r:embed="rId7"/>
                <a:stretch>
                  <a:fillRect t="-147059" r="-4978" b="-207059"/>
                </a:stretch>
              </a:blipFill>
            </p:spPr>
            <p:txBody>
              <a:bodyPr/>
              <a:lstStyle/>
              <a:p>
                <a:r>
                  <a:rPr lang="zh-CN" altLang="en-US">
                    <a:noFill/>
                  </a:rPr>
                  <a:t> </a:t>
                </a:r>
              </a:p>
            </p:txBody>
          </p:sp>
        </mc:Fallback>
      </mc:AlternateContent>
      <p:sp>
        <p:nvSpPr>
          <p:cNvPr id="21" name="文本框 20">
            <a:extLst>
              <a:ext uri="{FF2B5EF4-FFF2-40B4-BE49-F238E27FC236}">
                <a16:creationId xmlns:a16="http://schemas.microsoft.com/office/drawing/2014/main" id="{F632FD9A-FC22-46F2-8587-37F180F1C0AB}"/>
              </a:ext>
            </a:extLst>
          </p:cNvPr>
          <p:cNvSpPr txBox="1"/>
          <p:nvPr/>
        </p:nvSpPr>
        <p:spPr>
          <a:xfrm>
            <a:off x="2519932" y="876846"/>
            <a:ext cx="6107622" cy="698717"/>
          </a:xfrm>
          <a:prstGeom prst="rect">
            <a:avLst/>
          </a:prstGeom>
          <a:noFill/>
        </p:spPr>
        <p:txBody>
          <a:bodyPr wrap="square" rtlCol="0">
            <a:spAutoFit/>
          </a:bodyPr>
          <a:lstStyle/>
          <a:p>
            <a:pPr marL="285736" indent="-285736">
              <a:lnSpc>
                <a:spcPct val="150000"/>
              </a:lnSpc>
              <a:buFont typeface="Wingdings" panose="05000000000000000000" pitchFamily="2" charset="2"/>
              <a:buChar char="Ø"/>
            </a:pPr>
            <a:r>
              <a:rPr lang="en-US" altLang="zh-CN" sz="1400" b="1" dirty="0">
                <a:latin typeface="Cambria" panose="02040503050406030204" pitchFamily="18" charset="0"/>
              </a:rPr>
              <a:t>When the solution space is reduced from infinite set to finite set, CEO problem can be </a:t>
            </a:r>
            <a:r>
              <a:rPr lang="en-US" altLang="zh-CN" sz="1400" b="1" dirty="0">
                <a:solidFill>
                  <a:srgbClr val="FF0000"/>
                </a:solidFill>
                <a:latin typeface="Cambria" panose="02040503050406030204" pitchFamily="18" charset="0"/>
              </a:rPr>
              <a:t>transformed into CEO-R problem</a:t>
            </a:r>
            <a:r>
              <a:rPr lang="en-US" altLang="zh-CN" sz="1400" b="1" dirty="0">
                <a:latin typeface="Cambria" panose="02040503050406030204" pitchFamily="18" charset="0"/>
              </a:rPr>
              <a:t>:</a:t>
            </a:r>
            <a:endParaRPr lang="zh-CN" altLang="en-US" sz="1400" b="1" dirty="0">
              <a:latin typeface="Cambria" panose="02040503050406030204" pitchFamily="18" charset="0"/>
            </a:endParaRPr>
          </a:p>
        </p:txBody>
      </p:sp>
      <p:sp>
        <p:nvSpPr>
          <p:cNvPr id="5" name="箭头: 下 4">
            <a:extLst>
              <a:ext uri="{FF2B5EF4-FFF2-40B4-BE49-F238E27FC236}">
                <a16:creationId xmlns:a16="http://schemas.microsoft.com/office/drawing/2014/main" id="{EBA69346-7C23-4286-895F-5209B72A0538}"/>
              </a:ext>
            </a:extLst>
          </p:cNvPr>
          <p:cNvSpPr/>
          <p:nvPr/>
        </p:nvSpPr>
        <p:spPr>
          <a:xfrm>
            <a:off x="5292083" y="2857504"/>
            <a:ext cx="648072" cy="432048"/>
          </a:xfrm>
          <a:prstGeom prst="downArrow">
            <a:avLst/>
          </a:prstGeom>
          <a:solidFill>
            <a:srgbClr val="FFC000"/>
          </a:solidFill>
          <a:ln>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632EB062-C7B8-48F5-803A-BC945FCDF4BF}"/>
              </a:ext>
            </a:extLst>
          </p:cNvPr>
          <p:cNvSpPr txBox="1"/>
          <p:nvPr/>
        </p:nvSpPr>
        <p:spPr>
          <a:xfrm>
            <a:off x="2582079" y="4687949"/>
            <a:ext cx="6107622" cy="698717"/>
          </a:xfrm>
          <a:prstGeom prst="rect">
            <a:avLst/>
          </a:prstGeom>
          <a:noFill/>
        </p:spPr>
        <p:txBody>
          <a:bodyPr wrap="square" rtlCol="0">
            <a:spAutoFit/>
          </a:bodyPr>
          <a:lstStyle/>
          <a:p>
            <a:pPr marL="285736" indent="-285736" algn="just">
              <a:lnSpc>
                <a:spcPct val="150000"/>
              </a:lnSpc>
              <a:buFont typeface="Wingdings" panose="05000000000000000000" pitchFamily="2" charset="2"/>
              <a:buChar char="Ø"/>
            </a:pPr>
            <a:r>
              <a:rPr lang="en-US" altLang="zh-CN" sz="1400" b="1" dirty="0">
                <a:latin typeface="Cambria" panose="02040503050406030204" pitchFamily="18" charset="0"/>
              </a:rPr>
              <a:t>The transformed CEO-R problem is a </a:t>
            </a:r>
            <a:r>
              <a:rPr lang="en-US" altLang="zh-CN" sz="1400" b="1" dirty="0">
                <a:solidFill>
                  <a:srgbClr val="FF0000"/>
                </a:solidFill>
                <a:latin typeface="Cambria" panose="02040503050406030204" pitchFamily="18" charset="0"/>
              </a:rPr>
              <a:t>nonlinear combinatorial optimization problem</a:t>
            </a:r>
            <a:r>
              <a:rPr lang="en-US" altLang="zh-CN" sz="1400" b="1" dirty="0">
                <a:latin typeface="Cambria" panose="02040503050406030204" pitchFamily="18" charset="0"/>
              </a:rPr>
              <a:t>, which is still difficult to solve.</a:t>
            </a:r>
            <a:endParaRPr lang="zh-CN" altLang="en-US" sz="1400" b="1" dirty="0">
              <a:latin typeface="Cambria" panose="02040503050406030204" pitchFamily="18" charset="0"/>
            </a:endParaRPr>
          </a:p>
        </p:txBody>
      </p:sp>
      <p:sp>
        <p:nvSpPr>
          <p:cNvPr id="33" name="TextBox 77">
            <a:extLst>
              <a:ext uri="{FF2B5EF4-FFF2-40B4-BE49-F238E27FC236}">
                <a16:creationId xmlns:a16="http://schemas.microsoft.com/office/drawing/2014/main" id="{A765F3E8-9FF9-422F-A7E8-DAAAF5653FA3}"/>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34" name="TextBox 27">
            <a:extLst>
              <a:ext uri="{FF2B5EF4-FFF2-40B4-BE49-F238E27FC236}">
                <a16:creationId xmlns:a16="http://schemas.microsoft.com/office/drawing/2014/main" id="{F9CEA9D9-6827-47A1-B0FE-FA512E0D4B8C}"/>
              </a:ext>
            </a:extLst>
          </p:cNvPr>
          <p:cNvSpPr txBox="1"/>
          <p:nvPr/>
        </p:nvSpPr>
        <p:spPr>
          <a:xfrm>
            <a:off x="2597790" y="431564"/>
            <a:ext cx="3214726" cy="400110"/>
          </a:xfrm>
          <a:prstGeom prst="rect">
            <a:avLst/>
          </a:prstGeom>
          <a:noFill/>
        </p:spPr>
        <p:txBody>
          <a:bodyPr wrap="none" rtlCol="0">
            <a:spAutoFit/>
          </a:bodyPr>
          <a:lstStyle/>
          <a:p>
            <a:r>
              <a:rPr lang="en-US" altLang="zh-CN" sz="2000" b="1" u="sng" dirty="0">
                <a:solidFill>
                  <a:srgbClr val="2B558E"/>
                </a:solidFill>
                <a:cs typeface="+mn-ea"/>
                <a:sym typeface="+mn-lt"/>
              </a:rPr>
              <a:t>Problem Reformulation</a:t>
            </a:r>
            <a:endParaRPr lang="zh-CN" altLang="en-US" sz="2000" b="1" u="sng" dirty="0">
              <a:solidFill>
                <a:srgbClr val="2B558E"/>
              </a:solidFill>
              <a:cs typeface="+mn-ea"/>
              <a:sym typeface="+mn-lt"/>
            </a:endParaRPr>
          </a:p>
        </p:txBody>
      </p:sp>
      <p:sp>
        <p:nvSpPr>
          <p:cNvPr id="36" name="矩形 35">
            <a:extLst>
              <a:ext uri="{FF2B5EF4-FFF2-40B4-BE49-F238E27FC236}">
                <a16:creationId xmlns:a16="http://schemas.microsoft.com/office/drawing/2014/main" id="{9C435270-E2AD-45F4-83A9-2831ECB186F1}"/>
              </a:ext>
            </a:extLst>
          </p:cNvPr>
          <p:cNvSpPr/>
          <p:nvPr/>
        </p:nvSpPr>
        <p:spPr>
          <a:xfrm>
            <a:off x="2449708" y="482721"/>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Tree>
    <p:extLst>
      <p:ext uri="{BB962C8B-B14F-4D97-AF65-F5344CB8AC3E}">
        <p14:creationId xmlns:p14="http://schemas.microsoft.com/office/powerpoint/2010/main" val="2869632318"/>
      </p:ext>
    </p:extLst>
  </p:cSld>
  <p:clrMapOvr>
    <a:masterClrMapping/>
  </p:clrMapOvr>
  <p:transition spd="med" advTm="10159">
    <p:cover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graphicFrame>
        <p:nvGraphicFramePr>
          <p:cNvPr id="3" name="对象 2">
            <a:extLst>
              <a:ext uri="{FF2B5EF4-FFF2-40B4-BE49-F238E27FC236}">
                <a16:creationId xmlns:a16="http://schemas.microsoft.com/office/drawing/2014/main" id="{F44A3233-0CAA-4EA6-A756-DE3A7F4D73CD}"/>
              </a:ext>
            </a:extLst>
          </p:cNvPr>
          <p:cNvGraphicFramePr>
            <a:graphicFrameLocks noChangeAspect="1"/>
          </p:cNvGraphicFramePr>
          <p:nvPr>
            <p:extLst>
              <p:ext uri="{D42A27DB-BD31-4B8C-83A1-F6EECF244321}">
                <p14:modId xmlns:p14="http://schemas.microsoft.com/office/powerpoint/2010/main" val="3460478248"/>
              </p:ext>
            </p:extLst>
          </p:nvPr>
        </p:nvGraphicFramePr>
        <p:xfrm>
          <a:off x="5885032" y="2380952"/>
          <a:ext cx="2503393" cy="2284170"/>
        </p:xfrm>
        <a:graphic>
          <a:graphicData uri="http://schemas.openxmlformats.org/presentationml/2006/ole">
            <mc:AlternateContent xmlns:mc="http://schemas.openxmlformats.org/markup-compatibility/2006">
              <mc:Choice xmlns:v="urn:schemas-microsoft-com:vml" Requires="v">
                <p:oleObj spid="_x0000_s14438" name="Visio" r:id="rId5" imgW="2019374" imgH="1871761" progId="Visio.Drawing.15">
                  <p:embed/>
                </p:oleObj>
              </mc:Choice>
              <mc:Fallback>
                <p:oleObj name="Visio" r:id="rId5" imgW="2019374" imgH="1871761" progId="Visio.Drawing.15">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85032" y="2380952"/>
                        <a:ext cx="2503393" cy="2284170"/>
                      </a:xfrm>
                      <a:prstGeom prst="rect">
                        <a:avLst/>
                      </a:prstGeom>
                      <a:noFill/>
                      <a:ln w="19050">
                        <a:solidFill>
                          <a:srgbClr val="396AA8"/>
                        </a:solidFill>
                        <a:prstDash val="lgDash"/>
                      </a:ln>
                    </p:spPr>
                  </p:pic>
                </p:oleObj>
              </mc:Fallback>
            </mc:AlternateContent>
          </a:graphicData>
        </a:graphic>
      </p:graphicFrame>
      <p:sp>
        <p:nvSpPr>
          <p:cNvPr id="5" name="矩形 4">
            <a:extLst>
              <a:ext uri="{FF2B5EF4-FFF2-40B4-BE49-F238E27FC236}">
                <a16:creationId xmlns:a16="http://schemas.microsoft.com/office/drawing/2014/main" id="{20AB2A2F-52DE-4BB8-AFA4-AC8AA8587751}"/>
              </a:ext>
            </a:extLst>
          </p:cNvPr>
          <p:cNvSpPr/>
          <p:nvPr/>
        </p:nvSpPr>
        <p:spPr>
          <a:xfrm>
            <a:off x="5955997" y="4699351"/>
            <a:ext cx="2281394" cy="261610"/>
          </a:xfrm>
          <a:prstGeom prst="rect">
            <a:avLst/>
          </a:prstGeom>
        </p:spPr>
        <p:txBody>
          <a:bodyPr wrap="none">
            <a:spAutoFit/>
          </a:bodyPr>
          <a:lstStyle/>
          <a:p>
            <a:r>
              <a:rPr lang="en-US" altLang="zh-CN" sz="1100" b="1" dirty="0">
                <a:solidFill>
                  <a:srgbClr val="FF0000"/>
                </a:solidFill>
                <a:latin typeface="Cambria" panose="02040503050406030204" pitchFamily="18" charset="0"/>
              </a:rPr>
              <a:t>Touring among convex polygons</a:t>
            </a:r>
            <a:endParaRPr lang="zh-CN" altLang="en-US" sz="1100" b="1" dirty="0">
              <a:solidFill>
                <a:srgbClr val="FF0000"/>
              </a:solidFill>
              <a:latin typeface="Cambria" panose="02040503050406030204" pitchFamily="18" charset="0"/>
            </a:endParaRPr>
          </a:p>
        </p:txBody>
      </p:sp>
      <p:sp>
        <p:nvSpPr>
          <p:cNvPr id="6" name="矩形: 圆角 5">
            <a:extLst>
              <a:ext uri="{FF2B5EF4-FFF2-40B4-BE49-F238E27FC236}">
                <a16:creationId xmlns:a16="http://schemas.microsoft.com/office/drawing/2014/main" id="{AFA89719-B805-4557-8F4D-3CA86C1F299A}"/>
              </a:ext>
            </a:extLst>
          </p:cNvPr>
          <p:cNvSpPr/>
          <p:nvPr/>
        </p:nvSpPr>
        <p:spPr>
          <a:xfrm>
            <a:off x="3061713" y="1055142"/>
            <a:ext cx="1656184"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C000"/>
                </a:solidFill>
              </a:rPr>
              <a:t>CEO</a:t>
            </a:r>
            <a:r>
              <a:rPr lang="zh-CN" altLang="en-US" sz="1600" b="1" dirty="0">
                <a:solidFill>
                  <a:srgbClr val="FFC000"/>
                </a:solidFill>
              </a:rPr>
              <a:t> </a:t>
            </a:r>
            <a:r>
              <a:rPr lang="en-US" altLang="zh-CN" sz="1600" b="1" dirty="0">
                <a:solidFill>
                  <a:srgbClr val="FFC000"/>
                </a:solidFill>
              </a:rPr>
              <a:t>Problem</a:t>
            </a:r>
            <a:endParaRPr lang="zh-CN" altLang="en-US" sz="1600" b="1" dirty="0">
              <a:solidFill>
                <a:srgbClr val="FFC000"/>
              </a:solidFill>
            </a:endParaRPr>
          </a:p>
        </p:txBody>
      </p:sp>
      <p:sp>
        <p:nvSpPr>
          <p:cNvPr id="22" name="矩形: 圆角 21">
            <a:extLst>
              <a:ext uri="{FF2B5EF4-FFF2-40B4-BE49-F238E27FC236}">
                <a16:creationId xmlns:a16="http://schemas.microsoft.com/office/drawing/2014/main" id="{C69E170C-6214-4FE8-9AE0-1EAB00940A34}"/>
              </a:ext>
            </a:extLst>
          </p:cNvPr>
          <p:cNvSpPr/>
          <p:nvPr/>
        </p:nvSpPr>
        <p:spPr>
          <a:xfrm>
            <a:off x="6188919" y="1055142"/>
            <a:ext cx="2057600"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C000"/>
                </a:solidFill>
              </a:rPr>
              <a:t>TSP among spots</a:t>
            </a:r>
            <a:endParaRPr lang="zh-CN" altLang="en-US" sz="1600" b="1" dirty="0">
              <a:solidFill>
                <a:srgbClr val="FFC000"/>
              </a:solidFill>
            </a:endParaRPr>
          </a:p>
        </p:txBody>
      </p:sp>
      <p:cxnSp>
        <p:nvCxnSpPr>
          <p:cNvPr id="8" name="直接箭头连接符 7">
            <a:extLst>
              <a:ext uri="{FF2B5EF4-FFF2-40B4-BE49-F238E27FC236}">
                <a16:creationId xmlns:a16="http://schemas.microsoft.com/office/drawing/2014/main" id="{6ABF3007-AAB8-4F49-B1E4-870F026A3D85}"/>
              </a:ext>
            </a:extLst>
          </p:cNvPr>
          <p:cNvCxnSpPr>
            <a:cxnSpLocks/>
            <a:stCxn id="6" idx="3"/>
            <a:endCxn id="22" idx="1"/>
          </p:cNvCxnSpPr>
          <p:nvPr/>
        </p:nvCxnSpPr>
        <p:spPr>
          <a:xfrm>
            <a:off x="4717896" y="1271164"/>
            <a:ext cx="147102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7B60CDF5-526D-4DE9-8D20-32A040188A9B}"/>
              </a:ext>
            </a:extLst>
          </p:cNvPr>
          <p:cNvSpPr/>
          <p:nvPr/>
        </p:nvSpPr>
        <p:spPr>
          <a:xfrm>
            <a:off x="4808907" y="985294"/>
            <a:ext cx="1289007" cy="276999"/>
          </a:xfrm>
          <a:prstGeom prst="rect">
            <a:avLst/>
          </a:prstGeom>
        </p:spPr>
        <p:txBody>
          <a:bodyPr wrap="none">
            <a:spAutoFit/>
          </a:bodyPr>
          <a:lstStyle/>
          <a:p>
            <a:r>
              <a:rPr lang="en-US" altLang="zh-CN" sz="1200" b="1" dirty="0"/>
              <a:t>Traveling path</a:t>
            </a:r>
            <a:endParaRPr lang="zh-CN" altLang="en-US" sz="1200" b="1" dirty="0"/>
          </a:p>
        </p:txBody>
      </p:sp>
      <p:sp>
        <p:nvSpPr>
          <p:cNvPr id="30" name="矩形: 圆角 29">
            <a:extLst>
              <a:ext uri="{FF2B5EF4-FFF2-40B4-BE49-F238E27FC236}">
                <a16:creationId xmlns:a16="http://schemas.microsoft.com/office/drawing/2014/main" id="{E210BF5B-4EBC-4B68-BE0C-1BF075A8D170}"/>
              </a:ext>
            </a:extLst>
          </p:cNvPr>
          <p:cNvSpPr/>
          <p:nvPr/>
        </p:nvSpPr>
        <p:spPr>
          <a:xfrm>
            <a:off x="2890323" y="1621074"/>
            <a:ext cx="1826830"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0000"/>
                </a:solidFill>
              </a:rPr>
              <a:t>CEO-R</a:t>
            </a:r>
            <a:r>
              <a:rPr lang="zh-CN" altLang="en-US" sz="1600" b="1" dirty="0">
                <a:solidFill>
                  <a:srgbClr val="FF0000"/>
                </a:solidFill>
              </a:rPr>
              <a:t> </a:t>
            </a:r>
            <a:r>
              <a:rPr lang="en-US" altLang="zh-CN" sz="1600" b="1" dirty="0">
                <a:solidFill>
                  <a:srgbClr val="FF0000"/>
                </a:solidFill>
              </a:rPr>
              <a:t>Problem</a:t>
            </a:r>
            <a:endParaRPr lang="zh-CN" altLang="en-US" sz="1600" b="1" dirty="0">
              <a:solidFill>
                <a:srgbClr val="FF0000"/>
              </a:solidFill>
            </a:endParaRPr>
          </a:p>
        </p:txBody>
      </p:sp>
      <p:sp>
        <p:nvSpPr>
          <p:cNvPr id="31" name="矩形: 圆角 30">
            <a:extLst>
              <a:ext uri="{FF2B5EF4-FFF2-40B4-BE49-F238E27FC236}">
                <a16:creationId xmlns:a16="http://schemas.microsoft.com/office/drawing/2014/main" id="{207FCCFC-1D7C-4560-BFE6-A6FF6120F674}"/>
              </a:ext>
            </a:extLst>
          </p:cNvPr>
          <p:cNvSpPr/>
          <p:nvPr/>
        </p:nvSpPr>
        <p:spPr>
          <a:xfrm>
            <a:off x="6188921" y="1621074"/>
            <a:ext cx="2415530"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0000"/>
                </a:solidFill>
              </a:rPr>
              <a:t>Touring among areas</a:t>
            </a:r>
            <a:endParaRPr lang="zh-CN" altLang="en-US" sz="1600" b="1" dirty="0">
              <a:solidFill>
                <a:srgbClr val="FF0000"/>
              </a:solidFill>
            </a:endParaRPr>
          </a:p>
        </p:txBody>
      </p:sp>
      <p:cxnSp>
        <p:nvCxnSpPr>
          <p:cNvPr id="32" name="直接箭头连接符 31">
            <a:extLst>
              <a:ext uri="{FF2B5EF4-FFF2-40B4-BE49-F238E27FC236}">
                <a16:creationId xmlns:a16="http://schemas.microsoft.com/office/drawing/2014/main" id="{CDAF11E7-FD4E-4E7F-ABE4-4770B2DBBD8C}"/>
              </a:ext>
            </a:extLst>
          </p:cNvPr>
          <p:cNvCxnSpPr>
            <a:cxnSpLocks/>
            <a:stCxn id="30" idx="3"/>
            <a:endCxn id="31" idx="1"/>
          </p:cNvCxnSpPr>
          <p:nvPr/>
        </p:nvCxnSpPr>
        <p:spPr>
          <a:xfrm>
            <a:off x="4717155" y="1837096"/>
            <a:ext cx="147176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8CCD5151-3C20-42B8-AC19-6DD7FE6D49B3}"/>
              </a:ext>
            </a:extLst>
          </p:cNvPr>
          <p:cNvSpPr txBox="1"/>
          <p:nvPr/>
        </p:nvSpPr>
        <p:spPr>
          <a:xfrm>
            <a:off x="2557942" y="4916214"/>
            <a:ext cx="6294582" cy="430887"/>
          </a:xfrm>
          <a:prstGeom prst="rect">
            <a:avLst/>
          </a:prstGeom>
          <a:noFill/>
          <a:ln>
            <a:noFill/>
          </a:ln>
        </p:spPr>
        <p:txBody>
          <a:bodyPr wrap="square" rtlCol="0">
            <a:spAutoFit/>
          </a:bodyPr>
          <a:lstStyle/>
          <a:p>
            <a:pPr algn="just"/>
            <a:r>
              <a:rPr lang="en-US" altLang="zh-CN" sz="1100" dirty="0"/>
              <a:t>[1] X. Tan and B. Jiang, “Efficient algorithms for touring a sequence of convex polygons and related problems,” in TAMC, 2017, pp. 614–627.</a:t>
            </a:r>
            <a:endParaRPr lang="zh-CN" altLang="en-US" sz="1100" dirty="0"/>
          </a:p>
        </p:txBody>
      </p:sp>
      <p:sp>
        <p:nvSpPr>
          <p:cNvPr id="36" name="流程图: 过程 35">
            <a:extLst>
              <a:ext uri="{FF2B5EF4-FFF2-40B4-BE49-F238E27FC236}">
                <a16:creationId xmlns:a16="http://schemas.microsoft.com/office/drawing/2014/main" id="{82A34C94-002B-4E96-822E-7FE3E8AB94EA}"/>
              </a:ext>
            </a:extLst>
          </p:cNvPr>
          <p:cNvSpPr/>
          <p:nvPr/>
        </p:nvSpPr>
        <p:spPr>
          <a:xfrm>
            <a:off x="3009622" y="2421207"/>
            <a:ext cx="2244114" cy="314836"/>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Circular Discretization</a:t>
            </a:r>
            <a:endParaRPr lang="zh-CN" altLang="en-US" sz="1400" b="1" dirty="0">
              <a:solidFill>
                <a:schemeClr val="tx1"/>
              </a:solidFill>
            </a:endParaRPr>
          </a:p>
        </p:txBody>
      </p:sp>
      <p:sp>
        <p:nvSpPr>
          <p:cNvPr id="38" name="流程图: 过程 37">
            <a:extLst>
              <a:ext uri="{FF2B5EF4-FFF2-40B4-BE49-F238E27FC236}">
                <a16:creationId xmlns:a16="http://schemas.microsoft.com/office/drawing/2014/main" id="{7253F83A-CA3D-4266-B2C0-1FF877059426}"/>
              </a:ext>
            </a:extLst>
          </p:cNvPr>
          <p:cNvSpPr/>
          <p:nvPr/>
        </p:nvSpPr>
        <p:spPr>
          <a:xfrm>
            <a:off x="2904191" y="2982513"/>
            <a:ext cx="2459902" cy="314836"/>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Polygonal Discretization</a:t>
            </a:r>
            <a:endParaRPr lang="zh-CN" altLang="en-US" sz="1400" b="1" dirty="0">
              <a:solidFill>
                <a:schemeClr val="tx1"/>
              </a:solidFill>
            </a:endParaRPr>
          </a:p>
        </p:txBody>
      </p:sp>
      <p:sp>
        <p:nvSpPr>
          <p:cNvPr id="39" name="流程图: 过程 38">
            <a:extLst>
              <a:ext uri="{FF2B5EF4-FFF2-40B4-BE49-F238E27FC236}">
                <a16:creationId xmlns:a16="http://schemas.microsoft.com/office/drawing/2014/main" id="{AD8F450D-CCA9-42EF-865D-57D50DA032B0}"/>
              </a:ext>
            </a:extLst>
          </p:cNvPr>
          <p:cNvSpPr/>
          <p:nvPr/>
        </p:nvSpPr>
        <p:spPr>
          <a:xfrm>
            <a:off x="3009622" y="3713231"/>
            <a:ext cx="2244114" cy="314836"/>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Convex Polygons</a:t>
            </a:r>
            <a:endParaRPr lang="zh-CN" altLang="en-US" sz="1400" b="1" dirty="0">
              <a:solidFill>
                <a:schemeClr val="tx1"/>
              </a:solidFill>
            </a:endParaRPr>
          </a:p>
        </p:txBody>
      </p:sp>
      <p:sp>
        <p:nvSpPr>
          <p:cNvPr id="40" name="流程图: 过程 39">
            <a:extLst>
              <a:ext uri="{FF2B5EF4-FFF2-40B4-BE49-F238E27FC236}">
                <a16:creationId xmlns:a16="http://schemas.microsoft.com/office/drawing/2014/main" id="{37BC1325-A558-46C2-B62F-B8F1402365E5}"/>
              </a:ext>
            </a:extLst>
          </p:cNvPr>
          <p:cNvSpPr/>
          <p:nvPr/>
        </p:nvSpPr>
        <p:spPr>
          <a:xfrm>
            <a:off x="3009622" y="4274867"/>
            <a:ext cx="2244114" cy="555292"/>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rPr>
              <a:t>Touring among convex polygon areas</a:t>
            </a:r>
            <a:r>
              <a:rPr lang="en-US" altLang="zh-CN" sz="1400" b="1" baseline="30000" dirty="0">
                <a:solidFill>
                  <a:schemeClr val="tx1"/>
                </a:solidFill>
              </a:rPr>
              <a:t>[1]</a:t>
            </a:r>
            <a:endParaRPr lang="zh-CN" altLang="en-US" sz="1400" b="1" dirty="0">
              <a:solidFill>
                <a:schemeClr val="tx1"/>
              </a:solidFill>
            </a:endParaRPr>
          </a:p>
        </p:txBody>
      </p:sp>
      <p:cxnSp>
        <p:nvCxnSpPr>
          <p:cNvPr id="16" name="直接箭头连接符 15">
            <a:extLst>
              <a:ext uri="{FF2B5EF4-FFF2-40B4-BE49-F238E27FC236}">
                <a16:creationId xmlns:a16="http://schemas.microsoft.com/office/drawing/2014/main" id="{DCB1068E-6E71-44D6-B28A-0CC81D3096C9}"/>
              </a:ext>
            </a:extLst>
          </p:cNvPr>
          <p:cNvCxnSpPr>
            <a:cxnSpLocks/>
            <a:stCxn id="36" idx="2"/>
            <a:endCxn id="38" idx="0"/>
          </p:cNvCxnSpPr>
          <p:nvPr/>
        </p:nvCxnSpPr>
        <p:spPr>
          <a:xfrm>
            <a:off x="4131680" y="2736041"/>
            <a:ext cx="2464" cy="2464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4E7C47B8-B8E4-4045-86F3-873FBBBBE1F5}"/>
              </a:ext>
            </a:extLst>
          </p:cNvPr>
          <p:cNvSpPr/>
          <p:nvPr/>
        </p:nvSpPr>
        <p:spPr>
          <a:xfrm>
            <a:off x="2740085" y="3330789"/>
            <a:ext cx="2642455" cy="337015"/>
          </a:xfrm>
          <a:prstGeom prst="rect">
            <a:avLst/>
          </a:prstGeom>
        </p:spPr>
        <p:txBody>
          <a:bodyPr wrap="none">
            <a:spAutoFit/>
          </a:bodyPr>
          <a:lstStyle/>
          <a:p>
            <a:pPr>
              <a:lnSpc>
                <a:spcPct val="125000"/>
              </a:lnSpc>
            </a:pPr>
            <a:r>
              <a:rPr lang="zh-CN" altLang="en-US" sz="1400" b="1" dirty="0"/>
              <a:t>（</a:t>
            </a:r>
            <a:r>
              <a:rPr lang="en-US" altLang="zh-CN" sz="1400" b="1" dirty="0">
                <a:solidFill>
                  <a:srgbClr val="396AA8"/>
                </a:solidFill>
              </a:rPr>
              <a:t>non-convex</a:t>
            </a:r>
            <a:r>
              <a:rPr lang="zh-CN" altLang="en-US" sz="1400" b="1" dirty="0"/>
              <a:t>→</a:t>
            </a:r>
            <a:r>
              <a:rPr lang="en-US" altLang="zh-CN" sz="1400" b="1" dirty="0">
                <a:solidFill>
                  <a:srgbClr val="FF0000"/>
                </a:solidFill>
              </a:rPr>
              <a:t>NP-Hard </a:t>
            </a:r>
            <a:r>
              <a:rPr lang="zh-CN" altLang="en-US" sz="1400" b="1" dirty="0"/>
              <a:t>）</a:t>
            </a:r>
            <a:endParaRPr lang="en-US" altLang="zh-CN" sz="1400" b="1" dirty="0"/>
          </a:p>
        </p:txBody>
      </p:sp>
      <p:cxnSp>
        <p:nvCxnSpPr>
          <p:cNvPr id="42" name="直接箭头连接符 41">
            <a:extLst>
              <a:ext uri="{FF2B5EF4-FFF2-40B4-BE49-F238E27FC236}">
                <a16:creationId xmlns:a16="http://schemas.microsoft.com/office/drawing/2014/main" id="{C3FD91F0-42AC-40CD-91C2-9595EA9597EF}"/>
              </a:ext>
            </a:extLst>
          </p:cNvPr>
          <p:cNvCxnSpPr>
            <a:cxnSpLocks/>
            <a:stCxn id="38" idx="2"/>
            <a:endCxn id="39" idx="0"/>
          </p:cNvCxnSpPr>
          <p:nvPr/>
        </p:nvCxnSpPr>
        <p:spPr>
          <a:xfrm flipH="1">
            <a:off x="4131680" y="3297347"/>
            <a:ext cx="2464" cy="41588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7F286783-55BE-4CCC-83B9-EA440EFDE7D7}"/>
              </a:ext>
            </a:extLst>
          </p:cNvPr>
          <p:cNvCxnSpPr>
            <a:cxnSpLocks/>
          </p:cNvCxnSpPr>
          <p:nvPr/>
        </p:nvCxnSpPr>
        <p:spPr>
          <a:xfrm>
            <a:off x="4137178" y="4028067"/>
            <a:ext cx="0" cy="2512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1" name="TextBox 77">
            <a:extLst>
              <a:ext uri="{FF2B5EF4-FFF2-40B4-BE49-F238E27FC236}">
                <a16:creationId xmlns:a16="http://schemas.microsoft.com/office/drawing/2014/main" id="{9478D549-8647-4154-898C-9E7A31908F1F}"/>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45" name="TextBox 27">
            <a:extLst>
              <a:ext uri="{FF2B5EF4-FFF2-40B4-BE49-F238E27FC236}">
                <a16:creationId xmlns:a16="http://schemas.microsoft.com/office/drawing/2014/main" id="{C678E6F8-1742-4438-BD08-2332B33E84C8}"/>
              </a:ext>
            </a:extLst>
          </p:cNvPr>
          <p:cNvSpPr txBox="1"/>
          <p:nvPr/>
        </p:nvSpPr>
        <p:spPr>
          <a:xfrm>
            <a:off x="2597792" y="431564"/>
            <a:ext cx="3761030" cy="400110"/>
          </a:xfrm>
          <a:prstGeom prst="rect">
            <a:avLst/>
          </a:prstGeom>
          <a:noFill/>
        </p:spPr>
        <p:txBody>
          <a:bodyPr wrap="none" rtlCol="0">
            <a:spAutoFit/>
          </a:bodyPr>
          <a:lstStyle/>
          <a:p>
            <a:r>
              <a:rPr lang="en-US" altLang="zh-CN" sz="2000" b="1" u="sng" dirty="0">
                <a:solidFill>
                  <a:srgbClr val="2B558E"/>
                </a:solidFill>
                <a:cs typeface="+mn-ea"/>
                <a:sym typeface="+mn-lt"/>
              </a:rPr>
              <a:t>Traveling Path Construction</a:t>
            </a:r>
            <a:endParaRPr lang="zh-CN" altLang="en-US" sz="2000" b="1" u="sng" dirty="0">
              <a:solidFill>
                <a:srgbClr val="2B558E"/>
              </a:solidFill>
              <a:cs typeface="+mn-ea"/>
              <a:sym typeface="+mn-lt"/>
            </a:endParaRPr>
          </a:p>
        </p:txBody>
      </p:sp>
      <p:sp>
        <p:nvSpPr>
          <p:cNvPr id="46" name="矩形 45">
            <a:extLst>
              <a:ext uri="{FF2B5EF4-FFF2-40B4-BE49-F238E27FC236}">
                <a16:creationId xmlns:a16="http://schemas.microsoft.com/office/drawing/2014/main" id="{5B167C99-DD0B-4939-A054-883725D67522}"/>
              </a:ext>
            </a:extLst>
          </p:cNvPr>
          <p:cNvSpPr/>
          <p:nvPr/>
        </p:nvSpPr>
        <p:spPr>
          <a:xfrm>
            <a:off x="2449708" y="482721"/>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47" name="矩形 46">
            <a:extLst>
              <a:ext uri="{FF2B5EF4-FFF2-40B4-BE49-F238E27FC236}">
                <a16:creationId xmlns:a16="http://schemas.microsoft.com/office/drawing/2014/main" id="{C9DA7B4A-F87E-4733-A448-C185C80DA1A2}"/>
              </a:ext>
            </a:extLst>
          </p:cNvPr>
          <p:cNvSpPr/>
          <p:nvPr/>
        </p:nvSpPr>
        <p:spPr>
          <a:xfrm>
            <a:off x="5007403" y="1262294"/>
            <a:ext cx="772006" cy="276999"/>
          </a:xfrm>
          <a:prstGeom prst="rect">
            <a:avLst/>
          </a:prstGeom>
        </p:spPr>
        <p:txBody>
          <a:bodyPr wrap="none">
            <a:spAutoFit/>
          </a:bodyPr>
          <a:lstStyle/>
          <a:p>
            <a:r>
              <a:rPr lang="en-US" altLang="zh-CN" sz="1200" b="1" dirty="0"/>
              <a:t>of WCV</a:t>
            </a:r>
            <a:endParaRPr lang="zh-CN" altLang="en-US" sz="1200" b="1" dirty="0"/>
          </a:p>
        </p:txBody>
      </p:sp>
      <p:sp>
        <p:nvSpPr>
          <p:cNvPr id="48" name="矩形 47">
            <a:extLst>
              <a:ext uri="{FF2B5EF4-FFF2-40B4-BE49-F238E27FC236}">
                <a16:creationId xmlns:a16="http://schemas.microsoft.com/office/drawing/2014/main" id="{495272AA-6E2C-4791-B7F5-DF8630957D6C}"/>
              </a:ext>
            </a:extLst>
          </p:cNvPr>
          <p:cNvSpPr/>
          <p:nvPr/>
        </p:nvSpPr>
        <p:spPr>
          <a:xfrm>
            <a:off x="4857747" y="1585178"/>
            <a:ext cx="1289007" cy="276999"/>
          </a:xfrm>
          <a:prstGeom prst="rect">
            <a:avLst/>
          </a:prstGeom>
        </p:spPr>
        <p:txBody>
          <a:bodyPr wrap="none">
            <a:spAutoFit/>
          </a:bodyPr>
          <a:lstStyle/>
          <a:p>
            <a:r>
              <a:rPr lang="en-US" altLang="zh-CN" sz="1200" b="1" dirty="0"/>
              <a:t>Traveling path</a:t>
            </a:r>
            <a:endParaRPr lang="zh-CN" altLang="en-US" sz="1200" b="1" dirty="0"/>
          </a:p>
        </p:txBody>
      </p:sp>
      <p:sp>
        <p:nvSpPr>
          <p:cNvPr id="49" name="矩形 48">
            <a:extLst>
              <a:ext uri="{FF2B5EF4-FFF2-40B4-BE49-F238E27FC236}">
                <a16:creationId xmlns:a16="http://schemas.microsoft.com/office/drawing/2014/main" id="{8A4D7022-AA04-42EE-A0BD-AC2B4626FFEF}"/>
              </a:ext>
            </a:extLst>
          </p:cNvPr>
          <p:cNvSpPr/>
          <p:nvPr/>
        </p:nvSpPr>
        <p:spPr>
          <a:xfrm>
            <a:off x="5056243" y="1862177"/>
            <a:ext cx="772006" cy="276999"/>
          </a:xfrm>
          <a:prstGeom prst="rect">
            <a:avLst/>
          </a:prstGeom>
        </p:spPr>
        <p:txBody>
          <a:bodyPr wrap="none">
            <a:spAutoFit/>
          </a:bodyPr>
          <a:lstStyle/>
          <a:p>
            <a:r>
              <a:rPr lang="en-US" altLang="zh-CN" sz="1200" b="1" dirty="0"/>
              <a:t>of WCV</a:t>
            </a:r>
            <a:endParaRPr lang="zh-CN" altLang="en-US" sz="1200" b="1" dirty="0"/>
          </a:p>
        </p:txBody>
      </p:sp>
    </p:spTree>
    <p:extLst>
      <p:ext uri="{BB962C8B-B14F-4D97-AF65-F5344CB8AC3E}">
        <p14:creationId xmlns:p14="http://schemas.microsoft.com/office/powerpoint/2010/main" val="2100224219"/>
      </p:ext>
    </p:extLst>
  </p:cSld>
  <p:clrMapOvr>
    <a:masterClrMapping/>
  </p:clrMapOvr>
  <p:transition spd="med" advTm="10159">
    <p:cover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pic>
        <p:nvPicPr>
          <p:cNvPr id="3" name="图片 2">
            <a:extLst>
              <a:ext uri="{FF2B5EF4-FFF2-40B4-BE49-F238E27FC236}">
                <a16:creationId xmlns:a16="http://schemas.microsoft.com/office/drawing/2014/main" id="{B781212B-DB26-4014-8B28-84E4BDBD5D82}"/>
              </a:ext>
            </a:extLst>
          </p:cNvPr>
          <p:cNvPicPr>
            <a:picLocks noChangeAspect="1"/>
          </p:cNvPicPr>
          <p:nvPr/>
        </p:nvPicPr>
        <p:blipFill>
          <a:blip r:embed="rId4"/>
          <a:stretch>
            <a:fillRect/>
          </a:stretch>
        </p:blipFill>
        <p:spPr>
          <a:xfrm>
            <a:off x="2488900" y="1519698"/>
            <a:ext cx="3264733" cy="3881572"/>
          </a:xfrm>
          <a:prstGeom prst="rect">
            <a:avLst/>
          </a:prstGeom>
        </p:spPr>
      </p:pic>
      <p:sp>
        <p:nvSpPr>
          <p:cNvPr id="17" name="文本框 16">
            <a:extLst>
              <a:ext uri="{FF2B5EF4-FFF2-40B4-BE49-F238E27FC236}">
                <a16:creationId xmlns:a16="http://schemas.microsoft.com/office/drawing/2014/main" id="{26EC4A8A-77E3-40FA-8EE4-902CAA57307C}"/>
              </a:ext>
            </a:extLst>
          </p:cNvPr>
          <p:cNvSpPr txBox="1"/>
          <p:nvPr/>
        </p:nvSpPr>
        <p:spPr>
          <a:xfrm>
            <a:off x="2487063" y="932300"/>
            <a:ext cx="6107622" cy="523220"/>
          </a:xfrm>
          <a:prstGeom prst="rect">
            <a:avLst/>
          </a:prstGeom>
          <a:noFill/>
        </p:spPr>
        <p:txBody>
          <a:bodyPr wrap="square" rtlCol="0">
            <a:spAutoFit/>
          </a:bodyPr>
          <a:lstStyle/>
          <a:p>
            <a:pPr marL="285736" indent="-285736">
              <a:buFont typeface="Wingdings" panose="05000000000000000000" pitchFamily="2" charset="2"/>
              <a:buChar char="Ø"/>
            </a:pPr>
            <a:r>
              <a:rPr lang="en-US" altLang="zh-CN" sz="1400" b="1" dirty="0">
                <a:latin typeface="Cambria" panose="02040503050406030204" pitchFamily="18" charset="0"/>
              </a:rPr>
              <a:t>To solve the CEO-R problem, we propose an efficient approximation algorithm:</a:t>
            </a:r>
            <a:endParaRPr lang="zh-CN" altLang="en-US" sz="1400" b="1" dirty="0">
              <a:latin typeface="Cambria" panose="02040503050406030204" pitchFamily="18" charset="0"/>
            </a:endParaRPr>
          </a:p>
        </p:txBody>
      </p:sp>
      <p:grpSp>
        <p:nvGrpSpPr>
          <p:cNvPr id="18" name="组合 17">
            <a:extLst>
              <a:ext uri="{FF2B5EF4-FFF2-40B4-BE49-F238E27FC236}">
                <a16:creationId xmlns:a16="http://schemas.microsoft.com/office/drawing/2014/main" id="{EE968135-5C5F-4461-B046-EB2C127B62FA}"/>
              </a:ext>
            </a:extLst>
          </p:cNvPr>
          <p:cNvGrpSpPr/>
          <p:nvPr/>
        </p:nvGrpSpPr>
        <p:grpSpPr>
          <a:xfrm>
            <a:off x="5762141" y="1521430"/>
            <a:ext cx="3059302" cy="1073755"/>
            <a:chOff x="870239" y="2040912"/>
            <a:chExt cx="3816424" cy="1073754"/>
          </a:xfrm>
        </p:grpSpPr>
        <p:sp>
          <p:nvSpPr>
            <p:cNvPr id="20" name="Marketing…">
              <a:extLst>
                <a:ext uri="{FF2B5EF4-FFF2-40B4-BE49-F238E27FC236}">
                  <a16:creationId xmlns:a16="http://schemas.microsoft.com/office/drawing/2014/main" id="{77652B03-B8C2-44F5-BCA7-80ED34A5F2CB}"/>
                </a:ext>
              </a:extLst>
            </p:cNvPr>
            <p:cNvSpPr txBox="1"/>
            <p:nvPr/>
          </p:nvSpPr>
          <p:spPr>
            <a:xfrm>
              <a:off x="1550715" y="2040912"/>
              <a:ext cx="3135948" cy="107375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FF0000"/>
                  </a:solidFill>
                  <a:latin typeface="Cambria" panose="02040503050406030204" pitchFamily="18" charset="0"/>
                  <a:cs typeface="+mn-ea"/>
                  <a:sym typeface="Montserrat Light"/>
                </a:rPr>
                <a:t>Considering area selection and path construction at the same time.</a:t>
              </a:r>
            </a:p>
            <a:p>
              <a:pPr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latin typeface="Cambria" panose="02040503050406030204" pitchFamily="18" charset="0"/>
                  <a:cs typeface="+mn-ea"/>
                  <a:sym typeface="Montserrat Light"/>
                </a:rPr>
                <a:t>Different selection lead to different traveling path.</a:t>
              </a:r>
              <a:endParaRPr sz="1200" b="1" kern="0" dirty="0">
                <a:latin typeface="Cambria" panose="02040503050406030204" pitchFamily="18" charset="0"/>
                <a:cs typeface="+mn-ea"/>
                <a:sym typeface="Montserrat Light"/>
              </a:endParaRPr>
            </a:p>
          </p:txBody>
        </p:sp>
        <p:sp>
          <p:nvSpPr>
            <p:cNvPr id="21" name="文本框 20">
              <a:extLst>
                <a:ext uri="{FF2B5EF4-FFF2-40B4-BE49-F238E27FC236}">
                  <a16:creationId xmlns:a16="http://schemas.microsoft.com/office/drawing/2014/main" id="{F18D521D-9424-4DB2-A571-C10F593CD6D3}"/>
                </a:ext>
              </a:extLst>
            </p:cNvPr>
            <p:cNvSpPr txBox="1"/>
            <p:nvPr/>
          </p:nvSpPr>
          <p:spPr>
            <a:xfrm>
              <a:off x="870239" y="2181335"/>
              <a:ext cx="680476" cy="461665"/>
            </a:xfrm>
            <a:prstGeom prst="rect">
              <a:avLst/>
            </a:prstGeom>
            <a:noFill/>
          </p:spPr>
          <p:txBody>
            <a:bodyPr wrap="square" rtlCol="0">
              <a:spAutoFit/>
            </a:bodyPr>
            <a:lstStyle/>
            <a:p>
              <a:r>
                <a:rPr lang="en-US" altLang="zh-CN" sz="2400" b="1" dirty="0">
                  <a:solidFill>
                    <a:srgbClr val="FFC000"/>
                  </a:solidFill>
                  <a:latin typeface="Century Gothic" panose="020B0502020202020204" pitchFamily="34" charset="0"/>
                  <a:cs typeface="+mn-ea"/>
                </a:rPr>
                <a:t>01</a:t>
              </a:r>
              <a:endParaRPr lang="zh-CN" altLang="en-US" sz="2400" b="1" dirty="0">
                <a:solidFill>
                  <a:srgbClr val="FFC000"/>
                </a:solidFill>
                <a:latin typeface="Century Gothic" panose="020B0502020202020204" pitchFamily="34" charset="0"/>
                <a:cs typeface="+mn-ea"/>
              </a:endParaRPr>
            </a:p>
          </p:txBody>
        </p:sp>
      </p:grpSp>
      <p:grpSp>
        <p:nvGrpSpPr>
          <p:cNvPr id="22" name="组合 21">
            <a:extLst>
              <a:ext uri="{FF2B5EF4-FFF2-40B4-BE49-F238E27FC236}">
                <a16:creationId xmlns:a16="http://schemas.microsoft.com/office/drawing/2014/main" id="{0FD62A02-FDD0-459B-BD92-62E9E4600A3F}"/>
              </a:ext>
            </a:extLst>
          </p:cNvPr>
          <p:cNvGrpSpPr/>
          <p:nvPr/>
        </p:nvGrpSpPr>
        <p:grpSpPr>
          <a:xfrm>
            <a:off x="5756012" y="2731523"/>
            <a:ext cx="3059302" cy="1812419"/>
            <a:chOff x="870239" y="3679378"/>
            <a:chExt cx="3816424" cy="1812418"/>
          </a:xfrm>
        </p:grpSpPr>
        <p:sp>
          <p:nvSpPr>
            <p:cNvPr id="30" name="Design…">
              <a:extLst>
                <a:ext uri="{FF2B5EF4-FFF2-40B4-BE49-F238E27FC236}">
                  <a16:creationId xmlns:a16="http://schemas.microsoft.com/office/drawing/2014/main" id="{89677A62-6C97-4283-BC64-B5F989E1EEC4}"/>
                </a:ext>
              </a:extLst>
            </p:cNvPr>
            <p:cNvSpPr txBox="1"/>
            <p:nvPr/>
          </p:nvSpPr>
          <p:spPr>
            <a:xfrm>
              <a:off x="1550715" y="3679378"/>
              <a:ext cx="3135948" cy="181241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just" defTabSz="412729" hangingPunct="0">
                <a:lnSpc>
                  <a:spcPct val="125000"/>
                </a:lnSpc>
                <a:defRPr sz="3500" b="0">
                  <a:solidFill>
                    <a:srgbClr val="2B2F3C"/>
                  </a:solidFill>
                  <a:latin typeface="Montserrat Light"/>
                  <a:ea typeface="Montserrat Light"/>
                  <a:cs typeface="Montserrat Light"/>
                  <a:sym typeface="Montserrat Light"/>
                </a:defRPr>
              </a:pPr>
              <a:r>
                <a:rPr lang="en-US" sz="1200" b="1" kern="0" dirty="0">
                  <a:solidFill>
                    <a:srgbClr val="FF0000"/>
                  </a:solidFill>
                  <a:latin typeface="Cambria" panose="02040503050406030204" pitchFamily="18" charset="0"/>
                  <a:cs typeface="+mn-ea"/>
                  <a:sym typeface="Montserrat Light"/>
                </a:rPr>
                <a:t>Cost-Benefit Ratio is utilized to evaluate sojourn areas.</a:t>
              </a:r>
              <a:endParaRPr sz="1200" b="1" kern="0" dirty="0">
                <a:solidFill>
                  <a:srgbClr val="FF0000"/>
                </a:solidFill>
                <a:latin typeface="Cambria" panose="02040503050406030204" pitchFamily="18" charset="0"/>
                <a:cs typeface="+mn-ea"/>
                <a:sym typeface="Montserrat Light"/>
              </a:endParaRPr>
            </a:p>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2B2F3C"/>
                  </a:solidFill>
                  <a:latin typeface="Cambria" panose="02040503050406030204" pitchFamily="18" charset="0"/>
                  <a:cs typeface="+mn-ea"/>
                  <a:sym typeface="Montserrat Light"/>
                </a:rPr>
                <a:t>Cost-Benefit Ratio is defined as the ratio of marginal benefit growth and marginal cost growth.</a:t>
              </a:r>
            </a:p>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2B2F3C"/>
                  </a:solidFill>
                  <a:latin typeface="Cambria" panose="02040503050406030204" pitchFamily="18" charset="0"/>
                  <a:cs typeface="+mn-ea"/>
                  <a:sym typeface="Montserrat Light"/>
                </a:rPr>
                <a:t> Iterative selection according to greedy strategy.</a:t>
              </a:r>
              <a:endParaRPr sz="1200" b="1" kern="0" dirty="0">
                <a:solidFill>
                  <a:srgbClr val="2B2F3C"/>
                </a:solidFill>
                <a:latin typeface="Cambria" panose="02040503050406030204" pitchFamily="18" charset="0"/>
                <a:cs typeface="+mn-ea"/>
                <a:sym typeface="Montserrat Light"/>
              </a:endParaRPr>
            </a:p>
          </p:txBody>
        </p:sp>
        <p:sp>
          <p:nvSpPr>
            <p:cNvPr id="31" name="文本框 30">
              <a:extLst>
                <a:ext uri="{FF2B5EF4-FFF2-40B4-BE49-F238E27FC236}">
                  <a16:creationId xmlns:a16="http://schemas.microsoft.com/office/drawing/2014/main" id="{45B26A47-D817-4829-B6F4-FB3B521D60BF}"/>
                </a:ext>
              </a:extLst>
            </p:cNvPr>
            <p:cNvSpPr txBox="1"/>
            <p:nvPr/>
          </p:nvSpPr>
          <p:spPr>
            <a:xfrm>
              <a:off x="870239" y="3819801"/>
              <a:ext cx="680476" cy="461665"/>
            </a:xfrm>
            <a:prstGeom prst="rect">
              <a:avLst/>
            </a:prstGeom>
            <a:noFill/>
          </p:spPr>
          <p:txBody>
            <a:bodyPr wrap="square" rtlCol="0">
              <a:spAutoFit/>
            </a:bodyPr>
            <a:lstStyle/>
            <a:p>
              <a:r>
                <a:rPr lang="en-US" altLang="zh-CN" sz="2400" b="1" dirty="0">
                  <a:solidFill>
                    <a:srgbClr val="FFC000"/>
                  </a:solidFill>
                  <a:latin typeface="Century Gothic" panose="020B0502020202020204" pitchFamily="34" charset="0"/>
                  <a:cs typeface="+mn-ea"/>
                </a:rPr>
                <a:t>02</a:t>
              </a:r>
              <a:endParaRPr lang="zh-CN" altLang="en-US" sz="2400" b="1" dirty="0">
                <a:solidFill>
                  <a:srgbClr val="FFC000"/>
                </a:solidFill>
                <a:latin typeface="Century Gothic" panose="020B0502020202020204" pitchFamily="34" charset="0"/>
                <a:cs typeface="+mn-ea"/>
              </a:endParaRPr>
            </a:p>
          </p:txBody>
        </p:sp>
      </p:grpSp>
      <p:sp>
        <p:nvSpPr>
          <p:cNvPr id="5" name="矩形 4">
            <a:extLst>
              <a:ext uri="{FF2B5EF4-FFF2-40B4-BE49-F238E27FC236}">
                <a16:creationId xmlns:a16="http://schemas.microsoft.com/office/drawing/2014/main" id="{2096CA47-C431-45B9-B96D-875AAA7C9FAC}"/>
              </a:ext>
            </a:extLst>
          </p:cNvPr>
          <p:cNvSpPr/>
          <p:nvPr/>
        </p:nvSpPr>
        <p:spPr>
          <a:xfrm>
            <a:off x="2771801" y="3577580"/>
            <a:ext cx="2304256" cy="216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箭头连接符 6">
            <a:extLst>
              <a:ext uri="{FF2B5EF4-FFF2-40B4-BE49-F238E27FC236}">
                <a16:creationId xmlns:a16="http://schemas.microsoft.com/office/drawing/2014/main" id="{A38BD05B-9B3D-4A6A-A007-7E09D9F354A1}"/>
              </a:ext>
            </a:extLst>
          </p:cNvPr>
          <p:cNvCxnSpPr>
            <a:cxnSpLocks/>
            <a:stCxn id="5" idx="3"/>
          </p:cNvCxnSpPr>
          <p:nvPr/>
        </p:nvCxnSpPr>
        <p:spPr>
          <a:xfrm>
            <a:off x="5076057" y="3685593"/>
            <a:ext cx="1112862" cy="113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6338625B-3F71-4AD2-9B1C-CDCC58B2161A}"/>
              </a:ext>
            </a:extLst>
          </p:cNvPr>
          <p:cNvSpPr/>
          <p:nvPr/>
        </p:nvSpPr>
        <p:spPr>
          <a:xfrm>
            <a:off x="2898577" y="3026074"/>
            <a:ext cx="2825551" cy="45651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5C378B58-70EB-4A73-8BDA-8C91882BF64F}"/>
              </a:ext>
            </a:extLst>
          </p:cNvPr>
          <p:cNvCxnSpPr>
            <a:cxnSpLocks/>
            <a:stCxn id="37" idx="0"/>
            <a:endCxn id="21" idx="2"/>
          </p:cNvCxnSpPr>
          <p:nvPr/>
        </p:nvCxnSpPr>
        <p:spPr>
          <a:xfrm flipV="1">
            <a:off x="4311353" y="2123518"/>
            <a:ext cx="1723528" cy="9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id="{746B8613-4783-4D17-824C-0C2D30AF3F98}"/>
              </a:ext>
            </a:extLst>
          </p:cNvPr>
          <p:cNvSpPr/>
          <p:nvPr/>
        </p:nvSpPr>
        <p:spPr>
          <a:xfrm>
            <a:off x="2769157" y="3820619"/>
            <a:ext cx="794737" cy="18901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a:extLst>
              <a:ext uri="{FF2B5EF4-FFF2-40B4-BE49-F238E27FC236}">
                <a16:creationId xmlns:a16="http://schemas.microsoft.com/office/drawing/2014/main" id="{78AFCA9C-75BA-4026-9509-CC048291AEEC}"/>
              </a:ext>
            </a:extLst>
          </p:cNvPr>
          <p:cNvGrpSpPr/>
          <p:nvPr/>
        </p:nvGrpSpPr>
        <p:grpSpPr>
          <a:xfrm>
            <a:off x="5753634" y="4545095"/>
            <a:ext cx="3264733" cy="1073755"/>
            <a:chOff x="870239" y="5317843"/>
            <a:chExt cx="3816425" cy="1291261"/>
          </a:xfrm>
        </p:grpSpPr>
        <p:sp>
          <p:nvSpPr>
            <p:cNvPr id="41" name="Consulting…">
              <a:extLst>
                <a:ext uri="{FF2B5EF4-FFF2-40B4-BE49-F238E27FC236}">
                  <a16:creationId xmlns:a16="http://schemas.microsoft.com/office/drawing/2014/main" id="{6DA048B0-BDB0-43F1-9AD8-53FF8EABAEA9}"/>
                </a:ext>
              </a:extLst>
            </p:cNvPr>
            <p:cNvSpPr txBox="1"/>
            <p:nvPr/>
          </p:nvSpPr>
          <p:spPr>
            <a:xfrm>
              <a:off x="1550715" y="5317843"/>
              <a:ext cx="3135949" cy="129126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FF0000"/>
                  </a:solidFill>
                  <a:latin typeface="Cambria" panose="02040503050406030204" pitchFamily="18" charset="0"/>
                  <a:cs typeface="+mn-ea"/>
                  <a:sym typeface="Montserrat Light"/>
                </a:rPr>
                <a:t>When Cost-Benefit Ratio is negative, selection terminated.</a:t>
              </a:r>
            </a:p>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2B2F3C"/>
                  </a:solidFill>
                  <a:latin typeface="Cambria" panose="02040503050406030204" pitchFamily="18" charset="0"/>
                  <a:cs typeface="+mn-ea"/>
                  <a:sym typeface="Montserrat Light"/>
                </a:rPr>
                <a:t>Negative Cost-Benefit Ratio indicates no marginal benefit growth.</a:t>
              </a:r>
              <a:endParaRPr sz="1200" b="1" kern="0" dirty="0">
                <a:solidFill>
                  <a:srgbClr val="2B2F3C"/>
                </a:solidFill>
                <a:latin typeface="Cambria" panose="02040503050406030204" pitchFamily="18" charset="0"/>
                <a:cs typeface="+mn-ea"/>
                <a:sym typeface="Montserrat Light"/>
              </a:endParaRPr>
            </a:p>
          </p:txBody>
        </p:sp>
        <p:sp>
          <p:nvSpPr>
            <p:cNvPr id="42" name="文本框 41">
              <a:extLst>
                <a:ext uri="{FF2B5EF4-FFF2-40B4-BE49-F238E27FC236}">
                  <a16:creationId xmlns:a16="http://schemas.microsoft.com/office/drawing/2014/main" id="{54190716-C0BF-489F-B52E-D7BCE5AA8358}"/>
                </a:ext>
              </a:extLst>
            </p:cNvPr>
            <p:cNvSpPr txBox="1"/>
            <p:nvPr/>
          </p:nvSpPr>
          <p:spPr>
            <a:xfrm>
              <a:off x="870239" y="5458265"/>
              <a:ext cx="680476" cy="555182"/>
            </a:xfrm>
            <a:prstGeom prst="rect">
              <a:avLst/>
            </a:prstGeom>
            <a:noFill/>
          </p:spPr>
          <p:txBody>
            <a:bodyPr wrap="square" rtlCol="0">
              <a:spAutoFit/>
            </a:bodyPr>
            <a:lstStyle/>
            <a:p>
              <a:r>
                <a:rPr lang="en-US" altLang="zh-CN" sz="2400" b="1" dirty="0">
                  <a:solidFill>
                    <a:srgbClr val="FFC000"/>
                  </a:solidFill>
                  <a:latin typeface="Century Gothic" panose="020B0502020202020204" pitchFamily="34" charset="0"/>
                  <a:cs typeface="+mn-ea"/>
                </a:rPr>
                <a:t>03</a:t>
              </a:r>
              <a:endParaRPr lang="zh-CN" altLang="en-US" sz="2400" b="1" dirty="0">
                <a:solidFill>
                  <a:srgbClr val="FFC000"/>
                </a:solidFill>
                <a:latin typeface="Century Gothic" panose="020B0502020202020204" pitchFamily="34" charset="0"/>
                <a:cs typeface="+mn-ea"/>
              </a:endParaRPr>
            </a:p>
          </p:txBody>
        </p:sp>
      </p:grpSp>
      <p:cxnSp>
        <p:nvCxnSpPr>
          <p:cNvPr id="38" name="直接箭头连接符 37">
            <a:extLst>
              <a:ext uri="{FF2B5EF4-FFF2-40B4-BE49-F238E27FC236}">
                <a16:creationId xmlns:a16="http://schemas.microsoft.com/office/drawing/2014/main" id="{4EF83C0D-F51F-4200-BFEE-576569B8EBE3}"/>
              </a:ext>
            </a:extLst>
          </p:cNvPr>
          <p:cNvCxnSpPr>
            <a:stCxn id="39" idx="3"/>
            <a:endCxn id="42" idx="0"/>
          </p:cNvCxnSpPr>
          <p:nvPr/>
        </p:nvCxnSpPr>
        <p:spPr>
          <a:xfrm>
            <a:off x="3563894" y="3915125"/>
            <a:ext cx="2480794" cy="7467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1D012EC7-A555-403F-A229-57A98D9E1FBF}"/>
              </a:ext>
            </a:extLst>
          </p:cNvPr>
          <p:cNvCxnSpPr/>
          <p:nvPr/>
        </p:nvCxnSpPr>
        <p:spPr>
          <a:xfrm>
            <a:off x="5796139" y="2731523"/>
            <a:ext cx="3097274" cy="0"/>
          </a:xfrm>
          <a:prstGeom prst="line">
            <a:avLst/>
          </a:prstGeom>
          <a:ln w="19050">
            <a:solidFill>
              <a:srgbClr val="396AA8"/>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1D5D1769-CA37-43BA-B38A-B865729C1CD2}"/>
              </a:ext>
            </a:extLst>
          </p:cNvPr>
          <p:cNvCxnSpPr/>
          <p:nvPr/>
        </p:nvCxnSpPr>
        <p:spPr>
          <a:xfrm>
            <a:off x="5796139" y="4571516"/>
            <a:ext cx="3097274" cy="0"/>
          </a:xfrm>
          <a:prstGeom prst="line">
            <a:avLst/>
          </a:prstGeom>
          <a:ln w="19050">
            <a:solidFill>
              <a:srgbClr val="396AA8"/>
            </a:solidFill>
            <a:prstDash val="lgDash"/>
          </a:ln>
        </p:spPr>
        <p:style>
          <a:lnRef idx="1">
            <a:schemeClr val="accent1"/>
          </a:lnRef>
          <a:fillRef idx="0">
            <a:schemeClr val="accent1"/>
          </a:fillRef>
          <a:effectRef idx="0">
            <a:schemeClr val="accent1"/>
          </a:effectRef>
          <a:fontRef idx="minor">
            <a:schemeClr val="tx1"/>
          </a:fontRef>
        </p:style>
      </p:cxnSp>
      <p:sp>
        <p:nvSpPr>
          <p:cNvPr id="34" name="TextBox 77">
            <a:extLst>
              <a:ext uri="{FF2B5EF4-FFF2-40B4-BE49-F238E27FC236}">
                <a16:creationId xmlns:a16="http://schemas.microsoft.com/office/drawing/2014/main" id="{976D3420-B166-48B1-AA96-E121A6884D12}"/>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36" name="TextBox 27">
            <a:extLst>
              <a:ext uri="{FF2B5EF4-FFF2-40B4-BE49-F238E27FC236}">
                <a16:creationId xmlns:a16="http://schemas.microsoft.com/office/drawing/2014/main" id="{92E45ABD-7766-4074-B990-9E0957AAF210}"/>
              </a:ext>
            </a:extLst>
          </p:cNvPr>
          <p:cNvSpPr txBox="1"/>
          <p:nvPr/>
        </p:nvSpPr>
        <p:spPr>
          <a:xfrm>
            <a:off x="2597790" y="431564"/>
            <a:ext cx="3523016" cy="400110"/>
          </a:xfrm>
          <a:prstGeom prst="rect">
            <a:avLst/>
          </a:prstGeom>
          <a:noFill/>
        </p:spPr>
        <p:txBody>
          <a:bodyPr wrap="none" rtlCol="0">
            <a:spAutoFit/>
          </a:bodyPr>
          <a:lstStyle/>
          <a:p>
            <a:r>
              <a:rPr lang="en-US" altLang="zh-CN" sz="2000" b="1" u="sng" dirty="0">
                <a:solidFill>
                  <a:srgbClr val="2B558E"/>
                </a:solidFill>
                <a:cs typeface="+mn-ea"/>
                <a:sym typeface="+mn-lt"/>
              </a:rPr>
              <a:t>Approximation Algorithm</a:t>
            </a:r>
            <a:endParaRPr lang="zh-CN" altLang="en-US" sz="2000" b="1" u="sng" dirty="0">
              <a:solidFill>
                <a:srgbClr val="2B558E"/>
              </a:solidFill>
              <a:cs typeface="+mn-ea"/>
              <a:sym typeface="+mn-lt"/>
            </a:endParaRPr>
          </a:p>
        </p:txBody>
      </p:sp>
      <p:sp>
        <p:nvSpPr>
          <p:cNvPr id="44" name="矩形 43">
            <a:extLst>
              <a:ext uri="{FF2B5EF4-FFF2-40B4-BE49-F238E27FC236}">
                <a16:creationId xmlns:a16="http://schemas.microsoft.com/office/drawing/2014/main" id="{9C85689E-BB93-40B7-86F3-F42232EF42A0}"/>
              </a:ext>
            </a:extLst>
          </p:cNvPr>
          <p:cNvSpPr/>
          <p:nvPr/>
        </p:nvSpPr>
        <p:spPr>
          <a:xfrm>
            <a:off x="2449708" y="482721"/>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Tree>
    <p:extLst>
      <p:ext uri="{BB962C8B-B14F-4D97-AF65-F5344CB8AC3E}">
        <p14:creationId xmlns:p14="http://schemas.microsoft.com/office/powerpoint/2010/main" val="53588872"/>
      </p:ext>
    </p:extLst>
  </p:cSld>
  <p:clrMapOvr>
    <a:masterClrMapping/>
  </p:clrMapOvr>
  <p:transition spd="med" advTm="10159">
    <p:cover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0013" y="3696963"/>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pic>
        <p:nvPicPr>
          <p:cNvPr id="3" name="图片 2">
            <a:extLst>
              <a:ext uri="{FF2B5EF4-FFF2-40B4-BE49-F238E27FC236}">
                <a16:creationId xmlns:a16="http://schemas.microsoft.com/office/drawing/2014/main" id="{B781212B-DB26-4014-8B28-84E4BDBD5D82}"/>
              </a:ext>
            </a:extLst>
          </p:cNvPr>
          <p:cNvPicPr>
            <a:picLocks noChangeAspect="1"/>
          </p:cNvPicPr>
          <p:nvPr/>
        </p:nvPicPr>
        <p:blipFill>
          <a:blip r:embed="rId4"/>
          <a:stretch>
            <a:fillRect/>
          </a:stretch>
        </p:blipFill>
        <p:spPr>
          <a:xfrm>
            <a:off x="2488900" y="1201318"/>
            <a:ext cx="3264733" cy="3881572"/>
          </a:xfrm>
          <a:prstGeom prst="rect">
            <a:avLst/>
          </a:prstGeom>
        </p:spPr>
      </p:pic>
      <p:grpSp>
        <p:nvGrpSpPr>
          <p:cNvPr id="18" name="组合 17">
            <a:extLst>
              <a:ext uri="{FF2B5EF4-FFF2-40B4-BE49-F238E27FC236}">
                <a16:creationId xmlns:a16="http://schemas.microsoft.com/office/drawing/2014/main" id="{EE968135-5C5F-4461-B046-EB2C127B62FA}"/>
              </a:ext>
            </a:extLst>
          </p:cNvPr>
          <p:cNvGrpSpPr/>
          <p:nvPr/>
        </p:nvGrpSpPr>
        <p:grpSpPr>
          <a:xfrm>
            <a:off x="5762141" y="1203051"/>
            <a:ext cx="3059302" cy="1073755"/>
            <a:chOff x="870239" y="2040912"/>
            <a:chExt cx="3816424" cy="1073753"/>
          </a:xfrm>
        </p:grpSpPr>
        <p:sp>
          <p:nvSpPr>
            <p:cNvPr id="20" name="Marketing…">
              <a:extLst>
                <a:ext uri="{FF2B5EF4-FFF2-40B4-BE49-F238E27FC236}">
                  <a16:creationId xmlns:a16="http://schemas.microsoft.com/office/drawing/2014/main" id="{77652B03-B8C2-44F5-BCA7-80ED34A5F2CB}"/>
                </a:ext>
              </a:extLst>
            </p:cNvPr>
            <p:cNvSpPr txBox="1"/>
            <p:nvPr/>
          </p:nvSpPr>
          <p:spPr>
            <a:xfrm>
              <a:off x="1550715" y="2040912"/>
              <a:ext cx="3135948" cy="107375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FF0000"/>
                  </a:solidFill>
                  <a:latin typeface="Cambria" panose="02040503050406030204" pitchFamily="18" charset="0"/>
                  <a:cs typeface="+mn-ea"/>
                  <a:sym typeface="Montserrat Light"/>
                </a:rPr>
                <a:t>Select until budget is exceeded.</a:t>
              </a:r>
              <a:endParaRPr lang="zh-CN" altLang="en-US" sz="1200" b="1" kern="0" dirty="0">
                <a:solidFill>
                  <a:srgbClr val="FF0000"/>
                </a:solidFill>
                <a:latin typeface="Cambria" panose="02040503050406030204" pitchFamily="18" charset="0"/>
                <a:cs typeface="+mn-ea"/>
                <a:sym typeface="Montserrat Light"/>
              </a:endParaRPr>
            </a:p>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2B2F3C"/>
                  </a:solidFill>
                  <a:latin typeface="Cambria" panose="02040503050406030204" pitchFamily="18" charset="0"/>
                  <a:cs typeface="+mn-ea"/>
                  <a:sym typeface="Montserrat Light"/>
                </a:rPr>
                <a:t>For each newly selected area, recalculate corresponding charging utility and WCV traveling path.</a:t>
              </a:r>
              <a:endParaRPr sz="1200" b="1" kern="0" dirty="0">
                <a:solidFill>
                  <a:srgbClr val="2B2F3C"/>
                </a:solidFill>
                <a:latin typeface="Cambria" panose="02040503050406030204" pitchFamily="18" charset="0"/>
                <a:cs typeface="+mn-ea"/>
                <a:sym typeface="Montserrat Light"/>
              </a:endParaRPr>
            </a:p>
          </p:txBody>
        </p:sp>
        <p:sp>
          <p:nvSpPr>
            <p:cNvPr id="21" name="文本框 20">
              <a:extLst>
                <a:ext uri="{FF2B5EF4-FFF2-40B4-BE49-F238E27FC236}">
                  <a16:creationId xmlns:a16="http://schemas.microsoft.com/office/drawing/2014/main" id="{F18D521D-9424-4DB2-A571-C10F593CD6D3}"/>
                </a:ext>
              </a:extLst>
            </p:cNvPr>
            <p:cNvSpPr txBox="1"/>
            <p:nvPr/>
          </p:nvSpPr>
          <p:spPr>
            <a:xfrm>
              <a:off x="870239" y="2181335"/>
              <a:ext cx="680476" cy="461664"/>
            </a:xfrm>
            <a:prstGeom prst="rect">
              <a:avLst/>
            </a:prstGeom>
            <a:noFill/>
          </p:spPr>
          <p:txBody>
            <a:bodyPr wrap="square" rtlCol="0">
              <a:spAutoFit/>
            </a:bodyPr>
            <a:lstStyle/>
            <a:p>
              <a:r>
                <a:rPr lang="en-US" altLang="zh-CN" sz="2400" b="1" dirty="0">
                  <a:solidFill>
                    <a:srgbClr val="FFC000"/>
                  </a:solidFill>
                  <a:latin typeface="Century Gothic" panose="020B0502020202020204" pitchFamily="34" charset="0"/>
                  <a:cs typeface="+mn-ea"/>
                </a:rPr>
                <a:t>04</a:t>
              </a:r>
              <a:endParaRPr lang="zh-CN" altLang="en-US" sz="2400" b="1" dirty="0">
                <a:solidFill>
                  <a:srgbClr val="FFC000"/>
                </a:solidFill>
                <a:latin typeface="Century Gothic" panose="020B0502020202020204" pitchFamily="34" charset="0"/>
                <a:cs typeface="+mn-ea"/>
              </a:endParaRPr>
            </a:p>
          </p:txBody>
        </p:sp>
      </p:grpSp>
      <p:grpSp>
        <p:nvGrpSpPr>
          <p:cNvPr id="22" name="组合 21">
            <a:extLst>
              <a:ext uri="{FF2B5EF4-FFF2-40B4-BE49-F238E27FC236}">
                <a16:creationId xmlns:a16="http://schemas.microsoft.com/office/drawing/2014/main" id="{0FD62A02-FDD0-459B-BD92-62E9E4600A3F}"/>
              </a:ext>
            </a:extLst>
          </p:cNvPr>
          <p:cNvGrpSpPr/>
          <p:nvPr/>
        </p:nvGrpSpPr>
        <p:grpSpPr>
          <a:xfrm>
            <a:off x="5762141" y="2402949"/>
            <a:ext cx="3059302" cy="1073755"/>
            <a:chOff x="870239" y="3679378"/>
            <a:chExt cx="3816424" cy="1073756"/>
          </a:xfrm>
        </p:grpSpPr>
        <p:sp>
          <p:nvSpPr>
            <p:cNvPr id="30" name="Design…">
              <a:extLst>
                <a:ext uri="{FF2B5EF4-FFF2-40B4-BE49-F238E27FC236}">
                  <a16:creationId xmlns:a16="http://schemas.microsoft.com/office/drawing/2014/main" id="{89677A62-6C97-4283-BC64-B5F989E1EEC4}"/>
                </a:ext>
              </a:extLst>
            </p:cNvPr>
            <p:cNvSpPr txBox="1"/>
            <p:nvPr/>
          </p:nvSpPr>
          <p:spPr>
            <a:xfrm>
              <a:off x="1550715" y="3679378"/>
              <a:ext cx="3135948" cy="107375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FF0000"/>
                  </a:solidFill>
                  <a:latin typeface="Cambria" panose="02040503050406030204" pitchFamily="18" charset="0"/>
                  <a:cs typeface="+mn-ea"/>
                  <a:sym typeface="Montserrat Light"/>
                </a:rPr>
                <a:t>Select suboptimal solution when the optimal one exceeds the budget.</a:t>
              </a:r>
            </a:p>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latin typeface="Cambria" panose="02040503050406030204" pitchFamily="18" charset="0"/>
                  <a:cs typeface="+mn-ea"/>
                  <a:sym typeface="Montserrat Light"/>
                </a:rPr>
                <a:t>When any selection will exceed the budget, jump out of the iteration.</a:t>
              </a:r>
              <a:endParaRPr sz="1200" b="1" kern="0" dirty="0">
                <a:latin typeface="Cambria" panose="02040503050406030204" pitchFamily="18" charset="0"/>
                <a:cs typeface="+mn-ea"/>
                <a:sym typeface="Montserrat Light"/>
              </a:endParaRPr>
            </a:p>
          </p:txBody>
        </p:sp>
        <p:sp>
          <p:nvSpPr>
            <p:cNvPr id="31" name="文本框 30">
              <a:extLst>
                <a:ext uri="{FF2B5EF4-FFF2-40B4-BE49-F238E27FC236}">
                  <a16:creationId xmlns:a16="http://schemas.microsoft.com/office/drawing/2014/main" id="{45B26A47-D817-4829-B6F4-FB3B521D60BF}"/>
                </a:ext>
              </a:extLst>
            </p:cNvPr>
            <p:cNvSpPr txBox="1"/>
            <p:nvPr/>
          </p:nvSpPr>
          <p:spPr>
            <a:xfrm>
              <a:off x="870239" y="3819801"/>
              <a:ext cx="680476" cy="461665"/>
            </a:xfrm>
            <a:prstGeom prst="rect">
              <a:avLst/>
            </a:prstGeom>
            <a:noFill/>
          </p:spPr>
          <p:txBody>
            <a:bodyPr wrap="square" rtlCol="0">
              <a:spAutoFit/>
            </a:bodyPr>
            <a:lstStyle/>
            <a:p>
              <a:r>
                <a:rPr lang="en-US" altLang="zh-CN" sz="2400" b="1" dirty="0">
                  <a:solidFill>
                    <a:srgbClr val="FFC000"/>
                  </a:solidFill>
                  <a:latin typeface="Century Gothic" panose="020B0502020202020204" pitchFamily="34" charset="0"/>
                  <a:cs typeface="+mn-ea"/>
                </a:rPr>
                <a:t>05</a:t>
              </a:r>
              <a:endParaRPr lang="zh-CN" altLang="en-US" sz="2400" b="1" dirty="0">
                <a:solidFill>
                  <a:srgbClr val="FFC000"/>
                </a:solidFill>
                <a:latin typeface="Century Gothic" panose="020B0502020202020204" pitchFamily="34" charset="0"/>
                <a:cs typeface="+mn-ea"/>
              </a:endParaRPr>
            </a:p>
          </p:txBody>
        </p:sp>
      </p:grpSp>
      <p:grpSp>
        <p:nvGrpSpPr>
          <p:cNvPr id="32" name="组合 31">
            <a:extLst>
              <a:ext uri="{FF2B5EF4-FFF2-40B4-BE49-F238E27FC236}">
                <a16:creationId xmlns:a16="http://schemas.microsoft.com/office/drawing/2014/main" id="{A5BCFAE2-ADF9-4F54-8ABB-83A99BC01E9C}"/>
              </a:ext>
            </a:extLst>
          </p:cNvPr>
          <p:cNvGrpSpPr/>
          <p:nvPr/>
        </p:nvGrpSpPr>
        <p:grpSpPr>
          <a:xfrm>
            <a:off x="5762144" y="3609864"/>
            <a:ext cx="3059303" cy="1627753"/>
            <a:chOff x="870239" y="5317843"/>
            <a:chExt cx="3816425" cy="1627752"/>
          </a:xfrm>
        </p:grpSpPr>
        <p:sp>
          <p:nvSpPr>
            <p:cNvPr id="33" name="Consulting…">
              <a:extLst>
                <a:ext uri="{FF2B5EF4-FFF2-40B4-BE49-F238E27FC236}">
                  <a16:creationId xmlns:a16="http://schemas.microsoft.com/office/drawing/2014/main" id="{ED848F7D-D53F-41E8-9D8C-B2BC58893E28}"/>
                </a:ext>
              </a:extLst>
            </p:cNvPr>
            <p:cNvSpPr txBox="1"/>
            <p:nvPr/>
          </p:nvSpPr>
          <p:spPr>
            <a:xfrm>
              <a:off x="1550714" y="5317843"/>
              <a:ext cx="3135950" cy="162775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solidFill>
                    <a:srgbClr val="FF0000"/>
                  </a:solidFill>
                  <a:latin typeface="Cambria" panose="02040503050406030204" pitchFamily="18" charset="0"/>
                  <a:cs typeface="+mn-ea"/>
                  <a:sym typeface="Montserrat Light"/>
                </a:rPr>
                <a:t>Compare with the baseline value.</a:t>
              </a:r>
            </a:p>
            <a:p>
              <a:pPr algn="just" defTabSz="412729" hangingPunct="0">
                <a:lnSpc>
                  <a:spcPct val="150000"/>
                </a:lnSpc>
                <a:defRPr sz="3500" b="0">
                  <a:solidFill>
                    <a:srgbClr val="2B2F3C"/>
                  </a:solidFill>
                  <a:latin typeface="Montserrat Light"/>
                  <a:ea typeface="Montserrat Light"/>
                  <a:cs typeface="Montserrat Light"/>
                  <a:sym typeface="Montserrat Light"/>
                </a:defRPr>
              </a:pPr>
              <a:r>
                <a:rPr lang="en-US" altLang="zh-CN" sz="1200" b="1" kern="0" dirty="0">
                  <a:latin typeface="Cambria" panose="02040503050406030204" pitchFamily="18" charset="0"/>
                  <a:cs typeface="+mn-ea"/>
                  <a:sym typeface="Montserrat Light"/>
                </a:rPr>
                <a:t>Output set is compared to the set with a single element which has the maximum marginal benefit growth. The one with larger utility is output as the result set.</a:t>
              </a:r>
              <a:endParaRPr sz="1200" b="1" kern="0" dirty="0">
                <a:latin typeface="Cambria" panose="02040503050406030204" pitchFamily="18" charset="0"/>
                <a:cs typeface="+mn-ea"/>
                <a:sym typeface="Montserrat Light"/>
              </a:endParaRPr>
            </a:p>
          </p:txBody>
        </p:sp>
        <p:sp>
          <p:nvSpPr>
            <p:cNvPr id="34" name="文本框 33">
              <a:extLst>
                <a:ext uri="{FF2B5EF4-FFF2-40B4-BE49-F238E27FC236}">
                  <a16:creationId xmlns:a16="http://schemas.microsoft.com/office/drawing/2014/main" id="{B9006519-EC57-44ED-934D-63C822EF1A81}"/>
                </a:ext>
              </a:extLst>
            </p:cNvPr>
            <p:cNvSpPr txBox="1"/>
            <p:nvPr/>
          </p:nvSpPr>
          <p:spPr>
            <a:xfrm>
              <a:off x="870239" y="5458266"/>
              <a:ext cx="680475" cy="461665"/>
            </a:xfrm>
            <a:prstGeom prst="rect">
              <a:avLst/>
            </a:prstGeom>
            <a:noFill/>
          </p:spPr>
          <p:txBody>
            <a:bodyPr wrap="square" rtlCol="0">
              <a:spAutoFit/>
            </a:bodyPr>
            <a:lstStyle/>
            <a:p>
              <a:r>
                <a:rPr lang="en-US" altLang="zh-CN" sz="2400" b="1" dirty="0">
                  <a:solidFill>
                    <a:srgbClr val="FFC000"/>
                  </a:solidFill>
                  <a:latin typeface="Century Gothic" panose="020B0502020202020204" pitchFamily="34" charset="0"/>
                  <a:cs typeface="+mn-ea"/>
                </a:rPr>
                <a:t>06</a:t>
              </a:r>
              <a:endParaRPr lang="zh-CN" altLang="en-US" sz="2400" b="1" dirty="0">
                <a:solidFill>
                  <a:srgbClr val="FFC000"/>
                </a:solidFill>
                <a:latin typeface="Century Gothic" panose="020B0502020202020204" pitchFamily="34" charset="0"/>
                <a:cs typeface="+mn-ea"/>
              </a:endParaRPr>
            </a:p>
          </p:txBody>
        </p:sp>
      </p:grpSp>
      <p:sp>
        <p:nvSpPr>
          <p:cNvPr id="36" name="矩形 35">
            <a:extLst>
              <a:ext uri="{FF2B5EF4-FFF2-40B4-BE49-F238E27FC236}">
                <a16:creationId xmlns:a16="http://schemas.microsoft.com/office/drawing/2014/main" id="{7BBA6F62-0D4B-4E82-857E-1817D6F050C8}"/>
              </a:ext>
            </a:extLst>
          </p:cNvPr>
          <p:cNvSpPr/>
          <p:nvPr/>
        </p:nvSpPr>
        <p:spPr>
          <a:xfrm>
            <a:off x="2795045" y="3763259"/>
            <a:ext cx="1344910" cy="17911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箭头连接符 8">
            <a:extLst>
              <a:ext uri="{FF2B5EF4-FFF2-40B4-BE49-F238E27FC236}">
                <a16:creationId xmlns:a16="http://schemas.microsoft.com/office/drawing/2014/main" id="{83A63E65-D897-4FCC-A20B-70CA5888D56A}"/>
              </a:ext>
            </a:extLst>
          </p:cNvPr>
          <p:cNvCxnSpPr>
            <a:cxnSpLocks/>
            <a:stCxn id="36" idx="3"/>
            <a:endCxn id="21" idx="2"/>
          </p:cNvCxnSpPr>
          <p:nvPr/>
        </p:nvCxnSpPr>
        <p:spPr>
          <a:xfrm flipV="1">
            <a:off x="4139955" y="1805139"/>
            <a:ext cx="1894926" cy="2047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7E970D92-86B3-48DD-9B91-76C8928FE5A1}"/>
              </a:ext>
            </a:extLst>
          </p:cNvPr>
          <p:cNvSpPr/>
          <p:nvPr/>
        </p:nvSpPr>
        <p:spPr>
          <a:xfrm>
            <a:off x="2811562" y="4214892"/>
            <a:ext cx="680318" cy="1440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a:extLst>
              <a:ext uri="{FF2B5EF4-FFF2-40B4-BE49-F238E27FC236}">
                <a16:creationId xmlns:a16="http://schemas.microsoft.com/office/drawing/2014/main" id="{10CC7990-9550-4BDD-AAB8-A347FF54F7A3}"/>
              </a:ext>
            </a:extLst>
          </p:cNvPr>
          <p:cNvCxnSpPr>
            <a:stCxn id="37" idx="3"/>
            <a:endCxn id="31" idx="2"/>
          </p:cNvCxnSpPr>
          <p:nvPr/>
        </p:nvCxnSpPr>
        <p:spPr>
          <a:xfrm flipV="1">
            <a:off x="3491880" y="3005037"/>
            <a:ext cx="2543001" cy="1281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矩形 37">
            <a:extLst>
              <a:ext uri="{FF2B5EF4-FFF2-40B4-BE49-F238E27FC236}">
                <a16:creationId xmlns:a16="http://schemas.microsoft.com/office/drawing/2014/main" id="{FED3228F-6B4B-4D2E-9EEA-753EB83F8E94}"/>
              </a:ext>
            </a:extLst>
          </p:cNvPr>
          <p:cNvSpPr/>
          <p:nvPr/>
        </p:nvSpPr>
        <p:spPr>
          <a:xfrm>
            <a:off x="2699792" y="4549074"/>
            <a:ext cx="1080120" cy="36631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58847111-E589-4A1F-BAEF-150DBACC2839}"/>
              </a:ext>
            </a:extLst>
          </p:cNvPr>
          <p:cNvCxnSpPr>
            <a:endCxn id="34" idx="2"/>
          </p:cNvCxnSpPr>
          <p:nvPr/>
        </p:nvCxnSpPr>
        <p:spPr>
          <a:xfrm flipV="1">
            <a:off x="3779913" y="4211952"/>
            <a:ext cx="2254971" cy="2420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BE128F60-E81B-44BA-ABB7-D0E49F23FBE6}"/>
              </a:ext>
            </a:extLst>
          </p:cNvPr>
          <p:cNvCxnSpPr/>
          <p:nvPr/>
        </p:nvCxnSpPr>
        <p:spPr>
          <a:xfrm>
            <a:off x="5796139" y="2413142"/>
            <a:ext cx="3097274" cy="0"/>
          </a:xfrm>
          <a:prstGeom prst="line">
            <a:avLst/>
          </a:prstGeom>
          <a:ln w="19050">
            <a:solidFill>
              <a:srgbClr val="396AA8"/>
            </a:solidFill>
            <a:prstDash val="lgDash"/>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D9FE277C-8A81-494E-90F2-E575C3E2C0E2}"/>
              </a:ext>
            </a:extLst>
          </p:cNvPr>
          <p:cNvCxnSpPr/>
          <p:nvPr/>
        </p:nvCxnSpPr>
        <p:spPr>
          <a:xfrm>
            <a:off x="5796139" y="3547231"/>
            <a:ext cx="3097274" cy="0"/>
          </a:xfrm>
          <a:prstGeom prst="line">
            <a:avLst/>
          </a:prstGeom>
          <a:ln w="19050">
            <a:solidFill>
              <a:srgbClr val="396AA8"/>
            </a:solidFill>
            <a:prstDash val="lgDash"/>
          </a:ln>
        </p:spPr>
        <p:style>
          <a:lnRef idx="1">
            <a:schemeClr val="accent1"/>
          </a:lnRef>
          <a:fillRef idx="0">
            <a:schemeClr val="accent1"/>
          </a:fillRef>
          <a:effectRef idx="0">
            <a:schemeClr val="accent1"/>
          </a:effectRef>
          <a:fontRef idx="minor">
            <a:schemeClr val="tx1"/>
          </a:fontRef>
        </p:style>
      </p:cxnSp>
      <p:sp>
        <p:nvSpPr>
          <p:cNvPr id="41" name="TextBox 77">
            <a:extLst>
              <a:ext uri="{FF2B5EF4-FFF2-40B4-BE49-F238E27FC236}">
                <a16:creationId xmlns:a16="http://schemas.microsoft.com/office/drawing/2014/main" id="{50A686A6-F4A4-427C-9524-00264CA08F7E}"/>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42" name="TextBox 27">
            <a:extLst>
              <a:ext uri="{FF2B5EF4-FFF2-40B4-BE49-F238E27FC236}">
                <a16:creationId xmlns:a16="http://schemas.microsoft.com/office/drawing/2014/main" id="{383DF42D-7ADA-4399-8787-CBDF5126195F}"/>
              </a:ext>
            </a:extLst>
          </p:cNvPr>
          <p:cNvSpPr txBox="1"/>
          <p:nvPr/>
        </p:nvSpPr>
        <p:spPr>
          <a:xfrm>
            <a:off x="2597790" y="431564"/>
            <a:ext cx="3523016" cy="400110"/>
          </a:xfrm>
          <a:prstGeom prst="rect">
            <a:avLst/>
          </a:prstGeom>
          <a:noFill/>
        </p:spPr>
        <p:txBody>
          <a:bodyPr wrap="none" rtlCol="0">
            <a:spAutoFit/>
          </a:bodyPr>
          <a:lstStyle/>
          <a:p>
            <a:r>
              <a:rPr lang="en-US" altLang="zh-CN" sz="2000" b="1" u="sng" dirty="0">
                <a:solidFill>
                  <a:srgbClr val="2B558E"/>
                </a:solidFill>
                <a:cs typeface="+mn-ea"/>
                <a:sym typeface="+mn-lt"/>
              </a:rPr>
              <a:t>Approximation Algorithm</a:t>
            </a:r>
            <a:endParaRPr lang="zh-CN" altLang="en-US" sz="2000" b="1" u="sng" dirty="0">
              <a:solidFill>
                <a:srgbClr val="2B558E"/>
              </a:solidFill>
              <a:cs typeface="+mn-ea"/>
              <a:sym typeface="+mn-lt"/>
            </a:endParaRPr>
          </a:p>
        </p:txBody>
      </p:sp>
      <p:sp>
        <p:nvSpPr>
          <p:cNvPr id="44" name="矩形 43">
            <a:extLst>
              <a:ext uri="{FF2B5EF4-FFF2-40B4-BE49-F238E27FC236}">
                <a16:creationId xmlns:a16="http://schemas.microsoft.com/office/drawing/2014/main" id="{0B10A441-5BCA-40D7-A0B7-00E92F45AAC4}"/>
              </a:ext>
            </a:extLst>
          </p:cNvPr>
          <p:cNvSpPr/>
          <p:nvPr/>
        </p:nvSpPr>
        <p:spPr>
          <a:xfrm>
            <a:off x="2449708" y="482721"/>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Tree>
    <p:extLst>
      <p:ext uri="{BB962C8B-B14F-4D97-AF65-F5344CB8AC3E}">
        <p14:creationId xmlns:p14="http://schemas.microsoft.com/office/powerpoint/2010/main" val="4013567602"/>
      </p:ext>
    </p:extLst>
  </p:cSld>
  <p:clrMapOvr>
    <a:masterClrMapping/>
  </p:clrMapOvr>
  <p:transition spd="med" advTm="10159">
    <p:cover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35995" y="4225652"/>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2" name="矩形 11">
            <a:extLst>
              <a:ext uri="{FF2B5EF4-FFF2-40B4-BE49-F238E27FC236}">
                <a16:creationId xmlns:a16="http://schemas.microsoft.com/office/drawing/2014/main" id="{22FA1AC7-5FFD-4164-B61C-B849B2CF6938}"/>
              </a:ext>
            </a:extLst>
          </p:cNvPr>
          <p:cNvSpPr/>
          <p:nvPr/>
        </p:nvSpPr>
        <p:spPr>
          <a:xfrm>
            <a:off x="3501659" y="2002987"/>
            <a:ext cx="4248472"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13">
            <a:extLst>
              <a:ext uri="{FF2B5EF4-FFF2-40B4-BE49-F238E27FC236}">
                <a16:creationId xmlns:a16="http://schemas.microsoft.com/office/drawing/2014/main" id="{1246D576-96F0-4BC5-886A-0FD1D0ABDFFC}"/>
              </a:ext>
            </a:extLst>
          </p:cNvPr>
          <p:cNvSpPr txBox="1"/>
          <p:nvPr/>
        </p:nvSpPr>
        <p:spPr>
          <a:xfrm>
            <a:off x="3485979" y="2576959"/>
            <a:ext cx="4279832" cy="1323439"/>
          </a:xfrm>
          <a:prstGeom prst="rect">
            <a:avLst/>
          </a:prstGeom>
          <a:noFill/>
        </p:spPr>
        <p:txBody>
          <a:bodyPr wrap="square" rtlCol="0">
            <a:spAutoFit/>
          </a:bodyPr>
          <a:lstStyle/>
          <a:p>
            <a:pPr algn="ctr"/>
            <a:r>
              <a:rPr lang="en-US" altLang="zh-CN" sz="4000" b="1" dirty="0">
                <a:cs typeface="+mn-ea"/>
              </a:rPr>
              <a:t>Theoretical Analysis</a:t>
            </a:r>
            <a:endParaRPr lang="zh-CN" altLang="en-US" sz="4000" b="1" dirty="0">
              <a:cs typeface="+mn-ea"/>
            </a:endParaRPr>
          </a:p>
        </p:txBody>
      </p:sp>
      <p:sp>
        <p:nvSpPr>
          <p:cNvPr id="15" name="文本框 14">
            <a:extLst>
              <a:ext uri="{FF2B5EF4-FFF2-40B4-BE49-F238E27FC236}">
                <a16:creationId xmlns:a16="http://schemas.microsoft.com/office/drawing/2014/main" id="{13E315E1-DBB0-45C7-B310-7FD0D0EB5F61}"/>
              </a:ext>
            </a:extLst>
          </p:cNvPr>
          <p:cNvSpPr txBox="1"/>
          <p:nvPr/>
        </p:nvSpPr>
        <p:spPr>
          <a:xfrm>
            <a:off x="3573664" y="1993406"/>
            <a:ext cx="4104456" cy="523220"/>
          </a:xfrm>
          <a:prstGeom prst="rect">
            <a:avLst/>
          </a:prstGeom>
          <a:solidFill>
            <a:srgbClr val="2B558E"/>
          </a:solidFill>
        </p:spPr>
        <p:txBody>
          <a:bodyPr wrap="square" rtlCol="0">
            <a:spAutoFit/>
          </a:bodyPr>
          <a:lstStyle/>
          <a:p>
            <a:pPr algn="ctr"/>
            <a:r>
              <a:rPr lang="en-US" altLang="zh-CN" sz="2800" dirty="0">
                <a:solidFill>
                  <a:schemeClr val="bg1"/>
                </a:solidFill>
                <a:latin typeface="Century Gothic" panose="020B0502020202020204" pitchFamily="34" charset="0"/>
                <a:cs typeface="+mn-ea"/>
              </a:rPr>
              <a:t>PART  04</a:t>
            </a:r>
            <a:endParaRPr lang="zh-CN" altLang="en-US" sz="2800" dirty="0">
              <a:solidFill>
                <a:schemeClr val="bg1"/>
              </a:solidFill>
              <a:latin typeface="Century Gothic" panose="020B0502020202020204" pitchFamily="34" charset="0"/>
              <a:cs typeface="+mn-ea"/>
            </a:endParaRPr>
          </a:p>
        </p:txBody>
      </p:sp>
      <p:grpSp>
        <p:nvGrpSpPr>
          <p:cNvPr id="16" name="组合 15">
            <a:extLst>
              <a:ext uri="{FF2B5EF4-FFF2-40B4-BE49-F238E27FC236}">
                <a16:creationId xmlns:a16="http://schemas.microsoft.com/office/drawing/2014/main" id="{4B518561-C4E1-40A9-B88E-19A231253609}"/>
              </a:ext>
            </a:extLst>
          </p:cNvPr>
          <p:cNvGrpSpPr/>
          <p:nvPr/>
        </p:nvGrpSpPr>
        <p:grpSpPr>
          <a:xfrm>
            <a:off x="2488903" y="1248981"/>
            <a:ext cx="6529426" cy="3217046"/>
            <a:chOff x="1435008" y="577820"/>
            <a:chExt cx="6529425" cy="3217045"/>
          </a:xfrm>
        </p:grpSpPr>
        <p:sp>
          <p:nvSpPr>
            <p:cNvPr id="17" name="矩形 16">
              <a:extLst>
                <a:ext uri="{FF2B5EF4-FFF2-40B4-BE49-F238E27FC236}">
                  <a16:creationId xmlns:a16="http://schemas.microsoft.com/office/drawing/2014/main" id="{8E68959F-DFC2-4AAE-8B3D-1BE20B3BB175}"/>
                </a:ext>
              </a:extLst>
            </p:cNvPr>
            <p:cNvSpPr/>
            <p:nvPr/>
          </p:nvSpPr>
          <p:spPr>
            <a:xfrm>
              <a:off x="1835696" y="915566"/>
              <a:ext cx="5472608" cy="2520280"/>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8" name="矩形 17">
              <a:extLst>
                <a:ext uri="{FF2B5EF4-FFF2-40B4-BE49-F238E27FC236}">
                  <a16:creationId xmlns:a16="http://schemas.microsoft.com/office/drawing/2014/main" id="{27381566-A8A0-4555-940F-CECD9F929D90}"/>
                </a:ext>
              </a:extLst>
            </p:cNvPr>
            <p:cNvSpPr/>
            <p:nvPr/>
          </p:nvSpPr>
          <p:spPr>
            <a:xfrm>
              <a:off x="6868198" y="637844"/>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矩形 19">
              <a:extLst>
                <a:ext uri="{FF2B5EF4-FFF2-40B4-BE49-F238E27FC236}">
                  <a16:creationId xmlns:a16="http://schemas.microsoft.com/office/drawing/2014/main" id="{C0447CFD-3130-4DC2-94C6-0B07DEB3D2E2}"/>
                </a:ext>
              </a:extLst>
            </p:cNvPr>
            <p:cNvSpPr/>
            <p:nvPr/>
          </p:nvSpPr>
          <p:spPr>
            <a:xfrm>
              <a:off x="1477543" y="2571750"/>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21" name="直接连接符 20">
              <a:extLst>
                <a:ext uri="{FF2B5EF4-FFF2-40B4-BE49-F238E27FC236}">
                  <a16:creationId xmlns:a16="http://schemas.microsoft.com/office/drawing/2014/main" id="{E0677331-344F-40B1-B6AF-AB729C19FCBF}"/>
                </a:ext>
              </a:extLst>
            </p:cNvPr>
            <p:cNvCxnSpPr/>
            <p:nvPr/>
          </p:nvCxnSpPr>
          <p:spPr>
            <a:xfrm flipH="1">
              <a:off x="7015627" y="577820"/>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9F4A6921-7B89-4A96-8976-AA1C6D28FA4C}"/>
                </a:ext>
              </a:extLst>
            </p:cNvPr>
            <p:cNvCxnSpPr/>
            <p:nvPr/>
          </p:nvCxnSpPr>
          <p:spPr>
            <a:xfrm flipH="1">
              <a:off x="1435008" y="2975534"/>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77">
            <a:extLst>
              <a:ext uri="{FF2B5EF4-FFF2-40B4-BE49-F238E27FC236}">
                <a16:creationId xmlns:a16="http://schemas.microsoft.com/office/drawing/2014/main" id="{37725823-A2C4-417E-9FC6-5ECF8B8FF8AF}"/>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596116362"/>
      </p:ext>
    </p:extLst>
  </p:cSld>
  <p:clrMapOvr>
    <a:masterClrMapping/>
  </p:clrMapOvr>
  <p:transition spd="med" advTm="10159">
    <p:cover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35995" y="4225652"/>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grpSp>
        <p:nvGrpSpPr>
          <p:cNvPr id="23" name="组合 22">
            <a:extLst>
              <a:ext uri="{FF2B5EF4-FFF2-40B4-BE49-F238E27FC236}">
                <a16:creationId xmlns:a16="http://schemas.microsoft.com/office/drawing/2014/main" id="{D72ADD1D-8DF0-44E9-A470-F906B9214D5C}"/>
              </a:ext>
            </a:extLst>
          </p:cNvPr>
          <p:cNvGrpSpPr/>
          <p:nvPr/>
        </p:nvGrpSpPr>
        <p:grpSpPr>
          <a:xfrm>
            <a:off x="6007748" y="199060"/>
            <a:ext cx="2952328" cy="792088"/>
            <a:chOff x="1435008" y="577820"/>
            <a:chExt cx="6529425" cy="3217045"/>
          </a:xfrm>
        </p:grpSpPr>
        <p:sp>
          <p:nvSpPr>
            <p:cNvPr id="24" name="矩形 23">
              <a:extLst>
                <a:ext uri="{FF2B5EF4-FFF2-40B4-BE49-F238E27FC236}">
                  <a16:creationId xmlns:a16="http://schemas.microsoft.com/office/drawing/2014/main" id="{55001BD3-E1B7-42EC-ADDF-48C5737E1557}"/>
                </a:ext>
              </a:extLst>
            </p:cNvPr>
            <p:cNvSpPr/>
            <p:nvPr/>
          </p:nvSpPr>
          <p:spPr>
            <a:xfrm>
              <a:off x="1835696" y="915566"/>
              <a:ext cx="5472608" cy="2520280"/>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5" name="矩形 24">
              <a:extLst>
                <a:ext uri="{FF2B5EF4-FFF2-40B4-BE49-F238E27FC236}">
                  <a16:creationId xmlns:a16="http://schemas.microsoft.com/office/drawing/2014/main" id="{1FC1A734-CF06-4B28-94F4-1FBEC61B4E6F}"/>
                </a:ext>
              </a:extLst>
            </p:cNvPr>
            <p:cNvSpPr/>
            <p:nvPr/>
          </p:nvSpPr>
          <p:spPr>
            <a:xfrm>
              <a:off x="6868198" y="637844"/>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矩形 25">
              <a:extLst>
                <a:ext uri="{FF2B5EF4-FFF2-40B4-BE49-F238E27FC236}">
                  <a16:creationId xmlns:a16="http://schemas.microsoft.com/office/drawing/2014/main" id="{C525C601-6D6B-4DDD-BEB1-5C7122DC2B94}"/>
                </a:ext>
              </a:extLst>
            </p:cNvPr>
            <p:cNvSpPr/>
            <p:nvPr/>
          </p:nvSpPr>
          <p:spPr>
            <a:xfrm>
              <a:off x="1477543" y="2571750"/>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27" name="直接连接符 26">
              <a:extLst>
                <a:ext uri="{FF2B5EF4-FFF2-40B4-BE49-F238E27FC236}">
                  <a16:creationId xmlns:a16="http://schemas.microsoft.com/office/drawing/2014/main" id="{D831431D-9777-4749-B990-CD1F8EDF8C6E}"/>
                </a:ext>
              </a:extLst>
            </p:cNvPr>
            <p:cNvCxnSpPr/>
            <p:nvPr/>
          </p:nvCxnSpPr>
          <p:spPr>
            <a:xfrm flipH="1">
              <a:off x="7015627" y="577820"/>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06CC3F92-E6D9-470E-BB7D-3D67CC8B305F}"/>
                </a:ext>
              </a:extLst>
            </p:cNvPr>
            <p:cNvCxnSpPr/>
            <p:nvPr/>
          </p:nvCxnSpPr>
          <p:spPr>
            <a:xfrm flipH="1">
              <a:off x="1435008" y="2975534"/>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文本框 28">
            <a:extLst>
              <a:ext uri="{FF2B5EF4-FFF2-40B4-BE49-F238E27FC236}">
                <a16:creationId xmlns:a16="http://schemas.microsoft.com/office/drawing/2014/main" id="{8D499BC7-79F7-4EC9-BE1C-55E737A71D47}"/>
              </a:ext>
            </a:extLst>
          </p:cNvPr>
          <p:cNvSpPr txBox="1"/>
          <p:nvPr/>
        </p:nvSpPr>
        <p:spPr>
          <a:xfrm>
            <a:off x="6660577" y="434911"/>
            <a:ext cx="1609671" cy="369332"/>
          </a:xfrm>
          <a:prstGeom prst="rect">
            <a:avLst/>
          </a:prstGeom>
          <a:noFill/>
        </p:spPr>
        <p:txBody>
          <a:bodyPr wrap="none" rtlCol="0">
            <a:spAutoFit/>
          </a:bodyPr>
          <a:lstStyle/>
          <a:p>
            <a:r>
              <a:rPr lang="en-US" altLang="zh-CN" dirty="0"/>
              <a:t>NP</a:t>
            </a:r>
            <a:r>
              <a:rPr lang="zh-CN" altLang="en-US" dirty="0"/>
              <a:t> </a:t>
            </a:r>
            <a:r>
              <a:rPr lang="en-US" altLang="zh-CN" dirty="0"/>
              <a:t>Hardness</a:t>
            </a:r>
            <a:endParaRPr lang="zh-CN" altLang="en-US" dirty="0"/>
          </a:p>
        </p:txBody>
      </p:sp>
      <p:sp>
        <p:nvSpPr>
          <p:cNvPr id="2" name="流程图: 过程 1">
            <a:extLst>
              <a:ext uri="{FF2B5EF4-FFF2-40B4-BE49-F238E27FC236}">
                <a16:creationId xmlns:a16="http://schemas.microsoft.com/office/drawing/2014/main" id="{152ED9CD-F780-4900-AE2A-130656FDD792}"/>
              </a:ext>
            </a:extLst>
          </p:cNvPr>
          <p:cNvSpPr/>
          <p:nvPr/>
        </p:nvSpPr>
        <p:spPr>
          <a:xfrm>
            <a:off x="3266059" y="643535"/>
            <a:ext cx="2074433" cy="55606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C000"/>
                </a:solidFill>
                <a:latin typeface="Cambria" panose="02040503050406030204" pitchFamily="18" charset="0"/>
              </a:rPr>
              <a:t>CEO</a:t>
            </a:r>
            <a:r>
              <a:rPr lang="zh-CN" altLang="en-US" b="1" dirty="0">
                <a:solidFill>
                  <a:srgbClr val="FFC000"/>
                </a:solidFill>
                <a:latin typeface="Cambria" panose="02040503050406030204" pitchFamily="18" charset="0"/>
              </a:rPr>
              <a:t> </a:t>
            </a:r>
            <a:r>
              <a:rPr lang="en-US" altLang="zh-CN" b="1" dirty="0">
                <a:solidFill>
                  <a:srgbClr val="FFC000"/>
                </a:solidFill>
                <a:latin typeface="Cambria" panose="02040503050406030204" pitchFamily="18" charset="0"/>
              </a:rPr>
              <a:t>Problem</a:t>
            </a:r>
            <a:endParaRPr lang="zh-CN" altLang="en-US" b="1" dirty="0">
              <a:solidFill>
                <a:srgbClr val="FFC000"/>
              </a:solidFill>
              <a:latin typeface="Cambria" panose="02040503050406030204" pitchFamily="18" charset="0"/>
            </a:endParaRPr>
          </a:p>
        </p:txBody>
      </p:sp>
      <p:sp>
        <p:nvSpPr>
          <p:cNvPr id="31" name="流程图: 过程 30">
            <a:extLst>
              <a:ext uri="{FF2B5EF4-FFF2-40B4-BE49-F238E27FC236}">
                <a16:creationId xmlns:a16="http://schemas.microsoft.com/office/drawing/2014/main" id="{CED7FEFB-069B-40F7-8CCB-CD34D4BD6FB7}"/>
              </a:ext>
            </a:extLst>
          </p:cNvPr>
          <p:cNvSpPr/>
          <p:nvPr/>
        </p:nvSpPr>
        <p:spPr>
          <a:xfrm>
            <a:off x="2827113" y="1880824"/>
            <a:ext cx="2952328" cy="55606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mbria" panose="02040503050406030204" pitchFamily="18" charset="0"/>
              </a:rPr>
              <a:t>Select elements with maximum benefit under budget constraints</a:t>
            </a:r>
            <a:endParaRPr lang="zh-CN" altLang="en-US" sz="1400" b="1" dirty="0">
              <a:latin typeface="Cambria" panose="02040503050406030204" pitchFamily="18" charset="0"/>
            </a:endParaRPr>
          </a:p>
        </p:txBody>
      </p:sp>
      <p:cxnSp>
        <p:nvCxnSpPr>
          <p:cNvPr id="5" name="直接箭头连接符 4">
            <a:extLst>
              <a:ext uri="{FF2B5EF4-FFF2-40B4-BE49-F238E27FC236}">
                <a16:creationId xmlns:a16="http://schemas.microsoft.com/office/drawing/2014/main" id="{5122B7CB-7FA6-422E-9141-A6A3BF30AC1D}"/>
              </a:ext>
            </a:extLst>
          </p:cNvPr>
          <p:cNvCxnSpPr>
            <a:stCxn id="2" idx="2"/>
            <a:endCxn id="31" idx="0"/>
          </p:cNvCxnSpPr>
          <p:nvPr/>
        </p:nvCxnSpPr>
        <p:spPr>
          <a:xfrm flipH="1">
            <a:off x="4303278" y="1199594"/>
            <a:ext cx="1" cy="6812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D889A75B-A8E8-401C-B9FF-4925D6141659}"/>
              </a:ext>
            </a:extLst>
          </p:cNvPr>
          <p:cNvSpPr txBox="1"/>
          <p:nvPr/>
        </p:nvSpPr>
        <p:spPr>
          <a:xfrm>
            <a:off x="4374981" y="1268989"/>
            <a:ext cx="1486518" cy="523220"/>
          </a:xfrm>
          <a:prstGeom prst="rect">
            <a:avLst/>
          </a:prstGeom>
          <a:noFill/>
        </p:spPr>
        <p:txBody>
          <a:bodyPr wrap="square" rtlCol="0">
            <a:spAutoFit/>
          </a:bodyPr>
          <a:lstStyle/>
          <a:p>
            <a:pPr algn="ctr"/>
            <a:r>
              <a:rPr lang="en-US" altLang="zh-CN" sz="1400" b="1" dirty="0"/>
              <a:t>Ignore the path planning</a:t>
            </a:r>
            <a:endParaRPr lang="zh-CN" altLang="en-US" sz="1400" b="1" dirty="0"/>
          </a:p>
        </p:txBody>
      </p:sp>
      <p:sp>
        <p:nvSpPr>
          <p:cNvPr id="32" name="流程图: 过程 31">
            <a:extLst>
              <a:ext uri="{FF2B5EF4-FFF2-40B4-BE49-F238E27FC236}">
                <a16:creationId xmlns:a16="http://schemas.microsoft.com/office/drawing/2014/main" id="{183E574F-549F-42EE-973F-8C66E0513343}"/>
              </a:ext>
            </a:extLst>
          </p:cNvPr>
          <p:cNvSpPr/>
          <p:nvPr/>
        </p:nvSpPr>
        <p:spPr>
          <a:xfrm>
            <a:off x="3266059" y="3124299"/>
            <a:ext cx="2074433" cy="55606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FFC000"/>
                </a:solidFill>
                <a:latin typeface="Cambria" panose="02040503050406030204" pitchFamily="18" charset="0"/>
              </a:rPr>
              <a:t>Budgeted maximum coverage problem</a:t>
            </a:r>
            <a:endParaRPr lang="zh-CN" altLang="en-US" sz="1400" b="1" dirty="0">
              <a:solidFill>
                <a:srgbClr val="FFC000"/>
              </a:solidFill>
              <a:latin typeface="Cambria" panose="02040503050406030204" pitchFamily="18" charset="0"/>
            </a:endParaRPr>
          </a:p>
        </p:txBody>
      </p:sp>
      <p:cxnSp>
        <p:nvCxnSpPr>
          <p:cNvPr id="33" name="直接箭头连接符 32">
            <a:extLst>
              <a:ext uri="{FF2B5EF4-FFF2-40B4-BE49-F238E27FC236}">
                <a16:creationId xmlns:a16="http://schemas.microsoft.com/office/drawing/2014/main" id="{106873AD-00A1-4990-A2C5-8979E9FCCF83}"/>
              </a:ext>
            </a:extLst>
          </p:cNvPr>
          <p:cNvCxnSpPr>
            <a:cxnSpLocks/>
            <a:endCxn id="32" idx="0"/>
          </p:cNvCxnSpPr>
          <p:nvPr/>
        </p:nvCxnSpPr>
        <p:spPr>
          <a:xfrm flipH="1">
            <a:off x="4303275" y="2443069"/>
            <a:ext cx="2" cy="6812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FA089A7E-BCDF-4D71-8F3F-7EA8BA7F77CB}"/>
              </a:ext>
            </a:extLst>
          </p:cNvPr>
          <p:cNvSpPr txBox="1"/>
          <p:nvPr/>
        </p:nvSpPr>
        <p:spPr>
          <a:xfrm>
            <a:off x="3591887" y="2617906"/>
            <a:ext cx="1803634" cy="307777"/>
          </a:xfrm>
          <a:prstGeom prst="rect">
            <a:avLst/>
          </a:prstGeom>
          <a:noFill/>
        </p:spPr>
        <p:txBody>
          <a:bodyPr wrap="none" rtlCol="0">
            <a:spAutoFit/>
          </a:bodyPr>
          <a:lstStyle/>
          <a:p>
            <a:pPr algn="ctr"/>
            <a:r>
              <a:rPr lang="en-US" altLang="zh-CN" sz="1400" b="1" dirty="0"/>
              <a:t>can be reduced to</a:t>
            </a:r>
            <a:endParaRPr lang="zh-CN" altLang="en-US" sz="1400" b="1" dirty="0"/>
          </a:p>
        </p:txBody>
      </p:sp>
      <p:sp>
        <p:nvSpPr>
          <p:cNvPr id="36" name="流程图: 过程 35">
            <a:extLst>
              <a:ext uri="{FF2B5EF4-FFF2-40B4-BE49-F238E27FC236}">
                <a16:creationId xmlns:a16="http://schemas.microsoft.com/office/drawing/2014/main" id="{FBF322B1-CF26-46ED-BB28-3FEDBD17D3B4}"/>
              </a:ext>
            </a:extLst>
          </p:cNvPr>
          <p:cNvSpPr/>
          <p:nvPr/>
        </p:nvSpPr>
        <p:spPr>
          <a:xfrm>
            <a:off x="3546863" y="4361587"/>
            <a:ext cx="1512168" cy="41889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C000"/>
                </a:solidFill>
                <a:latin typeface="Cambria" panose="02040503050406030204" pitchFamily="18" charset="0"/>
              </a:rPr>
              <a:t>NP-Hard</a:t>
            </a:r>
            <a:endParaRPr lang="zh-CN" altLang="en-US" b="1" dirty="0">
              <a:solidFill>
                <a:srgbClr val="FFC000"/>
              </a:solidFill>
              <a:latin typeface="Cambria" panose="02040503050406030204" pitchFamily="18" charset="0"/>
            </a:endParaRPr>
          </a:p>
        </p:txBody>
      </p:sp>
      <p:cxnSp>
        <p:nvCxnSpPr>
          <p:cNvPr id="37" name="直接箭头连接符 36">
            <a:extLst>
              <a:ext uri="{FF2B5EF4-FFF2-40B4-BE49-F238E27FC236}">
                <a16:creationId xmlns:a16="http://schemas.microsoft.com/office/drawing/2014/main" id="{FD81C1B9-49FD-4B84-81D8-99779FD7E5AD}"/>
              </a:ext>
            </a:extLst>
          </p:cNvPr>
          <p:cNvCxnSpPr>
            <a:cxnSpLocks/>
            <a:endCxn id="36" idx="0"/>
          </p:cNvCxnSpPr>
          <p:nvPr/>
        </p:nvCxnSpPr>
        <p:spPr>
          <a:xfrm flipH="1">
            <a:off x="4302947" y="3680357"/>
            <a:ext cx="334" cy="6812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381F1CFE-0ACF-41FA-B5E4-F988D63B0C73}"/>
              </a:ext>
            </a:extLst>
          </p:cNvPr>
          <p:cNvSpPr txBox="1"/>
          <p:nvPr/>
        </p:nvSpPr>
        <p:spPr>
          <a:xfrm>
            <a:off x="3073122" y="1361237"/>
            <a:ext cx="1229824" cy="338554"/>
          </a:xfrm>
          <a:prstGeom prst="rect">
            <a:avLst/>
          </a:prstGeom>
          <a:noFill/>
        </p:spPr>
        <p:txBody>
          <a:bodyPr wrap="none" rtlCol="0">
            <a:spAutoFit/>
          </a:bodyPr>
          <a:lstStyle/>
          <a:p>
            <a:r>
              <a:rPr lang="en-US" altLang="zh-CN" sz="1600" b="1" dirty="0"/>
              <a:t>Simplified</a:t>
            </a:r>
            <a:endParaRPr lang="zh-CN" altLang="en-US" sz="1600" b="1" dirty="0"/>
          </a:p>
        </p:txBody>
      </p:sp>
      <p:cxnSp>
        <p:nvCxnSpPr>
          <p:cNvPr id="49" name="直接箭头连接符 48">
            <a:extLst>
              <a:ext uri="{FF2B5EF4-FFF2-40B4-BE49-F238E27FC236}">
                <a16:creationId xmlns:a16="http://schemas.microsoft.com/office/drawing/2014/main" id="{8D556940-9B39-46BD-82C6-2B5C1250C4BE}"/>
              </a:ext>
            </a:extLst>
          </p:cNvPr>
          <p:cNvCxnSpPr>
            <a:cxnSpLocks/>
            <a:stCxn id="7" idx="3"/>
            <a:endCxn id="51" idx="1"/>
          </p:cNvCxnSpPr>
          <p:nvPr/>
        </p:nvCxnSpPr>
        <p:spPr>
          <a:xfrm>
            <a:off x="5861499" y="1530599"/>
            <a:ext cx="552064" cy="96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1" name="流程图: 过程 50">
            <a:extLst>
              <a:ext uri="{FF2B5EF4-FFF2-40B4-BE49-F238E27FC236}">
                <a16:creationId xmlns:a16="http://schemas.microsoft.com/office/drawing/2014/main" id="{7C944B3F-BB9A-4B73-A977-FCA9BE039AB2}"/>
              </a:ext>
            </a:extLst>
          </p:cNvPr>
          <p:cNvSpPr/>
          <p:nvPr/>
        </p:nvSpPr>
        <p:spPr>
          <a:xfrm>
            <a:off x="6413563" y="1330760"/>
            <a:ext cx="1512168" cy="41889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C000"/>
                </a:solidFill>
                <a:latin typeface="Cambria" panose="02040503050406030204" pitchFamily="18" charset="0"/>
              </a:rPr>
              <a:t>NP-Hard</a:t>
            </a:r>
            <a:endParaRPr lang="zh-CN" altLang="en-US" b="1" dirty="0">
              <a:solidFill>
                <a:srgbClr val="FFC000"/>
              </a:solidFill>
              <a:latin typeface="Cambria" panose="02040503050406030204" pitchFamily="18" charset="0"/>
            </a:endParaRPr>
          </a:p>
        </p:txBody>
      </p:sp>
      <p:sp>
        <p:nvSpPr>
          <p:cNvPr id="52" name="流程图: 过程 51">
            <a:extLst>
              <a:ext uri="{FF2B5EF4-FFF2-40B4-BE49-F238E27FC236}">
                <a16:creationId xmlns:a16="http://schemas.microsoft.com/office/drawing/2014/main" id="{CA79BC88-7BA9-4317-A396-71457741998E}"/>
              </a:ext>
            </a:extLst>
          </p:cNvPr>
          <p:cNvSpPr/>
          <p:nvPr/>
        </p:nvSpPr>
        <p:spPr>
          <a:xfrm>
            <a:off x="6387917" y="4358433"/>
            <a:ext cx="1512168" cy="41889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C000"/>
                </a:solidFill>
                <a:latin typeface="Cambria" panose="02040503050406030204" pitchFamily="18" charset="0"/>
              </a:rPr>
              <a:t>NP-Hard</a:t>
            </a:r>
            <a:endParaRPr lang="zh-CN" altLang="en-US" b="1" dirty="0">
              <a:solidFill>
                <a:srgbClr val="FFC000"/>
              </a:solidFill>
              <a:latin typeface="Cambria" panose="02040503050406030204" pitchFamily="18" charset="0"/>
            </a:endParaRPr>
          </a:p>
        </p:txBody>
      </p:sp>
      <p:cxnSp>
        <p:nvCxnSpPr>
          <p:cNvPr id="53" name="直接箭头连接符 52">
            <a:extLst>
              <a:ext uri="{FF2B5EF4-FFF2-40B4-BE49-F238E27FC236}">
                <a16:creationId xmlns:a16="http://schemas.microsoft.com/office/drawing/2014/main" id="{2B48D898-D6DE-4B72-B5A3-8B795DCD74B2}"/>
              </a:ext>
            </a:extLst>
          </p:cNvPr>
          <p:cNvCxnSpPr>
            <a:stCxn id="36" idx="3"/>
            <a:endCxn id="52" idx="1"/>
          </p:cNvCxnSpPr>
          <p:nvPr/>
        </p:nvCxnSpPr>
        <p:spPr>
          <a:xfrm flipV="1">
            <a:off x="5059030" y="4567880"/>
            <a:ext cx="1328886" cy="315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a:extLst>
              <a:ext uri="{FF2B5EF4-FFF2-40B4-BE49-F238E27FC236}">
                <a16:creationId xmlns:a16="http://schemas.microsoft.com/office/drawing/2014/main" id="{D1E8FCDE-A746-4CA9-8194-D4DBAA979CD9}"/>
              </a:ext>
            </a:extLst>
          </p:cNvPr>
          <p:cNvCxnSpPr>
            <a:stCxn id="51" idx="2"/>
            <a:endCxn id="52" idx="0"/>
          </p:cNvCxnSpPr>
          <p:nvPr/>
        </p:nvCxnSpPr>
        <p:spPr>
          <a:xfrm flipH="1">
            <a:off x="7144000" y="1749653"/>
            <a:ext cx="25646" cy="26087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86CB4A01-481F-43C6-BB06-D64C7B6ACC75}"/>
              </a:ext>
            </a:extLst>
          </p:cNvPr>
          <p:cNvSpPr txBox="1"/>
          <p:nvPr/>
        </p:nvSpPr>
        <p:spPr>
          <a:xfrm>
            <a:off x="2501973" y="4988844"/>
            <a:ext cx="6451984" cy="646331"/>
          </a:xfrm>
          <a:prstGeom prst="rect">
            <a:avLst/>
          </a:prstGeom>
          <a:noFill/>
        </p:spPr>
        <p:txBody>
          <a:bodyPr wrap="square" rtlCol="0">
            <a:spAutoFit/>
          </a:bodyPr>
          <a:lstStyle/>
          <a:p>
            <a:pPr marL="285736" indent="-285736" algn="just">
              <a:buFont typeface="Wingdings" panose="05000000000000000000" pitchFamily="2" charset="2"/>
              <a:buChar char="Ø"/>
            </a:pPr>
            <a:r>
              <a:rPr lang="en-US" altLang="zh-CN" sz="1200" b="1" dirty="0">
                <a:latin typeface="Cambria" panose="02040503050406030204" pitchFamily="18" charset="0"/>
              </a:rPr>
              <a:t>To solve the CEO problem, general algorithms cannot obtain the optimal solution in acceptable time, so it is necessary to reduce the difficulty of solving the problem through </a:t>
            </a:r>
            <a:r>
              <a:rPr lang="en-US" altLang="zh-CN" sz="1200" b="1" dirty="0">
                <a:solidFill>
                  <a:srgbClr val="FF0000"/>
                </a:solidFill>
                <a:latin typeface="Cambria" panose="02040503050406030204" pitchFamily="18" charset="0"/>
              </a:rPr>
              <a:t>problem transformation </a:t>
            </a:r>
            <a:r>
              <a:rPr lang="en-US" altLang="zh-CN" sz="1200" b="1" dirty="0">
                <a:latin typeface="Cambria" panose="02040503050406030204" pitchFamily="18" charset="0"/>
              </a:rPr>
              <a:t>and </a:t>
            </a:r>
            <a:r>
              <a:rPr lang="en-US" altLang="zh-CN" sz="1200" b="1" dirty="0">
                <a:solidFill>
                  <a:srgbClr val="FF0000"/>
                </a:solidFill>
                <a:latin typeface="Cambria" panose="02040503050406030204" pitchFamily="18" charset="0"/>
              </a:rPr>
              <a:t>approximation algorithm</a:t>
            </a:r>
            <a:r>
              <a:rPr lang="en-US" altLang="zh-CN" sz="1200" b="1" dirty="0">
                <a:latin typeface="Cambria" panose="02040503050406030204" pitchFamily="18" charset="0"/>
              </a:rPr>
              <a:t>.</a:t>
            </a:r>
            <a:endParaRPr lang="zh-CN" altLang="en-US" sz="1200" b="1" dirty="0">
              <a:latin typeface="Cambria" panose="02040503050406030204" pitchFamily="18" charset="0"/>
            </a:endParaRPr>
          </a:p>
        </p:txBody>
      </p:sp>
      <p:sp>
        <p:nvSpPr>
          <p:cNvPr id="38" name="TextBox 77">
            <a:extLst>
              <a:ext uri="{FF2B5EF4-FFF2-40B4-BE49-F238E27FC236}">
                <a16:creationId xmlns:a16="http://schemas.microsoft.com/office/drawing/2014/main" id="{DBAEE30C-FE4C-4932-9EE6-331F339F2DFE}"/>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400885656"/>
      </p:ext>
    </p:extLst>
  </p:cSld>
  <p:clrMapOvr>
    <a:masterClrMapping/>
  </p:clrMapOvr>
  <p:transition spd="med" advTm="10159">
    <p:cover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35995" y="4225652"/>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0837E8A7-D025-47F7-B079-243EFFC2A939}"/>
                  </a:ext>
                </a:extLst>
              </p:cNvPr>
              <p:cNvSpPr txBox="1"/>
              <p:nvPr/>
            </p:nvSpPr>
            <p:spPr>
              <a:xfrm>
                <a:off x="2264477" y="1043923"/>
                <a:ext cx="6697302" cy="2316019"/>
              </a:xfrm>
              <a:prstGeom prst="rect">
                <a:avLst/>
              </a:prstGeom>
              <a:noFill/>
              <a:ln w="28575">
                <a:solidFill>
                  <a:srgbClr val="396AA8"/>
                </a:solidFill>
                <a:prstDash val="lgDash"/>
              </a:ln>
            </p:spPr>
            <p:txBody>
              <a:bodyPr wrap="square" rtlCol="0">
                <a:spAutoFit/>
              </a:bodyPr>
              <a:lstStyle/>
              <a:p>
                <a:pPr marL="285736" indent="-285736" algn="just">
                  <a:lnSpc>
                    <a:spcPct val="150000"/>
                  </a:lnSpc>
                  <a:buFont typeface="Wingdings" panose="05000000000000000000" pitchFamily="2" charset="2"/>
                  <a:buChar char="Ø"/>
                </a:pPr>
                <a:r>
                  <a:rPr lang="en-US" altLang="zh-CN" sz="1400" b="1" dirty="0">
                    <a:latin typeface="Cambria" panose="02040503050406030204" pitchFamily="18" charset="0"/>
                  </a:rPr>
                  <a:t>To ensure that the proposed approximation algorithm has a reliable approximation ratio, the three following conditions should be satisfied: the objective function </a:t>
                </a:r>
                <a14:m>
                  <m:oMath xmlns:m="http://schemas.openxmlformats.org/officeDocument/2006/math">
                    <m:r>
                      <a:rPr lang="zh-CN" altLang="en-US" sz="1400" b="1" i="1" dirty="0">
                        <a:latin typeface="Cambria Math" panose="02040503050406030204" pitchFamily="18" charset="0"/>
                      </a:rPr>
                      <m:t>𝑼</m:t>
                    </m:r>
                    <m:r>
                      <a:rPr lang="zh-CN" altLang="en-US" sz="1400" b="1" i="1" dirty="0">
                        <a:latin typeface="Cambria Math" panose="02040503050406030204" pitchFamily="18" charset="0"/>
                      </a:rPr>
                      <m:t> (</m:t>
                    </m:r>
                    <m:r>
                      <a:rPr lang="zh-CN" altLang="en-US" sz="1400" b="1" i="1" dirty="0">
                        <a:latin typeface="Cambria Math" panose="02040503050406030204" pitchFamily="18" charset="0"/>
                      </a:rPr>
                      <m:t>𝑿</m:t>
                    </m:r>
                    <m:r>
                      <a:rPr lang="en-US" altLang="zh-CN" sz="1400" b="1" i="1" dirty="0">
                        <a:latin typeface="Cambria Math" panose="02040503050406030204" pitchFamily="18" charset="0"/>
                      </a:rPr>
                      <m:t>) </m:t>
                    </m:r>
                  </m:oMath>
                </a14:m>
                <a:r>
                  <a:rPr lang="en-US" altLang="zh-CN" sz="1400" b="1" dirty="0">
                    <a:latin typeface="Cambria" panose="02040503050406030204" pitchFamily="18" charset="0"/>
                  </a:rPr>
                  <a:t>of CEO-R problem should be nonnegative, monotone and submodular.</a:t>
                </a:r>
                <a:endParaRPr lang="en-US" altLang="zh-CN" sz="1400" b="1" u="sng" dirty="0">
                  <a:latin typeface="Cambria" panose="02040503050406030204" pitchFamily="18" charset="0"/>
                </a:endParaRPr>
              </a:p>
              <a:p>
                <a:pPr marL="742913" lvl="1" indent="-285736">
                  <a:lnSpc>
                    <a:spcPct val="150000"/>
                  </a:lnSpc>
                  <a:buFont typeface="Wingdings" panose="05000000000000000000" pitchFamily="2" charset="2"/>
                  <a:buChar char="Ø"/>
                </a:pPr>
                <a:r>
                  <a:rPr lang="en-US" altLang="zh-CN" sz="1400" b="1" dirty="0">
                    <a:solidFill>
                      <a:srgbClr val="FF0000"/>
                    </a:solidFill>
                    <a:latin typeface="Cambria" panose="02040503050406030204" pitchFamily="18" charset="0"/>
                  </a:rPr>
                  <a:t>Nonnegative:</a:t>
                </a:r>
                <a:r>
                  <a:rPr lang="en-US" altLang="zh-CN" sz="1400" b="1" dirty="0"/>
                  <a:t> </a:t>
                </a:r>
                <a14:m>
                  <m:oMath xmlns:m="http://schemas.openxmlformats.org/officeDocument/2006/math">
                    <m:r>
                      <a:rPr lang="en-US" altLang="zh-CN" sz="1400" b="1" i="1">
                        <a:latin typeface="Cambria Math" panose="02040503050406030204" pitchFamily="18" charset="0"/>
                      </a:rPr>
                      <m:t>𝒇</m:t>
                    </m:r>
                    <m:d>
                      <m:dPr>
                        <m:ctrlPr>
                          <a:rPr lang="en-US" altLang="zh-CN" sz="1400" b="1" i="1">
                            <a:latin typeface="Cambria Math" panose="02040503050406030204" pitchFamily="18" charset="0"/>
                          </a:rPr>
                        </m:ctrlPr>
                      </m:dPr>
                      <m:e>
                        <m:r>
                          <a:rPr lang="en-US" altLang="zh-CN" sz="1400" b="1" i="1">
                            <a:latin typeface="Cambria Math" panose="02040503050406030204" pitchFamily="18" charset="0"/>
                            <a:ea typeface="Cambria Math" panose="02040503050406030204" pitchFamily="18" charset="0"/>
                          </a:rPr>
                          <m:t>∅</m:t>
                        </m:r>
                      </m:e>
                    </m:d>
                    <m:r>
                      <a:rPr lang="en-US" altLang="zh-CN" sz="1400" b="1" i="1">
                        <a:latin typeface="Cambria Math" panose="02040503050406030204" pitchFamily="18" charset="0"/>
                      </a:rPr>
                      <m:t>=</m:t>
                    </m:r>
                    <m:r>
                      <a:rPr lang="en-US" altLang="zh-CN" sz="1400" b="1" i="1">
                        <a:latin typeface="Cambria Math" panose="02040503050406030204" pitchFamily="18" charset="0"/>
                      </a:rPr>
                      <m:t>𝟎</m:t>
                    </m:r>
                    <m:r>
                      <a:rPr lang="en-US" altLang="zh-CN" sz="1400" b="1" i="1">
                        <a:latin typeface="Cambria Math" panose="02040503050406030204" pitchFamily="18" charset="0"/>
                      </a:rPr>
                      <m:t>, </m:t>
                    </m:r>
                    <m:r>
                      <a:rPr lang="en-US" altLang="zh-CN" sz="1400" b="1" i="1">
                        <a:latin typeface="Cambria Math" panose="02040503050406030204" pitchFamily="18" charset="0"/>
                      </a:rPr>
                      <m:t>𝒇</m:t>
                    </m:r>
                    <m:d>
                      <m:dPr>
                        <m:ctrlPr>
                          <a:rPr lang="en-US" altLang="zh-CN" sz="1400" b="1" i="1">
                            <a:latin typeface="Cambria Math" panose="02040503050406030204" pitchFamily="18" charset="0"/>
                          </a:rPr>
                        </m:ctrlPr>
                      </m:dPr>
                      <m:e>
                        <m:r>
                          <a:rPr lang="en-US" altLang="zh-CN" sz="1400" b="1" i="1">
                            <a:latin typeface="Cambria Math" panose="02040503050406030204" pitchFamily="18" charset="0"/>
                          </a:rPr>
                          <m:t>𝑨</m:t>
                        </m:r>
                      </m:e>
                    </m:d>
                    <m:r>
                      <a:rPr lang="en-US" altLang="zh-CN" sz="1400" b="1" i="1">
                        <a:latin typeface="Cambria Math" panose="02040503050406030204" pitchFamily="18" charset="0"/>
                      </a:rPr>
                      <m:t>&gt;</m:t>
                    </m:r>
                    <m:r>
                      <a:rPr lang="en-US" altLang="zh-CN" sz="1400" b="1" i="1">
                        <a:latin typeface="Cambria Math" panose="02040503050406030204" pitchFamily="18" charset="0"/>
                      </a:rPr>
                      <m:t>𝟎</m:t>
                    </m:r>
                    <m:r>
                      <a:rPr lang="en-US" altLang="zh-CN" sz="1400" b="1" i="1">
                        <a:latin typeface="Cambria Math" panose="02040503050406030204" pitchFamily="18" charset="0"/>
                      </a:rPr>
                      <m:t> </m:t>
                    </m:r>
                    <m:r>
                      <a:rPr lang="en-US" altLang="zh-CN" sz="1400" b="1" i="1">
                        <a:latin typeface="Cambria Math" panose="02040503050406030204" pitchFamily="18" charset="0"/>
                      </a:rPr>
                      <m:t>𝒇𝒐𝒓</m:t>
                    </m:r>
                    <m:r>
                      <a:rPr lang="en-US" altLang="zh-CN" sz="1400" b="1" i="1">
                        <a:latin typeface="Cambria Math" panose="02040503050406030204" pitchFamily="18" charset="0"/>
                      </a:rPr>
                      <m:t> </m:t>
                    </m:r>
                    <m:r>
                      <a:rPr lang="en-US" altLang="zh-CN" sz="1400" b="1" i="1">
                        <a:latin typeface="Cambria Math" panose="02040503050406030204" pitchFamily="18" charset="0"/>
                      </a:rPr>
                      <m:t>𝒂𝒍𝒍</m:t>
                    </m:r>
                    <m:r>
                      <a:rPr lang="en-US" altLang="zh-CN" sz="1400" b="1" i="1">
                        <a:latin typeface="Cambria Math" panose="02040503050406030204" pitchFamily="18" charset="0"/>
                      </a:rPr>
                      <m:t> </m:t>
                    </m:r>
                    <m:r>
                      <a:rPr lang="en-US" altLang="zh-CN" sz="1400" b="1" i="1">
                        <a:latin typeface="Cambria Math" panose="02040503050406030204" pitchFamily="18" charset="0"/>
                      </a:rPr>
                      <m:t>𝑨</m:t>
                    </m:r>
                    <m:r>
                      <a:rPr lang="en-US" altLang="zh-CN" sz="1400" b="1" i="1">
                        <a:latin typeface="Cambria Math" panose="02040503050406030204" pitchFamily="18" charset="0"/>
                        <a:ea typeface="Cambria Math" panose="02040503050406030204" pitchFamily="18" charset="0"/>
                      </a:rPr>
                      <m:t>⊆</m:t>
                    </m:r>
                    <m:r>
                      <a:rPr lang="zh-CN" altLang="en-US" sz="1400" b="1" i="1">
                        <a:latin typeface="Cambria Math" panose="02040503050406030204" pitchFamily="18" charset="0"/>
                        <a:ea typeface="Cambria Math" panose="02040503050406030204" pitchFamily="18" charset="0"/>
                      </a:rPr>
                      <m:t>𝓥</m:t>
                    </m:r>
                  </m:oMath>
                </a14:m>
                <a:r>
                  <a:rPr lang="en-US" altLang="zh-CN" sz="1400" b="1" dirty="0"/>
                  <a:t>;</a:t>
                </a:r>
              </a:p>
              <a:p>
                <a:pPr marL="742913" lvl="1" indent="-285736">
                  <a:lnSpc>
                    <a:spcPct val="150000"/>
                  </a:lnSpc>
                  <a:buFont typeface="Wingdings" panose="05000000000000000000" pitchFamily="2" charset="2"/>
                  <a:buChar char="Ø"/>
                </a:pPr>
                <a:r>
                  <a:rPr lang="en-US" altLang="zh-CN" sz="1400" b="1" dirty="0">
                    <a:solidFill>
                      <a:srgbClr val="FF0000"/>
                    </a:solidFill>
                    <a:latin typeface="Cambria" panose="02040503050406030204" pitchFamily="18" charset="0"/>
                  </a:rPr>
                  <a:t>Monotone:</a:t>
                </a:r>
                <a:r>
                  <a:rPr lang="en-US" altLang="zh-CN" sz="1400" b="1" dirty="0">
                    <a:solidFill>
                      <a:srgbClr val="FF0000"/>
                    </a:solidFill>
                  </a:rPr>
                  <a:t> </a:t>
                </a:r>
                <a14:m>
                  <m:oMath xmlns:m="http://schemas.openxmlformats.org/officeDocument/2006/math">
                    <m:r>
                      <a:rPr lang="en-US" altLang="zh-CN" sz="1400" b="1" i="1">
                        <a:latin typeface="Cambria Math" panose="02040503050406030204" pitchFamily="18" charset="0"/>
                      </a:rPr>
                      <m:t>𝒇</m:t>
                    </m:r>
                    <m:d>
                      <m:dPr>
                        <m:ctrlPr>
                          <a:rPr lang="en-US" altLang="zh-CN" sz="1400" b="1" i="1">
                            <a:latin typeface="Cambria Math" panose="02040503050406030204" pitchFamily="18" charset="0"/>
                          </a:rPr>
                        </m:ctrlPr>
                      </m:dPr>
                      <m:e>
                        <m:r>
                          <a:rPr lang="en-US" altLang="zh-CN" sz="1400" b="1" i="1">
                            <a:latin typeface="Cambria Math" panose="02040503050406030204" pitchFamily="18" charset="0"/>
                          </a:rPr>
                          <m:t>𝑨</m:t>
                        </m:r>
                      </m:e>
                    </m:d>
                    <m:r>
                      <a:rPr lang="en-US" altLang="zh-CN" sz="1400" b="1" i="1">
                        <a:latin typeface="Cambria Math" panose="02040503050406030204" pitchFamily="18" charset="0"/>
                        <a:ea typeface="Cambria Math" panose="02040503050406030204" pitchFamily="18" charset="0"/>
                      </a:rPr>
                      <m:t>≤</m:t>
                    </m:r>
                    <m:r>
                      <a:rPr lang="en-US" altLang="zh-CN" sz="1400" b="1" i="1">
                        <a:latin typeface="Cambria Math" panose="02040503050406030204" pitchFamily="18" charset="0"/>
                        <a:ea typeface="Cambria Math" panose="02040503050406030204" pitchFamily="18" charset="0"/>
                      </a:rPr>
                      <m:t>𝒇</m:t>
                    </m:r>
                    <m:d>
                      <m:dPr>
                        <m:ctrlPr>
                          <a:rPr lang="en-US" altLang="zh-CN" sz="1400" b="1" i="1">
                            <a:latin typeface="Cambria Math" panose="02040503050406030204" pitchFamily="18" charset="0"/>
                            <a:ea typeface="Cambria Math" panose="02040503050406030204" pitchFamily="18" charset="0"/>
                          </a:rPr>
                        </m:ctrlPr>
                      </m:dPr>
                      <m:e>
                        <m:r>
                          <a:rPr lang="en-US" altLang="zh-CN" sz="1400" b="1" i="1">
                            <a:latin typeface="Cambria Math" panose="02040503050406030204" pitchFamily="18" charset="0"/>
                            <a:ea typeface="Cambria Math" panose="02040503050406030204" pitchFamily="18" charset="0"/>
                          </a:rPr>
                          <m:t>𝑩</m:t>
                        </m:r>
                      </m:e>
                    </m:d>
                    <m:r>
                      <a:rPr lang="en-US" altLang="zh-CN" sz="1400" b="1" i="1">
                        <a:latin typeface="Cambria Math" panose="02040503050406030204" pitchFamily="18" charset="0"/>
                        <a:ea typeface="Cambria Math" panose="02040503050406030204" pitchFamily="18" charset="0"/>
                      </a:rPr>
                      <m:t> </m:t>
                    </m:r>
                    <m:r>
                      <a:rPr lang="en-US" altLang="zh-CN" sz="1400" b="1" i="1">
                        <a:latin typeface="Cambria Math" panose="02040503050406030204" pitchFamily="18" charset="0"/>
                        <a:ea typeface="Cambria Math" panose="02040503050406030204" pitchFamily="18" charset="0"/>
                      </a:rPr>
                      <m:t>𝒇𝒐𝒓</m:t>
                    </m:r>
                    <m:r>
                      <a:rPr lang="en-US" altLang="zh-CN" sz="1400" b="1" i="1">
                        <a:latin typeface="Cambria Math" panose="02040503050406030204" pitchFamily="18" charset="0"/>
                        <a:ea typeface="Cambria Math" panose="02040503050406030204" pitchFamily="18" charset="0"/>
                      </a:rPr>
                      <m:t> </m:t>
                    </m:r>
                    <m:r>
                      <a:rPr lang="en-US" altLang="zh-CN" sz="1400" b="1" i="1">
                        <a:latin typeface="Cambria Math" panose="02040503050406030204" pitchFamily="18" charset="0"/>
                        <a:ea typeface="Cambria Math" panose="02040503050406030204" pitchFamily="18" charset="0"/>
                      </a:rPr>
                      <m:t>𝒂𝒍𝒍</m:t>
                    </m:r>
                    <m:r>
                      <a:rPr lang="en-US" altLang="zh-CN" sz="1400" b="1" i="1">
                        <a:latin typeface="Cambria Math" panose="02040503050406030204" pitchFamily="18" charset="0"/>
                        <a:ea typeface="Cambria Math" panose="02040503050406030204" pitchFamily="18" charset="0"/>
                      </a:rPr>
                      <m:t> </m:t>
                    </m:r>
                    <m:r>
                      <a:rPr lang="en-US" altLang="zh-CN" sz="1400" b="1" i="1">
                        <a:latin typeface="Cambria Math" panose="02040503050406030204" pitchFamily="18" charset="0"/>
                        <a:ea typeface="Cambria Math" panose="02040503050406030204" pitchFamily="18" charset="0"/>
                      </a:rPr>
                      <m:t>𝑨</m:t>
                    </m:r>
                    <m:r>
                      <a:rPr lang="en-US" altLang="zh-CN" sz="1400" b="1" i="1">
                        <a:latin typeface="Cambria Math" panose="02040503050406030204" pitchFamily="18" charset="0"/>
                        <a:ea typeface="Cambria Math" panose="02040503050406030204" pitchFamily="18" charset="0"/>
                      </a:rPr>
                      <m:t>⊆</m:t>
                    </m:r>
                    <m:r>
                      <a:rPr lang="en-US" altLang="zh-CN" sz="1400" b="1" i="1">
                        <a:latin typeface="Cambria Math" panose="02040503050406030204" pitchFamily="18" charset="0"/>
                        <a:ea typeface="Cambria Math" panose="02040503050406030204" pitchFamily="18" charset="0"/>
                      </a:rPr>
                      <m:t>𝑩</m:t>
                    </m:r>
                    <m:r>
                      <a:rPr lang="en-US" altLang="zh-CN" sz="1400" b="1" i="1">
                        <a:latin typeface="Cambria Math" panose="02040503050406030204" pitchFamily="18" charset="0"/>
                        <a:ea typeface="Cambria Math" panose="02040503050406030204" pitchFamily="18" charset="0"/>
                      </a:rPr>
                      <m:t>⊆</m:t>
                    </m:r>
                    <m:r>
                      <a:rPr lang="zh-CN" altLang="en-US" sz="1400" b="1" i="1">
                        <a:latin typeface="Cambria Math" panose="02040503050406030204" pitchFamily="18" charset="0"/>
                        <a:ea typeface="Cambria Math" panose="02040503050406030204" pitchFamily="18" charset="0"/>
                      </a:rPr>
                      <m:t>𝓥</m:t>
                    </m:r>
                  </m:oMath>
                </a14:m>
                <a:r>
                  <a:rPr lang="en-US" altLang="zh-CN" sz="1400" b="1" dirty="0"/>
                  <a:t>;</a:t>
                </a:r>
              </a:p>
              <a:p>
                <a:pPr marL="742913" lvl="1" indent="-285736">
                  <a:lnSpc>
                    <a:spcPct val="150000"/>
                  </a:lnSpc>
                  <a:buFont typeface="Wingdings" panose="05000000000000000000" pitchFamily="2" charset="2"/>
                  <a:buChar char="Ø"/>
                </a:pPr>
                <a:r>
                  <a:rPr lang="en-US" altLang="zh-CN" sz="1400" b="1" dirty="0">
                    <a:solidFill>
                      <a:srgbClr val="FF0000"/>
                    </a:solidFill>
                    <a:latin typeface="Cambria" panose="02040503050406030204" pitchFamily="18" charset="0"/>
                  </a:rPr>
                  <a:t>Submodular: </a:t>
                </a:r>
                <a14:m>
                  <m:oMath xmlns:m="http://schemas.openxmlformats.org/officeDocument/2006/math">
                    <m:r>
                      <a:rPr lang="en-US" altLang="zh-CN" sz="1400" b="1" i="1">
                        <a:latin typeface="Cambria Math" panose="02040503050406030204" pitchFamily="18" charset="0"/>
                      </a:rPr>
                      <m:t>𝒇</m:t>
                    </m:r>
                    <m:d>
                      <m:dPr>
                        <m:ctrlPr>
                          <a:rPr lang="en-US" altLang="zh-CN" sz="1400" b="1" i="1">
                            <a:latin typeface="Cambria Math" panose="02040503050406030204" pitchFamily="18" charset="0"/>
                          </a:rPr>
                        </m:ctrlPr>
                      </m:dPr>
                      <m:e>
                        <m:r>
                          <a:rPr lang="en-US" altLang="zh-CN" sz="1400" b="1" i="1">
                            <a:latin typeface="Cambria Math" panose="02040503050406030204" pitchFamily="18" charset="0"/>
                          </a:rPr>
                          <m:t>𝑨</m:t>
                        </m:r>
                        <m:r>
                          <a:rPr lang="en-US" altLang="zh-CN" sz="1400" b="1" i="1">
                            <a:latin typeface="Cambria Math" panose="02040503050406030204" pitchFamily="18" charset="0"/>
                            <a:ea typeface="Cambria Math" panose="02040503050406030204" pitchFamily="18" charset="0"/>
                          </a:rPr>
                          <m:t>∪</m:t>
                        </m:r>
                        <m:d>
                          <m:dPr>
                            <m:begChr m:val="{"/>
                            <m:endChr m:val="}"/>
                            <m:ctrlPr>
                              <a:rPr lang="en-US" altLang="zh-CN" sz="1400" b="1" i="1">
                                <a:latin typeface="Cambria Math" panose="02040503050406030204" pitchFamily="18" charset="0"/>
                                <a:ea typeface="Cambria Math" panose="02040503050406030204" pitchFamily="18" charset="0"/>
                              </a:rPr>
                            </m:ctrlPr>
                          </m:dPr>
                          <m:e>
                            <m:r>
                              <a:rPr lang="en-US" altLang="zh-CN" sz="1400" b="1" i="1">
                                <a:latin typeface="Cambria Math" panose="02040503050406030204" pitchFamily="18" charset="0"/>
                                <a:ea typeface="Cambria Math" panose="02040503050406030204" pitchFamily="18" charset="0"/>
                              </a:rPr>
                              <m:t>𝒆</m:t>
                            </m:r>
                          </m:e>
                        </m:d>
                      </m:e>
                    </m:d>
                    <m:r>
                      <a:rPr lang="en-US" altLang="zh-CN" sz="1400" b="1" i="1">
                        <a:latin typeface="Cambria Math" panose="02040503050406030204" pitchFamily="18" charset="0"/>
                      </a:rPr>
                      <m:t>−</m:t>
                    </m:r>
                    <m:r>
                      <a:rPr lang="en-US" altLang="zh-CN" sz="1400" b="1" i="1">
                        <a:latin typeface="Cambria Math" panose="02040503050406030204" pitchFamily="18" charset="0"/>
                      </a:rPr>
                      <m:t>𝒇</m:t>
                    </m:r>
                    <m:d>
                      <m:dPr>
                        <m:ctrlPr>
                          <a:rPr lang="en-US" altLang="zh-CN" sz="1400" b="1" i="1">
                            <a:latin typeface="Cambria Math" panose="02040503050406030204" pitchFamily="18" charset="0"/>
                          </a:rPr>
                        </m:ctrlPr>
                      </m:dPr>
                      <m:e>
                        <m:r>
                          <a:rPr lang="en-US" altLang="zh-CN" sz="1400" b="1" i="1">
                            <a:latin typeface="Cambria Math" panose="02040503050406030204" pitchFamily="18" charset="0"/>
                          </a:rPr>
                          <m:t>𝑨</m:t>
                        </m:r>
                      </m:e>
                    </m:d>
                    <m:r>
                      <a:rPr lang="en-US" altLang="zh-CN" sz="1400" b="1" i="1">
                        <a:latin typeface="Cambria Math" panose="02040503050406030204" pitchFamily="18" charset="0"/>
                        <a:ea typeface="Cambria Math" panose="02040503050406030204" pitchFamily="18" charset="0"/>
                      </a:rPr>
                      <m:t>≥</m:t>
                    </m:r>
                    <m:r>
                      <a:rPr lang="en-US" altLang="zh-CN" sz="1400" b="1" i="1">
                        <a:latin typeface="Cambria Math" panose="02040503050406030204" pitchFamily="18" charset="0"/>
                        <a:ea typeface="Cambria Math" panose="02040503050406030204" pitchFamily="18" charset="0"/>
                      </a:rPr>
                      <m:t>𝒇</m:t>
                    </m:r>
                    <m:d>
                      <m:dPr>
                        <m:ctrlPr>
                          <a:rPr lang="en-US" altLang="zh-CN" sz="1400" b="1" i="1">
                            <a:latin typeface="Cambria Math" panose="02040503050406030204" pitchFamily="18" charset="0"/>
                            <a:ea typeface="Cambria Math" panose="02040503050406030204" pitchFamily="18" charset="0"/>
                          </a:rPr>
                        </m:ctrlPr>
                      </m:dPr>
                      <m:e>
                        <m:r>
                          <a:rPr lang="en-US" altLang="zh-CN" sz="1400" b="1" i="1">
                            <a:latin typeface="Cambria Math" panose="02040503050406030204" pitchFamily="18" charset="0"/>
                            <a:ea typeface="Cambria Math" panose="02040503050406030204" pitchFamily="18" charset="0"/>
                          </a:rPr>
                          <m:t>𝑩</m:t>
                        </m:r>
                        <m:r>
                          <a:rPr lang="en-US" altLang="zh-CN" sz="1400" b="1" i="1">
                            <a:latin typeface="Cambria Math" panose="02040503050406030204" pitchFamily="18" charset="0"/>
                            <a:ea typeface="Cambria Math" panose="02040503050406030204" pitchFamily="18" charset="0"/>
                          </a:rPr>
                          <m:t>∪</m:t>
                        </m:r>
                        <m:d>
                          <m:dPr>
                            <m:begChr m:val="{"/>
                            <m:endChr m:val="}"/>
                            <m:ctrlPr>
                              <a:rPr lang="en-US" altLang="zh-CN" sz="1400" b="1" i="1">
                                <a:latin typeface="Cambria Math" panose="02040503050406030204" pitchFamily="18" charset="0"/>
                                <a:ea typeface="Cambria Math" panose="02040503050406030204" pitchFamily="18" charset="0"/>
                              </a:rPr>
                            </m:ctrlPr>
                          </m:dPr>
                          <m:e>
                            <m:r>
                              <a:rPr lang="en-US" altLang="zh-CN" sz="1400" b="1" i="1">
                                <a:latin typeface="Cambria Math" panose="02040503050406030204" pitchFamily="18" charset="0"/>
                                <a:ea typeface="Cambria Math" panose="02040503050406030204" pitchFamily="18" charset="0"/>
                              </a:rPr>
                              <m:t>𝒆</m:t>
                            </m:r>
                          </m:e>
                        </m:d>
                      </m:e>
                    </m:d>
                    <m:r>
                      <a:rPr lang="en-US" altLang="zh-CN" sz="1400" b="1" i="1">
                        <a:latin typeface="Cambria Math" panose="02040503050406030204" pitchFamily="18" charset="0"/>
                        <a:ea typeface="Cambria Math" panose="02040503050406030204" pitchFamily="18" charset="0"/>
                      </a:rPr>
                      <m:t>−</m:t>
                    </m:r>
                    <m:r>
                      <a:rPr lang="en-US" altLang="zh-CN" sz="1400" b="1" i="1">
                        <a:latin typeface="Cambria Math" panose="02040503050406030204" pitchFamily="18" charset="0"/>
                        <a:ea typeface="Cambria Math" panose="02040503050406030204" pitchFamily="18" charset="0"/>
                      </a:rPr>
                      <m:t>𝒇</m:t>
                    </m:r>
                    <m:d>
                      <m:dPr>
                        <m:ctrlPr>
                          <a:rPr lang="en-US" altLang="zh-CN" sz="1400" b="1" i="1">
                            <a:latin typeface="Cambria Math" panose="02040503050406030204" pitchFamily="18" charset="0"/>
                            <a:ea typeface="Cambria Math" panose="02040503050406030204" pitchFamily="18" charset="0"/>
                          </a:rPr>
                        </m:ctrlPr>
                      </m:dPr>
                      <m:e>
                        <m:r>
                          <a:rPr lang="en-US" altLang="zh-CN" sz="1400" b="1" i="1">
                            <a:latin typeface="Cambria Math" panose="02040503050406030204" pitchFamily="18" charset="0"/>
                            <a:ea typeface="Cambria Math" panose="02040503050406030204" pitchFamily="18" charset="0"/>
                          </a:rPr>
                          <m:t>𝑩</m:t>
                        </m:r>
                      </m:e>
                    </m:d>
                    <m:r>
                      <a:rPr lang="en-US" altLang="zh-CN" sz="1400" b="1" i="1">
                        <a:latin typeface="Cambria Math" panose="02040503050406030204" pitchFamily="18" charset="0"/>
                        <a:ea typeface="Cambria Math" panose="02040503050406030204" pitchFamily="18" charset="0"/>
                      </a:rPr>
                      <m:t>,</m:t>
                    </m:r>
                    <m:r>
                      <a:rPr lang="en-US" altLang="zh-CN" sz="1400" b="1" i="1">
                        <a:latin typeface="Cambria Math" panose="02040503050406030204" pitchFamily="18" charset="0"/>
                        <a:ea typeface="Cambria Math" panose="02040503050406030204" pitchFamily="18" charset="0"/>
                      </a:rPr>
                      <m:t>𝑨</m:t>
                    </m:r>
                    <m:r>
                      <a:rPr lang="en-US" altLang="zh-CN" sz="1400" b="1" i="1">
                        <a:latin typeface="Cambria Math" panose="02040503050406030204" pitchFamily="18" charset="0"/>
                        <a:ea typeface="Cambria Math" panose="02040503050406030204" pitchFamily="18" charset="0"/>
                      </a:rPr>
                      <m:t>⊆</m:t>
                    </m:r>
                    <m:r>
                      <a:rPr lang="en-US" altLang="zh-CN" sz="1400" b="1" i="1">
                        <a:latin typeface="Cambria Math" panose="02040503050406030204" pitchFamily="18" charset="0"/>
                        <a:ea typeface="Cambria Math" panose="02040503050406030204" pitchFamily="18" charset="0"/>
                      </a:rPr>
                      <m:t>𝑩</m:t>
                    </m:r>
                    <m:r>
                      <a:rPr lang="en-US" altLang="zh-CN" sz="1400" b="1" i="1">
                        <a:latin typeface="Cambria Math" panose="02040503050406030204" pitchFamily="18" charset="0"/>
                        <a:ea typeface="Cambria Math" panose="02040503050406030204" pitchFamily="18" charset="0"/>
                      </a:rPr>
                      <m:t>⊆</m:t>
                    </m:r>
                    <m:r>
                      <a:rPr lang="zh-CN" altLang="en-US" sz="1400" b="1" i="1">
                        <a:latin typeface="Cambria Math" panose="02040503050406030204" pitchFamily="18" charset="0"/>
                        <a:ea typeface="Cambria Math" panose="02040503050406030204" pitchFamily="18" charset="0"/>
                      </a:rPr>
                      <m:t>𝓥</m:t>
                    </m:r>
                    <m:r>
                      <a:rPr lang="en-US" altLang="zh-CN" sz="1400" b="1" i="1">
                        <a:latin typeface="Cambria Math" panose="02040503050406030204" pitchFamily="18" charset="0"/>
                        <a:ea typeface="Cambria Math" panose="02040503050406030204" pitchFamily="18" charset="0"/>
                      </a:rPr>
                      <m:t>, </m:t>
                    </m:r>
                    <m:r>
                      <a:rPr lang="en-US" altLang="zh-CN" sz="1400" b="1" i="1">
                        <a:latin typeface="Cambria Math" panose="02040503050406030204" pitchFamily="18" charset="0"/>
                        <a:ea typeface="Cambria Math" panose="02040503050406030204" pitchFamily="18" charset="0"/>
                      </a:rPr>
                      <m:t>𝒆</m:t>
                    </m:r>
                    <m:r>
                      <a:rPr lang="en-US" altLang="zh-CN" sz="1400" b="1" i="1">
                        <a:latin typeface="Cambria Math" panose="02040503050406030204" pitchFamily="18" charset="0"/>
                        <a:ea typeface="Cambria Math" panose="02040503050406030204" pitchFamily="18" charset="0"/>
                      </a:rPr>
                      <m:t>∈</m:t>
                    </m:r>
                    <m:r>
                      <a:rPr lang="zh-CN" altLang="en-US" sz="1400" b="1" i="1">
                        <a:latin typeface="Cambria Math" panose="02040503050406030204" pitchFamily="18" charset="0"/>
                        <a:ea typeface="Cambria Math" panose="02040503050406030204" pitchFamily="18" charset="0"/>
                      </a:rPr>
                      <m:t>𝓥</m:t>
                    </m:r>
                    <m:r>
                      <a:rPr lang="en-US" altLang="zh-CN" sz="1400" b="1" i="1">
                        <a:latin typeface="Cambria Math" panose="02040503050406030204" pitchFamily="18" charset="0"/>
                        <a:ea typeface="Cambria Math" panose="02040503050406030204" pitchFamily="18" charset="0"/>
                      </a:rPr>
                      <m:t>\</m:t>
                    </m:r>
                    <m:r>
                      <a:rPr lang="en-US" altLang="zh-CN" sz="1400" b="1" i="1">
                        <a:latin typeface="Cambria Math" panose="02040503050406030204" pitchFamily="18" charset="0"/>
                        <a:ea typeface="Cambria Math" panose="02040503050406030204" pitchFamily="18" charset="0"/>
                      </a:rPr>
                      <m:t>𝑩</m:t>
                    </m:r>
                  </m:oMath>
                </a14:m>
                <a:endParaRPr lang="zh-CN" altLang="en-US" sz="1400" b="1" i="1" dirty="0"/>
              </a:p>
            </p:txBody>
          </p:sp>
        </mc:Choice>
        <mc:Fallback xmlns="">
          <p:sp>
            <p:nvSpPr>
              <p:cNvPr id="16" name="文本框 15">
                <a:extLst>
                  <a:ext uri="{FF2B5EF4-FFF2-40B4-BE49-F238E27FC236}">
                    <a16:creationId xmlns:a16="http://schemas.microsoft.com/office/drawing/2014/main" id="{0837E8A7-D025-47F7-B079-243EFFC2A939}"/>
                  </a:ext>
                </a:extLst>
              </p:cNvPr>
              <p:cNvSpPr txBox="1">
                <a:spLocks noRot="1" noChangeAspect="1" noMove="1" noResize="1" noEditPoints="1" noAdjustHandles="1" noChangeArrowheads="1" noChangeShapeType="1" noTextEdit="1"/>
              </p:cNvSpPr>
              <p:nvPr/>
            </p:nvSpPr>
            <p:spPr>
              <a:xfrm>
                <a:off x="2264477" y="1043923"/>
                <a:ext cx="6697302" cy="2316019"/>
              </a:xfrm>
              <a:prstGeom prst="rect">
                <a:avLst/>
              </a:prstGeom>
              <a:blipFill>
                <a:blip r:embed="rId4"/>
                <a:stretch>
                  <a:fillRect b="-779"/>
                </a:stretch>
              </a:blipFill>
              <a:ln w="28575">
                <a:solidFill>
                  <a:srgbClr val="396AA8"/>
                </a:solidFill>
                <a:prstDash val="lgDash"/>
              </a:ln>
            </p:spPr>
            <p:txBody>
              <a:bodyPr/>
              <a:lstStyle/>
              <a:p>
                <a:r>
                  <a:rPr lang="zh-CN" altLang="en-US">
                    <a:noFill/>
                  </a:rPr>
                  <a:t> </a:t>
                </a:r>
              </a:p>
            </p:txBody>
          </p:sp>
        </mc:Fallback>
      </mc:AlternateContent>
      <p:sp>
        <p:nvSpPr>
          <p:cNvPr id="17" name="TextBox 27">
            <a:extLst>
              <a:ext uri="{FF2B5EF4-FFF2-40B4-BE49-F238E27FC236}">
                <a16:creationId xmlns:a16="http://schemas.microsoft.com/office/drawing/2014/main" id="{3BE728E5-A993-4B11-8360-3BB37028EC25}"/>
              </a:ext>
            </a:extLst>
          </p:cNvPr>
          <p:cNvSpPr txBox="1"/>
          <p:nvPr/>
        </p:nvSpPr>
        <p:spPr>
          <a:xfrm>
            <a:off x="2566220" y="3730751"/>
            <a:ext cx="2028119" cy="400110"/>
          </a:xfrm>
          <a:prstGeom prst="rect">
            <a:avLst/>
          </a:prstGeom>
          <a:noFill/>
        </p:spPr>
        <p:txBody>
          <a:bodyPr wrap="none" rtlCol="0">
            <a:spAutoFit/>
          </a:bodyPr>
          <a:lstStyle/>
          <a:p>
            <a:r>
              <a:rPr lang="en-US" altLang="zh-CN" sz="2000" b="1" u="sng" dirty="0">
                <a:solidFill>
                  <a:srgbClr val="2B558E"/>
                </a:solidFill>
                <a:cs typeface="+mn-ea"/>
                <a:sym typeface="+mn-lt"/>
              </a:rPr>
              <a:t>Nonnegativity</a:t>
            </a:r>
            <a:endParaRPr lang="zh-CN" altLang="en-US" sz="2000" b="1" u="sng" dirty="0">
              <a:solidFill>
                <a:srgbClr val="2B558E"/>
              </a:solidFill>
              <a:cs typeface="+mn-ea"/>
              <a:sym typeface="+mn-lt"/>
            </a:endParaRPr>
          </a:p>
        </p:txBody>
      </p:sp>
      <p:sp>
        <p:nvSpPr>
          <p:cNvPr id="18" name="矩形 17">
            <a:extLst>
              <a:ext uri="{FF2B5EF4-FFF2-40B4-BE49-F238E27FC236}">
                <a16:creationId xmlns:a16="http://schemas.microsoft.com/office/drawing/2014/main" id="{652020EF-2812-4008-955B-D1737AA73530}"/>
              </a:ext>
            </a:extLst>
          </p:cNvPr>
          <p:cNvSpPr/>
          <p:nvPr/>
        </p:nvSpPr>
        <p:spPr>
          <a:xfrm>
            <a:off x="2418136" y="3781906"/>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12DDDD50-4743-44C3-86F1-184C5F628028}"/>
                  </a:ext>
                </a:extLst>
              </p:cNvPr>
              <p:cNvSpPr txBox="1"/>
              <p:nvPr/>
            </p:nvSpPr>
            <p:spPr>
              <a:xfrm>
                <a:off x="2488900" y="4040917"/>
                <a:ext cx="6107622" cy="1068049"/>
              </a:xfrm>
              <a:prstGeom prst="rect">
                <a:avLst/>
              </a:prstGeom>
              <a:noFill/>
            </p:spPr>
            <p:txBody>
              <a:bodyPr wrap="square" rtlCol="0">
                <a:spAutoFit/>
              </a:bodyPr>
              <a:lstStyle/>
              <a:p>
                <a:pPr marL="285736" indent="-285736">
                  <a:lnSpc>
                    <a:spcPct val="150000"/>
                  </a:lnSpc>
                  <a:buFont typeface="Wingdings" panose="05000000000000000000" pitchFamily="2" charset="2"/>
                  <a:buChar char="Ø"/>
                </a:pPr>
                <a:r>
                  <a:rPr lang="en-US" altLang="zh-CN" sz="1600" b="1" dirty="0">
                    <a:latin typeface="Cambria" panose="02040503050406030204" pitchFamily="18" charset="0"/>
                  </a:rPr>
                  <a:t>When </a:t>
                </a:r>
                <a14:m>
                  <m:oMath xmlns:m="http://schemas.openxmlformats.org/officeDocument/2006/math">
                    <m:r>
                      <a:rPr lang="en-US" altLang="zh-CN" sz="1600" b="1" i="1">
                        <a:latin typeface="Cambria Math" panose="02040503050406030204" pitchFamily="18" charset="0"/>
                      </a:rPr>
                      <m:t>𝑿</m:t>
                    </m:r>
                    <m:r>
                      <a:rPr lang="en-US" altLang="zh-CN" sz="1600" b="1" i="1">
                        <a:latin typeface="Cambria Math" panose="02040503050406030204" pitchFamily="18" charset="0"/>
                      </a:rPr>
                      <m:t>=</m:t>
                    </m:r>
                    <m:r>
                      <a:rPr lang="zh-CN" altLang="en-US" sz="1600" b="1" dirty="0">
                        <a:latin typeface="Cambria Math" panose="02040503050406030204" pitchFamily="18" charset="0"/>
                      </a:rPr>
                      <m:t>∅</m:t>
                    </m:r>
                  </m:oMath>
                </a14:m>
                <a:r>
                  <a:rPr lang="en-US" altLang="zh-CN" sz="1600" b="1" dirty="0">
                    <a:latin typeface="Cambria" panose="02040503050406030204" pitchFamily="18" charset="0"/>
                  </a:rPr>
                  <a:t>, it is obvious that </a:t>
                </a:r>
                <a14:m>
                  <m:oMath xmlns:m="http://schemas.openxmlformats.org/officeDocument/2006/math">
                    <m:r>
                      <a:rPr lang="en-US" altLang="zh-CN" sz="1600" b="1" i="1">
                        <a:latin typeface="Cambria Math" panose="02040503050406030204" pitchFamily="18" charset="0"/>
                      </a:rPr>
                      <m:t>𝑼</m:t>
                    </m:r>
                    <m:d>
                      <m:dPr>
                        <m:ctrlPr>
                          <a:rPr lang="en-US" altLang="zh-CN" sz="1600" b="1" i="1">
                            <a:latin typeface="Cambria Math" panose="02040503050406030204" pitchFamily="18" charset="0"/>
                          </a:rPr>
                        </m:ctrlPr>
                      </m:dPr>
                      <m:e>
                        <m:r>
                          <a:rPr lang="en-US" altLang="zh-CN" sz="1600" b="1" i="1">
                            <a:latin typeface="Cambria Math" panose="02040503050406030204" pitchFamily="18" charset="0"/>
                          </a:rPr>
                          <m:t>𝑿</m:t>
                        </m:r>
                      </m:e>
                    </m:d>
                    <m:r>
                      <a:rPr lang="en-US" altLang="zh-CN" sz="1600" b="1" i="1">
                        <a:latin typeface="Cambria Math" panose="02040503050406030204" pitchFamily="18" charset="0"/>
                      </a:rPr>
                      <m:t>=</m:t>
                    </m:r>
                    <m:r>
                      <a:rPr lang="en-US" altLang="zh-CN" sz="1600" b="1" i="1">
                        <a:latin typeface="Cambria Math" panose="02040503050406030204" pitchFamily="18" charset="0"/>
                      </a:rPr>
                      <m:t>𝟎</m:t>
                    </m:r>
                  </m:oMath>
                </a14:m>
                <a:r>
                  <a:rPr lang="zh-CN" altLang="en-US" sz="1600" b="1" dirty="0"/>
                  <a:t>。</a:t>
                </a:r>
                <a:endParaRPr lang="en-US" altLang="zh-CN" sz="1600" b="1" dirty="0"/>
              </a:p>
              <a:p>
                <a:pPr marL="285736" indent="-285736">
                  <a:lnSpc>
                    <a:spcPct val="150000"/>
                  </a:lnSpc>
                  <a:buFont typeface="Wingdings" panose="05000000000000000000" pitchFamily="2" charset="2"/>
                  <a:buChar char="Ø"/>
                </a:pPr>
                <a:r>
                  <a:rPr lang="en-US" altLang="zh-CN" sz="1400" b="1" dirty="0">
                    <a:latin typeface="Cambria" panose="02040503050406030204" pitchFamily="18" charset="0"/>
                  </a:rPr>
                  <a:t>Therefore, we only need to prove that </a:t>
                </a:r>
                <a14:m>
                  <m:oMath xmlns:m="http://schemas.openxmlformats.org/officeDocument/2006/math">
                    <m:r>
                      <a:rPr lang="zh-CN" altLang="en-US" sz="1400" b="1" i="1" dirty="0">
                        <a:latin typeface="Cambria Math" panose="02040503050406030204" pitchFamily="18" charset="0"/>
                      </a:rPr>
                      <m:t>𝑼</m:t>
                    </m:r>
                    <m:r>
                      <a:rPr lang="zh-CN" altLang="en-US" sz="1400" b="1" i="1" dirty="0">
                        <a:latin typeface="Cambria Math" panose="02040503050406030204" pitchFamily="18" charset="0"/>
                      </a:rPr>
                      <m:t> (</m:t>
                    </m:r>
                    <m:r>
                      <a:rPr lang="zh-CN" altLang="en-US" sz="1400" b="1" i="1" dirty="0">
                        <a:latin typeface="Cambria Math" panose="02040503050406030204" pitchFamily="18" charset="0"/>
                      </a:rPr>
                      <m:t>𝑿</m:t>
                    </m:r>
                    <m:r>
                      <a:rPr lang="en-US" altLang="zh-CN" sz="1400" b="1" i="1" dirty="0">
                        <a:latin typeface="Cambria Math" panose="02040503050406030204" pitchFamily="18" charset="0"/>
                      </a:rPr>
                      <m:t>)</m:t>
                    </m:r>
                  </m:oMath>
                </a14:m>
                <a:r>
                  <a:rPr lang="en-US" altLang="zh-CN" sz="1400" b="1" dirty="0">
                    <a:latin typeface="Cambria" panose="02040503050406030204" pitchFamily="18" charset="0"/>
                  </a:rPr>
                  <a:t> is monotone, then we can prove its nonnegativity.</a:t>
                </a:r>
                <a:endParaRPr lang="zh-CN" altLang="en-US" sz="1400" b="1" dirty="0">
                  <a:latin typeface="Cambria" panose="02040503050406030204" pitchFamily="18" charset="0"/>
                </a:endParaRPr>
              </a:p>
            </p:txBody>
          </p:sp>
        </mc:Choice>
        <mc:Fallback xmlns="">
          <p:sp>
            <p:nvSpPr>
              <p:cNvPr id="20" name="文本框 19">
                <a:extLst>
                  <a:ext uri="{FF2B5EF4-FFF2-40B4-BE49-F238E27FC236}">
                    <a16:creationId xmlns:a16="http://schemas.microsoft.com/office/drawing/2014/main" id="{12DDDD50-4743-44C3-86F1-184C5F628028}"/>
                  </a:ext>
                </a:extLst>
              </p:cNvPr>
              <p:cNvSpPr txBox="1">
                <a:spLocks noRot="1" noChangeAspect="1" noMove="1" noResize="1" noEditPoints="1" noAdjustHandles="1" noChangeArrowheads="1" noChangeShapeType="1" noTextEdit="1"/>
              </p:cNvSpPr>
              <p:nvPr/>
            </p:nvSpPr>
            <p:spPr>
              <a:xfrm>
                <a:off x="2488900" y="4040917"/>
                <a:ext cx="6107622" cy="1068049"/>
              </a:xfrm>
              <a:prstGeom prst="rect">
                <a:avLst/>
              </a:prstGeom>
              <a:blipFill>
                <a:blip r:embed="rId5"/>
                <a:stretch>
                  <a:fillRect l="-399" r="-798" b="-4571"/>
                </a:stretch>
              </a:blipFill>
            </p:spPr>
            <p:txBody>
              <a:bodyPr/>
              <a:lstStyle/>
              <a:p>
                <a:r>
                  <a:rPr lang="zh-CN" altLang="en-US">
                    <a:noFill/>
                  </a:rPr>
                  <a:t> </a:t>
                </a:r>
              </a:p>
            </p:txBody>
          </p:sp>
        </mc:Fallback>
      </mc:AlternateContent>
      <p:sp>
        <p:nvSpPr>
          <p:cNvPr id="21" name="TextBox 77">
            <a:extLst>
              <a:ext uri="{FF2B5EF4-FFF2-40B4-BE49-F238E27FC236}">
                <a16:creationId xmlns:a16="http://schemas.microsoft.com/office/drawing/2014/main" id="{9EAB2001-FC42-4C2A-8A00-EB7333360B50}"/>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22" name="TextBox 27">
            <a:extLst>
              <a:ext uri="{FF2B5EF4-FFF2-40B4-BE49-F238E27FC236}">
                <a16:creationId xmlns:a16="http://schemas.microsoft.com/office/drawing/2014/main" id="{90033E9A-C8BC-4BF6-AD1F-83D0390AAFC7}"/>
              </a:ext>
            </a:extLst>
          </p:cNvPr>
          <p:cNvSpPr txBox="1"/>
          <p:nvPr/>
        </p:nvSpPr>
        <p:spPr>
          <a:xfrm>
            <a:off x="2597794" y="431564"/>
            <a:ext cx="4283160" cy="400110"/>
          </a:xfrm>
          <a:prstGeom prst="rect">
            <a:avLst/>
          </a:prstGeom>
          <a:noFill/>
        </p:spPr>
        <p:txBody>
          <a:bodyPr wrap="none" rtlCol="0">
            <a:spAutoFit/>
          </a:bodyPr>
          <a:lstStyle/>
          <a:p>
            <a:r>
              <a:rPr lang="en-US" altLang="zh-CN" sz="2000" b="1" u="sng" dirty="0">
                <a:solidFill>
                  <a:srgbClr val="2B558E"/>
                </a:solidFill>
                <a:cs typeface="+mn-ea"/>
                <a:sym typeface="+mn-lt"/>
              </a:rPr>
              <a:t>Properties of objective function</a:t>
            </a:r>
            <a:endParaRPr lang="zh-CN" altLang="en-US" sz="2000" b="1" u="sng" dirty="0">
              <a:solidFill>
                <a:srgbClr val="2B558E"/>
              </a:solidFill>
              <a:cs typeface="+mn-ea"/>
              <a:sym typeface="+mn-lt"/>
            </a:endParaRPr>
          </a:p>
        </p:txBody>
      </p:sp>
      <p:sp>
        <p:nvSpPr>
          <p:cNvPr id="30" name="矩形 29">
            <a:extLst>
              <a:ext uri="{FF2B5EF4-FFF2-40B4-BE49-F238E27FC236}">
                <a16:creationId xmlns:a16="http://schemas.microsoft.com/office/drawing/2014/main" id="{D53AAEFF-12E3-49E5-B5A5-9E59112DC748}"/>
              </a:ext>
            </a:extLst>
          </p:cNvPr>
          <p:cNvSpPr/>
          <p:nvPr/>
        </p:nvSpPr>
        <p:spPr>
          <a:xfrm>
            <a:off x="2449708" y="482721"/>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Tree>
    <p:extLst>
      <p:ext uri="{BB962C8B-B14F-4D97-AF65-F5344CB8AC3E}">
        <p14:creationId xmlns:p14="http://schemas.microsoft.com/office/powerpoint/2010/main" val="852998159"/>
      </p:ext>
    </p:extLst>
  </p:cSld>
  <p:clrMapOvr>
    <a:masterClrMapping/>
  </p:clrMapOvr>
  <p:transition spd="med" advTm="10159">
    <p:cover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圆角 29">
            <a:extLst>
              <a:ext uri="{FF2B5EF4-FFF2-40B4-BE49-F238E27FC236}">
                <a16:creationId xmlns:a16="http://schemas.microsoft.com/office/drawing/2014/main" id="{B74D00CB-5A16-42FB-9BDE-7555F50BEE69}"/>
              </a:ext>
            </a:extLst>
          </p:cNvPr>
          <p:cNvSpPr/>
          <p:nvPr/>
        </p:nvSpPr>
        <p:spPr>
          <a:xfrm>
            <a:off x="2768716" y="4842221"/>
            <a:ext cx="2441694" cy="398466"/>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35995" y="4225652"/>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TextBox 27">
            <a:extLst>
              <a:ext uri="{FF2B5EF4-FFF2-40B4-BE49-F238E27FC236}">
                <a16:creationId xmlns:a16="http://schemas.microsoft.com/office/drawing/2014/main" id="{9B64AD5E-834F-4A0B-8381-11E46B11E58B}"/>
              </a:ext>
            </a:extLst>
          </p:cNvPr>
          <p:cNvSpPr txBox="1"/>
          <p:nvPr/>
        </p:nvSpPr>
        <p:spPr>
          <a:xfrm>
            <a:off x="2699794" y="845154"/>
            <a:ext cx="1929182" cy="400110"/>
          </a:xfrm>
          <a:prstGeom prst="rect">
            <a:avLst/>
          </a:prstGeom>
          <a:noFill/>
        </p:spPr>
        <p:txBody>
          <a:bodyPr wrap="none" rtlCol="0">
            <a:spAutoFit/>
          </a:bodyPr>
          <a:lstStyle/>
          <a:p>
            <a:r>
              <a:rPr lang="en-US" altLang="zh-CN" sz="2000" b="1" u="sng" dirty="0">
                <a:solidFill>
                  <a:srgbClr val="2B558E"/>
                </a:solidFill>
                <a:cs typeface="+mn-ea"/>
                <a:sym typeface="+mn-lt"/>
              </a:rPr>
              <a:t>Monotonicity</a:t>
            </a:r>
            <a:endParaRPr lang="zh-CN" altLang="en-US" sz="2000" b="1" u="sng" dirty="0">
              <a:solidFill>
                <a:srgbClr val="2B558E"/>
              </a:solidFill>
              <a:cs typeface="+mn-ea"/>
              <a:sym typeface="+mn-lt"/>
            </a:endParaRPr>
          </a:p>
        </p:txBody>
      </p:sp>
      <p:sp>
        <p:nvSpPr>
          <p:cNvPr id="16" name="矩形 15">
            <a:extLst>
              <a:ext uri="{FF2B5EF4-FFF2-40B4-BE49-F238E27FC236}">
                <a16:creationId xmlns:a16="http://schemas.microsoft.com/office/drawing/2014/main" id="{64D01E50-DD13-4EAD-8B5F-77D8566901A5}"/>
              </a:ext>
            </a:extLst>
          </p:cNvPr>
          <p:cNvSpPr/>
          <p:nvPr/>
        </p:nvSpPr>
        <p:spPr>
          <a:xfrm>
            <a:off x="2551710" y="896310"/>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graphicFrame>
        <p:nvGraphicFramePr>
          <p:cNvPr id="5" name="对象 4">
            <a:extLst>
              <a:ext uri="{FF2B5EF4-FFF2-40B4-BE49-F238E27FC236}">
                <a16:creationId xmlns:a16="http://schemas.microsoft.com/office/drawing/2014/main" id="{48D621B3-4C76-4142-8D32-6B33C24A4163}"/>
              </a:ext>
            </a:extLst>
          </p:cNvPr>
          <p:cNvGraphicFramePr>
            <a:graphicFrameLocks noChangeAspect="1"/>
          </p:cNvGraphicFramePr>
          <p:nvPr>
            <p:extLst>
              <p:ext uri="{D42A27DB-BD31-4B8C-83A1-F6EECF244321}">
                <p14:modId xmlns:p14="http://schemas.microsoft.com/office/powerpoint/2010/main" val="1342657833"/>
              </p:ext>
            </p:extLst>
          </p:nvPr>
        </p:nvGraphicFramePr>
        <p:xfrm>
          <a:off x="5364398" y="2673080"/>
          <a:ext cx="3529013" cy="1762126"/>
        </p:xfrm>
        <a:graphic>
          <a:graphicData uri="http://schemas.openxmlformats.org/presentationml/2006/ole">
            <mc:AlternateContent xmlns:mc="http://schemas.openxmlformats.org/markup-compatibility/2006">
              <mc:Choice xmlns:v="urn:schemas-microsoft-com:vml" Requires="v">
                <p:oleObj spid="_x0000_s21591" name="Visio" r:id="rId5" imgW="3862378" imgH="1933641" progId="Visio.Drawing.15">
                  <p:embed/>
                </p:oleObj>
              </mc:Choice>
              <mc:Fallback>
                <p:oleObj name="Visio" r:id="rId5" imgW="3862378" imgH="1933641" progId="Visio.Drawing.15">
                  <p:embed/>
                  <p:pic>
                    <p:nvPicPr>
                      <p:cNvPr id="5" name="对象 4">
                        <a:extLst>
                          <a:ext uri="{FF2B5EF4-FFF2-40B4-BE49-F238E27FC236}">
                            <a16:creationId xmlns:a16="http://schemas.microsoft.com/office/drawing/2014/main" id="{48D621B3-4C76-4142-8D32-6B33C24A41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398" y="2673080"/>
                        <a:ext cx="3529013" cy="1762126"/>
                      </a:xfrm>
                      <a:prstGeom prst="rect">
                        <a:avLst/>
                      </a:prstGeom>
                      <a:noFill/>
                      <a:ln w="19050">
                        <a:solidFill>
                          <a:srgbClr val="396AA8"/>
                        </a:solidFill>
                        <a:prstDash val="lgDash"/>
                      </a:ln>
                    </p:spPr>
                  </p:pic>
                </p:oleObj>
              </mc:Fallback>
            </mc:AlternateContent>
          </a:graphicData>
        </a:graphic>
      </p:graphicFrame>
      <p:sp>
        <p:nvSpPr>
          <p:cNvPr id="6" name="矩形 5">
            <a:extLst>
              <a:ext uri="{FF2B5EF4-FFF2-40B4-BE49-F238E27FC236}">
                <a16:creationId xmlns:a16="http://schemas.microsoft.com/office/drawing/2014/main" id="{3D324502-401D-4FB2-847A-75724348A00C}"/>
              </a:ext>
            </a:extLst>
          </p:cNvPr>
          <p:cNvSpPr/>
          <p:nvPr/>
        </p:nvSpPr>
        <p:spPr>
          <a:xfrm>
            <a:off x="5026408" y="4496520"/>
            <a:ext cx="4204997" cy="261610"/>
          </a:xfrm>
          <a:prstGeom prst="rect">
            <a:avLst/>
          </a:prstGeom>
        </p:spPr>
        <p:txBody>
          <a:bodyPr wrap="none">
            <a:spAutoFit/>
          </a:bodyPr>
          <a:lstStyle/>
          <a:p>
            <a:r>
              <a:rPr lang="en-US" altLang="zh-CN" sz="1100" b="1" dirty="0">
                <a:solidFill>
                  <a:srgbClr val="FF0000"/>
                </a:solidFill>
                <a:latin typeface="Cambria" panose="02040503050406030204" pitchFamily="18" charset="0"/>
                <a:cs typeface="Times New Roman" panose="02020603050405020304" pitchFamily="18" charset="0"/>
              </a:rPr>
              <a:t>Probability gain and probability loss in different time periods.</a:t>
            </a:r>
            <a:endParaRPr lang="zh-CN" altLang="en-US" sz="1100" b="1" dirty="0">
              <a:solidFill>
                <a:srgbClr val="FF0000"/>
              </a:solidFill>
              <a:latin typeface="Cambria" panose="02040503050406030204" pitchFamily="18" charset="0"/>
            </a:endParaRPr>
          </a:p>
        </p:txBody>
      </p:sp>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2811069F-F18C-4C8D-8022-295FB848665C}"/>
                  </a:ext>
                </a:extLst>
              </p:cNvPr>
              <p:cNvSpPr txBox="1"/>
              <p:nvPr/>
            </p:nvSpPr>
            <p:spPr>
              <a:xfrm>
                <a:off x="2409424" y="2614920"/>
                <a:ext cx="2780516" cy="1997085"/>
              </a:xfrm>
              <a:prstGeom prst="rect">
                <a:avLst/>
              </a:prstGeom>
              <a:noFill/>
            </p:spPr>
            <p:txBody>
              <a:bodyPr wrap="square" rtlCol="0">
                <a:spAutoFit/>
              </a:bodyPr>
              <a:lstStyle/>
              <a:p>
                <a:pPr marL="285736" indent="-285736" algn="just">
                  <a:lnSpc>
                    <a:spcPct val="150000"/>
                  </a:lnSpc>
                  <a:buFont typeface="Wingdings" panose="05000000000000000000" pitchFamily="2" charset="2"/>
                  <a:buChar char="Ø"/>
                </a:pPr>
                <a:r>
                  <a:rPr lang="en-US" altLang="zh-CN" sz="1200" b="1" dirty="0">
                    <a:latin typeface="Cambria" panose="02040503050406030204" pitchFamily="18" charset="0"/>
                  </a:rPr>
                  <a:t>By analyzing the benefits and incidental utility loss of charging behavior, it is found that although charging behavior can lead to utility loss, it always makes </a:t>
                </a:r>
                <a14:m>
                  <m:oMath xmlns:m="http://schemas.openxmlformats.org/officeDocument/2006/math">
                    <m:r>
                      <a:rPr lang="en-US" altLang="zh-CN" sz="1200" b="1" i="1">
                        <a:latin typeface="Cambria Math" panose="02040503050406030204" pitchFamily="18" charset="0"/>
                      </a:rPr>
                      <m:t>𝓤</m:t>
                    </m:r>
                    <m:r>
                      <a:rPr lang="en-US" altLang="zh-CN" sz="1200" b="1" i="1">
                        <a:latin typeface="Cambria Math" panose="02040503050406030204" pitchFamily="18" charset="0"/>
                      </a:rPr>
                      <m:t>(</m:t>
                    </m:r>
                    <m:r>
                      <a:rPr lang="en-US" altLang="zh-CN" sz="1200" b="1" i="1">
                        <a:latin typeface="Cambria Math" panose="02040503050406030204" pitchFamily="18" charset="0"/>
                      </a:rPr>
                      <m:t>𝑿</m:t>
                    </m:r>
                    <m:r>
                      <a:rPr lang="en-US" altLang="zh-CN" sz="1200" b="1" i="1">
                        <a:latin typeface="Cambria Math" panose="02040503050406030204" pitchFamily="18" charset="0"/>
                      </a:rPr>
                      <m:t>)</m:t>
                    </m:r>
                  </m:oMath>
                </a14:m>
                <a:r>
                  <a:rPr lang="zh-CN" altLang="en-US" sz="1200" b="1" dirty="0">
                    <a:latin typeface="Cambria" panose="02040503050406030204" pitchFamily="18" charset="0"/>
                  </a:rPr>
                  <a:t> </a:t>
                </a:r>
                <a:r>
                  <a:rPr lang="en-US" altLang="zh-CN" sz="1200" b="1" dirty="0">
                    <a:latin typeface="Cambria" panose="02040503050406030204" pitchFamily="18" charset="0"/>
                  </a:rPr>
                  <a:t>monotonically increase, that is to say</a:t>
                </a:r>
                <a:endParaRPr lang="zh-CN" altLang="en-US" sz="1200" b="1" dirty="0">
                  <a:latin typeface="Cambria" panose="02040503050406030204" pitchFamily="18" charset="0"/>
                </a:endParaRPr>
              </a:p>
            </p:txBody>
          </p:sp>
        </mc:Choice>
        <mc:Fallback xmlns="">
          <p:sp>
            <p:nvSpPr>
              <p:cNvPr id="22" name="文本框 21">
                <a:extLst>
                  <a:ext uri="{FF2B5EF4-FFF2-40B4-BE49-F238E27FC236}">
                    <a16:creationId xmlns:a16="http://schemas.microsoft.com/office/drawing/2014/main" id="{2811069F-F18C-4C8D-8022-295FB848665C}"/>
                  </a:ext>
                </a:extLst>
              </p:cNvPr>
              <p:cNvSpPr txBox="1">
                <a:spLocks noRot="1" noChangeAspect="1" noMove="1" noResize="1" noEditPoints="1" noAdjustHandles="1" noChangeArrowheads="1" noChangeShapeType="1" noTextEdit="1"/>
              </p:cNvSpPr>
              <p:nvPr/>
            </p:nvSpPr>
            <p:spPr>
              <a:xfrm>
                <a:off x="2409424" y="2614920"/>
                <a:ext cx="2780516" cy="1997085"/>
              </a:xfrm>
              <a:prstGeom prst="rect">
                <a:avLst/>
              </a:prstGeom>
              <a:blipFill>
                <a:blip r:embed="rId7"/>
                <a:stretch>
                  <a:fillRect r="-219" b="-15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矩形 1">
                <a:extLst>
                  <a:ext uri="{FF2B5EF4-FFF2-40B4-BE49-F238E27FC236}">
                    <a16:creationId xmlns:a16="http://schemas.microsoft.com/office/drawing/2014/main" id="{15CE1C1F-2215-400B-AE71-9B5CC8794559}"/>
                  </a:ext>
                </a:extLst>
              </p:cNvPr>
              <p:cNvSpPr/>
              <p:nvPr/>
            </p:nvSpPr>
            <p:spPr>
              <a:xfrm>
                <a:off x="2848193" y="4842220"/>
                <a:ext cx="229235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𝒰</m:t>
                      </m:r>
                      <m:r>
                        <a:rPr lang="en-US" altLang="zh-CN" i="1">
                          <a:latin typeface="Cambria Math" panose="02040503050406030204" pitchFamily="18" charset="0"/>
                        </a:rPr>
                        <m:t>(</m:t>
                      </m:r>
                      <m:r>
                        <a:rPr lang="en-US" altLang="zh-CN" i="1">
                          <a:latin typeface="Cambria Math" panose="02040503050406030204" pitchFamily="18" charset="0"/>
                        </a:rPr>
                        <m:t>𝑋</m:t>
                      </m:r>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𝑥</m:t>
                          </m:r>
                        </m:e>
                        <m:sub>
                          <m:r>
                            <a:rPr lang="en-US" altLang="zh-CN" i="1">
                              <a:latin typeface="Cambria Math" panose="02040503050406030204" pitchFamily="18" charset="0"/>
                            </a:rPr>
                            <m:t>𝑘</m:t>
                          </m:r>
                        </m:sub>
                      </m:sSub>
                      <m:r>
                        <a:rPr lang="en-US" altLang="zh-CN" i="1">
                          <a:latin typeface="Cambria Math" panose="02040503050406030204" pitchFamily="18" charset="0"/>
                        </a:rPr>
                        <m:t>})≥</m:t>
                      </m:r>
                      <m:r>
                        <a:rPr lang="en-US" altLang="zh-CN" i="1">
                          <a:latin typeface="Cambria Math" panose="02040503050406030204" pitchFamily="18" charset="0"/>
                        </a:rPr>
                        <m:t>𝒰</m:t>
                      </m:r>
                      <m:r>
                        <a:rPr lang="en-US" altLang="zh-CN" i="1">
                          <a:latin typeface="Cambria Math" panose="02040503050406030204" pitchFamily="18" charset="0"/>
                        </a:rPr>
                        <m:t>(</m:t>
                      </m:r>
                      <m:r>
                        <a:rPr lang="en-US" altLang="zh-CN" i="1">
                          <a:latin typeface="Cambria Math" panose="02040503050406030204" pitchFamily="18" charset="0"/>
                        </a:rPr>
                        <m:t>𝑋</m:t>
                      </m:r>
                      <m:r>
                        <a:rPr lang="en-US" altLang="zh-CN" i="1">
                          <a:latin typeface="Cambria Math" panose="02040503050406030204" pitchFamily="18" charset="0"/>
                        </a:rPr>
                        <m:t>)</m:t>
                      </m:r>
                    </m:oMath>
                  </m:oMathPara>
                </a14:m>
                <a:endParaRPr lang="zh-CN" altLang="en-US" dirty="0"/>
              </a:p>
            </p:txBody>
          </p:sp>
        </mc:Choice>
        <mc:Fallback xmlns="">
          <p:sp>
            <p:nvSpPr>
              <p:cNvPr id="2" name="矩形 1">
                <a:extLst>
                  <a:ext uri="{FF2B5EF4-FFF2-40B4-BE49-F238E27FC236}">
                    <a16:creationId xmlns:a16="http://schemas.microsoft.com/office/drawing/2014/main" id="{15CE1C1F-2215-400B-AE71-9B5CC8794559}"/>
                  </a:ext>
                </a:extLst>
              </p:cNvPr>
              <p:cNvSpPr>
                <a:spLocks noRot="1" noChangeAspect="1" noMove="1" noResize="1" noEditPoints="1" noAdjustHandles="1" noChangeArrowheads="1" noChangeShapeType="1" noTextEdit="1"/>
              </p:cNvSpPr>
              <p:nvPr/>
            </p:nvSpPr>
            <p:spPr>
              <a:xfrm>
                <a:off x="2848193" y="4842220"/>
                <a:ext cx="2292359" cy="369332"/>
              </a:xfrm>
              <a:prstGeom prst="rect">
                <a:avLst/>
              </a:prstGeom>
              <a:blipFill>
                <a:blip r:embed="rId8"/>
                <a:stretch>
                  <a:fillRect b="-1639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DAD3898B-708E-471D-B4E8-68F1ACDC9DD3}"/>
                  </a:ext>
                </a:extLst>
              </p:cNvPr>
              <p:cNvSpPr txBox="1"/>
              <p:nvPr/>
            </p:nvSpPr>
            <p:spPr>
              <a:xfrm>
                <a:off x="5696337" y="4819449"/>
                <a:ext cx="3015474" cy="377026"/>
              </a:xfrm>
              <a:prstGeom prst="rect">
                <a:avLst/>
              </a:prstGeom>
              <a:noFill/>
            </p:spPr>
            <p:txBody>
              <a:bodyPr wrap="square" rtlCol="0">
                <a:spAutoFit/>
              </a:bodyPr>
              <a:lstStyle/>
              <a:p>
                <a:pPr marL="285736" indent="-285736">
                  <a:lnSpc>
                    <a:spcPct val="150000"/>
                  </a:lnSpc>
                  <a:buFont typeface="Wingdings" panose="05000000000000000000" pitchFamily="2" charset="2"/>
                  <a:buChar char="Ø"/>
                </a:pPr>
                <a:r>
                  <a:rPr lang="en-US" altLang="zh-CN" sz="1400" b="1" dirty="0">
                    <a:latin typeface="Cambria" panose="02040503050406030204" pitchFamily="18" charset="0"/>
                  </a:rPr>
                  <a:t>Therefore, </a:t>
                </a:r>
                <a14:m>
                  <m:oMath xmlns:m="http://schemas.openxmlformats.org/officeDocument/2006/math">
                    <m:r>
                      <a:rPr lang="en-US" altLang="zh-CN" sz="1400" b="1" i="1">
                        <a:latin typeface="Cambria Math" panose="02040503050406030204" pitchFamily="18" charset="0"/>
                      </a:rPr>
                      <m:t>𝑼</m:t>
                    </m:r>
                    <m:d>
                      <m:dPr>
                        <m:ctrlPr>
                          <a:rPr lang="en-US" altLang="zh-CN" sz="1400" b="1" i="1">
                            <a:latin typeface="Cambria Math" panose="02040503050406030204" pitchFamily="18" charset="0"/>
                          </a:rPr>
                        </m:ctrlPr>
                      </m:dPr>
                      <m:e>
                        <m:r>
                          <a:rPr lang="en-US" altLang="zh-CN" sz="1400" b="1" i="1">
                            <a:latin typeface="Cambria Math" panose="02040503050406030204" pitchFamily="18" charset="0"/>
                          </a:rPr>
                          <m:t>𝑿</m:t>
                        </m:r>
                      </m:e>
                    </m:d>
                  </m:oMath>
                </a14:m>
                <a:r>
                  <a:rPr lang="zh-CN" altLang="en-US" sz="1400" b="1" dirty="0"/>
                  <a:t> </a:t>
                </a:r>
                <a:r>
                  <a:rPr lang="en-US" altLang="zh-CN" sz="1400" b="1" dirty="0">
                    <a:latin typeface="Cambria" panose="02040503050406030204" pitchFamily="18" charset="0"/>
                  </a:rPr>
                  <a:t>is monotone. </a:t>
                </a:r>
                <a:endParaRPr lang="zh-CN" altLang="en-US" sz="1400" b="1" dirty="0">
                  <a:latin typeface="Cambria" panose="02040503050406030204" pitchFamily="18" charset="0"/>
                </a:endParaRPr>
              </a:p>
            </p:txBody>
          </p:sp>
        </mc:Choice>
        <mc:Fallback xmlns="">
          <p:sp>
            <p:nvSpPr>
              <p:cNvPr id="31" name="文本框 30">
                <a:extLst>
                  <a:ext uri="{FF2B5EF4-FFF2-40B4-BE49-F238E27FC236}">
                    <a16:creationId xmlns:a16="http://schemas.microsoft.com/office/drawing/2014/main" id="{DAD3898B-708E-471D-B4E8-68F1ACDC9DD3}"/>
                  </a:ext>
                </a:extLst>
              </p:cNvPr>
              <p:cNvSpPr txBox="1">
                <a:spLocks noRot="1" noChangeAspect="1" noMove="1" noResize="1" noEditPoints="1" noAdjustHandles="1" noChangeArrowheads="1" noChangeShapeType="1" noTextEdit="1"/>
              </p:cNvSpPr>
              <p:nvPr/>
            </p:nvSpPr>
            <p:spPr>
              <a:xfrm>
                <a:off x="5696337" y="4819449"/>
                <a:ext cx="3015474" cy="377026"/>
              </a:xfrm>
              <a:prstGeom prst="rect">
                <a:avLst/>
              </a:prstGeom>
              <a:blipFill>
                <a:blip r:embed="rId9"/>
                <a:stretch>
                  <a:fillRect l="-202" b="-147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流程图: 过程 31">
                <a:extLst>
                  <a:ext uri="{FF2B5EF4-FFF2-40B4-BE49-F238E27FC236}">
                    <a16:creationId xmlns:a16="http://schemas.microsoft.com/office/drawing/2014/main" id="{BAEAAE5C-2952-4464-9C77-E1DEBB173290}"/>
                  </a:ext>
                </a:extLst>
              </p:cNvPr>
              <p:cNvSpPr/>
              <p:nvPr/>
            </p:nvSpPr>
            <p:spPr>
              <a:xfrm>
                <a:off x="7190218" y="2016569"/>
                <a:ext cx="1129417" cy="400110"/>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altLang="zh-CN" sz="1400" b="1" i="1">
                              <a:solidFill>
                                <a:schemeClr val="tx1"/>
                              </a:solidFill>
                              <a:latin typeface="Cambria Math" panose="02040503050406030204" pitchFamily="18" charset="0"/>
                            </a:rPr>
                          </m:ctrlPr>
                        </m:sSubSupPr>
                        <m:e>
                          <m:r>
                            <a:rPr lang="en-US" altLang="zh-CN" sz="1400" b="1" i="1">
                              <a:solidFill>
                                <a:schemeClr val="tx1"/>
                              </a:solidFill>
                              <a:latin typeface="Cambria Math" panose="02040503050406030204" pitchFamily="18" charset="0"/>
                            </a:rPr>
                            <m:t>𝑼</m:t>
                          </m:r>
                        </m:e>
                        <m:sub>
                          <m:r>
                            <a:rPr lang="en-US" altLang="zh-CN" sz="1400" b="1" i="1">
                              <a:solidFill>
                                <a:schemeClr val="tx1"/>
                              </a:solidFill>
                              <a:latin typeface="Cambria Math" panose="02040503050406030204" pitchFamily="18" charset="0"/>
                            </a:rPr>
                            <m:t>𝒊</m:t>
                          </m:r>
                        </m:sub>
                        <m:sup>
                          <m:r>
                            <a:rPr lang="en-US" altLang="zh-CN" sz="1400" b="1" i="1">
                              <a:solidFill>
                                <a:schemeClr val="tx1"/>
                              </a:solidFill>
                              <a:latin typeface="Cambria Math" panose="02040503050406030204" pitchFamily="18" charset="0"/>
                            </a:rPr>
                            <m:t>′</m:t>
                          </m:r>
                        </m:sup>
                      </m:sSubSup>
                      <m:r>
                        <a:rPr lang="en-US" altLang="zh-CN" sz="1400" b="1" i="1">
                          <a:solidFill>
                            <a:schemeClr val="tx1"/>
                          </a:solidFill>
                          <a:latin typeface="Cambria Math" panose="02040503050406030204" pitchFamily="18" charset="0"/>
                        </a:rPr>
                        <m:t>(</m:t>
                      </m:r>
                      <m:r>
                        <a:rPr lang="en-US" altLang="zh-CN" sz="1400" b="1" i="1">
                          <a:solidFill>
                            <a:schemeClr val="tx1"/>
                          </a:solidFill>
                          <a:latin typeface="Cambria Math" panose="02040503050406030204" pitchFamily="18" charset="0"/>
                        </a:rPr>
                        <m:t>𝑿</m:t>
                      </m:r>
                      <m:r>
                        <a:rPr lang="en-US" altLang="zh-CN" sz="1400" b="1" i="1">
                          <a:solidFill>
                            <a:schemeClr val="tx1"/>
                          </a:solidFill>
                          <a:latin typeface="Cambria Math" panose="02040503050406030204" pitchFamily="18" charset="0"/>
                        </a:rPr>
                        <m:t>)</m:t>
                      </m:r>
                    </m:oMath>
                  </m:oMathPara>
                </a14:m>
                <a:endParaRPr lang="zh-CN" altLang="en-US" sz="1400" b="1" dirty="0">
                  <a:solidFill>
                    <a:schemeClr val="tx1"/>
                  </a:solidFill>
                </a:endParaRPr>
              </a:p>
            </p:txBody>
          </p:sp>
        </mc:Choice>
        <mc:Fallback xmlns="">
          <p:sp>
            <p:nvSpPr>
              <p:cNvPr id="32" name="流程图: 过程 31">
                <a:extLst>
                  <a:ext uri="{FF2B5EF4-FFF2-40B4-BE49-F238E27FC236}">
                    <a16:creationId xmlns:a16="http://schemas.microsoft.com/office/drawing/2014/main" id="{BAEAAE5C-2952-4464-9C77-E1DEBB173290}"/>
                  </a:ext>
                </a:extLst>
              </p:cNvPr>
              <p:cNvSpPr>
                <a:spLocks noRot="1" noChangeAspect="1" noMove="1" noResize="1" noEditPoints="1" noAdjustHandles="1" noChangeArrowheads="1" noChangeShapeType="1" noTextEdit="1"/>
              </p:cNvSpPr>
              <p:nvPr/>
            </p:nvSpPr>
            <p:spPr>
              <a:xfrm>
                <a:off x="7190218" y="2016569"/>
                <a:ext cx="1129417" cy="400110"/>
              </a:xfrm>
              <a:prstGeom prst="flowChartProcess">
                <a:avLst/>
              </a:prstGeom>
              <a:blipFill>
                <a:blip r:embed="rId10"/>
                <a:stretch>
                  <a:fillRect/>
                </a:stretch>
              </a:blipFill>
              <a:ln w="19050">
                <a:solidFill>
                  <a:srgbClr val="396AA8"/>
                </a:solidFill>
              </a:ln>
            </p:spPr>
            <p:txBody>
              <a:bodyPr/>
              <a:lstStyle/>
              <a:p>
                <a:r>
                  <a:rPr lang="zh-CN" altLang="en-US">
                    <a:noFill/>
                  </a:rPr>
                  <a:t> </a:t>
                </a:r>
              </a:p>
            </p:txBody>
          </p:sp>
        </mc:Fallback>
      </mc:AlternateContent>
      <p:cxnSp>
        <p:nvCxnSpPr>
          <p:cNvPr id="33" name="直接箭头连接符 32">
            <a:extLst>
              <a:ext uri="{FF2B5EF4-FFF2-40B4-BE49-F238E27FC236}">
                <a16:creationId xmlns:a16="http://schemas.microsoft.com/office/drawing/2014/main" id="{F839CAD3-A92C-4BA7-A2E5-51B05DEB9564}"/>
              </a:ext>
            </a:extLst>
          </p:cNvPr>
          <p:cNvCxnSpPr>
            <a:cxnSpLocks/>
            <a:stCxn id="32" idx="1"/>
            <a:endCxn id="34" idx="3"/>
          </p:cNvCxnSpPr>
          <p:nvPr/>
        </p:nvCxnSpPr>
        <p:spPr>
          <a:xfrm flipH="1">
            <a:off x="4115939" y="2216622"/>
            <a:ext cx="307427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流程图: 过程 33">
                <a:extLst>
                  <a:ext uri="{FF2B5EF4-FFF2-40B4-BE49-F238E27FC236}">
                    <a16:creationId xmlns:a16="http://schemas.microsoft.com/office/drawing/2014/main" id="{22F75E57-25FA-4200-97B5-073A3720628A}"/>
                  </a:ext>
                </a:extLst>
              </p:cNvPr>
              <p:cNvSpPr/>
              <p:nvPr/>
            </p:nvSpPr>
            <p:spPr>
              <a:xfrm>
                <a:off x="2986524" y="2016569"/>
                <a:ext cx="1129417" cy="400110"/>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CN" sz="1400" b="1" i="1">
                          <a:solidFill>
                            <a:schemeClr val="tx1"/>
                          </a:solidFill>
                          <a:latin typeface="Cambria Math" panose="02040503050406030204" pitchFamily="18" charset="0"/>
                        </a:rPr>
                        <m:t>𝒉</m:t>
                      </m:r>
                      <m:r>
                        <a:rPr lang="en-US" altLang="zh-CN" sz="1400" b="1" i="1">
                          <a:solidFill>
                            <a:schemeClr val="tx1"/>
                          </a:solidFill>
                          <a:latin typeface="Cambria Math" panose="02040503050406030204" pitchFamily="18" charset="0"/>
                        </a:rPr>
                        <m:t>(</m:t>
                      </m:r>
                      <m:r>
                        <a:rPr lang="en-US" altLang="zh-CN" sz="1400" b="1" i="1">
                          <a:solidFill>
                            <a:schemeClr val="tx1"/>
                          </a:solidFill>
                          <a:latin typeface="Cambria Math" panose="02040503050406030204" pitchFamily="18" charset="0"/>
                        </a:rPr>
                        <m:t>𝓤</m:t>
                      </m:r>
                      <m:r>
                        <a:rPr lang="en-US" altLang="zh-CN" sz="1400" b="1" i="1">
                          <a:solidFill>
                            <a:schemeClr val="tx1"/>
                          </a:solidFill>
                          <a:latin typeface="Cambria Math" panose="02040503050406030204" pitchFamily="18" charset="0"/>
                        </a:rPr>
                        <m:t>(</m:t>
                      </m:r>
                      <m:r>
                        <a:rPr lang="en-US" altLang="zh-CN" sz="1400" b="1" i="1">
                          <a:solidFill>
                            <a:schemeClr val="tx1"/>
                          </a:solidFill>
                          <a:latin typeface="Cambria Math" panose="02040503050406030204" pitchFamily="18" charset="0"/>
                        </a:rPr>
                        <m:t>𝑿</m:t>
                      </m:r>
                      <m:r>
                        <a:rPr lang="en-US" altLang="zh-CN" sz="1400" b="1" i="1">
                          <a:solidFill>
                            <a:schemeClr val="tx1"/>
                          </a:solidFill>
                          <a:latin typeface="Cambria Math" panose="02040503050406030204" pitchFamily="18" charset="0"/>
                        </a:rPr>
                        <m:t>))</m:t>
                      </m:r>
                    </m:oMath>
                  </m:oMathPara>
                </a14:m>
                <a:endParaRPr lang="zh-CN" altLang="en-US" sz="1400" b="1" dirty="0">
                  <a:solidFill>
                    <a:schemeClr val="tx1"/>
                  </a:solidFill>
                </a:endParaRPr>
              </a:p>
            </p:txBody>
          </p:sp>
        </mc:Choice>
        <mc:Fallback xmlns="">
          <p:sp>
            <p:nvSpPr>
              <p:cNvPr id="34" name="流程图: 过程 33">
                <a:extLst>
                  <a:ext uri="{FF2B5EF4-FFF2-40B4-BE49-F238E27FC236}">
                    <a16:creationId xmlns:a16="http://schemas.microsoft.com/office/drawing/2014/main" id="{22F75E57-25FA-4200-97B5-073A3720628A}"/>
                  </a:ext>
                </a:extLst>
              </p:cNvPr>
              <p:cNvSpPr>
                <a:spLocks noRot="1" noChangeAspect="1" noMove="1" noResize="1" noEditPoints="1" noAdjustHandles="1" noChangeArrowheads="1" noChangeShapeType="1" noTextEdit="1"/>
              </p:cNvSpPr>
              <p:nvPr/>
            </p:nvSpPr>
            <p:spPr>
              <a:xfrm>
                <a:off x="2986524" y="2016569"/>
                <a:ext cx="1129417" cy="400110"/>
              </a:xfrm>
              <a:prstGeom prst="flowChartProcess">
                <a:avLst/>
              </a:prstGeom>
              <a:blipFill>
                <a:blip r:embed="rId11"/>
                <a:stretch>
                  <a:fillRect/>
                </a:stretch>
              </a:blipFill>
              <a:ln w="19050">
                <a:solidFill>
                  <a:srgbClr val="396AA8"/>
                </a:solidFill>
              </a:ln>
            </p:spPr>
            <p:txBody>
              <a:bodyPr/>
              <a:lstStyle/>
              <a:p>
                <a:r>
                  <a:rPr lang="zh-CN" altLang="en-US">
                    <a:noFill/>
                  </a:rPr>
                  <a:t> </a:t>
                </a:r>
              </a:p>
            </p:txBody>
          </p:sp>
        </mc:Fallback>
      </mc:AlternateContent>
      <p:sp>
        <p:nvSpPr>
          <p:cNvPr id="7" name="矩形 6">
            <a:extLst>
              <a:ext uri="{FF2B5EF4-FFF2-40B4-BE49-F238E27FC236}">
                <a16:creationId xmlns:a16="http://schemas.microsoft.com/office/drawing/2014/main" id="{6C766AB7-0DBC-4F68-AC31-FD34CA38072A}"/>
              </a:ext>
            </a:extLst>
          </p:cNvPr>
          <p:cNvSpPr/>
          <p:nvPr/>
        </p:nvSpPr>
        <p:spPr>
          <a:xfrm>
            <a:off x="4332892" y="1830123"/>
            <a:ext cx="2687659" cy="700576"/>
          </a:xfrm>
          <a:prstGeom prst="rect">
            <a:avLst/>
          </a:prstGeom>
        </p:spPr>
        <p:txBody>
          <a:bodyPr wrap="none">
            <a:spAutoFit/>
          </a:bodyPr>
          <a:lstStyle/>
          <a:p>
            <a:pPr algn="ctr">
              <a:lnSpc>
                <a:spcPct val="150000"/>
              </a:lnSpc>
            </a:pPr>
            <a:r>
              <a:rPr lang="en-US" altLang="zh-CN" sz="1400" b="1" dirty="0">
                <a:solidFill>
                  <a:srgbClr val="FF0000"/>
                </a:solidFill>
              </a:rPr>
              <a:t>Transitivity of monotonicity</a:t>
            </a:r>
          </a:p>
          <a:p>
            <a:pPr algn="ctr">
              <a:lnSpc>
                <a:spcPct val="150000"/>
              </a:lnSpc>
            </a:pPr>
            <a:r>
              <a:rPr lang="en-US" altLang="zh-CN" sz="1400" b="1" dirty="0">
                <a:solidFill>
                  <a:srgbClr val="FF0000"/>
                </a:solidFill>
              </a:rPr>
              <a:t> and submodularity</a:t>
            </a:r>
            <a:endParaRPr lang="zh-CN" altLang="en-US" sz="1400" dirty="0"/>
          </a:p>
        </p:txBody>
      </p:sp>
      <mc:AlternateContent xmlns:mc="http://schemas.openxmlformats.org/markup-compatibility/2006" xmlns:a14="http://schemas.microsoft.com/office/drawing/2010/main">
        <mc:Choice Requires="a14">
          <p:sp>
            <p:nvSpPr>
              <p:cNvPr id="36" name="流程图: 过程 35">
                <a:extLst>
                  <a:ext uri="{FF2B5EF4-FFF2-40B4-BE49-F238E27FC236}">
                    <a16:creationId xmlns:a16="http://schemas.microsoft.com/office/drawing/2014/main" id="{DC2C1BB7-286F-4B78-8BF2-C8A08D40B9FF}"/>
                  </a:ext>
                </a:extLst>
              </p:cNvPr>
              <p:cNvSpPr/>
              <p:nvPr/>
            </p:nvSpPr>
            <p:spPr>
              <a:xfrm>
                <a:off x="2986525" y="1323615"/>
                <a:ext cx="1129417" cy="400110"/>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CN" sz="1400" b="1" i="1">
                          <a:solidFill>
                            <a:schemeClr val="tx1"/>
                          </a:solidFill>
                          <a:latin typeface="Cambria Math" panose="02040503050406030204" pitchFamily="18" charset="0"/>
                        </a:rPr>
                        <m:t>𝑼</m:t>
                      </m:r>
                      <m:d>
                        <m:dPr>
                          <m:ctrlPr>
                            <a:rPr lang="en-US" altLang="zh-CN" sz="1400" b="1" i="1">
                              <a:solidFill>
                                <a:schemeClr val="tx1"/>
                              </a:solidFill>
                              <a:latin typeface="Cambria Math" panose="02040503050406030204" pitchFamily="18" charset="0"/>
                            </a:rPr>
                          </m:ctrlPr>
                        </m:dPr>
                        <m:e>
                          <m:r>
                            <a:rPr lang="en-US" altLang="zh-CN" sz="1400" b="1" i="1">
                              <a:solidFill>
                                <a:schemeClr val="tx1"/>
                              </a:solidFill>
                              <a:latin typeface="Cambria Math" panose="02040503050406030204" pitchFamily="18" charset="0"/>
                            </a:rPr>
                            <m:t>𝑿</m:t>
                          </m:r>
                        </m:e>
                      </m:d>
                    </m:oMath>
                  </m:oMathPara>
                </a14:m>
                <a:endParaRPr lang="zh-CN" altLang="en-US" sz="1400" b="1" dirty="0">
                  <a:solidFill>
                    <a:schemeClr val="tx1"/>
                  </a:solidFill>
                </a:endParaRPr>
              </a:p>
            </p:txBody>
          </p:sp>
        </mc:Choice>
        <mc:Fallback xmlns="">
          <p:sp>
            <p:nvSpPr>
              <p:cNvPr id="36" name="流程图: 过程 35">
                <a:extLst>
                  <a:ext uri="{FF2B5EF4-FFF2-40B4-BE49-F238E27FC236}">
                    <a16:creationId xmlns:a16="http://schemas.microsoft.com/office/drawing/2014/main" id="{DC2C1BB7-286F-4B78-8BF2-C8A08D40B9FF}"/>
                  </a:ext>
                </a:extLst>
              </p:cNvPr>
              <p:cNvSpPr>
                <a:spLocks noRot="1" noChangeAspect="1" noMove="1" noResize="1" noEditPoints="1" noAdjustHandles="1" noChangeArrowheads="1" noChangeShapeType="1" noTextEdit="1"/>
              </p:cNvSpPr>
              <p:nvPr/>
            </p:nvSpPr>
            <p:spPr>
              <a:xfrm>
                <a:off x="2986525" y="1323615"/>
                <a:ext cx="1129417" cy="400110"/>
              </a:xfrm>
              <a:prstGeom prst="flowChartProcess">
                <a:avLst/>
              </a:prstGeom>
              <a:blipFill>
                <a:blip r:embed="rId12"/>
                <a:stretch>
                  <a:fillRect/>
                </a:stretch>
              </a:blipFill>
              <a:ln w="19050">
                <a:solidFill>
                  <a:srgbClr val="396AA8"/>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流程图: 过程 36">
                <a:extLst>
                  <a:ext uri="{FF2B5EF4-FFF2-40B4-BE49-F238E27FC236}">
                    <a16:creationId xmlns:a16="http://schemas.microsoft.com/office/drawing/2014/main" id="{D7EB145C-3A76-415A-9EBA-F84047A603FC}"/>
                  </a:ext>
                </a:extLst>
              </p:cNvPr>
              <p:cNvSpPr/>
              <p:nvPr/>
            </p:nvSpPr>
            <p:spPr>
              <a:xfrm>
                <a:off x="4773719" y="1213400"/>
                <a:ext cx="1748932" cy="620533"/>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14:m>
                  <m:oMathPara xmlns:m="http://schemas.openxmlformats.org/officeDocument/2006/math">
                    <m:oMathParaPr>
                      <m:jc m:val="centerGroup"/>
                    </m:oMathParaPr>
                    <m:oMath xmlns:m="http://schemas.openxmlformats.org/officeDocument/2006/math">
                      <m:nary>
                        <m:naryPr>
                          <m:chr m:val="∑"/>
                          <m:limLoc m:val="subSup"/>
                          <m:supHide m:val="on"/>
                          <m:ctrlPr>
                            <a:rPr lang="zh-CN" altLang="en-US" sz="1400" b="1" i="1">
                              <a:solidFill>
                                <a:schemeClr val="tx1"/>
                              </a:solidFill>
                              <a:latin typeface="Cambria Math" panose="02040503050406030204" pitchFamily="18" charset="0"/>
                            </a:rPr>
                          </m:ctrlPr>
                        </m:naryPr>
                        <m:sub>
                          <m:sSub>
                            <m:sSubPr>
                              <m:ctrlPr>
                                <a:rPr lang="zh-CN" altLang="en-US" sz="1400" b="1" i="1">
                                  <a:solidFill>
                                    <a:schemeClr val="tx1"/>
                                  </a:solidFill>
                                  <a:latin typeface="Cambria Math" panose="02040503050406030204" pitchFamily="18" charset="0"/>
                                </a:rPr>
                              </m:ctrlPr>
                            </m:sSubPr>
                            <m:e>
                              <m:r>
                                <a:rPr lang="zh-CN" altLang="en-US" sz="1400" b="1" i="1">
                                  <a:solidFill>
                                    <a:schemeClr val="tx1"/>
                                  </a:solidFill>
                                  <a:latin typeface="Cambria Math" panose="02040503050406030204" pitchFamily="18" charset="0"/>
                                </a:rPr>
                                <m:t>𝒐</m:t>
                              </m:r>
                            </m:e>
                            <m:sub>
                              <m:r>
                                <a:rPr lang="zh-CN" altLang="en-US" sz="1400" b="1" i="1">
                                  <a:solidFill>
                                    <a:schemeClr val="tx1"/>
                                  </a:solidFill>
                                  <a:latin typeface="Cambria Math" panose="02040503050406030204" pitchFamily="18" charset="0"/>
                                </a:rPr>
                                <m:t>𝒊</m:t>
                              </m:r>
                            </m:sub>
                          </m:sSub>
                          <m:r>
                            <a:rPr lang="zh-CN" altLang="en-US" sz="1400" b="1">
                              <a:solidFill>
                                <a:schemeClr val="tx1"/>
                              </a:solidFill>
                              <a:latin typeface="Cambria Math" panose="02040503050406030204" pitchFamily="18" charset="0"/>
                            </a:rPr>
                            <m:t>∈</m:t>
                          </m:r>
                          <m:r>
                            <a:rPr lang="zh-CN" altLang="en-US" sz="1400" b="1" i="1">
                              <a:solidFill>
                                <a:schemeClr val="tx1"/>
                              </a:solidFill>
                              <a:latin typeface="Cambria Math" panose="02040503050406030204" pitchFamily="18" charset="0"/>
                            </a:rPr>
                            <m:t>𝑶</m:t>
                          </m:r>
                        </m:sub>
                        <m:sup/>
                        <m:e>
                          <m:sSubSup>
                            <m:sSubSupPr>
                              <m:ctrlPr>
                                <a:rPr lang="zh-CN" altLang="en-US" sz="1400" b="1" i="1">
                                  <a:solidFill>
                                    <a:schemeClr val="tx1"/>
                                  </a:solidFill>
                                  <a:latin typeface="Cambria Math" panose="02040503050406030204" pitchFamily="18" charset="0"/>
                                </a:rPr>
                              </m:ctrlPr>
                            </m:sSubSupPr>
                            <m:e>
                              <m:r>
                                <a:rPr lang="zh-CN" altLang="en-US" sz="1400" b="1" i="1">
                                  <a:solidFill>
                                    <a:schemeClr val="tx1"/>
                                  </a:solidFill>
                                  <a:latin typeface="Cambria Math" panose="02040503050406030204" pitchFamily="18" charset="0"/>
                                </a:rPr>
                                <m:t>𝑼</m:t>
                              </m:r>
                            </m:e>
                            <m:sub>
                              <m:r>
                                <a:rPr lang="zh-CN" altLang="en-US" sz="1400" b="1" i="1">
                                  <a:solidFill>
                                    <a:schemeClr val="tx1"/>
                                  </a:solidFill>
                                  <a:latin typeface="Cambria Math" panose="02040503050406030204" pitchFamily="18" charset="0"/>
                                </a:rPr>
                                <m:t>𝒊</m:t>
                              </m:r>
                            </m:sub>
                            <m:sup>
                              <m:r>
                                <a:rPr lang="zh-CN" altLang="en-US" sz="1400" b="1">
                                  <a:solidFill>
                                    <a:schemeClr val="tx1"/>
                                  </a:solidFill>
                                  <a:latin typeface="Cambria Math" panose="02040503050406030204" pitchFamily="18" charset="0"/>
                                </a:rPr>
                                <m:t>′</m:t>
                              </m:r>
                            </m:sup>
                          </m:sSubSup>
                          <m:d>
                            <m:dPr>
                              <m:ctrlPr>
                                <a:rPr lang="zh-CN" altLang="en-US" sz="1400" b="1" i="1">
                                  <a:solidFill>
                                    <a:schemeClr val="tx1"/>
                                  </a:solidFill>
                                  <a:latin typeface="Cambria Math" panose="02040503050406030204" pitchFamily="18" charset="0"/>
                                </a:rPr>
                              </m:ctrlPr>
                            </m:dPr>
                            <m:e>
                              <m:r>
                                <a:rPr lang="zh-CN" altLang="en-US" sz="1400" b="1" i="1">
                                  <a:solidFill>
                                    <a:schemeClr val="tx1"/>
                                  </a:solidFill>
                                  <a:latin typeface="Cambria Math" panose="02040503050406030204" pitchFamily="18" charset="0"/>
                                </a:rPr>
                                <m:t>𝑿</m:t>
                              </m:r>
                            </m:e>
                          </m:d>
                          <m:r>
                            <a:rPr lang="zh-CN" altLang="en-US" sz="1400" b="1">
                              <a:solidFill>
                                <a:schemeClr val="tx1"/>
                              </a:solidFill>
                              <a:latin typeface="Cambria Math" panose="02040503050406030204" pitchFamily="18" charset="0"/>
                            </a:rPr>
                            <m:t>−</m:t>
                          </m:r>
                          <m:sSub>
                            <m:sSubPr>
                              <m:ctrlPr>
                                <a:rPr lang="zh-CN" altLang="en-US" sz="1400" b="1" i="1">
                                  <a:solidFill>
                                    <a:schemeClr val="tx1"/>
                                  </a:solidFill>
                                  <a:latin typeface="Cambria Math" panose="02040503050406030204" pitchFamily="18" charset="0"/>
                                </a:rPr>
                              </m:ctrlPr>
                            </m:sSubPr>
                            <m:e>
                              <m:r>
                                <a:rPr lang="zh-CN" altLang="en-US" sz="1400" b="1" i="1">
                                  <a:solidFill>
                                    <a:schemeClr val="tx1"/>
                                  </a:solidFill>
                                  <a:latin typeface="Cambria Math" panose="02040503050406030204" pitchFamily="18" charset="0"/>
                                </a:rPr>
                                <m:t>𝑼</m:t>
                              </m:r>
                            </m:e>
                            <m:sub>
                              <m:r>
                                <a:rPr lang="zh-CN" altLang="en-US" sz="1400" b="1" i="1">
                                  <a:solidFill>
                                    <a:schemeClr val="tx1"/>
                                  </a:solidFill>
                                  <a:latin typeface="Cambria Math" panose="02040503050406030204" pitchFamily="18" charset="0"/>
                                </a:rPr>
                                <m:t>𝒊</m:t>
                              </m:r>
                            </m:sub>
                          </m:sSub>
                        </m:e>
                      </m:nary>
                    </m:oMath>
                  </m:oMathPara>
                </a14:m>
                <a:endParaRPr lang="zh-CN" altLang="en-US" sz="1400" b="1" dirty="0">
                  <a:solidFill>
                    <a:schemeClr val="tx1"/>
                  </a:solidFill>
                </a:endParaRPr>
              </a:p>
            </p:txBody>
          </p:sp>
        </mc:Choice>
        <mc:Fallback xmlns="">
          <p:sp>
            <p:nvSpPr>
              <p:cNvPr id="37" name="流程图: 过程 36">
                <a:extLst>
                  <a:ext uri="{FF2B5EF4-FFF2-40B4-BE49-F238E27FC236}">
                    <a16:creationId xmlns:a16="http://schemas.microsoft.com/office/drawing/2014/main" id="{D7EB145C-3A76-415A-9EBA-F84047A603FC}"/>
                  </a:ext>
                </a:extLst>
              </p:cNvPr>
              <p:cNvSpPr>
                <a:spLocks noRot="1" noChangeAspect="1" noMove="1" noResize="1" noEditPoints="1" noAdjustHandles="1" noChangeArrowheads="1" noChangeShapeType="1" noTextEdit="1"/>
              </p:cNvSpPr>
              <p:nvPr/>
            </p:nvSpPr>
            <p:spPr>
              <a:xfrm>
                <a:off x="4773719" y="1213400"/>
                <a:ext cx="1748932" cy="620533"/>
              </a:xfrm>
              <a:prstGeom prst="flowChartProcess">
                <a:avLst/>
              </a:prstGeom>
              <a:blipFill>
                <a:blip r:embed="rId13"/>
                <a:stretch>
                  <a:fillRect l="-27241" t="-109524" b="-158095"/>
                </a:stretch>
              </a:blipFill>
              <a:ln w="19050">
                <a:solidFill>
                  <a:srgbClr val="396AA8"/>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8" name="流程图: 过程 37">
                <a:extLst>
                  <a:ext uri="{FF2B5EF4-FFF2-40B4-BE49-F238E27FC236}">
                    <a16:creationId xmlns:a16="http://schemas.microsoft.com/office/drawing/2014/main" id="{8414F990-AD2B-4324-8273-72BC81E35029}"/>
                  </a:ext>
                </a:extLst>
              </p:cNvPr>
              <p:cNvSpPr/>
              <p:nvPr/>
            </p:nvSpPr>
            <p:spPr>
              <a:xfrm>
                <a:off x="7190218" y="1290970"/>
                <a:ext cx="1129417" cy="400110"/>
              </a:xfrm>
              <a:prstGeom prst="flowChartProcess">
                <a:avLst/>
              </a:prstGeom>
              <a:solidFill>
                <a:schemeClr val="bg1">
                  <a:lumMod val="95000"/>
                </a:schemeClr>
              </a:solidFill>
              <a:ln w="19050">
                <a:solidFill>
                  <a:srgbClr val="39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zh-CN" altLang="en-US" sz="1400" b="1" i="1">
                              <a:solidFill>
                                <a:schemeClr val="tx1"/>
                              </a:solidFill>
                              <a:latin typeface="Cambria Math" panose="02040503050406030204" pitchFamily="18" charset="0"/>
                            </a:rPr>
                          </m:ctrlPr>
                        </m:sSubSupPr>
                        <m:e>
                          <m:r>
                            <a:rPr lang="zh-CN" altLang="en-US" sz="1400" b="1" i="1">
                              <a:solidFill>
                                <a:schemeClr val="tx1"/>
                              </a:solidFill>
                              <a:latin typeface="Cambria Math" panose="02040503050406030204" pitchFamily="18" charset="0"/>
                            </a:rPr>
                            <m:t>𝑼</m:t>
                          </m:r>
                        </m:e>
                        <m:sub>
                          <m:r>
                            <a:rPr lang="zh-CN" altLang="en-US" sz="1400" b="1" i="1">
                              <a:solidFill>
                                <a:schemeClr val="tx1"/>
                              </a:solidFill>
                              <a:latin typeface="Cambria Math" panose="02040503050406030204" pitchFamily="18" charset="0"/>
                            </a:rPr>
                            <m:t>𝒊</m:t>
                          </m:r>
                        </m:sub>
                        <m:sup>
                          <m:r>
                            <a:rPr lang="zh-CN" altLang="en-US" sz="1400" b="1">
                              <a:solidFill>
                                <a:schemeClr val="tx1"/>
                              </a:solidFill>
                              <a:latin typeface="Cambria Math" panose="02040503050406030204" pitchFamily="18" charset="0"/>
                            </a:rPr>
                            <m:t>′</m:t>
                          </m:r>
                        </m:sup>
                      </m:sSubSup>
                      <m:d>
                        <m:dPr>
                          <m:ctrlPr>
                            <a:rPr lang="zh-CN" altLang="en-US" sz="1400" b="1" i="1">
                              <a:solidFill>
                                <a:schemeClr val="tx1"/>
                              </a:solidFill>
                              <a:latin typeface="Cambria Math" panose="02040503050406030204" pitchFamily="18" charset="0"/>
                            </a:rPr>
                          </m:ctrlPr>
                        </m:dPr>
                        <m:e>
                          <m:r>
                            <a:rPr lang="zh-CN" altLang="en-US" sz="1400" b="1" i="1">
                              <a:solidFill>
                                <a:schemeClr val="tx1"/>
                              </a:solidFill>
                              <a:latin typeface="Cambria Math" panose="02040503050406030204" pitchFamily="18" charset="0"/>
                            </a:rPr>
                            <m:t>𝑿</m:t>
                          </m:r>
                        </m:e>
                      </m:d>
                      <m:r>
                        <a:rPr lang="zh-CN" altLang="en-US" sz="1400" b="1">
                          <a:solidFill>
                            <a:schemeClr val="tx1"/>
                          </a:solidFill>
                          <a:latin typeface="Cambria Math" panose="02040503050406030204" pitchFamily="18" charset="0"/>
                        </a:rPr>
                        <m:t>−</m:t>
                      </m:r>
                      <m:sSub>
                        <m:sSubPr>
                          <m:ctrlPr>
                            <a:rPr lang="zh-CN" altLang="en-US" sz="1400" b="1" i="1">
                              <a:solidFill>
                                <a:schemeClr val="tx1"/>
                              </a:solidFill>
                              <a:latin typeface="Cambria Math" panose="02040503050406030204" pitchFamily="18" charset="0"/>
                            </a:rPr>
                          </m:ctrlPr>
                        </m:sSubPr>
                        <m:e>
                          <m:r>
                            <a:rPr lang="zh-CN" altLang="en-US" sz="1400" b="1" i="1">
                              <a:solidFill>
                                <a:schemeClr val="tx1"/>
                              </a:solidFill>
                              <a:latin typeface="Cambria Math" panose="02040503050406030204" pitchFamily="18" charset="0"/>
                            </a:rPr>
                            <m:t>𝑼</m:t>
                          </m:r>
                        </m:e>
                        <m:sub>
                          <m:r>
                            <a:rPr lang="zh-CN" altLang="en-US" sz="1400" b="1" i="1">
                              <a:solidFill>
                                <a:schemeClr val="tx1"/>
                              </a:solidFill>
                              <a:latin typeface="Cambria Math" panose="02040503050406030204" pitchFamily="18" charset="0"/>
                            </a:rPr>
                            <m:t>𝒊</m:t>
                          </m:r>
                        </m:sub>
                      </m:sSub>
                    </m:oMath>
                  </m:oMathPara>
                </a14:m>
                <a:endParaRPr lang="zh-CN" altLang="en-US" sz="1400" b="1" dirty="0">
                  <a:solidFill>
                    <a:schemeClr val="tx1"/>
                  </a:solidFill>
                </a:endParaRPr>
              </a:p>
            </p:txBody>
          </p:sp>
        </mc:Choice>
        <mc:Fallback xmlns="">
          <p:sp>
            <p:nvSpPr>
              <p:cNvPr id="38" name="流程图: 过程 37">
                <a:extLst>
                  <a:ext uri="{FF2B5EF4-FFF2-40B4-BE49-F238E27FC236}">
                    <a16:creationId xmlns:a16="http://schemas.microsoft.com/office/drawing/2014/main" id="{8414F990-AD2B-4324-8273-72BC81E35029}"/>
                  </a:ext>
                </a:extLst>
              </p:cNvPr>
              <p:cNvSpPr>
                <a:spLocks noRot="1" noChangeAspect="1" noMove="1" noResize="1" noEditPoints="1" noAdjustHandles="1" noChangeArrowheads="1" noChangeShapeType="1" noTextEdit="1"/>
              </p:cNvSpPr>
              <p:nvPr/>
            </p:nvSpPr>
            <p:spPr>
              <a:xfrm>
                <a:off x="7190218" y="1290970"/>
                <a:ext cx="1129417" cy="400110"/>
              </a:xfrm>
              <a:prstGeom prst="flowChartProcess">
                <a:avLst/>
              </a:prstGeom>
              <a:blipFill>
                <a:blip r:embed="rId14"/>
                <a:stretch>
                  <a:fillRect/>
                </a:stretch>
              </a:blipFill>
              <a:ln w="19050">
                <a:solidFill>
                  <a:srgbClr val="396AA8"/>
                </a:solidFill>
              </a:ln>
            </p:spPr>
            <p:txBody>
              <a:bodyPr/>
              <a:lstStyle/>
              <a:p>
                <a:r>
                  <a:rPr lang="zh-CN" altLang="en-US">
                    <a:noFill/>
                  </a:rPr>
                  <a:t> </a:t>
                </a:r>
              </a:p>
            </p:txBody>
          </p:sp>
        </mc:Fallback>
      </mc:AlternateContent>
      <p:cxnSp>
        <p:nvCxnSpPr>
          <p:cNvPr id="39" name="直接箭头连接符 38">
            <a:extLst>
              <a:ext uri="{FF2B5EF4-FFF2-40B4-BE49-F238E27FC236}">
                <a16:creationId xmlns:a16="http://schemas.microsoft.com/office/drawing/2014/main" id="{FB61ECD1-80EC-45E6-85CF-1253C1CF8743}"/>
              </a:ext>
            </a:extLst>
          </p:cNvPr>
          <p:cNvCxnSpPr>
            <a:cxnSpLocks/>
            <a:endCxn id="37" idx="1"/>
          </p:cNvCxnSpPr>
          <p:nvPr/>
        </p:nvCxnSpPr>
        <p:spPr>
          <a:xfrm>
            <a:off x="4106416" y="1523670"/>
            <a:ext cx="667302"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a:extLst>
              <a:ext uri="{FF2B5EF4-FFF2-40B4-BE49-F238E27FC236}">
                <a16:creationId xmlns:a16="http://schemas.microsoft.com/office/drawing/2014/main" id="{C910BBE1-AF32-4E02-BEC8-C7549D8FAC42}"/>
              </a:ext>
            </a:extLst>
          </p:cNvPr>
          <p:cNvCxnSpPr>
            <a:cxnSpLocks/>
          </p:cNvCxnSpPr>
          <p:nvPr/>
        </p:nvCxnSpPr>
        <p:spPr>
          <a:xfrm>
            <a:off x="6522913" y="1511658"/>
            <a:ext cx="667302"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3C855940-AE5E-4594-BF8D-71CE0A13222A}"/>
              </a:ext>
            </a:extLst>
          </p:cNvPr>
          <p:cNvCxnSpPr>
            <a:cxnSpLocks/>
            <a:endCxn id="32" idx="0"/>
          </p:cNvCxnSpPr>
          <p:nvPr/>
        </p:nvCxnSpPr>
        <p:spPr>
          <a:xfrm>
            <a:off x="7754926" y="1705139"/>
            <a:ext cx="1" cy="3114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2" name="TextBox 77">
            <a:extLst>
              <a:ext uri="{FF2B5EF4-FFF2-40B4-BE49-F238E27FC236}">
                <a16:creationId xmlns:a16="http://schemas.microsoft.com/office/drawing/2014/main" id="{6D46CA9A-32F4-4649-BCA8-8475CEFB8429}"/>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88555104"/>
      </p:ext>
    </p:extLst>
  </p:cSld>
  <p:clrMapOvr>
    <a:masterClrMapping/>
  </p:clrMapOvr>
  <p:transition spd="med" advTm="10159">
    <p:cover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圆角 35">
            <a:extLst>
              <a:ext uri="{FF2B5EF4-FFF2-40B4-BE49-F238E27FC236}">
                <a16:creationId xmlns:a16="http://schemas.microsoft.com/office/drawing/2014/main" id="{D1A3FC96-15B5-4D4F-A8ED-BBC977A18FC4}"/>
              </a:ext>
            </a:extLst>
          </p:cNvPr>
          <p:cNvSpPr/>
          <p:nvPr/>
        </p:nvSpPr>
        <p:spPr>
          <a:xfrm>
            <a:off x="2350750" y="5014860"/>
            <a:ext cx="6715588" cy="461666"/>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35995" y="4225652"/>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5" name="TextBox 27">
            <a:extLst>
              <a:ext uri="{FF2B5EF4-FFF2-40B4-BE49-F238E27FC236}">
                <a16:creationId xmlns:a16="http://schemas.microsoft.com/office/drawing/2014/main" id="{0F760520-2F91-4123-A43B-576F253ADDD8}"/>
              </a:ext>
            </a:extLst>
          </p:cNvPr>
          <p:cNvSpPr txBox="1"/>
          <p:nvPr/>
        </p:nvSpPr>
        <p:spPr>
          <a:xfrm>
            <a:off x="2670296" y="255584"/>
            <a:ext cx="2094741" cy="400110"/>
          </a:xfrm>
          <a:prstGeom prst="rect">
            <a:avLst/>
          </a:prstGeom>
          <a:noFill/>
        </p:spPr>
        <p:txBody>
          <a:bodyPr wrap="none" rtlCol="0">
            <a:spAutoFit/>
          </a:bodyPr>
          <a:lstStyle/>
          <a:p>
            <a:r>
              <a:rPr lang="en-US" altLang="zh-CN" sz="2000" b="1" u="sng" dirty="0">
                <a:solidFill>
                  <a:srgbClr val="2B558E"/>
                </a:solidFill>
                <a:cs typeface="+mn-ea"/>
                <a:sym typeface="+mn-lt"/>
              </a:rPr>
              <a:t>Submodularity</a:t>
            </a:r>
            <a:endParaRPr lang="zh-CN" altLang="en-US" sz="2000" b="1" u="sng" dirty="0">
              <a:solidFill>
                <a:srgbClr val="2B558E"/>
              </a:solidFill>
              <a:cs typeface="+mn-ea"/>
              <a:sym typeface="+mn-lt"/>
            </a:endParaRPr>
          </a:p>
        </p:txBody>
      </p:sp>
      <p:sp>
        <p:nvSpPr>
          <p:cNvPr id="16" name="矩形 15">
            <a:extLst>
              <a:ext uri="{FF2B5EF4-FFF2-40B4-BE49-F238E27FC236}">
                <a16:creationId xmlns:a16="http://schemas.microsoft.com/office/drawing/2014/main" id="{A9A7351E-BD14-4195-9ED1-B1D6CAB2AD63}"/>
              </a:ext>
            </a:extLst>
          </p:cNvPr>
          <p:cNvSpPr/>
          <p:nvPr/>
        </p:nvSpPr>
        <p:spPr>
          <a:xfrm>
            <a:off x="2522209" y="306741"/>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graphicFrame>
        <p:nvGraphicFramePr>
          <p:cNvPr id="3" name="对象 2">
            <a:extLst>
              <a:ext uri="{FF2B5EF4-FFF2-40B4-BE49-F238E27FC236}">
                <a16:creationId xmlns:a16="http://schemas.microsoft.com/office/drawing/2014/main" id="{CE6A3DA4-73B0-422F-8E72-EE81B499A27A}"/>
              </a:ext>
            </a:extLst>
          </p:cNvPr>
          <p:cNvGraphicFramePr>
            <a:graphicFrameLocks noChangeAspect="1"/>
          </p:cNvGraphicFramePr>
          <p:nvPr>
            <p:extLst>
              <p:ext uri="{D42A27DB-BD31-4B8C-83A1-F6EECF244321}">
                <p14:modId xmlns:p14="http://schemas.microsoft.com/office/powerpoint/2010/main" val="2872147447"/>
              </p:ext>
            </p:extLst>
          </p:nvPr>
        </p:nvGraphicFramePr>
        <p:xfrm>
          <a:off x="2957363" y="1766090"/>
          <a:ext cx="1268027" cy="771724"/>
        </p:xfrm>
        <a:graphic>
          <a:graphicData uri="http://schemas.openxmlformats.org/presentationml/2006/ole">
            <mc:AlternateContent xmlns:mc="http://schemas.openxmlformats.org/markup-compatibility/2006">
              <mc:Choice xmlns:v="urn:schemas-microsoft-com:vml" Requires="v">
                <p:oleObj spid="_x0000_s20930" name="Visio" r:id="rId5" imgW="5334099" imgH="3209859" progId="Visio.Drawing.15">
                  <p:embed/>
                </p:oleObj>
              </mc:Choice>
              <mc:Fallback>
                <p:oleObj name="Visio" r:id="rId5" imgW="5334099" imgH="3209859" progId="Visio.Drawing.15">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7363" y="1766090"/>
                        <a:ext cx="1268027" cy="771724"/>
                      </a:xfrm>
                      <a:prstGeom prst="rect">
                        <a:avLst/>
                      </a:prstGeom>
                      <a:noFill/>
                    </p:spPr>
                  </p:pic>
                </p:oleObj>
              </mc:Fallback>
            </mc:AlternateContent>
          </a:graphicData>
        </a:graphic>
      </p:graphicFrame>
      <p:graphicFrame>
        <p:nvGraphicFramePr>
          <p:cNvPr id="6" name="对象 5">
            <a:extLst>
              <a:ext uri="{FF2B5EF4-FFF2-40B4-BE49-F238E27FC236}">
                <a16:creationId xmlns:a16="http://schemas.microsoft.com/office/drawing/2014/main" id="{09FA58D0-DECF-442B-953F-F6576694FE46}"/>
              </a:ext>
            </a:extLst>
          </p:cNvPr>
          <p:cNvGraphicFramePr>
            <a:graphicFrameLocks noChangeAspect="1"/>
          </p:cNvGraphicFramePr>
          <p:nvPr>
            <p:extLst>
              <p:ext uri="{D42A27DB-BD31-4B8C-83A1-F6EECF244321}">
                <p14:modId xmlns:p14="http://schemas.microsoft.com/office/powerpoint/2010/main" val="1949005001"/>
              </p:ext>
            </p:extLst>
          </p:nvPr>
        </p:nvGraphicFramePr>
        <p:xfrm>
          <a:off x="4256788" y="1766093"/>
          <a:ext cx="1268028" cy="777914"/>
        </p:xfrm>
        <a:graphic>
          <a:graphicData uri="http://schemas.openxmlformats.org/presentationml/2006/ole">
            <mc:AlternateContent xmlns:mc="http://schemas.openxmlformats.org/markup-compatibility/2006">
              <mc:Choice xmlns:v="urn:schemas-microsoft-com:vml" Requires="v">
                <p:oleObj spid="_x0000_s20931" name="Visio" r:id="rId7" imgW="5334099" imgH="3209859" progId="Visio.Drawing.15">
                  <p:embed/>
                </p:oleObj>
              </mc:Choice>
              <mc:Fallback>
                <p:oleObj name="Visio" r:id="rId7" imgW="5334099" imgH="3209859" progId="Visio.Drawing.15">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56788" y="1766093"/>
                        <a:ext cx="1268028" cy="777914"/>
                      </a:xfrm>
                      <a:prstGeom prst="rect">
                        <a:avLst/>
                      </a:prstGeom>
                      <a:noFill/>
                    </p:spPr>
                  </p:pic>
                </p:oleObj>
              </mc:Fallback>
            </mc:AlternateContent>
          </a:graphicData>
        </a:graphic>
      </p:graphicFrame>
      <p:graphicFrame>
        <p:nvGraphicFramePr>
          <p:cNvPr id="8" name="对象 7">
            <a:extLst>
              <a:ext uri="{FF2B5EF4-FFF2-40B4-BE49-F238E27FC236}">
                <a16:creationId xmlns:a16="http://schemas.microsoft.com/office/drawing/2014/main" id="{0BF8F046-5285-4C76-931E-96D17D8C2090}"/>
              </a:ext>
            </a:extLst>
          </p:cNvPr>
          <p:cNvGraphicFramePr>
            <a:graphicFrameLocks noChangeAspect="1"/>
          </p:cNvGraphicFramePr>
          <p:nvPr>
            <p:extLst>
              <p:ext uri="{D42A27DB-BD31-4B8C-83A1-F6EECF244321}">
                <p14:modId xmlns:p14="http://schemas.microsoft.com/office/powerpoint/2010/main" val="1226955723"/>
              </p:ext>
            </p:extLst>
          </p:nvPr>
        </p:nvGraphicFramePr>
        <p:xfrm>
          <a:off x="5551774" y="1766090"/>
          <a:ext cx="1268028" cy="771724"/>
        </p:xfrm>
        <a:graphic>
          <a:graphicData uri="http://schemas.openxmlformats.org/presentationml/2006/ole">
            <mc:AlternateContent xmlns:mc="http://schemas.openxmlformats.org/markup-compatibility/2006">
              <mc:Choice xmlns:v="urn:schemas-microsoft-com:vml" Requires="v">
                <p:oleObj spid="_x0000_s20932" name="Visio" r:id="rId9" imgW="5334099" imgH="3209859" progId="Visio.Drawing.15">
                  <p:embed/>
                </p:oleObj>
              </mc:Choice>
              <mc:Fallback>
                <p:oleObj name="Visio" r:id="rId9" imgW="5334099" imgH="3209859" progId="Visio.Drawing.15">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51774" y="1766090"/>
                        <a:ext cx="1268028" cy="771724"/>
                      </a:xfrm>
                      <a:prstGeom prst="rect">
                        <a:avLst/>
                      </a:prstGeom>
                      <a:noFill/>
                    </p:spPr>
                  </p:pic>
                </p:oleObj>
              </mc:Fallback>
            </mc:AlternateContent>
          </a:graphicData>
        </a:graphic>
      </p:graphicFrame>
      <p:graphicFrame>
        <p:nvGraphicFramePr>
          <p:cNvPr id="10" name="对象 9">
            <a:extLst>
              <a:ext uri="{FF2B5EF4-FFF2-40B4-BE49-F238E27FC236}">
                <a16:creationId xmlns:a16="http://schemas.microsoft.com/office/drawing/2014/main" id="{0380C7BC-7F9E-4444-B1BB-3543048BB459}"/>
              </a:ext>
            </a:extLst>
          </p:cNvPr>
          <p:cNvGraphicFramePr>
            <a:graphicFrameLocks noChangeAspect="1"/>
          </p:cNvGraphicFramePr>
          <p:nvPr>
            <p:extLst>
              <p:ext uri="{D42A27DB-BD31-4B8C-83A1-F6EECF244321}">
                <p14:modId xmlns:p14="http://schemas.microsoft.com/office/powerpoint/2010/main" val="850119184"/>
              </p:ext>
            </p:extLst>
          </p:nvPr>
        </p:nvGraphicFramePr>
        <p:xfrm>
          <a:off x="6846758" y="1763877"/>
          <a:ext cx="1268027" cy="773540"/>
        </p:xfrm>
        <a:graphic>
          <a:graphicData uri="http://schemas.openxmlformats.org/presentationml/2006/ole">
            <mc:AlternateContent xmlns:mc="http://schemas.openxmlformats.org/markup-compatibility/2006">
              <mc:Choice xmlns:v="urn:schemas-microsoft-com:vml" Requires="v">
                <p:oleObj spid="_x0000_s20933" name="Visio" r:id="rId11" imgW="5334099" imgH="3209859" progId="Visio.Drawing.15">
                  <p:embed/>
                </p:oleObj>
              </mc:Choice>
              <mc:Fallback>
                <p:oleObj name="Visio" r:id="rId11" imgW="5334099" imgH="3209859" progId="Visio.Drawing.15">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46758" y="1763877"/>
                        <a:ext cx="1268027" cy="773540"/>
                      </a:xfrm>
                      <a:prstGeom prst="rect">
                        <a:avLst/>
                      </a:prstGeom>
                      <a:noFill/>
                    </p:spPr>
                  </p:pic>
                </p:oleObj>
              </mc:Fallback>
            </mc:AlternateContent>
          </a:graphicData>
        </a:graphic>
      </p:graphicFrame>
      <p:sp>
        <p:nvSpPr>
          <p:cNvPr id="11" name="矩形 10">
            <a:extLst>
              <a:ext uri="{FF2B5EF4-FFF2-40B4-BE49-F238E27FC236}">
                <a16:creationId xmlns:a16="http://schemas.microsoft.com/office/drawing/2014/main" id="{6918A0B4-9F90-4F56-AF4B-A907C2DB7A1A}"/>
              </a:ext>
            </a:extLst>
          </p:cNvPr>
          <p:cNvSpPr/>
          <p:nvPr/>
        </p:nvSpPr>
        <p:spPr>
          <a:xfrm>
            <a:off x="3056993" y="2523410"/>
            <a:ext cx="5057795" cy="261610"/>
          </a:xfrm>
          <a:prstGeom prst="rect">
            <a:avLst/>
          </a:prstGeom>
        </p:spPr>
        <p:txBody>
          <a:bodyPr wrap="none">
            <a:spAutoFit/>
          </a:bodyPr>
          <a:lstStyle/>
          <a:p>
            <a:r>
              <a:rPr lang="en-US" altLang="zh-CN" sz="1100" b="1" dirty="0">
                <a:solidFill>
                  <a:srgbClr val="FF0000"/>
                </a:solidFill>
                <a:latin typeface="Cambria" panose="02040503050406030204" pitchFamily="18" charset="0"/>
                <a:cs typeface="Times New Roman" panose="02020603050405020304" pitchFamily="18" charset="0"/>
              </a:rPr>
              <a:t>Possible relationships of charged, to be charged, and uncharged sensor sets</a:t>
            </a:r>
            <a:endParaRPr lang="zh-CN" altLang="en-US" sz="1100" b="1" dirty="0">
              <a:solidFill>
                <a:srgbClr val="FF0000"/>
              </a:solidFill>
              <a:latin typeface="Cambria" panose="02040503050406030204" pitchFamily="18" charset="0"/>
            </a:endParaRPr>
          </a:p>
        </p:txBody>
      </p:sp>
      <p:sp>
        <p:nvSpPr>
          <p:cNvPr id="30" name="文本框 29">
            <a:extLst>
              <a:ext uri="{FF2B5EF4-FFF2-40B4-BE49-F238E27FC236}">
                <a16:creationId xmlns:a16="http://schemas.microsoft.com/office/drawing/2014/main" id="{F2AB0D1E-3363-4760-9DBD-7B0E07DC73DA}"/>
              </a:ext>
            </a:extLst>
          </p:cNvPr>
          <p:cNvSpPr txBox="1"/>
          <p:nvPr/>
        </p:nvSpPr>
        <p:spPr>
          <a:xfrm>
            <a:off x="2459401" y="769270"/>
            <a:ext cx="6107622" cy="992964"/>
          </a:xfrm>
          <a:prstGeom prst="rect">
            <a:avLst/>
          </a:prstGeom>
          <a:noFill/>
        </p:spPr>
        <p:txBody>
          <a:bodyPr wrap="square" rtlCol="0">
            <a:spAutoFit/>
          </a:bodyPr>
          <a:lstStyle/>
          <a:p>
            <a:pPr marL="285736" indent="-285736" algn="just">
              <a:lnSpc>
                <a:spcPct val="125000"/>
              </a:lnSpc>
              <a:buFont typeface="Wingdings" panose="05000000000000000000" pitchFamily="2" charset="2"/>
              <a:buChar char="Ø"/>
            </a:pPr>
            <a:r>
              <a:rPr lang="en-US" altLang="zh-CN" sz="1200" b="1" dirty="0">
                <a:latin typeface="Cambria" panose="02040503050406030204" pitchFamily="18" charset="0"/>
              </a:rPr>
              <a:t>To prove the submodularity, the four possible relationships among charged, to-be-charged and uncharged sensor sets in two different situations A and B are classified, and the marginal benefit growth of newly added elements in these cases are analyzed.</a:t>
            </a:r>
            <a:endParaRPr lang="zh-CN" altLang="en-US" sz="1200" b="1" dirty="0">
              <a:latin typeface="Cambria" panose="02040503050406030204" pitchFamily="18" charset="0"/>
            </a:endParaRPr>
          </a:p>
        </p:txBody>
      </p:sp>
      <p:graphicFrame>
        <p:nvGraphicFramePr>
          <p:cNvPr id="14" name="对象 13">
            <a:extLst>
              <a:ext uri="{FF2B5EF4-FFF2-40B4-BE49-F238E27FC236}">
                <a16:creationId xmlns:a16="http://schemas.microsoft.com/office/drawing/2014/main" id="{6D4D54C3-6E43-41AA-95E6-2B9DC41215CC}"/>
              </a:ext>
            </a:extLst>
          </p:cNvPr>
          <p:cNvGraphicFramePr>
            <a:graphicFrameLocks noChangeAspect="1"/>
          </p:cNvGraphicFramePr>
          <p:nvPr>
            <p:extLst>
              <p:ext uri="{D42A27DB-BD31-4B8C-83A1-F6EECF244321}">
                <p14:modId xmlns:p14="http://schemas.microsoft.com/office/powerpoint/2010/main" val="1134726015"/>
              </p:ext>
            </p:extLst>
          </p:nvPr>
        </p:nvGraphicFramePr>
        <p:xfrm>
          <a:off x="2603273" y="2902456"/>
          <a:ext cx="3101802" cy="1698868"/>
        </p:xfrm>
        <a:graphic>
          <a:graphicData uri="http://schemas.openxmlformats.org/presentationml/2006/ole">
            <mc:AlternateContent xmlns:mc="http://schemas.openxmlformats.org/markup-compatibility/2006">
              <mc:Choice xmlns:v="urn:schemas-microsoft-com:vml" Requires="v">
                <p:oleObj spid="_x0000_s20934" name="Visio" r:id="rId13" imgW="5429188" imgH="2948152" progId="Visio.Drawing.15">
                  <p:embed/>
                </p:oleObj>
              </mc:Choice>
              <mc:Fallback>
                <p:oleObj name="Visio" r:id="rId13" imgW="5429188" imgH="2948152" progId="Visio.Drawing.15">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03273" y="2902456"/>
                        <a:ext cx="3101802" cy="1698868"/>
                      </a:xfrm>
                      <a:prstGeom prst="rect">
                        <a:avLst/>
                      </a:prstGeom>
                      <a:noFill/>
                    </p:spPr>
                  </p:pic>
                </p:oleObj>
              </mc:Fallback>
            </mc:AlternateContent>
          </a:graphicData>
        </a:graphic>
      </p:graphicFrame>
      <p:sp>
        <p:nvSpPr>
          <p:cNvPr id="31" name="矩形 30">
            <a:extLst>
              <a:ext uri="{FF2B5EF4-FFF2-40B4-BE49-F238E27FC236}">
                <a16:creationId xmlns:a16="http://schemas.microsoft.com/office/drawing/2014/main" id="{6FFCEA05-B2FA-4E90-AF3B-2F678A943A15}"/>
              </a:ext>
            </a:extLst>
          </p:cNvPr>
          <p:cNvSpPr/>
          <p:nvPr/>
        </p:nvSpPr>
        <p:spPr>
          <a:xfrm>
            <a:off x="3246718" y="4626694"/>
            <a:ext cx="1814920" cy="261610"/>
          </a:xfrm>
          <a:prstGeom prst="rect">
            <a:avLst/>
          </a:prstGeom>
        </p:spPr>
        <p:txBody>
          <a:bodyPr wrap="none">
            <a:spAutoFit/>
          </a:bodyPr>
          <a:lstStyle/>
          <a:p>
            <a:r>
              <a:rPr lang="en-US" altLang="zh-CN" sz="1100" b="1" dirty="0">
                <a:solidFill>
                  <a:srgbClr val="FF0000"/>
                </a:solidFill>
                <a:latin typeface="Cambria" panose="02040503050406030204" pitchFamily="18" charset="0"/>
                <a:cs typeface="Times New Roman" panose="02020603050405020304" pitchFamily="18" charset="0"/>
              </a:rPr>
              <a:t>Specific charging process</a:t>
            </a:r>
            <a:endParaRPr lang="zh-CN" altLang="en-US" sz="1100" b="1" dirty="0">
              <a:solidFill>
                <a:srgbClr val="FF0000"/>
              </a:solidFill>
              <a:latin typeface="Cambria" panose="02040503050406030204" pitchFamily="18" charset="0"/>
            </a:endParaRPr>
          </a:p>
        </p:txBody>
      </p:sp>
      <p:sp>
        <p:nvSpPr>
          <p:cNvPr id="32" name="文本框 31">
            <a:extLst>
              <a:ext uri="{FF2B5EF4-FFF2-40B4-BE49-F238E27FC236}">
                <a16:creationId xmlns:a16="http://schemas.microsoft.com/office/drawing/2014/main" id="{9815629C-973D-4B2B-B22E-0BFAD6EC904A}"/>
              </a:ext>
            </a:extLst>
          </p:cNvPr>
          <p:cNvSpPr txBox="1"/>
          <p:nvPr/>
        </p:nvSpPr>
        <p:spPr>
          <a:xfrm>
            <a:off x="5705074" y="2888354"/>
            <a:ext cx="3004844" cy="1720086"/>
          </a:xfrm>
          <a:prstGeom prst="rect">
            <a:avLst/>
          </a:prstGeom>
          <a:noFill/>
        </p:spPr>
        <p:txBody>
          <a:bodyPr wrap="square" rtlCol="0">
            <a:spAutoFit/>
          </a:bodyPr>
          <a:lstStyle/>
          <a:p>
            <a:pPr marL="285736" indent="-285736" algn="just">
              <a:lnSpc>
                <a:spcPct val="150000"/>
              </a:lnSpc>
              <a:buFont typeface="Wingdings" panose="05000000000000000000" pitchFamily="2" charset="2"/>
              <a:buChar char="Ø"/>
            </a:pPr>
            <a:r>
              <a:rPr lang="en-US" altLang="zh-CN" sz="1200" b="1" dirty="0">
                <a:latin typeface="Cambria" panose="02040503050406030204" pitchFamily="18" charset="0"/>
              </a:rPr>
              <a:t>By analyzing the specific charging process under various relationships, the charging utility increment under the conditions A and B is quantitatively compared, and the submodularity is proved.</a:t>
            </a:r>
            <a:endParaRPr lang="zh-CN" altLang="en-US" sz="1200" b="1" dirty="0">
              <a:latin typeface="Cambria" panose="02040503050406030204" pitchFamily="18" charset="0"/>
            </a:endParaRPr>
          </a:p>
        </p:txBody>
      </p:sp>
      <p:sp>
        <p:nvSpPr>
          <p:cNvPr id="33" name="TextBox 77">
            <a:extLst>
              <a:ext uri="{FF2B5EF4-FFF2-40B4-BE49-F238E27FC236}">
                <a16:creationId xmlns:a16="http://schemas.microsoft.com/office/drawing/2014/main" id="{D7C4B2DB-E377-4439-A31F-4BCCE30CCA12}"/>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mc:AlternateContent xmlns:mc="http://schemas.openxmlformats.org/markup-compatibility/2006" xmlns:a14="http://schemas.microsoft.com/office/drawing/2010/main">
        <mc:Choice Requires="a14">
          <p:sp>
            <p:nvSpPr>
              <p:cNvPr id="2" name="矩形 1">
                <a:extLst>
                  <a:ext uri="{FF2B5EF4-FFF2-40B4-BE49-F238E27FC236}">
                    <a16:creationId xmlns:a16="http://schemas.microsoft.com/office/drawing/2014/main" id="{2918575C-62A1-4A8D-853F-753A044E8A99}"/>
                  </a:ext>
                </a:extLst>
              </p:cNvPr>
              <p:cNvSpPr/>
              <p:nvPr/>
            </p:nvSpPr>
            <p:spPr>
              <a:xfrm>
                <a:off x="2350747" y="5014858"/>
                <a:ext cx="6715589" cy="461665"/>
              </a:xfrm>
              <a:prstGeom prst="rect">
                <a:avLst/>
              </a:prstGeom>
            </p:spPr>
            <p:txBody>
              <a:bodyPr wrap="square">
                <a:spAutoFit/>
              </a:bodyPr>
              <a:lstStyle/>
              <a:p>
                <a:pPr algn="just"/>
                <a:r>
                  <a:rPr lang="en-US" altLang="zh-CN" sz="1200" b="1" dirty="0">
                    <a:solidFill>
                      <a:srgbClr val="396AA8"/>
                    </a:solidFill>
                    <a:latin typeface="Cambria" panose="02040503050406030204" pitchFamily="18" charset="0"/>
                  </a:rPr>
                  <a:t>With a slightly relaxed budget, the output of our proposed scheme is better than </a:t>
                </a:r>
                <a14:m>
                  <m:oMath xmlns:m="http://schemas.openxmlformats.org/officeDocument/2006/math">
                    <m:r>
                      <a:rPr lang="en-US" altLang="zh-CN" sz="1200" b="1" i="1">
                        <a:solidFill>
                          <a:srgbClr val="396AA8"/>
                        </a:solidFill>
                        <a:latin typeface="Cambria Math" panose="02040503050406030204" pitchFamily="18" charset="0"/>
                      </a:rPr>
                      <m:t>(</m:t>
                    </m:r>
                    <m:r>
                      <a:rPr lang="en-US" altLang="zh-CN" sz="1200" b="1" i="1">
                        <a:solidFill>
                          <a:srgbClr val="396AA8"/>
                        </a:solidFill>
                        <a:latin typeface="Cambria Math" panose="02040503050406030204" pitchFamily="18" charset="0"/>
                      </a:rPr>
                      <m:t>𝟏</m:t>
                    </m:r>
                    <m:r>
                      <a:rPr lang="en-US" altLang="zh-CN" sz="1200" b="1" i="1">
                        <a:solidFill>
                          <a:srgbClr val="396AA8"/>
                        </a:solidFill>
                        <a:latin typeface="Cambria Math" panose="02040503050406030204" pitchFamily="18" charset="0"/>
                      </a:rPr>
                      <m:t>−</m:t>
                    </m:r>
                    <m:r>
                      <a:rPr lang="en-US" altLang="zh-CN" sz="1200" b="1" i="1">
                        <a:solidFill>
                          <a:srgbClr val="396AA8"/>
                        </a:solidFill>
                        <a:latin typeface="Cambria Math" panose="02040503050406030204" pitchFamily="18" charset="0"/>
                      </a:rPr>
                      <m:t>𝟏</m:t>
                    </m:r>
                    <m:r>
                      <a:rPr lang="en-US" altLang="zh-CN" sz="1200" b="1" i="1">
                        <a:solidFill>
                          <a:srgbClr val="396AA8"/>
                        </a:solidFill>
                        <a:latin typeface="Cambria Math" panose="02040503050406030204" pitchFamily="18" charset="0"/>
                      </a:rPr>
                      <m:t>/</m:t>
                    </m:r>
                    <m:r>
                      <a:rPr lang="en-US" altLang="zh-CN" sz="1200" b="1" i="1">
                        <a:solidFill>
                          <a:srgbClr val="396AA8"/>
                        </a:solidFill>
                        <a:latin typeface="Cambria Math" panose="02040503050406030204" pitchFamily="18" charset="0"/>
                      </a:rPr>
                      <m:t>𝒆</m:t>
                    </m:r>
                    <m:r>
                      <a:rPr lang="en-US" altLang="zh-CN" sz="1200" b="1" i="1">
                        <a:solidFill>
                          <a:srgbClr val="396AA8"/>
                        </a:solidFill>
                        <a:latin typeface="Cambria Math" panose="02040503050406030204" pitchFamily="18" charset="0"/>
                      </a:rPr>
                      <m:t>)/</m:t>
                    </m:r>
                    <m:r>
                      <a:rPr lang="en-US" altLang="zh-CN" sz="1200" b="1" i="1">
                        <a:solidFill>
                          <a:srgbClr val="396AA8"/>
                        </a:solidFill>
                        <a:latin typeface="Cambria Math" panose="02040503050406030204" pitchFamily="18" charset="0"/>
                      </a:rPr>
                      <m:t>𝟐</m:t>
                    </m:r>
                  </m:oMath>
                </a14:m>
                <a:r>
                  <a:rPr lang="en-US" altLang="zh-CN" sz="1200" b="1" dirty="0">
                    <a:solidFill>
                      <a:srgbClr val="396AA8"/>
                    </a:solidFill>
                    <a:latin typeface="Cambria" panose="02040503050406030204" pitchFamily="18" charset="0"/>
                  </a:rPr>
                  <a:t> of the optimal solution to CEO problem with a smaller charging radius </a:t>
                </a:r>
                <a14:m>
                  <m:oMath xmlns:m="http://schemas.openxmlformats.org/officeDocument/2006/math">
                    <m:r>
                      <a:rPr lang="en-US" altLang="zh-CN" sz="1200" b="1" i="1">
                        <a:solidFill>
                          <a:srgbClr val="396AA8"/>
                        </a:solidFill>
                        <a:latin typeface="Cambria Math" panose="02040503050406030204" pitchFamily="18" charset="0"/>
                      </a:rPr>
                      <m:t>(</m:t>
                    </m:r>
                    <m:r>
                      <a:rPr lang="en-US" altLang="zh-CN" sz="1200" b="1" i="1">
                        <a:solidFill>
                          <a:srgbClr val="396AA8"/>
                        </a:solidFill>
                        <a:latin typeface="Cambria Math" panose="02040503050406030204" pitchFamily="18" charset="0"/>
                      </a:rPr>
                      <m:t>𝟏</m:t>
                    </m:r>
                    <m:r>
                      <a:rPr lang="en-US" altLang="zh-CN" sz="1200" b="1" i="1">
                        <a:solidFill>
                          <a:srgbClr val="396AA8"/>
                        </a:solidFill>
                        <a:latin typeface="Cambria Math" panose="02040503050406030204" pitchFamily="18" charset="0"/>
                      </a:rPr>
                      <m:t>−</m:t>
                    </m:r>
                    <m:r>
                      <a:rPr lang="zh-CN" altLang="en-US" sz="1200" b="1" i="1">
                        <a:solidFill>
                          <a:srgbClr val="396AA8"/>
                        </a:solidFill>
                        <a:latin typeface="Cambria Math" panose="02040503050406030204" pitchFamily="18" charset="0"/>
                      </a:rPr>
                      <m:t>𝝃</m:t>
                    </m:r>
                    <m:r>
                      <a:rPr lang="en-US" altLang="zh-CN" sz="1200" b="1" i="1">
                        <a:solidFill>
                          <a:srgbClr val="396AA8"/>
                        </a:solidFill>
                        <a:latin typeface="Cambria Math" panose="02040503050406030204" pitchFamily="18" charset="0"/>
                      </a:rPr>
                      <m:t>)</m:t>
                    </m:r>
                    <m:sSub>
                      <m:sSubPr>
                        <m:ctrlPr>
                          <a:rPr lang="en-US" altLang="zh-CN" sz="1200" b="1" i="1">
                            <a:solidFill>
                              <a:srgbClr val="396AA8"/>
                            </a:solidFill>
                            <a:latin typeface="Cambria Math" panose="02040503050406030204" pitchFamily="18" charset="0"/>
                          </a:rPr>
                        </m:ctrlPr>
                      </m:sSubPr>
                      <m:e>
                        <m:r>
                          <a:rPr lang="en-US" altLang="zh-CN" sz="1200" b="1" i="1">
                            <a:solidFill>
                              <a:srgbClr val="396AA8"/>
                            </a:solidFill>
                            <a:latin typeface="Cambria Math" panose="02040503050406030204" pitchFamily="18" charset="0"/>
                          </a:rPr>
                          <m:t>𝑫</m:t>
                        </m:r>
                      </m:e>
                      <m:sub>
                        <m:r>
                          <a:rPr lang="en-US" altLang="zh-CN" sz="1200" b="1" i="1">
                            <a:solidFill>
                              <a:srgbClr val="396AA8"/>
                            </a:solidFill>
                            <a:latin typeface="Cambria Math" panose="02040503050406030204" pitchFamily="18" charset="0"/>
                          </a:rPr>
                          <m:t>𝒄</m:t>
                        </m:r>
                      </m:sub>
                    </m:sSub>
                  </m:oMath>
                </a14:m>
                <a:r>
                  <a:rPr lang="en-US" altLang="zh-CN" sz="1200" b="1" dirty="0">
                    <a:solidFill>
                      <a:srgbClr val="396AA8"/>
                    </a:solidFill>
                    <a:latin typeface="Cambria" panose="02040503050406030204" pitchFamily="18" charset="0"/>
                  </a:rPr>
                  <a:t>.</a:t>
                </a:r>
                <a:endParaRPr lang="zh-CN" altLang="en-US" sz="1200" b="1" dirty="0">
                  <a:solidFill>
                    <a:srgbClr val="396AA8"/>
                  </a:solidFill>
                  <a:latin typeface="Cambria" panose="02040503050406030204" pitchFamily="18" charset="0"/>
                </a:endParaRPr>
              </a:p>
            </p:txBody>
          </p:sp>
        </mc:Choice>
        <mc:Fallback xmlns="">
          <p:sp>
            <p:nvSpPr>
              <p:cNvPr id="2" name="矩形 1">
                <a:extLst>
                  <a:ext uri="{FF2B5EF4-FFF2-40B4-BE49-F238E27FC236}">
                    <a16:creationId xmlns:a16="http://schemas.microsoft.com/office/drawing/2014/main" id="{2918575C-62A1-4A8D-853F-753A044E8A99}"/>
                  </a:ext>
                </a:extLst>
              </p:cNvPr>
              <p:cNvSpPr>
                <a:spLocks noRot="1" noChangeAspect="1" noMove="1" noResize="1" noEditPoints="1" noAdjustHandles="1" noChangeArrowheads="1" noChangeShapeType="1" noTextEdit="1"/>
              </p:cNvSpPr>
              <p:nvPr/>
            </p:nvSpPr>
            <p:spPr>
              <a:xfrm>
                <a:off x="2350747" y="5014858"/>
                <a:ext cx="6715589" cy="461665"/>
              </a:xfrm>
              <a:prstGeom prst="rect">
                <a:avLst/>
              </a:prstGeom>
              <a:blipFill>
                <a:blip r:embed="rId15"/>
                <a:stretch>
                  <a:fillRect l="-91" t="-1333" b="-10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59424823"/>
      </p:ext>
    </p:extLst>
  </p:cSld>
  <p:clrMapOvr>
    <a:masterClrMapping/>
  </p:clrMapOvr>
  <p:transition spd="med" advTm="10159">
    <p:cover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9007" y="4776657"/>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sp>
        <p:nvSpPr>
          <p:cNvPr id="12" name="矩形 11">
            <a:extLst>
              <a:ext uri="{FF2B5EF4-FFF2-40B4-BE49-F238E27FC236}">
                <a16:creationId xmlns:a16="http://schemas.microsoft.com/office/drawing/2014/main" id="{22FA1AC7-5FFD-4164-B61C-B849B2CF6938}"/>
              </a:ext>
            </a:extLst>
          </p:cNvPr>
          <p:cNvSpPr/>
          <p:nvPr/>
        </p:nvSpPr>
        <p:spPr>
          <a:xfrm>
            <a:off x="3501659" y="2404359"/>
            <a:ext cx="4248472"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文本框 13">
            <a:extLst>
              <a:ext uri="{FF2B5EF4-FFF2-40B4-BE49-F238E27FC236}">
                <a16:creationId xmlns:a16="http://schemas.microsoft.com/office/drawing/2014/main" id="{1246D576-96F0-4BC5-886A-0FD1D0ABDFFC}"/>
              </a:ext>
            </a:extLst>
          </p:cNvPr>
          <p:cNvSpPr txBox="1"/>
          <p:nvPr/>
        </p:nvSpPr>
        <p:spPr>
          <a:xfrm>
            <a:off x="3485979" y="2978332"/>
            <a:ext cx="4279832" cy="707886"/>
          </a:xfrm>
          <a:prstGeom prst="rect">
            <a:avLst/>
          </a:prstGeom>
          <a:noFill/>
        </p:spPr>
        <p:txBody>
          <a:bodyPr wrap="square" rtlCol="0">
            <a:spAutoFit/>
          </a:bodyPr>
          <a:lstStyle/>
          <a:p>
            <a:pPr algn="ctr"/>
            <a:r>
              <a:rPr lang="en-US" altLang="zh-CN" sz="4000" b="1" dirty="0">
                <a:cs typeface="+mn-ea"/>
              </a:rPr>
              <a:t>Experiments</a:t>
            </a:r>
            <a:endParaRPr lang="zh-CN" altLang="en-US" sz="4000" b="1" dirty="0">
              <a:cs typeface="+mn-ea"/>
            </a:endParaRPr>
          </a:p>
        </p:txBody>
      </p:sp>
      <p:sp>
        <p:nvSpPr>
          <p:cNvPr id="15" name="文本框 14">
            <a:extLst>
              <a:ext uri="{FF2B5EF4-FFF2-40B4-BE49-F238E27FC236}">
                <a16:creationId xmlns:a16="http://schemas.microsoft.com/office/drawing/2014/main" id="{13E315E1-DBB0-45C7-B310-7FD0D0EB5F61}"/>
              </a:ext>
            </a:extLst>
          </p:cNvPr>
          <p:cNvSpPr txBox="1"/>
          <p:nvPr/>
        </p:nvSpPr>
        <p:spPr>
          <a:xfrm>
            <a:off x="3573664" y="2394780"/>
            <a:ext cx="4104456" cy="523220"/>
          </a:xfrm>
          <a:prstGeom prst="rect">
            <a:avLst/>
          </a:prstGeom>
          <a:solidFill>
            <a:srgbClr val="2B558E"/>
          </a:solidFill>
        </p:spPr>
        <p:txBody>
          <a:bodyPr wrap="square" rtlCol="0">
            <a:spAutoFit/>
          </a:bodyPr>
          <a:lstStyle/>
          <a:p>
            <a:pPr algn="ctr"/>
            <a:r>
              <a:rPr lang="en-US" altLang="zh-CN" sz="2800" dirty="0">
                <a:solidFill>
                  <a:schemeClr val="bg1"/>
                </a:solidFill>
                <a:latin typeface="Century Gothic" panose="020B0502020202020204" pitchFamily="34" charset="0"/>
                <a:cs typeface="+mn-ea"/>
              </a:rPr>
              <a:t>PART  05</a:t>
            </a:r>
            <a:endParaRPr lang="zh-CN" altLang="en-US" sz="2800" dirty="0">
              <a:solidFill>
                <a:schemeClr val="bg1"/>
              </a:solidFill>
              <a:latin typeface="Century Gothic" panose="020B0502020202020204" pitchFamily="34" charset="0"/>
              <a:cs typeface="+mn-ea"/>
            </a:endParaRPr>
          </a:p>
        </p:txBody>
      </p:sp>
      <p:grpSp>
        <p:nvGrpSpPr>
          <p:cNvPr id="16" name="组合 15">
            <a:extLst>
              <a:ext uri="{FF2B5EF4-FFF2-40B4-BE49-F238E27FC236}">
                <a16:creationId xmlns:a16="http://schemas.microsoft.com/office/drawing/2014/main" id="{4B518561-C4E1-40A9-B88E-19A231253609}"/>
              </a:ext>
            </a:extLst>
          </p:cNvPr>
          <p:cNvGrpSpPr/>
          <p:nvPr/>
        </p:nvGrpSpPr>
        <p:grpSpPr>
          <a:xfrm>
            <a:off x="2488903" y="1248981"/>
            <a:ext cx="6529426" cy="3217046"/>
            <a:chOff x="1435008" y="577820"/>
            <a:chExt cx="6529425" cy="3217045"/>
          </a:xfrm>
        </p:grpSpPr>
        <p:sp>
          <p:nvSpPr>
            <p:cNvPr id="17" name="矩形 16">
              <a:extLst>
                <a:ext uri="{FF2B5EF4-FFF2-40B4-BE49-F238E27FC236}">
                  <a16:creationId xmlns:a16="http://schemas.microsoft.com/office/drawing/2014/main" id="{8E68959F-DFC2-4AAE-8B3D-1BE20B3BB175}"/>
                </a:ext>
              </a:extLst>
            </p:cNvPr>
            <p:cNvSpPr/>
            <p:nvPr/>
          </p:nvSpPr>
          <p:spPr>
            <a:xfrm>
              <a:off x="1835696" y="915566"/>
              <a:ext cx="5472608" cy="2520280"/>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8" name="矩形 17">
              <a:extLst>
                <a:ext uri="{FF2B5EF4-FFF2-40B4-BE49-F238E27FC236}">
                  <a16:creationId xmlns:a16="http://schemas.microsoft.com/office/drawing/2014/main" id="{27381566-A8A0-4555-940F-CECD9F929D90}"/>
                </a:ext>
              </a:extLst>
            </p:cNvPr>
            <p:cNvSpPr/>
            <p:nvPr/>
          </p:nvSpPr>
          <p:spPr>
            <a:xfrm>
              <a:off x="6868198" y="637844"/>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矩形 19">
              <a:extLst>
                <a:ext uri="{FF2B5EF4-FFF2-40B4-BE49-F238E27FC236}">
                  <a16:creationId xmlns:a16="http://schemas.microsoft.com/office/drawing/2014/main" id="{C0447CFD-3130-4DC2-94C6-0B07DEB3D2E2}"/>
                </a:ext>
              </a:extLst>
            </p:cNvPr>
            <p:cNvSpPr/>
            <p:nvPr/>
          </p:nvSpPr>
          <p:spPr>
            <a:xfrm>
              <a:off x="1477543" y="2571750"/>
              <a:ext cx="1096235" cy="122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cxnSp>
          <p:nvCxnSpPr>
            <p:cNvPr id="21" name="直接连接符 20">
              <a:extLst>
                <a:ext uri="{FF2B5EF4-FFF2-40B4-BE49-F238E27FC236}">
                  <a16:creationId xmlns:a16="http://schemas.microsoft.com/office/drawing/2014/main" id="{E0677331-344F-40B1-B6AF-AB729C19FCBF}"/>
                </a:ext>
              </a:extLst>
            </p:cNvPr>
            <p:cNvCxnSpPr/>
            <p:nvPr/>
          </p:nvCxnSpPr>
          <p:spPr>
            <a:xfrm flipH="1">
              <a:off x="7015627" y="577820"/>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9F4A6921-7B89-4A96-8976-AA1C6D28FA4C}"/>
                </a:ext>
              </a:extLst>
            </p:cNvPr>
            <p:cNvCxnSpPr/>
            <p:nvPr/>
          </p:nvCxnSpPr>
          <p:spPr>
            <a:xfrm flipH="1">
              <a:off x="1435008" y="2975534"/>
              <a:ext cx="801376" cy="801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77">
            <a:extLst>
              <a:ext uri="{FF2B5EF4-FFF2-40B4-BE49-F238E27FC236}">
                <a16:creationId xmlns:a16="http://schemas.microsoft.com/office/drawing/2014/main" id="{548E371D-41A1-45CE-833C-D029733610B5}"/>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3873470979"/>
      </p:ext>
    </p:extLst>
  </p:cSld>
  <p:clrMapOvr>
    <a:masterClrMapping/>
  </p:clrMapOvr>
  <p:transition spd="med" advTm="10159">
    <p:cover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9007" y="4776657"/>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mc:AlternateContent xmlns:mc="http://schemas.openxmlformats.org/markup-compatibility/2006" xmlns:a14="http://schemas.microsoft.com/office/drawing/2010/main">
        <mc:Choice Requires="a14">
          <p:graphicFrame>
            <p:nvGraphicFramePr>
              <p:cNvPr id="2" name="表格 1">
                <a:extLst>
                  <a:ext uri="{FF2B5EF4-FFF2-40B4-BE49-F238E27FC236}">
                    <a16:creationId xmlns:a16="http://schemas.microsoft.com/office/drawing/2014/main" id="{0C929841-E54F-43EF-892B-21FFFF66E4A0}"/>
                  </a:ext>
                </a:extLst>
              </p:cNvPr>
              <p:cNvGraphicFramePr>
                <a:graphicFrameLocks noGrp="1"/>
              </p:cNvGraphicFramePr>
              <p:nvPr>
                <p:extLst>
                  <p:ext uri="{D42A27DB-BD31-4B8C-83A1-F6EECF244321}">
                    <p14:modId xmlns:p14="http://schemas.microsoft.com/office/powerpoint/2010/main" val="2049881502"/>
                  </p:ext>
                </p:extLst>
              </p:nvPr>
            </p:nvGraphicFramePr>
            <p:xfrm>
              <a:off x="6143119" y="1320994"/>
              <a:ext cx="2810838" cy="3237941"/>
            </p:xfrm>
            <a:graphic>
              <a:graphicData uri="http://schemas.openxmlformats.org/drawingml/2006/table">
                <a:tbl>
                  <a:tblPr firstRow="1" firstCol="1" lastRow="1" lastCol="1" bandRow="1" bandCol="1">
                    <a:tableStyleId>{5C22544A-7EE6-4342-B048-85BDC9FD1C3A}</a:tableStyleId>
                  </a:tblPr>
                  <a:tblGrid>
                    <a:gridCol w="1597234">
                      <a:extLst>
                        <a:ext uri="{9D8B030D-6E8A-4147-A177-3AD203B41FA5}">
                          <a16:colId xmlns:a16="http://schemas.microsoft.com/office/drawing/2014/main" val="11585414"/>
                        </a:ext>
                      </a:extLst>
                    </a:gridCol>
                    <a:gridCol w="1213604">
                      <a:extLst>
                        <a:ext uri="{9D8B030D-6E8A-4147-A177-3AD203B41FA5}">
                          <a16:colId xmlns:a16="http://schemas.microsoft.com/office/drawing/2014/main" val="3951109252"/>
                        </a:ext>
                      </a:extLst>
                    </a:gridCol>
                  </a:tblGrid>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Parameter</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pPr>
                          <a:r>
                            <a:rPr lang="en-US" altLang="zh-CN" sz="10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rPr>
                            <a:t>Value</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5917937"/>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Network size</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100m*100m</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5732566"/>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PoI</a:t>
                          </a:r>
                          <a:r>
                            <a:rPr lang="en-US" altLang="zh-CN" sz="1000" baseline="0" dirty="0">
                              <a:solidFill>
                                <a:schemeClr val="tx1"/>
                              </a:solidFill>
                              <a:effectLst/>
                              <a:latin typeface="Cambria" panose="02040503050406030204" pitchFamily="18" charset="0"/>
                            </a:rPr>
                            <a:t> number </a:t>
                          </a:r>
                          <a14:m>
                            <m:oMath xmlns:m="http://schemas.openxmlformats.org/officeDocument/2006/math">
                              <m:r>
                                <a:rPr lang="en-US" sz="1000">
                                  <a:solidFill>
                                    <a:schemeClr val="tx1"/>
                                  </a:solidFill>
                                  <a:effectLst/>
                                  <a:latin typeface="Cambria Math" panose="02040503050406030204" pitchFamily="18" charset="0"/>
                                </a:rPr>
                                <m:t>𝑚</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a:solidFill>
                                <a:schemeClr val="tx1"/>
                              </a:solidFill>
                              <a:effectLst/>
                              <a:latin typeface="Cambria" panose="02040503050406030204" pitchFamily="18" charset="0"/>
                            </a:rPr>
                            <a:t>40</a:t>
                          </a:r>
                          <a:endParaRPr lang="zh-CN" sz="120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2877483"/>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Sensor</a:t>
                          </a:r>
                          <a:r>
                            <a:rPr lang="en-US" altLang="zh-CN" sz="1000" baseline="0" dirty="0">
                              <a:solidFill>
                                <a:schemeClr val="tx1"/>
                              </a:solidFill>
                              <a:effectLst/>
                              <a:latin typeface="Cambria" panose="02040503050406030204" pitchFamily="18" charset="0"/>
                            </a:rPr>
                            <a:t> number </a:t>
                          </a:r>
                          <a14:m>
                            <m:oMath xmlns:m="http://schemas.openxmlformats.org/officeDocument/2006/math">
                              <m:r>
                                <a:rPr lang="en-US" sz="1000">
                                  <a:solidFill>
                                    <a:schemeClr val="tx1"/>
                                  </a:solidFill>
                                  <a:effectLst/>
                                  <a:latin typeface="Cambria Math" panose="02040503050406030204" pitchFamily="18" charset="0"/>
                                </a:rPr>
                                <m:t>𝑛</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100</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9720689"/>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Sensor capacity </a:t>
                          </a:r>
                          <a14:m>
                            <m:oMath xmlns:m="http://schemas.openxmlformats.org/officeDocument/2006/math">
                              <m:r>
                                <a:rPr lang="en-US" sz="1000">
                                  <a:solidFill>
                                    <a:schemeClr val="tx1"/>
                                  </a:solidFill>
                                  <a:effectLst/>
                                  <a:latin typeface="Cambria Math" panose="02040503050406030204" pitchFamily="18" charset="0"/>
                                </a:rPr>
                                <m:t>𝑐</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50J</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2389753"/>
                      </a:ext>
                    </a:extLst>
                  </a:tr>
                  <a:tr h="238126">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Energy</a:t>
                          </a:r>
                          <a:r>
                            <a:rPr lang="en-US" sz="1000" baseline="0" dirty="0">
                              <a:solidFill>
                                <a:schemeClr val="tx1"/>
                              </a:solidFill>
                              <a:effectLst/>
                              <a:latin typeface="Cambria" panose="02040503050406030204" pitchFamily="18" charset="0"/>
                            </a:rPr>
                            <a:t> budget </a:t>
                          </a:r>
                          <a14:m>
                            <m:oMath xmlns:m="http://schemas.openxmlformats.org/officeDocument/2006/math">
                              <m:r>
                                <a:rPr lang="en-US" sz="1000">
                                  <a:solidFill>
                                    <a:schemeClr val="tx1"/>
                                  </a:solidFill>
                                  <a:effectLst/>
                                  <a:latin typeface="Cambria Math" panose="02040503050406030204" pitchFamily="18" charset="0"/>
                                </a:rPr>
                                <m:t>𝐵</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10000J</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89978"/>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Charging</a:t>
                          </a:r>
                          <a:r>
                            <a:rPr lang="en-US" altLang="zh-CN" sz="1000" baseline="0" dirty="0">
                              <a:solidFill>
                                <a:schemeClr val="tx1"/>
                              </a:solidFill>
                              <a:effectLst/>
                              <a:latin typeface="Cambria" panose="02040503050406030204" pitchFamily="18" charset="0"/>
                            </a:rPr>
                            <a:t> parameter </a:t>
                          </a:r>
                          <a14:m>
                            <m:oMath xmlns:m="http://schemas.openxmlformats.org/officeDocument/2006/math">
                              <m:r>
                                <a:rPr lang="en-US" sz="1000">
                                  <a:solidFill>
                                    <a:schemeClr val="tx1"/>
                                  </a:solidFill>
                                  <a:effectLst/>
                                  <a:latin typeface="Cambria Math" panose="02040503050406030204" pitchFamily="18" charset="0"/>
                                </a:rPr>
                                <m:t>𝛿</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2046659"/>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Charging</a:t>
                          </a:r>
                          <a:r>
                            <a:rPr lang="en-US" altLang="zh-CN" sz="1000" baseline="0" dirty="0">
                              <a:solidFill>
                                <a:schemeClr val="tx1"/>
                              </a:solidFill>
                              <a:effectLst/>
                              <a:latin typeface="Cambria" panose="02040503050406030204" pitchFamily="18" charset="0"/>
                            </a:rPr>
                            <a:t> parameter </a:t>
                          </a:r>
                          <a14:m>
                            <m:oMath xmlns:m="http://schemas.openxmlformats.org/officeDocument/2006/math">
                              <m:r>
                                <a:rPr lang="en-US" sz="1000">
                                  <a:solidFill>
                                    <a:schemeClr val="tx1"/>
                                  </a:solidFill>
                                  <a:effectLst/>
                                  <a:latin typeface="Cambria Math" panose="02040503050406030204" pitchFamily="18" charset="0"/>
                                </a:rPr>
                                <m:t>𝜑</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15</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6922740"/>
                      </a:ext>
                    </a:extLst>
                  </a:tr>
                  <a:tr h="238126">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Traveling</a:t>
                          </a:r>
                          <a:r>
                            <a:rPr lang="en-US" sz="1000" baseline="0" dirty="0">
                              <a:solidFill>
                                <a:schemeClr val="tx1"/>
                              </a:solidFill>
                              <a:effectLst/>
                              <a:latin typeface="Cambria" panose="02040503050406030204" pitchFamily="18" charset="0"/>
                            </a:rPr>
                            <a:t> cost rate </a:t>
                          </a:r>
                          <a14:m>
                            <m:oMath xmlns:m="http://schemas.openxmlformats.org/officeDocument/2006/math">
                              <m:r>
                                <a:rPr lang="en-US" sz="1000">
                                  <a:solidFill>
                                    <a:schemeClr val="tx1"/>
                                  </a:solidFill>
                                  <a:effectLst/>
                                  <a:latin typeface="Cambria Math" panose="02040503050406030204" pitchFamily="18" charset="0"/>
                                </a:rPr>
                                <m:t>𝛼</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4J/m</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7132442"/>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Charging</a:t>
                          </a:r>
                          <a:r>
                            <a:rPr lang="en-US" altLang="zh-CN" sz="1000" baseline="0" dirty="0">
                              <a:solidFill>
                                <a:schemeClr val="tx1"/>
                              </a:solidFill>
                              <a:effectLst/>
                              <a:latin typeface="Cambria" panose="02040503050406030204" pitchFamily="18" charset="0"/>
                            </a:rPr>
                            <a:t> cost rate </a:t>
                          </a:r>
                          <a14:m>
                            <m:oMath xmlns:m="http://schemas.openxmlformats.org/officeDocument/2006/math">
                              <m:r>
                                <a:rPr lang="en-US" sz="1000">
                                  <a:solidFill>
                                    <a:schemeClr val="tx1"/>
                                  </a:solidFill>
                                  <a:effectLst/>
                                  <a:latin typeface="Cambria Math" panose="02040503050406030204" pitchFamily="18" charset="0"/>
                                </a:rPr>
                                <m:t>𝛽</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0.5J/s</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868264"/>
                      </a:ext>
                    </a:extLst>
                  </a:tr>
                  <a:tr h="380429">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Edge number of polygons</a:t>
                          </a:r>
                          <a:r>
                            <a:rPr lang="en-US" sz="1000" baseline="0" dirty="0">
                              <a:solidFill>
                                <a:schemeClr val="tx1"/>
                              </a:solidFill>
                              <a:effectLst/>
                              <a:latin typeface="Cambria" panose="02040503050406030204" pitchFamily="18" charset="0"/>
                            </a:rPr>
                            <a:t> </a:t>
                          </a:r>
                          <a14:m>
                            <m:oMath xmlns:m="http://schemas.openxmlformats.org/officeDocument/2006/math">
                              <m:r>
                                <a:rPr lang="en-US" sz="1000">
                                  <a:solidFill>
                                    <a:schemeClr val="tx1"/>
                                  </a:solidFill>
                                  <a:effectLst/>
                                  <a:latin typeface="Cambria Math" panose="02040503050406030204" pitchFamily="18" charset="0"/>
                                </a:rPr>
                                <m:t>𝜎</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4275948"/>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Charging</a:t>
                          </a:r>
                          <a:r>
                            <a:rPr lang="en-US" altLang="zh-CN" sz="1000" baseline="0" dirty="0">
                              <a:solidFill>
                                <a:schemeClr val="tx1"/>
                              </a:solidFill>
                              <a:effectLst/>
                              <a:latin typeface="Cambria" panose="02040503050406030204" pitchFamily="18" charset="0"/>
                            </a:rPr>
                            <a:t> radius </a:t>
                          </a:r>
                          <a14:m>
                            <m:oMath xmlns:m="http://schemas.openxmlformats.org/officeDocument/2006/math">
                              <m:sSub>
                                <m:sSubPr>
                                  <m:ctrlPr>
                                    <a:rPr lang="zh-CN" sz="1000" i="1">
                                      <a:solidFill>
                                        <a:schemeClr val="tx1"/>
                                      </a:solidFill>
                                      <a:effectLst/>
                                      <a:latin typeface="Cambria Math" panose="02040503050406030204" pitchFamily="18" charset="0"/>
                                    </a:rPr>
                                  </m:ctrlPr>
                                </m:sSubPr>
                                <m:e>
                                  <m:r>
                                    <a:rPr lang="en-US" sz="1000">
                                      <a:solidFill>
                                        <a:schemeClr val="tx1"/>
                                      </a:solidFill>
                                      <a:effectLst/>
                                      <a:latin typeface="Cambria Math" panose="02040503050406030204" pitchFamily="18" charset="0"/>
                                    </a:rPr>
                                    <m:t>𝐷</m:t>
                                  </m:r>
                                </m:e>
                                <m:sub>
                                  <m:r>
                                    <a:rPr lang="en-US" sz="1000">
                                      <a:solidFill>
                                        <a:schemeClr val="tx1"/>
                                      </a:solidFill>
                                      <a:effectLst/>
                                      <a:latin typeface="Cambria Math" panose="02040503050406030204" pitchFamily="18" charset="0"/>
                                    </a:rPr>
                                    <m:t>𝑐</m:t>
                                  </m:r>
                                </m:sub>
                              </m:sSub>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10m</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5262560"/>
                      </a:ext>
                    </a:extLst>
                  </a:tr>
                  <a:tr h="238126">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Speed of WCV </a:t>
                          </a:r>
                          <a14:m>
                            <m:oMath xmlns:m="http://schemas.openxmlformats.org/officeDocument/2006/math">
                              <m:r>
                                <a:rPr lang="en-US" sz="1000">
                                  <a:solidFill>
                                    <a:schemeClr val="tx1"/>
                                  </a:solidFill>
                                  <a:effectLst/>
                                  <a:latin typeface="Cambria Math" panose="02040503050406030204" pitchFamily="18" charset="0"/>
                                </a:rPr>
                                <m:t>𝑣</m:t>
                              </m:r>
                            </m:oMath>
                          </a14:m>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1.5m/s</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0041125"/>
                      </a:ext>
                    </a:extLst>
                  </a:tr>
                </a:tbl>
              </a:graphicData>
            </a:graphic>
          </p:graphicFrame>
        </mc:Choice>
        <mc:Fallback xmlns="">
          <p:graphicFrame>
            <p:nvGraphicFramePr>
              <p:cNvPr id="2" name="表格 1">
                <a:extLst>
                  <a:ext uri="{FF2B5EF4-FFF2-40B4-BE49-F238E27FC236}">
                    <a16:creationId xmlns:a16="http://schemas.microsoft.com/office/drawing/2014/main" id="{0C929841-E54F-43EF-892B-21FFFF66E4A0}"/>
                  </a:ext>
                </a:extLst>
              </p:cNvPr>
              <p:cNvGraphicFramePr>
                <a:graphicFrameLocks noGrp="1"/>
              </p:cNvGraphicFramePr>
              <p:nvPr>
                <p:extLst>
                  <p:ext uri="{D42A27DB-BD31-4B8C-83A1-F6EECF244321}">
                    <p14:modId xmlns:p14="http://schemas.microsoft.com/office/powerpoint/2010/main" val="2049881502"/>
                  </p:ext>
                </p:extLst>
              </p:nvPr>
            </p:nvGraphicFramePr>
            <p:xfrm>
              <a:off x="6143119" y="1320994"/>
              <a:ext cx="2810838" cy="3237941"/>
            </p:xfrm>
            <a:graphic>
              <a:graphicData uri="http://schemas.openxmlformats.org/drawingml/2006/table">
                <a:tbl>
                  <a:tblPr firstRow="1" firstCol="1" lastRow="1" lastCol="1" bandRow="1" bandCol="1">
                    <a:tableStyleId>{5C22544A-7EE6-4342-B048-85BDC9FD1C3A}</a:tableStyleId>
                  </a:tblPr>
                  <a:tblGrid>
                    <a:gridCol w="1597234">
                      <a:extLst>
                        <a:ext uri="{9D8B030D-6E8A-4147-A177-3AD203B41FA5}">
                          <a16:colId xmlns:a16="http://schemas.microsoft.com/office/drawing/2014/main" val="11585414"/>
                        </a:ext>
                      </a:extLst>
                    </a:gridCol>
                    <a:gridCol w="1213604">
                      <a:extLst>
                        <a:ext uri="{9D8B030D-6E8A-4147-A177-3AD203B41FA5}">
                          <a16:colId xmlns:a16="http://schemas.microsoft.com/office/drawing/2014/main" val="3951109252"/>
                        </a:ext>
                      </a:extLst>
                    </a:gridCol>
                  </a:tblGrid>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Parameter</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pPr>
                          <a:r>
                            <a:rPr lang="en-US" altLang="zh-CN" sz="10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rPr>
                            <a:t>Value</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5917937"/>
                      </a:ext>
                    </a:extLst>
                  </a:tr>
                  <a:tr h="238126">
                    <a:tc>
                      <a:txBody>
                        <a:bodyPr/>
                        <a:lstStyle/>
                        <a:p>
                          <a:pPr indent="0" algn="ctr">
                            <a:lnSpc>
                              <a:spcPct val="125000"/>
                            </a:lnSpc>
                            <a:spcAft>
                              <a:spcPts val="0"/>
                            </a:spcAft>
                            <a:tabLst>
                              <a:tab pos="239395" algn="l"/>
                            </a:tabLst>
                          </a:pPr>
                          <a:r>
                            <a:rPr lang="en-US" altLang="zh-CN" sz="1000" dirty="0">
                              <a:solidFill>
                                <a:schemeClr val="tx1"/>
                              </a:solidFill>
                              <a:effectLst/>
                              <a:latin typeface="Cambria" panose="02040503050406030204" pitchFamily="18" charset="0"/>
                            </a:rPr>
                            <a:t>Network size</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100m*100m</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5732566"/>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202564" r="-76426" b="-1082051"/>
                          </a:stretch>
                        </a:blipFill>
                      </a:tcPr>
                    </a:tc>
                    <a:tc>
                      <a:txBody>
                        <a:bodyPr/>
                        <a:lstStyle/>
                        <a:p>
                          <a:pPr indent="0" algn="ctr">
                            <a:lnSpc>
                              <a:spcPct val="125000"/>
                            </a:lnSpc>
                            <a:spcAft>
                              <a:spcPts val="0"/>
                            </a:spcAft>
                            <a:tabLst>
                              <a:tab pos="239395" algn="l"/>
                            </a:tabLst>
                          </a:pPr>
                          <a:r>
                            <a:rPr lang="en-US" sz="1000">
                              <a:solidFill>
                                <a:schemeClr val="tx1"/>
                              </a:solidFill>
                              <a:effectLst/>
                              <a:latin typeface="Cambria" panose="02040503050406030204" pitchFamily="18" charset="0"/>
                            </a:rPr>
                            <a:t>40</a:t>
                          </a:r>
                          <a:endParaRPr lang="zh-CN" sz="120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2877483"/>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302564" r="-76426" b="-982051"/>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100</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9720689"/>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392500" r="-76426" b="-857500"/>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50J</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2389753"/>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505128" r="-76426" b="-779487"/>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10000J</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89978"/>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605128" r="-76426" b="-679487"/>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2046659"/>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705128" r="-76426" b="-579487"/>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15</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6922740"/>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805128" r="-76426" b="-479487"/>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4J/m</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7132442"/>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905128" r="-76426" b="-379487"/>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0.5J/s</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868264"/>
                      </a:ext>
                    </a:extLst>
                  </a:tr>
                  <a:tr h="380429">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622222" r="-76426" b="-134921"/>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4275948"/>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1166667" r="-76426" b="-117949"/>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10m</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5262560"/>
                      </a:ext>
                    </a:extLst>
                  </a:tr>
                  <a:tr h="238126">
                    <a:tc>
                      <a:txBody>
                        <a:bodyPr/>
                        <a:lstStyle/>
                        <a:p>
                          <a:endParaRPr lang="zh-CN"/>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80" t="-1266667" r="-76426" b="-17949"/>
                          </a:stretch>
                        </a:blipFill>
                      </a:tcPr>
                    </a:tc>
                    <a:tc>
                      <a:txBody>
                        <a:bodyPr/>
                        <a:lstStyle/>
                        <a:p>
                          <a:pPr indent="0" algn="ctr">
                            <a:lnSpc>
                              <a:spcPct val="125000"/>
                            </a:lnSpc>
                            <a:spcAft>
                              <a:spcPts val="0"/>
                            </a:spcAft>
                            <a:tabLst>
                              <a:tab pos="239395" algn="l"/>
                            </a:tabLst>
                          </a:pPr>
                          <a:r>
                            <a:rPr lang="en-US" sz="1000" dirty="0">
                              <a:solidFill>
                                <a:schemeClr val="tx1"/>
                              </a:solidFill>
                              <a:effectLst/>
                              <a:latin typeface="Cambria" panose="02040503050406030204" pitchFamily="18" charset="0"/>
                            </a:rPr>
                            <a:t>1.5m/s</a:t>
                          </a:r>
                          <a:endParaRPr lang="zh-CN" sz="1200" dirty="0">
                            <a:solidFill>
                              <a:schemeClr val="tx1"/>
                            </a:solidFill>
                            <a:effectLst/>
                            <a:latin typeface="Cambria" panose="020405030504060302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0041125"/>
                      </a:ext>
                    </a:extLst>
                  </a:tr>
                </a:tbl>
              </a:graphicData>
            </a:graphic>
          </p:graphicFrame>
        </mc:Fallback>
      </mc:AlternateContent>
      <p:sp>
        <p:nvSpPr>
          <p:cNvPr id="5" name="文本框 4">
            <a:extLst>
              <a:ext uri="{FF2B5EF4-FFF2-40B4-BE49-F238E27FC236}">
                <a16:creationId xmlns:a16="http://schemas.microsoft.com/office/drawing/2014/main" id="{2A88AA91-16CD-470F-8BB0-55AE9F4DEF51}"/>
              </a:ext>
            </a:extLst>
          </p:cNvPr>
          <p:cNvSpPr txBox="1"/>
          <p:nvPr/>
        </p:nvSpPr>
        <p:spPr>
          <a:xfrm>
            <a:off x="6660232" y="1025481"/>
            <a:ext cx="1805366" cy="276999"/>
          </a:xfrm>
          <a:prstGeom prst="rect">
            <a:avLst/>
          </a:prstGeom>
          <a:noFill/>
        </p:spPr>
        <p:txBody>
          <a:bodyPr wrap="none" rtlCol="0">
            <a:spAutoFit/>
          </a:bodyPr>
          <a:lstStyle/>
          <a:p>
            <a:r>
              <a:rPr lang="en-US" altLang="zh-CN" sz="1200" b="1" dirty="0">
                <a:solidFill>
                  <a:srgbClr val="396AA8"/>
                </a:solidFill>
                <a:latin typeface="Cambria" panose="02040503050406030204" pitchFamily="18" charset="0"/>
              </a:rPr>
              <a:t>Simulation parameters</a:t>
            </a:r>
            <a:endParaRPr lang="zh-CN" altLang="en-US" sz="1200" b="1" dirty="0">
              <a:solidFill>
                <a:srgbClr val="396AA8"/>
              </a:solidFill>
              <a:latin typeface="Cambria" panose="02040503050406030204" pitchFamily="18" charset="0"/>
            </a:endParaRPr>
          </a:p>
        </p:txBody>
      </p:sp>
      <p:sp>
        <p:nvSpPr>
          <p:cNvPr id="30" name="文本框 29">
            <a:extLst>
              <a:ext uri="{FF2B5EF4-FFF2-40B4-BE49-F238E27FC236}">
                <a16:creationId xmlns:a16="http://schemas.microsoft.com/office/drawing/2014/main" id="{4557FD89-F301-4919-93CA-876A6DE06169}"/>
              </a:ext>
            </a:extLst>
          </p:cNvPr>
          <p:cNvSpPr txBox="1"/>
          <p:nvPr/>
        </p:nvSpPr>
        <p:spPr>
          <a:xfrm>
            <a:off x="2393981" y="1543921"/>
            <a:ext cx="3429598" cy="994247"/>
          </a:xfrm>
          <a:prstGeom prst="rect">
            <a:avLst/>
          </a:prstGeom>
          <a:noFill/>
        </p:spPr>
        <p:txBody>
          <a:bodyPr wrap="square" rtlCol="0">
            <a:spAutoFit/>
          </a:bodyPr>
          <a:lstStyle/>
          <a:p>
            <a:pPr marL="285736" indent="-285736" algn="just">
              <a:lnSpc>
                <a:spcPct val="125000"/>
              </a:lnSpc>
              <a:buFont typeface="Wingdings" panose="05000000000000000000" pitchFamily="2" charset="2"/>
              <a:buChar char="Ø"/>
            </a:pPr>
            <a:r>
              <a:rPr lang="en-US" altLang="zh-CN" sz="1200" b="1" dirty="0">
                <a:latin typeface="Cambria" panose="02040503050406030204" pitchFamily="18" charset="0"/>
              </a:rPr>
              <a:t>In this experiment, we simulate the effect of charging exclusivity, and set sensors to stop working until the charging is completed.</a:t>
            </a:r>
            <a:endParaRPr lang="zh-CN" altLang="en-US" sz="1400" b="1" dirty="0"/>
          </a:p>
        </p:txBody>
      </p:sp>
      <p:sp>
        <p:nvSpPr>
          <p:cNvPr id="31" name="TextBox 27">
            <a:extLst>
              <a:ext uri="{FF2B5EF4-FFF2-40B4-BE49-F238E27FC236}">
                <a16:creationId xmlns:a16="http://schemas.microsoft.com/office/drawing/2014/main" id="{478038A5-49F0-4A23-A10B-4FD9B42191BE}"/>
              </a:ext>
            </a:extLst>
          </p:cNvPr>
          <p:cNvSpPr txBox="1"/>
          <p:nvPr/>
        </p:nvSpPr>
        <p:spPr>
          <a:xfrm>
            <a:off x="2699796" y="1019711"/>
            <a:ext cx="2395207" cy="400110"/>
          </a:xfrm>
          <a:prstGeom prst="rect">
            <a:avLst/>
          </a:prstGeom>
          <a:noFill/>
        </p:spPr>
        <p:txBody>
          <a:bodyPr wrap="none" rtlCol="0">
            <a:spAutoFit/>
          </a:bodyPr>
          <a:lstStyle/>
          <a:p>
            <a:r>
              <a:rPr lang="en-US" altLang="zh-CN" sz="2000" b="1" u="sng" dirty="0">
                <a:solidFill>
                  <a:srgbClr val="2B558E"/>
                </a:solidFill>
                <a:cs typeface="+mn-ea"/>
                <a:sym typeface="+mn-lt"/>
              </a:rPr>
              <a:t>Simulation Setup</a:t>
            </a:r>
            <a:endParaRPr lang="zh-CN" altLang="en-US" sz="2000" b="1" u="sng" dirty="0">
              <a:solidFill>
                <a:srgbClr val="2B558E"/>
              </a:solidFill>
              <a:cs typeface="+mn-ea"/>
              <a:sym typeface="+mn-lt"/>
            </a:endParaRPr>
          </a:p>
        </p:txBody>
      </p:sp>
      <p:sp>
        <p:nvSpPr>
          <p:cNvPr id="32" name="矩形 31">
            <a:extLst>
              <a:ext uri="{FF2B5EF4-FFF2-40B4-BE49-F238E27FC236}">
                <a16:creationId xmlns:a16="http://schemas.microsoft.com/office/drawing/2014/main" id="{4C9DA2A0-811A-4852-A777-F095223DF95A}"/>
              </a:ext>
            </a:extLst>
          </p:cNvPr>
          <p:cNvSpPr/>
          <p:nvPr/>
        </p:nvSpPr>
        <p:spPr>
          <a:xfrm>
            <a:off x="2551710" y="1070866"/>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3" name="TextBox 27">
            <a:extLst>
              <a:ext uri="{FF2B5EF4-FFF2-40B4-BE49-F238E27FC236}">
                <a16:creationId xmlns:a16="http://schemas.microsoft.com/office/drawing/2014/main" id="{60A854BD-131F-48D9-AD06-87968EB683AE}"/>
              </a:ext>
            </a:extLst>
          </p:cNvPr>
          <p:cNvSpPr txBox="1"/>
          <p:nvPr/>
        </p:nvSpPr>
        <p:spPr>
          <a:xfrm>
            <a:off x="2677665" y="2633290"/>
            <a:ext cx="2073003" cy="400110"/>
          </a:xfrm>
          <a:prstGeom prst="rect">
            <a:avLst/>
          </a:prstGeom>
          <a:noFill/>
        </p:spPr>
        <p:txBody>
          <a:bodyPr wrap="none" rtlCol="0">
            <a:spAutoFit/>
          </a:bodyPr>
          <a:lstStyle/>
          <a:p>
            <a:r>
              <a:rPr lang="en-US" altLang="zh-CN" sz="2000" b="1" u="sng" dirty="0">
                <a:solidFill>
                  <a:srgbClr val="2B558E"/>
                </a:solidFill>
                <a:cs typeface="+mn-ea"/>
                <a:sym typeface="+mn-lt"/>
              </a:rPr>
              <a:t>Baseline Setup</a:t>
            </a:r>
            <a:endParaRPr lang="zh-CN" altLang="en-US" sz="2000" b="1" u="sng" dirty="0">
              <a:solidFill>
                <a:srgbClr val="2B558E"/>
              </a:solidFill>
              <a:cs typeface="+mn-ea"/>
              <a:sym typeface="+mn-lt"/>
            </a:endParaRPr>
          </a:p>
        </p:txBody>
      </p:sp>
      <p:sp>
        <p:nvSpPr>
          <p:cNvPr id="34" name="矩形 33">
            <a:extLst>
              <a:ext uri="{FF2B5EF4-FFF2-40B4-BE49-F238E27FC236}">
                <a16:creationId xmlns:a16="http://schemas.microsoft.com/office/drawing/2014/main" id="{126B7A90-1A11-4545-9D66-5F94716D6989}"/>
              </a:ext>
            </a:extLst>
          </p:cNvPr>
          <p:cNvSpPr/>
          <p:nvPr/>
        </p:nvSpPr>
        <p:spPr>
          <a:xfrm>
            <a:off x="2529578" y="2684445"/>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6" name="文本框 35">
            <a:extLst>
              <a:ext uri="{FF2B5EF4-FFF2-40B4-BE49-F238E27FC236}">
                <a16:creationId xmlns:a16="http://schemas.microsoft.com/office/drawing/2014/main" id="{454C0B63-D8E9-41EE-AD26-1FAB0A23F929}"/>
              </a:ext>
            </a:extLst>
          </p:cNvPr>
          <p:cNvSpPr txBox="1"/>
          <p:nvPr/>
        </p:nvSpPr>
        <p:spPr>
          <a:xfrm>
            <a:off x="2296872" y="3235862"/>
            <a:ext cx="4105771" cy="1454629"/>
          </a:xfrm>
          <a:prstGeom prst="rect">
            <a:avLst/>
          </a:prstGeom>
          <a:noFill/>
        </p:spPr>
        <p:txBody>
          <a:bodyPr wrap="square" rtlCol="0">
            <a:spAutoFit/>
          </a:bodyPr>
          <a:lstStyle/>
          <a:p>
            <a:pPr marL="285736" indent="-285736">
              <a:lnSpc>
                <a:spcPct val="125000"/>
              </a:lnSpc>
              <a:buFont typeface="Wingdings" panose="05000000000000000000" pitchFamily="2" charset="2"/>
              <a:buChar char="Ø"/>
            </a:pPr>
            <a:r>
              <a:rPr lang="en-US" altLang="zh-CN" sz="1200" b="1" dirty="0">
                <a:solidFill>
                  <a:srgbClr val="396AA8"/>
                </a:solidFill>
                <a:latin typeface="Cambria" panose="02040503050406030204" pitchFamily="18" charset="0"/>
              </a:rPr>
              <a:t>ME</a:t>
            </a:r>
            <a:r>
              <a:rPr lang="en-US" altLang="zh-CN" sz="1200" b="1" dirty="0">
                <a:latin typeface="Cambria" panose="02040503050406030204" pitchFamily="18" charset="0"/>
              </a:rPr>
              <a:t>: Maximizing energy received by sensors;</a:t>
            </a:r>
          </a:p>
          <a:p>
            <a:pPr marL="285736" indent="-285736">
              <a:lnSpc>
                <a:spcPct val="125000"/>
              </a:lnSpc>
              <a:buFont typeface="Wingdings" panose="05000000000000000000" pitchFamily="2" charset="2"/>
              <a:buChar char="Ø"/>
            </a:pPr>
            <a:r>
              <a:rPr lang="en-US" altLang="zh-CN" sz="1200" b="1" dirty="0">
                <a:solidFill>
                  <a:srgbClr val="396AA8"/>
                </a:solidFill>
                <a:latin typeface="Cambria" panose="02040503050406030204" pitchFamily="18" charset="0"/>
              </a:rPr>
              <a:t>CHASE</a:t>
            </a:r>
            <a:r>
              <a:rPr lang="en-US" altLang="zh-CN" sz="1200" b="1" baseline="30000" dirty="0">
                <a:solidFill>
                  <a:srgbClr val="396AA8"/>
                </a:solidFill>
                <a:latin typeface="Cambria" panose="02040503050406030204" pitchFamily="18" charset="0"/>
              </a:rPr>
              <a:t>[1]</a:t>
            </a:r>
            <a:r>
              <a:rPr lang="en-US" altLang="zh-CN" sz="1200" b="1" dirty="0">
                <a:latin typeface="Cambria" panose="02040503050406030204" pitchFamily="18" charset="0"/>
              </a:rPr>
              <a:t>: State-of-the-art algorithm;</a:t>
            </a:r>
          </a:p>
          <a:p>
            <a:pPr marL="285736" indent="-285736">
              <a:lnSpc>
                <a:spcPct val="125000"/>
              </a:lnSpc>
              <a:buFont typeface="Wingdings" panose="05000000000000000000" pitchFamily="2" charset="2"/>
              <a:buChar char="Ø"/>
            </a:pPr>
            <a:r>
              <a:rPr lang="en-US" altLang="zh-CN" sz="1200" b="1" dirty="0">
                <a:solidFill>
                  <a:srgbClr val="396AA8"/>
                </a:solidFill>
                <a:latin typeface="Cambria" panose="02040503050406030204" pitchFamily="18" charset="0"/>
              </a:rPr>
              <a:t>CEO</a:t>
            </a:r>
            <a:r>
              <a:rPr lang="en-US" altLang="zh-CN" sz="1200" b="1" dirty="0">
                <a:latin typeface="Cambria" panose="02040503050406030204" pitchFamily="18" charset="0"/>
              </a:rPr>
              <a:t>: Our scheme;</a:t>
            </a:r>
          </a:p>
          <a:p>
            <a:pPr marL="285736" indent="-285736">
              <a:lnSpc>
                <a:spcPct val="125000"/>
              </a:lnSpc>
              <a:buFont typeface="Wingdings" panose="05000000000000000000" pitchFamily="2" charset="2"/>
              <a:buChar char="Ø"/>
            </a:pPr>
            <a:r>
              <a:rPr lang="en-US" altLang="zh-CN" sz="1200" b="1" dirty="0">
                <a:solidFill>
                  <a:srgbClr val="396AA8"/>
                </a:solidFill>
                <a:latin typeface="Cambria" panose="02040503050406030204" pitchFamily="18" charset="0"/>
              </a:rPr>
              <a:t>CCO</a:t>
            </a:r>
            <a:r>
              <a:rPr lang="en-US" altLang="zh-CN" sz="1200" b="1" dirty="0">
                <a:latin typeface="Cambria" panose="02040503050406030204" pitchFamily="18" charset="0"/>
              </a:rPr>
              <a:t>: Our scheme in ideal simulation assumption</a:t>
            </a:r>
            <a:r>
              <a:rPr lang="zh-CN" altLang="en-US" sz="1200" b="1" dirty="0">
                <a:latin typeface="Cambria" panose="02040503050406030204" pitchFamily="18" charset="0"/>
              </a:rPr>
              <a:t> </a:t>
            </a:r>
            <a:r>
              <a:rPr lang="en-US" altLang="zh-CN" sz="1200" b="1" dirty="0">
                <a:latin typeface="Cambria" panose="02040503050406030204" pitchFamily="18" charset="0"/>
              </a:rPr>
              <a:t>(without charging exclusivity);</a:t>
            </a:r>
          </a:p>
          <a:p>
            <a:pPr marL="285736" indent="-285736">
              <a:lnSpc>
                <a:spcPct val="125000"/>
              </a:lnSpc>
              <a:buFont typeface="Wingdings" panose="05000000000000000000" pitchFamily="2" charset="2"/>
              <a:buChar char="Ø"/>
            </a:pPr>
            <a:r>
              <a:rPr lang="en-US" altLang="zh-CN" sz="1200" b="1" dirty="0">
                <a:solidFill>
                  <a:srgbClr val="396AA8"/>
                </a:solidFill>
                <a:latin typeface="Cambria" panose="02040503050406030204" pitchFamily="18" charset="0"/>
              </a:rPr>
              <a:t>CHASE-C</a:t>
            </a:r>
            <a:r>
              <a:rPr lang="en-US" altLang="zh-CN" sz="1200" b="1" dirty="0">
                <a:latin typeface="Cambria" panose="02040503050406030204" pitchFamily="18" charset="0"/>
              </a:rPr>
              <a:t>: CHASE without charging exclusivity.</a:t>
            </a:r>
            <a:endParaRPr lang="zh-CN" altLang="en-US" sz="1200" b="1" dirty="0">
              <a:latin typeface="Cambria" panose="02040503050406030204" pitchFamily="18" charset="0"/>
            </a:endParaRPr>
          </a:p>
        </p:txBody>
      </p:sp>
      <p:sp>
        <p:nvSpPr>
          <p:cNvPr id="37" name="TextBox 77">
            <a:extLst>
              <a:ext uri="{FF2B5EF4-FFF2-40B4-BE49-F238E27FC236}">
                <a16:creationId xmlns:a16="http://schemas.microsoft.com/office/drawing/2014/main" id="{573F9D0B-B3F1-4C3E-B749-6EA546751FF7}"/>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6" name="矩形 5">
            <a:extLst>
              <a:ext uri="{FF2B5EF4-FFF2-40B4-BE49-F238E27FC236}">
                <a16:creationId xmlns:a16="http://schemas.microsoft.com/office/drawing/2014/main" id="{2A5AF81A-783D-4896-8CA9-103D872D237B}"/>
              </a:ext>
            </a:extLst>
          </p:cNvPr>
          <p:cNvSpPr/>
          <p:nvPr/>
        </p:nvSpPr>
        <p:spPr>
          <a:xfrm>
            <a:off x="2426721" y="4956539"/>
            <a:ext cx="6473426" cy="600164"/>
          </a:xfrm>
          <a:prstGeom prst="rect">
            <a:avLst/>
          </a:prstGeom>
        </p:spPr>
        <p:txBody>
          <a:bodyPr wrap="square">
            <a:spAutoFit/>
          </a:bodyPr>
          <a:lstStyle/>
          <a:p>
            <a:pPr algn="just"/>
            <a:r>
              <a:rPr lang="it-IT" altLang="zh-CN" sz="1100" dirty="0">
                <a:latin typeface="NimbusRomNo9L-Regu"/>
              </a:rPr>
              <a:t>[1] H. Dai, Q. Ma, X. Wu, G. Chen, D. K. Y. Yau, S. Tang, X. Li, and C. Tian, “CHASE: charging and scheduling scheme for stochastic event capture in wireless rechargeable sensor networks,” IEEE Transactions on Mobile Computing, vol. 19, no. 1, pp. 44–59, 2020.</a:t>
            </a:r>
            <a:endParaRPr lang="zh-CN" altLang="en-US" sz="1100" dirty="0"/>
          </a:p>
        </p:txBody>
      </p:sp>
    </p:spTree>
    <p:extLst>
      <p:ext uri="{BB962C8B-B14F-4D97-AF65-F5344CB8AC3E}">
        <p14:creationId xmlns:p14="http://schemas.microsoft.com/office/powerpoint/2010/main" val="1598946639"/>
      </p:ext>
    </p:extLst>
  </p:cSld>
  <p:clrMapOvr>
    <a:masterClrMapping/>
  </p:clrMapOvr>
  <p:transition spd="med" advTm="10159">
    <p:cover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9007" y="4776657"/>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pic>
        <p:nvPicPr>
          <p:cNvPr id="15" name="图片 14">
            <a:extLst>
              <a:ext uri="{FF2B5EF4-FFF2-40B4-BE49-F238E27FC236}">
                <a16:creationId xmlns:a16="http://schemas.microsoft.com/office/drawing/2014/main" id="{39150B06-2855-4F0A-95B1-8F63E2DCD74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4855" y="1055228"/>
            <a:ext cx="2903254" cy="1604674"/>
          </a:xfrm>
          <a:prstGeom prst="rect">
            <a:avLst/>
          </a:prstGeom>
          <a:noFill/>
          <a:ln>
            <a:noFill/>
          </a:ln>
        </p:spPr>
      </p:pic>
      <p:pic>
        <p:nvPicPr>
          <p:cNvPr id="16" name="图片 15">
            <a:extLst>
              <a:ext uri="{FF2B5EF4-FFF2-40B4-BE49-F238E27FC236}">
                <a16:creationId xmlns:a16="http://schemas.microsoft.com/office/drawing/2014/main" id="{49F4EEE4-44DD-4362-8C2C-995B5D4C0010}"/>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5435" y="1086146"/>
            <a:ext cx="2902992" cy="1604674"/>
          </a:xfrm>
          <a:prstGeom prst="rect">
            <a:avLst/>
          </a:prstGeom>
          <a:noFill/>
          <a:ln>
            <a:noFill/>
          </a:ln>
        </p:spPr>
      </p:pic>
      <p:pic>
        <p:nvPicPr>
          <p:cNvPr id="17" name="图片 16">
            <a:extLst>
              <a:ext uri="{FF2B5EF4-FFF2-40B4-BE49-F238E27FC236}">
                <a16:creationId xmlns:a16="http://schemas.microsoft.com/office/drawing/2014/main" id="{AD8F3452-E747-4F1E-BE36-130254D4D5EB}"/>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64855" y="2905008"/>
            <a:ext cx="2901938" cy="1603864"/>
          </a:xfrm>
          <a:prstGeom prst="rect">
            <a:avLst/>
          </a:prstGeom>
          <a:noFill/>
          <a:ln>
            <a:noFill/>
          </a:ln>
        </p:spPr>
      </p:pic>
      <p:pic>
        <p:nvPicPr>
          <p:cNvPr id="18" name="图片 17">
            <a:extLst>
              <a:ext uri="{FF2B5EF4-FFF2-40B4-BE49-F238E27FC236}">
                <a16:creationId xmlns:a16="http://schemas.microsoft.com/office/drawing/2014/main" id="{2A89B1C0-DDCC-40C2-9B57-FFB9DB45D8A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6767" y="2970236"/>
            <a:ext cx="2901468" cy="1603864"/>
          </a:xfrm>
          <a:prstGeom prst="rect">
            <a:avLst/>
          </a:prstGeom>
          <a:noFill/>
          <a:ln>
            <a:noFill/>
          </a:ln>
        </p:spPr>
      </p:pic>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9E0EC94D-B874-4C76-AA6F-9BA5077D49CB}"/>
                  </a:ext>
                </a:extLst>
              </p:cNvPr>
              <p:cNvSpPr txBox="1"/>
              <p:nvPr/>
            </p:nvSpPr>
            <p:spPr>
              <a:xfrm>
                <a:off x="3492339" y="2603656"/>
                <a:ext cx="1491884" cy="276999"/>
              </a:xfrm>
              <a:prstGeom prst="rect">
                <a:avLst/>
              </a:prstGeom>
              <a:noFill/>
            </p:spPr>
            <p:txBody>
              <a:bodyPr wrap="square" rtlCol="0">
                <a:spAutoFit/>
              </a:bodyPr>
              <a:lstStyle/>
              <a:p>
                <a:r>
                  <a:rPr lang="en-US" altLang="zh-CN" sz="1200" b="1" dirty="0">
                    <a:solidFill>
                      <a:srgbClr val="FF0000"/>
                    </a:solidFill>
                    <a:latin typeface="Cambria" panose="02040503050406030204" pitchFamily="18" charset="0"/>
                  </a:rPr>
                  <a:t>Error threshold </a:t>
                </a:r>
                <a14:m>
                  <m:oMath xmlns:m="http://schemas.openxmlformats.org/officeDocument/2006/math">
                    <m:r>
                      <a:rPr lang="zh-CN" altLang="en-US" sz="1200" b="1" i="1">
                        <a:solidFill>
                          <a:srgbClr val="FF0000"/>
                        </a:solidFill>
                        <a:latin typeface="Cambria Math" panose="02040503050406030204" pitchFamily="18" charset="0"/>
                      </a:rPr>
                      <m:t>𝝐</m:t>
                    </m:r>
                  </m:oMath>
                </a14:m>
                <a:endParaRPr lang="zh-CN" altLang="en-US" sz="1200" b="1" dirty="0">
                  <a:solidFill>
                    <a:srgbClr val="FF0000"/>
                  </a:solidFill>
                  <a:latin typeface="Cambria" panose="02040503050406030204" pitchFamily="18" charset="0"/>
                </a:endParaRPr>
              </a:p>
            </p:txBody>
          </p:sp>
        </mc:Choice>
        <mc:Fallback xmlns="">
          <p:sp>
            <p:nvSpPr>
              <p:cNvPr id="2" name="文本框 1">
                <a:extLst>
                  <a:ext uri="{FF2B5EF4-FFF2-40B4-BE49-F238E27FC236}">
                    <a16:creationId xmlns:a16="http://schemas.microsoft.com/office/drawing/2014/main" id="{9E0EC94D-B874-4C76-AA6F-9BA5077D49CB}"/>
                  </a:ext>
                </a:extLst>
              </p:cNvPr>
              <p:cNvSpPr txBox="1">
                <a:spLocks noRot="1" noChangeAspect="1" noMove="1" noResize="1" noEditPoints="1" noAdjustHandles="1" noChangeArrowheads="1" noChangeShapeType="1" noTextEdit="1"/>
              </p:cNvSpPr>
              <p:nvPr/>
            </p:nvSpPr>
            <p:spPr>
              <a:xfrm>
                <a:off x="3492339" y="2603656"/>
                <a:ext cx="1491884" cy="276999"/>
              </a:xfrm>
              <a:prstGeom prst="rect">
                <a:avLst/>
              </a:prstGeom>
              <a:blipFill>
                <a:blip r:embed="rId8"/>
                <a:stretch>
                  <a:fillRect l="-408" b="-152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9C76DBD6-DD00-40F0-9975-9063027320DC}"/>
                  </a:ext>
                </a:extLst>
              </p:cNvPr>
              <p:cNvSpPr txBox="1"/>
              <p:nvPr/>
            </p:nvSpPr>
            <p:spPr>
              <a:xfrm>
                <a:off x="6384726" y="2627672"/>
                <a:ext cx="1420076" cy="276999"/>
              </a:xfrm>
              <a:prstGeom prst="rect">
                <a:avLst/>
              </a:prstGeom>
              <a:noFill/>
            </p:spPr>
            <p:txBody>
              <a:bodyPr wrap="square" rtlCol="0">
                <a:spAutoFit/>
              </a:bodyPr>
              <a:lstStyle/>
              <a:p>
                <a:r>
                  <a:rPr lang="en-US" altLang="zh-CN" sz="1200" b="1" dirty="0">
                    <a:solidFill>
                      <a:srgbClr val="FF0000"/>
                    </a:solidFill>
                    <a:latin typeface="Cambria" panose="02040503050406030204" pitchFamily="18" charset="0"/>
                  </a:rPr>
                  <a:t>Energy budget </a:t>
                </a:r>
                <a14:m>
                  <m:oMath xmlns:m="http://schemas.openxmlformats.org/officeDocument/2006/math">
                    <m:r>
                      <a:rPr lang="en-US" altLang="zh-CN" sz="1200" b="1" i="1">
                        <a:solidFill>
                          <a:srgbClr val="FF0000"/>
                        </a:solidFill>
                        <a:latin typeface="Cambria Math" panose="02040503050406030204" pitchFamily="18" charset="0"/>
                      </a:rPr>
                      <m:t>𝑩</m:t>
                    </m:r>
                  </m:oMath>
                </a14:m>
                <a:endParaRPr lang="zh-CN" altLang="en-US" sz="1200" b="1" dirty="0">
                  <a:solidFill>
                    <a:srgbClr val="FF0000"/>
                  </a:solidFill>
                  <a:latin typeface="Cambria" panose="02040503050406030204" pitchFamily="18" charset="0"/>
                </a:endParaRPr>
              </a:p>
            </p:txBody>
          </p:sp>
        </mc:Choice>
        <mc:Fallback xmlns="">
          <p:sp>
            <p:nvSpPr>
              <p:cNvPr id="20" name="文本框 19">
                <a:extLst>
                  <a:ext uri="{FF2B5EF4-FFF2-40B4-BE49-F238E27FC236}">
                    <a16:creationId xmlns:a16="http://schemas.microsoft.com/office/drawing/2014/main" id="{9C76DBD6-DD00-40F0-9975-9063027320DC}"/>
                  </a:ext>
                </a:extLst>
              </p:cNvPr>
              <p:cNvSpPr txBox="1">
                <a:spLocks noRot="1" noChangeAspect="1" noMove="1" noResize="1" noEditPoints="1" noAdjustHandles="1" noChangeArrowheads="1" noChangeShapeType="1" noTextEdit="1"/>
              </p:cNvSpPr>
              <p:nvPr/>
            </p:nvSpPr>
            <p:spPr>
              <a:xfrm>
                <a:off x="6384726" y="2627672"/>
                <a:ext cx="1420076" cy="276999"/>
              </a:xfrm>
              <a:prstGeom prst="rect">
                <a:avLst/>
              </a:prstGeom>
              <a:blipFill>
                <a:blip r:embed="rId9"/>
                <a:stretch>
                  <a:fillRect b="-177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DE754592-1C67-4D8B-939C-BD3292BEEFDB}"/>
                  </a:ext>
                </a:extLst>
              </p:cNvPr>
              <p:cNvSpPr txBox="1"/>
              <p:nvPr/>
            </p:nvSpPr>
            <p:spPr>
              <a:xfrm>
                <a:off x="3130745" y="4496029"/>
                <a:ext cx="2215679" cy="276999"/>
              </a:xfrm>
              <a:prstGeom prst="rect">
                <a:avLst/>
              </a:prstGeom>
              <a:noFill/>
            </p:spPr>
            <p:txBody>
              <a:bodyPr wrap="square" rtlCol="0">
                <a:spAutoFit/>
              </a:bodyPr>
              <a:lstStyle/>
              <a:p>
                <a:r>
                  <a:rPr lang="en-US" altLang="zh-CN" sz="1200" b="1" dirty="0">
                    <a:solidFill>
                      <a:srgbClr val="FF0000"/>
                    </a:solidFill>
                    <a:latin typeface="Cambria" panose="02040503050406030204" pitchFamily="18" charset="0"/>
                  </a:rPr>
                  <a:t>Edge number of polygons </a:t>
                </a:r>
                <a14:m>
                  <m:oMath xmlns:m="http://schemas.openxmlformats.org/officeDocument/2006/math">
                    <m:r>
                      <a:rPr lang="zh-CN" altLang="en-US" sz="1200" b="1" i="1">
                        <a:solidFill>
                          <a:srgbClr val="FF0000"/>
                        </a:solidFill>
                        <a:latin typeface="Cambria Math" panose="02040503050406030204" pitchFamily="18" charset="0"/>
                      </a:rPr>
                      <m:t>𝝈</m:t>
                    </m:r>
                  </m:oMath>
                </a14:m>
                <a:endParaRPr lang="zh-CN" altLang="en-US" sz="1200" b="1" dirty="0">
                  <a:solidFill>
                    <a:srgbClr val="FF0000"/>
                  </a:solidFill>
                  <a:latin typeface="Cambria" panose="02040503050406030204" pitchFamily="18" charset="0"/>
                </a:endParaRPr>
              </a:p>
            </p:txBody>
          </p:sp>
        </mc:Choice>
        <mc:Fallback xmlns="">
          <p:sp>
            <p:nvSpPr>
              <p:cNvPr id="21" name="文本框 20">
                <a:extLst>
                  <a:ext uri="{FF2B5EF4-FFF2-40B4-BE49-F238E27FC236}">
                    <a16:creationId xmlns:a16="http://schemas.microsoft.com/office/drawing/2014/main" id="{DE754592-1C67-4D8B-939C-BD3292BEEFDB}"/>
                  </a:ext>
                </a:extLst>
              </p:cNvPr>
              <p:cNvSpPr txBox="1">
                <a:spLocks noRot="1" noChangeAspect="1" noMove="1" noResize="1" noEditPoints="1" noAdjustHandles="1" noChangeArrowheads="1" noChangeShapeType="1" noTextEdit="1"/>
              </p:cNvSpPr>
              <p:nvPr/>
            </p:nvSpPr>
            <p:spPr>
              <a:xfrm>
                <a:off x="3130745" y="4496029"/>
                <a:ext cx="2215679" cy="276999"/>
              </a:xfrm>
              <a:prstGeom prst="rect">
                <a:avLst/>
              </a:prstGeom>
              <a:blipFill>
                <a:blip r:embed="rId10"/>
                <a:stretch>
                  <a:fillRect l="-275" t="-2222" b="-177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6A41D6C4-BA4C-4A64-BD1B-B183C23249A6}"/>
                  </a:ext>
                </a:extLst>
              </p:cNvPr>
              <p:cNvSpPr txBox="1"/>
              <p:nvPr/>
            </p:nvSpPr>
            <p:spPr>
              <a:xfrm>
                <a:off x="6278589" y="4534226"/>
                <a:ext cx="1632349" cy="276999"/>
              </a:xfrm>
              <a:prstGeom prst="rect">
                <a:avLst/>
              </a:prstGeom>
              <a:noFill/>
            </p:spPr>
            <p:txBody>
              <a:bodyPr wrap="square" rtlCol="0">
                <a:spAutoFit/>
              </a:bodyPr>
              <a:lstStyle/>
              <a:p>
                <a:r>
                  <a:rPr lang="en-US" altLang="zh-CN" sz="1200" b="1" dirty="0">
                    <a:solidFill>
                      <a:srgbClr val="FF0000"/>
                    </a:solidFill>
                    <a:latin typeface="Cambria" panose="02040503050406030204" pitchFamily="18" charset="0"/>
                  </a:rPr>
                  <a:t>Event arrival rate</a:t>
                </a:r>
                <a:r>
                  <a:rPr lang="zh-CN" altLang="en-US" sz="1200" b="1" dirty="0">
                    <a:solidFill>
                      <a:srgbClr val="FF0000"/>
                    </a:solidFill>
                    <a:latin typeface="Cambria" panose="02040503050406030204" pitchFamily="18" charset="0"/>
                  </a:rPr>
                  <a:t> </a:t>
                </a:r>
                <a14:m>
                  <m:oMath xmlns:m="http://schemas.openxmlformats.org/officeDocument/2006/math">
                    <m:r>
                      <a:rPr lang="zh-CN" altLang="en-US" sz="1200" b="1" i="1">
                        <a:solidFill>
                          <a:srgbClr val="FF0000"/>
                        </a:solidFill>
                        <a:latin typeface="Cambria Math" panose="02040503050406030204" pitchFamily="18" charset="0"/>
                      </a:rPr>
                      <m:t>𝝀</m:t>
                    </m:r>
                  </m:oMath>
                </a14:m>
                <a:endParaRPr lang="zh-CN" altLang="en-US" sz="1200" b="1" dirty="0">
                  <a:solidFill>
                    <a:srgbClr val="FF0000"/>
                  </a:solidFill>
                  <a:latin typeface="Cambria" panose="02040503050406030204" pitchFamily="18" charset="0"/>
                </a:endParaRPr>
              </a:p>
            </p:txBody>
          </p:sp>
        </mc:Choice>
        <mc:Fallback xmlns="">
          <p:sp>
            <p:nvSpPr>
              <p:cNvPr id="22" name="文本框 21">
                <a:extLst>
                  <a:ext uri="{FF2B5EF4-FFF2-40B4-BE49-F238E27FC236}">
                    <a16:creationId xmlns:a16="http://schemas.microsoft.com/office/drawing/2014/main" id="{6A41D6C4-BA4C-4A64-BD1B-B183C23249A6}"/>
                  </a:ext>
                </a:extLst>
              </p:cNvPr>
              <p:cNvSpPr txBox="1">
                <a:spLocks noRot="1" noChangeAspect="1" noMove="1" noResize="1" noEditPoints="1" noAdjustHandles="1" noChangeArrowheads="1" noChangeShapeType="1" noTextEdit="1"/>
              </p:cNvSpPr>
              <p:nvPr/>
            </p:nvSpPr>
            <p:spPr>
              <a:xfrm>
                <a:off x="6278589" y="4534226"/>
                <a:ext cx="1632349" cy="276999"/>
              </a:xfrm>
              <a:prstGeom prst="rect">
                <a:avLst/>
              </a:prstGeom>
              <a:blipFill>
                <a:blip r:embed="rId11"/>
                <a:stretch>
                  <a:fillRect l="-373" t="-2222" b="-17778"/>
                </a:stretch>
              </a:blipFill>
            </p:spPr>
            <p:txBody>
              <a:bodyPr/>
              <a:lstStyle/>
              <a:p>
                <a:r>
                  <a:rPr lang="zh-CN" altLang="en-US">
                    <a:noFill/>
                  </a:rPr>
                  <a:t> </a:t>
                </a:r>
              </a:p>
            </p:txBody>
          </p:sp>
        </mc:Fallback>
      </mc:AlternateContent>
      <p:cxnSp>
        <p:nvCxnSpPr>
          <p:cNvPr id="5" name="直接连接符 4">
            <a:extLst>
              <a:ext uri="{FF2B5EF4-FFF2-40B4-BE49-F238E27FC236}">
                <a16:creationId xmlns:a16="http://schemas.microsoft.com/office/drawing/2014/main" id="{8BEFC04C-E74D-4423-A844-DC6848684F45}"/>
              </a:ext>
            </a:extLst>
          </p:cNvPr>
          <p:cNvCxnSpPr>
            <a:cxnSpLocks/>
          </p:cNvCxnSpPr>
          <p:nvPr/>
        </p:nvCxnSpPr>
        <p:spPr>
          <a:xfrm>
            <a:off x="2724439" y="2905008"/>
            <a:ext cx="5521991"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91FCAD91-5545-4E51-A740-31D70EE4C525}"/>
              </a:ext>
            </a:extLst>
          </p:cNvPr>
          <p:cNvCxnSpPr>
            <a:cxnSpLocks/>
          </p:cNvCxnSpPr>
          <p:nvPr/>
        </p:nvCxnSpPr>
        <p:spPr>
          <a:xfrm>
            <a:off x="5557440" y="1089367"/>
            <a:ext cx="0" cy="3687294"/>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grpSp>
        <p:nvGrpSpPr>
          <p:cNvPr id="30" name="组合 68">
            <a:extLst>
              <a:ext uri="{FF2B5EF4-FFF2-40B4-BE49-F238E27FC236}">
                <a16:creationId xmlns:a16="http://schemas.microsoft.com/office/drawing/2014/main" id="{B7EAA5EB-E6C2-4933-A608-CEE6E1B8C13B}"/>
              </a:ext>
            </a:extLst>
          </p:cNvPr>
          <p:cNvGrpSpPr/>
          <p:nvPr/>
        </p:nvGrpSpPr>
        <p:grpSpPr>
          <a:xfrm>
            <a:off x="2707917" y="4894006"/>
            <a:ext cx="5763781" cy="646516"/>
            <a:chOff x="1464128" y="1520824"/>
            <a:chExt cx="4005943" cy="1582058"/>
          </a:xfrm>
        </p:grpSpPr>
        <p:sp>
          <p:nvSpPr>
            <p:cNvPr id="31" name="圆角矩形 42">
              <a:extLst>
                <a:ext uri="{FF2B5EF4-FFF2-40B4-BE49-F238E27FC236}">
                  <a16:creationId xmlns:a16="http://schemas.microsoft.com/office/drawing/2014/main" id="{7018D121-F85A-47E0-9B43-EFA7E8D94E11}"/>
                </a:ext>
              </a:extLst>
            </p:cNvPr>
            <p:cNvSpPr/>
            <p:nvPr/>
          </p:nvSpPr>
          <p:spPr>
            <a:xfrm>
              <a:off x="1464128" y="1520825"/>
              <a:ext cx="4005943" cy="1582057"/>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圆角矩形 47">
              <a:extLst>
                <a:ext uri="{FF2B5EF4-FFF2-40B4-BE49-F238E27FC236}">
                  <a16:creationId xmlns:a16="http://schemas.microsoft.com/office/drawing/2014/main" id="{69EA5424-D8B7-4CBB-A1D0-EADC0CF0B4C0}"/>
                </a:ext>
              </a:extLst>
            </p:cNvPr>
            <p:cNvSpPr/>
            <p:nvPr/>
          </p:nvSpPr>
          <p:spPr>
            <a:xfrm>
              <a:off x="1464128" y="1520824"/>
              <a:ext cx="4005943" cy="1582057"/>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3" name="文本框 32">
            <a:extLst>
              <a:ext uri="{FF2B5EF4-FFF2-40B4-BE49-F238E27FC236}">
                <a16:creationId xmlns:a16="http://schemas.microsoft.com/office/drawing/2014/main" id="{34063A08-DA50-4CF0-8055-4C1C301BE597}"/>
              </a:ext>
            </a:extLst>
          </p:cNvPr>
          <p:cNvSpPr txBox="1"/>
          <p:nvPr/>
        </p:nvSpPr>
        <p:spPr>
          <a:xfrm>
            <a:off x="2760398" y="4966495"/>
            <a:ext cx="5711304" cy="523220"/>
          </a:xfrm>
          <a:prstGeom prst="rect">
            <a:avLst/>
          </a:prstGeom>
          <a:noFill/>
        </p:spPr>
        <p:txBody>
          <a:bodyPr wrap="square" rtlCol="0">
            <a:spAutoFit/>
          </a:bodyPr>
          <a:lstStyle/>
          <a:p>
            <a:pPr algn="just"/>
            <a:r>
              <a:rPr lang="en-US" altLang="zh-CN" sz="1400" b="1" dirty="0">
                <a:latin typeface="Cambria" panose="02040503050406030204" pitchFamily="18" charset="0"/>
                <a:ea typeface="微软雅黑" panose="020B0503020204020204" pitchFamily="34" charset="-122"/>
              </a:rPr>
              <a:t>Under different parameter settings, the performance of our scheme is </a:t>
            </a:r>
            <a:r>
              <a:rPr lang="en-US" altLang="zh-CN" sz="1400" b="1" dirty="0">
                <a:solidFill>
                  <a:srgbClr val="FF0000"/>
                </a:solidFill>
                <a:latin typeface="Cambria" panose="02040503050406030204" pitchFamily="18" charset="0"/>
                <a:ea typeface="微软雅黑" panose="020B0503020204020204" pitchFamily="34" charset="-122"/>
              </a:rPr>
              <a:t>21.3% higher </a:t>
            </a:r>
            <a:r>
              <a:rPr lang="en-US" altLang="zh-CN" sz="1400" b="1" dirty="0">
                <a:latin typeface="Cambria" panose="02040503050406030204" pitchFamily="18" charset="0"/>
                <a:ea typeface="微软雅黑" panose="020B0503020204020204" pitchFamily="34" charset="-122"/>
              </a:rPr>
              <a:t>than other baseline algorithms on average.</a:t>
            </a:r>
            <a:endParaRPr lang="zh-CN" altLang="en-US" sz="1400" b="1" dirty="0">
              <a:latin typeface="Cambria" panose="02040503050406030204" pitchFamily="18" charset="0"/>
              <a:ea typeface="微软雅黑" panose="020B0503020204020204" pitchFamily="34" charset="-122"/>
            </a:endParaRPr>
          </a:p>
        </p:txBody>
      </p:sp>
      <p:sp>
        <p:nvSpPr>
          <p:cNvPr id="38" name="TextBox 27">
            <a:extLst>
              <a:ext uri="{FF2B5EF4-FFF2-40B4-BE49-F238E27FC236}">
                <a16:creationId xmlns:a16="http://schemas.microsoft.com/office/drawing/2014/main" id="{86A46C4C-49DA-4069-8A9E-19DBE29C882E}"/>
              </a:ext>
            </a:extLst>
          </p:cNvPr>
          <p:cNvSpPr txBox="1"/>
          <p:nvPr/>
        </p:nvSpPr>
        <p:spPr>
          <a:xfrm>
            <a:off x="2702117" y="532562"/>
            <a:ext cx="4819589" cy="400110"/>
          </a:xfrm>
          <a:prstGeom prst="rect">
            <a:avLst/>
          </a:prstGeom>
          <a:noFill/>
        </p:spPr>
        <p:txBody>
          <a:bodyPr wrap="none" rtlCol="0">
            <a:spAutoFit/>
          </a:bodyPr>
          <a:lstStyle/>
          <a:p>
            <a:r>
              <a:rPr lang="en-US" altLang="zh-CN" sz="2000" b="1" u="sng" dirty="0">
                <a:solidFill>
                  <a:srgbClr val="2B558E"/>
                </a:solidFill>
                <a:cs typeface="+mn-ea"/>
                <a:sym typeface="+mn-lt"/>
              </a:rPr>
              <a:t>Charging utility in different settings</a:t>
            </a:r>
            <a:endParaRPr lang="zh-CN" altLang="en-US" sz="2000" b="1" u="sng" dirty="0">
              <a:solidFill>
                <a:srgbClr val="2B558E"/>
              </a:solidFill>
              <a:cs typeface="+mn-ea"/>
              <a:sym typeface="+mn-lt"/>
            </a:endParaRPr>
          </a:p>
        </p:txBody>
      </p:sp>
      <p:sp>
        <p:nvSpPr>
          <p:cNvPr id="39" name="矩形 38">
            <a:extLst>
              <a:ext uri="{FF2B5EF4-FFF2-40B4-BE49-F238E27FC236}">
                <a16:creationId xmlns:a16="http://schemas.microsoft.com/office/drawing/2014/main" id="{E4DC3C23-C6DF-4282-89AE-A25030F8B666}"/>
              </a:ext>
            </a:extLst>
          </p:cNvPr>
          <p:cNvSpPr/>
          <p:nvPr/>
        </p:nvSpPr>
        <p:spPr>
          <a:xfrm>
            <a:off x="2554033" y="583719"/>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4" name="TextBox 77">
            <a:extLst>
              <a:ext uri="{FF2B5EF4-FFF2-40B4-BE49-F238E27FC236}">
                <a16:creationId xmlns:a16="http://schemas.microsoft.com/office/drawing/2014/main" id="{32D6D32F-8B0E-41C9-813B-F7F52C22D65A}"/>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pic>
        <p:nvPicPr>
          <p:cNvPr id="3" name="图片 2">
            <a:extLst>
              <a:ext uri="{FF2B5EF4-FFF2-40B4-BE49-F238E27FC236}">
                <a16:creationId xmlns:a16="http://schemas.microsoft.com/office/drawing/2014/main" id="{A58D64CF-8B83-47D7-B3C1-0DC6DB0D5F19}"/>
              </a:ext>
            </a:extLst>
          </p:cNvPr>
          <p:cNvPicPr>
            <a:picLocks noChangeAspect="1"/>
          </p:cNvPicPr>
          <p:nvPr/>
        </p:nvPicPr>
        <p:blipFill>
          <a:blip r:embed="rId12"/>
          <a:stretch>
            <a:fillRect/>
          </a:stretch>
        </p:blipFill>
        <p:spPr>
          <a:xfrm>
            <a:off x="2715800" y="1038557"/>
            <a:ext cx="2673940" cy="1621344"/>
          </a:xfrm>
          <a:prstGeom prst="rect">
            <a:avLst/>
          </a:prstGeom>
        </p:spPr>
      </p:pic>
      <p:pic>
        <p:nvPicPr>
          <p:cNvPr id="6" name="图片 5">
            <a:extLst>
              <a:ext uri="{FF2B5EF4-FFF2-40B4-BE49-F238E27FC236}">
                <a16:creationId xmlns:a16="http://schemas.microsoft.com/office/drawing/2014/main" id="{6C272DD3-9EE9-491C-8FA3-4CC8CC73ECFB}"/>
              </a:ext>
            </a:extLst>
          </p:cNvPr>
          <p:cNvPicPr>
            <a:picLocks noChangeAspect="1"/>
          </p:cNvPicPr>
          <p:nvPr/>
        </p:nvPicPr>
        <p:blipFill>
          <a:blip r:embed="rId13"/>
          <a:stretch>
            <a:fillRect/>
          </a:stretch>
        </p:blipFill>
        <p:spPr>
          <a:xfrm>
            <a:off x="5673159" y="1101405"/>
            <a:ext cx="2549579" cy="1613770"/>
          </a:xfrm>
          <a:prstGeom prst="rect">
            <a:avLst/>
          </a:prstGeom>
        </p:spPr>
      </p:pic>
      <p:pic>
        <p:nvPicPr>
          <p:cNvPr id="8" name="图片 7">
            <a:extLst>
              <a:ext uri="{FF2B5EF4-FFF2-40B4-BE49-F238E27FC236}">
                <a16:creationId xmlns:a16="http://schemas.microsoft.com/office/drawing/2014/main" id="{2300FAD7-B06B-4026-B97A-402C80E5BE82}"/>
              </a:ext>
            </a:extLst>
          </p:cNvPr>
          <p:cNvPicPr>
            <a:picLocks noChangeAspect="1"/>
          </p:cNvPicPr>
          <p:nvPr/>
        </p:nvPicPr>
        <p:blipFill>
          <a:blip r:embed="rId14"/>
          <a:stretch>
            <a:fillRect/>
          </a:stretch>
        </p:blipFill>
        <p:spPr>
          <a:xfrm>
            <a:off x="2833248" y="2936004"/>
            <a:ext cx="2537801" cy="1580676"/>
          </a:xfrm>
          <a:prstGeom prst="rect">
            <a:avLst/>
          </a:prstGeom>
        </p:spPr>
      </p:pic>
      <p:pic>
        <p:nvPicPr>
          <p:cNvPr id="9" name="图片 8">
            <a:extLst>
              <a:ext uri="{FF2B5EF4-FFF2-40B4-BE49-F238E27FC236}">
                <a16:creationId xmlns:a16="http://schemas.microsoft.com/office/drawing/2014/main" id="{DF4B0E1F-0346-4F12-B4D2-8A74D3DBD778}"/>
              </a:ext>
            </a:extLst>
          </p:cNvPr>
          <p:cNvPicPr>
            <a:picLocks noChangeAspect="1"/>
          </p:cNvPicPr>
          <p:nvPr/>
        </p:nvPicPr>
        <p:blipFill>
          <a:blip r:embed="rId15"/>
          <a:stretch>
            <a:fillRect/>
          </a:stretch>
        </p:blipFill>
        <p:spPr>
          <a:xfrm>
            <a:off x="5655118" y="2994593"/>
            <a:ext cx="2524307" cy="1579510"/>
          </a:xfrm>
          <a:prstGeom prst="rect">
            <a:avLst/>
          </a:prstGeom>
        </p:spPr>
      </p:pic>
    </p:spTree>
    <p:extLst>
      <p:ext uri="{BB962C8B-B14F-4D97-AF65-F5344CB8AC3E}">
        <p14:creationId xmlns:p14="http://schemas.microsoft.com/office/powerpoint/2010/main" val="495737287"/>
      </p:ext>
    </p:extLst>
  </p:cSld>
  <p:clrMapOvr>
    <a:masterClrMapping/>
  </p:clrMapOvr>
  <p:transition spd="med" advTm="10159">
    <p:cover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9007" y="4776657"/>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graphicFrame>
        <p:nvGraphicFramePr>
          <p:cNvPr id="3" name="对象 2">
            <a:extLst>
              <a:ext uri="{FF2B5EF4-FFF2-40B4-BE49-F238E27FC236}">
                <a16:creationId xmlns:a16="http://schemas.microsoft.com/office/drawing/2014/main" id="{07287AC0-1C38-4FC3-BB82-D8AB47CA7CC3}"/>
              </a:ext>
            </a:extLst>
          </p:cNvPr>
          <p:cNvGraphicFramePr>
            <a:graphicFrameLocks noChangeAspect="1"/>
          </p:cNvGraphicFramePr>
          <p:nvPr>
            <p:extLst>
              <p:ext uri="{D42A27DB-BD31-4B8C-83A1-F6EECF244321}">
                <p14:modId xmlns:p14="http://schemas.microsoft.com/office/powerpoint/2010/main" val="659807013"/>
              </p:ext>
            </p:extLst>
          </p:nvPr>
        </p:nvGraphicFramePr>
        <p:xfrm>
          <a:off x="2723139" y="1232773"/>
          <a:ext cx="2664296" cy="2307104"/>
        </p:xfrm>
        <a:graphic>
          <a:graphicData uri="http://schemas.openxmlformats.org/presentationml/2006/ole">
            <mc:AlternateContent xmlns:mc="http://schemas.openxmlformats.org/markup-compatibility/2006">
              <mc:Choice xmlns:v="urn:schemas-microsoft-com:vml" Requires="v">
                <p:oleObj spid="_x0000_s24665" name="Visio" r:id="rId5" imgW="3824106" imgH="3305241" progId="Visio.Drawing.15">
                  <p:embed/>
                </p:oleObj>
              </mc:Choice>
              <mc:Fallback>
                <p:oleObj name="Visio" r:id="rId5" imgW="3824106" imgH="3305241" progId="Visio.Drawing.15">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3139" y="1232773"/>
                        <a:ext cx="2664296" cy="2307104"/>
                      </a:xfrm>
                      <a:prstGeom prst="rect">
                        <a:avLst/>
                      </a:prstGeom>
                      <a:noFill/>
                    </p:spPr>
                  </p:pic>
                </p:oleObj>
              </mc:Fallback>
            </mc:AlternateContent>
          </a:graphicData>
        </a:graphic>
      </p:graphicFrame>
      <p:pic>
        <p:nvPicPr>
          <p:cNvPr id="18" name="图片 17">
            <a:extLst>
              <a:ext uri="{FF2B5EF4-FFF2-40B4-BE49-F238E27FC236}">
                <a16:creationId xmlns:a16="http://schemas.microsoft.com/office/drawing/2014/main" id="{CA871321-897D-4908-B65B-638BA2035A53}"/>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80113" y="1260226"/>
            <a:ext cx="3000389" cy="2336634"/>
          </a:xfrm>
          <a:prstGeom prst="rect">
            <a:avLst/>
          </a:prstGeom>
          <a:noFill/>
          <a:ln>
            <a:noFill/>
          </a:ln>
        </p:spPr>
      </p:pic>
      <p:sp>
        <p:nvSpPr>
          <p:cNvPr id="21" name="文本框 20">
            <a:extLst>
              <a:ext uri="{FF2B5EF4-FFF2-40B4-BE49-F238E27FC236}">
                <a16:creationId xmlns:a16="http://schemas.microsoft.com/office/drawing/2014/main" id="{89CD53DA-3CE0-4B4C-AB64-59B1357BB9F2}"/>
              </a:ext>
            </a:extLst>
          </p:cNvPr>
          <p:cNvSpPr txBox="1"/>
          <p:nvPr/>
        </p:nvSpPr>
        <p:spPr>
          <a:xfrm>
            <a:off x="2565469" y="3562622"/>
            <a:ext cx="6153901" cy="1720086"/>
          </a:xfrm>
          <a:prstGeom prst="rect">
            <a:avLst/>
          </a:prstGeom>
          <a:noFill/>
        </p:spPr>
        <p:txBody>
          <a:bodyPr wrap="square" rtlCol="0">
            <a:spAutoFit/>
          </a:bodyPr>
          <a:lstStyle/>
          <a:p>
            <a:pPr marL="285736" indent="-285736" algn="just">
              <a:lnSpc>
                <a:spcPct val="150000"/>
              </a:lnSpc>
              <a:buFont typeface="Wingdings" panose="05000000000000000000" pitchFamily="2" charset="2"/>
              <a:buChar char="Ø"/>
            </a:pPr>
            <a:r>
              <a:rPr lang="en-US" altLang="zh-CN" sz="1200" b="1" dirty="0">
                <a:latin typeface="Cambria" panose="02040503050406030204" pitchFamily="18" charset="0"/>
              </a:rPr>
              <a:t>In the actual scene experiment, the WRSN is deployed by simulating the fire monitoring network.</a:t>
            </a:r>
          </a:p>
          <a:p>
            <a:pPr marL="285736" indent="-285736" algn="just">
              <a:lnSpc>
                <a:spcPct val="150000"/>
              </a:lnSpc>
              <a:buFont typeface="Wingdings" panose="05000000000000000000" pitchFamily="2" charset="2"/>
              <a:buChar char="Ø"/>
            </a:pPr>
            <a:r>
              <a:rPr lang="en-US" altLang="zh-CN" sz="1200" b="1" dirty="0">
                <a:latin typeface="Cambria" panose="02040503050406030204" pitchFamily="18" charset="0"/>
              </a:rPr>
              <a:t>10 monitoring points are set in different positions in an open area, which are regarded as PoIs, 25 sensors are deployed around these PoIs to monitor events. </a:t>
            </a:r>
          </a:p>
          <a:p>
            <a:pPr marL="285736" indent="-285736" algn="just">
              <a:lnSpc>
                <a:spcPct val="150000"/>
              </a:lnSpc>
              <a:buFont typeface="Wingdings" panose="05000000000000000000" pitchFamily="2" charset="2"/>
              <a:buChar char="Ø"/>
            </a:pPr>
            <a:r>
              <a:rPr lang="en-US" altLang="zh-CN" sz="1200" b="1" dirty="0">
                <a:latin typeface="Cambria" panose="02040503050406030204" pitchFamily="18" charset="0"/>
              </a:rPr>
              <a:t>The local temperature is used as the benchmark for monitoring extreme temperature events.</a:t>
            </a:r>
            <a:endParaRPr lang="zh-CN" altLang="en-US" sz="1200" b="1" dirty="0">
              <a:latin typeface="Cambria" panose="02040503050406030204" pitchFamily="18" charset="0"/>
            </a:endParaRPr>
          </a:p>
        </p:txBody>
      </p:sp>
      <p:sp>
        <p:nvSpPr>
          <p:cNvPr id="22" name="TextBox 27">
            <a:extLst>
              <a:ext uri="{FF2B5EF4-FFF2-40B4-BE49-F238E27FC236}">
                <a16:creationId xmlns:a16="http://schemas.microsoft.com/office/drawing/2014/main" id="{F8D4C68D-A1EB-475B-A1DB-2E2F2002A784}"/>
              </a:ext>
            </a:extLst>
          </p:cNvPr>
          <p:cNvSpPr txBox="1"/>
          <p:nvPr/>
        </p:nvSpPr>
        <p:spPr>
          <a:xfrm>
            <a:off x="2893191" y="631358"/>
            <a:ext cx="2103653" cy="584775"/>
          </a:xfrm>
          <a:prstGeom prst="rect">
            <a:avLst/>
          </a:prstGeom>
          <a:noFill/>
        </p:spPr>
        <p:txBody>
          <a:bodyPr wrap="none" rtlCol="0">
            <a:spAutoFit/>
          </a:bodyPr>
          <a:lstStyle/>
          <a:p>
            <a:r>
              <a:rPr lang="en-US" altLang="zh-CN" sz="1600" b="1" u="sng" dirty="0">
                <a:solidFill>
                  <a:srgbClr val="2B558E"/>
                </a:solidFill>
                <a:latin typeface="Cambria" panose="02040503050406030204" pitchFamily="18" charset="0"/>
                <a:cs typeface="+mn-ea"/>
                <a:sym typeface="+mn-lt"/>
              </a:rPr>
              <a:t>Charging equipment</a:t>
            </a:r>
          </a:p>
          <a:p>
            <a:r>
              <a:rPr lang="en-US" altLang="zh-CN" sz="1600" b="1" u="sng" dirty="0">
                <a:solidFill>
                  <a:srgbClr val="2B558E"/>
                </a:solidFill>
                <a:latin typeface="Cambria" panose="02040503050406030204" pitchFamily="18" charset="0"/>
                <a:cs typeface="+mn-ea"/>
                <a:sym typeface="+mn-lt"/>
              </a:rPr>
              <a:t>in realistic scenario</a:t>
            </a:r>
            <a:endParaRPr lang="zh-CN" altLang="en-US" sz="1600" b="1" u="sng" dirty="0">
              <a:solidFill>
                <a:srgbClr val="2B558E"/>
              </a:solidFill>
              <a:latin typeface="Cambria" panose="02040503050406030204" pitchFamily="18" charset="0"/>
              <a:cs typeface="+mn-ea"/>
              <a:sym typeface="+mn-lt"/>
            </a:endParaRPr>
          </a:p>
        </p:txBody>
      </p:sp>
      <p:sp>
        <p:nvSpPr>
          <p:cNvPr id="30" name="矩形 29">
            <a:extLst>
              <a:ext uri="{FF2B5EF4-FFF2-40B4-BE49-F238E27FC236}">
                <a16:creationId xmlns:a16="http://schemas.microsoft.com/office/drawing/2014/main" id="{C8F0577B-D1C6-4A41-87D5-F3D08875D2CC}"/>
              </a:ext>
            </a:extLst>
          </p:cNvPr>
          <p:cNvSpPr/>
          <p:nvPr/>
        </p:nvSpPr>
        <p:spPr>
          <a:xfrm>
            <a:off x="2751288" y="758527"/>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1" name="TextBox 27">
            <a:extLst>
              <a:ext uri="{FF2B5EF4-FFF2-40B4-BE49-F238E27FC236}">
                <a16:creationId xmlns:a16="http://schemas.microsoft.com/office/drawing/2014/main" id="{44D19B6C-16E6-4780-BBC7-1B7221F65734}"/>
              </a:ext>
            </a:extLst>
          </p:cNvPr>
          <p:cNvSpPr txBox="1"/>
          <p:nvPr/>
        </p:nvSpPr>
        <p:spPr>
          <a:xfrm>
            <a:off x="5781576" y="761329"/>
            <a:ext cx="2937792" cy="338554"/>
          </a:xfrm>
          <a:prstGeom prst="rect">
            <a:avLst/>
          </a:prstGeom>
          <a:noFill/>
        </p:spPr>
        <p:txBody>
          <a:bodyPr wrap="none" rtlCol="0">
            <a:spAutoFit/>
          </a:bodyPr>
          <a:lstStyle/>
          <a:p>
            <a:r>
              <a:rPr lang="en-US" altLang="zh-CN" sz="1600" b="1" u="sng" dirty="0">
                <a:solidFill>
                  <a:srgbClr val="2B558E"/>
                </a:solidFill>
                <a:latin typeface="Cambria" panose="02040503050406030204" pitchFamily="18" charset="0"/>
                <a:cs typeface="+mn-ea"/>
                <a:sym typeface="+mn-lt"/>
              </a:rPr>
              <a:t>Diagram of experiment scene</a:t>
            </a:r>
            <a:endParaRPr lang="zh-CN" altLang="en-US" sz="1600" b="1" u="sng" dirty="0">
              <a:solidFill>
                <a:srgbClr val="2B558E"/>
              </a:solidFill>
              <a:latin typeface="Cambria" panose="02040503050406030204" pitchFamily="18" charset="0"/>
              <a:cs typeface="+mn-ea"/>
              <a:sym typeface="+mn-lt"/>
            </a:endParaRPr>
          </a:p>
        </p:txBody>
      </p:sp>
      <p:sp>
        <p:nvSpPr>
          <p:cNvPr id="32" name="矩形 31">
            <a:extLst>
              <a:ext uri="{FF2B5EF4-FFF2-40B4-BE49-F238E27FC236}">
                <a16:creationId xmlns:a16="http://schemas.microsoft.com/office/drawing/2014/main" id="{1839AA6F-16FD-4D6E-9FCB-1D91687748CE}"/>
              </a:ext>
            </a:extLst>
          </p:cNvPr>
          <p:cNvSpPr/>
          <p:nvPr/>
        </p:nvSpPr>
        <p:spPr>
          <a:xfrm>
            <a:off x="5665490" y="784026"/>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3" name="TextBox 77">
            <a:extLst>
              <a:ext uri="{FF2B5EF4-FFF2-40B4-BE49-F238E27FC236}">
                <a16:creationId xmlns:a16="http://schemas.microsoft.com/office/drawing/2014/main" id="{7B6D0F84-518E-4D32-9A22-F2F7CB1EB01B}"/>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Tree>
    <p:extLst>
      <p:ext uri="{BB962C8B-B14F-4D97-AF65-F5344CB8AC3E}">
        <p14:creationId xmlns:p14="http://schemas.microsoft.com/office/powerpoint/2010/main" val="3672709736"/>
      </p:ext>
    </p:extLst>
  </p:cSld>
  <p:clrMapOvr>
    <a:masterClrMapping/>
  </p:clrMapOvr>
  <p:transition spd="med" advTm="10159">
    <p:cover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 y="4"/>
            <a:ext cx="2074433" cy="5761308"/>
            <a:chOff x="0" y="0"/>
            <a:chExt cx="2074433" cy="5761308"/>
          </a:xfrm>
        </p:grpSpPr>
        <p:sp>
          <p:nvSpPr>
            <p:cNvPr id="43" name="矩形 42"/>
            <p:cNvSpPr/>
            <p:nvPr/>
          </p:nvSpPr>
          <p:spPr>
            <a:xfrm>
              <a:off x="0" y="0"/>
              <a:ext cx="2074433" cy="5761308"/>
            </a:xfrm>
            <a:prstGeom prst="rect">
              <a:avLst/>
            </a:prstGeom>
            <a:gradFill>
              <a:gsLst>
                <a:gs pos="27000">
                  <a:schemeClr val="accent1"/>
                </a:gs>
                <a:gs pos="76000">
                  <a:schemeClr val="accent4"/>
                </a:gs>
              </a:gsLst>
              <a:lin ang="18900000" scaled="1"/>
            </a:gradFill>
            <a:ln>
              <a:noFill/>
            </a:ln>
            <a:effectLst>
              <a:outerShdw blurRad="355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7DD6"/>
                </a:solidFill>
                <a:cs typeface="+mn-ea"/>
                <a:sym typeface="+mn-lt"/>
              </a:endParaRPr>
            </a:p>
          </p:txBody>
        </p:sp>
        <p:sp>
          <p:nvSpPr>
            <p:cNvPr id="35" name="圆角矩形 34"/>
            <p:cNvSpPr/>
            <p:nvPr/>
          </p:nvSpPr>
          <p:spPr>
            <a:xfrm>
              <a:off x="229007" y="4776657"/>
              <a:ext cx="1634406" cy="342225"/>
            </a:xfrm>
            <a:prstGeom prst="roundRect">
              <a:avLst/>
            </a:prstGeom>
            <a:gradFill>
              <a:gsLst>
                <a:gs pos="27000">
                  <a:schemeClr val="accent1">
                    <a:lumMod val="80000"/>
                    <a:lumOff val="20000"/>
                  </a:schemeClr>
                </a:gs>
                <a:gs pos="76000">
                  <a:schemeClr val="accent4">
                    <a:lumMod val="80000"/>
                    <a:lumOff val="20000"/>
                  </a:schemeClr>
                </a:gs>
              </a:gsLst>
              <a:lin ang="18900000" scaled="1"/>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sym typeface="+mn-lt"/>
              </a:endParaRPr>
            </a:p>
          </p:txBody>
        </p:sp>
        <p:sp>
          <p:nvSpPr>
            <p:cNvPr id="19" name="椭圆 18"/>
            <p:cNvSpPr/>
            <p:nvPr/>
          </p:nvSpPr>
          <p:spPr>
            <a:xfrm>
              <a:off x="273298" y="593254"/>
              <a:ext cx="1536206" cy="15441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C7DD6"/>
                </a:solidFill>
                <a:cs typeface="+mn-ea"/>
                <a:sym typeface="+mn-lt"/>
              </a:endParaRPr>
            </a:p>
          </p:txBody>
        </p:sp>
      </p:grpSp>
      <p:pic>
        <p:nvPicPr>
          <p:cNvPr id="13" name="图片 12">
            <a:extLst>
              <a:ext uri="{FF2B5EF4-FFF2-40B4-BE49-F238E27FC236}">
                <a16:creationId xmlns:a16="http://schemas.microsoft.com/office/drawing/2014/main" id="{41FD3CB0-928E-4EA0-8640-6FA55F9B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58" y="650218"/>
            <a:ext cx="1584176" cy="1434096"/>
          </a:xfrm>
          <a:prstGeom prst="rect">
            <a:avLst/>
          </a:prstGeom>
        </p:spPr>
      </p:pic>
      <p:pic>
        <p:nvPicPr>
          <p:cNvPr id="15" name="图片 14">
            <a:extLst>
              <a:ext uri="{FF2B5EF4-FFF2-40B4-BE49-F238E27FC236}">
                <a16:creationId xmlns:a16="http://schemas.microsoft.com/office/drawing/2014/main" id="{A343C00B-E027-49DC-852D-3C0A7495FC8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2075" y="1033548"/>
            <a:ext cx="2975610" cy="2233296"/>
          </a:xfrm>
          <a:prstGeom prst="rect">
            <a:avLst/>
          </a:prstGeom>
          <a:noFill/>
          <a:ln>
            <a:noFill/>
          </a:ln>
        </p:spPr>
      </p:pic>
      <p:pic>
        <p:nvPicPr>
          <p:cNvPr id="16" name="图片 15">
            <a:extLst>
              <a:ext uri="{FF2B5EF4-FFF2-40B4-BE49-F238E27FC236}">
                <a16:creationId xmlns:a16="http://schemas.microsoft.com/office/drawing/2014/main" id="{8562F2ED-798F-4E5A-947D-5483B201D29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00499" y="961431"/>
            <a:ext cx="3001010" cy="2252346"/>
          </a:xfrm>
          <a:prstGeom prst="rect">
            <a:avLst/>
          </a:prstGeom>
          <a:noFill/>
          <a:ln>
            <a:noFill/>
          </a:ln>
        </p:spPr>
      </p:pic>
      <p:sp>
        <p:nvSpPr>
          <p:cNvPr id="18" name="文本框 17">
            <a:extLst>
              <a:ext uri="{FF2B5EF4-FFF2-40B4-BE49-F238E27FC236}">
                <a16:creationId xmlns:a16="http://schemas.microsoft.com/office/drawing/2014/main" id="{CDFEB586-57F8-4BF1-8CAA-7C8A0A285E21}"/>
              </a:ext>
            </a:extLst>
          </p:cNvPr>
          <p:cNvSpPr txBox="1"/>
          <p:nvPr/>
        </p:nvSpPr>
        <p:spPr>
          <a:xfrm>
            <a:off x="2630001" y="585707"/>
            <a:ext cx="2940716" cy="523220"/>
          </a:xfrm>
          <a:prstGeom prst="rect">
            <a:avLst/>
          </a:prstGeom>
          <a:noFill/>
        </p:spPr>
        <p:txBody>
          <a:bodyPr wrap="square" rtlCol="0">
            <a:spAutoFit/>
          </a:bodyPr>
          <a:lstStyle/>
          <a:p>
            <a:r>
              <a:rPr lang="en-US" altLang="zh-CN" sz="1400" b="1" dirty="0">
                <a:solidFill>
                  <a:srgbClr val="396AA8"/>
                </a:solidFill>
                <a:latin typeface="Cambria" panose="02040503050406030204" pitchFamily="18" charset="0"/>
              </a:rPr>
              <a:t>Experiments </a:t>
            </a:r>
            <a:r>
              <a:rPr lang="en-US" altLang="zh-CN" sz="1400" b="1" dirty="0">
                <a:solidFill>
                  <a:srgbClr val="FF0000"/>
                </a:solidFill>
                <a:latin typeface="Cambria" panose="02040503050406030204" pitchFamily="18" charset="0"/>
              </a:rPr>
              <a:t>vs.</a:t>
            </a:r>
            <a:r>
              <a:rPr lang="en-US" altLang="zh-CN" sz="1400" b="1" dirty="0">
                <a:solidFill>
                  <a:srgbClr val="396AA8"/>
                </a:solidFill>
                <a:latin typeface="Cambria" panose="02040503050406030204" pitchFamily="18" charset="0"/>
              </a:rPr>
              <a:t> simulations </a:t>
            </a:r>
            <a:r>
              <a:rPr lang="en-US" altLang="zh-CN" sz="1400" b="1" dirty="0">
                <a:solidFill>
                  <a:srgbClr val="FF0000"/>
                </a:solidFill>
                <a:latin typeface="Cambria" panose="02040503050406030204" pitchFamily="18" charset="0"/>
              </a:rPr>
              <a:t>vs.</a:t>
            </a:r>
            <a:r>
              <a:rPr lang="en-US" altLang="zh-CN" sz="1400" b="1" dirty="0">
                <a:solidFill>
                  <a:srgbClr val="396AA8"/>
                </a:solidFill>
                <a:latin typeface="Cambria" panose="02040503050406030204" pitchFamily="18" charset="0"/>
              </a:rPr>
              <a:t> theoretical results</a:t>
            </a:r>
            <a:endParaRPr lang="zh-CN" altLang="en-US" sz="1400" b="1" dirty="0">
              <a:solidFill>
                <a:srgbClr val="396AA8"/>
              </a:solidFill>
              <a:latin typeface="Cambria" panose="02040503050406030204" pitchFamily="18" charset="0"/>
            </a:endParaRPr>
          </a:p>
        </p:txBody>
      </p:sp>
      <p:sp>
        <p:nvSpPr>
          <p:cNvPr id="20" name="文本框 19">
            <a:extLst>
              <a:ext uri="{FF2B5EF4-FFF2-40B4-BE49-F238E27FC236}">
                <a16:creationId xmlns:a16="http://schemas.microsoft.com/office/drawing/2014/main" id="{605908E2-58E4-4FA1-8016-0AA3C1D16C2C}"/>
              </a:ext>
            </a:extLst>
          </p:cNvPr>
          <p:cNvSpPr txBox="1"/>
          <p:nvPr/>
        </p:nvSpPr>
        <p:spPr>
          <a:xfrm>
            <a:off x="5991718" y="676413"/>
            <a:ext cx="2433588" cy="307777"/>
          </a:xfrm>
          <a:prstGeom prst="rect">
            <a:avLst/>
          </a:prstGeom>
          <a:noFill/>
        </p:spPr>
        <p:txBody>
          <a:bodyPr wrap="square" rtlCol="0">
            <a:spAutoFit/>
          </a:bodyPr>
          <a:lstStyle/>
          <a:p>
            <a:r>
              <a:rPr lang="en-US" altLang="zh-CN" sz="1400" b="1" dirty="0">
                <a:solidFill>
                  <a:srgbClr val="396AA8"/>
                </a:solidFill>
                <a:latin typeface="Cambria" panose="02040503050406030204" pitchFamily="18" charset="0"/>
              </a:rPr>
              <a:t>Utility </a:t>
            </a:r>
            <a:r>
              <a:rPr lang="en-US" altLang="zh-CN" sz="1400" b="1" dirty="0">
                <a:solidFill>
                  <a:srgbClr val="FF0000"/>
                </a:solidFill>
                <a:latin typeface="Cambria" panose="02040503050406030204" pitchFamily="18" charset="0"/>
              </a:rPr>
              <a:t>vs.</a:t>
            </a:r>
            <a:r>
              <a:rPr lang="en-US" altLang="zh-CN" sz="1400" b="1" dirty="0">
                <a:solidFill>
                  <a:srgbClr val="396AA8"/>
                </a:solidFill>
                <a:latin typeface="Cambria" panose="02040503050406030204" pitchFamily="18" charset="0"/>
              </a:rPr>
              <a:t> Budget</a:t>
            </a:r>
            <a:endParaRPr lang="zh-CN" altLang="en-US" sz="1400" b="1" dirty="0">
              <a:solidFill>
                <a:srgbClr val="396AA8"/>
              </a:solidFill>
              <a:latin typeface="Cambria" panose="02040503050406030204" pitchFamily="18" charset="0"/>
            </a:endParaRPr>
          </a:p>
        </p:txBody>
      </p:sp>
      <p:grpSp>
        <p:nvGrpSpPr>
          <p:cNvPr id="21" name="组合 68">
            <a:extLst>
              <a:ext uri="{FF2B5EF4-FFF2-40B4-BE49-F238E27FC236}">
                <a16:creationId xmlns:a16="http://schemas.microsoft.com/office/drawing/2014/main" id="{2E5C5865-AF4F-443D-AC39-87B39C69BFA7}"/>
              </a:ext>
            </a:extLst>
          </p:cNvPr>
          <p:cNvGrpSpPr/>
          <p:nvPr/>
        </p:nvGrpSpPr>
        <p:grpSpPr>
          <a:xfrm>
            <a:off x="2567989" y="4419127"/>
            <a:ext cx="6173758" cy="757706"/>
            <a:chOff x="1464128" y="1520824"/>
            <a:chExt cx="4005943" cy="1582058"/>
          </a:xfrm>
        </p:grpSpPr>
        <p:sp>
          <p:nvSpPr>
            <p:cNvPr id="22" name="圆角矩形 42">
              <a:extLst>
                <a:ext uri="{FF2B5EF4-FFF2-40B4-BE49-F238E27FC236}">
                  <a16:creationId xmlns:a16="http://schemas.microsoft.com/office/drawing/2014/main" id="{E8559B7E-0402-4A81-8436-818917BA772D}"/>
                </a:ext>
              </a:extLst>
            </p:cNvPr>
            <p:cNvSpPr/>
            <p:nvPr/>
          </p:nvSpPr>
          <p:spPr>
            <a:xfrm>
              <a:off x="1464128" y="1520825"/>
              <a:ext cx="4005943" cy="1582057"/>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圆角矩形 47">
              <a:extLst>
                <a:ext uri="{FF2B5EF4-FFF2-40B4-BE49-F238E27FC236}">
                  <a16:creationId xmlns:a16="http://schemas.microsoft.com/office/drawing/2014/main" id="{C7C7001C-53FF-467F-800A-71A2CB6743DA}"/>
                </a:ext>
              </a:extLst>
            </p:cNvPr>
            <p:cNvSpPr/>
            <p:nvPr/>
          </p:nvSpPr>
          <p:spPr>
            <a:xfrm>
              <a:off x="1464128" y="1520824"/>
              <a:ext cx="4005943" cy="1582057"/>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1" name="文本框 30">
            <a:extLst>
              <a:ext uri="{FF2B5EF4-FFF2-40B4-BE49-F238E27FC236}">
                <a16:creationId xmlns:a16="http://schemas.microsoft.com/office/drawing/2014/main" id="{C6D45811-86A1-411D-8CBF-B799ABA0555B}"/>
              </a:ext>
            </a:extLst>
          </p:cNvPr>
          <p:cNvSpPr txBox="1"/>
          <p:nvPr/>
        </p:nvSpPr>
        <p:spPr>
          <a:xfrm>
            <a:off x="2681706" y="4533629"/>
            <a:ext cx="5946322" cy="523220"/>
          </a:xfrm>
          <a:prstGeom prst="rect">
            <a:avLst/>
          </a:prstGeom>
          <a:noFill/>
        </p:spPr>
        <p:txBody>
          <a:bodyPr wrap="square" rtlCol="0">
            <a:spAutoFit/>
          </a:bodyPr>
          <a:lstStyle/>
          <a:p>
            <a:pPr algn="just"/>
            <a:r>
              <a:rPr lang="en-US" altLang="zh-CN" sz="1400" b="1" dirty="0">
                <a:latin typeface="Cambria" panose="02040503050406030204" pitchFamily="18" charset="0"/>
                <a:ea typeface="微软雅黑" panose="020B0503020204020204" pitchFamily="34" charset="-122"/>
              </a:rPr>
              <a:t>Through realistic experiments, numerical results demonstrate the </a:t>
            </a:r>
            <a:r>
              <a:rPr lang="en-US" altLang="zh-CN" sz="1400" b="1" dirty="0">
                <a:solidFill>
                  <a:srgbClr val="FF0000"/>
                </a:solidFill>
                <a:latin typeface="Cambria" panose="02040503050406030204" pitchFamily="18" charset="0"/>
                <a:ea typeface="微软雅黑" panose="020B0503020204020204" pitchFamily="34" charset="-122"/>
              </a:rPr>
              <a:t>feasibility and superiority </a:t>
            </a:r>
            <a:r>
              <a:rPr lang="en-US" altLang="zh-CN" sz="1400" b="1" dirty="0">
                <a:latin typeface="Cambria" panose="02040503050406030204" pitchFamily="18" charset="0"/>
                <a:ea typeface="微软雅黑" panose="020B0503020204020204" pitchFamily="34" charset="-122"/>
              </a:rPr>
              <a:t>of our proposed scheme.</a:t>
            </a:r>
            <a:endParaRPr lang="zh-CN" altLang="en-US" sz="1400" b="1" dirty="0">
              <a:latin typeface="Cambria" panose="02040503050406030204" pitchFamily="18" charset="0"/>
              <a:ea typeface="微软雅黑" panose="020B0503020204020204" pitchFamily="34" charset="-122"/>
            </a:endParaRPr>
          </a:p>
        </p:txBody>
      </p:sp>
      <p:sp>
        <p:nvSpPr>
          <p:cNvPr id="3" name="矩形 2">
            <a:extLst>
              <a:ext uri="{FF2B5EF4-FFF2-40B4-BE49-F238E27FC236}">
                <a16:creationId xmlns:a16="http://schemas.microsoft.com/office/drawing/2014/main" id="{122C45DE-92B4-49A4-A034-5F3CCEF5ACD2}"/>
              </a:ext>
            </a:extLst>
          </p:cNvPr>
          <p:cNvSpPr/>
          <p:nvPr/>
        </p:nvSpPr>
        <p:spPr>
          <a:xfrm>
            <a:off x="2374396" y="3307995"/>
            <a:ext cx="3065276" cy="1015663"/>
          </a:xfrm>
          <a:prstGeom prst="rect">
            <a:avLst/>
          </a:prstGeom>
        </p:spPr>
        <p:txBody>
          <a:bodyPr wrap="square">
            <a:spAutoFit/>
          </a:bodyPr>
          <a:lstStyle/>
          <a:p>
            <a:pPr marL="285736" indent="-285736" algn="just">
              <a:buFont typeface="Wingdings" panose="05000000000000000000" pitchFamily="2" charset="2"/>
              <a:buChar char="Ø"/>
            </a:pPr>
            <a:r>
              <a:rPr lang="en-US" altLang="zh-CN" sz="1200" b="1" dirty="0">
                <a:latin typeface="Cambria" panose="02040503050406030204" pitchFamily="18" charset="0"/>
                <a:ea typeface="微软雅黑" panose="020B0503020204020204" pitchFamily="34" charset="-122"/>
              </a:rPr>
              <a:t>There is a gap of 3-15% between the theoretical value, experimental value and simulation value. Our simulation and experimental results fit well with theoretical analysis.</a:t>
            </a:r>
            <a:endParaRPr lang="zh-CN" altLang="en-US" sz="1200" b="1" dirty="0">
              <a:latin typeface="Cambria" panose="02040503050406030204" pitchFamily="18" charset="0"/>
              <a:ea typeface="微软雅黑" panose="020B0503020204020204" pitchFamily="34" charset="-122"/>
            </a:endParaRPr>
          </a:p>
        </p:txBody>
      </p:sp>
      <p:sp>
        <p:nvSpPr>
          <p:cNvPr id="32" name="矩形 31">
            <a:extLst>
              <a:ext uri="{FF2B5EF4-FFF2-40B4-BE49-F238E27FC236}">
                <a16:creationId xmlns:a16="http://schemas.microsoft.com/office/drawing/2014/main" id="{E0132702-B94F-4439-B4F8-20476B1CE49B}"/>
              </a:ext>
            </a:extLst>
          </p:cNvPr>
          <p:cNvSpPr/>
          <p:nvPr/>
        </p:nvSpPr>
        <p:spPr>
          <a:xfrm>
            <a:off x="5654867" y="3293573"/>
            <a:ext cx="3001010" cy="830997"/>
          </a:xfrm>
          <a:prstGeom prst="rect">
            <a:avLst/>
          </a:prstGeom>
        </p:spPr>
        <p:txBody>
          <a:bodyPr wrap="square">
            <a:spAutoFit/>
          </a:bodyPr>
          <a:lstStyle/>
          <a:p>
            <a:pPr marL="285736" indent="-285736" algn="just">
              <a:buFont typeface="Wingdings" panose="05000000000000000000" pitchFamily="2" charset="2"/>
              <a:buChar char="Ø"/>
            </a:pPr>
            <a:r>
              <a:rPr lang="en-US" altLang="zh-CN" sz="1200" b="1" dirty="0">
                <a:latin typeface="Cambria" panose="02040503050406030204" pitchFamily="18" charset="0"/>
                <a:ea typeface="微软雅黑" panose="020B0503020204020204" pitchFamily="34" charset="-122"/>
              </a:rPr>
              <a:t>When energy budget rises from 50 to 450, our proposed algorithm apparently outperforms other two baseline algorithms.</a:t>
            </a:r>
          </a:p>
        </p:txBody>
      </p:sp>
      <p:cxnSp>
        <p:nvCxnSpPr>
          <p:cNvPr id="6" name="直接连接符 5">
            <a:extLst>
              <a:ext uri="{FF2B5EF4-FFF2-40B4-BE49-F238E27FC236}">
                <a16:creationId xmlns:a16="http://schemas.microsoft.com/office/drawing/2014/main" id="{AA9B662C-FD0F-4524-82A3-A1BD1AF8229F}"/>
              </a:ext>
            </a:extLst>
          </p:cNvPr>
          <p:cNvCxnSpPr/>
          <p:nvPr/>
        </p:nvCxnSpPr>
        <p:spPr>
          <a:xfrm>
            <a:off x="5570719" y="778447"/>
            <a:ext cx="0" cy="3268213"/>
          </a:xfrm>
          <a:prstGeom prst="line">
            <a:avLst/>
          </a:prstGeom>
          <a:ln w="19050">
            <a:solidFill>
              <a:srgbClr val="396AA8"/>
            </a:solidFill>
            <a:prstDash val="lgDash"/>
          </a:ln>
        </p:spPr>
        <p:style>
          <a:lnRef idx="1">
            <a:schemeClr val="accent1"/>
          </a:lnRef>
          <a:fillRef idx="0">
            <a:schemeClr val="accent1"/>
          </a:fillRef>
          <a:effectRef idx="0">
            <a:schemeClr val="accent1"/>
          </a:effectRef>
          <a:fontRef idx="minor">
            <a:schemeClr val="tx1"/>
          </a:fontRef>
        </p:style>
      </p:cxnSp>
      <p:sp>
        <p:nvSpPr>
          <p:cNvPr id="33" name="TextBox 77">
            <a:extLst>
              <a:ext uri="{FF2B5EF4-FFF2-40B4-BE49-F238E27FC236}">
                <a16:creationId xmlns:a16="http://schemas.microsoft.com/office/drawing/2014/main" id="{F19EF628-B62D-472D-BBD4-2D57C5EF5308}"/>
              </a:ext>
            </a:extLst>
          </p:cNvPr>
          <p:cNvSpPr txBox="1"/>
          <p:nvPr/>
        </p:nvSpPr>
        <p:spPr>
          <a:xfrm>
            <a:off x="190044" y="2425452"/>
            <a:ext cx="1634407" cy="2693430"/>
          </a:xfrm>
          <a:prstGeom prst="rect">
            <a:avLst/>
          </a:prstGeom>
          <a:noFill/>
        </p:spPr>
        <p:txBody>
          <a:bodyPr wrap="square" rtlCol="0">
            <a:spAutoFit/>
          </a:bodyPr>
          <a:lstStyle/>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Background</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Model</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 </a:t>
            </a:r>
            <a:r>
              <a:rPr lang="en-US" altLang="zh-CN" sz="1400" dirty="0">
                <a:solidFill>
                  <a:schemeClr val="bg1"/>
                </a:solidFill>
                <a:cs typeface="+mn-ea"/>
                <a:sym typeface="+mn-lt"/>
              </a:rPr>
              <a:t>Solution</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Analysis</a:t>
            </a:r>
            <a:r>
              <a:rPr lang="zh-CN" altLang="en-US" sz="1200" dirty="0">
                <a:solidFill>
                  <a:schemeClr val="bg1"/>
                </a:solidFill>
                <a:cs typeface="+mn-ea"/>
                <a:sym typeface="+mn-lt"/>
              </a:rPr>
              <a:t>－</a:t>
            </a:r>
            <a:endParaRPr lang="en-US" altLang="zh-CN" sz="1200" dirty="0">
              <a:solidFill>
                <a:schemeClr val="bg1"/>
              </a:solidFill>
              <a:cs typeface="+mn-ea"/>
              <a:sym typeface="+mn-lt"/>
            </a:endParaRPr>
          </a:p>
          <a:p>
            <a:pPr algn="ctr">
              <a:lnSpc>
                <a:spcPct val="250000"/>
              </a:lnSpc>
            </a:pPr>
            <a:r>
              <a:rPr lang="zh-CN" altLang="en-US" sz="1200" dirty="0">
                <a:solidFill>
                  <a:schemeClr val="bg1"/>
                </a:solidFill>
                <a:cs typeface="+mn-ea"/>
                <a:sym typeface="+mn-lt"/>
              </a:rPr>
              <a:t>－</a:t>
            </a:r>
            <a:r>
              <a:rPr lang="zh-CN" altLang="en-US" sz="1400" dirty="0">
                <a:solidFill>
                  <a:schemeClr val="bg1"/>
                </a:solidFill>
                <a:cs typeface="+mn-ea"/>
                <a:sym typeface="+mn-lt"/>
              </a:rPr>
              <a:t> </a:t>
            </a:r>
            <a:r>
              <a:rPr lang="en-US" altLang="zh-CN" sz="1400" dirty="0">
                <a:solidFill>
                  <a:schemeClr val="bg1"/>
                </a:solidFill>
                <a:cs typeface="+mn-ea"/>
                <a:sym typeface="+mn-lt"/>
              </a:rPr>
              <a:t>Experiments</a:t>
            </a:r>
            <a:r>
              <a:rPr lang="zh-CN" altLang="en-US" sz="1200" dirty="0">
                <a:solidFill>
                  <a:schemeClr val="bg1"/>
                </a:solidFill>
                <a:cs typeface="+mn-ea"/>
                <a:sym typeface="+mn-lt"/>
              </a:rPr>
              <a:t>－</a:t>
            </a:r>
            <a:endParaRPr lang="en-US" altLang="zh-CN" sz="1200" dirty="0">
              <a:solidFill>
                <a:schemeClr val="bg1"/>
              </a:solidFill>
              <a:cs typeface="+mn-ea"/>
              <a:sym typeface="+mn-lt"/>
            </a:endParaRPr>
          </a:p>
        </p:txBody>
      </p:sp>
      <p:sp>
        <p:nvSpPr>
          <p:cNvPr id="34" name="矩形 33">
            <a:extLst>
              <a:ext uri="{FF2B5EF4-FFF2-40B4-BE49-F238E27FC236}">
                <a16:creationId xmlns:a16="http://schemas.microsoft.com/office/drawing/2014/main" id="{4749F798-4002-4681-AE4C-65AA9FAD63B0}"/>
              </a:ext>
            </a:extLst>
          </p:cNvPr>
          <p:cNvSpPr/>
          <p:nvPr/>
        </p:nvSpPr>
        <p:spPr>
          <a:xfrm>
            <a:off x="2567989" y="659685"/>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
        <p:nvSpPr>
          <p:cNvPr id="36" name="矩形 35">
            <a:extLst>
              <a:ext uri="{FF2B5EF4-FFF2-40B4-BE49-F238E27FC236}">
                <a16:creationId xmlns:a16="http://schemas.microsoft.com/office/drawing/2014/main" id="{3CAE1A68-B574-40FB-B92B-65B8C25DB30A}"/>
              </a:ext>
            </a:extLst>
          </p:cNvPr>
          <p:cNvSpPr/>
          <p:nvPr/>
        </p:nvSpPr>
        <p:spPr>
          <a:xfrm>
            <a:off x="5858750" y="645079"/>
            <a:ext cx="74717" cy="32345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87046"/>
              </a:solidFill>
              <a:cs typeface="+mn-ea"/>
              <a:sym typeface="+mn-lt"/>
            </a:endParaRPr>
          </a:p>
        </p:txBody>
      </p:sp>
    </p:spTree>
    <p:extLst>
      <p:ext uri="{BB962C8B-B14F-4D97-AF65-F5344CB8AC3E}">
        <p14:creationId xmlns:p14="http://schemas.microsoft.com/office/powerpoint/2010/main" val="2810220196"/>
      </p:ext>
    </p:extLst>
  </p:cSld>
  <p:clrMapOvr>
    <a:masterClrMapping/>
  </p:clrMapOvr>
  <p:transition spd="med" advTm="10159">
    <p:cover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437564" y="2773741"/>
            <a:ext cx="8310904" cy="2495941"/>
          </a:xfrm>
          <a:prstGeom prst="roundRect">
            <a:avLst/>
          </a:prstGeom>
          <a:solidFill>
            <a:srgbClr val="396AA8"/>
          </a:solidFill>
          <a:ln w="22225">
            <a:solidFill>
              <a:srgbClr val="29528A"/>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2"/>
              </a:solidFill>
              <a:latin typeface="+mn-ea"/>
              <a:cs typeface="+mn-ea"/>
              <a:sym typeface="+mn-lt"/>
            </a:endParaRPr>
          </a:p>
        </p:txBody>
      </p:sp>
      <p:sp>
        <p:nvSpPr>
          <p:cNvPr id="19" name="TextBox 18"/>
          <p:cNvSpPr txBox="1"/>
          <p:nvPr/>
        </p:nvSpPr>
        <p:spPr>
          <a:xfrm>
            <a:off x="1308021" y="2986786"/>
            <a:ext cx="6406346" cy="830997"/>
          </a:xfrm>
          <a:prstGeom prst="rect">
            <a:avLst/>
          </a:prstGeom>
          <a:noFill/>
          <a:ln>
            <a:noFill/>
          </a:ln>
        </p:spPr>
        <p:txBody>
          <a:bodyPr wrap="square" rtlCol="0">
            <a:spAutoFit/>
          </a:bodyPr>
          <a:lstStyle/>
          <a:p>
            <a:pPr algn="ctr"/>
            <a:r>
              <a:rPr lang="en-US" altLang="zh-CN" sz="2400" b="1" dirty="0">
                <a:solidFill>
                  <a:schemeClr val="bg1"/>
                </a:solidFill>
              </a:rPr>
              <a:t>Trading off Charging and Sensing for Stochastic Events Monitoring in WRSNs</a:t>
            </a:r>
            <a:endParaRPr lang="zh-CN" altLang="en-US" sz="5400" b="1" spc="300" dirty="0">
              <a:solidFill>
                <a:schemeClr val="bg1"/>
              </a:solidFill>
              <a:cs typeface="+mn-ea"/>
              <a:sym typeface="+mn-lt"/>
            </a:endParaRPr>
          </a:p>
        </p:txBody>
      </p:sp>
      <p:sp>
        <p:nvSpPr>
          <p:cNvPr id="48" name="文本框 47"/>
          <p:cNvSpPr txBox="1"/>
          <p:nvPr/>
        </p:nvSpPr>
        <p:spPr>
          <a:xfrm>
            <a:off x="624051" y="4021710"/>
            <a:ext cx="7861592" cy="1077218"/>
          </a:xfrm>
          <a:prstGeom prst="rect">
            <a:avLst/>
          </a:prstGeom>
          <a:noFill/>
          <a:effectLst/>
        </p:spPr>
        <p:txBody>
          <a:bodyPr wrap="square" rtlCol="0">
            <a:spAutoFit/>
          </a:bodyPr>
          <a:lstStyle/>
          <a:p>
            <a:pPr algn="r"/>
            <a:r>
              <a:rPr lang="en-US" altLang="zh-CN" sz="1400" b="1" dirty="0">
                <a:solidFill>
                  <a:schemeClr val="bg1"/>
                </a:solidFill>
                <a:latin typeface="微软雅黑" panose="020B0503020204020204" pitchFamily="34" charset="-122"/>
                <a:ea typeface="微软雅黑" panose="020B0503020204020204" pitchFamily="34" charset="-122"/>
              </a:rPr>
              <a:t>Yu Sun*, Chi Lin*, </a:t>
            </a:r>
            <a:r>
              <a:rPr lang="en-US" altLang="zh-CN" sz="1400" b="1" dirty="0" err="1">
                <a:solidFill>
                  <a:schemeClr val="bg1"/>
                </a:solidFill>
                <a:latin typeface="微软雅黑" panose="020B0503020204020204" pitchFamily="34" charset="-122"/>
                <a:ea typeface="微软雅黑" panose="020B0503020204020204" pitchFamily="34" charset="-122"/>
              </a:rPr>
              <a:t>Haipeng</a:t>
            </a:r>
            <a:r>
              <a:rPr lang="en-US" altLang="zh-CN" sz="1400" b="1" dirty="0">
                <a:solidFill>
                  <a:schemeClr val="bg1"/>
                </a:solidFill>
                <a:latin typeface="微软雅黑" panose="020B0503020204020204" pitchFamily="34" charset="-122"/>
                <a:ea typeface="微软雅黑" panose="020B0503020204020204" pitchFamily="34" charset="-122"/>
              </a:rPr>
              <a:t> Dai†, </a:t>
            </a:r>
            <a:r>
              <a:rPr lang="en-US" altLang="zh-CN" sz="1400" b="1" dirty="0" err="1">
                <a:solidFill>
                  <a:schemeClr val="bg1"/>
                </a:solidFill>
                <a:latin typeface="微软雅黑" panose="020B0503020204020204" pitchFamily="34" charset="-122"/>
                <a:ea typeface="微软雅黑" panose="020B0503020204020204" pitchFamily="34" charset="-122"/>
              </a:rPr>
              <a:t>Qiang</a:t>
            </a:r>
            <a:r>
              <a:rPr lang="en-US" altLang="zh-CN" sz="1400" b="1" dirty="0">
                <a:solidFill>
                  <a:schemeClr val="bg1"/>
                </a:solidFill>
                <a:latin typeface="微软雅黑" panose="020B0503020204020204" pitchFamily="34" charset="-122"/>
                <a:ea typeface="微软雅黑" panose="020B0503020204020204" pitchFamily="34" charset="-122"/>
              </a:rPr>
              <a:t> Lin‡, Lei Wang*, and </a:t>
            </a:r>
            <a:r>
              <a:rPr lang="en-US" altLang="zh-CN" sz="1400" b="1" dirty="0" err="1">
                <a:solidFill>
                  <a:schemeClr val="bg1"/>
                </a:solidFill>
                <a:latin typeface="微软雅黑" panose="020B0503020204020204" pitchFamily="34" charset="-122"/>
                <a:ea typeface="微软雅黑" panose="020B0503020204020204" pitchFamily="34" charset="-122"/>
              </a:rPr>
              <a:t>Guowei</a:t>
            </a:r>
            <a:r>
              <a:rPr lang="en-US" altLang="zh-CN" sz="1400" b="1" dirty="0">
                <a:solidFill>
                  <a:schemeClr val="bg1"/>
                </a:solidFill>
                <a:latin typeface="微软雅黑" panose="020B0503020204020204" pitchFamily="34" charset="-122"/>
                <a:ea typeface="微软雅黑" panose="020B0503020204020204" pitchFamily="34" charset="-122"/>
              </a:rPr>
              <a:t> Wu*</a:t>
            </a:r>
          </a:p>
          <a:p>
            <a:pPr algn="r"/>
            <a:endParaRPr lang="en-US" altLang="zh-CN" sz="1400" dirty="0">
              <a:solidFill>
                <a:schemeClr val="bg1"/>
              </a:solidFill>
              <a:latin typeface="微软雅黑" panose="020B0503020204020204" pitchFamily="34" charset="-122"/>
              <a:ea typeface="微软雅黑" panose="020B0503020204020204" pitchFamily="34" charset="-122"/>
            </a:endParaRPr>
          </a:p>
          <a:p>
            <a:pPr algn="r"/>
            <a:r>
              <a:rPr lang="en-US" altLang="zh-CN" sz="1200" dirty="0">
                <a:solidFill>
                  <a:schemeClr val="bg1"/>
                </a:solidFill>
                <a:latin typeface="微软雅黑" panose="020B0503020204020204" pitchFamily="34" charset="-122"/>
                <a:ea typeface="微软雅黑" panose="020B0503020204020204" pitchFamily="34" charset="-122"/>
              </a:rPr>
              <a:t>*School of Software Technology, Dalian University of Technology, Dalian 116023, China</a:t>
            </a:r>
          </a:p>
          <a:p>
            <a:pPr algn="r"/>
            <a:r>
              <a:rPr lang="en-US" altLang="zh-CN" sz="1200" dirty="0">
                <a:solidFill>
                  <a:schemeClr val="bg1"/>
                </a:solidFill>
                <a:latin typeface="微软雅黑" panose="020B0503020204020204" pitchFamily="34" charset="-122"/>
                <a:ea typeface="微软雅黑" panose="020B0503020204020204" pitchFamily="34" charset="-122"/>
              </a:rPr>
              <a:t>†State Key Laboratory for Novel Software Technology, Nanjing University, Nanjing 210024, China</a:t>
            </a:r>
          </a:p>
          <a:p>
            <a:pPr algn="r"/>
            <a:r>
              <a:rPr lang="en-US" altLang="zh-CN" sz="1200" dirty="0">
                <a:solidFill>
                  <a:schemeClr val="bg1"/>
                </a:solidFill>
                <a:latin typeface="微软雅黑" panose="020B0503020204020204" pitchFamily="34" charset="-122"/>
                <a:ea typeface="微软雅黑" panose="020B0503020204020204" pitchFamily="34" charset="-122"/>
              </a:rPr>
              <a:t>‡Dalian University of Science and Technology, Dalian 116052, China</a:t>
            </a:r>
            <a:endParaRPr lang="zh-CN" altLang="en-US" sz="1200" dirty="0">
              <a:solidFill>
                <a:schemeClr val="bg1"/>
              </a:solidFill>
              <a:latin typeface="微软雅黑" panose="020B0503020204020204" pitchFamily="34" charset="-122"/>
              <a:ea typeface="微软雅黑" panose="020B0503020204020204" pitchFamily="34" charset="-122"/>
            </a:endParaRPr>
          </a:p>
        </p:txBody>
      </p:sp>
      <p:pic>
        <p:nvPicPr>
          <p:cNvPr id="29" name="图片 28">
            <a:extLst>
              <a:ext uri="{FF2B5EF4-FFF2-40B4-BE49-F238E27FC236}">
                <a16:creationId xmlns:a16="http://schemas.microsoft.com/office/drawing/2014/main" id="{B78A3A4F-0080-4013-B87E-003DDF487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1050" y="240166"/>
            <a:ext cx="1233140" cy="1116316"/>
          </a:xfrm>
          <a:prstGeom prst="rect">
            <a:avLst/>
          </a:prstGeom>
        </p:spPr>
      </p:pic>
      <p:cxnSp>
        <p:nvCxnSpPr>
          <p:cNvPr id="8" name="直接连接符 7">
            <a:extLst>
              <a:ext uri="{FF2B5EF4-FFF2-40B4-BE49-F238E27FC236}">
                <a16:creationId xmlns:a16="http://schemas.microsoft.com/office/drawing/2014/main" id="{55833B7E-E278-47BE-BE4F-1D03EB9473CD}"/>
              </a:ext>
            </a:extLst>
          </p:cNvPr>
          <p:cNvCxnSpPr>
            <a:cxnSpLocks/>
          </p:cNvCxnSpPr>
          <p:nvPr/>
        </p:nvCxnSpPr>
        <p:spPr>
          <a:xfrm>
            <a:off x="1043613" y="3828206"/>
            <a:ext cx="742802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240FD3A3-C696-43E7-A16F-26301BCAD92F}"/>
              </a:ext>
            </a:extLst>
          </p:cNvPr>
          <p:cNvSpPr txBox="1"/>
          <p:nvPr/>
        </p:nvSpPr>
        <p:spPr>
          <a:xfrm>
            <a:off x="2886956" y="1834276"/>
            <a:ext cx="3370090" cy="461665"/>
          </a:xfrm>
          <a:prstGeom prst="rect">
            <a:avLst/>
          </a:prstGeom>
          <a:noFill/>
        </p:spPr>
        <p:txBody>
          <a:bodyPr wrap="none" rtlCol="0">
            <a:spAutoFit/>
          </a:bodyPr>
          <a:lstStyle/>
          <a:p>
            <a:r>
              <a:rPr lang="en-US" altLang="zh-CN" sz="2400" b="1" dirty="0"/>
              <a:t>Thanks for listening!</a:t>
            </a:r>
            <a:endParaRPr lang="zh-CN" altLang="en-US" sz="2400" b="1" dirty="0"/>
          </a:p>
        </p:txBody>
      </p:sp>
    </p:spTree>
    <p:extLst>
      <p:ext uri="{BB962C8B-B14F-4D97-AF65-F5344CB8AC3E}">
        <p14:creationId xmlns:p14="http://schemas.microsoft.com/office/powerpoint/2010/main" val="2188216196"/>
      </p:ext>
    </p:extLst>
  </p:cSld>
  <p:clrMapOvr>
    <a:masterClrMapping/>
  </p:clrMapOvr>
  <p:transition spd="med" advTm="10159">
    <p:cover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几何毕业论文答辩设计PPT模板"/>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3A6CAA"/>
      </a:accent1>
      <a:accent2>
        <a:srgbClr val="4586C5"/>
      </a:accent2>
      <a:accent3>
        <a:srgbClr val="464646"/>
      </a:accent3>
      <a:accent4>
        <a:srgbClr val="29528A"/>
      </a:accent4>
      <a:accent5>
        <a:srgbClr val="254167"/>
      </a:accent5>
      <a:accent6>
        <a:srgbClr val="373737"/>
      </a:accent6>
      <a:hlink>
        <a:srgbClr val="3A6CAA"/>
      </a:hlink>
      <a:folHlink>
        <a:srgbClr val="BFBFBF"/>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3A6CAA"/>
    </a:accent1>
    <a:accent2>
      <a:srgbClr val="4586C5"/>
    </a:accent2>
    <a:accent3>
      <a:srgbClr val="464646"/>
    </a:accent3>
    <a:accent4>
      <a:srgbClr val="29528A"/>
    </a:accent4>
    <a:accent5>
      <a:srgbClr val="254167"/>
    </a:accent5>
    <a:accent6>
      <a:srgbClr val="373737"/>
    </a:accent6>
    <a:hlink>
      <a:srgbClr val="3A6CAA"/>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3A6CAA"/>
    </a:accent1>
    <a:accent2>
      <a:srgbClr val="4586C5"/>
    </a:accent2>
    <a:accent3>
      <a:srgbClr val="464646"/>
    </a:accent3>
    <a:accent4>
      <a:srgbClr val="29528A"/>
    </a:accent4>
    <a:accent5>
      <a:srgbClr val="254167"/>
    </a:accent5>
    <a:accent6>
      <a:srgbClr val="373737"/>
    </a:accent6>
    <a:hlink>
      <a:srgbClr val="3A6C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15154</TotalTime>
  <Words>4949</Words>
  <Application>Microsoft Office PowerPoint</Application>
  <PresentationFormat>全屏显示(16:10)</PresentationFormat>
  <Paragraphs>599</Paragraphs>
  <Slides>34</Slides>
  <Notes>34</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34</vt:i4>
      </vt:variant>
    </vt:vector>
  </HeadingPairs>
  <TitlesOfParts>
    <vt:vector size="44" baseType="lpstr">
      <vt:lpstr>NimbusRomNo9L-Regu</vt:lpstr>
      <vt:lpstr>微软雅黑</vt:lpstr>
      <vt:lpstr>Arial</vt:lpstr>
      <vt:lpstr>Calibri</vt:lpstr>
      <vt:lpstr>Cambria</vt:lpstr>
      <vt:lpstr>Cambria Math</vt:lpstr>
      <vt:lpstr>Century Gothic</vt:lpstr>
      <vt:lpstr>Wingdings</vt:lpstr>
      <vt:lpstr>Office 主题</vt:lpstr>
      <vt:lpstr>Visio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创意几何毕业论文答辩设计PPT模板</dc:title>
  <dc:creator>SunYule</dc:creator>
  <cp:lastModifiedBy>Microsoft</cp:lastModifiedBy>
  <cp:revision>936</cp:revision>
  <dcterms:created xsi:type="dcterms:W3CDTF">2015-01-22T07:34:00Z</dcterms:created>
  <dcterms:modified xsi:type="dcterms:W3CDTF">2020-10-20T01:09:19Z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2052-10.8.0.6206</vt:lpwstr>
  </property>
</Properties>
</file>