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tags/tag10.xml" ContentType="application/vnd.openxmlformats-officedocument.presentationml.tags+xml"/>
  <Override PartName="/ppt/notesSlides/notesSlide25.xml" ContentType="application/vnd.openxmlformats-officedocument.presentationml.notesSlide+xml"/>
  <Override PartName="/ppt/tags/tag11.xml" ContentType="application/vnd.openxmlformats-officedocument.presentationml.tags+xml"/>
  <Override PartName="/ppt/notesSlides/notesSlide26.xml" ContentType="application/vnd.openxmlformats-officedocument.presentationml.notesSlide+xml"/>
  <Override PartName="/ppt/tags/tag12.xml" ContentType="application/vnd.openxmlformats-officedocument.presentationml.tags+xml"/>
  <Override PartName="/ppt/notesSlides/notesSlide27.xml" ContentType="application/vnd.openxmlformats-officedocument.presentationml.notesSlide+xml"/>
  <Override PartName="/ppt/tags/tag13.xml" ContentType="application/vnd.openxmlformats-officedocument.presentationml.tags+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tags/tag15.xml" ContentType="application/vnd.openxmlformats-officedocument.presentationml.tags+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tags/tag17.xml" ContentType="application/vnd.openxmlformats-officedocument.presentationml.tags+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tags/tag19.xml" ContentType="application/vnd.openxmlformats-officedocument.presentationml.tags+xml"/>
  <Override PartName="/ppt/notesSlides/notesSlide34.xml" ContentType="application/vnd.openxmlformats-officedocument.presentationml.notesSlide+xml"/>
  <Override PartName="/ppt/tags/tag20.xml" ContentType="application/vnd.openxmlformats-officedocument.presentationml.tags+xml"/>
  <Override PartName="/ppt/notesSlides/notesSlide35.xml" ContentType="application/vnd.openxmlformats-officedocument.presentationml.notesSlide+xml"/>
  <Override PartName="/ppt/tags/tag21.xml" ContentType="application/vnd.openxmlformats-officedocument.presentationml.tags+xml"/>
  <Override PartName="/ppt/notesSlides/notesSlide36.xml" ContentType="application/vnd.openxmlformats-officedocument.presentationml.notesSlide+xml"/>
  <Override PartName="/ppt/tags/tag2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1" r:id="rId2"/>
  </p:sldMasterIdLst>
  <p:notesMasterIdLst>
    <p:notesMasterId r:id="rId46"/>
  </p:notesMasterIdLst>
  <p:handoutMasterIdLst>
    <p:handoutMasterId r:id="rId47"/>
  </p:handoutMasterIdLst>
  <p:sldIdLst>
    <p:sldId id="587" r:id="rId3"/>
    <p:sldId id="588" r:id="rId4"/>
    <p:sldId id="589" r:id="rId5"/>
    <p:sldId id="590" r:id="rId6"/>
    <p:sldId id="591" r:id="rId7"/>
    <p:sldId id="592" r:id="rId8"/>
    <p:sldId id="593" r:id="rId9"/>
    <p:sldId id="594" r:id="rId10"/>
    <p:sldId id="595" r:id="rId11"/>
    <p:sldId id="596" r:id="rId12"/>
    <p:sldId id="597" r:id="rId13"/>
    <p:sldId id="598" r:id="rId14"/>
    <p:sldId id="599" r:id="rId15"/>
    <p:sldId id="600" r:id="rId16"/>
    <p:sldId id="601" r:id="rId17"/>
    <p:sldId id="602" r:id="rId18"/>
    <p:sldId id="603" r:id="rId19"/>
    <p:sldId id="604" r:id="rId20"/>
    <p:sldId id="605" r:id="rId21"/>
    <p:sldId id="606" r:id="rId22"/>
    <p:sldId id="610" r:id="rId23"/>
    <p:sldId id="607" r:id="rId24"/>
    <p:sldId id="608" r:id="rId25"/>
    <p:sldId id="611" r:id="rId26"/>
    <p:sldId id="609" r:id="rId27"/>
    <p:sldId id="569" r:id="rId28"/>
    <p:sldId id="570" r:id="rId29"/>
    <p:sldId id="571" r:id="rId30"/>
    <p:sldId id="572" r:id="rId31"/>
    <p:sldId id="560" r:id="rId32"/>
    <p:sldId id="573" r:id="rId33"/>
    <p:sldId id="575" r:id="rId34"/>
    <p:sldId id="576" r:id="rId35"/>
    <p:sldId id="577" r:id="rId36"/>
    <p:sldId id="578" r:id="rId37"/>
    <p:sldId id="579" r:id="rId38"/>
    <p:sldId id="612" r:id="rId39"/>
    <p:sldId id="509" r:id="rId40"/>
    <p:sldId id="530" r:id="rId41"/>
    <p:sldId id="581" r:id="rId42"/>
    <p:sldId id="580" r:id="rId43"/>
    <p:sldId id="511" r:id="rId44"/>
    <p:sldId id="512" r:id="rId45"/>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 星宇" initials="陈" lastIdx="1" clrIdx="0">
    <p:extLst>
      <p:ext uri="{19B8F6BF-5375-455C-9EA6-DF929625EA0E}">
        <p15:presenceInfo xmlns:p15="http://schemas.microsoft.com/office/powerpoint/2012/main" userId="4b8fc4173aab0fa9" providerId="Windows Live"/>
      </p:ext>
    </p:extLst>
  </p:cmAuthor>
  <p:cmAuthor id="2" name="Jia"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5CA2"/>
    <a:srgbClr val="41719C"/>
    <a:srgbClr val="2C65A7"/>
    <a:srgbClr val="DE0000"/>
    <a:srgbClr val="0A447C"/>
    <a:srgbClr val="B1CFE1"/>
    <a:srgbClr val="C00000"/>
    <a:srgbClr val="074279"/>
    <a:srgbClr val="7F7F7F"/>
    <a:srgbClr val="4B5A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107" autoAdjust="0"/>
    <p:restoredTop sz="67023" autoAdjust="0"/>
  </p:normalViewPr>
  <p:slideViewPr>
    <p:cSldViewPr snapToGrid="0">
      <p:cViewPr varScale="1">
        <p:scale>
          <a:sx n="68" d="100"/>
          <a:sy n="68" d="100"/>
        </p:scale>
        <p:origin x="832" y="64"/>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1"/>
            <a:ext cx="3078427" cy="513508"/>
          </a:xfrm>
          <a:prstGeom prst="rect">
            <a:avLst/>
          </a:prstGeom>
        </p:spPr>
        <p:txBody>
          <a:bodyPr vert="horz" lIns="99075" tIns="49538" rIns="99075" bIns="49538" rtlCol="0"/>
          <a:lstStyle>
            <a:lvl1pPr algn="l">
              <a:defRPr sz="1300"/>
            </a:lvl1pPr>
          </a:lstStyle>
          <a:p>
            <a:endParaRPr lang="zh-CN" altLang="en-US"/>
          </a:p>
        </p:txBody>
      </p:sp>
      <p:sp>
        <p:nvSpPr>
          <p:cNvPr id="3" name="日期占位符 2"/>
          <p:cNvSpPr>
            <a:spLocks noGrp="1"/>
          </p:cNvSpPr>
          <p:nvPr>
            <p:ph type="dt" sz="quarter" idx="1"/>
          </p:nvPr>
        </p:nvSpPr>
        <p:spPr>
          <a:xfrm>
            <a:off x="4023993" y="1"/>
            <a:ext cx="3078427" cy="513508"/>
          </a:xfrm>
          <a:prstGeom prst="rect">
            <a:avLst/>
          </a:prstGeom>
        </p:spPr>
        <p:txBody>
          <a:bodyPr vert="horz" lIns="99075" tIns="49538" rIns="99075" bIns="49538" rtlCol="0"/>
          <a:lstStyle>
            <a:lvl1pPr algn="r">
              <a:defRPr sz="1300"/>
            </a:lvl1pPr>
          </a:lstStyle>
          <a:p>
            <a:fld id="{0C5410A6-4BB8-445D-BF39-F488567CE4FE}" type="datetimeFigureOut">
              <a:rPr lang="zh-CN" altLang="en-US" smtClean="0"/>
              <a:t>2020/11/6</a:t>
            </a:fld>
            <a:endParaRPr lang="zh-CN" altLang="en-US"/>
          </a:p>
        </p:txBody>
      </p:sp>
      <p:sp>
        <p:nvSpPr>
          <p:cNvPr id="4" name="页脚占位符 3"/>
          <p:cNvSpPr>
            <a:spLocks noGrp="1"/>
          </p:cNvSpPr>
          <p:nvPr>
            <p:ph type="ftr" sz="quarter" idx="2"/>
          </p:nvPr>
        </p:nvSpPr>
        <p:spPr>
          <a:xfrm>
            <a:off x="1" y="9721108"/>
            <a:ext cx="3078427" cy="513507"/>
          </a:xfrm>
          <a:prstGeom prst="rect">
            <a:avLst/>
          </a:prstGeom>
        </p:spPr>
        <p:txBody>
          <a:bodyPr vert="horz" lIns="99075" tIns="49538" rIns="99075" bIns="49538" rtlCol="0" anchor="b"/>
          <a:lstStyle>
            <a:lvl1pPr algn="l">
              <a:defRPr sz="1300"/>
            </a:lvl1pPr>
          </a:lstStyle>
          <a:p>
            <a:endParaRPr lang="zh-CN" altLang="en-US"/>
          </a:p>
        </p:txBody>
      </p:sp>
      <p:sp>
        <p:nvSpPr>
          <p:cNvPr id="5" name="灯片编号占位符 4"/>
          <p:cNvSpPr>
            <a:spLocks noGrp="1"/>
          </p:cNvSpPr>
          <p:nvPr>
            <p:ph type="sldNum" sz="quarter" idx="3"/>
          </p:nvPr>
        </p:nvSpPr>
        <p:spPr>
          <a:xfrm>
            <a:off x="4023993" y="9721108"/>
            <a:ext cx="3078427" cy="513507"/>
          </a:xfrm>
          <a:prstGeom prst="rect">
            <a:avLst/>
          </a:prstGeom>
        </p:spPr>
        <p:txBody>
          <a:bodyPr vert="horz" lIns="99075" tIns="49538" rIns="99075" bIns="49538" rtlCol="0" anchor="b"/>
          <a:lstStyle>
            <a:lvl1pPr algn="r">
              <a:defRPr sz="1300"/>
            </a:lvl1pPr>
          </a:lstStyle>
          <a:p>
            <a:fld id="{67CE68AD-3376-45BC-BDEC-4490935BA131}" type="slidenum">
              <a:rPr lang="zh-CN" altLang="en-US" smtClean="0"/>
              <a:t>‹#›</a:t>
            </a:fld>
            <a:endParaRPr lang="zh-CN" altLang="en-US"/>
          </a:p>
        </p:txBody>
      </p:sp>
    </p:spTree>
    <p:extLst>
      <p:ext uri="{BB962C8B-B14F-4D97-AF65-F5344CB8AC3E}">
        <p14:creationId xmlns:p14="http://schemas.microsoft.com/office/powerpoint/2010/main" val="82887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1"/>
            <a:ext cx="3078427" cy="513508"/>
          </a:xfrm>
          <a:prstGeom prst="rect">
            <a:avLst/>
          </a:prstGeom>
        </p:spPr>
        <p:txBody>
          <a:bodyPr vert="horz" lIns="99075" tIns="49538" rIns="99075" bIns="49538" rtlCol="0"/>
          <a:lstStyle>
            <a:lvl1pPr algn="l">
              <a:defRPr sz="1300"/>
            </a:lvl1pPr>
          </a:lstStyle>
          <a:p>
            <a:endParaRPr lang="zh-CN" altLang="en-US"/>
          </a:p>
        </p:txBody>
      </p:sp>
      <p:sp>
        <p:nvSpPr>
          <p:cNvPr id="3" name="日期占位符 2"/>
          <p:cNvSpPr>
            <a:spLocks noGrp="1"/>
          </p:cNvSpPr>
          <p:nvPr>
            <p:ph type="dt" idx="1"/>
          </p:nvPr>
        </p:nvSpPr>
        <p:spPr>
          <a:xfrm>
            <a:off x="4023993" y="1"/>
            <a:ext cx="3078427" cy="513508"/>
          </a:xfrm>
          <a:prstGeom prst="rect">
            <a:avLst/>
          </a:prstGeom>
        </p:spPr>
        <p:txBody>
          <a:bodyPr vert="horz" lIns="99075" tIns="49538" rIns="99075" bIns="49538" rtlCol="0"/>
          <a:lstStyle>
            <a:lvl1pPr algn="r">
              <a:defRPr sz="1300"/>
            </a:lvl1pPr>
          </a:lstStyle>
          <a:p>
            <a:fld id="{B4AE7936-777D-46AD-9D23-3D7559F3626C}" type="datetimeFigureOut">
              <a:rPr lang="zh-CN" altLang="en-US" smtClean="0"/>
              <a:t>2020/11/6</a:t>
            </a:fld>
            <a:endParaRPr lang="zh-CN" altLang="en-US"/>
          </a:p>
        </p:txBody>
      </p:sp>
      <p:sp>
        <p:nvSpPr>
          <p:cNvPr id="4" name="幻灯片图像占位符 3"/>
          <p:cNvSpPr>
            <a:spLocks noGrp="1" noRot="1" noChangeAspect="1"/>
          </p:cNvSpPr>
          <p:nvPr>
            <p:ph type="sldImg" idx="2"/>
          </p:nvPr>
        </p:nvSpPr>
        <p:spPr>
          <a:xfrm>
            <a:off x="481013" y="1277938"/>
            <a:ext cx="6143625" cy="3455987"/>
          </a:xfrm>
          <a:prstGeom prst="rect">
            <a:avLst/>
          </a:prstGeom>
          <a:noFill/>
          <a:ln w="12700">
            <a:solidFill>
              <a:prstClr val="black"/>
            </a:solidFill>
          </a:ln>
        </p:spPr>
        <p:txBody>
          <a:bodyPr vert="horz" lIns="99075" tIns="49538" rIns="99075" bIns="49538" rtlCol="0" anchor="ctr"/>
          <a:lstStyle/>
          <a:p>
            <a:endParaRPr lang="zh-CN" altLang="en-US"/>
          </a:p>
        </p:txBody>
      </p:sp>
      <p:sp>
        <p:nvSpPr>
          <p:cNvPr id="5" name="备注占位符 4"/>
          <p:cNvSpPr>
            <a:spLocks noGrp="1"/>
          </p:cNvSpPr>
          <p:nvPr>
            <p:ph type="body" sz="quarter" idx="3"/>
          </p:nvPr>
        </p:nvSpPr>
        <p:spPr>
          <a:xfrm>
            <a:off x="710407" y="4925408"/>
            <a:ext cx="5683250" cy="4029879"/>
          </a:xfrm>
          <a:prstGeom prst="rect">
            <a:avLst/>
          </a:prstGeom>
        </p:spPr>
        <p:txBody>
          <a:bodyPr vert="horz" lIns="99075" tIns="49538" rIns="99075" bIns="49538"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721108"/>
            <a:ext cx="3078427" cy="513507"/>
          </a:xfrm>
          <a:prstGeom prst="rect">
            <a:avLst/>
          </a:prstGeom>
        </p:spPr>
        <p:txBody>
          <a:bodyPr vert="horz" lIns="99075" tIns="49538" rIns="99075" bIns="49538"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993" y="9721108"/>
            <a:ext cx="3078427" cy="513507"/>
          </a:xfrm>
          <a:prstGeom prst="rect">
            <a:avLst/>
          </a:prstGeom>
        </p:spPr>
        <p:txBody>
          <a:bodyPr vert="horz" lIns="99075" tIns="49538" rIns="99075" bIns="49538" rtlCol="0" anchor="b"/>
          <a:lstStyle>
            <a:lvl1pPr algn="r">
              <a:defRPr sz="1300"/>
            </a:lvl1pPr>
          </a:lstStyle>
          <a:p>
            <a:fld id="{7ED6DC9C-39FB-43D1-8CD3-31EC41339FE7}" type="slidenum">
              <a:rPr lang="zh-CN" altLang="en-US" smtClean="0"/>
              <a:t>‹#›</a:t>
            </a:fld>
            <a:endParaRPr lang="zh-CN" altLang="en-US"/>
          </a:p>
        </p:txBody>
      </p:sp>
    </p:spTree>
    <p:extLst>
      <p:ext uri="{BB962C8B-B14F-4D97-AF65-F5344CB8AC3E}">
        <p14:creationId xmlns:p14="http://schemas.microsoft.com/office/powerpoint/2010/main" val="4058465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t>Hello</a:t>
            </a:r>
            <a:r>
              <a:rPr lang="zh-CN" altLang="en-US" b="0" dirty="0"/>
              <a:t>，</a:t>
            </a:r>
            <a:r>
              <a:rPr lang="en-US" altLang="zh-CN" b="0" dirty="0"/>
              <a:t>everyone. I am </a:t>
            </a:r>
            <a:r>
              <a:rPr lang="en-US" altLang="zh-CN" b="0" dirty="0" err="1"/>
              <a:t>Xingyu</a:t>
            </a:r>
            <a:r>
              <a:rPr lang="en-US" altLang="zh-CN" b="0" dirty="0"/>
              <a:t> Chen, a </a:t>
            </a:r>
            <a:r>
              <a:rPr lang="en-US" altLang="zh-CN" b="0" dirty="0" err="1"/>
              <a:t>Ph.D</a:t>
            </a:r>
            <a:r>
              <a:rPr lang="en-US" altLang="zh-CN" b="0" dirty="0"/>
              <a:t> student</a:t>
            </a:r>
            <a:r>
              <a:rPr lang="en-US" altLang="zh-CN" b="0" baseline="0" dirty="0"/>
              <a:t> </a:t>
            </a:r>
            <a:r>
              <a:rPr lang="en-US" altLang="zh-CN" b="0" dirty="0"/>
              <a:t>from Nanjing university. </a:t>
            </a:r>
          </a:p>
          <a:p>
            <a:r>
              <a:rPr lang="en-US" altLang="zh-CN" b="0" dirty="0"/>
              <a:t>In</a:t>
            </a:r>
            <a:r>
              <a:rPr lang="en-US" altLang="zh-CN" b="0" baseline="0" dirty="0"/>
              <a:t> this talk, I will introduce an efficient method </a:t>
            </a:r>
            <a:r>
              <a:rPr lang="en-US" altLang="zh-CN" b="0" dirty="0"/>
              <a:t>to do range detection</a:t>
            </a:r>
            <a:r>
              <a:rPr lang="en-US" altLang="zh-CN" b="0" baseline="0" dirty="0"/>
              <a:t> in</a:t>
            </a:r>
            <a:r>
              <a:rPr lang="en-US" altLang="zh-CN" b="0" dirty="0"/>
              <a:t> a commercial off-the-shelf  RFID system.</a:t>
            </a:r>
            <a:endParaRPr lang="zh-CN" altLang="en-US" b="0" dirty="0"/>
          </a:p>
        </p:txBody>
      </p:sp>
      <p:sp>
        <p:nvSpPr>
          <p:cNvPr id="4" name="灯片编号占位符 3"/>
          <p:cNvSpPr>
            <a:spLocks noGrp="1"/>
          </p:cNvSpPr>
          <p:nvPr>
            <p:ph type="sldNum" sz="quarter" idx="5"/>
          </p:nvPr>
        </p:nvSpPr>
        <p:spPr/>
        <p:txBody>
          <a:bodyPr/>
          <a:lstStyle/>
          <a:p>
            <a:fld id="{7ED6DC9C-39FB-43D1-8CD3-31EC41339FE7}" type="slidenum">
              <a:rPr lang="zh-CN" altLang="en-US" smtClean="0"/>
              <a:t>1</a:t>
            </a:fld>
            <a:endParaRPr lang="zh-CN" altLang="en-US"/>
          </a:p>
        </p:txBody>
      </p:sp>
    </p:spTree>
    <p:extLst>
      <p:ext uri="{BB962C8B-B14F-4D97-AF65-F5344CB8AC3E}">
        <p14:creationId xmlns:p14="http://schemas.microsoft.com/office/powerpoint/2010/main" val="133853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xfrm>
            <a:off x="481013" y="1277938"/>
            <a:ext cx="6143625" cy="3455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dirty="0"/>
              <a:t>Here</a:t>
            </a:r>
            <a:r>
              <a:rPr lang="zh-CN" altLang="en-US" dirty="0"/>
              <a:t> </a:t>
            </a:r>
            <a:r>
              <a:rPr lang="en-US" altLang="zh-CN" dirty="0"/>
              <a:t>is</a:t>
            </a:r>
            <a:r>
              <a:rPr lang="en-US" altLang="zh-CN" baseline="0" dirty="0"/>
              <a:t> the outline of this talk, including four parts. </a:t>
            </a:r>
          </a:p>
          <a:p>
            <a:pPr eaLnBrk="1" hangingPunct="1">
              <a:spcBef>
                <a:spcPct val="0"/>
              </a:spcBef>
            </a:pPr>
            <a:r>
              <a:rPr lang="en-US" altLang="zh-CN" baseline="0" dirty="0"/>
              <a:t>Background, system design, evaluation, and conclusion. </a:t>
            </a:r>
          </a:p>
          <a:p>
            <a:pPr eaLnBrk="1" hangingPunct="1">
              <a:spcBef>
                <a:spcPct val="0"/>
              </a:spcBef>
            </a:pPr>
            <a:endParaRPr lang="zh-CN" altLang="en-US" dirty="0"/>
          </a:p>
        </p:txBody>
      </p:sp>
      <p:sp>
        <p:nvSpPr>
          <p:cNvPr id="2765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5F25B1-3799-4ABD-A1BF-C3BF597DD41D}" type="slidenum">
              <a:rPr lang="en-US" altLang="zh-CN" smtClean="0">
                <a:solidFill>
                  <a:srgbClr val="000000"/>
                </a:solidFill>
              </a:rPr>
              <a:pPr fontAlgn="base">
                <a:spcBef>
                  <a:spcPct val="0"/>
                </a:spcBef>
                <a:spcAft>
                  <a:spcPct val="0"/>
                </a:spcAft>
                <a:defRPr/>
              </a:pPr>
              <a:t>2</a:t>
            </a:fld>
            <a:endParaRPr lang="en-US" altLang="zh-CN">
              <a:solidFill>
                <a:srgbClr val="000000"/>
              </a:solidFill>
            </a:endParaRPr>
          </a:p>
        </p:txBody>
      </p:sp>
    </p:spTree>
    <p:extLst>
      <p:ext uri="{BB962C8B-B14F-4D97-AF65-F5344CB8AC3E}">
        <p14:creationId xmlns:p14="http://schemas.microsoft.com/office/powerpoint/2010/main" val="1114391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dirty="0">
                <a:solidFill>
                  <a:schemeClr val="accent1"/>
                </a:solidFill>
              </a:rPr>
              <a:t>RFID</a:t>
            </a:r>
            <a:r>
              <a:rPr lang="en-US" altLang="zh-CN" b="0" baseline="0" dirty="0">
                <a:solidFill>
                  <a:schemeClr val="accent1"/>
                </a:solidFill>
              </a:rPr>
              <a:t> plays an important role in </a:t>
            </a:r>
            <a:r>
              <a:rPr lang="en-US" altLang="zh-CN" b="0" baseline="0" dirty="0" err="1">
                <a:solidFill>
                  <a:schemeClr val="accent1"/>
                </a:solidFill>
              </a:rPr>
              <a:t>IoT</a:t>
            </a:r>
            <a:r>
              <a:rPr lang="en-US" altLang="zh-CN" b="0" baseline="0" dirty="0">
                <a:solidFill>
                  <a:schemeClr val="accent1"/>
                </a:solidFill>
              </a:rPr>
              <a:t> applications. </a:t>
            </a:r>
            <a:r>
              <a:rPr lang="en-US" altLang="zh-CN" baseline="0" dirty="0"/>
              <a:t>A typical RFID system consists of four components: the computer, the reader, the antenna, and the tag. Since a tag is cheap and battery-free, it is a good choice for many applications in our daily lives, including our ID card and supply chain.</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a:t>
            </a:fld>
            <a:endParaRPr lang="zh-CN" altLang="en-US"/>
          </a:p>
        </p:txBody>
      </p:sp>
    </p:spTree>
    <p:extLst>
      <p:ext uri="{BB962C8B-B14F-4D97-AF65-F5344CB8AC3E}">
        <p14:creationId xmlns:p14="http://schemas.microsoft.com/office/powerpoint/2010/main" val="2925736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baseline="0" dirty="0"/>
              <a:t>In this work, we study </a:t>
            </a:r>
            <a:r>
              <a:rPr lang="en-US" altLang="zh-CN" b="0" baseline="0" dirty="0" smtClean="0"/>
              <a:t>the problem of range </a:t>
            </a:r>
            <a:r>
              <a:rPr lang="en-US" altLang="zh-CN" b="0" baseline="0" dirty="0"/>
              <a:t>detection in RFID systems. </a:t>
            </a:r>
            <a:r>
              <a:rPr lang="en-US" altLang="zh-CN" dirty="0">
                <a:latin typeface="Arial" panose="020B0604020202020204" pitchFamily="34" charset="0"/>
              </a:rPr>
              <a:t>So what is range detection</a:t>
            </a:r>
            <a:r>
              <a:rPr lang="zh-CN" altLang="en-US" dirty="0">
                <a:latin typeface="Arial" panose="020B0604020202020204" pitchFamily="34" charset="0"/>
              </a:rPr>
              <a:t>？</a:t>
            </a:r>
            <a:r>
              <a:rPr lang="en-US" altLang="zh-CN" dirty="0">
                <a:latin typeface="Arial" panose="020B0604020202020204" pitchFamily="34" charset="0"/>
              </a:rPr>
              <a:t>It means ”to collect RFID tags with data between an upper and lower boundary.” It can be used in some practical applications. </a:t>
            </a:r>
            <a:r>
              <a:rPr lang="en-US" altLang="zh-CN" sz="1800" b="0" i="0" u="none" strike="noStrike" baseline="0" dirty="0">
                <a:latin typeface="NimbusRomNo9L-Regu"/>
              </a:rPr>
              <a:t>For example, in a supermarket, the staff may need to do the live query for checking whether there are expired products by collecting the sell-by date from tags.</a:t>
            </a:r>
            <a:endParaRPr lang="en-US" altLang="zh-CN" b="0"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4</a:t>
            </a:fld>
            <a:endParaRPr lang="zh-CN" altLang="en-US"/>
          </a:p>
        </p:txBody>
      </p:sp>
    </p:spTree>
    <p:extLst>
      <p:ext uri="{BB962C8B-B14F-4D97-AF65-F5344CB8AC3E}">
        <p14:creationId xmlns:p14="http://schemas.microsoft.com/office/powerpoint/2010/main" val="1962684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800" b="0" i="0" u="none" strike="noStrike" baseline="0" dirty="0">
                <a:latin typeface="NimbusRomNo9L-Regu"/>
              </a:rPr>
              <a:t>Consider a chilled food storage chamber, where each food is affixed with a tag equipped</a:t>
            </a:r>
          </a:p>
          <a:p>
            <a:pPr algn="l"/>
            <a:r>
              <a:rPr lang="en-US" altLang="zh-CN" sz="1800" b="0" i="0" u="none" strike="noStrike" baseline="0" dirty="0">
                <a:latin typeface="NimbusRomNo9L-Regu"/>
              </a:rPr>
              <a:t>with a thermal sensor. If the temperature data of a tag is higher than a threshold, an advance warning should be activated to protect people and products. From the above examples, we know that range detection is important.</a:t>
            </a:r>
            <a:endParaRPr lang="en-US" altLang="zh-CN" b="0"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5</a:t>
            </a:fld>
            <a:endParaRPr lang="zh-CN" altLang="en-US"/>
          </a:p>
        </p:txBody>
      </p:sp>
    </p:spTree>
    <p:extLst>
      <p:ext uri="{BB962C8B-B14F-4D97-AF65-F5344CB8AC3E}">
        <p14:creationId xmlns:p14="http://schemas.microsoft.com/office/powerpoint/2010/main" val="3449910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2000" b="0" baseline="0" dirty="0">
                <a:latin typeface="Cambria" panose="02040503050406030204" pitchFamily="18" charset="0"/>
              </a:rPr>
              <a:t>Formally, we give the definition of the </a:t>
            </a:r>
            <a:r>
              <a:rPr lang="en-US" altLang="zh-CN" sz="2000" b="0" baseline="0" dirty="0" smtClean="0">
                <a:latin typeface="Cambria" panose="02040503050406030204" pitchFamily="18" charset="0"/>
              </a:rPr>
              <a:t>problem of range detection.</a:t>
            </a:r>
            <a:endParaRPr lang="en-US" altLang="zh-CN" sz="2000" b="0" baseline="0" dirty="0">
              <a:latin typeface="Cambria" panose="02040503050406030204" pitchFamily="18" charset="0"/>
            </a:endParaRPr>
          </a:p>
          <a:p>
            <a:pPr algn="just"/>
            <a:r>
              <a:rPr lang="en-US" altLang="zh-CN" sz="1200" b="0" i="0" u="none" strike="noStrike" kern="1200" baseline="0" dirty="0">
                <a:solidFill>
                  <a:schemeClr val="tx1"/>
                </a:solidFill>
                <a:latin typeface="+mn-lt"/>
                <a:ea typeface="+mn-ea"/>
                <a:cs typeface="+mn-cs"/>
              </a:rPr>
              <a:t>Given a tag set 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which has n tags. We need to find a subset </a:t>
            </a:r>
            <a:r>
              <a:rPr lang="en-US" altLang="zh-CN" sz="1200" b="0" i="0" u="none" strike="noStrike" kern="1200" baseline="0" dirty="0" smtClean="0">
                <a:solidFill>
                  <a:schemeClr val="tx1"/>
                </a:solidFill>
                <a:latin typeface="+mn-lt"/>
                <a:ea typeface="+mn-ea"/>
                <a:cs typeface="+mn-cs"/>
              </a:rPr>
              <a:t>T’ of </a:t>
            </a:r>
            <a:r>
              <a:rPr lang="en-US" altLang="zh-CN" sz="1200" b="0" i="0" u="none" strike="noStrike" kern="1200" baseline="0" dirty="0">
                <a:solidFill>
                  <a:schemeClr val="tx1"/>
                </a:solidFill>
                <a:latin typeface="+mn-lt"/>
                <a:ea typeface="+mn-ea"/>
                <a:cs typeface="+mn-cs"/>
              </a:rPr>
              <a:t>T that consists of m target tags. The target tag means the tag with data in a certain range. </a:t>
            </a:r>
          </a:p>
        </p:txBody>
      </p:sp>
      <p:sp>
        <p:nvSpPr>
          <p:cNvPr id="4" name="灯片编号占位符 3"/>
          <p:cNvSpPr>
            <a:spLocks noGrp="1"/>
          </p:cNvSpPr>
          <p:nvPr>
            <p:ph type="sldNum" sz="quarter" idx="5"/>
          </p:nvPr>
        </p:nvSpPr>
        <p:spPr/>
        <p:txBody>
          <a:bodyPr/>
          <a:lstStyle/>
          <a:p>
            <a:fld id="{7ED6DC9C-39FB-43D1-8CD3-31EC41339FE7}" type="slidenum">
              <a:rPr lang="zh-CN" altLang="en-US" smtClean="0"/>
              <a:t>6</a:t>
            </a:fld>
            <a:endParaRPr lang="zh-CN" altLang="en-US"/>
          </a:p>
        </p:txBody>
      </p:sp>
    </p:spTree>
    <p:extLst>
      <p:ext uri="{BB962C8B-B14F-4D97-AF65-F5344CB8AC3E}">
        <p14:creationId xmlns:p14="http://schemas.microsoft.com/office/powerpoint/2010/main" val="2663888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200" b="0" baseline="0" dirty="0">
                <a:latin typeface="Cambria" panose="02040503050406030204" pitchFamily="18" charset="0"/>
              </a:rPr>
              <a:t>For example, there are 18 tags</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7</a:t>
            </a:fld>
            <a:endParaRPr lang="zh-CN" altLang="en-US"/>
          </a:p>
        </p:txBody>
      </p:sp>
    </p:spTree>
    <p:extLst>
      <p:ext uri="{BB962C8B-B14F-4D97-AF65-F5344CB8AC3E}">
        <p14:creationId xmlns:p14="http://schemas.microsoft.com/office/powerpoint/2010/main" val="1075909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200" b="0" baseline="0" dirty="0">
                <a:latin typeface="Cambria" panose="02040503050406030204" pitchFamily="18" charset="0"/>
              </a:rPr>
              <a:t>and the reds tags are the target. </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8</a:t>
            </a:fld>
            <a:endParaRPr lang="zh-CN" altLang="en-US"/>
          </a:p>
        </p:txBody>
      </p:sp>
    </p:spTree>
    <p:extLst>
      <p:ext uri="{BB962C8B-B14F-4D97-AF65-F5344CB8AC3E}">
        <p14:creationId xmlns:p14="http://schemas.microsoft.com/office/powerpoint/2010/main" val="1815539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In traditional way,  we need to collect each tag exclusively; one at a time.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We collect the first tag, the second, third, and the last. </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9</a:t>
            </a:fld>
            <a:endParaRPr lang="zh-CN" altLang="en-US"/>
          </a:p>
        </p:txBody>
      </p:sp>
    </p:spTree>
    <p:extLst>
      <p:ext uri="{BB962C8B-B14F-4D97-AF65-F5344CB8AC3E}">
        <p14:creationId xmlns:p14="http://schemas.microsoft.com/office/powerpoint/2010/main" val="904886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In traditional way,  we need to collect each tag exclusively; one at a time.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We collect the first tag, the second, third, and the last. </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10</a:t>
            </a:fld>
            <a:endParaRPr lang="zh-CN" altLang="en-US"/>
          </a:p>
        </p:txBody>
      </p:sp>
    </p:spTree>
    <p:extLst>
      <p:ext uri="{BB962C8B-B14F-4D97-AF65-F5344CB8AC3E}">
        <p14:creationId xmlns:p14="http://schemas.microsoft.com/office/powerpoint/2010/main" val="3561862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In traditional way,  we need to collect each tag exclusively; one at a time.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We collect the first tag, the second, third, and the last. </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11</a:t>
            </a:fld>
            <a:endParaRPr lang="zh-CN" altLang="en-US"/>
          </a:p>
        </p:txBody>
      </p:sp>
    </p:spTree>
    <p:extLst>
      <p:ext uri="{BB962C8B-B14F-4D97-AF65-F5344CB8AC3E}">
        <p14:creationId xmlns:p14="http://schemas.microsoft.com/office/powerpoint/2010/main" val="1072118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After collecting data from all tags, we know which tags are the target.</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12</a:t>
            </a:fld>
            <a:endParaRPr lang="zh-CN" altLang="en-US"/>
          </a:p>
        </p:txBody>
      </p:sp>
    </p:spTree>
    <p:extLst>
      <p:ext uri="{BB962C8B-B14F-4D97-AF65-F5344CB8AC3E}">
        <p14:creationId xmlns:p14="http://schemas.microsoft.com/office/powerpoint/2010/main" val="3379421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This kind of collection is referred to as exclusive collection.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sz="1200" b="0" baseline="0" dirty="0">
              <a:latin typeface="Cambria" panose="020405030504060302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200" b="0" baseline="0" dirty="0">
                <a:latin typeface="Cambria" panose="02040503050406030204" pitchFamily="18" charset="0"/>
              </a:rPr>
              <a:t>This works but is not efficient, especially in a large RFID system.</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13</a:t>
            </a:fld>
            <a:endParaRPr lang="zh-CN" altLang="en-US"/>
          </a:p>
        </p:txBody>
      </p:sp>
    </p:spTree>
    <p:extLst>
      <p:ext uri="{BB962C8B-B14F-4D97-AF65-F5344CB8AC3E}">
        <p14:creationId xmlns:p14="http://schemas.microsoft.com/office/powerpoint/2010/main" val="405404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The low time efficiency of exclusive collection is due to</a:t>
            </a:r>
          </a:p>
          <a:p>
            <a:r>
              <a:rPr lang="en-US" altLang="zh-CN" sz="1200" b="0" i="0" u="none" strike="noStrike" kern="1200" baseline="0" dirty="0">
                <a:solidFill>
                  <a:schemeClr val="tx1"/>
                </a:solidFill>
                <a:latin typeface="+mn-lt"/>
                <a:ea typeface="+mn-ea"/>
                <a:cs typeface="+mn-cs"/>
              </a:rPr>
              <a:t>the fact that the reader has to communicate with each tag,</a:t>
            </a:r>
          </a:p>
          <a:p>
            <a:r>
              <a:rPr lang="en-US" altLang="zh-CN" sz="1200" b="0" i="0" u="none" strike="noStrike" kern="1200" baseline="0" dirty="0">
                <a:solidFill>
                  <a:schemeClr val="tx1"/>
                </a:solidFill>
                <a:latin typeface="+mn-lt"/>
                <a:ea typeface="+mn-ea"/>
                <a:cs typeface="+mn-cs"/>
              </a:rPr>
              <a:t>even though the tag is not the target. If we can silence most</a:t>
            </a:r>
          </a:p>
          <a:p>
            <a:r>
              <a:rPr lang="en-US" altLang="zh-CN" sz="1200" b="0" i="0" u="none" strike="noStrike" kern="1200" baseline="0" dirty="0">
                <a:solidFill>
                  <a:schemeClr val="tx1"/>
                </a:solidFill>
                <a:latin typeface="+mn-lt"/>
                <a:ea typeface="+mn-ea"/>
                <a:cs typeface="+mn-cs"/>
              </a:rPr>
              <a:t>of these tags, a great deal of communication overhead can</a:t>
            </a:r>
          </a:p>
          <a:p>
            <a:r>
              <a:rPr lang="en-US" altLang="zh-CN" sz="1200" b="0" i="0" u="none" strike="noStrike" kern="1200" baseline="0" dirty="0">
                <a:solidFill>
                  <a:schemeClr val="tx1"/>
                </a:solidFill>
                <a:latin typeface="+mn-lt"/>
                <a:ea typeface="+mn-ea"/>
                <a:cs typeface="+mn-cs"/>
              </a:rPr>
              <a:t>be avoided.</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14</a:t>
            </a:fld>
            <a:endParaRPr lang="zh-CN" altLang="en-US"/>
          </a:p>
        </p:txBody>
      </p:sp>
    </p:spTree>
    <p:extLst>
      <p:ext uri="{BB962C8B-B14F-4D97-AF65-F5344CB8AC3E}">
        <p14:creationId xmlns:p14="http://schemas.microsoft.com/office/powerpoint/2010/main" val="1353352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Based on this idea,</a:t>
            </a:r>
            <a:r>
              <a:rPr lang="en-US" altLang="zh-CN" baseline="0" dirty="0"/>
              <a:t> we propose selective query. Selective query divides the collection into rounds. In each round, the reader deals with a group of tags that have the same data.  If a group contains target tags, the reader will collect tags in it one by one. Otherwise, the reader will silence this group and move to the next round. In this case, the reader can avoid collecting tags in group 1 and 4 and thus saves a lot of times.</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15</a:t>
            </a:fld>
            <a:endParaRPr lang="zh-CN" altLang="en-US"/>
          </a:p>
        </p:txBody>
      </p:sp>
    </p:spTree>
    <p:extLst>
      <p:ext uri="{BB962C8B-B14F-4D97-AF65-F5344CB8AC3E}">
        <p14:creationId xmlns:p14="http://schemas.microsoft.com/office/powerpoint/2010/main" val="2707108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Based on this idea,</a:t>
            </a:r>
            <a:r>
              <a:rPr lang="en-US" altLang="zh-CN" baseline="0" dirty="0"/>
              <a:t> we proposed selective query. Selective query divides the collection into rounds. In each round, the reader deal with a group of tags that have the same data.  If a group contains target tags, the reader will collect tags in it one by one. Otherwise, the reader will silence this group and move to the next round. In this case, the reader can avoid collecting tags in group 1 and 4 and thus it can save a lot of time.</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16</a:t>
            </a:fld>
            <a:endParaRPr lang="zh-CN" altLang="en-US"/>
          </a:p>
        </p:txBody>
      </p:sp>
    </p:spTree>
    <p:extLst>
      <p:ext uri="{BB962C8B-B14F-4D97-AF65-F5344CB8AC3E}">
        <p14:creationId xmlns:p14="http://schemas.microsoft.com/office/powerpoint/2010/main" val="1012676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a:t>
            </a:r>
            <a:r>
              <a:rPr lang="en-US" altLang="zh-CN" baseline="0" dirty="0"/>
              <a:t> I introduce how to implement this process in practice.  Gen2 </a:t>
            </a:r>
            <a:r>
              <a:rPr lang="en-US" altLang="zh-CN" dirty="0"/>
              <a:t>is the widely used RFID standard. It </a:t>
            </a:r>
            <a:r>
              <a:rPr lang="en-US" altLang="zh-CN" sz="1300" dirty="0"/>
              <a:t>defines the physical and logical interfaces between readers and tags. </a:t>
            </a:r>
            <a:r>
              <a:rPr lang="en-US" altLang="zh-CN" sz="1300"/>
              <a:t>In this work</a:t>
            </a:r>
            <a:r>
              <a:rPr lang="en-US" altLang="zh-CN" sz="1200" baseline="0"/>
              <a:t> </a:t>
            </a:r>
            <a:r>
              <a:rPr lang="en-US" altLang="zh-CN" dirty="0"/>
              <a:t>We use two related functions in Gen2 protocol to silence the tag that is not target. The first function</a:t>
            </a:r>
            <a:r>
              <a:rPr lang="en-US" altLang="zh-CN" baseline="0" dirty="0"/>
              <a:t> is the select command and the second function is the query command.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17</a:t>
            </a:fld>
            <a:endParaRPr lang="zh-CN" altLang="en-US"/>
          </a:p>
        </p:txBody>
      </p:sp>
    </p:spTree>
    <p:extLst>
      <p:ext uri="{BB962C8B-B14F-4D97-AF65-F5344CB8AC3E}">
        <p14:creationId xmlns:p14="http://schemas.microsoft.com/office/powerpoint/2010/main" val="1133761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727">
              <a:defRPr/>
            </a:pPr>
            <a:r>
              <a:rPr lang="en-US" altLang="zh-CN" sz="1300" dirty="0"/>
              <a:t>I first introduce  the select command. This command allows a reader to choose a subset of tags to reply. The select command has six fields. The first is Target. It indicates which flag to be used. A tag has four inventory flags. In this example, target is equal to 1, so the first inventory flag is used. The second field is action. It shows how can we set the inventoried flag. The last four fields determine which tags are matching. If the string stored in the tag’s memory is the same as the bitmask, then the tag is matched. </a:t>
            </a:r>
            <a:r>
              <a:rPr lang="en-US" altLang="zh-CN" sz="2200" dirty="0">
                <a:latin typeface="微软雅黑" panose="020B0503020204020204" pitchFamily="34" charset="-122"/>
                <a:ea typeface="微软雅黑" panose="020B0503020204020204" pitchFamily="34" charset="-122"/>
              </a:rPr>
              <a:t>In this example, the red tags are </a:t>
            </a:r>
            <a:r>
              <a:rPr lang="en-US" altLang="zh-CN" sz="2400" dirty="0"/>
              <a:t>matching</a:t>
            </a:r>
            <a:r>
              <a:rPr lang="en-US" altLang="zh-CN" sz="2200" dirty="0">
                <a:latin typeface="微软雅黑" panose="020B0503020204020204" pitchFamily="34" charset="-122"/>
                <a:ea typeface="微软雅黑" panose="020B0503020204020204" pitchFamily="34" charset="-122"/>
              </a:rPr>
              <a:t> due to the bitmask `10’. Their flags are set to B while others are set to A. </a:t>
            </a:r>
            <a:endParaRPr lang="zh-CN" altLang="en-US" sz="2200" dirty="0">
              <a:latin typeface="微软雅黑" panose="020B0503020204020204" pitchFamily="34" charset="-122"/>
              <a:ea typeface="微软雅黑" panose="020B0503020204020204" pitchFamily="34" charset="-122"/>
            </a:endParaRPr>
          </a:p>
          <a:p>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18</a:t>
            </a:fld>
            <a:endParaRPr lang="zh-CN" altLang="en-US"/>
          </a:p>
        </p:txBody>
      </p:sp>
    </p:spTree>
    <p:extLst>
      <p:ext uri="{BB962C8B-B14F-4D97-AF65-F5344CB8AC3E}">
        <p14:creationId xmlns:p14="http://schemas.microsoft.com/office/powerpoint/2010/main" val="1840102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752">
              <a:defRPr/>
            </a:pPr>
            <a:r>
              <a:rPr lang="en-US" altLang="zh-CN" sz="1300" dirty="0"/>
              <a:t>The second function is the query command. By using this command, we can let tags with state A or B reply to the reader. Query command has three fields. The field session means which inventory flag to be used. The field </a:t>
            </a:r>
            <a:r>
              <a:rPr lang="en-US" altLang="zh-CN" sz="1300" i="1" dirty="0"/>
              <a:t>Target </a:t>
            </a:r>
            <a:r>
              <a:rPr lang="en-US" altLang="zh-CN" sz="1300" dirty="0"/>
              <a:t>determines which tags will respond, where 0 means the state </a:t>
            </a:r>
            <a:r>
              <a:rPr lang="en-US" altLang="zh-CN" sz="1300" i="1" dirty="0"/>
              <a:t>A </a:t>
            </a:r>
            <a:r>
              <a:rPr lang="en-US" altLang="zh-CN" sz="1300" dirty="0"/>
              <a:t>and 1 means state </a:t>
            </a:r>
            <a:r>
              <a:rPr lang="en-US" altLang="zh-CN" sz="1300" i="1" dirty="0"/>
              <a:t>B</a:t>
            </a:r>
            <a:r>
              <a:rPr lang="en-US" altLang="zh-CN" sz="1300" dirty="0"/>
              <a:t>.  In this example, all tags with flag B will reply to the reader. </a:t>
            </a:r>
            <a:endParaRPr lang="zh-CN" altLang="zh-CN" sz="1300" dirty="0"/>
          </a:p>
          <a:p>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19</a:t>
            </a:fld>
            <a:endParaRPr lang="zh-CN" altLang="en-US"/>
          </a:p>
        </p:txBody>
      </p:sp>
    </p:spTree>
    <p:extLst>
      <p:ext uri="{BB962C8B-B14F-4D97-AF65-F5344CB8AC3E}">
        <p14:creationId xmlns:p14="http://schemas.microsoft.com/office/powerpoint/2010/main" val="1156090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Then, we introduce how to realize SQ with the above two functions. The</a:t>
            </a:r>
            <a:r>
              <a:rPr lang="en-US" altLang="zh-CN" baseline="0" dirty="0"/>
              <a:t> RFID reader first sets all tags’ flags to A with a select command.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20</a:t>
            </a:fld>
            <a:endParaRPr lang="zh-CN" altLang="en-US"/>
          </a:p>
        </p:txBody>
      </p:sp>
    </p:spTree>
    <p:extLst>
      <p:ext uri="{BB962C8B-B14F-4D97-AF65-F5344CB8AC3E}">
        <p14:creationId xmlns:p14="http://schemas.microsoft.com/office/powerpoint/2010/main" val="3909801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In this select command, the action field is set to 0. So the matching tags are set to A while the no-matching tags are set to B. The bitmask is empty. So all tags are matching tag and their inventory flags will be set to A.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21</a:t>
            </a:fld>
            <a:endParaRPr lang="zh-CN" altLang="en-US"/>
          </a:p>
        </p:txBody>
      </p:sp>
    </p:spTree>
    <p:extLst>
      <p:ext uri="{BB962C8B-B14F-4D97-AF65-F5344CB8AC3E}">
        <p14:creationId xmlns:p14="http://schemas.microsoft.com/office/powerpoint/2010/main" val="2634162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After</a:t>
            </a:r>
            <a:r>
              <a:rPr lang="en-US" altLang="zh-CN" baseline="0" dirty="0"/>
              <a:t> that, the reader randomly collects an A tag through a query command. In this case, the reader is collecting data from the first tag.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22</a:t>
            </a:fld>
            <a:endParaRPr lang="zh-CN" altLang="en-US"/>
          </a:p>
        </p:txBody>
      </p:sp>
    </p:spTree>
    <p:extLst>
      <p:ext uri="{BB962C8B-B14F-4D97-AF65-F5344CB8AC3E}">
        <p14:creationId xmlns:p14="http://schemas.microsoft.com/office/powerpoint/2010/main" val="319001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Since it is not the target tag.  The reader silences all tags in its group by setting their flags to B. One select command is used to do this job.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23</a:t>
            </a:fld>
            <a:endParaRPr lang="zh-CN" altLang="en-US"/>
          </a:p>
        </p:txBody>
      </p:sp>
    </p:spTree>
    <p:extLst>
      <p:ext uri="{BB962C8B-B14F-4D97-AF65-F5344CB8AC3E}">
        <p14:creationId xmlns:p14="http://schemas.microsoft.com/office/powerpoint/2010/main" val="284070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In this select command, the action field is 5. It means if a tag matches the bitmask, its flag will be set to B, otherwise its flag will keep unchanged. We use the data of the first tag as the bitmask. So all tags in the first group are matching and their flags will be set to B.</a:t>
            </a:r>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24</a:t>
            </a:fld>
            <a:endParaRPr lang="zh-CN" altLang="en-US"/>
          </a:p>
        </p:txBody>
      </p:sp>
    </p:spTree>
    <p:extLst>
      <p:ext uri="{BB962C8B-B14F-4D97-AF65-F5344CB8AC3E}">
        <p14:creationId xmlns:p14="http://schemas.microsoft.com/office/powerpoint/2010/main" val="3197994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After that, the reader starts a new round and queries the fourth tag. </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25</a:t>
            </a:fld>
            <a:endParaRPr lang="zh-CN" altLang="en-US"/>
          </a:p>
        </p:txBody>
      </p:sp>
    </p:spTree>
    <p:extLst>
      <p:ext uri="{BB962C8B-B14F-4D97-AF65-F5344CB8AC3E}">
        <p14:creationId xmlns:p14="http://schemas.microsoft.com/office/powerpoint/2010/main" val="1668873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Since the fourth tag is a target tag. The reader will do nothing and collects the fifth tag, the sixth, and the seventh.</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26</a:t>
            </a:fld>
            <a:endParaRPr lang="zh-CN" altLang="en-US"/>
          </a:p>
        </p:txBody>
      </p:sp>
    </p:spTree>
    <p:extLst>
      <p:ext uri="{BB962C8B-B14F-4D97-AF65-F5344CB8AC3E}">
        <p14:creationId xmlns:p14="http://schemas.microsoft.com/office/powerpoint/2010/main" val="4002706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400" dirty="0"/>
              <a:t>Since the fourth tag is a target tag. The reader will do nothing and collects the fifth tag, the sixth, and the seventh.</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27</a:t>
            </a:fld>
            <a:endParaRPr lang="zh-CN" altLang="en-US"/>
          </a:p>
        </p:txBody>
      </p:sp>
    </p:spTree>
    <p:extLst>
      <p:ext uri="{BB962C8B-B14F-4D97-AF65-F5344CB8AC3E}">
        <p14:creationId xmlns:p14="http://schemas.microsoft.com/office/powerpoint/2010/main" val="4265252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400" dirty="0"/>
              <a:t>Since the fourth tag is a target tag. The reader will do nothing and collects the fifth tag, the sixth, and the seventh.</a:t>
            </a:r>
          </a:p>
        </p:txBody>
      </p:sp>
      <p:sp>
        <p:nvSpPr>
          <p:cNvPr id="4" name="灯片编号占位符 3"/>
          <p:cNvSpPr>
            <a:spLocks noGrp="1"/>
          </p:cNvSpPr>
          <p:nvPr>
            <p:ph type="sldNum" sz="quarter" idx="10"/>
          </p:nvPr>
        </p:nvSpPr>
        <p:spPr/>
        <p:txBody>
          <a:bodyPr/>
          <a:lstStyle/>
          <a:p>
            <a:fld id="{7ED6DC9C-39FB-43D1-8CD3-31EC41339FE7}" type="slidenum">
              <a:rPr lang="zh-CN" altLang="en-US" smtClean="0"/>
              <a:t>28</a:t>
            </a:fld>
            <a:endParaRPr lang="zh-CN" altLang="en-US"/>
          </a:p>
        </p:txBody>
      </p:sp>
    </p:spTree>
    <p:extLst>
      <p:ext uri="{BB962C8B-B14F-4D97-AF65-F5344CB8AC3E}">
        <p14:creationId xmlns:p14="http://schemas.microsoft.com/office/powerpoint/2010/main" val="3836330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Since the eighth tag is not a target, its group will be silenced.</a:t>
            </a:r>
          </a:p>
          <a:p>
            <a:r>
              <a:rPr lang="en-US" altLang="zh-CN" baseline="0" dirty="0"/>
              <a:t>After all tags have been set to B, the reader terminates the collection process.  As we can see, through selective query, the four red target tags in the second and third groups have been collected successfully.</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29</a:t>
            </a:fld>
            <a:endParaRPr lang="zh-CN" altLang="en-US"/>
          </a:p>
        </p:txBody>
      </p:sp>
    </p:spTree>
    <p:extLst>
      <p:ext uri="{BB962C8B-B14F-4D97-AF65-F5344CB8AC3E}">
        <p14:creationId xmlns:p14="http://schemas.microsoft.com/office/powerpoint/2010/main" val="3920583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In this case, the selective query uses 6 readings to collect four target tags, three unnecessary readings of the non target tags can be avoided.</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30</a:t>
            </a:fld>
            <a:endParaRPr lang="zh-CN" altLang="en-US"/>
          </a:p>
        </p:txBody>
      </p:sp>
    </p:spTree>
    <p:extLst>
      <p:ext uri="{BB962C8B-B14F-4D97-AF65-F5344CB8AC3E}">
        <p14:creationId xmlns:p14="http://schemas.microsoft.com/office/powerpoint/2010/main" val="2560460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Although Selective query is very efficient, it’s still worth noting that selective query still needs two redundant readings when silencing the tags in group 1 and group 4. If we can remove the two tags from the collection process, the time efficiency will be further improved.</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31</a:t>
            </a:fld>
            <a:endParaRPr lang="zh-CN" altLang="en-US"/>
          </a:p>
        </p:txBody>
      </p:sp>
    </p:spTree>
    <p:extLst>
      <p:ext uri="{BB962C8B-B14F-4D97-AF65-F5344CB8AC3E}">
        <p14:creationId xmlns:p14="http://schemas.microsoft.com/office/powerpoint/2010/main" val="3179574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achieve</a:t>
            </a:r>
            <a:r>
              <a:rPr lang="en-US" altLang="zh-CN" baseline="0" dirty="0"/>
              <a:t> this goal, we propose Range Query. The basic idea of RQ is setting the target tags to A while other tags to B. </a:t>
            </a:r>
          </a:p>
          <a:p>
            <a:r>
              <a:rPr lang="en-US" altLang="zh-CN" baseline="0" dirty="0"/>
              <a:t>After that, the reader can solely collect these red target tags with a query A command.</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32</a:t>
            </a:fld>
            <a:endParaRPr lang="zh-CN" altLang="en-US"/>
          </a:p>
        </p:txBody>
      </p:sp>
    </p:spTree>
    <p:extLst>
      <p:ext uri="{BB962C8B-B14F-4D97-AF65-F5344CB8AC3E}">
        <p14:creationId xmlns:p14="http://schemas.microsoft.com/office/powerpoint/2010/main" val="20394323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Instead of searching all passive value in the target range, Range query uses the left several bits as the bitmask to choose multiple values together. For example, suppose we want the collect tag with data below 73. The bit vector of the </a:t>
            </a:r>
            <a:r>
              <a:rPr lang="en-US" altLang="zh-CN" sz="1200" b="0" i="0" u="none" strike="noStrike" kern="1200" baseline="0">
                <a:solidFill>
                  <a:schemeClr val="tx1"/>
                </a:solidFill>
                <a:latin typeface="+mn-lt"/>
                <a:ea typeface="+mn-ea"/>
                <a:cs typeface="+mn-cs"/>
              </a:rPr>
              <a:t>upper </a:t>
            </a:r>
            <a:r>
              <a:rPr lang="en-US" altLang="zh-CN" sz="1200" b="0" i="0" u="none" strike="noStrike" kern="1200" baseline="0" smtClean="0">
                <a:solidFill>
                  <a:schemeClr val="tx1"/>
                </a:solidFill>
                <a:latin typeface="+mn-lt"/>
                <a:ea typeface="+mn-ea"/>
                <a:cs typeface="+mn-cs"/>
              </a:rPr>
              <a:t>boundary </a:t>
            </a:r>
            <a:r>
              <a:rPr lang="en-US" altLang="zh-CN" sz="1200" b="0" i="0" u="none" strike="noStrike" kern="1200" baseline="0" dirty="0">
                <a:solidFill>
                  <a:schemeClr val="tx1"/>
                </a:solidFill>
                <a:latin typeface="+mn-lt"/>
                <a:ea typeface="+mn-ea"/>
                <a:cs typeface="+mn-cs"/>
              </a:rPr>
              <a:t>is given as follows.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We take the left 1 bit before the first A, together with a ‘0’ as the bit mask to choose tags ranging from 0 to 63. </a:t>
            </a:r>
            <a:endParaRPr lang="en-US" altLang="zh-CN" sz="1400" b="1" baseline="0" dirty="0">
              <a:solidFill>
                <a:srgbClr val="002060"/>
              </a:solidFill>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33</a:t>
            </a:fld>
            <a:endParaRPr lang="zh-CN" altLang="en-US"/>
          </a:p>
        </p:txBody>
      </p:sp>
    </p:spTree>
    <p:extLst>
      <p:ext uri="{BB962C8B-B14F-4D97-AF65-F5344CB8AC3E}">
        <p14:creationId xmlns:p14="http://schemas.microsoft.com/office/powerpoint/2010/main" val="945136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After that we take the left 4 bits before the second 1, together with a ‘0’ as the bit mask to choose tags with data between 64 and 71. Finally, we take the left 7 bits as the bit mask to choose 72 and 73. Then, the target tags can be collected with Query A command. Following this pattern,  we can set tags below the lower boundary to the state B and thus collect tags with data between an upper and lower boundary.  </a:t>
            </a:r>
            <a:endParaRPr lang="en-US" altLang="zh-CN" sz="1400" b="1" baseline="0" dirty="0">
              <a:solidFill>
                <a:srgbClr val="002060"/>
              </a:solidFill>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34</a:t>
            </a:fld>
            <a:endParaRPr lang="zh-CN" altLang="en-US"/>
          </a:p>
        </p:txBody>
      </p:sp>
    </p:spTree>
    <p:extLst>
      <p:ext uri="{BB962C8B-B14F-4D97-AF65-F5344CB8AC3E}">
        <p14:creationId xmlns:p14="http://schemas.microsoft.com/office/powerpoint/2010/main" val="9675215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Finally, we take the left 7 bits as the bit mask to choose 72 and 73. As we can see, all target tags have been included. </a:t>
            </a:r>
            <a:endParaRPr lang="en-US" altLang="zh-CN" sz="1400" b="1" baseline="0" dirty="0">
              <a:solidFill>
                <a:srgbClr val="002060"/>
              </a:solidFill>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35</a:t>
            </a:fld>
            <a:endParaRPr lang="zh-CN" altLang="en-US"/>
          </a:p>
        </p:txBody>
      </p:sp>
    </p:spTree>
    <p:extLst>
      <p:ext uri="{BB962C8B-B14F-4D97-AF65-F5344CB8AC3E}">
        <p14:creationId xmlns:p14="http://schemas.microsoft.com/office/powerpoint/2010/main" val="1749759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0" i="0" u="none" strike="noStrike" kern="1200" baseline="0" dirty="0">
                <a:solidFill>
                  <a:schemeClr val="tx1"/>
                </a:solidFill>
                <a:latin typeface="+mn-lt"/>
                <a:ea typeface="+mn-ea"/>
                <a:cs typeface="+mn-cs"/>
              </a:rPr>
              <a:t>And we can collect them with a Query A command. If the range also has a lower boundary, 32 in this case. By using the method I introduced before, we first set tags with data below 73 to A and then set tags with data below 32 to B. Then all target tags are set to A and we can collect them through a query a command. </a:t>
            </a:r>
            <a:endParaRPr lang="en-US" altLang="zh-CN" sz="1600" b="1" baseline="0" dirty="0">
              <a:solidFill>
                <a:srgbClr val="002060"/>
              </a:solidFill>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36</a:t>
            </a:fld>
            <a:endParaRPr lang="zh-CN" altLang="en-US"/>
          </a:p>
        </p:txBody>
      </p:sp>
    </p:spTree>
    <p:extLst>
      <p:ext uri="{BB962C8B-B14F-4D97-AF65-F5344CB8AC3E}">
        <p14:creationId xmlns:p14="http://schemas.microsoft.com/office/powerpoint/2010/main" val="3267586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0" i="0" u="none" strike="noStrike" kern="1200" baseline="0" dirty="0">
                <a:solidFill>
                  <a:schemeClr val="tx1"/>
                </a:solidFill>
                <a:latin typeface="+mn-lt"/>
                <a:ea typeface="+mn-ea"/>
                <a:cs typeface="+mn-cs"/>
              </a:rPr>
              <a:t>And we can collect them with a Query A command. If the range also has a lower boundary, 32 in this case. By using the method I introduced before, we first set tags with data below 73 to A and then set tags with data below 32 to B. Then all target tags are set to A and we can collect them through a query A command. </a:t>
            </a:r>
            <a:endParaRPr lang="en-US" altLang="zh-CN" sz="1600" b="1" baseline="0" dirty="0">
              <a:solidFill>
                <a:srgbClr val="002060"/>
              </a:solidFill>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7ED6DC9C-39FB-43D1-8CD3-31EC41339FE7}" type="slidenum">
              <a:rPr lang="zh-CN" altLang="en-US" smtClean="0"/>
              <a:t>37</a:t>
            </a:fld>
            <a:endParaRPr lang="zh-CN" altLang="en-US"/>
          </a:p>
        </p:txBody>
      </p:sp>
    </p:spTree>
    <p:extLst>
      <p:ext uri="{BB962C8B-B14F-4D97-AF65-F5344CB8AC3E}">
        <p14:creationId xmlns:p14="http://schemas.microsoft.com/office/powerpoint/2010/main" val="19963169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setup</a:t>
            </a:r>
            <a:r>
              <a:rPr lang="en-US" altLang="zh-CN" baseline="0" dirty="0"/>
              <a:t> a prototype of range detection. </a:t>
            </a:r>
            <a:r>
              <a:rPr lang="en-US" altLang="zh-CN" dirty="0"/>
              <a:t>This is the experimental settings. </a:t>
            </a:r>
            <a:r>
              <a:rPr lang="en-US" altLang="zh-CN" sz="1200" b="0" i="0" u="none" strike="noStrike" kern="1200" baseline="0" dirty="0">
                <a:solidFill>
                  <a:schemeClr val="tx1"/>
                </a:solidFill>
                <a:latin typeface="+mn-lt"/>
                <a:ea typeface="+mn-ea"/>
                <a:cs typeface="+mn-cs"/>
              </a:rPr>
              <a:t>As shown in Fig. 1(a), four models of RFID readers are used. To better mimic a real RFID system and study the performance of our protocol in practice, we set up the experiments in a library, where up to 1000 commodity tags are used, which is shown in the right figure.</a:t>
            </a:r>
            <a:endParaRPr lang="en-US" altLang="zh-CN" dirty="0"/>
          </a:p>
          <a:p>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38</a:t>
            </a:fld>
            <a:endParaRPr lang="zh-CN" altLang="en-US"/>
          </a:p>
        </p:txBody>
      </p:sp>
    </p:spTree>
    <p:extLst>
      <p:ext uri="{BB962C8B-B14F-4D97-AF65-F5344CB8AC3E}">
        <p14:creationId xmlns:p14="http://schemas.microsoft.com/office/powerpoint/2010/main" val="2466653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300"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39</a:t>
            </a:fld>
            <a:endParaRPr lang="zh-CN" altLang="en-US"/>
          </a:p>
        </p:txBody>
      </p:sp>
    </p:spTree>
    <p:extLst>
      <p:ext uri="{BB962C8B-B14F-4D97-AF65-F5344CB8AC3E}">
        <p14:creationId xmlns:p14="http://schemas.microsoft.com/office/powerpoint/2010/main" val="25249974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a:t>
            </a:r>
            <a:r>
              <a:rPr lang="en-US" altLang="zh-CN" baseline="0" dirty="0"/>
              <a:t>, we test how many select commands does RQ need to collect the target tags. In the experiment, we vary the length of data from 1 bit to 16 bits. As we can see, the number of select commands increases linearly with the length of data.</a:t>
            </a:r>
          </a:p>
          <a:p>
            <a:r>
              <a:rPr lang="en-US" altLang="zh-CN" sz="1200" b="0" i="0" u="none" strike="noStrike" kern="1200" baseline="0" dirty="0">
                <a:solidFill>
                  <a:schemeClr val="tx1"/>
                </a:solidFill>
                <a:latin typeface="+mn-lt"/>
                <a:ea typeface="+mn-ea"/>
                <a:cs typeface="+mn-cs"/>
              </a:rPr>
              <a:t>The maximal number of selects is sixteen. This small number well indicates that RQ is time-efficient.</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40</a:t>
            </a:fld>
            <a:endParaRPr lang="zh-CN" altLang="en-US"/>
          </a:p>
        </p:txBody>
      </p:sp>
    </p:spTree>
    <p:extLst>
      <p:ext uri="{BB962C8B-B14F-4D97-AF65-F5344CB8AC3E}">
        <p14:creationId xmlns:p14="http://schemas.microsoft.com/office/powerpoint/2010/main" val="28108405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a:t>
            </a:r>
            <a:r>
              <a:rPr lang="en-US" altLang="zh-CN" baseline="0" dirty="0"/>
              <a:t> this experiment, we evaluate the time efficiency. Since there is no existing work that studies range detection, w</a:t>
            </a:r>
            <a:r>
              <a:rPr lang="en-US" altLang="zh-CN" dirty="0"/>
              <a:t>e compare the execution time</a:t>
            </a:r>
            <a:r>
              <a:rPr lang="en-US" altLang="zh-CN" baseline="0" dirty="0"/>
              <a:t> of</a:t>
            </a:r>
            <a:r>
              <a:rPr lang="en-US" altLang="zh-CN" dirty="0"/>
              <a:t> range</a:t>
            </a:r>
            <a:r>
              <a:rPr lang="en-US" altLang="zh-CN" baseline="0" dirty="0"/>
              <a:t> query with exclusive collection and selective query</a:t>
            </a:r>
            <a:r>
              <a:rPr lang="en-US" altLang="zh-CN" dirty="0"/>
              <a:t>. Three</a:t>
            </a:r>
            <a:r>
              <a:rPr lang="en-US" altLang="zh-CN" baseline="0" dirty="0"/>
              <a:t> factors are taken into account, including the number of tag, the ratio of target tags to all tags, and the length of the data. </a:t>
            </a:r>
            <a:r>
              <a:rPr lang="en-US" altLang="zh-CN" dirty="0"/>
              <a:t>Clearly,</a:t>
            </a:r>
            <a:r>
              <a:rPr lang="en-US" altLang="zh-CN" baseline="0" dirty="0"/>
              <a:t> rang query </a:t>
            </a:r>
            <a:r>
              <a:rPr lang="en-US" altLang="zh-CN" dirty="0"/>
              <a:t>is more</a:t>
            </a:r>
            <a:r>
              <a:rPr lang="en-US" altLang="zh-CN" baseline="0" dirty="0"/>
              <a:t> time-efficient than the other two methods</a:t>
            </a:r>
            <a:r>
              <a:rPr lang="en-US" altLang="zh-CN" dirty="0"/>
              <a:t>. For example, in the</a:t>
            </a:r>
            <a:r>
              <a:rPr lang="en-US" altLang="zh-CN" baseline="0" dirty="0"/>
              <a:t> </a:t>
            </a:r>
            <a:r>
              <a:rPr lang="en-US" altLang="zh-CN" dirty="0"/>
              <a:t>case with 1000 tags, the execution</a:t>
            </a:r>
            <a:r>
              <a:rPr lang="en-US" altLang="zh-CN" baseline="0" dirty="0"/>
              <a:t> time is reduced from </a:t>
            </a:r>
            <a:r>
              <a:rPr lang="en-US" altLang="zh-CN" sz="1200" b="0" i="0" u="none" strike="noStrike" kern="1200" baseline="0" dirty="0">
                <a:solidFill>
                  <a:schemeClr val="tx1"/>
                </a:solidFill>
                <a:latin typeface="+mn-lt"/>
                <a:ea typeface="+mn-ea"/>
                <a:cs typeface="+mn-cs"/>
              </a:rPr>
              <a:t>4.8s,</a:t>
            </a:r>
            <a:r>
              <a:rPr lang="en-US" altLang="zh-CN" baseline="0" dirty="0"/>
              <a:t> to </a:t>
            </a:r>
            <a:r>
              <a:rPr lang="en-US" altLang="zh-CN" sz="1200" b="0" i="0" u="none" strike="noStrike" kern="1200" baseline="0" dirty="0">
                <a:solidFill>
                  <a:schemeClr val="tx1"/>
                </a:solidFill>
                <a:latin typeface="+mn-lt"/>
                <a:ea typeface="+mn-ea"/>
                <a:cs typeface="+mn-cs"/>
              </a:rPr>
              <a:t>0.2</a:t>
            </a:r>
            <a:r>
              <a:rPr lang="en-US" altLang="zh-CN" baseline="0" dirty="0"/>
              <a:t>s. </a:t>
            </a:r>
          </a:p>
          <a:p>
            <a:r>
              <a:rPr lang="en-US" altLang="zh-CN" baseline="0" dirty="0"/>
              <a:t>The </a:t>
            </a:r>
            <a:r>
              <a:rPr lang="en-US" altLang="zh-CN" dirty="0"/>
              <a:t>performance gain is 24 times.</a:t>
            </a:r>
            <a:r>
              <a:rPr lang="en-US" altLang="zh-CN" baseline="0" dirty="0"/>
              <a:t> This is a great performance boost. </a:t>
            </a:r>
            <a:endParaRPr lang="en-US" altLang="zh-CN"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41</a:t>
            </a:fld>
            <a:endParaRPr lang="zh-CN" altLang="en-US"/>
          </a:p>
        </p:txBody>
      </p:sp>
    </p:spTree>
    <p:extLst>
      <p:ext uri="{BB962C8B-B14F-4D97-AF65-F5344CB8AC3E}">
        <p14:creationId xmlns:p14="http://schemas.microsoft.com/office/powerpoint/2010/main" val="943785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752">
              <a:defRPr/>
            </a:pPr>
            <a:endParaRPr lang="en-US" altLang="zh-CN" baseline="0"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42</a:t>
            </a:fld>
            <a:endParaRPr lang="zh-CN" altLang="en-US"/>
          </a:p>
        </p:txBody>
      </p:sp>
    </p:spTree>
    <p:extLst>
      <p:ext uri="{BB962C8B-B14F-4D97-AF65-F5344CB8AC3E}">
        <p14:creationId xmlns:p14="http://schemas.microsoft.com/office/powerpoint/2010/main" val="23511498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D6DC9C-39FB-43D1-8CD3-31EC41339FE7}" type="slidenum">
              <a:rPr lang="zh-CN" altLang="en-US" smtClean="0"/>
              <a:t>43</a:t>
            </a:fld>
            <a:endParaRPr lang="zh-CN" altLang="en-US"/>
          </a:p>
        </p:txBody>
      </p:sp>
    </p:spTree>
    <p:extLst>
      <p:ext uri="{BB962C8B-B14F-4D97-AF65-F5344CB8AC3E}">
        <p14:creationId xmlns:p14="http://schemas.microsoft.com/office/powerpoint/2010/main" val="1829051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2942281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553409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484613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4254930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4292167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71648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2447457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364150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236569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2732036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729627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1">
    <p:spTree>
      <p:nvGrpSpPr>
        <p:cNvPr id="1" name=""/>
        <p:cNvGrpSpPr/>
        <p:nvPr/>
      </p:nvGrpSpPr>
      <p:grpSpPr>
        <a:xfrm>
          <a:off x="0" y="0"/>
          <a:ext cx="0" cy="0"/>
          <a:chOff x="0" y="0"/>
          <a:chExt cx="0" cy="0"/>
        </a:xfrm>
      </p:grpSpPr>
      <p:grpSp>
        <p:nvGrpSpPr>
          <p:cNvPr id="16" name="组合 15"/>
          <p:cNvGrpSpPr/>
          <p:nvPr userDrawn="1"/>
        </p:nvGrpSpPr>
        <p:grpSpPr>
          <a:xfrm>
            <a:off x="436063" y="387447"/>
            <a:ext cx="1220400" cy="627162"/>
            <a:chOff x="1495515" y="2322031"/>
            <a:chExt cx="566993" cy="388503"/>
          </a:xfrm>
        </p:grpSpPr>
        <p:sp>
          <p:nvSpPr>
            <p:cNvPr id="17" name="任意多边形 16"/>
            <p:cNvSpPr>
              <a:spLocks noChangeAspect="1"/>
            </p:cNvSpPr>
            <p:nvPr/>
          </p:nvSpPr>
          <p:spPr>
            <a:xfrm>
              <a:off x="1563012" y="2322031"/>
              <a:ext cx="432000" cy="388503"/>
            </a:xfrm>
            <a:custGeom>
              <a:avLst/>
              <a:gdLst>
                <a:gd name="connsiteX0" fmla="*/ 531453 w 2150426"/>
                <a:gd name="connsiteY0" fmla="*/ 1894557 h 1933898"/>
                <a:gd name="connsiteX1" fmla="*/ 523901 w 2150426"/>
                <a:gd name="connsiteY1" fmla="*/ 1888327 h 1933898"/>
                <a:gd name="connsiteX2" fmla="*/ 505804 w 2150426"/>
                <a:gd name="connsiteY2" fmla="*/ 1878396 h 1933898"/>
                <a:gd name="connsiteX3" fmla="*/ 445296 w 2150426"/>
                <a:gd name="connsiteY3" fmla="*/ 1809798 h 1933898"/>
                <a:gd name="connsiteX4" fmla="*/ 30326 w 2150426"/>
                <a:gd name="connsiteY4" fmla="*/ 1091048 h 1933898"/>
                <a:gd name="connsiteX5" fmla="*/ 1172 w 2150426"/>
                <a:gd name="connsiteY5" fmla="*/ 1004348 h 1933898"/>
                <a:gd name="connsiteX6" fmla="*/ 444 w 2150426"/>
                <a:gd name="connsiteY6" fmla="*/ 976700 h 1933898"/>
                <a:gd name="connsiteX7" fmla="*/ 0 w 2150426"/>
                <a:gd name="connsiteY7" fmla="*/ 974054 h 1933898"/>
                <a:gd name="connsiteX8" fmla="*/ 187 w 2150426"/>
                <a:gd name="connsiteY8" fmla="*/ 966943 h 1933898"/>
                <a:gd name="connsiteX9" fmla="*/ 0 w 2150426"/>
                <a:gd name="connsiteY9" fmla="*/ 959843 h 1933898"/>
                <a:gd name="connsiteX10" fmla="*/ 444 w 2150426"/>
                <a:gd name="connsiteY10" fmla="*/ 957201 h 1933898"/>
                <a:gd name="connsiteX11" fmla="*/ 1172 w 2150426"/>
                <a:gd name="connsiteY11" fmla="*/ 929549 h 1933898"/>
                <a:gd name="connsiteX12" fmla="*/ 30326 w 2150426"/>
                <a:gd name="connsiteY12" fmla="*/ 842849 h 1933898"/>
                <a:gd name="connsiteX13" fmla="*/ 445296 w 2150426"/>
                <a:gd name="connsiteY13" fmla="*/ 124100 h 1933898"/>
                <a:gd name="connsiteX14" fmla="*/ 505804 w 2150426"/>
                <a:gd name="connsiteY14" fmla="*/ 55501 h 1933898"/>
                <a:gd name="connsiteX15" fmla="*/ 529387 w 2150426"/>
                <a:gd name="connsiteY15" fmla="*/ 41045 h 1933898"/>
                <a:gd name="connsiteX16" fmla="*/ 531453 w 2150426"/>
                <a:gd name="connsiteY16" fmla="*/ 39340 h 1933898"/>
                <a:gd name="connsiteX17" fmla="*/ 537695 w 2150426"/>
                <a:gd name="connsiteY17" fmla="*/ 35952 h 1933898"/>
                <a:gd name="connsiteX18" fmla="*/ 543760 w 2150426"/>
                <a:gd name="connsiteY18" fmla="*/ 32234 h 1933898"/>
                <a:gd name="connsiteX19" fmla="*/ 546274 w 2150426"/>
                <a:gd name="connsiteY19" fmla="*/ 31296 h 1933898"/>
                <a:gd name="connsiteX20" fmla="*/ 570581 w 2150426"/>
                <a:gd name="connsiteY20" fmla="*/ 18102 h 1933898"/>
                <a:gd name="connsiteX21" fmla="*/ 660243 w 2150426"/>
                <a:gd name="connsiteY21" fmla="*/ 0 h 1933898"/>
                <a:gd name="connsiteX22" fmla="*/ 1490183 w 2150426"/>
                <a:gd name="connsiteY22" fmla="*/ 0 h 1933898"/>
                <a:gd name="connsiteX23" fmla="*/ 1579845 w 2150426"/>
                <a:gd name="connsiteY23" fmla="*/ 18102 h 1933898"/>
                <a:gd name="connsiteX24" fmla="*/ 1604154 w 2150426"/>
                <a:gd name="connsiteY24" fmla="*/ 31297 h 1933898"/>
                <a:gd name="connsiteX25" fmla="*/ 1606666 w 2150426"/>
                <a:gd name="connsiteY25" fmla="*/ 32234 h 1933898"/>
                <a:gd name="connsiteX26" fmla="*/ 1612726 w 2150426"/>
                <a:gd name="connsiteY26" fmla="*/ 35949 h 1933898"/>
                <a:gd name="connsiteX27" fmla="*/ 1618973 w 2150426"/>
                <a:gd name="connsiteY27" fmla="*/ 39340 h 1933898"/>
                <a:gd name="connsiteX28" fmla="*/ 1621041 w 2150426"/>
                <a:gd name="connsiteY28" fmla="*/ 41046 h 1933898"/>
                <a:gd name="connsiteX29" fmla="*/ 1644623 w 2150426"/>
                <a:gd name="connsiteY29" fmla="*/ 55501 h 1933898"/>
                <a:gd name="connsiteX30" fmla="*/ 1705130 w 2150426"/>
                <a:gd name="connsiteY30" fmla="*/ 124100 h 1933898"/>
                <a:gd name="connsiteX31" fmla="*/ 2120100 w 2150426"/>
                <a:gd name="connsiteY31" fmla="*/ 842849 h 1933898"/>
                <a:gd name="connsiteX32" fmla="*/ 2149255 w 2150426"/>
                <a:gd name="connsiteY32" fmla="*/ 929550 h 1933898"/>
                <a:gd name="connsiteX33" fmla="*/ 2149982 w 2150426"/>
                <a:gd name="connsiteY33" fmla="*/ 957198 h 1933898"/>
                <a:gd name="connsiteX34" fmla="*/ 2150426 w 2150426"/>
                <a:gd name="connsiteY34" fmla="*/ 959843 h 1933898"/>
                <a:gd name="connsiteX35" fmla="*/ 2150239 w 2150426"/>
                <a:gd name="connsiteY35" fmla="*/ 966953 h 1933898"/>
                <a:gd name="connsiteX36" fmla="*/ 2150426 w 2150426"/>
                <a:gd name="connsiteY36" fmla="*/ 974055 h 1933898"/>
                <a:gd name="connsiteX37" fmla="*/ 2149983 w 2150426"/>
                <a:gd name="connsiteY37" fmla="*/ 976697 h 1933898"/>
                <a:gd name="connsiteX38" fmla="*/ 2149255 w 2150426"/>
                <a:gd name="connsiteY38" fmla="*/ 1004348 h 1933898"/>
                <a:gd name="connsiteX39" fmla="*/ 2120101 w 2150426"/>
                <a:gd name="connsiteY39" fmla="*/ 1091049 h 1933898"/>
                <a:gd name="connsiteX40" fmla="*/ 1705131 w 2150426"/>
                <a:gd name="connsiteY40" fmla="*/ 1809798 h 1933898"/>
                <a:gd name="connsiteX41" fmla="*/ 1644623 w 2150426"/>
                <a:gd name="connsiteY41" fmla="*/ 1878396 h 1933898"/>
                <a:gd name="connsiteX42" fmla="*/ 1621040 w 2150426"/>
                <a:gd name="connsiteY42" fmla="*/ 1892852 h 1933898"/>
                <a:gd name="connsiteX43" fmla="*/ 1618973 w 2150426"/>
                <a:gd name="connsiteY43" fmla="*/ 1894557 h 1933898"/>
                <a:gd name="connsiteX44" fmla="*/ 1612730 w 2150426"/>
                <a:gd name="connsiteY44" fmla="*/ 1897947 h 1933898"/>
                <a:gd name="connsiteX45" fmla="*/ 1606666 w 2150426"/>
                <a:gd name="connsiteY45" fmla="*/ 1901663 h 1933898"/>
                <a:gd name="connsiteX46" fmla="*/ 1604153 w 2150426"/>
                <a:gd name="connsiteY46" fmla="*/ 1902602 h 1933898"/>
                <a:gd name="connsiteX47" fmla="*/ 1579845 w 2150426"/>
                <a:gd name="connsiteY47" fmla="*/ 1915796 h 1933898"/>
                <a:gd name="connsiteX48" fmla="*/ 1490183 w 2150426"/>
                <a:gd name="connsiteY48" fmla="*/ 1933897 h 1933898"/>
                <a:gd name="connsiteX49" fmla="*/ 660243 w 2150426"/>
                <a:gd name="connsiteY49" fmla="*/ 1933898 h 1933898"/>
                <a:gd name="connsiteX50" fmla="*/ 531453 w 2150426"/>
                <a:gd name="connsiteY50" fmla="*/ 1894557 h 193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150426" h="1933898">
                  <a:moveTo>
                    <a:pt x="531453" y="1894557"/>
                  </a:moveTo>
                  <a:lnTo>
                    <a:pt x="523901" y="1888327"/>
                  </a:lnTo>
                  <a:lnTo>
                    <a:pt x="505804" y="1878396"/>
                  </a:lnTo>
                  <a:cubicBezTo>
                    <a:pt x="481930" y="1860358"/>
                    <a:pt x="461198" y="1837341"/>
                    <a:pt x="445296" y="1809798"/>
                  </a:cubicBezTo>
                  <a:lnTo>
                    <a:pt x="30326" y="1091048"/>
                  </a:lnTo>
                  <a:cubicBezTo>
                    <a:pt x="14424" y="1063505"/>
                    <a:pt x="4856" y="1034042"/>
                    <a:pt x="1172" y="1004348"/>
                  </a:cubicBezTo>
                  <a:lnTo>
                    <a:pt x="444" y="976700"/>
                  </a:lnTo>
                  <a:lnTo>
                    <a:pt x="0" y="974054"/>
                  </a:lnTo>
                  <a:lnTo>
                    <a:pt x="187" y="966943"/>
                  </a:lnTo>
                  <a:lnTo>
                    <a:pt x="0" y="959843"/>
                  </a:lnTo>
                  <a:lnTo>
                    <a:pt x="444" y="957201"/>
                  </a:lnTo>
                  <a:lnTo>
                    <a:pt x="1172" y="929549"/>
                  </a:lnTo>
                  <a:cubicBezTo>
                    <a:pt x="4856" y="899855"/>
                    <a:pt x="14423" y="870392"/>
                    <a:pt x="30326" y="842849"/>
                  </a:cubicBezTo>
                  <a:lnTo>
                    <a:pt x="445296" y="124100"/>
                  </a:lnTo>
                  <a:cubicBezTo>
                    <a:pt x="461198" y="96556"/>
                    <a:pt x="481929" y="73539"/>
                    <a:pt x="505804" y="55501"/>
                  </a:cubicBezTo>
                  <a:lnTo>
                    <a:pt x="529387" y="41045"/>
                  </a:lnTo>
                  <a:lnTo>
                    <a:pt x="531453" y="39340"/>
                  </a:lnTo>
                  <a:lnTo>
                    <a:pt x="537695" y="35952"/>
                  </a:lnTo>
                  <a:lnTo>
                    <a:pt x="543760" y="32234"/>
                  </a:lnTo>
                  <a:lnTo>
                    <a:pt x="546274" y="31296"/>
                  </a:lnTo>
                  <a:lnTo>
                    <a:pt x="570581" y="18102"/>
                  </a:lnTo>
                  <a:cubicBezTo>
                    <a:pt x="598139" y="6446"/>
                    <a:pt x="628439" y="0"/>
                    <a:pt x="660243" y="0"/>
                  </a:cubicBezTo>
                  <a:lnTo>
                    <a:pt x="1490183" y="0"/>
                  </a:lnTo>
                  <a:cubicBezTo>
                    <a:pt x="1521987" y="0"/>
                    <a:pt x="1552286" y="6446"/>
                    <a:pt x="1579845" y="18102"/>
                  </a:cubicBezTo>
                  <a:lnTo>
                    <a:pt x="1604154" y="31297"/>
                  </a:lnTo>
                  <a:lnTo>
                    <a:pt x="1606666" y="32234"/>
                  </a:lnTo>
                  <a:lnTo>
                    <a:pt x="1612726" y="35949"/>
                  </a:lnTo>
                  <a:lnTo>
                    <a:pt x="1618973" y="39340"/>
                  </a:lnTo>
                  <a:lnTo>
                    <a:pt x="1621041" y="41046"/>
                  </a:lnTo>
                  <a:lnTo>
                    <a:pt x="1644623" y="55501"/>
                  </a:lnTo>
                  <a:cubicBezTo>
                    <a:pt x="1668496" y="73539"/>
                    <a:pt x="1689228" y="96557"/>
                    <a:pt x="1705130" y="124100"/>
                  </a:cubicBezTo>
                  <a:lnTo>
                    <a:pt x="2120100" y="842849"/>
                  </a:lnTo>
                  <a:cubicBezTo>
                    <a:pt x="2136003" y="870393"/>
                    <a:pt x="2145570" y="899855"/>
                    <a:pt x="2149255" y="929550"/>
                  </a:cubicBezTo>
                  <a:lnTo>
                    <a:pt x="2149982" y="957198"/>
                  </a:lnTo>
                  <a:lnTo>
                    <a:pt x="2150426" y="959843"/>
                  </a:lnTo>
                  <a:lnTo>
                    <a:pt x="2150239" y="966953"/>
                  </a:lnTo>
                  <a:lnTo>
                    <a:pt x="2150426" y="974055"/>
                  </a:lnTo>
                  <a:lnTo>
                    <a:pt x="2149983" y="976697"/>
                  </a:lnTo>
                  <a:lnTo>
                    <a:pt x="2149255" y="1004348"/>
                  </a:lnTo>
                  <a:cubicBezTo>
                    <a:pt x="2145570" y="1034043"/>
                    <a:pt x="2136003" y="1063505"/>
                    <a:pt x="2120101" y="1091049"/>
                  </a:cubicBezTo>
                  <a:lnTo>
                    <a:pt x="1705131" y="1809798"/>
                  </a:lnTo>
                  <a:cubicBezTo>
                    <a:pt x="1689228" y="1837341"/>
                    <a:pt x="1668497" y="1860358"/>
                    <a:pt x="1644623" y="1878396"/>
                  </a:cubicBezTo>
                  <a:lnTo>
                    <a:pt x="1621040" y="1892852"/>
                  </a:lnTo>
                  <a:lnTo>
                    <a:pt x="1618973" y="1894557"/>
                  </a:lnTo>
                  <a:lnTo>
                    <a:pt x="1612730" y="1897947"/>
                  </a:lnTo>
                  <a:lnTo>
                    <a:pt x="1606666" y="1901663"/>
                  </a:lnTo>
                  <a:lnTo>
                    <a:pt x="1604153" y="1902602"/>
                  </a:lnTo>
                  <a:lnTo>
                    <a:pt x="1579845" y="1915796"/>
                  </a:lnTo>
                  <a:cubicBezTo>
                    <a:pt x="1552287" y="1927452"/>
                    <a:pt x="1521988" y="1933897"/>
                    <a:pt x="1490183" y="1933897"/>
                  </a:cubicBezTo>
                  <a:lnTo>
                    <a:pt x="660243" y="1933898"/>
                  </a:lnTo>
                  <a:cubicBezTo>
                    <a:pt x="612537" y="1933898"/>
                    <a:pt x="568217" y="1919395"/>
                    <a:pt x="531453" y="1894557"/>
                  </a:cubicBezTo>
                  <a:close/>
                </a:path>
              </a:pathLst>
            </a:custGeom>
            <a:gradFill>
              <a:gsLst>
                <a:gs pos="0">
                  <a:srgbClr val="AFDBF6"/>
                </a:gs>
                <a:gs pos="90000">
                  <a:srgbClr val="2174AE"/>
                </a:gs>
              </a:gsLst>
              <a:lin ang="10200000" scaled="0"/>
            </a:gradFill>
            <a:ln>
              <a:noFill/>
            </a:ln>
            <a:effectLst>
              <a:outerShdw blurRad="1524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800"/>
            </a:p>
          </p:txBody>
        </p:sp>
        <p:sp>
          <p:nvSpPr>
            <p:cNvPr id="18" name="TextBox 6"/>
            <p:cNvSpPr txBox="1">
              <a:spLocks noChangeArrowheads="1"/>
            </p:cNvSpPr>
            <p:nvPr/>
          </p:nvSpPr>
          <p:spPr bwMode="auto">
            <a:xfrm>
              <a:off x="1495515" y="2375091"/>
              <a:ext cx="566993" cy="28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u="none" strike="noStrike" cap="none" normalizeH="0" baseline="0" dirty="0">
                  <a:ln>
                    <a:noFill/>
                  </a:ln>
                  <a:solidFill>
                    <a:schemeClr val="bg1"/>
                  </a:solidFill>
                  <a:effectLst/>
                  <a:latin typeface="Impact" pitchFamily="34" charset="0"/>
                  <a:ea typeface="微软雅黑" pitchFamily="34" charset="-122"/>
                  <a:cs typeface="Times New Roman" pitchFamily="18" charset="0"/>
                </a:rPr>
                <a:t>02</a:t>
              </a:r>
              <a:endParaRPr kumimoji="0" lang="zh-CN" altLang="en-US" sz="1800" u="none" strike="noStrike" cap="none" normalizeH="0" baseline="0" dirty="0">
                <a:ln>
                  <a:noFill/>
                </a:ln>
                <a:solidFill>
                  <a:schemeClr val="bg1"/>
                </a:solidFill>
                <a:effectLst/>
                <a:latin typeface="Impact" pitchFamily="34" charset="0"/>
                <a:ea typeface="宋体" pitchFamily="2" charset="-122"/>
                <a:cs typeface="Times New Roman" pitchFamily="18" charset="0"/>
              </a:endParaRPr>
            </a:p>
          </p:txBody>
        </p:sp>
      </p:grpSp>
      <p:sp>
        <p:nvSpPr>
          <p:cNvPr id="27" name="灯片编号占位符 26"/>
          <p:cNvSpPr>
            <a:spLocks noGrp="1"/>
          </p:cNvSpPr>
          <p:nvPr>
            <p:ph type="sldNum" sz="quarter" idx="12"/>
          </p:nvPr>
        </p:nvSpPr>
        <p:spPr>
          <a:xfrm>
            <a:off x="9245252" y="6431287"/>
            <a:ext cx="2743200" cy="365125"/>
          </a:xfrm>
        </p:spPr>
        <p:txBody>
          <a:bodyPr/>
          <a:lstStyle/>
          <a:p>
            <a:fld id="{9B1F4FE2-F769-4AC5-B68E-0FCF9505F1AA}" type="slidenum">
              <a:rPr lang="zh-CN" altLang="en-US" smtClean="0"/>
              <a:t>‹#›</a:t>
            </a:fld>
            <a:endParaRPr lang="zh-CN" altLang="en-US"/>
          </a:p>
        </p:txBody>
      </p:sp>
    </p:spTree>
    <p:extLst>
      <p:ext uri="{BB962C8B-B14F-4D97-AF65-F5344CB8AC3E}">
        <p14:creationId xmlns:p14="http://schemas.microsoft.com/office/powerpoint/2010/main" val="58804419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cxnSp>
        <p:nvCxnSpPr>
          <p:cNvPr id="7" name="直接连接符 6"/>
          <p:cNvCxnSpPr/>
          <p:nvPr userDrawn="1"/>
        </p:nvCxnSpPr>
        <p:spPr>
          <a:xfrm>
            <a:off x="335360" y="1024806"/>
            <a:ext cx="8544949" cy="27930"/>
          </a:xfrm>
          <a:prstGeom prst="line">
            <a:avLst/>
          </a:prstGeom>
          <a:ln w="76200">
            <a:solidFill>
              <a:srgbClr val="0070C0"/>
            </a:solidFill>
          </a:ln>
          <a:effectLst>
            <a:outerShdw blurRad="50800" dist="38100" dir="5400000" algn="t"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807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91532811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11330630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387808491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095995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母板空白（中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72748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tif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C4959-31A2-4631-95A5-0B23DDFEE745}" type="datetimeFigureOut">
              <a:rPr lang="zh-CN" altLang="en-US" smtClean="0"/>
              <a:t>2020/11/6</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E2FD7-40F1-44AC-A51A-8426D87F9162}" type="slidenum">
              <a:rPr lang="zh-CN" altLang="en-US" smtClean="0"/>
              <a:t>‹#›</a:t>
            </a:fld>
            <a:endParaRPr lang="zh-CN" altLang="en-US"/>
          </a:p>
        </p:txBody>
      </p:sp>
    </p:spTree>
    <p:extLst>
      <p:ext uri="{BB962C8B-B14F-4D97-AF65-F5344CB8AC3E}">
        <p14:creationId xmlns:p14="http://schemas.microsoft.com/office/powerpoint/2010/main" val="235768091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696" r:id="rId12"/>
    <p:sldLayoutId id="214748369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t>‹#›</a:t>
            </a:fld>
            <a:endParaRPr lang="zh-CN" altLang="en-US"/>
          </a:p>
        </p:txBody>
      </p:sp>
      <p:pic>
        <p:nvPicPr>
          <p:cNvPr id="3" name="Picture 2" descr="C:\Users\Administrator\Desktop\11111.tif">
            <a:extLst>
              <a:ext uri="{FF2B5EF4-FFF2-40B4-BE49-F238E27FC236}">
                <a16:creationId xmlns:a16="http://schemas.microsoft.com/office/drawing/2014/main" id="{20B56CB9-802A-45C9-AC5D-C38FA6B50E2B}"/>
              </a:ext>
            </a:extLst>
          </p:cNvPr>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91703"/>
          <a:stretch>
            <a:fillRect/>
          </a:stretch>
        </p:blipFill>
        <p:spPr bwMode="auto">
          <a:xfrm>
            <a:off x="0" y="0"/>
            <a:ext cx="12192000" cy="568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a:extLst>
              <a:ext uri="{FF2B5EF4-FFF2-40B4-BE49-F238E27FC236}">
                <a16:creationId xmlns:a16="http://schemas.microsoft.com/office/drawing/2014/main" id="{5A3965B2-2D2D-4FA9-B332-E0AC74286852}"/>
              </a:ext>
            </a:extLst>
          </p:cNvPr>
          <p:cNvSpPr/>
          <p:nvPr userDrawn="1"/>
        </p:nvSpPr>
        <p:spPr>
          <a:xfrm>
            <a:off x="0" y="6710364"/>
            <a:ext cx="12192000" cy="147637"/>
          </a:xfrm>
          <a:prstGeom prst="rect">
            <a:avLst/>
          </a:prstGeom>
          <a:solidFill>
            <a:srgbClr val="16294C"/>
          </a:solidFill>
          <a:ln>
            <a:noFill/>
          </a:ln>
        </p:spPr>
        <p:style>
          <a:lnRef idx="2">
            <a:schemeClr val="accent1">
              <a:shade val="50000"/>
            </a:schemeClr>
          </a:lnRef>
          <a:fillRef idx="1">
            <a:schemeClr val="accent1"/>
          </a:fillRef>
          <a:effectRef idx="0">
            <a:schemeClr val="accent1"/>
          </a:effectRef>
          <a:fontRef idx="minor">
            <a:schemeClr val="lt1"/>
          </a:fontRef>
        </p:style>
        <p:txBody>
          <a:bodyPr lIns="91372" tIns="45719" rIns="91372" bIns="45719" anchor="ctr"/>
          <a:lstStyle/>
          <a:p>
            <a:pPr algn="ctr">
              <a:defRPr/>
            </a:pPr>
            <a:endParaRPr lang="en-US" sz="3200"/>
          </a:p>
        </p:txBody>
      </p:sp>
      <p:sp>
        <p:nvSpPr>
          <p:cNvPr id="5" name="文本框 4">
            <a:extLst>
              <a:ext uri="{FF2B5EF4-FFF2-40B4-BE49-F238E27FC236}">
                <a16:creationId xmlns:a16="http://schemas.microsoft.com/office/drawing/2014/main" id="{B5561377-514B-4333-ABA6-F13D0F28D3C2}"/>
              </a:ext>
            </a:extLst>
          </p:cNvPr>
          <p:cNvSpPr txBox="1"/>
          <p:nvPr userDrawn="1"/>
        </p:nvSpPr>
        <p:spPr>
          <a:xfrm>
            <a:off x="515938" y="-35500"/>
            <a:ext cx="5580062" cy="584775"/>
          </a:xfrm>
          <a:prstGeom prst="rect">
            <a:avLst/>
          </a:prstGeom>
          <a:noFill/>
        </p:spPr>
        <p:txBody>
          <a:bodyPr wrap="square" rtlCol="0">
            <a:spAutoFit/>
          </a:bodyPr>
          <a:lstStyle/>
          <a:p>
            <a:r>
              <a:rPr lang="zh-CN" altLang="en-US" sz="3200" b="1" dirty="0">
                <a:solidFill>
                  <a:schemeClr val="bg1"/>
                </a:solidFill>
                <a:latin typeface="Agency FB" panose="020B0503020202020204" pitchFamily="34" charset="0"/>
                <a:ea typeface="微软雅黑" panose="020B0503020204020204" pitchFamily="34" charset="-122"/>
              </a:rPr>
              <a:t>此处输入标题内容</a:t>
            </a:r>
            <a:endParaRPr lang="en-US" altLang="zh-CN" sz="3200" b="1" dirty="0">
              <a:solidFill>
                <a:schemeClr val="bg1"/>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05879234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0.gif"/><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2.emf"/><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4.emf"/><Relationship Id="rId4" Type="http://schemas.openxmlformats.org/officeDocument/2006/relationships/image" Target="../media/image23.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32.xml"/><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9.png"/><Relationship Id="rId5" Type="http://schemas.openxmlformats.org/officeDocument/2006/relationships/notesSlide" Target="../notesSlides/notesSlide43.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073A3B3-41E5-4681-ACD1-5E7E447DFDE2}"/>
              </a:ext>
            </a:extLst>
          </p:cNvPr>
          <p:cNvPicPr>
            <a:picLocks noChangeAspect="1"/>
          </p:cNvPicPr>
          <p:nvPr/>
        </p:nvPicPr>
        <p:blipFill>
          <a:blip r:embed="rId3"/>
          <a:stretch>
            <a:fillRect/>
          </a:stretch>
        </p:blipFill>
        <p:spPr>
          <a:xfrm>
            <a:off x="439095" y="476903"/>
            <a:ext cx="2597382" cy="888578"/>
          </a:xfrm>
          <a:prstGeom prst="rect">
            <a:avLst/>
          </a:prstGeom>
        </p:spPr>
      </p:pic>
      <p:sp>
        <p:nvSpPr>
          <p:cNvPr id="5" name="标题 2">
            <a:extLst>
              <a:ext uri="{FF2B5EF4-FFF2-40B4-BE49-F238E27FC236}">
                <a16:creationId xmlns:a16="http://schemas.microsoft.com/office/drawing/2014/main" id="{DBAD44C0-5C2D-497E-93FD-5CA143ED085F}"/>
              </a:ext>
            </a:extLst>
          </p:cNvPr>
          <p:cNvSpPr txBox="1">
            <a:spLocks/>
          </p:cNvSpPr>
          <p:nvPr/>
        </p:nvSpPr>
        <p:spPr>
          <a:xfrm>
            <a:off x="786852" y="2169111"/>
            <a:ext cx="10713539" cy="1731567"/>
          </a:xfrm>
          <a:prstGeom prst="rect">
            <a:avLst/>
          </a:prstGeom>
          <a:ln>
            <a:miter lim="800000"/>
            <a:headEnd/>
            <a:tailEnd/>
          </a:ln>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altLang="zh-CN" sz="4800" b="1" dirty="0">
                <a:ln w="1905"/>
                <a:solidFill>
                  <a:srgbClr val="0070C0"/>
                </a:solidFill>
                <a:effectLst>
                  <a:outerShdw blurRad="38100" dist="38100" dir="2700000" algn="tl">
                    <a:srgbClr val="000000">
                      <a:alpha val="43137"/>
                    </a:srgbClr>
                  </a:outerShdw>
                </a:effectLst>
                <a:latin typeface="Segoe UI" panose="020B0502040204020203" pitchFamily="34" charset="0"/>
                <a:ea typeface="Verdana" panose="020B0604030504040204" pitchFamily="34" charset="0"/>
                <a:cs typeface="Segoe UI" panose="020B0502040204020203" pitchFamily="34" charset="0"/>
              </a:rPr>
              <a:t>Time-efficient Range Detection in Commodity RFID Systems</a:t>
            </a:r>
          </a:p>
        </p:txBody>
      </p:sp>
      <p:sp>
        <p:nvSpPr>
          <p:cNvPr id="6" name="标题 2">
            <a:extLst>
              <a:ext uri="{FF2B5EF4-FFF2-40B4-BE49-F238E27FC236}">
                <a16:creationId xmlns:a16="http://schemas.microsoft.com/office/drawing/2014/main" id="{DCF51011-DC51-4A52-B036-699B6E8DDEB9}"/>
              </a:ext>
            </a:extLst>
          </p:cNvPr>
          <p:cNvSpPr txBox="1">
            <a:spLocks/>
          </p:cNvSpPr>
          <p:nvPr/>
        </p:nvSpPr>
        <p:spPr>
          <a:xfrm>
            <a:off x="2030308" y="4136339"/>
            <a:ext cx="8226628" cy="1000132"/>
          </a:xfrm>
          <a:prstGeom prst="rect">
            <a:avLst/>
          </a:prstGeom>
          <a:ln>
            <a:miter lim="800000"/>
            <a:headEnd/>
            <a:tailEnd/>
          </a:ln>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defRPr/>
            </a:pPr>
            <a:r>
              <a:rPr lang="en-US" altLang="zh-CN" sz="2800" b="1" dirty="0" err="1">
                <a:ln w="1905"/>
                <a:solidFill>
                  <a:schemeClr val="tx1">
                    <a:lumMod val="50000"/>
                    <a:lumOff val="50000"/>
                  </a:schemeClr>
                </a:solidFill>
                <a:latin typeface="+mn-lt"/>
                <a:ea typeface="Verdana" panose="020B0604030504040204" pitchFamily="34" charset="0"/>
                <a:cs typeface="EucrosiaUPC" panose="02020603050405020304" pitchFamily="18" charset="-34"/>
              </a:rPr>
              <a:t>Jia</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Liu, </a:t>
            </a:r>
            <a:r>
              <a:rPr lang="en-US" altLang="zh-CN" sz="2800" b="1" dirty="0">
                <a:ln w="1905"/>
                <a:solidFill>
                  <a:schemeClr val="accent1">
                    <a:lumMod val="75000"/>
                  </a:schemeClr>
                </a:solidFill>
                <a:ea typeface="Verdana" panose="020B0604030504040204" pitchFamily="34" charset="0"/>
                <a:cs typeface="EucrosiaUPC" panose="02020603050405020304" pitchFamily="18" charset="-34"/>
              </a:rPr>
              <a:t>Xingyu Chen</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a:t>
            </a:r>
            <a:r>
              <a:rPr lang="en-US" altLang="zh-CN" sz="2800" b="1" dirty="0" err="1">
                <a:ln w="1905"/>
                <a:solidFill>
                  <a:schemeClr val="tx1">
                    <a:lumMod val="50000"/>
                    <a:lumOff val="50000"/>
                  </a:schemeClr>
                </a:solidFill>
                <a:latin typeface="+mn-lt"/>
                <a:ea typeface="Verdana" panose="020B0604030504040204" pitchFamily="34" charset="0"/>
                <a:cs typeface="EucrosiaUPC" panose="02020603050405020304" pitchFamily="18" charset="-34"/>
              </a:rPr>
              <a:t>Haisong</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Liu, </a:t>
            </a:r>
            <a:r>
              <a:rPr lang="en-US" altLang="zh-CN" sz="2800" b="1" dirty="0" err="1">
                <a:ln w="1905"/>
                <a:solidFill>
                  <a:schemeClr val="tx1">
                    <a:lumMod val="50000"/>
                    <a:lumOff val="50000"/>
                  </a:schemeClr>
                </a:solidFill>
                <a:latin typeface="+mn-lt"/>
                <a:ea typeface="Verdana" panose="020B0604030504040204" pitchFamily="34" charset="0"/>
                <a:cs typeface="EucrosiaUPC" panose="02020603050405020304" pitchFamily="18" charset="-34"/>
              </a:rPr>
              <a:t>Hualin</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Gong, </a:t>
            </a:r>
            <a:r>
              <a:rPr lang="en-US" altLang="zh-CN" sz="2800" b="1" dirty="0" err="1">
                <a:ln w="1905"/>
                <a:solidFill>
                  <a:schemeClr val="tx1">
                    <a:lumMod val="50000"/>
                    <a:lumOff val="50000"/>
                  </a:schemeClr>
                </a:solidFill>
                <a:latin typeface="+mn-lt"/>
                <a:ea typeface="Verdana" panose="020B0604030504040204" pitchFamily="34" charset="0"/>
                <a:cs typeface="EucrosiaUPC" panose="02020603050405020304" pitchFamily="18" charset="-34"/>
              </a:rPr>
              <a:t>Yanyan</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Wang, </a:t>
            </a:r>
            <a:r>
              <a:rPr lang="en-US" altLang="zh-CN" sz="2800" b="1" dirty="0" err="1">
                <a:ln w="1905"/>
                <a:solidFill>
                  <a:schemeClr val="tx1">
                    <a:lumMod val="50000"/>
                    <a:lumOff val="50000"/>
                  </a:schemeClr>
                </a:solidFill>
                <a:latin typeface="+mn-lt"/>
                <a:ea typeface="Verdana" panose="020B0604030504040204" pitchFamily="34" charset="0"/>
                <a:cs typeface="EucrosiaUPC" panose="02020603050405020304" pitchFamily="18" charset="-34"/>
              </a:rPr>
              <a:t>Lijun</a:t>
            </a:r>
            <a:r>
              <a:rPr lang="en-US" altLang="zh-CN" sz="2800" b="1" dirty="0">
                <a:ln w="1905"/>
                <a:solidFill>
                  <a:schemeClr val="tx1">
                    <a:lumMod val="50000"/>
                    <a:lumOff val="50000"/>
                  </a:schemeClr>
                </a:solidFill>
                <a:latin typeface="+mn-lt"/>
                <a:ea typeface="Verdana" panose="020B0604030504040204" pitchFamily="34" charset="0"/>
                <a:cs typeface="EucrosiaUPC" panose="02020603050405020304" pitchFamily="18" charset="-34"/>
              </a:rPr>
              <a:t> Chen</a:t>
            </a:r>
          </a:p>
        </p:txBody>
      </p:sp>
    </p:spTree>
    <p:extLst>
      <p:ext uri="{BB962C8B-B14F-4D97-AF65-F5344CB8AC3E}">
        <p14:creationId xmlns:p14="http://schemas.microsoft.com/office/powerpoint/2010/main" val="25011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1549035" y="1560601"/>
            <a:ext cx="3832907" cy="748148"/>
            <a:chOff x="1219803" y="960914"/>
            <a:chExt cx="3832907" cy="748148"/>
          </a:xfrm>
        </p:grpSpPr>
        <p:grpSp>
          <p:nvGrpSpPr>
            <p:cNvPr id="8" name="组合 7"/>
            <p:cNvGrpSpPr/>
            <p:nvPr/>
          </p:nvGrpSpPr>
          <p:grpSpPr>
            <a:xfrm>
              <a:off x="1219803" y="960914"/>
              <a:ext cx="748147" cy="748148"/>
              <a:chOff x="7531331" y="1259522"/>
              <a:chExt cx="748147" cy="748148"/>
            </a:xfrm>
          </p:grpSpPr>
          <p:sp>
            <p:nvSpPr>
              <p:cNvPr id="9" name="Freeform 10"/>
              <p:cNvSpPr>
                <a:spLocks/>
              </p:cNvSpPr>
              <p:nvPr/>
            </p:nvSpPr>
            <p:spPr bwMode="auto">
              <a:xfrm>
                <a:off x="7531331" y="125952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475A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7631082" y="1292772"/>
                <a:ext cx="543739" cy="707886"/>
              </a:xfrm>
              <a:prstGeom prst="rect">
                <a:avLst/>
              </a:prstGeom>
              <a:noFill/>
            </p:spPr>
            <p:txBody>
              <a:bodyPr wrap="none" rtlCol="0">
                <a:spAutoFit/>
              </a:bodyPr>
              <a:lstStyle/>
              <a:p>
                <a:r>
                  <a:rPr lang="en-US" altLang="zh-CN" sz="4000" b="1" dirty="0">
                    <a:solidFill>
                      <a:srgbClr val="FFFFFF"/>
                    </a:solidFill>
                    <a:latin typeface="Agency FB" panose="020B0503020202020204" pitchFamily="34" charset="0"/>
                    <a:ea typeface="微软雅黑" panose="020B0503020204020204" pitchFamily="34" charset="-122"/>
                  </a:rPr>
                  <a:t>01</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0" name="文本框 19"/>
            <p:cNvSpPr txBox="1"/>
            <p:nvPr/>
          </p:nvSpPr>
          <p:spPr>
            <a:xfrm>
              <a:off x="2477966" y="1042600"/>
              <a:ext cx="2574744" cy="584775"/>
            </a:xfrm>
            <a:prstGeom prst="rect">
              <a:avLst/>
            </a:prstGeom>
            <a:noFill/>
          </p:spPr>
          <p:txBody>
            <a:bodyPr wrap="none" rtlCol="0">
              <a:spAutoFit/>
            </a:bodyPr>
            <a:lstStyle/>
            <a:p>
              <a:r>
                <a:rPr lang="en-US" altLang="zh-CN" sz="3200" b="1" dirty="0">
                  <a:solidFill>
                    <a:srgbClr val="0E71AA"/>
                  </a:solidFill>
                  <a:latin typeface="Arial" panose="020B0604020202020204" pitchFamily="34" charset="0"/>
                  <a:ea typeface="幼圆" panose="02010509060101010101" pitchFamily="49" charset="-122"/>
                  <a:cs typeface="Arial" panose="020B0604020202020204" pitchFamily="34" charset="0"/>
                </a:rPr>
                <a:t>Background</a:t>
              </a:r>
              <a:endParaRPr lang="zh-CN" altLang="en-US" sz="3200" b="1" dirty="0">
                <a:solidFill>
                  <a:srgbClr val="0E71AA"/>
                </a:solidFill>
                <a:latin typeface="Arial" panose="020B0604020202020204" pitchFamily="34" charset="0"/>
                <a:ea typeface="幼圆" panose="02010509060101010101" pitchFamily="49" charset="-122"/>
                <a:cs typeface="Arial" panose="020B0604020202020204" pitchFamily="34" charset="0"/>
              </a:endParaRPr>
            </a:p>
          </p:txBody>
        </p:sp>
      </p:grpSp>
      <p:grpSp>
        <p:nvGrpSpPr>
          <p:cNvPr id="83" name="组合 82"/>
          <p:cNvGrpSpPr/>
          <p:nvPr/>
        </p:nvGrpSpPr>
        <p:grpSpPr>
          <a:xfrm>
            <a:off x="1549035" y="2639019"/>
            <a:ext cx="4334648" cy="748148"/>
            <a:chOff x="1219801" y="2153824"/>
            <a:chExt cx="4334648" cy="748148"/>
          </a:xfrm>
        </p:grpSpPr>
        <p:grpSp>
          <p:nvGrpSpPr>
            <p:cNvPr id="11" name="组合 10"/>
            <p:cNvGrpSpPr/>
            <p:nvPr/>
          </p:nvGrpSpPr>
          <p:grpSpPr>
            <a:xfrm>
              <a:off x="1219801" y="2153824"/>
              <a:ext cx="748147" cy="748148"/>
              <a:chOff x="7531329" y="2452432"/>
              <a:chExt cx="748147" cy="748148"/>
            </a:xfrm>
          </p:grpSpPr>
          <p:sp>
            <p:nvSpPr>
              <p:cNvPr id="12"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07427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7578182" y="2472563"/>
                <a:ext cx="649537" cy="707886"/>
              </a:xfrm>
              <a:prstGeom prst="rect">
                <a:avLst/>
              </a:prstGeom>
              <a:noFill/>
            </p:spPr>
            <p:txBody>
              <a:bodyPr wrap="none" rtlCol="0">
                <a:spAutoFit/>
              </a:bodyPr>
              <a:lstStyle/>
              <a:p>
                <a:r>
                  <a:rPr lang="en-US" altLang="zh-CN" sz="4000" b="1" dirty="0">
                    <a:solidFill>
                      <a:srgbClr val="FFFFFF"/>
                    </a:solidFill>
                    <a:latin typeface="Agency FB" panose="020B0503020202020204" pitchFamily="34" charset="0"/>
                    <a:ea typeface="微软雅黑" panose="020B0503020204020204" pitchFamily="34" charset="-122"/>
                  </a:rPr>
                  <a:t>02</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1" name="文本框 20"/>
            <p:cNvSpPr txBox="1"/>
            <p:nvPr/>
          </p:nvSpPr>
          <p:spPr>
            <a:xfrm>
              <a:off x="2477966" y="2235510"/>
              <a:ext cx="3076483" cy="584775"/>
            </a:xfrm>
            <a:prstGeom prst="rect">
              <a:avLst/>
            </a:prstGeom>
            <a:noFill/>
          </p:spPr>
          <p:txBody>
            <a:bodyPr wrap="none" rtlCol="0">
              <a:spAutoFit/>
            </a:bodyPr>
            <a:lstStyle/>
            <a:p>
              <a:r>
                <a:rPr lang="en-US" altLang="zh-CN" sz="3200" b="1" dirty="0">
                  <a:solidFill>
                    <a:srgbClr val="074279"/>
                  </a:solidFill>
                  <a:latin typeface="Arial" panose="020B0604020202020204" pitchFamily="34" charset="0"/>
                  <a:ea typeface="幼圆" panose="02010509060101010101" pitchFamily="49" charset="-122"/>
                  <a:cs typeface="Arial" panose="020B0604020202020204" pitchFamily="34" charset="0"/>
                </a:rPr>
                <a:t>System design</a:t>
              </a:r>
              <a:endParaRPr lang="zh-CN" altLang="en-US" sz="3200" b="1" dirty="0">
                <a:solidFill>
                  <a:srgbClr val="074279"/>
                </a:solidFill>
                <a:latin typeface="Arial" panose="020B0604020202020204" pitchFamily="34" charset="0"/>
                <a:ea typeface="幼圆" panose="02010509060101010101" pitchFamily="49" charset="-122"/>
                <a:cs typeface="Arial" panose="020B0604020202020204" pitchFamily="34" charset="0"/>
              </a:endParaRPr>
            </a:p>
          </p:txBody>
        </p:sp>
      </p:grpSp>
      <p:grpSp>
        <p:nvGrpSpPr>
          <p:cNvPr id="82" name="组合 81"/>
          <p:cNvGrpSpPr/>
          <p:nvPr/>
        </p:nvGrpSpPr>
        <p:grpSpPr>
          <a:xfrm>
            <a:off x="1549035" y="3717437"/>
            <a:ext cx="3513911" cy="748148"/>
            <a:chOff x="1219801" y="3346734"/>
            <a:chExt cx="3513911" cy="748148"/>
          </a:xfrm>
        </p:grpSpPr>
        <p:grpSp>
          <p:nvGrpSpPr>
            <p:cNvPr id="14" name="组合 13"/>
            <p:cNvGrpSpPr/>
            <p:nvPr/>
          </p:nvGrpSpPr>
          <p:grpSpPr>
            <a:xfrm>
              <a:off x="1219801" y="3346734"/>
              <a:ext cx="748147" cy="748148"/>
              <a:chOff x="7531329" y="3645342"/>
              <a:chExt cx="748147" cy="748148"/>
            </a:xfrm>
          </p:grpSpPr>
          <p:sp>
            <p:nvSpPr>
              <p:cNvPr id="15" name="Freeform 10"/>
              <p:cNvSpPr>
                <a:spLocks/>
              </p:cNvSpPr>
              <p:nvPr/>
            </p:nvSpPr>
            <p:spPr bwMode="auto">
              <a:xfrm>
                <a:off x="7531329" y="364534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475A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文本框 15"/>
              <p:cNvSpPr txBox="1"/>
              <p:nvPr/>
            </p:nvSpPr>
            <p:spPr>
              <a:xfrm>
                <a:off x="7582166" y="3665473"/>
                <a:ext cx="659155" cy="707886"/>
              </a:xfrm>
              <a:prstGeom prst="rect">
                <a:avLst/>
              </a:prstGeom>
              <a:noFill/>
            </p:spPr>
            <p:txBody>
              <a:bodyPr wrap="none" rtlCol="0">
                <a:spAutoFit/>
              </a:bodyPr>
              <a:lstStyle/>
              <a:p>
                <a:r>
                  <a:rPr lang="en-US" altLang="zh-CN" sz="4000" b="1" dirty="0">
                    <a:solidFill>
                      <a:srgbClr val="FFFFFF"/>
                    </a:solidFill>
                    <a:latin typeface="Agency FB" panose="020B0503020202020204" pitchFamily="34" charset="0"/>
                    <a:ea typeface="微软雅黑" panose="020B0503020204020204" pitchFamily="34" charset="-122"/>
                  </a:rPr>
                  <a:t>03</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2" name="文本框 21"/>
            <p:cNvSpPr txBox="1"/>
            <p:nvPr/>
          </p:nvSpPr>
          <p:spPr>
            <a:xfrm>
              <a:off x="2477966" y="3427684"/>
              <a:ext cx="2255746" cy="584775"/>
            </a:xfrm>
            <a:prstGeom prst="rect">
              <a:avLst/>
            </a:prstGeom>
            <a:noFill/>
          </p:spPr>
          <p:txBody>
            <a:bodyPr wrap="none" rtlCol="0">
              <a:spAutoFit/>
            </a:bodyPr>
            <a:lstStyle/>
            <a:p>
              <a:r>
                <a:rPr lang="en-US" altLang="zh-CN" sz="3200" b="1" dirty="0">
                  <a:solidFill>
                    <a:srgbClr val="1475AE"/>
                  </a:solidFill>
                  <a:latin typeface="Arial" panose="020B0604020202020204" pitchFamily="34" charset="0"/>
                  <a:ea typeface="幼圆" panose="02010509060101010101" pitchFamily="49" charset="-122"/>
                  <a:cs typeface="Arial" panose="020B0604020202020204" pitchFamily="34" charset="0"/>
                </a:rPr>
                <a:t>Evaluation</a:t>
              </a:r>
            </a:p>
          </p:txBody>
        </p:sp>
      </p:grpSp>
      <p:grpSp>
        <p:nvGrpSpPr>
          <p:cNvPr id="81" name="组合 80"/>
          <p:cNvGrpSpPr/>
          <p:nvPr/>
        </p:nvGrpSpPr>
        <p:grpSpPr>
          <a:xfrm>
            <a:off x="1549035" y="4795855"/>
            <a:ext cx="3662991" cy="748148"/>
            <a:chOff x="1219801" y="4539644"/>
            <a:chExt cx="3662991" cy="748148"/>
          </a:xfrm>
        </p:grpSpPr>
        <p:grpSp>
          <p:nvGrpSpPr>
            <p:cNvPr id="17" name="组合 16"/>
            <p:cNvGrpSpPr/>
            <p:nvPr/>
          </p:nvGrpSpPr>
          <p:grpSpPr>
            <a:xfrm>
              <a:off x="1219801" y="4539644"/>
              <a:ext cx="748147" cy="748148"/>
              <a:chOff x="7531329" y="4838252"/>
              <a:chExt cx="748147" cy="748148"/>
            </a:xfrm>
          </p:grpSpPr>
          <p:sp>
            <p:nvSpPr>
              <p:cNvPr id="18" name="Freeform 10"/>
              <p:cNvSpPr>
                <a:spLocks/>
              </p:cNvSpPr>
              <p:nvPr/>
            </p:nvSpPr>
            <p:spPr bwMode="auto">
              <a:xfrm>
                <a:off x="7531329" y="483825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07427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文本框 18"/>
              <p:cNvSpPr txBox="1"/>
              <p:nvPr/>
            </p:nvSpPr>
            <p:spPr>
              <a:xfrm>
                <a:off x="7585189" y="4858383"/>
                <a:ext cx="659155" cy="707886"/>
              </a:xfrm>
              <a:prstGeom prst="rect">
                <a:avLst/>
              </a:prstGeom>
              <a:noFill/>
            </p:spPr>
            <p:txBody>
              <a:bodyPr wrap="none" rtlCol="0">
                <a:spAutoFit/>
              </a:bodyPr>
              <a:lstStyle/>
              <a:p>
                <a:r>
                  <a:rPr lang="en-US" altLang="zh-CN" sz="4000" b="1" dirty="0">
                    <a:solidFill>
                      <a:srgbClr val="FFFFFF"/>
                    </a:solidFill>
                    <a:latin typeface="Agency FB" panose="020B0503020202020204" pitchFamily="34" charset="0"/>
                    <a:ea typeface="微软雅黑" panose="020B0503020204020204" pitchFamily="34" charset="-122"/>
                  </a:rPr>
                  <a:t>04</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3" name="文本框 22"/>
            <p:cNvSpPr txBox="1"/>
            <p:nvPr/>
          </p:nvSpPr>
          <p:spPr>
            <a:xfrm>
              <a:off x="2468348" y="4608819"/>
              <a:ext cx="2414444" cy="584775"/>
            </a:xfrm>
            <a:prstGeom prst="rect">
              <a:avLst/>
            </a:prstGeom>
            <a:noFill/>
          </p:spPr>
          <p:txBody>
            <a:bodyPr wrap="none" rtlCol="0">
              <a:spAutoFit/>
            </a:bodyPr>
            <a:lstStyle/>
            <a:p>
              <a:r>
                <a:rPr lang="en-US" altLang="zh-CN" sz="3200" b="1" dirty="0">
                  <a:solidFill>
                    <a:srgbClr val="074279"/>
                  </a:solidFill>
                  <a:latin typeface="Arial" panose="020B0604020202020204" pitchFamily="34" charset="0"/>
                  <a:ea typeface="幼圆" panose="02010509060101010101" pitchFamily="49" charset="-122"/>
                  <a:cs typeface="Arial" panose="020B0604020202020204" pitchFamily="34" charset="0"/>
                </a:rPr>
                <a:t>Conclusion</a:t>
              </a:r>
              <a:endParaRPr lang="zh-CN" altLang="en-US" sz="3200" b="1" dirty="0">
                <a:solidFill>
                  <a:srgbClr val="074279"/>
                </a:solidFill>
                <a:latin typeface="Arial" panose="020B0604020202020204" pitchFamily="34" charset="0"/>
                <a:ea typeface="幼圆" panose="02010509060101010101" pitchFamily="49" charset="-122"/>
                <a:cs typeface="Arial" panose="020B0604020202020204" pitchFamily="34" charset="0"/>
              </a:endParaRPr>
            </a:p>
          </p:txBody>
        </p:sp>
      </p:grpSp>
      <p:pic>
        <p:nvPicPr>
          <p:cNvPr id="24" name="图片 23"/>
          <p:cNvPicPr>
            <a:picLocks noChangeAspect="1"/>
          </p:cNvPicPr>
          <p:nvPr/>
        </p:nvPicPr>
        <p:blipFill>
          <a:blip r:embed="rId3">
            <a:duotone>
              <a:prstClr val="black"/>
              <a:schemeClr val="accent5">
                <a:tint val="45000"/>
                <a:satMod val="400000"/>
              </a:schemeClr>
            </a:duotone>
          </a:blip>
          <a:stretch>
            <a:fillRect/>
          </a:stretch>
        </p:blipFill>
        <p:spPr>
          <a:xfrm flipH="1">
            <a:off x="8244230" y="0"/>
            <a:ext cx="3947770" cy="4851400"/>
          </a:xfrm>
          <a:prstGeom prst="rect">
            <a:avLst/>
          </a:prstGeom>
        </p:spPr>
      </p:pic>
      <p:sp>
        <p:nvSpPr>
          <p:cNvPr id="51" name="文本框 50"/>
          <p:cNvSpPr txBox="1"/>
          <p:nvPr/>
        </p:nvSpPr>
        <p:spPr>
          <a:xfrm rot="5400000">
            <a:off x="5705825" y="2443872"/>
            <a:ext cx="2952796" cy="923330"/>
          </a:xfrm>
          <a:prstGeom prst="rect">
            <a:avLst/>
          </a:prstGeom>
          <a:noFill/>
        </p:spPr>
        <p:txBody>
          <a:bodyPr wrap="none" rtlCol="0">
            <a:spAutoFit/>
            <a:scene3d>
              <a:camera prst="orthographicFront"/>
              <a:lightRig rig="threePt" dir="t"/>
            </a:scene3d>
            <a:sp3d contourW="12700"/>
          </a:bodyPr>
          <a:lstStyle/>
          <a:p>
            <a:r>
              <a:rPr lang="en-US" altLang="zh-CN" sz="5400" b="1" dirty="0">
                <a:solidFill>
                  <a:srgbClr val="074279"/>
                </a:solidFill>
              </a:rPr>
              <a:t>CONTENT</a:t>
            </a:r>
            <a:endParaRPr lang="zh-CN" altLang="en-US" sz="5400" b="1" dirty="0">
              <a:solidFill>
                <a:srgbClr val="074279"/>
              </a:solidFill>
            </a:endParaRPr>
          </a:p>
        </p:txBody>
      </p:sp>
    </p:spTree>
    <p:extLst>
      <p:ext uri="{BB962C8B-B14F-4D97-AF65-F5344CB8AC3E}">
        <p14:creationId xmlns:p14="http://schemas.microsoft.com/office/powerpoint/2010/main" val="127070241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577652" y="1473378"/>
            <a:ext cx="7758014" cy="4826058"/>
          </a:xfrm>
          <a:prstGeom prst="roundRect">
            <a:avLst/>
          </a:prstGeom>
          <a:solidFill>
            <a:schemeClr val="bg1"/>
          </a:solidFill>
          <a:ln w="38100" cap="flat">
            <a:solidFill>
              <a:srgbClr val="07427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027873" y="482910"/>
            <a:ext cx="518400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4" name="组合 3"/>
          <p:cNvGrpSpPr/>
          <p:nvPr/>
        </p:nvGrpSpPr>
        <p:grpSpPr>
          <a:xfrm>
            <a:off x="3342506" y="4214125"/>
            <a:ext cx="1565750" cy="1951780"/>
            <a:chOff x="4554666" y="3556343"/>
            <a:chExt cx="1703203" cy="2084433"/>
          </a:xfrm>
        </p:grpSpPr>
        <p:pic>
          <p:nvPicPr>
            <p:cNvPr id="61" name="图片 60"/>
            <p:cNvPicPr>
              <a:picLocks noChangeAspect="1"/>
            </p:cNvPicPr>
            <p:nvPr/>
          </p:nvPicPr>
          <p:blipFill rotWithShape="1">
            <a:blip r:embed="rId4" cstate="print">
              <a:extLst>
                <a:ext uri="{28A0092B-C50C-407E-A947-70E740481C1C}">
                  <a14:useLocalDpi xmlns:a14="http://schemas.microsoft.com/office/drawing/2010/main" val="0"/>
                </a:ext>
              </a:extLst>
            </a:blip>
            <a:srcRect l="17797" t="-572" r="15507" b="572"/>
            <a:stretch/>
          </p:blipFill>
          <p:spPr>
            <a:xfrm>
              <a:off x="4554666" y="3556343"/>
              <a:ext cx="1703203" cy="1703203"/>
            </a:xfrm>
            <a:prstGeom prst="rect">
              <a:avLst/>
            </a:prstGeom>
            <a:ln>
              <a:noFill/>
            </a:ln>
          </p:spPr>
        </p:pic>
        <p:sp>
          <p:nvSpPr>
            <p:cNvPr id="72" name="文本框 71"/>
            <p:cNvSpPr txBox="1"/>
            <p:nvPr/>
          </p:nvSpPr>
          <p:spPr>
            <a:xfrm>
              <a:off x="4660702" y="5117556"/>
              <a:ext cx="1491130" cy="523220"/>
            </a:xfrm>
            <a:prstGeom prst="rect">
              <a:avLst/>
            </a:prstGeom>
            <a:noFill/>
          </p:spPr>
          <p:txBody>
            <a:bodyPr wrap="square" rtlCol="0">
              <a:spAutoFit/>
            </a:bodyPr>
            <a:lstStyle>
              <a:defPPr>
                <a:defRPr lang="zh-CN"/>
              </a:defPPr>
              <a:lvl1pPr>
                <a:defRPr sz="2800">
                  <a:solidFill>
                    <a:schemeClr val="tx1">
                      <a:lumMod val="75000"/>
                      <a:lumOff val="25000"/>
                    </a:schemeClr>
                  </a:solidFill>
                  <a:latin typeface="Open Sans" panose="020B0606030504020204" pitchFamily="34" charset="0"/>
                  <a:ea typeface="微软雅黑" panose="020B0503020204020204" pitchFamily="34" charset="-122"/>
                </a:defRPr>
              </a:lvl1pPr>
            </a:lstStyle>
            <a:p>
              <a:r>
                <a:rPr lang="en-US" altLang="zh-CN" b="1" dirty="0">
                  <a:solidFill>
                    <a:srgbClr val="585E79"/>
                  </a:solidFill>
                  <a:latin typeface="Calibri" panose="020F0502020204030204" pitchFamily="34" charset="0"/>
                </a:rPr>
                <a:t>Reader</a:t>
              </a:r>
              <a:endParaRPr lang="zh-CN" altLang="en-US" b="1" dirty="0">
                <a:solidFill>
                  <a:srgbClr val="585E79"/>
                </a:solidFill>
                <a:latin typeface="Calibri" panose="020F0502020204030204" pitchFamily="34" charset="0"/>
              </a:endParaRPr>
            </a:p>
          </p:txBody>
        </p:sp>
      </p:grpSp>
      <p:grpSp>
        <p:nvGrpSpPr>
          <p:cNvPr id="64" name="组合 63"/>
          <p:cNvGrpSpPr/>
          <p:nvPr/>
        </p:nvGrpSpPr>
        <p:grpSpPr>
          <a:xfrm rot="14746091">
            <a:off x="5405085" y="2238850"/>
            <a:ext cx="1756044" cy="1918529"/>
            <a:chOff x="6127699" y="1311325"/>
            <a:chExt cx="1058611" cy="1178030"/>
          </a:xfrm>
        </p:grpSpPr>
        <p:sp>
          <p:nvSpPr>
            <p:cNvPr id="65" name="弧形 64"/>
            <p:cNvSpPr/>
            <p:nvPr/>
          </p:nvSpPr>
          <p:spPr>
            <a:xfrm rot="13444516">
              <a:off x="6479121" y="1650995"/>
              <a:ext cx="479523" cy="445927"/>
            </a:xfrm>
            <a:prstGeom prst="arc">
              <a:avLst/>
            </a:prstGeom>
            <a:noFill/>
            <a:ln w="25400">
              <a:solidFill>
                <a:srgbClr val="3E5C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6" name="弧形 65"/>
            <p:cNvSpPr/>
            <p:nvPr/>
          </p:nvSpPr>
          <p:spPr>
            <a:xfrm rot="13444516">
              <a:off x="6362180" y="1592960"/>
              <a:ext cx="634123" cy="577642"/>
            </a:xfrm>
            <a:prstGeom prst="arc">
              <a:avLst/>
            </a:prstGeom>
            <a:noFill/>
            <a:ln w="25400">
              <a:solidFill>
                <a:srgbClr val="3E5C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7" name="弧形 66"/>
            <p:cNvSpPr/>
            <p:nvPr/>
          </p:nvSpPr>
          <p:spPr>
            <a:xfrm rot="13597696">
              <a:off x="6225883" y="1516298"/>
              <a:ext cx="867803" cy="762767"/>
            </a:xfrm>
            <a:prstGeom prst="arc">
              <a:avLst/>
            </a:prstGeom>
            <a:noFill/>
            <a:ln w="25400">
              <a:solidFill>
                <a:srgbClr val="3E5C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8" name="弧形 67"/>
            <p:cNvSpPr/>
            <p:nvPr/>
          </p:nvSpPr>
          <p:spPr>
            <a:xfrm rot="13528382">
              <a:off x="6067990" y="1371034"/>
              <a:ext cx="1178030" cy="1058611"/>
            </a:xfrm>
            <a:prstGeom prst="arc">
              <a:avLst/>
            </a:prstGeom>
            <a:noFill/>
            <a:ln w="25400">
              <a:solidFill>
                <a:srgbClr val="3E5C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9" name="任意多边形 68"/>
          <p:cNvSpPr/>
          <p:nvPr/>
        </p:nvSpPr>
        <p:spPr>
          <a:xfrm>
            <a:off x="2221434" y="2389897"/>
            <a:ext cx="1142424" cy="3110174"/>
          </a:xfrm>
          <a:custGeom>
            <a:avLst/>
            <a:gdLst>
              <a:gd name="connsiteX0" fmla="*/ 0 w 1524000"/>
              <a:gd name="connsiteY0" fmla="*/ 98789 h 3641813"/>
              <a:gd name="connsiteX1" fmla="*/ 1371600 w 1524000"/>
              <a:gd name="connsiteY1" fmla="*/ 431298 h 3641813"/>
              <a:gd name="connsiteX2" fmla="*/ 27709 w 1524000"/>
              <a:gd name="connsiteY2" fmla="*/ 3520862 h 3641813"/>
              <a:gd name="connsiteX3" fmla="*/ 1524000 w 1524000"/>
              <a:gd name="connsiteY3" fmla="*/ 3063662 h 3641813"/>
              <a:gd name="connsiteX4" fmla="*/ 1524000 w 1524000"/>
              <a:gd name="connsiteY4" fmla="*/ 3063662 h 3641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3641813">
                <a:moveTo>
                  <a:pt x="0" y="98789"/>
                </a:moveTo>
                <a:cubicBezTo>
                  <a:pt x="683491" y="-20129"/>
                  <a:pt x="1366982" y="-139047"/>
                  <a:pt x="1371600" y="431298"/>
                </a:cubicBezTo>
                <a:cubicBezTo>
                  <a:pt x="1376218" y="1001643"/>
                  <a:pt x="2309" y="3082135"/>
                  <a:pt x="27709" y="3520862"/>
                </a:cubicBezTo>
                <a:cubicBezTo>
                  <a:pt x="53109" y="3959589"/>
                  <a:pt x="1524000" y="3063662"/>
                  <a:pt x="1524000" y="3063662"/>
                </a:cubicBezTo>
                <a:lnTo>
                  <a:pt x="1524000" y="3063662"/>
                </a:lnTo>
              </a:path>
            </a:pathLst>
          </a:custGeom>
          <a:noFill/>
          <a:ln w="25400">
            <a:solidFill>
              <a:srgbClr val="3E5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4210075" y="2934950"/>
            <a:ext cx="1250160" cy="1457603"/>
          </a:xfrm>
          <a:custGeom>
            <a:avLst/>
            <a:gdLst>
              <a:gd name="connsiteX0" fmla="*/ 1399309 w 1399309"/>
              <a:gd name="connsiteY0" fmla="*/ 0 h 1510145"/>
              <a:gd name="connsiteX1" fmla="*/ 429491 w 1399309"/>
              <a:gd name="connsiteY1" fmla="*/ 374072 h 1510145"/>
              <a:gd name="connsiteX2" fmla="*/ 0 w 1399309"/>
              <a:gd name="connsiteY2" fmla="*/ 1510145 h 1510145"/>
              <a:gd name="connsiteX3" fmla="*/ 0 w 1399309"/>
              <a:gd name="connsiteY3" fmla="*/ 1510145 h 1510145"/>
            </a:gdLst>
            <a:ahLst/>
            <a:cxnLst>
              <a:cxn ang="0">
                <a:pos x="connsiteX0" y="connsiteY0"/>
              </a:cxn>
              <a:cxn ang="0">
                <a:pos x="connsiteX1" y="connsiteY1"/>
              </a:cxn>
              <a:cxn ang="0">
                <a:pos x="connsiteX2" y="connsiteY2"/>
              </a:cxn>
              <a:cxn ang="0">
                <a:pos x="connsiteX3" y="connsiteY3"/>
              </a:cxn>
            </a:cxnLst>
            <a:rect l="l" t="t" r="r" b="b"/>
            <a:pathLst>
              <a:path w="1399309" h="1510145">
                <a:moveTo>
                  <a:pt x="1399309" y="0"/>
                </a:moveTo>
                <a:cubicBezTo>
                  <a:pt x="1031009" y="61190"/>
                  <a:pt x="662709" y="122381"/>
                  <a:pt x="429491" y="374072"/>
                </a:cubicBezTo>
                <a:cubicBezTo>
                  <a:pt x="196273" y="625763"/>
                  <a:pt x="0" y="1510145"/>
                  <a:pt x="0" y="1510145"/>
                </a:cubicBezTo>
                <a:lnTo>
                  <a:pt x="0" y="1510145"/>
                </a:lnTo>
              </a:path>
            </a:pathLst>
          </a:custGeom>
          <a:noFill/>
          <a:ln w="25400">
            <a:solidFill>
              <a:srgbClr val="3E5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924438" y="2240055"/>
            <a:ext cx="1665131" cy="2170411"/>
            <a:chOff x="2070234" y="1425534"/>
            <a:chExt cx="1811308" cy="2317923"/>
          </a:xfrm>
        </p:grpSpPr>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2252" y="1425534"/>
              <a:ext cx="1709289" cy="1709289"/>
            </a:xfrm>
            <a:prstGeom prst="rect">
              <a:avLst/>
            </a:prstGeom>
          </p:spPr>
        </p:pic>
        <p:sp>
          <p:nvSpPr>
            <p:cNvPr id="71" name="文本框 70"/>
            <p:cNvSpPr txBox="1"/>
            <p:nvPr/>
          </p:nvSpPr>
          <p:spPr>
            <a:xfrm>
              <a:off x="2070234" y="3220237"/>
              <a:ext cx="1811308" cy="523220"/>
            </a:xfrm>
            <a:prstGeom prst="rect">
              <a:avLst/>
            </a:prstGeom>
            <a:noFill/>
          </p:spPr>
          <p:txBody>
            <a:bodyPr wrap="square" rtlCol="0">
              <a:spAutoFit/>
            </a:bodyPr>
            <a:lstStyle>
              <a:defPPr>
                <a:defRPr lang="zh-CN"/>
              </a:defPPr>
              <a:lvl1pPr>
                <a:defRPr sz="2800">
                  <a:solidFill>
                    <a:schemeClr val="tx1">
                      <a:lumMod val="75000"/>
                      <a:lumOff val="25000"/>
                    </a:schemeClr>
                  </a:solidFill>
                  <a:latin typeface="Open Sans" panose="020B0606030504020204" pitchFamily="34" charset="0"/>
                  <a:ea typeface="微软雅黑" panose="020B0503020204020204" pitchFamily="34" charset="-122"/>
                </a:defRPr>
              </a:lvl1pPr>
            </a:lstStyle>
            <a:p>
              <a:r>
                <a:rPr lang="en-US" altLang="zh-CN" b="1" dirty="0">
                  <a:solidFill>
                    <a:srgbClr val="585E79"/>
                  </a:solidFill>
                  <a:latin typeface="Calibri" panose="020F0502020204030204" pitchFamily="34" charset="0"/>
                </a:rPr>
                <a:t>Computer</a:t>
              </a:r>
              <a:endParaRPr lang="zh-CN" altLang="en-US" b="1" dirty="0">
                <a:solidFill>
                  <a:srgbClr val="585E79"/>
                </a:solidFill>
                <a:latin typeface="Calibri" panose="020F0502020204030204" pitchFamily="34" charset="0"/>
              </a:endParaRPr>
            </a:p>
          </p:txBody>
        </p:sp>
      </p:grpSp>
      <p:sp>
        <p:nvSpPr>
          <p:cNvPr id="73" name="文本框 72"/>
          <p:cNvSpPr txBox="1"/>
          <p:nvPr/>
        </p:nvSpPr>
        <p:spPr>
          <a:xfrm>
            <a:off x="4399859" y="3009249"/>
            <a:ext cx="735428" cy="345828"/>
          </a:xfrm>
          <a:prstGeom prst="rect">
            <a:avLst/>
          </a:prstGeom>
          <a:noFill/>
        </p:spPr>
        <p:txBody>
          <a:bodyPr wrap="square" rtlCol="0">
            <a:spAutoFit/>
          </a:bodyPr>
          <a:lstStyle>
            <a:defPPr>
              <a:defRPr lang="zh-CN"/>
            </a:defPPr>
            <a:lvl1pPr>
              <a:defRPr sz="2800">
                <a:solidFill>
                  <a:schemeClr val="tx1">
                    <a:lumMod val="75000"/>
                    <a:lumOff val="25000"/>
                  </a:schemeClr>
                </a:solidFill>
                <a:latin typeface="Open Sans" panose="020B0606030504020204" pitchFamily="34" charset="0"/>
                <a:ea typeface="微软雅黑" panose="020B0503020204020204" pitchFamily="34" charset="-122"/>
              </a:defRPr>
            </a:lvl1pPr>
          </a:lstStyle>
          <a:p>
            <a:endParaRPr lang="zh-CN" altLang="en-US" sz="1800" b="1" dirty="0">
              <a:solidFill>
                <a:srgbClr val="585E79"/>
              </a:solidFill>
              <a:latin typeface="Calibri" panose="020F0502020204030204" pitchFamily="34" charset="0"/>
            </a:endParaRPr>
          </a:p>
        </p:txBody>
      </p:sp>
      <p:pic>
        <p:nvPicPr>
          <p:cNvPr id="62" name="图片 61"/>
          <p:cNvPicPr>
            <a:picLocks noChangeAspect="1"/>
          </p:cNvPicPr>
          <p:nvPr/>
        </p:nvPicPr>
        <p:blipFill rotWithShape="1">
          <a:blip r:embed="rId6" cstate="print">
            <a:extLst>
              <a:ext uri="{28A0092B-C50C-407E-A947-70E740481C1C}">
                <a14:useLocalDpi xmlns:a14="http://schemas.microsoft.com/office/drawing/2010/main" val="0"/>
              </a:ext>
            </a:extLst>
          </a:blip>
          <a:srcRect l="9429" t="-190" r="4857" b="14476"/>
          <a:stretch/>
        </p:blipFill>
        <p:spPr>
          <a:xfrm rot="18865192" flipH="1" flipV="1">
            <a:off x="5234506" y="1782914"/>
            <a:ext cx="1594368" cy="1565315"/>
          </a:xfrm>
          <a:prstGeom prst="rect">
            <a:avLst/>
          </a:prstGeom>
          <a:ln>
            <a:noFill/>
          </a:ln>
        </p:spPr>
      </p:pic>
      <p:sp>
        <p:nvSpPr>
          <p:cNvPr id="74" name="文本框 73"/>
          <p:cNvSpPr txBox="1"/>
          <p:nvPr/>
        </p:nvSpPr>
        <p:spPr>
          <a:xfrm>
            <a:off x="5460236" y="1506949"/>
            <a:ext cx="1549178" cy="489922"/>
          </a:xfrm>
          <a:prstGeom prst="rect">
            <a:avLst/>
          </a:prstGeom>
          <a:noFill/>
        </p:spPr>
        <p:txBody>
          <a:bodyPr wrap="square" rtlCol="0">
            <a:spAutoFit/>
          </a:bodyPr>
          <a:lstStyle>
            <a:defPPr>
              <a:defRPr lang="zh-CN"/>
            </a:defPPr>
            <a:lvl1pPr>
              <a:defRPr sz="2800">
                <a:solidFill>
                  <a:schemeClr val="tx1">
                    <a:lumMod val="75000"/>
                    <a:lumOff val="25000"/>
                  </a:schemeClr>
                </a:solidFill>
                <a:latin typeface="Open Sans" panose="020B0606030504020204" pitchFamily="34" charset="0"/>
                <a:ea typeface="微软雅黑" panose="020B0503020204020204" pitchFamily="34" charset="-122"/>
              </a:defRPr>
            </a:lvl1pPr>
          </a:lstStyle>
          <a:p>
            <a:r>
              <a:rPr lang="en-US" altLang="zh-CN" b="1" dirty="0">
                <a:solidFill>
                  <a:srgbClr val="585E79"/>
                </a:solidFill>
                <a:latin typeface="Calibri" panose="020F0502020204030204" pitchFamily="34" charset="0"/>
              </a:rPr>
              <a:t>Antenna</a:t>
            </a:r>
            <a:endParaRPr lang="zh-CN" altLang="en-US" b="1" dirty="0">
              <a:solidFill>
                <a:srgbClr val="585E79"/>
              </a:solidFill>
              <a:latin typeface="Calibri" panose="020F0502020204030204" pitchFamily="34" charset="0"/>
            </a:endParaRPr>
          </a:p>
        </p:txBody>
      </p:sp>
      <p:grpSp>
        <p:nvGrpSpPr>
          <p:cNvPr id="6" name="组合 5"/>
          <p:cNvGrpSpPr/>
          <p:nvPr/>
        </p:nvGrpSpPr>
        <p:grpSpPr>
          <a:xfrm>
            <a:off x="6484139" y="4161949"/>
            <a:ext cx="1681210" cy="2003956"/>
            <a:chOff x="8415126" y="3993369"/>
            <a:chExt cx="1828800" cy="2140155"/>
          </a:xfrm>
        </p:grpSpPr>
        <p:pic>
          <p:nvPicPr>
            <p:cNvPr id="63" name="图片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15126" y="3993369"/>
              <a:ext cx="1828800" cy="1828800"/>
            </a:xfrm>
            <a:prstGeom prst="rect">
              <a:avLst/>
            </a:prstGeom>
          </p:spPr>
        </p:pic>
        <p:sp>
          <p:nvSpPr>
            <p:cNvPr id="75" name="文本框 74"/>
            <p:cNvSpPr txBox="1"/>
            <p:nvPr/>
          </p:nvSpPr>
          <p:spPr>
            <a:xfrm>
              <a:off x="8830491" y="5610304"/>
              <a:ext cx="799990" cy="523220"/>
            </a:xfrm>
            <a:prstGeom prst="rect">
              <a:avLst/>
            </a:prstGeom>
            <a:noFill/>
          </p:spPr>
          <p:txBody>
            <a:bodyPr wrap="square" rtlCol="0">
              <a:spAutoFit/>
            </a:bodyPr>
            <a:lstStyle>
              <a:defPPr>
                <a:defRPr lang="zh-CN"/>
              </a:defPPr>
              <a:lvl1pPr>
                <a:defRPr sz="2800">
                  <a:solidFill>
                    <a:schemeClr val="tx1">
                      <a:lumMod val="75000"/>
                      <a:lumOff val="25000"/>
                    </a:schemeClr>
                  </a:solidFill>
                  <a:latin typeface="Open Sans" panose="020B0606030504020204" pitchFamily="34" charset="0"/>
                  <a:ea typeface="微软雅黑" panose="020B0503020204020204" pitchFamily="34" charset="-122"/>
                </a:defRPr>
              </a:lvl1pPr>
            </a:lstStyle>
            <a:p>
              <a:r>
                <a:rPr lang="en-US" altLang="zh-CN" b="1" dirty="0">
                  <a:solidFill>
                    <a:srgbClr val="585E79"/>
                  </a:solidFill>
                  <a:latin typeface="Calibri" panose="020F0502020204030204" pitchFamily="34" charset="0"/>
                </a:rPr>
                <a:t>Tag</a:t>
              </a:r>
              <a:endParaRPr lang="zh-CN" altLang="en-US" b="1" dirty="0">
                <a:solidFill>
                  <a:srgbClr val="585E79"/>
                </a:solidFill>
                <a:latin typeface="Calibri" panose="020F0502020204030204" pitchFamily="34" charset="0"/>
              </a:endParaRPr>
            </a:p>
          </p:txBody>
        </p:sp>
      </p:grpSp>
      <p:sp>
        <p:nvSpPr>
          <p:cNvPr id="79" name="Shape 893"/>
          <p:cNvSpPr txBox="1">
            <a:spLocks/>
          </p:cNvSpPr>
          <p:nvPr/>
        </p:nvSpPr>
        <p:spPr>
          <a:xfrm>
            <a:off x="8433944" y="339296"/>
            <a:ext cx="326021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What is RFID?</a:t>
            </a:r>
          </a:p>
        </p:txBody>
      </p:sp>
      <p:sp>
        <p:nvSpPr>
          <p:cNvPr id="80"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grpSp>
        <p:nvGrpSpPr>
          <p:cNvPr id="17" name="组合 16"/>
          <p:cNvGrpSpPr/>
          <p:nvPr/>
        </p:nvGrpSpPr>
        <p:grpSpPr>
          <a:xfrm>
            <a:off x="8916588" y="1639048"/>
            <a:ext cx="2701172" cy="2043687"/>
            <a:chOff x="9069920" y="1577767"/>
            <a:chExt cx="2701172" cy="2043687"/>
          </a:xfrm>
        </p:grpSpPr>
        <p:pic>
          <p:nvPicPr>
            <p:cNvPr id="82" name="Picture 8" descr="rfid-ticketing-technolog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69920" y="1577767"/>
              <a:ext cx="2701172" cy="164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9069920" y="3209587"/>
              <a:ext cx="2701172" cy="411867"/>
            </a:xfrm>
            <a:prstGeom prst="rect">
              <a:avLst/>
            </a:prstGeom>
            <a:solidFill>
              <a:srgbClr val="0E46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Access Control</a:t>
              </a:r>
              <a:endParaRPr lang="zh-CN" altLang="en-US" sz="2800" dirty="0"/>
            </a:p>
          </p:txBody>
        </p:sp>
      </p:grpSp>
      <p:grpSp>
        <p:nvGrpSpPr>
          <p:cNvPr id="18" name="组合 17"/>
          <p:cNvGrpSpPr/>
          <p:nvPr/>
        </p:nvGrpSpPr>
        <p:grpSpPr>
          <a:xfrm>
            <a:off x="8913176" y="4079367"/>
            <a:ext cx="2705685" cy="2151348"/>
            <a:chOff x="9066508" y="4018086"/>
            <a:chExt cx="2705685" cy="2151348"/>
          </a:xfrm>
        </p:grpSpPr>
        <p:pic>
          <p:nvPicPr>
            <p:cNvPr id="81" name="Picture 10" descr="Avery-Dennison-RFID-for-supply-chain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5483" b="5966"/>
            <a:stretch/>
          </p:blipFill>
          <p:spPr bwMode="auto">
            <a:xfrm>
              <a:off x="9069920" y="4018086"/>
              <a:ext cx="2702273" cy="1619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矩形 82"/>
            <p:cNvSpPr/>
            <p:nvPr/>
          </p:nvSpPr>
          <p:spPr>
            <a:xfrm>
              <a:off x="9066508" y="5605229"/>
              <a:ext cx="2701172" cy="564205"/>
            </a:xfrm>
            <a:prstGeom prst="rect">
              <a:avLst/>
            </a:prstGeom>
            <a:solidFill>
              <a:srgbClr val="0E46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 Supply Chain</a:t>
              </a:r>
              <a:endParaRPr lang="zh-CN" altLang="en-US" sz="2800" dirty="0"/>
            </a:p>
          </p:txBody>
        </p:sp>
      </p:grpSp>
      <p:sp>
        <p:nvSpPr>
          <p:cNvPr id="21" name="燕尾形 20"/>
          <p:cNvSpPr/>
          <p:nvPr/>
        </p:nvSpPr>
        <p:spPr>
          <a:xfrm>
            <a:off x="8399166" y="2476824"/>
            <a:ext cx="453921" cy="748373"/>
          </a:xfrm>
          <a:prstGeom prst="chevron">
            <a:avLst/>
          </a:prstGeom>
          <a:solidFill>
            <a:srgbClr val="074279"/>
          </a:solidFill>
          <a:ln>
            <a:solidFill>
              <a:srgbClr val="0742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燕尾形 83"/>
          <p:cNvSpPr/>
          <p:nvPr/>
        </p:nvSpPr>
        <p:spPr>
          <a:xfrm>
            <a:off x="8399166" y="4769108"/>
            <a:ext cx="453921" cy="748373"/>
          </a:xfrm>
          <a:prstGeom prst="chevron">
            <a:avLst/>
          </a:prstGeom>
          <a:solidFill>
            <a:srgbClr val="074279"/>
          </a:solidFill>
          <a:ln>
            <a:solidFill>
              <a:srgbClr val="0742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对角圆角矩形 6"/>
          <p:cNvSpPr/>
          <p:nvPr/>
        </p:nvSpPr>
        <p:spPr>
          <a:xfrm>
            <a:off x="577652" y="1455407"/>
            <a:ext cx="2194424" cy="601007"/>
          </a:xfrm>
          <a:prstGeom prst="round2DiagRect">
            <a:avLst/>
          </a:prstGeom>
          <a:solidFill>
            <a:srgbClr val="0742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RFID System</a:t>
            </a:r>
            <a:endParaRPr lang="zh-CN" altLang="en-US" sz="2800" dirty="0"/>
          </a:p>
        </p:txBody>
      </p:sp>
    </p:spTree>
    <p:extLst>
      <p:ext uri="{BB962C8B-B14F-4D97-AF65-F5344CB8AC3E}">
        <p14:creationId xmlns:p14="http://schemas.microsoft.com/office/powerpoint/2010/main" val="152477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tail Inventory Management Optimization with Mobile Scanning | Anyline"/>
          <p:cNvPicPr>
            <a:picLocks noChangeAspect="1" noChangeArrowheads="1"/>
          </p:cNvPicPr>
          <p:nvPr/>
        </p:nvPicPr>
        <p:blipFill rotWithShape="1">
          <a:blip r:embed="rId3">
            <a:extLst>
              <a:ext uri="{28A0092B-C50C-407E-A947-70E740481C1C}">
                <a14:useLocalDpi xmlns:a14="http://schemas.microsoft.com/office/drawing/2010/main" val="0"/>
              </a:ext>
            </a:extLst>
          </a:blip>
          <a:srcRect t="6994" b="13599"/>
          <a:stretch/>
        </p:blipFill>
        <p:spPr bwMode="auto">
          <a:xfrm>
            <a:off x="1180790" y="2332565"/>
            <a:ext cx="5553224" cy="357425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 Detection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Background</a:t>
            </a:r>
            <a:endParaRPr lang="zh-CN" altLang="en-US" sz="3600" dirty="0">
              <a:solidFill>
                <a:schemeClr val="bg1"/>
              </a:solidFill>
              <a:latin typeface="Arial"/>
              <a:ea typeface="微软雅黑"/>
            </a:endParaRPr>
          </a:p>
        </p:txBody>
      </p:sp>
      <p:sp>
        <p:nvSpPr>
          <p:cNvPr id="4" name="等腰三角形 3"/>
          <p:cNvSpPr/>
          <p:nvPr/>
        </p:nvSpPr>
        <p:spPr>
          <a:xfrm rot="5400000" flipH="1">
            <a:off x="5776394" y="2814636"/>
            <a:ext cx="447675" cy="438150"/>
          </a:xfrm>
          <a:prstGeom prst="triangle">
            <a:avLst/>
          </a:prstGeom>
          <a:solidFill>
            <a:srgbClr val="0A447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flipH="1">
            <a:off x="6285803" y="2814635"/>
            <a:ext cx="447675" cy="438150"/>
          </a:xfrm>
          <a:prstGeom prst="triangle">
            <a:avLst/>
          </a:prstGeom>
          <a:solidFill>
            <a:srgbClr val="0A447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91340" y="2814634"/>
            <a:ext cx="447675" cy="438150"/>
          </a:xfrm>
          <a:prstGeom prst="triangle">
            <a:avLst/>
          </a:prstGeom>
          <a:solidFill>
            <a:srgbClr val="0A447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4053" y="4193117"/>
            <a:ext cx="453941" cy="465797"/>
          </a:xfrm>
          <a:prstGeom prst="rect">
            <a:avLst/>
          </a:prstGeom>
          <a:ln w="38100">
            <a:solidFill>
              <a:srgbClr val="C00000"/>
            </a:solidFill>
          </a:ln>
        </p:spPr>
      </p:pic>
      <p:grpSp>
        <p:nvGrpSpPr>
          <p:cNvPr id="33" name="组合 32"/>
          <p:cNvGrpSpPr/>
          <p:nvPr/>
        </p:nvGrpSpPr>
        <p:grpSpPr>
          <a:xfrm>
            <a:off x="2316722" y="3931736"/>
            <a:ext cx="1267331" cy="261391"/>
            <a:chOff x="2150202" y="5857875"/>
            <a:chExt cx="1289381" cy="276225"/>
          </a:xfrm>
        </p:grpSpPr>
        <p:cxnSp>
          <p:nvCxnSpPr>
            <p:cNvPr id="11" name="直接连接符 10"/>
            <p:cNvCxnSpPr/>
            <p:nvPr/>
          </p:nvCxnSpPr>
          <p:spPr>
            <a:xfrm>
              <a:off x="3105150" y="5857875"/>
              <a:ext cx="334433" cy="276225"/>
            </a:xfrm>
            <a:prstGeom prst="line">
              <a:avLst/>
            </a:prstGeom>
            <a:ln w="38100">
              <a:solidFill>
                <a:srgbClr val="C00000"/>
              </a:solidFill>
              <a:headEnd type="oval" w="sm" len="sm"/>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150202" y="5857875"/>
              <a:ext cx="95494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2316722" y="3533273"/>
            <a:ext cx="932898" cy="369332"/>
          </a:xfrm>
          <a:prstGeom prst="rect">
            <a:avLst/>
          </a:prstGeom>
          <a:solidFill>
            <a:schemeClr val="bg1"/>
          </a:solidFill>
        </p:spPr>
        <p:txBody>
          <a:bodyPr wrap="square" rtlCol="0">
            <a:spAutoFit/>
          </a:bodyPr>
          <a:lstStyle/>
          <a:p>
            <a:pPr algn="ctr"/>
            <a:r>
              <a:rPr lang="en-US" altLang="zh-CN" b="1" dirty="0">
                <a:solidFill>
                  <a:srgbClr val="C00000"/>
                </a:solidFill>
              </a:rPr>
              <a:t>Tag</a:t>
            </a:r>
            <a:endParaRPr lang="zh-CN" altLang="en-US" b="1" dirty="0">
              <a:solidFill>
                <a:srgbClr val="C00000"/>
              </a:solidFill>
            </a:endParaRPr>
          </a:p>
        </p:txBody>
      </p:sp>
      <p:grpSp>
        <p:nvGrpSpPr>
          <p:cNvPr id="2" name="组合 1">
            <a:extLst>
              <a:ext uri="{FF2B5EF4-FFF2-40B4-BE49-F238E27FC236}">
                <a16:creationId xmlns:a16="http://schemas.microsoft.com/office/drawing/2014/main" id="{38E56E52-3E65-4A7D-8709-E1844099856A}"/>
              </a:ext>
            </a:extLst>
          </p:cNvPr>
          <p:cNvGrpSpPr/>
          <p:nvPr/>
        </p:nvGrpSpPr>
        <p:grpSpPr>
          <a:xfrm>
            <a:off x="1061322" y="1498874"/>
            <a:ext cx="12377145" cy="461665"/>
            <a:chOff x="1061322" y="1498874"/>
            <a:chExt cx="12377145" cy="461665"/>
          </a:xfrm>
        </p:grpSpPr>
        <p:sp>
          <p:nvSpPr>
            <p:cNvPr id="47" name="矩形 46">
              <a:extLst>
                <a:ext uri="{FF2B5EF4-FFF2-40B4-BE49-F238E27FC236}">
                  <a16:creationId xmlns:a16="http://schemas.microsoft.com/office/drawing/2014/main" id="{CB8A593D-5E22-4183-80F9-183BB45EB93D}"/>
                </a:ext>
              </a:extLst>
            </p:cNvPr>
            <p:cNvSpPr/>
            <p:nvPr/>
          </p:nvSpPr>
          <p:spPr>
            <a:xfrm>
              <a:off x="1582340" y="1498874"/>
              <a:ext cx="11856127" cy="461665"/>
            </a:xfrm>
            <a:prstGeom prst="rect">
              <a:avLst/>
            </a:prstGeom>
          </p:spPr>
          <p:txBody>
            <a:bodyPr wrap="square">
              <a:spAutoFit/>
            </a:bodyPr>
            <a:lstStyle/>
            <a:p>
              <a:pPr algn="l"/>
              <a:r>
                <a:rPr lang="en-US" altLang="zh-CN" sz="2400" b="1" dirty="0">
                  <a:solidFill>
                    <a:srgbClr val="002060"/>
                  </a:solidFill>
                  <a:latin typeface="Arial" panose="020B0604020202020204" pitchFamily="34" charset="0"/>
                  <a:cs typeface="Arial" panose="020B0604020202020204" pitchFamily="34" charset="0"/>
                </a:rPr>
                <a:t>Collect tags with data between an upper and lower boundary</a:t>
              </a:r>
              <a:endParaRPr lang="zh-CN" altLang="en-US" sz="2400" b="1" dirty="0">
                <a:solidFill>
                  <a:srgbClr val="002060"/>
                </a:solidFill>
                <a:latin typeface="Arial" panose="020B0604020202020204" pitchFamily="34" charset="0"/>
                <a:cs typeface="Arial" panose="020B0604020202020204" pitchFamily="34" charset="0"/>
              </a:endParaRPr>
            </a:p>
          </p:txBody>
        </p:sp>
        <p:pic>
          <p:nvPicPr>
            <p:cNvPr id="48" name="图片 47">
              <a:extLst>
                <a:ext uri="{FF2B5EF4-FFF2-40B4-BE49-F238E27FC236}">
                  <a16:creationId xmlns:a16="http://schemas.microsoft.com/office/drawing/2014/main" id="{9EC55724-C102-44ED-974C-CDDBD63A05C7}"/>
                </a:ext>
              </a:extLst>
            </p:cNvPr>
            <p:cNvPicPr>
              <a:picLocks noChangeAspect="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61322" y="1505090"/>
              <a:ext cx="449232" cy="449232"/>
            </a:xfrm>
            <a:prstGeom prst="rect">
              <a:avLst/>
            </a:prstGeom>
          </p:spPr>
        </p:pic>
        <p:pic>
          <p:nvPicPr>
            <p:cNvPr id="49" name="图片 48">
              <a:extLst>
                <a:ext uri="{FF2B5EF4-FFF2-40B4-BE49-F238E27FC236}">
                  <a16:creationId xmlns:a16="http://schemas.microsoft.com/office/drawing/2014/main" id="{73CE2CC9-06B9-4BF1-ADF4-E2E6B129E218}"/>
                </a:ext>
              </a:extLst>
            </p:cNvPr>
            <p:cNvPicPr>
              <a:picLocks noChangeAspect="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rot="10800000">
              <a:off x="10609660" y="1505090"/>
              <a:ext cx="449232" cy="449232"/>
            </a:xfrm>
            <a:prstGeom prst="rect">
              <a:avLst/>
            </a:prstGeom>
          </p:spPr>
        </p:pic>
      </p:grpSp>
      <p:grpSp>
        <p:nvGrpSpPr>
          <p:cNvPr id="40" name="组合 39"/>
          <p:cNvGrpSpPr/>
          <p:nvPr/>
        </p:nvGrpSpPr>
        <p:grpSpPr>
          <a:xfrm>
            <a:off x="7520360" y="2809871"/>
            <a:ext cx="3527205" cy="1315508"/>
            <a:chOff x="7630426" y="2332567"/>
            <a:chExt cx="3527205" cy="1315508"/>
          </a:xfrm>
        </p:grpSpPr>
        <p:sp>
          <p:nvSpPr>
            <p:cNvPr id="6" name="矩形 5"/>
            <p:cNvSpPr/>
            <p:nvPr/>
          </p:nvSpPr>
          <p:spPr>
            <a:xfrm>
              <a:off x="7630426" y="2332567"/>
              <a:ext cx="3527205" cy="1315508"/>
            </a:xfrm>
            <a:prstGeom prst="rect">
              <a:avLst/>
            </a:prstGeom>
            <a:solidFill>
              <a:schemeClr val="bg1"/>
            </a:solidFill>
            <a:ln w="34925">
              <a:solidFill>
                <a:srgbClr val="2C65A7"/>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7" name="圆角矩形 6"/>
            <p:cNvSpPr/>
            <p:nvPr/>
          </p:nvSpPr>
          <p:spPr>
            <a:xfrm>
              <a:off x="7716681" y="2409823"/>
              <a:ext cx="2369035"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2000" b="1" dirty="0">
                  <a:solidFill>
                    <a:schemeClr val="tx1"/>
                  </a:solidFill>
                </a:rPr>
                <a:t>Tag information: </a:t>
              </a:r>
              <a:endParaRPr lang="zh-CN" altLang="en-US" sz="2000" b="1" dirty="0">
                <a:solidFill>
                  <a:schemeClr val="tx1"/>
                </a:solidFill>
              </a:endParaRPr>
            </a:p>
          </p:txBody>
        </p:sp>
        <p:sp>
          <p:nvSpPr>
            <p:cNvPr id="52" name="圆角矩形 51"/>
            <p:cNvSpPr/>
            <p:nvPr/>
          </p:nvSpPr>
          <p:spPr>
            <a:xfrm>
              <a:off x="7716681" y="2762433"/>
              <a:ext cx="3291679"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2000" b="1" dirty="0">
                  <a:solidFill>
                    <a:schemeClr val="tx1"/>
                  </a:solidFill>
                </a:rPr>
                <a:t>ID </a:t>
              </a:r>
              <a:r>
                <a:rPr lang="zh-CN" altLang="en-US" sz="2000" b="1" dirty="0">
                  <a:solidFill>
                    <a:schemeClr val="tx1"/>
                  </a:solidFill>
                </a:rPr>
                <a:t>：</a:t>
              </a:r>
              <a:r>
                <a:rPr lang="en-US" altLang="zh-CN" sz="2000" b="1" dirty="0">
                  <a:solidFill>
                    <a:schemeClr val="tx1"/>
                  </a:solidFill>
                </a:rPr>
                <a:t>FFFE 2131</a:t>
              </a:r>
              <a:endParaRPr lang="zh-CN" altLang="en-US" sz="2000" b="1" dirty="0">
                <a:solidFill>
                  <a:schemeClr val="tx1"/>
                </a:solidFill>
              </a:endParaRPr>
            </a:p>
          </p:txBody>
        </p:sp>
        <p:sp>
          <p:nvSpPr>
            <p:cNvPr id="53" name="圆角矩形 52"/>
            <p:cNvSpPr/>
            <p:nvPr/>
          </p:nvSpPr>
          <p:spPr>
            <a:xfrm>
              <a:off x="7716681" y="3115042"/>
              <a:ext cx="3179919"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b="1" dirty="0">
                  <a:solidFill>
                    <a:schemeClr val="tx1"/>
                  </a:solidFill>
                </a:rPr>
                <a:t>Expiration date</a:t>
              </a:r>
              <a:r>
                <a:rPr lang="zh-CN" altLang="en-US" b="1" dirty="0">
                  <a:solidFill>
                    <a:schemeClr val="tx1"/>
                  </a:solidFill>
                </a:rPr>
                <a:t>：</a:t>
              </a:r>
              <a:r>
                <a:rPr lang="en-US" altLang="zh-CN" b="1" dirty="0">
                  <a:solidFill>
                    <a:srgbClr val="C00000"/>
                  </a:solidFill>
                </a:rPr>
                <a:t>06\05\2020</a:t>
              </a:r>
              <a:endParaRPr lang="zh-CN" altLang="en-US" sz="2000" b="1" dirty="0">
                <a:solidFill>
                  <a:srgbClr val="C00000"/>
                </a:solidFill>
              </a:endParaRPr>
            </a:p>
          </p:txBody>
        </p:sp>
      </p:grpSp>
      <p:sp>
        <p:nvSpPr>
          <p:cNvPr id="56" name="Rounded Rectangular Callout 16"/>
          <p:cNvSpPr/>
          <p:nvPr/>
        </p:nvSpPr>
        <p:spPr>
          <a:xfrm>
            <a:off x="7873648" y="4227507"/>
            <a:ext cx="2820627" cy="840655"/>
          </a:xfrm>
          <a:prstGeom prst="wedgeRoundRectCallout">
            <a:avLst>
              <a:gd name="adj1" fmla="val -21593"/>
              <a:gd name="adj2" fmla="val -80156"/>
              <a:gd name="adj3" fmla="val 16667"/>
            </a:avLst>
          </a:prstGeom>
          <a:solidFill>
            <a:srgbClr val="C00000"/>
          </a:solidFill>
          <a:ln w="12700" cap="flat">
            <a:no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US" altLang="zh-CN" sz="2000" b="1" dirty="0">
                <a:solidFill>
                  <a:schemeClr val="bg1"/>
                </a:solidFill>
              </a:rPr>
              <a:t>Detect products past their expiration date.</a:t>
            </a:r>
          </a:p>
        </p:txBody>
      </p:sp>
    </p:spTree>
    <p:extLst>
      <p:ext uri="{BB962C8B-B14F-4D97-AF65-F5344CB8AC3E}">
        <p14:creationId xmlns:p14="http://schemas.microsoft.com/office/powerpoint/2010/main" val="2681154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7220"/>
          <a:stretch/>
        </p:blipFill>
        <p:spPr>
          <a:xfrm>
            <a:off x="1167896" y="2332565"/>
            <a:ext cx="5560820" cy="3574253"/>
          </a:xfrm>
          <a:prstGeom prst="rect">
            <a:avLst/>
          </a:prstGeom>
        </p:spPr>
      </p:pic>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 Detection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Background</a:t>
            </a:r>
            <a:endParaRPr lang="zh-CN" altLang="en-US" sz="3600" dirty="0">
              <a:solidFill>
                <a:schemeClr val="bg1"/>
              </a:solidFill>
              <a:latin typeface="Arial"/>
              <a:ea typeface="微软雅黑"/>
            </a:endParaRPr>
          </a:p>
        </p:txBody>
      </p:sp>
      <p:sp>
        <p:nvSpPr>
          <p:cNvPr id="4" name="等腰三角形 3"/>
          <p:cNvSpPr/>
          <p:nvPr/>
        </p:nvSpPr>
        <p:spPr>
          <a:xfrm rot="5400000" flipH="1">
            <a:off x="5776394" y="2814636"/>
            <a:ext cx="447675" cy="438150"/>
          </a:xfrm>
          <a:prstGeom prst="triangle">
            <a:avLst/>
          </a:prstGeom>
          <a:solidFill>
            <a:srgbClr val="0A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flipH="1">
            <a:off x="6285803" y="2814635"/>
            <a:ext cx="447675" cy="438150"/>
          </a:xfrm>
          <a:prstGeom prst="triangle">
            <a:avLst/>
          </a:prstGeom>
          <a:solidFill>
            <a:srgbClr val="0A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91340" y="2814634"/>
            <a:ext cx="447675" cy="438150"/>
          </a:xfrm>
          <a:prstGeom prst="triangle">
            <a:avLst/>
          </a:prstGeom>
          <a:solidFill>
            <a:srgbClr val="0A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7466367" y="2750966"/>
            <a:ext cx="3527205" cy="1315508"/>
            <a:chOff x="7630426" y="2332567"/>
            <a:chExt cx="3527205" cy="1315508"/>
          </a:xfrm>
        </p:grpSpPr>
        <p:sp>
          <p:nvSpPr>
            <p:cNvPr id="6" name="矩形 5"/>
            <p:cNvSpPr/>
            <p:nvPr/>
          </p:nvSpPr>
          <p:spPr>
            <a:xfrm>
              <a:off x="7630426" y="2332567"/>
              <a:ext cx="3527205" cy="1315508"/>
            </a:xfrm>
            <a:prstGeom prst="rect">
              <a:avLst/>
            </a:prstGeom>
            <a:solidFill>
              <a:schemeClr val="bg1"/>
            </a:solidFill>
            <a:ln w="34925">
              <a:solidFill>
                <a:srgbClr val="2C65A7"/>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7" name="圆角矩形 6"/>
            <p:cNvSpPr/>
            <p:nvPr/>
          </p:nvSpPr>
          <p:spPr>
            <a:xfrm>
              <a:off x="7716681" y="2409823"/>
              <a:ext cx="2369035"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2000" b="1" dirty="0">
                  <a:solidFill>
                    <a:schemeClr val="tx1"/>
                  </a:solidFill>
                </a:rPr>
                <a:t>Tag information: </a:t>
              </a:r>
              <a:endParaRPr lang="zh-CN" altLang="en-US" sz="2000" b="1" dirty="0">
                <a:solidFill>
                  <a:schemeClr val="tx1"/>
                </a:solidFill>
              </a:endParaRPr>
            </a:p>
          </p:txBody>
        </p:sp>
        <p:sp>
          <p:nvSpPr>
            <p:cNvPr id="52" name="圆角矩形 51"/>
            <p:cNvSpPr/>
            <p:nvPr/>
          </p:nvSpPr>
          <p:spPr>
            <a:xfrm>
              <a:off x="7716681" y="2762433"/>
              <a:ext cx="3291679"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2000" b="1" dirty="0">
                  <a:solidFill>
                    <a:schemeClr val="tx1"/>
                  </a:solidFill>
                </a:rPr>
                <a:t>ID </a:t>
              </a:r>
              <a:r>
                <a:rPr lang="zh-CN" altLang="en-US" sz="2000" b="1" dirty="0">
                  <a:solidFill>
                    <a:schemeClr val="tx1"/>
                  </a:solidFill>
                </a:rPr>
                <a:t>：</a:t>
              </a:r>
              <a:r>
                <a:rPr lang="en-US" altLang="zh-CN" sz="2000" b="1" dirty="0">
                  <a:solidFill>
                    <a:schemeClr val="tx1"/>
                  </a:solidFill>
                </a:rPr>
                <a:t>F2FE 2001</a:t>
              </a:r>
              <a:endParaRPr lang="zh-CN" altLang="en-US" sz="2000" b="1" dirty="0">
                <a:solidFill>
                  <a:schemeClr val="tx1"/>
                </a:solidFill>
              </a:endParaRPr>
            </a:p>
          </p:txBody>
        </p:sp>
        <p:sp>
          <p:nvSpPr>
            <p:cNvPr id="53" name="圆角矩形 52"/>
            <p:cNvSpPr/>
            <p:nvPr/>
          </p:nvSpPr>
          <p:spPr>
            <a:xfrm>
              <a:off x="7716681" y="3115042"/>
              <a:ext cx="3141654" cy="4000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b="1" dirty="0">
                  <a:solidFill>
                    <a:schemeClr val="tx1"/>
                  </a:solidFill>
                </a:rPr>
                <a:t>Temperature</a:t>
              </a:r>
              <a:r>
                <a:rPr lang="zh-CN" altLang="en-US" b="1" dirty="0">
                  <a:solidFill>
                    <a:schemeClr val="tx1"/>
                  </a:solidFill>
                </a:rPr>
                <a:t>：</a:t>
              </a:r>
              <a:r>
                <a:rPr lang="en-US" altLang="zh-CN" b="1" dirty="0">
                  <a:solidFill>
                    <a:srgbClr val="C00000"/>
                  </a:solidFill>
                </a:rPr>
                <a:t>62</a:t>
              </a:r>
              <a:r>
                <a:rPr lang="zh-CN" altLang="en-US" sz="1400" b="1" dirty="0">
                  <a:solidFill>
                    <a:srgbClr val="C00000"/>
                  </a:solidFill>
                </a:rPr>
                <a:t>℃</a:t>
              </a:r>
              <a:endParaRPr lang="zh-CN" altLang="en-US" sz="1600" b="1" dirty="0">
                <a:solidFill>
                  <a:srgbClr val="C00000"/>
                </a:solidFill>
              </a:endParaRPr>
            </a:p>
          </p:txBody>
        </p:sp>
      </p:grpSp>
      <p:sp>
        <p:nvSpPr>
          <p:cNvPr id="56" name="Rounded Rectangular Callout 16"/>
          <p:cNvSpPr/>
          <p:nvPr/>
        </p:nvSpPr>
        <p:spPr>
          <a:xfrm>
            <a:off x="8072215" y="4225434"/>
            <a:ext cx="2503177" cy="840655"/>
          </a:xfrm>
          <a:prstGeom prst="wedgeRoundRectCallout">
            <a:avLst>
              <a:gd name="adj1" fmla="val -21593"/>
              <a:gd name="adj2" fmla="val -80156"/>
              <a:gd name="adj3" fmla="val 16667"/>
            </a:avLst>
          </a:prstGeom>
          <a:solidFill>
            <a:srgbClr val="C00000"/>
          </a:solidFill>
          <a:ln w="12700" cap="flat">
            <a:no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US" altLang="zh-CN" sz="2000" b="1" dirty="0">
                <a:solidFill>
                  <a:schemeClr val="bg1"/>
                </a:solidFill>
              </a:rPr>
              <a:t>Detect unusual temperature levels.</a:t>
            </a: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1653" y="4959154"/>
            <a:ext cx="212467" cy="218016"/>
          </a:xfrm>
          <a:prstGeom prst="rect">
            <a:avLst/>
          </a:prstGeom>
          <a:ln w="38100">
            <a:solidFill>
              <a:srgbClr val="2C65A7"/>
            </a:solidFill>
          </a:ln>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1003" y="5189673"/>
            <a:ext cx="212467" cy="218016"/>
          </a:xfrm>
          <a:prstGeom prst="rect">
            <a:avLst/>
          </a:prstGeom>
          <a:ln w="38100">
            <a:solidFill>
              <a:srgbClr val="2C65A7"/>
            </a:solidFill>
          </a:ln>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2653" y="3683362"/>
            <a:ext cx="212467" cy="218016"/>
          </a:xfrm>
          <a:prstGeom prst="rect">
            <a:avLst/>
          </a:prstGeom>
          <a:ln w="38100">
            <a:solidFill>
              <a:srgbClr val="C00000"/>
            </a:solidFill>
          </a:ln>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2252" y="4538826"/>
            <a:ext cx="212467" cy="218016"/>
          </a:xfrm>
          <a:prstGeom prst="rect">
            <a:avLst/>
          </a:prstGeom>
          <a:ln w="38100">
            <a:solidFill>
              <a:srgbClr val="2C65A7"/>
            </a:solidFill>
          </a:ln>
        </p:spPr>
      </p:pic>
      <p:sp>
        <p:nvSpPr>
          <p:cNvPr id="3" name="矩形 2"/>
          <p:cNvSpPr/>
          <p:nvPr/>
        </p:nvSpPr>
        <p:spPr>
          <a:xfrm>
            <a:off x="5139281" y="5038357"/>
            <a:ext cx="598241" cy="369332"/>
          </a:xfrm>
          <a:prstGeom prst="rect">
            <a:avLst/>
          </a:prstGeom>
        </p:spPr>
        <p:txBody>
          <a:bodyPr wrap="none">
            <a:spAutoFit/>
          </a:bodyPr>
          <a:lstStyle/>
          <a:p>
            <a:r>
              <a:rPr lang="en-US" altLang="zh-CN" b="1" dirty="0">
                <a:solidFill>
                  <a:srgbClr val="2C65A7"/>
                </a:solidFill>
              </a:rPr>
              <a:t>27</a:t>
            </a:r>
            <a:r>
              <a:rPr lang="zh-CN" altLang="en-US" sz="1400" b="1" dirty="0">
                <a:solidFill>
                  <a:srgbClr val="2C65A7"/>
                </a:solidFill>
              </a:rPr>
              <a:t>℃</a:t>
            </a:r>
            <a:endParaRPr lang="zh-CN" altLang="en-US" sz="1600" b="1" dirty="0">
              <a:solidFill>
                <a:srgbClr val="2C65A7"/>
              </a:solidFill>
            </a:endParaRPr>
          </a:p>
        </p:txBody>
      </p:sp>
      <p:sp>
        <p:nvSpPr>
          <p:cNvPr id="37" name="矩形 36"/>
          <p:cNvSpPr/>
          <p:nvPr/>
        </p:nvSpPr>
        <p:spPr>
          <a:xfrm>
            <a:off x="1584309" y="4168602"/>
            <a:ext cx="598241" cy="369332"/>
          </a:xfrm>
          <a:prstGeom prst="rect">
            <a:avLst/>
          </a:prstGeom>
        </p:spPr>
        <p:txBody>
          <a:bodyPr wrap="none">
            <a:spAutoFit/>
          </a:bodyPr>
          <a:lstStyle/>
          <a:p>
            <a:r>
              <a:rPr lang="en-US" altLang="zh-CN" b="1" dirty="0">
                <a:solidFill>
                  <a:srgbClr val="2C65A7"/>
                </a:solidFill>
              </a:rPr>
              <a:t>23</a:t>
            </a:r>
            <a:r>
              <a:rPr lang="zh-CN" altLang="en-US" sz="1400" b="1" dirty="0">
                <a:solidFill>
                  <a:srgbClr val="2C65A7"/>
                </a:solidFill>
              </a:rPr>
              <a:t>℃</a:t>
            </a:r>
            <a:endParaRPr lang="zh-CN" altLang="en-US" sz="1600" b="1" dirty="0">
              <a:solidFill>
                <a:srgbClr val="2C65A7"/>
              </a:solidFill>
            </a:endParaRPr>
          </a:p>
        </p:txBody>
      </p:sp>
      <p:sp>
        <p:nvSpPr>
          <p:cNvPr id="38" name="矩形 37"/>
          <p:cNvSpPr/>
          <p:nvPr/>
        </p:nvSpPr>
        <p:spPr>
          <a:xfrm>
            <a:off x="2172252" y="3180832"/>
            <a:ext cx="598241" cy="369332"/>
          </a:xfrm>
          <a:prstGeom prst="rect">
            <a:avLst/>
          </a:prstGeom>
        </p:spPr>
        <p:txBody>
          <a:bodyPr wrap="none">
            <a:spAutoFit/>
          </a:bodyPr>
          <a:lstStyle/>
          <a:p>
            <a:r>
              <a:rPr lang="en-US" altLang="zh-CN" b="1" dirty="0">
                <a:solidFill>
                  <a:srgbClr val="FF0000"/>
                </a:solidFill>
              </a:rPr>
              <a:t>62</a:t>
            </a:r>
            <a:r>
              <a:rPr lang="zh-CN" altLang="en-US" sz="1400" b="1" dirty="0">
                <a:solidFill>
                  <a:srgbClr val="FF0000"/>
                </a:solidFill>
              </a:rPr>
              <a:t>℃</a:t>
            </a:r>
            <a:endParaRPr lang="zh-CN" altLang="en-US" sz="1600" b="1" dirty="0">
              <a:solidFill>
                <a:srgbClr val="FF0000"/>
              </a:solidFill>
            </a:endParaRPr>
          </a:p>
        </p:txBody>
      </p:sp>
      <p:sp>
        <p:nvSpPr>
          <p:cNvPr id="41" name="矩形 40"/>
          <p:cNvSpPr/>
          <p:nvPr/>
        </p:nvSpPr>
        <p:spPr>
          <a:xfrm>
            <a:off x="3921656" y="4645762"/>
            <a:ext cx="598241" cy="369332"/>
          </a:xfrm>
          <a:prstGeom prst="rect">
            <a:avLst/>
          </a:prstGeom>
        </p:spPr>
        <p:txBody>
          <a:bodyPr wrap="none">
            <a:spAutoFit/>
          </a:bodyPr>
          <a:lstStyle/>
          <a:p>
            <a:r>
              <a:rPr lang="en-US" altLang="zh-CN" b="1" dirty="0">
                <a:solidFill>
                  <a:srgbClr val="2C65A7"/>
                </a:solidFill>
              </a:rPr>
              <a:t>24</a:t>
            </a:r>
            <a:r>
              <a:rPr lang="zh-CN" altLang="en-US" sz="1400" b="1" dirty="0">
                <a:solidFill>
                  <a:srgbClr val="2C65A7"/>
                </a:solidFill>
              </a:rPr>
              <a:t>℃</a:t>
            </a:r>
            <a:endParaRPr lang="zh-CN" altLang="en-US" sz="1600" b="1" dirty="0">
              <a:solidFill>
                <a:srgbClr val="2C65A7"/>
              </a:solidFill>
            </a:endParaRPr>
          </a:p>
        </p:txBody>
      </p:sp>
      <p:grpSp>
        <p:nvGrpSpPr>
          <p:cNvPr id="33" name="组合 32">
            <a:extLst>
              <a:ext uri="{FF2B5EF4-FFF2-40B4-BE49-F238E27FC236}">
                <a16:creationId xmlns:a16="http://schemas.microsoft.com/office/drawing/2014/main" id="{09B4959C-7B4F-46CF-9DC7-1E6184920965}"/>
              </a:ext>
            </a:extLst>
          </p:cNvPr>
          <p:cNvGrpSpPr/>
          <p:nvPr/>
        </p:nvGrpSpPr>
        <p:grpSpPr>
          <a:xfrm>
            <a:off x="1061322" y="1498874"/>
            <a:ext cx="12377145" cy="461665"/>
            <a:chOff x="1061322" y="1498874"/>
            <a:chExt cx="12377145" cy="461665"/>
          </a:xfrm>
        </p:grpSpPr>
        <p:sp>
          <p:nvSpPr>
            <p:cNvPr id="34" name="矩形 33">
              <a:extLst>
                <a:ext uri="{FF2B5EF4-FFF2-40B4-BE49-F238E27FC236}">
                  <a16:creationId xmlns:a16="http://schemas.microsoft.com/office/drawing/2014/main" id="{515C8A44-1008-456D-87DC-9625562BB2BC}"/>
                </a:ext>
              </a:extLst>
            </p:cNvPr>
            <p:cNvSpPr/>
            <p:nvPr/>
          </p:nvSpPr>
          <p:spPr>
            <a:xfrm>
              <a:off x="1582340" y="1498874"/>
              <a:ext cx="11856127" cy="461665"/>
            </a:xfrm>
            <a:prstGeom prst="rect">
              <a:avLst/>
            </a:prstGeom>
          </p:spPr>
          <p:txBody>
            <a:bodyPr wrap="square">
              <a:spAutoFit/>
            </a:bodyPr>
            <a:lstStyle/>
            <a:p>
              <a:pPr algn="l"/>
              <a:r>
                <a:rPr lang="en-US" altLang="zh-CN" sz="2400" b="1" dirty="0">
                  <a:solidFill>
                    <a:srgbClr val="002060"/>
                  </a:solidFill>
                  <a:latin typeface="Arial" panose="020B0604020202020204" pitchFamily="34" charset="0"/>
                  <a:cs typeface="Arial" panose="020B0604020202020204" pitchFamily="34" charset="0"/>
                </a:rPr>
                <a:t>Collect tags with data between an upper and lower boundary</a:t>
              </a:r>
              <a:endParaRPr lang="zh-CN" altLang="en-US" sz="2400" b="1" dirty="0">
                <a:solidFill>
                  <a:srgbClr val="002060"/>
                </a:solidFill>
                <a:latin typeface="Arial" panose="020B0604020202020204" pitchFamily="34" charset="0"/>
                <a:cs typeface="Arial" panose="020B0604020202020204" pitchFamily="34" charset="0"/>
              </a:endParaRPr>
            </a:p>
          </p:txBody>
        </p:sp>
        <p:pic>
          <p:nvPicPr>
            <p:cNvPr id="36" name="图片 35">
              <a:extLst>
                <a:ext uri="{FF2B5EF4-FFF2-40B4-BE49-F238E27FC236}">
                  <a16:creationId xmlns:a16="http://schemas.microsoft.com/office/drawing/2014/main" id="{AA574695-A089-4E5D-88F6-C9D00F62B2F8}"/>
                </a:ext>
              </a:extLst>
            </p:cNvPr>
            <p:cNvPicPr>
              <a:picLocks noChangeAspect="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61322" y="1505090"/>
              <a:ext cx="449232" cy="449232"/>
            </a:xfrm>
            <a:prstGeom prst="rect">
              <a:avLst/>
            </a:prstGeom>
          </p:spPr>
        </p:pic>
        <p:pic>
          <p:nvPicPr>
            <p:cNvPr id="42" name="图片 41">
              <a:extLst>
                <a:ext uri="{FF2B5EF4-FFF2-40B4-BE49-F238E27FC236}">
                  <a16:creationId xmlns:a16="http://schemas.microsoft.com/office/drawing/2014/main" id="{7ABAA24E-95F0-4799-B98C-C58CF0A43475}"/>
                </a:ext>
              </a:extLst>
            </p:cNvPr>
            <p:cNvPicPr>
              <a:picLocks noChangeAspect="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rot="10800000">
              <a:off x="10609660" y="1505090"/>
              <a:ext cx="449232" cy="449232"/>
            </a:xfrm>
            <a:prstGeom prst="rect">
              <a:avLst/>
            </a:prstGeom>
          </p:spPr>
        </p:pic>
      </p:grpSp>
    </p:spTree>
    <p:extLst>
      <p:ext uri="{BB962C8B-B14F-4D97-AF65-F5344CB8AC3E}">
        <p14:creationId xmlns:p14="http://schemas.microsoft.com/office/powerpoint/2010/main" val="2538077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3" name="图片 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4" name="文本框 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5"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Problem definition</a:t>
            </a:r>
          </a:p>
        </p:txBody>
      </p:sp>
      <p:sp>
        <p:nvSpPr>
          <p:cNvPr id="6"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7"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矩形 7">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Background</a:t>
            </a:r>
            <a:endParaRPr lang="zh-CN" altLang="en-US" sz="3600" dirty="0">
              <a:solidFill>
                <a:schemeClr val="bg1"/>
              </a:solidFill>
              <a:latin typeface="Arial"/>
              <a:ea typeface="微软雅黑"/>
            </a:endParaRPr>
          </a:p>
        </p:txBody>
      </p:sp>
      <p:pic>
        <p:nvPicPr>
          <p:cNvPr id="9" name="图片 8">
            <a:extLst>
              <a:ext uri="{FF2B5EF4-FFF2-40B4-BE49-F238E27FC236}">
                <a16:creationId xmlns:a16="http://schemas.microsoft.com/office/drawing/2014/main" id="{4400D277-B779-47A5-9946-75BD5E87A1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9281" y="2128468"/>
            <a:ext cx="865546" cy="865546"/>
          </a:xfrm>
          <a:prstGeom prst="rect">
            <a:avLst/>
          </a:prstGeom>
        </p:spPr>
      </p:pic>
      <p:pic>
        <p:nvPicPr>
          <p:cNvPr id="10" name="图片 9">
            <a:extLst>
              <a:ext uri="{FF2B5EF4-FFF2-40B4-BE49-F238E27FC236}">
                <a16:creationId xmlns:a16="http://schemas.microsoft.com/office/drawing/2014/main" id="{03555CD2-ED6D-4692-96A9-3ABE7A303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4133" y="2128468"/>
            <a:ext cx="865546" cy="865546"/>
          </a:xfrm>
          <a:prstGeom prst="rect">
            <a:avLst/>
          </a:prstGeom>
        </p:spPr>
      </p:pic>
      <p:pic>
        <p:nvPicPr>
          <p:cNvPr id="11" name="图片 10">
            <a:extLst>
              <a:ext uri="{FF2B5EF4-FFF2-40B4-BE49-F238E27FC236}">
                <a16:creationId xmlns:a16="http://schemas.microsoft.com/office/drawing/2014/main" id="{14803266-4C1F-4D5E-B6F8-917DCD51D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4606" y="2128468"/>
            <a:ext cx="865546" cy="865546"/>
          </a:xfrm>
          <a:prstGeom prst="rect">
            <a:avLst/>
          </a:prstGeom>
        </p:spPr>
      </p:pic>
      <p:pic>
        <p:nvPicPr>
          <p:cNvPr id="12" name="图片 11">
            <a:extLst>
              <a:ext uri="{FF2B5EF4-FFF2-40B4-BE49-F238E27FC236}">
                <a16:creationId xmlns:a16="http://schemas.microsoft.com/office/drawing/2014/main" id="{6EF1DC5E-E361-49E9-A18B-9549BCABA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6872" y="2128468"/>
            <a:ext cx="865546" cy="865546"/>
          </a:xfrm>
          <a:prstGeom prst="rect">
            <a:avLst/>
          </a:prstGeom>
        </p:spPr>
      </p:pic>
      <p:pic>
        <p:nvPicPr>
          <p:cNvPr id="13" name="图片 12">
            <a:extLst>
              <a:ext uri="{FF2B5EF4-FFF2-40B4-BE49-F238E27FC236}">
                <a16:creationId xmlns:a16="http://schemas.microsoft.com/office/drawing/2014/main" id="{B902AB28-114F-43A5-83AD-6660CF78C7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1151" y="2128468"/>
            <a:ext cx="865546" cy="865546"/>
          </a:xfrm>
          <a:prstGeom prst="rect">
            <a:avLst/>
          </a:prstGeom>
        </p:spPr>
      </p:pic>
      <p:pic>
        <p:nvPicPr>
          <p:cNvPr id="14" name="图片 13">
            <a:extLst>
              <a:ext uri="{FF2B5EF4-FFF2-40B4-BE49-F238E27FC236}">
                <a16:creationId xmlns:a16="http://schemas.microsoft.com/office/drawing/2014/main" id="{6946B2B9-E0D4-4DA6-90B5-7CE208258F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5430" y="2128468"/>
            <a:ext cx="865546" cy="865546"/>
          </a:xfrm>
          <a:prstGeom prst="rect">
            <a:avLst/>
          </a:prstGeom>
        </p:spPr>
      </p:pic>
      <p:sp>
        <p:nvSpPr>
          <p:cNvPr id="15" name="矩形 14">
            <a:extLst>
              <a:ext uri="{FF2B5EF4-FFF2-40B4-BE49-F238E27FC236}">
                <a16:creationId xmlns:a16="http://schemas.microsoft.com/office/drawing/2014/main" id="{D0A329A9-D085-4C54-A9C5-8003D44BAB60}"/>
              </a:ext>
            </a:extLst>
          </p:cNvPr>
          <p:cNvSpPr/>
          <p:nvPr/>
        </p:nvSpPr>
        <p:spPr>
          <a:xfrm>
            <a:off x="720020" y="2349052"/>
            <a:ext cx="893193" cy="547907"/>
          </a:xfrm>
          <a:prstGeom prst="rect">
            <a:avLst/>
          </a:prstGeom>
        </p:spPr>
        <p:txBody>
          <a:bodyPr wrap="square">
            <a:spAutoFit/>
          </a:bodyPr>
          <a:lstStyle/>
          <a:p>
            <a:pPr>
              <a:lnSpc>
                <a:spcPct val="70000"/>
              </a:lnSpc>
            </a:pPr>
            <a:r>
              <a:rPr lang="en-US" altLang="zh-CN" sz="4000" b="1" dirty="0">
                <a:solidFill>
                  <a:srgbClr val="00B050"/>
                </a:solidFill>
                <a:latin typeface="Bookman Old Style" panose="02050604050505020204" pitchFamily="18" charset="0"/>
              </a:rPr>
              <a:t>T:</a:t>
            </a:r>
            <a:r>
              <a:rPr lang="zh-CN" altLang="en-US" sz="4000" b="1" dirty="0">
                <a:solidFill>
                  <a:srgbClr val="00B050"/>
                </a:solidFill>
                <a:latin typeface="Bookman Old Style" panose="02050604050505020204" pitchFamily="18" charset="0"/>
              </a:rPr>
              <a:t> </a:t>
            </a:r>
          </a:p>
        </p:txBody>
      </p:sp>
      <p:sp>
        <p:nvSpPr>
          <p:cNvPr id="16" name="矩形 15">
            <a:extLst>
              <a:ext uri="{FF2B5EF4-FFF2-40B4-BE49-F238E27FC236}">
                <a16:creationId xmlns:a16="http://schemas.microsoft.com/office/drawing/2014/main" id="{0C5FBB31-D882-4980-891D-C6A104D94B05}"/>
              </a:ext>
            </a:extLst>
          </p:cNvPr>
          <p:cNvSpPr/>
          <p:nvPr/>
        </p:nvSpPr>
        <p:spPr>
          <a:xfrm>
            <a:off x="5523104" y="2151625"/>
            <a:ext cx="585417" cy="769441"/>
          </a:xfrm>
          <a:prstGeom prst="rect">
            <a:avLst/>
          </a:prstGeom>
        </p:spPr>
        <p:txBody>
          <a:bodyPr wrap="none">
            <a:spAutoFit/>
          </a:bodyPr>
          <a:lstStyle/>
          <a:p>
            <a:r>
              <a:rPr lang="en-US" altLang="zh-CN" sz="4400" b="1" dirty="0"/>
              <a:t>…</a:t>
            </a:r>
            <a:endParaRPr lang="zh-CN" altLang="en-US" sz="4000" b="1" dirty="0"/>
          </a:p>
        </p:txBody>
      </p:sp>
      <p:pic>
        <p:nvPicPr>
          <p:cNvPr id="17" name="图片 16">
            <a:extLst>
              <a:ext uri="{FF2B5EF4-FFF2-40B4-BE49-F238E27FC236}">
                <a16:creationId xmlns:a16="http://schemas.microsoft.com/office/drawing/2014/main" id="{71779E25-0F59-48BC-B950-D602E97BE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5079" y="2128468"/>
            <a:ext cx="865546" cy="865546"/>
          </a:xfrm>
          <a:prstGeom prst="rect">
            <a:avLst/>
          </a:prstGeom>
        </p:spPr>
      </p:pic>
      <p:sp>
        <p:nvSpPr>
          <p:cNvPr id="18" name="右大括号 17">
            <a:extLst>
              <a:ext uri="{FF2B5EF4-FFF2-40B4-BE49-F238E27FC236}">
                <a16:creationId xmlns:a16="http://schemas.microsoft.com/office/drawing/2014/main" id="{9D685C13-0FDD-452A-90B0-86C7384774E1}"/>
              </a:ext>
            </a:extLst>
          </p:cNvPr>
          <p:cNvSpPr/>
          <p:nvPr/>
        </p:nvSpPr>
        <p:spPr>
          <a:xfrm rot="5400000">
            <a:off x="6226823" y="-1445900"/>
            <a:ext cx="231269" cy="9087843"/>
          </a:xfrm>
          <a:prstGeom prst="rightBrace">
            <a:avLst>
              <a:gd name="adj1" fmla="val 127487"/>
              <a:gd name="adj2" fmla="val 50000"/>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EC859512-539B-4D89-AE19-FF385596D4D0}"/>
              </a:ext>
            </a:extLst>
          </p:cNvPr>
          <p:cNvSpPr/>
          <p:nvPr/>
        </p:nvSpPr>
        <p:spPr>
          <a:xfrm>
            <a:off x="5548833" y="3223352"/>
            <a:ext cx="1450846" cy="707886"/>
          </a:xfrm>
          <a:prstGeom prst="rect">
            <a:avLst/>
          </a:prstGeom>
        </p:spPr>
        <p:txBody>
          <a:bodyPr wrap="none">
            <a:spAutoFit/>
          </a:bodyPr>
          <a:lstStyle/>
          <a:p>
            <a:r>
              <a:rPr lang="en-US" altLang="zh-CN" sz="4000" i="1" dirty="0"/>
              <a:t>n</a:t>
            </a:r>
            <a:r>
              <a:rPr lang="en-US" altLang="zh-CN" sz="4000" dirty="0"/>
              <a:t> tags</a:t>
            </a:r>
            <a:endParaRPr lang="zh-CN" altLang="en-US" sz="4000" dirty="0"/>
          </a:p>
        </p:txBody>
      </p:sp>
      <p:pic>
        <p:nvPicPr>
          <p:cNvPr id="20" name="图片 19">
            <a:extLst>
              <a:ext uri="{FF2B5EF4-FFF2-40B4-BE49-F238E27FC236}">
                <a16:creationId xmlns:a16="http://schemas.microsoft.com/office/drawing/2014/main" id="{7D9AFF8B-4AFA-4778-A78F-AB90CE6F23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6936" y="4660532"/>
            <a:ext cx="865546" cy="865546"/>
          </a:xfrm>
          <a:prstGeom prst="rect">
            <a:avLst/>
          </a:prstGeom>
        </p:spPr>
      </p:pic>
      <p:pic>
        <p:nvPicPr>
          <p:cNvPr id="21" name="图片 20">
            <a:extLst>
              <a:ext uri="{FF2B5EF4-FFF2-40B4-BE49-F238E27FC236}">
                <a16:creationId xmlns:a16="http://schemas.microsoft.com/office/drawing/2014/main" id="{F8914A42-0F23-4F34-96E0-0B8E61B719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53" y="4685309"/>
            <a:ext cx="865546" cy="865546"/>
          </a:xfrm>
          <a:prstGeom prst="rect">
            <a:avLst/>
          </a:prstGeom>
        </p:spPr>
      </p:pic>
      <p:pic>
        <p:nvPicPr>
          <p:cNvPr id="22" name="图片 21">
            <a:extLst>
              <a:ext uri="{FF2B5EF4-FFF2-40B4-BE49-F238E27FC236}">
                <a16:creationId xmlns:a16="http://schemas.microsoft.com/office/drawing/2014/main" id="{24380171-5704-4624-85F8-44229499D9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8332" y="4685309"/>
            <a:ext cx="865546" cy="865546"/>
          </a:xfrm>
          <a:prstGeom prst="rect">
            <a:avLst/>
          </a:prstGeom>
        </p:spPr>
      </p:pic>
      <p:sp>
        <p:nvSpPr>
          <p:cNvPr id="23" name="矩形 22">
            <a:extLst>
              <a:ext uri="{FF2B5EF4-FFF2-40B4-BE49-F238E27FC236}">
                <a16:creationId xmlns:a16="http://schemas.microsoft.com/office/drawing/2014/main" id="{E4E670E4-E115-4F7A-AD3A-B88A25A35CA8}"/>
              </a:ext>
            </a:extLst>
          </p:cNvPr>
          <p:cNvSpPr/>
          <p:nvPr/>
        </p:nvSpPr>
        <p:spPr>
          <a:xfrm>
            <a:off x="840302" y="4727076"/>
            <a:ext cx="822661" cy="707886"/>
          </a:xfrm>
          <a:prstGeom prst="rect">
            <a:avLst/>
          </a:prstGeom>
        </p:spPr>
        <p:txBody>
          <a:bodyPr wrap="none">
            <a:spAutoFit/>
          </a:bodyPr>
          <a:lstStyle/>
          <a:p>
            <a:r>
              <a:rPr lang="en-US" altLang="zh-CN" sz="4000" b="1" dirty="0">
                <a:solidFill>
                  <a:srgbClr val="0070C0"/>
                </a:solidFill>
                <a:latin typeface="Bookman Old Style" panose="02050604050505020204" pitchFamily="18" charset="0"/>
              </a:rPr>
              <a:t>T’</a:t>
            </a:r>
            <a:r>
              <a:rPr lang="zh-CN" altLang="en-US" sz="4000" b="1" dirty="0">
                <a:solidFill>
                  <a:srgbClr val="0070C0"/>
                </a:solidFill>
              </a:rPr>
              <a:t> </a:t>
            </a:r>
          </a:p>
        </p:txBody>
      </p:sp>
      <p:sp>
        <p:nvSpPr>
          <p:cNvPr id="24" name="矩形 23">
            <a:extLst>
              <a:ext uri="{FF2B5EF4-FFF2-40B4-BE49-F238E27FC236}">
                <a16:creationId xmlns:a16="http://schemas.microsoft.com/office/drawing/2014/main" id="{51661E86-4E91-482C-AFEC-89ABAEDD88A1}"/>
              </a:ext>
            </a:extLst>
          </p:cNvPr>
          <p:cNvSpPr/>
          <p:nvPr/>
        </p:nvSpPr>
        <p:spPr>
          <a:xfrm>
            <a:off x="3394234" y="4593241"/>
            <a:ext cx="585417" cy="769441"/>
          </a:xfrm>
          <a:prstGeom prst="rect">
            <a:avLst/>
          </a:prstGeom>
        </p:spPr>
        <p:txBody>
          <a:bodyPr wrap="none">
            <a:spAutoFit/>
          </a:bodyPr>
          <a:lstStyle/>
          <a:p>
            <a:r>
              <a:rPr lang="en-US" altLang="zh-CN" sz="4400" b="1" dirty="0"/>
              <a:t>…</a:t>
            </a:r>
            <a:endParaRPr lang="zh-CN" altLang="en-US" sz="4000" b="1" dirty="0"/>
          </a:p>
        </p:txBody>
      </p:sp>
      <p:sp>
        <p:nvSpPr>
          <p:cNvPr id="25" name="右大括号 24">
            <a:extLst>
              <a:ext uri="{FF2B5EF4-FFF2-40B4-BE49-F238E27FC236}">
                <a16:creationId xmlns:a16="http://schemas.microsoft.com/office/drawing/2014/main" id="{21C151EE-A8E1-4EE8-A59B-A76D17090235}"/>
              </a:ext>
            </a:extLst>
          </p:cNvPr>
          <p:cNvSpPr/>
          <p:nvPr/>
        </p:nvSpPr>
        <p:spPr>
          <a:xfrm rot="5400000">
            <a:off x="3228581" y="4137991"/>
            <a:ext cx="231270" cy="3056997"/>
          </a:xfrm>
          <a:prstGeom prst="rightBrace">
            <a:avLst>
              <a:gd name="adj1" fmla="val 127487"/>
              <a:gd name="adj2" fmla="val 50000"/>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77648573-BE06-426F-BF03-B4493E419F71}"/>
              </a:ext>
            </a:extLst>
          </p:cNvPr>
          <p:cNvSpPr/>
          <p:nvPr/>
        </p:nvSpPr>
        <p:spPr>
          <a:xfrm>
            <a:off x="2762408" y="5763426"/>
            <a:ext cx="1558568" cy="707886"/>
          </a:xfrm>
          <a:prstGeom prst="rect">
            <a:avLst/>
          </a:prstGeom>
        </p:spPr>
        <p:txBody>
          <a:bodyPr wrap="none">
            <a:spAutoFit/>
          </a:bodyPr>
          <a:lstStyle/>
          <a:p>
            <a:r>
              <a:rPr lang="en-US" altLang="zh-CN" sz="4000" i="1" dirty="0"/>
              <a:t>m</a:t>
            </a:r>
            <a:r>
              <a:rPr lang="en-US" altLang="zh-CN" sz="4000" dirty="0"/>
              <a:t> tags</a:t>
            </a:r>
            <a:endParaRPr lang="zh-CN" altLang="en-US" sz="4000" dirty="0"/>
          </a:p>
        </p:txBody>
      </p:sp>
      <p:sp>
        <p:nvSpPr>
          <p:cNvPr id="27" name="矩形 26">
            <a:extLst>
              <a:ext uri="{FF2B5EF4-FFF2-40B4-BE49-F238E27FC236}">
                <a16:creationId xmlns:a16="http://schemas.microsoft.com/office/drawing/2014/main" id="{1C107E9F-5A6E-4780-9426-E92CD330B40D}"/>
              </a:ext>
            </a:extLst>
          </p:cNvPr>
          <p:cNvSpPr/>
          <p:nvPr/>
        </p:nvSpPr>
        <p:spPr>
          <a:xfrm>
            <a:off x="1618830" y="1506924"/>
            <a:ext cx="708848" cy="707886"/>
          </a:xfrm>
          <a:prstGeom prst="rect">
            <a:avLst/>
          </a:prstGeom>
        </p:spPr>
        <p:txBody>
          <a:bodyPr wrap="none">
            <a:spAutoFit/>
          </a:bodyPr>
          <a:lstStyle/>
          <a:p>
            <a:r>
              <a:rPr lang="en-US" altLang="zh-CN" sz="4000" i="1" dirty="0"/>
              <a:t>d1</a:t>
            </a:r>
            <a:endParaRPr lang="zh-CN" altLang="en-US" sz="4000" dirty="0"/>
          </a:p>
        </p:txBody>
      </p:sp>
      <p:sp>
        <p:nvSpPr>
          <p:cNvPr id="28" name="矩形 27">
            <a:extLst>
              <a:ext uri="{FF2B5EF4-FFF2-40B4-BE49-F238E27FC236}">
                <a16:creationId xmlns:a16="http://schemas.microsoft.com/office/drawing/2014/main" id="{B953DAB6-A8AD-473F-9299-EB324569BAA5}"/>
              </a:ext>
            </a:extLst>
          </p:cNvPr>
          <p:cNvSpPr/>
          <p:nvPr/>
        </p:nvSpPr>
        <p:spPr>
          <a:xfrm>
            <a:off x="2608209" y="1506924"/>
            <a:ext cx="708848" cy="707886"/>
          </a:xfrm>
          <a:prstGeom prst="rect">
            <a:avLst/>
          </a:prstGeom>
        </p:spPr>
        <p:txBody>
          <a:bodyPr wrap="none">
            <a:spAutoFit/>
          </a:bodyPr>
          <a:lstStyle/>
          <a:p>
            <a:r>
              <a:rPr lang="en-US" altLang="zh-CN" sz="4000" i="1" dirty="0"/>
              <a:t>d2</a:t>
            </a:r>
            <a:endParaRPr lang="zh-CN" altLang="en-US" sz="4000" dirty="0"/>
          </a:p>
        </p:txBody>
      </p:sp>
      <p:sp>
        <p:nvSpPr>
          <p:cNvPr id="29" name="矩形 28">
            <a:extLst>
              <a:ext uri="{FF2B5EF4-FFF2-40B4-BE49-F238E27FC236}">
                <a16:creationId xmlns:a16="http://schemas.microsoft.com/office/drawing/2014/main" id="{E7C0D881-1719-4496-9038-5F359D8A81C8}"/>
              </a:ext>
            </a:extLst>
          </p:cNvPr>
          <p:cNvSpPr/>
          <p:nvPr/>
        </p:nvSpPr>
        <p:spPr>
          <a:xfrm>
            <a:off x="3597588" y="1506924"/>
            <a:ext cx="708848" cy="707886"/>
          </a:xfrm>
          <a:prstGeom prst="rect">
            <a:avLst/>
          </a:prstGeom>
        </p:spPr>
        <p:txBody>
          <a:bodyPr wrap="none">
            <a:spAutoFit/>
          </a:bodyPr>
          <a:lstStyle/>
          <a:p>
            <a:r>
              <a:rPr lang="en-US" altLang="zh-CN" sz="4000" i="1" dirty="0"/>
              <a:t>d3</a:t>
            </a:r>
            <a:endParaRPr lang="zh-CN" altLang="en-US" sz="4000" dirty="0"/>
          </a:p>
        </p:txBody>
      </p:sp>
      <p:sp>
        <p:nvSpPr>
          <p:cNvPr id="30" name="矩形 29">
            <a:extLst>
              <a:ext uri="{FF2B5EF4-FFF2-40B4-BE49-F238E27FC236}">
                <a16:creationId xmlns:a16="http://schemas.microsoft.com/office/drawing/2014/main" id="{5AF6FEAD-AC1C-4337-89B1-AB643D89EF0A}"/>
              </a:ext>
            </a:extLst>
          </p:cNvPr>
          <p:cNvSpPr/>
          <p:nvPr/>
        </p:nvSpPr>
        <p:spPr>
          <a:xfrm>
            <a:off x="10143265" y="1506924"/>
            <a:ext cx="713657" cy="707886"/>
          </a:xfrm>
          <a:prstGeom prst="rect">
            <a:avLst/>
          </a:prstGeom>
        </p:spPr>
        <p:txBody>
          <a:bodyPr wrap="none">
            <a:spAutoFit/>
          </a:bodyPr>
          <a:lstStyle/>
          <a:p>
            <a:r>
              <a:rPr lang="en-US" altLang="zh-CN" sz="4000" i="1" dirty="0" err="1"/>
              <a:t>dn</a:t>
            </a:r>
            <a:endParaRPr lang="zh-CN" altLang="en-US" sz="4000" dirty="0"/>
          </a:p>
        </p:txBody>
      </p:sp>
      <p:sp>
        <p:nvSpPr>
          <p:cNvPr id="31" name="矩形 30">
            <a:extLst>
              <a:ext uri="{FF2B5EF4-FFF2-40B4-BE49-F238E27FC236}">
                <a16:creationId xmlns:a16="http://schemas.microsoft.com/office/drawing/2014/main" id="{2866F30F-5D39-4B2D-A59B-87B622BFA12F}"/>
              </a:ext>
            </a:extLst>
          </p:cNvPr>
          <p:cNvSpPr/>
          <p:nvPr/>
        </p:nvSpPr>
        <p:spPr>
          <a:xfrm>
            <a:off x="1631708" y="4093921"/>
            <a:ext cx="837089" cy="707886"/>
          </a:xfrm>
          <a:prstGeom prst="rect">
            <a:avLst/>
          </a:prstGeom>
        </p:spPr>
        <p:txBody>
          <a:bodyPr wrap="none">
            <a:spAutoFit/>
          </a:bodyPr>
          <a:lstStyle/>
          <a:p>
            <a:r>
              <a:rPr lang="en-US" altLang="zh-CN" sz="4000" i="1" dirty="0"/>
              <a:t>d1’</a:t>
            </a:r>
            <a:endParaRPr lang="zh-CN" altLang="en-US" sz="4000" dirty="0"/>
          </a:p>
        </p:txBody>
      </p:sp>
      <p:sp>
        <p:nvSpPr>
          <p:cNvPr id="32" name="矩形 31">
            <a:extLst>
              <a:ext uri="{FF2B5EF4-FFF2-40B4-BE49-F238E27FC236}">
                <a16:creationId xmlns:a16="http://schemas.microsoft.com/office/drawing/2014/main" id="{ED350683-0998-46B2-B169-90C539277366}"/>
              </a:ext>
            </a:extLst>
          </p:cNvPr>
          <p:cNvSpPr/>
          <p:nvPr/>
        </p:nvSpPr>
        <p:spPr>
          <a:xfrm>
            <a:off x="2657049" y="4087774"/>
            <a:ext cx="837089" cy="707886"/>
          </a:xfrm>
          <a:prstGeom prst="rect">
            <a:avLst/>
          </a:prstGeom>
        </p:spPr>
        <p:txBody>
          <a:bodyPr wrap="none">
            <a:spAutoFit/>
          </a:bodyPr>
          <a:lstStyle/>
          <a:p>
            <a:r>
              <a:rPr lang="en-US" altLang="zh-CN" sz="4000" i="1" dirty="0"/>
              <a:t>d2’</a:t>
            </a:r>
            <a:endParaRPr lang="zh-CN" altLang="en-US" sz="4000" dirty="0"/>
          </a:p>
        </p:txBody>
      </p:sp>
      <p:sp>
        <p:nvSpPr>
          <p:cNvPr id="33" name="矩形 32">
            <a:extLst>
              <a:ext uri="{FF2B5EF4-FFF2-40B4-BE49-F238E27FC236}">
                <a16:creationId xmlns:a16="http://schemas.microsoft.com/office/drawing/2014/main" id="{9DDF0BA3-F75E-4EC7-B0E2-8AB461DE9CC8}"/>
              </a:ext>
            </a:extLst>
          </p:cNvPr>
          <p:cNvSpPr/>
          <p:nvPr/>
        </p:nvSpPr>
        <p:spPr>
          <a:xfrm>
            <a:off x="4175499" y="4097602"/>
            <a:ext cx="982961" cy="707886"/>
          </a:xfrm>
          <a:prstGeom prst="rect">
            <a:avLst/>
          </a:prstGeom>
        </p:spPr>
        <p:txBody>
          <a:bodyPr wrap="none">
            <a:spAutoFit/>
          </a:bodyPr>
          <a:lstStyle/>
          <a:p>
            <a:r>
              <a:rPr lang="en-US" altLang="zh-CN" sz="4000" i="1" dirty="0" err="1"/>
              <a:t>dm</a:t>
            </a:r>
            <a:r>
              <a:rPr lang="en-US" altLang="zh-CN" sz="4000" i="1" dirty="0"/>
              <a:t>’</a:t>
            </a:r>
            <a:endParaRPr lang="zh-CN" altLang="en-US" sz="4000" dirty="0"/>
          </a:p>
        </p:txBody>
      </p:sp>
      <p:sp>
        <p:nvSpPr>
          <p:cNvPr id="34" name="矩形 33">
            <a:extLst>
              <a:ext uri="{FF2B5EF4-FFF2-40B4-BE49-F238E27FC236}">
                <a16:creationId xmlns:a16="http://schemas.microsoft.com/office/drawing/2014/main" id="{41965F27-3AFA-4741-A626-0499A1EBB9E1}"/>
              </a:ext>
            </a:extLst>
          </p:cNvPr>
          <p:cNvSpPr/>
          <p:nvPr/>
        </p:nvSpPr>
        <p:spPr>
          <a:xfrm>
            <a:off x="5294827" y="4911742"/>
            <a:ext cx="5813551" cy="523220"/>
          </a:xfrm>
          <a:prstGeom prst="rect">
            <a:avLst/>
          </a:prstGeom>
        </p:spPr>
        <p:txBody>
          <a:bodyPr wrap="square">
            <a:spAutoFit/>
          </a:bodyPr>
          <a:lstStyle/>
          <a:p>
            <a:pPr>
              <a:lnSpc>
                <a:spcPct val="70000"/>
              </a:lnSpc>
            </a:pPr>
            <a:r>
              <a:rPr lang="en-US" altLang="zh-CN" sz="4000" b="1" dirty="0">
                <a:solidFill>
                  <a:srgbClr val="0070C0"/>
                </a:solidFill>
                <a:latin typeface="Bookman Old Style" panose="02050604050505020204" pitchFamily="18" charset="0"/>
              </a:rPr>
              <a:t>T′ </a:t>
            </a:r>
            <a:r>
              <a:rPr lang="en-US" altLang="zh-CN" sz="4000" dirty="0">
                <a:solidFill>
                  <a:schemeClr val="bg1">
                    <a:lumMod val="50000"/>
                  </a:schemeClr>
                </a:solidFill>
              </a:rPr>
              <a:t>={ di |di</a:t>
            </a:r>
            <a:r>
              <a:rPr lang="zh-CN" altLang="en-US" sz="4000" dirty="0">
                <a:solidFill>
                  <a:schemeClr val="bg1">
                    <a:lumMod val="50000"/>
                  </a:schemeClr>
                </a:solidFill>
              </a:rPr>
              <a:t>∈</a:t>
            </a:r>
            <a:r>
              <a:rPr lang="en-US" altLang="zh-CN" sz="4000" dirty="0">
                <a:solidFill>
                  <a:srgbClr val="00B050"/>
                </a:solidFill>
              </a:rPr>
              <a:t> </a:t>
            </a:r>
            <a:r>
              <a:rPr lang="en-US" altLang="zh-CN" sz="4000" b="1" dirty="0">
                <a:solidFill>
                  <a:srgbClr val="00B050"/>
                </a:solidFill>
                <a:latin typeface="Bookman Old Style" panose="02050604050505020204" pitchFamily="18" charset="0"/>
              </a:rPr>
              <a:t>T</a:t>
            </a:r>
            <a:r>
              <a:rPr lang="en-US" altLang="zh-CN" sz="4000" b="1" dirty="0">
                <a:solidFill>
                  <a:schemeClr val="bg1">
                    <a:lumMod val="50000"/>
                  </a:schemeClr>
                </a:solidFill>
                <a:latin typeface="Bookman Old Style" panose="02050604050505020204" pitchFamily="18" charset="0"/>
              </a:rPr>
              <a:t>,</a:t>
            </a:r>
            <a:r>
              <a:rPr lang="en-US" altLang="zh-CN" sz="4000" b="1" dirty="0">
                <a:solidFill>
                  <a:srgbClr val="00B050"/>
                </a:solidFill>
                <a:latin typeface="Bookman Old Style" panose="02050604050505020204" pitchFamily="18" charset="0"/>
              </a:rPr>
              <a:t> </a:t>
            </a:r>
            <a:r>
              <a:rPr lang="en-US" altLang="zh-CN" sz="4000" dirty="0" err="1">
                <a:solidFill>
                  <a:schemeClr val="bg1">
                    <a:lumMod val="50000"/>
                  </a:schemeClr>
                </a:solidFill>
              </a:rPr>
              <a:t>τL</a:t>
            </a:r>
            <a:r>
              <a:rPr lang="zh-CN" altLang="en-US" sz="4000" dirty="0">
                <a:solidFill>
                  <a:schemeClr val="bg1">
                    <a:lumMod val="50000"/>
                  </a:schemeClr>
                </a:solidFill>
              </a:rPr>
              <a:t>≤</a:t>
            </a:r>
            <a:r>
              <a:rPr lang="en-US" altLang="zh-CN" sz="4000" dirty="0">
                <a:solidFill>
                  <a:schemeClr val="bg1">
                    <a:lumMod val="50000"/>
                  </a:schemeClr>
                </a:solidFill>
              </a:rPr>
              <a:t>di</a:t>
            </a:r>
            <a:r>
              <a:rPr lang="zh-CN" altLang="en-US" sz="4000" dirty="0">
                <a:solidFill>
                  <a:schemeClr val="bg1">
                    <a:lumMod val="50000"/>
                  </a:schemeClr>
                </a:solidFill>
              </a:rPr>
              <a:t>≤</a:t>
            </a:r>
            <a:r>
              <a:rPr lang="en-US" altLang="zh-CN" sz="4000" dirty="0">
                <a:solidFill>
                  <a:schemeClr val="bg1">
                    <a:lumMod val="50000"/>
                  </a:schemeClr>
                </a:solidFill>
              </a:rPr>
              <a:t> </a:t>
            </a:r>
            <a:r>
              <a:rPr lang="en-US" altLang="zh-CN" sz="4000" dirty="0" err="1">
                <a:solidFill>
                  <a:schemeClr val="bg1">
                    <a:lumMod val="50000"/>
                  </a:schemeClr>
                </a:solidFill>
              </a:rPr>
              <a:t>τR</a:t>
            </a:r>
            <a:r>
              <a:rPr lang="en-US" altLang="zh-CN" sz="4000" dirty="0">
                <a:solidFill>
                  <a:schemeClr val="bg1">
                    <a:lumMod val="50000"/>
                  </a:schemeClr>
                </a:solidFill>
              </a:rPr>
              <a:t>} </a:t>
            </a:r>
          </a:p>
        </p:txBody>
      </p:sp>
      <p:pic>
        <p:nvPicPr>
          <p:cNvPr id="35" name="图片 34">
            <a:extLst>
              <a:ext uri="{FF2B5EF4-FFF2-40B4-BE49-F238E27FC236}">
                <a16:creationId xmlns:a16="http://schemas.microsoft.com/office/drawing/2014/main" id="{71779E25-0F59-48BC-B950-D602E97BE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0361" y="2128468"/>
            <a:ext cx="865546" cy="865546"/>
          </a:xfrm>
          <a:prstGeom prst="rect">
            <a:avLst/>
          </a:prstGeom>
        </p:spPr>
      </p:pic>
      <p:pic>
        <p:nvPicPr>
          <p:cNvPr id="36" name="图片 35">
            <a:extLst>
              <a:ext uri="{FF2B5EF4-FFF2-40B4-BE49-F238E27FC236}">
                <a16:creationId xmlns:a16="http://schemas.microsoft.com/office/drawing/2014/main" id="{71779E25-0F59-48BC-B950-D602E97BE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0834" y="2128468"/>
            <a:ext cx="865546" cy="865546"/>
          </a:xfrm>
          <a:prstGeom prst="rect">
            <a:avLst/>
          </a:prstGeom>
        </p:spPr>
      </p:pic>
      <p:sp>
        <p:nvSpPr>
          <p:cNvPr id="37" name="矩形 36">
            <a:extLst>
              <a:ext uri="{FF2B5EF4-FFF2-40B4-BE49-F238E27FC236}">
                <a16:creationId xmlns:a16="http://schemas.microsoft.com/office/drawing/2014/main" id="{E7C0D881-1719-4496-9038-5F359D8A81C8}"/>
              </a:ext>
            </a:extLst>
          </p:cNvPr>
          <p:cNvSpPr/>
          <p:nvPr/>
        </p:nvSpPr>
        <p:spPr>
          <a:xfrm>
            <a:off x="4586966" y="1506924"/>
            <a:ext cx="708848" cy="707886"/>
          </a:xfrm>
          <a:prstGeom prst="rect">
            <a:avLst/>
          </a:prstGeom>
        </p:spPr>
        <p:txBody>
          <a:bodyPr wrap="none">
            <a:spAutoFit/>
          </a:bodyPr>
          <a:lstStyle/>
          <a:p>
            <a:r>
              <a:rPr lang="en-US" altLang="zh-CN" sz="4000" i="1" dirty="0"/>
              <a:t>d4</a:t>
            </a:r>
            <a:endParaRPr lang="zh-CN" altLang="en-US" sz="4000" dirty="0"/>
          </a:p>
        </p:txBody>
      </p:sp>
    </p:spTree>
    <p:extLst>
      <p:ext uri="{BB962C8B-B14F-4D97-AF65-F5344CB8AC3E}">
        <p14:creationId xmlns:p14="http://schemas.microsoft.com/office/powerpoint/2010/main" val="2725655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p:cNvGrpSpPr/>
          <p:nvPr/>
        </p:nvGrpSpPr>
        <p:grpSpPr>
          <a:xfrm>
            <a:off x="1739115" y="1822433"/>
            <a:ext cx="8298679" cy="3890996"/>
            <a:chOff x="1852854" y="1572920"/>
            <a:chExt cx="7572397" cy="3724037"/>
          </a:xfrm>
        </p:grpSpPr>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6506" y="1572920"/>
              <a:ext cx="865546" cy="865546"/>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4239" y="1572920"/>
              <a:ext cx="865546" cy="865546"/>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1972" y="1572920"/>
              <a:ext cx="865546" cy="865546"/>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2854" y="3004817"/>
              <a:ext cx="865546" cy="865546"/>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0587" y="3004817"/>
              <a:ext cx="865546" cy="865546"/>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8320" y="2999738"/>
              <a:ext cx="865546" cy="865546"/>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6053" y="2999738"/>
              <a:ext cx="865546" cy="865546"/>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7686" y="4424775"/>
              <a:ext cx="865546" cy="865546"/>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5419" y="4424775"/>
              <a:ext cx="865546" cy="865546"/>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3152" y="4424775"/>
              <a:ext cx="865546" cy="865546"/>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1040" y="1580804"/>
              <a:ext cx="865546" cy="865546"/>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8773" y="1580804"/>
              <a:ext cx="865546" cy="865546"/>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1426" y="1580805"/>
              <a:ext cx="865546" cy="865546"/>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9159" y="1580805"/>
              <a:ext cx="865546" cy="865546"/>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6892" y="1580805"/>
              <a:ext cx="865546" cy="865546"/>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9705" y="1575725"/>
              <a:ext cx="865546" cy="865546"/>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4327" y="3007092"/>
              <a:ext cx="865546" cy="865546"/>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2060" y="3007092"/>
              <a:ext cx="865546" cy="865546"/>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9793" y="3002013"/>
              <a:ext cx="865546" cy="865546"/>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526" y="3002013"/>
              <a:ext cx="865546" cy="865546"/>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0339" y="2996933"/>
              <a:ext cx="865546" cy="865546"/>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8072" y="2996933"/>
              <a:ext cx="865546" cy="865546"/>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4487" y="4431410"/>
              <a:ext cx="865546" cy="865546"/>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220" y="4431410"/>
              <a:ext cx="865546" cy="865546"/>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9953" y="4426331"/>
              <a:ext cx="865546" cy="865546"/>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2606" y="4431411"/>
              <a:ext cx="865546" cy="865546"/>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0339" y="4431411"/>
              <a:ext cx="865546" cy="865546"/>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8072" y="4431411"/>
              <a:ext cx="865546" cy="865546"/>
            </a:xfrm>
            <a:prstGeom prst="rect">
              <a:avLst/>
            </a:prstGeom>
          </p:spPr>
        </p:pic>
      </p:grpSp>
    </p:spTree>
    <p:extLst>
      <p:ext uri="{BB962C8B-B14F-4D97-AF65-F5344CB8AC3E}">
        <p14:creationId xmlns:p14="http://schemas.microsoft.com/office/powerpoint/2010/main" val="3622096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0729" y="3320903"/>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spTree>
    <p:extLst>
      <p:ext uri="{BB962C8B-B14F-4D97-AF65-F5344CB8AC3E}">
        <p14:creationId xmlns:p14="http://schemas.microsoft.com/office/powerpoint/2010/main" val="2562714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0729" y="3320903"/>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grpSp>
        <p:nvGrpSpPr>
          <p:cNvPr id="54" name="组合 53">
            <a:extLst>
              <a:ext uri="{FF2B5EF4-FFF2-40B4-BE49-F238E27FC236}">
                <a16:creationId xmlns:a16="http://schemas.microsoft.com/office/drawing/2014/main" id="{82FEB7F7-0693-4596-9A68-F71ED1A30068}"/>
              </a:ext>
            </a:extLst>
          </p:cNvPr>
          <p:cNvGrpSpPr/>
          <p:nvPr/>
        </p:nvGrpSpPr>
        <p:grpSpPr>
          <a:xfrm>
            <a:off x="1809037" y="2583364"/>
            <a:ext cx="769683" cy="716549"/>
            <a:chOff x="2454422" y="3872732"/>
            <a:chExt cx="973577" cy="874885"/>
          </a:xfrm>
        </p:grpSpPr>
        <p:grpSp>
          <p:nvGrpSpPr>
            <p:cNvPr id="55" name="组合 54">
              <a:extLst>
                <a:ext uri="{FF2B5EF4-FFF2-40B4-BE49-F238E27FC236}">
                  <a16:creationId xmlns:a16="http://schemas.microsoft.com/office/drawing/2014/main" id="{69C9E616-353F-4C20-A565-22B413D40F90}"/>
                </a:ext>
              </a:extLst>
            </p:cNvPr>
            <p:cNvGrpSpPr/>
            <p:nvPr/>
          </p:nvGrpSpPr>
          <p:grpSpPr>
            <a:xfrm>
              <a:off x="2491255" y="4367127"/>
              <a:ext cx="909348" cy="350112"/>
              <a:chOff x="0" y="0"/>
              <a:chExt cx="737235" cy="283910"/>
            </a:xfrm>
            <a:effectLst>
              <a:outerShdw blurRad="50800" dist="38100" dir="2700000" algn="tl" rotWithShape="0">
                <a:prstClr val="black">
                  <a:alpha val="40000"/>
                </a:prstClr>
              </a:outerShdw>
            </a:effectLst>
          </p:grpSpPr>
          <p:sp>
            <p:nvSpPr>
              <p:cNvPr id="61" name="矩形 60">
                <a:extLst>
                  <a:ext uri="{FF2B5EF4-FFF2-40B4-BE49-F238E27FC236}">
                    <a16:creationId xmlns:a16="http://schemas.microsoft.com/office/drawing/2014/main" id="{9696A7E6-57EE-4AF9-9D71-4A9A1335EB54}"/>
                  </a:ext>
                </a:extLst>
              </p:cNvPr>
              <p:cNvSpPr/>
              <p:nvPr/>
            </p:nvSpPr>
            <p:spPr>
              <a:xfrm>
                <a:off x="347663" y="157162"/>
                <a:ext cx="45719" cy="126748"/>
              </a:xfrm>
              <a:prstGeom prst="rect">
                <a:avLst/>
              </a:pr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2" name="矩形 61">
                <a:extLst>
                  <a:ext uri="{FF2B5EF4-FFF2-40B4-BE49-F238E27FC236}">
                    <a16:creationId xmlns:a16="http://schemas.microsoft.com/office/drawing/2014/main" id="{F35719E9-4713-4F1C-8D91-D775AE158047}"/>
                  </a:ext>
                </a:extLst>
              </p:cNvPr>
              <p:cNvSpPr/>
              <p:nvPr/>
            </p:nvSpPr>
            <p:spPr>
              <a:xfrm>
                <a:off x="276225" y="133350"/>
                <a:ext cx="189865"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3" name="矩形 62">
                <a:extLst>
                  <a:ext uri="{FF2B5EF4-FFF2-40B4-BE49-F238E27FC236}">
                    <a16:creationId xmlns:a16="http://schemas.microsoft.com/office/drawing/2014/main" id="{392DE59A-A356-46A0-89F9-EA367A7A8FF0}"/>
                  </a:ext>
                </a:extLst>
              </p:cNvPr>
              <p:cNvSpPr/>
              <p:nvPr/>
            </p:nvSpPr>
            <p:spPr>
              <a:xfrm>
                <a:off x="180975" y="114300"/>
                <a:ext cx="375920"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4" name="矩形 63">
                <a:extLst>
                  <a:ext uri="{FF2B5EF4-FFF2-40B4-BE49-F238E27FC236}">
                    <a16:creationId xmlns:a16="http://schemas.microsoft.com/office/drawing/2014/main" id="{AB6A596D-073A-46FD-98F5-0008DCE0998A}"/>
                  </a:ext>
                </a:extLst>
              </p:cNvPr>
              <p:cNvSpPr/>
              <p:nvPr/>
            </p:nvSpPr>
            <p:spPr>
              <a:xfrm>
                <a:off x="0" y="0"/>
                <a:ext cx="737235" cy="131445"/>
              </a:xfrm>
              <a:prstGeom prst="rect">
                <a:avLst/>
              </a:prstGeom>
              <a:solidFill>
                <a:schemeClr val="bg1"/>
              </a:solidFill>
              <a:ln w="22225" cap="rnd">
                <a:solidFill>
                  <a:schemeClr val="bg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56" name="组合 55">
              <a:extLst>
                <a:ext uri="{FF2B5EF4-FFF2-40B4-BE49-F238E27FC236}">
                  <a16:creationId xmlns:a16="http://schemas.microsoft.com/office/drawing/2014/main" id="{00B702EC-E470-4BD8-BF6E-ACEF28C533CF}"/>
                </a:ext>
              </a:extLst>
            </p:cNvPr>
            <p:cNvGrpSpPr/>
            <p:nvPr/>
          </p:nvGrpSpPr>
          <p:grpSpPr>
            <a:xfrm rot="10800000">
              <a:off x="2454422" y="3872732"/>
              <a:ext cx="973577" cy="874885"/>
              <a:chOff x="743362" y="652157"/>
              <a:chExt cx="1434274" cy="1303717"/>
            </a:xfrm>
          </p:grpSpPr>
          <p:sp>
            <p:nvSpPr>
              <p:cNvPr id="57" name="弧形 56">
                <a:extLst>
                  <a:ext uri="{FF2B5EF4-FFF2-40B4-BE49-F238E27FC236}">
                    <a16:creationId xmlns:a16="http://schemas.microsoft.com/office/drawing/2014/main" id="{95BCF375-6D05-4F19-BA27-5FA9656B3F02}"/>
                  </a:ext>
                </a:extLst>
              </p:cNvPr>
              <p:cNvSpPr/>
              <p:nvPr/>
            </p:nvSpPr>
            <p:spPr>
              <a:xfrm rot="8044516">
                <a:off x="1133105" y="956349"/>
                <a:ext cx="590550" cy="54292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8" name="弧形 57">
                <a:extLst>
                  <a:ext uri="{FF2B5EF4-FFF2-40B4-BE49-F238E27FC236}">
                    <a16:creationId xmlns:a16="http://schemas.microsoft.com/office/drawing/2014/main" id="{EFDD4700-355D-4E2E-9837-5272352F5B85}"/>
                  </a:ext>
                </a:extLst>
              </p:cNvPr>
              <p:cNvSpPr/>
              <p:nvPr/>
            </p:nvSpPr>
            <p:spPr>
              <a:xfrm rot="8044516">
                <a:off x="1047431" y="924985"/>
                <a:ext cx="780945" cy="703290"/>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9" name="弧形 58">
                <a:extLst>
                  <a:ext uri="{FF2B5EF4-FFF2-40B4-BE49-F238E27FC236}">
                    <a16:creationId xmlns:a16="http://schemas.microsoft.com/office/drawing/2014/main" id="{8343CA79-A568-475A-BFC1-05FC7196154F}"/>
                  </a:ext>
                </a:extLst>
              </p:cNvPr>
              <p:cNvSpPr/>
              <p:nvPr/>
            </p:nvSpPr>
            <p:spPr>
              <a:xfrm rot="8197696">
                <a:off x="928979" y="830905"/>
                <a:ext cx="1056567" cy="93937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0" name="弧形 59">
                <a:extLst>
                  <a:ext uri="{FF2B5EF4-FFF2-40B4-BE49-F238E27FC236}">
                    <a16:creationId xmlns:a16="http://schemas.microsoft.com/office/drawing/2014/main" id="{EC95D9B8-E432-40E4-8CE2-815AC2984586}"/>
                  </a:ext>
                </a:extLst>
              </p:cNvPr>
              <p:cNvSpPr/>
              <p:nvPr/>
            </p:nvSpPr>
            <p:spPr>
              <a:xfrm rot="8128382">
                <a:off x="743362" y="652157"/>
                <a:ext cx="1434274" cy="1303717"/>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spTree>
    <p:extLst>
      <p:ext uri="{BB962C8B-B14F-4D97-AF65-F5344CB8AC3E}">
        <p14:creationId xmlns:p14="http://schemas.microsoft.com/office/powerpoint/2010/main" val="346228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0729" y="3320903"/>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grpSp>
        <p:nvGrpSpPr>
          <p:cNvPr id="65" name="组合 64">
            <a:extLst>
              <a:ext uri="{FF2B5EF4-FFF2-40B4-BE49-F238E27FC236}">
                <a16:creationId xmlns:a16="http://schemas.microsoft.com/office/drawing/2014/main" id="{82FEB7F7-0693-4596-9A68-F71ED1A30068}"/>
              </a:ext>
            </a:extLst>
          </p:cNvPr>
          <p:cNvGrpSpPr/>
          <p:nvPr/>
        </p:nvGrpSpPr>
        <p:grpSpPr>
          <a:xfrm>
            <a:off x="3308955" y="2583364"/>
            <a:ext cx="769683" cy="716549"/>
            <a:chOff x="2454422" y="3872732"/>
            <a:chExt cx="973577" cy="874885"/>
          </a:xfrm>
        </p:grpSpPr>
        <p:grpSp>
          <p:nvGrpSpPr>
            <p:cNvPr id="66" name="组合 65">
              <a:extLst>
                <a:ext uri="{FF2B5EF4-FFF2-40B4-BE49-F238E27FC236}">
                  <a16:creationId xmlns:a16="http://schemas.microsoft.com/office/drawing/2014/main" id="{69C9E616-353F-4C20-A565-22B413D40F90}"/>
                </a:ext>
              </a:extLst>
            </p:cNvPr>
            <p:cNvGrpSpPr/>
            <p:nvPr/>
          </p:nvGrpSpPr>
          <p:grpSpPr>
            <a:xfrm>
              <a:off x="2491255" y="4367127"/>
              <a:ext cx="909348" cy="350112"/>
              <a:chOff x="0" y="0"/>
              <a:chExt cx="737235" cy="283910"/>
            </a:xfrm>
            <a:effectLst>
              <a:outerShdw blurRad="50800" dist="38100" dir="2700000" algn="tl" rotWithShape="0">
                <a:prstClr val="black">
                  <a:alpha val="40000"/>
                </a:prstClr>
              </a:outerShdw>
            </a:effectLst>
          </p:grpSpPr>
          <p:sp>
            <p:nvSpPr>
              <p:cNvPr id="73" name="矩形 72">
                <a:extLst>
                  <a:ext uri="{FF2B5EF4-FFF2-40B4-BE49-F238E27FC236}">
                    <a16:creationId xmlns:a16="http://schemas.microsoft.com/office/drawing/2014/main" id="{9696A7E6-57EE-4AF9-9D71-4A9A1335EB54}"/>
                  </a:ext>
                </a:extLst>
              </p:cNvPr>
              <p:cNvSpPr/>
              <p:nvPr/>
            </p:nvSpPr>
            <p:spPr>
              <a:xfrm>
                <a:off x="347663" y="157162"/>
                <a:ext cx="45719" cy="126748"/>
              </a:xfrm>
              <a:prstGeom prst="rect">
                <a:avLst/>
              </a:pr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4" name="矩形 73">
                <a:extLst>
                  <a:ext uri="{FF2B5EF4-FFF2-40B4-BE49-F238E27FC236}">
                    <a16:creationId xmlns:a16="http://schemas.microsoft.com/office/drawing/2014/main" id="{F35719E9-4713-4F1C-8D91-D775AE158047}"/>
                  </a:ext>
                </a:extLst>
              </p:cNvPr>
              <p:cNvSpPr/>
              <p:nvPr/>
            </p:nvSpPr>
            <p:spPr>
              <a:xfrm>
                <a:off x="276225" y="133350"/>
                <a:ext cx="189865"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5" name="矩形 74">
                <a:extLst>
                  <a:ext uri="{FF2B5EF4-FFF2-40B4-BE49-F238E27FC236}">
                    <a16:creationId xmlns:a16="http://schemas.microsoft.com/office/drawing/2014/main" id="{392DE59A-A356-46A0-89F9-EA367A7A8FF0}"/>
                  </a:ext>
                </a:extLst>
              </p:cNvPr>
              <p:cNvSpPr/>
              <p:nvPr/>
            </p:nvSpPr>
            <p:spPr>
              <a:xfrm>
                <a:off x="180975" y="114300"/>
                <a:ext cx="375920"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6" name="矩形 75">
                <a:extLst>
                  <a:ext uri="{FF2B5EF4-FFF2-40B4-BE49-F238E27FC236}">
                    <a16:creationId xmlns:a16="http://schemas.microsoft.com/office/drawing/2014/main" id="{AB6A596D-073A-46FD-98F5-0008DCE0998A}"/>
                  </a:ext>
                </a:extLst>
              </p:cNvPr>
              <p:cNvSpPr/>
              <p:nvPr/>
            </p:nvSpPr>
            <p:spPr>
              <a:xfrm>
                <a:off x="0" y="0"/>
                <a:ext cx="737235" cy="131445"/>
              </a:xfrm>
              <a:prstGeom prst="rect">
                <a:avLst/>
              </a:prstGeom>
              <a:solidFill>
                <a:schemeClr val="bg1"/>
              </a:solidFill>
              <a:ln w="22225" cap="rnd">
                <a:solidFill>
                  <a:schemeClr val="bg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67" name="组合 66">
              <a:extLst>
                <a:ext uri="{FF2B5EF4-FFF2-40B4-BE49-F238E27FC236}">
                  <a16:creationId xmlns:a16="http://schemas.microsoft.com/office/drawing/2014/main" id="{00B702EC-E470-4BD8-BF6E-ACEF28C533CF}"/>
                </a:ext>
              </a:extLst>
            </p:cNvPr>
            <p:cNvGrpSpPr/>
            <p:nvPr/>
          </p:nvGrpSpPr>
          <p:grpSpPr>
            <a:xfrm rot="10800000">
              <a:off x="2454422" y="3872732"/>
              <a:ext cx="973577" cy="874885"/>
              <a:chOff x="743362" y="652157"/>
              <a:chExt cx="1434274" cy="1303717"/>
            </a:xfrm>
          </p:grpSpPr>
          <p:sp>
            <p:nvSpPr>
              <p:cNvPr id="69" name="弧形 68">
                <a:extLst>
                  <a:ext uri="{FF2B5EF4-FFF2-40B4-BE49-F238E27FC236}">
                    <a16:creationId xmlns:a16="http://schemas.microsoft.com/office/drawing/2014/main" id="{95BCF375-6D05-4F19-BA27-5FA9656B3F02}"/>
                  </a:ext>
                </a:extLst>
              </p:cNvPr>
              <p:cNvSpPr/>
              <p:nvPr/>
            </p:nvSpPr>
            <p:spPr>
              <a:xfrm rot="8044516">
                <a:off x="1133105" y="956349"/>
                <a:ext cx="590550" cy="54292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0" name="弧形 69">
                <a:extLst>
                  <a:ext uri="{FF2B5EF4-FFF2-40B4-BE49-F238E27FC236}">
                    <a16:creationId xmlns:a16="http://schemas.microsoft.com/office/drawing/2014/main" id="{EFDD4700-355D-4E2E-9837-5272352F5B85}"/>
                  </a:ext>
                </a:extLst>
              </p:cNvPr>
              <p:cNvSpPr/>
              <p:nvPr/>
            </p:nvSpPr>
            <p:spPr>
              <a:xfrm rot="8044516">
                <a:off x="1047431" y="924985"/>
                <a:ext cx="780945" cy="703290"/>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1" name="弧形 70">
                <a:extLst>
                  <a:ext uri="{FF2B5EF4-FFF2-40B4-BE49-F238E27FC236}">
                    <a16:creationId xmlns:a16="http://schemas.microsoft.com/office/drawing/2014/main" id="{8343CA79-A568-475A-BFC1-05FC7196154F}"/>
                  </a:ext>
                </a:extLst>
              </p:cNvPr>
              <p:cNvSpPr/>
              <p:nvPr/>
            </p:nvSpPr>
            <p:spPr>
              <a:xfrm rot="8197696">
                <a:off x="928979" y="830905"/>
                <a:ext cx="1056567" cy="93937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2" name="弧形 71">
                <a:extLst>
                  <a:ext uri="{FF2B5EF4-FFF2-40B4-BE49-F238E27FC236}">
                    <a16:creationId xmlns:a16="http://schemas.microsoft.com/office/drawing/2014/main" id="{EC95D9B8-E432-40E4-8CE2-815AC2984586}"/>
                  </a:ext>
                </a:extLst>
              </p:cNvPr>
              <p:cNvSpPr/>
              <p:nvPr/>
            </p:nvSpPr>
            <p:spPr>
              <a:xfrm rot="8128382">
                <a:off x="743362" y="652157"/>
                <a:ext cx="1434274" cy="1303717"/>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spTree>
    <p:extLst>
      <p:ext uri="{BB962C8B-B14F-4D97-AF65-F5344CB8AC3E}">
        <p14:creationId xmlns:p14="http://schemas.microsoft.com/office/powerpoint/2010/main" val="2334849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2064" y="3318526"/>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grpSp>
        <p:nvGrpSpPr>
          <p:cNvPr id="54" name="组合 53">
            <a:extLst>
              <a:ext uri="{FF2B5EF4-FFF2-40B4-BE49-F238E27FC236}">
                <a16:creationId xmlns:a16="http://schemas.microsoft.com/office/drawing/2014/main" id="{82FEB7F7-0693-4596-9A68-F71ED1A30068}"/>
              </a:ext>
            </a:extLst>
          </p:cNvPr>
          <p:cNvGrpSpPr/>
          <p:nvPr/>
        </p:nvGrpSpPr>
        <p:grpSpPr>
          <a:xfrm>
            <a:off x="4773377" y="2511905"/>
            <a:ext cx="769683" cy="716549"/>
            <a:chOff x="2454422" y="3872732"/>
            <a:chExt cx="973577" cy="874885"/>
          </a:xfrm>
        </p:grpSpPr>
        <p:grpSp>
          <p:nvGrpSpPr>
            <p:cNvPr id="55" name="组合 54">
              <a:extLst>
                <a:ext uri="{FF2B5EF4-FFF2-40B4-BE49-F238E27FC236}">
                  <a16:creationId xmlns:a16="http://schemas.microsoft.com/office/drawing/2014/main" id="{69C9E616-353F-4C20-A565-22B413D40F90}"/>
                </a:ext>
              </a:extLst>
            </p:cNvPr>
            <p:cNvGrpSpPr/>
            <p:nvPr/>
          </p:nvGrpSpPr>
          <p:grpSpPr>
            <a:xfrm>
              <a:off x="2491255" y="4367127"/>
              <a:ext cx="909348" cy="350112"/>
              <a:chOff x="0" y="0"/>
              <a:chExt cx="737235" cy="283910"/>
            </a:xfrm>
            <a:effectLst>
              <a:outerShdw blurRad="50800" dist="38100" dir="2700000" algn="tl" rotWithShape="0">
                <a:prstClr val="black">
                  <a:alpha val="40000"/>
                </a:prstClr>
              </a:outerShdw>
            </a:effectLst>
          </p:grpSpPr>
          <p:sp>
            <p:nvSpPr>
              <p:cNvPr id="61" name="矩形 60">
                <a:extLst>
                  <a:ext uri="{FF2B5EF4-FFF2-40B4-BE49-F238E27FC236}">
                    <a16:creationId xmlns:a16="http://schemas.microsoft.com/office/drawing/2014/main" id="{9696A7E6-57EE-4AF9-9D71-4A9A1335EB54}"/>
                  </a:ext>
                </a:extLst>
              </p:cNvPr>
              <p:cNvSpPr/>
              <p:nvPr/>
            </p:nvSpPr>
            <p:spPr>
              <a:xfrm>
                <a:off x="347663" y="157162"/>
                <a:ext cx="45719" cy="126748"/>
              </a:xfrm>
              <a:prstGeom prst="rect">
                <a:avLst/>
              </a:pr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2" name="矩形 61">
                <a:extLst>
                  <a:ext uri="{FF2B5EF4-FFF2-40B4-BE49-F238E27FC236}">
                    <a16:creationId xmlns:a16="http://schemas.microsoft.com/office/drawing/2014/main" id="{F35719E9-4713-4F1C-8D91-D775AE158047}"/>
                  </a:ext>
                </a:extLst>
              </p:cNvPr>
              <p:cNvSpPr/>
              <p:nvPr/>
            </p:nvSpPr>
            <p:spPr>
              <a:xfrm>
                <a:off x="276225" y="133350"/>
                <a:ext cx="189865"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3" name="矩形 62">
                <a:extLst>
                  <a:ext uri="{FF2B5EF4-FFF2-40B4-BE49-F238E27FC236}">
                    <a16:creationId xmlns:a16="http://schemas.microsoft.com/office/drawing/2014/main" id="{392DE59A-A356-46A0-89F9-EA367A7A8FF0}"/>
                  </a:ext>
                </a:extLst>
              </p:cNvPr>
              <p:cNvSpPr/>
              <p:nvPr/>
            </p:nvSpPr>
            <p:spPr>
              <a:xfrm>
                <a:off x="180975" y="114300"/>
                <a:ext cx="375920"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4" name="矩形 63">
                <a:extLst>
                  <a:ext uri="{FF2B5EF4-FFF2-40B4-BE49-F238E27FC236}">
                    <a16:creationId xmlns:a16="http://schemas.microsoft.com/office/drawing/2014/main" id="{AB6A596D-073A-46FD-98F5-0008DCE0998A}"/>
                  </a:ext>
                </a:extLst>
              </p:cNvPr>
              <p:cNvSpPr/>
              <p:nvPr/>
            </p:nvSpPr>
            <p:spPr>
              <a:xfrm>
                <a:off x="0" y="0"/>
                <a:ext cx="737235" cy="131445"/>
              </a:xfrm>
              <a:prstGeom prst="rect">
                <a:avLst/>
              </a:prstGeom>
              <a:solidFill>
                <a:schemeClr val="bg1"/>
              </a:solidFill>
              <a:ln w="22225" cap="rnd">
                <a:solidFill>
                  <a:schemeClr val="bg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56" name="组合 55">
              <a:extLst>
                <a:ext uri="{FF2B5EF4-FFF2-40B4-BE49-F238E27FC236}">
                  <a16:creationId xmlns:a16="http://schemas.microsoft.com/office/drawing/2014/main" id="{00B702EC-E470-4BD8-BF6E-ACEF28C533CF}"/>
                </a:ext>
              </a:extLst>
            </p:cNvPr>
            <p:cNvGrpSpPr/>
            <p:nvPr/>
          </p:nvGrpSpPr>
          <p:grpSpPr>
            <a:xfrm rot="10800000">
              <a:off x="2454422" y="3872732"/>
              <a:ext cx="973577" cy="874885"/>
              <a:chOff x="743362" y="652157"/>
              <a:chExt cx="1434274" cy="1303717"/>
            </a:xfrm>
          </p:grpSpPr>
          <p:sp>
            <p:nvSpPr>
              <p:cNvPr id="57" name="弧形 56">
                <a:extLst>
                  <a:ext uri="{FF2B5EF4-FFF2-40B4-BE49-F238E27FC236}">
                    <a16:creationId xmlns:a16="http://schemas.microsoft.com/office/drawing/2014/main" id="{95BCF375-6D05-4F19-BA27-5FA9656B3F02}"/>
                  </a:ext>
                </a:extLst>
              </p:cNvPr>
              <p:cNvSpPr/>
              <p:nvPr/>
            </p:nvSpPr>
            <p:spPr>
              <a:xfrm rot="8044516">
                <a:off x="1133105" y="956349"/>
                <a:ext cx="590550" cy="54292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8" name="弧形 57">
                <a:extLst>
                  <a:ext uri="{FF2B5EF4-FFF2-40B4-BE49-F238E27FC236}">
                    <a16:creationId xmlns:a16="http://schemas.microsoft.com/office/drawing/2014/main" id="{EFDD4700-355D-4E2E-9837-5272352F5B85}"/>
                  </a:ext>
                </a:extLst>
              </p:cNvPr>
              <p:cNvSpPr/>
              <p:nvPr/>
            </p:nvSpPr>
            <p:spPr>
              <a:xfrm rot="8044516">
                <a:off x="1047431" y="924985"/>
                <a:ext cx="780945" cy="703290"/>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9" name="弧形 58">
                <a:extLst>
                  <a:ext uri="{FF2B5EF4-FFF2-40B4-BE49-F238E27FC236}">
                    <a16:creationId xmlns:a16="http://schemas.microsoft.com/office/drawing/2014/main" id="{8343CA79-A568-475A-BFC1-05FC7196154F}"/>
                  </a:ext>
                </a:extLst>
              </p:cNvPr>
              <p:cNvSpPr/>
              <p:nvPr/>
            </p:nvSpPr>
            <p:spPr>
              <a:xfrm rot="8197696">
                <a:off x="928979" y="830905"/>
                <a:ext cx="1056567" cy="93937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0" name="弧形 59">
                <a:extLst>
                  <a:ext uri="{FF2B5EF4-FFF2-40B4-BE49-F238E27FC236}">
                    <a16:creationId xmlns:a16="http://schemas.microsoft.com/office/drawing/2014/main" id="{EC95D9B8-E432-40E4-8CE2-815AC2984586}"/>
                  </a:ext>
                </a:extLst>
              </p:cNvPr>
              <p:cNvSpPr/>
              <p:nvPr/>
            </p:nvSpPr>
            <p:spPr>
              <a:xfrm rot="8128382">
                <a:off x="743362" y="652157"/>
                <a:ext cx="1434274" cy="1303717"/>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spTree>
    <p:extLst>
      <p:ext uri="{BB962C8B-B14F-4D97-AF65-F5344CB8AC3E}">
        <p14:creationId xmlns:p14="http://schemas.microsoft.com/office/powerpoint/2010/main" val="138986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40729" y="3320903"/>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grpSp>
        <p:nvGrpSpPr>
          <p:cNvPr id="65" name="组合 64">
            <a:extLst>
              <a:ext uri="{FF2B5EF4-FFF2-40B4-BE49-F238E27FC236}">
                <a16:creationId xmlns:a16="http://schemas.microsoft.com/office/drawing/2014/main" id="{82FEB7F7-0693-4596-9A68-F71ED1A30068}"/>
              </a:ext>
            </a:extLst>
          </p:cNvPr>
          <p:cNvGrpSpPr/>
          <p:nvPr/>
        </p:nvGrpSpPr>
        <p:grpSpPr>
          <a:xfrm>
            <a:off x="9165922" y="5570520"/>
            <a:ext cx="769683" cy="716549"/>
            <a:chOff x="2454422" y="3872732"/>
            <a:chExt cx="973577" cy="874885"/>
          </a:xfrm>
        </p:grpSpPr>
        <p:grpSp>
          <p:nvGrpSpPr>
            <p:cNvPr id="66" name="组合 65">
              <a:extLst>
                <a:ext uri="{FF2B5EF4-FFF2-40B4-BE49-F238E27FC236}">
                  <a16:creationId xmlns:a16="http://schemas.microsoft.com/office/drawing/2014/main" id="{69C9E616-353F-4C20-A565-22B413D40F90}"/>
                </a:ext>
              </a:extLst>
            </p:cNvPr>
            <p:cNvGrpSpPr/>
            <p:nvPr/>
          </p:nvGrpSpPr>
          <p:grpSpPr>
            <a:xfrm>
              <a:off x="2491255" y="4367127"/>
              <a:ext cx="909348" cy="350112"/>
              <a:chOff x="0" y="0"/>
              <a:chExt cx="737235" cy="283910"/>
            </a:xfrm>
            <a:effectLst>
              <a:outerShdw blurRad="50800" dist="38100" dir="2700000" algn="tl" rotWithShape="0">
                <a:prstClr val="black">
                  <a:alpha val="40000"/>
                </a:prstClr>
              </a:outerShdw>
            </a:effectLst>
          </p:grpSpPr>
          <p:sp>
            <p:nvSpPr>
              <p:cNvPr id="73" name="矩形 72">
                <a:extLst>
                  <a:ext uri="{FF2B5EF4-FFF2-40B4-BE49-F238E27FC236}">
                    <a16:creationId xmlns:a16="http://schemas.microsoft.com/office/drawing/2014/main" id="{9696A7E6-57EE-4AF9-9D71-4A9A1335EB54}"/>
                  </a:ext>
                </a:extLst>
              </p:cNvPr>
              <p:cNvSpPr/>
              <p:nvPr/>
            </p:nvSpPr>
            <p:spPr>
              <a:xfrm>
                <a:off x="347663" y="157162"/>
                <a:ext cx="45719" cy="126748"/>
              </a:xfrm>
              <a:prstGeom prst="rect">
                <a:avLst/>
              </a:pr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4" name="矩形 73">
                <a:extLst>
                  <a:ext uri="{FF2B5EF4-FFF2-40B4-BE49-F238E27FC236}">
                    <a16:creationId xmlns:a16="http://schemas.microsoft.com/office/drawing/2014/main" id="{F35719E9-4713-4F1C-8D91-D775AE158047}"/>
                  </a:ext>
                </a:extLst>
              </p:cNvPr>
              <p:cNvSpPr/>
              <p:nvPr/>
            </p:nvSpPr>
            <p:spPr>
              <a:xfrm>
                <a:off x="276225" y="133350"/>
                <a:ext cx="189865"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5" name="矩形 74">
                <a:extLst>
                  <a:ext uri="{FF2B5EF4-FFF2-40B4-BE49-F238E27FC236}">
                    <a16:creationId xmlns:a16="http://schemas.microsoft.com/office/drawing/2014/main" id="{392DE59A-A356-46A0-89F9-EA367A7A8FF0}"/>
                  </a:ext>
                </a:extLst>
              </p:cNvPr>
              <p:cNvSpPr/>
              <p:nvPr/>
            </p:nvSpPr>
            <p:spPr>
              <a:xfrm>
                <a:off x="180975" y="114300"/>
                <a:ext cx="375920" cy="45085"/>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6" name="矩形 75">
                <a:extLst>
                  <a:ext uri="{FF2B5EF4-FFF2-40B4-BE49-F238E27FC236}">
                    <a16:creationId xmlns:a16="http://schemas.microsoft.com/office/drawing/2014/main" id="{AB6A596D-073A-46FD-98F5-0008DCE0998A}"/>
                  </a:ext>
                </a:extLst>
              </p:cNvPr>
              <p:cNvSpPr/>
              <p:nvPr/>
            </p:nvSpPr>
            <p:spPr>
              <a:xfrm>
                <a:off x="0" y="0"/>
                <a:ext cx="737235" cy="131445"/>
              </a:xfrm>
              <a:prstGeom prst="rect">
                <a:avLst/>
              </a:prstGeom>
              <a:solidFill>
                <a:schemeClr val="bg1"/>
              </a:solidFill>
              <a:ln w="22225" cap="rnd">
                <a:solidFill>
                  <a:schemeClr val="bg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67" name="组合 66">
              <a:extLst>
                <a:ext uri="{FF2B5EF4-FFF2-40B4-BE49-F238E27FC236}">
                  <a16:creationId xmlns:a16="http://schemas.microsoft.com/office/drawing/2014/main" id="{00B702EC-E470-4BD8-BF6E-ACEF28C533CF}"/>
                </a:ext>
              </a:extLst>
            </p:cNvPr>
            <p:cNvGrpSpPr/>
            <p:nvPr/>
          </p:nvGrpSpPr>
          <p:grpSpPr>
            <a:xfrm rot="10800000">
              <a:off x="2454422" y="3872732"/>
              <a:ext cx="973577" cy="874885"/>
              <a:chOff x="743362" y="652157"/>
              <a:chExt cx="1434274" cy="1303717"/>
            </a:xfrm>
          </p:grpSpPr>
          <p:sp>
            <p:nvSpPr>
              <p:cNvPr id="69" name="弧形 68">
                <a:extLst>
                  <a:ext uri="{FF2B5EF4-FFF2-40B4-BE49-F238E27FC236}">
                    <a16:creationId xmlns:a16="http://schemas.microsoft.com/office/drawing/2014/main" id="{95BCF375-6D05-4F19-BA27-5FA9656B3F02}"/>
                  </a:ext>
                </a:extLst>
              </p:cNvPr>
              <p:cNvSpPr/>
              <p:nvPr/>
            </p:nvSpPr>
            <p:spPr>
              <a:xfrm rot="8044516">
                <a:off x="1133105" y="956349"/>
                <a:ext cx="590550" cy="54292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0" name="弧形 69">
                <a:extLst>
                  <a:ext uri="{FF2B5EF4-FFF2-40B4-BE49-F238E27FC236}">
                    <a16:creationId xmlns:a16="http://schemas.microsoft.com/office/drawing/2014/main" id="{EFDD4700-355D-4E2E-9837-5272352F5B85}"/>
                  </a:ext>
                </a:extLst>
              </p:cNvPr>
              <p:cNvSpPr/>
              <p:nvPr/>
            </p:nvSpPr>
            <p:spPr>
              <a:xfrm rot="8044516">
                <a:off x="1047431" y="924985"/>
                <a:ext cx="780945" cy="703290"/>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1" name="弧形 70">
                <a:extLst>
                  <a:ext uri="{FF2B5EF4-FFF2-40B4-BE49-F238E27FC236}">
                    <a16:creationId xmlns:a16="http://schemas.microsoft.com/office/drawing/2014/main" id="{8343CA79-A568-475A-BFC1-05FC7196154F}"/>
                  </a:ext>
                </a:extLst>
              </p:cNvPr>
              <p:cNvSpPr/>
              <p:nvPr/>
            </p:nvSpPr>
            <p:spPr>
              <a:xfrm rot="8197696">
                <a:off x="928979" y="830905"/>
                <a:ext cx="1056567" cy="939375"/>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2" name="弧形 71">
                <a:extLst>
                  <a:ext uri="{FF2B5EF4-FFF2-40B4-BE49-F238E27FC236}">
                    <a16:creationId xmlns:a16="http://schemas.microsoft.com/office/drawing/2014/main" id="{EC95D9B8-E432-40E4-8CE2-815AC2984586}"/>
                  </a:ext>
                </a:extLst>
              </p:cNvPr>
              <p:cNvSpPr/>
              <p:nvPr/>
            </p:nvSpPr>
            <p:spPr>
              <a:xfrm rot="8128382">
                <a:off x="743362" y="652157"/>
                <a:ext cx="1434274" cy="1303717"/>
              </a:xfrm>
              <a:prstGeom prst="arc">
                <a:avLst/>
              </a:prstGeom>
              <a:ln w="222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spTree>
    <p:extLst>
      <p:ext uri="{BB962C8B-B14F-4D97-AF65-F5344CB8AC3E}">
        <p14:creationId xmlns:p14="http://schemas.microsoft.com/office/powerpoint/2010/main" val="1200822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059776"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印品黑体" panose="00000500000000000000" pitchFamily="2" charset="-122"/>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01</a:t>
            </a:r>
          </a:p>
        </p:txBody>
      </p:sp>
      <p:sp>
        <p:nvSpPr>
          <p:cNvPr id="15" name="矩形 14">
            <a:extLst>
              <a:ext uri="{FF2B5EF4-FFF2-40B4-BE49-F238E27FC236}">
                <a16:creationId xmlns:a16="http://schemas.microsoft.com/office/drawing/2014/main" id="{5F5A126D-DBF7-4677-B085-E086E464685A}"/>
              </a:ext>
            </a:extLst>
          </p:cNvPr>
          <p:cNvSpPr/>
          <p:nvPr/>
        </p:nvSpPr>
        <p:spPr>
          <a:xfrm>
            <a:off x="2172252" y="433177"/>
            <a:ext cx="264687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Background</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0" name="Shape 893"/>
          <p:cNvSpPr txBox="1">
            <a:spLocks/>
          </p:cNvSpPr>
          <p:nvPr/>
        </p:nvSpPr>
        <p:spPr>
          <a:xfrm>
            <a:off x="6724758" y="339296"/>
            <a:ext cx="5014449"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E</a:t>
            </a:r>
            <a:r>
              <a:rPr lang="en-US" altLang="zh-CN" sz="4000" b="1" dirty="0"/>
              <a:t>xisting Solution</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3" name="图片 22">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120" y="1822433"/>
            <a:ext cx="948562" cy="904351"/>
          </a:xfrm>
          <a:prstGeom prst="rect">
            <a:avLst/>
          </a:prstGeom>
        </p:spPr>
      </p:pic>
      <p:pic>
        <p:nvPicPr>
          <p:cNvPr id="25" name="图片 24">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157" y="1822433"/>
            <a:ext cx="948562" cy="904351"/>
          </a:xfrm>
          <a:prstGeom prst="rect">
            <a:avLst/>
          </a:prstGeom>
        </p:spPr>
      </p:pic>
      <p:pic>
        <p:nvPicPr>
          <p:cNvPr id="26" name="图片 25">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195" y="1822433"/>
            <a:ext cx="948562" cy="904351"/>
          </a:xfrm>
          <a:prstGeom prst="rect">
            <a:avLst/>
          </a:prstGeom>
        </p:spPr>
      </p:pic>
      <p:pic>
        <p:nvPicPr>
          <p:cNvPr id="27" name="图片 26">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115" y="3318526"/>
            <a:ext cx="948562" cy="904351"/>
          </a:xfrm>
          <a:prstGeom prst="rect">
            <a:avLst/>
          </a:prstGeom>
        </p:spPr>
      </p:pic>
      <p:pic>
        <p:nvPicPr>
          <p:cNvPr id="28" name="图片 27">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152" y="3318526"/>
            <a:ext cx="948562" cy="904351"/>
          </a:xfrm>
          <a:prstGeom prst="rect">
            <a:avLst/>
          </a:prstGeom>
        </p:spPr>
      </p:pic>
      <p:pic>
        <p:nvPicPr>
          <p:cNvPr id="29" name="图片 28">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1190" y="3313219"/>
            <a:ext cx="948562" cy="904351"/>
          </a:xfrm>
          <a:prstGeom prst="rect">
            <a:avLst/>
          </a:prstGeom>
        </p:spPr>
      </p:pic>
      <p:pic>
        <p:nvPicPr>
          <p:cNvPr id="30" name="图片 29">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227" y="3313219"/>
            <a:ext cx="948562" cy="904351"/>
          </a:xfrm>
          <a:prstGeom prst="rect">
            <a:avLst/>
          </a:prstGeom>
        </p:spPr>
      </p:pic>
      <p:pic>
        <p:nvPicPr>
          <p:cNvPr id="31" name="图片 30">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976" y="4802145"/>
            <a:ext cx="948562" cy="904351"/>
          </a:xfrm>
          <a:prstGeom prst="rect">
            <a:avLst/>
          </a:prstGeom>
        </p:spPr>
      </p:pic>
      <p:pic>
        <p:nvPicPr>
          <p:cNvPr id="32" name="图片 31">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013" y="4802145"/>
            <a:ext cx="948562" cy="904351"/>
          </a:xfrm>
          <a:prstGeom prst="rect">
            <a:avLst/>
          </a:prstGeom>
        </p:spPr>
      </p:pic>
      <p:pic>
        <p:nvPicPr>
          <p:cNvPr id="33" name="图片 32">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2050" y="4802145"/>
            <a:ext cx="948562" cy="904351"/>
          </a:xfrm>
          <a:prstGeom prst="rect">
            <a:avLst/>
          </a:prstGeom>
        </p:spPr>
      </p:pic>
      <p:pic>
        <p:nvPicPr>
          <p:cNvPr id="34" name="图片 33">
            <a:extLst>
              <a:ext uri="{FF2B5EF4-FFF2-40B4-BE49-F238E27FC236}">
                <a16:creationId xmlns:a16="http://schemas.microsoft.com/office/drawing/2014/main" id="{FA63F77D-9600-448B-B834-CC6822E5AED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9045" y="1830670"/>
            <a:ext cx="948562" cy="904351"/>
          </a:xfrm>
          <a:prstGeom prst="rect">
            <a:avLst/>
          </a:prstGeom>
        </p:spPr>
      </p:pic>
      <p:pic>
        <p:nvPicPr>
          <p:cNvPr id="35" name="图片 34">
            <a:extLst>
              <a:ext uri="{FF2B5EF4-FFF2-40B4-BE49-F238E27FC236}">
                <a16:creationId xmlns:a16="http://schemas.microsoft.com/office/drawing/2014/main" id="{33347C2E-8895-4894-9D91-754A6A1C7DA1}"/>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25083" y="1830670"/>
            <a:ext cx="948562" cy="904351"/>
          </a:xfrm>
          <a:prstGeom prst="rect">
            <a:avLst/>
          </a:prstGeom>
        </p:spPr>
      </p:pic>
      <p:pic>
        <p:nvPicPr>
          <p:cNvPr id="36" name="图片 35">
            <a:extLst>
              <a:ext uri="{FF2B5EF4-FFF2-40B4-BE49-F238E27FC236}">
                <a16:creationId xmlns:a16="http://schemas.microsoft.com/office/drawing/2014/main" id="{C0CF8187-D1AA-4E73-9CF1-B96CDFB71FB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85553" y="1830672"/>
            <a:ext cx="948562" cy="904351"/>
          </a:xfrm>
          <a:prstGeom prst="rect">
            <a:avLst/>
          </a:prstGeom>
        </p:spPr>
      </p:pic>
      <p:pic>
        <p:nvPicPr>
          <p:cNvPr id="37" name="图片 36">
            <a:extLst>
              <a:ext uri="{FF2B5EF4-FFF2-40B4-BE49-F238E27FC236}">
                <a16:creationId xmlns:a16="http://schemas.microsoft.com/office/drawing/2014/main" id="{2262089A-5E71-4768-88C8-13B495A51C1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51590" y="1830672"/>
            <a:ext cx="948562" cy="904351"/>
          </a:xfrm>
          <a:prstGeom prst="rect">
            <a:avLst/>
          </a:prstGeom>
        </p:spPr>
      </p:pic>
      <p:pic>
        <p:nvPicPr>
          <p:cNvPr id="38" name="图片 37">
            <a:extLst>
              <a:ext uri="{FF2B5EF4-FFF2-40B4-BE49-F238E27FC236}">
                <a16:creationId xmlns:a16="http://schemas.microsoft.com/office/drawing/2014/main" id="{80310BDC-DE7D-441F-A89C-0EB4B6C2CD1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7627" y="1830672"/>
            <a:ext cx="948562" cy="904351"/>
          </a:xfrm>
          <a:prstGeom prst="rect">
            <a:avLst/>
          </a:prstGeom>
        </p:spPr>
      </p:pic>
      <p:pic>
        <p:nvPicPr>
          <p:cNvPr id="39" name="图片 38">
            <a:extLst>
              <a:ext uri="{FF2B5EF4-FFF2-40B4-BE49-F238E27FC236}">
                <a16:creationId xmlns:a16="http://schemas.microsoft.com/office/drawing/2014/main" id="{C0CF8187-D1AA-4E73-9CF1-B96CDFB71FB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89232" y="1825364"/>
            <a:ext cx="948562" cy="904351"/>
          </a:xfrm>
          <a:prstGeom prst="rect">
            <a:avLst/>
          </a:prstGeom>
        </p:spPr>
      </p:pic>
      <p:pic>
        <p:nvPicPr>
          <p:cNvPr id="40" name="图片 39">
            <a:extLst>
              <a:ext uri="{FF2B5EF4-FFF2-40B4-BE49-F238E27FC236}">
                <a16:creationId xmlns:a16="http://schemas.microsoft.com/office/drawing/2014/main" id="{0ACED724-2BAB-4116-BC86-45C3AEE640A7}"/>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40729" y="3320903"/>
            <a:ext cx="948562" cy="904351"/>
          </a:xfrm>
          <a:prstGeom prst="rect">
            <a:avLst/>
          </a:prstGeom>
        </p:spPr>
      </p:pic>
      <p:pic>
        <p:nvPicPr>
          <p:cNvPr id="41" name="图片 40">
            <a:extLst>
              <a:ext uri="{FF2B5EF4-FFF2-40B4-BE49-F238E27FC236}">
                <a16:creationId xmlns:a16="http://schemas.microsoft.com/office/drawing/2014/main" id="{D4370F2D-C0DC-4E09-9C95-F685A2126B3E}"/>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06767" y="3320903"/>
            <a:ext cx="948562" cy="904351"/>
          </a:xfrm>
          <a:prstGeom prst="rect">
            <a:avLst/>
          </a:prstGeom>
        </p:spPr>
      </p:pic>
      <p:pic>
        <p:nvPicPr>
          <p:cNvPr id="42" name="图片 41">
            <a:extLst>
              <a:ext uri="{FF2B5EF4-FFF2-40B4-BE49-F238E27FC236}">
                <a16:creationId xmlns:a16="http://schemas.microsoft.com/office/drawing/2014/main" id="{31F352F0-954B-4759-B97A-C9F310F72FCC}"/>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72804" y="3315596"/>
            <a:ext cx="948562" cy="904351"/>
          </a:xfrm>
          <a:prstGeom prst="rect">
            <a:avLst/>
          </a:prstGeom>
        </p:spPr>
      </p:pic>
      <p:pic>
        <p:nvPicPr>
          <p:cNvPr id="43" name="图片 42">
            <a:extLst>
              <a:ext uri="{FF2B5EF4-FFF2-40B4-BE49-F238E27FC236}">
                <a16:creationId xmlns:a16="http://schemas.microsoft.com/office/drawing/2014/main" id="{960DCBA5-8376-4497-814F-7410AA38712F}"/>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38841" y="3315596"/>
            <a:ext cx="948562" cy="904351"/>
          </a:xfrm>
          <a:prstGeom prst="rect">
            <a:avLst/>
          </a:prstGeom>
        </p:spPr>
      </p:pic>
      <p:pic>
        <p:nvPicPr>
          <p:cNvPr id="44" name="图片 43">
            <a:extLst>
              <a:ext uri="{FF2B5EF4-FFF2-40B4-BE49-F238E27FC236}">
                <a16:creationId xmlns:a16="http://schemas.microsoft.com/office/drawing/2014/main" id="{969F70D6-872B-42EE-9D23-3E27CE2132A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0446" y="3310288"/>
            <a:ext cx="948562" cy="904351"/>
          </a:xfrm>
          <a:prstGeom prst="rect">
            <a:avLst/>
          </a:prstGeom>
        </p:spPr>
      </p:pic>
      <p:pic>
        <p:nvPicPr>
          <p:cNvPr id="45" name="图片 44">
            <a:extLst>
              <a:ext uri="{FF2B5EF4-FFF2-40B4-BE49-F238E27FC236}">
                <a16:creationId xmlns:a16="http://schemas.microsoft.com/office/drawing/2014/main" id="{60573BB3-FEEF-4022-B227-C00DF566AF84}"/>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76483" y="3310288"/>
            <a:ext cx="948562" cy="904351"/>
          </a:xfrm>
          <a:prstGeom prst="rect">
            <a:avLst/>
          </a:prstGeom>
        </p:spPr>
      </p:pic>
      <p:pic>
        <p:nvPicPr>
          <p:cNvPr id="46" name="图片 45">
            <a:extLst>
              <a:ext uri="{FF2B5EF4-FFF2-40B4-BE49-F238E27FC236}">
                <a16:creationId xmlns:a16="http://schemas.microsoft.com/office/drawing/2014/main" id="{A86033F0-609B-4D15-A081-3B44290541C5}"/>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1751864" y="4809077"/>
            <a:ext cx="948562" cy="904351"/>
          </a:xfrm>
          <a:prstGeom prst="rect">
            <a:avLst/>
          </a:prstGeom>
        </p:spPr>
      </p:pic>
      <p:pic>
        <p:nvPicPr>
          <p:cNvPr id="47" name="图片 46">
            <a:extLst>
              <a:ext uri="{FF2B5EF4-FFF2-40B4-BE49-F238E27FC236}">
                <a16:creationId xmlns:a16="http://schemas.microsoft.com/office/drawing/2014/main" id="{7E33B679-DE8E-4B79-9A13-AE10F7E50A36}"/>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3217901" y="4809077"/>
            <a:ext cx="948562" cy="904351"/>
          </a:xfrm>
          <a:prstGeom prst="rect">
            <a:avLst/>
          </a:prstGeom>
        </p:spPr>
      </p:pic>
      <p:pic>
        <p:nvPicPr>
          <p:cNvPr id="48" name="图片 47">
            <a:extLst>
              <a:ext uri="{FF2B5EF4-FFF2-40B4-BE49-F238E27FC236}">
                <a16:creationId xmlns:a16="http://schemas.microsoft.com/office/drawing/2014/main" id="{40FEE93E-D973-4E08-9DC7-75A2378A5DE4}"/>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4683938" y="4803770"/>
            <a:ext cx="948562" cy="904351"/>
          </a:xfrm>
          <a:prstGeom prst="rect">
            <a:avLst/>
          </a:prstGeom>
        </p:spPr>
      </p:pic>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6144409" y="4809078"/>
            <a:ext cx="948562" cy="904351"/>
          </a:xfrm>
          <a:prstGeom prst="rect">
            <a:avLst/>
          </a:prstGeom>
        </p:spPr>
      </p:pic>
      <p:pic>
        <p:nvPicPr>
          <p:cNvPr id="52" name="图片 51">
            <a:extLst>
              <a:ext uri="{FF2B5EF4-FFF2-40B4-BE49-F238E27FC236}">
                <a16:creationId xmlns:a16="http://schemas.microsoft.com/office/drawing/2014/main" id="{7C4E2463-A6B9-4F5D-9700-1616F9AC6D96}"/>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7610446" y="4809078"/>
            <a:ext cx="948562" cy="904351"/>
          </a:xfrm>
          <a:prstGeom prst="rect">
            <a:avLst/>
          </a:prstGeom>
        </p:spPr>
      </p:pic>
      <p:pic>
        <p:nvPicPr>
          <p:cNvPr id="53" name="图片 52">
            <a:extLst>
              <a:ext uri="{FF2B5EF4-FFF2-40B4-BE49-F238E27FC236}">
                <a16:creationId xmlns:a16="http://schemas.microsoft.com/office/drawing/2014/main" id="{EFA0F04C-D8A4-4584-B189-FEA902AAF190}"/>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9076483" y="4809078"/>
            <a:ext cx="948562" cy="904351"/>
          </a:xfrm>
          <a:prstGeom prst="rect">
            <a:avLst/>
          </a:prstGeom>
        </p:spPr>
      </p:pic>
      <p:sp>
        <p:nvSpPr>
          <p:cNvPr id="54" name="Content Placeholder 2">
            <a:extLst>
              <a:ext uri="{FF2B5EF4-FFF2-40B4-BE49-F238E27FC236}">
                <a16:creationId xmlns:a16="http://schemas.microsoft.com/office/drawing/2014/main" id="{86C7D8D5-905A-4935-9CBE-1283AF343222}"/>
              </a:ext>
            </a:extLst>
          </p:cNvPr>
          <p:cNvSpPr txBox="1">
            <a:spLocks/>
          </p:cNvSpPr>
          <p:nvPr/>
        </p:nvSpPr>
        <p:spPr>
          <a:xfrm>
            <a:off x="0" y="2707507"/>
            <a:ext cx="12261388" cy="1557351"/>
          </a:xfrm>
          <a:prstGeom prst="rect">
            <a:avLst/>
          </a:prstGeom>
          <a:solidFill>
            <a:srgbClr val="2C65A7"/>
          </a:solidFill>
          <a:ln>
            <a:solidFill>
              <a:srgbClr val="2C65A7"/>
            </a:solidFill>
          </a:ln>
        </p:spPr>
        <p:style>
          <a:lnRef idx="3">
            <a:schemeClr val="lt1"/>
          </a:lnRef>
          <a:fillRef idx="1">
            <a:schemeClr val="accent2"/>
          </a:fillRef>
          <a:effectRef idx="1">
            <a:schemeClr val="accent2"/>
          </a:effectRef>
          <a:fontRef idx="minor">
            <a:schemeClr val="lt1"/>
          </a:fontRef>
        </p:style>
        <p:txBody>
          <a:bodyPr lIns="100540" tIns="0" rIns="100540" bIns="0" anchor="ctr" anchorCtr="0"/>
          <a:lstStyle>
            <a:defPPr>
              <a:defRPr lang="en-US"/>
            </a:defPPr>
            <a:lvl1pPr marL="231775" algn="ctr" defTabSz="457200">
              <a:defRPr sz="3000">
                <a:solidFill>
                  <a:schemeClr val="bg1"/>
                </a:solidFill>
                <a:latin typeface="Calibri" pitchFamily="34" charset="0"/>
                <a:ea typeface="Batang" pitchFamily="18" charset="-127"/>
                <a:cs typeface="Calibri" pitchFamily="34" charset="0"/>
              </a:defRPr>
            </a:lvl1pPr>
            <a:lvl2pPr defTabSz="457200">
              <a:defRPr>
                <a:solidFill>
                  <a:schemeClr val="tx1"/>
                </a:solidFill>
              </a:defRPr>
            </a:lvl2pPr>
            <a:lvl3pPr defTabSz="457200">
              <a:defRPr>
                <a:solidFill>
                  <a:schemeClr val="tx1"/>
                </a:solidFill>
              </a:defRPr>
            </a:lvl3pPr>
            <a:lvl4pPr defTabSz="457200">
              <a:defRPr>
                <a:solidFill>
                  <a:schemeClr val="tx1"/>
                </a:solidFill>
              </a:defRPr>
            </a:lvl4pPr>
            <a:lvl5pPr defTabSz="457200">
              <a:defRPr>
                <a:solidFill>
                  <a:schemeClr val="tx1"/>
                </a:solidFill>
              </a:defRPr>
            </a:lvl5pPr>
            <a:lvl6pPr defTabSz="457200">
              <a:defRPr>
                <a:solidFill>
                  <a:schemeClr val="tx1"/>
                </a:solidFill>
              </a:defRPr>
            </a:lvl6pPr>
            <a:lvl7pPr defTabSz="457200">
              <a:defRPr>
                <a:solidFill>
                  <a:schemeClr val="tx1"/>
                </a:solidFill>
              </a:defRPr>
            </a:lvl7pPr>
            <a:lvl8pPr defTabSz="457200">
              <a:defRPr>
                <a:solidFill>
                  <a:schemeClr val="tx1"/>
                </a:solidFill>
              </a:defRPr>
            </a:lvl8pPr>
            <a:lvl9pPr lvl="8" algn="ctr" defTabSz="457200">
              <a:spcBef>
                <a:spcPct val="50000"/>
              </a:spcBef>
              <a:buFont typeface="Arial" pitchFamily="34" charset="0"/>
              <a:buChar char="•"/>
              <a:defRPr sz="3200" b="0" i="0">
                <a:solidFill>
                  <a:schemeClr val="bg1"/>
                </a:solidFill>
                <a:latin typeface="Comic Sans MS" pitchFamily="66" charset="0"/>
              </a:defRPr>
            </a:lvl9pPr>
          </a:lstStyle>
          <a:p>
            <a:r>
              <a:rPr lang="en-US" altLang="zh-CN" sz="3600" b="1" dirty="0"/>
              <a:t>Exclusive Collection (EC) : Time consuming, </a:t>
            </a:r>
          </a:p>
          <a:p>
            <a:r>
              <a:rPr lang="en-US" altLang="zh-CN" sz="3600" b="1" dirty="0"/>
              <a:t>especially in a large RFID system.</a:t>
            </a:r>
          </a:p>
        </p:txBody>
      </p:sp>
    </p:spTree>
    <p:extLst>
      <p:ext uri="{BB962C8B-B14F-4D97-AF65-F5344CB8AC3E}">
        <p14:creationId xmlns:p14="http://schemas.microsoft.com/office/powerpoint/2010/main" val="2114191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B</a:t>
            </a:r>
            <a:r>
              <a:rPr lang="en-US" altLang="zh-CN" sz="4000" b="1" dirty="0"/>
              <a:t>asic Idea</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pic>
        <p:nvPicPr>
          <p:cNvPr id="20" name="图片 19">
            <a:extLst>
              <a:ext uri="{FF2B5EF4-FFF2-40B4-BE49-F238E27FC236}">
                <a16:creationId xmlns:a16="http://schemas.microsoft.com/office/drawing/2014/main" id="{FCA05926-CB73-4E5C-B5DD-920027D3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6562" y="2287946"/>
            <a:ext cx="948562" cy="904351"/>
          </a:xfrm>
          <a:prstGeom prst="rect">
            <a:avLst/>
          </a:prstGeom>
        </p:spPr>
      </p:pic>
      <p:pic>
        <p:nvPicPr>
          <p:cNvPr id="21" name="图片 20">
            <a:extLst>
              <a:ext uri="{FF2B5EF4-FFF2-40B4-BE49-F238E27FC236}">
                <a16:creationId xmlns:a16="http://schemas.microsoft.com/office/drawing/2014/main" id="{9C5F046D-D318-423B-8441-3B2C892CF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2599" y="2287946"/>
            <a:ext cx="948562" cy="904351"/>
          </a:xfrm>
          <a:prstGeom prst="rect">
            <a:avLst/>
          </a:prstGeom>
        </p:spPr>
      </p:pic>
      <p:pic>
        <p:nvPicPr>
          <p:cNvPr id="22" name="图片 21">
            <a:extLst>
              <a:ext uri="{FF2B5EF4-FFF2-40B4-BE49-F238E27FC236}">
                <a16:creationId xmlns:a16="http://schemas.microsoft.com/office/drawing/2014/main" id="{31DF568B-7D92-4D68-8A1A-DF31D716B1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637" y="2287946"/>
            <a:ext cx="948562" cy="904351"/>
          </a:xfrm>
          <a:prstGeom prst="rect">
            <a:avLst/>
          </a:prstGeom>
        </p:spPr>
      </p:pic>
      <p:pic>
        <p:nvPicPr>
          <p:cNvPr id="23" name="图片 22">
            <a:extLst>
              <a:ext uri="{FF2B5EF4-FFF2-40B4-BE49-F238E27FC236}">
                <a16:creationId xmlns:a16="http://schemas.microsoft.com/office/drawing/2014/main" id="{A00B94BB-0364-4C14-9543-B274BC713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4557" y="3784039"/>
            <a:ext cx="948562" cy="904351"/>
          </a:xfrm>
          <a:prstGeom prst="rect">
            <a:avLst/>
          </a:prstGeom>
        </p:spPr>
      </p:pic>
      <p:pic>
        <p:nvPicPr>
          <p:cNvPr id="24" name="图片 23">
            <a:extLst>
              <a:ext uri="{FF2B5EF4-FFF2-40B4-BE49-F238E27FC236}">
                <a16:creationId xmlns:a16="http://schemas.microsoft.com/office/drawing/2014/main" id="{51D6362A-EDDD-4B4F-AE1E-63DA6DACD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0594" y="3784039"/>
            <a:ext cx="948562" cy="904351"/>
          </a:xfrm>
          <a:prstGeom prst="rect">
            <a:avLst/>
          </a:prstGeom>
        </p:spPr>
      </p:pic>
      <p:pic>
        <p:nvPicPr>
          <p:cNvPr id="25" name="图片 24">
            <a:extLst>
              <a:ext uri="{FF2B5EF4-FFF2-40B4-BE49-F238E27FC236}">
                <a16:creationId xmlns:a16="http://schemas.microsoft.com/office/drawing/2014/main" id="{91AE49E8-9F7D-471B-92A2-67B3751F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632" y="3778732"/>
            <a:ext cx="948562" cy="904351"/>
          </a:xfrm>
          <a:prstGeom prst="rect">
            <a:avLst/>
          </a:prstGeom>
        </p:spPr>
      </p:pic>
      <p:pic>
        <p:nvPicPr>
          <p:cNvPr id="26" name="图片 25">
            <a:extLst>
              <a:ext uri="{FF2B5EF4-FFF2-40B4-BE49-F238E27FC236}">
                <a16:creationId xmlns:a16="http://schemas.microsoft.com/office/drawing/2014/main" id="{D5BD5471-5256-46DB-BB61-4DB461CD1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2669" y="3778732"/>
            <a:ext cx="948562" cy="904351"/>
          </a:xfrm>
          <a:prstGeom prst="rect">
            <a:avLst/>
          </a:prstGeom>
        </p:spPr>
      </p:pic>
      <p:pic>
        <p:nvPicPr>
          <p:cNvPr id="27" name="图片 26">
            <a:extLst>
              <a:ext uri="{FF2B5EF4-FFF2-40B4-BE49-F238E27FC236}">
                <a16:creationId xmlns:a16="http://schemas.microsoft.com/office/drawing/2014/main" id="{999CB053-3EC7-4FC9-AEF8-76B5F30BBE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418" y="5267658"/>
            <a:ext cx="948562" cy="904351"/>
          </a:xfrm>
          <a:prstGeom prst="rect">
            <a:avLst/>
          </a:prstGeom>
        </p:spPr>
      </p:pic>
      <p:pic>
        <p:nvPicPr>
          <p:cNvPr id="28" name="图片 27">
            <a:extLst>
              <a:ext uri="{FF2B5EF4-FFF2-40B4-BE49-F238E27FC236}">
                <a16:creationId xmlns:a16="http://schemas.microsoft.com/office/drawing/2014/main" id="{A0BBD178-1792-4AF2-9CCD-C86E2A8FD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1455" y="5267658"/>
            <a:ext cx="948562" cy="904351"/>
          </a:xfrm>
          <a:prstGeom prst="rect">
            <a:avLst/>
          </a:prstGeom>
        </p:spPr>
      </p:pic>
      <p:pic>
        <p:nvPicPr>
          <p:cNvPr id="29" name="图片 28">
            <a:extLst>
              <a:ext uri="{FF2B5EF4-FFF2-40B4-BE49-F238E27FC236}">
                <a16:creationId xmlns:a16="http://schemas.microsoft.com/office/drawing/2014/main" id="{53260E5E-2108-453E-B517-C161282B3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7492" y="5267658"/>
            <a:ext cx="948562" cy="904351"/>
          </a:xfrm>
          <a:prstGeom prst="rect">
            <a:avLst/>
          </a:prstGeom>
        </p:spPr>
      </p:pic>
      <p:pic>
        <p:nvPicPr>
          <p:cNvPr id="38" name="图片 37">
            <a:extLst>
              <a:ext uri="{FF2B5EF4-FFF2-40B4-BE49-F238E27FC236}">
                <a16:creationId xmlns:a16="http://schemas.microsoft.com/office/drawing/2014/main" id="{FA63F77D-9600-448B-B834-CC6822E5A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4487" y="2296183"/>
            <a:ext cx="948562" cy="904351"/>
          </a:xfrm>
          <a:prstGeom prst="rect">
            <a:avLst/>
          </a:prstGeom>
        </p:spPr>
      </p:pic>
      <p:pic>
        <p:nvPicPr>
          <p:cNvPr id="39" name="图片 38">
            <a:extLst>
              <a:ext uri="{FF2B5EF4-FFF2-40B4-BE49-F238E27FC236}">
                <a16:creationId xmlns:a16="http://schemas.microsoft.com/office/drawing/2014/main" id="{33347C2E-8895-4894-9D91-754A6A1C7DA1}"/>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330525" y="2296183"/>
            <a:ext cx="948562" cy="904351"/>
          </a:xfrm>
          <a:prstGeom prst="rect">
            <a:avLst/>
          </a:prstGeom>
        </p:spPr>
      </p:pic>
      <p:pic>
        <p:nvPicPr>
          <p:cNvPr id="41" name="图片 40">
            <a:extLst>
              <a:ext uri="{FF2B5EF4-FFF2-40B4-BE49-F238E27FC236}">
                <a16:creationId xmlns:a16="http://schemas.microsoft.com/office/drawing/2014/main" id="{C0CF8187-D1AA-4E73-9CF1-B96CDFB71FB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790995" y="2296185"/>
            <a:ext cx="948562" cy="904351"/>
          </a:xfrm>
          <a:prstGeom prst="rect">
            <a:avLst/>
          </a:prstGeom>
        </p:spPr>
      </p:pic>
      <p:pic>
        <p:nvPicPr>
          <p:cNvPr id="42" name="图片 41">
            <a:extLst>
              <a:ext uri="{FF2B5EF4-FFF2-40B4-BE49-F238E27FC236}">
                <a16:creationId xmlns:a16="http://schemas.microsoft.com/office/drawing/2014/main" id="{2262089A-5E71-4768-88C8-13B495A5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032" y="2296185"/>
            <a:ext cx="948562" cy="904351"/>
          </a:xfrm>
          <a:prstGeom prst="rect">
            <a:avLst/>
          </a:prstGeom>
        </p:spPr>
      </p:pic>
      <p:pic>
        <p:nvPicPr>
          <p:cNvPr id="43" name="图片 42">
            <a:extLst>
              <a:ext uri="{FF2B5EF4-FFF2-40B4-BE49-F238E27FC236}">
                <a16:creationId xmlns:a16="http://schemas.microsoft.com/office/drawing/2014/main" id="{80310BDC-DE7D-441F-A89C-0EB4B6C2C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3069" y="2296185"/>
            <a:ext cx="948562" cy="904351"/>
          </a:xfrm>
          <a:prstGeom prst="rect">
            <a:avLst/>
          </a:prstGeom>
        </p:spPr>
      </p:pic>
      <p:pic>
        <p:nvPicPr>
          <p:cNvPr id="44" name="图片 43">
            <a:extLst>
              <a:ext uri="{FF2B5EF4-FFF2-40B4-BE49-F238E27FC236}">
                <a16:creationId xmlns:a16="http://schemas.microsoft.com/office/drawing/2014/main" id="{C0CF8187-D1AA-4E73-9CF1-B96CDFB7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4674" y="2290877"/>
            <a:ext cx="948562" cy="904351"/>
          </a:xfrm>
          <a:prstGeom prst="rect">
            <a:avLst/>
          </a:prstGeom>
        </p:spPr>
      </p:pic>
      <p:pic>
        <p:nvPicPr>
          <p:cNvPr id="45" name="图片 44">
            <a:extLst>
              <a:ext uri="{FF2B5EF4-FFF2-40B4-BE49-F238E27FC236}">
                <a16:creationId xmlns:a16="http://schemas.microsoft.com/office/drawing/2014/main" id="{0ACED724-2BAB-4116-BC86-45C3AEE64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6171" y="3786416"/>
            <a:ext cx="948562" cy="904351"/>
          </a:xfrm>
          <a:prstGeom prst="rect">
            <a:avLst/>
          </a:prstGeom>
        </p:spPr>
      </p:pic>
      <p:pic>
        <p:nvPicPr>
          <p:cNvPr id="46" name="图片 45">
            <a:extLst>
              <a:ext uri="{FF2B5EF4-FFF2-40B4-BE49-F238E27FC236}">
                <a16:creationId xmlns:a16="http://schemas.microsoft.com/office/drawing/2014/main" id="{D4370F2D-C0DC-4E09-9C95-F685A2126B3E}"/>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312209" y="3786416"/>
            <a:ext cx="948562" cy="904351"/>
          </a:xfrm>
          <a:prstGeom prst="rect">
            <a:avLst/>
          </a:prstGeom>
        </p:spPr>
      </p:pic>
      <p:pic>
        <p:nvPicPr>
          <p:cNvPr id="47" name="图片 46">
            <a:extLst>
              <a:ext uri="{FF2B5EF4-FFF2-40B4-BE49-F238E27FC236}">
                <a16:creationId xmlns:a16="http://schemas.microsoft.com/office/drawing/2014/main" id="{31F352F0-954B-4759-B97A-C9F310F72FC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778246" y="3781109"/>
            <a:ext cx="948562" cy="904351"/>
          </a:xfrm>
          <a:prstGeom prst="rect">
            <a:avLst/>
          </a:prstGeom>
        </p:spPr>
      </p:pic>
      <p:pic>
        <p:nvPicPr>
          <p:cNvPr id="48" name="图片 47">
            <a:extLst>
              <a:ext uri="{FF2B5EF4-FFF2-40B4-BE49-F238E27FC236}">
                <a16:creationId xmlns:a16="http://schemas.microsoft.com/office/drawing/2014/main" id="{960DCBA5-8376-4497-814F-7410AA387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283" y="3781109"/>
            <a:ext cx="948562" cy="904351"/>
          </a:xfrm>
          <a:prstGeom prst="rect">
            <a:avLst/>
          </a:prstGeom>
        </p:spPr>
      </p:pic>
      <p:pic>
        <p:nvPicPr>
          <p:cNvPr id="49" name="图片 48">
            <a:extLst>
              <a:ext uri="{FF2B5EF4-FFF2-40B4-BE49-F238E27FC236}">
                <a16:creationId xmlns:a16="http://schemas.microsoft.com/office/drawing/2014/main" id="{969F70D6-872B-42EE-9D23-3E27CE213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888" y="3775801"/>
            <a:ext cx="948562" cy="904351"/>
          </a:xfrm>
          <a:prstGeom prst="rect">
            <a:avLst/>
          </a:prstGeom>
        </p:spPr>
      </p:pic>
      <p:pic>
        <p:nvPicPr>
          <p:cNvPr id="52" name="图片 51">
            <a:extLst>
              <a:ext uri="{FF2B5EF4-FFF2-40B4-BE49-F238E27FC236}">
                <a16:creationId xmlns:a16="http://schemas.microsoft.com/office/drawing/2014/main" id="{60573BB3-FEEF-4022-B227-C00DF566A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1925" y="3775801"/>
            <a:ext cx="948562" cy="904351"/>
          </a:xfrm>
          <a:prstGeom prst="rect">
            <a:avLst/>
          </a:prstGeom>
        </p:spPr>
      </p:pic>
      <p:pic>
        <p:nvPicPr>
          <p:cNvPr id="53" name="图片 52">
            <a:extLst>
              <a:ext uri="{FF2B5EF4-FFF2-40B4-BE49-F238E27FC236}">
                <a16:creationId xmlns:a16="http://schemas.microsoft.com/office/drawing/2014/main" id="{A86033F0-609B-4D15-A081-3B4429054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7306" y="5274590"/>
            <a:ext cx="948562" cy="904351"/>
          </a:xfrm>
          <a:prstGeom prst="rect">
            <a:avLst/>
          </a:prstGeom>
        </p:spPr>
      </p:pic>
      <p:pic>
        <p:nvPicPr>
          <p:cNvPr id="55" name="图片 54">
            <a:extLst>
              <a:ext uri="{FF2B5EF4-FFF2-40B4-BE49-F238E27FC236}">
                <a16:creationId xmlns:a16="http://schemas.microsoft.com/office/drawing/2014/main" id="{7E33B679-DE8E-4B79-9A13-AE10F7E5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3343" y="5274590"/>
            <a:ext cx="948562" cy="904351"/>
          </a:xfrm>
          <a:prstGeom prst="rect">
            <a:avLst/>
          </a:prstGeom>
        </p:spPr>
      </p:pic>
      <p:pic>
        <p:nvPicPr>
          <p:cNvPr id="56" name="图片 55">
            <a:extLst>
              <a:ext uri="{FF2B5EF4-FFF2-40B4-BE49-F238E27FC236}">
                <a16:creationId xmlns:a16="http://schemas.microsoft.com/office/drawing/2014/main" id="{40FEE93E-D973-4E08-9DC7-75A2378A5DE4}"/>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789380" y="5269283"/>
            <a:ext cx="948562" cy="904351"/>
          </a:xfrm>
          <a:prstGeom prst="rect">
            <a:avLst/>
          </a:prstGeom>
        </p:spPr>
      </p:pic>
      <p:pic>
        <p:nvPicPr>
          <p:cNvPr id="57" name="图片 56">
            <a:extLst>
              <a:ext uri="{FF2B5EF4-FFF2-40B4-BE49-F238E27FC236}">
                <a16:creationId xmlns:a16="http://schemas.microsoft.com/office/drawing/2014/main" id="{92008BB6-6DAC-4E88-9174-2214CBC8E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9851" y="5274591"/>
            <a:ext cx="948562" cy="904351"/>
          </a:xfrm>
          <a:prstGeom prst="rect">
            <a:avLst/>
          </a:prstGeom>
        </p:spPr>
      </p:pic>
      <p:pic>
        <p:nvPicPr>
          <p:cNvPr id="58" name="图片 57">
            <a:extLst>
              <a:ext uri="{FF2B5EF4-FFF2-40B4-BE49-F238E27FC236}">
                <a16:creationId xmlns:a16="http://schemas.microsoft.com/office/drawing/2014/main" id="{7C4E2463-A6B9-4F5D-9700-1616F9AC6D96}"/>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715888" y="5274591"/>
            <a:ext cx="948562" cy="904351"/>
          </a:xfrm>
          <a:prstGeom prst="rect">
            <a:avLst/>
          </a:prstGeom>
        </p:spPr>
      </p:pic>
      <p:pic>
        <p:nvPicPr>
          <p:cNvPr id="59" name="图片 58">
            <a:extLst>
              <a:ext uri="{FF2B5EF4-FFF2-40B4-BE49-F238E27FC236}">
                <a16:creationId xmlns:a16="http://schemas.microsoft.com/office/drawing/2014/main" id="{EFA0F04C-D8A4-4584-B189-FEA902AAF190}"/>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181925" y="5274591"/>
            <a:ext cx="948562" cy="904351"/>
          </a:xfrm>
          <a:prstGeom prst="rect">
            <a:avLst/>
          </a:prstGeom>
        </p:spPr>
      </p:pic>
      <p:sp>
        <p:nvSpPr>
          <p:cNvPr id="40" name="文本框 39">
            <a:extLst>
              <a:ext uri="{FF2B5EF4-FFF2-40B4-BE49-F238E27FC236}">
                <a16:creationId xmlns:a16="http://schemas.microsoft.com/office/drawing/2014/main" id="{3B62EAAC-E8EF-4F2F-8B63-EA0E85E294C4}"/>
              </a:ext>
            </a:extLst>
          </p:cNvPr>
          <p:cNvSpPr txBox="1"/>
          <p:nvPr/>
        </p:nvSpPr>
        <p:spPr>
          <a:xfrm>
            <a:off x="2172252" y="1395457"/>
            <a:ext cx="8611330" cy="584775"/>
          </a:xfrm>
          <a:prstGeom prst="rect">
            <a:avLst/>
          </a:prstGeom>
          <a:noFill/>
        </p:spPr>
        <p:txBody>
          <a:bodyPr wrap="square">
            <a:spAutoFit/>
          </a:bodyPr>
          <a:lstStyle/>
          <a:p>
            <a:r>
              <a:rPr lang="en-US" altLang="zh-CN" sz="3200" b="1" dirty="0"/>
              <a:t>Silence the tag that is not the target</a:t>
            </a:r>
            <a:endParaRPr lang="zh-CN" altLang="en-US" sz="3200" b="1" dirty="0"/>
          </a:p>
        </p:txBody>
      </p:sp>
      <p:pic>
        <p:nvPicPr>
          <p:cNvPr id="3" name="图片 2">
            <a:extLst>
              <a:ext uri="{FF2B5EF4-FFF2-40B4-BE49-F238E27FC236}">
                <a16:creationId xmlns:a16="http://schemas.microsoft.com/office/drawing/2014/main" id="{F02AF7D0-26B4-4100-9A6D-90C7325F75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49074">
            <a:off x="1298676" y="1313381"/>
            <a:ext cx="684418" cy="616193"/>
          </a:xfrm>
          <a:prstGeom prst="rect">
            <a:avLst/>
          </a:prstGeom>
        </p:spPr>
      </p:pic>
    </p:spTree>
    <p:extLst>
      <p:ext uri="{BB962C8B-B14F-4D97-AF65-F5344CB8AC3E}">
        <p14:creationId xmlns:p14="http://schemas.microsoft.com/office/powerpoint/2010/main" val="1509772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no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sp>
        <p:nvSpPr>
          <p:cNvPr id="40" name="文本框 39"/>
          <p:cNvSpPr txBox="1"/>
          <p:nvPr/>
        </p:nvSpPr>
        <p:spPr>
          <a:xfrm>
            <a:off x="1543563" y="1333520"/>
            <a:ext cx="10707004" cy="523220"/>
          </a:xfrm>
          <a:prstGeom prst="rect">
            <a:avLst/>
          </a:prstGeom>
          <a:noFill/>
        </p:spPr>
        <p:txBody>
          <a:bodyPr wrap="square" rtlCol="0">
            <a:spAutoFit/>
          </a:bodyPr>
          <a:lstStyle/>
          <a:p>
            <a:r>
              <a:rPr lang="en-US" altLang="zh-CN" sz="2800" b="1" dirty="0"/>
              <a:t>Target tags:  Date between </a:t>
            </a:r>
            <a:r>
              <a:rPr lang="en-US" altLang="zh-CN" sz="2800" b="1" dirty="0">
                <a:solidFill>
                  <a:schemeClr val="accent6"/>
                </a:solidFill>
              </a:rPr>
              <a:t>06\05\2020</a:t>
            </a:r>
            <a:r>
              <a:rPr lang="en-US" altLang="zh-CN" sz="2800" b="1" dirty="0"/>
              <a:t> and </a:t>
            </a:r>
            <a:r>
              <a:rPr lang="en-US" altLang="zh-CN" sz="2800" b="1" dirty="0">
                <a:solidFill>
                  <a:srgbClr val="C00000"/>
                </a:solidFill>
              </a:rPr>
              <a:t>06\15\2020</a:t>
            </a:r>
            <a:r>
              <a:rPr lang="en-US" altLang="zh-CN" sz="2800" b="1" dirty="0"/>
              <a:t> </a:t>
            </a:r>
            <a:endParaRPr lang="zh-CN" altLang="en-US" sz="2800" b="1" dirty="0"/>
          </a:p>
        </p:txBody>
      </p:sp>
      <p:pic>
        <p:nvPicPr>
          <p:cNvPr id="42" name="图片 41">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4" name="组合 43"/>
          <p:cNvGrpSpPr/>
          <p:nvPr/>
        </p:nvGrpSpPr>
        <p:grpSpPr>
          <a:xfrm>
            <a:off x="515281" y="4320481"/>
            <a:ext cx="2955410" cy="2118650"/>
            <a:chOff x="947767" y="3027256"/>
            <a:chExt cx="2955410" cy="2118650"/>
          </a:xfrm>
        </p:grpSpPr>
        <p:pic>
          <p:nvPicPr>
            <p:cNvPr id="45" name="图片 44">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6" name="图片 45">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34" name="矩形: 圆角 1">
            <a:extLst>
              <a:ext uri="{FF2B5EF4-FFF2-40B4-BE49-F238E27FC236}">
                <a16:creationId xmlns:a16="http://schemas.microsoft.com/office/drawing/2014/main" id="{6868150E-3F45-4864-8F41-8C5D66BB0584}"/>
              </a:ext>
            </a:extLst>
          </p:cNvPr>
          <p:cNvSpPr/>
          <p:nvPr/>
        </p:nvSpPr>
        <p:spPr>
          <a:xfrm>
            <a:off x="3176332" y="1877891"/>
            <a:ext cx="7382582" cy="1221444"/>
          </a:xfrm>
          <a:prstGeom prst="roundRect">
            <a:avLst>
              <a:gd name="adj" fmla="val 9449"/>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p>
        </p:txBody>
      </p:sp>
      <p:sp>
        <p:nvSpPr>
          <p:cNvPr id="2" name="矩形 1"/>
          <p:cNvSpPr/>
          <p:nvPr/>
        </p:nvSpPr>
        <p:spPr>
          <a:xfrm>
            <a:off x="10690031" y="2188911"/>
            <a:ext cx="1236236" cy="523220"/>
          </a:xfrm>
          <a:prstGeom prst="rect">
            <a:avLst/>
          </a:prstGeom>
        </p:spPr>
        <p:txBody>
          <a:bodyPr wrap="none">
            <a:spAutoFit/>
          </a:bodyPr>
          <a:lstStyle/>
          <a:p>
            <a:r>
              <a:rPr lang="en-US" altLang="zh-CN" sz="2800" b="1" dirty="0">
                <a:solidFill>
                  <a:srgbClr val="FF0000"/>
                </a:solidFill>
              </a:rPr>
              <a:t>S</a:t>
            </a:r>
            <a:r>
              <a:rPr lang="zh-CN" altLang="en-US" sz="2800" b="1" dirty="0">
                <a:solidFill>
                  <a:srgbClr val="FF0000"/>
                </a:solidFill>
              </a:rPr>
              <a:t>ilence</a:t>
            </a:r>
          </a:p>
        </p:txBody>
      </p:sp>
    </p:spTree>
    <p:custDataLst>
      <p:tags r:id="rId1"/>
    </p:custDataLst>
    <p:extLst>
      <p:ext uri="{BB962C8B-B14F-4D97-AF65-F5344CB8AC3E}">
        <p14:creationId xmlns:p14="http://schemas.microsoft.com/office/powerpoint/2010/main" val="4047257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no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sp>
        <p:nvSpPr>
          <p:cNvPr id="40" name="文本框 39"/>
          <p:cNvSpPr txBox="1"/>
          <p:nvPr/>
        </p:nvSpPr>
        <p:spPr>
          <a:xfrm>
            <a:off x="1543563" y="1333520"/>
            <a:ext cx="10707004" cy="523220"/>
          </a:xfrm>
          <a:prstGeom prst="rect">
            <a:avLst/>
          </a:prstGeom>
          <a:noFill/>
        </p:spPr>
        <p:txBody>
          <a:bodyPr wrap="square" rtlCol="0">
            <a:spAutoFit/>
          </a:bodyPr>
          <a:lstStyle/>
          <a:p>
            <a:r>
              <a:rPr lang="en-US" altLang="zh-CN" sz="2800" b="1" dirty="0"/>
              <a:t>Target tags:  Date between </a:t>
            </a:r>
            <a:r>
              <a:rPr lang="en-US" altLang="zh-CN" sz="2800" b="1" dirty="0">
                <a:solidFill>
                  <a:schemeClr val="accent6"/>
                </a:solidFill>
              </a:rPr>
              <a:t>06\05\2020</a:t>
            </a:r>
            <a:r>
              <a:rPr lang="en-US" altLang="zh-CN" sz="2800" b="1" dirty="0"/>
              <a:t> and </a:t>
            </a:r>
            <a:r>
              <a:rPr lang="en-US" altLang="zh-CN" sz="2800" b="1" dirty="0">
                <a:solidFill>
                  <a:srgbClr val="C00000"/>
                </a:solidFill>
              </a:rPr>
              <a:t>06\15\2020</a:t>
            </a:r>
            <a:r>
              <a:rPr lang="en-US" altLang="zh-CN" sz="2800" b="1" dirty="0"/>
              <a:t> </a:t>
            </a:r>
            <a:endParaRPr lang="zh-CN" altLang="en-US" sz="2800" b="1" dirty="0"/>
          </a:p>
        </p:txBody>
      </p:sp>
      <p:pic>
        <p:nvPicPr>
          <p:cNvPr id="42" name="图片 41">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4" name="组合 43"/>
          <p:cNvGrpSpPr/>
          <p:nvPr/>
        </p:nvGrpSpPr>
        <p:grpSpPr>
          <a:xfrm>
            <a:off x="515281" y="4320481"/>
            <a:ext cx="2955410" cy="2118650"/>
            <a:chOff x="947767" y="3027256"/>
            <a:chExt cx="2955410" cy="2118650"/>
          </a:xfrm>
        </p:grpSpPr>
        <p:pic>
          <p:nvPicPr>
            <p:cNvPr id="45" name="图片 44">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6" name="图片 45">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52" name="矩形 51"/>
          <p:cNvSpPr/>
          <p:nvPr/>
        </p:nvSpPr>
        <p:spPr>
          <a:xfrm>
            <a:off x="10690031" y="2188911"/>
            <a:ext cx="1236236" cy="523220"/>
          </a:xfrm>
          <a:prstGeom prst="rect">
            <a:avLst/>
          </a:prstGeom>
        </p:spPr>
        <p:txBody>
          <a:bodyPr wrap="none">
            <a:spAutoFit/>
          </a:bodyPr>
          <a:lstStyle/>
          <a:p>
            <a:r>
              <a:rPr lang="en-US" altLang="zh-CN" sz="2800" b="1" dirty="0">
                <a:solidFill>
                  <a:srgbClr val="FF0000"/>
                </a:solidFill>
              </a:rPr>
              <a:t>S</a:t>
            </a:r>
            <a:r>
              <a:rPr lang="zh-CN" altLang="en-US" sz="2800" b="1" dirty="0">
                <a:solidFill>
                  <a:srgbClr val="FF0000"/>
                </a:solidFill>
              </a:rPr>
              <a:t>ilence</a:t>
            </a:r>
          </a:p>
        </p:txBody>
      </p:sp>
      <p:sp>
        <p:nvSpPr>
          <p:cNvPr id="53" name="矩形 52"/>
          <p:cNvSpPr/>
          <p:nvPr/>
        </p:nvSpPr>
        <p:spPr>
          <a:xfrm>
            <a:off x="10690031" y="3409336"/>
            <a:ext cx="1200970" cy="523220"/>
          </a:xfrm>
          <a:prstGeom prst="rect">
            <a:avLst/>
          </a:prstGeom>
        </p:spPr>
        <p:txBody>
          <a:bodyPr wrap="none">
            <a:spAutoFit/>
          </a:bodyPr>
          <a:lstStyle/>
          <a:p>
            <a:r>
              <a:rPr lang="en-US" altLang="zh-CN" sz="2800" b="1" dirty="0">
                <a:solidFill>
                  <a:srgbClr val="FF0000"/>
                </a:solidFill>
              </a:rPr>
              <a:t>Collect</a:t>
            </a:r>
            <a:endParaRPr lang="zh-CN" altLang="en-US" sz="2800" b="1" dirty="0">
              <a:solidFill>
                <a:srgbClr val="FF0000"/>
              </a:solidFill>
            </a:endParaRPr>
          </a:p>
        </p:txBody>
      </p:sp>
      <p:sp>
        <p:nvSpPr>
          <p:cNvPr id="55" name="矩形 54"/>
          <p:cNvSpPr/>
          <p:nvPr/>
        </p:nvSpPr>
        <p:spPr>
          <a:xfrm>
            <a:off x="10690031" y="4549658"/>
            <a:ext cx="1200970" cy="523220"/>
          </a:xfrm>
          <a:prstGeom prst="rect">
            <a:avLst/>
          </a:prstGeom>
        </p:spPr>
        <p:txBody>
          <a:bodyPr wrap="none">
            <a:spAutoFit/>
          </a:bodyPr>
          <a:lstStyle/>
          <a:p>
            <a:r>
              <a:rPr lang="en-US" altLang="zh-CN" sz="2800" b="1" dirty="0">
                <a:solidFill>
                  <a:srgbClr val="FF0000"/>
                </a:solidFill>
              </a:rPr>
              <a:t>Collect</a:t>
            </a:r>
            <a:endParaRPr lang="zh-CN" altLang="en-US" sz="2800" b="1" dirty="0">
              <a:solidFill>
                <a:srgbClr val="FF0000"/>
              </a:solidFill>
            </a:endParaRPr>
          </a:p>
        </p:txBody>
      </p:sp>
      <p:sp>
        <p:nvSpPr>
          <p:cNvPr id="56" name="矩形 55"/>
          <p:cNvSpPr/>
          <p:nvPr/>
        </p:nvSpPr>
        <p:spPr>
          <a:xfrm>
            <a:off x="10690031" y="5696334"/>
            <a:ext cx="1236236" cy="523220"/>
          </a:xfrm>
          <a:prstGeom prst="rect">
            <a:avLst/>
          </a:prstGeom>
        </p:spPr>
        <p:txBody>
          <a:bodyPr wrap="none">
            <a:spAutoFit/>
          </a:bodyPr>
          <a:lstStyle/>
          <a:p>
            <a:r>
              <a:rPr lang="en-US" altLang="zh-CN" sz="2800" b="1" dirty="0">
                <a:solidFill>
                  <a:srgbClr val="FF0000"/>
                </a:solidFill>
              </a:rPr>
              <a:t>S</a:t>
            </a:r>
            <a:r>
              <a:rPr lang="zh-CN" altLang="en-US" sz="2800" b="1" dirty="0">
                <a:solidFill>
                  <a:srgbClr val="FF0000"/>
                </a:solidFill>
              </a:rPr>
              <a:t>ilence</a:t>
            </a:r>
          </a:p>
        </p:txBody>
      </p:sp>
    </p:spTree>
    <p:custDataLst>
      <p:tags r:id="rId1"/>
    </p:custDataLst>
    <p:extLst>
      <p:ext uri="{BB962C8B-B14F-4D97-AF65-F5344CB8AC3E}">
        <p14:creationId xmlns:p14="http://schemas.microsoft.com/office/powerpoint/2010/main" val="1573797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Gen2 Protocol</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52" name="Shape 893"/>
          <p:cNvSpPr txBox="1">
            <a:spLocks/>
          </p:cNvSpPr>
          <p:nvPr/>
        </p:nvSpPr>
        <p:spPr>
          <a:xfrm>
            <a:off x="513773" y="1731905"/>
            <a:ext cx="11474679" cy="682271"/>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marL="457200" indent="-457200" defTabSz="457189">
              <a:buFont typeface="Wingdings" panose="05000000000000000000" pitchFamily="2" charset="2"/>
              <a:buChar char="Ø"/>
            </a:pPr>
            <a:r>
              <a:rPr lang="en-US" sz="2800" b="1" dirty="0">
                <a:solidFill>
                  <a:schemeClr val="tx1"/>
                </a:solidFill>
                <a:latin typeface="Arial" panose="020B0604020202020204" pitchFamily="34" charset="0"/>
                <a:ea typeface="+mj-ea"/>
                <a:cs typeface="Arial" panose="020B0604020202020204" pitchFamily="34" charset="0"/>
              </a:rPr>
              <a:t>Related functions in </a:t>
            </a:r>
            <a:r>
              <a:rPr lang="en-US" sz="2800" b="1" dirty="0" err="1">
                <a:solidFill>
                  <a:schemeClr val="tx1"/>
                </a:solidFill>
                <a:latin typeface="Arial" panose="020B0604020202020204" pitchFamily="34" charset="0"/>
                <a:ea typeface="+mj-ea"/>
                <a:cs typeface="Arial" panose="020B0604020202020204" pitchFamily="34" charset="0"/>
              </a:rPr>
              <a:t>EPCglobal</a:t>
            </a:r>
            <a:r>
              <a:rPr lang="en-US" sz="2800" b="1" dirty="0">
                <a:solidFill>
                  <a:schemeClr val="tx1"/>
                </a:solidFill>
                <a:latin typeface="Arial" panose="020B0604020202020204" pitchFamily="34" charset="0"/>
                <a:ea typeface="+mj-ea"/>
                <a:cs typeface="Arial" panose="020B0604020202020204" pitchFamily="34" charset="0"/>
              </a:rPr>
              <a:t> Gen2 standard (Gen2) </a:t>
            </a:r>
            <a:r>
              <a:rPr lang="en-US" sz="2800" b="1" baseline="30000" dirty="0">
                <a:solidFill>
                  <a:schemeClr val="tx1"/>
                </a:solidFill>
                <a:latin typeface="Arial" panose="020B0604020202020204" pitchFamily="34" charset="0"/>
                <a:ea typeface="+mj-ea"/>
                <a:cs typeface="Arial" panose="020B0604020202020204" pitchFamily="34" charset="0"/>
              </a:rPr>
              <a:t>[1] </a:t>
            </a:r>
            <a:r>
              <a:rPr lang="en-US" sz="2800" b="1" dirty="0">
                <a:solidFill>
                  <a:schemeClr val="tx1"/>
                </a:solidFill>
                <a:latin typeface="Arial" panose="020B0604020202020204" pitchFamily="34" charset="0"/>
                <a:ea typeface="+mj-ea"/>
                <a:cs typeface="Arial" panose="020B0604020202020204" pitchFamily="34" charset="0"/>
              </a:rPr>
              <a:t>:</a:t>
            </a:r>
          </a:p>
        </p:txBody>
      </p:sp>
      <p:sp>
        <p:nvSpPr>
          <p:cNvPr id="53" name="Shape 989"/>
          <p:cNvSpPr txBox="1">
            <a:spLocks/>
          </p:cNvSpPr>
          <p:nvPr/>
        </p:nvSpPr>
        <p:spPr>
          <a:xfrm>
            <a:off x="6942242" y="3927169"/>
            <a:ext cx="5677842" cy="621571"/>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9pPr>
          </a:lstStyle>
          <a:p>
            <a:pPr defTabSz="914377">
              <a:lnSpc>
                <a:spcPct val="150000"/>
              </a:lnSpc>
            </a:pPr>
            <a:r>
              <a:rPr lang="en-US" sz="2800" dirty="0">
                <a:solidFill>
                  <a:schemeClr val="tx1"/>
                </a:solidFill>
                <a:ea typeface="+mj-ea"/>
              </a:rPr>
              <a:t>F2: Query Command.</a:t>
            </a:r>
          </a:p>
        </p:txBody>
      </p:sp>
      <p:pic>
        <p:nvPicPr>
          <p:cNvPr id="55"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9151" y="2769307"/>
            <a:ext cx="4233163" cy="1493367"/>
          </a:xfrm>
          <a:prstGeom prst="rect">
            <a:avLst/>
          </a:prstGeom>
        </p:spPr>
      </p:pic>
      <p:sp>
        <p:nvSpPr>
          <p:cNvPr id="70" name="矩形 69">
            <a:extLst>
              <a:ext uri="{FF2B5EF4-FFF2-40B4-BE49-F238E27FC236}">
                <a16:creationId xmlns:a16="http://schemas.microsoft.com/office/drawing/2014/main" id="{B36E6864-F01C-4A77-A0DA-D0AA0B70F4BB}"/>
              </a:ext>
            </a:extLst>
          </p:cNvPr>
          <p:cNvSpPr/>
          <p:nvPr/>
        </p:nvSpPr>
        <p:spPr>
          <a:xfrm>
            <a:off x="737294" y="5856093"/>
            <a:ext cx="10662861" cy="400110"/>
          </a:xfrm>
          <a:prstGeom prst="rect">
            <a:avLst/>
          </a:prstGeom>
        </p:spPr>
        <p:txBody>
          <a:bodyPr wrap="square">
            <a:spAutoFit/>
          </a:bodyPr>
          <a:lstStyle/>
          <a:p>
            <a:r>
              <a:rPr lang="en-US" altLang="zh-CN" sz="2000" i="1" dirty="0">
                <a:latin typeface="NimbusRomNo9L-ReguItal"/>
              </a:rPr>
              <a:t>[1] GS1 </a:t>
            </a:r>
            <a:r>
              <a:rPr lang="en-US" altLang="zh-CN" sz="2000" i="1" dirty="0" err="1">
                <a:latin typeface="NimbusRomNo9L-ReguItal"/>
              </a:rPr>
              <a:t>EPCglobal</a:t>
            </a:r>
            <a:r>
              <a:rPr lang="en-US" altLang="zh-CN" sz="2000" i="1" dirty="0">
                <a:latin typeface="NimbusRomNo9L-ReguItal"/>
              </a:rPr>
              <a:t>. EPC radio-frequency identity proto</a:t>
            </a:r>
            <a:r>
              <a:rPr lang="de-DE" altLang="zh-CN" sz="2000" i="1" dirty="0">
                <a:latin typeface="NimbusRomNo9L-ReguItal"/>
              </a:rPr>
              <a:t>cols generation-2 UHF RFID version 2.0.1</a:t>
            </a:r>
            <a:r>
              <a:rPr lang="de-DE" altLang="zh-CN" sz="2000" dirty="0">
                <a:latin typeface="NimbusRomNo9L-Regu"/>
              </a:rPr>
              <a:t>, 2015.</a:t>
            </a:r>
            <a:endParaRPr lang="zh-CN" altLang="en-US" sz="2000" dirty="0"/>
          </a:p>
        </p:txBody>
      </p:sp>
      <p:sp>
        <p:nvSpPr>
          <p:cNvPr id="72" name="PA_任意多边形 46"/>
          <p:cNvSpPr>
            <a:spLocks noEditPoints="1"/>
          </p:cNvSpPr>
          <p:nvPr>
            <p:custDataLst>
              <p:tags r:id="rId1"/>
            </p:custDataLst>
          </p:nvPr>
        </p:nvSpPr>
        <p:spPr bwMode="auto">
          <a:xfrm>
            <a:off x="6123825" y="3163899"/>
            <a:ext cx="453069" cy="45306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074279"/>
          </a:solidFill>
          <a:ln w="9525">
            <a:noFill/>
            <a:round/>
            <a:headEnd/>
            <a:tailEnd/>
          </a:ln>
        </p:spPr>
        <p:txBody>
          <a:bodyPr vert="horz" wrap="square" lIns="121913" tIns="60956" rIns="121913" bIns="60956" numCol="1" anchor="t" anchorCtr="0" compatLnSpc="1">
            <a:prstTxWarp prst="textNoShape">
              <a:avLst/>
            </a:prstTxWarp>
          </a:bodyPr>
          <a:lstStyle/>
          <a:p>
            <a:endParaRPr lang="en-US" dirty="0">
              <a:sym typeface="Arial" panose="020B0604020202020204" pitchFamily="34" charset="0"/>
            </a:endParaRPr>
          </a:p>
        </p:txBody>
      </p:sp>
      <p:sp>
        <p:nvSpPr>
          <p:cNvPr id="73" name="PA_任意多边形 46"/>
          <p:cNvSpPr>
            <a:spLocks noEditPoints="1"/>
          </p:cNvSpPr>
          <p:nvPr>
            <p:custDataLst>
              <p:tags r:id="rId2"/>
            </p:custDataLst>
          </p:nvPr>
        </p:nvSpPr>
        <p:spPr bwMode="auto">
          <a:xfrm>
            <a:off x="6138134" y="4095674"/>
            <a:ext cx="453069" cy="45306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074279"/>
          </a:solidFill>
          <a:ln w="9525">
            <a:noFill/>
            <a:round/>
            <a:headEnd/>
            <a:tailEnd/>
          </a:ln>
        </p:spPr>
        <p:txBody>
          <a:bodyPr vert="horz" wrap="square" lIns="121913" tIns="60956" rIns="121913" bIns="60956" numCol="1" anchor="t" anchorCtr="0" compatLnSpc="1">
            <a:prstTxWarp prst="textNoShape">
              <a:avLst/>
            </a:prstTxWarp>
          </a:bodyPr>
          <a:lstStyle/>
          <a:p>
            <a:endParaRPr lang="en-US" dirty="0">
              <a:sym typeface="Arial" panose="020B0604020202020204" pitchFamily="34" charset="0"/>
            </a:endParaRPr>
          </a:p>
        </p:txBody>
      </p:sp>
      <p:sp>
        <p:nvSpPr>
          <p:cNvPr id="74" name="Shape 989"/>
          <p:cNvSpPr txBox="1">
            <a:spLocks/>
          </p:cNvSpPr>
          <p:nvPr/>
        </p:nvSpPr>
        <p:spPr>
          <a:xfrm>
            <a:off x="6884660" y="2970898"/>
            <a:ext cx="5677842" cy="549039"/>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3000" b="0" i="0" u="none" strike="noStrike" cap="none" spc="0" baseline="0">
                <a:ln>
                  <a:noFill/>
                </a:ln>
                <a:solidFill>
                  <a:srgbClr val="53585F"/>
                </a:solidFill>
                <a:uFillTx/>
                <a:latin typeface="+mn-lt"/>
                <a:ea typeface="+mn-ea"/>
                <a:cs typeface="+mn-cs"/>
                <a:sym typeface="Helvetica Light"/>
              </a:defRPr>
            </a:lvl9pPr>
          </a:lstStyle>
          <a:p>
            <a:pPr defTabSz="914377">
              <a:lnSpc>
                <a:spcPct val="150000"/>
              </a:lnSpc>
            </a:pPr>
            <a:r>
              <a:rPr lang="en-US" sz="2800" dirty="0">
                <a:solidFill>
                  <a:schemeClr val="tx1"/>
                </a:solidFill>
                <a:ea typeface="+mj-ea"/>
              </a:rPr>
              <a:t>F1: Select Command.</a:t>
            </a:r>
          </a:p>
        </p:txBody>
      </p:sp>
    </p:spTree>
    <p:extLst>
      <p:ext uri="{BB962C8B-B14F-4D97-AF65-F5344CB8AC3E}">
        <p14:creationId xmlns:p14="http://schemas.microsoft.com/office/powerpoint/2010/main" val="199660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a:t>
            </a:r>
            <a:r>
              <a:rPr lang="en-US" altLang="zh-CN" sz="4000" b="1" dirty="0"/>
              <a:t> Command</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pic>
        <p:nvPicPr>
          <p:cNvPr id="36" name="图片 35">
            <a:extLst>
              <a:ext uri="{FF2B5EF4-FFF2-40B4-BE49-F238E27FC236}">
                <a16:creationId xmlns:a16="http://schemas.microsoft.com/office/drawing/2014/main" id="{570EFF9D-F83F-450B-81E2-33D0D61D9C2F}"/>
              </a:ext>
            </a:extLst>
          </p:cNvPr>
          <p:cNvPicPr>
            <a:picLocks noChangeAspect="1"/>
          </p:cNvPicPr>
          <p:nvPr/>
        </p:nvPicPr>
        <p:blipFill>
          <a:blip r:embed="rId4"/>
          <a:stretch>
            <a:fillRect/>
          </a:stretch>
        </p:blipFill>
        <p:spPr>
          <a:xfrm>
            <a:off x="4802533" y="3528157"/>
            <a:ext cx="5097071" cy="2243649"/>
          </a:xfrm>
          <a:prstGeom prst="rect">
            <a:avLst/>
          </a:prstGeom>
        </p:spPr>
      </p:pic>
      <p:cxnSp>
        <p:nvCxnSpPr>
          <p:cNvPr id="37" name="Straight Connector 14"/>
          <p:cNvCxnSpPr>
            <a:cxnSpLocks/>
          </p:cNvCxnSpPr>
          <p:nvPr/>
        </p:nvCxnSpPr>
        <p:spPr>
          <a:xfrm flipH="1">
            <a:off x="824893" y="3168229"/>
            <a:ext cx="10080000" cy="0"/>
          </a:xfrm>
          <a:prstGeom prst="line">
            <a:avLst/>
          </a:prstGeom>
          <a:noFill/>
          <a:ln w="25400" cap="flat">
            <a:solidFill>
              <a:srgbClr val="000000"/>
            </a:solidFill>
            <a:prstDash val="lgDash"/>
            <a:miter lim="400000"/>
          </a:ln>
          <a:effectLst/>
          <a:sp3d/>
        </p:spPr>
        <p:style>
          <a:lnRef idx="0">
            <a:scrgbClr r="0" g="0" b="0"/>
          </a:lnRef>
          <a:fillRef idx="0">
            <a:scrgbClr r="0" g="0" b="0"/>
          </a:fillRef>
          <a:effectRef idx="0">
            <a:scrgbClr r="0" g="0" b="0"/>
          </a:effectRef>
          <a:fontRef idx="none"/>
        </p:style>
      </p:cxnSp>
      <p:sp>
        <p:nvSpPr>
          <p:cNvPr id="38" name="Shape 979"/>
          <p:cNvSpPr txBox="1">
            <a:spLocks/>
          </p:cNvSpPr>
          <p:nvPr/>
        </p:nvSpPr>
        <p:spPr>
          <a:xfrm>
            <a:off x="379157" y="1120053"/>
            <a:ext cx="5208843" cy="441582"/>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marL="457200" indent="-457200" algn="ctr">
              <a:buFont typeface="Wingdings" panose="05000000000000000000" pitchFamily="2" charset="2"/>
              <a:buChar char="Ø"/>
            </a:pPr>
            <a:r>
              <a:rPr lang="en-US" altLang="zh-CN" sz="2800" b="1" dirty="0">
                <a:solidFill>
                  <a:schemeClr val="tx1"/>
                </a:solidFill>
                <a:latin typeface="Arial" panose="020B0604020202020204" pitchFamily="34" charset="0"/>
                <a:cs typeface="Arial" panose="020B0604020202020204" pitchFamily="34" charset="0"/>
              </a:rPr>
              <a:t>Fields</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of</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Select</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command:</a:t>
            </a:r>
            <a:endParaRPr lang="en-US" sz="2800" b="1" dirty="0">
              <a:solidFill>
                <a:schemeClr val="tx1"/>
              </a:solidFill>
              <a:latin typeface="Arial" panose="020B0604020202020204" pitchFamily="34" charset="0"/>
              <a:cs typeface="Arial" panose="020B0604020202020204" pitchFamily="34" charset="0"/>
            </a:endParaRPr>
          </a:p>
        </p:txBody>
      </p:sp>
      <p:sp>
        <p:nvSpPr>
          <p:cNvPr id="39" name="Shape 979">
            <a:extLst>
              <a:ext uri="{FF2B5EF4-FFF2-40B4-BE49-F238E27FC236}">
                <a16:creationId xmlns:a16="http://schemas.microsoft.com/office/drawing/2014/main" id="{6B87D771-5EDF-44DC-964C-2231F6C6AB66}"/>
              </a:ext>
            </a:extLst>
          </p:cNvPr>
          <p:cNvSpPr txBox="1">
            <a:spLocks/>
          </p:cNvSpPr>
          <p:nvPr/>
        </p:nvSpPr>
        <p:spPr>
          <a:xfrm>
            <a:off x="2975850" y="5771818"/>
            <a:ext cx="9012602" cy="538039"/>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ctr" hangingPunct="1"/>
            <a:r>
              <a:rPr lang="en-US" altLang="zh-CN" sz="2400" dirty="0">
                <a:solidFill>
                  <a:schemeClr val="tx1"/>
                </a:solidFill>
                <a:latin typeface="Segoe UI" panose="020B0502040204020203" pitchFamily="34" charset="0"/>
                <a:ea typeface="等线 Light" panose="02010600030101010101" pitchFamily="2" charset="-122"/>
                <a:cs typeface="Segoe UI" panose="020B0502040204020203" pitchFamily="34" charset="0"/>
              </a:rPr>
              <a:t>Set </a:t>
            </a:r>
            <a:r>
              <a:rPr lang="en-US" altLang="zh-CN" sz="2400" b="1" dirty="0">
                <a:solidFill>
                  <a:srgbClr val="C00000"/>
                </a:solidFill>
                <a:latin typeface="Segoe UI" panose="020B0502040204020203" pitchFamily="34" charset="0"/>
                <a:ea typeface="等线 Light" panose="02010600030101010101" pitchFamily="2" charset="-122"/>
                <a:cs typeface="Segoe UI" panose="020B0502040204020203" pitchFamily="34" charset="0"/>
              </a:rPr>
              <a:t>inventory flags </a:t>
            </a:r>
            <a:r>
              <a:rPr lang="en-US" altLang="zh-CN" sz="2400" dirty="0">
                <a:solidFill>
                  <a:schemeClr val="tx1"/>
                </a:solidFill>
                <a:latin typeface="Segoe UI" panose="020B0502040204020203" pitchFamily="34" charset="0"/>
                <a:ea typeface="等线 Light" panose="02010600030101010101" pitchFamily="2" charset="-122"/>
                <a:cs typeface="Segoe UI" panose="020B0502040204020203" pitchFamily="34" charset="0"/>
              </a:rPr>
              <a:t>to either </a:t>
            </a:r>
            <a:r>
              <a:rPr lang="en-US" altLang="zh-CN" sz="2400" b="1" dirty="0">
                <a:solidFill>
                  <a:srgbClr val="C00000"/>
                </a:solidFill>
                <a:latin typeface="Segoe UI" panose="020B0502040204020203" pitchFamily="34" charset="0"/>
                <a:ea typeface="等线 Light" panose="02010600030101010101" pitchFamily="2" charset="-122"/>
                <a:cs typeface="Segoe UI" panose="020B0502040204020203" pitchFamily="34" charset="0"/>
              </a:rPr>
              <a:t>A or B</a:t>
            </a:r>
            <a:endParaRPr lang="en-US" sz="2400" b="1" dirty="0">
              <a:solidFill>
                <a:srgbClr val="C00000"/>
              </a:solidFill>
              <a:latin typeface="Segoe UI" panose="020B0502040204020203" pitchFamily="34" charset="0"/>
              <a:ea typeface="等线 Light" panose="02010600030101010101" pitchFamily="2" charset="-122"/>
              <a:cs typeface="Segoe UI" panose="020B0502040204020203" pitchFamily="34" charset="0"/>
            </a:endParaRPr>
          </a:p>
        </p:txBody>
      </p:sp>
      <p:sp>
        <p:nvSpPr>
          <p:cNvPr id="40" name="矩形 39">
            <a:extLst>
              <a:ext uri="{FF2B5EF4-FFF2-40B4-BE49-F238E27FC236}">
                <a16:creationId xmlns:a16="http://schemas.microsoft.com/office/drawing/2014/main" id="{22AB81CE-1E43-49F9-A8C8-176804A7E25D}"/>
              </a:ext>
            </a:extLst>
          </p:cNvPr>
          <p:cNvSpPr/>
          <p:nvPr/>
        </p:nvSpPr>
        <p:spPr>
          <a:xfrm>
            <a:off x="1643651" y="3971083"/>
            <a:ext cx="1878363" cy="2149821"/>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00"/>
              </a:spcAft>
            </a:pPr>
            <a:endParaRPr lang="en-US" altLang="zh-CN" sz="1400" dirty="0">
              <a:solidFill>
                <a:schemeClr val="tx1"/>
              </a:solidFill>
              <a:latin typeface="Segoe UI" panose="020B0502040204020203" pitchFamily="34" charset="0"/>
              <a:cs typeface="Segoe UI" panose="020B0502040204020203" pitchFamily="34" charset="0"/>
            </a:endParaRPr>
          </a:p>
          <a:p>
            <a:pPr algn="ctr">
              <a:spcAft>
                <a:spcPts val="200"/>
              </a:spcAft>
            </a:pPr>
            <a:r>
              <a:rPr lang="en-US" altLang="zh-CN" sz="2000" dirty="0">
                <a:solidFill>
                  <a:schemeClr val="tx1"/>
                </a:solidFill>
                <a:latin typeface="Segoe UI" panose="020B0502040204020203" pitchFamily="34" charset="0"/>
                <a:cs typeface="Segoe UI" panose="020B0502040204020203" pitchFamily="34" charset="0"/>
              </a:rPr>
              <a:t>Target = 1</a:t>
            </a:r>
          </a:p>
          <a:p>
            <a:pPr algn="ctr">
              <a:spcAft>
                <a:spcPts val="200"/>
              </a:spcAft>
            </a:pPr>
            <a:r>
              <a:rPr lang="en-US" altLang="zh-CN" sz="2000" dirty="0">
                <a:solidFill>
                  <a:schemeClr val="tx1"/>
                </a:solidFill>
                <a:latin typeface="Segoe UI" panose="020B0502040204020203" pitchFamily="34" charset="0"/>
                <a:ea typeface="+mj-ea"/>
                <a:cs typeface="Segoe UI" panose="020B0502040204020203" pitchFamily="34" charset="0"/>
              </a:rPr>
              <a:t>Action = 4</a:t>
            </a:r>
          </a:p>
          <a:p>
            <a:pPr algn="ctr">
              <a:spcAft>
                <a:spcPts val="200"/>
              </a:spcAft>
            </a:pPr>
            <a:r>
              <a:rPr lang="en-US" altLang="zh-CN" sz="2000" dirty="0" err="1">
                <a:solidFill>
                  <a:schemeClr val="tx1"/>
                </a:solidFill>
                <a:latin typeface="Segoe UI" panose="020B0502040204020203" pitchFamily="34" charset="0"/>
                <a:ea typeface="+mj-ea"/>
                <a:cs typeface="Segoe UI" panose="020B0502040204020203" pitchFamily="34" charset="0"/>
              </a:rPr>
              <a:t>MemBank</a:t>
            </a:r>
            <a:r>
              <a:rPr lang="en-US" altLang="zh-CN" sz="2000" dirty="0">
                <a:solidFill>
                  <a:schemeClr val="tx1"/>
                </a:solidFill>
                <a:latin typeface="Segoe UI" panose="020B0502040204020203" pitchFamily="34" charset="0"/>
                <a:ea typeface="+mj-ea"/>
                <a:cs typeface="Segoe UI" panose="020B0502040204020203" pitchFamily="34" charset="0"/>
              </a:rPr>
              <a:t> = 1</a:t>
            </a:r>
          </a:p>
          <a:p>
            <a:pPr algn="ctr">
              <a:spcAft>
                <a:spcPts val="200"/>
              </a:spcAft>
            </a:pPr>
            <a:r>
              <a:rPr lang="en-US" altLang="zh-CN" sz="2000" dirty="0">
                <a:solidFill>
                  <a:schemeClr val="tx1"/>
                </a:solidFill>
                <a:latin typeface="Segoe UI" panose="020B0502040204020203" pitchFamily="34" charset="0"/>
                <a:ea typeface="+mj-ea"/>
                <a:cs typeface="Segoe UI" panose="020B0502040204020203" pitchFamily="34" charset="0"/>
              </a:rPr>
              <a:t>Pointer = 2</a:t>
            </a:r>
          </a:p>
          <a:p>
            <a:pPr algn="ctr">
              <a:spcAft>
                <a:spcPts val="200"/>
              </a:spcAft>
            </a:pPr>
            <a:r>
              <a:rPr lang="en-US" altLang="zh-CN" sz="2000" dirty="0">
                <a:solidFill>
                  <a:schemeClr val="tx1"/>
                </a:solidFill>
                <a:latin typeface="Segoe UI" panose="020B0502040204020203" pitchFamily="34" charset="0"/>
                <a:ea typeface="+mj-ea"/>
                <a:cs typeface="Segoe UI" panose="020B0502040204020203" pitchFamily="34" charset="0"/>
              </a:rPr>
              <a:t>Length = 2</a:t>
            </a:r>
          </a:p>
          <a:p>
            <a:pPr algn="ctr">
              <a:spcAft>
                <a:spcPts val="200"/>
              </a:spcAft>
            </a:pPr>
            <a:r>
              <a:rPr lang="en-US" altLang="zh-CN" sz="2000" dirty="0">
                <a:solidFill>
                  <a:schemeClr val="tx1"/>
                </a:solidFill>
                <a:latin typeface="Segoe UI" panose="020B0502040204020203" pitchFamily="34" charset="0"/>
                <a:ea typeface="+mj-ea"/>
                <a:cs typeface="Segoe UI" panose="020B0502040204020203" pitchFamily="34" charset="0"/>
              </a:rPr>
              <a:t>Mask = 10</a:t>
            </a:r>
          </a:p>
          <a:p>
            <a:pPr algn="ctr"/>
            <a:endParaRPr lang="zh-CN" altLang="en-US" sz="1400" dirty="0">
              <a:solidFill>
                <a:schemeClr val="tx1"/>
              </a:solidFill>
              <a:latin typeface="Segoe UI" panose="020B0502040204020203" pitchFamily="34" charset="0"/>
              <a:cs typeface="Segoe UI" panose="020B0502040204020203" pitchFamily="34" charset="0"/>
            </a:endParaRPr>
          </a:p>
        </p:txBody>
      </p:sp>
      <p:sp>
        <p:nvSpPr>
          <p:cNvPr id="41" name="文本框 40">
            <a:extLst>
              <a:ext uri="{FF2B5EF4-FFF2-40B4-BE49-F238E27FC236}">
                <a16:creationId xmlns:a16="http://schemas.microsoft.com/office/drawing/2014/main" id="{98DD5039-5DF7-4822-B6E9-25C0FECC4348}"/>
              </a:ext>
            </a:extLst>
          </p:cNvPr>
          <p:cNvSpPr txBox="1"/>
          <p:nvPr/>
        </p:nvSpPr>
        <p:spPr>
          <a:xfrm>
            <a:off x="2035543" y="3431482"/>
            <a:ext cx="1310236" cy="461830"/>
          </a:xfrm>
          <a:prstGeom prst="rect">
            <a:avLst/>
          </a:prstGeom>
          <a:noFill/>
        </p:spPr>
        <p:txBody>
          <a:bodyPr wrap="square" rtlCol="0">
            <a:spAutoFit/>
          </a:bodyPr>
          <a:lstStyle/>
          <a:p>
            <a:r>
              <a:rPr lang="en-US" altLang="zh-CN" sz="2400" b="1" dirty="0">
                <a:solidFill>
                  <a:srgbClr val="C00000"/>
                </a:solidFill>
                <a:latin typeface="Segoe UI" panose="020B0502040204020203" pitchFamily="34" charset="0"/>
                <a:ea typeface="+mj-ea"/>
                <a:cs typeface="Segoe UI" panose="020B0502040204020203" pitchFamily="34" charset="0"/>
              </a:rPr>
              <a:t>Select</a:t>
            </a:r>
            <a:endParaRPr lang="zh-CN" altLang="en-US" sz="2000" b="1" dirty="0">
              <a:solidFill>
                <a:srgbClr val="C00000"/>
              </a:solidFill>
              <a:latin typeface="Segoe UI" panose="020B0502040204020203" pitchFamily="34" charset="0"/>
              <a:ea typeface="+mj-ea"/>
              <a:cs typeface="Segoe UI" panose="020B0502040204020203" pitchFamily="34" charset="0"/>
            </a:endParaRPr>
          </a:p>
        </p:txBody>
      </p:sp>
      <p:sp>
        <p:nvSpPr>
          <p:cNvPr id="42" name="文本框 41">
            <a:extLst>
              <a:ext uri="{FF2B5EF4-FFF2-40B4-BE49-F238E27FC236}">
                <a16:creationId xmlns:a16="http://schemas.microsoft.com/office/drawing/2014/main" id="{B763539A-A20B-49A4-993E-45F65B8F9CA3}"/>
              </a:ext>
            </a:extLst>
          </p:cNvPr>
          <p:cNvSpPr txBox="1"/>
          <p:nvPr/>
        </p:nvSpPr>
        <p:spPr>
          <a:xfrm>
            <a:off x="7490065" y="5383449"/>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43" name="文本框 42">
            <a:extLst>
              <a:ext uri="{FF2B5EF4-FFF2-40B4-BE49-F238E27FC236}">
                <a16:creationId xmlns:a16="http://schemas.microsoft.com/office/drawing/2014/main" id="{AB8B4ABC-4A39-45D1-9514-BEF172248119}"/>
              </a:ext>
            </a:extLst>
          </p:cNvPr>
          <p:cNvSpPr txBox="1"/>
          <p:nvPr/>
        </p:nvSpPr>
        <p:spPr>
          <a:xfrm>
            <a:off x="9211416" y="4981576"/>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44" name="文本框 43">
            <a:extLst>
              <a:ext uri="{FF2B5EF4-FFF2-40B4-BE49-F238E27FC236}">
                <a16:creationId xmlns:a16="http://schemas.microsoft.com/office/drawing/2014/main" id="{540EB75E-E9C8-43B2-8E2D-FF8A3D795D1C}"/>
              </a:ext>
            </a:extLst>
          </p:cNvPr>
          <p:cNvSpPr txBox="1"/>
          <p:nvPr/>
        </p:nvSpPr>
        <p:spPr>
          <a:xfrm>
            <a:off x="9021547" y="4263093"/>
            <a:ext cx="317974" cy="400253"/>
          </a:xfrm>
          <a:prstGeom prst="rect">
            <a:avLst/>
          </a:prstGeom>
          <a:noFill/>
        </p:spPr>
        <p:txBody>
          <a:bodyPr wrap="square" rtlCol="0">
            <a:spAutoFit/>
          </a:bodyPr>
          <a:lstStyle/>
          <a:p>
            <a:r>
              <a:rPr lang="en-US" altLang="zh-CN" sz="2000" b="1" dirty="0">
                <a:latin typeface="Segoe UI" panose="020B0502040204020203" pitchFamily="34" charset="0"/>
                <a:cs typeface="Segoe UI" panose="020B0502040204020203" pitchFamily="34" charset="0"/>
              </a:rPr>
              <a:t>A</a:t>
            </a:r>
            <a:endParaRPr lang="zh-CN" altLang="en-US" sz="2000" b="1" dirty="0">
              <a:latin typeface="Segoe UI" panose="020B0502040204020203" pitchFamily="34" charset="0"/>
              <a:cs typeface="Segoe UI" panose="020B0502040204020203" pitchFamily="34" charset="0"/>
            </a:endParaRPr>
          </a:p>
        </p:txBody>
      </p:sp>
      <p:sp>
        <p:nvSpPr>
          <p:cNvPr id="45" name="文本框 44">
            <a:extLst>
              <a:ext uri="{FF2B5EF4-FFF2-40B4-BE49-F238E27FC236}">
                <a16:creationId xmlns:a16="http://schemas.microsoft.com/office/drawing/2014/main" id="{F62A4F3A-90B3-400E-9792-4B184FB69F82}"/>
              </a:ext>
            </a:extLst>
          </p:cNvPr>
          <p:cNvSpPr txBox="1"/>
          <p:nvPr/>
        </p:nvSpPr>
        <p:spPr>
          <a:xfrm>
            <a:off x="7265065" y="3904657"/>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46" name="文本框 45">
            <a:extLst>
              <a:ext uri="{FF2B5EF4-FFF2-40B4-BE49-F238E27FC236}">
                <a16:creationId xmlns:a16="http://schemas.microsoft.com/office/drawing/2014/main" id="{AAC7F634-04AB-4F72-9566-5109D542C621}"/>
              </a:ext>
            </a:extLst>
          </p:cNvPr>
          <p:cNvSpPr txBox="1"/>
          <p:nvPr/>
        </p:nvSpPr>
        <p:spPr>
          <a:xfrm>
            <a:off x="7771910" y="4644053"/>
            <a:ext cx="317974" cy="400253"/>
          </a:xfrm>
          <a:prstGeom prst="rect">
            <a:avLst/>
          </a:prstGeom>
          <a:noFill/>
        </p:spPr>
        <p:txBody>
          <a:bodyPr wrap="square" rtlCol="0">
            <a:spAutoFit/>
          </a:bodyPr>
          <a:lstStyle/>
          <a:p>
            <a:r>
              <a:rPr lang="en-US" altLang="zh-CN" sz="2000" b="1" dirty="0">
                <a:latin typeface="Segoe UI" panose="020B0502040204020203" pitchFamily="34" charset="0"/>
                <a:cs typeface="Segoe UI" panose="020B0502040204020203" pitchFamily="34" charset="0"/>
              </a:rPr>
              <a:t>A</a:t>
            </a:r>
            <a:endParaRPr lang="zh-CN" altLang="en-US" sz="2000" b="1" dirty="0">
              <a:latin typeface="Segoe UI" panose="020B0502040204020203" pitchFamily="34" charset="0"/>
              <a:cs typeface="Segoe UI" panose="020B0502040204020203" pitchFamily="34" charset="0"/>
            </a:endParaRPr>
          </a:p>
        </p:txBody>
      </p:sp>
      <p:sp>
        <p:nvSpPr>
          <p:cNvPr id="47" name="文本框 46">
            <a:extLst>
              <a:ext uri="{FF2B5EF4-FFF2-40B4-BE49-F238E27FC236}">
                <a16:creationId xmlns:a16="http://schemas.microsoft.com/office/drawing/2014/main" id="{FB647480-9773-420B-89E4-5FDC30891E87}"/>
              </a:ext>
            </a:extLst>
          </p:cNvPr>
          <p:cNvSpPr txBox="1"/>
          <p:nvPr/>
        </p:nvSpPr>
        <p:spPr>
          <a:xfrm>
            <a:off x="4739988" y="3296680"/>
            <a:ext cx="1310236" cy="461665"/>
          </a:xfrm>
          <a:prstGeom prst="rect">
            <a:avLst/>
          </a:prstGeom>
          <a:noFill/>
        </p:spPr>
        <p:txBody>
          <a:bodyPr wrap="square" rtlCol="0">
            <a:spAutoFit/>
          </a:bodyPr>
          <a:lstStyle/>
          <a:p>
            <a:r>
              <a:rPr lang="en-US" altLang="zh-CN" sz="2400" dirty="0">
                <a:latin typeface="Segoe UI" panose="020B0502040204020203" pitchFamily="34" charset="0"/>
                <a:cs typeface="Segoe UI" panose="020B0502040204020203" pitchFamily="34" charset="0"/>
              </a:rPr>
              <a:t>Reader</a:t>
            </a:r>
            <a:endParaRPr lang="zh-CN" altLang="en-US" dirty="0">
              <a:latin typeface="Segoe UI" panose="020B0502040204020203" pitchFamily="34" charset="0"/>
              <a:cs typeface="Segoe UI" panose="020B0502040204020203" pitchFamily="34" charset="0"/>
            </a:endParaRPr>
          </a:p>
        </p:txBody>
      </p:sp>
      <p:sp>
        <p:nvSpPr>
          <p:cNvPr id="48" name="文本框 47">
            <a:extLst>
              <a:ext uri="{FF2B5EF4-FFF2-40B4-BE49-F238E27FC236}">
                <a16:creationId xmlns:a16="http://schemas.microsoft.com/office/drawing/2014/main" id="{1C492576-F5F7-405A-A027-22DEBBEAE328}"/>
              </a:ext>
            </a:extLst>
          </p:cNvPr>
          <p:cNvSpPr txBox="1"/>
          <p:nvPr/>
        </p:nvSpPr>
        <p:spPr>
          <a:xfrm>
            <a:off x="8509637" y="3249737"/>
            <a:ext cx="1047565" cy="461665"/>
          </a:xfrm>
          <a:prstGeom prst="rect">
            <a:avLst/>
          </a:prstGeom>
          <a:noFill/>
        </p:spPr>
        <p:txBody>
          <a:bodyPr wrap="square" rtlCol="0">
            <a:spAutoFit/>
          </a:bodyPr>
          <a:lstStyle/>
          <a:p>
            <a:r>
              <a:rPr lang="en-US" altLang="zh-CN" sz="2400" dirty="0">
                <a:latin typeface="Segoe UI" panose="020B0502040204020203" pitchFamily="34" charset="0"/>
                <a:cs typeface="Segoe UI" panose="020B0502040204020203" pitchFamily="34" charset="0"/>
              </a:rPr>
              <a:t>Tags</a:t>
            </a:r>
            <a:endParaRPr lang="zh-CN" altLang="en-US" dirty="0">
              <a:latin typeface="Segoe UI" panose="020B0502040204020203" pitchFamily="34" charset="0"/>
              <a:cs typeface="Segoe UI" panose="020B0502040204020203" pitchFamily="34" charset="0"/>
            </a:endParaRPr>
          </a:p>
        </p:txBody>
      </p:sp>
      <p:grpSp>
        <p:nvGrpSpPr>
          <p:cNvPr id="49" name="组合 48">
            <a:extLst>
              <a:ext uri="{FF2B5EF4-FFF2-40B4-BE49-F238E27FC236}">
                <a16:creationId xmlns:a16="http://schemas.microsoft.com/office/drawing/2014/main" id="{C5E86965-FFF6-45EF-A59B-66D71587D062}"/>
              </a:ext>
            </a:extLst>
          </p:cNvPr>
          <p:cNvGrpSpPr/>
          <p:nvPr/>
        </p:nvGrpSpPr>
        <p:grpSpPr>
          <a:xfrm>
            <a:off x="2547830" y="1786893"/>
            <a:ext cx="6319944" cy="1284560"/>
            <a:chOff x="1196978" y="2542938"/>
            <a:chExt cx="6859922" cy="1572390"/>
          </a:xfrm>
        </p:grpSpPr>
        <p:pic>
          <p:nvPicPr>
            <p:cNvPr id="52" name="图片 51">
              <a:extLst>
                <a:ext uri="{FF2B5EF4-FFF2-40B4-BE49-F238E27FC236}">
                  <a16:creationId xmlns:a16="http://schemas.microsoft.com/office/drawing/2014/main" id="{AB6B6974-60BF-492C-BF60-1A09C65CFA8E}"/>
                </a:ext>
              </a:extLst>
            </p:cNvPr>
            <p:cNvPicPr>
              <a:picLocks noChangeAspect="1"/>
            </p:cNvPicPr>
            <p:nvPr/>
          </p:nvPicPr>
          <p:blipFill>
            <a:blip r:embed="rId5"/>
            <a:stretch>
              <a:fillRect/>
            </a:stretch>
          </p:blipFill>
          <p:spPr>
            <a:xfrm>
              <a:off x="1196978" y="2542938"/>
              <a:ext cx="6859922" cy="754171"/>
            </a:xfrm>
            <a:prstGeom prst="rect">
              <a:avLst/>
            </a:prstGeom>
          </p:spPr>
        </p:pic>
        <p:sp>
          <p:nvSpPr>
            <p:cNvPr id="53" name="左大括号 52">
              <a:extLst>
                <a:ext uri="{FF2B5EF4-FFF2-40B4-BE49-F238E27FC236}">
                  <a16:creationId xmlns:a16="http://schemas.microsoft.com/office/drawing/2014/main" id="{5EE81ECC-79A5-493E-B68F-5CA75915FCEF}"/>
                </a:ext>
              </a:extLst>
            </p:cNvPr>
            <p:cNvSpPr/>
            <p:nvPr/>
          </p:nvSpPr>
          <p:spPr>
            <a:xfrm rot="16200000">
              <a:off x="5868080" y="1376477"/>
              <a:ext cx="254760" cy="3960285"/>
            </a:xfrm>
            <a:prstGeom prst="leftBrace">
              <a:avLst>
                <a:gd name="adj1" fmla="val 77845"/>
                <a:gd name="adj2" fmla="val 49230"/>
              </a:avLst>
            </a:prstGeom>
            <a:ln w="254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2400">
                <a:latin typeface="Segoe UI" panose="020B0502040204020203" pitchFamily="34" charset="0"/>
                <a:ea typeface="+mj-ea"/>
                <a:cs typeface="Segoe UI" panose="020B0502040204020203" pitchFamily="34" charset="0"/>
              </a:endParaRPr>
            </a:p>
          </p:txBody>
        </p:sp>
        <p:sp>
          <p:nvSpPr>
            <p:cNvPr id="55" name="文本框 54">
              <a:extLst>
                <a:ext uri="{FF2B5EF4-FFF2-40B4-BE49-F238E27FC236}">
                  <a16:creationId xmlns:a16="http://schemas.microsoft.com/office/drawing/2014/main" id="{90680CDA-E3FC-48A5-BB20-924F1E319CDE}"/>
                </a:ext>
              </a:extLst>
            </p:cNvPr>
            <p:cNvSpPr txBox="1"/>
            <p:nvPr/>
          </p:nvSpPr>
          <p:spPr>
            <a:xfrm>
              <a:off x="5383530" y="3550218"/>
              <a:ext cx="1435100" cy="565110"/>
            </a:xfrm>
            <a:prstGeom prst="rect">
              <a:avLst/>
            </a:prstGeom>
            <a:noFill/>
          </p:spPr>
          <p:txBody>
            <a:bodyPr wrap="square" rtlCol="0">
              <a:spAutoFit/>
            </a:bodyPr>
            <a:lstStyle/>
            <a:p>
              <a:r>
                <a:rPr lang="en-US" altLang="zh-CN" sz="2400" dirty="0">
                  <a:latin typeface="Segoe UI" panose="020B0502040204020203" pitchFamily="34" charset="0"/>
                  <a:ea typeface="+mj-ea"/>
                  <a:cs typeface="Segoe UI" panose="020B0502040204020203" pitchFamily="34" charset="0"/>
                </a:rPr>
                <a:t>Bit mask</a:t>
              </a:r>
              <a:endParaRPr lang="zh-CN" altLang="en-US" sz="2400" dirty="0">
                <a:latin typeface="Segoe UI" panose="020B0502040204020203" pitchFamily="34" charset="0"/>
                <a:ea typeface="+mj-ea"/>
                <a:cs typeface="Segoe UI" panose="020B0502040204020203" pitchFamily="34" charset="0"/>
              </a:endParaRPr>
            </a:p>
          </p:txBody>
        </p:sp>
        <p:sp>
          <p:nvSpPr>
            <p:cNvPr id="56" name="文本框 55">
              <a:extLst>
                <a:ext uri="{FF2B5EF4-FFF2-40B4-BE49-F238E27FC236}">
                  <a16:creationId xmlns:a16="http://schemas.microsoft.com/office/drawing/2014/main" id="{FCB0B550-A8F3-40C4-B02F-12CDA8E52E74}"/>
                </a:ext>
              </a:extLst>
            </p:cNvPr>
            <p:cNvSpPr txBox="1"/>
            <p:nvPr/>
          </p:nvSpPr>
          <p:spPr>
            <a:xfrm>
              <a:off x="2067885" y="3520042"/>
              <a:ext cx="1435100" cy="565110"/>
            </a:xfrm>
            <a:prstGeom prst="rect">
              <a:avLst/>
            </a:prstGeom>
            <a:noFill/>
          </p:spPr>
          <p:txBody>
            <a:bodyPr wrap="square" rtlCol="0">
              <a:spAutoFit/>
            </a:bodyPr>
            <a:lstStyle/>
            <a:p>
              <a:r>
                <a:rPr lang="en-US" altLang="zh-CN" sz="2400" dirty="0">
                  <a:latin typeface="Segoe UI" panose="020B0502040204020203" pitchFamily="34" charset="0"/>
                  <a:ea typeface="+mj-ea"/>
                  <a:cs typeface="Segoe UI" panose="020B0502040204020203" pitchFamily="34" charset="0"/>
                </a:rPr>
                <a:t>Session</a:t>
              </a:r>
              <a:endParaRPr lang="zh-CN" altLang="en-US" sz="2400" dirty="0">
                <a:latin typeface="Segoe UI" panose="020B0502040204020203" pitchFamily="34" charset="0"/>
                <a:ea typeface="+mj-ea"/>
                <a:cs typeface="Segoe UI" panose="020B0502040204020203" pitchFamily="34" charset="0"/>
              </a:endParaRPr>
            </a:p>
          </p:txBody>
        </p:sp>
        <p:sp>
          <p:nvSpPr>
            <p:cNvPr id="57" name="文本框 56">
              <a:extLst>
                <a:ext uri="{FF2B5EF4-FFF2-40B4-BE49-F238E27FC236}">
                  <a16:creationId xmlns:a16="http://schemas.microsoft.com/office/drawing/2014/main" id="{A73C7C30-6B87-46B3-9645-92D05FE531BD}"/>
                </a:ext>
              </a:extLst>
            </p:cNvPr>
            <p:cNvSpPr txBox="1"/>
            <p:nvPr/>
          </p:nvSpPr>
          <p:spPr>
            <a:xfrm>
              <a:off x="3191839" y="3521151"/>
              <a:ext cx="1435100" cy="565110"/>
            </a:xfrm>
            <a:prstGeom prst="rect">
              <a:avLst/>
            </a:prstGeom>
            <a:noFill/>
          </p:spPr>
          <p:txBody>
            <a:bodyPr wrap="square" rtlCol="0">
              <a:spAutoFit/>
            </a:bodyPr>
            <a:lstStyle/>
            <a:p>
              <a:r>
                <a:rPr lang="en-US" altLang="zh-CN" sz="2400" dirty="0">
                  <a:latin typeface="Segoe UI" panose="020B0502040204020203" pitchFamily="34" charset="0"/>
                  <a:ea typeface="+mj-ea"/>
                  <a:cs typeface="Segoe UI" panose="020B0502040204020203" pitchFamily="34" charset="0"/>
                </a:rPr>
                <a:t>Action</a:t>
              </a:r>
              <a:endParaRPr lang="zh-CN" altLang="en-US" sz="2400" dirty="0">
                <a:latin typeface="Segoe UI" panose="020B0502040204020203" pitchFamily="34" charset="0"/>
                <a:ea typeface="+mj-ea"/>
                <a:cs typeface="Segoe UI" panose="020B0502040204020203" pitchFamily="34" charset="0"/>
              </a:endParaRPr>
            </a:p>
          </p:txBody>
        </p:sp>
        <p:sp>
          <p:nvSpPr>
            <p:cNvPr id="58" name="左大括号 57">
              <a:extLst>
                <a:ext uri="{FF2B5EF4-FFF2-40B4-BE49-F238E27FC236}">
                  <a16:creationId xmlns:a16="http://schemas.microsoft.com/office/drawing/2014/main" id="{44C7ECBB-1A26-4FFE-9AA1-B11DE5B2332C}"/>
                </a:ext>
              </a:extLst>
            </p:cNvPr>
            <p:cNvSpPr/>
            <p:nvPr/>
          </p:nvSpPr>
          <p:spPr>
            <a:xfrm rot="16200000">
              <a:off x="3511203" y="2865712"/>
              <a:ext cx="130465" cy="877764"/>
            </a:xfrm>
            <a:prstGeom prst="leftBrace">
              <a:avLst>
                <a:gd name="adj1" fmla="val 77845"/>
                <a:gd name="adj2" fmla="val 49230"/>
              </a:avLst>
            </a:prstGeom>
            <a:ln w="254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2400">
                <a:latin typeface="Segoe UI" panose="020B0502040204020203" pitchFamily="34" charset="0"/>
                <a:ea typeface="+mj-ea"/>
                <a:cs typeface="Segoe UI" panose="020B0502040204020203" pitchFamily="34" charset="0"/>
              </a:endParaRPr>
            </a:p>
          </p:txBody>
        </p:sp>
        <p:sp>
          <p:nvSpPr>
            <p:cNvPr id="59" name="左大括号 58">
              <a:extLst>
                <a:ext uri="{FF2B5EF4-FFF2-40B4-BE49-F238E27FC236}">
                  <a16:creationId xmlns:a16="http://schemas.microsoft.com/office/drawing/2014/main" id="{996A969F-C37E-433B-8B1C-8F429C749608}"/>
                </a:ext>
              </a:extLst>
            </p:cNvPr>
            <p:cNvSpPr/>
            <p:nvPr/>
          </p:nvSpPr>
          <p:spPr>
            <a:xfrm rot="16200000">
              <a:off x="2542732" y="2816155"/>
              <a:ext cx="177125" cy="1012516"/>
            </a:xfrm>
            <a:prstGeom prst="leftBrace">
              <a:avLst>
                <a:gd name="adj1" fmla="val 77845"/>
                <a:gd name="adj2" fmla="val 47982"/>
              </a:avLst>
            </a:prstGeom>
            <a:ln w="254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2400">
                <a:latin typeface="Segoe UI" panose="020B0502040204020203" pitchFamily="34" charset="0"/>
                <a:ea typeface="+mj-ea"/>
                <a:cs typeface="Segoe UI" panose="020B0502040204020203" pitchFamily="34" charset="0"/>
              </a:endParaRPr>
            </a:p>
          </p:txBody>
        </p:sp>
      </p:grpSp>
    </p:spTree>
    <p:extLst>
      <p:ext uri="{BB962C8B-B14F-4D97-AF65-F5344CB8AC3E}">
        <p14:creationId xmlns:p14="http://schemas.microsoft.com/office/powerpoint/2010/main" val="2952784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Q</a:t>
            </a:r>
            <a:r>
              <a:rPr lang="en-US" altLang="zh-CN" sz="4000" b="1" dirty="0"/>
              <a:t>uery Command</a:t>
            </a:r>
            <a:endParaRPr lang="en-US" sz="4000" b="1" dirty="0"/>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18" name="组合 17">
            <a:extLst>
              <a:ext uri="{FF2B5EF4-FFF2-40B4-BE49-F238E27FC236}">
                <a16:creationId xmlns:a16="http://schemas.microsoft.com/office/drawing/2014/main" id="{995A9407-0A26-4FE3-8B37-64451913A786}"/>
              </a:ext>
            </a:extLst>
          </p:cNvPr>
          <p:cNvGrpSpPr/>
          <p:nvPr/>
        </p:nvGrpSpPr>
        <p:grpSpPr>
          <a:xfrm>
            <a:off x="4739988" y="3249737"/>
            <a:ext cx="5072536" cy="2533965"/>
            <a:chOff x="4739988" y="3249737"/>
            <a:chExt cx="5072536" cy="2533965"/>
          </a:xfrm>
        </p:grpSpPr>
        <p:pic>
          <p:nvPicPr>
            <p:cNvPr id="19" name="图片 18">
              <a:extLst>
                <a:ext uri="{FF2B5EF4-FFF2-40B4-BE49-F238E27FC236}">
                  <a16:creationId xmlns:a16="http://schemas.microsoft.com/office/drawing/2014/main" id="{8AE29AF4-D854-4645-A53A-3973710F165A}"/>
                </a:ext>
              </a:extLst>
            </p:cNvPr>
            <p:cNvPicPr>
              <a:picLocks noChangeAspect="1"/>
            </p:cNvPicPr>
            <p:nvPr/>
          </p:nvPicPr>
          <p:blipFill>
            <a:blip r:embed="rId4"/>
            <a:stretch>
              <a:fillRect/>
            </a:stretch>
          </p:blipFill>
          <p:spPr>
            <a:xfrm>
              <a:off x="4739988" y="3527513"/>
              <a:ext cx="5072536" cy="2256189"/>
            </a:xfrm>
            <a:prstGeom prst="rect">
              <a:avLst/>
            </a:prstGeom>
          </p:spPr>
        </p:pic>
        <p:sp>
          <p:nvSpPr>
            <p:cNvPr id="20" name="文本框 19">
              <a:extLst>
                <a:ext uri="{FF2B5EF4-FFF2-40B4-BE49-F238E27FC236}">
                  <a16:creationId xmlns:a16="http://schemas.microsoft.com/office/drawing/2014/main" id="{08535873-4E84-402C-B4E4-35E3F9A08C69}"/>
                </a:ext>
              </a:extLst>
            </p:cNvPr>
            <p:cNvSpPr txBox="1"/>
            <p:nvPr/>
          </p:nvSpPr>
          <p:spPr>
            <a:xfrm>
              <a:off x="7482151" y="5383449"/>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21" name="文本框 20">
              <a:extLst>
                <a:ext uri="{FF2B5EF4-FFF2-40B4-BE49-F238E27FC236}">
                  <a16:creationId xmlns:a16="http://schemas.microsoft.com/office/drawing/2014/main" id="{10293F71-1D31-4818-A0F0-649283EC1F76}"/>
                </a:ext>
              </a:extLst>
            </p:cNvPr>
            <p:cNvSpPr txBox="1"/>
            <p:nvPr/>
          </p:nvSpPr>
          <p:spPr>
            <a:xfrm>
              <a:off x="9194334" y="5002682"/>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22" name="文本框 21">
              <a:extLst>
                <a:ext uri="{FF2B5EF4-FFF2-40B4-BE49-F238E27FC236}">
                  <a16:creationId xmlns:a16="http://schemas.microsoft.com/office/drawing/2014/main" id="{1A9612CD-CA9F-4999-9684-593677CC3EE8}"/>
                </a:ext>
              </a:extLst>
            </p:cNvPr>
            <p:cNvSpPr txBox="1"/>
            <p:nvPr/>
          </p:nvSpPr>
          <p:spPr>
            <a:xfrm>
              <a:off x="8977248" y="4263415"/>
              <a:ext cx="317974" cy="400253"/>
            </a:xfrm>
            <a:prstGeom prst="rect">
              <a:avLst/>
            </a:prstGeom>
            <a:noFill/>
          </p:spPr>
          <p:txBody>
            <a:bodyPr wrap="square" rtlCol="0">
              <a:spAutoFit/>
            </a:bodyPr>
            <a:lstStyle/>
            <a:p>
              <a:r>
                <a:rPr lang="en-US" altLang="zh-CN" sz="2000" b="1" dirty="0">
                  <a:latin typeface="Segoe UI" panose="020B0502040204020203" pitchFamily="34" charset="0"/>
                  <a:cs typeface="Segoe UI" panose="020B0502040204020203" pitchFamily="34" charset="0"/>
                </a:rPr>
                <a:t>A</a:t>
              </a:r>
              <a:endParaRPr lang="zh-CN" altLang="en-US" sz="2000" b="1" dirty="0">
                <a:latin typeface="Segoe UI" panose="020B0502040204020203" pitchFamily="34" charset="0"/>
                <a:cs typeface="Segoe UI" panose="020B0502040204020203" pitchFamily="34" charset="0"/>
              </a:endParaRPr>
            </a:p>
          </p:txBody>
        </p:sp>
        <p:sp>
          <p:nvSpPr>
            <p:cNvPr id="23" name="文本框 22">
              <a:extLst>
                <a:ext uri="{FF2B5EF4-FFF2-40B4-BE49-F238E27FC236}">
                  <a16:creationId xmlns:a16="http://schemas.microsoft.com/office/drawing/2014/main" id="{C68960E3-9C4A-4CC5-A343-0C3C3AE07D4A}"/>
                </a:ext>
              </a:extLst>
            </p:cNvPr>
            <p:cNvSpPr txBox="1"/>
            <p:nvPr/>
          </p:nvSpPr>
          <p:spPr>
            <a:xfrm>
              <a:off x="7265065" y="3904657"/>
              <a:ext cx="317974" cy="400253"/>
            </a:xfrm>
            <a:prstGeom prst="rect">
              <a:avLst/>
            </a:prstGeom>
            <a:noFill/>
          </p:spPr>
          <p:txBody>
            <a:bodyPr wrap="square" rtlCol="0">
              <a:spAutoFit/>
            </a:bodyPr>
            <a:lstStyle/>
            <a:p>
              <a:r>
                <a:rPr lang="en-US" altLang="zh-CN" sz="2000" b="1" dirty="0">
                  <a:solidFill>
                    <a:srgbClr val="C00000"/>
                  </a:solidFill>
                  <a:latin typeface="Segoe UI" panose="020B0502040204020203" pitchFamily="34" charset="0"/>
                  <a:cs typeface="Segoe UI" panose="020B0502040204020203" pitchFamily="34" charset="0"/>
                </a:rPr>
                <a:t>B</a:t>
              </a:r>
              <a:endParaRPr lang="zh-CN" altLang="en-US" sz="2000" b="1" dirty="0">
                <a:solidFill>
                  <a:srgbClr val="C00000"/>
                </a:solidFill>
                <a:latin typeface="Segoe UI" panose="020B0502040204020203" pitchFamily="34" charset="0"/>
                <a:cs typeface="Segoe UI" panose="020B0502040204020203" pitchFamily="34" charset="0"/>
              </a:endParaRPr>
            </a:p>
          </p:txBody>
        </p:sp>
        <p:sp>
          <p:nvSpPr>
            <p:cNvPr id="24" name="文本框 23">
              <a:extLst>
                <a:ext uri="{FF2B5EF4-FFF2-40B4-BE49-F238E27FC236}">
                  <a16:creationId xmlns:a16="http://schemas.microsoft.com/office/drawing/2014/main" id="{5257094F-2B35-4178-B721-13A288083FA0}"/>
                </a:ext>
              </a:extLst>
            </p:cNvPr>
            <p:cNvSpPr txBox="1"/>
            <p:nvPr/>
          </p:nvSpPr>
          <p:spPr>
            <a:xfrm>
              <a:off x="7759274" y="4644182"/>
              <a:ext cx="317974" cy="400253"/>
            </a:xfrm>
            <a:prstGeom prst="rect">
              <a:avLst/>
            </a:prstGeom>
            <a:noFill/>
          </p:spPr>
          <p:txBody>
            <a:bodyPr wrap="square" rtlCol="0">
              <a:spAutoFit/>
            </a:bodyPr>
            <a:lstStyle/>
            <a:p>
              <a:r>
                <a:rPr lang="en-US" altLang="zh-CN" sz="2000" b="1" dirty="0">
                  <a:latin typeface="Segoe UI" panose="020B0502040204020203" pitchFamily="34" charset="0"/>
                  <a:cs typeface="Segoe UI" panose="020B0502040204020203" pitchFamily="34" charset="0"/>
                </a:rPr>
                <a:t>A</a:t>
              </a:r>
              <a:endParaRPr lang="zh-CN" altLang="en-US" sz="2000" b="1" dirty="0">
                <a:latin typeface="Segoe UI" panose="020B0502040204020203" pitchFamily="34" charset="0"/>
                <a:cs typeface="Segoe UI" panose="020B0502040204020203" pitchFamily="34" charset="0"/>
              </a:endParaRPr>
            </a:p>
          </p:txBody>
        </p:sp>
        <p:sp>
          <p:nvSpPr>
            <p:cNvPr id="25" name="文本框 24">
              <a:extLst>
                <a:ext uri="{FF2B5EF4-FFF2-40B4-BE49-F238E27FC236}">
                  <a16:creationId xmlns:a16="http://schemas.microsoft.com/office/drawing/2014/main" id="{A50A37AB-2EAA-4240-B3F2-7411F9382695}"/>
                </a:ext>
              </a:extLst>
            </p:cNvPr>
            <p:cNvSpPr txBox="1"/>
            <p:nvPr/>
          </p:nvSpPr>
          <p:spPr>
            <a:xfrm>
              <a:off x="4739988" y="3296680"/>
              <a:ext cx="1310236" cy="461665"/>
            </a:xfrm>
            <a:prstGeom prst="rect">
              <a:avLst/>
            </a:prstGeom>
            <a:noFill/>
          </p:spPr>
          <p:txBody>
            <a:bodyPr wrap="square" rtlCol="0">
              <a:spAutoFit/>
            </a:bodyPr>
            <a:lstStyle/>
            <a:p>
              <a:r>
                <a:rPr lang="en-US" altLang="zh-CN" sz="2400" dirty="0">
                  <a:latin typeface="Segoe UI" panose="020B0502040204020203" pitchFamily="34" charset="0"/>
                  <a:cs typeface="Segoe UI" panose="020B0502040204020203" pitchFamily="34" charset="0"/>
                </a:rPr>
                <a:t>Reader</a:t>
              </a:r>
              <a:endParaRPr lang="zh-CN" altLang="en-US" dirty="0">
                <a:latin typeface="Segoe UI" panose="020B0502040204020203" pitchFamily="34" charset="0"/>
                <a:cs typeface="Segoe UI" panose="020B0502040204020203" pitchFamily="34" charset="0"/>
              </a:endParaRPr>
            </a:p>
          </p:txBody>
        </p:sp>
        <p:sp>
          <p:nvSpPr>
            <p:cNvPr id="26" name="文本框 25">
              <a:extLst>
                <a:ext uri="{FF2B5EF4-FFF2-40B4-BE49-F238E27FC236}">
                  <a16:creationId xmlns:a16="http://schemas.microsoft.com/office/drawing/2014/main" id="{618D991B-1F04-4556-9907-FEF9898AA1C8}"/>
                </a:ext>
              </a:extLst>
            </p:cNvPr>
            <p:cNvSpPr txBox="1"/>
            <p:nvPr/>
          </p:nvSpPr>
          <p:spPr>
            <a:xfrm>
              <a:off x="8509637" y="3249737"/>
              <a:ext cx="1047565" cy="461665"/>
            </a:xfrm>
            <a:prstGeom prst="rect">
              <a:avLst/>
            </a:prstGeom>
            <a:noFill/>
          </p:spPr>
          <p:txBody>
            <a:bodyPr wrap="square" rtlCol="0">
              <a:spAutoFit/>
            </a:bodyPr>
            <a:lstStyle/>
            <a:p>
              <a:r>
                <a:rPr lang="en-US" altLang="zh-CN" sz="2400" dirty="0">
                  <a:latin typeface="Segoe UI" panose="020B0502040204020203" pitchFamily="34" charset="0"/>
                  <a:cs typeface="Segoe UI" panose="020B0502040204020203" pitchFamily="34" charset="0"/>
                </a:rPr>
                <a:t>Tags</a:t>
              </a:r>
              <a:endParaRPr lang="zh-CN" altLang="en-US" dirty="0">
                <a:latin typeface="Segoe UI" panose="020B0502040204020203" pitchFamily="34" charset="0"/>
                <a:cs typeface="Segoe UI" panose="020B0502040204020203" pitchFamily="34" charset="0"/>
              </a:endParaRPr>
            </a:p>
          </p:txBody>
        </p:sp>
      </p:grpSp>
      <p:sp>
        <p:nvSpPr>
          <p:cNvPr id="27" name="Shape 979"/>
          <p:cNvSpPr txBox="1">
            <a:spLocks/>
          </p:cNvSpPr>
          <p:nvPr/>
        </p:nvSpPr>
        <p:spPr>
          <a:xfrm>
            <a:off x="379156" y="1122626"/>
            <a:ext cx="5177126" cy="415934"/>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marL="457200" indent="-457200" algn="ctr">
              <a:buFont typeface="Wingdings" panose="05000000000000000000" pitchFamily="2" charset="2"/>
              <a:buChar char="Ø"/>
            </a:pPr>
            <a:r>
              <a:rPr lang="en-US" altLang="zh-CN" sz="2800" b="1" dirty="0">
                <a:solidFill>
                  <a:schemeClr val="tx1"/>
                </a:solidFill>
                <a:latin typeface="Arial" panose="020B0604020202020204" pitchFamily="34" charset="0"/>
                <a:cs typeface="Arial" panose="020B0604020202020204" pitchFamily="34" charset="0"/>
              </a:rPr>
              <a:t>Fields</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of</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Query</a:t>
            </a:r>
            <a:r>
              <a:rPr lang="zh-CN" altLang="en-US" sz="2800" b="1" dirty="0">
                <a:solidFill>
                  <a:schemeClr val="tx1"/>
                </a:solidFill>
                <a:latin typeface="Arial" panose="020B0604020202020204" pitchFamily="34" charset="0"/>
                <a:cs typeface="Arial" panose="020B0604020202020204" pitchFamily="34" charset="0"/>
              </a:rPr>
              <a:t> </a:t>
            </a:r>
            <a:r>
              <a:rPr lang="en-US" altLang="zh-CN" sz="2800" b="1" dirty="0">
                <a:solidFill>
                  <a:schemeClr val="tx1"/>
                </a:solidFill>
                <a:latin typeface="Arial" panose="020B0604020202020204" pitchFamily="34" charset="0"/>
                <a:cs typeface="Arial" panose="020B0604020202020204" pitchFamily="34" charset="0"/>
              </a:rPr>
              <a:t>command:</a:t>
            </a:r>
            <a:endParaRPr lang="en-US" sz="2800" b="1" dirty="0">
              <a:solidFill>
                <a:schemeClr val="tx1"/>
              </a:solidFill>
              <a:latin typeface="Arial" panose="020B0604020202020204" pitchFamily="34" charset="0"/>
              <a:cs typeface="Arial" panose="020B0604020202020204" pitchFamily="34" charset="0"/>
            </a:endParaRPr>
          </a:p>
        </p:txBody>
      </p:sp>
      <p:grpSp>
        <p:nvGrpSpPr>
          <p:cNvPr id="28" name="组合 27">
            <a:extLst>
              <a:ext uri="{FF2B5EF4-FFF2-40B4-BE49-F238E27FC236}">
                <a16:creationId xmlns:a16="http://schemas.microsoft.com/office/drawing/2014/main" id="{4718E2DD-4D0D-4010-A507-F8558AA8692F}"/>
              </a:ext>
            </a:extLst>
          </p:cNvPr>
          <p:cNvGrpSpPr/>
          <p:nvPr/>
        </p:nvGrpSpPr>
        <p:grpSpPr>
          <a:xfrm>
            <a:off x="3665140" y="1766390"/>
            <a:ext cx="4554935" cy="1347315"/>
            <a:chOff x="3409140" y="2330867"/>
            <a:chExt cx="3945799" cy="1240334"/>
          </a:xfrm>
        </p:grpSpPr>
        <p:pic>
          <p:nvPicPr>
            <p:cNvPr id="29" name="图片 28"/>
            <p:cNvPicPr>
              <a:picLocks noChangeAspect="1"/>
            </p:cNvPicPr>
            <p:nvPr/>
          </p:nvPicPr>
          <p:blipFill>
            <a:blip r:embed="rId5"/>
            <a:stretch>
              <a:fillRect/>
            </a:stretch>
          </p:blipFill>
          <p:spPr>
            <a:xfrm>
              <a:off x="3409140" y="2330867"/>
              <a:ext cx="3283347" cy="662245"/>
            </a:xfrm>
            <a:prstGeom prst="rect">
              <a:avLst/>
            </a:prstGeom>
          </p:spPr>
        </p:pic>
        <p:sp>
          <p:nvSpPr>
            <p:cNvPr id="30" name="文本框 29"/>
            <p:cNvSpPr txBox="1"/>
            <p:nvPr/>
          </p:nvSpPr>
          <p:spPr>
            <a:xfrm>
              <a:off x="3817618" y="3146194"/>
              <a:ext cx="3537321" cy="425007"/>
            </a:xfrm>
            <a:prstGeom prst="rect">
              <a:avLst/>
            </a:prstGeom>
            <a:noFill/>
          </p:spPr>
          <p:txBody>
            <a:bodyPr wrap="square" rtlCol="0">
              <a:spAutoFit/>
            </a:bodyPr>
            <a:lstStyle/>
            <a:p>
              <a:r>
                <a:rPr lang="en-US" altLang="zh-CN" sz="2400" dirty="0">
                  <a:latin typeface="Segoe UI" panose="020B0502040204020203" pitchFamily="34" charset="0"/>
                  <a:cs typeface="Segoe UI" panose="020B0502040204020203" pitchFamily="34" charset="0"/>
                </a:rPr>
                <a:t>Inventoried flag A (0) or B (1) </a:t>
              </a:r>
              <a:endParaRPr lang="zh-CN" altLang="en-US" sz="2400" dirty="0">
                <a:latin typeface="Segoe UI" panose="020B0502040204020203" pitchFamily="34" charset="0"/>
                <a:cs typeface="Segoe UI" panose="020B0502040204020203" pitchFamily="34" charset="0"/>
              </a:endParaRPr>
            </a:p>
          </p:txBody>
        </p:sp>
        <p:sp>
          <p:nvSpPr>
            <p:cNvPr id="31" name="左大括号 30"/>
            <p:cNvSpPr/>
            <p:nvPr/>
          </p:nvSpPr>
          <p:spPr>
            <a:xfrm rot="16200000">
              <a:off x="4529791" y="2640576"/>
              <a:ext cx="137228" cy="793733"/>
            </a:xfrm>
            <a:prstGeom prst="leftBrace">
              <a:avLst>
                <a:gd name="adj1" fmla="val 77845"/>
                <a:gd name="adj2" fmla="val 47982"/>
              </a:avLst>
            </a:prstGeom>
            <a:ln w="25400">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1351">
                <a:latin typeface="Segoe UI" panose="020B0502040204020203" pitchFamily="34" charset="0"/>
                <a:cs typeface="Segoe UI" panose="020B0502040204020203" pitchFamily="34" charset="0"/>
              </a:endParaRPr>
            </a:p>
          </p:txBody>
        </p:sp>
      </p:grpSp>
      <p:sp>
        <p:nvSpPr>
          <p:cNvPr id="32" name="Shape 979"/>
          <p:cNvSpPr txBox="1">
            <a:spLocks/>
          </p:cNvSpPr>
          <p:nvPr/>
        </p:nvSpPr>
        <p:spPr>
          <a:xfrm>
            <a:off x="4056412" y="5923733"/>
            <a:ext cx="7325963" cy="538039"/>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defTabSz="457189"/>
            <a:r>
              <a:rPr lang="en-US" sz="2400" dirty="0">
                <a:solidFill>
                  <a:schemeClr val="tx1"/>
                </a:solidFill>
                <a:latin typeface="Segoe UI" panose="020B0502040204020203" pitchFamily="34" charset="0"/>
                <a:ea typeface="+mj-ea"/>
                <a:cs typeface="Segoe UI" panose="020B0502040204020203" pitchFamily="34" charset="0"/>
              </a:rPr>
              <a:t>The tags </a:t>
            </a:r>
            <a:r>
              <a:rPr lang="en-US" altLang="zh-CN" sz="2400" dirty="0">
                <a:solidFill>
                  <a:schemeClr val="tx1"/>
                </a:solidFill>
                <a:latin typeface="Segoe UI" panose="020B0502040204020203" pitchFamily="34" charset="0"/>
                <a:ea typeface="+mj-ea"/>
                <a:cs typeface="Segoe UI" panose="020B0502040204020203" pitchFamily="34" charset="0"/>
              </a:rPr>
              <a:t>with</a:t>
            </a:r>
            <a:r>
              <a:rPr lang="en-US" sz="2400" dirty="0">
                <a:solidFill>
                  <a:schemeClr val="tx1"/>
                </a:solidFill>
                <a:latin typeface="Segoe UI" panose="020B0502040204020203" pitchFamily="34" charset="0"/>
                <a:ea typeface="+mj-ea"/>
                <a:cs typeface="Segoe UI" panose="020B0502040204020203" pitchFamily="34" charset="0"/>
              </a:rPr>
              <a:t> </a:t>
            </a:r>
            <a:r>
              <a:rPr lang="en-US" sz="2400" b="1" dirty="0">
                <a:solidFill>
                  <a:srgbClr val="C00000"/>
                </a:solidFill>
                <a:latin typeface="Segoe UI" panose="020B0502040204020203" pitchFamily="34" charset="0"/>
                <a:ea typeface="+mj-ea"/>
                <a:cs typeface="Segoe UI" panose="020B0502040204020203" pitchFamily="34" charset="0"/>
              </a:rPr>
              <a:t>Target</a:t>
            </a:r>
            <a:r>
              <a:rPr lang="en-US" sz="2400" dirty="0">
                <a:solidFill>
                  <a:schemeClr val="tx1"/>
                </a:solidFill>
                <a:latin typeface="Segoe UI" panose="020B0502040204020203" pitchFamily="34" charset="0"/>
                <a:ea typeface="+mj-ea"/>
                <a:cs typeface="Segoe UI" panose="020B0502040204020203" pitchFamily="34" charset="0"/>
              </a:rPr>
              <a:t> state </a:t>
            </a:r>
            <a:r>
              <a:rPr lang="en-US" sz="2400" b="1" dirty="0">
                <a:solidFill>
                  <a:srgbClr val="C00000"/>
                </a:solidFill>
                <a:latin typeface="Segoe UI" panose="020B0502040204020203" pitchFamily="34" charset="0"/>
                <a:ea typeface="+mj-ea"/>
                <a:cs typeface="Segoe UI" panose="020B0502040204020203" pitchFamily="34" charset="0"/>
              </a:rPr>
              <a:t>B</a:t>
            </a:r>
            <a:r>
              <a:rPr lang="en-US" sz="2400" dirty="0">
                <a:solidFill>
                  <a:schemeClr val="tx1"/>
                </a:solidFill>
                <a:latin typeface="Segoe UI" panose="020B0502040204020203" pitchFamily="34" charset="0"/>
                <a:ea typeface="+mj-ea"/>
                <a:cs typeface="Segoe UI" panose="020B0502040204020203" pitchFamily="34" charset="0"/>
              </a:rPr>
              <a:t> will reply to the reader</a:t>
            </a:r>
          </a:p>
        </p:txBody>
      </p:sp>
      <p:sp>
        <p:nvSpPr>
          <p:cNvPr id="33" name="矩形 32"/>
          <p:cNvSpPr/>
          <p:nvPr/>
        </p:nvSpPr>
        <p:spPr>
          <a:xfrm>
            <a:off x="1843731" y="4054597"/>
            <a:ext cx="1696566" cy="2093995"/>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00"/>
              </a:spcAft>
            </a:pPr>
            <a:endParaRPr lang="en-US" altLang="zh-CN" sz="1400" dirty="0">
              <a:solidFill>
                <a:schemeClr val="tx1"/>
              </a:solidFill>
              <a:latin typeface="Segoe UI" panose="020B0502040204020203" pitchFamily="34" charset="0"/>
              <a:cs typeface="Segoe UI" panose="020B0502040204020203" pitchFamily="34" charset="0"/>
            </a:endParaRPr>
          </a:p>
          <a:p>
            <a:pPr algn="ctr">
              <a:spcAft>
                <a:spcPts val="400"/>
              </a:spcAft>
            </a:pPr>
            <a:r>
              <a:rPr lang="en-US" altLang="zh-CN" sz="2000" b="1" dirty="0">
                <a:solidFill>
                  <a:schemeClr val="tx1"/>
                </a:solidFill>
                <a:latin typeface="Segoe UI" panose="020B0502040204020203" pitchFamily="34" charset="0"/>
                <a:ea typeface="+mj-ea"/>
                <a:cs typeface="Segoe UI" panose="020B0502040204020203" pitchFamily="34" charset="0"/>
              </a:rPr>
              <a:t>Target = 1</a:t>
            </a:r>
          </a:p>
          <a:p>
            <a:pPr algn="ctr">
              <a:spcAft>
                <a:spcPts val="400"/>
              </a:spcAft>
            </a:pPr>
            <a:r>
              <a:rPr lang="en-US" altLang="zh-CN" sz="2000" b="1" dirty="0">
                <a:solidFill>
                  <a:schemeClr val="tx1"/>
                </a:solidFill>
                <a:latin typeface="Segoe UI" panose="020B0502040204020203" pitchFamily="34" charset="0"/>
                <a:ea typeface="+mj-ea"/>
                <a:cs typeface="Segoe UI" panose="020B0502040204020203" pitchFamily="34" charset="0"/>
              </a:rPr>
              <a:t>Session = 1</a:t>
            </a:r>
          </a:p>
          <a:p>
            <a:pPr algn="ctr">
              <a:spcAft>
                <a:spcPts val="400"/>
              </a:spcAft>
            </a:pPr>
            <a:r>
              <a:rPr lang="en-US" altLang="zh-CN" sz="2000" dirty="0" err="1">
                <a:solidFill>
                  <a:schemeClr val="tx1"/>
                </a:solidFill>
                <a:latin typeface="Segoe UI" panose="020B0502040204020203" pitchFamily="34" charset="0"/>
                <a:cs typeface="Segoe UI" panose="020B0502040204020203" pitchFamily="34" charset="0"/>
              </a:rPr>
              <a:t>Sel</a:t>
            </a:r>
            <a:r>
              <a:rPr lang="en-US" altLang="zh-CN" sz="2000" dirty="0">
                <a:solidFill>
                  <a:schemeClr val="tx1"/>
                </a:solidFill>
                <a:latin typeface="Segoe UI" panose="020B0502040204020203" pitchFamily="34" charset="0"/>
                <a:cs typeface="Segoe UI" panose="020B0502040204020203" pitchFamily="34" charset="0"/>
              </a:rPr>
              <a:t> = 0</a:t>
            </a:r>
            <a:endParaRPr lang="en-US" altLang="zh-CN" sz="2000" dirty="0">
              <a:solidFill>
                <a:schemeClr val="tx1"/>
              </a:solidFill>
              <a:latin typeface="Segoe UI" panose="020B0502040204020203" pitchFamily="34" charset="0"/>
              <a:ea typeface="+mj-ea"/>
              <a:cs typeface="Segoe UI" panose="020B0502040204020203" pitchFamily="34" charset="0"/>
            </a:endParaRPr>
          </a:p>
          <a:p>
            <a:pPr algn="ctr"/>
            <a:endParaRPr lang="zh-CN" altLang="en-US" sz="1400" dirty="0">
              <a:solidFill>
                <a:schemeClr val="tx1"/>
              </a:solidFill>
              <a:latin typeface="Segoe UI" panose="020B0502040204020203" pitchFamily="34" charset="0"/>
              <a:cs typeface="Segoe UI" panose="020B0502040204020203" pitchFamily="34" charset="0"/>
            </a:endParaRPr>
          </a:p>
        </p:txBody>
      </p:sp>
      <p:sp>
        <p:nvSpPr>
          <p:cNvPr id="34" name="文本框 33"/>
          <p:cNvSpPr txBox="1"/>
          <p:nvPr/>
        </p:nvSpPr>
        <p:spPr>
          <a:xfrm>
            <a:off x="2131743" y="3550874"/>
            <a:ext cx="1514015" cy="461665"/>
          </a:xfrm>
          <a:prstGeom prst="rect">
            <a:avLst/>
          </a:prstGeom>
          <a:noFill/>
        </p:spPr>
        <p:txBody>
          <a:bodyPr wrap="square" rtlCol="0">
            <a:spAutoFit/>
          </a:bodyPr>
          <a:lstStyle/>
          <a:p>
            <a:r>
              <a:rPr lang="en-US" altLang="zh-CN" sz="2400" b="1" dirty="0">
                <a:solidFill>
                  <a:srgbClr val="C00000"/>
                </a:solidFill>
                <a:latin typeface="Segoe UI" panose="020B0502040204020203" pitchFamily="34" charset="0"/>
                <a:ea typeface="+mj-ea"/>
                <a:cs typeface="Segoe UI" panose="020B0502040204020203" pitchFamily="34" charset="0"/>
              </a:rPr>
              <a:t>Query</a:t>
            </a:r>
            <a:endParaRPr lang="zh-CN" altLang="en-US" sz="2400" b="1" dirty="0">
              <a:solidFill>
                <a:srgbClr val="C00000"/>
              </a:solidFill>
              <a:latin typeface="Segoe UI" panose="020B0502040204020203" pitchFamily="34" charset="0"/>
              <a:ea typeface="+mj-ea"/>
              <a:cs typeface="Segoe UI" panose="020B0502040204020203" pitchFamily="34" charset="0"/>
            </a:endParaRPr>
          </a:p>
        </p:txBody>
      </p:sp>
      <p:cxnSp>
        <p:nvCxnSpPr>
          <p:cNvPr id="35" name="Straight Connector 14">
            <a:extLst>
              <a:ext uri="{FF2B5EF4-FFF2-40B4-BE49-F238E27FC236}">
                <a16:creationId xmlns:a16="http://schemas.microsoft.com/office/drawing/2014/main" id="{4B4C084F-0F56-4F05-9DF4-57C45C0213D2}"/>
              </a:ext>
            </a:extLst>
          </p:cNvPr>
          <p:cNvCxnSpPr>
            <a:cxnSpLocks/>
          </p:cNvCxnSpPr>
          <p:nvPr/>
        </p:nvCxnSpPr>
        <p:spPr>
          <a:xfrm flipH="1">
            <a:off x="1056000" y="3218351"/>
            <a:ext cx="10080000" cy="0"/>
          </a:xfrm>
          <a:prstGeom prst="line">
            <a:avLst/>
          </a:prstGeom>
          <a:noFill/>
          <a:ln w="25400" cap="flat">
            <a:solidFill>
              <a:srgbClr val="000000"/>
            </a:solidFill>
            <a:prstDash val="lgDash"/>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917895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sp>
        <p:nvSpPr>
          <p:cNvPr id="42" name="文本框 4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Flag = AB</a:t>
            </a:r>
            <a:r>
              <a:rPr lang="zh-CN" altLang="en-US" sz="2800" b="1" dirty="0"/>
              <a:t>：</a:t>
            </a:r>
            <a:r>
              <a:rPr lang="en-US" altLang="zh-CN" sz="2800" b="1" dirty="0"/>
              <a:t>S(2, 0, 3, 0, 0, 0)</a:t>
            </a:r>
            <a:endParaRPr lang="zh-CN" altLang="en-US" sz="28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spTree>
    <p:custDataLst>
      <p:tags r:id="rId1"/>
    </p:custDataLst>
    <p:extLst>
      <p:ext uri="{BB962C8B-B14F-4D97-AF65-F5344CB8AC3E}">
        <p14:creationId xmlns:p14="http://schemas.microsoft.com/office/powerpoint/2010/main" val="164810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sp>
        <p:nvSpPr>
          <p:cNvPr id="42" name="文本框 4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Flag = AB</a:t>
            </a:r>
            <a:r>
              <a:rPr lang="zh-CN" altLang="en-US" sz="2800" b="1" dirty="0"/>
              <a:t>：</a:t>
            </a:r>
            <a:r>
              <a:rPr lang="en-US" altLang="zh-CN" sz="2800" b="1" dirty="0"/>
              <a:t>S(2, 0, 3, 0, 0, 0)</a:t>
            </a:r>
            <a:endParaRPr lang="zh-CN" altLang="en-US" sz="28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grpSp>
        <p:nvGrpSpPr>
          <p:cNvPr id="8" name="组合 7"/>
          <p:cNvGrpSpPr/>
          <p:nvPr/>
        </p:nvGrpSpPr>
        <p:grpSpPr>
          <a:xfrm>
            <a:off x="2789457" y="1735308"/>
            <a:ext cx="8909207" cy="2093832"/>
            <a:chOff x="2789457" y="1735308"/>
            <a:chExt cx="8909207" cy="2093832"/>
          </a:xfrm>
        </p:grpSpPr>
        <p:grpSp>
          <p:nvGrpSpPr>
            <p:cNvPr id="60" name="组合 59"/>
            <p:cNvGrpSpPr/>
            <p:nvPr/>
          </p:nvGrpSpPr>
          <p:grpSpPr>
            <a:xfrm>
              <a:off x="2789457" y="2151799"/>
              <a:ext cx="8909207" cy="1677341"/>
              <a:chOff x="2172252" y="4837685"/>
              <a:chExt cx="8732355" cy="1677341"/>
            </a:xfrm>
          </p:grpSpPr>
          <p:sp>
            <p:nvSpPr>
              <p:cNvPr id="61" name="圆角矩形 60"/>
              <p:cNvSpPr/>
              <p:nvPr/>
            </p:nvSpPr>
            <p:spPr>
              <a:xfrm>
                <a:off x="2172252" y="4837685"/>
                <a:ext cx="8399715" cy="1456610"/>
              </a:xfrm>
              <a:prstGeom prst="roundRect">
                <a:avLst>
                  <a:gd name="adj" fmla="val 8107"/>
                </a:avLst>
              </a:prstGeom>
              <a:solidFill>
                <a:srgbClr val="355CA2"/>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2" name="文本框02">
                <a:extLst>
                  <a:ext uri="{FF2B5EF4-FFF2-40B4-BE49-F238E27FC236}">
                    <a16:creationId xmlns:a16="http://schemas.microsoft.com/office/drawing/2014/main" id="{9C911051-444C-42CE-ACEC-637004BF02E2}"/>
                  </a:ext>
                </a:extLst>
              </p:cNvPr>
              <p:cNvSpPr txBox="1">
                <a:spLocks/>
              </p:cNvSpPr>
              <p:nvPr/>
            </p:nvSpPr>
            <p:spPr>
              <a:xfrm>
                <a:off x="2563420" y="4869725"/>
                <a:ext cx="8341187" cy="16453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altLang="zh-CN" sz="2400" dirty="0">
                    <a:solidFill>
                      <a:schemeClr val="bg1"/>
                    </a:solidFill>
                    <a:cs typeface="+mn-ea"/>
                    <a:sym typeface="+mn-lt"/>
                  </a:rPr>
                  <a:t>Target = 2:		Select flag 2</a:t>
                </a:r>
              </a:p>
              <a:p>
                <a:pPr marL="0" indent="0">
                  <a:buNone/>
                  <a:defRPr/>
                </a:pPr>
                <a:r>
                  <a:rPr lang="en-US" altLang="zh-CN" sz="2400" b="1" dirty="0">
                    <a:solidFill>
                      <a:srgbClr val="FFFF00"/>
                    </a:solidFill>
                    <a:cs typeface="+mn-ea"/>
                    <a:sym typeface="+mn-lt"/>
                  </a:rPr>
                  <a:t>Action = 0: 		Matching tag to A, nonmatching tag to B</a:t>
                </a:r>
              </a:p>
              <a:p>
                <a:pPr marL="0" indent="0">
                  <a:buNone/>
                  <a:defRPr/>
                </a:pPr>
                <a:r>
                  <a:rPr lang="en-US" altLang="zh-CN" sz="2400" dirty="0">
                    <a:solidFill>
                      <a:schemeClr val="bg1"/>
                    </a:solidFill>
                    <a:cs typeface="+mn-ea"/>
                    <a:sym typeface="+mn-lt"/>
                  </a:rPr>
                  <a:t>Bitmask = (3,0,0,0):	All tags are matching</a:t>
                </a:r>
                <a:endParaRPr lang="zh-CN" altLang="en-US" sz="2400" dirty="0">
                  <a:solidFill>
                    <a:schemeClr val="bg1"/>
                  </a:solidFill>
                  <a:cs typeface="+mn-ea"/>
                  <a:sym typeface="+mn-lt"/>
                </a:endParaRPr>
              </a:p>
            </p:txBody>
          </p:sp>
        </p:grpSp>
        <p:sp>
          <p:nvSpPr>
            <p:cNvPr id="7" name="等腰三角形 6"/>
            <p:cNvSpPr/>
            <p:nvPr/>
          </p:nvSpPr>
          <p:spPr>
            <a:xfrm>
              <a:off x="3400933" y="1735308"/>
              <a:ext cx="777367" cy="478640"/>
            </a:xfrm>
            <a:prstGeom prst="triangle">
              <a:avLst/>
            </a:prstGeom>
            <a:solidFill>
              <a:srgbClr val="355CA2"/>
            </a:solidFill>
            <a:ln>
              <a:solidFill>
                <a:srgbClr val="355C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3675788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lumMod val="75000"/>
            </a:schemeClr>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2" name="文本框 5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Query A</a:t>
            </a:r>
            <a:r>
              <a:rPr lang="zh-CN" altLang="en-US" sz="2800" b="1" dirty="0"/>
              <a:t>：</a:t>
            </a:r>
            <a:r>
              <a:rPr lang="en-US" altLang="zh-CN" sz="2800" b="1" dirty="0"/>
              <a:t>Q(0, 2, 0)</a:t>
            </a:r>
            <a:endParaRPr lang="zh-CN" altLang="en-US" sz="2800" b="1" dirty="0"/>
          </a:p>
        </p:txBody>
      </p:sp>
    </p:spTree>
    <p:custDataLst>
      <p:tags r:id="rId1"/>
    </p:custDataLst>
    <p:extLst>
      <p:ext uri="{BB962C8B-B14F-4D97-AF65-F5344CB8AC3E}">
        <p14:creationId xmlns:p14="http://schemas.microsoft.com/office/powerpoint/2010/main" val="324883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6" name="矩形 65"/>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
        <p:nvSpPr>
          <p:cNvPr id="67" name="矩形 66"/>
          <p:cNvSpPr/>
          <p:nvPr/>
        </p:nvSpPr>
        <p:spPr>
          <a:xfrm>
            <a:off x="10690031" y="4549658"/>
            <a:ext cx="1200970" cy="523220"/>
          </a:xfrm>
          <a:prstGeom prst="rect">
            <a:avLst/>
          </a:prstGeom>
        </p:spPr>
        <p:txBody>
          <a:bodyPr wrap="none">
            <a:spAutoFit/>
          </a:bodyPr>
          <a:lstStyle/>
          <a:p>
            <a:r>
              <a:rPr lang="en-US" altLang="zh-CN" sz="2800" b="1" dirty="0"/>
              <a:t>Collect</a:t>
            </a:r>
            <a:endParaRPr lang="zh-CN" altLang="en-US" sz="2800" b="1" dirty="0"/>
          </a:p>
        </p:txBody>
      </p:sp>
      <p:sp>
        <p:nvSpPr>
          <p:cNvPr id="69" name="矩形 68"/>
          <p:cNvSpPr/>
          <p:nvPr/>
        </p:nvSpPr>
        <p:spPr>
          <a:xfrm>
            <a:off x="10690031" y="5696334"/>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lumMod val="75000"/>
            </a:schemeClr>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2" name="文本框 5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Flag = B-</a:t>
            </a:r>
            <a:r>
              <a:rPr lang="zh-CN" altLang="en-US" sz="2800" b="1" dirty="0"/>
              <a:t>：</a:t>
            </a:r>
            <a:r>
              <a:rPr lang="en-US" altLang="zh-CN" sz="2800" b="1" dirty="0"/>
              <a:t>S(2, 5, 3, p1, l1, d1)</a:t>
            </a:r>
            <a:endParaRPr lang="zh-CN" altLang="en-US" sz="2800" b="1" dirty="0"/>
          </a:p>
        </p:txBody>
      </p:sp>
    </p:spTree>
    <p:custDataLst>
      <p:tags r:id="rId1"/>
    </p:custDataLst>
    <p:extLst>
      <p:ext uri="{BB962C8B-B14F-4D97-AF65-F5344CB8AC3E}">
        <p14:creationId xmlns:p14="http://schemas.microsoft.com/office/powerpoint/2010/main" val="3867417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6" name="矩形 65"/>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
        <p:nvSpPr>
          <p:cNvPr id="67" name="矩形 66"/>
          <p:cNvSpPr/>
          <p:nvPr/>
        </p:nvSpPr>
        <p:spPr>
          <a:xfrm>
            <a:off x="10690031" y="4549658"/>
            <a:ext cx="1200970" cy="523220"/>
          </a:xfrm>
          <a:prstGeom prst="rect">
            <a:avLst/>
          </a:prstGeom>
        </p:spPr>
        <p:txBody>
          <a:bodyPr wrap="none">
            <a:spAutoFit/>
          </a:bodyPr>
          <a:lstStyle/>
          <a:p>
            <a:r>
              <a:rPr lang="en-US" altLang="zh-CN" sz="2800" b="1" dirty="0"/>
              <a:t>Collect</a:t>
            </a:r>
            <a:endParaRPr lang="zh-CN" altLang="en-US" sz="2800" b="1" dirty="0"/>
          </a:p>
        </p:txBody>
      </p:sp>
      <p:sp>
        <p:nvSpPr>
          <p:cNvPr id="69" name="矩形 68"/>
          <p:cNvSpPr/>
          <p:nvPr/>
        </p:nvSpPr>
        <p:spPr>
          <a:xfrm>
            <a:off x="10690031" y="5696334"/>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lumMod val="75000"/>
            </a:schemeClr>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2" name="文本框 5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Flag = B-</a:t>
            </a:r>
            <a:r>
              <a:rPr lang="zh-CN" altLang="en-US" sz="2800" b="1" dirty="0"/>
              <a:t>：</a:t>
            </a:r>
            <a:r>
              <a:rPr lang="en-US" altLang="zh-CN" sz="2800" b="1" dirty="0"/>
              <a:t>S(2, 5, 3, p1, l1, d1)</a:t>
            </a:r>
            <a:endParaRPr lang="zh-CN" altLang="en-US" sz="2800" b="1" dirty="0"/>
          </a:p>
        </p:txBody>
      </p:sp>
      <p:grpSp>
        <p:nvGrpSpPr>
          <p:cNvPr id="60" name="组合 59"/>
          <p:cNvGrpSpPr/>
          <p:nvPr/>
        </p:nvGrpSpPr>
        <p:grpSpPr>
          <a:xfrm>
            <a:off x="2789457" y="1735308"/>
            <a:ext cx="8909207" cy="2093832"/>
            <a:chOff x="2789457" y="1735308"/>
            <a:chExt cx="8909207" cy="2093832"/>
          </a:xfrm>
        </p:grpSpPr>
        <p:grpSp>
          <p:nvGrpSpPr>
            <p:cNvPr id="61" name="组合 60"/>
            <p:cNvGrpSpPr/>
            <p:nvPr/>
          </p:nvGrpSpPr>
          <p:grpSpPr>
            <a:xfrm>
              <a:off x="2789457" y="2076244"/>
              <a:ext cx="8909207" cy="1752896"/>
              <a:chOff x="2172252" y="4762130"/>
              <a:chExt cx="8732355" cy="1752896"/>
            </a:xfrm>
          </p:grpSpPr>
          <p:sp>
            <p:nvSpPr>
              <p:cNvPr id="63" name="圆角矩形 62"/>
              <p:cNvSpPr/>
              <p:nvPr/>
            </p:nvSpPr>
            <p:spPr>
              <a:xfrm>
                <a:off x="2172252" y="4762130"/>
                <a:ext cx="8399715" cy="1641206"/>
              </a:xfrm>
              <a:prstGeom prst="roundRect">
                <a:avLst>
                  <a:gd name="adj" fmla="val 8107"/>
                </a:avLst>
              </a:prstGeom>
              <a:solidFill>
                <a:srgbClr val="355CA2"/>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4" name="文本框02">
                <a:extLst>
                  <a:ext uri="{FF2B5EF4-FFF2-40B4-BE49-F238E27FC236}">
                    <a16:creationId xmlns:a16="http://schemas.microsoft.com/office/drawing/2014/main" id="{9C911051-444C-42CE-ACEC-637004BF02E2}"/>
                  </a:ext>
                </a:extLst>
              </p:cNvPr>
              <p:cNvSpPr txBox="1">
                <a:spLocks/>
              </p:cNvSpPr>
              <p:nvPr/>
            </p:nvSpPr>
            <p:spPr>
              <a:xfrm>
                <a:off x="2563420" y="4869725"/>
                <a:ext cx="8341187" cy="16453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altLang="zh-CN" sz="2400" dirty="0">
                    <a:solidFill>
                      <a:schemeClr val="bg1"/>
                    </a:solidFill>
                    <a:cs typeface="+mn-ea"/>
                    <a:sym typeface="+mn-lt"/>
                  </a:rPr>
                  <a:t>Target = 2:		 Select flag 2</a:t>
                </a:r>
              </a:p>
              <a:p>
                <a:pPr marL="0" indent="0">
                  <a:buNone/>
                  <a:defRPr/>
                </a:pPr>
                <a:r>
                  <a:rPr lang="en-US" altLang="zh-CN" sz="2400" b="1" dirty="0">
                    <a:solidFill>
                      <a:srgbClr val="FFFF00"/>
                    </a:solidFill>
                    <a:cs typeface="+mn-ea"/>
                    <a:sym typeface="+mn-lt"/>
                  </a:rPr>
                  <a:t>Action = 5: 		 Matching tag to B</a:t>
                </a:r>
              </a:p>
              <a:p>
                <a:pPr marL="0" indent="0">
                  <a:buNone/>
                  <a:defRPr/>
                </a:pPr>
                <a:r>
                  <a:rPr lang="en-US" altLang="zh-CN" sz="2400" dirty="0">
                    <a:solidFill>
                      <a:schemeClr val="bg1"/>
                    </a:solidFill>
                    <a:cs typeface="+mn-ea"/>
                    <a:sym typeface="+mn-lt"/>
                  </a:rPr>
                  <a:t>Bitmask = (3,p1,l1,d1): Tags in the first group are matching</a:t>
                </a:r>
                <a:endParaRPr lang="zh-CN" altLang="en-US" sz="2400" dirty="0">
                  <a:solidFill>
                    <a:schemeClr val="bg1"/>
                  </a:solidFill>
                  <a:cs typeface="+mn-ea"/>
                  <a:sym typeface="+mn-lt"/>
                </a:endParaRPr>
              </a:p>
            </p:txBody>
          </p:sp>
        </p:grpSp>
        <p:sp>
          <p:nvSpPr>
            <p:cNvPr id="62" name="等腰三角形 61"/>
            <p:cNvSpPr/>
            <p:nvPr/>
          </p:nvSpPr>
          <p:spPr>
            <a:xfrm>
              <a:off x="3400933" y="1735308"/>
              <a:ext cx="777367" cy="478640"/>
            </a:xfrm>
            <a:prstGeom prst="triangle">
              <a:avLst/>
            </a:prstGeom>
            <a:solidFill>
              <a:srgbClr val="355CA2"/>
            </a:solidFill>
            <a:ln>
              <a:solidFill>
                <a:srgbClr val="355C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2847198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lumMod val="75000"/>
            </a:schemeClr>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60" name="文本框 59"/>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Query A</a:t>
            </a:r>
            <a:r>
              <a:rPr lang="zh-CN" altLang="en-US" sz="2800" b="1" dirty="0"/>
              <a:t>：</a:t>
            </a:r>
            <a:r>
              <a:rPr lang="en-US" altLang="zh-CN" sz="2800" b="1" dirty="0"/>
              <a:t>Q(0, 2, 0)</a:t>
            </a:r>
            <a:endParaRPr lang="zh-CN" altLang="en-US" sz="2800" b="1" dirty="0"/>
          </a:p>
        </p:txBody>
      </p:sp>
      <p:sp>
        <p:nvSpPr>
          <p:cNvPr id="64" name="矩形 63"/>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5" name="矩形 64"/>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Tree>
    <p:custDataLst>
      <p:tags r:id="rId1"/>
    </p:custDataLst>
    <p:extLst>
      <p:ext uri="{BB962C8B-B14F-4D97-AF65-F5344CB8AC3E}">
        <p14:creationId xmlns:p14="http://schemas.microsoft.com/office/powerpoint/2010/main" val="1878955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lumMod val="75000"/>
            </a:schemeClr>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0" name="文本框 59"/>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Query A</a:t>
            </a:r>
            <a:r>
              <a:rPr lang="zh-CN" altLang="en-US" sz="2800" b="1" dirty="0"/>
              <a:t>：</a:t>
            </a:r>
            <a:r>
              <a:rPr lang="en-US" altLang="zh-CN" sz="2800" b="1" dirty="0"/>
              <a:t>Q(0, 2, 0)</a:t>
            </a:r>
            <a:endParaRPr lang="zh-CN" altLang="en-US" sz="2800" b="1" dirty="0"/>
          </a:p>
        </p:txBody>
      </p:sp>
      <p:sp>
        <p:nvSpPr>
          <p:cNvPr id="52" name="矩形 51"/>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1" name="矩形 60"/>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Tree>
    <p:custDataLst>
      <p:tags r:id="rId1"/>
    </p:custDataLst>
    <p:extLst>
      <p:ext uri="{BB962C8B-B14F-4D97-AF65-F5344CB8AC3E}">
        <p14:creationId xmlns:p14="http://schemas.microsoft.com/office/powerpoint/2010/main" val="2720954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a:solidFill>
            <a:schemeClr val="bg1">
              <a:lumMod val="75000"/>
            </a:schemeClr>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0" name="文本框 59"/>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Query A</a:t>
            </a:r>
            <a:r>
              <a:rPr lang="zh-CN" altLang="en-US" sz="2800" b="1" dirty="0"/>
              <a:t>：</a:t>
            </a:r>
            <a:r>
              <a:rPr lang="en-US" altLang="zh-CN" sz="2800" b="1" dirty="0"/>
              <a:t>Q(0, 2, 0)</a:t>
            </a:r>
            <a:endParaRPr lang="zh-CN" altLang="en-US" sz="2800" b="1" dirty="0"/>
          </a:p>
        </p:txBody>
      </p:sp>
      <p:sp>
        <p:nvSpPr>
          <p:cNvPr id="52" name="矩形 51"/>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1" name="矩形 60"/>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
        <p:nvSpPr>
          <p:cNvPr id="62" name="矩形 61"/>
          <p:cNvSpPr/>
          <p:nvPr/>
        </p:nvSpPr>
        <p:spPr>
          <a:xfrm>
            <a:off x="10690031" y="4549658"/>
            <a:ext cx="1200970" cy="523220"/>
          </a:xfrm>
          <a:prstGeom prst="rect">
            <a:avLst/>
          </a:prstGeom>
        </p:spPr>
        <p:txBody>
          <a:bodyPr wrap="none">
            <a:spAutoFit/>
          </a:bodyPr>
          <a:lstStyle/>
          <a:p>
            <a:r>
              <a:rPr lang="en-US" altLang="zh-CN" sz="2800" b="1" dirty="0"/>
              <a:t>Collect</a:t>
            </a:r>
            <a:endParaRPr lang="zh-CN" altLang="en-US" sz="2800" b="1" dirty="0"/>
          </a:p>
        </p:txBody>
      </p:sp>
    </p:spTree>
    <p:custDataLst>
      <p:tags r:id="rId1"/>
    </p:custDataLst>
    <p:extLst>
      <p:ext uri="{BB962C8B-B14F-4D97-AF65-F5344CB8AC3E}">
        <p14:creationId xmlns:p14="http://schemas.microsoft.com/office/powerpoint/2010/main" val="2366548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a:solidFill>
            <a:schemeClr val="bg1">
              <a:lumMod val="75000"/>
            </a:schemeClr>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A</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0" name="文本框 59"/>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Query A</a:t>
            </a:r>
            <a:r>
              <a:rPr lang="zh-CN" altLang="en-US" sz="2800" b="1" dirty="0"/>
              <a:t>：</a:t>
            </a:r>
            <a:r>
              <a:rPr lang="en-US" altLang="zh-CN" sz="2800" b="1" dirty="0"/>
              <a:t>Q(0, 2, 0)</a:t>
            </a:r>
            <a:endParaRPr lang="zh-CN" altLang="en-US" sz="2800" b="1" dirty="0"/>
          </a:p>
        </p:txBody>
      </p:sp>
      <p:sp>
        <p:nvSpPr>
          <p:cNvPr id="52" name="矩形 51"/>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1" name="矩形 60"/>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
        <p:nvSpPr>
          <p:cNvPr id="62" name="矩形 61"/>
          <p:cNvSpPr/>
          <p:nvPr/>
        </p:nvSpPr>
        <p:spPr>
          <a:xfrm>
            <a:off x="10690031" y="4549658"/>
            <a:ext cx="1200970" cy="523220"/>
          </a:xfrm>
          <a:prstGeom prst="rect">
            <a:avLst/>
          </a:prstGeom>
        </p:spPr>
        <p:txBody>
          <a:bodyPr wrap="none">
            <a:spAutoFit/>
          </a:bodyPr>
          <a:lstStyle/>
          <a:p>
            <a:r>
              <a:rPr lang="en-US" altLang="zh-CN" sz="2800" b="1" dirty="0"/>
              <a:t>Collect</a:t>
            </a:r>
            <a:endParaRPr lang="zh-CN" altLang="en-US" sz="2800" b="1" dirty="0"/>
          </a:p>
        </p:txBody>
      </p:sp>
    </p:spTree>
    <p:custDataLst>
      <p:tags r:id="rId1"/>
    </p:custDataLst>
    <p:extLst>
      <p:ext uri="{BB962C8B-B14F-4D97-AF65-F5344CB8AC3E}">
        <p14:creationId xmlns:p14="http://schemas.microsoft.com/office/powerpoint/2010/main" val="832960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grpSp>
        <p:nvGrpSpPr>
          <p:cNvPr id="5" name="组合 4"/>
          <p:cNvGrpSpPr/>
          <p:nvPr/>
        </p:nvGrpSpPr>
        <p:grpSpPr>
          <a:xfrm>
            <a:off x="3485142" y="2064902"/>
            <a:ext cx="3886204" cy="912590"/>
            <a:chOff x="4389465" y="1860533"/>
            <a:chExt cx="3886204" cy="912590"/>
          </a:xfrm>
        </p:grpSpPr>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alpha val="99000"/>
            </a:schemeClr>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a:solidFill>
            <a:schemeClr val="bg1">
              <a:lumMod val="75000"/>
            </a:schemeClr>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2" name="文本框 51"/>
          <p:cNvSpPr txBox="1"/>
          <p:nvPr/>
        </p:nvSpPr>
        <p:spPr>
          <a:xfrm>
            <a:off x="2789457" y="1284192"/>
            <a:ext cx="6689351" cy="523220"/>
          </a:xfrm>
          <a:prstGeom prst="rect">
            <a:avLst/>
          </a:prstGeom>
          <a:solidFill>
            <a:schemeClr val="bg1"/>
          </a:solidFill>
        </p:spPr>
        <p:txBody>
          <a:bodyPr wrap="square" rtlCol="0">
            <a:spAutoFit/>
          </a:bodyPr>
          <a:lstStyle/>
          <a:p>
            <a:r>
              <a:rPr lang="en-US" altLang="zh-CN" sz="2800" b="1" dirty="0"/>
              <a:t>Command:     Flag = B-</a:t>
            </a:r>
            <a:r>
              <a:rPr lang="zh-CN" altLang="en-US" sz="2800" b="1" dirty="0"/>
              <a:t>：</a:t>
            </a:r>
            <a:r>
              <a:rPr lang="en-US" altLang="zh-CN" sz="2800" b="1" dirty="0"/>
              <a:t>S(2, 5, 3, p2, l2, d2)</a:t>
            </a:r>
            <a:endParaRPr lang="zh-CN" altLang="en-US" sz="2800" b="1" dirty="0"/>
          </a:p>
        </p:txBody>
      </p:sp>
      <p:sp>
        <p:nvSpPr>
          <p:cNvPr id="60" name="矩形 59"/>
          <p:cNvSpPr/>
          <p:nvPr/>
        </p:nvSpPr>
        <p:spPr>
          <a:xfrm>
            <a:off x="10690031" y="2188911"/>
            <a:ext cx="1236236" cy="523220"/>
          </a:xfrm>
          <a:prstGeom prst="rect">
            <a:avLst/>
          </a:prstGeom>
        </p:spPr>
        <p:txBody>
          <a:bodyPr wrap="none">
            <a:spAutoFit/>
          </a:bodyPr>
          <a:lstStyle/>
          <a:p>
            <a:r>
              <a:rPr lang="en-US" altLang="zh-CN" sz="2800" b="1" dirty="0"/>
              <a:t>S</a:t>
            </a:r>
            <a:r>
              <a:rPr lang="zh-CN" altLang="en-US" sz="2800" b="1" dirty="0"/>
              <a:t>ilence</a:t>
            </a:r>
          </a:p>
        </p:txBody>
      </p:sp>
      <p:sp>
        <p:nvSpPr>
          <p:cNvPr id="61" name="矩形 60"/>
          <p:cNvSpPr/>
          <p:nvPr/>
        </p:nvSpPr>
        <p:spPr>
          <a:xfrm>
            <a:off x="10690031" y="3409336"/>
            <a:ext cx="1200970" cy="523220"/>
          </a:xfrm>
          <a:prstGeom prst="rect">
            <a:avLst/>
          </a:prstGeom>
        </p:spPr>
        <p:txBody>
          <a:bodyPr wrap="none">
            <a:spAutoFit/>
          </a:bodyPr>
          <a:lstStyle/>
          <a:p>
            <a:r>
              <a:rPr lang="en-US" altLang="zh-CN" sz="2800" b="1" dirty="0"/>
              <a:t>Collect</a:t>
            </a:r>
            <a:endParaRPr lang="zh-CN" altLang="en-US" sz="2800" b="1" dirty="0"/>
          </a:p>
        </p:txBody>
      </p:sp>
      <p:sp>
        <p:nvSpPr>
          <p:cNvPr id="62" name="矩形 61"/>
          <p:cNvSpPr/>
          <p:nvPr/>
        </p:nvSpPr>
        <p:spPr>
          <a:xfrm>
            <a:off x="10690031" y="4549658"/>
            <a:ext cx="1200970" cy="523220"/>
          </a:xfrm>
          <a:prstGeom prst="rect">
            <a:avLst/>
          </a:prstGeom>
        </p:spPr>
        <p:txBody>
          <a:bodyPr wrap="none">
            <a:spAutoFit/>
          </a:bodyPr>
          <a:lstStyle/>
          <a:p>
            <a:r>
              <a:rPr lang="en-US" altLang="zh-CN" sz="2800" b="1" dirty="0"/>
              <a:t>Collect</a:t>
            </a:r>
            <a:endParaRPr lang="zh-CN" altLang="en-US" sz="2800" b="1" dirty="0"/>
          </a:p>
        </p:txBody>
      </p:sp>
      <p:sp>
        <p:nvSpPr>
          <p:cNvPr id="63" name="矩形 62"/>
          <p:cNvSpPr/>
          <p:nvPr/>
        </p:nvSpPr>
        <p:spPr>
          <a:xfrm>
            <a:off x="10690031" y="5696334"/>
            <a:ext cx="1236236" cy="523220"/>
          </a:xfrm>
          <a:prstGeom prst="rect">
            <a:avLst/>
          </a:prstGeom>
        </p:spPr>
        <p:txBody>
          <a:bodyPr wrap="none">
            <a:spAutoFit/>
          </a:bodyPr>
          <a:lstStyle/>
          <a:p>
            <a:r>
              <a:rPr lang="en-US" altLang="zh-CN" sz="2800" b="1" dirty="0"/>
              <a:t>S</a:t>
            </a:r>
            <a:r>
              <a:rPr lang="zh-CN" altLang="en-US" sz="2800" b="1" dirty="0"/>
              <a:t>ilence</a:t>
            </a:r>
          </a:p>
        </p:txBody>
      </p:sp>
    </p:spTree>
    <p:custDataLst>
      <p:tags r:id="rId1"/>
    </p:custDataLst>
    <p:extLst>
      <p:ext uri="{BB962C8B-B14F-4D97-AF65-F5344CB8AC3E}">
        <p14:creationId xmlns:p14="http://schemas.microsoft.com/office/powerpoint/2010/main" val="1524731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802751" y="1229954"/>
            <a:ext cx="7052742" cy="523220"/>
          </a:xfrm>
          <a:prstGeom prst="rect">
            <a:avLst/>
          </a:prstGeom>
          <a:solidFill>
            <a:schemeClr val="accent2"/>
          </a:solidFill>
        </p:spPr>
        <p:txBody>
          <a:bodyPr wrap="square" rtlCol="0">
            <a:spAutoFit/>
          </a:bodyPr>
          <a:lstStyle/>
          <a:p>
            <a:r>
              <a:rPr lang="en-US" altLang="zh-CN" sz="2800" b="1" dirty="0">
                <a:solidFill>
                  <a:schemeClr val="bg1"/>
                </a:solidFill>
              </a:rPr>
              <a:t>Number of  readings = 1 + 2 + 2 + 1 = 6 &lt; 9 (EC) </a:t>
            </a:r>
            <a:endParaRPr lang="zh-CN" altLang="en-US" sz="2800" b="1" dirty="0">
              <a:solidFill>
                <a:schemeClr val="bg1"/>
              </a:solidFill>
            </a:endParaRPr>
          </a:p>
        </p:txBody>
      </p:sp>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grpSp>
        <p:nvGrpSpPr>
          <p:cNvPr id="71" name="组合 70"/>
          <p:cNvGrpSpPr/>
          <p:nvPr/>
        </p:nvGrpSpPr>
        <p:grpSpPr>
          <a:xfrm>
            <a:off x="10773003" y="2168784"/>
            <a:ext cx="500514" cy="4050770"/>
            <a:chOff x="10701688" y="1629877"/>
            <a:chExt cx="500514" cy="4050770"/>
          </a:xfrm>
        </p:grpSpPr>
        <p:sp>
          <p:nvSpPr>
            <p:cNvPr id="72" name="文本框 71"/>
            <p:cNvSpPr txBox="1"/>
            <p:nvPr/>
          </p:nvSpPr>
          <p:spPr>
            <a:xfrm>
              <a:off x="10701688" y="1629877"/>
              <a:ext cx="500514" cy="523220"/>
            </a:xfrm>
            <a:prstGeom prst="rect">
              <a:avLst/>
            </a:prstGeom>
            <a:noFill/>
          </p:spPr>
          <p:txBody>
            <a:bodyPr wrap="square" rtlCol="0">
              <a:spAutoFit/>
            </a:bodyPr>
            <a:lstStyle/>
            <a:p>
              <a:r>
                <a:rPr lang="en-US" altLang="zh-CN" sz="2800" b="1" dirty="0"/>
                <a:t>1</a:t>
              </a:r>
              <a:endParaRPr lang="zh-CN" altLang="en-US" sz="2800" b="1" dirty="0"/>
            </a:p>
          </p:txBody>
        </p:sp>
        <p:sp>
          <p:nvSpPr>
            <p:cNvPr id="73" name="文本框 72"/>
            <p:cNvSpPr txBox="1"/>
            <p:nvPr/>
          </p:nvSpPr>
          <p:spPr>
            <a:xfrm>
              <a:off x="10701688" y="5157427"/>
              <a:ext cx="500514" cy="523220"/>
            </a:xfrm>
            <a:prstGeom prst="rect">
              <a:avLst/>
            </a:prstGeom>
            <a:noFill/>
          </p:spPr>
          <p:txBody>
            <a:bodyPr wrap="square" rtlCol="0">
              <a:spAutoFit/>
            </a:bodyPr>
            <a:lstStyle/>
            <a:p>
              <a:r>
                <a:rPr lang="en-US" altLang="zh-CN" sz="2800" b="1" dirty="0"/>
                <a:t>1</a:t>
              </a:r>
              <a:endParaRPr lang="zh-CN" altLang="en-US" sz="2800" b="1" dirty="0"/>
            </a:p>
          </p:txBody>
        </p:sp>
        <p:sp>
          <p:nvSpPr>
            <p:cNvPr id="74" name="文本框 73"/>
            <p:cNvSpPr txBox="1"/>
            <p:nvPr/>
          </p:nvSpPr>
          <p:spPr>
            <a:xfrm>
              <a:off x="10701688" y="2805727"/>
              <a:ext cx="500514" cy="523220"/>
            </a:xfrm>
            <a:prstGeom prst="rect">
              <a:avLst/>
            </a:prstGeom>
            <a:noFill/>
          </p:spPr>
          <p:txBody>
            <a:bodyPr wrap="square" rtlCol="0">
              <a:spAutoFit/>
            </a:bodyPr>
            <a:lstStyle/>
            <a:p>
              <a:r>
                <a:rPr lang="en-US" altLang="zh-CN" sz="2800" b="1" dirty="0"/>
                <a:t>2</a:t>
              </a:r>
              <a:endParaRPr lang="zh-CN" altLang="en-US" sz="2800" b="1" dirty="0"/>
            </a:p>
          </p:txBody>
        </p:sp>
        <p:sp>
          <p:nvSpPr>
            <p:cNvPr id="75" name="文本框 74"/>
            <p:cNvSpPr txBox="1"/>
            <p:nvPr/>
          </p:nvSpPr>
          <p:spPr>
            <a:xfrm>
              <a:off x="10701688" y="3981577"/>
              <a:ext cx="500514" cy="523220"/>
            </a:xfrm>
            <a:prstGeom prst="rect">
              <a:avLst/>
            </a:prstGeom>
            <a:noFill/>
          </p:spPr>
          <p:txBody>
            <a:bodyPr wrap="square" rtlCol="0">
              <a:spAutoFit/>
            </a:bodyPr>
            <a:lstStyle/>
            <a:p>
              <a:r>
                <a:rPr lang="en-US" altLang="zh-CN" sz="2800" b="1" dirty="0"/>
                <a:t>2</a:t>
              </a:r>
              <a:endParaRPr lang="zh-CN" altLang="en-US" sz="2800" b="1" dirty="0"/>
            </a:p>
          </p:txBody>
        </p:sp>
      </p:grpSp>
      <p:grpSp>
        <p:nvGrpSpPr>
          <p:cNvPr id="78" name="组合 77"/>
          <p:cNvGrpSpPr/>
          <p:nvPr/>
        </p:nvGrpSpPr>
        <p:grpSpPr>
          <a:xfrm>
            <a:off x="515281" y="4320481"/>
            <a:ext cx="2955410" cy="2118650"/>
            <a:chOff x="947767" y="3027256"/>
            <a:chExt cx="2955410" cy="2118650"/>
          </a:xfrm>
        </p:grpSpPr>
        <p:pic>
          <p:nvPicPr>
            <p:cNvPr id="79" name="图片 78">
              <a:extLst>
                <a:ext uri="{FF2B5EF4-FFF2-40B4-BE49-F238E27FC236}">
                  <a16:creationId xmlns:a16="http://schemas.microsoft.com/office/drawing/2014/main" id="{FC508E2E-0129-47C3-AFD4-4EB46059EB50}"/>
                </a:ext>
              </a:extLst>
            </p:cNvPr>
            <p:cNvPicPr>
              <a:picLocks noChangeAspect="1"/>
            </p:cNvPicPr>
            <p:nvPr/>
          </p:nvPicPr>
          <p:blipFill rotWithShape="1">
            <a:blip r:embed="rId5"/>
            <a:srcRect l="4548" t="11434" r="5836" b="10899"/>
            <a:stretch/>
          </p:blipFill>
          <p:spPr>
            <a:xfrm>
              <a:off x="947767" y="4013509"/>
              <a:ext cx="1742150" cy="1132397"/>
            </a:xfrm>
            <a:prstGeom prst="rect">
              <a:avLst/>
            </a:prstGeom>
          </p:spPr>
        </p:pic>
        <p:pic>
          <p:nvPicPr>
            <p:cNvPr id="80" name="图片 79">
              <a:extLst>
                <a:ext uri="{FF2B5EF4-FFF2-40B4-BE49-F238E27FC236}">
                  <a16:creationId xmlns:a16="http://schemas.microsoft.com/office/drawing/2014/main" id="{7869FA3D-F6F1-4756-8B5E-D73B1CF736F1}"/>
                </a:ext>
              </a:extLst>
            </p:cNvPr>
            <p:cNvPicPr>
              <a:picLocks noChangeAspect="1"/>
            </p:cNvPicPr>
            <p:nvPr/>
          </p:nvPicPr>
          <p:blipFill>
            <a:blip r:embed="rId6"/>
            <a:stretch>
              <a:fillRect/>
            </a:stretch>
          </p:blipFill>
          <p:spPr>
            <a:xfrm rot="6616209">
              <a:off x="2032018" y="2559244"/>
              <a:ext cx="1403148" cy="2339171"/>
            </a:xfrm>
            <a:prstGeom prst="rect">
              <a:avLst/>
            </a:prstGeom>
          </p:spPr>
        </p:pic>
      </p:grpSp>
      <p:grpSp>
        <p:nvGrpSpPr>
          <p:cNvPr id="40" name="组合 39"/>
          <p:cNvGrpSpPr/>
          <p:nvPr/>
        </p:nvGrpSpPr>
        <p:grpSpPr>
          <a:xfrm>
            <a:off x="3485142" y="2064902"/>
            <a:ext cx="3886204" cy="912590"/>
            <a:chOff x="4389465" y="1860533"/>
            <a:chExt cx="3886204" cy="912590"/>
          </a:xfrm>
        </p:grpSpPr>
        <p:pic>
          <p:nvPicPr>
            <p:cNvPr id="42" name="图片 41">
              <a:extLst>
                <a:ext uri="{FF2B5EF4-FFF2-40B4-BE49-F238E27FC236}">
                  <a16:creationId xmlns:a16="http://schemas.microsoft.com/office/drawing/2014/main" id="{9C5F046D-D318-423B-8441-3B2C892CFE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5032" y="1860533"/>
              <a:ext cx="948562" cy="904351"/>
            </a:xfrm>
            <a:prstGeom prst="rect">
              <a:avLst/>
            </a:prstGeom>
          </p:spPr>
        </p:pic>
        <p:pic>
          <p:nvPicPr>
            <p:cNvPr id="44" name="图片 43">
              <a:extLst>
                <a:ext uri="{FF2B5EF4-FFF2-40B4-BE49-F238E27FC236}">
                  <a16:creationId xmlns:a16="http://schemas.microsoft.com/office/drawing/2014/main" id="{31DF568B-7D92-4D68-8A1A-DF31D716B1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1070" y="1860533"/>
              <a:ext cx="948562" cy="904351"/>
            </a:xfrm>
            <a:prstGeom prst="rect">
              <a:avLst/>
            </a:prstGeom>
          </p:spPr>
        </p:pic>
        <p:pic>
          <p:nvPicPr>
            <p:cNvPr id="45" name="图片 44">
              <a:extLst>
                <a:ext uri="{FF2B5EF4-FFF2-40B4-BE49-F238E27FC236}">
                  <a16:creationId xmlns:a16="http://schemas.microsoft.com/office/drawing/2014/main" id="{2262089A-5E71-4768-88C8-13B495A51C1E}"/>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4389465" y="1868772"/>
              <a:ext cx="948562" cy="904351"/>
            </a:xfrm>
            <a:prstGeom prst="rect">
              <a:avLst/>
            </a:prstGeom>
          </p:spPr>
        </p:pic>
        <p:pic>
          <p:nvPicPr>
            <p:cNvPr id="46" name="图片 45">
              <a:extLst>
                <a:ext uri="{FF2B5EF4-FFF2-40B4-BE49-F238E27FC236}">
                  <a16:creationId xmlns:a16="http://schemas.microsoft.com/office/drawing/2014/main" id="{80310BDC-DE7D-441F-A89C-0EB4B6C2CD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55502" y="1868772"/>
              <a:ext cx="948562" cy="904351"/>
            </a:xfrm>
            <a:prstGeom prst="rect">
              <a:avLst/>
            </a:prstGeom>
          </p:spPr>
        </p:pic>
        <p:pic>
          <p:nvPicPr>
            <p:cNvPr id="47" name="图片 46">
              <a:extLst>
                <a:ext uri="{FF2B5EF4-FFF2-40B4-BE49-F238E27FC236}">
                  <a16:creationId xmlns:a16="http://schemas.microsoft.com/office/drawing/2014/main" id="{C0CF8187-D1AA-4E73-9CF1-B96CDFB71F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7107" y="1863464"/>
              <a:ext cx="948562" cy="904351"/>
            </a:xfrm>
            <a:prstGeom prst="rect">
              <a:avLst/>
            </a:prstGeom>
          </p:spPr>
        </p:pic>
      </p:grpSp>
      <p:grpSp>
        <p:nvGrpSpPr>
          <p:cNvPr id="48" name="组合 47"/>
          <p:cNvGrpSpPr/>
          <p:nvPr/>
        </p:nvGrpSpPr>
        <p:grpSpPr>
          <a:xfrm>
            <a:off x="3485142" y="3213463"/>
            <a:ext cx="2421781" cy="909659"/>
            <a:chOff x="4389465" y="3033168"/>
            <a:chExt cx="2421781" cy="909659"/>
          </a:xfrm>
        </p:grpSpPr>
        <p:pic>
          <p:nvPicPr>
            <p:cNvPr id="52" name="图片 51">
              <a:extLst>
                <a:ext uri="{FF2B5EF4-FFF2-40B4-BE49-F238E27FC236}">
                  <a16:creationId xmlns:a16="http://schemas.microsoft.com/office/drawing/2014/main" id="{D5BD5471-5256-46DB-BB61-4DB461CD1CC8}"/>
                </a:ext>
              </a:extLst>
            </p:cNvPr>
            <p:cNvPicPr>
              <a:picLocks noChangeAspect="1"/>
            </p:cNvPicPr>
            <p:nvPr/>
          </p:nvPicPr>
          <p:blipFill>
            <a:blip r:embed="rId7">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53" name="图片 52">
              <a:extLst>
                <a:ext uri="{FF2B5EF4-FFF2-40B4-BE49-F238E27FC236}">
                  <a16:creationId xmlns:a16="http://schemas.microsoft.com/office/drawing/2014/main" id="{960DCBA5-8376-4497-814F-7410AA38712F}"/>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55" name="图片 54">
              <a:extLst>
                <a:ext uri="{FF2B5EF4-FFF2-40B4-BE49-F238E27FC236}">
                  <a16:creationId xmlns:a16="http://schemas.microsoft.com/office/drawing/2014/main" id="{969F70D6-872B-42EE-9D23-3E27CE2132A0}"/>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56" name="组合 55"/>
          <p:cNvGrpSpPr/>
          <p:nvPr/>
        </p:nvGrpSpPr>
        <p:grpSpPr>
          <a:xfrm>
            <a:off x="3485142" y="4359093"/>
            <a:ext cx="2420166" cy="911284"/>
            <a:chOff x="4389466" y="4214042"/>
            <a:chExt cx="2420166" cy="911284"/>
          </a:xfrm>
        </p:grpSpPr>
        <p:pic>
          <p:nvPicPr>
            <p:cNvPr id="57" name="图片 56">
              <a:extLst>
                <a:ext uri="{FF2B5EF4-FFF2-40B4-BE49-F238E27FC236}">
                  <a16:creationId xmlns:a16="http://schemas.microsoft.com/office/drawing/2014/main" id="{999CB053-3EC7-4FC9-AEF8-76B5F30BBE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58" name="图片 57">
              <a:extLst>
                <a:ext uri="{FF2B5EF4-FFF2-40B4-BE49-F238E27FC236}">
                  <a16:creationId xmlns:a16="http://schemas.microsoft.com/office/drawing/2014/main" id="{A0BBD178-1792-4AF2-9CCD-C86E2A8FDF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59" name="图片 58">
              <a:extLst>
                <a:ext uri="{FF2B5EF4-FFF2-40B4-BE49-F238E27FC236}">
                  <a16:creationId xmlns:a16="http://schemas.microsoft.com/office/drawing/2014/main" id="{92008BB6-6DAC-4E88-9174-2214CBC8EB3A}"/>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60" name="图片 59">
              <a:extLst>
                <a:ext uri="{FF2B5EF4-FFF2-40B4-BE49-F238E27FC236}">
                  <a16:creationId xmlns:a16="http://schemas.microsoft.com/office/drawing/2014/main" id="{7C4E2463-A6B9-4F5D-9700-1616F9AC6D96}"/>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61" name="图片 60">
            <a:extLst>
              <a:ext uri="{FF2B5EF4-FFF2-40B4-BE49-F238E27FC236}">
                <a16:creationId xmlns:a16="http://schemas.microsoft.com/office/drawing/2014/main" id="{92008BB6-6DAC-4E88-9174-2214CBC8EB3A}"/>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pic>
        <p:nvPicPr>
          <p:cNvPr id="62" name="图片 61">
            <a:extLst>
              <a:ext uri="{FF2B5EF4-FFF2-40B4-BE49-F238E27FC236}">
                <a16:creationId xmlns:a16="http://schemas.microsoft.com/office/drawing/2014/main" id="{92008BB6-6DAC-4E88-9174-2214CBC8EB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sp>
        <p:nvSpPr>
          <p:cNvPr id="63" name="文本框 62"/>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4" name="文本框 63"/>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5" name="文本框 6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6" name="文本框 65"/>
          <p:cNvSpPr txBox="1"/>
          <p:nvPr/>
        </p:nvSpPr>
        <p:spPr>
          <a:xfrm>
            <a:off x="5026849"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7" name="文本框 66"/>
          <p:cNvSpPr txBox="1"/>
          <p:nvPr/>
        </p:nvSpPr>
        <p:spPr>
          <a:xfrm>
            <a:off x="5002172" y="4607782"/>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69" name="文本框 68"/>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70" name="文本框 69"/>
          <p:cNvSpPr txBox="1"/>
          <p:nvPr/>
        </p:nvSpPr>
        <p:spPr>
          <a:xfrm>
            <a:off x="3539168" y="4568111"/>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81" name="文本框 80"/>
          <p:cNvSpPr txBox="1"/>
          <p:nvPr/>
        </p:nvSpPr>
        <p:spPr>
          <a:xfrm>
            <a:off x="3539168"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83" name="文本框 82"/>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spTree>
    <p:custDataLst>
      <p:tags r:id="rId1"/>
    </p:custDataLst>
    <p:extLst>
      <p:ext uri="{BB962C8B-B14F-4D97-AF65-F5344CB8AC3E}">
        <p14:creationId xmlns:p14="http://schemas.microsoft.com/office/powerpoint/2010/main" val="2307325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Selective Query (SQ)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pic>
        <p:nvPicPr>
          <p:cNvPr id="29" name="图片 28">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0709" y="2064902"/>
            <a:ext cx="948562" cy="904351"/>
          </a:xfrm>
          <a:prstGeom prst="rect">
            <a:avLst/>
          </a:prstGeom>
        </p:spPr>
      </p:pic>
      <p:pic>
        <p:nvPicPr>
          <p:cNvPr id="30" name="图片 29">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6747" y="2064902"/>
            <a:ext cx="948562" cy="904351"/>
          </a:xfrm>
          <a:prstGeom prst="rect">
            <a:avLst/>
          </a:prstGeom>
        </p:spPr>
      </p:pic>
      <p:pic>
        <p:nvPicPr>
          <p:cNvPr id="35" name="图片 34">
            <a:extLst>
              <a:ext uri="{FF2B5EF4-FFF2-40B4-BE49-F238E27FC236}">
                <a16:creationId xmlns:a16="http://schemas.microsoft.com/office/drawing/2014/main" id="{2262089A-5E71-4768-88C8-13B495A51C1E}"/>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3485142" y="2073141"/>
            <a:ext cx="948562" cy="904351"/>
          </a:xfrm>
          <a:prstGeom prst="rect">
            <a:avLst/>
          </a:prstGeom>
        </p:spPr>
      </p:pic>
      <p:pic>
        <p:nvPicPr>
          <p:cNvPr id="36" name="图片 35">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1179" y="2073141"/>
            <a:ext cx="948562" cy="904351"/>
          </a:xfrm>
          <a:prstGeom prst="rect">
            <a:avLst/>
          </a:prstGeom>
        </p:spPr>
      </p:pic>
      <p:pic>
        <p:nvPicPr>
          <p:cNvPr id="37" name="图片 36">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2784" y="2067833"/>
            <a:ext cx="948562" cy="904351"/>
          </a:xfrm>
          <a:prstGeom prst="rect">
            <a:avLst/>
          </a:prstGeom>
        </p:spPr>
      </p:pic>
      <p:grpSp>
        <p:nvGrpSpPr>
          <p:cNvPr id="4" name="组合 3"/>
          <p:cNvGrpSpPr/>
          <p:nvPr/>
        </p:nvGrpSpPr>
        <p:grpSpPr>
          <a:xfrm>
            <a:off x="3485142" y="3213463"/>
            <a:ext cx="2421781" cy="909659"/>
            <a:chOff x="4389465" y="3033168"/>
            <a:chExt cx="2421781" cy="909659"/>
          </a:xfrm>
        </p:grpSpPr>
        <p:pic>
          <p:nvPicPr>
            <p:cNvPr id="31" name="图片 30">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389465" y="3036099"/>
              <a:ext cx="948562" cy="904351"/>
            </a:xfrm>
            <a:prstGeom prst="rect">
              <a:avLst/>
            </a:prstGeom>
          </p:spPr>
        </p:pic>
        <p:pic>
          <p:nvPicPr>
            <p:cNvPr id="38" name="图片 37">
              <a:extLst>
                <a:ext uri="{FF2B5EF4-FFF2-40B4-BE49-F238E27FC236}">
                  <a16:creationId xmlns:a16="http://schemas.microsoft.com/office/drawing/2014/main" id="{960DCBA5-8376-4497-814F-7410AA38712F}"/>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91079" y="3038476"/>
              <a:ext cx="948562" cy="904351"/>
            </a:xfrm>
            <a:prstGeom prst="rect">
              <a:avLst/>
            </a:prstGeom>
          </p:spPr>
        </p:pic>
        <p:pic>
          <p:nvPicPr>
            <p:cNvPr id="39" name="图片 38">
              <a:extLst>
                <a:ext uri="{FF2B5EF4-FFF2-40B4-BE49-F238E27FC236}">
                  <a16:creationId xmlns:a16="http://schemas.microsoft.com/office/drawing/2014/main" id="{969F70D6-872B-42EE-9D23-3E27CE2132A0}"/>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62684" y="3033168"/>
              <a:ext cx="948562" cy="904351"/>
            </a:xfrm>
            <a:prstGeom prst="rect">
              <a:avLst/>
            </a:prstGeom>
          </p:spPr>
        </p:pic>
      </p:grpSp>
      <p:grpSp>
        <p:nvGrpSpPr>
          <p:cNvPr id="3" name="组合 2"/>
          <p:cNvGrpSpPr/>
          <p:nvPr/>
        </p:nvGrpSpPr>
        <p:grpSpPr>
          <a:xfrm>
            <a:off x="3485142" y="4359093"/>
            <a:ext cx="2420166" cy="911284"/>
            <a:chOff x="4389466" y="4214042"/>
            <a:chExt cx="2420166" cy="911284"/>
          </a:xfrm>
        </p:grpSpPr>
        <p:pic>
          <p:nvPicPr>
            <p:cNvPr id="32" name="图片 31">
              <a:extLst>
                <a:ext uri="{FF2B5EF4-FFF2-40B4-BE49-F238E27FC236}">
                  <a16:creationId xmlns:a16="http://schemas.microsoft.com/office/drawing/2014/main" id="{999CB053-3EC7-4FC9-AEF8-76B5F30BB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033" y="4214042"/>
              <a:ext cx="948562" cy="904351"/>
            </a:xfrm>
            <a:prstGeom prst="rect">
              <a:avLst/>
            </a:prstGeom>
          </p:spPr>
        </p:pic>
        <p:pic>
          <p:nvPicPr>
            <p:cNvPr id="33" name="图片 32">
              <a:extLst>
                <a:ext uri="{FF2B5EF4-FFF2-40B4-BE49-F238E27FC236}">
                  <a16:creationId xmlns:a16="http://schemas.microsoft.com/office/drawing/2014/main" id="{A0BBD178-1792-4AF2-9CCD-C86E2A8FD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1070" y="4214042"/>
              <a:ext cx="948562" cy="904351"/>
            </a:xfrm>
            <a:prstGeom prst="rect">
              <a:avLst/>
            </a:prstGeom>
          </p:spPr>
        </p:pic>
        <p:pic>
          <p:nvPicPr>
            <p:cNvPr id="41" name="图片 40">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4389466" y="4220975"/>
              <a:ext cx="948562" cy="904351"/>
            </a:xfrm>
            <a:prstGeom prst="rect">
              <a:avLst/>
            </a:prstGeom>
          </p:spPr>
        </p:pic>
        <p:pic>
          <p:nvPicPr>
            <p:cNvPr id="43" name="图片 42">
              <a:extLst>
                <a:ext uri="{FF2B5EF4-FFF2-40B4-BE49-F238E27FC236}">
                  <a16:creationId xmlns:a16="http://schemas.microsoft.com/office/drawing/2014/main" id="{7C4E2463-A6B9-4F5D-9700-1616F9AC6D96}"/>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855503" y="4220975"/>
              <a:ext cx="948562" cy="904351"/>
            </a:xfrm>
            <a:prstGeom prst="rect">
              <a:avLst/>
            </a:prstGeom>
          </p:spPr>
        </p:pic>
      </p:grpSp>
      <p:pic>
        <p:nvPicPr>
          <p:cNvPr id="49" name="图片 48">
            <a:extLst>
              <a:ext uri="{FF2B5EF4-FFF2-40B4-BE49-F238E27FC236}">
                <a16:creationId xmlns:a16="http://schemas.microsoft.com/office/drawing/2014/main" id="{92008BB6-6DAC-4E88-9174-2214CBC8EB3A}"/>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6" name="矩形 5"/>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82" name="矩形 81"/>
          <p:cNvSpPr/>
          <p:nvPr/>
        </p:nvSpPr>
        <p:spPr>
          <a:xfrm>
            <a:off x="8220114" y="3402982"/>
            <a:ext cx="1954381" cy="523220"/>
          </a:xfrm>
          <a:prstGeom prst="rect">
            <a:avLst/>
          </a:prstGeom>
          <a:solidFill>
            <a:schemeClr val="bg1">
              <a:alpha val="99000"/>
            </a:schemeClr>
          </a:solidFill>
        </p:spPr>
        <p:txBody>
          <a:bodyPr wrap="none">
            <a:spAutoFit/>
          </a:bodyPr>
          <a:lstStyle/>
          <a:p>
            <a:r>
              <a:rPr lang="en-US" altLang="zh-CN" sz="2800" b="1" dirty="0"/>
              <a:t>06\06\2020</a:t>
            </a:r>
            <a:endParaRPr lang="zh-CN" altLang="en-US" sz="3200" b="1" dirty="0"/>
          </a:p>
        </p:txBody>
      </p:sp>
      <p:sp>
        <p:nvSpPr>
          <p:cNvPr id="86" name="矩形 85"/>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7" name="矩形 86"/>
          <p:cNvSpPr/>
          <p:nvPr/>
        </p:nvSpPr>
        <p:spPr>
          <a:xfrm>
            <a:off x="8220112" y="5696334"/>
            <a:ext cx="1954381" cy="523220"/>
          </a:xfrm>
          <a:prstGeom prst="rect">
            <a:avLst/>
          </a:prstGeom>
          <a:solidFill>
            <a:schemeClr val="bg1"/>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44" name="图片 43">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46" name="组合 45"/>
          <p:cNvGrpSpPr/>
          <p:nvPr/>
        </p:nvGrpSpPr>
        <p:grpSpPr>
          <a:xfrm>
            <a:off x="515281" y="4320481"/>
            <a:ext cx="2955410" cy="2118650"/>
            <a:chOff x="947767" y="3027256"/>
            <a:chExt cx="2955410" cy="2118650"/>
          </a:xfrm>
        </p:grpSpPr>
        <p:pic>
          <p:nvPicPr>
            <p:cNvPr id="47" name="图片 46">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48" name="图片 47">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2" name="文本框 1"/>
          <p:cNvSpPr txBox="1"/>
          <p:nvPr/>
        </p:nvSpPr>
        <p:spPr>
          <a:xfrm>
            <a:off x="3539167" y="227720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0" name="文本框 39"/>
          <p:cNvSpPr txBox="1"/>
          <p:nvPr/>
        </p:nvSpPr>
        <p:spPr>
          <a:xfrm>
            <a:off x="6475765" y="226605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45" name="文本框 44"/>
          <p:cNvSpPr txBox="1"/>
          <p:nvPr/>
        </p:nvSpPr>
        <p:spPr>
          <a:xfrm>
            <a:off x="5017295" y="2266055"/>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3" name="文本框 52"/>
          <p:cNvSpPr txBox="1"/>
          <p:nvPr/>
        </p:nvSpPr>
        <p:spPr>
          <a:xfrm>
            <a:off x="5026849"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5" name="文本框 54"/>
          <p:cNvSpPr txBox="1"/>
          <p:nvPr/>
        </p:nvSpPr>
        <p:spPr>
          <a:xfrm>
            <a:off x="5002172" y="4607782"/>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6" name="文本框 55"/>
          <p:cNvSpPr txBox="1"/>
          <p:nvPr/>
        </p:nvSpPr>
        <p:spPr>
          <a:xfrm>
            <a:off x="3539167" y="3449000"/>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7" name="文本框 56"/>
          <p:cNvSpPr txBox="1"/>
          <p:nvPr/>
        </p:nvSpPr>
        <p:spPr>
          <a:xfrm>
            <a:off x="3539168" y="4568111"/>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8" name="文本框 57"/>
          <p:cNvSpPr txBox="1"/>
          <p:nvPr/>
        </p:nvSpPr>
        <p:spPr>
          <a:xfrm>
            <a:off x="3539168" y="5696334"/>
            <a:ext cx="452387" cy="584775"/>
          </a:xfrm>
          <a:prstGeom prst="rect">
            <a:avLst/>
          </a:prstGeom>
          <a:noFill/>
        </p:spPr>
        <p:txBody>
          <a:bodyPr wrap="square" rtlCol="0">
            <a:spAutoFit/>
          </a:bodyPr>
          <a:lstStyle/>
          <a:p>
            <a:r>
              <a:rPr lang="en-US" altLang="zh-CN" sz="3200" b="1" dirty="0"/>
              <a:t>B</a:t>
            </a:r>
            <a:endParaRPr lang="zh-CN" altLang="en-US" sz="3200" b="1" dirty="0"/>
          </a:p>
        </p:txBody>
      </p:sp>
      <p:sp>
        <p:nvSpPr>
          <p:cNvPr id="59" name="文本框 58"/>
          <p:cNvSpPr txBox="1"/>
          <p:nvPr/>
        </p:nvSpPr>
        <p:spPr>
          <a:xfrm>
            <a:off x="5026850" y="3428005"/>
            <a:ext cx="452387" cy="584775"/>
          </a:xfrm>
          <a:prstGeom prst="rect">
            <a:avLst/>
          </a:prstGeom>
          <a:noFill/>
        </p:spPr>
        <p:txBody>
          <a:bodyPr wrap="square" rtlCol="0">
            <a:spAutoFit/>
          </a:bodyPr>
          <a:lstStyle/>
          <a:p>
            <a:r>
              <a:rPr lang="en-US" altLang="zh-CN" sz="3200" b="1" dirty="0"/>
              <a:t>B</a:t>
            </a:r>
            <a:endParaRPr lang="zh-CN" altLang="en-US" sz="3200" b="1" dirty="0"/>
          </a:p>
        </p:txBody>
      </p:sp>
      <p:grpSp>
        <p:nvGrpSpPr>
          <p:cNvPr id="15" name="组合 14"/>
          <p:cNvGrpSpPr/>
          <p:nvPr/>
        </p:nvGrpSpPr>
        <p:grpSpPr>
          <a:xfrm>
            <a:off x="408877" y="1984954"/>
            <a:ext cx="4099108" cy="4481828"/>
            <a:chOff x="408877" y="1984954"/>
            <a:chExt cx="4099108" cy="4481828"/>
          </a:xfrm>
        </p:grpSpPr>
        <p:sp>
          <p:nvSpPr>
            <p:cNvPr id="7" name="流程图: 接点 6"/>
            <p:cNvSpPr/>
            <p:nvPr/>
          </p:nvSpPr>
          <p:spPr>
            <a:xfrm>
              <a:off x="3441007" y="1984954"/>
              <a:ext cx="1066978" cy="1068405"/>
            </a:xfrm>
            <a:prstGeom prst="flowChartConnector">
              <a:avLst/>
            </a:prstGeom>
            <a:solidFill>
              <a:schemeClr val="bg1">
                <a:alpha val="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流程图: 接点 51"/>
            <p:cNvSpPr/>
            <p:nvPr/>
          </p:nvSpPr>
          <p:spPr>
            <a:xfrm>
              <a:off x="3425934" y="5398377"/>
              <a:ext cx="1066978" cy="1068405"/>
            </a:xfrm>
            <a:prstGeom prst="flowChartConnector">
              <a:avLst/>
            </a:prstGeom>
            <a:solidFill>
              <a:schemeClr val="bg1">
                <a:alpha val="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08877" y="2427512"/>
              <a:ext cx="2392075" cy="97546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C00000"/>
                  </a:solidFill>
                </a:rPr>
                <a:t>2 unnecessary readings</a:t>
              </a:r>
              <a:endParaRPr lang="zh-CN" altLang="en-US" sz="2400" b="1" dirty="0">
                <a:solidFill>
                  <a:srgbClr val="C00000"/>
                </a:solidFill>
              </a:endParaRPr>
            </a:p>
          </p:txBody>
        </p:sp>
        <p:cxnSp>
          <p:nvCxnSpPr>
            <p:cNvPr id="10" name="直接箭头连接符 9"/>
            <p:cNvCxnSpPr>
              <a:stCxn id="7" idx="2"/>
            </p:cNvCxnSpPr>
            <p:nvPr/>
          </p:nvCxnSpPr>
          <p:spPr>
            <a:xfrm flipH="1">
              <a:off x="2607733" y="2519157"/>
              <a:ext cx="833274" cy="122443"/>
            </a:xfrm>
            <a:prstGeom prst="straightConnector1">
              <a:avLst/>
            </a:prstGeom>
            <a:ln w="412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a:stCxn id="52" idx="1"/>
            </p:cNvCxnSpPr>
            <p:nvPr/>
          </p:nvCxnSpPr>
          <p:spPr>
            <a:xfrm flipH="1" flipV="1">
              <a:off x="2257431" y="3188293"/>
              <a:ext cx="1324758" cy="2366548"/>
            </a:xfrm>
            <a:prstGeom prst="straightConnector1">
              <a:avLst/>
            </a:prstGeom>
            <a:ln w="412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333588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pic>
        <p:nvPicPr>
          <p:cNvPr id="60" name="图片 59">
            <a:extLst>
              <a:ext uri="{FF2B5EF4-FFF2-40B4-BE49-F238E27FC236}">
                <a16:creationId xmlns:a16="http://schemas.microsoft.com/office/drawing/2014/main" id="{9C5F046D-D318-423B-8441-3B2C892CF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0709" y="2064902"/>
            <a:ext cx="948562" cy="904351"/>
          </a:xfrm>
          <a:prstGeom prst="rect">
            <a:avLst/>
          </a:prstGeom>
        </p:spPr>
      </p:pic>
      <p:pic>
        <p:nvPicPr>
          <p:cNvPr id="62" name="图片 61">
            <a:extLst>
              <a:ext uri="{FF2B5EF4-FFF2-40B4-BE49-F238E27FC236}">
                <a16:creationId xmlns:a16="http://schemas.microsoft.com/office/drawing/2014/main" id="{31DF568B-7D92-4D68-8A1A-DF31D716B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6747" y="2064902"/>
            <a:ext cx="948562" cy="904351"/>
          </a:xfrm>
          <a:prstGeom prst="rect">
            <a:avLst/>
          </a:prstGeom>
        </p:spPr>
      </p:pic>
      <p:pic>
        <p:nvPicPr>
          <p:cNvPr id="63" name="图片 62">
            <a:extLst>
              <a:ext uri="{FF2B5EF4-FFF2-40B4-BE49-F238E27FC236}">
                <a16:creationId xmlns:a16="http://schemas.microsoft.com/office/drawing/2014/main" id="{2262089A-5E71-4768-88C8-13B495A51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2073141"/>
            <a:ext cx="948562" cy="904351"/>
          </a:xfrm>
          <a:prstGeom prst="rect">
            <a:avLst/>
          </a:prstGeom>
        </p:spPr>
      </p:pic>
      <p:pic>
        <p:nvPicPr>
          <p:cNvPr id="64" name="图片 63">
            <a:extLst>
              <a:ext uri="{FF2B5EF4-FFF2-40B4-BE49-F238E27FC236}">
                <a16:creationId xmlns:a16="http://schemas.microsoft.com/office/drawing/2014/main" id="{80310BDC-DE7D-441F-A89C-0EB4B6C2CD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1179" y="2073141"/>
            <a:ext cx="948562" cy="904351"/>
          </a:xfrm>
          <a:prstGeom prst="rect">
            <a:avLst/>
          </a:prstGeom>
        </p:spPr>
      </p:pic>
      <p:pic>
        <p:nvPicPr>
          <p:cNvPr id="65" name="图片 64">
            <a:extLst>
              <a:ext uri="{FF2B5EF4-FFF2-40B4-BE49-F238E27FC236}">
                <a16:creationId xmlns:a16="http://schemas.microsoft.com/office/drawing/2014/main" id="{C0CF8187-D1AA-4E73-9CF1-B96CDFB71F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2784" y="2067833"/>
            <a:ext cx="948562" cy="904351"/>
          </a:xfrm>
          <a:prstGeom prst="rect">
            <a:avLst/>
          </a:prstGeom>
        </p:spPr>
      </p:pic>
      <p:pic>
        <p:nvPicPr>
          <p:cNvPr id="67" name="图片 66">
            <a:extLst>
              <a:ext uri="{FF2B5EF4-FFF2-40B4-BE49-F238E27FC236}">
                <a16:creationId xmlns:a16="http://schemas.microsoft.com/office/drawing/2014/main" id="{D5BD5471-5256-46DB-BB61-4DB461CD1CC8}"/>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85142" y="3216394"/>
            <a:ext cx="948562" cy="904351"/>
          </a:xfrm>
          <a:prstGeom prst="rect">
            <a:avLst/>
          </a:prstGeom>
        </p:spPr>
      </p:pic>
      <p:pic>
        <p:nvPicPr>
          <p:cNvPr id="69" name="图片 68">
            <a:extLst>
              <a:ext uri="{FF2B5EF4-FFF2-40B4-BE49-F238E27FC236}">
                <a16:creationId xmlns:a16="http://schemas.microsoft.com/office/drawing/2014/main" id="{960DCBA5-8376-4497-814F-7410AA38712F}"/>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86756" y="3218771"/>
            <a:ext cx="948562" cy="904351"/>
          </a:xfrm>
          <a:prstGeom prst="rect">
            <a:avLst/>
          </a:prstGeom>
        </p:spPr>
      </p:pic>
      <p:pic>
        <p:nvPicPr>
          <p:cNvPr id="70" name="图片 69">
            <a:extLst>
              <a:ext uri="{FF2B5EF4-FFF2-40B4-BE49-F238E27FC236}">
                <a16:creationId xmlns:a16="http://schemas.microsoft.com/office/drawing/2014/main" id="{969F70D6-872B-42EE-9D23-3E27CE2132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958361" y="3213463"/>
            <a:ext cx="948562" cy="904351"/>
          </a:xfrm>
          <a:prstGeom prst="rect">
            <a:avLst/>
          </a:prstGeom>
        </p:spPr>
      </p:pic>
      <p:pic>
        <p:nvPicPr>
          <p:cNvPr id="72" name="图片 71">
            <a:extLst>
              <a:ext uri="{FF2B5EF4-FFF2-40B4-BE49-F238E27FC236}">
                <a16:creationId xmlns:a16="http://schemas.microsoft.com/office/drawing/2014/main" id="{999CB053-3EC7-4FC9-AEF8-76B5F30BBE2C}"/>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90709" y="4359093"/>
            <a:ext cx="948562" cy="904351"/>
          </a:xfrm>
          <a:prstGeom prst="rect">
            <a:avLst/>
          </a:prstGeom>
        </p:spPr>
      </p:pic>
      <p:pic>
        <p:nvPicPr>
          <p:cNvPr id="73" name="图片 72">
            <a:extLst>
              <a:ext uri="{FF2B5EF4-FFF2-40B4-BE49-F238E27FC236}">
                <a16:creationId xmlns:a16="http://schemas.microsoft.com/office/drawing/2014/main" id="{A0BBD178-1792-4AF2-9CCD-C86E2A8FDFA0}"/>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956746" y="4359093"/>
            <a:ext cx="948562" cy="904351"/>
          </a:xfrm>
          <a:prstGeom prst="rect">
            <a:avLst/>
          </a:prstGeom>
        </p:spPr>
      </p:pic>
      <p:pic>
        <p:nvPicPr>
          <p:cNvPr id="74" name="图片 73">
            <a:extLst>
              <a:ext uri="{FF2B5EF4-FFF2-40B4-BE49-F238E27FC236}">
                <a16:creationId xmlns:a16="http://schemas.microsoft.com/office/drawing/2014/main" id="{92008BB6-6DAC-4E88-9174-2214CBC8EB3A}"/>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85142" y="4366026"/>
            <a:ext cx="948562" cy="904351"/>
          </a:xfrm>
          <a:prstGeom prst="rect">
            <a:avLst/>
          </a:prstGeom>
        </p:spPr>
      </p:pic>
      <p:pic>
        <p:nvPicPr>
          <p:cNvPr id="75" name="图片 74">
            <a:extLst>
              <a:ext uri="{FF2B5EF4-FFF2-40B4-BE49-F238E27FC236}">
                <a16:creationId xmlns:a16="http://schemas.microsoft.com/office/drawing/2014/main" id="{7C4E2463-A6B9-4F5D-9700-1616F9AC6D96}"/>
              </a:ext>
            </a:extLst>
          </p:cNvPr>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951179" y="4366026"/>
            <a:ext cx="948562" cy="904351"/>
          </a:xfrm>
          <a:prstGeom prst="rect">
            <a:avLst/>
          </a:prstGeom>
        </p:spPr>
      </p:pic>
      <p:pic>
        <p:nvPicPr>
          <p:cNvPr id="76" name="图片 75">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142" y="5506347"/>
            <a:ext cx="948562" cy="904351"/>
          </a:xfrm>
          <a:prstGeom prst="rect">
            <a:avLst/>
          </a:prstGeom>
        </p:spPr>
      </p:pic>
      <p:sp>
        <p:nvSpPr>
          <p:cNvPr id="77" name="矩形 76"/>
          <p:cNvSpPr/>
          <p:nvPr/>
        </p:nvSpPr>
        <p:spPr>
          <a:xfrm>
            <a:off x="8220113" y="2213948"/>
            <a:ext cx="1954381" cy="523220"/>
          </a:xfrm>
          <a:prstGeom prst="rect">
            <a:avLst/>
          </a:prstGeom>
          <a:solidFill>
            <a:schemeClr val="bg1"/>
          </a:solidFill>
        </p:spPr>
        <p:txBody>
          <a:bodyPr wrap="none">
            <a:spAutoFit/>
          </a:bodyPr>
          <a:lstStyle/>
          <a:p>
            <a:r>
              <a:rPr lang="en-US" altLang="zh-CN" sz="2800" b="1" dirty="0"/>
              <a:t>06\01\2020</a:t>
            </a:r>
            <a:endParaRPr lang="zh-CN" altLang="en-US" sz="3200" b="1" dirty="0"/>
          </a:p>
        </p:txBody>
      </p:sp>
      <p:sp>
        <p:nvSpPr>
          <p:cNvPr id="78" name="矩形 77"/>
          <p:cNvSpPr/>
          <p:nvPr/>
        </p:nvSpPr>
        <p:spPr>
          <a:xfrm>
            <a:off x="8220114" y="3402982"/>
            <a:ext cx="1954381" cy="523220"/>
          </a:xfrm>
          <a:prstGeom prst="rect">
            <a:avLst/>
          </a:prstGeom>
          <a:solidFill>
            <a:schemeClr val="bg1">
              <a:alpha val="99000"/>
            </a:schemeClr>
          </a:solidFill>
        </p:spPr>
        <p:txBody>
          <a:bodyPr wrap="none">
            <a:spAutoFit/>
          </a:bodyPr>
          <a:lstStyle/>
          <a:p>
            <a:r>
              <a:rPr lang="en-US" altLang="zh-CN" sz="2800" b="1" dirty="0"/>
              <a:t>06\06\2020</a:t>
            </a:r>
            <a:endParaRPr lang="zh-CN" altLang="en-US" sz="3200" b="1" dirty="0"/>
          </a:p>
        </p:txBody>
      </p:sp>
      <p:sp>
        <p:nvSpPr>
          <p:cNvPr id="79" name="矩形 78"/>
          <p:cNvSpPr/>
          <p:nvPr/>
        </p:nvSpPr>
        <p:spPr>
          <a:xfrm>
            <a:off x="8220113" y="4549658"/>
            <a:ext cx="1954381" cy="52322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06\10\2020</a:t>
            </a:r>
            <a:endParaRPr lang="zh-CN" altLang="en-US" sz="3200" b="1" dirty="0"/>
          </a:p>
        </p:txBody>
      </p:sp>
      <p:sp>
        <p:nvSpPr>
          <p:cNvPr id="80" name="矩形 79"/>
          <p:cNvSpPr/>
          <p:nvPr/>
        </p:nvSpPr>
        <p:spPr>
          <a:xfrm>
            <a:off x="8220112" y="5696334"/>
            <a:ext cx="1954381" cy="523220"/>
          </a:xfrm>
          <a:prstGeom prst="rect">
            <a:avLst/>
          </a:prstGeom>
          <a:solidFill>
            <a:schemeClr val="bg1"/>
          </a:solid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800" b="1" dirty="0"/>
              <a:t>06\18\2020</a:t>
            </a:r>
            <a:endParaRPr lang="zh-CN" altLang="en-US" sz="3200" b="1" dirty="0"/>
          </a:p>
        </p:txBody>
      </p:sp>
      <p:pic>
        <p:nvPicPr>
          <p:cNvPr id="81" name="图片 80">
            <a:extLst>
              <a:ext uri="{FF2B5EF4-FFF2-40B4-BE49-F238E27FC236}">
                <a16:creationId xmlns:a16="http://schemas.microsoft.com/office/drawing/2014/main" id="{92008BB6-6DAC-4E88-9174-2214CBC8E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361" y="5506347"/>
            <a:ext cx="948562" cy="904351"/>
          </a:xfrm>
          <a:prstGeom prst="rect">
            <a:avLst/>
          </a:prstGeom>
        </p:spPr>
      </p:pic>
      <p:grpSp>
        <p:nvGrpSpPr>
          <p:cNvPr id="83" name="组合 82"/>
          <p:cNvGrpSpPr/>
          <p:nvPr/>
        </p:nvGrpSpPr>
        <p:grpSpPr>
          <a:xfrm>
            <a:off x="515281" y="4320481"/>
            <a:ext cx="2955410" cy="2118650"/>
            <a:chOff x="947767" y="3027256"/>
            <a:chExt cx="2955410" cy="2118650"/>
          </a:xfrm>
        </p:grpSpPr>
        <p:pic>
          <p:nvPicPr>
            <p:cNvPr id="84" name="图片 83">
              <a:extLst>
                <a:ext uri="{FF2B5EF4-FFF2-40B4-BE49-F238E27FC236}">
                  <a16:creationId xmlns:a16="http://schemas.microsoft.com/office/drawing/2014/main" id="{FC508E2E-0129-47C3-AFD4-4EB46059EB50}"/>
                </a:ext>
              </a:extLst>
            </p:cNvPr>
            <p:cNvPicPr>
              <a:picLocks noChangeAspect="1"/>
            </p:cNvPicPr>
            <p:nvPr/>
          </p:nvPicPr>
          <p:blipFill rotWithShape="1">
            <a:blip r:embed="rId6"/>
            <a:srcRect l="4548" t="11434" r="5836" b="10899"/>
            <a:stretch/>
          </p:blipFill>
          <p:spPr>
            <a:xfrm>
              <a:off x="947767" y="4013509"/>
              <a:ext cx="1742150" cy="1132397"/>
            </a:xfrm>
            <a:prstGeom prst="rect">
              <a:avLst/>
            </a:prstGeom>
          </p:spPr>
        </p:pic>
        <p:pic>
          <p:nvPicPr>
            <p:cNvPr id="85" name="图片 84">
              <a:extLst>
                <a:ext uri="{FF2B5EF4-FFF2-40B4-BE49-F238E27FC236}">
                  <a16:creationId xmlns:a16="http://schemas.microsoft.com/office/drawing/2014/main" id="{7869FA3D-F6F1-4756-8B5E-D73B1CF736F1}"/>
                </a:ext>
              </a:extLst>
            </p:cNvPr>
            <p:cNvPicPr>
              <a:picLocks noChangeAspect="1"/>
            </p:cNvPicPr>
            <p:nvPr/>
          </p:nvPicPr>
          <p:blipFill>
            <a:blip r:embed="rId7"/>
            <a:stretch>
              <a:fillRect/>
            </a:stretch>
          </p:blipFill>
          <p:spPr>
            <a:xfrm rot="6616209">
              <a:off x="2032018" y="2559244"/>
              <a:ext cx="1403148" cy="2339171"/>
            </a:xfrm>
            <a:prstGeom prst="rect">
              <a:avLst/>
            </a:prstGeom>
          </p:spPr>
        </p:pic>
      </p:grpSp>
      <p:sp>
        <p:nvSpPr>
          <p:cNvPr id="88" name="文本框 87"/>
          <p:cNvSpPr txBox="1"/>
          <p:nvPr/>
        </p:nvSpPr>
        <p:spPr>
          <a:xfrm>
            <a:off x="3539167" y="2277205"/>
            <a:ext cx="452387" cy="584775"/>
          </a:xfrm>
          <a:prstGeom prst="rect">
            <a:avLst/>
          </a:prstGeom>
          <a:noFill/>
        </p:spPr>
        <p:txBody>
          <a:bodyPr wrap="square" rtlCol="0">
            <a:spAutoFit/>
          </a:bodyPr>
          <a:lstStyle/>
          <a:p>
            <a:r>
              <a:rPr lang="en-US" altLang="zh-CN" sz="3200" b="1" dirty="0">
                <a:solidFill>
                  <a:srgbClr val="00B050"/>
                </a:solidFill>
              </a:rPr>
              <a:t>B</a:t>
            </a:r>
            <a:endParaRPr lang="zh-CN" altLang="en-US" sz="3200" b="1" dirty="0">
              <a:solidFill>
                <a:srgbClr val="00B050"/>
              </a:solidFill>
            </a:endParaRPr>
          </a:p>
        </p:txBody>
      </p:sp>
      <p:sp>
        <p:nvSpPr>
          <p:cNvPr id="89" name="文本框 88"/>
          <p:cNvSpPr txBox="1"/>
          <p:nvPr/>
        </p:nvSpPr>
        <p:spPr>
          <a:xfrm>
            <a:off x="6475765" y="2266054"/>
            <a:ext cx="452387" cy="584775"/>
          </a:xfrm>
          <a:prstGeom prst="rect">
            <a:avLst/>
          </a:prstGeom>
          <a:noFill/>
        </p:spPr>
        <p:txBody>
          <a:bodyPr wrap="square" rtlCol="0">
            <a:spAutoFit/>
          </a:bodyPr>
          <a:lstStyle/>
          <a:p>
            <a:r>
              <a:rPr lang="en-US" altLang="zh-CN" sz="3200" b="1" dirty="0">
                <a:solidFill>
                  <a:srgbClr val="00B050"/>
                </a:solidFill>
              </a:rPr>
              <a:t>B</a:t>
            </a:r>
            <a:endParaRPr lang="zh-CN" altLang="en-US" sz="3200" b="1" dirty="0">
              <a:solidFill>
                <a:srgbClr val="00B050"/>
              </a:solidFill>
            </a:endParaRPr>
          </a:p>
        </p:txBody>
      </p:sp>
      <p:sp>
        <p:nvSpPr>
          <p:cNvPr id="90" name="文本框 89"/>
          <p:cNvSpPr txBox="1"/>
          <p:nvPr/>
        </p:nvSpPr>
        <p:spPr>
          <a:xfrm>
            <a:off x="5017295" y="2266055"/>
            <a:ext cx="452387" cy="584775"/>
          </a:xfrm>
          <a:prstGeom prst="rect">
            <a:avLst/>
          </a:prstGeom>
          <a:noFill/>
        </p:spPr>
        <p:txBody>
          <a:bodyPr wrap="square" rtlCol="0">
            <a:spAutoFit/>
          </a:bodyPr>
          <a:lstStyle/>
          <a:p>
            <a:r>
              <a:rPr lang="en-US" altLang="zh-CN" sz="3200" b="1" dirty="0">
                <a:solidFill>
                  <a:srgbClr val="00B050"/>
                </a:solidFill>
              </a:rPr>
              <a:t>B</a:t>
            </a:r>
            <a:endParaRPr lang="zh-CN" altLang="en-US" sz="3200" b="1" dirty="0">
              <a:solidFill>
                <a:srgbClr val="00B050"/>
              </a:solidFill>
            </a:endParaRPr>
          </a:p>
        </p:txBody>
      </p:sp>
      <p:sp>
        <p:nvSpPr>
          <p:cNvPr id="91" name="文本框 90"/>
          <p:cNvSpPr txBox="1"/>
          <p:nvPr/>
        </p:nvSpPr>
        <p:spPr>
          <a:xfrm>
            <a:off x="5026849" y="5696334"/>
            <a:ext cx="452387" cy="584775"/>
          </a:xfrm>
          <a:prstGeom prst="rect">
            <a:avLst/>
          </a:prstGeom>
          <a:noFill/>
        </p:spPr>
        <p:txBody>
          <a:bodyPr wrap="square" rtlCol="0">
            <a:spAutoFit/>
          </a:bodyPr>
          <a:lstStyle/>
          <a:p>
            <a:r>
              <a:rPr lang="en-US" altLang="zh-CN" sz="3200" b="1" dirty="0">
                <a:solidFill>
                  <a:srgbClr val="00B050"/>
                </a:solidFill>
              </a:rPr>
              <a:t>B</a:t>
            </a:r>
            <a:endParaRPr lang="zh-CN" altLang="en-US" sz="3200" b="1" dirty="0">
              <a:solidFill>
                <a:srgbClr val="00B050"/>
              </a:solidFill>
            </a:endParaRPr>
          </a:p>
        </p:txBody>
      </p:sp>
      <p:sp>
        <p:nvSpPr>
          <p:cNvPr id="92" name="文本框 91"/>
          <p:cNvSpPr txBox="1"/>
          <p:nvPr/>
        </p:nvSpPr>
        <p:spPr>
          <a:xfrm>
            <a:off x="5002172" y="4607782"/>
            <a:ext cx="452387" cy="584775"/>
          </a:xfrm>
          <a:prstGeom prst="rect">
            <a:avLst/>
          </a:prstGeom>
          <a:noFill/>
        </p:spPr>
        <p:txBody>
          <a:bodyPr wrap="square" rtlCol="0">
            <a:spAutoFit/>
          </a:bodyPr>
          <a:lstStyle/>
          <a:p>
            <a:r>
              <a:rPr lang="en-US" altLang="zh-CN" sz="3200" b="1" dirty="0">
                <a:solidFill>
                  <a:srgbClr val="C00000"/>
                </a:solidFill>
              </a:rPr>
              <a:t>A</a:t>
            </a:r>
            <a:endParaRPr lang="zh-CN" altLang="en-US" sz="3200" b="1" dirty="0">
              <a:solidFill>
                <a:srgbClr val="C00000"/>
              </a:solidFill>
            </a:endParaRPr>
          </a:p>
        </p:txBody>
      </p:sp>
      <p:sp>
        <p:nvSpPr>
          <p:cNvPr id="93" name="文本框 92"/>
          <p:cNvSpPr txBox="1"/>
          <p:nvPr/>
        </p:nvSpPr>
        <p:spPr>
          <a:xfrm>
            <a:off x="3539167" y="3449000"/>
            <a:ext cx="452387" cy="584775"/>
          </a:xfrm>
          <a:prstGeom prst="rect">
            <a:avLst/>
          </a:prstGeom>
          <a:noFill/>
        </p:spPr>
        <p:txBody>
          <a:bodyPr wrap="square" rtlCol="0">
            <a:spAutoFit/>
          </a:bodyPr>
          <a:lstStyle/>
          <a:p>
            <a:r>
              <a:rPr lang="en-US" altLang="zh-CN" sz="3200" b="1" dirty="0">
                <a:solidFill>
                  <a:srgbClr val="C00000"/>
                </a:solidFill>
              </a:rPr>
              <a:t>A</a:t>
            </a:r>
            <a:endParaRPr lang="zh-CN" altLang="en-US" sz="3200" b="1" dirty="0">
              <a:solidFill>
                <a:srgbClr val="C00000"/>
              </a:solidFill>
            </a:endParaRPr>
          </a:p>
        </p:txBody>
      </p:sp>
      <p:sp>
        <p:nvSpPr>
          <p:cNvPr id="94" name="文本框 93"/>
          <p:cNvSpPr txBox="1"/>
          <p:nvPr/>
        </p:nvSpPr>
        <p:spPr>
          <a:xfrm>
            <a:off x="3539168" y="4568111"/>
            <a:ext cx="452387" cy="584775"/>
          </a:xfrm>
          <a:prstGeom prst="rect">
            <a:avLst/>
          </a:prstGeom>
          <a:noFill/>
        </p:spPr>
        <p:txBody>
          <a:bodyPr wrap="square" rtlCol="0">
            <a:spAutoFit/>
          </a:bodyPr>
          <a:lstStyle/>
          <a:p>
            <a:r>
              <a:rPr lang="en-US" altLang="zh-CN" sz="3200" b="1" dirty="0">
                <a:solidFill>
                  <a:srgbClr val="C00000"/>
                </a:solidFill>
              </a:rPr>
              <a:t>A</a:t>
            </a:r>
            <a:endParaRPr lang="zh-CN" altLang="en-US" sz="3200" b="1" dirty="0">
              <a:solidFill>
                <a:srgbClr val="C00000"/>
              </a:solidFill>
            </a:endParaRPr>
          </a:p>
        </p:txBody>
      </p:sp>
      <p:sp>
        <p:nvSpPr>
          <p:cNvPr id="95" name="文本框 94"/>
          <p:cNvSpPr txBox="1"/>
          <p:nvPr/>
        </p:nvSpPr>
        <p:spPr>
          <a:xfrm>
            <a:off x="3539168" y="5696334"/>
            <a:ext cx="452387" cy="584775"/>
          </a:xfrm>
          <a:prstGeom prst="rect">
            <a:avLst/>
          </a:prstGeom>
          <a:noFill/>
        </p:spPr>
        <p:txBody>
          <a:bodyPr wrap="square" rtlCol="0">
            <a:spAutoFit/>
          </a:bodyPr>
          <a:lstStyle/>
          <a:p>
            <a:r>
              <a:rPr lang="en-US" altLang="zh-CN" sz="3200" b="1" dirty="0">
                <a:solidFill>
                  <a:srgbClr val="00B050"/>
                </a:solidFill>
              </a:rPr>
              <a:t>B</a:t>
            </a:r>
            <a:endParaRPr lang="zh-CN" altLang="en-US" sz="3200" b="1" dirty="0">
              <a:solidFill>
                <a:srgbClr val="00B050"/>
              </a:solidFill>
            </a:endParaRPr>
          </a:p>
        </p:txBody>
      </p:sp>
      <p:sp>
        <p:nvSpPr>
          <p:cNvPr id="96" name="文本框 95"/>
          <p:cNvSpPr txBox="1"/>
          <p:nvPr/>
        </p:nvSpPr>
        <p:spPr>
          <a:xfrm>
            <a:off x="5026850" y="3428005"/>
            <a:ext cx="452387" cy="584775"/>
          </a:xfrm>
          <a:prstGeom prst="rect">
            <a:avLst/>
          </a:prstGeom>
          <a:noFill/>
        </p:spPr>
        <p:txBody>
          <a:bodyPr wrap="square" rtlCol="0">
            <a:spAutoFit/>
          </a:bodyPr>
          <a:lstStyle/>
          <a:p>
            <a:r>
              <a:rPr lang="en-US" altLang="zh-CN" sz="3200" b="1" dirty="0">
                <a:solidFill>
                  <a:srgbClr val="C00000"/>
                </a:solidFill>
              </a:rPr>
              <a:t>A</a:t>
            </a:r>
            <a:endParaRPr lang="zh-CN" altLang="en-US" sz="3200" b="1" dirty="0">
              <a:solidFill>
                <a:srgbClr val="C00000"/>
              </a:solidFill>
            </a:endParaRPr>
          </a:p>
        </p:txBody>
      </p:sp>
      <p:sp>
        <p:nvSpPr>
          <p:cNvPr id="147" name="文本框 146"/>
          <p:cNvSpPr txBox="1"/>
          <p:nvPr/>
        </p:nvSpPr>
        <p:spPr>
          <a:xfrm>
            <a:off x="2359576" y="1289749"/>
            <a:ext cx="7814917" cy="523220"/>
          </a:xfrm>
          <a:prstGeom prst="rect">
            <a:avLst/>
          </a:prstGeom>
          <a:solidFill>
            <a:schemeClr val="bg1"/>
          </a:solidFill>
        </p:spPr>
        <p:txBody>
          <a:bodyPr wrap="square" rtlCol="0">
            <a:spAutoFit/>
          </a:bodyPr>
          <a:lstStyle/>
          <a:p>
            <a:r>
              <a:rPr lang="en-US" altLang="zh-CN" sz="2800" b="1" dirty="0"/>
              <a:t>Set tags in the target range to </a:t>
            </a:r>
            <a:r>
              <a:rPr lang="en-US" altLang="zh-CN" sz="2800" b="1" dirty="0">
                <a:solidFill>
                  <a:srgbClr val="C00000"/>
                </a:solidFill>
              </a:rPr>
              <a:t>A</a:t>
            </a:r>
            <a:r>
              <a:rPr lang="en-US" altLang="zh-CN" sz="2800" b="1" dirty="0"/>
              <a:t> while others to </a:t>
            </a:r>
            <a:r>
              <a:rPr lang="en-US" altLang="zh-CN" sz="2800" b="1" dirty="0">
                <a:solidFill>
                  <a:srgbClr val="00B050"/>
                </a:solidFill>
              </a:rPr>
              <a:t>B</a:t>
            </a:r>
            <a:endParaRPr lang="zh-CN" altLang="en-US" sz="2800" b="1" dirty="0">
              <a:solidFill>
                <a:srgbClr val="00B050"/>
              </a:solidFill>
            </a:endParaRPr>
          </a:p>
        </p:txBody>
      </p:sp>
      <p:sp>
        <p:nvSpPr>
          <p:cNvPr id="11" name="文本框 10"/>
          <p:cNvSpPr txBox="1"/>
          <p:nvPr/>
        </p:nvSpPr>
        <p:spPr>
          <a:xfrm>
            <a:off x="1475839" y="4783514"/>
            <a:ext cx="1650533" cy="523220"/>
          </a:xfrm>
          <a:prstGeom prst="rect">
            <a:avLst/>
          </a:prstGeom>
          <a:solidFill>
            <a:schemeClr val="bg1">
              <a:alpha val="80000"/>
            </a:schemeClr>
          </a:solidFill>
        </p:spPr>
        <p:txBody>
          <a:bodyPr wrap="square" rtlCol="0">
            <a:spAutoFit/>
          </a:bodyPr>
          <a:lstStyle/>
          <a:p>
            <a:r>
              <a:rPr lang="en-US" altLang="zh-CN" sz="2800" b="1" dirty="0">
                <a:solidFill>
                  <a:srgbClr val="C00000"/>
                </a:solidFill>
              </a:rPr>
              <a:t>Query A</a:t>
            </a:r>
            <a:endParaRPr lang="zh-CN" altLang="en-US" sz="2800" b="1" dirty="0">
              <a:solidFill>
                <a:srgbClr val="C00000"/>
              </a:solidFill>
            </a:endParaRPr>
          </a:p>
        </p:txBody>
      </p:sp>
      <p:pic>
        <p:nvPicPr>
          <p:cNvPr id="46" name="图片 45">
            <a:extLst>
              <a:ext uri="{FF2B5EF4-FFF2-40B4-BE49-F238E27FC236}">
                <a16:creationId xmlns:a16="http://schemas.microsoft.com/office/drawing/2014/main" id="{87E8AA32-DD1F-4999-82CE-EB80A7BDF4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049074">
            <a:off x="1443056" y="1212597"/>
            <a:ext cx="684418" cy="616193"/>
          </a:xfrm>
          <a:prstGeom prst="rect">
            <a:avLst/>
          </a:prstGeom>
        </p:spPr>
      </p:pic>
    </p:spTree>
    <p:custDataLst>
      <p:tags r:id="rId1"/>
    </p:custDataLst>
    <p:extLst>
      <p:ext uri="{BB962C8B-B14F-4D97-AF65-F5344CB8AC3E}">
        <p14:creationId xmlns:p14="http://schemas.microsoft.com/office/powerpoint/2010/main" val="1524107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200" name="文本框 199">
            <a:extLst>
              <a:ext uri="{FF2B5EF4-FFF2-40B4-BE49-F238E27FC236}">
                <a16:creationId xmlns:a16="http://schemas.microsoft.com/office/drawing/2014/main" id="{B5328043-3CCB-4DA1-9D3A-2BE024D615D0}"/>
              </a:ext>
            </a:extLst>
          </p:cNvPr>
          <p:cNvSpPr txBox="1"/>
          <p:nvPr/>
        </p:nvSpPr>
        <p:spPr>
          <a:xfrm>
            <a:off x="3808400" y="1807649"/>
            <a:ext cx="3162356" cy="523220"/>
          </a:xfrm>
          <a:prstGeom prst="rect">
            <a:avLst/>
          </a:prstGeom>
          <a:noFill/>
        </p:spPr>
        <p:txBody>
          <a:bodyPr wrap="square" rtlCol="0">
            <a:spAutoFit/>
          </a:bodyPr>
          <a:lstStyle/>
          <a:p>
            <a:pPr algn="ctr"/>
            <a:r>
              <a:rPr lang="en-US" altLang="zh-CN" sz="2800" b="1" dirty="0"/>
              <a:t>Bit vector of data</a:t>
            </a:r>
            <a:endParaRPr lang="zh-CN" altLang="en-US" sz="2800" b="1" dirty="0"/>
          </a:p>
        </p:txBody>
      </p:sp>
      <p:grpSp>
        <p:nvGrpSpPr>
          <p:cNvPr id="17" name="组合 16"/>
          <p:cNvGrpSpPr/>
          <p:nvPr/>
        </p:nvGrpSpPr>
        <p:grpSpPr>
          <a:xfrm>
            <a:off x="2966415" y="2447865"/>
            <a:ext cx="5195589" cy="461665"/>
            <a:chOff x="4746447" y="2417616"/>
            <a:chExt cx="4748040" cy="461665"/>
          </a:xfrm>
        </p:grpSpPr>
        <p:grpSp>
          <p:nvGrpSpPr>
            <p:cNvPr id="12" name="组合 11"/>
            <p:cNvGrpSpPr/>
            <p:nvPr/>
          </p:nvGrpSpPr>
          <p:grpSpPr>
            <a:xfrm>
              <a:off x="4746447" y="2417616"/>
              <a:ext cx="2374020" cy="461665"/>
              <a:chOff x="4746447" y="2417616"/>
              <a:chExt cx="1853278" cy="461665"/>
            </a:xfrm>
          </p:grpSpPr>
          <p:sp>
            <p:nvSpPr>
              <p:cNvPr id="193" name="矩形 19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1" name="矩形 200">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2" name="矩形 201">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3" name="矩形 202">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grpSp>
        <p:grpSp>
          <p:nvGrpSpPr>
            <p:cNvPr id="206" name="组合 205"/>
            <p:cNvGrpSpPr/>
            <p:nvPr/>
          </p:nvGrpSpPr>
          <p:grpSpPr>
            <a:xfrm>
              <a:off x="7120467" y="2417616"/>
              <a:ext cx="2374020" cy="461665"/>
              <a:chOff x="4746447" y="2417616"/>
              <a:chExt cx="1853278" cy="461665"/>
            </a:xfrm>
          </p:grpSpPr>
          <p:sp>
            <p:nvSpPr>
              <p:cNvPr id="207" name="矩形 20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8" name="矩形 20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9" name="矩形 20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0" name="矩形 20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6" name="文本框 5"/>
          <p:cNvSpPr txBox="1"/>
          <p:nvPr/>
        </p:nvSpPr>
        <p:spPr>
          <a:xfrm>
            <a:off x="899853" y="1356228"/>
            <a:ext cx="6362299" cy="523220"/>
          </a:xfrm>
          <a:prstGeom prst="rect">
            <a:avLst/>
          </a:prstGeom>
          <a:noFill/>
        </p:spPr>
        <p:txBody>
          <a:bodyPr wrap="square" rtlCol="0">
            <a:spAutoFit/>
          </a:bodyPr>
          <a:lstStyle/>
          <a:p>
            <a:r>
              <a:rPr lang="en-US" altLang="zh-CN" sz="2800" b="1" dirty="0"/>
              <a:t>Task:		Collect tags with data </a:t>
            </a:r>
            <a:r>
              <a:rPr lang="zh-CN" altLang="en-US" sz="2800" b="1" dirty="0"/>
              <a:t>≤</a:t>
            </a:r>
            <a:r>
              <a:rPr lang="en-US" altLang="zh-CN" sz="2800" b="1" dirty="0"/>
              <a:t> 73  </a:t>
            </a:r>
            <a:endParaRPr lang="zh-CN" altLang="en-US" sz="2800" b="1" dirty="0"/>
          </a:p>
        </p:txBody>
      </p:sp>
      <p:sp>
        <p:nvSpPr>
          <p:cNvPr id="53" name="文本框 52"/>
          <p:cNvSpPr txBox="1"/>
          <p:nvPr/>
        </p:nvSpPr>
        <p:spPr>
          <a:xfrm>
            <a:off x="899852" y="1855465"/>
            <a:ext cx="6362299" cy="523220"/>
          </a:xfrm>
          <a:prstGeom prst="rect">
            <a:avLst/>
          </a:prstGeom>
          <a:noFill/>
        </p:spPr>
        <p:txBody>
          <a:bodyPr wrap="square" rtlCol="0">
            <a:spAutoFit/>
          </a:bodyPr>
          <a:lstStyle/>
          <a:p>
            <a:r>
              <a:rPr lang="en-US" altLang="zh-CN" sz="2800" b="1" dirty="0"/>
              <a:t>Solution:   </a:t>
            </a:r>
            <a:endParaRPr lang="zh-CN" altLang="en-US" sz="2800" b="1" dirty="0"/>
          </a:p>
        </p:txBody>
      </p:sp>
      <p:sp>
        <p:nvSpPr>
          <p:cNvPr id="7" name="矩形 6"/>
          <p:cNvSpPr/>
          <p:nvPr/>
        </p:nvSpPr>
        <p:spPr>
          <a:xfrm>
            <a:off x="8285973" y="2344995"/>
            <a:ext cx="1271502" cy="584775"/>
          </a:xfrm>
          <a:prstGeom prst="rect">
            <a:avLst/>
          </a:prstGeom>
        </p:spPr>
        <p:txBody>
          <a:bodyPr wrap="none">
            <a:spAutoFit/>
          </a:bodyPr>
          <a:lstStyle/>
          <a:p>
            <a:r>
              <a:rPr lang="en-US" altLang="zh-CN" sz="3200" b="1" dirty="0"/>
              <a:t>=   73  </a:t>
            </a:r>
            <a:endParaRPr lang="zh-CN" altLang="en-US" sz="3200" b="1" dirty="0"/>
          </a:p>
        </p:txBody>
      </p:sp>
      <p:sp>
        <p:nvSpPr>
          <p:cNvPr id="52" name="文本框 51"/>
          <p:cNvSpPr txBox="1"/>
          <p:nvPr/>
        </p:nvSpPr>
        <p:spPr>
          <a:xfrm>
            <a:off x="899852" y="4154848"/>
            <a:ext cx="5667097" cy="523220"/>
          </a:xfrm>
          <a:prstGeom prst="rect">
            <a:avLst/>
          </a:prstGeom>
          <a:solidFill>
            <a:schemeClr val="bg1"/>
          </a:solidFill>
        </p:spPr>
        <p:txBody>
          <a:bodyPr wrap="square" rtlCol="0">
            <a:spAutoFit/>
          </a:bodyPr>
          <a:lstStyle/>
          <a:p>
            <a:r>
              <a:rPr lang="zh-CN" altLang="en-US" sz="2800" b="1" dirty="0"/>
              <a:t>① </a:t>
            </a:r>
            <a:r>
              <a:rPr lang="en-US" altLang="zh-CN" sz="2800" b="1" dirty="0"/>
              <a:t>Flag = AB</a:t>
            </a:r>
            <a:r>
              <a:rPr lang="zh-CN" altLang="en-US" sz="2800" b="1" dirty="0"/>
              <a:t>：</a:t>
            </a:r>
            <a:r>
              <a:rPr lang="en-US" altLang="zh-CN" sz="2800" b="1" dirty="0"/>
              <a:t>S(2, 0, 3, 0, 2, “00”)</a:t>
            </a:r>
            <a:endParaRPr lang="zh-CN" altLang="en-US" sz="2800" b="1" dirty="0"/>
          </a:p>
        </p:txBody>
      </p:sp>
      <p:sp>
        <p:nvSpPr>
          <p:cNvPr id="10" name="文本框 9"/>
          <p:cNvSpPr txBox="1"/>
          <p:nvPr/>
        </p:nvSpPr>
        <p:spPr>
          <a:xfrm>
            <a:off x="9258986" y="2324755"/>
            <a:ext cx="3249563" cy="584775"/>
          </a:xfrm>
          <a:prstGeom prst="rect">
            <a:avLst/>
          </a:prstGeom>
          <a:noFill/>
        </p:spPr>
        <p:txBody>
          <a:bodyPr wrap="square" rtlCol="0">
            <a:spAutoFit/>
          </a:bodyPr>
          <a:lstStyle/>
          <a:p>
            <a:r>
              <a:rPr lang="en-US" altLang="zh-CN" sz="3200" b="1" dirty="0"/>
              <a:t>(Right </a:t>
            </a:r>
            <a:r>
              <a:rPr lang="en-US" altLang="zh-CN" sz="3200" b="1" dirty="0" err="1"/>
              <a:t>boundry</a:t>
            </a:r>
            <a:r>
              <a:rPr lang="en-US" altLang="zh-CN" sz="3200" b="1" dirty="0"/>
              <a:t>) </a:t>
            </a:r>
            <a:endParaRPr lang="zh-CN" altLang="en-US" sz="3200" b="1" dirty="0"/>
          </a:p>
        </p:txBody>
      </p:sp>
      <p:sp>
        <p:nvSpPr>
          <p:cNvPr id="59" name="文本框 58"/>
          <p:cNvSpPr txBox="1"/>
          <p:nvPr/>
        </p:nvSpPr>
        <p:spPr>
          <a:xfrm>
            <a:off x="899852" y="3562448"/>
            <a:ext cx="6362299" cy="523220"/>
          </a:xfrm>
          <a:prstGeom prst="rect">
            <a:avLst/>
          </a:prstGeom>
          <a:noFill/>
        </p:spPr>
        <p:txBody>
          <a:bodyPr wrap="square" rtlCol="0">
            <a:spAutoFit/>
          </a:bodyPr>
          <a:lstStyle/>
          <a:p>
            <a:r>
              <a:rPr lang="en-US" altLang="zh-CN" sz="2800" b="1" dirty="0"/>
              <a:t>Commands:   </a:t>
            </a:r>
            <a:endParaRPr lang="zh-CN" altLang="en-US" sz="2800" b="1" dirty="0"/>
          </a:p>
        </p:txBody>
      </p:sp>
      <p:sp>
        <p:nvSpPr>
          <p:cNvPr id="11" name="文本框 10"/>
          <p:cNvSpPr txBox="1"/>
          <p:nvPr/>
        </p:nvSpPr>
        <p:spPr>
          <a:xfrm>
            <a:off x="6734016" y="4113533"/>
            <a:ext cx="5318852" cy="523220"/>
          </a:xfrm>
          <a:prstGeom prst="rect">
            <a:avLst/>
          </a:prstGeom>
          <a:noFill/>
        </p:spPr>
        <p:txBody>
          <a:bodyPr wrap="square" rtlCol="0">
            <a:spAutoFit/>
          </a:bodyPr>
          <a:lstStyle/>
          <a:p>
            <a:r>
              <a:rPr lang="en-US" altLang="zh-CN" sz="2800" b="1" dirty="0">
                <a:solidFill>
                  <a:srgbClr val="FF0000"/>
                </a:solidFill>
              </a:rPr>
              <a:t>00</a:t>
            </a:r>
            <a:r>
              <a:rPr lang="en-US" altLang="zh-CN" sz="2800" b="1" dirty="0"/>
              <a:t>000000</a:t>
            </a:r>
            <a:r>
              <a:rPr lang="en-US" altLang="zh-CN" sz="2800" b="1" baseline="-25000" dirty="0"/>
              <a:t>2</a:t>
            </a:r>
            <a:r>
              <a:rPr lang="en-US" altLang="zh-CN" sz="2800" b="1" dirty="0"/>
              <a:t>(0)~</a:t>
            </a:r>
            <a:r>
              <a:rPr lang="en-US" altLang="zh-CN" sz="2800" b="1" dirty="0">
                <a:solidFill>
                  <a:srgbClr val="FF0000"/>
                </a:solidFill>
              </a:rPr>
              <a:t>00</a:t>
            </a:r>
            <a:r>
              <a:rPr lang="en-US" altLang="zh-CN" sz="2800" b="1" dirty="0"/>
              <a:t>111111</a:t>
            </a:r>
            <a:r>
              <a:rPr lang="en-US" altLang="zh-CN" sz="2800" b="1" baseline="-25000" dirty="0"/>
              <a:t>2</a:t>
            </a:r>
            <a:r>
              <a:rPr lang="en-US" altLang="zh-CN" sz="2800" b="1" dirty="0"/>
              <a:t>(63) </a:t>
            </a:r>
            <a:r>
              <a:rPr lang="zh-CN" altLang="en-US" sz="2800" b="1" dirty="0"/>
              <a:t>→ </a:t>
            </a:r>
            <a:r>
              <a:rPr lang="en-US" altLang="zh-CN" sz="2800" b="1" dirty="0"/>
              <a:t>A</a:t>
            </a:r>
            <a:endParaRPr lang="zh-CN" altLang="en-US" sz="2800" b="1" dirty="0"/>
          </a:p>
        </p:txBody>
      </p:sp>
      <p:sp>
        <p:nvSpPr>
          <p:cNvPr id="69" name="文本框 68"/>
          <p:cNvSpPr txBox="1"/>
          <p:nvPr/>
        </p:nvSpPr>
        <p:spPr>
          <a:xfrm>
            <a:off x="866168" y="3114647"/>
            <a:ext cx="2100247" cy="523220"/>
          </a:xfrm>
          <a:prstGeom prst="rect">
            <a:avLst/>
          </a:prstGeom>
          <a:noFill/>
        </p:spPr>
        <p:txBody>
          <a:bodyPr wrap="square" rtlCol="0">
            <a:spAutoFit/>
          </a:bodyPr>
          <a:lstStyle/>
          <a:p>
            <a:r>
              <a:rPr lang="en-US" altLang="zh-CN" sz="2800" b="1" dirty="0"/>
              <a:t>Mask String:   </a:t>
            </a:r>
            <a:endParaRPr lang="zh-CN" altLang="en-US" sz="2800" b="1" dirty="0"/>
          </a:p>
        </p:txBody>
      </p:sp>
      <p:grpSp>
        <p:nvGrpSpPr>
          <p:cNvPr id="70" name="组合 69"/>
          <p:cNvGrpSpPr/>
          <p:nvPr/>
        </p:nvGrpSpPr>
        <p:grpSpPr>
          <a:xfrm>
            <a:off x="2966415" y="3196858"/>
            <a:ext cx="5195589" cy="461665"/>
            <a:chOff x="4746447" y="2417616"/>
            <a:chExt cx="4748040" cy="461665"/>
          </a:xfrm>
        </p:grpSpPr>
        <p:grpSp>
          <p:nvGrpSpPr>
            <p:cNvPr id="71" name="组合 70"/>
            <p:cNvGrpSpPr/>
            <p:nvPr/>
          </p:nvGrpSpPr>
          <p:grpSpPr>
            <a:xfrm>
              <a:off x="4746447" y="2417616"/>
              <a:ext cx="2374020" cy="461665"/>
              <a:chOff x="4746447" y="2417616"/>
              <a:chExt cx="1853278" cy="461665"/>
            </a:xfrm>
          </p:grpSpPr>
          <p:sp>
            <p:nvSpPr>
              <p:cNvPr id="77" name="矩形 7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grpSp>
        <p:grpSp>
          <p:nvGrpSpPr>
            <p:cNvPr id="72" name="组合 71"/>
            <p:cNvGrpSpPr/>
            <p:nvPr/>
          </p:nvGrpSpPr>
          <p:grpSpPr>
            <a:xfrm>
              <a:off x="7120467" y="2417616"/>
              <a:ext cx="2374020" cy="461665"/>
              <a:chOff x="4746447" y="2417616"/>
              <a:chExt cx="1853278" cy="461665"/>
            </a:xfrm>
          </p:grpSpPr>
          <p:sp>
            <p:nvSpPr>
              <p:cNvPr id="73" name="矩形 7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4" name="矩形 73">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5" name="矩形 74">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6" name="矩形 75">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25" name="文本框 24"/>
          <p:cNvSpPr txBox="1"/>
          <p:nvPr/>
        </p:nvSpPr>
        <p:spPr>
          <a:xfrm>
            <a:off x="9023316" y="3166080"/>
            <a:ext cx="2565462" cy="523220"/>
          </a:xfrm>
          <a:prstGeom prst="rect">
            <a:avLst/>
          </a:prstGeom>
          <a:noFill/>
        </p:spPr>
        <p:txBody>
          <a:bodyPr wrap="square" rtlCol="0">
            <a:spAutoFit/>
          </a:bodyPr>
          <a:lstStyle/>
          <a:p>
            <a:r>
              <a:rPr lang="en-US" altLang="zh-CN" sz="2800" dirty="0">
                <a:solidFill>
                  <a:srgbClr val="C00000"/>
                </a:solidFill>
              </a:rPr>
              <a:t>Find 1st 1</a:t>
            </a:r>
            <a:endParaRPr lang="zh-CN" altLang="en-US" sz="2800" dirty="0">
              <a:solidFill>
                <a:srgbClr val="C00000"/>
              </a:solidFill>
            </a:endParaRPr>
          </a:p>
        </p:txBody>
      </p:sp>
      <p:cxnSp>
        <p:nvCxnSpPr>
          <p:cNvPr id="27" name="直接箭头连接符 26"/>
          <p:cNvCxnSpPr>
            <a:stCxn id="78" idx="0"/>
            <a:endCxn id="201" idx="2"/>
          </p:cNvCxnSpPr>
          <p:nvPr/>
        </p:nvCxnSpPr>
        <p:spPr>
          <a:xfrm flipV="1">
            <a:off x="3937110" y="2909530"/>
            <a:ext cx="0" cy="287328"/>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8062206" y="1314967"/>
            <a:ext cx="1719035" cy="523220"/>
          </a:xfrm>
          <a:prstGeom prst="rect">
            <a:avLst/>
          </a:prstGeom>
          <a:noFill/>
        </p:spPr>
        <p:txBody>
          <a:bodyPr wrap="square" rtlCol="0">
            <a:spAutoFit/>
          </a:bodyPr>
          <a:lstStyle/>
          <a:p>
            <a:r>
              <a:rPr lang="en-US" altLang="zh-CN" sz="2800" b="1" dirty="0"/>
              <a:t>0~73 </a:t>
            </a:r>
            <a:r>
              <a:rPr lang="zh-CN" altLang="en-US" sz="2800" b="1" dirty="0"/>
              <a:t>→ </a:t>
            </a:r>
            <a:r>
              <a:rPr lang="en-US" altLang="zh-CN" sz="2800" b="1" dirty="0"/>
              <a:t>A</a:t>
            </a:r>
            <a:endParaRPr lang="zh-CN" altLang="en-US" sz="2800" b="1" dirty="0"/>
          </a:p>
        </p:txBody>
      </p:sp>
      <p:sp>
        <p:nvSpPr>
          <p:cNvPr id="44" name="右箭头 43"/>
          <p:cNvSpPr/>
          <p:nvPr/>
        </p:nvSpPr>
        <p:spPr>
          <a:xfrm>
            <a:off x="6734014" y="1395973"/>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55158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200" name="文本框 199">
            <a:extLst>
              <a:ext uri="{FF2B5EF4-FFF2-40B4-BE49-F238E27FC236}">
                <a16:creationId xmlns:a16="http://schemas.microsoft.com/office/drawing/2014/main" id="{B5328043-3CCB-4DA1-9D3A-2BE024D615D0}"/>
              </a:ext>
            </a:extLst>
          </p:cNvPr>
          <p:cNvSpPr txBox="1"/>
          <p:nvPr/>
        </p:nvSpPr>
        <p:spPr>
          <a:xfrm>
            <a:off x="3808400" y="1807649"/>
            <a:ext cx="3162356" cy="523220"/>
          </a:xfrm>
          <a:prstGeom prst="rect">
            <a:avLst/>
          </a:prstGeom>
          <a:noFill/>
        </p:spPr>
        <p:txBody>
          <a:bodyPr wrap="square" rtlCol="0">
            <a:spAutoFit/>
          </a:bodyPr>
          <a:lstStyle/>
          <a:p>
            <a:pPr algn="ctr"/>
            <a:r>
              <a:rPr lang="en-US" altLang="zh-CN" sz="2800" b="1" dirty="0"/>
              <a:t>Bit vector of data</a:t>
            </a:r>
            <a:endParaRPr lang="zh-CN" altLang="en-US" sz="2800" b="1" dirty="0"/>
          </a:p>
        </p:txBody>
      </p:sp>
      <p:grpSp>
        <p:nvGrpSpPr>
          <p:cNvPr id="17" name="组合 16"/>
          <p:cNvGrpSpPr/>
          <p:nvPr/>
        </p:nvGrpSpPr>
        <p:grpSpPr>
          <a:xfrm>
            <a:off x="2966415" y="2447865"/>
            <a:ext cx="5195589" cy="461665"/>
            <a:chOff x="4746447" y="2417616"/>
            <a:chExt cx="4748040" cy="461665"/>
          </a:xfrm>
        </p:grpSpPr>
        <p:grpSp>
          <p:nvGrpSpPr>
            <p:cNvPr id="12" name="组合 11"/>
            <p:cNvGrpSpPr/>
            <p:nvPr/>
          </p:nvGrpSpPr>
          <p:grpSpPr>
            <a:xfrm>
              <a:off x="4746447" y="2417616"/>
              <a:ext cx="2374020" cy="461665"/>
              <a:chOff x="4746447" y="2417616"/>
              <a:chExt cx="1853278" cy="461665"/>
            </a:xfrm>
          </p:grpSpPr>
          <p:sp>
            <p:nvSpPr>
              <p:cNvPr id="193" name="矩形 19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1" name="矩形 200">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2" name="矩形 201">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3" name="矩形 202">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grpSp>
        <p:grpSp>
          <p:nvGrpSpPr>
            <p:cNvPr id="206" name="组合 205"/>
            <p:cNvGrpSpPr/>
            <p:nvPr/>
          </p:nvGrpSpPr>
          <p:grpSpPr>
            <a:xfrm>
              <a:off x="7120467" y="2417616"/>
              <a:ext cx="2374020" cy="461665"/>
              <a:chOff x="4746447" y="2417616"/>
              <a:chExt cx="1853278" cy="461665"/>
            </a:xfrm>
          </p:grpSpPr>
          <p:sp>
            <p:nvSpPr>
              <p:cNvPr id="207" name="矩形 20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8" name="矩形 20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9" name="矩形 20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0" name="矩形 20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6" name="文本框 5"/>
          <p:cNvSpPr txBox="1"/>
          <p:nvPr/>
        </p:nvSpPr>
        <p:spPr>
          <a:xfrm>
            <a:off x="899853" y="1356228"/>
            <a:ext cx="6362299" cy="523220"/>
          </a:xfrm>
          <a:prstGeom prst="rect">
            <a:avLst/>
          </a:prstGeom>
          <a:noFill/>
        </p:spPr>
        <p:txBody>
          <a:bodyPr wrap="square" rtlCol="0">
            <a:spAutoFit/>
          </a:bodyPr>
          <a:lstStyle/>
          <a:p>
            <a:r>
              <a:rPr lang="en-US" altLang="zh-CN" sz="2800" b="1" dirty="0"/>
              <a:t>Task:		Collect tags with data </a:t>
            </a:r>
            <a:r>
              <a:rPr lang="zh-CN" altLang="en-US" sz="2800" b="1" dirty="0"/>
              <a:t>≤</a:t>
            </a:r>
            <a:r>
              <a:rPr lang="en-US" altLang="zh-CN" sz="2800" b="1" dirty="0"/>
              <a:t> 73  </a:t>
            </a:r>
            <a:endParaRPr lang="zh-CN" altLang="en-US" sz="2800" b="1" dirty="0"/>
          </a:p>
        </p:txBody>
      </p:sp>
      <p:sp>
        <p:nvSpPr>
          <p:cNvPr id="53" name="文本框 52"/>
          <p:cNvSpPr txBox="1"/>
          <p:nvPr/>
        </p:nvSpPr>
        <p:spPr>
          <a:xfrm>
            <a:off x="899852" y="1855465"/>
            <a:ext cx="6362299" cy="523220"/>
          </a:xfrm>
          <a:prstGeom prst="rect">
            <a:avLst/>
          </a:prstGeom>
          <a:noFill/>
        </p:spPr>
        <p:txBody>
          <a:bodyPr wrap="square" rtlCol="0">
            <a:spAutoFit/>
          </a:bodyPr>
          <a:lstStyle/>
          <a:p>
            <a:r>
              <a:rPr lang="en-US" altLang="zh-CN" sz="2800" b="1" dirty="0"/>
              <a:t>Solution:   </a:t>
            </a:r>
            <a:endParaRPr lang="zh-CN" altLang="en-US" sz="2800" b="1" dirty="0"/>
          </a:p>
        </p:txBody>
      </p:sp>
      <p:sp>
        <p:nvSpPr>
          <p:cNvPr id="7" name="矩形 6"/>
          <p:cNvSpPr/>
          <p:nvPr/>
        </p:nvSpPr>
        <p:spPr>
          <a:xfrm>
            <a:off x="8285973" y="2344995"/>
            <a:ext cx="1271502" cy="584775"/>
          </a:xfrm>
          <a:prstGeom prst="rect">
            <a:avLst/>
          </a:prstGeom>
        </p:spPr>
        <p:txBody>
          <a:bodyPr wrap="none">
            <a:spAutoFit/>
          </a:bodyPr>
          <a:lstStyle/>
          <a:p>
            <a:r>
              <a:rPr lang="en-US" altLang="zh-CN" sz="3200" b="1" dirty="0"/>
              <a:t>=   73  </a:t>
            </a:r>
            <a:endParaRPr lang="zh-CN" altLang="en-US" sz="3200" b="1" dirty="0"/>
          </a:p>
        </p:txBody>
      </p:sp>
      <p:sp>
        <p:nvSpPr>
          <p:cNvPr id="52" name="文本框 51"/>
          <p:cNvSpPr txBox="1"/>
          <p:nvPr/>
        </p:nvSpPr>
        <p:spPr>
          <a:xfrm>
            <a:off x="899852" y="4154848"/>
            <a:ext cx="5667097" cy="523220"/>
          </a:xfrm>
          <a:prstGeom prst="rect">
            <a:avLst/>
          </a:prstGeom>
          <a:solidFill>
            <a:schemeClr val="bg1"/>
          </a:solidFill>
        </p:spPr>
        <p:txBody>
          <a:bodyPr wrap="square" rtlCol="0">
            <a:spAutoFit/>
          </a:bodyPr>
          <a:lstStyle/>
          <a:p>
            <a:r>
              <a:rPr lang="zh-CN" altLang="en-US" sz="2800" b="1" dirty="0"/>
              <a:t>① </a:t>
            </a:r>
            <a:r>
              <a:rPr lang="en-US" altLang="zh-CN" sz="2800" b="1" dirty="0"/>
              <a:t>Flag = AB</a:t>
            </a:r>
            <a:r>
              <a:rPr lang="zh-CN" altLang="en-US" sz="2800" b="1" dirty="0"/>
              <a:t>：</a:t>
            </a:r>
            <a:r>
              <a:rPr lang="en-US" altLang="zh-CN" sz="2800" b="1" dirty="0"/>
              <a:t>S(2, 0, 3, 0, 2, “00”)</a:t>
            </a:r>
            <a:endParaRPr lang="zh-CN" altLang="en-US" sz="2800" b="1" dirty="0"/>
          </a:p>
        </p:txBody>
      </p:sp>
      <p:sp>
        <p:nvSpPr>
          <p:cNvPr id="55" name="文本框 54"/>
          <p:cNvSpPr txBox="1"/>
          <p:nvPr/>
        </p:nvSpPr>
        <p:spPr>
          <a:xfrm>
            <a:off x="899852" y="4761974"/>
            <a:ext cx="6206635" cy="523220"/>
          </a:xfrm>
          <a:prstGeom prst="rect">
            <a:avLst/>
          </a:prstGeom>
          <a:solidFill>
            <a:schemeClr val="bg1"/>
          </a:solidFill>
        </p:spPr>
        <p:txBody>
          <a:bodyPr wrap="square" rtlCol="0">
            <a:spAutoFit/>
          </a:bodyPr>
          <a:lstStyle/>
          <a:p>
            <a:r>
              <a:rPr lang="zh-CN" altLang="en-US" sz="2800" b="1" dirty="0"/>
              <a:t>② </a:t>
            </a:r>
            <a:r>
              <a:rPr lang="en-US" altLang="zh-CN" sz="2800" b="1" dirty="0"/>
              <a:t>Flag = A-</a:t>
            </a:r>
            <a:r>
              <a:rPr lang="zh-CN" altLang="en-US" sz="2800" b="1" dirty="0"/>
              <a:t>：</a:t>
            </a:r>
            <a:r>
              <a:rPr lang="en-US" altLang="zh-CN" sz="2800" b="1" dirty="0"/>
              <a:t>S(2, 1, 3, 0, 5, “01000”)</a:t>
            </a:r>
            <a:endParaRPr lang="zh-CN" altLang="en-US" sz="2800" b="1" dirty="0"/>
          </a:p>
        </p:txBody>
      </p:sp>
      <p:sp>
        <p:nvSpPr>
          <p:cNvPr id="10" name="文本框 9"/>
          <p:cNvSpPr txBox="1"/>
          <p:nvPr/>
        </p:nvSpPr>
        <p:spPr>
          <a:xfrm>
            <a:off x="9258986" y="2324755"/>
            <a:ext cx="3249563" cy="584775"/>
          </a:xfrm>
          <a:prstGeom prst="rect">
            <a:avLst/>
          </a:prstGeom>
          <a:noFill/>
        </p:spPr>
        <p:txBody>
          <a:bodyPr wrap="square" rtlCol="0">
            <a:spAutoFit/>
          </a:bodyPr>
          <a:lstStyle/>
          <a:p>
            <a:r>
              <a:rPr lang="en-US" altLang="zh-CN" sz="3200" b="1" dirty="0"/>
              <a:t>(Right </a:t>
            </a:r>
            <a:r>
              <a:rPr lang="en-US" altLang="zh-CN" sz="3200" b="1" dirty="0" err="1"/>
              <a:t>boundry</a:t>
            </a:r>
            <a:r>
              <a:rPr lang="en-US" altLang="zh-CN" sz="3200" b="1" dirty="0"/>
              <a:t>) </a:t>
            </a:r>
            <a:endParaRPr lang="zh-CN" altLang="en-US" sz="3200" b="1" dirty="0"/>
          </a:p>
        </p:txBody>
      </p:sp>
      <p:sp>
        <p:nvSpPr>
          <p:cNvPr id="59" name="文本框 58"/>
          <p:cNvSpPr txBox="1"/>
          <p:nvPr/>
        </p:nvSpPr>
        <p:spPr>
          <a:xfrm>
            <a:off x="899852" y="3562448"/>
            <a:ext cx="6362299" cy="523220"/>
          </a:xfrm>
          <a:prstGeom prst="rect">
            <a:avLst/>
          </a:prstGeom>
          <a:noFill/>
        </p:spPr>
        <p:txBody>
          <a:bodyPr wrap="square" rtlCol="0">
            <a:spAutoFit/>
          </a:bodyPr>
          <a:lstStyle/>
          <a:p>
            <a:r>
              <a:rPr lang="en-US" altLang="zh-CN" sz="2800" b="1" dirty="0"/>
              <a:t>Commands:   </a:t>
            </a:r>
            <a:endParaRPr lang="zh-CN" altLang="en-US" sz="2800" b="1" dirty="0"/>
          </a:p>
        </p:txBody>
      </p:sp>
      <p:sp>
        <p:nvSpPr>
          <p:cNvPr id="11" name="文本框 10"/>
          <p:cNvSpPr txBox="1"/>
          <p:nvPr/>
        </p:nvSpPr>
        <p:spPr>
          <a:xfrm>
            <a:off x="6734016" y="4113533"/>
            <a:ext cx="5318852" cy="523220"/>
          </a:xfrm>
          <a:prstGeom prst="rect">
            <a:avLst/>
          </a:prstGeom>
          <a:noFill/>
        </p:spPr>
        <p:txBody>
          <a:bodyPr wrap="square" rtlCol="0">
            <a:spAutoFit/>
          </a:bodyPr>
          <a:lstStyle/>
          <a:p>
            <a:r>
              <a:rPr lang="en-US" altLang="zh-CN" sz="2800" b="1" dirty="0">
                <a:solidFill>
                  <a:srgbClr val="FF0000"/>
                </a:solidFill>
              </a:rPr>
              <a:t>00</a:t>
            </a:r>
            <a:r>
              <a:rPr lang="en-US" altLang="zh-CN" sz="2800" b="1" dirty="0"/>
              <a:t>000000</a:t>
            </a:r>
            <a:r>
              <a:rPr lang="en-US" altLang="zh-CN" sz="2800" b="1" baseline="-25000" dirty="0"/>
              <a:t>2</a:t>
            </a:r>
            <a:r>
              <a:rPr lang="en-US" altLang="zh-CN" sz="2800" b="1" dirty="0"/>
              <a:t>(0)~</a:t>
            </a:r>
            <a:r>
              <a:rPr lang="en-US" altLang="zh-CN" sz="2800" b="1" dirty="0">
                <a:solidFill>
                  <a:srgbClr val="FF0000"/>
                </a:solidFill>
              </a:rPr>
              <a:t>00</a:t>
            </a:r>
            <a:r>
              <a:rPr lang="en-US" altLang="zh-CN" sz="2800" b="1" dirty="0"/>
              <a:t>111111</a:t>
            </a:r>
            <a:r>
              <a:rPr lang="en-US" altLang="zh-CN" sz="2800" b="1" baseline="-25000" dirty="0"/>
              <a:t>2</a:t>
            </a:r>
            <a:r>
              <a:rPr lang="en-US" altLang="zh-CN" sz="2800" b="1" dirty="0"/>
              <a:t>(63) </a:t>
            </a:r>
            <a:r>
              <a:rPr lang="zh-CN" altLang="en-US" sz="2800" b="1" dirty="0"/>
              <a:t>→ </a:t>
            </a:r>
            <a:r>
              <a:rPr lang="en-US" altLang="zh-CN" sz="2800" b="1" dirty="0"/>
              <a:t>A</a:t>
            </a:r>
            <a:endParaRPr lang="zh-CN" altLang="en-US" sz="2800" b="1" dirty="0"/>
          </a:p>
        </p:txBody>
      </p:sp>
      <p:sp>
        <p:nvSpPr>
          <p:cNvPr id="62" name="文本框 61"/>
          <p:cNvSpPr txBox="1"/>
          <p:nvPr/>
        </p:nvSpPr>
        <p:spPr>
          <a:xfrm>
            <a:off x="6734015" y="4713556"/>
            <a:ext cx="5537793" cy="523220"/>
          </a:xfrm>
          <a:prstGeom prst="rect">
            <a:avLst/>
          </a:prstGeom>
          <a:noFill/>
        </p:spPr>
        <p:txBody>
          <a:bodyPr wrap="square" rtlCol="0">
            <a:spAutoFit/>
          </a:bodyPr>
          <a:lstStyle/>
          <a:p>
            <a:r>
              <a:rPr lang="en-US" altLang="zh-CN" sz="2800" b="1" dirty="0">
                <a:solidFill>
                  <a:srgbClr val="FF0000"/>
                </a:solidFill>
              </a:rPr>
              <a:t>01000</a:t>
            </a:r>
            <a:r>
              <a:rPr lang="en-US" altLang="zh-CN" sz="2800" b="1" dirty="0"/>
              <a:t>000</a:t>
            </a:r>
            <a:r>
              <a:rPr lang="en-US" altLang="zh-CN" sz="2800" b="1" baseline="-25000" dirty="0"/>
              <a:t>2</a:t>
            </a:r>
            <a:r>
              <a:rPr lang="en-US" altLang="zh-CN" sz="2800" b="1" dirty="0"/>
              <a:t>(64)~</a:t>
            </a:r>
            <a:r>
              <a:rPr lang="en-US" altLang="zh-CN" sz="2800" b="1" dirty="0">
                <a:solidFill>
                  <a:srgbClr val="FF0000"/>
                </a:solidFill>
              </a:rPr>
              <a:t>01000</a:t>
            </a:r>
            <a:r>
              <a:rPr lang="en-US" altLang="zh-CN" sz="2800" b="1" dirty="0"/>
              <a:t>111</a:t>
            </a:r>
            <a:r>
              <a:rPr lang="en-US" altLang="zh-CN" sz="2800" b="1" baseline="-25000" dirty="0"/>
              <a:t>2</a:t>
            </a:r>
            <a:r>
              <a:rPr lang="en-US" altLang="zh-CN" sz="2800" b="1" dirty="0"/>
              <a:t>(71) </a:t>
            </a:r>
            <a:r>
              <a:rPr lang="zh-CN" altLang="en-US" sz="2800" b="1" dirty="0"/>
              <a:t>→ </a:t>
            </a:r>
            <a:r>
              <a:rPr lang="en-US" altLang="zh-CN" sz="2800" b="1" dirty="0"/>
              <a:t>A</a:t>
            </a:r>
            <a:endParaRPr lang="zh-CN" altLang="en-US" sz="2800" b="1" dirty="0"/>
          </a:p>
        </p:txBody>
      </p:sp>
      <p:sp>
        <p:nvSpPr>
          <p:cNvPr id="69" name="文本框 68"/>
          <p:cNvSpPr txBox="1"/>
          <p:nvPr/>
        </p:nvSpPr>
        <p:spPr>
          <a:xfrm>
            <a:off x="866168" y="3114647"/>
            <a:ext cx="2100247" cy="523220"/>
          </a:xfrm>
          <a:prstGeom prst="rect">
            <a:avLst/>
          </a:prstGeom>
          <a:noFill/>
        </p:spPr>
        <p:txBody>
          <a:bodyPr wrap="square" rtlCol="0">
            <a:spAutoFit/>
          </a:bodyPr>
          <a:lstStyle/>
          <a:p>
            <a:r>
              <a:rPr lang="en-US" altLang="zh-CN" sz="2800" b="1" dirty="0"/>
              <a:t>Mask String:   </a:t>
            </a:r>
            <a:endParaRPr lang="zh-CN" altLang="en-US" sz="2800" b="1" dirty="0"/>
          </a:p>
        </p:txBody>
      </p:sp>
      <p:grpSp>
        <p:nvGrpSpPr>
          <p:cNvPr id="70" name="组合 69"/>
          <p:cNvGrpSpPr/>
          <p:nvPr/>
        </p:nvGrpSpPr>
        <p:grpSpPr>
          <a:xfrm>
            <a:off x="2966415" y="3196858"/>
            <a:ext cx="5195589" cy="461665"/>
            <a:chOff x="4746447" y="2417616"/>
            <a:chExt cx="4748040" cy="461665"/>
          </a:xfrm>
        </p:grpSpPr>
        <p:grpSp>
          <p:nvGrpSpPr>
            <p:cNvPr id="71" name="组合 70"/>
            <p:cNvGrpSpPr/>
            <p:nvPr/>
          </p:nvGrpSpPr>
          <p:grpSpPr>
            <a:xfrm>
              <a:off x="4746447" y="2417616"/>
              <a:ext cx="2374020" cy="461665"/>
              <a:chOff x="4746447" y="2417616"/>
              <a:chExt cx="1853278" cy="461665"/>
            </a:xfrm>
          </p:grpSpPr>
          <p:sp>
            <p:nvSpPr>
              <p:cNvPr id="77" name="矩形 7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grpSp>
        <p:grpSp>
          <p:nvGrpSpPr>
            <p:cNvPr id="72" name="组合 71"/>
            <p:cNvGrpSpPr/>
            <p:nvPr/>
          </p:nvGrpSpPr>
          <p:grpSpPr>
            <a:xfrm>
              <a:off x="7120467" y="2417616"/>
              <a:ext cx="2374020" cy="461665"/>
              <a:chOff x="4746447" y="2417616"/>
              <a:chExt cx="1853278" cy="461665"/>
            </a:xfrm>
          </p:grpSpPr>
          <p:sp>
            <p:nvSpPr>
              <p:cNvPr id="74" name="矩形 73">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5" name="矩形 74">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6" name="矩形 75">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73" name="矩形 7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grpSp>
      </p:grpSp>
      <p:sp>
        <p:nvSpPr>
          <p:cNvPr id="25" name="文本框 24"/>
          <p:cNvSpPr txBox="1"/>
          <p:nvPr/>
        </p:nvSpPr>
        <p:spPr>
          <a:xfrm>
            <a:off x="9023316" y="3166080"/>
            <a:ext cx="2565462" cy="523220"/>
          </a:xfrm>
          <a:prstGeom prst="rect">
            <a:avLst/>
          </a:prstGeom>
          <a:noFill/>
        </p:spPr>
        <p:txBody>
          <a:bodyPr wrap="square" rtlCol="0">
            <a:spAutoFit/>
          </a:bodyPr>
          <a:lstStyle/>
          <a:p>
            <a:r>
              <a:rPr lang="en-US" altLang="zh-CN" sz="2800" dirty="0">
                <a:solidFill>
                  <a:srgbClr val="C00000"/>
                </a:solidFill>
              </a:rPr>
              <a:t>Find 2nd 1</a:t>
            </a:r>
            <a:endParaRPr lang="zh-CN" altLang="en-US" sz="2800" dirty="0">
              <a:solidFill>
                <a:srgbClr val="C00000"/>
              </a:solidFill>
            </a:endParaRPr>
          </a:p>
        </p:txBody>
      </p:sp>
      <p:cxnSp>
        <p:nvCxnSpPr>
          <p:cNvPr id="57" name="直接箭头连接符 56"/>
          <p:cNvCxnSpPr>
            <a:stCxn id="73" idx="0"/>
            <a:endCxn id="207" idx="2"/>
          </p:cNvCxnSpPr>
          <p:nvPr/>
        </p:nvCxnSpPr>
        <p:spPr>
          <a:xfrm flipV="1">
            <a:off x="5887775" y="2909530"/>
            <a:ext cx="0" cy="287328"/>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8062206" y="1314967"/>
            <a:ext cx="1719035" cy="523220"/>
          </a:xfrm>
          <a:prstGeom prst="rect">
            <a:avLst/>
          </a:prstGeom>
          <a:noFill/>
        </p:spPr>
        <p:txBody>
          <a:bodyPr wrap="square" rtlCol="0">
            <a:spAutoFit/>
          </a:bodyPr>
          <a:lstStyle/>
          <a:p>
            <a:r>
              <a:rPr lang="en-US" altLang="zh-CN" sz="2800" b="1" dirty="0"/>
              <a:t>0~73 </a:t>
            </a:r>
            <a:r>
              <a:rPr lang="zh-CN" altLang="en-US" sz="2800" b="1" dirty="0"/>
              <a:t>→ </a:t>
            </a:r>
            <a:r>
              <a:rPr lang="en-US" altLang="zh-CN" sz="2800" b="1" dirty="0"/>
              <a:t>A</a:t>
            </a:r>
            <a:endParaRPr lang="zh-CN" altLang="en-US" sz="2800" b="1" dirty="0"/>
          </a:p>
        </p:txBody>
      </p:sp>
      <p:sp>
        <p:nvSpPr>
          <p:cNvPr id="45" name="右箭头 44"/>
          <p:cNvSpPr/>
          <p:nvPr/>
        </p:nvSpPr>
        <p:spPr>
          <a:xfrm>
            <a:off x="6734014" y="1395973"/>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251340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200" name="文本框 199">
            <a:extLst>
              <a:ext uri="{FF2B5EF4-FFF2-40B4-BE49-F238E27FC236}">
                <a16:creationId xmlns:a16="http://schemas.microsoft.com/office/drawing/2014/main" id="{B5328043-3CCB-4DA1-9D3A-2BE024D615D0}"/>
              </a:ext>
            </a:extLst>
          </p:cNvPr>
          <p:cNvSpPr txBox="1"/>
          <p:nvPr/>
        </p:nvSpPr>
        <p:spPr>
          <a:xfrm>
            <a:off x="3808400" y="1807649"/>
            <a:ext cx="3162356" cy="523220"/>
          </a:xfrm>
          <a:prstGeom prst="rect">
            <a:avLst/>
          </a:prstGeom>
          <a:noFill/>
        </p:spPr>
        <p:txBody>
          <a:bodyPr wrap="square" rtlCol="0">
            <a:spAutoFit/>
          </a:bodyPr>
          <a:lstStyle/>
          <a:p>
            <a:pPr algn="ctr"/>
            <a:r>
              <a:rPr lang="en-US" altLang="zh-CN" sz="2800" b="1" dirty="0"/>
              <a:t>Bit vector of data</a:t>
            </a:r>
            <a:endParaRPr lang="zh-CN" altLang="en-US" sz="2800" b="1" dirty="0"/>
          </a:p>
        </p:txBody>
      </p:sp>
      <p:grpSp>
        <p:nvGrpSpPr>
          <p:cNvPr id="17" name="组合 16"/>
          <p:cNvGrpSpPr/>
          <p:nvPr/>
        </p:nvGrpSpPr>
        <p:grpSpPr>
          <a:xfrm>
            <a:off x="2966415" y="2447865"/>
            <a:ext cx="5195589" cy="461665"/>
            <a:chOff x="4746447" y="2417616"/>
            <a:chExt cx="4748040" cy="461665"/>
          </a:xfrm>
        </p:grpSpPr>
        <p:grpSp>
          <p:nvGrpSpPr>
            <p:cNvPr id="12" name="组合 11"/>
            <p:cNvGrpSpPr/>
            <p:nvPr/>
          </p:nvGrpSpPr>
          <p:grpSpPr>
            <a:xfrm>
              <a:off x="4746447" y="2417616"/>
              <a:ext cx="2374020" cy="461665"/>
              <a:chOff x="4746447" y="2417616"/>
              <a:chExt cx="1853278" cy="461665"/>
            </a:xfrm>
          </p:grpSpPr>
          <p:sp>
            <p:nvSpPr>
              <p:cNvPr id="193" name="矩形 19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1" name="矩形 200">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2" name="矩形 201">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3" name="矩形 202">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grpSp>
        <p:grpSp>
          <p:nvGrpSpPr>
            <p:cNvPr id="206" name="组合 205"/>
            <p:cNvGrpSpPr/>
            <p:nvPr/>
          </p:nvGrpSpPr>
          <p:grpSpPr>
            <a:xfrm>
              <a:off x="7120467" y="2417616"/>
              <a:ext cx="2374020" cy="461665"/>
              <a:chOff x="4746447" y="2417616"/>
              <a:chExt cx="1853278" cy="461665"/>
            </a:xfrm>
          </p:grpSpPr>
          <p:sp>
            <p:nvSpPr>
              <p:cNvPr id="207" name="矩形 20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8" name="矩形 20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9" name="矩形 20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0" name="矩形 20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6" name="文本框 5"/>
          <p:cNvSpPr txBox="1"/>
          <p:nvPr/>
        </p:nvSpPr>
        <p:spPr>
          <a:xfrm>
            <a:off x="899853" y="1356228"/>
            <a:ext cx="6362299" cy="523220"/>
          </a:xfrm>
          <a:prstGeom prst="rect">
            <a:avLst/>
          </a:prstGeom>
          <a:noFill/>
        </p:spPr>
        <p:txBody>
          <a:bodyPr wrap="square" rtlCol="0">
            <a:spAutoFit/>
          </a:bodyPr>
          <a:lstStyle/>
          <a:p>
            <a:r>
              <a:rPr lang="en-US" altLang="zh-CN" sz="2800" b="1" dirty="0"/>
              <a:t>Task:		Collect tags with data </a:t>
            </a:r>
            <a:r>
              <a:rPr lang="zh-CN" altLang="en-US" sz="2800" b="1" dirty="0"/>
              <a:t>≤</a:t>
            </a:r>
            <a:r>
              <a:rPr lang="en-US" altLang="zh-CN" sz="2800" b="1" dirty="0"/>
              <a:t> 73  </a:t>
            </a:r>
            <a:endParaRPr lang="zh-CN" altLang="en-US" sz="2800" b="1" dirty="0"/>
          </a:p>
        </p:txBody>
      </p:sp>
      <p:sp>
        <p:nvSpPr>
          <p:cNvPr id="53" name="文本框 52"/>
          <p:cNvSpPr txBox="1"/>
          <p:nvPr/>
        </p:nvSpPr>
        <p:spPr>
          <a:xfrm>
            <a:off x="899852" y="1855465"/>
            <a:ext cx="6362299" cy="523220"/>
          </a:xfrm>
          <a:prstGeom prst="rect">
            <a:avLst/>
          </a:prstGeom>
          <a:noFill/>
        </p:spPr>
        <p:txBody>
          <a:bodyPr wrap="square" rtlCol="0">
            <a:spAutoFit/>
          </a:bodyPr>
          <a:lstStyle/>
          <a:p>
            <a:r>
              <a:rPr lang="en-US" altLang="zh-CN" sz="2800" b="1" dirty="0"/>
              <a:t>Solution:   </a:t>
            </a:r>
            <a:endParaRPr lang="zh-CN" altLang="en-US" sz="2800" b="1" dirty="0"/>
          </a:p>
        </p:txBody>
      </p:sp>
      <p:sp>
        <p:nvSpPr>
          <p:cNvPr id="7" name="矩形 6"/>
          <p:cNvSpPr/>
          <p:nvPr/>
        </p:nvSpPr>
        <p:spPr>
          <a:xfrm>
            <a:off x="8285973" y="2344995"/>
            <a:ext cx="1271502" cy="584775"/>
          </a:xfrm>
          <a:prstGeom prst="rect">
            <a:avLst/>
          </a:prstGeom>
        </p:spPr>
        <p:txBody>
          <a:bodyPr wrap="none">
            <a:spAutoFit/>
          </a:bodyPr>
          <a:lstStyle/>
          <a:p>
            <a:r>
              <a:rPr lang="en-US" altLang="zh-CN" sz="3200" b="1" dirty="0"/>
              <a:t>=   73  </a:t>
            </a:r>
            <a:endParaRPr lang="zh-CN" altLang="en-US" sz="3200" b="1" dirty="0"/>
          </a:p>
        </p:txBody>
      </p:sp>
      <p:sp>
        <p:nvSpPr>
          <p:cNvPr id="52" name="文本框 51"/>
          <p:cNvSpPr txBox="1"/>
          <p:nvPr/>
        </p:nvSpPr>
        <p:spPr>
          <a:xfrm>
            <a:off x="899852" y="4154848"/>
            <a:ext cx="5667097" cy="523220"/>
          </a:xfrm>
          <a:prstGeom prst="rect">
            <a:avLst/>
          </a:prstGeom>
          <a:solidFill>
            <a:schemeClr val="bg1"/>
          </a:solidFill>
        </p:spPr>
        <p:txBody>
          <a:bodyPr wrap="square" rtlCol="0">
            <a:spAutoFit/>
          </a:bodyPr>
          <a:lstStyle/>
          <a:p>
            <a:r>
              <a:rPr lang="zh-CN" altLang="en-US" sz="2800" b="1" dirty="0"/>
              <a:t>① </a:t>
            </a:r>
            <a:r>
              <a:rPr lang="en-US" altLang="zh-CN" sz="2800" b="1" dirty="0"/>
              <a:t>Flag = AB</a:t>
            </a:r>
            <a:r>
              <a:rPr lang="zh-CN" altLang="en-US" sz="2800" b="1" dirty="0"/>
              <a:t>：</a:t>
            </a:r>
            <a:r>
              <a:rPr lang="en-US" altLang="zh-CN" sz="2800" b="1" dirty="0"/>
              <a:t>S(2, 0, 3, 0, 2, “00”)</a:t>
            </a:r>
            <a:endParaRPr lang="zh-CN" altLang="en-US" sz="2800" b="1" dirty="0"/>
          </a:p>
        </p:txBody>
      </p:sp>
      <p:sp>
        <p:nvSpPr>
          <p:cNvPr id="55" name="文本框 54"/>
          <p:cNvSpPr txBox="1"/>
          <p:nvPr/>
        </p:nvSpPr>
        <p:spPr>
          <a:xfrm>
            <a:off x="899852" y="4761974"/>
            <a:ext cx="6206635" cy="523220"/>
          </a:xfrm>
          <a:prstGeom prst="rect">
            <a:avLst/>
          </a:prstGeom>
          <a:solidFill>
            <a:schemeClr val="bg1"/>
          </a:solidFill>
        </p:spPr>
        <p:txBody>
          <a:bodyPr wrap="square" rtlCol="0">
            <a:spAutoFit/>
          </a:bodyPr>
          <a:lstStyle/>
          <a:p>
            <a:r>
              <a:rPr lang="zh-CN" altLang="en-US" sz="2800" b="1" dirty="0"/>
              <a:t>② </a:t>
            </a:r>
            <a:r>
              <a:rPr lang="en-US" altLang="zh-CN" sz="2800" b="1" dirty="0"/>
              <a:t>Flag = A-</a:t>
            </a:r>
            <a:r>
              <a:rPr lang="zh-CN" altLang="en-US" sz="2800" b="1" dirty="0"/>
              <a:t>：</a:t>
            </a:r>
            <a:r>
              <a:rPr lang="en-US" altLang="zh-CN" sz="2800" b="1" dirty="0"/>
              <a:t>S(2, 1, 3, 0, 5, “01000”)</a:t>
            </a:r>
            <a:endParaRPr lang="zh-CN" altLang="en-US" sz="2800" b="1" dirty="0"/>
          </a:p>
        </p:txBody>
      </p:sp>
      <p:sp>
        <p:nvSpPr>
          <p:cNvPr id="56" name="文本框 55"/>
          <p:cNvSpPr txBox="1"/>
          <p:nvPr/>
        </p:nvSpPr>
        <p:spPr>
          <a:xfrm>
            <a:off x="899852" y="5369100"/>
            <a:ext cx="6361628" cy="523220"/>
          </a:xfrm>
          <a:prstGeom prst="rect">
            <a:avLst/>
          </a:prstGeom>
          <a:solidFill>
            <a:schemeClr val="bg1"/>
          </a:solidFill>
        </p:spPr>
        <p:txBody>
          <a:bodyPr wrap="square" rtlCol="0">
            <a:spAutoFit/>
          </a:bodyPr>
          <a:lstStyle/>
          <a:p>
            <a:r>
              <a:rPr lang="zh-CN" altLang="en-US" sz="2800" b="1" dirty="0"/>
              <a:t>③ </a:t>
            </a:r>
            <a:r>
              <a:rPr lang="en-US" altLang="zh-CN" sz="2800" b="1" dirty="0"/>
              <a:t>Flag = A-</a:t>
            </a:r>
            <a:r>
              <a:rPr lang="zh-CN" altLang="en-US" sz="2800" b="1" dirty="0"/>
              <a:t>：</a:t>
            </a:r>
            <a:r>
              <a:rPr lang="en-US" altLang="zh-CN" sz="2800" b="1" dirty="0"/>
              <a:t>S(2, 1, 3, 0, 7, “0100000”)</a:t>
            </a:r>
            <a:endParaRPr lang="zh-CN" altLang="en-US" sz="2800" b="1" dirty="0"/>
          </a:p>
        </p:txBody>
      </p:sp>
      <p:sp>
        <p:nvSpPr>
          <p:cNvPr id="10" name="文本框 9"/>
          <p:cNvSpPr txBox="1"/>
          <p:nvPr/>
        </p:nvSpPr>
        <p:spPr>
          <a:xfrm>
            <a:off x="9258986" y="2324755"/>
            <a:ext cx="3249563" cy="584775"/>
          </a:xfrm>
          <a:prstGeom prst="rect">
            <a:avLst/>
          </a:prstGeom>
          <a:noFill/>
        </p:spPr>
        <p:txBody>
          <a:bodyPr wrap="square" rtlCol="0">
            <a:spAutoFit/>
          </a:bodyPr>
          <a:lstStyle/>
          <a:p>
            <a:r>
              <a:rPr lang="en-US" altLang="zh-CN" sz="3200" b="1" dirty="0"/>
              <a:t>(Right </a:t>
            </a:r>
            <a:r>
              <a:rPr lang="en-US" altLang="zh-CN" sz="3200" b="1" dirty="0" err="1"/>
              <a:t>boundry</a:t>
            </a:r>
            <a:r>
              <a:rPr lang="en-US" altLang="zh-CN" sz="3200" b="1" dirty="0"/>
              <a:t>) </a:t>
            </a:r>
            <a:endParaRPr lang="zh-CN" altLang="en-US" sz="3200" b="1" dirty="0"/>
          </a:p>
        </p:txBody>
      </p:sp>
      <p:sp>
        <p:nvSpPr>
          <p:cNvPr id="59" name="文本框 58"/>
          <p:cNvSpPr txBox="1"/>
          <p:nvPr/>
        </p:nvSpPr>
        <p:spPr>
          <a:xfrm>
            <a:off x="899852" y="3562448"/>
            <a:ext cx="6362299" cy="523220"/>
          </a:xfrm>
          <a:prstGeom prst="rect">
            <a:avLst/>
          </a:prstGeom>
          <a:noFill/>
        </p:spPr>
        <p:txBody>
          <a:bodyPr wrap="square" rtlCol="0">
            <a:spAutoFit/>
          </a:bodyPr>
          <a:lstStyle/>
          <a:p>
            <a:r>
              <a:rPr lang="en-US" altLang="zh-CN" sz="2800" b="1" dirty="0"/>
              <a:t>Commands:   </a:t>
            </a:r>
            <a:endParaRPr lang="zh-CN" altLang="en-US" sz="2800" b="1" dirty="0"/>
          </a:p>
        </p:txBody>
      </p:sp>
      <p:sp>
        <p:nvSpPr>
          <p:cNvPr id="11" name="文本框 10"/>
          <p:cNvSpPr txBox="1"/>
          <p:nvPr/>
        </p:nvSpPr>
        <p:spPr>
          <a:xfrm>
            <a:off x="6734016" y="4113533"/>
            <a:ext cx="5318852" cy="523220"/>
          </a:xfrm>
          <a:prstGeom prst="rect">
            <a:avLst/>
          </a:prstGeom>
          <a:noFill/>
        </p:spPr>
        <p:txBody>
          <a:bodyPr wrap="square" rtlCol="0">
            <a:spAutoFit/>
          </a:bodyPr>
          <a:lstStyle/>
          <a:p>
            <a:r>
              <a:rPr lang="en-US" altLang="zh-CN" sz="2800" b="1" dirty="0">
                <a:solidFill>
                  <a:srgbClr val="FF0000"/>
                </a:solidFill>
              </a:rPr>
              <a:t>00</a:t>
            </a:r>
            <a:r>
              <a:rPr lang="en-US" altLang="zh-CN" sz="2800" b="1" dirty="0"/>
              <a:t>000000</a:t>
            </a:r>
            <a:r>
              <a:rPr lang="en-US" altLang="zh-CN" sz="2800" b="1" baseline="-25000" dirty="0"/>
              <a:t>2</a:t>
            </a:r>
            <a:r>
              <a:rPr lang="en-US" altLang="zh-CN" sz="2800" b="1" dirty="0"/>
              <a:t>(0)~</a:t>
            </a:r>
            <a:r>
              <a:rPr lang="en-US" altLang="zh-CN" sz="2800" b="1" dirty="0">
                <a:solidFill>
                  <a:srgbClr val="FF0000"/>
                </a:solidFill>
              </a:rPr>
              <a:t>00</a:t>
            </a:r>
            <a:r>
              <a:rPr lang="en-US" altLang="zh-CN" sz="2800" b="1" dirty="0"/>
              <a:t>111111</a:t>
            </a:r>
            <a:r>
              <a:rPr lang="en-US" altLang="zh-CN" sz="2800" b="1" baseline="-25000" dirty="0"/>
              <a:t>2</a:t>
            </a:r>
            <a:r>
              <a:rPr lang="en-US" altLang="zh-CN" sz="2800" b="1" dirty="0"/>
              <a:t>(63) </a:t>
            </a:r>
            <a:r>
              <a:rPr lang="zh-CN" altLang="en-US" sz="2800" b="1" dirty="0"/>
              <a:t>→ </a:t>
            </a:r>
            <a:r>
              <a:rPr lang="en-US" altLang="zh-CN" sz="2800" b="1" dirty="0"/>
              <a:t>A</a:t>
            </a:r>
            <a:endParaRPr lang="zh-CN" altLang="en-US" sz="2800" b="1" dirty="0"/>
          </a:p>
        </p:txBody>
      </p:sp>
      <p:sp>
        <p:nvSpPr>
          <p:cNvPr id="62" name="文本框 61"/>
          <p:cNvSpPr txBox="1"/>
          <p:nvPr/>
        </p:nvSpPr>
        <p:spPr>
          <a:xfrm>
            <a:off x="6734015" y="4713556"/>
            <a:ext cx="5537793" cy="523220"/>
          </a:xfrm>
          <a:prstGeom prst="rect">
            <a:avLst/>
          </a:prstGeom>
          <a:noFill/>
        </p:spPr>
        <p:txBody>
          <a:bodyPr wrap="square" rtlCol="0">
            <a:spAutoFit/>
          </a:bodyPr>
          <a:lstStyle/>
          <a:p>
            <a:r>
              <a:rPr lang="en-US" altLang="zh-CN" sz="2800" b="1" dirty="0">
                <a:solidFill>
                  <a:srgbClr val="FF0000"/>
                </a:solidFill>
              </a:rPr>
              <a:t>01000</a:t>
            </a:r>
            <a:r>
              <a:rPr lang="en-US" altLang="zh-CN" sz="2800" b="1" dirty="0"/>
              <a:t>000</a:t>
            </a:r>
            <a:r>
              <a:rPr lang="en-US" altLang="zh-CN" sz="2800" b="1" baseline="-25000" dirty="0"/>
              <a:t>2</a:t>
            </a:r>
            <a:r>
              <a:rPr lang="en-US" altLang="zh-CN" sz="2800" b="1" dirty="0"/>
              <a:t>(64)~</a:t>
            </a:r>
            <a:r>
              <a:rPr lang="en-US" altLang="zh-CN" sz="2800" b="1" dirty="0">
                <a:solidFill>
                  <a:srgbClr val="FF0000"/>
                </a:solidFill>
              </a:rPr>
              <a:t>01000</a:t>
            </a:r>
            <a:r>
              <a:rPr lang="en-US" altLang="zh-CN" sz="2800" b="1" dirty="0"/>
              <a:t>111</a:t>
            </a:r>
            <a:r>
              <a:rPr lang="en-US" altLang="zh-CN" sz="2800" b="1" baseline="-25000" dirty="0"/>
              <a:t>2</a:t>
            </a:r>
            <a:r>
              <a:rPr lang="en-US" altLang="zh-CN" sz="2800" b="1" dirty="0"/>
              <a:t>(71) </a:t>
            </a:r>
            <a:r>
              <a:rPr lang="zh-CN" altLang="en-US" sz="2800" b="1" dirty="0"/>
              <a:t>→ </a:t>
            </a:r>
            <a:r>
              <a:rPr lang="en-US" altLang="zh-CN" sz="2800" b="1" dirty="0"/>
              <a:t>A</a:t>
            </a:r>
            <a:endParaRPr lang="zh-CN" altLang="en-US" sz="2800" b="1" dirty="0"/>
          </a:p>
        </p:txBody>
      </p:sp>
      <p:sp>
        <p:nvSpPr>
          <p:cNvPr id="63" name="文本框 62"/>
          <p:cNvSpPr txBox="1"/>
          <p:nvPr/>
        </p:nvSpPr>
        <p:spPr>
          <a:xfrm>
            <a:off x="6734015" y="5341597"/>
            <a:ext cx="5537793" cy="523220"/>
          </a:xfrm>
          <a:prstGeom prst="rect">
            <a:avLst/>
          </a:prstGeom>
          <a:noFill/>
        </p:spPr>
        <p:txBody>
          <a:bodyPr wrap="square" rtlCol="0">
            <a:spAutoFit/>
          </a:bodyPr>
          <a:lstStyle/>
          <a:p>
            <a:r>
              <a:rPr lang="en-US" altLang="zh-CN" sz="2800" b="1" dirty="0">
                <a:solidFill>
                  <a:srgbClr val="FF0000"/>
                </a:solidFill>
              </a:rPr>
              <a:t>0100100</a:t>
            </a:r>
            <a:r>
              <a:rPr lang="en-US" altLang="zh-CN" sz="2800" b="1" dirty="0"/>
              <a:t>0</a:t>
            </a:r>
            <a:r>
              <a:rPr lang="en-US" altLang="zh-CN" sz="2800" b="1" baseline="-25000" dirty="0"/>
              <a:t>2</a:t>
            </a:r>
            <a:r>
              <a:rPr lang="en-US" altLang="zh-CN" sz="2800" b="1" dirty="0"/>
              <a:t>(72)~</a:t>
            </a:r>
            <a:r>
              <a:rPr lang="en-US" altLang="zh-CN" sz="2800" b="1" dirty="0">
                <a:solidFill>
                  <a:srgbClr val="FF0000"/>
                </a:solidFill>
              </a:rPr>
              <a:t>0100100</a:t>
            </a:r>
            <a:r>
              <a:rPr lang="en-US" altLang="zh-CN" sz="2800" b="1" dirty="0"/>
              <a:t>1</a:t>
            </a:r>
            <a:r>
              <a:rPr lang="en-US" altLang="zh-CN" sz="2800" b="1" baseline="-25000" dirty="0"/>
              <a:t>2</a:t>
            </a:r>
            <a:r>
              <a:rPr lang="en-US" altLang="zh-CN" sz="2800" b="1" dirty="0"/>
              <a:t>(73) </a:t>
            </a:r>
            <a:r>
              <a:rPr lang="zh-CN" altLang="en-US" sz="2800" b="1" dirty="0"/>
              <a:t>→ </a:t>
            </a:r>
            <a:r>
              <a:rPr lang="en-US" altLang="zh-CN" sz="2800" b="1" dirty="0"/>
              <a:t>A</a:t>
            </a:r>
            <a:endParaRPr lang="zh-CN" altLang="en-US" sz="2800" b="1" dirty="0"/>
          </a:p>
        </p:txBody>
      </p:sp>
      <p:sp>
        <p:nvSpPr>
          <p:cNvPr id="69" name="文本框 68"/>
          <p:cNvSpPr txBox="1"/>
          <p:nvPr/>
        </p:nvSpPr>
        <p:spPr>
          <a:xfrm>
            <a:off x="866168" y="3114647"/>
            <a:ext cx="2100247" cy="523220"/>
          </a:xfrm>
          <a:prstGeom prst="rect">
            <a:avLst/>
          </a:prstGeom>
          <a:noFill/>
        </p:spPr>
        <p:txBody>
          <a:bodyPr wrap="square" rtlCol="0">
            <a:spAutoFit/>
          </a:bodyPr>
          <a:lstStyle/>
          <a:p>
            <a:r>
              <a:rPr lang="en-US" altLang="zh-CN" sz="2800" b="1" dirty="0"/>
              <a:t>Mask String:   </a:t>
            </a:r>
            <a:endParaRPr lang="zh-CN" altLang="en-US" sz="2800" b="1" dirty="0"/>
          </a:p>
        </p:txBody>
      </p:sp>
      <p:grpSp>
        <p:nvGrpSpPr>
          <p:cNvPr id="70" name="组合 69"/>
          <p:cNvGrpSpPr/>
          <p:nvPr/>
        </p:nvGrpSpPr>
        <p:grpSpPr>
          <a:xfrm>
            <a:off x="2966415" y="3196858"/>
            <a:ext cx="5195589" cy="461665"/>
            <a:chOff x="4746447" y="2417616"/>
            <a:chExt cx="4748040" cy="461665"/>
          </a:xfrm>
        </p:grpSpPr>
        <p:grpSp>
          <p:nvGrpSpPr>
            <p:cNvPr id="71" name="组合 70"/>
            <p:cNvGrpSpPr/>
            <p:nvPr/>
          </p:nvGrpSpPr>
          <p:grpSpPr>
            <a:xfrm>
              <a:off x="4746447" y="2417616"/>
              <a:ext cx="2374020" cy="461665"/>
              <a:chOff x="4746447" y="2417616"/>
              <a:chExt cx="1853278" cy="461665"/>
            </a:xfrm>
          </p:grpSpPr>
          <p:sp>
            <p:nvSpPr>
              <p:cNvPr id="77" name="矩形 7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grpSp>
        <p:grpSp>
          <p:nvGrpSpPr>
            <p:cNvPr id="72" name="组合 71"/>
            <p:cNvGrpSpPr/>
            <p:nvPr/>
          </p:nvGrpSpPr>
          <p:grpSpPr>
            <a:xfrm>
              <a:off x="7120467" y="2417616"/>
              <a:ext cx="2374020" cy="461665"/>
              <a:chOff x="4746447" y="2417616"/>
              <a:chExt cx="1853278" cy="461665"/>
            </a:xfrm>
          </p:grpSpPr>
          <p:sp>
            <p:nvSpPr>
              <p:cNvPr id="73" name="矩形 7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4" name="矩形 73">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6" name="矩形 75">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41719C"/>
                    </a:solidFill>
                    <a:latin typeface="Arial" panose="020B0604020202020204" pitchFamily="34" charset="0"/>
                    <a:cs typeface="Arial" panose="020B0604020202020204" pitchFamily="34" charset="0"/>
                  </a:rPr>
                  <a:t>1</a:t>
                </a:r>
                <a:endParaRPr lang="zh-CN" altLang="en-US" sz="3200" dirty="0">
                  <a:solidFill>
                    <a:srgbClr val="41719C"/>
                  </a:solidFill>
                  <a:latin typeface="Arial" panose="020B0604020202020204" pitchFamily="34" charset="0"/>
                  <a:cs typeface="Arial" panose="020B0604020202020204" pitchFamily="34" charset="0"/>
                </a:endParaRPr>
              </a:p>
            </p:txBody>
          </p:sp>
          <p:sp>
            <p:nvSpPr>
              <p:cNvPr id="75" name="矩形 74">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grpSp>
      </p:grpSp>
      <p:sp>
        <p:nvSpPr>
          <p:cNvPr id="25" name="文本框 24"/>
          <p:cNvSpPr txBox="1"/>
          <p:nvPr/>
        </p:nvSpPr>
        <p:spPr>
          <a:xfrm>
            <a:off x="9023316" y="3166080"/>
            <a:ext cx="2565462" cy="523220"/>
          </a:xfrm>
          <a:prstGeom prst="rect">
            <a:avLst/>
          </a:prstGeom>
          <a:noFill/>
        </p:spPr>
        <p:txBody>
          <a:bodyPr wrap="square" rtlCol="0">
            <a:spAutoFit/>
          </a:bodyPr>
          <a:lstStyle/>
          <a:p>
            <a:r>
              <a:rPr lang="en-US" altLang="zh-CN" sz="2800" dirty="0">
                <a:solidFill>
                  <a:srgbClr val="C00000"/>
                </a:solidFill>
              </a:rPr>
              <a:t>Find 3rd 1</a:t>
            </a:r>
            <a:endParaRPr lang="zh-CN" altLang="en-US" sz="2800" dirty="0">
              <a:solidFill>
                <a:srgbClr val="C00000"/>
              </a:solidFill>
            </a:endParaRPr>
          </a:p>
        </p:txBody>
      </p:sp>
      <p:cxnSp>
        <p:nvCxnSpPr>
          <p:cNvPr id="57" name="直接箭头连接符 56"/>
          <p:cNvCxnSpPr>
            <a:stCxn id="76" idx="0"/>
            <a:endCxn id="210" idx="2"/>
          </p:cNvCxnSpPr>
          <p:nvPr/>
        </p:nvCxnSpPr>
        <p:spPr>
          <a:xfrm flipV="1">
            <a:off x="7838440" y="2909530"/>
            <a:ext cx="0" cy="287328"/>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右箭头 1"/>
          <p:cNvSpPr/>
          <p:nvPr/>
        </p:nvSpPr>
        <p:spPr>
          <a:xfrm>
            <a:off x="6734014" y="1395973"/>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062206" y="1314967"/>
            <a:ext cx="1719035" cy="523220"/>
          </a:xfrm>
          <a:prstGeom prst="rect">
            <a:avLst/>
          </a:prstGeom>
          <a:noFill/>
        </p:spPr>
        <p:txBody>
          <a:bodyPr wrap="square" rtlCol="0">
            <a:spAutoFit/>
          </a:bodyPr>
          <a:lstStyle/>
          <a:p>
            <a:r>
              <a:rPr lang="en-US" altLang="zh-CN" sz="2800" b="1" dirty="0"/>
              <a:t>0~73 </a:t>
            </a:r>
            <a:r>
              <a:rPr lang="zh-CN" altLang="en-US" sz="2800" b="1" dirty="0"/>
              <a:t>→ </a:t>
            </a:r>
            <a:r>
              <a:rPr lang="en-US" altLang="zh-CN" sz="2800" b="1" dirty="0"/>
              <a:t>A</a:t>
            </a:r>
            <a:endParaRPr lang="zh-CN" altLang="en-US" sz="2800" b="1" dirty="0"/>
          </a:p>
        </p:txBody>
      </p:sp>
    </p:spTree>
    <p:custDataLst>
      <p:tags r:id="rId1"/>
    </p:custDataLst>
    <p:extLst>
      <p:ext uri="{BB962C8B-B14F-4D97-AF65-F5344CB8AC3E}">
        <p14:creationId xmlns:p14="http://schemas.microsoft.com/office/powerpoint/2010/main" val="1208462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200" name="文本框 199">
            <a:extLst>
              <a:ext uri="{FF2B5EF4-FFF2-40B4-BE49-F238E27FC236}">
                <a16:creationId xmlns:a16="http://schemas.microsoft.com/office/drawing/2014/main" id="{B5328043-3CCB-4DA1-9D3A-2BE024D615D0}"/>
              </a:ext>
            </a:extLst>
          </p:cNvPr>
          <p:cNvSpPr txBox="1"/>
          <p:nvPr/>
        </p:nvSpPr>
        <p:spPr>
          <a:xfrm>
            <a:off x="3808400" y="1807649"/>
            <a:ext cx="3162356" cy="523220"/>
          </a:xfrm>
          <a:prstGeom prst="rect">
            <a:avLst/>
          </a:prstGeom>
          <a:noFill/>
        </p:spPr>
        <p:txBody>
          <a:bodyPr wrap="square" rtlCol="0">
            <a:spAutoFit/>
          </a:bodyPr>
          <a:lstStyle/>
          <a:p>
            <a:pPr algn="ctr"/>
            <a:r>
              <a:rPr lang="en-US" altLang="zh-CN" sz="2800" b="1" dirty="0"/>
              <a:t>Bit vector of data</a:t>
            </a:r>
            <a:endParaRPr lang="zh-CN" altLang="en-US" sz="2800" b="1" dirty="0"/>
          </a:p>
        </p:txBody>
      </p:sp>
      <p:grpSp>
        <p:nvGrpSpPr>
          <p:cNvPr id="17" name="组合 16"/>
          <p:cNvGrpSpPr/>
          <p:nvPr/>
        </p:nvGrpSpPr>
        <p:grpSpPr>
          <a:xfrm>
            <a:off x="2966415" y="2447865"/>
            <a:ext cx="5195589" cy="461665"/>
            <a:chOff x="4746447" y="2417616"/>
            <a:chExt cx="4748040" cy="461665"/>
          </a:xfrm>
        </p:grpSpPr>
        <p:grpSp>
          <p:nvGrpSpPr>
            <p:cNvPr id="12" name="组合 11"/>
            <p:cNvGrpSpPr/>
            <p:nvPr/>
          </p:nvGrpSpPr>
          <p:grpSpPr>
            <a:xfrm>
              <a:off x="4746447" y="2417616"/>
              <a:ext cx="2374020" cy="461665"/>
              <a:chOff x="4746447" y="2417616"/>
              <a:chExt cx="1853278" cy="461665"/>
            </a:xfrm>
          </p:grpSpPr>
          <p:sp>
            <p:nvSpPr>
              <p:cNvPr id="193" name="矩形 19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1" name="矩形 200">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2" name="矩形 201">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3" name="矩形 202">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grpSp>
        <p:grpSp>
          <p:nvGrpSpPr>
            <p:cNvPr id="206" name="组合 205"/>
            <p:cNvGrpSpPr/>
            <p:nvPr/>
          </p:nvGrpSpPr>
          <p:grpSpPr>
            <a:xfrm>
              <a:off x="7120467" y="2417616"/>
              <a:ext cx="2374020" cy="461665"/>
              <a:chOff x="4746447" y="2417616"/>
              <a:chExt cx="1853278" cy="461665"/>
            </a:xfrm>
          </p:grpSpPr>
          <p:sp>
            <p:nvSpPr>
              <p:cNvPr id="207" name="矩形 20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8" name="矩形 20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9" name="矩形 20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0" name="矩形 20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6" name="文本框 5"/>
          <p:cNvSpPr txBox="1"/>
          <p:nvPr/>
        </p:nvSpPr>
        <p:spPr>
          <a:xfrm>
            <a:off x="899853" y="1356228"/>
            <a:ext cx="6362299" cy="523220"/>
          </a:xfrm>
          <a:prstGeom prst="rect">
            <a:avLst/>
          </a:prstGeom>
          <a:noFill/>
        </p:spPr>
        <p:txBody>
          <a:bodyPr wrap="square" rtlCol="0">
            <a:spAutoFit/>
          </a:bodyPr>
          <a:lstStyle/>
          <a:p>
            <a:r>
              <a:rPr lang="en-US" altLang="zh-CN" sz="2800" b="1" dirty="0"/>
              <a:t>Task:		Collect tags with data </a:t>
            </a:r>
            <a:r>
              <a:rPr lang="zh-CN" altLang="en-US" sz="2800" b="1" dirty="0"/>
              <a:t>≤</a:t>
            </a:r>
            <a:r>
              <a:rPr lang="en-US" altLang="zh-CN" sz="2800" b="1" dirty="0"/>
              <a:t> 73  </a:t>
            </a:r>
            <a:endParaRPr lang="zh-CN" altLang="en-US" sz="2800" b="1" dirty="0"/>
          </a:p>
        </p:txBody>
      </p:sp>
      <p:sp>
        <p:nvSpPr>
          <p:cNvPr id="53" name="文本框 52"/>
          <p:cNvSpPr txBox="1"/>
          <p:nvPr/>
        </p:nvSpPr>
        <p:spPr>
          <a:xfrm>
            <a:off x="899852" y="1855465"/>
            <a:ext cx="6362299" cy="523220"/>
          </a:xfrm>
          <a:prstGeom prst="rect">
            <a:avLst/>
          </a:prstGeom>
          <a:noFill/>
        </p:spPr>
        <p:txBody>
          <a:bodyPr wrap="square" rtlCol="0">
            <a:spAutoFit/>
          </a:bodyPr>
          <a:lstStyle/>
          <a:p>
            <a:r>
              <a:rPr lang="en-US" altLang="zh-CN" sz="2800" b="1" dirty="0"/>
              <a:t>Solution:   </a:t>
            </a:r>
            <a:endParaRPr lang="zh-CN" altLang="en-US" sz="2800" b="1" dirty="0"/>
          </a:p>
        </p:txBody>
      </p:sp>
      <p:sp>
        <p:nvSpPr>
          <p:cNvPr id="7" name="矩形 6"/>
          <p:cNvSpPr/>
          <p:nvPr/>
        </p:nvSpPr>
        <p:spPr>
          <a:xfrm>
            <a:off x="8285973" y="2344995"/>
            <a:ext cx="1271502" cy="584775"/>
          </a:xfrm>
          <a:prstGeom prst="rect">
            <a:avLst/>
          </a:prstGeom>
        </p:spPr>
        <p:txBody>
          <a:bodyPr wrap="none">
            <a:spAutoFit/>
          </a:bodyPr>
          <a:lstStyle/>
          <a:p>
            <a:r>
              <a:rPr lang="en-US" altLang="zh-CN" sz="3200" b="1" dirty="0"/>
              <a:t>=   73  </a:t>
            </a:r>
            <a:endParaRPr lang="zh-CN" altLang="en-US" sz="3200" b="1" dirty="0"/>
          </a:p>
        </p:txBody>
      </p:sp>
      <p:grpSp>
        <p:nvGrpSpPr>
          <p:cNvPr id="15" name="组合 14"/>
          <p:cNvGrpSpPr/>
          <p:nvPr/>
        </p:nvGrpSpPr>
        <p:grpSpPr>
          <a:xfrm>
            <a:off x="899851" y="4154848"/>
            <a:ext cx="6361629" cy="2344599"/>
            <a:chOff x="2936965" y="3540518"/>
            <a:chExt cx="5898453" cy="2344599"/>
          </a:xfrm>
        </p:grpSpPr>
        <p:sp>
          <p:nvSpPr>
            <p:cNvPr id="49" name="文本框 48"/>
            <p:cNvSpPr txBox="1"/>
            <p:nvPr/>
          </p:nvSpPr>
          <p:spPr>
            <a:xfrm>
              <a:off x="2936965" y="5361897"/>
              <a:ext cx="4190140" cy="523220"/>
            </a:xfrm>
            <a:prstGeom prst="rect">
              <a:avLst/>
            </a:prstGeom>
            <a:solidFill>
              <a:schemeClr val="bg1"/>
            </a:solidFill>
          </p:spPr>
          <p:txBody>
            <a:bodyPr wrap="square" rtlCol="0">
              <a:spAutoFit/>
            </a:bodyPr>
            <a:lstStyle/>
            <a:p>
              <a:r>
                <a:rPr lang="zh-CN" altLang="en-US" sz="2800" b="1" dirty="0"/>
                <a:t>④ </a:t>
              </a:r>
              <a:r>
                <a:rPr lang="en-US" altLang="zh-CN" sz="2800" b="1" dirty="0"/>
                <a:t>Query A</a:t>
              </a:r>
              <a:r>
                <a:rPr lang="zh-CN" altLang="en-US" sz="2800" b="1" dirty="0"/>
                <a:t>：</a:t>
              </a:r>
              <a:r>
                <a:rPr lang="en-US" altLang="zh-CN" sz="2800" b="1" dirty="0"/>
                <a:t>Q(0, 2, 0)</a:t>
              </a:r>
              <a:endParaRPr lang="zh-CN" altLang="en-US" sz="2800" b="1" dirty="0"/>
            </a:p>
          </p:txBody>
        </p:sp>
        <p:sp>
          <p:nvSpPr>
            <p:cNvPr id="52" name="文本框 51"/>
            <p:cNvSpPr txBox="1"/>
            <p:nvPr/>
          </p:nvSpPr>
          <p:spPr>
            <a:xfrm>
              <a:off x="2936966" y="3540518"/>
              <a:ext cx="5254488" cy="523220"/>
            </a:xfrm>
            <a:prstGeom prst="rect">
              <a:avLst/>
            </a:prstGeom>
            <a:solidFill>
              <a:schemeClr val="bg1"/>
            </a:solidFill>
          </p:spPr>
          <p:txBody>
            <a:bodyPr wrap="square" rtlCol="0">
              <a:spAutoFit/>
            </a:bodyPr>
            <a:lstStyle/>
            <a:p>
              <a:r>
                <a:rPr lang="zh-CN" altLang="en-US" sz="2800" b="1" dirty="0"/>
                <a:t>① </a:t>
              </a:r>
              <a:r>
                <a:rPr lang="en-US" altLang="zh-CN" sz="2800" b="1" dirty="0"/>
                <a:t>Flag = AB</a:t>
              </a:r>
              <a:r>
                <a:rPr lang="zh-CN" altLang="en-US" sz="2800" b="1" dirty="0"/>
                <a:t>：</a:t>
              </a:r>
              <a:r>
                <a:rPr lang="en-US" altLang="zh-CN" sz="2800" b="1" dirty="0"/>
                <a:t>S(2, 0, 3, 0, 2, “00”)</a:t>
              </a:r>
              <a:endParaRPr lang="zh-CN" altLang="en-US" sz="2800" b="1" dirty="0"/>
            </a:p>
          </p:txBody>
        </p:sp>
        <p:sp>
          <p:nvSpPr>
            <p:cNvPr id="55" name="文本框 54"/>
            <p:cNvSpPr txBox="1"/>
            <p:nvPr/>
          </p:nvSpPr>
          <p:spPr>
            <a:xfrm>
              <a:off x="2936966" y="4147644"/>
              <a:ext cx="5754744" cy="523220"/>
            </a:xfrm>
            <a:prstGeom prst="rect">
              <a:avLst/>
            </a:prstGeom>
            <a:solidFill>
              <a:schemeClr val="bg1"/>
            </a:solidFill>
          </p:spPr>
          <p:txBody>
            <a:bodyPr wrap="square" rtlCol="0">
              <a:spAutoFit/>
            </a:bodyPr>
            <a:lstStyle/>
            <a:p>
              <a:r>
                <a:rPr lang="zh-CN" altLang="en-US" sz="2800" b="1" dirty="0"/>
                <a:t>② </a:t>
              </a:r>
              <a:r>
                <a:rPr lang="en-US" altLang="zh-CN" sz="2800" b="1" dirty="0"/>
                <a:t>Flag = A-</a:t>
              </a:r>
              <a:r>
                <a:rPr lang="zh-CN" altLang="en-US" sz="2800" b="1" dirty="0"/>
                <a:t>：</a:t>
              </a:r>
              <a:r>
                <a:rPr lang="en-US" altLang="zh-CN" sz="2800" b="1" dirty="0"/>
                <a:t>S(2, 1, 3, 0, 5, “01000”)</a:t>
              </a:r>
              <a:endParaRPr lang="zh-CN" altLang="en-US" sz="2800" b="1" dirty="0"/>
            </a:p>
          </p:txBody>
        </p:sp>
        <p:sp>
          <p:nvSpPr>
            <p:cNvPr id="56" name="文本框 55"/>
            <p:cNvSpPr txBox="1"/>
            <p:nvPr/>
          </p:nvSpPr>
          <p:spPr>
            <a:xfrm>
              <a:off x="2936966" y="4754770"/>
              <a:ext cx="5898452" cy="523220"/>
            </a:xfrm>
            <a:prstGeom prst="rect">
              <a:avLst/>
            </a:prstGeom>
            <a:solidFill>
              <a:schemeClr val="bg1"/>
            </a:solidFill>
          </p:spPr>
          <p:txBody>
            <a:bodyPr wrap="square" rtlCol="0">
              <a:spAutoFit/>
            </a:bodyPr>
            <a:lstStyle/>
            <a:p>
              <a:r>
                <a:rPr lang="zh-CN" altLang="en-US" sz="2800" b="1" dirty="0"/>
                <a:t>③ </a:t>
              </a:r>
              <a:r>
                <a:rPr lang="en-US" altLang="zh-CN" sz="2800" b="1" dirty="0"/>
                <a:t>Flag = A-</a:t>
              </a:r>
              <a:r>
                <a:rPr lang="zh-CN" altLang="en-US" sz="2800" b="1" dirty="0"/>
                <a:t>：</a:t>
              </a:r>
              <a:r>
                <a:rPr lang="en-US" altLang="zh-CN" sz="2800" b="1" dirty="0"/>
                <a:t>S(2, 1, 3, 0, 7, “0100000”)</a:t>
              </a:r>
              <a:endParaRPr lang="zh-CN" altLang="en-US" sz="2800" b="1" dirty="0"/>
            </a:p>
          </p:txBody>
        </p:sp>
      </p:grpSp>
      <p:sp>
        <p:nvSpPr>
          <p:cNvPr id="10" name="文本框 9"/>
          <p:cNvSpPr txBox="1"/>
          <p:nvPr/>
        </p:nvSpPr>
        <p:spPr>
          <a:xfrm>
            <a:off x="9258986" y="2324755"/>
            <a:ext cx="3249563" cy="584775"/>
          </a:xfrm>
          <a:prstGeom prst="rect">
            <a:avLst/>
          </a:prstGeom>
          <a:noFill/>
        </p:spPr>
        <p:txBody>
          <a:bodyPr wrap="square" rtlCol="0">
            <a:spAutoFit/>
          </a:bodyPr>
          <a:lstStyle/>
          <a:p>
            <a:r>
              <a:rPr lang="en-US" altLang="zh-CN" sz="3200" b="1" dirty="0"/>
              <a:t>(Right boundary) </a:t>
            </a:r>
            <a:endParaRPr lang="zh-CN" altLang="en-US" sz="3200" b="1" dirty="0"/>
          </a:p>
        </p:txBody>
      </p:sp>
      <p:sp>
        <p:nvSpPr>
          <p:cNvPr id="59" name="文本框 58"/>
          <p:cNvSpPr txBox="1"/>
          <p:nvPr/>
        </p:nvSpPr>
        <p:spPr>
          <a:xfrm>
            <a:off x="899852" y="3562448"/>
            <a:ext cx="6362299" cy="523220"/>
          </a:xfrm>
          <a:prstGeom prst="rect">
            <a:avLst/>
          </a:prstGeom>
          <a:noFill/>
        </p:spPr>
        <p:txBody>
          <a:bodyPr wrap="square" rtlCol="0">
            <a:spAutoFit/>
          </a:bodyPr>
          <a:lstStyle/>
          <a:p>
            <a:r>
              <a:rPr lang="en-US" altLang="zh-CN" sz="2800" b="1" dirty="0"/>
              <a:t>Commands:   </a:t>
            </a:r>
            <a:endParaRPr lang="zh-CN" altLang="en-US" sz="2800" b="1" dirty="0"/>
          </a:p>
        </p:txBody>
      </p:sp>
      <p:sp>
        <p:nvSpPr>
          <p:cNvPr id="11" name="文本框 10"/>
          <p:cNvSpPr txBox="1"/>
          <p:nvPr/>
        </p:nvSpPr>
        <p:spPr>
          <a:xfrm>
            <a:off x="6734016" y="4113533"/>
            <a:ext cx="5318852" cy="523220"/>
          </a:xfrm>
          <a:prstGeom prst="rect">
            <a:avLst/>
          </a:prstGeom>
          <a:noFill/>
        </p:spPr>
        <p:txBody>
          <a:bodyPr wrap="square" rtlCol="0">
            <a:spAutoFit/>
          </a:bodyPr>
          <a:lstStyle/>
          <a:p>
            <a:r>
              <a:rPr lang="en-US" altLang="zh-CN" sz="2800" b="1" dirty="0">
                <a:solidFill>
                  <a:srgbClr val="FF0000"/>
                </a:solidFill>
              </a:rPr>
              <a:t>00</a:t>
            </a:r>
            <a:r>
              <a:rPr lang="en-US" altLang="zh-CN" sz="2800" b="1" dirty="0"/>
              <a:t>000000</a:t>
            </a:r>
            <a:r>
              <a:rPr lang="en-US" altLang="zh-CN" sz="2800" b="1" baseline="-25000" dirty="0"/>
              <a:t>2</a:t>
            </a:r>
            <a:r>
              <a:rPr lang="en-US" altLang="zh-CN" sz="2800" b="1" dirty="0"/>
              <a:t>(0)~</a:t>
            </a:r>
            <a:r>
              <a:rPr lang="en-US" altLang="zh-CN" sz="2800" b="1" dirty="0">
                <a:solidFill>
                  <a:srgbClr val="FF0000"/>
                </a:solidFill>
              </a:rPr>
              <a:t>00</a:t>
            </a:r>
            <a:r>
              <a:rPr lang="en-US" altLang="zh-CN" sz="2800" b="1" dirty="0"/>
              <a:t>111111</a:t>
            </a:r>
            <a:r>
              <a:rPr lang="en-US" altLang="zh-CN" sz="2800" b="1" baseline="-25000" dirty="0"/>
              <a:t>2</a:t>
            </a:r>
            <a:r>
              <a:rPr lang="en-US" altLang="zh-CN" sz="2800" b="1" dirty="0"/>
              <a:t>(63) </a:t>
            </a:r>
            <a:r>
              <a:rPr lang="zh-CN" altLang="en-US" sz="2800" b="1" dirty="0"/>
              <a:t>→ </a:t>
            </a:r>
            <a:r>
              <a:rPr lang="en-US" altLang="zh-CN" sz="2800" b="1" dirty="0"/>
              <a:t>A</a:t>
            </a:r>
            <a:endParaRPr lang="zh-CN" altLang="en-US" sz="2800" b="1" dirty="0"/>
          </a:p>
        </p:txBody>
      </p:sp>
      <p:sp>
        <p:nvSpPr>
          <p:cNvPr id="62" name="文本框 61"/>
          <p:cNvSpPr txBox="1"/>
          <p:nvPr/>
        </p:nvSpPr>
        <p:spPr>
          <a:xfrm>
            <a:off x="6734015" y="4713556"/>
            <a:ext cx="5537793" cy="523220"/>
          </a:xfrm>
          <a:prstGeom prst="rect">
            <a:avLst/>
          </a:prstGeom>
          <a:noFill/>
        </p:spPr>
        <p:txBody>
          <a:bodyPr wrap="square" rtlCol="0">
            <a:spAutoFit/>
          </a:bodyPr>
          <a:lstStyle/>
          <a:p>
            <a:r>
              <a:rPr lang="en-US" altLang="zh-CN" sz="2800" b="1" dirty="0">
                <a:solidFill>
                  <a:srgbClr val="FF0000"/>
                </a:solidFill>
              </a:rPr>
              <a:t>01000</a:t>
            </a:r>
            <a:r>
              <a:rPr lang="en-US" altLang="zh-CN" sz="2800" b="1" dirty="0"/>
              <a:t>000</a:t>
            </a:r>
            <a:r>
              <a:rPr lang="en-US" altLang="zh-CN" sz="2800" b="1" baseline="-25000" dirty="0"/>
              <a:t>2</a:t>
            </a:r>
            <a:r>
              <a:rPr lang="en-US" altLang="zh-CN" sz="2800" b="1" dirty="0"/>
              <a:t>(64)~</a:t>
            </a:r>
            <a:r>
              <a:rPr lang="en-US" altLang="zh-CN" sz="2800" b="1" dirty="0">
                <a:solidFill>
                  <a:srgbClr val="FF0000"/>
                </a:solidFill>
              </a:rPr>
              <a:t>01000</a:t>
            </a:r>
            <a:r>
              <a:rPr lang="en-US" altLang="zh-CN" sz="2800" b="1" dirty="0"/>
              <a:t>111</a:t>
            </a:r>
            <a:r>
              <a:rPr lang="en-US" altLang="zh-CN" sz="2800" b="1" baseline="-25000" dirty="0"/>
              <a:t>2</a:t>
            </a:r>
            <a:r>
              <a:rPr lang="en-US" altLang="zh-CN" sz="2800" b="1" dirty="0"/>
              <a:t>(71) </a:t>
            </a:r>
            <a:r>
              <a:rPr lang="zh-CN" altLang="en-US" sz="2800" b="1" dirty="0"/>
              <a:t>→ </a:t>
            </a:r>
            <a:r>
              <a:rPr lang="en-US" altLang="zh-CN" sz="2800" b="1" dirty="0"/>
              <a:t>A</a:t>
            </a:r>
            <a:endParaRPr lang="zh-CN" altLang="en-US" sz="2800" b="1" dirty="0"/>
          </a:p>
        </p:txBody>
      </p:sp>
      <p:sp>
        <p:nvSpPr>
          <p:cNvPr id="63" name="文本框 62"/>
          <p:cNvSpPr txBox="1"/>
          <p:nvPr/>
        </p:nvSpPr>
        <p:spPr>
          <a:xfrm>
            <a:off x="6734015" y="5341597"/>
            <a:ext cx="5537793" cy="523220"/>
          </a:xfrm>
          <a:prstGeom prst="rect">
            <a:avLst/>
          </a:prstGeom>
          <a:noFill/>
        </p:spPr>
        <p:txBody>
          <a:bodyPr wrap="square" rtlCol="0">
            <a:spAutoFit/>
          </a:bodyPr>
          <a:lstStyle/>
          <a:p>
            <a:r>
              <a:rPr lang="en-US" altLang="zh-CN" sz="2800" b="1" dirty="0">
                <a:solidFill>
                  <a:srgbClr val="FF0000"/>
                </a:solidFill>
              </a:rPr>
              <a:t>0100100</a:t>
            </a:r>
            <a:r>
              <a:rPr lang="en-US" altLang="zh-CN" sz="2800" b="1" dirty="0"/>
              <a:t>0</a:t>
            </a:r>
            <a:r>
              <a:rPr lang="en-US" altLang="zh-CN" sz="2800" b="1" baseline="-25000" dirty="0"/>
              <a:t>2</a:t>
            </a:r>
            <a:r>
              <a:rPr lang="en-US" altLang="zh-CN" sz="2800" b="1" dirty="0"/>
              <a:t>(72)~</a:t>
            </a:r>
            <a:r>
              <a:rPr lang="en-US" altLang="zh-CN" sz="2800" b="1" dirty="0">
                <a:solidFill>
                  <a:srgbClr val="FF0000"/>
                </a:solidFill>
              </a:rPr>
              <a:t>0100100</a:t>
            </a:r>
            <a:r>
              <a:rPr lang="en-US" altLang="zh-CN" sz="2800" b="1" dirty="0"/>
              <a:t>1</a:t>
            </a:r>
            <a:r>
              <a:rPr lang="en-US" altLang="zh-CN" sz="2800" b="1" baseline="-25000" dirty="0"/>
              <a:t>2</a:t>
            </a:r>
            <a:r>
              <a:rPr lang="en-US" altLang="zh-CN" sz="2800" b="1" dirty="0"/>
              <a:t>(73) </a:t>
            </a:r>
            <a:r>
              <a:rPr lang="zh-CN" altLang="en-US" sz="2800" b="1" dirty="0"/>
              <a:t>→ </a:t>
            </a:r>
            <a:r>
              <a:rPr lang="en-US" altLang="zh-CN" sz="2800" b="1" dirty="0"/>
              <a:t>A</a:t>
            </a:r>
            <a:endParaRPr lang="zh-CN" altLang="en-US" sz="2800" b="1" dirty="0"/>
          </a:p>
        </p:txBody>
      </p:sp>
      <p:sp>
        <p:nvSpPr>
          <p:cNvPr id="64" name="文本框 63"/>
          <p:cNvSpPr txBox="1"/>
          <p:nvPr/>
        </p:nvSpPr>
        <p:spPr>
          <a:xfrm>
            <a:off x="6751261" y="5976226"/>
            <a:ext cx="5537793" cy="523220"/>
          </a:xfrm>
          <a:prstGeom prst="rect">
            <a:avLst/>
          </a:prstGeom>
          <a:noFill/>
        </p:spPr>
        <p:txBody>
          <a:bodyPr wrap="square" rtlCol="0">
            <a:spAutoFit/>
          </a:bodyPr>
          <a:lstStyle/>
          <a:p>
            <a:r>
              <a:rPr lang="en-US" altLang="zh-CN" sz="2800" b="1" dirty="0"/>
              <a:t>Collect tags with flag = A</a:t>
            </a:r>
            <a:endParaRPr lang="zh-CN" altLang="en-US" sz="2800" b="1" dirty="0"/>
          </a:p>
        </p:txBody>
      </p:sp>
      <p:sp>
        <p:nvSpPr>
          <p:cNvPr id="69" name="文本框 68"/>
          <p:cNvSpPr txBox="1"/>
          <p:nvPr/>
        </p:nvSpPr>
        <p:spPr>
          <a:xfrm>
            <a:off x="866168" y="3114647"/>
            <a:ext cx="2100247" cy="523220"/>
          </a:xfrm>
          <a:prstGeom prst="rect">
            <a:avLst/>
          </a:prstGeom>
          <a:noFill/>
        </p:spPr>
        <p:txBody>
          <a:bodyPr wrap="square" rtlCol="0">
            <a:spAutoFit/>
          </a:bodyPr>
          <a:lstStyle/>
          <a:p>
            <a:r>
              <a:rPr lang="en-US" altLang="zh-CN" sz="2800" b="1" dirty="0"/>
              <a:t>Mask String:   </a:t>
            </a:r>
            <a:endParaRPr lang="zh-CN" altLang="en-US" sz="2800" b="1" dirty="0"/>
          </a:p>
        </p:txBody>
      </p:sp>
      <p:grpSp>
        <p:nvGrpSpPr>
          <p:cNvPr id="70" name="组合 69"/>
          <p:cNvGrpSpPr/>
          <p:nvPr/>
        </p:nvGrpSpPr>
        <p:grpSpPr>
          <a:xfrm>
            <a:off x="2966415" y="3196858"/>
            <a:ext cx="5195589" cy="461665"/>
            <a:chOff x="4746447" y="2417616"/>
            <a:chExt cx="4748040" cy="461665"/>
          </a:xfrm>
        </p:grpSpPr>
        <p:grpSp>
          <p:nvGrpSpPr>
            <p:cNvPr id="71" name="组合 70"/>
            <p:cNvGrpSpPr/>
            <p:nvPr/>
          </p:nvGrpSpPr>
          <p:grpSpPr>
            <a:xfrm>
              <a:off x="4746447" y="2417616"/>
              <a:ext cx="2374020" cy="461665"/>
              <a:chOff x="4746447" y="2417616"/>
              <a:chExt cx="1853278" cy="461665"/>
            </a:xfrm>
          </p:grpSpPr>
          <p:sp>
            <p:nvSpPr>
              <p:cNvPr id="77" name="矩形 7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grpSp>
        <p:grpSp>
          <p:nvGrpSpPr>
            <p:cNvPr id="72" name="组合 71"/>
            <p:cNvGrpSpPr/>
            <p:nvPr/>
          </p:nvGrpSpPr>
          <p:grpSpPr>
            <a:xfrm>
              <a:off x="7120467" y="2417616"/>
              <a:ext cx="2374020" cy="461665"/>
              <a:chOff x="4746447" y="2417616"/>
              <a:chExt cx="1853278" cy="461665"/>
            </a:xfrm>
          </p:grpSpPr>
          <p:sp>
            <p:nvSpPr>
              <p:cNvPr id="73" name="矩形 7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4" name="矩形 73">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6" name="矩形 75">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5" name="矩形 74">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grpSp>
      </p:grpSp>
      <p:sp>
        <p:nvSpPr>
          <p:cNvPr id="25" name="文本框 24"/>
          <p:cNvSpPr txBox="1"/>
          <p:nvPr/>
        </p:nvSpPr>
        <p:spPr>
          <a:xfrm>
            <a:off x="9023316" y="3166080"/>
            <a:ext cx="2565462" cy="523220"/>
          </a:xfrm>
          <a:prstGeom prst="rect">
            <a:avLst/>
          </a:prstGeom>
          <a:noFill/>
        </p:spPr>
        <p:txBody>
          <a:bodyPr wrap="square" rtlCol="0">
            <a:spAutoFit/>
          </a:bodyPr>
          <a:lstStyle/>
          <a:p>
            <a:r>
              <a:rPr lang="en-US" altLang="zh-CN" sz="2800" dirty="0">
                <a:solidFill>
                  <a:srgbClr val="C00000"/>
                </a:solidFill>
              </a:rPr>
              <a:t>No more 1s</a:t>
            </a:r>
            <a:endParaRPr lang="zh-CN" altLang="en-US" sz="2800" dirty="0">
              <a:solidFill>
                <a:srgbClr val="C00000"/>
              </a:solidFill>
            </a:endParaRPr>
          </a:p>
        </p:txBody>
      </p:sp>
      <p:sp>
        <p:nvSpPr>
          <p:cNvPr id="48" name="文本框 47"/>
          <p:cNvSpPr txBox="1"/>
          <p:nvPr/>
        </p:nvSpPr>
        <p:spPr>
          <a:xfrm>
            <a:off x="8062206" y="1314967"/>
            <a:ext cx="1719035" cy="523220"/>
          </a:xfrm>
          <a:prstGeom prst="rect">
            <a:avLst/>
          </a:prstGeom>
          <a:noFill/>
        </p:spPr>
        <p:txBody>
          <a:bodyPr wrap="square" rtlCol="0">
            <a:spAutoFit/>
          </a:bodyPr>
          <a:lstStyle/>
          <a:p>
            <a:r>
              <a:rPr lang="en-US" altLang="zh-CN" sz="2800" b="1" dirty="0"/>
              <a:t>0~73 </a:t>
            </a:r>
            <a:r>
              <a:rPr lang="zh-CN" altLang="en-US" sz="2800" b="1" dirty="0"/>
              <a:t>→ </a:t>
            </a:r>
            <a:r>
              <a:rPr lang="en-US" altLang="zh-CN" sz="2800" b="1" dirty="0"/>
              <a:t>A</a:t>
            </a:r>
            <a:endParaRPr lang="zh-CN" altLang="en-US" sz="2800" b="1" dirty="0"/>
          </a:p>
        </p:txBody>
      </p:sp>
      <p:sp>
        <p:nvSpPr>
          <p:cNvPr id="60" name="右箭头 59"/>
          <p:cNvSpPr/>
          <p:nvPr/>
        </p:nvSpPr>
        <p:spPr>
          <a:xfrm>
            <a:off x="6734014" y="1395973"/>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4097325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142938"/>
                </a:solidFill>
                <a:effectLst/>
                <a:uLnTx/>
                <a:uFillTx/>
                <a:latin typeface="微软雅黑"/>
                <a:ea typeface="微软雅黑"/>
                <a:cs typeface="+mn-cs"/>
              </a:rPr>
              <a:t>02</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hangingPunct="1"/>
            <a:r>
              <a:rPr lang="en-US" sz="4000" b="1" dirty="0"/>
              <a:t>R</a:t>
            </a:r>
            <a:r>
              <a:rPr lang="en-US" altLang="zh-CN" sz="4000" b="1" dirty="0"/>
              <a:t>ange</a:t>
            </a:r>
            <a:r>
              <a:rPr lang="en-US" sz="4000" b="1" dirty="0"/>
              <a:t> Query (RQ)</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chemeClr val="bg1"/>
                </a:solidFill>
                <a:effectLst/>
                <a:uLnTx/>
                <a:uFillTx/>
                <a:latin typeface="Arial"/>
                <a:ea typeface="微软雅黑"/>
                <a:cs typeface="+mn-cs"/>
              </a:rPr>
              <a:t>System</a:t>
            </a:r>
            <a:r>
              <a:rPr kumimoji="0" lang="en-US" altLang="zh-CN" sz="3600" b="0" i="0" u="none" strike="noStrike" kern="1200" cap="none" spc="0" normalizeH="0" noProof="0" dirty="0">
                <a:ln>
                  <a:noFill/>
                </a:ln>
                <a:solidFill>
                  <a:schemeClr val="bg1"/>
                </a:solidFill>
                <a:effectLst/>
                <a:uLnTx/>
                <a:uFillTx/>
                <a:latin typeface="Arial"/>
                <a:ea typeface="微软雅黑"/>
                <a:cs typeface="+mn-cs"/>
              </a:rPr>
              <a:t> design</a:t>
            </a:r>
            <a:endParaRPr kumimoji="0" lang="zh-CN" altLang="en-US" sz="3600" b="0" i="0" u="none" strike="noStrike" kern="1200" cap="none" spc="0" normalizeH="0" baseline="0" noProof="0" dirty="0">
              <a:ln>
                <a:noFill/>
              </a:ln>
              <a:solidFill>
                <a:schemeClr val="bg1"/>
              </a:solidFill>
              <a:effectLst/>
              <a:uLnTx/>
              <a:uFillTx/>
              <a:latin typeface="Arial"/>
              <a:ea typeface="微软雅黑"/>
              <a:cs typeface="+mn-cs"/>
            </a:endParaRPr>
          </a:p>
        </p:txBody>
      </p:sp>
      <p:sp>
        <p:nvSpPr>
          <p:cNvPr id="200" name="文本框 199">
            <a:extLst>
              <a:ext uri="{FF2B5EF4-FFF2-40B4-BE49-F238E27FC236}">
                <a16:creationId xmlns:a16="http://schemas.microsoft.com/office/drawing/2014/main" id="{B5328043-3CCB-4DA1-9D3A-2BE024D615D0}"/>
              </a:ext>
            </a:extLst>
          </p:cNvPr>
          <p:cNvSpPr txBox="1"/>
          <p:nvPr/>
        </p:nvSpPr>
        <p:spPr>
          <a:xfrm>
            <a:off x="3808400" y="1807649"/>
            <a:ext cx="3162356" cy="523220"/>
          </a:xfrm>
          <a:prstGeom prst="rect">
            <a:avLst/>
          </a:prstGeom>
          <a:noFill/>
        </p:spPr>
        <p:txBody>
          <a:bodyPr wrap="square" rtlCol="0">
            <a:spAutoFit/>
          </a:bodyPr>
          <a:lstStyle/>
          <a:p>
            <a:pPr algn="ctr"/>
            <a:r>
              <a:rPr lang="en-US" altLang="zh-CN" sz="2800" b="1" dirty="0"/>
              <a:t>Bit vector of data</a:t>
            </a:r>
            <a:endParaRPr lang="zh-CN" altLang="en-US" sz="2800" b="1" dirty="0"/>
          </a:p>
        </p:txBody>
      </p:sp>
      <p:grpSp>
        <p:nvGrpSpPr>
          <p:cNvPr id="17" name="组合 16"/>
          <p:cNvGrpSpPr/>
          <p:nvPr/>
        </p:nvGrpSpPr>
        <p:grpSpPr>
          <a:xfrm>
            <a:off x="2966415" y="2447865"/>
            <a:ext cx="5195589" cy="461665"/>
            <a:chOff x="4746447" y="2417616"/>
            <a:chExt cx="4748040" cy="461665"/>
          </a:xfrm>
        </p:grpSpPr>
        <p:grpSp>
          <p:nvGrpSpPr>
            <p:cNvPr id="12" name="组合 11"/>
            <p:cNvGrpSpPr/>
            <p:nvPr/>
          </p:nvGrpSpPr>
          <p:grpSpPr>
            <a:xfrm>
              <a:off x="4746447" y="2417616"/>
              <a:ext cx="2374020" cy="461665"/>
              <a:chOff x="4746447" y="2417616"/>
              <a:chExt cx="1853278" cy="461665"/>
            </a:xfrm>
          </p:grpSpPr>
          <p:sp>
            <p:nvSpPr>
              <p:cNvPr id="193" name="矩形 19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1" name="矩形 200">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2" name="矩形 201">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3" name="矩形 202">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grpSp>
        <p:grpSp>
          <p:nvGrpSpPr>
            <p:cNvPr id="206" name="组合 205"/>
            <p:cNvGrpSpPr/>
            <p:nvPr/>
          </p:nvGrpSpPr>
          <p:grpSpPr>
            <a:xfrm>
              <a:off x="7120467" y="2417616"/>
              <a:ext cx="2374020" cy="461665"/>
              <a:chOff x="4746447" y="2417616"/>
              <a:chExt cx="1853278" cy="461665"/>
            </a:xfrm>
          </p:grpSpPr>
          <p:sp>
            <p:nvSpPr>
              <p:cNvPr id="207" name="矩形 20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8" name="矩形 20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09" name="矩形 20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0</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0" name="矩形 20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1</a:t>
                </a:r>
                <a:endParaRPr lang="zh-CN" altLang="en-US" sz="3200" dirty="0">
                  <a:solidFill>
                    <a:schemeClr val="tx1"/>
                  </a:solidFill>
                  <a:latin typeface="Arial" panose="020B0604020202020204" pitchFamily="34" charset="0"/>
                  <a:cs typeface="Arial" panose="020B0604020202020204" pitchFamily="34" charset="0"/>
                </a:endParaRPr>
              </a:p>
            </p:txBody>
          </p:sp>
        </p:grpSp>
      </p:grpSp>
      <p:sp>
        <p:nvSpPr>
          <p:cNvPr id="6" name="文本框 5"/>
          <p:cNvSpPr txBox="1"/>
          <p:nvPr/>
        </p:nvSpPr>
        <p:spPr>
          <a:xfrm>
            <a:off x="899853" y="1356228"/>
            <a:ext cx="6362299" cy="523220"/>
          </a:xfrm>
          <a:prstGeom prst="rect">
            <a:avLst/>
          </a:prstGeom>
          <a:noFill/>
        </p:spPr>
        <p:txBody>
          <a:bodyPr wrap="square" rtlCol="0">
            <a:spAutoFit/>
          </a:bodyPr>
          <a:lstStyle/>
          <a:p>
            <a:r>
              <a:rPr lang="en-US" altLang="zh-CN" sz="2800" b="1" dirty="0"/>
              <a:t>Task:		Collect tags with data </a:t>
            </a:r>
            <a:r>
              <a:rPr lang="zh-CN" altLang="en-US" sz="2800" b="1" dirty="0"/>
              <a:t>≤</a:t>
            </a:r>
            <a:r>
              <a:rPr lang="en-US" altLang="zh-CN" sz="2800" b="1" dirty="0"/>
              <a:t> 73  </a:t>
            </a:r>
            <a:endParaRPr lang="zh-CN" altLang="en-US" sz="2800" b="1" dirty="0"/>
          </a:p>
        </p:txBody>
      </p:sp>
      <p:sp>
        <p:nvSpPr>
          <p:cNvPr id="53" name="文本框 52"/>
          <p:cNvSpPr txBox="1"/>
          <p:nvPr/>
        </p:nvSpPr>
        <p:spPr>
          <a:xfrm>
            <a:off x="899852" y="1855465"/>
            <a:ext cx="6362299" cy="523220"/>
          </a:xfrm>
          <a:prstGeom prst="rect">
            <a:avLst/>
          </a:prstGeom>
          <a:noFill/>
        </p:spPr>
        <p:txBody>
          <a:bodyPr wrap="square" rtlCol="0">
            <a:spAutoFit/>
          </a:bodyPr>
          <a:lstStyle/>
          <a:p>
            <a:r>
              <a:rPr lang="en-US" altLang="zh-CN" sz="2800" b="1" dirty="0"/>
              <a:t>Solution:   </a:t>
            </a:r>
            <a:endParaRPr lang="zh-CN" altLang="en-US" sz="2800" b="1" dirty="0"/>
          </a:p>
        </p:txBody>
      </p:sp>
      <p:sp>
        <p:nvSpPr>
          <p:cNvPr id="7" name="矩形 6"/>
          <p:cNvSpPr/>
          <p:nvPr/>
        </p:nvSpPr>
        <p:spPr>
          <a:xfrm>
            <a:off x="8285973" y="2344995"/>
            <a:ext cx="1271502" cy="584775"/>
          </a:xfrm>
          <a:prstGeom prst="rect">
            <a:avLst/>
          </a:prstGeom>
        </p:spPr>
        <p:txBody>
          <a:bodyPr wrap="none">
            <a:spAutoFit/>
          </a:bodyPr>
          <a:lstStyle/>
          <a:p>
            <a:r>
              <a:rPr lang="en-US" altLang="zh-CN" sz="3200" b="1" dirty="0"/>
              <a:t>=   73  </a:t>
            </a:r>
            <a:endParaRPr lang="zh-CN" altLang="en-US" sz="3200" b="1" dirty="0"/>
          </a:p>
        </p:txBody>
      </p:sp>
      <p:grpSp>
        <p:nvGrpSpPr>
          <p:cNvPr id="15" name="组合 14"/>
          <p:cNvGrpSpPr/>
          <p:nvPr/>
        </p:nvGrpSpPr>
        <p:grpSpPr>
          <a:xfrm>
            <a:off x="899851" y="4154848"/>
            <a:ext cx="6361629" cy="2344599"/>
            <a:chOff x="2936965" y="3540518"/>
            <a:chExt cx="5898453" cy="2344599"/>
          </a:xfrm>
        </p:grpSpPr>
        <p:sp>
          <p:nvSpPr>
            <p:cNvPr id="49" name="文本框 48"/>
            <p:cNvSpPr txBox="1"/>
            <p:nvPr/>
          </p:nvSpPr>
          <p:spPr>
            <a:xfrm>
              <a:off x="2936965" y="5361897"/>
              <a:ext cx="4190140" cy="523220"/>
            </a:xfrm>
            <a:prstGeom prst="rect">
              <a:avLst/>
            </a:prstGeom>
            <a:solidFill>
              <a:schemeClr val="bg1"/>
            </a:solidFill>
          </p:spPr>
          <p:txBody>
            <a:bodyPr wrap="square" rtlCol="0">
              <a:spAutoFit/>
            </a:bodyPr>
            <a:lstStyle/>
            <a:p>
              <a:r>
                <a:rPr lang="zh-CN" altLang="en-US" sz="2800" b="1" dirty="0"/>
                <a:t>④ </a:t>
              </a:r>
              <a:r>
                <a:rPr lang="en-US" altLang="zh-CN" sz="2800" b="1" dirty="0"/>
                <a:t>Query A</a:t>
              </a:r>
              <a:r>
                <a:rPr lang="zh-CN" altLang="en-US" sz="2800" b="1" dirty="0"/>
                <a:t>：</a:t>
              </a:r>
              <a:r>
                <a:rPr lang="en-US" altLang="zh-CN" sz="2800" b="1" dirty="0"/>
                <a:t>Q(0, 2, 0)</a:t>
              </a:r>
              <a:endParaRPr lang="zh-CN" altLang="en-US" sz="2800" b="1" dirty="0"/>
            </a:p>
          </p:txBody>
        </p:sp>
        <p:sp>
          <p:nvSpPr>
            <p:cNvPr id="52" name="文本框 51"/>
            <p:cNvSpPr txBox="1"/>
            <p:nvPr/>
          </p:nvSpPr>
          <p:spPr>
            <a:xfrm>
              <a:off x="2936966" y="3540518"/>
              <a:ext cx="5254488" cy="523220"/>
            </a:xfrm>
            <a:prstGeom prst="rect">
              <a:avLst/>
            </a:prstGeom>
            <a:solidFill>
              <a:schemeClr val="bg1"/>
            </a:solidFill>
          </p:spPr>
          <p:txBody>
            <a:bodyPr wrap="square" rtlCol="0">
              <a:spAutoFit/>
            </a:bodyPr>
            <a:lstStyle/>
            <a:p>
              <a:r>
                <a:rPr lang="zh-CN" altLang="en-US" sz="2800" b="1" dirty="0"/>
                <a:t>① </a:t>
              </a:r>
              <a:r>
                <a:rPr lang="en-US" altLang="zh-CN" sz="2800" b="1" dirty="0"/>
                <a:t>Flag = AB</a:t>
              </a:r>
              <a:r>
                <a:rPr lang="zh-CN" altLang="en-US" sz="2800" b="1" dirty="0"/>
                <a:t>：</a:t>
              </a:r>
              <a:r>
                <a:rPr lang="en-US" altLang="zh-CN" sz="2800" b="1" dirty="0"/>
                <a:t>S(2, 0, 3, 0, 2, “00”)</a:t>
              </a:r>
              <a:endParaRPr lang="zh-CN" altLang="en-US" sz="2800" b="1" dirty="0"/>
            </a:p>
          </p:txBody>
        </p:sp>
        <p:sp>
          <p:nvSpPr>
            <p:cNvPr id="55" name="文本框 54"/>
            <p:cNvSpPr txBox="1"/>
            <p:nvPr/>
          </p:nvSpPr>
          <p:spPr>
            <a:xfrm>
              <a:off x="2936966" y="4147644"/>
              <a:ext cx="5754744" cy="523220"/>
            </a:xfrm>
            <a:prstGeom prst="rect">
              <a:avLst/>
            </a:prstGeom>
            <a:solidFill>
              <a:schemeClr val="bg1"/>
            </a:solidFill>
          </p:spPr>
          <p:txBody>
            <a:bodyPr wrap="square" rtlCol="0">
              <a:spAutoFit/>
            </a:bodyPr>
            <a:lstStyle/>
            <a:p>
              <a:r>
                <a:rPr lang="zh-CN" altLang="en-US" sz="2800" b="1" dirty="0"/>
                <a:t>② </a:t>
              </a:r>
              <a:r>
                <a:rPr lang="en-US" altLang="zh-CN" sz="2800" b="1" dirty="0"/>
                <a:t>Flag = A-</a:t>
              </a:r>
              <a:r>
                <a:rPr lang="zh-CN" altLang="en-US" sz="2800" b="1" dirty="0"/>
                <a:t>：</a:t>
              </a:r>
              <a:r>
                <a:rPr lang="en-US" altLang="zh-CN" sz="2800" b="1" dirty="0"/>
                <a:t>S(2, 1, 3, 0, 5, “01000”)</a:t>
              </a:r>
              <a:endParaRPr lang="zh-CN" altLang="en-US" sz="2800" b="1" dirty="0"/>
            </a:p>
          </p:txBody>
        </p:sp>
        <p:sp>
          <p:nvSpPr>
            <p:cNvPr id="56" name="文本框 55"/>
            <p:cNvSpPr txBox="1"/>
            <p:nvPr/>
          </p:nvSpPr>
          <p:spPr>
            <a:xfrm>
              <a:off x="2936966" y="4754770"/>
              <a:ext cx="5898452" cy="523220"/>
            </a:xfrm>
            <a:prstGeom prst="rect">
              <a:avLst/>
            </a:prstGeom>
            <a:solidFill>
              <a:schemeClr val="bg1"/>
            </a:solidFill>
          </p:spPr>
          <p:txBody>
            <a:bodyPr wrap="square" rtlCol="0">
              <a:spAutoFit/>
            </a:bodyPr>
            <a:lstStyle/>
            <a:p>
              <a:r>
                <a:rPr lang="zh-CN" altLang="en-US" sz="2800" b="1" dirty="0"/>
                <a:t>③ </a:t>
              </a:r>
              <a:r>
                <a:rPr lang="en-US" altLang="zh-CN" sz="2800" b="1" dirty="0"/>
                <a:t>Flag = A-</a:t>
              </a:r>
              <a:r>
                <a:rPr lang="zh-CN" altLang="en-US" sz="2800" b="1" dirty="0"/>
                <a:t>：</a:t>
              </a:r>
              <a:r>
                <a:rPr lang="en-US" altLang="zh-CN" sz="2800" b="1" dirty="0"/>
                <a:t>S(2, 1, 3, 0, 7, “0100000”)</a:t>
              </a:r>
              <a:endParaRPr lang="zh-CN" altLang="en-US" sz="2800" b="1" dirty="0"/>
            </a:p>
          </p:txBody>
        </p:sp>
      </p:grpSp>
      <p:sp>
        <p:nvSpPr>
          <p:cNvPr id="10" name="文本框 9"/>
          <p:cNvSpPr txBox="1"/>
          <p:nvPr/>
        </p:nvSpPr>
        <p:spPr>
          <a:xfrm>
            <a:off x="9258986" y="2324755"/>
            <a:ext cx="3249563" cy="584775"/>
          </a:xfrm>
          <a:prstGeom prst="rect">
            <a:avLst/>
          </a:prstGeom>
          <a:noFill/>
        </p:spPr>
        <p:txBody>
          <a:bodyPr wrap="square" rtlCol="0">
            <a:spAutoFit/>
          </a:bodyPr>
          <a:lstStyle/>
          <a:p>
            <a:r>
              <a:rPr lang="en-US" altLang="zh-CN" sz="3200" b="1" dirty="0"/>
              <a:t>(Right boundary) </a:t>
            </a:r>
            <a:endParaRPr lang="zh-CN" altLang="en-US" sz="3200" b="1" dirty="0"/>
          </a:p>
        </p:txBody>
      </p:sp>
      <p:sp>
        <p:nvSpPr>
          <p:cNvPr id="59" name="文本框 58"/>
          <p:cNvSpPr txBox="1"/>
          <p:nvPr/>
        </p:nvSpPr>
        <p:spPr>
          <a:xfrm>
            <a:off x="899852" y="3562448"/>
            <a:ext cx="6362299" cy="523220"/>
          </a:xfrm>
          <a:prstGeom prst="rect">
            <a:avLst/>
          </a:prstGeom>
          <a:noFill/>
        </p:spPr>
        <p:txBody>
          <a:bodyPr wrap="square" rtlCol="0">
            <a:spAutoFit/>
          </a:bodyPr>
          <a:lstStyle/>
          <a:p>
            <a:r>
              <a:rPr lang="en-US" altLang="zh-CN" sz="2800" b="1" dirty="0"/>
              <a:t>Commands:   </a:t>
            </a:r>
            <a:endParaRPr lang="zh-CN" altLang="en-US" sz="2800" b="1" dirty="0"/>
          </a:p>
        </p:txBody>
      </p:sp>
      <p:sp>
        <p:nvSpPr>
          <p:cNvPr id="11" name="文本框 10"/>
          <p:cNvSpPr txBox="1"/>
          <p:nvPr/>
        </p:nvSpPr>
        <p:spPr>
          <a:xfrm>
            <a:off x="6734016" y="4113533"/>
            <a:ext cx="5318852" cy="523220"/>
          </a:xfrm>
          <a:prstGeom prst="rect">
            <a:avLst/>
          </a:prstGeom>
          <a:noFill/>
        </p:spPr>
        <p:txBody>
          <a:bodyPr wrap="square" rtlCol="0">
            <a:spAutoFit/>
          </a:bodyPr>
          <a:lstStyle/>
          <a:p>
            <a:r>
              <a:rPr lang="en-US" altLang="zh-CN" sz="2800" b="1" dirty="0">
                <a:solidFill>
                  <a:srgbClr val="FF0000"/>
                </a:solidFill>
              </a:rPr>
              <a:t>00</a:t>
            </a:r>
            <a:r>
              <a:rPr lang="en-US" altLang="zh-CN" sz="2800" b="1" dirty="0"/>
              <a:t>000000</a:t>
            </a:r>
            <a:r>
              <a:rPr lang="en-US" altLang="zh-CN" sz="2800" b="1" baseline="-25000" dirty="0"/>
              <a:t>2</a:t>
            </a:r>
            <a:r>
              <a:rPr lang="en-US" altLang="zh-CN" sz="2800" b="1" dirty="0"/>
              <a:t>(0)~</a:t>
            </a:r>
            <a:r>
              <a:rPr lang="en-US" altLang="zh-CN" sz="2800" b="1" dirty="0">
                <a:solidFill>
                  <a:srgbClr val="FF0000"/>
                </a:solidFill>
              </a:rPr>
              <a:t>00</a:t>
            </a:r>
            <a:r>
              <a:rPr lang="en-US" altLang="zh-CN" sz="2800" b="1" dirty="0"/>
              <a:t>111111</a:t>
            </a:r>
            <a:r>
              <a:rPr lang="en-US" altLang="zh-CN" sz="2800" b="1" baseline="-25000" dirty="0"/>
              <a:t>2</a:t>
            </a:r>
            <a:r>
              <a:rPr lang="en-US" altLang="zh-CN" sz="2800" b="1" dirty="0"/>
              <a:t>(63) </a:t>
            </a:r>
            <a:r>
              <a:rPr lang="zh-CN" altLang="en-US" sz="2800" b="1" dirty="0"/>
              <a:t>→ </a:t>
            </a:r>
            <a:r>
              <a:rPr lang="en-US" altLang="zh-CN" sz="2800" b="1" dirty="0"/>
              <a:t>A</a:t>
            </a:r>
            <a:endParaRPr lang="zh-CN" altLang="en-US" sz="2800" b="1" dirty="0"/>
          </a:p>
        </p:txBody>
      </p:sp>
      <p:sp>
        <p:nvSpPr>
          <p:cNvPr id="62" name="文本框 61"/>
          <p:cNvSpPr txBox="1"/>
          <p:nvPr/>
        </p:nvSpPr>
        <p:spPr>
          <a:xfrm>
            <a:off x="6734015" y="4713556"/>
            <a:ext cx="5537793" cy="523220"/>
          </a:xfrm>
          <a:prstGeom prst="rect">
            <a:avLst/>
          </a:prstGeom>
          <a:noFill/>
        </p:spPr>
        <p:txBody>
          <a:bodyPr wrap="square" rtlCol="0">
            <a:spAutoFit/>
          </a:bodyPr>
          <a:lstStyle/>
          <a:p>
            <a:r>
              <a:rPr lang="en-US" altLang="zh-CN" sz="2800" b="1" dirty="0">
                <a:solidFill>
                  <a:srgbClr val="FF0000"/>
                </a:solidFill>
              </a:rPr>
              <a:t>01000</a:t>
            </a:r>
            <a:r>
              <a:rPr lang="en-US" altLang="zh-CN" sz="2800" b="1" dirty="0"/>
              <a:t>000</a:t>
            </a:r>
            <a:r>
              <a:rPr lang="en-US" altLang="zh-CN" sz="2800" b="1" baseline="-25000" dirty="0"/>
              <a:t>2</a:t>
            </a:r>
            <a:r>
              <a:rPr lang="en-US" altLang="zh-CN" sz="2800" b="1" dirty="0"/>
              <a:t>(64)~</a:t>
            </a:r>
            <a:r>
              <a:rPr lang="en-US" altLang="zh-CN" sz="2800" b="1" dirty="0">
                <a:solidFill>
                  <a:srgbClr val="FF0000"/>
                </a:solidFill>
              </a:rPr>
              <a:t>01000</a:t>
            </a:r>
            <a:r>
              <a:rPr lang="en-US" altLang="zh-CN" sz="2800" b="1" dirty="0"/>
              <a:t>111</a:t>
            </a:r>
            <a:r>
              <a:rPr lang="en-US" altLang="zh-CN" sz="2800" b="1" baseline="-25000" dirty="0"/>
              <a:t>2</a:t>
            </a:r>
            <a:r>
              <a:rPr lang="en-US" altLang="zh-CN" sz="2800" b="1" dirty="0"/>
              <a:t>(71) </a:t>
            </a:r>
            <a:r>
              <a:rPr lang="zh-CN" altLang="en-US" sz="2800" b="1" dirty="0"/>
              <a:t>→ </a:t>
            </a:r>
            <a:r>
              <a:rPr lang="en-US" altLang="zh-CN" sz="2800" b="1" dirty="0"/>
              <a:t>A</a:t>
            </a:r>
            <a:endParaRPr lang="zh-CN" altLang="en-US" sz="2800" b="1" dirty="0"/>
          </a:p>
        </p:txBody>
      </p:sp>
      <p:sp>
        <p:nvSpPr>
          <p:cNvPr id="63" name="文本框 62"/>
          <p:cNvSpPr txBox="1"/>
          <p:nvPr/>
        </p:nvSpPr>
        <p:spPr>
          <a:xfrm>
            <a:off x="6734015" y="5341597"/>
            <a:ext cx="5537793" cy="523220"/>
          </a:xfrm>
          <a:prstGeom prst="rect">
            <a:avLst/>
          </a:prstGeom>
          <a:noFill/>
        </p:spPr>
        <p:txBody>
          <a:bodyPr wrap="square" rtlCol="0">
            <a:spAutoFit/>
          </a:bodyPr>
          <a:lstStyle/>
          <a:p>
            <a:r>
              <a:rPr lang="en-US" altLang="zh-CN" sz="2800" b="1" dirty="0">
                <a:solidFill>
                  <a:srgbClr val="FF0000"/>
                </a:solidFill>
              </a:rPr>
              <a:t>0100100</a:t>
            </a:r>
            <a:r>
              <a:rPr lang="en-US" altLang="zh-CN" sz="2800" b="1" dirty="0"/>
              <a:t>0</a:t>
            </a:r>
            <a:r>
              <a:rPr lang="en-US" altLang="zh-CN" sz="2800" b="1" baseline="-25000" dirty="0"/>
              <a:t>2</a:t>
            </a:r>
            <a:r>
              <a:rPr lang="en-US" altLang="zh-CN" sz="2800" b="1" dirty="0"/>
              <a:t>(72)~</a:t>
            </a:r>
            <a:r>
              <a:rPr lang="en-US" altLang="zh-CN" sz="2800" b="1" dirty="0">
                <a:solidFill>
                  <a:srgbClr val="FF0000"/>
                </a:solidFill>
              </a:rPr>
              <a:t>0100100</a:t>
            </a:r>
            <a:r>
              <a:rPr lang="en-US" altLang="zh-CN" sz="2800" b="1" dirty="0"/>
              <a:t>1</a:t>
            </a:r>
            <a:r>
              <a:rPr lang="en-US" altLang="zh-CN" sz="2800" b="1" baseline="-25000" dirty="0"/>
              <a:t>2</a:t>
            </a:r>
            <a:r>
              <a:rPr lang="en-US" altLang="zh-CN" sz="2800" b="1" dirty="0"/>
              <a:t>(73) </a:t>
            </a:r>
            <a:r>
              <a:rPr lang="zh-CN" altLang="en-US" sz="2800" b="1" dirty="0"/>
              <a:t>→ </a:t>
            </a:r>
            <a:r>
              <a:rPr lang="en-US" altLang="zh-CN" sz="2800" b="1" dirty="0"/>
              <a:t>A</a:t>
            </a:r>
            <a:endParaRPr lang="zh-CN" altLang="en-US" sz="2800" b="1" dirty="0"/>
          </a:p>
        </p:txBody>
      </p:sp>
      <p:sp>
        <p:nvSpPr>
          <p:cNvPr id="64" name="文本框 63"/>
          <p:cNvSpPr txBox="1"/>
          <p:nvPr/>
        </p:nvSpPr>
        <p:spPr>
          <a:xfrm>
            <a:off x="6751261" y="5976226"/>
            <a:ext cx="5537793" cy="523220"/>
          </a:xfrm>
          <a:prstGeom prst="rect">
            <a:avLst/>
          </a:prstGeom>
          <a:noFill/>
        </p:spPr>
        <p:txBody>
          <a:bodyPr wrap="square" rtlCol="0">
            <a:spAutoFit/>
          </a:bodyPr>
          <a:lstStyle/>
          <a:p>
            <a:r>
              <a:rPr lang="en-US" altLang="zh-CN" sz="2800" b="1" dirty="0"/>
              <a:t>Collect tags with flag = A</a:t>
            </a:r>
            <a:endParaRPr lang="zh-CN" altLang="en-US" sz="2800" b="1" dirty="0"/>
          </a:p>
        </p:txBody>
      </p:sp>
      <p:sp>
        <p:nvSpPr>
          <p:cNvPr id="69" name="文本框 68"/>
          <p:cNvSpPr txBox="1"/>
          <p:nvPr/>
        </p:nvSpPr>
        <p:spPr>
          <a:xfrm>
            <a:off x="866168" y="3114647"/>
            <a:ext cx="2100247" cy="523220"/>
          </a:xfrm>
          <a:prstGeom prst="rect">
            <a:avLst/>
          </a:prstGeom>
          <a:noFill/>
        </p:spPr>
        <p:txBody>
          <a:bodyPr wrap="square" rtlCol="0">
            <a:spAutoFit/>
          </a:bodyPr>
          <a:lstStyle/>
          <a:p>
            <a:r>
              <a:rPr lang="en-US" altLang="zh-CN" sz="2800" b="1" dirty="0"/>
              <a:t>Mask String:   </a:t>
            </a:r>
            <a:endParaRPr lang="zh-CN" altLang="en-US" sz="2800" b="1" dirty="0"/>
          </a:p>
        </p:txBody>
      </p:sp>
      <p:grpSp>
        <p:nvGrpSpPr>
          <p:cNvPr id="70" name="组合 69"/>
          <p:cNvGrpSpPr/>
          <p:nvPr/>
        </p:nvGrpSpPr>
        <p:grpSpPr>
          <a:xfrm>
            <a:off x="2966415" y="3196858"/>
            <a:ext cx="5195589" cy="461665"/>
            <a:chOff x="4746447" y="2417616"/>
            <a:chExt cx="4748040" cy="461665"/>
          </a:xfrm>
        </p:grpSpPr>
        <p:grpSp>
          <p:nvGrpSpPr>
            <p:cNvPr id="71" name="组合 70"/>
            <p:cNvGrpSpPr/>
            <p:nvPr/>
          </p:nvGrpSpPr>
          <p:grpSpPr>
            <a:xfrm>
              <a:off x="4746447" y="2417616"/>
              <a:ext cx="2374020" cy="461665"/>
              <a:chOff x="4746447" y="2417616"/>
              <a:chExt cx="1853278" cy="461665"/>
            </a:xfrm>
          </p:grpSpPr>
          <p:sp>
            <p:nvSpPr>
              <p:cNvPr id="77" name="矩形 76">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grpSp>
        <p:grpSp>
          <p:nvGrpSpPr>
            <p:cNvPr id="72" name="组合 71"/>
            <p:cNvGrpSpPr/>
            <p:nvPr/>
          </p:nvGrpSpPr>
          <p:grpSpPr>
            <a:xfrm>
              <a:off x="7120467" y="2417616"/>
              <a:ext cx="2374020" cy="461665"/>
              <a:chOff x="4746447" y="2417616"/>
              <a:chExt cx="1853278" cy="461665"/>
            </a:xfrm>
          </p:grpSpPr>
          <p:sp>
            <p:nvSpPr>
              <p:cNvPr id="73" name="矩形 72">
                <a:extLst>
                  <a:ext uri="{FF2B5EF4-FFF2-40B4-BE49-F238E27FC236}">
                    <a16:creationId xmlns:a16="http://schemas.microsoft.com/office/drawing/2014/main" id="{D8ED7A54-3472-40B2-AA96-62452FAD2917}"/>
                  </a:ext>
                </a:extLst>
              </p:cNvPr>
              <p:cNvSpPr/>
              <p:nvPr/>
            </p:nvSpPr>
            <p:spPr>
              <a:xfrm>
                <a:off x="4746447"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4" name="矩形 73">
                <a:extLst>
                  <a:ext uri="{FF2B5EF4-FFF2-40B4-BE49-F238E27FC236}">
                    <a16:creationId xmlns:a16="http://schemas.microsoft.com/office/drawing/2014/main" id="{D8ED7A54-3472-40B2-AA96-62452FAD2917}"/>
                  </a:ext>
                </a:extLst>
              </p:cNvPr>
              <p:cNvSpPr/>
              <p:nvPr/>
            </p:nvSpPr>
            <p:spPr>
              <a:xfrm>
                <a:off x="5208112"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6" name="矩形 75">
                <a:extLst>
                  <a:ext uri="{FF2B5EF4-FFF2-40B4-BE49-F238E27FC236}">
                    <a16:creationId xmlns:a16="http://schemas.microsoft.com/office/drawing/2014/main" id="{D8ED7A54-3472-40B2-AA96-62452FAD2917}"/>
                  </a:ext>
                </a:extLst>
              </p:cNvPr>
              <p:cNvSpPr/>
              <p:nvPr/>
            </p:nvSpPr>
            <p:spPr>
              <a:xfrm>
                <a:off x="6138060"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1</a:t>
                </a:r>
                <a:endParaRPr lang="zh-CN" altLang="en-US" sz="3200" dirty="0">
                  <a:solidFill>
                    <a:srgbClr val="C00000"/>
                  </a:solidFill>
                  <a:latin typeface="Arial" panose="020B0604020202020204" pitchFamily="34" charset="0"/>
                  <a:cs typeface="Arial" panose="020B0604020202020204" pitchFamily="34" charset="0"/>
                </a:endParaRPr>
              </a:p>
            </p:txBody>
          </p:sp>
          <p:sp>
            <p:nvSpPr>
              <p:cNvPr id="75" name="矩形 74">
                <a:extLst>
                  <a:ext uri="{FF2B5EF4-FFF2-40B4-BE49-F238E27FC236}">
                    <a16:creationId xmlns:a16="http://schemas.microsoft.com/office/drawing/2014/main" id="{D8ED7A54-3472-40B2-AA96-62452FAD2917}"/>
                  </a:ext>
                </a:extLst>
              </p:cNvPr>
              <p:cNvSpPr/>
              <p:nvPr/>
            </p:nvSpPr>
            <p:spPr>
              <a:xfrm>
                <a:off x="5673086" y="2417616"/>
                <a:ext cx="461665" cy="461665"/>
              </a:xfrm>
              <a:prstGeom prst="rect">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Arial" panose="020B0604020202020204" pitchFamily="34" charset="0"/>
                    <a:cs typeface="Arial" panose="020B0604020202020204" pitchFamily="34" charset="0"/>
                  </a:rPr>
                  <a:t>0</a:t>
                </a:r>
                <a:endParaRPr lang="zh-CN" altLang="en-US" sz="3200" dirty="0">
                  <a:solidFill>
                    <a:srgbClr val="C00000"/>
                  </a:solidFill>
                  <a:latin typeface="Arial" panose="020B0604020202020204" pitchFamily="34" charset="0"/>
                  <a:cs typeface="Arial" panose="020B0604020202020204" pitchFamily="34" charset="0"/>
                </a:endParaRPr>
              </a:p>
            </p:txBody>
          </p:sp>
        </p:grpSp>
      </p:grpSp>
      <p:sp>
        <p:nvSpPr>
          <p:cNvPr id="25" name="文本框 24"/>
          <p:cNvSpPr txBox="1"/>
          <p:nvPr/>
        </p:nvSpPr>
        <p:spPr>
          <a:xfrm>
            <a:off x="9023316" y="3166080"/>
            <a:ext cx="2565462" cy="523220"/>
          </a:xfrm>
          <a:prstGeom prst="rect">
            <a:avLst/>
          </a:prstGeom>
          <a:noFill/>
        </p:spPr>
        <p:txBody>
          <a:bodyPr wrap="square" rtlCol="0">
            <a:spAutoFit/>
          </a:bodyPr>
          <a:lstStyle/>
          <a:p>
            <a:r>
              <a:rPr lang="en-US" altLang="zh-CN" sz="2800" dirty="0">
                <a:solidFill>
                  <a:srgbClr val="C00000"/>
                </a:solidFill>
              </a:rPr>
              <a:t>No more 1s</a:t>
            </a:r>
            <a:endParaRPr lang="zh-CN" altLang="en-US" sz="2800" dirty="0">
              <a:solidFill>
                <a:srgbClr val="C00000"/>
              </a:solidFill>
            </a:endParaRPr>
          </a:p>
        </p:txBody>
      </p:sp>
      <p:sp>
        <p:nvSpPr>
          <p:cNvPr id="48" name="文本框 47"/>
          <p:cNvSpPr txBox="1"/>
          <p:nvPr/>
        </p:nvSpPr>
        <p:spPr>
          <a:xfrm>
            <a:off x="8062206" y="1314967"/>
            <a:ext cx="1719035" cy="523220"/>
          </a:xfrm>
          <a:prstGeom prst="rect">
            <a:avLst/>
          </a:prstGeom>
          <a:noFill/>
        </p:spPr>
        <p:txBody>
          <a:bodyPr wrap="square" rtlCol="0">
            <a:spAutoFit/>
          </a:bodyPr>
          <a:lstStyle/>
          <a:p>
            <a:r>
              <a:rPr lang="en-US" altLang="zh-CN" sz="2800" b="1" dirty="0"/>
              <a:t>0~73 </a:t>
            </a:r>
            <a:r>
              <a:rPr lang="zh-CN" altLang="en-US" sz="2800" b="1" dirty="0"/>
              <a:t>→ </a:t>
            </a:r>
            <a:r>
              <a:rPr lang="en-US" altLang="zh-CN" sz="2800" b="1" dirty="0"/>
              <a:t>A</a:t>
            </a:r>
            <a:endParaRPr lang="zh-CN" altLang="en-US" sz="2800" b="1" dirty="0"/>
          </a:p>
        </p:txBody>
      </p:sp>
      <p:sp>
        <p:nvSpPr>
          <p:cNvPr id="60" name="右箭头 59"/>
          <p:cNvSpPr/>
          <p:nvPr/>
        </p:nvSpPr>
        <p:spPr>
          <a:xfrm>
            <a:off x="6734014" y="1395973"/>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089795" y="1361756"/>
            <a:ext cx="7700810" cy="523220"/>
            <a:chOff x="2823632" y="3091444"/>
            <a:chExt cx="7052742" cy="523220"/>
          </a:xfrm>
        </p:grpSpPr>
        <p:sp>
          <p:nvSpPr>
            <p:cNvPr id="67" name="文本框 66"/>
            <p:cNvSpPr txBox="1"/>
            <p:nvPr/>
          </p:nvSpPr>
          <p:spPr>
            <a:xfrm>
              <a:off x="2823632" y="3091444"/>
              <a:ext cx="7052742" cy="523220"/>
            </a:xfrm>
            <a:prstGeom prst="rect">
              <a:avLst/>
            </a:prstGeom>
            <a:solidFill>
              <a:schemeClr val="bg1"/>
            </a:solidFill>
          </p:spPr>
          <p:txBody>
            <a:bodyPr wrap="square" rtlCol="0">
              <a:spAutoFit/>
            </a:bodyPr>
            <a:lstStyle/>
            <a:p>
              <a:r>
                <a:rPr lang="en-US" altLang="zh-CN" sz="2800" b="1" dirty="0"/>
                <a:t>0~73 </a:t>
              </a:r>
              <a:r>
                <a:rPr lang="zh-CN" altLang="en-US" sz="2800" b="1" dirty="0"/>
                <a:t>→ </a:t>
              </a:r>
              <a:r>
                <a:rPr lang="en-US" altLang="zh-CN" sz="2800" b="1" dirty="0"/>
                <a:t>A, </a:t>
              </a:r>
              <a:r>
                <a:rPr lang="en-US" altLang="zh-CN" sz="2800" b="1" dirty="0">
                  <a:solidFill>
                    <a:srgbClr val="00B050"/>
                  </a:solidFill>
                </a:rPr>
                <a:t>0~32 </a:t>
              </a:r>
              <a:r>
                <a:rPr lang="zh-CN" altLang="en-US" sz="2800" b="1" dirty="0">
                  <a:solidFill>
                    <a:srgbClr val="00B050"/>
                  </a:solidFill>
                </a:rPr>
                <a:t>→ </a:t>
              </a:r>
              <a:r>
                <a:rPr lang="en-US" altLang="zh-CN" sz="2800" b="1" dirty="0">
                  <a:solidFill>
                    <a:srgbClr val="00B050"/>
                  </a:solidFill>
                </a:rPr>
                <a:t>B</a:t>
              </a:r>
              <a:r>
                <a:rPr lang="en-US" altLang="zh-CN" sz="2800" b="1" dirty="0"/>
                <a:t>                         (32, 73]</a:t>
              </a:r>
              <a:endParaRPr lang="zh-CN" altLang="en-US" sz="2800" b="1" dirty="0"/>
            </a:p>
          </p:txBody>
        </p:sp>
        <p:sp>
          <p:nvSpPr>
            <p:cNvPr id="61" name="右箭头 60"/>
            <p:cNvSpPr/>
            <p:nvPr/>
          </p:nvSpPr>
          <p:spPr>
            <a:xfrm>
              <a:off x="6124675" y="3129697"/>
              <a:ext cx="889867" cy="411676"/>
            </a:xfrm>
            <a:prstGeom prst="rightArrow">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12408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lvl="0" algn="ctr" defTabSz="914400">
              <a:defRPr/>
            </a:pPr>
            <a:r>
              <a:rPr lang="en-US" altLang="zh-CN" sz="2800" b="1" dirty="0">
                <a:solidFill>
                  <a:srgbClr val="142938"/>
                </a:solidFill>
                <a:latin typeface="微软雅黑"/>
                <a:ea typeface="微软雅黑"/>
              </a:rPr>
              <a:t>03</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a:r>
              <a:rPr lang="en-US" altLang="zh-CN" sz="4000" b="1" dirty="0"/>
              <a:t>Experimental setup</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Evaluation</a:t>
            </a:r>
            <a:endParaRPr lang="zh-CN" altLang="en-US" sz="3600" dirty="0">
              <a:solidFill>
                <a:schemeClr val="bg1"/>
              </a:solidFill>
              <a:latin typeface="Arial"/>
              <a:ea typeface="微软雅黑"/>
            </a:endParaRPr>
          </a:p>
        </p:txBody>
      </p:sp>
      <p:pic>
        <p:nvPicPr>
          <p:cNvPr id="6" name="图片 5"/>
          <p:cNvPicPr>
            <a:picLocks noChangeAspect="1"/>
          </p:cNvPicPr>
          <p:nvPr/>
        </p:nvPicPr>
        <p:blipFill>
          <a:blip r:embed="rId4"/>
          <a:stretch>
            <a:fillRect/>
          </a:stretch>
        </p:blipFill>
        <p:spPr>
          <a:xfrm>
            <a:off x="1368228" y="1569152"/>
            <a:ext cx="9740211" cy="4947151"/>
          </a:xfrm>
          <a:prstGeom prst="rect">
            <a:avLst/>
          </a:prstGeom>
        </p:spPr>
      </p:pic>
    </p:spTree>
    <p:extLst>
      <p:ext uri="{BB962C8B-B14F-4D97-AF65-F5344CB8AC3E}">
        <p14:creationId xmlns:p14="http://schemas.microsoft.com/office/powerpoint/2010/main" val="2404184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lvl="0" algn="ctr" defTabSz="914400">
              <a:defRPr/>
            </a:pPr>
            <a:r>
              <a:rPr lang="en-US" altLang="zh-CN" sz="2800" b="1" dirty="0">
                <a:solidFill>
                  <a:srgbClr val="142938"/>
                </a:solidFill>
                <a:latin typeface="微软雅黑"/>
                <a:ea typeface="微软雅黑"/>
              </a:rPr>
              <a:t>03</a:t>
            </a:r>
          </a:p>
        </p:txBody>
      </p:sp>
      <p:sp>
        <p:nvSpPr>
          <p:cNvPr id="50" name="Shape 893"/>
          <p:cNvSpPr txBox="1">
            <a:spLocks/>
          </p:cNvSpPr>
          <p:nvPr/>
        </p:nvSpPr>
        <p:spPr>
          <a:xfrm>
            <a:off x="6274524" y="339296"/>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a:r>
              <a:rPr lang="en-US" altLang="zh-CN" sz="4000" b="1" spc="-150" dirty="0">
                <a:solidFill>
                  <a:schemeClr val="tx1"/>
                </a:solidFill>
                <a:latin typeface="Arial" panose="020B0604020202020204" pitchFamily="34" charset="0"/>
                <a:ea typeface="印品黑体" panose="00000500000000000000" pitchFamily="2" charset="-122"/>
                <a:cs typeface="Arial" panose="020B0604020202020204" pitchFamily="34" charset="0"/>
              </a:rPr>
              <a:t>Compatibility</a:t>
            </a:r>
            <a:endParaRPr lang="zh-CN" altLang="en-US" sz="4000" b="1" spc="-150" dirty="0">
              <a:solidFill>
                <a:schemeClr val="tx1"/>
              </a:solidFill>
              <a:latin typeface="Arial" panose="020B0604020202020204" pitchFamily="34" charset="0"/>
              <a:ea typeface="印品黑体" panose="00000500000000000000" pitchFamily="2" charset="-122"/>
              <a:cs typeface="Arial" panose="020B0604020202020204" pitchFamily="34" charset="0"/>
            </a:endParaRP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Evaluation</a:t>
            </a:r>
            <a:endParaRPr lang="zh-CN" altLang="en-US" sz="3600" dirty="0">
              <a:solidFill>
                <a:schemeClr val="bg1"/>
              </a:solidFill>
              <a:latin typeface="Arial"/>
              <a:ea typeface="微软雅黑"/>
            </a:endParaRPr>
          </a:p>
        </p:txBody>
      </p:sp>
      <p:sp>
        <p:nvSpPr>
          <p:cNvPr id="7" name="文本框 6"/>
          <p:cNvSpPr txBox="1"/>
          <p:nvPr/>
        </p:nvSpPr>
        <p:spPr>
          <a:xfrm>
            <a:off x="1184626" y="4902776"/>
            <a:ext cx="10156347" cy="707886"/>
          </a:xfrm>
          <a:prstGeom prst="rect">
            <a:avLst/>
          </a:prstGeom>
          <a:noFill/>
        </p:spPr>
        <p:txBody>
          <a:bodyPr wrap="square" rtlCol="0">
            <a:spAutoFit/>
          </a:bodyPr>
          <a:lstStyle/>
          <a:p>
            <a:r>
              <a:rPr lang="en-US" altLang="zh-CN" sz="2800" dirty="0"/>
              <a:t>RQ functions properly on </a:t>
            </a:r>
            <a:r>
              <a:rPr lang="en-US" altLang="zh-CN" sz="4000" b="1" dirty="0">
                <a:solidFill>
                  <a:srgbClr val="C00000"/>
                </a:solidFill>
              </a:rPr>
              <a:t>ALL</a:t>
            </a:r>
            <a:r>
              <a:rPr lang="en-US" altLang="zh-CN" sz="2800" dirty="0"/>
              <a:t> reader models + </a:t>
            </a:r>
            <a:r>
              <a:rPr lang="en-US" altLang="zh-CN" sz="4000" b="1" dirty="0">
                <a:solidFill>
                  <a:srgbClr val="00B050"/>
                </a:solidFill>
              </a:rPr>
              <a:t>ALL</a:t>
            </a:r>
            <a:r>
              <a:rPr lang="en-US" altLang="zh-CN" sz="2800" dirty="0"/>
              <a:t> tag models </a:t>
            </a:r>
            <a:endParaRPr lang="zh-CN" altLang="en-US" sz="2800" dirty="0"/>
          </a:p>
        </p:txBody>
      </p:sp>
      <p:pic>
        <p:nvPicPr>
          <p:cNvPr id="6" name="图片 5"/>
          <p:cNvPicPr>
            <a:picLocks noChangeAspect="1"/>
          </p:cNvPicPr>
          <p:nvPr/>
        </p:nvPicPr>
        <p:blipFill rotWithShape="1">
          <a:blip r:embed="rId4"/>
          <a:srcRect t="14083" b="15161"/>
          <a:stretch/>
        </p:blipFill>
        <p:spPr>
          <a:xfrm>
            <a:off x="1200668" y="2496313"/>
            <a:ext cx="9899014" cy="1920240"/>
          </a:xfrm>
          <a:prstGeom prst="rect">
            <a:avLst/>
          </a:prstGeom>
        </p:spPr>
      </p:pic>
      <p:sp>
        <p:nvSpPr>
          <p:cNvPr id="20" name="矩形 19"/>
          <p:cNvSpPr/>
          <p:nvPr/>
        </p:nvSpPr>
        <p:spPr>
          <a:xfrm>
            <a:off x="4090737" y="2496313"/>
            <a:ext cx="2659319" cy="2048255"/>
          </a:xfrm>
          <a:prstGeom prst="rect">
            <a:avLst/>
          </a:prstGeom>
          <a:solidFill>
            <a:schemeClr val="bg1">
              <a:alpha val="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325106" y="1911687"/>
            <a:ext cx="10156347" cy="523220"/>
          </a:xfrm>
          <a:prstGeom prst="rect">
            <a:avLst/>
          </a:prstGeom>
          <a:noFill/>
        </p:spPr>
        <p:txBody>
          <a:bodyPr wrap="square" rtlCol="0">
            <a:spAutoFit/>
          </a:bodyPr>
          <a:lstStyle/>
          <a:p>
            <a:r>
              <a:rPr lang="en-US" altLang="zh-CN" sz="2800" dirty="0"/>
              <a:t>Table 1: Gen2-compatibility on Readers and Tags. </a:t>
            </a:r>
            <a:endParaRPr lang="zh-CN" altLang="en-US" sz="2800" dirty="0"/>
          </a:p>
        </p:txBody>
      </p:sp>
      <p:sp>
        <p:nvSpPr>
          <p:cNvPr id="17" name="矩形 16"/>
          <p:cNvSpPr/>
          <p:nvPr/>
        </p:nvSpPr>
        <p:spPr>
          <a:xfrm>
            <a:off x="6859096" y="2496312"/>
            <a:ext cx="4224544" cy="2048255"/>
          </a:xfrm>
          <a:prstGeom prst="rect">
            <a:avLst/>
          </a:prstGeom>
          <a:solidFill>
            <a:schemeClr val="bg1">
              <a:alpha val="0"/>
            </a:schemeClr>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34841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lvl="0" algn="ctr" defTabSz="914400">
              <a:defRPr/>
            </a:pPr>
            <a:r>
              <a:rPr lang="en-US" altLang="zh-CN" sz="2800" b="1" dirty="0">
                <a:solidFill>
                  <a:srgbClr val="142938"/>
                </a:solidFill>
                <a:latin typeface="微软雅黑"/>
                <a:ea typeface="微软雅黑"/>
              </a:rPr>
              <a:t>03</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a:r>
              <a:rPr lang="en-US" altLang="zh-CN" sz="4000" b="1" dirty="0"/>
              <a:t>Number of selects</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Evaluation</a:t>
            </a:r>
            <a:endParaRPr lang="zh-CN" altLang="en-US" sz="3600" dirty="0">
              <a:solidFill>
                <a:schemeClr val="bg1"/>
              </a:solidFill>
              <a:latin typeface="Arial"/>
              <a:ea typeface="微软雅黑"/>
            </a:endParaRPr>
          </a:p>
        </p:txBody>
      </p:sp>
      <p:pic>
        <p:nvPicPr>
          <p:cNvPr id="3" name="图片 2"/>
          <p:cNvPicPr>
            <a:picLocks noChangeAspect="1"/>
          </p:cNvPicPr>
          <p:nvPr/>
        </p:nvPicPr>
        <p:blipFill>
          <a:blip r:embed="rId4"/>
          <a:stretch>
            <a:fillRect/>
          </a:stretch>
        </p:blipFill>
        <p:spPr>
          <a:xfrm>
            <a:off x="1096250" y="1827779"/>
            <a:ext cx="8959931" cy="3799874"/>
          </a:xfrm>
          <a:prstGeom prst="rect">
            <a:avLst/>
          </a:prstGeom>
        </p:spPr>
      </p:pic>
      <p:sp>
        <p:nvSpPr>
          <p:cNvPr id="11" name="矩形 10"/>
          <p:cNvSpPr/>
          <p:nvPr/>
        </p:nvSpPr>
        <p:spPr>
          <a:xfrm>
            <a:off x="3724383" y="5162775"/>
            <a:ext cx="4184928" cy="461665"/>
          </a:xfrm>
          <a:prstGeom prst="rect">
            <a:avLst/>
          </a:prstGeom>
          <a:solidFill>
            <a:schemeClr val="bg1"/>
          </a:solidFill>
        </p:spPr>
        <p:txBody>
          <a:bodyPr wrap="none">
            <a:spAutoFit/>
          </a:bodyPr>
          <a:lstStyle/>
          <a:p>
            <a:r>
              <a:rPr lang="en-US" altLang="zh-CN" sz="2400" dirty="0"/>
              <a:t>Figure 2: The number of selects.</a:t>
            </a:r>
            <a:endParaRPr lang="zh-CN" altLang="en-US" sz="2400" dirty="0"/>
          </a:p>
        </p:txBody>
      </p:sp>
    </p:spTree>
    <p:extLst>
      <p:ext uri="{BB962C8B-B14F-4D97-AF65-F5344CB8AC3E}">
        <p14:creationId xmlns:p14="http://schemas.microsoft.com/office/powerpoint/2010/main" val="1831683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13" name="图片 1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14" name="文本框 1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lvl="0" algn="ctr" defTabSz="914400">
              <a:defRPr/>
            </a:pPr>
            <a:r>
              <a:rPr lang="en-US" altLang="zh-CN" sz="2800" b="1" dirty="0">
                <a:solidFill>
                  <a:srgbClr val="142938"/>
                </a:solidFill>
                <a:latin typeface="微软雅黑"/>
                <a:ea typeface="微软雅黑"/>
              </a:rPr>
              <a:t>03</a:t>
            </a:r>
          </a:p>
        </p:txBody>
      </p:sp>
      <p:sp>
        <p:nvSpPr>
          <p:cNvPr id="50" name="Shape 893"/>
          <p:cNvSpPr txBox="1">
            <a:spLocks/>
          </p:cNvSpPr>
          <p:nvPr/>
        </p:nvSpPr>
        <p:spPr>
          <a:xfrm>
            <a:off x="6441898" y="335417"/>
            <a:ext cx="5382550" cy="564205"/>
          </a:xfrm>
          <a:prstGeom prst="rect">
            <a:avLst/>
          </a:prstGeom>
        </p:spPr>
        <p:txBody>
          <a:bodyPr/>
          <a:lstStyle>
            <a:lvl1pPr marL="0" marR="0" indent="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1pPr>
            <a:lvl2pPr marL="0" marR="0" indent="228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2pPr>
            <a:lvl3pPr marL="0" marR="0" indent="457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3pPr>
            <a:lvl4pPr marL="0" marR="0" indent="685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4pPr>
            <a:lvl5pPr marL="0" marR="0" indent="9144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5pPr>
            <a:lvl6pPr marL="0" marR="0" indent="11430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6pPr>
            <a:lvl7pPr marL="0" marR="0" indent="13716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7pPr>
            <a:lvl8pPr marL="0" marR="0" indent="16002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8pPr>
            <a:lvl9pPr marL="0" marR="0" indent="1828800" algn="l" defTabSz="821531" rtl="0" latinLnBrk="0">
              <a:lnSpc>
                <a:spcPct val="100000"/>
              </a:lnSpc>
              <a:spcBef>
                <a:spcPts val="0"/>
              </a:spcBef>
              <a:spcAft>
                <a:spcPts val="0"/>
              </a:spcAft>
              <a:buClrTx/>
              <a:buSzTx/>
              <a:buFontTx/>
              <a:buNone/>
              <a:tabLst/>
              <a:defRPr sz="9400" b="0" i="0" u="none" strike="noStrike" cap="none" spc="0" baseline="0">
                <a:ln>
                  <a:noFill/>
                </a:ln>
                <a:solidFill>
                  <a:srgbClr val="323744"/>
                </a:solidFill>
                <a:uFillTx/>
                <a:latin typeface="+mn-lt"/>
                <a:ea typeface="+mn-ea"/>
                <a:cs typeface="+mn-cs"/>
                <a:sym typeface="Helvetica Light"/>
              </a:defRPr>
            </a:lvl9pPr>
          </a:lstStyle>
          <a:p>
            <a:pPr algn="r"/>
            <a:r>
              <a:rPr lang="en-US" altLang="zh-CN" sz="4000" b="1" dirty="0"/>
              <a:t>Time efficiency</a:t>
            </a:r>
          </a:p>
        </p:txBody>
      </p:sp>
      <p:sp>
        <p:nvSpPr>
          <p:cNvPr id="51" name="Shape 894"/>
          <p:cNvSpPr/>
          <p:nvPr/>
        </p:nvSpPr>
        <p:spPr>
          <a:xfrm>
            <a:off x="11972218" y="-1"/>
            <a:ext cx="205104" cy="1242801"/>
          </a:xfrm>
          <a:prstGeom prst="rect">
            <a:avLst/>
          </a:prstGeom>
          <a:solidFill>
            <a:srgbClr val="0E467F"/>
          </a:solidFill>
          <a:ln w="12700">
            <a:noFill/>
            <a:miter lim="400000"/>
          </a:ln>
        </p:spPr>
        <p:txBody>
          <a:bodyPr lIns="71437" tIns="71437" rIns="71437" bIns="71437" anchor="ctr"/>
          <a:lstStyle/>
          <a:p>
            <a:pPr algn="ctr">
              <a:defRPr sz="3200" cap="none">
                <a:solidFill>
                  <a:srgbClr val="FFFFFF"/>
                </a:solidFill>
                <a:latin typeface="+mn-lt"/>
                <a:ea typeface="+mn-ea"/>
                <a:cs typeface="+mn-cs"/>
                <a:sym typeface="Helvetica Light"/>
              </a:defRPr>
            </a:pPr>
            <a:endParaRPr/>
          </a:p>
        </p:txBody>
      </p:sp>
      <p:sp>
        <p:nvSpPr>
          <p:cNvPr id="68"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矩形 53">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Evaluation</a:t>
            </a:r>
            <a:endParaRPr lang="zh-CN" altLang="en-US" sz="3600" dirty="0">
              <a:solidFill>
                <a:schemeClr val="bg1"/>
              </a:solidFill>
              <a:latin typeface="Arial"/>
              <a:ea typeface="微软雅黑"/>
            </a:endParaRPr>
          </a:p>
        </p:txBody>
      </p:sp>
      <p:sp>
        <p:nvSpPr>
          <p:cNvPr id="59" name="矩形 58"/>
          <p:cNvSpPr/>
          <p:nvPr/>
        </p:nvSpPr>
        <p:spPr>
          <a:xfrm>
            <a:off x="3483752" y="5627653"/>
            <a:ext cx="5775427" cy="461665"/>
          </a:xfrm>
          <a:prstGeom prst="rect">
            <a:avLst/>
          </a:prstGeom>
        </p:spPr>
        <p:txBody>
          <a:bodyPr wrap="none">
            <a:spAutoFit/>
          </a:bodyPr>
          <a:lstStyle/>
          <a:p>
            <a:r>
              <a:rPr lang="en-US" altLang="zh-CN" sz="2400" dirty="0"/>
              <a:t>Figure 3: The comparison of time </a:t>
            </a:r>
            <a:r>
              <a:rPr lang="en-US" altLang="zh-CN" sz="2400" dirty="0" err="1"/>
              <a:t>effieciency</a:t>
            </a:r>
            <a:r>
              <a:rPr lang="en-US" altLang="zh-CN" sz="2400" dirty="0"/>
              <a:t>.</a:t>
            </a:r>
            <a:endParaRPr lang="zh-CN" altLang="en-US" sz="2400" dirty="0"/>
          </a:p>
        </p:txBody>
      </p:sp>
      <p:sp>
        <p:nvSpPr>
          <p:cNvPr id="2" name="矩形 1">
            <a:extLst>
              <a:ext uri="{FF2B5EF4-FFF2-40B4-BE49-F238E27FC236}">
                <a16:creationId xmlns:a16="http://schemas.microsoft.com/office/drawing/2014/main" id="{9134AF27-2690-447A-857B-206E93319130}"/>
              </a:ext>
            </a:extLst>
          </p:cNvPr>
          <p:cNvSpPr/>
          <p:nvPr/>
        </p:nvSpPr>
        <p:spPr>
          <a:xfrm>
            <a:off x="2491221" y="1511341"/>
            <a:ext cx="8044575" cy="584775"/>
          </a:xfrm>
          <a:prstGeom prst="rect">
            <a:avLst/>
          </a:prstGeom>
          <a:solidFill>
            <a:srgbClr val="C00000"/>
          </a:solidFill>
        </p:spPr>
        <p:txBody>
          <a:bodyPr wrap="none">
            <a:spAutoFit/>
          </a:bodyPr>
          <a:lstStyle/>
          <a:p>
            <a:pPr algn="ctr"/>
            <a:r>
              <a:rPr lang="en-US" altLang="zh-CN" sz="3200" b="1" i="1" dirty="0">
                <a:solidFill>
                  <a:schemeClr val="bg1"/>
                </a:solidFill>
              </a:rPr>
              <a:t>SQ achieves </a:t>
            </a:r>
            <a:r>
              <a:rPr lang="en-US" altLang="zh-CN" sz="3200" b="1" i="1" dirty="0">
                <a:solidFill>
                  <a:srgbClr val="FFFF00"/>
                </a:solidFill>
              </a:rPr>
              <a:t>24×</a:t>
            </a:r>
            <a:r>
              <a:rPr lang="en-US" altLang="zh-CN" sz="3200" i="1" dirty="0">
                <a:solidFill>
                  <a:schemeClr val="bg1"/>
                </a:solidFill>
                <a:latin typeface="CMSY10"/>
              </a:rPr>
              <a:t> </a:t>
            </a:r>
            <a:r>
              <a:rPr lang="en-US" altLang="zh-CN" sz="3200" b="1" dirty="0">
                <a:solidFill>
                  <a:schemeClr val="bg1"/>
                </a:solidFill>
              </a:rPr>
              <a:t>performance gain on average</a:t>
            </a:r>
            <a:endParaRPr lang="zh-CN" altLang="en-US" sz="3200" b="1" dirty="0">
              <a:solidFill>
                <a:schemeClr val="bg1"/>
              </a:solidFill>
            </a:endParaRPr>
          </a:p>
        </p:txBody>
      </p:sp>
      <p:pic>
        <p:nvPicPr>
          <p:cNvPr id="5" name="图片 4"/>
          <p:cNvPicPr>
            <a:picLocks noChangeAspect="1"/>
          </p:cNvPicPr>
          <p:nvPr/>
        </p:nvPicPr>
        <p:blipFill rotWithShape="1">
          <a:blip r:embed="rId4"/>
          <a:srcRect b="13223"/>
          <a:stretch/>
        </p:blipFill>
        <p:spPr>
          <a:xfrm>
            <a:off x="722598" y="2448566"/>
            <a:ext cx="11111961" cy="2905711"/>
          </a:xfrm>
          <a:prstGeom prst="rect">
            <a:avLst/>
          </a:prstGeom>
        </p:spPr>
      </p:pic>
    </p:spTree>
    <p:extLst>
      <p:ext uri="{BB962C8B-B14F-4D97-AF65-F5344CB8AC3E}">
        <p14:creationId xmlns:p14="http://schemas.microsoft.com/office/powerpoint/2010/main" val="854536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27873" y="482910"/>
            <a:ext cx="4106260" cy="596598"/>
          </a:xfrm>
          <a:prstGeom prst="rect">
            <a:avLst/>
          </a:prstGeom>
          <a:gradFill flip="none" rotWithShape="1">
            <a:gsLst>
              <a:gs pos="33000">
                <a:srgbClr val="375DA4"/>
              </a:gs>
              <a:gs pos="0">
                <a:srgbClr val="074279"/>
              </a:gs>
              <a:gs pos="100000">
                <a:srgbClr val="F7F7F7"/>
              </a:gs>
              <a:gs pos="62000">
                <a:srgbClr val="1475AE"/>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endParaRPr lang="zh-CN" altLang="en-US" sz="3600" dirty="0">
              <a:solidFill>
                <a:schemeClr val="bg1"/>
              </a:solidFill>
              <a:latin typeface="Arial"/>
              <a:ea typeface="微软雅黑"/>
            </a:endParaRPr>
          </a:p>
        </p:txBody>
      </p:sp>
      <p:pic>
        <p:nvPicPr>
          <p:cNvPr id="3" name="图片 2">
            <a:extLst>
              <a:ext uri="{FF2B5EF4-FFF2-40B4-BE49-F238E27FC236}">
                <a16:creationId xmlns:a16="http://schemas.microsoft.com/office/drawing/2014/main" id="{6A24BB50-9251-47DB-B3E5-EF111BF040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27927" r="23069" b="21840"/>
          <a:stretch/>
        </p:blipFill>
        <p:spPr>
          <a:xfrm>
            <a:off x="0" y="138775"/>
            <a:ext cx="1864487" cy="1217453"/>
          </a:xfrm>
          <a:prstGeom prst="rect">
            <a:avLst/>
          </a:prstGeom>
        </p:spPr>
      </p:pic>
      <p:sp>
        <p:nvSpPr>
          <p:cNvPr id="4" name="文本框 3">
            <a:extLst>
              <a:ext uri="{FF2B5EF4-FFF2-40B4-BE49-F238E27FC236}">
                <a16:creationId xmlns:a16="http://schemas.microsoft.com/office/drawing/2014/main" id="{56ADA21B-4869-47A1-914A-ED59026C99C3}"/>
              </a:ext>
            </a:extLst>
          </p:cNvPr>
          <p:cNvSpPr txBox="1"/>
          <p:nvPr/>
        </p:nvSpPr>
        <p:spPr>
          <a:xfrm>
            <a:off x="408877" y="485891"/>
            <a:ext cx="627443" cy="523220"/>
          </a:xfrm>
          <a:prstGeom prst="rect">
            <a:avLst/>
          </a:prstGeom>
          <a:noFill/>
        </p:spPr>
        <p:txBody>
          <a:bodyPr wrap="square" rtlCol="0">
            <a:spAutoFit/>
          </a:bodyPr>
          <a:lstStyle/>
          <a:p>
            <a:pPr lvl="0" algn="ctr" defTabSz="914400">
              <a:defRPr/>
            </a:pPr>
            <a:r>
              <a:rPr lang="en-US" altLang="zh-CN" sz="2800" b="1" dirty="0">
                <a:solidFill>
                  <a:srgbClr val="142938"/>
                </a:solidFill>
                <a:latin typeface="微软雅黑"/>
                <a:ea typeface="微软雅黑"/>
              </a:rPr>
              <a:t>04</a:t>
            </a:r>
          </a:p>
        </p:txBody>
      </p:sp>
      <p:sp>
        <p:nvSpPr>
          <p:cNvPr id="7" name="AutoShape 2" descr="Radio Frequency Identification RFID Tag Icon. Vector Royalty Fre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矩形 7">
            <a:extLst>
              <a:ext uri="{FF2B5EF4-FFF2-40B4-BE49-F238E27FC236}">
                <a16:creationId xmlns:a16="http://schemas.microsoft.com/office/drawing/2014/main" id="{5F5A126D-DBF7-4677-B085-E086E464685A}"/>
              </a:ext>
            </a:extLst>
          </p:cNvPr>
          <p:cNvSpPr/>
          <p:nvPr/>
        </p:nvSpPr>
        <p:spPr>
          <a:xfrm>
            <a:off x="2172252" y="433177"/>
            <a:ext cx="4561762" cy="646331"/>
          </a:xfrm>
          <a:prstGeom prst="rect">
            <a:avLst/>
          </a:prstGeom>
        </p:spPr>
        <p:txBody>
          <a:bodyPr wrap="square">
            <a:spAutoFit/>
          </a:bodyPr>
          <a:lstStyle/>
          <a:p>
            <a:pPr lvl="0" defTabSz="914400">
              <a:defRPr/>
            </a:pPr>
            <a:r>
              <a:rPr lang="en-US" altLang="zh-CN" sz="3600" dirty="0">
                <a:solidFill>
                  <a:schemeClr val="bg1"/>
                </a:solidFill>
                <a:latin typeface="Arial"/>
                <a:ea typeface="微软雅黑"/>
              </a:rPr>
              <a:t>Conclusion</a:t>
            </a:r>
            <a:endParaRPr lang="zh-CN" altLang="en-US" sz="3600" dirty="0">
              <a:solidFill>
                <a:schemeClr val="bg1"/>
              </a:solidFill>
              <a:latin typeface="Arial"/>
              <a:ea typeface="微软雅黑"/>
            </a:endParaRPr>
          </a:p>
        </p:txBody>
      </p:sp>
      <p:sp>
        <p:nvSpPr>
          <p:cNvPr id="10" name="圆角矩形 11">
            <a:extLst>
              <a:ext uri="{FF2B5EF4-FFF2-40B4-BE49-F238E27FC236}">
                <a16:creationId xmlns:a16="http://schemas.microsoft.com/office/drawing/2014/main" id="{6106BE5E-710F-4770-B124-002738E13FFC}"/>
              </a:ext>
            </a:extLst>
          </p:cNvPr>
          <p:cNvSpPr/>
          <p:nvPr/>
        </p:nvSpPr>
        <p:spPr>
          <a:xfrm>
            <a:off x="1844195" y="4814873"/>
            <a:ext cx="9534068" cy="1413384"/>
          </a:xfrm>
          <a:prstGeom prst="roundRect">
            <a:avLst/>
          </a:prstGeom>
          <a:solidFill>
            <a:schemeClr val="bg1">
              <a:lumMod val="95000"/>
            </a:schemeClr>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11" name="圆角矩形 11">
            <a:extLst>
              <a:ext uri="{FF2B5EF4-FFF2-40B4-BE49-F238E27FC236}">
                <a16:creationId xmlns:a16="http://schemas.microsoft.com/office/drawing/2014/main" id="{A7AB4383-CC7E-4B12-B4FD-619066FB0D6A}"/>
              </a:ext>
            </a:extLst>
          </p:cNvPr>
          <p:cNvSpPr/>
          <p:nvPr/>
        </p:nvSpPr>
        <p:spPr>
          <a:xfrm>
            <a:off x="1844195" y="3139858"/>
            <a:ext cx="9534068" cy="1413384"/>
          </a:xfrm>
          <a:prstGeom prst="roundRect">
            <a:avLst/>
          </a:prstGeom>
          <a:solidFill>
            <a:schemeClr val="bg1">
              <a:lumMod val="95000"/>
            </a:schemeClr>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13" name="圆角矩形 11">
            <a:extLst>
              <a:ext uri="{FF2B5EF4-FFF2-40B4-BE49-F238E27FC236}">
                <a16:creationId xmlns:a16="http://schemas.microsoft.com/office/drawing/2014/main" id="{429B7D02-4B50-44A0-979D-AF0C64D8B934}"/>
              </a:ext>
            </a:extLst>
          </p:cNvPr>
          <p:cNvSpPr/>
          <p:nvPr/>
        </p:nvSpPr>
        <p:spPr>
          <a:xfrm>
            <a:off x="1844195" y="1494745"/>
            <a:ext cx="9534068" cy="1413384"/>
          </a:xfrm>
          <a:prstGeom prst="roundRect">
            <a:avLst/>
          </a:prstGeom>
          <a:solidFill>
            <a:schemeClr val="bg1">
              <a:lumMod val="95000"/>
            </a:schemeClr>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14" name="文本框 13">
            <a:extLst>
              <a:ext uri="{FF2B5EF4-FFF2-40B4-BE49-F238E27FC236}">
                <a16:creationId xmlns:a16="http://schemas.microsoft.com/office/drawing/2014/main" id="{7E4C8A86-5A9E-495F-9F12-71E969A0DDB3}"/>
              </a:ext>
            </a:extLst>
          </p:cNvPr>
          <p:cNvSpPr txBox="1"/>
          <p:nvPr/>
        </p:nvSpPr>
        <p:spPr>
          <a:xfrm>
            <a:off x="1143000" y="2120900"/>
            <a:ext cx="8420100" cy="584200"/>
          </a:xfrm>
          <a:prstGeom prst="rect">
            <a:avLst/>
          </a:prstGeom>
          <a:noFill/>
        </p:spPr>
        <p:txBody>
          <a:bodyPr wrap="square" rtlCol="0">
            <a:spAutoFit/>
          </a:bodyPr>
          <a:lstStyle/>
          <a:p>
            <a:endParaRPr lang="zh-CN" altLang="en-US" dirty="0"/>
          </a:p>
        </p:txBody>
      </p:sp>
      <p:sp>
        <p:nvSpPr>
          <p:cNvPr id="15" name="矩形 14">
            <a:extLst>
              <a:ext uri="{FF2B5EF4-FFF2-40B4-BE49-F238E27FC236}">
                <a16:creationId xmlns:a16="http://schemas.microsoft.com/office/drawing/2014/main" id="{35C23F6F-5788-4F04-AEC6-5659ADEAD7C6}"/>
              </a:ext>
            </a:extLst>
          </p:cNvPr>
          <p:cNvSpPr/>
          <p:nvPr/>
        </p:nvSpPr>
        <p:spPr>
          <a:xfrm>
            <a:off x="2027873" y="1574608"/>
            <a:ext cx="9392302" cy="1569660"/>
          </a:xfrm>
          <a:prstGeom prst="rect">
            <a:avLst/>
          </a:prstGeom>
        </p:spPr>
        <p:txBody>
          <a:bodyPr wrap="square">
            <a:spAutoFit/>
          </a:bodyPr>
          <a:lstStyle/>
          <a:p>
            <a:r>
              <a:rPr lang="en-US" altLang="zh-CN" sz="2400" dirty="0">
                <a:solidFill>
                  <a:srgbClr val="000000"/>
                </a:solidFill>
                <a:latin typeface="Segoe UI" panose="020B0502040204020203" pitchFamily="34" charset="0"/>
                <a:ea typeface="微软雅黑" panose="020B0503020204020204" pitchFamily="34" charset="-122"/>
                <a:cs typeface="Segoe UI" panose="020B0502040204020203" pitchFamily="34" charset="0"/>
              </a:rPr>
              <a:t>We propose an efficient solution to the practically important problem of check whether there are any tags with the data between an upper and lower boundary in a large RFID system.</a:t>
            </a:r>
            <a:endParaRPr lang="zh-CN" altLang="en-US" sz="2400" dirty="0">
              <a:solidFill>
                <a:srgbClr val="000000"/>
              </a:solidFill>
              <a:latin typeface="Segoe UI" panose="020B0502040204020203" pitchFamily="34" charset="0"/>
              <a:ea typeface="微软雅黑" panose="020B0503020204020204" pitchFamily="34" charset="-122"/>
              <a:cs typeface="Segoe UI" panose="020B0502040204020203" pitchFamily="34" charset="0"/>
            </a:endParaRPr>
          </a:p>
          <a:p>
            <a:pPr marL="260089" lvl="1" algn="just">
              <a:spcAft>
                <a:spcPts val="1800"/>
              </a:spcAft>
            </a:pPr>
            <a:endParaRPr lang="en-US" altLang="zh-CN" sz="2400" dirty="0">
              <a:solidFill>
                <a:srgbClr val="000000"/>
              </a:solidFill>
              <a:latin typeface="Segoe UI" panose="020B0502040204020203" pitchFamily="34" charset="0"/>
              <a:ea typeface="微软雅黑" panose="020B0503020204020204" pitchFamily="34" charset="-122"/>
              <a:cs typeface="Segoe UI" panose="020B0502040204020203" pitchFamily="34" charset="0"/>
            </a:endParaRPr>
          </a:p>
        </p:txBody>
      </p:sp>
      <p:grpSp>
        <p:nvGrpSpPr>
          <p:cNvPr id="16" name="组合 15">
            <a:extLst>
              <a:ext uri="{FF2B5EF4-FFF2-40B4-BE49-F238E27FC236}">
                <a16:creationId xmlns:a16="http://schemas.microsoft.com/office/drawing/2014/main" id="{81DA7CCA-A49D-4856-B85A-A602E237B791}"/>
              </a:ext>
            </a:extLst>
          </p:cNvPr>
          <p:cNvGrpSpPr/>
          <p:nvPr/>
        </p:nvGrpSpPr>
        <p:grpSpPr>
          <a:xfrm>
            <a:off x="752195" y="1552566"/>
            <a:ext cx="864652" cy="864650"/>
            <a:chOff x="3402224" y="483518"/>
            <a:chExt cx="864652" cy="864650"/>
          </a:xfrm>
        </p:grpSpPr>
        <p:grpSp>
          <p:nvGrpSpPr>
            <p:cNvPr id="17" name="组合 16">
              <a:extLst>
                <a:ext uri="{FF2B5EF4-FFF2-40B4-BE49-F238E27FC236}">
                  <a16:creationId xmlns:a16="http://schemas.microsoft.com/office/drawing/2014/main" id="{F416614D-24FA-4372-B85B-5DE3DAAF11FC}"/>
                </a:ext>
              </a:extLst>
            </p:cNvPr>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19" name="同心圆 150">
                <a:extLst>
                  <a:ext uri="{FF2B5EF4-FFF2-40B4-BE49-F238E27FC236}">
                    <a16:creationId xmlns:a16="http://schemas.microsoft.com/office/drawing/2014/main" id="{EFBBA04B-5E18-478F-BE63-10C1708883E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0" name="椭圆 19">
                <a:extLst>
                  <a:ext uri="{FF2B5EF4-FFF2-40B4-BE49-F238E27FC236}">
                    <a16:creationId xmlns:a16="http://schemas.microsoft.com/office/drawing/2014/main" id="{E74007BB-0058-442B-911C-EFA35880E05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18" name="TextBox 152">
              <a:extLst>
                <a:ext uri="{FF2B5EF4-FFF2-40B4-BE49-F238E27FC236}">
                  <a16:creationId xmlns:a16="http://schemas.microsoft.com/office/drawing/2014/main" id="{88F7F44B-27FB-47A1-A634-436628F57274}"/>
                </a:ext>
              </a:extLst>
            </p:cNvPr>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accent1"/>
                  </a:solidFill>
                  <a:latin typeface="微软雅黑" pitchFamily="34" charset="-122"/>
                  <a:ea typeface="微软雅黑" pitchFamily="34" charset="-122"/>
                </a:rPr>
                <a:t>01</a:t>
              </a:r>
              <a:endParaRPr lang="zh-CN" altLang="en-US" sz="2400" b="1" dirty="0">
                <a:solidFill>
                  <a:schemeClr val="accent1"/>
                </a:solidFill>
                <a:latin typeface="微软雅黑" pitchFamily="34" charset="-122"/>
                <a:ea typeface="微软雅黑" pitchFamily="34" charset="-122"/>
              </a:endParaRPr>
            </a:p>
          </p:txBody>
        </p:sp>
      </p:grpSp>
      <p:grpSp>
        <p:nvGrpSpPr>
          <p:cNvPr id="21" name="组合 20">
            <a:extLst>
              <a:ext uri="{FF2B5EF4-FFF2-40B4-BE49-F238E27FC236}">
                <a16:creationId xmlns:a16="http://schemas.microsoft.com/office/drawing/2014/main" id="{80C5FC37-4194-40DE-968D-1E5E0BE92237}"/>
              </a:ext>
            </a:extLst>
          </p:cNvPr>
          <p:cNvGrpSpPr/>
          <p:nvPr/>
        </p:nvGrpSpPr>
        <p:grpSpPr>
          <a:xfrm>
            <a:off x="710674" y="3229372"/>
            <a:ext cx="864652" cy="864650"/>
            <a:chOff x="4515751" y="1419068"/>
            <a:chExt cx="864652" cy="864650"/>
          </a:xfrm>
        </p:grpSpPr>
        <p:grpSp>
          <p:nvGrpSpPr>
            <p:cNvPr id="22" name="组合 21">
              <a:extLst>
                <a:ext uri="{FF2B5EF4-FFF2-40B4-BE49-F238E27FC236}">
                  <a16:creationId xmlns:a16="http://schemas.microsoft.com/office/drawing/2014/main" id="{0A040620-966D-469F-BEE3-980900D5BC6D}"/>
                </a:ext>
              </a:extLst>
            </p:cNvPr>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24" name="同心圆 154">
                <a:extLst>
                  <a:ext uri="{FF2B5EF4-FFF2-40B4-BE49-F238E27FC236}">
                    <a16:creationId xmlns:a16="http://schemas.microsoft.com/office/drawing/2014/main" id="{035B0ECE-110B-4C3A-83E7-6D3056574F65}"/>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5" name="椭圆 24">
                <a:extLst>
                  <a:ext uri="{FF2B5EF4-FFF2-40B4-BE49-F238E27FC236}">
                    <a16:creationId xmlns:a16="http://schemas.microsoft.com/office/drawing/2014/main" id="{C34CFC12-7EEB-4250-A2DB-1A16C3A3B48F}"/>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23" name="TextBox 156">
              <a:extLst>
                <a:ext uri="{FF2B5EF4-FFF2-40B4-BE49-F238E27FC236}">
                  <a16:creationId xmlns:a16="http://schemas.microsoft.com/office/drawing/2014/main" id="{A2FF0BB9-EBB6-4150-B977-0A1ABC40C2CA}"/>
                </a:ext>
              </a:extLst>
            </p:cNvPr>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accent6">
                      <a:lumMod val="75000"/>
                    </a:schemeClr>
                  </a:solidFill>
                  <a:latin typeface="微软雅黑" pitchFamily="34" charset="-122"/>
                  <a:ea typeface="微软雅黑" pitchFamily="34" charset="-122"/>
                </a:rPr>
                <a:t>02</a:t>
              </a:r>
              <a:endParaRPr lang="zh-CN" altLang="en-US" sz="2400" b="1" dirty="0">
                <a:solidFill>
                  <a:schemeClr val="accent6">
                    <a:lumMod val="75000"/>
                  </a:schemeClr>
                </a:solidFill>
                <a:latin typeface="微软雅黑" pitchFamily="34" charset="-122"/>
                <a:ea typeface="微软雅黑" pitchFamily="34" charset="-122"/>
              </a:endParaRPr>
            </a:p>
          </p:txBody>
        </p:sp>
      </p:grpSp>
      <p:grpSp>
        <p:nvGrpSpPr>
          <p:cNvPr id="26" name="组合 25">
            <a:extLst>
              <a:ext uri="{FF2B5EF4-FFF2-40B4-BE49-F238E27FC236}">
                <a16:creationId xmlns:a16="http://schemas.microsoft.com/office/drawing/2014/main" id="{B88C285C-3A6B-4571-A7E8-13C32AEB1779}"/>
              </a:ext>
            </a:extLst>
          </p:cNvPr>
          <p:cNvGrpSpPr/>
          <p:nvPr/>
        </p:nvGrpSpPr>
        <p:grpSpPr>
          <a:xfrm>
            <a:off x="742759" y="4774338"/>
            <a:ext cx="864652" cy="864650"/>
            <a:chOff x="4788024" y="2734782"/>
            <a:chExt cx="864652" cy="864650"/>
          </a:xfrm>
        </p:grpSpPr>
        <p:grpSp>
          <p:nvGrpSpPr>
            <p:cNvPr id="27" name="组合 26">
              <a:extLst>
                <a:ext uri="{FF2B5EF4-FFF2-40B4-BE49-F238E27FC236}">
                  <a16:creationId xmlns:a16="http://schemas.microsoft.com/office/drawing/2014/main" id="{9D466CB9-55DB-4B6B-ABAE-53385935B8EE}"/>
                </a:ext>
              </a:extLst>
            </p:cNvPr>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29" name="同心圆 158">
                <a:extLst>
                  <a:ext uri="{FF2B5EF4-FFF2-40B4-BE49-F238E27FC236}">
                    <a16:creationId xmlns:a16="http://schemas.microsoft.com/office/drawing/2014/main" id="{BE901BED-7874-47B7-966C-9A5294919CA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0" name="椭圆 29">
                <a:extLst>
                  <a:ext uri="{FF2B5EF4-FFF2-40B4-BE49-F238E27FC236}">
                    <a16:creationId xmlns:a16="http://schemas.microsoft.com/office/drawing/2014/main" id="{F01237C2-9B72-4B1A-81D0-8352F12EE4F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grpSp>
        <p:sp>
          <p:nvSpPr>
            <p:cNvPr id="28" name="TextBox 160">
              <a:extLst>
                <a:ext uri="{FF2B5EF4-FFF2-40B4-BE49-F238E27FC236}">
                  <a16:creationId xmlns:a16="http://schemas.microsoft.com/office/drawing/2014/main" id="{30F0EA7B-7435-461A-9B11-B99069E698C2}"/>
                </a:ext>
              </a:extLst>
            </p:cNvPr>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rPr>
                <a:t>03</a:t>
              </a:r>
              <a:endParaRPr lang="zh-CN" altLang="en-US" sz="2400" b="1" dirty="0">
                <a:latin typeface="微软雅黑" pitchFamily="34" charset="-122"/>
                <a:ea typeface="微软雅黑" pitchFamily="34" charset="-122"/>
              </a:endParaRPr>
            </a:p>
          </p:txBody>
        </p:sp>
      </p:grpSp>
      <p:sp>
        <p:nvSpPr>
          <p:cNvPr id="31" name="矩形 30">
            <a:extLst>
              <a:ext uri="{FF2B5EF4-FFF2-40B4-BE49-F238E27FC236}">
                <a16:creationId xmlns:a16="http://schemas.microsoft.com/office/drawing/2014/main" id="{C643920D-B64D-4D38-8A22-F899C9E4A6C4}"/>
              </a:ext>
            </a:extLst>
          </p:cNvPr>
          <p:cNvSpPr/>
          <p:nvPr/>
        </p:nvSpPr>
        <p:spPr>
          <a:xfrm>
            <a:off x="2027873" y="3229658"/>
            <a:ext cx="9515196" cy="1200329"/>
          </a:xfrm>
          <a:prstGeom prst="rect">
            <a:avLst/>
          </a:prstGeom>
        </p:spPr>
        <p:txBody>
          <a:bodyPr wrap="square">
            <a:spAutoFit/>
          </a:bodyPr>
          <a:lstStyle/>
          <a:p>
            <a:r>
              <a:rPr lang="en-US" altLang="zh-CN" sz="2400" dirty="0">
                <a:solidFill>
                  <a:srgbClr val="000000"/>
                </a:solidFill>
                <a:latin typeface="Segoe UI" panose="020B0502040204020203" pitchFamily="34" charset="0"/>
                <a:ea typeface="微软雅黑" panose="020B0503020204020204" pitchFamily="34" charset="-122"/>
                <a:cs typeface="Segoe UI" panose="020B0502040204020203" pitchFamily="34" charset="0"/>
              </a:rPr>
              <a:t>Our protocol exploits two functions defined in Gen2. With a carefully designed series of commands, it is able to collect tags with data in the target range instead of collecting all tags in the field of view.</a:t>
            </a:r>
          </a:p>
        </p:txBody>
      </p:sp>
      <p:sp>
        <p:nvSpPr>
          <p:cNvPr id="32" name="矩形 31">
            <a:extLst>
              <a:ext uri="{FF2B5EF4-FFF2-40B4-BE49-F238E27FC236}">
                <a16:creationId xmlns:a16="http://schemas.microsoft.com/office/drawing/2014/main" id="{055B5B90-55C4-4D3D-9BA2-193778336644}"/>
              </a:ext>
            </a:extLst>
          </p:cNvPr>
          <p:cNvSpPr/>
          <p:nvPr/>
        </p:nvSpPr>
        <p:spPr>
          <a:xfrm>
            <a:off x="2027873" y="4921400"/>
            <a:ext cx="9392302" cy="1200329"/>
          </a:xfrm>
          <a:prstGeom prst="rect">
            <a:avLst/>
          </a:prstGeom>
        </p:spPr>
        <p:txBody>
          <a:bodyPr wrap="square">
            <a:spAutoFit/>
          </a:bodyPr>
          <a:lstStyle/>
          <a:p>
            <a:r>
              <a:rPr lang="en-US" altLang="zh-CN" sz="2400" dirty="0">
                <a:solidFill>
                  <a:srgbClr val="000000"/>
                </a:solidFill>
                <a:latin typeface="Segoe UI" panose="020B0502040204020203" pitchFamily="34" charset="0"/>
                <a:ea typeface="微软雅黑" panose="020B0503020204020204" pitchFamily="34" charset="-122"/>
                <a:cs typeface="Segoe UI" panose="020B0502040204020203" pitchFamily="34" charset="0"/>
              </a:rPr>
              <a:t>We implement a prototype of RQ with 1000 tags. The experiment results show that RQ can improve the time efficiency of range detection by an order of magnitude.</a:t>
            </a:r>
            <a:endParaRPr lang="zh-CN" altLang="en-US" sz="2400" dirty="0">
              <a:solidFill>
                <a:srgbClr val="000000"/>
              </a:solidFill>
              <a:latin typeface="Segoe UI" panose="020B0502040204020203" pitchFamily="34" charset="0"/>
              <a:ea typeface="微软雅黑"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1274447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2158"/>
            <a:ext cx="12192000" cy="6858000"/>
            <a:chOff x="943276" y="-1095123"/>
            <a:chExt cx="12192000" cy="6858000"/>
          </a:xfrm>
        </p:grpSpPr>
        <p:pic>
          <p:nvPicPr>
            <p:cNvPr id="7" name="图片 6"/>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3675" r="8038"/>
            <a:stretch/>
          </p:blipFill>
          <p:spPr>
            <a:xfrm>
              <a:off x="943276" y="-1095123"/>
              <a:ext cx="12192000" cy="6858000"/>
            </a:xfrm>
            <a:prstGeom prst="rect">
              <a:avLst/>
            </a:prstGeom>
          </p:spPr>
        </p:pic>
        <p:sp>
          <p:nvSpPr>
            <p:cNvPr id="8" name="矩形 7"/>
            <p:cNvSpPr/>
            <p:nvPr/>
          </p:nvSpPr>
          <p:spPr>
            <a:xfrm>
              <a:off x="9692640" y="1145406"/>
              <a:ext cx="1559293" cy="1518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a:extLst>
              <a:ext uri="{FF2B5EF4-FFF2-40B4-BE49-F238E27FC236}">
                <a16:creationId xmlns:a16="http://schemas.microsoft.com/office/drawing/2014/main" id="{CED4BDDE-F83D-44F3-9EBA-1D6DEA4CA098}"/>
              </a:ext>
            </a:extLst>
          </p:cNvPr>
          <p:cNvGrpSpPr/>
          <p:nvPr/>
        </p:nvGrpSpPr>
        <p:grpSpPr>
          <a:xfrm>
            <a:off x="2360990" y="2664307"/>
            <a:ext cx="7593845" cy="1145894"/>
            <a:chOff x="3435350" y="2254250"/>
            <a:chExt cx="5635626" cy="830264"/>
          </a:xfrm>
          <a:solidFill>
            <a:srgbClr val="4B5A7D"/>
          </a:solidFill>
        </p:grpSpPr>
        <p:sp>
          <p:nvSpPr>
            <p:cNvPr id="3" name="任意多边形 2">
              <a:extLst>
                <a:ext uri="{FF2B5EF4-FFF2-40B4-BE49-F238E27FC236}">
                  <a16:creationId xmlns:a16="http://schemas.microsoft.com/office/drawing/2014/main" id="{06985BBC-1B93-4FE3-82E3-EC729C88674D}"/>
                </a:ext>
              </a:extLst>
            </p:cNvPr>
            <p:cNvSpPr/>
            <p:nvPr>
              <p:custDataLst>
                <p:tags r:id="rId1"/>
              </p:custDataLst>
            </p:nvPr>
          </p:nvSpPr>
          <p:spPr>
            <a:xfrm>
              <a:off x="3844925" y="2360613"/>
              <a:ext cx="4800600" cy="639762"/>
            </a:xfrm>
            <a:custGeom>
              <a:avLst/>
              <a:gdLst>
                <a:gd name="connsiteX0" fmla="*/ 304800 w 4800600"/>
                <a:gd name="connsiteY0" fmla="*/ 0 h 640080"/>
                <a:gd name="connsiteX1" fmla="*/ 4800600 w 4800600"/>
                <a:gd name="connsiteY1" fmla="*/ 7620 h 640080"/>
                <a:gd name="connsiteX2" fmla="*/ 4495800 w 4800600"/>
                <a:gd name="connsiteY2" fmla="*/ 640080 h 640080"/>
                <a:gd name="connsiteX3" fmla="*/ 0 w 4800600"/>
                <a:gd name="connsiteY3" fmla="*/ 640080 h 640080"/>
                <a:gd name="connsiteX4" fmla="*/ 304800 w 4800600"/>
                <a:gd name="connsiteY4" fmla="*/ 0 h 64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0" h="640080">
                  <a:moveTo>
                    <a:pt x="304800" y="0"/>
                  </a:moveTo>
                  <a:lnTo>
                    <a:pt x="4800600" y="7620"/>
                  </a:lnTo>
                  <a:lnTo>
                    <a:pt x="4495800" y="640080"/>
                  </a:lnTo>
                  <a:lnTo>
                    <a:pt x="0" y="640080"/>
                  </a:lnTo>
                  <a:lnTo>
                    <a:pt x="3048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pPr>
              <a:r>
                <a:rPr lang="en-US" altLang="zh-CN" sz="4400" b="1" dirty="0">
                  <a:solidFill>
                    <a:schemeClr val="bg1"/>
                  </a:solidFill>
                  <a:latin typeface="Arial" panose="020B0604020202020204" pitchFamily="34" charset="0"/>
                  <a:ea typeface="印品黑体" panose="00000500000000000000" pitchFamily="2" charset="-122"/>
                  <a:cs typeface="Arial" panose="020B0604020202020204" pitchFamily="34" charset="0"/>
                </a:rPr>
                <a:t>THANK YOU</a:t>
              </a:r>
              <a:endParaRPr lang="zh-CN" altLang="en-US" sz="4400" b="1" dirty="0">
                <a:solidFill>
                  <a:schemeClr val="bg1"/>
                </a:solidFill>
                <a:latin typeface="Arial" panose="020B0604020202020204" pitchFamily="34" charset="0"/>
                <a:ea typeface="印品黑体" panose="00000500000000000000" pitchFamily="2" charset="-122"/>
                <a:cs typeface="Arial" panose="020B0604020202020204" pitchFamily="34" charset="0"/>
              </a:endParaRPr>
            </a:p>
          </p:txBody>
        </p:sp>
        <p:sp>
          <p:nvSpPr>
            <p:cNvPr id="4" name="任意多边形 3">
              <a:extLst>
                <a:ext uri="{FF2B5EF4-FFF2-40B4-BE49-F238E27FC236}">
                  <a16:creationId xmlns:a16="http://schemas.microsoft.com/office/drawing/2014/main" id="{F545629C-EE38-4911-A6F2-2C7C12E02BFB}"/>
                </a:ext>
              </a:extLst>
            </p:cNvPr>
            <p:cNvSpPr/>
            <p:nvPr>
              <p:custDataLst>
                <p:tags r:id="rId2"/>
              </p:custDataLst>
            </p:nvPr>
          </p:nvSpPr>
          <p:spPr>
            <a:xfrm>
              <a:off x="8377239" y="2535239"/>
              <a:ext cx="693737" cy="549275"/>
            </a:xfrm>
            <a:custGeom>
              <a:avLst/>
              <a:gdLst>
                <a:gd name="connsiteX0" fmla="*/ 274320 w 693420"/>
                <a:gd name="connsiteY0" fmla="*/ 0 h 548640"/>
                <a:gd name="connsiteX1" fmla="*/ 693420 w 693420"/>
                <a:gd name="connsiteY1" fmla="*/ 7620 h 548640"/>
                <a:gd name="connsiteX2" fmla="*/ 449580 w 693420"/>
                <a:gd name="connsiteY2" fmla="*/ 259080 h 548640"/>
                <a:gd name="connsiteX3" fmla="*/ 571500 w 693420"/>
                <a:gd name="connsiteY3" fmla="*/ 548640 h 548640"/>
                <a:gd name="connsiteX4" fmla="*/ 0 w 693420"/>
                <a:gd name="connsiteY4" fmla="*/ 533400 h 548640"/>
                <a:gd name="connsiteX5" fmla="*/ 274320 w 693420"/>
                <a:gd name="connsiteY5" fmla="*/ 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420" h="548640">
                  <a:moveTo>
                    <a:pt x="274320" y="0"/>
                  </a:moveTo>
                  <a:lnTo>
                    <a:pt x="693420" y="7620"/>
                  </a:lnTo>
                  <a:lnTo>
                    <a:pt x="449580" y="259080"/>
                  </a:lnTo>
                  <a:lnTo>
                    <a:pt x="571500" y="548640"/>
                  </a:lnTo>
                  <a:lnTo>
                    <a:pt x="0" y="533400"/>
                  </a:lnTo>
                  <a:lnTo>
                    <a:pt x="27432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5" name="任意多边形 4">
              <a:extLst>
                <a:ext uri="{FF2B5EF4-FFF2-40B4-BE49-F238E27FC236}">
                  <a16:creationId xmlns:a16="http://schemas.microsoft.com/office/drawing/2014/main" id="{57A867B9-DC2C-4093-83B0-01245D12BC4E}"/>
                </a:ext>
              </a:extLst>
            </p:cNvPr>
            <p:cNvSpPr/>
            <p:nvPr>
              <p:custDataLst>
                <p:tags r:id="rId3"/>
              </p:custDataLst>
            </p:nvPr>
          </p:nvSpPr>
          <p:spPr>
            <a:xfrm flipH="1" flipV="1">
              <a:off x="3435350" y="2254250"/>
              <a:ext cx="692150" cy="547688"/>
            </a:xfrm>
            <a:custGeom>
              <a:avLst/>
              <a:gdLst>
                <a:gd name="connsiteX0" fmla="*/ 274320 w 693420"/>
                <a:gd name="connsiteY0" fmla="*/ 0 h 548640"/>
                <a:gd name="connsiteX1" fmla="*/ 693420 w 693420"/>
                <a:gd name="connsiteY1" fmla="*/ 7620 h 548640"/>
                <a:gd name="connsiteX2" fmla="*/ 449580 w 693420"/>
                <a:gd name="connsiteY2" fmla="*/ 259080 h 548640"/>
                <a:gd name="connsiteX3" fmla="*/ 571500 w 693420"/>
                <a:gd name="connsiteY3" fmla="*/ 548640 h 548640"/>
                <a:gd name="connsiteX4" fmla="*/ 0 w 693420"/>
                <a:gd name="connsiteY4" fmla="*/ 533400 h 548640"/>
                <a:gd name="connsiteX5" fmla="*/ 274320 w 693420"/>
                <a:gd name="connsiteY5" fmla="*/ 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3420" h="548640">
                  <a:moveTo>
                    <a:pt x="274320" y="0"/>
                  </a:moveTo>
                  <a:lnTo>
                    <a:pt x="693420" y="7620"/>
                  </a:lnTo>
                  <a:lnTo>
                    <a:pt x="449580" y="259080"/>
                  </a:lnTo>
                  <a:lnTo>
                    <a:pt x="571500" y="548640"/>
                  </a:lnTo>
                  <a:lnTo>
                    <a:pt x="0" y="533400"/>
                  </a:lnTo>
                  <a:lnTo>
                    <a:pt x="27432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grpSp>
    </p:spTree>
    <p:extLst>
      <p:ext uri="{BB962C8B-B14F-4D97-AF65-F5344CB8AC3E}">
        <p14:creationId xmlns:p14="http://schemas.microsoft.com/office/powerpoint/2010/main" val="33485809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4|4.7"/>
</p:tagLst>
</file>

<file path=ppt/tags/tag2.xml><?xml version="1.0" encoding="utf-8"?>
<p:tagLst xmlns:a="http://schemas.openxmlformats.org/drawingml/2006/main" xmlns:r="http://schemas.openxmlformats.org/officeDocument/2006/relationships" xmlns:p="http://schemas.openxmlformats.org/presentationml/2006/main">
  <p:tag name="TIMING" val="|10.4|4.7"/>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TIMING" val="|14.3"/>
</p:tagLst>
</file>

<file path=ppt/tags/tag6.xml><?xml version="1.0" encoding="utf-8"?>
<p:tagLst xmlns:a="http://schemas.openxmlformats.org/drawingml/2006/main" xmlns:r="http://schemas.openxmlformats.org/officeDocument/2006/relationships" xmlns:p="http://schemas.openxmlformats.org/presentationml/2006/main">
  <p:tag name="TIMING" val="|14.3"/>
</p:tagLst>
</file>

<file path=ppt/tags/tag7.xml><?xml version="1.0" encoding="utf-8"?>
<p:tagLst xmlns:a="http://schemas.openxmlformats.org/drawingml/2006/main" xmlns:r="http://schemas.openxmlformats.org/officeDocument/2006/relationships" xmlns:p="http://schemas.openxmlformats.org/presentationml/2006/main">
  <p:tag name="TIMING" val="|10.4|4.7"/>
</p:tagLst>
</file>

<file path=ppt/tags/tag8.xml><?xml version="1.0" encoding="utf-8"?>
<p:tagLst xmlns:a="http://schemas.openxmlformats.org/drawingml/2006/main" xmlns:r="http://schemas.openxmlformats.org/officeDocument/2006/relationships" xmlns:p="http://schemas.openxmlformats.org/presentationml/2006/main">
  <p:tag name="TIMING" val="|14.6"/>
</p:tagLst>
</file>

<file path=ppt/tags/tag9.xml><?xml version="1.0" encoding="utf-8"?>
<p:tagLst xmlns:a="http://schemas.openxmlformats.org/drawingml/2006/main" xmlns:r="http://schemas.openxmlformats.org/officeDocument/2006/relationships" xmlns:p="http://schemas.openxmlformats.org/presentationml/2006/main">
  <p:tag name="TIMING" val="|14.6"/>
</p:tagLst>
</file>

<file path=ppt/tags/tag10.xml><?xml version="1.0" encoding="utf-8"?>
<p:tagLst xmlns:a="http://schemas.openxmlformats.org/drawingml/2006/main" xmlns:r="http://schemas.openxmlformats.org/officeDocument/2006/relationships" xmlns:p="http://schemas.openxmlformats.org/presentationml/2006/main">
  <p:tag name="TIMING" val="|10.4|4.7"/>
</p:tagLst>
</file>

<file path=ppt/tags/tag11.xml><?xml version="1.0" encoding="utf-8"?>
<p:tagLst xmlns:a="http://schemas.openxmlformats.org/drawingml/2006/main" xmlns:r="http://schemas.openxmlformats.org/officeDocument/2006/relationships" xmlns:p="http://schemas.openxmlformats.org/presentationml/2006/main">
  <p:tag name="TIMING" val="|10.4|4.7"/>
</p:tagLst>
</file>

<file path=ppt/tags/tag12.xml><?xml version="1.0" encoding="utf-8"?>
<p:tagLst xmlns:a="http://schemas.openxmlformats.org/drawingml/2006/main" xmlns:r="http://schemas.openxmlformats.org/officeDocument/2006/relationships" xmlns:p="http://schemas.openxmlformats.org/presentationml/2006/main">
  <p:tag name="TIMING" val="|10.4|4.7"/>
</p:tagLst>
</file>

<file path=ppt/tags/tag13.xml><?xml version="1.0" encoding="utf-8"?>
<p:tagLst xmlns:a="http://schemas.openxmlformats.org/drawingml/2006/main" xmlns:r="http://schemas.openxmlformats.org/officeDocument/2006/relationships" xmlns:p="http://schemas.openxmlformats.org/presentationml/2006/main">
  <p:tag name="TIMING" val="|10.4|4.7"/>
</p:tagLst>
</file>

<file path=ppt/tags/tag14.xml><?xml version="1.0" encoding="utf-8"?>
<p:tagLst xmlns:a="http://schemas.openxmlformats.org/drawingml/2006/main" xmlns:r="http://schemas.openxmlformats.org/officeDocument/2006/relationships" xmlns:p="http://schemas.openxmlformats.org/presentationml/2006/main">
  <p:tag name="TIMING" val="|10.4|4.7"/>
</p:tagLst>
</file>

<file path=ppt/tags/tag15.xml><?xml version="1.0" encoding="utf-8"?>
<p:tagLst xmlns:a="http://schemas.openxmlformats.org/drawingml/2006/main" xmlns:r="http://schemas.openxmlformats.org/officeDocument/2006/relationships" xmlns:p="http://schemas.openxmlformats.org/presentationml/2006/main">
  <p:tag name="TIMING" val="|10.4|4.7"/>
</p:tagLst>
</file>

<file path=ppt/tags/tag16.xml><?xml version="1.0" encoding="utf-8"?>
<p:tagLst xmlns:a="http://schemas.openxmlformats.org/drawingml/2006/main" xmlns:r="http://schemas.openxmlformats.org/officeDocument/2006/relationships" xmlns:p="http://schemas.openxmlformats.org/presentationml/2006/main">
  <p:tag name="TIMING" val="|17.5"/>
</p:tagLst>
</file>

<file path=ppt/tags/tag17.xml><?xml version="1.0" encoding="utf-8"?>
<p:tagLst xmlns:a="http://schemas.openxmlformats.org/drawingml/2006/main" xmlns:r="http://schemas.openxmlformats.org/officeDocument/2006/relationships" xmlns:p="http://schemas.openxmlformats.org/presentationml/2006/main">
  <p:tag name="TIMING" val="|10.4|4.7"/>
</p:tagLst>
</file>

<file path=ppt/tags/tag18.xml><?xml version="1.0" encoding="utf-8"?>
<p:tagLst xmlns:a="http://schemas.openxmlformats.org/drawingml/2006/main" xmlns:r="http://schemas.openxmlformats.org/officeDocument/2006/relationships" xmlns:p="http://schemas.openxmlformats.org/presentationml/2006/main">
  <p:tag name="TIMING" val="|10.4|4.7"/>
</p:tagLst>
</file>

<file path=ppt/tags/tag19.xml><?xml version="1.0" encoding="utf-8"?>
<p:tagLst xmlns:a="http://schemas.openxmlformats.org/drawingml/2006/main" xmlns:r="http://schemas.openxmlformats.org/officeDocument/2006/relationships" xmlns:p="http://schemas.openxmlformats.org/presentationml/2006/main">
  <p:tag name="TIMING" val="|10.4|4.7"/>
</p:tagLst>
</file>

<file path=ppt/tags/tag20.xml><?xml version="1.0" encoding="utf-8"?>
<p:tagLst xmlns:a="http://schemas.openxmlformats.org/drawingml/2006/main" xmlns:r="http://schemas.openxmlformats.org/officeDocument/2006/relationships" xmlns:p="http://schemas.openxmlformats.org/presentationml/2006/main">
  <p:tag name="TIMING" val="|10.4|4.7"/>
</p:tagLst>
</file>

<file path=ppt/tags/tag21.xml><?xml version="1.0" encoding="utf-8"?>
<p:tagLst xmlns:a="http://schemas.openxmlformats.org/drawingml/2006/main" xmlns:r="http://schemas.openxmlformats.org/officeDocument/2006/relationships" xmlns:p="http://schemas.openxmlformats.org/presentationml/2006/main">
  <p:tag name="TIMING" val="|12.2"/>
</p:tagLst>
</file>

<file path=ppt/tags/tag22.xml><?xml version="1.0" encoding="utf-8"?>
<p:tagLst xmlns:a="http://schemas.openxmlformats.org/drawingml/2006/main" xmlns:r="http://schemas.openxmlformats.org/officeDocument/2006/relationships" xmlns:p="http://schemas.openxmlformats.org/presentationml/2006/main">
  <p:tag name="TIMING" val="|12.2"/>
</p:tagLst>
</file>

<file path=ppt/tags/tag23.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24.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25.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0A447C"/>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LvyhTools保存的主题色-20170426-190544">
      <a:dk1>
        <a:srgbClr val="000000"/>
      </a:dk1>
      <a:lt1>
        <a:srgbClr val="FFFFFF"/>
      </a:lt1>
      <a:dk2>
        <a:srgbClr val="44546A"/>
      </a:dk2>
      <a:lt2>
        <a:srgbClr val="E7E6E6"/>
      </a:lt2>
      <a:accent1>
        <a:srgbClr val="16294C"/>
      </a:accent1>
      <a:accent2>
        <a:srgbClr val="44546A"/>
      </a:accent2>
      <a:accent3>
        <a:srgbClr val="16294C"/>
      </a:accent3>
      <a:accent4>
        <a:srgbClr val="44546A"/>
      </a:accent4>
      <a:accent5>
        <a:srgbClr val="16294C"/>
      </a:accent5>
      <a:accent6>
        <a:srgbClr val="44546A"/>
      </a:accent6>
      <a:hlink>
        <a:srgbClr val="0563C1"/>
      </a:hlink>
      <a:folHlink>
        <a:srgbClr val="954F72"/>
      </a:folHlink>
    </a:clrScheme>
    <a:fontScheme name="自定义 1">
      <a:majorFont>
        <a:latin typeface="Impact"/>
        <a:ea typeface="华康俪金黑W8(P)"/>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potx" id="{F245F98B-A7FA-44AD-B8C5-FD9938FF4CB4}" vid="{78354BC1-A4D2-4A7E-8527-1BBC5B4C8273}"/>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27957</TotalTime>
  <Words>3768</Words>
  <Application>Microsoft Office PowerPoint</Application>
  <PresentationFormat>宽屏</PresentationFormat>
  <Paragraphs>706</Paragraphs>
  <Slides>43</Slides>
  <Notes>43</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43</vt:i4>
      </vt:variant>
    </vt:vector>
  </HeadingPairs>
  <TitlesOfParts>
    <vt:vector size="68" baseType="lpstr">
      <vt:lpstr>Batang</vt:lpstr>
      <vt:lpstr>CMSY10</vt:lpstr>
      <vt:lpstr>EucrosiaUPC</vt:lpstr>
      <vt:lpstr>Helvetica Light</vt:lpstr>
      <vt:lpstr>NimbusRomNo9L-Regu</vt:lpstr>
      <vt:lpstr>NimbusRomNo9L-ReguItal</vt:lpstr>
      <vt:lpstr>等线</vt:lpstr>
      <vt:lpstr>等线 Light</vt:lpstr>
      <vt:lpstr>宋体</vt:lpstr>
      <vt:lpstr>微软雅黑</vt:lpstr>
      <vt:lpstr>印品黑体</vt:lpstr>
      <vt:lpstr>幼圆</vt:lpstr>
      <vt:lpstr>Agency FB</vt:lpstr>
      <vt:lpstr>Arial</vt:lpstr>
      <vt:lpstr>Bookman Old Style</vt:lpstr>
      <vt:lpstr>Calibri</vt:lpstr>
      <vt:lpstr>Calibri Light</vt:lpstr>
      <vt:lpstr>Cambria</vt:lpstr>
      <vt:lpstr>Impact</vt:lpstr>
      <vt:lpstr>Segoe UI</vt:lpstr>
      <vt:lpstr>Times New Roman</vt:lpstr>
      <vt:lpstr>Verdana</vt:lpstr>
      <vt:lpstr>Wingdings</vt:lpstr>
      <vt:lpstr>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 liu</dc:creator>
  <cp:lastModifiedBy>Jia</cp:lastModifiedBy>
  <cp:revision>2049</cp:revision>
  <cp:lastPrinted>2020-06-28T18:35:19Z</cp:lastPrinted>
  <dcterms:created xsi:type="dcterms:W3CDTF">2016-05-11T12:27:59Z</dcterms:created>
  <dcterms:modified xsi:type="dcterms:W3CDTF">2020-11-06T14:26:16Z</dcterms:modified>
</cp:coreProperties>
</file>