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0.xml" ContentType="application/vnd.openxmlformats-officedocument.presentationml.tags+xml"/>
  <Override PartName="/ppt/notesSlides/notesSlide16.xml" ContentType="application/vnd.openxmlformats-officedocument.presentationml.notesSlide+xml"/>
  <Override PartName="/ppt/tags/tag11.xml" ContentType="application/vnd.openxmlformats-officedocument.presentationml.tags+xml"/>
  <Override PartName="/ppt/notesSlides/notesSlide17.xml" ContentType="application/vnd.openxmlformats-officedocument.presentationml.notesSlide+xml"/>
  <Override PartName="/ppt/tags/tag12.xml" ContentType="application/vnd.openxmlformats-officedocument.presentationml.tags+xml"/>
  <Override PartName="/ppt/notesSlides/notesSlide18.xml" ContentType="application/vnd.openxmlformats-officedocument.presentationml.notesSlide+xml"/>
  <Override PartName="/ppt/tags/tag13.xml" ContentType="application/vnd.openxmlformats-officedocument.presentationml.tags+xml"/>
  <Override PartName="/ppt/notesSlides/notesSlide1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0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15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16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7.xml" ContentType="application/vnd.openxmlformats-officedocument.presentationml.tags+xml"/>
  <Override PartName="/ppt/notesSlides/notesSlide28.xml" ContentType="application/vnd.openxmlformats-officedocument.presentationml.notesSlide+xml"/>
  <Override PartName="/ppt/tags/tag18.xml" ContentType="application/vnd.openxmlformats-officedocument.presentationml.tags+xml"/>
  <Override PartName="/ppt/notesSlides/notesSlide29.xml" ContentType="application/vnd.openxmlformats-officedocument.presentationml.notesSlide+xml"/>
  <Override PartName="/ppt/tags/tag19.xml" ContentType="application/vnd.openxmlformats-officedocument.presentationml.tags+xml"/>
  <Override PartName="/ppt/notesSlides/notesSlide30.xml" ContentType="application/vnd.openxmlformats-officedocument.presentationml.notesSlide+xml"/>
  <Override PartName="/ppt/tags/tag20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21.xml" ContentType="application/vnd.openxmlformats-officedocument.presentationml.tags+xml"/>
  <Override PartName="/ppt/notesSlides/notesSlide33.xml" ContentType="application/vnd.openxmlformats-officedocument.presentationml.notesSlide+xml"/>
  <Override PartName="/ppt/tags/tag22.xml" ContentType="application/vnd.openxmlformats-officedocument.presentationml.tags+xml"/>
  <Override PartName="/ppt/notesSlides/notesSlide34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tags/tag23.xml" ContentType="application/vnd.openxmlformats-officedocument.presentationml.tags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tags/tag24.xml" ContentType="application/vnd.openxmlformats-officedocument.presentationml.tags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78" r:id="rId2"/>
    <p:sldId id="287" r:id="rId3"/>
    <p:sldId id="289" r:id="rId4"/>
    <p:sldId id="477" r:id="rId5"/>
    <p:sldId id="258" r:id="rId6"/>
    <p:sldId id="478" r:id="rId7"/>
    <p:sldId id="259" r:id="rId8"/>
    <p:sldId id="282" r:id="rId9"/>
    <p:sldId id="292" r:id="rId10"/>
    <p:sldId id="284" r:id="rId11"/>
    <p:sldId id="497" r:id="rId12"/>
    <p:sldId id="286" r:id="rId13"/>
    <p:sldId id="296" r:id="rId14"/>
    <p:sldId id="297" r:id="rId15"/>
    <p:sldId id="298" r:id="rId16"/>
    <p:sldId id="305" r:id="rId17"/>
    <p:sldId id="475" r:id="rId18"/>
    <p:sldId id="300" r:id="rId19"/>
    <p:sldId id="466" r:id="rId20"/>
    <p:sldId id="307" r:id="rId21"/>
    <p:sldId id="454" r:id="rId22"/>
    <p:sldId id="474" r:id="rId23"/>
    <p:sldId id="480" r:id="rId24"/>
    <p:sldId id="452" r:id="rId25"/>
    <p:sldId id="308" r:id="rId26"/>
    <p:sldId id="309" r:id="rId27"/>
    <p:sldId id="310" r:id="rId28"/>
    <p:sldId id="311" r:id="rId29"/>
    <p:sldId id="455" r:id="rId30"/>
    <p:sldId id="462" r:id="rId31"/>
    <p:sldId id="343" r:id="rId32"/>
    <p:sldId id="306" r:id="rId33"/>
    <p:sldId id="467" r:id="rId34"/>
    <p:sldId id="468" r:id="rId35"/>
    <p:sldId id="476" r:id="rId36"/>
    <p:sldId id="314" r:id="rId37"/>
    <p:sldId id="315" r:id="rId38"/>
    <p:sldId id="463" r:id="rId39"/>
    <p:sldId id="481" r:id="rId40"/>
    <p:sldId id="456" r:id="rId41"/>
    <p:sldId id="492" r:id="rId42"/>
    <p:sldId id="458" r:id="rId43"/>
    <p:sldId id="493" r:id="rId44"/>
    <p:sldId id="464" r:id="rId45"/>
    <p:sldId id="485" r:id="rId46"/>
    <p:sldId id="483" r:id="rId47"/>
    <p:sldId id="491" r:id="rId48"/>
    <p:sldId id="319" r:id="rId49"/>
    <p:sldId id="495" r:id="rId50"/>
    <p:sldId id="461" r:id="rId51"/>
    <p:sldId id="494" r:id="rId52"/>
    <p:sldId id="450" r:id="rId53"/>
    <p:sldId id="451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48" autoAdjust="0"/>
    <p:restoredTop sz="61006" autoAdjust="0"/>
  </p:normalViewPr>
  <p:slideViewPr>
    <p:cSldViewPr snapToGrid="0">
      <p:cViewPr varScale="1">
        <p:scale>
          <a:sx n="52" d="100"/>
          <a:sy n="52" d="100"/>
        </p:scale>
        <p:origin x="14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9-27T06:16:14.241"/>
    </inkml:context>
    <inkml:brush xml:id="br0">
      <inkml:brushProperty name="width" value="0.2" units="cm"/>
      <inkml:brushProperty name="height" value="0.2" units="cm"/>
      <inkml:brushProperty name="color" value="#66CC00"/>
      <inkml:brushProperty name="ignorePressure" value="1"/>
    </inkml:brush>
  </inkml:definitions>
  <inkml:trace contextRef="#ctx0" brushRef="#br0">0 5649,'91'-2,"80"-10,-126 5,0-1,0-2,-1-2,30-13,-56 16,0 0,0-1,0-1,-2 0,1-2,-1 0,-1 0,-1-2,0 0,0 0,-2-1,0-1,-1 0,0 0,5-15,15-36,-3-2,-4 0,11-53,-9 33,26-60,17-23,-23 61,-4-1,18-90,-57 191,109-510,-77 319,3-123,-20-165,-21-20,1-111,17 258,1-19,-15 320,0-259,-6 211,-17-98,18 181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9-27T06:16:20.622"/>
    </inkml:context>
    <inkml:brush xml:id="br0">
      <inkml:brushProperty name="width" value="0.2" units="cm"/>
      <inkml:brushProperty name="height" value="0.2" units="cm"/>
      <inkml:brushProperty name="color" value="#5B2D90"/>
      <inkml:brushProperty name="ignorePressure" value="1"/>
    </inkml:brush>
  </inkml:definitions>
  <inkml:trace contextRef="#ctx0" brushRef="#br0">1 1,'0'5,"1"1,0-1,0 0,1 1,-1-1,1 0,2 5,3 9,169 581,21 66,-21-130,-53-164,-79-261,5-3,22 30,9 6,6-4,71 86,-149-216,159 199,24 9,-136-164,2-3,3-3,1-2,55 29,-23-24,2-4,2-3,25 3,53 13,67 9,92 30,-189-49,53 20,3-9,46 1,675 130,-859-180,341 69,34-13,110 16,-3 27,249 43,-280-78,2-23,314-15,-113-56,-215 1,252 11,-634-3,0-5,113-29,-68 12,-148 28,120-25,-90 14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9-25T16:51:06.045"/>
    </inkml:context>
    <inkml:brush xml:id="br0">
      <inkml:brushProperty name="width" value="0.2" units="cm"/>
      <inkml:brushProperty name="height" value="0.2" units="cm"/>
      <inkml:brushProperty name="color" value="#66CC00"/>
      <inkml:brushProperty name="ignorePressure" value="1"/>
    </inkml:brush>
  </inkml:definitions>
  <inkml:trace contextRef="#ctx0" brushRef="#br0">0 786,'13'16,"-1"0,-1 0,-1 1,0 1,-1-1,-1 2,-1-1,0 2,26 55,57 129,-89-203,17 27,-16-27,-1 0,0 0,1 0,-1 0,0-1,1 1,-1 0,1-1,0 1,-1-1,1 0,-1 1,1-1,0 0,-1 0,1 0,0 0,-1 0,1 0,-1-1,2 1,16-6,0-1,-1 0,0-1,0-1,-1-1,5-4,12-6,377-225,71-41,-181 124,7 14,255-82,-456 194,92-19,-117 40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9-25T16:52:13.495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0,'12'6,"21"7,23 8,19 7,9 3,1 8,4 10,4 8,5 6,-4-2,-11-12,-15-7,-12-6,-11-9,-12-8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9-25T16:52:14.177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815 0,'-28'26,"18"-17,0 0,1 0,0 1,1 1,0-1,-2 5,-127 248,22-69,-109 198,174-294,4 3,5 1,1 12,-17 51,45-134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1T17:06:58.702"/>
    </inkml:context>
    <inkml:brush xml:id="br0">
      <inkml:brushProperty name="width" value="0.2" units="cm"/>
      <inkml:brushProperty name="height" value="0.2" units="cm"/>
      <inkml:brushProperty name="color" value="#66CC00"/>
      <inkml:brushProperty name="ignorePressure" value="1"/>
    </inkml:brush>
  </inkml:definitions>
  <inkml:trace contextRef="#ctx0" brushRef="#br0">0 786,'13'16,"-1"0,-1 0,-1 1,0 1,-1-1,-1 2,-1-1,0 2,26 55,57 129,-89-203,17 27,-16-27,-1 0,0 0,1 0,-1 0,0-1,1 1,-1 0,1-1,0 1,-1-1,1 0,-1 1,1-1,0 0,-1 0,1 0,0 0,-1 0,1 0,-1-1,2 1,16-6,0-1,-1 0,0-1,0-1,-1-1,5-4,12-6,377-225,71-41,-181 124,7 14,255-82,-456 194,92-19,-117 40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1T17:06:59.162"/>
    </inkml:context>
    <inkml:brush xml:id="br0">
      <inkml:brushProperty name="width" value="0.2" units="cm"/>
      <inkml:brushProperty name="height" value="0.2" units="cm"/>
      <inkml:brushProperty name="color" value="#66CC00"/>
      <inkml:brushProperty name="ignorePressure" value="1"/>
    </inkml:brush>
  </inkml:definitions>
  <inkml:trace contextRef="#ctx0" brushRef="#br0">0 786,'13'16,"-1"0,-1 0,-1 1,0 1,-1-1,-1 2,-1-1,0 2,26 55,57 129,-89-203,17 27,-16-27,-1 0,0 0,1 0,-1 0,0-1,1 1,-1 0,1-1,0 1,-1-1,1 0,-1 1,1-1,0 0,-1 0,1 0,0 0,-1 0,1 0,-1-1,2 1,16-6,0-1,-1 0,0-1,0-1,-1-1,5-4,12-6,377-225,71-41,-181 124,7 14,255-82,-456 194,92-19,-117 40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42ACC-F7FE-4885-9416-6D38C7F8EE0A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AAA3C-AB85-48FA-9CD5-9F5AD86E9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242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7836-CBE4-4AF0-B89B-CA61598FF4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00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915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93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213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739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278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DCF95-2DE7-4F15-A454-B3DA9060DF1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729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37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976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602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710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1198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0858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281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262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9249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2956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0959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0135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4487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6476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6005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578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2228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941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3741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605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F6CDF7-6365-42B1-8ADA-9494865DC13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892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3733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5779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5237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735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1896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633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5648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1987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54483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8588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97107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9955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5286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7556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the same time, we computed how much throughput is achieved by each of the schedulers –</a:t>
            </a:r>
          </a:p>
          <a:p>
            <a:endParaRPr lang="en-US" dirty="0"/>
          </a:p>
          <a:p>
            <a:r>
              <a:rPr lang="en-US" dirty="0"/>
              <a:t>&lt;click&gt;</a:t>
            </a:r>
          </a:p>
          <a:p>
            <a:r>
              <a:rPr lang="en-US" dirty="0"/>
              <a:t>First, </a:t>
            </a:r>
            <a:r>
              <a:rPr lang="en-US" dirty="0" err="1"/>
              <a:t>Aquilo’s</a:t>
            </a:r>
            <a:r>
              <a:rPr lang="en-US" dirty="0"/>
              <a:t> throughput is compared with an throughput optimization scheme –</a:t>
            </a:r>
          </a:p>
          <a:p>
            <a:r>
              <a:rPr lang="en-US" dirty="0"/>
              <a:t>&lt;click&gt;</a:t>
            </a:r>
          </a:p>
          <a:p>
            <a:r>
              <a:rPr lang="en-US" dirty="0"/>
              <a:t>We see that the sacrifice in throughput by </a:t>
            </a:r>
            <a:r>
              <a:rPr lang="en-US" dirty="0" err="1"/>
              <a:t>Aquilo</a:t>
            </a:r>
            <a:r>
              <a:rPr lang="en-US" dirty="0"/>
              <a:t> is only 10%</a:t>
            </a:r>
          </a:p>
          <a:p>
            <a:endParaRPr lang="en-US" dirty="0"/>
          </a:p>
          <a:p>
            <a:r>
              <a:rPr lang="en-US" dirty="0"/>
              <a:t>&lt;click&gt;</a:t>
            </a:r>
          </a:p>
          <a:p>
            <a:r>
              <a:rPr lang="en-US" dirty="0"/>
              <a:t>Then we compared </a:t>
            </a:r>
            <a:r>
              <a:rPr lang="en-US" dirty="0" err="1"/>
              <a:t>Aquilo’s</a:t>
            </a:r>
            <a:r>
              <a:rPr lang="en-US" dirty="0"/>
              <a:t> throughput with those obtained from the other schedulers –</a:t>
            </a:r>
          </a:p>
          <a:p>
            <a:endParaRPr lang="en-US" dirty="0"/>
          </a:p>
          <a:p>
            <a:r>
              <a:rPr lang="en-US" dirty="0"/>
              <a:t>We see that </a:t>
            </a:r>
            <a:r>
              <a:rPr lang="en-US" dirty="0" err="1"/>
              <a:t>Aquilo’s</a:t>
            </a:r>
            <a:r>
              <a:rPr lang="en-US" dirty="0"/>
              <a:t> throughput very much matches the throughput with the other schedulers</a:t>
            </a:r>
          </a:p>
          <a:p>
            <a:r>
              <a:rPr lang="en-US" dirty="0"/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51955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3160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48944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753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AAA3C-AB85-48FA-9CD5-9F5AD86E9071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6591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F6CDF7-6365-42B1-8ADA-9494865DC13B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7783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7836-CBE4-4AF0-B89B-CA61598FF42B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995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F2998-79DB-4A8D-8CF6-572437F6C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B093CA-B6FB-4590-A61C-6980AE669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5D490-2EA6-4D2B-B6AD-F7F7F2D83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EDDC-63A6-4486-97E1-89234CD26944}" type="datetime1">
              <a:rPr lang="en-US" smtClean="0"/>
              <a:t>10/19/2020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5C952-27B5-43EB-83F5-8179111B0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467FB-F2C4-464D-8719-F89175AF9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195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6192F-F55E-492B-AA05-6C16DBAFC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CFEFE-4AD3-44B5-BEF1-0F1838EE4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76EAF9-E8FF-4B20-B18B-AE7A094C0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56A6-F19D-49C0-87A1-A493C92FAB60}" type="datetime1">
              <a:rPr lang="en-US" smtClean="0"/>
              <a:t>10/19/2020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7AA08-28F9-4D30-A533-45F395A51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C85FAF-2ED3-45F0-8035-AFDC19885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43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39B49-2E86-4A16-ADD2-4A7EA0287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3EF41-A08A-4D70-86BF-FC9E6D43B4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153CE-87A1-48C9-9015-1B42DD804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EAFEA-512C-4DC8-972F-D5CB4DE9E8F7}" type="datetime1">
              <a:rPr lang="en-US" smtClean="0"/>
              <a:t>10/19/2020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A7DBA-7372-4AE2-A3D8-6EDDF5C07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26E50-9D95-455D-8F9A-ED62CDA45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210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74FC-BE00-430F-ABB3-C635EEB2F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67907-BA23-4797-9305-3FCF78356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5EF386-873B-4F3F-9848-B6AFBB288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23B64F-C380-4F17-91C4-7FEC55A75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7696-064D-45A8-9168-BFEA359D07D4}" type="datetime1">
              <a:rPr lang="en-US" smtClean="0"/>
              <a:t>10/19/2020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2B6455-4701-4339-8803-E1E20FA92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75C1C7-3A29-4DEA-965A-9F35174E2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999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7D1CD-266C-4EBB-84C4-0DBE19112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09F995-A9E8-4605-AB05-1DB1A73675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FDE39-62D1-4F49-AF8C-5C3F4E887E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1AA6B7-6974-48A0-8A44-E02C6B7E49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03A77C-1DC5-4393-B222-63DB7CD38F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676FCE-7F2B-4D6E-9B15-B9FD74F48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30B6A-1490-43FD-99A7-F6E7BCFA750E}" type="datetime1">
              <a:rPr lang="en-US" smtClean="0"/>
              <a:t>10/19/2020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8EF85D-FB4C-4C90-88A0-4851D8C03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DAECD0-3E20-46D0-B27A-88B8941A7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189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E3381-A9DC-4592-9ECE-280098C81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C53A2E-D00D-4E6E-800E-5FBB93117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E785B-3805-49A2-BE01-0FD975FC1CC2}" type="datetime1">
              <a:rPr lang="en-US" smtClean="0"/>
              <a:t>10/19/2020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05F19-24E7-4918-AA9B-92C2A1CF6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9E3F0E-77FD-4673-8422-B19B56209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508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3AD1A6-40E1-45C3-B39F-71BF60D65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A6E2F-90EB-48AE-AD05-E0F306BCF0C8}" type="datetime1">
              <a:rPr lang="en-US" smtClean="0"/>
              <a:t>10/19/2020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4E0A40-A97D-44CF-8E72-842A9859D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B8157E-C622-4987-85A8-1722C8F90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245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F1252-7700-4E1C-B945-B4088F49C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77D87-01EF-4A74-A6C5-828B3B509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1385F-DDD0-46EA-AB17-C12CEDEC5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63A029-A1AA-4FA9-A916-9DAE1DD6B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269A6-A6B8-48F6-84A6-816F2CAC9848}" type="datetime1">
              <a:rPr lang="en-US" smtClean="0"/>
              <a:t>10/19/2020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1164D7-614C-4999-8A07-5351C8B4E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CBE134-0799-4AC8-B378-528490ED6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8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1B221-C8ED-4265-B4DF-BF0A3A06A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56561-5E05-4F0B-9E1C-5C2C173624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1238A-BDA8-43C2-B65D-A17901247E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27A4BA-CDAA-45D0-8891-12638F9A4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1748-0832-45EC-A2F0-7CB7942A3632}" type="datetime1">
              <a:rPr lang="en-US" smtClean="0"/>
              <a:t>10/19/2020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E1DD07-3C4E-4754-8E10-4EBCF18BA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BC7650-8EDB-4AD4-A625-740A5F959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4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7C430-3D15-4171-93E6-06E99E4E7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94920A-6466-431A-991A-3D2C1536F9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2E272-02EF-4A1A-819C-F9ABBC965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964BE-CB53-4BD3-8A0F-7A78D234619B}" type="datetime1">
              <a:rPr lang="en-US" smtClean="0"/>
              <a:t>10/19/2020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D9FFA-F37F-401A-B892-D55F71E4A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73C6A-8096-4955-9605-E469B6457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77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543991-71C2-40A0-A08E-78BD1E1B4E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B3D5F3-058A-4573-8B72-D23E4B7B4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AB368-E190-4EB5-A0E6-369E226DC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FFD0B-698E-4FCE-817B-C5A118670DC9}" type="datetime1">
              <a:rPr lang="en-US" smtClean="0"/>
              <a:t>10/19/2020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024A2-C329-400F-B46F-9466210A7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0446E-FCDE-43F4-8657-DAC804975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003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D90470-115C-4F56-9934-4B33BF1D6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8B6BAD-0FBC-49C3-A394-57A0FCB87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91617-62F1-4F42-8CC4-8C95106B47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D6147-1A55-4941-AC7B-FD29FCD1D2C2}" type="datetime1">
              <a:rPr lang="en-US" smtClean="0"/>
              <a:t>10/19/2020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6F0C0-8BA4-495F-8480-4E154CF0EA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05EA0-032D-4FA8-BE98-36D1AE7123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92731-1A77-4A08-A9B1-47B66318C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33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4.svg"/><Relationship Id="rId4" Type="http://schemas.openxmlformats.org/officeDocument/2006/relationships/hyperlink" Target="https://cse.sc.edu/~msaadat/" TargetMode="Externa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0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0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7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8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13" Type="http://schemas.openxmlformats.org/officeDocument/2006/relationships/customXml" Target="../ink/ink2.xml"/><Relationship Id="rId18" Type="http://schemas.openxmlformats.org/officeDocument/2006/relationships/image" Target="../media/image41.sv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37.svg"/><Relationship Id="rId12" Type="http://schemas.openxmlformats.org/officeDocument/2006/relationships/image" Target="../media/image350.png"/><Relationship Id="rId17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9.svg"/><Relationship Id="rId1" Type="http://schemas.openxmlformats.org/officeDocument/2006/relationships/tags" Target="../tags/tag13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15" Type="http://schemas.openxmlformats.org/officeDocument/2006/relationships/image" Target="../media/image38.png"/><Relationship Id="rId4" Type="http://schemas.openxmlformats.org/officeDocument/2006/relationships/image" Target="../media/image34.png"/><Relationship Id="rId14" Type="http://schemas.openxmlformats.org/officeDocument/2006/relationships/image" Target="../media/image36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svg"/><Relationship Id="rId18" Type="http://schemas.openxmlformats.org/officeDocument/2006/relationships/image" Target="../media/image56.png"/><Relationship Id="rId3" Type="http://schemas.openxmlformats.org/officeDocument/2006/relationships/notesSlide" Target="../notesSlides/notesSlide21.xml"/><Relationship Id="rId21" Type="http://schemas.openxmlformats.org/officeDocument/2006/relationships/image" Target="../media/image59.svg"/><Relationship Id="rId7" Type="http://schemas.openxmlformats.org/officeDocument/2006/relationships/image" Target="../media/image45.svg"/><Relationship Id="rId12" Type="http://schemas.openxmlformats.org/officeDocument/2006/relationships/image" Target="../media/image50.png"/><Relationship Id="rId17" Type="http://schemas.openxmlformats.org/officeDocument/2006/relationships/image" Target="../media/image55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4.png"/><Relationship Id="rId20" Type="http://schemas.openxmlformats.org/officeDocument/2006/relationships/image" Target="../media/image58.png"/><Relationship Id="rId1" Type="http://schemas.openxmlformats.org/officeDocument/2006/relationships/tags" Target="../tags/tag14.xml"/><Relationship Id="rId6" Type="http://schemas.openxmlformats.org/officeDocument/2006/relationships/image" Target="../media/image44.png"/><Relationship Id="rId11" Type="http://schemas.openxmlformats.org/officeDocument/2006/relationships/image" Target="../media/image49.svg"/><Relationship Id="rId5" Type="http://schemas.openxmlformats.org/officeDocument/2006/relationships/image" Target="../media/image43.svg"/><Relationship Id="rId15" Type="http://schemas.openxmlformats.org/officeDocument/2006/relationships/image" Target="../media/image53.svg"/><Relationship Id="rId10" Type="http://schemas.openxmlformats.org/officeDocument/2006/relationships/image" Target="../media/image48.png"/><Relationship Id="rId19" Type="http://schemas.openxmlformats.org/officeDocument/2006/relationships/image" Target="../media/image57.svg"/><Relationship Id="rId4" Type="http://schemas.openxmlformats.org/officeDocument/2006/relationships/image" Target="../media/image42.png"/><Relationship Id="rId9" Type="http://schemas.openxmlformats.org/officeDocument/2006/relationships/image" Target="../media/image47.svg"/><Relationship Id="rId1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svg"/><Relationship Id="rId18" Type="http://schemas.openxmlformats.org/officeDocument/2006/relationships/image" Target="../media/image56.png"/><Relationship Id="rId3" Type="http://schemas.openxmlformats.org/officeDocument/2006/relationships/notesSlide" Target="../notesSlides/notesSlide22.xml"/><Relationship Id="rId21" Type="http://schemas.openxmlformats.org/officeDocument/2006/relationships/image" Target="../media/image59.svg"/><Relationship Id="rId7" Type="http://schemas.openxmlformats.org/officeDocument/2006/relationships/image" Target="../media/image45.svg"/><Relationship Id="rId12" Type="http://schemas.openxmlformats.org/officeDocument/2006/relationships/image" Target="../media/image50.png"/><Relationship Id="rId17" Type="http://schemas.openxmlformats.org/officeDocument/2006/relationships/image" Target="../media/image55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4.png"/><Relationship Id="rId20" Type="http://schemas.openxmlformats.org/officeDocument/2006/relationships/image" Target="../media/image58.png"/><Relationship Id="rId1" Type="http://schemas.openxmlformats.org/officeDocument/2006/relationships/tags" Target="../tags/tag15.xml"/><Relationship Id="rId6" Type="http://schemas.openxmlformats.org/officeDocument/2006/relationships/image" Target="../media/image44.png"/><Relationship Id="rId11" Type="http://schemas.openxmlformats.org/officeDocument/2006/relationships/image" Target="../media/image49.svg"/><Relationship Id="rId5" Type="http://schemas.openxmlformats.org/officeDocument/2006/relationships/image" Target="../media/image43.svg"/><Relationship Id="rId15" Type="http://schemas.openxmlformats.org/officeDocument/2006/relationships/image" Target="../media/image53.svg"/><Relationship Id="rId10" Type="http://schemas.openxmlformats.org/officeDocument/2006/relationships/image" Target="../media/image48.png"/><Relationship Id="rId19" Type="http://schemas.openxmlformats.org/officeDocument/2006/relationships/image" Target="../media/image57.svg"/><Relationship Id="rId4" Type="http://schemas.openxmlformats.org/officeDocument/2006/relationships/image" Target="../media/image42.png"/><Relationship Id="rId9" Type="http://schemas.openxmlformats.org/officeDocument/2006/relationships/image" Target="../media/image47.svg"/><Relationship Id="rId1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6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69.svg"/><Relationship Id="rId4" Type="http://schemas.openxmlformats.org/officeDocument/2006/relationships/image" Target="../media/image68.png"/><Relationship Id="rId9" Type="http://schemas.openxmlformats.org/officeDocument/2006/relationships/image" Target="../media/image50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410.png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69.png"/><Relationship Id="rId12" Type="http://schemas.openxmlformats.org/officeDocument/2006/relationships/customXml" Target="../ink/ink5.xml"/><Relationship Id="rId2" Type="http://schemas.openxmlformats.org/officeDocument/2006/relationships/slideLayout" Target="../slideLayouts/slideLayout2.xml"/><Relationship Id="rId16" Type="http://schemas.openxmlformats.org/officeDocument/2006/relationships/customXml" Target="../ink/ink7.xml"/><Relationship Id="rId1" Type="http://schemas.openxmlformats.org/officeDocument/2006/relationships/tags" Target="../tags/tag22.xml"/><Relationship Id="rId11" Type="http://schemas.openxmlformats.org/officeDocument/2006/relationships/image" Target="../media/image400.png"/><Relationship Id="rId15" Type="http://schemas.openxmlformats.org/officeDocument/2006/relationships/image" Target="../media/image70.png"/><Relationship Id="rId4" Type="http://schemas.openxmlformats.org/officeDocument/2006/relationships/customXml" Target="../ink/ink3.xml"/><Relationship Id="rId14" Type="http://schemas.openxmlformats.org/officeDocument/2006/relationships/customXml" Target="../ink/ink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13" Type="http://schemas.openxmlformats.org/officeDocument/2006/relationships/image" Target="../media/image83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sv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svg"/><Relationship Id="rId4" Type="http://schemas.openxmlformats.org/officeDocument/2006/relationships/image" Target="../media/image74.svg"/><Relationship Id="rId9" Type="http://schemas.openxmlformats.org/officeDocument/2006/relationships/image" Target="../media/image79.png"/><Relationship Id="rId14" Type="http://schemas.openxmlformats.org/officeDocument/2006/relationships/image" Target="../media/image84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svg"/><Relationship Id="rId13" Type="http://schemas.openxmlformats.org/officeDocument/2006/relationships/image" Target="../media/image95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12" Type="http://schemas.openxmlformats.org/officeDocument/2006/relationships/image" Target="../media/image94.sv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sv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0" Type="http://schemas.openxmlformats.org/officeDocument/2006/relationships/image" Target="../media/image92.svg"/><Relationship Id="rId4" Type="http://schemas.openxmlformats.org/officeDocument/2006/relationships/image" Target="../media/image86.svg"/><Relationship Id="rId9" Type="http://schemas.openxmlformats.org/officeDocument/2006/relationships/image" Target="../media/image91.png"/><Relationship Id="rId14" Type="http://schemas.openxmlformats.org/officeDocument/2006/relationships/image" Target="../media/image96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notesSlide" Target="../notesSlides/notesSlide49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11" Type="http://schemas.openxmlformats.org/officeDocument/2006/relationships/image" Target="../media/image99.jpe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4.svg"/><Relationship Id="rId4" Type="http://schemas.openxmlformats.org/officeDocument/2006/relationships/hyperlink" Target="https://cse.sc.edu/~msaadat/" TargetMode="Externa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B16AF-27A4-44CC-B35B-584B6F135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560" y="523081"/>
            <a:ext cx="11358880" cy="5811838"/>
          </a:xfrm>
        </p:spPr>
        <p:txBody>
          <a:bodyPr/>
          <a:lstStyle/>
          <a:p>
            <a:pPr marL="0" indent="0" algn="ctr">
              <a:buNone/>
            </a:pPr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sz="4200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 Case for Temperature-Aware Scheduler for Millimeter-Wave Devices and Networks</a:t>
            </a:r>
          </a:p>
          <a:p>
            <a:pPr marL="0" indent="0" algn="ctr">
              <a:buNone/>
            </a:pPr>
            <a:endParaRPr lang="en-US" sz="2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algn="ctr">
              <a:buNone/>
            </a:pPr>
            <a:r>
              <a:rPr lang="en-US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Moh</a:t>
            </a:r>
            <a:r>
              <a:rPr 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Sabbir Saadat</a:t>
            </a:r>
            <a: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,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Sanjib Sur, Srihari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Nelakuditi</a:t>
            </a:r>
            <a:endParaRPr lang="en-US" dirty="0">
              <a:solidFill>
                <a:schemeClr val="bg2">
                  <a:lumMod val="25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algn="ctr">
              <a:buNone/>
            </a:pPr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  <a:hlinkClick r:id="rId4"/>
              </a:rPr>
              <a:t>cse.sc.edu/~msaadat/</a:t>
            </a:r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</a:p>
          <a:p>
            <a:pPr marL="0" indent="0" algn="ctr">
              <a:buNone/>
            </a:pPr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University of South Carolina</a:t>
            </a:r>
          </a:p>
          <a:p>
            <a:pPr marL="0" indent="0" algn="ctr">
              <a:buNone/>
            </a:pPr>
            <a:endParaRPr lang="en-US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endParaRPr lang="en-US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endParaRPr lang="en-US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8041CAA-2D26-4D5D-9862-BB73738F23A5}"/>
              </a:ext>
            </a:extLst>
          </p:cNvPr>
          <p:cNvGrpSpPr/>
          <p:nvPr/>
        </p:nvGrpSpPr>
        <p:grpSpPr>
          <a:xfrm>
            <a:off x="527276" y="4962356"/>
            <a:ext cx="4090099" cy="1309157"/>
            <a:chOff x="480906" y="4875966"/>
            <a:chExt cx="4090099" cy="1309157"/>
          </a:xfrm>
        </p:grpSpPr>
        <p:graphicFrame>
          <p:nvGraphicFramePr>
            <p:cNvPr id="5" name="Object 4">
              <a:extLst>
                <a:ext uri="{FF2B5EF4-FFF2-40B4-BE49-F238E27FC236}">
                  <a16:creationId xmlns:a16="http://schemas.microsoft.com/office/drawing/2014/main" id="{27EE3A56-B33C-4DB7-AE57-CD53EE10C07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0906" y="4875966"/>
            <a:ext cx="1285495" cy="13091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74" name="Acrobat Document" r:id="rId5" imgW="2069737" imgH="2108108" progId="AcroExch.Document.DC">
                    <p:embed/>
                  </p:oleObj>
                </mc:Choice>
                <mc:Fallback>
                  <p:oleObj name="Acrobat Document" r:id="rId5" imgW="2069737" imgH="2108108" progId="AcroExch.Document.DC">
                    <p:embed/>
                    <p:pic>
                      <p:nvPicPr>
                        <p:cNvPr id="5" name="Object 4">
                          <a:extLst>
                            <a:ext uri="{FF2B5EF4-FFF2-40B4-BE49-F238E27FC236}">
                              <a16:creationId xmlns:a16="http://schemas.microsoft.com/office/drawing/2014/main" id="{27EE3A56-B33C-4DB7-AE57-CD53EE10C07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80906" y="4875966"/>
                          <a:ext cx="1285495" cy="130915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5">
              <a:extLst>
                <a:ext uri="{FF2B5EF4-FFF2-40B4-BE49-F238E27FC236}">
                  <a16:creationId xmlns:a16="http://schemas.microsoft.com/office/drawing/2014/main" id="{E426726F-46E8-4BBA-98CA-2C0014B9CAF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66401" y="4949140"/>
            <a:ext cx="2804604" cy="11628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75" name="Acrobat Document" r:id="rId7" imgW="5651448" imgH="2342942" progId="AcroExch.Document.DC">
                    <p:embed/>
                  </p:oleObj>
                </mc:Choice>
                <mc:Fallback>
                  <p:oleObj name="Acrobat Document" r:id="rId7" imgW="5651448" imgH="2342942" progId="AcroExch.Document.DC">
                    <p:embed/>
                    <p:pic>
                      <p:nvPicPr>
                        <p:cNvPr id="6" name="Object 5">
                          <a:extLst>
                            <a:ext uri="{FF2B5EF4-FFF2-40B4-BE49-F238E27FC236}">
                              <a16:creationId xmlns:a16="http://schemas.microsoft.com/office/drawing/2014/main" id="{E426726F-46E8-4BBA-98CA-2C0014B9CAF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766401" y="4949140"/>
                          <a:ext cx="2804604" cy="116280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F4A5557-F5F0-4EA5-81B6-2F1B8E981DEB}"/>
              </a:ext>
            </a:extLst>
          </p:cNvPr>
          <p:cNvGrpSpPr/>
          <p:nvPr/>
        </p:nvGrpSpPr>
        <p:grpSpPr>
          <a:xfrm>
            <a:off x="6767173" y="4986349"/>
            <a:ext cx="4897551" cy="1804670"/>
            <a:chOff x="6888480" y="4984137"/>
            <a:chExt cx="4897551" cy="173733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01D7C5-A0E6-4326-B1EB-26A7B9F064D3}"/>
                </a:ext>
              </a:extLst>
            </p:cNvPr>
            <p:cNvSpPr txBox="1"/>
            <p:nvPr/>
          </p:nvSpPr>
          <p:spPr>
            <a:xfrm>
              <a:off x="6888480" y="6198255"/>
              <a:ext cx="48975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i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The 28</a:t>
              </a:r>
              <a:r>
                <a:rPr lang="en-US" sz="1400" b="1" i="1" baseline="30000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th</a:t>
              </a:r>
              <a:r>
                <a:rPr lang="en-US" sz="1400" b="1" i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 IEEE International Conference on Network Protocols (IEEE ICNP 2020), </a:t>
              </a:r>
              <a:r>
                <a:rPr lang="en-US" sz="1200" dirty="0">
                  <a:latin typeface="Microsoft JhengHei" panose="020B0604030504040204" pitchFamily="34" charset="-120"/>
                  <a:ea typeface="Microsoft JhengHei" panose="020B0604030504040204" pitchFamily="34" charset="-120"/>
                  <a:cs typeface="Times New Roman" panose="02020603050405020304" pitchFamily="18" charset="0"/>
                </a:rPr>
                <a:t>Madrid, Spain, 2020</a:t>
              </a:r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03C76724-BB70-459B-83CF-A0308546F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865382" y="4984137"/>
              <a:ext cx="1146516" cy="1214118"/>
            </a:xfrm>
            <a:prstGeom prst="rect">
              <a:avLst/>
            </a:prstGeom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702C7-88AA-42FF-A1F8-E0ED856CD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607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754799-B6C4-47EE-95B3-684E3C818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543" y="557374"/>
            <a:ext cx="2224552" cy="556789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Outline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417265F-E616-4090-9BB2-17D43DE9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2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D330EEB-2EDF-4735-AEC0-EC8AA9AE4717}"/>
              </a:ext>
            </a:extLst>
          </p:cNvPr>
          <p:cNvGrpSpPr/>
          <p:nvPr/>
        </p:nvGrpSpPr>
        <p:grpSpPr>
          <a:xfrm>
            <a:off x="3034602" y="596420"/>
            <a:ext cx="8780044" cy="5479784"/>
            <a:chOff x="5274517" y="663853"/>
            <a:chExt cx="6265211" cy="547978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0A01F11-428A-4463-83BB-5556484A4953}"/>
                </a:ext>
              </a:extLst>
            </p:cNvPr>
            <p:cNvSpPr/>
            <p:nvPr/>
          </p:nvSpPr>
          <p:spPr>
            <a:xfrm>
              <a:off x="5276088" y="663853"/>
              <a:ext cx="6263640" cy="1088584"/>
            </a:xfrm>
            <a:custGeom>
              <a:avLst/>
              <a:gdLst>
                <a:gd name="connsiteX0" fmla="*/ 0 w 6263640"/>
                <a:gd name="connsiteY0" fmla="*/ 181434 h 1088584"/>
                <a:gd name="connsiteX1" fmla="*/ 181434 w 6263640"/>
                <a:gd name="connsiteY1" fmla="*/ 0 h 1088584"/>
                <a:gd name="connsiteX2" fmla="*/ 6082206 w 6263640"/>
                <a:gd name="connsiteY2" fmla="*/ 0 h 1088584"/>
                <a:gd name="connsiteX3" fmla="*/ 6263640 w 6263640"/>
                <a:gd name="connsiteY3" fmla="*/ 181434 h 1088584"/>
                <a:gd name="connsiteX4" fmla="*/ 6263640 w 6263640"/>
                <a:gd name="connsiteY4" fmla="*/ 907150 h 1088584"/>
                <a:gd name="connsiteX5" fmla="*/ 6082206 w 6263640"/>
                <a:gd name="connsiteY5" fmla="*/ 1088584 h 1088584"/>
                <a:gd name="connsiteX6" fmla="*/ 181434 w 6263640"/>
                <a:gd name="connsiteY6" fmla="*/ 1088584 h 1088584"/>
                <a:gd name="connsiteX7" fmla="*/ 0 w 6263640"/>
                <a:gd name="connsiteY7" fmla="*/ 907150 h 1088584"/>
                <a:gd name="connsiteX8" fmla="*/ 0 w 6263640"/>
                <a:gd name="connsiteY8" fmla="*/ 181434 h 108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63640" h="1088584">
                  <a:moveTo>
                    <a:pt x="0" y="181434"/>
                  </a:moveTo>
                  <a:cubicBezTo>
                    <a:pt x="0" y="81231"/>
                    <a:pt x="81231" y="0"/>
                    <a:pt x="181434" y="0"/>
                  </a:cubicBezTo>
                  <a:lnTo>
                    <a:pt x="6082206" y="0"/>
                  </a:lnTo>
                  <a:cubicBezTo>
                    <a:pt x="6182409" y="0"/>
                    <a:pt x="6263640" y="81231"/>
                    <a:pt x="6263640" y="181434"/>
                  </a:cubicBezTo>
                  <a:lnTo>
                    <a:pt x="6263640" y="907150"/>
                  </a:lnTo>
                  <a:cubicBezTo>
                    <a:pt x="6263640" y="1007353"/>
                    <a:pt x="6182409" y="1088584"/>
                    <a:pt x="6082206" y="1088584"/>
                  </a:cubicBezTo>
                  <a:lnTo>
                    <a:pt x="181434" y="1088584"/>
                  </a:lnTo>
                  <a:cubicBezTo>
                    <a:pt x="81231" y="1088584"/>
                    <a:pt x="0" y="1007353"/>
                    <a:pt x="0" y="907150"/>
                  </a:cubicBezTo>
                  <a:lnTo>
                    <a:pt x="0" y="18143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0770" tIns="140770" rIns="140770" bIns="14077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kern="1200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Why Millimeter-Wave for 5G?</a:t>
              </a:r>
              <a:endParaRPr lang="en-US" sz="2800" kern="1200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B273CE9-AFA6-44E1-BFC3-AD5F98CB0B82}"/>
                </a:ext>
              </a:extLst>
            </p:cNvPr>
            <p:cNvSpPr/>
            <p:nvPr/>
          </p:nvSpPr>
          <p:spPr>
            <a:xfrm>
              <a:off x="5276088" y="1761533"/>
              <a:ext cx="6263640" cy="1088584"/>
            </a:xfrm>
            <a:custGeom>
              <a:avLst/>
              <a:gdLst>
                <a:gd name="connsiteX0" fmla="*/ 0 w 6263640"/>
                <a:gd name="connsiteY0" fmla="*/ 181434 h 1088584"/>
                <a:gd name="connsiteX1" fmla="*/ 181434 w 6263640"/>
                <a:gd name="connsiteY1" fmla="*/ 0 h 1088584"/>
                <a:gd name="connsiteX2" fmla="*/ 6082206 w 6263640"/>
                <a:gd name="connsiteY2" fmla="*/ 0 h 1088584"/>
                <a:gd name="connsiteX3" fmla="*/ 6263640 w 6263640"/>
                <a:gd name="connsiteY3" fmla="*/ 181434 h 1088584"/>
                <a:gd name="connsiteX4" fmla="*/ 6263640 w 6263640"/>
                <a:gd name="connsiteY4" fmla="*/ 907150 h 1088584"/>
                <a:gd name="connsiteX5" fmla="*/ 6082206 w 6263640"/>
                <a:gd name="connsiteY5" fmla="*/ 1088584 h 1088584"/>
                <a:gd name="connsiteX6" fmla="*/ 181434 w 6263640"/>
                <a:gd name="connsiteY6" fmla="*/ 1088584 h 1088584"/>
                <a:gd name="connsiteX7" fmla="*/ 0 w 6263640"/>
                <a:gd name="connsiteY7" fmla="*/ 907150 h 1088584"/>
                <a:gd name="connsiteX8" fmla="*/ 0 w 6263640"/>
                <a:gd name="connsiteY8" fmla="*/ 181434 h 108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63640" h="1088584">
                  <a:moveTo>
                    <a:pt x="0" y="181434"/>
                  </a:moveTo>
                  <a:cubicBezTo>
                    <a:pt x="0" y="81231"/>
                    <a:pt x="81231" y="0"/>
                    <a:pt x="181434" y="0"/>
                  </a:cubicBezTo>
                  <a:lnTo>
                    <a:pt x="6082206" y="0"/>
                  </a:lnTo>
                  <a:cubicBezTo>
                    <a:pt x="6182409" y="0"/>
                    <a:pt x="6263640" y="81231"/>
                    <a:pt x="6263640" y="181434"/>
                  </a:cubicBezTo>
                  <a:lnTo>
                    <a:pt x="6263640" y="907150"/>
                  </a:lnTo>
                  <a:cubicBezTo>
                    <a:pt x="6263640" y="1007353"/>
                    <a:pt x="6182409" y="1088584"/>
                    <a:pt x="6082206" y="1088584"/>
                  </a:cubicBezTo>
                  <a:lnTo>
                    <a:pt x="181434" y="1088584"/>
                  </a:lnTo>
                  <a:cubicBezTo>
                    <a:pt x="81231" y="1088584"/>
                    <a:pt x="0" y="1007353"/>
                    <a:pt x="0" y="907150"/>
                  </a:cubicBezTo>
                  <a:lnTo>
                    <a:pt x="0" y="18143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0770" tIns="140770" rIns="140770" bIns="14077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kern="1200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Device overheating under Millimeter-Wave</a:t>
              </a:r>
              <a:endParaRPr lang="en-US" sz="2800" kern="1200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40BB038-BE83-4D0B-A534-7C4D28E3FA99}"/>
                </a:ext>
              </a:extLst>
            </p:cNvPr>
            <p:cNvSpPr/>
            <p:nvPr/>
          </p:nvSpPr>
          <p:spPr>
            <a:xfrm>
              <a:off x="5276088" y="2864461"/>
              <a:ext cx="6263640" cy="1088584"/>
            </a:xfrm>
            <a:custGeom>
              <a:avLst/>
              <a:gdLst>
                <a:gd name="connsiteX0" fmla="*/ 0 w 6263640"/>
                <a:gd name="connsiteY0" fmla="*/ 181434 h 1088584"/>
                <a:gd name="connsiteX1" fmla="*/ 181434 w 6263640"/>
                <a:gd name="connsiteY1" fmla="*/ 0 h 1088584"/>
                <a:gd name="connsiteX2" fmla="*/ 6082206 w 6263640"/>
                <a:gd name="connsiteY2" fmla="*/ 0 h 1088584"/>
                <a:gd name="connsiteX3" fmla="*/ 6263640 w 6263640"/>
                <a:gd name="connsiteY3" fmla="*/ 181434 h 1088584"/>
                <a:gd name="connsiteX4" fmla="*/ 6263640 w 6263640"/>
                <a:gd name="connsiteY4" fmla="*/ 907150 h 1088584"/>
                <a:gd name="connsiteX5" fmla="*/ 6082206 w 6263640"/>
                <a:gd name="connsiteY5" fmla="*/ 1088584 h 1088584"/>
                <a:gd name="connsiteX6" fmla="*/ 181434 w 6263640"/>
                <a:gd name="connsiteY6" fmla="*/ 1088584 h 1088584"/>
                <a:gd name="connsiteX7" fmla="*/ 0 w 6263640"/>
                <a:gd name="connsiteY7" fmla="*/ 907150 h 1088584"/>
                <a:gd name="connsiteX8" fmla="*/ 0 w 6263640"/>
                <a:gd name="connsiteY8" fmla="*/ 181434 h 108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63640" h="1088584">
                  <a:moveTo>
                    <a:pt x="0" y="181434"/>
                  </a:moveTo>
                  <a:cubicBezTo>
                    <a:pt x="0" y="81231"/>
                    <a:pt x="81231" y="0"/>
                    <a:pt x="181434" y="0"/>
                  </a:cubicBezTo>
                  <a:lnTo>
                    <a:pt x="6082206" y="0"/>
                  </a:lnTo>
                  <a:cubicBezTo>
                    <a:pt x="6182409" y="0"/>
                    <a:pt x="6263640" y="81231"/>
                    <a:pt x="6263640" y="181434"/>
                  </a:cubicBezTo>
                  <a:lnTo>
                    <a:pt x="6263640" y="907150"/>
                  </a:lnTo>
                  <a:cubicBezTo>
                    <a:pt x="6263640" y="1007353"/>
                    <a:pt x="6182409" y="1088584"/>
                    <a:pt x="6082206" y="1088584"/>
                  </a:cubicBezTo>
                  <a:lnTo>
                    <a:pt x="181434" y="1088584"/>
                  </a:lnTo>
                  <a:cubicBezTo>
                    <a:pt x="81231" y="1088584"/>
                    <a:pt x="0" y="1007353"/>
                    <a:pt x="0" y="907150"/>
                  </a:cubicBezTo>
                  <a:lnTo>
                    <a:pt x="0" y="18143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0770" tIns="140770" rIns="140770" bIns="14077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kern="1200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Thermal characterization</a:t>
              </a:r>
              <a:endParaRPr lang="en-US" sz="2800" kern="1200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58F95B0-D3A9-4FDD-9C17-9063F25BCF3F}"/>
                </a:ext>
              </a:extLst>
            </p:cNvPr>
            <p:cNvSpPr/>
            <p:nvPr/>
          </p:nvSpPr>
          <p:spPr>
            <a:xfrm>
              <a:off x="5276088" y="3967389"/>
              <a:ext cx="6263640" cy="1088584"/>
            </a:xfrm>
            <a:custGeom>
              <a:avLst/>
              <a:gdLst>
                <a:gd name="connsiteX0" fmla="*/ 0 w 6263640"/>
                <a:gd name="connsiteY0" fmla="*/ 181434 h 1088584"/>
                <a:gd name="connsiteX1" fmla="*/ 181434 w 6263640"/>
                <a:gd name="connsiteY1" fmla="*/ 0 h 1088584"/>
                <a:gd name="connsiteX2" fmla="*/ 6082206 w 6263640"/>
                <a:gd name="connsiteY2" fmla="*/ 0 h 1088584"/>
                <a:gd name="connsiteX3" fmla="*/ 6263640 w 6263640"/>
                <a:gd name="connsiteY3" fmla="*/ 181434 h 1088584"/>
                <a:gd name="connsiteX4" fmla="*/ 6263640 w 6263640"/>
                <a:gd name="connsiteY4" fmla="*/ 907150 h 1088584"/>
                <a:gd name="connsiteX5" fmla="*/ 6082206 w 6263640"/>
                <a:gd name="connsiteY5" fmla="*/ 1088584 h 1088584"/>
                <a:gd name="connsiteX6" fmla="*/ 181434 w 6263640"/>
                <a:gd name="connsiteY6" fmla="*/ 1088584 h 1088584"/>
                <a:gd name="connsiteX7" fmla="*/ 0 w 6263640"/>
                <a:gd name="connsiteY7" fmla="*/ 907150 h 1088584"/>
                <a:gd name="connsiteX8" fmla="*/ 0 w 6263640"/>
                <a:gd name="connsiteY8" fmla="*/ 181434 h 108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63640" h="1088584">
                  <a:moveTo>
                    <a:pt x="0" y="181434"/>
                  </a:moveTo>
                  <a:cubicBezTo>
                    <a:pt x="0" y="81231"/>
                    <a:pt x="81231" y="0"/>
                    <a:pt x="181434" y="0"/>
                  </a:cubicBezTo>
                  <a:lnTo>
                    <a:pt x="6082206" y="0"/>
                  </a:lnTo>
                  <a:cubicBezTo>
                    <a:pt x="6182409" y="0"/>
                    <a:pt x="6263640" y="81231"/>
                    <a:pt x="6263640" y="181434"/>
                  </a:cubicBezTo>
                  <a:lnTo>
                    <a:pt x="6263640" y="907150"/>
                  </a:lnTo>
                  <a:cubicBezTo>
                    <a:pt x="6263640" y="1007353"/>
                    <a:pt x="6182409" y="1088584"/>
                    <a:pt x="6082206" y="1088584"/>
                  </a:cubicBezTo>
                  <a:lnTo>
                    <a:pt x="181434" y="1088584"/>
                  </a:lnTo>
                  <a:cubicBezTo>
                    <a:pt x="81231" y="1088584"/>
                    <a:pt x="0" y="1007353"/>
                    <a:pt x="0" y="907150"/>
                  </a:cubicBezTo>
                  <a:lnTo>
                    <a:pt x="0" y="18143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0770" tIns="140770" rIns="140770" bIns="14077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i="1" kern="1200" dirty="0" err="1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Aquilo</a:t>
              </a:r>
              <a:r>
                <a:rPr lang="en-US" sz="2800" b="1" i="1" kern="1200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 </a:t>
              </a:r>
              <a:r>
                <a:rPr lang="en-US" sz="2800" b="1" kern="1200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: A multi-antenna scheduler</a:t>
              </a:r>
              <a:endParaRPr lang="en-US" sz="2800" kern="1200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320891B-D2CF-474B-B74F-7AF3D5EED934}"/>
                </a:ext>
              </a:extLst>
            </p:cNvPr>
            <p:cNvSpPr/>
            <p:nvPr/>
          </p:nvSpPr>
          <p:spPr>
            <a:xfrm>
              <a:off x="5274517" y="5055053"/>
              <a:ext cx="6263640" cy="1088584"/>
            </a:xfrm>
            <a:custGeom>
              <a:avLst/>
              <a:gdLst>
                <a:gd name="connsiteX0" fmla="*/ 0 w 6263640"/>
                <a:gd name="connsiteY0" fmla="*/ 181434 h 1088584"/>
                <a:gd name="connsiteX1" fmla="*/ 181434 w 6263640"/>
                <a:gd name="connsiteY1" fmla="*/ 0 h 1088584"/>
                <a:gd name="connsiteX2" fmla="*/ 6082206 w 6263640"/>
                <a:gd name="connsiteY2" fmla="*/ 0 h 1088584"/>
                <a:gd name="connsiteX3" fmla="*/ 6263640 w 6263640"/>
                <a:gd name="connsiteY3" fmla="*/ 181434 h 1088584"/>
                <a:gd name="connsiteX4" fmla="*/ 6263640 w 6263640"/>
                <a:gd name="connsiteY4" fmla="*/ 907150 h 1088584"/>
                <a:gd name="connsiteX5" fmla="*/ 6082206 w 6263640"/>
                <a:gd name="connsiteY5" fmla="*/ 1088584 h 1088584"/>
                <a:gd name="connsiteX6" fmla="*/ 181434 w 6263640"/>
                <a:gd name="connsiteY6" fmla="*/ 1088584 h 1088584"/>
                <a:gd name="connsiteX7" fmla="*/ 0 w 6263640"/>
                <a:gd name="connsiteY7" fmla="*/ 907150 h 1088584"/>
                <a:gd name="connsiteX8" fmla="*/ 0 w 6263640"/>
                <a:gd name="connsiteY8" fmla="*/ 181434 h 108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63640" h="1088584">
                  <a:moveTo>
                    <a:pt x="0" y="181434"/>
                  </a:moveTo>
                  <a:cubicBezTo>
                    <a:pt x="0" y="81231"/>
                    <a:pt x="81231" y="0"/>
                    <a:pt x="181434" y="0"/>
                  </a:cubicBezTo>
                  <a:lnTo>
                    <a:pt x="6082206" y="0"/>
                  </a:lnTo>
                  <a:cubicBezTo>
                    <a:pt x="6182409" y="0"/>
                    <a:pt x="6263640" y="81231"/>
                    <a:pt x="6263640" y="181434"/>
                  </a:cubicBezTo>
                  <a:lnTo>
                    <a:pt x="6263640" y="907150"/>
                  </a:lnTo>
                  <a:cubicBezTo>
                    <a:pt x="6263640" y="1007353"/>
                    <a:pt x="6182409" y="1088584"/>
                    <a:pt x="6082206" y="1088584"/>
                  </a:cubicBezTo>
                  <a:lnTo>
                    <a:pt x="181434" y="1088584"/>
                  </a:lnTo>
                  <a:cubicBezTo>
                    <a:pt x="81231" y="1088584"/>
                    <a:pt x="0" y="1007353"/>
                    <a:pt x="0" y="907150"/>
                  </a:cubicBezTo>
                  <a:lnTo>
                    <a:pt x="0" y="1814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0770" tIns="140770" rIns="140770" bIns="14077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kern="1200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Summary and Conclusions</a:t>
              </a:r>
              <a:endParaRPr lang="en-US" sz="2800" kern="1200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84077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9286C8-D3A7-4A50-825A-A5CDF6851102}"/>
              </a:ext>
            </a:extLst>
          </p:cNvPr>
          <p:cNvSpPr/>
          <p:nvPr/>
        </p:nvSpPr>
        <p:spPr>
          <a:xfrm>
            <a:off x="0" y="3044279"/>
            <a:ext cx="121919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Why Millimeter-Wave for 5G?</a:t>
            </a:r>
            <a:endParaRPr lang="en-US" sz="4400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1BE441-CF24-4E86-810A-588070F14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056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81D3BC-6BCD-4560-9FDF-D13EACB2E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4</a:t>
            </a:fld>
            <a:endParaRPr lang="en-US" dirty="0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7B2181A4-3359-4DB1-A321-6DB3F878FEF2}"/>
              </a:ext>
            </a:extLst>
          </p:cNvPr>
          <p:cNvSpPr/>
          <p:nvPr/>
        </p:nvSpPr>
        <p:spPr>
          <a:xfrm>
            <a:off x="1740861" y="773736"/>
            <a:ext cx="2743200" cy="2452349"/>
          </a:xfrm>
          <a:prstGeom prst="arc">
            <a:avLst>
              <a:gd name="adj1" fmla="val 717903"/>
              <a:gd name="adj2" fmla="val 5472579"/>
            </a:avLst>
          </a:prstGeom>
          <a:ln w="50800">
            <a:solidFill>
              <a:schemeClr val="tx1"/>
            </a:solidFill>
            <a:headEnd type="arrow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7E27DE6-AF6C-495F-9199-30AA73F00C15}"/>
              </a:ext>
            </a:extLst>
          </p:cNvPr>
          <p:cNvCxnSpPr>
            <a:cxnSpLocks/>
          </p:cNvCxnSpPr>
          <p:nvPr/>
        </p:nvCxnSpPr>
        <p:spPr>
          <a:xfrm flipV="1">
            <a:off x="2356739" y="6287865"/>
            <a:ext cx="6729984" cy="1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9">
            <a:extLst>
              <a:ext uri="{FF2B5EF4-FFF2-40B4-BE49-F238E27FC236}">
                <a16:creationId xmlns:a16="http://schemas.microsoft.com/office/drawing/2014/main" id="{0FE5BC97-EEB4-4C9B-B4AD-950AB977E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9596" y="6278893"/>
            <a:ext cx="12198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28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Sans Serif" panose="020B0604020202020204" pitchFamily="34" charset="0"/>
              </a:rPr>
              <a:t>2020</a:t>
            </a:r>
            <a:endParaRPr lang="en-US" altLang="zh-CN" sz="2400" dirty="0">
              <a:latin typeface="Microsoft JhengHei" panose="020B0604030504040204" pitchFamily="34" charset="-120"/>
              <a:ea typeface="Microsoft JhengHei" panose="020B0604030504040204" pitchFamily="34" charset="-120"/>
              <a:cs typeface="Microsoft Sans Serif" panose="020B0604020202020204" pitchFamily="34" charset="0"/>
            </a:endParaRPr>
          </a:p>
        </p:txBody>
      </p:sp>
      <p:sp>
        <p:nvSpPr>
          <p:cNvPr id="20" name="Text Box 9">
            <a:extLst>
              <a:ext uri="{FF2B5EF4-FFF2-40B4-BE49-F238E27FC236}">
                <a16:creationId xmlns:a16="http://schemas.microsoft.com/office/drawing/2014/main" id="{81939756-48B3-4C31-ABC5-EA8E90C3A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5443" y="6259899"/>
            <a:ext cx="12198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28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Sans Serif" panose="020B0604020202020204" pitchFamily="34" charset="0"/>
              </a:rPr>
              <a:t>2023</a:t>
            </a:r>
            <a:endParaRPr lang="en-US" altLang="zh-CN" sz="2400" dirty="0">
              <a:latin typeface="Microsoft JhengHei" panose="020B0604030504040204" pitchFamily="34" charset="-120"/>
              <a:ea typeface="Microsoft JhengHei" panose="020B0604030504040204" pitchFamily="34" charset="-120"/>
              <a:cs typeface="Microsoft Sans Serif" panose="020B0604020202020204" pitchFamily="34" charset="0"/>
            </a:endParaRPr>
          </a:p>
        </p:txBody>
      </p:sp>
      <p:sp>
        <p:nvSpPr>
          <p:cNvPr id="21" name="Text Box 9">
            <a:extLst>
              <a:ext uri="{FF2B5EF4-FFF2-40B4-BE49-F238E27FC236}">
                <a16:creationId xmlns:a16="http://schemas.microsoft.com/office/drawing/2014/main" id="{708693A5-8BA4-4173-A1F0-203AD4417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172" y="6269945"/>
            <a:ext cx="12198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28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Sans Serif" panose="020B0604020202020204" pitchFamily="34" charset="0"/>
              </a:rPr>
              <a:t>2024</a:t>
            </a:r>
            <a:endParaRPr lang="en-US" altLang="zh-CN" sz="2400" dirty="0">
              <a:latin typeface="Microsoft JhengHei" panose="020B0604030504040204" pitchFamily="34" charset="-120"/>
              <a:ea typeface="Microsoft JhengHei" panose="020B0604030504040204" pitchFamily="34" charset="-120"/>
              <a:cs typeface="Microsoft Sans Serif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C652C5-24E4-4460-A438-A892FD10AA21}"/>
              </a:ext>
            </a:extLst>
          </p:cNvPr>
          <p:cNvSpPr/>
          <p:nvPr/>
        </p:nvSpPr>
        <p:spPr>
          <a:xfrm>
            <a:off x="277155" y="1155139"/>
            <a:ext cx="50459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Number of 5G subscriptions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FF9A33-D30D-4852-B655-95AFC0FC6661}"/>
              </a:ext>
            </a:extLst>
          </p:cNvPr>
          <p:cNvSpPr txBox="1"/>
          <p:nvPr/>
        </p:nvSpPr>
        <p:spPr>
          <a:xfrm>
            <a:off x="0" y="126479"/>
            <a:ext cx="12191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5G: Growth in wireless data demand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78810C-CF24-4F7E-9EA5-B4AF34553628}"/>
              </a:ext>
            </a:extLst>
          </p:cNvPr>
          <p:cNvSpPr txBox="1"/>
          <p:nvPr/>
        </p:nvSpPr>
        <p:spPr>
          <a:xfrm>
            <a:off x="9079539" y="2902466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Source: Statista, 2020-2024</a:t>
            </a:r>
          </a:p>
        </p:txBody>
      </p:sp>
      <p:sp>
        <p:nvSpPr>
          <p:cNvPr id="26" name="Text Box 9">
            <a:extLst>
              <a:ext uri="{FF2B5EF4-FFF2-40B4-BE49-F238E27FC236}">
                <a16:creationId xmlns:a16="http://schemas.microsoft.com/office/drawing/2014/main" id="{E3443B67-FF04-4AA5-B933-F88C69AB2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7778" y="2433408"/>
            <a:ext cx="13836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28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Sans Serif" panose="020B0604020202020204" pitchFamily="34" charset="0"/>
              </a:rPr>
              <a:t>~10x</a:t>
            </a:r>
            <a:endParaRPr lang="en-US" altLang="zh-CN" sz="2400" dirty="0">
              <a:latin typeface="Microsoft JhengHei" panose="020B0604030504040204" pitchFamily="34" charset="-120"/>
              <a:ea typeface="Microsoft JhengHei" panose="020B0604030504040204" pitchFamily="34" charset="-120"/>
              <a:cs typeface="Microsoft Sans Serif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C8A509-76C1-4F12-AF48-A9236C822DD4}"/>
              </a:ext>
            </a:extLst>
          </p:cNvPr>
          <p:cNvGrpSpPr/>
          <p:nvPr/>
        </p:nvGrpSpPr>
        <p:grpSpPr>
          <a:xfrm>
            <a:off x="3015383" y="753935"/>
            <a:ext cx="4970167" cy="5533930"/>
            <a:chOff x="3059737" y="563020"/>
            <a:chExt cx="4544406" cy="5533930"/>
          </a:xfrm>
        </p:grpSpPr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6F57AACE-BD8A-492A-A1E9-998246960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306538" y="1462129"/>
              <a:ext cx="4236737" cy="4634821"/>
            </a:xfrm>
            <a:prstGeom prst="rect">
              <a:avLst/>
            </a:prstGeom>
          </p:spPr>
        </p:pic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4F62405-4292-4A43-9AFA-DCCA21B52373}"/>
                </a:ext>
              </a:extLst>
            </p:cNvPr>
            <p:cNvCxnSpPr>
              <a:cxnSpLocks/>
            </p:cNvCxnSpPr>
            <p:nvPr/>
          </p:nvCxnSpPr>
          <p:spPr>
            <a:xfrm>
              <a:off x="3821324" y="5085471"/>
              <a:ext cx="0" cy="55372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688B869-2CC3-41A2-911F-EFF8B6140E24}"/>
                </a:ext>
              </a:extLst>
            </p:cNvPr>
            <p:cNvSpPr txBox="1"/>
            <p:nvPr/>
          </p:nvSpPr>
          <p:spPr>
            <a:xfrm>
              <a:off x="3059737" y="4718259"/>
              <a:ext cx="14337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190 Million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BB93657-E054-4913-850F-9116924967A1}"/>
                </a:ext>
              </a:extLst>
            </p:cNvPr>
            <p:cNvCxnSpPr>
              <a:cxnSpLocks/>
            </p:cNvCxnSpPr>
            <p:nvPr/>
          </p:nvCxnSpPr>
          <p:spPr>
            <a:xfrm>
              <a:off x="5729868" y="2382518"/>
              <a:ext cx="0" cy="55372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9A5FB2B-D345-46C5-9CAA-EF03FABA9272}"/>
                </a:ext>
              </a:extLst>
            </p:cNvPr>
            <p:cNvSpPr txBox="1"/>
            <p:nvPr/>
          </p:nvSpPr>
          <p:spPr>
            <a:xfrm>
              <a:off x="5058100" y="2014607"/>
              <a:ext cx="12725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1.3 Billion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167E4DF-FA41-4F27-A736-DB78722796C3}"/>
                </a:ext>
              </a:extLst>
            </p:cNvPr>
            <p:cNvCxnSpPr>
              <a:cxnSpLocks/>
            </p:cNvCxnSpPr>
            <p:nvPr/>
          </p:nvCxnSpPr>
          <p:spPr>
            <a:xfrm>
              <a:off x="6975777" y="908402"/>
              <a:ext cx="0" cy="55372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0A28596-4A8C-4A32-9879-A627ECC923EC}"/>
                </a:ext>
              </a:extLst>
            </p:cNvPr>
            <p:cNvSpPr txBox="1"/>
            <p:nvPr/>
          </p:nvSpPr>
          <p:spPr>
            <a:xfrm>
              <a:off x="6331635" y="563020"/>
              <a:ext cx="12725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1.9 Billion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289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/>
      <p:bldP spid="20" grpId="0"/>
      <p:bldP spid="21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D7378B5-DD14-402B-8E17-BE1F198290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5" name="Picture 24" descr="A picture containing drawing&#10;&#10;Description automatically generated">
            <a:extLst>
              <a:ext uri="{FF2B5EF4-FFF2-40B4-BE49-F238E27FC236}">
                <a16:creationId xmlns:a16="http://schemas.microsoft.com/office/drawing/2014/main" id="{8BC1FD6A-9EEA-45A5-B9BD-94EAD64209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76723">
            <a:off x="3114718" y="2029753"/>
            <a:ext cx="465373" cy="493480"/>
          </a:xfrm>
          <a:prstGeom prst="rect">
            <a:avLst/>
          </a:prstGeom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95AFD7A3-A90E-4B48-960A-905A12DE2245}"/>
              </a:ext>
            </a:extLst>
          </p:cNvPr>
          <p:cNvSpPr/>
          <p:nvPr/>
        </p:nvSpPr>
        <p:spPr>
          <a:xfrm>
            <a:off x="4182878" y="1840884"/>
            <a:ext cx="3895271" cy="356434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Internet </a:t>
            </a:r>
          </a:p>
          <a:p>
            <a:pPr algn="ctr"/>
            <a:r>
              <a:rPr lang="en-US" sz="4000" b="1" i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of </a:t>
            </a:r>
          </a:p>
          <a:p>
            <a:pPr algn="ctr"/>
            <a:r>
              <a:rPr lang="en-US" sz="4000" b="1" i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Things (IoT)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C747CFD3-3A19-4CCE-B4F3-0845A6A31C8D}"/>
              </a:ext>
            </a:extLst>
          </p:cNvPr>
          <p:cNvSpPr/>
          <p:nvPr/>
        </p:nvSpPr>
        <p:spPr>
          <a:xfrm>
            <a:off x="3780098" y="1970388"/>
            <a:ext cx="969609" cy="540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C518931F-D4E6-41F4-B849-BE118CB433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04" y="2898476"/>
            <a:ext cx="1608332" cy="1449165"/>
          </a:xfrm>
          <a:prstGeom prst="rect">
            <a:avLst/>
          </a:prstGeom>
        </p:spPr>
      </p:pic>
      <p:pic>
        <p:nvPicPr>
          <p:cNvPr id="18" name="Picture 17" descr="A close up of a device&#10;&#10;Description automatically generated">
            <a:extLst>
              <a:ext uri="{FF2B5EF4-FFF2-40B4-BE49-F238E27FC236}">
                <a16:creationId xmlns:a16="http://schemas.microsoft.com/office/drawing/2014/main" id="{DEA33CCB-11DB-4D05-815C-D13A6844C2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263" y="1631259"/>
            <a:ext cx="1341280" cy="1200092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99931C9-6D12-4956-BA17-EA4DFA4437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6840" y="4625705"/>
            <a:ext cx="962371" cy="832726"/>
          </a:xfrm>
          <a:prstGeom prst="rect">
            <a:avLst/>
          </a:prstGeom>
        </p:spPr>
      </p:pic>
      <p:pic>
        <p:nvPicPr>
          <p:cNvPr id="26" name="Picture 25" descr="A picture containing drawing&#10;&#10;Description automatically generated">
            <a:extLst>
              <a:ext uri="{FF2B5EF4-FFF2-40B4-BE49-F238E27FC236}">
                <a16:creationId xmlns:a16="http://schemas.microsoft.com/office/drawing/2014/main" id="{325438A7-5F09-4D1C-AB8B-50FFB7D0A2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993" y="4433121"/>
            <a:ext cx="870374" cy="1248797"/>
          </a:xfrm>
          <a:prstGeom prst="rect">
            <a:avLst/>
          </a:prstGeom>
        </p:spPr>
      </p:pic>
      <p:pic>
        <p:nvPicPr>
          <p:cNvPr id="29" name="Picture 28" descr="A picture containing mirror&#10;&#10;Description automatically generated">
            <a:extLst>
              <a:ext uri="{FF2B5EF4-FFF2-40B4-BE49-F238E27FC236}">
                <a16:creationId xmlns:a16="http://schemas.microsoft.com/office/drawing/2014/main" id="{3ABDD4D5-0231-4A67-8E1C-5DCF798FB3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869" y="3016544"/>
            <a:ext cx="984684" cy="1040081"/>
          </a:xfrm>
          <a:prstGeom prst="rect">
            <a:avLst/>
          </a:prstGeom>
        </p:spPr>
      </p:pic>
      <p:pic>
        <p:nvPicPr>
          <p:cNvPr id="34" name="Picture 33" descr="A picture containing drawing&#10;&#10;Description automatically generated">
            <a:extLst>
              <a:ext uri="{FF2B5EF4-FFF2-40B4-BE49-F238E27FC236}">
                <a16:creationId xmlns:a16="http://schemas.microsoft.com/office/drawing/2014/main" id="{10EA1E52-9596-49C7-9481-538F224CBC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675" y="1626628"/>
            <a:ext cx="1294620" cy="1094834"/>
          </a:xfrm>
          <a:prstGeom prst="rect">
            <a:avLst/>
          </a:prstGeom>
        </p:spPr>
      </p:pic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4DF2EB2A-4C66-4557-A9B9-72C3675BB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76723">
            <a:off x="2549078" y="3507791"/>
            <a:ext cx="465373" cy="493480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8CBF844-2B10-41A3-9C08-5F40F07CAE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76723">
            <a:off x="3117465" y="4746335"/>
            <a:ext cx="465373" cy="493480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4577EB5D-28F4-4AA9-B3BF-E7CAA4F68D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21451">
            <a:off x="8737011" y="1984565"/>
            <a:ext cx="465373" cy="493480"/>
          </a:xfrm>
          <a:prstGeom prst="rect">
            <a:avLst/>
          </a:prstGeom>
        </p:spPr>
      </p:pic>
      <p:pic>
        <p:nvPicPr>
          <p:cNvPr id="46" name="Picture 45" descr="A picture containing drawing&#10;&#10;Description automatically generated">
            <a:extLst>
              <a:ext uri="{FF2B5EF4-FFF2-40B4-BE49-F238E27FC236}">
                <a16:creationId xmlns:a16="http://schemas.microsoft.com/office/drawing/2014/main" id="{CDA679FB-F269-4975-B180-D91E6257D2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21451">
            <a:off x="9279418" y="3452324"/>
            <a:ext cx="465373" cy="493480"/>
          </a:xfrm>
          <a:prstGeom prst="rect">
            <a:avLst/>
          </a:prstGeom>
        </p:spPr>
      </p:pic>
      <p:pic>
        <p:nvPicPr>
          <p:cNvPr id="47" name="Picture 4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6464F2D-CB97-42CD-B6A7-613CFADCC3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21451">
            <a:off x="8731062" y="4713144"/>
            <a:ext cx="465373" cy="4934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C3BD4D-2366-4BA9-8811-AE5DACAD153B}"/>
              </a:ext>
            </a:extLst>
          </p:cNvPr>
          <p:cNvSpPr txBox="1"/>
          <p:nvPr/>
        </p:nvSpPr>
        <p:spPr>
          <a:xfrm>
            <a:off x="0" y="183353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New technology for 5G: The IoT reality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89A2C6-662A-499E-9AD3-F96621A1A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5</a:t>
            </a:fld>
            <a:endParaRPr lang="en-US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91C17662-D23A-4F6E-B95C-F1446E686E0F}"/>
              </a:ext>
            </a:extLst>
          </p:cNvPr>
          <p:cNvSpPr/>
          <p:nvPr/>
        </p:nvSpPr>
        <p:spPr>
          <a:xfrm rot="10800000">
            <a:off x="7490523" y="1968150"/>
            <a:ext cx="969609" cy="540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6E654A53-1864-43BF-86E4-D6888A188891}"/>
              </a:ext>
            </a:extLst>
          </p:cNvPr>
          <p:cNvSpPr/>
          <p:nvPr/>
        </p:nvSpPr>
        <p:spPr>
          <a:xfrm>
            <a:off x="3192856" y="3439212"/>
            <a:ext cx="969609" cy="540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5BF1290F-ACF5-43D8-AA78-767A17DBE767}"/>
              </a:ext>
            </a:extLst>
          </p:cNvPr>
          <p:cNvSpPr/>
          <p:nvPr/>
        </p:nvSpPr>
        <p:spPr>
          <a:xfrm rot="10800000">
            <a:off x="8092242" y="3429000"/>
            <a:ext cx="969609" cy="540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8CE1F44E-664E-408F-8B04-5FB16B74A002}"/>
              </a:ext>
            </a:extLst>
          </p:cNvPr>
          <p:cNvSpPr/>
          <p:nvPr/>
        </p:nvSpPr>
        <p:spPr>
          <a:xfrm>
            <a:off x="3780098" y="4704650"/>
            <a:ext cx="969609" cy="540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CE8C5B93-3685-4C2E-A0FD-7C7B1962E344}"/>
              </a:ext>
            </a:extLst>
          </p:cNvPr>
          <p:cNvSpPr/>
          <p:nvPr/>
        </p:nvSpPr>
        <p:spPr>
          <a:xfrm rot="10800000">
            <a:off x="7511320" y="4699292"/>
            <a:ext cx="969609" cy="540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576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28" grpId="0" animBg="1"/>
      <p:bldP spid="30" grpId="0" animBg="1"/>
      <p:bldP spid="35" grpId="0" animBg="1"/>
      <p:bldP spid="37" grpId="0" animBg="1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D7378B5-DD14-402B-8E17-BE1F198290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5" name="Picture 24" descr="A picture containing drawing&#10;&#10;Description automatically generated">
            <a:extLst>
              <a:ext uri="{FF2B5EF4-FFF2-40B4-BE49-F238E27FC236}">
                <a16:creationId xmlns:a16="http://schemas.microsoft.com/office/drawing/2014/main" id="{8BC1FD6A-9EEA-45A5-B9BD-94EAD64209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76723">
            <a:off x="3114718" y="2029753"/>
            <a:ext cx="465373" cy="493480"/>
          </a:xfrm>
          <a:prstGeom prst="rect">
            <a:avLst/>
          </a:prstGeom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95AFD7A3-A90E-4B48-960A-905A12DE2245}"/>
              </a:ext>
            </a:extLst>
          </p:cNvPr>
          <p:cNvSpPr/>
          <p:nvPr/>
        </p:nvSpPr>
        <p:spPr>
          <a:xfrm>
            <a:off x="4182878" y="1840884"/>
            <a:ext cx="3895271" cy="356434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i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Multi-Gbps Throughput </a:t>
            </a:r>
          </a:p>
          <a:p>
            <a:pPr algn="ctr"/>
            <a:endParaRPr lang="en-US" sz="2600" b="1" i="1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sz="2600" b="1" i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Large Bandwidth</a:t>
            </a:r>
          </a:p>
          <a:p>
            <a:pPr algn="ctr"/>
            <a:endParaRPr lang="en-US" sz="2600" b="1" i="1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sz="2600" b="1" i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Ultra-Low Latency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C747CFD3-3A19-4CCE-B4F3-0845A6A31C8D}"/>
              </a:ext>
            </a:extLst>
          </p:cNvPr>
          <p:cNvSpPr/>
          <p:nvPr/>
        </p:nvSpPr>
        <p:spPr>
          <a:xfrm>
            <a:off x="3780098" y="1970388"/>
            <a:ext cx="969609" cy="540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C518931F-D4E6-41F4-B849-BE118CB433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04" y="2898476"/>
            <a:ext cx="1608332" cy="1449165"/>
          </a:xfrm>
          <a:prstGeom prst="rect">
            <a:avLst/>
          </a:prstGeom>
        </p:spPr>
      </p:pic>
      <p:pic>
        <p:nvPicPr>
          <p:cNvPr id="18" name="Picture 17" descr="A close up of a device&#10;&#10;Description automatically generated">
            <a:extLst>
              <a:ext uri="{FF2B5EF4-FFF2-40B4-BE49-F238E27FC236}">
                <a16:creationId xmlns:a16="http://schemas.microsoft.com/office/drawing/2014/main" id="{DEA33CCB-11DB-4D05-815C-D13A6844C2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263" y="1631259"/>
            <a:ext cx="1341280" cy="1200092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99931C9-6D12-4956-BA17-EA4DFA4437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6840" y="4625705"/>
            <a:ext cx="962371" cy="832726"/>
          </a:xfrm>
          <a:prstGeom prst="rect">
            <a:avLst/>
          </a:prstGeom>
        </p:spPr>
      </p:pic>
      <p:pic>
        <p:nvPicPr>
          <p:cNvPr id="26" name="Picture 25" descr="A picture containing drawing&#10;&#10;Description automatically generated">
            <a:extLst>
              <a:ext uri="{FF2B5EF4-FFF2-40B4-BE49-F238E27FC236}">
                <a16:creationId xmlns:a16="http://schemas.microsoft.com/office/drawing/2014/main" id="{325438A7-5F09-4D1C-AB8B-50FFB7D0A2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993" y="4433121"/>
            <a:ext cx="870374" cy="1248797"/>
          </a:xfrm>
          <a:prstGeom prst="rect">
            <a:avLst/>
          </a:prstGeom>
        </p:spPr>
      </p:pic>
      <p:pic>
        <p:nvPicPr>
          <p:cNvPr id="29" name="Picture 28" descr="A picture containing mirror&#10;&#10;Description automatically generated">
            <a:extLst>
              <a:ext uri="{FF2B5EF4-FFF2-40B4-BE49-F238E27FC236}">
                <a16:creationId xmlns:a16="http://schemas.microsoft.com/office/drawing/2014/main" id="{3ABDD4D5-0231-4A67-8E1C-5DCF798FB3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869" y="3016544"/>
            <a:ext cx="984684" cy="1040081"/>
          </a:xfrm>
          <a:prstGeom prst="rect">
            <a:avLst/>
          </a:prstGeom>
        </p:spPr>
      </p:pic>
      <p:pic>
        <p:nvPicPr>
          <p:cNvPr id="34" name="Picture 33" descr="A picture containing drawing&#10;&#10;Description automatically generated">
            <a:extLst>
              <a:ext uri="{FF2B5EF4-FFF2-40B4-BE49-F238E27FC236}">
                <a16:creationId xmlns:a16="http://schemas.microsoft.com/office/drawing/2014/main" id="{10EA1E52-9596-49C7-9481-538F224CBC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675" y="1626628"/>
            <a:ext cx="1294620" cy="1094834"/>
          </a:xfrm>
          <a:prstGeom prst="rect">
            <a:avLst/>
          </a:prstGeom>
        </p:spPr>
      </p:pic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4DF2EB2A-4C66-4557-A9B9-72C3675BB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76723">
            <a:off x="2549078" y="3507791"/>
            <a:ext cx="465373" cy="493480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8CBF844-2B10-41A3-9C08-5F40F07CAE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76723">
            <a:off x="3117465" y="4746335"/>
            <a:ext cx="465373" cy="493480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4577EB5D-28F4-4AA9-B3BF-E7CAA4F68D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21451">
            <a:off x="8737011" y="1984565"/>
            <a:ext cx="465373" cy="493480"/>
          </a:xfrm>
          <a:prstGeom prst="rect">
            <a:avLst/>
          </a:prstGeom>
        </p:spPr>
      </p:pic>
      <p:pic>
        <p:nvPicPr>
          <p:cNvPr id="46" name="Picture 45" descr="A picture containing drawing&#10;&#10;Description automatically generated">
            <a:extLst>
              <a:ext uri="{FF2B5EF4-FFF2-40B4-BE49-F238E27FC236}">
                <a16:creationId xmlns:a16="http://schemas.microsoft.com/office/drawing/2014/main" id="{CDA679FB-F269-4975-B180-D91E6257D2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21451">
            <a:off x="9279418" y="3452324"/>
            <a:ext cx="465373" cy="493480"/>
          </a:xfrm>
          <a:prstGeom prst="rect">
            <a:avLst/>
          </a:prstGeom>
        </p:spPr>
      </p:pic>
      <p:pic>
        <p:nvPicPr>
          <p:cNvPr id="47" name="Picture 4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6464F2D-CB97-42CD-B6A7-613CFADCC3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21451">
            <a:off x="8731062" y="4713144"/>
            <a:ext cx="465373" cy="4934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C3BD4D-2366-4BA9-8811-AE5DACAD153B}"/>
              </a:ext>
            </a:extLst>
          </p:cNvPr>
          <p:cNvSpPr txBox="1"/>
          <p:nvPr/>
        </p:nvSpPr>
        <p:spPr>
          <a:xfrm>
            <a:off x="0" y="183353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New technology for 5G: The IoT reality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89A2C6-662A-499E-9AD3-F96621A1A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6</a:t>
            </a:fld>
            <a:endParaRPr lang="en-US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91C17662-D23A-4F6E-B95C-F1446E686E0F}"/>
              </a:ext>
            </a:extLst>
          </p:cNvPr>
          <p:cNvSpPr/>
          <p:nvPr/>
        </p:nvSpPr>
        <p:spPr>
          <a:xfrm rot="10800000">
            <a:off x="7490523" y="1968150"/>
            <a:ext cx="969609" cy="540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6E654A53-1864-43BF-86E4-D6888A188891}"/>
              </a:ext>
            </a:extLst>
          </p:cNvPr>
          <p:cNvSpPr/>
          <p:nvPr/>
        </p:nvSpPr>
        <p:spPr>
          <a:xfrm>
            <a:off x="3192856" y="3439212"/>
            <a:ext cx="969609" cy="540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5BF1290F-ACF5-43D8-AA78-767A17DBE767}"/>
              </a:ext>
            </a:extLst>
          </p:cNvPr>
          <p:cNvSpPr/>
          <p:nvPr/>
        </p:nvSpPr>
        <p:spPr>
          <a:xfrm rot="10800000">
            <a:off x="8092242" y="3429000"/>
            <a:ext cx="969609" cy="540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8CE1F44E-664E-408F-8B04-5FB16B74A002}"/>
              </a:ext>
            </a:extLst>
          </p:cNvPr>
          <p:cNvSpPr/>
          <p:nvPr/>
        </p:nvSpPr>
        <p:spPr>
          <a:xfrm>
            <a:off x="3780098" y="4704650"/>
            <a:ext cx="969609" cy="540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CE8C5B93-3685-4C2E-A0FD-7C7B1962E344}"/>
              </a:ext>
            </a:extLst>
          </p:cNvPr>
          <p:cNvSpPr/>
          <p:nvPr/>
        </p:nvSpPr>
        <p:spPr>
          <a:xfrm rot="10800000">
            <a:off x="7511320" y="4699292"/>
            <a:ext cx="969609" cy="540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585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9">
            <a:extLst>
              <a:ext uri="{FF2B5EF4-FFF2-40B4-BE49-F238E27FC236}">
                <a16:creationId xmlns:a16="http://schemas.microsoft.com/office/drawing/2014/main" id="{16F02652-F088-433A-9A5E-407807C53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7325" y="4412555"/>
            <a:ext cx="3962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28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Sans Serif" panose="020B0604020202020204" pitchFamily="34" charset="0"/>
              </a:rPr>
              <a:t>Immersive VR/AR</a:t>
            </a:r>
            <a:endParaRPr lang="en-US" altLang="zh-CN" sz="2400" dirty="0">
              <a:latin typeface="Microsoft JhengHei" panose="020B0604030504040204" pitchFamily="34" charset="-120"/>
              <a:ea typeface="Microsoft JhengHei" panose="020B0604030504040204" pitchFamily="34" charset="-120"/>
              <a:cs typeface="Microsoft Sans Serif" panose="020B0604020202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8FEE33B-D235-411D-84E1-AEB556134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775" y="1447801"/>
            <a:ext cx="4387820" cy="2644639"/>
          </a:xfrm>
          <a:prstGeom prst="rect">
            <a:avLst/>
          </a:prstGeom>
        </p:spPr>
      </p:pic>
      <p:sp>
        <p:nvSpPr>
          <p:cNvPr id="27" name="Text Box 9">
            <a:extLst>
              <a:ext uri="{FF2B5EF4-FFF2-40B4-BE49-F238E27FC236}">
                <a16:creationId xmlns:a16="http://schemas.microsoft.com/office/drawing/2014/main" id="{C3BF8533-057D-4FE5-8A77-DE34F94C5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7072" y="4412556"/>
            <a:ext cx="3276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28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Sans Serif" panose="020B0604020202020204" pitchFamily="34" charset="0"/>
              </a:rPr>
              <a:t>Autonomous car</a:t>
            </a:r>
            <a:endParaRPr lang="en-US" altLang="zh-CN" sz="2400" dirty="0">
              <a:latin typeface="Microsoft JhengHei" panose="020B0604030504040204" pitchFamily="34" charset="-120"/>
              <a:ea typeface="Microsoft JhengHei" panose="020B0604030504040204" pitchFamily="34" charset="-120"/>
              <a:cs typeface="Microsoft Sans Serif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85F4232-5486-4646-ADEC-E7705B65A2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172" y="1490465"/>
            <a:ext cx="3962400" cy="2601975"/>
          </a:xfrm>
          <a:prstGeom prst="rect">
            <a:avLst/>
          </a:prstGeom>
        </p:spPr>
      </p:pic>
      <p:sp>
        <p:nvSpPr>
          <p:cNvPr id="7" name="Text Box 9">
            <a:extLst>
              <a:ext uri="{FF2B5EF4-FFF2-40B4-BE49-F238E27FC236}">
                <a16:creationId xmlns:a16="http://schemas.microsoft.com/office/drawing/2014/main" id="{82E0EE79-FBC0-4C56-95B6-2A43C7F94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231" y="5237008"/>
            <a:ext cx="47005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24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Sans Serif" panose="020B0604020202020204" pitchFamily="34" charset="0"/>
              </a:rPr>
              <a:t>5 ~ 6 Gb/s wireless speed with sub-10 millisecond latency</a:t>
            </a:r>
            <a:endParaRPr lang="en-US" altLang="zh-CN" sz="2000" dirty="0">
              <a:latin typeface="Microsoft JhengHei" panose="020B0604030504040204" pitchFamily="34" charset="-120"/>
              <a:ea typeface="Microsoft JhengHei" panose="020B0604030504040204" pitchFamily="34" charset="-120"/>
              <a:cs typeface="Microsoft Sans Serif" panose="020B0604020202020204" pitchFamily="34" charset="0"/>
            </a:endParaRP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9D36372E-252A-4A16-8A47-0C6530A44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4534" y="5421673"/>
            <a:ext cx="57816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24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Sans Serif" panose="020B0604020202020204" pitchFamily="34" charset="0"/>
              </a:rPr>
              <a:t>Locally generates more than 10 Gb/s *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C7D459F5-C8AB-492A-9B12-15DF64BF5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8083" y="6265008"/>
            <a:ext cx="894680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1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Sans Serif" panose="020B0604020202020204" pitchFamily="34" charset="0"/>
              </a:rPr>
              <a:t>* https://datacenterfrontier.com/autonomous-cars-could-drive-a-deluge-of-data-center-demand</a:t>
            </a:r>
            <a:r>
              <a:rPr lang="en-US" altLang="zh-CN" sz="16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Sans Serif" panose="020B0604020202020204" pitchFamily="34" charset="0"/>
              </a:rPr>
              <a:t>/</a:t>
            </a:r>
            <a:endParaRPr lang="en-US" altLang="zh-CN" sz="1400" dirty="0">
              <a:latin typeface="Microsoft JhengHei" panose="020B0604030504040204" pitchFamily="34" charset="-120"/>
              <a:ea typeface="Microsoft JhengHei" panose="020B0604030504040204" pitchFamily="34" charset="-120"/>
              <a:cs typeface="Microsoft Sans Serif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1A431A-CD34-4CDB-B989-49BCFFCF8F09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New technology for 5G: high requirements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537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4">
            <a:extLst>
              <a:ext uri="{FF2B5EF4-FFF2-40B4-BE49-F238E27FC236}">
                <a16:creationId xmlns:a16="http://schemas.microsoft.com/office/drawing/2014/main" id="{2A026E72-CD4B-442F-A106-6EEE0BE944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2673" y="3252358"/>
            <a:ext cx="11377368" cy="2332110"/>
          </a:xfrm>
          <a:prstGeom prst="rect">
            <a:avLst/>
          </a:prstGeom>
        </p:spPr>
      </p:pic>
      <p:sp>
        <p:nvSpPr>
          <p:cNvPr id="5" name="Text Box 9">
            <a:extLst>
              <a:ext uri="{FF2B5EF4-FFF2-40B4-BE49-F238E27FC236}">
                <a16:creationId xmlns:a16="http://schemas.microsoft.com/office/drawing/2014/main" id="{53C82FF7-4288-49F7-B8C6-86ED7EA19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299" y="4845892"/>
            <a:ext cx="115637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sz="1600" i="1" dirty="0">
                <a:latin typeface="HP Simplified" panose="020B0604020204020204" pitchFamily="34" charset="0"/>
                <a:cs typeface="Arial" pitchFamily="34" charset="0"/>
              </a:rPr>
              <a:t>  0 GHz            10 GHz            20 GHz            30 GHz             40 GHz            50 GHz            60 GHz            70 GHz           80 GHz            90 GHz         300 GHz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75E37D4-05AD-44DE-8C11-56F826BF61C0}"/>
              </a:ext>
            </a:extLst>
          </p:cNvPr>
          <p:cNvCxnSpPr>
            <a:cxnSpLocks/>
          </p:cNvCxnSpPr>
          <p:nvPr/>
        </p:nvCxnSpPr>
        <p:spPr>
          <a:xfrm>
            <a:off x="704222" y="3086100"/>
            <a:ext cx="636205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FECAEA5-062B-480D-9D6E-F6A19868B63D}"/>
              </a:ext>
            </a:extLst>
          </p:cNvPr>
          <p:cNvSpPr txBox="1"/>
          <p:nvPr/>
        </p:nvSpPr>
        <p:spPr>
          <a:xfrm>
            <a:off x="187929" y="2196128"/>
            <a:ext cx="35500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LTE &amp; </a:t>
            </a:r>
            <a:r>
              <a:rPr lang="en-US" sz="24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WiFi</a:t>
            </a: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: Bandwidth sufficient for 4G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2DA1A4-ACE9-4249-97A9-4226071E019E}"/>
              </a:ext>
            </a:extLst>
          </p:cNvPr>
          <p:cNvSpPr/>
          <p:nvPr/>
        </p:nvSpPr>
        <p:spPr>
          <a:xfrm>
            <a:off x="3501736" y="3158836"/>
            <a:ext cx="6754091" cy="1246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CC305A-ADCC-4A47-916A-75F7451250E3}"/>
              </a:ext>
            </a:extLst>
          </p:cNvPr>
          <p:cNvCxnSpPr>
            <a:cxnSpLocks/>
          </p:cNvCxnSpPr>
          <p:nvPr/>
        </p:nvCxnSpPr>
        <p:spPr>
          <a:xfrm>
            <a:off x="3501736" y="3086100"/>
            <a:ext cx="8204594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11E844A3-D124-4124-93B5-48D9650F770E}"/>
              </a:ext>
            </a:extLst>
          </p:cNvPr>
          <p:cNvSpPr txBox="1"/>
          <p:nvPr/>
        </p:nvSpPr>
        <p:spPr>
          <a:xfrm>
            <a:off x="4057651" y="2196127"/>
            <a:ext cx="6198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mm-Wave: </a:t>
            </a:r>
            <a:r>
              <a:rPr lang="en-US" sz="24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Manyfold</a:t>
            </a: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increase in bandwidth, several Gbps throughput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B4EA5C-7652-4CF5-BD8D-CAEEF4417D9C}"/>
              </a:ext>
            </a:extLst>
          </p:cNvPr>
          <p:cNvSpPr/>
          <p:nvPr/>
        </p:nvSpPr>
        <p:spPr>
          <a:xfrm>
            <a:off x="6961909" y="3273559"/>
            <a:ext cx="779318" cy="113218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9F4F572-7124-408A-B706-2ECFA705A1E0}"/>
              </a:ext>
            </a:extLst>
          </p:cNvPr>
          <p:cNvCxnSpPr>
            <a:cxnSpLocks/>
          </p:cNvCxnSpPr>
          <p:nvPr/>
        </p:nvCxnSpPr>
        <p:spPr>
          <a:xfrm flipH="1" flipV="1">
            <a:off x="7621731" y="4497299"/>
            <a:ext cx="119496" cy="11806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53FDA3B-48F4-45F3-B954-5D79370AAE4A}"/>
              </a:ext>
            </a:extLst>
          </p:cNvPr>
          <p:cNvSpPr txBox="1"/>
          <p:nvPr/>
        </p:nvSpPr>
        <p:spPr>
          <a:xfrm>
            <a:off x="6096001" y="5769542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60 GHz unlicensed band under IEEE 802.11ad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CF7BD3-6DDF-450A-9BB3-46F68AF95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8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77D6DA-9F80-4E5C-A8D5-50165F19ACC0}"/>
              </a:ext>
            </a:extLst>
          </p:cNvPr>
          <p:cNvSpPr txBox="1"/>
          <p:nvPr/>
        </p:nvSpPr>
        <p:spPr>
          <a:xfrm>
            <a:off x="0" y="22641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New technology for 5G: Millimeter-Wave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245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17" grpId="0" animBg="1"/>
      <p:bldP spid="25" grpId="0"/>
      <p:bldP spid="26" grpId="0" animBg="1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9286C8-D3A7-4A50-825A-A5CDF6851102}"/>
              </a:ext>
            </a:extLst>
          </p:cNvPr>
          <p:cNvSpPr/>
          <p:nvPr/>
        </p:nvSpPr>
        <p:spPr>
          <a:xfrm>
            <a:off x="0" y="3105834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Device overheating in Millimeter-Wave networks</a:t>
            </a:r>
            <a:endParaRPr lang="en-US" sz="3600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F0294-6484-400F-9526-16EB9A964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632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0F4DD596-C864-4B80-B4C4-5441C542DA46}"/>
              </a:ext>
            </a:extLst>
          </p:cNvPr>
          <p:cNvSpPr/>
          <p:nvPr/>
        </p:nvSpPr>
        <p:spPr>
          <a:xfrm>
            <a:off x="492002" y="1207890"/>
            <a:ext cx="5757885" cy="522046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Challenges with </a:t>
            </a:r>
            <a:r>
              <a:rPr lang="en-US" sz="3400" b="1" i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Millimeter-Wave </a:t>
            </a:r>
            <a:r>
              <a:rPr lang="en-US" sz="3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connectivity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FB645B52-1EC9-4F86-92A8-ADB65BFBE110}"/>
              </a:ext>
            </a:extLst>
          </p:cNvPr>
          <p:cNvSpPr/>
          <p:nvPr/>
        </p:nvSpPr>
        <p:spPr>
          <a:xfrm>
            <a:off x="6341358" y="1706027"/>
            <a:ext cx="1423740" cy="7944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7F1645A7-319A-4C9D-8474-A45F307E31D8}"/>
              </a:ext>
            </a:extLst>
          </p:cNvPr>
          <p:cNvSpPr/>
          <p:nvPr/>
        </p:nvSpPr>
        <p:spPr>
          <a:xfrm>
            <a:off x="6341355" y="5147294"/>
            <a:ext cx="1423743" cy="7944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33E14A0-64D1-4DDE-8FD4-9C1A0660BFB9}"/>
              </a:ext>
            </a:extLst>
          </p:cNvPr>
          <p:cNvSpPr/>
          <p:nvPr/>
        </p:nvSpPr>
        <p:spPr>
          <a:xfrm>
            <a:off x="6345824" y="4000205"/>
            <a:ext cx="1423742" cy="7944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933BC86C-E62E-402A-B278-F86280A16EA1}"/>
              </a:ext>
            </a:extLst>
          </p:cNvPr>
          <p:cNvSpPr/>
          <p:nvPr/>
        </p:nvSpPr>
        <p:spPr>
          <a:xfrm>
            <a:off x="6341357" y="2853116"/>
            <a:ext cx="1423741" cy="7944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294B35-E531-4F0F-B37C-317DA2E8CAAD}"/>
              </a:ext>
            </a:extLst>
          </p:cNvPr>
          <p:cNvSpPr txBox="1"/>
          <p:nvPr/>
        </p:nvSpPr>
        <p:spPr>
          <a:xfrm>
            <a:off x="7886122" y="1872402"/>
            <a:ext cx="4148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High propagation loss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399FEA-E537-4BC1-B124-375055C85479}"/>
              </a:ext>
            </a:extLst>
          </p:cNvPr>
          <p:cNvSpPr txBox="1"/>
          <p:nvPr/>
        </p:nvSpPr>
        <p:spPr>
          <a:xfrm>
            <a:off x="7886124" y="3019491"/>
            <a:ext cx="4148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Sensitivity to blockage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C42CCD-5F81-49A5-A788-DE90E58C185D}"/>
              </a:ext>
            </a:extLst>
          </p:cNvPr>
          <p:cNvSpPr txBox="1"/>
          <p:nvPr/>
        </p:nvSpPr>
        <p:spPr>
          <a:xfrm>
            <a:off x="7886123" y="4166580"/>
            <a:ext cx="4148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Beam alignment latency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97F5D3-B2E0-434D-80B5-5DB1DCDB42F2}"/>
              </a:ext>
            </a:extLst>
          </p:cNvPr>
          <p:cNvSpPr txBox="1"/>
          <p:nvPr/>
        </p:nvSpPr>
        <p:spPr>
          <a:xfrm>
            <a:off x="7886121" y="5313669"/>
            <a:ext cx="4148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Device overheating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D02A07-67AC-437C-91C5-7A98B7314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2781" y="6063228"/>
            <a:ext cx="2743200" cy="365125"/>
          </a:xfrm>
        </p:spPr>
        <p:txBody>
          <a:bodyPr/>
          <a:lstStyle/>
          <a:p>
            <a:fld id="{EBB92731-1A77-4A08-A9B1-47B66318CF41}" type="slidenum">
              <a:rPr lang="en-US" smtClean="0"/>
              <a:t>10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11476D-1F9F-4FE5-AD08-38043594A64E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Millimeter-Wave challenges</a:t>
            </a:r>
            <a:endParaRPr lang="en-US" sz="20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A66324C-14A6-4B91-AF99-47E4234D697A}"/>
              </a:ext>
            </a:extLst>
          </p:cNvPr>
          <p:cNvSpPr/>
          <p:nvPr/>
        </p:nvSpPr>
        <p:spPr>
          <a:xfrm>
            <a:off x="7765098" y="4935289"/>
            <a:ext cx="3529392" cy="134061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029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" grpId="0"/>
      <p:bldP spid="13" grpId="0"/>
      <p:bldP spid="14" grpId="0"/>
      <p:bldP spid="18" grpId="0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52CB15-3EF2-45E6-99DF-E09C2FB1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11</a:t>
            </a:fld>
            <a:endParaRPr lang="en-US"/>
          </a:p>
        </p:txBody>
      </p:sp>
      <p:pic>
        <p:nvPicPr>
          <p:cNvPr id="8" name="thermal_camera_30x">
            <a:hlinkClick r:id="" action="ppaction://media"/>
            <a:extLst>
              <a:ext uri="{FF2B5EF4-FFF2-40B4-BE49-F238E27FC236}">
                <a16:creationId xmlns:a16="http://schemas.microsoft.com/office/drawing/2014/main" id="{1E433AFF-9904-4083-9840-03D1D529DE1A}"/>
              </a:ext>
            </a:extLst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538" y="-127016"/>
            <a:ext cx="12207538" cy="685800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E0565BC-3059-481B-890A-012361FBDE3F}"/>
              </a:ext>
            </a:extLst>
          </p:cNvPr>
          <p:cNvSpPr txBox="1"/>
          <p:nvPr/>
        </p:nvSpPr>
        <p:spPr>
          <a:xfrm>
            <a:off x="1442301" y="2382559"/>
            <a:ext cx="551468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Reel from a thermal camera </a:t>
            </a:r>
          </a:p>
          <a:p>
            <a:pPr algn="ctr"/>
            <a:endParaRPr lang="en-US" sz="28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Sped up by 30X, </a:t>
            </a:r>
          </a:p>
          <a:p>
            <a:pPr algn="ctr"/>
            <a:r>
              <a:rPr 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Total duration ~ 300 s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E131D8-BC7D-4BDC-AC2F-FFF67B9FDA4B}"/>
              </a:ext>
            </a:extLst>
          </p:cNvPr>
          <p:cNvSpPr txBox="1"/>
          <p:nvPr/>
        </p:nvSpPr>
        <p:spPr>
          <a:xfrm>
            <a:off x="6956981" y="3846551"/>
            <a:ext cx="27840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60 GHz ROG Smartphone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53CB95-AA2D-4148-8093-1AC24346C473}"/>
              </a:ext>
            </a:extLst>
          </p:cNvPr>
          <p:cNvSpPr/>
          <p:nvPr/>
        </p:nvSpPr>
        <p:spPr>
          <a:xfrm>
            <a:off x="1576012" y="127016"/>
            <a:ext cx="5001769" cy="12298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Overheating in </a:t>
            </a:r>
          </a:p>
          <a:p>
            <a:pPr algn="ctr"/>
            <a:r>
              <a:rPr lang="en-US" sz="28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Millimeter-Wave devices</a:t>
            </a:r>
            <a:endParaRPr lang="en-US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5FB27C0-D067-4E41-AFB8-458EBD80477E}"/>
              </a:ext>
            </a:extLst>
          </p:cNvPr>
          <p:cNvCxnSpPr>
            <a:cxnSpLocks/>
          </p:cNvCxnSpPr>
          <p:nvPr/>
        </p:nvCxnSpPr>
        <p:spPr>
          <a:xfrm>
            <a:off x="5348748" y="1864283"/>
            <a:ext cx="2851354" cy="0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ED9C198-517D-41B3-912D-0E4B9B36A753}"/>
              </a:ext>
            </a:extLst>
          </p:cNvPr>
          <p:cNvSpPr txBox="1"/>
          <p:nvPr/>
        </p:nvSpPr>
        <p:spPr>
          <a:xfrm>
            <a:off x="2779585" y="1610883"/>
            <a:ext cx="2594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60 GHz Antenna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431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0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16" grpId="0"/>
    </p:bldLst>
  </p:timing>
  <p:extLst>
    <p:ext uri="{E180D4A7-C9FB-4DFB-919C-405C955672EB}">
      <p14:showEvtLst xmlns:p14="http://schemas.microsoft.com/office/powerpoint/2010/main">
        <p14:playEvt time="1079" objId="10"/>
        <p14:stopEvt time="11279" objId="10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27EBACC-0B96-4D6A-A463-903FCC86DF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5838926"/>
              </p:ext>
            </p:extLst>
          </p:nvPr>
        </p:nvGraphicFramePr>
        <p:xfrm>
          <a:off x="1252700" y="1480430"/>
          <a:ext cx="9686599" cy="4696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8" name="PDF" r:id="rId4" imgW="0" imgH="360" progId="FoxitReader.Document">
                  <p:embed/>
                </p:oleObj>
              </mc:Choice>
              <mc:Fallback>
                <p:oleObj name="PDF" r:id="rId4" imgW="0" imgH="360" progId="FoxitReader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2700" y="1480430"/>
                        <a:ext cx="9686599" cy="46965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E25A7-4B6B-4E0E-8DDF-C4EAACFD0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12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F339B0-0700-404D-8958-EDC5567FC5CE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60 GHz ROG smartphone overheating</a:t>
            </a:r>
          </a:p>
        </p:txBody>
      </p:sp>
    </p:spTree>
    <p:extLst>
      <p:ext uri="{BB962C8B-B14F-4D97-AF65-F5344CB8AC3E}">
        <p14:creationId xmlns:p14="http://schemas.microsoft.com/office/powerpoint/2010/main" val="1170382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606BA91-9893-43A4-A800-520B040D28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1564797">
            <a:off x="5909630" y="2631180"/>
            <a:ext cx="5401937" cy="485022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AFD44-AB57-473F-85DA-C91FA3DE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6BC8A5-99C3-439C-A583-5260C9F812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543686">
            <a:off x="567421" y="2201570"/>
            <a:ext cx="6346968" cy="47349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50C351-1C34-4398-9480-C7857522CA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34561">
            <a:off x="2987749" y="1724845"/>
            <a:ext cx="7308112" cy="54810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F8D479-7B46-4BE4-8C5A-D7D3B982EC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95690">
            <a:off x="1960101" y="1709844"/>
            <a:ext cx="8526980" cy="48858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3F59116-5544-4D84-B21C-048D538EF8C3}"/>
              </a:ext>
            </a:extLst>
          </p:cNvPr>
          <p:cNvSpPr txBox="1"/>
          <p:nvPr/>
        </p:nvSpPr>
        <p:spPr>
          <a:xfrm>
            <a:off x="0" y="22641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Reports of </a:t>
            </a:r>
            <a:r>
              <a:rPr lang="en-US" sz="4400" b="1" dirty="0" err="1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mmWave</a:t>
            </a:r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device overheating</a:t>
            </a:r>
            <a:endParaRPr 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955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5F24B92-FCB6-4C31-A4B0-D090671E2EC2}"/>
              </a:ext>
            </a:extLst>
          </p:cNvPr>
          <p:cNvSpPr/>
          <p:nvPr/>
        </p:nvSpPr>
        <p:spPr>
          <a:xfrm>
            <a:off x="569495" y="1825624"/>
            <a:ext cx="5385828" cy="1603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Devices used near face &amp; brain,</a:t>
            </a:r>
          </a:p>
          <a:p>
            <a:pPr algn="ctr"/>
            <a:r>
              <a:rPr lang="en-US" sz="2400" b="1" i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e.g. </a:t>
            </a: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Smartphone, VR</a:t>
            </a:r>
            <a:endParaRPr lang="en-US" sz="2400" b="1" i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263E503-19B1-4BD8-B89A-D2BA3AE719BD}"/>
              </a:ext>
            </a:extLst>
          </p:cNvPr>
          <p:cNvSpPr/>
          <p:nvPr/>
        </p:nvSpPr>
        <p:spPr>
          <a:xfrm>
            <a:off x="569495" y="4573583"/>
            <a:ext cx="5385828" cy="16033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Potential health hazards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User discomfort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AF80181E-4ED7-49A4-BCE3-68791CBD460E}"/>
              </a:ext>
            </a:extLst>
          </p:cNvPr>
          <p:cNvSpPr/>
          <p:nvPr/>
        </p:nvSpPr>
        <p:spPr>
          <a:xfrm>
            <a:off x="2824171" y="3641334"/>
            <a:ext cx="760476" cy="8057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AAAB624-3393-43DE-89C4-848D6EA94E40}"/>
              </a:ext>
            </a:extLst>
          </p:cNvPr>
          <p:cNvSpPr/>
          <p:nvPr/>
        </p:nvSpPr>
        <p:spPr>
          <a:xfrm>
            <a:off x="6395133" y="1825623"/>
            <a:ext cx="5433452" cy="16033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High temperature </a:t>
            </a:r>
          </a:p>
          <a:p>
            <a:pPr algn="ctr"/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high noise and leakage current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37EC872-A74A-4093-AB95-5B02514A28C8}"/>
              </a:ext>
            </a:extLst>
          </p:cNvPr>
          <p:cNvCxnSpPr>
            <a:cxnSpLocks/>
          </p:cNvCxnSpPr>
          <p:nvPr/>
        </p:nvCxnSpPr>
        <p:spPr>
          <a:xfrm>
            <a:off x="10542391" y="2454619"/>
            <a:ext cx="536448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06951AC-451D-4830-9859-D14AB90C6B1A}"/>
              </a:ext>
            </a:extLst>
          </p:cNvPr>
          <p:cNvSpPr/>
          <p:nvPr/>
        </p:nvSpPr>
        <p:spPr>
          <a:xfrm>
            <a:off x="6395133" y="4567678"/>
            <a:ext cx="5385828" cy="16033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Fluctuation in throughput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Degraded network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5B36849C-D7CF-4E31-828C-E837358EC8B3}"/>
              </a:ext>
            </a:extLst>
          </p:cNvPr>
          <p:cNvSpPr/>
          <p:nvPr/>
        </p:nvSpPr>
        <p:spPr>
          <a:xfrm>
            <a:off x="8900160" y="3576662"/>
            <a:ext cx="760476" cy="8057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3F1B12-E726-42A6-B623-40FA986A3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14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2FEC4F-BFAE-4CFD-A98E-6E5C5A9A6893}"/>
              </a:ext>
            </a:extLst>
          </p:cNvPr>
          <p:cNvSpPr txBox="1"/>
          <p:nvPr/>
        </p:nvSpPr>
        <p:spPr>
          <a:xfrm>
            <a:off x="0" y="22641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Device overheating: </a:t>
            </a:r>
            <a:br>
              <a:rPr lang="en-US" sz="40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sz="4000" b="1" i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discomfort</a:t>
            </a:r>
            <a:r>
              <a:rPr lang="en-US" sz="40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and </a:t>
            </a:r>
            <a:r>
              <a:rPr lang="en-US" sz="4000" b="1" i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network degradation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176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9286C8-D3A7-4A50-825A-A5CDF6851102}"/>
              </a:ext>
            </a:extLst>
          </p:cNvPr>
          <p:cNvSpPr/>
          <p:nvPr/>
        </p:nvSpPr>
        <p:spPr>
          <a:xfrm>
            <a:off x="0" y="3098140"/>
            <a:ext cx="12192000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Thermal characterization of Millimeter-Wave devices</a:t>
            </a:r>
            <a:endParaRPr lang="en-US" sz="3600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1D68BD-9A70-435E-9111-07C400ECC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90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E058A-1B51-4B11-B88F-B8B8CD950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114E65-1181-4D1D-A5A4-B699346A02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690688"/>
            <a:ext cx="4278216" cy="44862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88100C-4808-4653-AFB9-71D4F23E534F}"/>
              </a:ext>
            </a:extLst>
          </p:cNvPr>
          <p:cNvSpPr txBox="1"/>
          <p:nvPr/>
        </p:nvSpPr>
        <p:spPr>
          <a:xfrm>
            <a:off x="6096000" y="1803897"/>
            <a:ext cx="556260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Nighthawk X10 60 GHz AP</a:t>
            </a:r>
          </a:p>
          <a:p>
            <a:pPr>
              <a:lnSpc>
                <a:spcPts val="2400"/>
              </a:lnSpc>
            </a:pP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ASUS ROG 60 GHz Smartphone</a:t>
            </a:r>
          </a:p>
          <a:p>
            <a:pPr>
              <a:lnSpc>
                <a:spcPts val="2400"/>
              </a:lnSpc>
            </a:pP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ts val="2400"/>
              </a:lnSpc>
            </a:pP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Device Features:</a:t>
            </a:r>
          </a:p>
          <a:p>
            <a:pPr>
              <a:lnSpc>
                <a:spcPts val="2400"/>
              </a:lnSpc>
            </a:pP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342900" indent="-342900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IEEE 802.11ad compliant </a:t>
            </a:r>
          </a:p>
          <a:p>
            <a:pPr>
              <a:lnSpc>
                <a:spcPts val="2400"/>
              </a:lnSpc>
            </a:pP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342900" indent="-342900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32-element phased array antenna</a:t>
            </a:r>
          </a:p>
          <a:p>
            <a:pPr>
              <a:lnSpc>
                <a:spcPts val="2400"/>
              </a:lnSpc>
            </a:pP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342900" indent="-342900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2.16 GHz bandwidth</a:t>
            </a:r>
          </a:p>
          <a:p>
            <a:pPr>
              <a:lnSpc>
                <a:spcPts val="2400"/>
              </a:lnSpc>
            </a:pP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</a:p>
          <a:p>
            <a:pPr marL="342900" indent="-342900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4.62 Gbps peak bit-rate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5D4B8-6960-4AB5-9062-D686C40B9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16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350924-3BDF-4706-8AC6-BEA4329332FE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60GHz measurement testbed</a:t>
            </a:r>
            <a:endParaRPr 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758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32DBD-B90A-4700-BE91-E8993B255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17</a:t>
            </a:fld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BE7B68E-003E-4D85-9B27-79E143DF0E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77114" y="1068070"/>
            <a:ext cx="8660130" cy="577342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9DFC9F4-FC87-403F-8FD5-D2A092251E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53640" y="1145424"/>
            <a:ext cx="7528560" cy="50190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69B9DAC-14E5-4A20-BAF1-2A5DAF30E4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54756" y="693536"/>
            <a:ext cx="7726680" cy="515112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9BC35EB-D80B-4EF9-BB52-ADA2F4F628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127907" y="1851660"/>
            <a:ext cx="1486979" cy="210312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F406163-C17F-496E-AA9C-8E938816647E}"/>
              </a:ext>
            </a:extLst>
          </p:cNvPr>
          <p:cNvSpPr txBox="1"/>
          <p:nvPr/>
        </p:nvSpPr>
        <p:spPr>
          <a:xfrm>
            <a:off x="299997" y="5961132"/>
            <a:ext cx="46337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Highly fluctuating throughput, standard deviation 240 Mbps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BC4BF6-D2B8-43D8-8FDB-230667DA57E3}"/>
              </a:ext>
            </a:extLst>
          </p:cNvPr>
          <p:cNvSpPr txBox="1"/>
          <p:nvPr/>
        </p:nvSpPr>
        <p:spPr>
          <a:xfrm>
            <a:off x="9404941" y="4421906"/>
            <a:ext cx="2743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Steady network strength at -64 dB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388D04A-1E8F-4A10-A235-AF67C5CC99B2}"/>
              </a:ext>
            </a:extLst>
          </p:cNvPr>
          <p:cNvCxnSpPr>
            <a:cxnSpLocks/>
          </p:cNvCxnSpPr>
          <p:nvPr/>
        </p:nvCxnSpPr>
        <p:spPr>
          <a:xfrm flipV="1">
            <a:off x="2255520" y="4160520"/>
            <a:ext cx="3063038" cy="175266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9E22043-9238-4FF1-9666-F38FDE746DC4}"/>
              </a:ext>
            </a:extLst>
          </p:cNvPr>
          <p:cNvCxnSpPr>
            <a:cxnSpLocks/>
          </p:cNvCxnSpPr>
          <p:nvPr/>
        </p:nvCxnSpPr>
        <p:spPr>
          <a:xfrm flipH="1" flipV="1">
            <a:off x="7829122" y="2062026"/>
            <a:ext cx="2351198" cy="236274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7CF42F9-8D5B-4B6B-BAEC-919C0CAC0E5D}"/>
              </a:ext>
            </a:extLst>
          </p:cNvPr>
          <p:cNvSpPr txBox="1"/>
          <p:nvPr/>
        </p:nvSpPr>
        <p:spPr>
          <a:xfrm>
            <a:off x="0" y="22641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Performance degradation under temperature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012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FBDBF23-74CD-477A-997A-5D2C7132A6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10557" y="1548004"/>
            <a:ext cx="9371643" cy="499090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743E67-C7B3-44DB-8A0E-6266D6304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18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693F41-9CA3-43CA-B35A-2592DF5F29BB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Temperature increase in active state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B7611AD-B720-4B02-8D7D-B5E7A77D23A9}"/>
              </a:ext>
            </a:extLst>
          </p:cNvPr>
          <p:cNvCxnSpPr>
            <a:cxnSpLocks/>
          </p:cNvCxnSpPr>
          <p:nvPr/>
        </p:nvCxnSpPr>
        <p:spPr>
          <a:xfrm>
            <a:off x="2151529" y="3560781"/>
            <a:ext cx="719686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38E9181-84E5-4061-B316-F816F2B0DBDA}"/>
              </a:ext>
            </a:extLst>
          </p:cNvPr>
          <p:cNvCxnSpPr>
            <a:cxnSpLocks/>
          </p:cNvCxnSpPr>
          <p:nvPr/>
        </p:nvCxnSpPr>
        <p:spPr>
          <a:xfrm>
            <a:off x="2151529" y="2863327"/>
            <a:ext cx="71968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98860A7-A1F9-4DFE-AA1A-2CE08B5DF614}"/>
              </a:ext>
            </a:extLst>
          </p:cNvPr>
          <p:cNvCxnSpPr>
            <a:cxnSpLocks/>
          </p:cNvCxnSpPr>
          <p:nvPr/>
        </p:nvCxnSpPr>
        <p:spPr>
          <a:xfrm>
            <a:off x="2151529" y="2293173"/>
            <a:ext cx="719686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DBFCB67-9C06-4AEF-AA68-1A13528D0CD1}"/>
              </a:ext>
            </a:extLst>
          </p:cNvPr>
          <p:cNvSpPr/>
          <p:nvPr/>
        </p:nvSpPr>
        <p:spPr>
          <a:xfrm>
            <a:off x="2538805" y="4596768"/>
            <a:ext cx="6809590" cy="713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87DBB2B-B230-4C93-A43E-FC981000E173}"/>
              </a:ext>
            </a:extLst>
          </p:cNvPr>
          <p:cNvCxnSpPr>
            <a:cxnSpLocks/>
          </p:cNvCxnSpPr>
          <p:nvPr/>
        </p:nvCxnSpPr>
        <p:spPr>
          <a:xfrm flipH="1">
            <a:off x="9359982" y="2293173"/>
            <a:ext cx="680489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4EF2D58-2B70-4562-952C-1B643BA6A009}"/>
              </a:ext>
            </a:extLst>
          </p:cNvPr>
          <p:cNvSpPr txBox="1"/>
          <p:nvPr/>
        </p:nvSpPr>
        <p:spPr>
          <a:xfrm>
            <a:off x="10155219" y="2108507"/>
            <a:ext cx="19479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GothicNeo" panose="020B0500000101010101" pitchFamily="34" charset="-127"/>
              </a:rPr>
              <a:t>1425.8 Mbps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1FB9E1A-0DD9-42F3-8174-9DCD9012CC31}"/>
              </a:ext>
            </a:extLst>
          </p:cNvPr>
          <p:cNvCxnSpPr>
            <a:cxnSpLocks/>
          </p:cNvCxnSpPr>
          <p:nvPr/>
        </p:nvCxnSpPr>
        <p:spPr>
          <a:xfrm flipH="1">
            <a:off x="9359982" y="2876102"/>
            <a:ext cx="680489" cy="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2DCFF15-4873-4C63-88FC-425BF4AF2372}"/>
              </a:ext>
            </a:extLst>
          </p:cNvPr>
          <p:cNvSpPr txBox="1"/>
          <p:nvPr/>
        </p:nvSpPr>
        <p:spPr>
          <a:xfrm>
            <a:off x="10155219" y="2691436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GothicNeo" panose="020B0500000101010101" pitchFamily="34" charset="-127"/>
              </a:rPr>
              <a:t>993.1 Mbps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F0690FD-8A34-4DCE-AF04-4598DB8CFC46}"/>
              </a:ext>
            </a:extLst>
          </p:cNvPr>
          <p:cNvCxnSpPr>
            <a:cxnSpLocks/>
          </p:cNvCxnSpPr>
          <p:nvPr/>
        </p:nvCxnSpPr>
        <p:spPr>
          <a:xfrm flipH="1">
            <a:off x="9363568" y="3556272"/>
            <a:ext cx="68048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F473D42-5D51-49AE-B956-29FE4E9181F0}"/>
              </a:ext>
            </a:extLst>
          </p:cNvPr>
          <p:cNvSpPr txBox="1"/>
          <p:nvPr/>
        </p:nvSpPr>
        <p:spPr>
          <a:xfrm>
            <a:off x="10158805" y="3371606"/>
            <a:ext cx="16113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GothicNeo" panose="020B0500000101010101" pitchFamily="34" charset="-127"/>
              </a:rPr>
              <a:t>23.7 Mbps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761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ECAFD-0552-4C01-BC90-B2275935A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19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8B07155-39D6-4697-8039-EA08EEBCFD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30914" y="1969477"/>
            <a:ext cx="4832839" cy="243764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9B28D-4BCA-49F7-AC93-7503D7A01C73}"/>
              </a:ext>
            </a:extLst>
          </p:cNvPr>
          <p:cNvSpPr/>
          <p:nvPr/>
        </p:nvSpPr>
        <p:spPr>
          <a:xfrm>
            <a:off x="11218985" y="1969477"/>
            <a:ext cx="457200" cy="937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C34367-2309-4B78-BA32-6F226D2447CA}"/>
              </a:ext>
            </a:extLst>
          </p:cNvPr>
          <p:cNvSpPr/>
          <p:nvPr/>
        </p:nvSpPr>
        <p:spPr>
          <a:xfrm>
            <a:off x="7079272" y="1887415"/>
            <a:ext cx="4736122" cy="28135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DC5BDDE0-B67F-4F62-BFC2-7E585D500F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9726" y="719017"/>
            <a:ext cx="5838091" cy="389206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FB6150F-1E0B-43EC-B07F-A20CD4BBD13B}"/>
              </a:ext>
            </a:extLst>
          </p:cNvPr>
          <p:cNvSpPr/>
          <p:nvPr/>
        </p:nvSpPr>
        <p:spPr>
          <a:xfrm>
            <a:off x="4911969" y="1969477"/>
            <a:ext cx="457200" cy="3165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E140E2-2975-47FE-8CB6-0E886F8ED2E5}"/>
              </a:ext>
            </a:extLst>
          </p:cNvPr>
          <p:cNvSpPr/>
          <p:nvPr/>
        </p:nvSpPr>
        <p:spPr>
          <a:xfrm>
            <a:off x="918067" y="1887415"/>
            <a:ext cx="4556609" cy="27060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515EBEE5-0355-4420-A3C7-734AE9704EE5}"/>
                  </a:ext>
                </a:extLst>
              </p14:cNvPr>
              <p14:cNvContentPartPr/>
              <p14:nvPr/>
            </p14:nvContentPartPr>
            <p14:xfrm>
              <a:off x="6916200" y="2233726"/>
              <a:ext cx="504720" cy="20336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515EBEE5-0355-4420-A3C7-734AE9704EE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880200" y="2198086"/>
                <a:ext cx="576360" cy="210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F9C96193-AF94-4B0E-A945-4ACBA21082A2}"/>
                  </a:ext>
                </a:extLst>
              </p14:cNvPr>
              <p14:cNvContentPartPr/>
              <p14:nvPr/>
            </p14:nvContentPartPr>
            <p14:xfrm>
              <a:off x="7490400" y="2215006"/>
              <a:ext cx="4402440" cy="19252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F9C96193-AF94-4B0E-A945-4ACBA21082A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454760" y="2179366"/>
                <a:ext cx="4474080" cy="199692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11433220-1EE5-443B-8115-0D7AC21D4722}"/>
              </a:ext>
            </a:extLst>
          </p:cNvPr>
          <p:cNvSpPr/>
          <p:nvPr/>
        </p:nvSpPr>
        <p:spPr>
          <a:xfrm>
            <a:off x="7079272" y="1887416"/>
            <a:ext cx="4736122" cy="272366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3A757B4-0D9A-4D3B-B318-BC98FD15C840}"/>
              </a:ext>
            </a:extLst>
          </p:cNvPr>
          <p:cNvCxnSpPr>
            <a:cxnSpLocks/>
          </p:cNvCxnSpPr>
          <p:nvPr/>
        </p:nvCxnSpPr>
        <p:spPr>
          <a:xfrm>
            <a:off x="7420920" y="3177646"/>
            <a:ext cx="1899785" cy="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8FEE731D-3016-4DA9-A164-9D1B005F35A9}"/>
              </a:ext>
            </a:extLst>
          </p:cNvPr>
          <p:cNvSpPr txBox="1"/>
          <p:nvPr/>
        </p:nvSpPr>
        <p:spPr>
          <a:xfrm>
            <a:off x="7523643" y="2262909"/>
            <a:ext cx="1969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Dissipation  time almost 70 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7C94503-FBE0-436C-91F9-C208B5B2C73C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Study of heat dissipation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54EBD92-8514-422B-A276-FBD8365D1B7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1970" y="1647953"/>
            <a:ext cx="5838091" cy="3892061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9648C079-586D-42A9-90F8-34E9DCB45DB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50061" y="1703902"/>
            <a:ext cx="6129969" cy="380549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70FC82E-8203-4487-A11F-81ECBA153FD8}"/>
              </a:ext>
            </a:extLst>
          </p:cNvPr>
          <p:cNvSpPr/>
          <p:nvPr/>
        </p:nvSpPr>
        <p:spPr>
          <a:xfrm>
            <a:off x="3102007" y="5120488"/>
            <a:ext cx="1386672" cy="445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770FC5A-6D4E-48CF-8B9D-0E4EE74524A9}"/>
              </a:ext>
            </a:extLst>
          </p:cNvPr>
          <p:cNvSpPr/>
          <p:nvPr/>
        </p:nvSpPr>
        <p:spPr>
          <a:xfrm>
            <a:off x="8868612" y="5195665"/>
            <a:ext cx="1386672" cy="445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C25C2F-941B-488A-BC11-DAAD163A62D8}"/>
              </a:ext>
            </a:extLst>
          </p:cNvPr>
          <p:cNvSpPr txBox="1"/>
          <p:nvPr/>
        </p:nvSpPr>
        <p:spPr>
          <a:xfrm>
            <a:off x="2720963" y="5056933"/>
            <a:ext cx="1180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Time (s)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D5F712-96A8-4CC5-8C51-DD45FA016FFE}"/>
              </a:ext>
            </a:extLst>
          </p:cNvPr>
          <p:cNvSpPr txBox="1"/>
          <p:nvPr/>
        </p:nvSpPr>
        <p:spPr>
          <a:xfrm>
            <a:off x="8955692" y="5118748"/>
            <a:ext cx="1180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Time (s)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0C289ED2-2302-41FD-A2F6-329D31FB8381}"/>
              </a:ext>
            </a:extLst>
          </p:cNvPr>
          <p:cNvSpPr/>
          <p:nvPr/>
        </p:nvSpPr>
        <p:spPr>
          <a:xfrm>
            <a:off x="5606796" y="6147263"/>
            <a:ext cx="978408" cy="46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F80D24E-0069-4FCB-92E2-F7865AE530D0}"/>
              </a:ext>
            </a:extLst>
          </p:cNvPr>
          <p:cNvGrpSpPr/>
          <p:nvPr/>
        </p:nvGrpSpPr>
        <p:grpSpPr>
          <a:xfrm>
            <a:off x="1708474" y="6135762"/>
            <a:ext cx="8866487" cy="473166"/>
            <a:chOff x="1708474" y="6135762"/>
            <a:chExt cx="8866487" cy="47316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5C63F8D-4A41-49C5-AE61-B90BEDBFE460}"/>
                </a:ext>
              </a:extLst>
            </p:cNvPr>
            <p:cNvSpPr txBox="1"/>
            <p:nvPr/>
          </p:nvSpPr>
          <p:spPr>
            <a:xfrm>
              <a:off x="1708474" y="6147263"/>
              <a:ext cx="32051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10 s of Data Transfer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68E0E5-92E4-4BB3-9D92-8EB312E2C4FF}"/>
                </a:ext>
              </a:extLst>
            </p:cNvPr>
            <p:cNvSpPr txBox="1"/>
            <p:nvPr/>
          </p:nvSpPr>
          <p:spPr>
            <a:xfrm>
              <a:off x="7278418" y="6135762"/>
              <a:ext cx="32965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70 s Heat Dissipation</a:t>
              </a:r>
            </a:p>
          </p:txBody>
        </p:sp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D4F03E9-F18A-4DE3-8E43-0EDAFC5634E0}"/>
              </a:ext>
            </a:extLst>
          </p:cNvPr>
          <p:cNvCxnSpPr>
            <a:cxnSpLocks/>
          </p:cNvCxnSpPr>
          <p:nvPr/>
        </p:nvCxnSpPr>
        <p:spPr>
          <a:xfrm flipV="1">
            <a:off x="1228329" y="4611077"/>
            <a:ext cx="0" cy="105935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E3F7E6D-A0B2-48D3-BECB-4A5C634ABF99}"/>
              </a:ext>
            </a:extLst>
          </p:cNvPr>
          <p:cNvSpPr txBox="1"/>
          <p:nvPr/>
        </p:nvSpPr>
        <p:spPr>
          <a:xfrm>
            <a:off x="291878" y="5675623"/>
            <a:ext cx="2026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Transfer for 10s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910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xit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1" grpId="0" animBg="1"/>
      <p:bldP spid="40" grpId="0"/>
      <p:bldP spid="3" grpId="0" animBg="1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9286C8-D3A7-4A50-825A-A5CDF6851102}"/>
              </a:ext>
            </a:extLst>
          </p:cNvPr>
          <p:cNvSpPr/>
          <p:nvPr/>
        </p:nvSpPr>
        <p:spPr>
          <a:xfrm>
            <a:off x="0" y="3075057"/>
            <a:ext cx="12191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i="1" dirty="0" err="1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Aquilo</a:t>
            </a:r>
            <a:r>
              <a:rPr lang="en-US" sz="4000" b="1" i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:</a:t>
            </a:r>
            <a:r>
              <a:rPr lang="en-US" sz="40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Scheduler for multi-antenna devices</a:t>
            </a:r>
            <a:endParaRPr lang="en-US" sz="4000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3C5BA0-AC76-4B33-B608-E052D15AC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452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A3A77E-35CA-41B3-8546-2CA0B1899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21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BC2BB29-5612-4A76-8615-C0DA805B5971}"/>
              </a:ext>
            </a:extLst>
          </p:cNvPr>
          <p:cNvCxnSpPr>
            <a:cxnSpLocks/>
          </p:cNvCxnSpPr>
          <p:nvPr/>
        </p:nvCxnSpPr>
        <p:spPr>
          <a:xfrm>
            <a:off x="172915" y="4696038"/>
            <a:ext cx="11558953" cy="1171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8793B04-04B6-483E-83EB-64323EF6AE46}"/>
              </a:ext>
            </a:extLst>
          </p:cNvPr>
          <p:cNvSpPr/>
          <p:nvPr/>
        </p:nvSpPr>
        <p:spPr>
          <a:xfrm>
            <a:off x="606667" y="3781638"/>
            <a:ext cx="2450124" cy="9143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Transfer 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484146-7540-43B6-AB51-B5794784A4B2}"/>
              </a:ext>
            </a:extLst>
          </p:cNvPr>
          <p:cNvSpPr/>
          <p:nvPr/>
        </p:nvSpPr>
        <p:spPr>
          <a:xfrm>
            <a:off x="3056791" y="3769916"/>
            <a:ext cx="2450124" cy="91439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Transfer Off</a:t>
            </a:r>
            <a:endParaRPr lang="en-US" sz="28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085BF24-345F-424F-BA26-6C081F264157}"/>
              </a:ext>
            </a:extLst>
          </p:cNvPr>
          <p:cNvSpPr/>
          <p:nvPr/>
        </p:nvSpPr>
        <p:spPr>
          <a:xfrm>
            <a:off x="5506915" y="3769916"/>
            <a:ext cx="2450124" cy="9143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Transfer 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09D5D0-09E3-44F5-B92C-A5A3A6CAA2AB}"/>
              </a:ext>
            </a:extLst>
          </p:cNvPr>
          <p:cNvSpPr/>
          <p:nvPr/>
        </p:nvSpPr>
        <p:spPr>
          <a:xfrm>
            <a:off x="7957039" y="3781638"/>
            <a:ext cx="2450124" cy="91439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Transfer Off</a:t>
            </a:r>
            <a:endParaRPr lang="en-US" sz="28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ECE9324-CFAC-4925-8790-3D80CC351AEE}"/>
              </a:ext>
            </a:extLst>
          </p:cNvPr>
          <p:cNvSpPr txBox="1"/>
          <p:nvPr/>
        </p:nvSpPr>
        <p:spPr>
          <a:xfrm>
            <a:off x="10795819" y="4874314"/>
            <a:ext cx="1223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Time</a:t>
            </a:r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4B553A1-ED14-48C7-8162-AD75183D677E}"/>
              </a:ext>
            </a:extLst>
          </p:cNvPr>
          <p:cNvCxnSpPr>
            <a:cxnSpLocks/>
          </p:cNvCxnSpPr>
          <p:nvPr/>
        </p:nvCxnSpPr>
        <p:spPr>
          <a:xfrm>
            <a:off x="1802418" y="2914130"/>
            <a:ext cx="0" cy="85578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0A774572-F3B2-47E5-8605-1BE16CBA62E1}"/>
              </a:ext>
            </a:extLst>
          </p:cNvPr>
          <p:cNvSpPr txBox="1"/>
          <p:nvPr/>
        </p:nvSpPr>
        <p:spPr>
          <a:xfrm>
            <a:off x="627777" y="2018234"/>
            <a:ext cx="240790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Temperature 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Increases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91C6F44-B5AE-4278-B8FD-6F8397FA179F}"/>
              </a:ext>
            </a:extLst>
          </p:cNvPr>
          <p:cNvCxnSpPr>
            <a:cxnSpLocks/>
          </p:cNvCxnSpPr>
          <p:nvPr/>
        </p:nvCxnSpPr>
        <p:spPr>
          <a:xfrm>
            <a:off x="4366508" y="2925848"/>
            <a:ext cx="0" cy="855786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5CAC1A2-3A55-415E-BEEC-397235316671}"/>
              </a:ext>
            </a:extLst>
          </p:cNvPr>
          <p:cNvSpPr txBox="1"/>
          <p:nvPr/>
        </p:nvSpPr>
        <p:spPr>
          <a:xfrm>
            <a:off x="3302375" y="2018234"/>
            <a:ext cx="240790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00B0F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Temperature </a:t>
            </a:r>
          </a:p>
          <a:p>
            <a:pPr algn="ctr"/>
            <a:r>
              <a:rPr lang="en-US" sz="2800" dirty="0">
                <a:solidFill>
                  <a:srgbClr val="00B0F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Decreases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CB83A92-A1F0-47FD-BCC5-451E2A2FB227}"/>
              </a:ext>
            </a:extLst>
          </p:cNvPr>
          <p:cNvCxnSpPr>
            <a:cxnSpLocks/>
          </p:cNvCxnSpPr>
          <p:nvPr/>
        </p:nvCxnSpPr>
        <p:spPr>
          <a:xfrm>
            <a:off x="6640786" y="2925848"/>
            <a:ext cx="0" cy="85578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A881045-647D-4C80-B40F-09BD07DDEDBC}"/>
              </a:ext>
            </a:extLst>
          </p:cNvPr>
          <p:cNvSpPr txBox="1"/>
          <p:nvPr/>
        </p:nvSpPr>
        <p:spPr>
          <a:xfrm>
            <a:off x="5626692" y="2032151"/>
            <a:ext cx="240790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Temperature 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Increases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92C356C-6892-4CF5-9AE5-7EF34DC87E01}"/>
              </a:ext>
            </a:extLst>
          </p:cNvPr>
          <p:cNvCxnSpPr>
            <a:cxnSpLocks/>
          </p:cNvCxnSpPr>
          <p:nvPr/>
        </p:nvCxnSpPr>
        <p:spPr>
          <a:xfrm>
            <a:off x="9155386" y="2925848"/>
            <a:ext cx="0" cy="855786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E80699D-FD6D-45E8-891A-61674FD2EE34}"/>
              </a:ext>
            </a:extLst>
          </p:cNvPr>
          <p:cNvSpPr txBox="1"/>
          <p:nvPr/>
        </p:nvSpPr>
        <p:spPr>
          <a:xfrm>
            <a:off x="8034595" y="2032151"/>
            <a:ext cx="240790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00B0F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Temperature </a:t>
            </a:r>
          </a:p>
          <a:p>
            <a:pPr algn="ctr"/>
            <a:r>
              <a:rPr lang="en-US" sz="2800" dirty="0">
                <a:solidFill>
                  <a:srgbClr val="00B0F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Decreases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E09B2E8-6F69-4041-912E-6FA511BB3304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Inducing periodic idleness</a:t>
            </a:r>
          </a:p>
        </p:txBody>
      </p:sp>
    </p:spTree>
    <p:extLst>
      <p:ext uri="{BB962C8B-B14F-4D97-AF65-F5344CB8AC3E}">
        <p14:creationId xmlns:p14="http://schemas.microsoft.com/office/powerpoint/2010/main" val="310868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3" grpId="0" animBg="1"/>
      <p:bldP spid="25" grpId="0" animBg="1"/>
      <p:bldP spid="27" grpId="0"/>
      <p:bldP spid="33" grpId="0"/>
      <p:bldP spid="35" grpId="0"/>
      <p:bldP spid="37" grpId="0"/>
      <p:bldP spid="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3C8599-6A68-443A-A881-51DE13C1D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22</a:t>
            </a:fld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139B097-4C6E-42BC-9FB4-222AFAC1D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1217" y="1360714"/>
            <a:ext cx="5604783" cy="450767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9070BA5-4519-43FD-9620-248A10CEBA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48227" y="449824"/>
            <a:ext cx="5718629" cy="4638717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E6FE465A-114E-4F2D-B240-51B9AF108E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46679" y="1360714"/>
            <a:ext cx="5914691" cy="4597162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19BDB514-B9A3-45CE-9C50-245FE3D7E7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92306" y="1500023"/>
            <a:ext cx="5869064" cy="4561699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DDDD528C-C86F-4207-A759-7A314C0EE24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169492" y="1284722"/>
            <a:ext cx="5869064" cy="4561699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5E73EB49-3CBA-47BD-8B18-B8463F1CB4D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08401" y="1322225"/>
            <a:ext cx="5898596" cy="458465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7E86D67-F66B-46FB-906F-9B1E80701BA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95926" y="603817"/>
            <a:ext cx="5557084" cy="450767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5BE731E8-9CD3-421A-AB8F-9E7E181106C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228419" y="439714"/>
            <a:ext cx="5590017" cy="4534391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6372D159-9A2E-449F-BC4A-9463DADFE54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835237" y="3606375"/>
            <a:ext cx="2128344" cy="301024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55B4B6F-9985-4652-8370-AA4E1A0BACC5}"/>
              </a:ext>
            </a:extLst>
          </p:cNvPr>
          <p:cNvSpPr/>
          <p:nvPr/>
        </p:nvSpPr>
        <p:spPr>
          <a:xfrm>
            <a:off x="5226599" y="1398709"/>
            <a:ext cx="462337" cy="519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D07AA3-73D7-4017-8E42-4217319783C9}"/>
              </a:ext>
            </a:extLst>
          </p:cNvPr>
          <p:cNvSpPr/>
          <p:nvPr/>
        </p:nvSpPr>
        <p:spPr>
          <a:xfrm>
            <a:off x="8835237" y="4222390"/>
            <a:ext cx="2363594" cy="751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49A39E-6225-4ABA-A9FB-0EF774D59C3F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Inducing periodic idleness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765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xit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3C8599-6A68-443A-A881-51DE13C1D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23</a:t>
            </a:fld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139B097-4C6E-42BC-9FB4-222AFAC1D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1217" y="1360714"/>
            <a:ext cx="5604783" cy="450767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9070BA5-4519-43FD-9620-248A10CEBA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48227" y="449824"/>
            <a:ext cx="5718629" cy="4638717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E6FE465A-114E-4F2D-B240-51B9AF108E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46679" y="1360714"/>
            <a:ext cx="5914691" cy="4597162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19BDB514-B9A3-45CE-9C50-245FE3D7E7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92306" y="1500023"/>
            <a:ext cx="5869064" cy="4561699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DDDD528C-C86F-4207-A759-7A314C0EE24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169492" y="1284722"/>
            <a:ext cx="5869064" cy="4561699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5E73EB49-3CBA-47BD-8B18-B8463F1CB4D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08401" y="1322225"/>
            <a:ext cx="5898596" cy="458465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7E86D67-F66B-46FB-906F-9B1E80701BA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95926" y="603817"/>
            <a:ext cx="5557084" cy="450767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5BE731E8-9CD3-421A-AB8F-9E7E181106C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228419" y="439714"/>
            <a:ext cx="5590017" cy="4534391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6372D159-9A2E-449F-BC4A-9463DADFE54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835237" y="3606375"/>
            <a:ext cx="2128344" cy="301024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043FE33-9BC2-4560-94B1-726BD9A600FB}"/>
              </a:ext>
            </a:extLst>
          </p:cNvPr>
          <p:cNvCxnSpPr>
            <a:cxnSpLocks/>
          </p:cNvCxnSpPr>
          <p:nvPr/>
        </p:nvCxnSpPr>
        <p:spPr>
          <a:xfrm>
            <a:off x="7057786" y="2922306"/>
            <a:ext cx="498077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C969ADFE-DF14-4A9E-A902-D99831091EB7}"/>
              </a:ext>
            </a:extLst>
          </p:cNvPr>
          <p:cNvSpPr/>
          <p:nvPr/>
        </p:nvSpPr>
        <p:spPr>
          <a:xfrm>
            <a:off x="5226599" y="1398709"/>
            <a:ext cx="462337" cy="519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514022-0D44-4252-ACA8-8D1B8FBD9125}"/>
              </a:ext>
            </a:extLst>
          </p:cNvPr>
          <p:cNvSpPr/>
          <p:nvPr/>
        </p:nvSpPr>
        <p:spPr>
          <a:xfrm>
            <a:off x="8835237" y="4222390"/>
            <a:ext cx="2363594" cy="751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6DB6D8-9079-4061-9955-B01BB10B68F0}"/>
              </a:ext>
            </a:extLst>
          </p:cNvPr>
          <p:cNvSpPr txBox="1"/>
          <p:nvPr/>
        </p:nvSpPr>
        <p:spPr>
          <a:xfrm>
            <a:off x="10745217" y="2097400"/>
            <a:ext cx="9813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65</a:t>
            </a:r>
            <a:r>
              <a:rPr lang="en-US" sz="4400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̊̊</a:t>
            </a:r>
            <a:r>
              <a:rPr lang="en-US" sz="2800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C</a:t>
            </a:r>
            <a:endParaRPr lang="en-US" sz="2800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F8DECA-E91F-49B0-B9B4-2B779B891166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Inducing periodic idleness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028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5F7D0-FD5D-459F-BA2F-F4EBFD4E7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				</a:t>
            </a:r>
          </a:p>
          <a:p>
            <a:pPr marL="0" indent="0">
              <a:buNone/>
            </a:pP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					</a:t>
            </a:r>
            <a:r>
              <a:rPr lang="en-US" sz="2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D2739-246E-40B1-B5F9-9093ECD04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24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BD6FC5-3614-475B-9D74-72372E37F581}"/>
              </a:ext>
            </a:extLst>
          </p:cNvPr>
          <p:cNvSpPr txBox="1"/>
          <p:nvPr/>
        </p:nvSpPr>
        <p:spPr>
          <a:xfrm>
            <a:off x="1184538" y="6292201"/>
            <a:ext cx="1081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Source: L. Xu, “Context Aware Traffic Identification Kit (</a:t>
            </a:r>
            <a:r>
              <a:rPr lang="en-US" sz="1000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TriCK</a:t>
            </a:r>
            <a:r>
              <a:rPr lang="en-US" sz="1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 for Network Selection in Future </a:t>
            </a:r>
            <a:r>
              <a:rPr lang="en-US" sz="1000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HetNets</a:t>
            </a:r>
            <a:r>
              <a:rPr lang="en-US" sz="1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/5G Networks”, </a:t>
            </a:r>
          </a:p>
          <a:p>
            <a:pPr algn="ctr"/>
            <a:r>
              <a:rPr lang="en-US" sz="1000" i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2017 International Symposium of Networks, Computers and Communications (ISNCC)</a:t>
            </a:r>
            <a:endParaRPr lang="en-US" sz="1000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8F0A85E8-5808-4C5E-9892-430344A934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59821"/>
              </p:ext>
            </p:extLst>
          </p:nvPr>
        </p:nvGraphicFramePr>
        <p:xfrm>
          <a:off x="95751" y="1250208"/>
          <a:ext cx="12000498" cy="4926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166">
                  <a:extLst>
                    <a:ext uri="{9D8B030D-6E8A-4147-A177-3AD203B41FA5}">
                      <a16:colId xmlns:a16="http://schemas.microsoft.com/office/drawing/2014/main" val="1252061403"/>
                    </a:ext>
                  </a:extLst>
                </a:gridCol>
                <a:gridCol w="4000166">
                  <a:extLst>
                    <a:ext uri="{9D8B030D-6E8A-4147-A177-3AD203B41FA5}">
                      <a16:colId xmlns:a16="http://schemas.microsoft.com/office/drawing/2014/main" val="724361184"/>
                    </a:ext>
                  </a:extLst>
                </a:gridCol>
                <a:gridCol w="4000166">
                  <a:extLst>
                    <a:ext uri="{9D8B030D-6E8A-4147-A177-3AD203B41FA5}">
                      <a16:colId xmlns:a16="http://schemas.microsoft.com/office/drawing/2014/main" val="2743248573"/>
                    </a:ext>
                  </a:extLst>
                </a:gridCol>
              </a:tblGrid>
              <a:tr h="981122">
                <a:tc>
                  <a:txBody>
                    <a:bodyPr/>
                    <a:lstStyle/>
                    <a:p>
                      <a:pPr algn="ctr"/>
                      <a:r>
                        <a:rPr lang="en-US" sz="2400" b="1" u="sng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Applications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sng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Max. Latency (</a:t>
                      </a:r>
                      <a:r>
                        <a:rPr lang="en-US" sz="2400" b="1" u="sng" dirty="0" err="1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ms</a:t>
                      </a:r>
                      <a:r>
                        <a:rPr lang="en-US" sz="2400" b="1" u="sng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)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kern="1200" dirty="0">
                          <a:solidFill>
                            <a:schemeClr val="lt1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Min. Throughput (Mbps)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9841069"/>
                  </a:ext>
                </a:extLst>
              </a:tr>
              <a:tr h="107435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Virtual Reality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1 - 3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900 - 1100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628982"/>
                  </a:ext>
                </a:extLst>
              </a:tr>
              <a:tr h="9811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Augmented Reality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~1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700-800</a:t>
                      </a:r>
                    </a:p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127792"/>
                  </a:ext>
                </a:extLst>
              </a:tr>
              <a:tr h="98112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Real Time Gaming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10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10</a:t>
                      </a:r>
                    </a:p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2100546"/>
                  </a:ext>
                </a:extLst>
              </a:tr>
              <a:tr h="90841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Tactile Internet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~1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&gt;1000 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429937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432388F-5C5B-4BCF-AAAF-0D2C99ECC75F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Latency and throughput requirements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45313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53812D5-B616-4285-BC22-6665C5BEE301}"/>
              </a:ext>
            </a:extLst>
          </p:cNvPr>
          <p:cNvSpPr/>
          <p:nvPr/>
        </p:nvSpPr>
        <p:spPr>
          <a:xfrm>
            <a:off x="2787097" y="3457083"/>
            <a:ext cx="190926" cy="816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D491D77-4548-4ED9-9462-65DAC97CB999}"/>
              </a:ext>
            </a:extLst>
          </p:cNvPr>
          <p:cNvSpPr txBox="1"/>
          <p:nvPr/>
        </p:nvSpPr>
        <p:spPr>
          <a:xfrm>
            <a:off x="4306980" y="1789668"/>
            <a:ext cx="7563693" cy="4270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Millimeter-Wave Network</a:t>
            </a:r>
          </a:p>
          <a:p>
            <a:pPr algn="ctr">
              <a:spcBef>
                <a:spcPts val="125"/>
              </a:spcBef>
            </a:pPr>
            <a:endParaRPr lang="en-US" sz="24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>
              <a:spcBef>
                <a:spcPts val="125"/>
              </a:spcBef>
            </a:pPr>
            <a:endParaRPr lang="en-US" sz="24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>
              <a:spcBef>
                <a:spcPts val="125"/>
              </a:spcBef>
            </a:pPr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Vulnerable to Rampant Signal Outage</a:t>
            </a:r>
          </a:p>
          <a:p>
            <a:pPr algn="ctr">
              <a:spcBef>
                <a:spcPts val="125"/>
              </a:spcBef>
            </a:pPr>
            <a:endParaRPr lang="en-US" sz="24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>
              <a:spcBef>
                <a:spcPts val="125"/>
              </a:spcBef>
            </a:pPr>
            <a:endParaRPr lang="en-US" sz="2400" i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>
              <a:spcBef>
                <a:spcPts val="125"/>
              </a:spcBef>
            </a:pPr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Multi-Antenna Design improves network reliability</a:t>
            </a:r>
          </a:p>
          <a:p>
            <a:pPr algn="ctr">
              <a:spcBef>
                <a:spcPts val="125"/>
              </a:spcBef>
            </a:pPr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</a:p>
          <a:p>
            <a:pPr algn="ctr">
              <a:spcBef>
                <a:spcPts val="125"/>
              </a:spcBef>
            </a:pPr>
            <a:endParaRPr lang="en-US" sz="24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>
              <a:spcBef>
                <a:spcPts val="125"/>
              </a:spcBef>
            </a:pPr>
            <a:r>
              <a:rPr lang="en-US" sz="2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Switch antenna based on </a:t>
            </a:r>
            <a:r>
              <a:rPr lang="en-US" sz="2400" b="1" i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temperature-awareness</a:t>
            </a:r>
          </a:p>
          <a:p>
            <a:pPr algn="ctr"/>
            <a:r>
              <a:rPr lang="en-US" sz="2400" i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       </a:t>
            </a:r>
            <a:endParaRPr lang="en-US" sz="24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F6BF706-A4C5-4879-914D-868D25554279}"/>
              </a:ext>
            </a:extLst>
          </p:cNvPr>
          <p:cNvCxnSpPr>
            <a:cxnSpLocks/>
          </p:cNvCxnSpPr>
          <p:nvPr/>
        </p:nvCxnSpPr>
        <p:spPr>
          <a:xfrm>
            <a:off x="8088826" y="2357724"/>
            <a:ext cx="0" cy="47296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AC8CD-A881-4A88-9732-D217EC9E8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25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BB9E3E6-E82A-45F7-9A50-1717A2EFAF61}"/>
              </a:ext>
            </a:extLst>
          </p:cNvPr>
          <p:cNvSpPr/>
          <p:nvPr/>
        </p:nvSpPr>
        <p:spPr>
          <a:xfrm>
            <a:off x="962526" y="1382468"/>
            <a:ext cx="2937780" cy="5030787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1A17B47-AAC6-4799-885F-9B99BDA23CD0}"/>
              </a:ext>
            </a:extLst>
          </p:cNvPr>
          <p:cNvSpPr/>
          <p:nvPr/>
        </p:nvSpPr>
        <p:spPr>
          <a:xfrm>
            <a:off x="1136508" y="1615421"/>
            <a:ext cx="541717" cy="2796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6258F50-046D-4298-9A18-C1C594528CC8}"/>
              </a:ext>
            </a:extLst>
          </p:cNvPr>
          <p:cNvSpPr/>
          <p:nvPr/>
        </p:nvSpPr>
        <p:spPr>
          <a:xfrm>
            <a:off x="3178369" y="1615422"/>
            <a:ext cx="541717" cy="2796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406E162-C6B7-4B5F-9BF6-C4CD25B4DDFF}"/>
              </a:ext>
            </a:extLst>
          </p:cNvPr>
          <p:cNvSpPr/>
          <p:nvPr/>
        </p:nvSpPr>
        <p:spPr>
          <a:xfrm>
            <a:off x="1143138" y="5834686"/>
            <a:ext cx="541717" cy="2796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67E2FD1-BC42-407E-81BD-7DFE7440A355}"/>
              </a:ext>
            </a:extLst>
          </p:cNvPr>
          <p:cNvSpPr/>
          <p:nvPr/>
        </p:nvSpPr>
        <p:spPr>
          <a:xfrm>
            <a:off x="3178369" y="5834686"/>
            <a:ext cx="541717" cy="2796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594049-92D0-463D-A5E0-6D3613A4145C}"/>
              </a:ext>
            </a:extLst>
          </p:cNvPr>
          <p:cNvSpPr txBox="1"/>
          <p:nvPr/>
        </p:nvSpPr>
        <p:spPr>
          <a:xfrm>
            <a:off x="962526" y="2583862"/>
            <a:ext cx="1420834" cy="3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 1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09A4384-5F79-496D-B5EC-8D587F01EB77}"/>
              </a:ext>
            </a:extLst>
          </p:cNvPr>
          <p:cNvCxnSpPr>
            <a:cxnSpLocks/>
          </p:cNvCxnSpPr>
          <p:nvPr/>
        </p:nvCxnSpPr>
        <p:spPr>
          <a:xfrm flipV="1">
            <a:off x="1419545" y="1895025"/>
            <a:ext cx="0" cy="74013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A039975-0E38-4F24-B20E-19E2F92B1A28}"/>
              </a:ext>
            </a:extLst>
          </p:cNvPr>
          <p:cNvSpPr txBox="1"/>
          <p:nvPr/>
        </p:nvSpPr>
        <p:spPr>
          <a:xfrm>
            <a:off x="2552354" y="2580453"/>
            <a:ext cx="1420834" cy="3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DF0BD2-5C55-4F73-907C-CFF222B9D573}"/>
              </a:ext>
            </a:extLst>
          </p:cNvPr>
          <p:cNvSpPr txBox="1"/>
          <p:nvPr/>
        </p:nvSpPr>
        <p:spPr>
          <a:xfrm>
            <a:off x="2552354" y="4681921"/>
            <a:ext cx="1420834" cy="3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 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0B9AF4-6D9C-49BD-A26B-26F2053F6658}"/>
              </a:ext>
            </a:extLst>
          </p:cNvPr>
          <p:cNvSpPr txBox="1"/>
          <p:nvPr/>
        </p:nvSpPr>
        <p:spPr>
          <a:xfrm>
            <a:off x="974437" y="4681921"/>
            <a:ext cx="1420834" cy="3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 4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061DA72-DC55-483A-AEBE-37D9BDC9022E}"/>
              </a:ext>
            </a:extLst>
          </p:cNvPr>
          <p:cNvCxnSpPr>
            <a:cxnSpLocks/>
          </p:cNvCxnSpPr>
          <p:nvPr/>
        </p:nvCxnSpPr>
        <p:spPr>
          <a:xfrm>
            <a:off x="1419545" y="5077633"/>
            <a:ext cx="0" cy="72706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9840E89-9F36-472D-8B0F-91CFFBD882A7}"/>
              </a:ext>
            </a:extLst>
          </p:cNvPr>
          <p:cNvCxnSpPr>
            <a:cxnSpLocks/>
          </p:cNvCxnSpPr>
          <p:nvPr/>
        </p:nvCxnSpPr>
        <p:spPr>
          <a:xfrm flipV="1">
            <a:off x="3449227" y="1895025"/>
            <a:ext cx="0" cy="74013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D6DD573-7064-4969-894B-9C27D6D1A39F}"/>
              </a:ext>
            </a:extLst>
          </p:cNvPr>
          <p:cNvCxnSpPr>
            <a:cxnSpLocks/>
          </p:cNvCxnSpPr>
          <p:nvPr/>
        </p:nvCxnSpPr>
        <p:spPr>
          <a:xfrm>
            <a:off x="3449227" y="5107619"/>
            <a:ext cx="0" cy="72706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FF18C83-FC4E-4FA8-9136-F4D206621ACE}"/>
              </a:ext>
            </a:extLst>
          </p:cNvPr>
          <p:cNvCxnSpPr>
            <a:cxnSpLocks/>
          </p:cNvCxnSpPr>
          <p:nvPr/>
        </p:nvCxnSpPr>
        <p:spPr>
          <a:xfrm>
            <a:off x="8091890" y="3550062"/>
            <a:ext cx="0" cy="47296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C06513E-2ADD-46B6-802A-DE85C1240EF3}"/>
              </a:ext>
            </a:extLst>
          </p:cNvPr>
          <p:cNvCxnSpPr>
            <a:cxnSpLocks/>
          </p:cNvCxnSpPr>
          <p:nvPr/>
        </p:nvCxnSpPr>
        <p:spPr>
          <a:xfrm>
            <a:off x="8088826" y="4604664"/>
            <a:ext cx="0" cy="47296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3B5B350F-A246-4EF2-8632-8443ED520F6B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Multi-Antenna design</a:t>
            </a:r>
            <a:endParaRPr lang="en-US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51FA0A-6151-4A2D-85BE-FA2799B70ECE}"/>
              </a:ext>
            </a:extLst>
          </p:cNvPr>
          <p:cNvSpPr txBox="1"/>
          <p:nvPr/>
        </p:nvSpPr>
        <p:spPr>
          <a:xfrm>
            <a:off x="1258659" y="3663258"/>
            <a:ext cx="2345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Smartphone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738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Wireless">
            <a:extLst>
              <a:ext uri="{FF2B5EF4-FFF2-40B4-BE49-F238E27FC236}">
                <a16:creationId xmlns:a16="http://schemas.microsoft.com/office/drawing/2014/main" id="{965DEE33-9881-4715-A6A4-CF5CC41D8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56592" y="960665"/>
            <a:ext cx="914400" cy="914400"/>
          </a:xfr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4BBAD71-46F2-42D0-9930-8B7BC622F714}"/>
              </a:ext>
            </a:extLst>
          </p:cNvPr>
          <p:cNvSpPr/>
          <p:nvPr/>
        </p:nvSpPr>
        <p:spPr>
          <a:xfrm>
            <a:off x="4008277" y="1479476"/>
            <a:ext cx="2747526" cy="4695413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2838D80-A7B7-4A21-B3E2-B71857EB979F}"/>
              </a:ext>
            </a:extLst>
          </p:cNvPr>
          <p:cNvSpPr/>
          <p:nvPr/>
        </p:nvSpPr>
        <p:spPr>
          <a:xfrm>
            <a:off x="4170992" y="1696899"/>
            <a:ext cx="506635" cy="260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E1B734D-91BE-4052-BEDB-70D2DC7056A0}"/>
              </a:ext>
            </a:extLst>
          </p:cNvPr>
          <p:cNvSpPr/>
          <p:nvPr/>
        </p:nvSpPr>
        <p:spPr>
          <a:xfrm>
            <a:off x="6080619" y="1696900"/>
            <a:ext cx="506635" cy="260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B26D1B8-D7A8-4BA8-A551-4E0D700261B1}"/>
              </a:ext>
            </a:extLst>
          </p:cNvPr>
          <p:cNvSpPr/>
          <p:nvPr/>
        </p:nvSpPr>
        <p:spPr>
          <a:xfrm>
            <a:off x="4177192" y="5634890"/>
            <a:ext cx="506635" cy="260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75FBF2C-8C5C-4AB7-906D-01335DF022FE}"/>
              </a:ext>
            </a:extLst>
          </p:cNvPr>
          <p:cNvSpPr/>
          <p:nvPr/>
        </p:nvSpPr>
        <p:spPr>
          <a:xfrm>
            <a:off x="6080619" y="5634890"/>
            <a:ext cx="506635" cy="260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2DC5A6-5A42-402C-9727-EC6D05A381AF}"/>
              </a:ext>
            </a:extLst>
          </p:cNvPr>
          <p:cNvSpPr txBox="1"/>
          <p:nvPr/>
        </p:nvSpPr>
        <p:spPr>
          <a:xfrm>
            <a:off x="7799294" y="2758907"/>
            <a:ext cx="34254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Time Slot: 1</a:t>
            </a:r>
          </a:p>
          <a:p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Antenna: 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434B11-A48B-48E8-8731-F9D3DBDB0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26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999F6C-4C92-469F-8B19-DF9C37B1A22F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 switching over time</a:t>
            </a:r>
            <a:endParaRPr lang="en-US" sz="20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05A741C-3C5A-4728-81D5-96CCC9739ADF}"/>
              </a:ext>
            </a:extLst>
          </p:cNvPr>
          <p:cNvGrpSpPr/>
          <p:nvPr/>
        </p:nvGrpSpPr>
        <p:grpSpPr>
          <a:xfrm>
            <a:off x="3985875" y="1985120"/>
            <a:ext cx="2961325" cy="3622512"/>
            <a:chOff x="1071692" y="2203245"/>
            <a:chExt cx="2961325" cy="393966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9170DBE-619C-4128-8F5E-7525CB3DE343}"/>
                </a:ext>
              </a:extLst>
            </p:cNvPr>
            <p:cNvSpPr txBox="1"/>
            <p:nvPr/>
          </p:nvSpPr>
          <p:spPr>
            <a:xfrm>
              <a:off x="1071692" y="2960300"/>
              <a:ext cx="1420834" cy="395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Antenna 1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187E53D-C7A5-41F0-BB70-EDD2A7BEBA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10126" y="2203245"/>
              <a:ext cx="0" cy="74013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E11D3FD-7727-4962-8945-C26A9AE2E131}"/>
                </a:ext>
              </a:extLst>
            </p:cNvPr>
            <p:cNvSpPr txBox="1"/>
            <p:nvPr/>
          </p:nvSpPr>
          <p:spPr>
            <a:xfrm>
              <a:off x="2612183" y="2960299"/>
              <a:ext cx="1420834" cy="395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Antenna 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D0D6A6B-7A08-49D9-8942-0F2B0901703A}"/>
                </a:ext>
              </a:extLst>
            </p:cNvPr>
            <p:cNvSpPr txBox="1"/>
            <p:nvPr/>
          </p:nvSpPr>
          <p:spPr>
            <a:xfrm>
              <a:off x="2567378" y="4935865"/>
              <a:ext cx="1420834" cy="395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Antenna 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2DE6ED6-96E3-4D70-B9E7-D674333781B9}"/>
                </a:ext>
              </a:extLst>
            </p:cNvPr>
            <p:cNvSpPr txBox="1"/>
            <p:nvPr/>
          </p:nvSpPr>
          <p:spPr>
            <a:xfrm>
              <a:off x="1120319" y="4935866"/>
              <a:ext cx="1420834" cy="395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Antenna 4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D627B386-2FDC-4583-A761-9D16F98DB7C0}"/>
                </a:ext>
              </a:extLst>
            </p:cNvPr>
            <p:cNvCxnSpPr>
              <a:cxnSpLocks/>
            </p:cNvCxnSpPr>
            <p:nvPr/>
          </p:nvCxnSpPr>
          <p:spPr>
            <a:xfrm>
              <a:off x="1510126" y="5415839"/>
              <a:ext cx="0" cy="72706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8154B89-0A18-4AD4-9722-8734D3172C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9753" y="2203245"/>
              <a:ext cx="0" cy="74013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6A5202D-9250-43E6-AF5E-AFAEB723D111}"/>
                </a:ext>
              </a:extLst>
            </p:cNvPr>
            <p:cNvCxnSpPr>
              <a:cxnSpLocks/>
            </p:cNvCxnSpPr>
            <p:nvPr/>
          </p:nvCxnSpPr>
          <p:spPr>
            <a:xfrm>
              <a:off x="3419753" y="5415838"/>
              <a:ext cx="0" cy="72706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25586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Wireless">
            <a:extLst>
              <a:ext uri="{FF2B5EF4-FFF2-40B4-BE49-F238E27FC236}">
                <a16:creationId xmlns:a16="http://schemas.microsoft.com/office/drawing/2014/main" id="{965DEE33-9881-4715-A6A4-CF5CC41D8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3256592" y="5818969"/>
            <a:ext cx="914400" cy="914400"/>
          </a:xfr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4BBAD71-46F2-42D0-9930-8B7BC622F714}"/>
              </a:ext>
            </a:extLst>
          </p:cNvPr>
          <p:cNvSpPr/>
          <p:nvPr/>
        </p:nvSpPr>
        <p:spPr>
          <a:xfrm>
            <a:off x="4008277" y="1479476"/>
            <a:ext cx="2747526" cy="4695413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2838D80-A7B7-4A21-B3E2-B71857EB979F}"/>
              </a:ext>
            </a:extLst>
          </p:cNvPr>
          <p:cNvSpPr/>
          <p:nvPr/>
        </p:nvSpPr>
        <p:spPr>
          <a:xfrm>
            <a:off x="4170992" y="1696899"/>
            <a:ext cx="506635" cy="260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E1B734D-91BE-4052-BEDB-70D2DC7056A0}"/>
              </a:ext>
            </a:extLst>
          </p:cNvPr>
          <p:cNvSpPr/>
          <p:nvPr/>
        </p:nvSpPr>
        <p:spPr>
          <a:xfrm>
            <a:off x="6080619" y="1696900"/>
            <a:ext cx="506635" cy="260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B26D1B8-D7A8-4BA8-A551-4E0D700261B1}"/>
              </a:ext>
            </a:extLst>
          </p:cNvPr>
          <p:cNvSpPr/>
          <p:nvPr/>
        </p:nvSpPr>
        <p:spPr>
          <a:xfrm>
            <a:off x="4177192" y="5634890"/>
            <a:ext cx="506635" cy="260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75FBF2C-8C5C-4AB7-906D-01335DF022FE}"/>
              </a:ext>
            </a:extLst>
          </p:cNvPr>
          <p:cNvSpPr/>
          <p:nvPr/>
        </p:nvSpPr>
        <p:spPr>
          <a:xfrm>
            <a:off x="6080619" y="5634890"/>
            <a:ext cx="506635" cy="260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2DC5A6-5A42-402C-9727-EC6D05A381AF}"/>
              </a:ext>
            </a:extLst>
          </p:cNvPr>
          <p:cNvSpPr txBox="1"/>
          <p:nvPr/>
        </p:nvSpPr>
        <p:spPr>
          <a:xfrm>
            <a:off x="7799294" y="2758907"/>
            <a:ext cx="34254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Time Slot: 2</a:t>
            </a:r>
          </a:p>
          <a:p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Antenna: 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9738D9-2520-4B52-991B-3F9F6B3EB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27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918E7E-6C9B-4701-BFCB-080F1F7736BB}"/>
              </a:ext>
            </a:extLst>
          </p:cNvPr>
          <p:cNvSpPr txBox="1"/>
          <p:nvPr/>
        </p:nvSpPr>
        <p:spPr>
          <a:xfrm>
            <a:off x="3985875" y="2681231"/>
            <a:ext cx="1420834" cy="363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 1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354789D-3AB1-4CDD-83B9-CF25EAD65738}"/>
              </a:ext>
            </a:extLst>
          </p:cNvPr>
          <p:cNvCxnSpPr>
            <a:cxnSpLocks/>
          </p:cNvCxnSpPr>
          <p:nvPr/>
        </p:nvCxnSpPr>
        <p:spPr>
          <a:xfrm flipV="1">
            <a:off x="4424309" y="1985120"/>
            <a:ext cx="0" cy="6805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621CA78-ADE1-4A73-883D-7191D0DF1087}"/>
              </a:ext>
            </a:extLst>
          </p:cNvPr>
          <p:cNvSpPr txBox="1"/>
          <p:nvPr/>
        </p:nvSpPr>
        <p:spPr>
          <a:xfrm>
            <a:off x="5526366" y="2681230"/>
            <a:ext cx="1420834" cy="363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380269-BE71-4DE0-AFD3-FD6F3D15EB20}"/>
              </a:ext>
            </a:extLst>
          </p:cNvPr>
          <p:cNvSpPr txBox="1"/>
          <p:nvPr/>
        </p:nvSpPr>
        <p:spPr>
          <a:xfrm>
            <a:off x="5481561" y="4497760"/>
            <a:ext cx="1420834" cy="363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 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417879-4458-4F73-939F-0843070D9E6E}"/>
              </a:ext>
            </a:extLst>
          </p:cNvPr>
          <p:cNvSpPr txBox="1"/>
          <p:nvPr/>
        </p:nvSpPr>
        <p:spPr>
          <a:xfrm>
            <a:off x="4034502" y="4497761"/>
            <a:ext cx="1420834" cy="363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 4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53FF1D5-ED57-4CD6-8909-8953CA9CE76C}"/>
              </a:ext>
            </a:extLst>
          </p:cNvPr>
          <p:cNvCxnSpPr>
            <a:cxnSpLocks/>
          </p:cNvCxnSpPr>
          <p:nvPr/>
        </p:nvCxnSpPr>
        <p:spPr>
          <a:xfrm>
            <a:off x="4424309" y="4939095"/>
            <a:ext cx="0" cy="6685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782DB8A-D669-47C3-B1D8-7DDD7D4A54EF}"/>
              </a:ext>
            </a:extLst>
          </p:cNvPr>
          <p:cNvCxnSpPr>
            <a:cxnSpLocks/>
          </p:cNvCxnSpPr>
          <p:nvPr/>
        </p:nvCxnSpPr>
        <p:spPr>
          <a:xfrm flipV="1">
            <a:off x="6333936" y="1985120"/>
            <a:ext cx="0" cy="6805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4884D89-A6D2-4D7A-B991-01AD4018282D}"/>
              </a:ext>
            </a:extLst>
          </p:cNvPr>
          <p:cNvCxnSpPr>
            <a:cxnSpLocks/>
          </p:cNvCxnSpPr>
          <p:nvPr/>
        </p:nvCxnSpPr>
        <p:spPr>
          <a:xfrm>
            <a:off x="6333936" y="4939094"/>
            <a:ext cx="0" cy="6685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8FD1C1C-C0F9-4926-99CB-7B21D7FB0236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 switching over time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641548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Wireless">
            <a:extLst>
              <a:ext uri="{FF2B5EF4-FFF2-40B4-BE49-F238E27FC236}">
                <a16:creationId xmlns:a16="http://schemas.microsoft.com/office/drawing/2014/main" id="{965DEE33-9881-4715-A6A4-CF5CC41D8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6587254" y="5895855"/>
            <a:ext cx="914400" cy="914400"/>
          </a:xfr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4BBAD71-46F2-42D0-9930-8B7BC622F714}"/>
              </a:ext>
            </a:extLst>
          </p:cNvPr>
          <p:cNvSpPr/>
          <p:nvPr/>
        </p:nvSpPr>
        <p:spPr>
          <a:xfrm>
            <a:off x="4008277" y="1479476"/>
            <a:ext cx="2747526" cy="4695413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2838D80-A7B7-4A21-B3E2-B71857EB979F}"/>
              </a:ext>
            </a:extLst>
          </p:cNvPr>
          <p:cNvSpPr/>
          <p:nvPr/>
        </p:nvSpPr>
        <p:spPr>
          <a:xfrm>
            <a:off x="4170992" y="1696899"/>
            <a:ext cx="506635" cy="260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E1B734D-91BE-4052-BEDB-70D2DC7056A0}"/>
              </a:ext>
            </a:extLst>
          </p:cNvPr>
          <p:cNvSpPr/>
          <p:nvPr/>
        </p:nvSpPr>
        <p:spPr>
          <a:xfrm>
            <a:off x="6080619" y="1696900"/>
            <a:ext cx="506635" cy="260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B26D1B8-D7A8-4BA8-A551-4E0D700261B1}"/>
              </a:ext>
            </a:extLst>
          </p:cNvPr>
          <p:cNvSpPr/>
          <p:nvPr/>
        </p:nvSpPr>
        <p:spPr>
          <a:xfrm>
            <a:off x="4177192" y="5634890"/>
            <a:ext cx="506635" cy="260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75FBF2C-8C5C-4AB7-906D-01335DF022FE}"/>
              </a:ext>
            </a:extLst>
          </p:cNvPr>
          <p:cNvSpPr/>
          <p:nvPr/>
        </p:nvSpPr>
        <p:spPr>
          <a:xfrm>
            <a:off x="6080619" y="5634890"/>
            <a:ext cx="506635" cy="260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2DC5A6-5A42-402C-9727-EC6D05A381AF}"/>
              </a:ext>
            </a:extLst>
          </p:cNvPr>
          <p:cNvSpPr txBox="1"/>
          <p:nvPr/>
        </p:nvSpPr>
        <p:spPr>
          <a:xfrm>
            <a:off x="7799294" y="2758907"/>
            <a:ext cx="34254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Time Slot: 3</a:t>
            </a:r>
          </a:p>
          <a:p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Antenna: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D7B89A-BD7D-4C96-9F0C-ACDF4D91C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28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BDBF52-B3EB-40CB-9899-E9C88F32F746}"/>
              </a:ext>
            </a:extLst>
          </p:cNvPr>
          <p:cNvSpPr txBox="1"/>
          <p:nvPr/>
        </p:nvSpPr>
        <p:spPr>
          <a:xfrm>
            <a:off x="3985875" y="2681231"/>
            <a:ext cx="1420834" cy="363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 1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53B7605-283D-4A29-A677-CD39C1E1212C}"/>
              </a:ext>
            </a:extLst>
          </p:cNvPr>
          <p:cNvCxnSpPr>
            <a:cxnSpLocks/>
          </p:cNvCxnSpPr>
          <p:nvPr/>
        </p:nvCxnSpPr>
        <p:spPr>
          <a:xfrm flipV="1">
            <a:off x="4424309" y="1985120"/>
            <a:ext cx="0" cy="6805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FC79A3A-7D0A-4DC3-8EBF-46A6FC28CF57}"/>
              </a:ext>
            </a:extLst>
          </p:cNvPr>
          <p:cNvSpPr txBox="1"/>
          <p:nvPr/>
        </p:nvSpPr>
        <p:spPr>
          <a:xfrm>
            <a:off x="5526366" y="2681230"/>
            <a:ext cx="1420834" cy="363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63677D-82FF-4C39-B1EB-786DF0F8466A}"/>
              </a:ext>
            </a:extLst>
          </p:cNvPr>
          <p:cNvSpPr txBox="1"/>
          <p:nvPr/>
        </p:nvSpPr>
        <p:spPr>
          <a:xfrm>
            <a:off x="5481561" y="4497760"/>
            <a:ext cx="1420834" cy="363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 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1C473B-C969-4091-B853-4469A6893D31}"/>
              </a:ext>
            </a:extLst>
          </p:cNvPr>
          <p:cNvSpPr txBox="1"/>
          <p:nvPr/>
        </p:nvSpPr>
        <p:spPr>
          <a:xfrm>
            <a:off x="4034502" y="4497761"/>
            <a:ext cx="1420834" cy="363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 4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F395AEC-57AE-4352-9C80-3847B02EAA31}"/>
              </a:ext>
            </a:extLst>
          </p:cNvPr>
          <p:cNvCxnSpPr>
            <a:cxnSpLocks/>
          </p:cNvCxnSpPr>
          <p:nvPr/>
        </p:nvCxnSpPr>
        <p:spPr>
          <a:xfrm>
            <a:off x="4424309" y="4939095"/>
            <a:ext cx="0" cy="6685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1DFAA8F-6C04-41F3-9486-57C3FE7FB5FB}"/>
              </a:ext>
            </a:extLst>
          </p:cNvPr>
          <p:cNvCxnSpPr>
            <a:cxnSpLocks/>
          </p:cNvCxnSpPr>
          <p:nvPr/>
        </p:nvCxnSpPr>
        <p:spPr>
          <a:xfrm flipV="1">
            <a:off x="6333936" y="1985120"/>
            <a:ext cx="0" cy="6805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4EF0C69-94D8-47A6-8EB0-1F7961CAB0E0}"/>
              </a:ext>
            </a:extLst>
          </p:cNvPr>
          <p:cNvCxnSpPr>
            <a:cxnSpLocks/>
          </p:cNvCxnSpPr>
          <p:nvPr/>
        </p:nvCxnSpPr>
        <p:spPr>
          <a:xfrm>
            <a:off x="6333936" y="4939094"/>
            <a:ext cx="0" cy="6685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AE4BCD3-7493-49AF-A188-8368B53C632D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 switching over time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626732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CED64-4BF5-478E-B2E0-35D700DF9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29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BA5D85-7E0F-4473-8718-0F6590A2BDA4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Simple antenna switching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74DBE6-487A-4914-ADE8-05C8D58E3110}"/>
              </a:ext>
            </a:extLst>
          </p:cNvPr>
          <p:cNvSpPr txBox="1"/>
          <p:nvPr/>
        </p:nvSpPr>
        <p:spPr>
          <a:xfrm>
            <a:off x="629264" y="1509961"/>
            <a:ext cx="1096296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Random Switching </a:t>
            </a:r>
          </a:p>
          <a:p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Throughput Maximization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086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8EF12-3E0D-4DF2-8EEC-782066461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30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E1985E-BF84-42B5-BDDE-68F1DE0C06E4}"/>
              </a:ext>
            </a:extLst>
          </p:cNvPr>
          <p:cNvSpPr txBox="1"/>
          <p:nvPr/>
        </p:nvSpPr>
        <p:spPr>
          <a:xfrm>
            <a:off x="0" y="3044279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GothicNeo" panose="020B0500000101010101" pitchFamily="34" charset="-127"/>
              </a:rPr>
              <a:t>Antenna switching challenges</a:t>
            </a:r>
          </a:p>
        </p:txBody>
      </p:sp>
    </p:spTree>
    <p:extLst>
      <p:ext uri="{BB962C8B-B14F-4D97-AF65-F5344CB8AC3E}">
        <p14:creationId xmlns:p14="http://schemas.microsoft.com/office/powerpoint/2010/main" val="39512667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7" name="Rectangle 5"/>
          <p:cNvSpPr>
            <a:spLocks noChangeArrowheads="1"/>
          </p:cNvSpPr>
          <p:nvPr/>
        </p:nvSpPr>
        <p:spPr bwMode="auto">
          <a:xfrm>
            <a:off x="1524009" y="6916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5720" name="Rectangle 8"/>
          <p:cNvSpPr>
            <a:spLocks noChangeArrowheads="1"/>
          </p:cNvSpPr>
          <p:nvPr/>
        </p:nvSpPr>
        <p:spPr bwMode="auto">
          <a:xfrm>
            <a:off x="1524009" y="75830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524009" y="6916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8"/>
          <p:cNvSpPr>
            <a:spLocks noChangeArrowheads="1"/>
          </p:cNvSpPr>
          <p:nvPr/>
        </p:nvSpPr>
        <p:spPr bwMode="auto">
          <a:xfrm>
            <a:off x="1524009" y="75830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6515BF56-6D6E-42ED-AA34-55CA00BD6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7039" y="2776757"/>
            <a:ext cx="1505974" cy="2117093"/>
          </a:xfrm>
          <a:prstGeom prst="rect">
            <a:avLst/>
          </a:prstGeom>
        </p:spPr>
      </p:pic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5F44E8B-AF2F-4E7E-9A6A-9F3EBFEC8DE0}"/>
              </a:ext>
            </a:extLst>
          </p:cNvPr>
          <p:cNvCxnSpPr>
            <a:cxnSpLocks/>
          </p:cNvCxnSpPr>
          <p:nvPr/>
        </p:nvCxnSpPr>
        <p:spPr>
          <a:xfrm flipH="1">
            <a:off x="4461117" y="3835303"/>
            <a:ext cx="1901660" cy="1415618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49">
            <a:extLst>
              <a:ext uri="{FF2B5EF4-FFF2-40B4-BE49-F238E27FC236}">
                <a16:creationId xmlns:a16="http://schemas.microsoft.com/office/drawing/2014/main" id="{EB38216C-BEF0-489C-A16A-999A3B60C4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2430" y="2243389"/>
            <a:ext cx="1505974" cy="211709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87BC81E-7407-4FD5-9D6D-39C1C8FF7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7414" y="2179511"/>
            <a:ext cx="1505974" cy="2117093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6180EA26-AA2C-40A4-9901-BE21973BA0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46692" y="5155228"/>
            <a:ext cx="1414892" cy="1378428"/>
          </a:xfrm>
          <a:prstGeom prst="rect">
            <a:avLst/>
          </a:prstGeom>
        </p:spPr>
      </p:pic>
      <p:sp>
        <p:nvSpPr>
          <p:cNvPr id="48" name="Text Box 9">
            <a:extLst>
              <a:ext uri="{FF2B5EF4-FFF2-40B4-BE49-F238E27FC236}">
                <a16:creationId xmlns:a16="http://schemas.microsoft.com/office/drawing/2014/main" id="{388252BE-61A3-45E0-ACD3-8A8920F4C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7680" y="4414801"/>
            <a:ext cx="93180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6000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 pitchFamily="34" charset="0"/>
              </a:rPr>
              <a:t>X</a:t>
            </a:r>
            <a:endParaRPr lang="en-US" altLang="zh-CN" sz="7200" i="1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Arial" pitchFamily="34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30360548-CE3F-4755-B681-1F851D96B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3741" y="4506642"/>
            <a:ext cx="1505974" cy="2117093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4409C197-4F4C-4BDF-8FF1-A01CAA64AB51}"/>
              </a:ext>
            </a:extLst>
          </p:cNvPr>
          <p:cNvGrpSpPr/>
          <p:nvPr/>
        </p:nvGrpSpPr>
        <p:grpSpPr>
          <a:xfrm rot="14221467">
            <a:off x="1721126" y="1865182"/>
            <a:ext cx="2862589" cy="2862589"/>
            <a:chOff x="4666668" y="3220534"/>
            <a:chExt cx="2862589" cy="2862589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2FBE9767-C08C-41F9-9C24-E4DDA10E6EB6}"/>
                </a:ext>
              </a:extLst>
            </p:cNvPr>
            <p:cNvSpPr/>
            <p:nvPr/>
          </p:nvSpPr>
          <p:spPr>
            <a:xfrm>
              <a:off x="4666668" y="3220534"/>
              <a:ext cx="2862589" cy="2862589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5E4F6893-0179-4779-BF3A-BB9DB6170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7697746">
              <a:off x="5230624" y="3898017"/>
              <a:ext cx="925987" cy="1602228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BCE5B17-07EC-4CCA-9F33-FBB7D9131BD2}"/>
              </a:ext>
            </a:extLst>
          </p:cNvPr>
          <p:cNvGrpSpPr/>
          <p:nvPr/>
        </p:nvGrpSpPr>
        <p:grpSpPr>
          <a:xfrm rot="19809185">
            <a:off x="7560134" y="1716799"/>
            <a:ext cx="2862589" cy="2862589"/>
            <a:chOff x="4666668" y="3220534"/>
            <a:chExt cx="2862589" cy="286258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5FEA91F-C2A5-4967-8546-E8DFF2074CF2}"/>
                </a:ext>
              </a:extLst>
            </p:cNvPr>
            <p:cNvSpPr/>
            <p:nvPr/>
          </p:nvSpPr>
          <p:spPr>
            <a:xfrm>
              <a:off x="4666668" y="3220534"/>
              <a:ext cx="2862589" cy="2862589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1FA1FE06-4E5D-49C4-922E-BD9CFBF29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7697746">
              <a:off x="5230624" y="3898017"/>
              <a:ext cx="925987" cy="1602228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04EB323-0925-4DC7-B32D-6F54B15CFCA3}"/>
              </a:ext>
            </a:extLst>
          </p:cNvPr>
          <p:cNvGrpSpPr/>
          <p:nvPr/>
        </p:nvGrpSpPr>
        <p:grpSpPr>
          <a:xfrm rot="21379924">
            <a:off x="7678826" y="3844927"/>
            <a:ext cx="2862589" cy="2862589"/>
            <a:chOff x="4666668" y="3220534"/>
            <a:chExt cx="2862589" cy="286258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CA6DD7C5-37DD-42E1-B90A-3C8265D3A375}"/>
                </a:ext>
              </a:extLst>
            </p:cNvPr>
            <p:cNvSpPr/>
            <p:nvPr/>
          </p:nvSpPr>
          <p:spPr>
            <a:xfrm>
              <a:off x="4666668" y="3220534"/>
              <a:ext cx="2862589" cy="2862589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339806C8-F54E-45AB-B20D-1DD42D6E7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7697746">
              <a:off x="5230624" y="3898017"/>
              <a:ext cx="925987" cy="1602228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88A63B1-C80D-4F74-BFDB-5DD903B24086}"/>
              </a:ext>
            </a:extLst>
          </p:cNvPr>
          <p:cNvGrpSpPr/>
          <p:nvPr/>
        </p:nvGrpSpPr>
        <p:grpSpPr>
          <a:xfrm rot="19577902">
            <a:off x="4993080" y="2339337"/>
            <a:ext cx="2862589" cy="2862589"/>
            <a:chOff x="4666668" y="3220534"/>
            <a:chExt cx="2862589" cy="2862589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670C7371-19EA-4EEF-8EF5-70DC600CE4DC}"/>
                </a:ext>
              </a:extLst>
            </p:cNvPr>
            <p:cNvSpPr/>
            <p:nvPr/>
          </p:nvSpPr>
          <p:spPr>
            <a:xfrm>
              <a:off x="4666668" y="3220534"/>
              <a:ext cx="2862589" cy="2862589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860F0845-705B-4A92-AF47-B3ED80D48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7697746">
              <a:off x="5230624" y="3898017"/>
              <a:ext cx="925987" cy="1602228"/>
            </a:xfrm>
            <a:prstGeom prst="rect">
              <a:avLst/>
            </a:prstGeom>
          </p:spPr>
        </p:pic>
      </p:grpSp>
      <p:cxnSp>
        <p:nvCxnSpPr>
          <p:cNvPr id="64" name="Connector: Curved 63">
            <a:extLst>
              <a:ext uri="{FF2B5EF4-FFF2-40B4-BE49-F238E27FC236}">
                <a16:creationId xmlns:a16="http://schemas.microsoft.com/office/drawing/2014/main" id="{5AAB0161-E713-48DE-B9B6-2875B4E6A92C}"/>
              </a:ext>
            </a:extLst>
          </p:cNvPr>
          <p:cNvCxnSpPr>
            <a:cxnSpLocks/>
          </p:cNvCxnSpPr>
          <p:nvPr/>
        </p:nvCxnSpPr>
        <p:spPr>
          <a:xfrm rot="10800000">
            <a:off x="7191565" y="3704641"/>
            <a:ext cx="1826514" cy="1072108"/>
          </a:xfrm>
          <a:prstGeom prst="curvedConnector3">
            <a:avLst>
              <a:gd name="adj1" fmla="val 50000"/>
            </a:avLst>
          </a:prstGeom>
          <a:ln w="38100">
            <a:solidFill>
              <a:srgbClr val="325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or: Curved 64">
            <a:extLst>
              <a:ext uri="{FF2B5EF4-FFF2-40B4-BE49-F238E27FC236}">
                <a16:creationId xmlns:a16="http://schemas.microsoft.com/office/drawing/2014/main" id="{4C86E44B-6A2B-4519-A9AC-BE6910F5AA5C}"/>
              </a:ext>
            </a:extLst>
          </p:cNvPr>
          <p:cNvCxnSpPr>
            <a:cxnSpLocks/>
          </p:cNvCxnSpPr>
          <p:nvPr/>
        </p:nvCxnSpPr>
        <p:spPr>
          <a:xfrm rot="10800000">
            <a:off x="3574667" y="2548972"/>
            <a:ext cx="2349296" cy="763211"/>
          </a:xfrm>
          <a:prstGeom prst="curvedConnector3">
            <a:avLst>
              <a:gd name="adj1" fmla="val 50000"/>
            </a:avLst>
          </a:prstGeom>
          <a:ln w="38100">
            <a:solidFill>
              <a:srgbClr val="325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or: Curved 65">
            <a:extLst>
              <a:ext uri="{FF2B5EF4-FFF2-40B4-BE49-F238E27FC236}">
                <a16:creationId xmlns:a16="http://schemas.microsoft.com/office/drawing/2014/main" id="{E9C99171-1800-4F06-846E-A2DCD69C400D}"/>
              </a:ext>
            </a:extLst>
          </p:cNvPr>
          <p:cNvCxnSpPr>
            <a:cxnSpLocks/>
          </p:cNvCxnSpPr>
          <p:nvPr/>
        </p:nvCxnSpPr>
        <p:spPr>
          <a:xfrm flipV="1">
            <a:off x="7193365" y="2472110"/>
            <a:ext cx="1420259" cy="727755"/>
          </a:xfrm>
          <a:prstGeom prst="curvedConnector3">
            <a:avLst/>
          </a:prstGeom>
          <a:ln w="38100">
            <a:solidFill>
              <a:srgbClr val="325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39FA7E7-069F-4C18-9662-D43AE982A066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Millimeter-Wave link: </a:t>
            </a:r>
            <a:r>
              <a:rPr lang="en-US" sz="4400" b="1" i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Very unreliable</a:t>
            </a:r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endParaRPr lang="en-US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B36764-E58D-4B98-8F2E-A0FB67A7340A}"/>
              </a:ext>
            </a:extLst>
          </p:cNvPr>
          <p:cNvSpPr/>
          <p:nvPr/>
        </p:nvSpPr>
        <p:spPr>
          <a:xfrm>
            <a:off x="1496092" y="1087035"/>
            <a:ext cx="97333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No guaranteed link at any antenna at all times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7BCBDF-300F-49CF-8D59-341A12B86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31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52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3B07EE1-8214-41F4-80D3-6B79691A49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2323092"/>
            <a:ext cx="6147320" cy="32689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6F5DE9-F7ED-45A7-9E2A-9BA12F6874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5344" y="2323091"/>
            <a:ext cx="6146656" cy="32689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7ED4DB-189B-4113-8A4B-3E946974C79D}"/>
              </a:ext>
            </a:extLst>
          </p:cNvPr>
          <p:cNvSpPr txBox="1"/>
          <p:nvPr/>
        </p:nvSpPr>
        <p:spPr>
          <a:xfrm>
            <a:off x="0" y="5947019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Dissipation after a 10 s transmission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E5A136D-067D-4523-8F0F-3120CE3D3689}"/>
              </a:ext>
            </a:extLst>
          </p:cNvPr>
          <p:cNvCxnSpPr>
            <a:cxnSpLocks/>
          </p:cNvCxnSpPr>
          <p:nvPr/>
        </p:nvCxnSpPr>
        <p:spPr>
          <a:xfrm>
            <a:off x="1247887" y="2323091"/>
            <a:ext cx="0" cy="13833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6869CE5-EB49-4413-9BA9-D11B0867EDB1}"/>
              </a:ext>
            </a:extLst>
          </p:cNvPr>
          <p:cNvCxnSpPr>
            <a:cxnSpLocks/>
          </p:cNvCxnSpPr>
          <p:nvPr/>
        </p:nvCxnSpPr>
        <p:spPr>
          <a:xfrm>
            <a:off x="2604643" y="2531179"/>
            <a:ext cx="0" cy="15679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1BE98FF-3F53-456E-A774-600AA5096815}"/>
              </a:ext>
            </a:extLst>
          </p:cNvPr>
          <p:cNvSpPr txBox="1"/>
          <p:nvPr/>
        </p:nvSpPr>
        <p:spPr>
          <a:xfrm>
            <a:off x="87054" y="1851604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Exponential Rise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195044-A1DE-4BAE-9D9B-DFFB45966D97}"/>
              </a:ext>
            </a:extLst>
          </p:cNvPr>
          <p:cNvSpPr txBox="1"/>
          <p:nvPr/>
        </p:nvSpPr>
        <p:spPr>
          <a:xfrm>
            <a:off x="1776808" y="2161847"/>
            <a:ext cx="1869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Exponential Fall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B4871C-7448-4728-B6A0-5C2122C08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32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2F7DD8-278D-4D10-BEB4-F76E60EE4A25}"/>
              </a:ext>
            </a:extLst>
          </p:cNvPr>
          <p:cNvSpPr/>
          <p:nvPr/>
        </p:nvSpPr>
        <p:spPr>
          <a:xfrm>
            <a:off x="609587" y="1074695"/>
            <a:ext cx="109728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No pre-determined temperature rise and fall model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0C4B13-4B54-461E-BBFD-50D4D5D32170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Temperature profile: </a:t>
            </a:r>
            <a:r>
              <a:rPr lang="en-US" sz="4400" b="1" i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Varies in space-time</a:t>
            </a:r>
            <a:endParaRPr lang="en-US" sz="4400" b="1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327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5F709C-CD14-4C42-9775-A124449BF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33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E17558-9C4E-4818-B9D8-3D212F23FA77}"/>
              </a:ext>
            </a:extLst>
          </p:cNvPr>
          <p:cNvSpPr txBox="1"/>
          <p:nvPr/>
        </p:nvSpPr>
        <p:spPr>
          <a:xfrm>
            <a:off x="0" y="22641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Design components of </a:t>
            </a:r>
            <a:r>
              <a:rPr lang="en-US" sz="4400" b="1" i="1" dirty="0" err="1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Aquilo</a:t>
            </a:r>
            <a:endParaRPr lang="en-US" sz="20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467F0F0-64FE-437A-9A7F-55924FA4D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4034"/>
            <a:ext cx="10515600" cy="4922929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7B2804-F03B-41CB-89A3-DD0C4AE37EE6}"/>
              </a:ext>
            </a:extLst>
          </p:cNvPr>
          <p:cNvSpPr txBox="1"/>
          <p:nvPr/>
        </p:nvSpPr>
        <p:spPr>
          <a:xfrm>
            <a:off x="904601" y="2551837"/>
            <a:ext cx="103827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Online thermal profile estimation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Generating look-ahead schedules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0546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17640E-B077-43CE-8E1A-BE1DE13D2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34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0605A2-2DD5-44F0-82A4-A005E0CCDCE6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Online thermal profile estimation</a:t>
            </a:r>
            <a:endParaRPr lang="en-US" sz="2000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02F13C8-B92A-4497-A0C8-AF1757C161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9897" y="1389380"/>
            <a:ext cx="6118860" cy="40792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298AEA-C2EC-40E9-A56A-61AEC790E54B}"/>
              </a:ext>
            </a:extLst>
          </p:cNvPr>
          <p:cNvSpPr txBox="1"/>
          <p:nvPr/>
        </p:nvSpPr>
        <p:spPr>
          <a:xfrm>
            <a:off x="3869327" y="5468620"/>
            <a:ext cx="1760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Time (s)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81CE529-24B7-4E14-8104-F91336539044}"/>
              </a:ext>
            </a:extLst>
          </p:cNvPr>
          <p:cNvCxnSpPr>
            <a:cxnSpLocks/>
          </p:cNvCxnSpPr>
          <p:nvPr/>
        </p:nvCxnSpPr>
        <p:spPr>
          <a:xfrm flipH="1">
            <a:off x="2312125" y="3004457"/>
            <a:ext cx="5199017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6A319D0-8BFF-4914-83C8-8DD4CB4B5B4C}"/>
                  </a:ext>
                </a:extLst>
              </p:cNvPr>
              <p:cNvSpPr txBox="1"/>
              <p:nvPr/>
            </p:nvSpPr>
            <p:spPr>
              <a:xfrm>
                <a:off x="7511142" y="2819790"/>
                <a:ext cx="4680858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Rising Temperature</a:t>
                </a:r>
              </a:p>
              <a:p>
                <a:r>
                  <a:rPr lang="en-US" sz="2200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Modelled as an exponential gain: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</a:rPr>
                          <m:t>𝒆</m:t>
                        </m:r>
                      </m:e>
                      <m:sup>
                        <m:r>
                          <a:rPr lang="el-GR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</a:rPr>
                          <m:t>𝜶</m:t>
                        </m:r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</a:rPr>
                          <m:t>𝒕</m:t>
                        </m:r>
                      </m:sup>
                    </m:sSup>
                  </m:oMath>
                </a14:m>
                <a:endParaRPr lang="en-US" sz="40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6A319D0-8BFF-4914-83C8-8DD4CB4B5B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142" y="2819790"/>
                <a:ext cx="4680858" cy="1384995"/>
              </a:xfrm>
              <a:prstGeom prst="rect">
                <a:avLst/>
              </a:prstGeom>
              <a:blipFill>
                <a:blip r:embed="rId8"/>
                <a:stretch>
                  <a:fillRect l="-1693" t="-30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9C374E0-ABAE-4D02-BB8E-31A667D5B4CF}"/>
              </a:ext>
            </a:extLst>
          </p:cNvPr>
          <p:cNvCxnSpPr>
            <a:cxnSpLocks/>
          </p:cNvCxnSpPr>
          <p:nvPr/>
        </p:nvCxnSpPr>
        <p:spPr>
          <a:xfrm flipH="1" flipV="1">
            <a:off x="3095898" y="3581913"/>
            <a:ext cx="4415244" cy="118603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A5A2BD1-8756-4238-ABAA-5B0A45CCCCDF}"/>
                  </a:ext>
                </a:extLst>
              </p:cNvPr>
              <p:cNvSpPr txBox="1"/>
              <p:nvPr/>
            </p:nvSpPr>
            <p:spPr>
              <a:xfrm>
                <a:off x="7511142" y="4560678"/>
                <a:ext cx="4680858" cy="14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Falling Temperature</a:t>
                </a:r>
              </a:p>
              <a:p>
                <a:r>
                  <a:rPr lang="en-US" sz="2200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Modelled as an exponential fall: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</a:rPr>
                          <m:t>𝒆</m:t>
                        </m:r>
                      </m:e>
                      <m:sup>
                        <m:r>
                          <a:rPr lang="en-US" sz="4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</a:rPr>
                          <m:t>−</m:t>
                        </m:r>
                        <m:r>
                          <a:rPr lang="el-GR" sz="4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</a:rPr>
                          <m:t>𝜷</m:t>
                        </m:r>
                        <m:r>
                          <a:rPr lang="en-US" sz="40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</a:rPr>
                          <m:t>𝒕</m:t>
                        </m:r>
                      </m:sup>
                    </m:sSup>
                  </m:oMath>
                </a14:m>
                <a:endParaRPr lang="en-US" sz="40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A5A2BD1-8756-4238-ABAA-5B0A45CCCC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142" y="4560678"/>
                <a:ext cx="4680858" cy="1414426"/>
              </a:xfrm>
              <a:prstGeom prst="rect">
                <a:avLst/>
              </a:prstGeom>
              <a:blipFill>
                <a:blip r:embed="rId9"/>
                <a:stretch>
                  <a:fillRect l="-1693" t="-3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0A711A48-9016-4CC3-88BB-487976BF3757}"/>
              </a:ext>
            </a:extLst>
          </p:cNvPr>
          <p:cNvSpPr txBox="1"/>
          <p:nvPr/>
        </p:nvSpPr>
        <p:spPr>
          <a:xfrm>
            <a:off x="7511142" y="1515215"/>
            <a:ext cx="46808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Model parameters </a:t>
            </a:r>
            <a:r>
              <a:rPr lang="el-GR" sz="2200" b="1" i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α</a:t>
            </a:r>
            <a:r>
              <a:rPr lang="en-US" sz="2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and </a:t>
            </a:r>
            <a:r>
              <a:rPr lang="el-GR" sz="2200" b="1" i="1" dirty="0">
                <a:solidFill>
                  <a:srgbClr val="00B05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β</a:t>
            </a:r>
            <a:r>
              <a:rPr lang="en-US" sz="2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are derived from </a:t>
            </a:r>
            <a:r>
              <a:rPr lang="en-US" sz="22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online measurements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00C6F1-B8B7-4267-A39C-890A47C7FF23}"/>
              </a:ext>
            </a:extLst>
          </p:cNvPr>
          <p:cNvSpPr/>
          <p:nvPr/>
        </p:nvSpPr>
        <p:spPr>
          <a:xfrm>
            <a:off x="653143" y="1272149"/>
            <a:ext cx="823965" cy="3852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aseline="30000" dirty="0"/>
              <a:t>0</a:t>
            </a:r>
            <a:r>
              <a:rPr lang="en-US" dirty="0"/>
              <a:t>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A9E70C-D6E0-4470-BE59-8A5B8A6941CE}"/>
              </a:ext>
            </a:extLst>
          </p:cNvPr>
          <p:cNvSpPr txBox="1"/>
          <p:nvPr/>
        </p:nvSpPr>
        <p:spPr>
          <a:xfrm rot="16200000">
            <a:off x="1149029" y="25924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FC89DD-D56D-442A-BF74-E1D039118A30}"/>
              </a:ext>
            </a:extLst>
          </p:cNvPr>
          <p:cNvSpPr txBox="1"/>
          <p:nvPr/>
        </p:nvSpPr>
        <p:spPr>
          <a:xfrm rot="16200000">
            <a:off x="-491824" y="3033132"/>
            <a:ext cx="3718390" cy="43088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 Temperature (</a:t>
            </a:r>
            <a:r>
              <a:rPr lang="en-US" sz="2200" b="1" baseline="30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0</a:t>
            </a:r>
            <a:r>
              <a:rPr 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C)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C466EC-16F5-4E37-8151-9797E832C504}"/>
              </a:ext>
            </a:extLst>
          </p:cNvPr>
          <p:cNvSpPr/>
          <p:nvPr/>
        </p:nvSpPr>
        <p:spPr>
          <a:xfrm>
            <a:off x="3869327" y="5556738"/>
            <a:ext cx="1526638" cy="4893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2F13F-1B68-491E-9681-30EE3D859741}"/>
              </a:ext>
            </a:extLst>
          </p:cNvPr>
          <p:cNvSpPr txBox="1"/>
          <p:nvPr/>
        </p:nvSpPr>
        <p:spPr>
          <a:xfrm>
            <a:off x="3869327" y="5501433"/>
            <a:ext cx="12602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Time (s)</a:t>
            </a:r>
            <a:endParaRPr lang="en-US" sz="2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425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AE76B-81CA-4FD6-A288-7ABA207F0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35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D67F89C-964B-45D1-9147-1D5B7D206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888194"/>
              </p:ext>
            </p:extLst>
          </p:nvPr>
        </p:nvGraphicFramePr>
        <p:xfrm>
          <a:off x="32385" y="1327289"/>
          <a:ext cx="1212723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2410">
                  <a:extLst>
                    <a:ext uri="{9D8B030D-6E8A-4147-A177-3AD203B41FA5}">
                      <a16:colId xmlns:a16="http://schemas.microsoft.com/office/drawing/2014/main" val="3718490569"/>
                    </a:ext>
                  </a:extLst>
                </a:gridCol>
                <a:gridCol w="4042410">
                  <a:extLst>
                    <a:ext uri="{9D8B030D-6E8A-4147-A177-3AD203B41FA5}">
                      <a16:colId xmlns:a16="http://schemas.microsoft.com/office/drawing/2014/main" val="157743675"/>
                    </a:ext>
                  </a:extLst>
                </a:gridCol>
                <a:gridCol w="4042410">
                  <a:extLst>
                    <a:ext uri="{9D8B030D-6E8A-4147-A177-3AD203B41FA5}">
                      <a16:colId xmlns:a16="http://schemas.microsoft.com/office/drawing/2014/main" val="2963400071"/>
                    </a:ext>
                  </a:extLst>
                </a:gridCol>
              </a:tblGrid>
              <a:tr h="58039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Microsoft GothicNeo" panose="020B0500000101010101" pitchFamily="34" charset="-127"/>
                        </a:rPr>
                        <a:t>Schedule 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Microsoft Himalaya" panose="01010100010101010101" pitchFamily="2" charset="0"/>
                        </a:rPr>
                        <a:t>Schedule</a:t>
                      </a:r>
                    </a:p>
                    <a:p>
                      <a:pPr algn="ctr"/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Peak Temperature </a:t>
                      </a:r>
                      <a:r>
                        <a:rPr lang="en-US" sz="32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(</a:t>
                      </a:r>
                      <a:r>
                        <a:rPr lang="en-US" sz="3200" b="1" baseline="300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0</a:t>
                      </a:r>
                      <a:r>
                        <a:rPr lang="en-US" sz="32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C)</a:t>
                      </a:r>
                      <a:endParaRPr lang="en-US" sz="32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561372"/>
                  </a:ext>
                </a:extLst>
              </a:tr>
              <a:tr h="452703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{2, 3, 1, 4}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59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1839181"/>
                  </a:ext>
                </a:extLst>
              </a:tr>
              <a:tr h="452703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{1, 2, 1, 4}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62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9788721"/>
                  </a:ext>
                </a:extLst>
              </a:tr>
              <a:tr h="452703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{2, 1, 4, 3}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54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5226474"/>
                  </a:ext>
                </a:extLst>
              </a:tr>
              <a:tr h="452703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833406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C0640E4-DBA2-4590-9E88-D0A18B29F4F7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Generating look-ahead schedules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453548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9C21A42-2295-4E66-8860-8D159FF715DA}"/>
              </a:ext>
            </a:extLst>
          </p:cNvPr>
          <p:cNvCxnSpPr>
            <a:cxnSpLocks/>
          </p:cNvCxnSpPr>
          <p:nvPr/>
        </p:nvCxnSpPr>
        <p:spPr>
          <a:xfrm flipV="1">
            <a:off x="1471108" y="3269733"/>
            <a:ext cx="8490473" cy="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EA0D1D9-F9A3-426A-BD6D-6252B02E2B02}"/>
              </a:ext>
            </a:extLst>
          </p:cNvPr>
          <p:cNvSpPr/>
          <p:nvPr/>
        </p:nvSpPr>
        <p:spPr>
          <a:xfrm>
            <a:off x="1413965" y="2506512"/>
            <a:ext cx="1764254" cy="7632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47F475-267D-48E4-B047-B7E80A819524}"/>
              </a:ext>
            </a:extLst>
          </p:cNvPr>
          <p:cNvSpPr/>
          <p:nvPr/>
        </p:nvSpPr>
        <p:spPr>
          <a:xfrm>
            <a:off x="3596639" y="2495900"/>
            <a:ext cx="1764254" cy="7632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A4CF31-7D73-441D-9EFF-39842D2E82E5}"/>
              </a:ext>
            </a:extLst>
          </p:cNvPr>
          <p:cNvSpPr/>
          <p:nvPr/>
        </p:nvSpPr>
        <p:spPr>
          <a:xfrm>
            <a:off x="5770581" y="2506512"/>
            <a:ext cx="1764254" cy="7632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74651C-15EB-4DB4-9F8A-DF54819D1E30}"/>
              </a:ext>
            </a:extLst>
          </p:cNvPr>
          <p:cNvSpPr/>
          <p:nvPr/>
        </p:nvSpPr>
        <p:spPr>
          <a:xfrm>
            <a:off x="7950792" y="2495990"/>
            <a:ext cx="1764254" cy="7632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BE628B-EB84-42B9-8EDE-50FB4A4AABF8}"/>
              </a:ext>
            </a:extLst>
          </p:cNvPr>
          <p:cNvSpPr txBox="1"/>
          <p:nvPr/>
        </p:nvSpPr>
        <p:spPr>
          <a:xfrm>
            <a:off x="10037780" y="3008279"/>
            <a:ext cx="91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Time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1FAFE83-792B-493F-A89E-16BD9D439605}"/>
              </a:ext>
            </a:extLst>
          </p:cNvPr>
          <p:cNvSpPr txBox="1"/>
          <p:nvPr/>
        </p:nvSpPr>
        <p:spPr>
          <a:xfrm>
            <a:off x="1729853" y="2690070"/>
            <a:ext cx="12631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Frame 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3544BF-8F62-4190-BAFF-1870994BEC97}"/>
              </a:ext>
            </a:extLst>
          </p:cNvPr>
          <p:cNvSpPr txBox="1"/>
          <p:nvPr/>
        </p:nvSpPr>
        <p:spPr>
          <a:xfrm>
            <a:off x="3947603" y="2672657"/>
            <a:ext cx="12631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Frame 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1D024D5-57B3-4E9F-AB67-0FA736BA8606}"/>
              </a:ext>
            </a:extLst>
          </p:cNvPr>
          <p:cNvSpPr txBox="1"/>
          <p:nvPr/>
        </p:nvSpPr>
        <p:spPr>
          <a:xfrm>
            <a:off x="5943390" y="2685500"/>
            <a:ext cx="12631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Frame 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A08503-1553-427E-AAA7-8056748462F6}"/>
              </a:ext>
            </a:extLst>
          </p:cNvPr>
          <p:cNvSpPr txBox="1"/>
          <p:nvPr/>
        </p:nvSpPr>
        <p:spPr>
          <a:xfrm>
            <a:off x="8104762" y="2672656"/>
            <a:ext cx="12631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Frame 4</a:t>
            </a:r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F2097E74-DCEF-4E24-BA18-8F42A5148F81}"/>
              </a:ext>
            </a:extLst>
          </p:cNvPr>
          <p:cNvSpPr/>
          <p:nvPr/>
        </p:nvSpPr>
        <p:spPr>
          <a:xfrm>
            <a:off x="4234879" y="3880349"/>
            <a:ext cx="484632" cy="789337"/>
          </a:xfrm>
          <a:prstGeom prst="down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5DB52E4-8FE6-4E07-B244-C10C84BF3173}"/>
              </a:ext>
            </a:extLst>
          </p:cNvPr>
          <p:cNvCxnSpPr>
            <a:cxnSpLocks/>
          </p:cNvCxnSpPr>
          <p:nvPr/>
        </p:nvCxnSpPr>
        <p:spPr>
          <a:xfrm flipV="1">
            <a:off x="1471108" y="5767300"/>
            <a:ext cx="8490473" cy="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0F6B9309-E3E2-4818-95CF-CB86ACC18421}"/>
              </a:ext>
            </a:extLst>
          </p:cNvPr>
          <p:cNvSpPr/>
          <p:nvPr/>
        </p:nvSpPr>
        <p:spPr>
          <a:xfrm>
            <a:off x="1828800" y="5029720"/>
            <a:ext cx="1398494" cy="73758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Slot 1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D2E14CB-C57E-45F4-88F2-7F32E0000F87}"/>
              </a:ext>
            </a:extLst>
          </p:cNvPr>
          <p:cNvSpPr/>
          <p:nvPr/>
        </p:nvSpPr>
        <p:spPr>
          <a:xfrm>
            <a:off x="3227294" y="5029720"/>
            <a:ext cx="1398494" cy="73758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Slot 2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46C5247-70BA-449E-8C82-1A264AFBAA96}"/>
              </a:ext>
            </a:extLst>
          </p:cNvPr>
          <p:cNvSpPr/>
          <p:nvPr/>
        </p:nvSpPr>
        <p:spPr>
          <a:xfrm>
            <a:off x="6021592" y="5029720"/>
            <a:ext cx="1398494" cy="73758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Slot 4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B93E8FD-65EB-486F-87AC-EEDD39BCC893}"/>
              </a:ext>
            </a:extLst>
          </p:cNvPr>
          <p:cNvSpPr/>
          <p:nvPr/>
        </p:nvSpPr>
        <p:spPr>
          <a:xfrm>
            <a:off x="4641924" y="5029720"/>
            <a:ext cx="1398494" cy="73758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Slot 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1D3AB42-6BEE-40D6-A38B-A9C017492996}"/>
              </a:ext>
            </a:extLst>
          </p:cNvPr>
          <p:cNvSpPr txBox="1"/>
          <p:nvPr/>
        </p:nvSpPr>
        <p:spPr>
          <a:xfrm>
            <a:off x="7649793" y="5029720"/>
            <a:ext cx="152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. . . . . .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32785E8-9098-4FBB-8244-4EA6F749E0E7}"/>
              </a:ext>
            </a:extLst>
          </p:cNvPr>
          <p:cNvSpPr/>
          <p:nvPr/>
        </p:nvSpPr>
        <p:spPr>
          <a:xfrm>
            <a:off x="7565536" y="2495900"/>
            <a:ext cx="354555" cy="763311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6C03404-A7A5-4431-BA92-14BE27B7F841}"/>
              </a:ext>
            </a:extLst>
          </p:cNvPr>
          <p:cNvSpPr/>
          <p:nvPr/>
        </p:nvSpPr>
        <p:spPr>
          <a:xfrm>
            <a:off x="5377926" y="2495810"/>
            <a:ext cx="354555" cy="763311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9D2A262-6746-406D-A8E6-3D2114210CFE}"/>
              </a:ext>
            </a:extLst>
          </p:cNvPr>
          <p:cNvSpPr/>
          <p:nvPr/>
        </p:nvSpPr>
        <p:spPr>
          <a:xfrm>
            <a:off x="3194350" y="2506467"/>
            <a:ext cx="385256" cy="763311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80ADB2DE-7392-40F6-9B92-BCA239C6F065}"/>
              </a:ext>
            </a:extLst>
          </p:cNvPr>
          <p:cNvSpPr/>
          <p:nvPr/>
        </p:nvSpPr>
        <p:spPr>
          <a:xfrm>
            <a:off x="3453531" y="2054669"/>
            <a:ext cx="2047329" cy="1709961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F56217A-AC30-4E85-8A9A-D9C0E8EEEB7B}"/>
              </a:ext>
            </a:extLst>
          </p:cNvPr>
          <p:cNvCxnSpPr>
            <a:cxnSpLocks/>
          </p:cNvCxnSpPr>
          <p:nvPr/>
        </p:nvCxnSpPr>
        <p:spPr>
          <a:xfrm flipH="1">
            <a:off x="3310728" y="1919422"/>
            <a:ext cx="183379" cy="9739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4C925E5-4082-48CE-9A98-66A0FCF85A9D}"/>
              </a:ext>
            </a:extLst>
          </p:cNvPr>
          <p:cNvSpPr txBox="1"/>
          <p:nvPr/>
        </p:nvSpPr>
        <p:spPr>
          <a:xfrm>
            <a:off x="1828800" y="1475006"/>
            <a:ext cx="49825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Sort Schedule generated in frame 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517CD31-C974-48A6-8539-3E9391CE6B97}"/>
              </a:ext>
            </a:extLst>
          </p:cNvPr>
          <p:cNvSpPr txBox="1"/>
          <p:nvPr/>
        </p:nvSpPr>
        <p:spPr>
          <a:xfrm>
            <a:off x="10037780" y="5551856"/>
            <a:ext cx="91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Time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E5802A1-12D8-46A7-A6A5-648C6D69B0C5}"/>
              </a:ext>
            </a:extLst>
          </p:cNvPr>
          <p:cNvCxnSpPr>
            <a:cxnSpLocks/>
          </p:cNvCxnSpPr>
          <p:nvPr/>
        </p:nvCxnSpPr>
        <p:spPr>
          <a:xfrm flipH="1">
            <a:off x="4665995" y="4397540"/>
            <a:ext cx="1933463" cy="59578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35D8CD4-F4BA-45D9-A17A-DFFA41E820DF}"/>
              </a:ext>
            </a:extLst>
          </p:cNvPr>
          <p:cNvSpPr txBox="1"/>
          <p:nvPr/>
        </p:nvSpPr>
        <p:spPr>
          <a:xfrm>
            <a:off x="5403600" y="3723885"/>
            <a:ext cx="31722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Update schedule, </a:t>
            </a:r>
          </a:p>
          <a:p>
            <a:r>
              <a:rPr 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probe and switch antennas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6A1C587-6E08-47E1-B268-04FDA0FE460F}"/>
              </a:ext>
            </a:extLst>
          </p:cNvPr>
          <p:cNvCxnSpPr>
            <a:cxnSpLocks/>
          </p:cNvCxnSpPr>
          <p:nvPr/>
        </p:nvCxnSpPr>
        <p:spPr>
          <a:xfrm flipH="1" flipV="1">
            <a:off x="7757607" y="2981557"/>
            <a:ext cx="1239279" cy="772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36A609D-6F97-42FD-81F0-1508FB4047F3}"/>
              </a:ext>
            </a:extLst>
          </p:cNvPr>
          <p:cNvSpPr txBox="1"/>
          <p:nvPr/>
        </p:nvSpPr>
        <p:spPr>
          <a:xfrm>
            <a:off x="8716306" y="3744778"/>
            <a:ext cx="2570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Transfer can continue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F44186-A7E2-4B44-80C6-D18D2BEB3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36</a:t>
            </a:fld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0C2C6A2-7C93-47DC-9E3E-6EE2506A101E}"/>
              </a:ext>
            </a:extLst>
          </p:cNvPr>
          <p:cNvSpPr txBox="1"/>
          <p:nvPr/>
        </p:nvSpPr>
        <p:spPr>
          <a:xfrm>
            <a:off x="0" y="2264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Aquilo</a:t>
            </a:r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antenna execution sequence</a:t>
            </a:r>
            <a:endParaRPr 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53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5" grpId="0" animBg="1"/>
      <p:bldP spid="44" grpId="0" animBg="1"/>
      <p:bldP spid="45" grpId="0" animBg="1"/>
      <p:bldP spid="46" grpId="0" animBg="1"/>
      <p:bldP spid="47" grpId="0"/>
      <p:bldP spid="52" grpId="0" animBg="1"/>
      <p:bldP spid="9" grpId="0"/>
      <p:bldP spid="31" grpId="0"/>
      <p:bldP spid="12" grpId="0"/>
      <p:bldP spid="3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B275C-8CB4-48C4-8724-8080FD0EB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 Slot System</a:t>
            </a:r>
          </a:p>
          <a:p>
            <a:pPr marL="0" indent="0">
              <a:buNone/>
            </a:pP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buNone/>
            </a:pPr>
            <a:r>
              <a:rPr 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Antenna Schedules:</a:t>
            </a:r>
          </a:p>
          <a:p>
            <a:pPr marL="457200" lvl="1" indent="0">
              <a:buNone/>
            </a:pPr>
            <a:r>
              <a:rPr 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(3, 2, 4)</a:t>
            </a:r>
          </a:p>
          <a:p>
            <a:pPr marL="457200" lvl="1" indent="0">
              <a:buNone/>
            </a:pPr>
            <a:r>
              <a:rPr 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(1, 3, 4)</a:t>
            </a:r>
          </a:p>
          <a:p>
            <a:pPr marL="457200" lvl="1" indent="0">
              <a:buNone/>
            </a:pPr>
            <a:r>
              <a:rPr 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(2, 3, 3)</a:t>
            </a:r>
          </a:p>
          <a:p>
            <a:pPr marL="457200" lvl="1" indent="0">
              <a:buNone/>
            </a:pPr>
            <a:r>
              <a:rPr 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(2, 4, 1)</a:t>
            </a:r>
          </a:p>
          <a:p>
            <a:pPr marL="457200" lvl="1" indent="0">
              <a:buNone/>
            </a:pPr>
            <a:endParaRPr lang="en-US" sz="28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264F09F-15E9-461B-8AB7-392C323B7E3C}"/>
              </a:ext>
            </a:extLst>
          </p:cNvPr>
          <p:cNvSpPr txBox="1"/>
          <p:nvPr/>
        </p:nvSpPr>
        <p:spPr>
          <a:xfrm flipH="1">
            <a:off x="5739346" y="2983076"/>
            <a:ext cx="61848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No antenna can be scheduled in consecutive time slot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06F725B-66BB-4BEC-BC0F-A9D43F61F285}"/>
                  </a:ext>
                </a:extLst>
              </p14:cNvPr>
              <p14:cNvContentPartPr/>
              <p14:nvPr/>
            </p14:nvContentPartPr>
            <p14:xfrm>
              <a:off x="3077402" y="3210762"/>
              <a:ext cx="1037880" cy="453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06F725B-66BB-4BEC-BC0F-A9D43F61F28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41402" y="3174762"/>
                <a:ext cx="1109520" cy="525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C0C88D48-C694-4489-A8C7-93AF3A1B7B6D}"/>
              </a:ext>
            </a:extLst>
          </p:cNvPr>
          <p:cNvGrpSpPr/>
          <p:nvPr/>
        </p:nvGrpSpPr>
        <p:grpSpPr>
          <a:xfrm>
            <a:off x="3077402" y="4153219"/>
            <a:ext cx="361800" cy="561600"/>
            <a:chOff x="3669451" y="4052802"/>
            <a:chExt cx="361800" cy="56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B689E55-0DFE-4AAF-B870-6BD48549F6FF}"/>
                    </a:ext>
                  </a:extLst>
                </p14:cNvPr>
                <p14:cNvContentPartPr/>
                <p14:nvPr/>
              </p14:nvContentPartPr>
              <p14:xfrm>
                <a:off x="3669451" y="4213362"/>
                <a:ext cx="361800" cy="1951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B689E55-0DFE-4AAF-B870-6BD48549F6F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633451" y="4177362"/>
                  <a:ext cx="43344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7C9F8DA-00EC-4132-8897-1291249667E4}"/>
                    </a:ext>
                  </a:extLst>
                </p14:cNvPr>
                <p14:cNvContentPartPr/>
                <p14:nvPr/>
              </p14:nvContentPartPr>
              <p14:xfrm>
                <a:off x="3734611" y="4052802"/>
                <a:ext cx="293400" cy="5616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7C9F8DA-00EC-4132-8897-1291249667E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698971" y="4016802"/>
                  <a:ext cx="365040" cy="6332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179079-05B8-48D0-BCAE-15F3AD3F6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37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456BF1-F68C-496F-B31D-154C9684B062}"/>
              </a:ext>
            </a:extLst>
          </p:cNvPr>
          <p:cNvSpPr txBox="1"/>
          <p:nvPr/>
        </p:nvSpPr>
        <p:spPr>
          <a:xfrm>
            <a:off x="0" y="22641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Non-Adjacency Criteria</a:t>
            </a:r>
            <a:endParaRPr lang="en-US" sz="20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51321D9-6488-40B2-B8C4-A2B92D743414}"/>
              </a:ext>
            </a:extLst>
          </p:cNvPr>
          <p:cNvSpPr/>
          <p:nvPr/>
        </p:nvSpPr>
        <p:spPr>
          <a:xfrm>
            <a:off x="1865103" y="4022613"/>
            <a:ext cx="666206" cy="69564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4A146C2-BDEE-4616-A0B1-E26D0D58C4FC}"/>
                  </a:ext>
                </a:extLst>
              </p14:cNvPr>
              <p14:cNvContentPartPr/>
              <p14:nvPr/>
            </p14:nvContentPartPr>
            <p14:xfrm>
              <a:off x="3077402" y="3645375"/>
              <a:ext cx="1037880" cy="4536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4A146C2-BDEE-4616-A0B1-E26D0D58C4F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041402" y="3609375"/>
                <a:ext cx="1109520" cy="52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6111A0F-FD1F-41A3-AC57-1A37A29DBE49}"/>
                  </a:ext>
                </a:extLst>
              </p14:cNvPr>
              <p14:cNvContentPartPr/>
              <p14:nvPr/>
            </p14:nvContentPartPr>
            <p14:xfrm>
              <a:off x="3077402" y="4590505"/>
              <a:ext cx="1037880" cy="4536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6111A0F-FD1F-41A3-AC57-1A37A29DBE4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041402" y="4554505"/>
                <a:ext cx="1109520" cy="52524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27045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8D74FE-B795-4FC5-A113-36A920864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38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8807AC-6834-40BC-8636-466B6C6BD9FB}"/>
              </a:ext>
            </a:extLst>
          </p:cNvPr>
          <p:cNvSpPr txBox="1"/>
          <p:nvPr/>
        </p:nvSpPr>
        <p:spPr>
          <a:xfrm>
            <a:off x="0" y="3044279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Performance Evaluation</a:t>
            </a:r>
          </a:p>
        </p:txBody>
      </p:sp>
    </p:spTree>
    <p:extLst>
      <p:ext uri="{BB962C8B-B14F-4D97-AF65-F5344CB8AC3E}">
        <p14:creationId xmlns:p14="http://schemas.microsoft.com/office/powerpoint/2010/main" val="36311035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757F5-F1FD-4CAA-8B1D-F8C5DD6BA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39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C1E3F3-8509-402E-8282-987DD6A88DF4}"/>
              </a:ext>
            </a:extLst>
          </p:cNvPr>
          <p:cNvSpPr txBox="1"/>
          <p:nvPr/>
        </p:nvSpPr>
        <p:spPr>
          <a:xfrm>
            <a:off x="0" y="205649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Throughput Optimization vs. </a:t>
            </a:r>
            <a:r>
              <a:rPr lang="en-US" sz="4400" b="1" dirty="0" err="1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Aquilo</a:t>
            </a:r>
            <a:endParaRPr lang="en-US" sz="4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D7AE02-E42A-4A20-B607-43C75762C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70" y="1881051"/>
            <a:ext cx="5938911" cy="3215702"/>
          </a:xfrm>
          <a:prstGeom prst="rect">
            <a:avLst/>
          </a:prstGeom>
        </p:spPr>
      </p:pic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DAD7EA90-BF8D-435E-9799-13F373F5D8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285772" y="1881051"/>
            <a:ext cx="5725358" cy="312292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5C5933-B12C-4891-B339-AF4C1F8D29E8}"/>
              </a:ext>
            </a:extLst>
          </p:cNvPr>
          <p:cNvSpPr/>
          <p:nvPr/>
        </p:nvSpPr>
        <p:spPr>
          <a:xfrm>
            <a:off x="6291131" y="4742822"/>
            <a:ext cx="480655" cy="5394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373252-578A-4403-AB32-5706300A975B}"/>
              </a:ext>
            </a:extLst>
          </p:cNvPr>
          <p:cNvSpPr/>
          <p:nvPr/>
        </p:nvSpPr>
        <p:spPr>
          <a:xfrm>
            <a:off x="175511" y="4742821"/>
            <a:ext cx="597345" cy="5394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9757FD-2FDE-40AF-8365-D34104AB6043}"/>
              </a:ext>
            </a:extLst>
          </p:cNvPr>
          <p:cNvSpPr/>
          <p:nvPr/>
        </p:nvSpPr>
        <p:spPr>
          <a:xfrm>
            <a:off x="92468" y="1602769"/>
            <a:ext cx="6113124" cy="3595955"/>
          </a:xfrm>
          <a:prstGeom prst="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8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4CC38AF-AE50-47C4-B202-B2086D041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890" y="1349861"/>
            <a:ext cx="9246220" cy="500648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0B19CF5-1B2F-44E4-B30D-37EB7BC47106}"/>
              </a:ext>
            </a:extLst>
          </p:cNvPr>
          <p:cNvSpPr/>
          <p:nvPr/>
        </p:nvSpPr>
        <p:spPr>
          <a:xfrm>
            <a:off x="0" y="4948518"/>
            <a:ext cx="494852" cy="397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E316C8-4452-4E77-B207-BFCD590049C9}"/>
              </a:ext>
            </a:extLst>
          </p:cNvPr>
          <p:cNvSpPr/>
          <p:nvPr/>
        </p:nvSpPr>
        <p:spPr>
          <a:xfrm>
            <a:off x="1472890" y="5838225"/>
            <a:ext cx="668700" cy="518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ED3A23-BDD3-4C15-86A2-9AA114AA0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40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CA46B8-B05F-4C75-B5CF-E252115EF41D}"/>
              </a:ext>
            </a:extLst>
          </p:cNvPr>
          <p:cNvSpPr txBox="1"/>
          <p:nvPr/>
        </p:nvSpPr>
        <p:spPr>
          <a:xfrm>
            <a:off x="0" y="205649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Evaluate Throughput Optimization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9781325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757F5-F1FD-4CAA-8B1D-F8C5DD6BA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41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C1E3F3-8509-402E-8282-987DD6A88DF4}"/>
              </a:ext>
            </a:extLst>
          </p:cNvPr>
          <p:cNvSpPr txBox="1"/>
          <p:nvPr/>
        </p:nvSpPr>
        <p:spPr>
          <a:xfrm>
            <a:off x="0" y="205649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Throughput Optimization vs. </a:t>
            </a:r>
            <a:r>
              <a:rPr lang="en-US" sz="4400" b="1" dirty="0" err="1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Aquilo</a:t>
            </a:r>
            <a:endParaRPr lang="en-US" sz="4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D7AE02-E42A-4A20-B607-43C75762C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70" y="1881051"/>
            <a:ext cx="5938911" cy="3215702"/>
          </a:xfrm>
          <a:prstGeom prst="rect">
            <a:avLst/>
          </a:prstGeom>
        </p:spPr>
      </p:pic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DAD7EA90-BF8D-435E-9799-13F373F5D8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285772" y="1881051"/>
            <a:ext cx="5725358" cy="312292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5C5933-B12C-4891-B339-AF4C1F8D29E8}"/>
              </a:ext>
            </a:extLst>
          </p:cNvPr>
          <p:cNvSpPr/>
          <p:nvPr/>
        </p:nvSpPr>
        <p:spPr>
          <a:xfrm>
            <a:off x="6291131" y="4742822"/>
            <a:ext cx="480655" cy="5394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373252-578A-4403-AB32-5706300A975B}"/>
              </a:ext>
            </a:extLst>
          </p:cNvPr>
          <p:cNvSpPr/>
          <p:nvPr/>
        </p:nvSpPr>
        <p:spPr>
          <a:xfrm>
            <a:off x="175511" y="4742821"/>
            <a:ext cx="597345" cy="5394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9757FD-2FDE-40AF-8365-D34104AB6043}"/>
              </a:ext>
            </a:extLst>
          </p:cNvPr>
          <p:cNvSpPr/>
          <p:nvPr/>
        </p:nvSpPr>
        <p:spPr>
          <a:xfrm>
            <a:off x="6119781" y="1575687"/>
            <a:ext cx="5938911" cy="3595955"/>
          </a:xfrm>
          <a:prstGeom prst="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50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2AEFEDA-D89C-4E5D-A336-5702F0ADF4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41504" y="1184168"/>
            <a:ext cx="9524819" cy="51953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0B19CF5-1B2F-44E4-B30D-37EB7BC47106}"/>
              </a:ext>
            </a:extLst>
          </p:cNvPr>
          <p:cNvSpPr/>
          <p:nvPr/>
        </p:nvSpPr>
        <p:spPr>
          <a:xfrm>
            <a:off x="0" y="4948518"/>
            <a:ext cx="494852" cy="397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ED3A23-BDD3-4C15-86A2-9AA114AA0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42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CA46B8-B05F-4C75-B5CF-E252115EF41D}"/>
              </a:ext>
            </a:extLst>
          </p:cNvPr>
          <p:cNvSpPr txBox="1"/>
          <p:nvPr/>
        </p:nvSpPr>
        <p:spPr>
          <a:xfrm>
            <a:off x="0" y="205649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Evaluate </a:t>
            </a:r>
            <a:r>
              <a:rPr lang="en-US" sz="4400" b="1" dirty="0" err="1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Aquilo</a:t>
            </a:r>
            <a:endParaRPr lang="en-US" sz="4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C6EF52-25D7-40EC-83E0-78A74BA168EB}"/>
              </a:ext>
            </a:extLst>
          </p:cNvPr>
          <p:cNvSpPr/>
          <p:nvPr/>
        </p:nvSpPr>
        <p:spPr>
          <a:xfrm>
            <a:off x="1241504" y="5764383"/>
            <a:ext cx="675786" cy="615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631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757F5-F1FD-4CAA-8B1D-F8C5DD6BA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43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C1E3F3-8509-402E-8282-987DD6A88DF4}"/>
              </a:ext>
            </a:extLst>
          </p:cNvPr>
          <p:cNvSpPr txBox="1"/>
          <p:nvPr/>
        </p:nvSpPr>
        <p:spPr>
          <a:xfrm>
            <a:off x="0" y="205649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Throughput Optimization vs. </a:t>
            </a:r>
            <a:r>
              <a:rPr lang="en-US" sz="4400" b="1" dirty="0" err="1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Aquilo</a:t>
            </a:r>
            <a:endParaRPr lang="en-US" sz="4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D7AE02-E42A-4A20-B607-43C75762C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70" y="1881051"/>
            <a:ext cx="5938911" cy="3215702"/>
          </a:xfrm>
          <a:prstGeom prst="rect">
            <a:avLst/>
          </a:prstGeom>
        </p:spPr>
      </p:pic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DAD7EA90-BF8D-435E-9799-13F373F5D8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285772" y="1881051"/>
            <a:ext cx="5725358" cy="312292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5C5933-B12C-4891-B339-AF4C1F8D29E8}"/>
              </a:ext>
            </a:extLst>
          </p:cNvPr>
          <p:cNvSpPr/>
          <p:nvPr/>
        </p:nvSpPr>
        <p:spPr>
          <a:xfrm>
            <a:off x="6291131" y="4742822"/>
            <a:ext cx="480655" cy="5394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373252-578A-4403-AB32-5706300A975B}"/>
              </a:ext>
            </a:extLst>
          </p:cNvPr>
          <p:cNvSpPr/>
          <p:nvPr/>
        </p:nvSpPr>
        <p:spPr>
          <a:xfrm>
            <a:off x="175511" y="4742821"/>
            <a:ext cx="597345" cy="5394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5282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98ACC8-DF8C-4062-A135-21F0F6257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44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6ACD04-0B5D-4823-BFD5-BDD076D3D845}"/>
              </a:ext>
            </a:extLst>
          </p:cNvPr>
          <p:cNvSpPr txBox="1"/>
          <p:nvPr/>
        </p:nvSpPr>
        <p:spPr>
          <a:xfrm>
            <a:off x="450272" y="1936283"/>
            <a:ext cx="1174172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Best Case: </a:t>
            </a:r>
            <a:r>
              <a:rPr 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Achieves the best </a:t>
            </a:r>
            <a:r>
              <a:rPr lang="en-US" sz="30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temperature performance</a:t>
            </a:r>
            <a:endParaRPr lang="en-US" sz="3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en-US" sz="3000" b="1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Random:</a:t>
            </a:r>
            <a:r>
              <a:rPr 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An antenna is selected at random</a:t>
            </a:r>
          </a:p>
          <a:p>
            <a:endParaRPr lang="en-US" sz="3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Random with NAC:</a:t>
            </a:r>
            <a:r>
              <a:rPr 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Random with Non-Adjacency Criteria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Throughput Opt.: </a:t>
            </a:r>
            <a:r>
              <a:rPr 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Achieves the maximum throughput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619D02-59EC-48AF-A41F-B9E6CE4BB232}"/>
              </a:ext>
            </a:extLst>
          </p:cNvPr>
          <p:cNvSpPr txBox="1"/>
          <p:nvPr/>
        </p:nvSpPr>
        <p:spPr>
          <a:xfrm>
            <a:off x="0" y="168069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Comparative schemes with </a:t>
            </a:r>
            <a:r>
              <a:rPr lang="en-US" sz="4400" b="1" dirty="0" err="1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Aquilo</a:t>
            </a:r>
            <a:endParaRPr lang="en-US" sz="4400" b="1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691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BC9F82-53BB-4B77-8A10-0D1A05D6B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45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EE1446-150A-45AD-975D-15B26F6696DB}"/>
              </a:ext>
            </a:extLst>
          </p:cNvPr>
          <p:cNvSpPr txBox="1"/>
          <p:nvPr/>
        </p:nvSpPr>
        <p:spPr>
          <a:xfrm>
            <a:off x="0" y="173879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Temperature performance</a:t>
            </a:r>
            <a:endParaRPr lang="en-US" sz="360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2235A3A-9780-4455-9D80-7EBBBC291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7872" y="1770478"/>
            <a:ext cx="7996253" cy="43530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02E48AE-8A69-4F76-ADFC-76272253A184}"/>
              </a:ext>
            </a:extLst>
          </p:cNvPr>
          <p:cNvSpPr txBox="1"/>
          <p:nvPr/>
        </p:nvSpPr>
        <p:spPr>
          <a:xfrm>
            <a:off x="0" y="6063962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Peak Antenna Temperature (</a:t>
            </a:r>
            <a:r>
              <a:rPr lang="en-US" sz="3200" b="1" baseline="30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0</a:t>
            </a:r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C 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884FFB-8080-435D-8F49-A9061B036379}"/>
              </a:ext>
            </a:extLst>
          </p:cNvPr>
          <p:cNvSpPr/>
          <p:nvPr/>
        </p:nvSpPr>
        <p:spPr>
          <a:xfrm>
            <a:off x="5860472" y="6004401"/>
            <a:ext cx="145472" cy="119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32AE32-C756-46E8-91AD-AC1A35299620}"/>
              </a:ext>
            </a:extLst>
          </p:cNvPr>
          <p:cNvSpPr txBox="1"/>
          <p:nvPr/>
        </p:nvSpPr>
        <p:spPr>
          <a:xfrm rot="16200000">
            <a:off x="43883" y="3749399"/>
            <a:ext cx="343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CDF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8BA39C0-AD30-4EDD-81C1-5FE75F769A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57546" y="1775304"/>
            <a:ext cx="8096796" cy="440778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880546CC-03EC-4836-89B3-DE71EEA484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96796" y="1775305"/>
            <a:ext cx="8096796" cy="4407779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E00839E9-BA36-4D4A-986A-77669F311A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54206" y="1750215"/>
            <a:ext cx="7840995" cy="426852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15502DFF-07C0-480A-8E24-6ECAA08D23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83616" y="1690420"/>
            <a:ext cx="7950835" cy="4328321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D7E1174F-BDAA-41BB-86D4-3CF2E8C2A09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194917" y="1761835"/>
            <a:ext cx="7912345" cy="430736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327C0A1-43FF-43AC-AD62-E709A129FDBC}"/>
              </a:ext>
            </a:extLst>
          </p:cNvPr>
          <p:cNvSpPr txBox="1"/>
          <p:nvPr/>
        </p:nvSpPr>
        <p:spPr>
          <a:xfrm>
            <a:off x="2283616" y="1072990"/>
            <a:ext cx="2569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within </a:t>
            </a:r>
            <a:r>
              <a:rPr lang="en-US" sz="24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~1</a:t>
            </a:r>
            <a:r>
              <a:rPr lang="en-US" sz="2400" b="1" baseline="30000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0</a:t>
            </a:r>
            <a:r>
              <a:rPr lang="en-US" sz="24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C 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CC95345-D501-4C0C-BCD8-0E8D2CD0F49F}"/>
              </a:ext>
            </a:extLst>
          </p:cNvPr>
          <p:cNvCxnSpPr>
            <a:cxnSpLocks/>
          </p:cNvCxnSpPr>
          <p:nvPr/>
        </p:nvCxnSpPr>
        <p:spPr>
          <a:xfrm flipV="1">
            <a:off x="3525613" y="1851210"/>
            <a:ext cx="0" cy="180139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BF577BE-927E-45EF-83E2-F6FCCA7D3D97}"/>
              </a:ext>
            </a:extLst>
          </p:cNvPr>
          <p:cNvCxnSpPr>
            <a:cxnSpLocks/>
          </p:cNvCxnSpPr>
          <p:nvPr/>
        </p:nvCxnSpPr>
        <p:spPr>
          <a:xfrm flipV="1">
            <a:off x="3810742" y="1851210"/>
            <a:ext cx="0" cy="180139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8C2FAAD-4446-4220-A0FD-46D0C6692150}"/>
              </a:ext>
            </a:extLst>
          </p:cNvPr>
          <p:cNvCxnSpPr>
            <a:cxnSpLocks/>
          </p:cNvCxnSpPr>
          <p:nvPr/>
        </p:nvCxnSpPr>
        <p:spPr>
          <a:xfrm>
            <a:off x="3658885" y="1534655"/>
            <a:ext cx="0" cy="37714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C8ED15E-C2BB-49E0-90CF-A3CE4BCF5E0D}"/>
              </a:ext>
            </a:extLst>
          </p:cNvPr>
          <p:cNvSpPr txBox="1"/>
          <p:nvPr/>
        </p:nvSpPr>
        <p:spPr>
          <a:xfrm>
            <a:off x="6609492" y="3319219"/>
            <a:ext cx="2503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Best Case Temp.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E16056-4232-47F6-A50A-DDD54D7C386F}"/>
              </a:ext>
            </a:extLst>
          </p:cNvPr>
          <p:cNvSpPr txBox="1"/>
          <p:nvPr/>
        </p:nvSpPr>
        <p:spPr>
          <a:xfrm>
            <a:off x="7950456" y="3673839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Aquilo</a:t>
            </a:r>
            <a:endParaRPr lang="en-US" sz="24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627FCC-9A69-4CE1-A548-0F5D8A1DD36A}"/>
              </a:ext>
            </a:extLst>
          </p:cNvPr>
          <p:cNvSpPr txBox="1"/>
          <p:nvPr/>
        </p:nvSpPr>
        <p:spPr>
          <a:xfrm>
            <a:off x="6560852" y="3999258"/>
            <a:ext cx="2596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Random w/ NAC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F5A7AB-D56A-49D2-A8DF-176C9C081240}"/>
              </a:ext>
            </a:extLst>
          </p:cNvPr>
          <p:cNvSpPr txBox="1"/>
          <p:nvPr/>
        </p:nvSpPr>
        <p:spPr>
          <a:xfrm>
            <a:off x="7764210" y="4324677"/>
            <a:ext cx="141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Random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21C80A0-E2F7-4FBD-8EB4-2257C3C3A468}"/>
              </a:ext>
            </a:extLst>
          </p:cNvPr>
          <p:cNvSpPr txBox="1"/>
          <p:nvPr/>
        </p:nvSpPr>
        <p:spPr>
          <a:xfrm>
            <a:off x="6642021" y="4657236"/>
            <a:ext cx="2616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Throughput Opt.</a:t>
            </a:r>
          </a:p>
        </p:txBody>
      </p:sp>
    </p:spTree>
    <p:extLst>
      <p:ext uri="{BB962C8B-B14F-4D97-AF65-F5344CB8AC3E}">
        <p14:creationId xmlns:p14="http://schemas.microsoft.com/office/powerpoint/2010/main" val="145610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" grpId="0"/>
      <p:bldP spid="19" grpId="0"/>
      <p:bldP spid="21" grpId="0"/>
      <p:bldP spid="27" grpId="0"/>
      <p:bldP spid="2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42848-077E-4375-B610-73D2193DC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46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E061C6-EB42-4472-92E9-3D9F347363B8}"/>
              </a:ext>
            </a:extLst>
          </p:cNvPr>
          <p:cNvSpPr txBox="1"/>
          <p:nvPr/>
        </p:nvSpPr>
        <p:spPr>
          <a:xfrm>
            <a:off x="0" y="20735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Throughput performance</a:t>
            </a:r>
            <a:endParaRPr lang="en-US" sz="360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CEEBFA4-9241-4AC8-9CFA-697AB11B3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22437" y="1613574"/>
            <a:ext cx="8147125" cy="416217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A234265-8732-4604-8009-3760CFD478DC}"/>
              </a:ext>
            </a:extLst>
          </p:cNvPr>
          <p:cNvSpPr txBox="1"/>
          <p:nvPr/>
        </p:nvSpPr>
        <p:spPr>
          <a:xfrm rot="16200000">
            <a:off x="43884" y="3356089"/>
            <a:ext cx="343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CDF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14C82C3-C66C-4FAF-A5D0-65C95F8BF122}"/>
              </a:ext>
            </a:extLst>
          </p:cNvPr>
          <p:cNvCxnSpPr>
            <a:cxnSpLocks/>
          </p:cNvCxnSpPr>
          <p:nvPr/>
        </p:nvCxnSpPr>
        <p:spPr>
          <a:xfrm>
            <a:off x="7052348" y="1430083"/>
            <a:ext cx="1968227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4C9EA41-792C-4607-A9EC-BC2C19DFF0E2}"/>
              </a:ext>
            </a:extLst>
          </p:cNvPr>
          <p:cNvSpPr txBox="1"/>
          <p:nvPr/>
        </p:nvSpPr>
        <p:spPr>
          <a:xfrm>
            <a:off x="6333865" y="968418"/>
            <a:ext cx="3405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~10% </a:t>
            </a: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loss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3516682-34A5-4B93-BFA5-9A193D6F0598}"/>
              </a:ext>
            </a:extLst>
          </p:cNvPr>
          <p:cNvSpPr txBox="1"/>
          <p:nvPr/>
        </p:nvSpPr>
        <p:spPr>
          <a:xfrm>
            <a:off x="3870810" y="5950823"/>
            <a:ext cx="4450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Throughput (Gbps)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62401F84-9E3E-42D2-A0C1-368CEA2E93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80518" y="1552174"/>
            <a:ext cx="8206695" cy="4192604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94797C59-706D-4A30-85EF-760BFB8084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80518" y="1530023"/>
            <a:ext cx="8293412" cy="4236905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F87FB704-466A-4FB0-B9EE-60A96D3644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80518" y="1604200"/>
            <a:ext cx="8231720" cy="4205388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6592148B-55F5-4041-9924-E0AC6943491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391906" y="1587838"/>
            <a:ext cx="8111125" cy="4143779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D198B8C6-048F-43EF-8E1B-BB4D591B518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83670" y="1542588"/>
            <a:ext cx="8111126" cy="41437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7D93D1D-7B0F-4EA4-929B-78182F3EFA2E}"/>
              </a:ext>
            </a:extLst>
          </p:cNvPr>
          <p:cNvSpPr txBox="1"/>
          <p:nvPr/>
        </p:nvSpPr>
        <p:spPr>
          <a:xfrm>
            <a:off x="3497091" y="1700364"/>
            <a:ext cx="2503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Best Case Temp.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3CA55B-5F7E-4321-B771-21595A0C9B23}"/>
              </a:ext>
            </a:extLst>
          </p:cNvPr>
          <p:cNvSpPr txBox="1"/>
          <p:nvPr/>
        </p:nvSpPr>
        <p:spPr>
          <a:xfrm>
            <a:off x="4838055" y="2054984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Aquilo</a:t>
            </a:r>
            <a:endParaRPr lang="en-US" sz="24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FF0631-80CA-4D78-B44D-9E43BE84630A}"/>
              </a:ext>
            </a:extLst>
          </p:cNvPr>
          <p:cNvSpPr txBox="1"/>
          <p:nvPr/>
        </p:nvSpPr>
        <p:spPr>
          <a:xfrm>
            <a:off x="3448451" y="2380403"/>
            <a:ext cx="2596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Random w/ NAC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28A2E3-6B6E-4D96-89F2-F9B5320DAF4E}"/>
              </a:ext>
            </a:extLst>
          </p:cNvPr>
          <p:cNvSpPr txBox="1"/>
          <p:nvPr/>
        </p:nvSpPr>
        <p:spPr>
          <a:xfrm>
            <a:off x="4651809" y="2705822"/>
            <a:ext cx="141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Random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B71120-E91D-4B32-BCC9-BEFF297AE1D1}"/>
              </a:ext>
            </a:extLst>
          </p:cNvPr>
          <p:cNvSpPr txBox="1"/>
          <p:nvPr/>
        </p:nvSpPr>
        <p:spPr>
          <a:xfrm>
            <a:off x="3529620" y="3102911"/>
            <a:ext cx="2616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Throughput Opt.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08EF08D-BB3E-465F-817E-8F6C9E50E5C8}"/>
              </a:ext>
            </a:extLst>
          </p:cNvPr>
          <p:cNvCxnSpPr>
            <a:cxnSpLocks/>
          </p:cNvCxnSpPr>
          <p:nvPr/>
        </p:nvCxnSpPr>
        <p:spPr>
          <a:xfrm flipV="1">
            <a:off x="6998278" y="1479707"/>
            <a:ext cx="0" cy="180139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BAA5481-3734-4DB3-B0BD-4E7AF84BD809}"/>
              </a:ext>
            </a:extLst>
          </p:cNvPr>
          <p:cNvCxnSpPr>
            <a:cxnSpLocks/>
          </p:cNvCxnSpPr>
          <p:nvPr/>
        </p:nvCxnSpPr>
        <p:spPr>
          <a:xfrm flipV="1">
            <a:off x="9020575" y="1453845"/>
            <a:ext cx="0" cy="180139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45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/>
      <p:bldP spid="18" grpId="0"/>
      <p:bldP spid="19" grpId="0"/>
      <p:bldP spid="20" grpId="0"/>
      <p:bldP spid="2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81424B-2870-4395-8D94-FC36BD0E9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47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61EA7A-5510-4D06-8460-C109FC0B0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08" y="1878268"/>
            <a:ext cx="5838050" cy="31014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7A6E38-D974-4E27-9763-C45481B0A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878268"/>
            <a:ext cx="5828129" cy="31014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2608053-CFF0-4C73-8E93-C2FCECE19EC6}"/>
              </a:ext>
            </a:extLst>
          </p:cNvPr>
          <p:cNvSpPr txBox="1"/>
          <p:nvPr/>
        </p:nvSpPr>
        <p:spPr>
          <a:xfrm>
            <a:off x="0" y="20735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Field trial of </a:t>
            </a:r>
            <a:r>
              <a:rPr lang="en-US" sz="4400" b="1" dirty="0" err="1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Aquilo</a:t>
            </a:r>
            <a:endParaRPr lang="en-US" sz="36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9CF037-230D-4BE7-A1EB-656263D34696}"/>
              </a:ext>
            </a:extLst>
          </p:cNvPr>
          <p:cNvSpPr/>
          <p:nvPr/>
        </p:nvSpPr>
        <p:spPr>
          <a:xfrm>
            <a:off x="92468" y="1602769"/>
            <a:ext cx="6113124" cy="3595955"/>
          </a:xfrm>
          <a:prstGeom prst="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71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774C2A-A3B1-489D-BC7F-AC6700E47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320" y="1296002"/>
            <a:ext cx="9525359" cy="506034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3D731-0B40-4730-BB79-B35E0EFBF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48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3896C7-E7BC-4DB7-B32F-03F4B4F20B16}"/>
              </a:ext>
            </a:extLst>
          </p:cNvPr>
          <p:cNvSpPr txBox="1"/>
          <p:nvPr/>
        </p:nvSpPr>
        <p:spPr>
          <a:xfrm>
            <a:off x="0" y="20735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Field trial: </a:t>
            </a:r>
            <a:r>
              <a:rPr lang="en-US" sz="4400" b="1" i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Throughput performance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538702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81424B-2870-4395-8D94-FC36BD0E9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49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61EA7A-5510-4D06-8460-C109FC0B0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08" y="1878268"/>
            <a:ext cx="5838050" cy="31014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7A6E38-D974-4E27-9763-C45481B0A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878268"/>
            <a:ext cx="5828129" cy="31014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2608053-CFF0-4C73-8E93-C2FCECE19EC6}"/>
              </a:ext>
            </a:extLst>
          </p:cNvPr>
          <p:cNvSpPr txBox="1"/>
          <p:nvPr/>
        </p:nvSpPr>
        <p:spPr>
          <a:xfrm>
            <a:off x="0" y="20735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Field trial of </a:t>
            </a:r>
            <a:r>
              <a:rPr lang="en-US" sz="4400" b="1" dirty="0" err="1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Aquilo</a:t>
            </a:r>
            <a:endParaRPr lang="en-US" sz="36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9CF037-230D-4BE7-A1EB-656263D34696}"/>
              </a:ext>
            </a:extLst>
          </p:cNvPr>
          <p:cNvSpPr/>
          <p:nvPr/>
        </p:nvSpPr>
        <p:spPr>
          <a:xfrm>
            <a:off x="5953502" y="1857720"/>
            <a:ext cx="6113124" cy="3595955"/>
          </a:xfrm>
          <a:prstGeom prst="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58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3D731-0B40-4730-BB79-B35E0EFBF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50</a:t>
            </a:fld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ACFF14-4A90-401E-A5D4-3AD1374D0114}"/>
              </a:ext>
            </a:extLst>
          </p:cNvPr>
          <p:cNvGrpSpPr/>
          <p:nvPr/>
        </p:nvGrpSpPr>
        <p:grpSpPr>
          <a:xfrm>
            <a:off x="1319048" y="1272199"/>
            <a:ext cx="9553903" cy="5084151"/>
            <a:chOff x="1319048" y="1272199"/>
            <a:chExt cx="9553903" cy="508415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0E03371-616A-4FB2-838F-AB01C1578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9048" y="1272199"/>
              <a:ext cx="9553903" cy="5084151"/>
            </a:xfrm>
            <a:prstGeom prst="rect">
              <a:avLst/>
            </a:prstGeom>
          </p:spPr>
        </p:pic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810B0F6A-F410-4D24-80A3-BDCA0F92E3A1}"/>
                </a:ext>
              </a:extLst>
            </p:cNvPr>
            <p:cNvCxnSpPr>
              <a:cxnSpLocks/>
            </p:cNvCxnSpPr>
            <p:nvPr/>
          </p:nvCxnSpPr>
          <p:spPr>
            <a:xfrm>
              <a:off x="3679949" y="2842957"/>
              <a:ext cx="0" cy="2382624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4245AB2-EB1A-4260-9740-3A05AE02D6B3}"/>
                </a:ext>
              </a:extLst>
            </p:cNvPr>
            <p:cNvCxnSpPr>
              <a:cxnSpLocks/>
            </p:cNvCxnSpPr>
            <p:nvPr/>
          </p:nvCxnSpPr>
          <p:spPr>
            <a:xfrm>
              <a:off x="3359438" y="2842957"/>
              <a:ext cx="2410119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FDF16EC-A47B-4530-87DF-C44C55CFD1C3}"/>
                </a:ext>
              </a:extLst>
            </p:cNvPr>
            <p:cNvSpPr txBox="1"/>
            <p:nvPr/>
          </p:nvSpPr>
          <p:spPr>
            <a:xfrm>
              <a:off x="3676099" y="3177510"/>
              <a:ext cx="14125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~4.6</a:t>
              </a:r>
              <a:r>
                <a:rPr lang="en-US" sz="2800" b="1" baseline="30000" dirty="0">
                  <a:solidFill>
                    <a:srgbClr val="FF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 0</a:t>
              </a:r>
              <a:r>
                <a:rPr lang="en-US" sz="2800" b="1" dirty="0">
                  <a:solidFill>
                    <a:srgbClr val="FF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C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BF12255-1F64-44C8-8694-B512636477B7}"/>
                </a:ext>
              </a:extLst>
            </p:cNvPr>
            <p:cNvCxnSpPr>
              <a:cxnSpLocks/>
            </p:cNvCxnSpPr>
            <p:nvPr/>
          </p:nvCxnSpPr>
          <p:spPr>
            <a:xfrm>
              <a:off x="7395536" y="2751307"/>
              <a:ext cx="0" cy="233067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384C7BE-B3EF-4660-BC8A-7F13F0E4B20E}"/>
                </a:ext>
              </a:extLst>
            </p:cNvPr>
            <p:cNvCxnSpPr>
              <a:cxnSpLocks/>
            </p:cNvCxnSpPr>
            <p:nvPr/>
          </p:nvCxnSpPr>
          <p:spPr>
            <a:xfrm>
              <a:off x="7043853" y="2751307"/>
              <a:ext cx="2410119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B332ABC-1794-46D0-B4B6-FA4D739207C2}"/>
                </a:ext>
              </a:extLst>
            </p:cNvPr>
            <p:cNvSpPr txBox="1"/>
            <p:nvPr/>
          </p:nvSpPr>
          <p:spPr>
            <a:xfrm>
              <a:off x="7395536" y="2758596"/>
              <a:ext cx="14125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~4.2</a:t>
              </a:r>
              <a:r>
                <a:rPr lang="en-US" sz="2800" b="1" baseline="30000" dirty="0">
                  <a:solidFill>
                    <a:srgbClr val="FF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 0</a:t>
              </a:r>
              <a:r>
                <a:rPr lang="en-US" sz="2800" b="1" dirty="0">
                  <a:solidFill>
                    <a:srgbClr val="FF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C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9922DCB-9DFB-42D3-B9BA-F65F40B7F98F}"/>
              </a:ext>
            </a:extLst>
          </p:cNvPr>
          <p:cNvSpPr txBox="1"/>
          <p:nvPr/>
        </p:nvSpPr>
        <p:spPr>
          <a:xfrm>
            <a:off x="0" y="20735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Field trial: </a:t>
            </a:r>
            <a:r>
              <a:rPr lang="en-US" sz="4400" b="1" i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Temperature performance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249614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81424B-2870-4395-8D94-FC36BD0E9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51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61EA7A-5510-4D06-8460-C109FC0B0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08" y="1878268"/>
            <a:ext cx="5838050" cy="310146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2D635A2-0C6E-4071-B0FB-2BA0C7643ED8}"/>
              </a:ext>
            </a:extLst>
          </p:cNvPr>
          <p:cNvGrpSpPr>
            <a:grpSpLocks noChangeAspect="1"/>
          </p:cNvGrpSpPr>
          <p:nvPr/>
        </p:nvGrpSpPr>
        <p:grpSpPr>
          <a:xfrm>
            <a:off x="6096000" y="1871766"/>
            <a:ext cx="5828129" cy="3101464"/>
            <a:chOff x="1319048" y="1272199"/>
            <a:chExt cx="9553903" cy="508415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D7A6E38-D974-4E27-9763-C45481B0A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9048" y="1272199"/>
              <a:ext cx="9553903" cy="5084151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B152A5A-4374-436D-8722-D496E7C84028}"/>
                </a:ext>
              </a:extLst>
            </p:cNvPr>
            <p:cNvCxnSpPr>
              <a:cxnSpLocks/>
            </p:cNvCxnSpPr>
            <p:nvPr/>
          </p:nvCxnSpPr>
          <p:spPr>
            <a:xfrm>
              <a:off x="3751868" y="2856322"/>
              <a:ext cx="0" cy="2382624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49F131D-6853-4DA8-8819-8B3ADDD2BA5D}"/>
                </a:ext>
              </a:extLst>
            </p:cNvPr>
            <p:cNvCxnSpPr>
              <a:cxnSpLocks/>
            </p:cNvCxnSpPr>
            <p:nvPr/>
          </p:nvCxnSpPr>
          <p:spPr>
            <a:xfrm>
              <a:off x="3431357" y="2856322"/>
              <a:ext cx="2410119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ADF8ADA-9E78-4671-8D63-00A9188D5BD4}"/>
                </a:ext>
              </a:extLst>
            </p:cNvPr>
            <p:cNvCxnSpPr>
              <a:cxnSpLocks/>
            </p:cNvCxnSpPr>
            <p:nvPr/>
          </p:nvCxnSpPr>
          <p:spPr>
            <a:xfrm>
              <a:off x="7395536" y="2751307"/>
              <a:ext cx="0" cy="233067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3DD48D3-B822-4ACA-8AA7-5AF8651ACFE5}"/>
                </a:ext>
              </a:extLst>
            </p:cNvPr>
            <p:cNvCxnSpPr>
              <a:cxnSpLocks/>
            </p:cNvCxnSpPr>
            <p:nvPr/>
          </p:nvCxnSpPr>
          <p:spPr>
            <a:xfrm>
              <a:off x="7043853" y="2751307"/>
              <a:ext cx="2410119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2608053-CFF0-4C73-8E93-C2FCECE19EC6}"/>
              </a:ext>
            </a:extLst>
          </p:cNvPr>
          <p:cNvSpPr txBox="1"/>
          <p:nvPr/>
        </p:nvSpPr>
        <p:spPr>
          <a:xfrm>
            <a:off x="0" y="20735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Field trial of </a:t>
            </a:r>
            <a:r>
              <a:rPr lang="en-US" sz="4400" b="1" dirty="0" err="1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Aquilo</a:t>
            </a:r>
            <a:endParaRPr lang="en-US" sz="3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9CD946-8B93-401B-8D5A-E1821EE0660A}"/>
              </a:ext>
            </a:extLst>
          </p:cNvPr>
          <p:cNvSpPr txBox="1"/>
          <p:nvPr/>
        </p:nvSpPr>
        <p:spPr>
          <a:xfrm>
            <a:off x="7547253" y="2949064"/>
            <a:ext cx="11528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~4.6</a:t>
            </a:r>
            <a:r>
              <a:rPr lang="en-US" sz="2200" b="1" baseline="30000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0</a:t>
            </a:r>
            <a:r>
              <a:rPr lang="en-US" sz="22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E28600-FB66-4386-8045-4A5C3CC90EE9}"/>
              </a:ext>
            </a:extLst>
          </p:cNvPr>
          <p:cNvSpPr txBox="1"/>
          <p:nvPr/>
        </p:nvSpPr>
        <p:spPr>
          <a:xfrm>
            <a:off x="9746957" y="2751048"/>
            <a:ext cx="11528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~4.2</a:t>
            </a:r>
            <a:r>
              <a:rPr lang="en-US" sz="2200" b="1" baseline="30000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0</a:t>
            </a:r>
            <a:r>
              <a:rPr lang="en-US" sz="22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1426579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7" name="Rectangle 5"/>
          <p:cNvSpPr>
            <a:spLocks noChangeArrowheads="1"/>
          </p:cNvSpPr>
          <p:nvPr/>
        </p:nvSpPr>
        <p:spPr bwMode="auto">
          <a:xfrm>
            <a:off x="1524009" y="74789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43FDE0-35ED-4676-B8F0-F53FA0C7AE7A}"/>
              </a:ext>
            </a:extLst>
          </p:cNvPr>
          <p:cNvSpPr txBox="1"/>
          <p:nvPr/>
        </p:nvSpPr>
        <p:spPr>
          <a:xfrm>
            <a:off x="753978" y="1273411"/>
            <a:ext cx="10684041" cy="5447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294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Problem and challenges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79D9FB-B150-47F0-8898-53DDBDEA1697}"/>
              </a:ext>
            </a:extLst>
          </p:cNvPr>
          <p:cNvSpPr/>
          <p:nvPr/>
        </p:nvSpPr>
        <p:spPr>
          <a:xfrm>
            <a:off x="1606978" y="2705656"/>
            <a:ext cx="928341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altLang="zh-CN" sz="2600" dirty="0">
              <a:effectLst>
                <a:outerShdw blurRad="38100" dist="38100" dir="2700000" algn="tl">
                  <a:srgbClr val="C0C0C0"/>
                </a:outerShdw>
              </a:effectLst>
              <a:latin typeface="Microsoft JhengHei" panose="020B0604030504040204" pitchFamily="34" charset="-120"/>
              <a:ea typeface="Microsoft JhengHei" panose="020B0604030504040204" pitchFamily="34" charset="-120"/>
              <a:cs typeface="Arial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24536-6196-4076-B5A9-5A5C2E05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92731-1A77-4A08-A9B1-47B66318CF41}" type="slidenum">
              <a:rPr lang="en-US" smtClean="0"/>
              <a:t>52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A4E361-5C65-41CD-A9A4-EF4AA29DBD6B}"/>
              </a:ext>
            </a:extLst>
          </p:cNvPr>
          <p:cNvSpPr txBox="1"/>
          <p:nvPr/>
        </p:nvSpPr>
        <p:spPr>
          <a:xfrm>
            <a:off x="0" y="160877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Summary and Conclusions</a:t>
            </a:r>
            <a:endParaRPr lang="en-US" sz="4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DE09F7-EE7D-48FB-A287-35CAD24F0ED4}"/>
              </a:ext>
            </a:extLst>
          </p:cNvPr>
          <p:cNvSpPr txBox="1"/>
          <p:nvPr/>
        </p:nvSpPr>
        <p:spPr>
          <a:xfrm>
            <a:off x="886691" y="2057317"/>
            <a:ext cx="104671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Device overheating in </a:t>
            </a:r>
            <a:r>
              <a:rPr lang="en-US" sz="24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mmWave</a:t>
            </a: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poses health hazards and cause poor network performance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Design is challenging – </a:t>
            </a:r>
            <a:r>
              <a:rPr lang="en-US" sz="2400" b="1" i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unreliable network connectivity </a:t>
            </a:r>
            <a:r>
              <a:rPr 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and </a:t>
            </a:r>
            <a:r>
              <a:rPr lang="en-US" sz="2400" b="1" i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non-deterministic temperature model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7D08CB4-2577-4B2B-8A38-DE89AD91087D}"/>
              </a:ext>
            </a:extLst>
          </p:cNvPr>
          <p:cNvGrpSpPr/>
          <p:nvPr/>
        </p:nvGrpSpPr>
        <p:grpSpPr>
          <a:xfrm>
            <a:off x="753977" y="3835254"/>
            <a:ext cx="10684041" cy="2722898"/>
            <a:chOff x="753978" y="3394311"/>
            <a:chExt cx="10684041" cy="272289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59C67B0-D1E6-4715-B12C-CF677ABD9935}"/>
                </a:ext>
              </a:extLst>
            </p:cNvPr>
            <p:cNvSpPr txBox="1"/>
            <p:nvPr/>
          </p:nvSpPr>
          <p:spPr>
            <a:xfrm>
              <a:off x="753978" y="3394311"/>
              <a:ext cx="10684041" cy="544765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r>
                <a:rPr lang="en-US" sz="2940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   </a:t>
              </a:r>
              <a:r>
                <a:rPr lang="en-US" sz="2940" dirty="0" err="1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Aquilo</a:t>
              </a:r>
              <a:r>
                <a:rPr lang="en-US" sz="2940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 Summary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A10E830-9292-4948-B881-6B67958BF303}"/>
                </a:ext>
              </a:extLst>
            </p:cNvPr>
            <p:cNvSpPr txBox="1"/>
            <p:nvPr/>
          </p:nvSpPr>
          <p:spPr>
            <a:xfrm>
              <a:off x="886690" y="4178217"/>
              <a:ext cx="10321637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Thermal characterization of </a:t>
              </a:r>
              <a:r>
                <a:rPr lang="en-US" sz="2400" b="1" dirty="0" err="1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mmWave</a:t>
              </a:r>
              <a:r>
                <a:rPr lang="en-US" sz="24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 network: </a:t>
              </a:r>
              <a:r>
                <a:rPr lang="en-US" sz="2400" b="1" i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first-of-its-kind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b="1" i="1" dirty="0" err="1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Aquilo</a:t>
              </a:r>
              <a:r>
                <a:rPr lang="en-US" sz="2400" b="1" i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: </a:t>
              </a:r>
              <a:r>
                <a:rPr lang="en-US" sz="24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A scheduler for multi-antenna devices based on temperature-awareness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b="1" i="1" dirty="0" err="1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Aquilo</a:t>
              </a:r>
              <a:r>
                <a:rPr lang="en-US" sz="2400" b="1" i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 </a:t>
              </a:r>
              <a:r>
                <a:rPr lang="en-US" sz="24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achieves chip temperature within </a:t>
              </a:r>
              <a:r>
                <a:rPr lang="en-US" sz="2400" b="1" dirty="0">
                  <a:solidFill>
                    <a:srgbClr val="FF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1</a:t>
              </a:r>
              <a:r>
                <a:rPr lang="en-US" sz="2400" b="1" baseline="30000" dirty="0">
                  <a:solidFill>
                    <a:srgbClr val="FF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0</a:t>
              </a:r>
              <a:r>
                <a:rPr lang="en-US" sz="2400" b="1" dirty="0">
                  <a:solidFill>
                    <a:srgbClr val="FF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C of best temperature </a:t>
              </a:r>
              <a:r>
                <a:rPr lang="en-US" sz="24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case while </a:t>
              </a:r>
              <a:r>
                <a:rPr lang="en-US" sz="2400" b="1" dirty="0">
                  <a:solidFill>
                    <a:srgbClr val="FF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sacrificing only 10% throughput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0710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B16AF-27A4-44CC-B35B-584B6F135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560" y="523081"/>
            <a:ext cx="11358880" cy="5811838"/>
          </a:xfrm>
        </p:spPr>
        <p:txBody>
          <a:bodyPr/>
          <a:lstStyle/>
          <a:p>
            <a:pPr marL="0" indent="0" algn="ctr">
              <a:buNone/>
            </a:pPr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sz="4200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 Case for Temperature-Aware Scheduler for Millimeter-Wave Devices and Networks</a:t>
            </a:r>
          </a:p>
          <a:p>
            <a:pPr marL="0" indent="0" algn="ctr">
              <a:buNone/>
            </a:pPr>
            <a:endParaRPr lang="en-US" sz="2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algn="ctr">
              <a:buNone/>
            </a:pPr>
            <a:r>
              <a:rPr lang="en-US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Moh</a:t>
            </a:r>
            <a:r>
              <a:rPr 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Sabbir Saadat</a:t>
            </a:r>
            <a:r>
              <a:rPr 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,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Sanjib Sur, Srihari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Nelakuditi</a:t>
            </a:r>
            <a:endParaRPr lang="en-US" dirty="0">
              <a:solidFill>
                <a:schemeClr val="bg2">
                  <a:lumMod val="25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algn="ctr">
              <a:buNone/>
            </a:pPr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  <a:hlinkClick r:id="rId4"/>
              </a:rPr>
              <a:t>cse.sc.edu/~msaadat/</a:t>
            </a:r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</a:p>
          <a:p>
            <a:pPr marL="0" indent="0" algn="ctr">
              <a:buNone/>
            </a:pPr>
            <a:r>
              <a:rPr 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University of South Carolina</a:t>
            </a:r>
          </a:p>
          <a:p>
            <a:pPr marL="0" indent="0" algn="ctr">
              <a:buNone/>
            </a:pPr>
            <a:endParaRPr lang="en-US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endParaRPr lang="en-US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endParaRPr lang="en-US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8041CAA-2D26-4D5D-9862-BB73738F23A5}"/>
              </a:ext>
            </a:extLst>
          </p:cNvPr>
          <p:cNvGrpSpPr/>
          <p:nvPr/>
        </p:nvGrpSpPr>
        <p:grpSpPr>
          <a:xfrm>
            <a:off x="135704" y="5031131"/>
            <a:ext cx="4090099" cy="1309157"/>
            <a:chOff x="480906" y="4875966"/>
            <a:chExt cx="4090099" cy="1309157"/>
          </a:xfrm>
        </p:grpSpPr>
        <p:graphicFrame>
          <p:nvGraphicFramePr>
            <p:cNvPr id="5" name="Object 4">
              <a:extLst>
                <a:ext uri="{FF2B5EF4-FFF2-40B4-BE49-F238E27FC236}">
                  <a16:creationId xmlns:a16="http://schemas.microsoft.com/office/drawing/2014/main" id="{27EE3A56-B33C-4DB7-AE57-CD53EE10C07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0906" y="4875966"/>
            <a:ext cx="1285495" cy="13091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04" name="Acrobat Document" r:id="rId5" imgW="2069737" imgH="2108108" progId="AcroExch.Document.DC">
                    <p:embed/>
                  </p:oleObj>
                </mc:Choice>
                <mc:Fallback>
                  <p:oleObj name="Acrobat Document" r:id="rId5" imgW="2069737" imgH="2108108" progId="AcroExch.Document.DC">
                    <p:embed/>
                    <p:pic>
                      <p:nvPicPr>
                        <p:cNvPr id="5" name="Object 4">
                          <a:extLst>
                            <a:ext uri="{FF2B5EF4-FFF2-40B4-BE49-F238E27FC236}">
                              <a16:creationId xmlns:a16="http://schemas.microsoft.com/office/drawing/2014/main" id="{27EE3A56-B33C-4DB7-AE57-CD53EE10C07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80906" y="4875966"/>
                          <a:ext cx="1285495" cy="130915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5">
              <a:extLst>
                <a:ext uri="{FF2B5EF4-FFF2-40B4-BE49-F238E27FC236}">
                  <a16:creationId xmlns:a16="http://schemas.microsoft.com/office/drawing/2014/main" id="{E426726F-46E8-4BBA-98CA-2C0014B9CAF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66401" y="4949140"/>
            <a:ext cx="2804604" cy="11628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05" name="Acrobat Document" r:id="rId7" imgW="5651448" imgH="2342942" progId="AcroExch.Document.DC">
                    <p:embed/>
                  </p:oleObj>
                </mc:Choice>
                <mc:Fallback>
                  <p:oleObj name="Acrobat Document" r:id="rId7" imgW="5651448" imgH="2342942" progId="AcroExch.Document.DC">
                    <p:embed/>
                    <p:pic>
                      <p:nvPicPr>
                        <p:cNvPr id="6" name="Object 5">
                          <a:extLst>
                            <a:ext uri="{FF2B5EF4-FFF2-40B4-BE49-F238E27FC236}">
                              <a16:creationId xmlns:a16="http://schemas.microsoft.com/office/drawing/2014/main" id="{E426726F-46E8-4BBA-98CA-2C0014B9CAF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766401" y="4949140"/>
                          <a:ext cx="2804604" cy="116280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F4A5557-F5F0-4EA5-81B6-2F1B8E981DEB}"/>
              </a:ext>
            </a:extLst>
          </p:cNvPr>
          <p:cNvGrpSpPr/>
          <p:nvPr/>
        </p:nvGrpSpPr>
        <p:grpSpPr>
          <a:xfrm>
            <a:off x="4202515" y="4916805"/>
            <a:ext cx="4897551" cy="1804670"/>
            <a:chOff x="6888480" y="4984137"/>
            <a:chExt cx="4897551" cy="173733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01D7C5-A0E6-4326-B1EB-26A7B9F064D3}"/>
                </a:ext>
              </a:extLst>
            </p:cNvPr>
            <p:cNvSpPr txBox="1"/>
            <p:nvPr/>
          </p:nvSpPr>
          <p:spPr>
            <a:xfrm>
              <a:off x="6888480" y="6198255"/>
              <a:ext cx="48975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i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The 28</a:t>
              </a:r>
              <a:r>
                <a:rPr lang="en-US" sz="1400" b="1" i="1" baseline="30000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th</a:t>
              </a:r>
              <a:r>
                <a:rPr lang="en-US" sz="1400" b="1" i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 IEEE International Conference on Network Protocols (IEEE ICNP 2020), </a:t>
              </a:r>
              <a:r>
                <a:rPr lang="en-US" sz="1200" dirty="0">
                  <a:latin typeface="Microsoft JhengHei" panose="020B0604030504040204" pitchFamily="34" charset="-120"/>
                  <a:ea typeface="Microsoft JhengHei" panose="020B0604030504040204" pitchFamily="34" charset="-120"/>
                  <a:cs typeface="Times New Roman" panose="02020603050405020304" pitchFamily="18" charset="0"/>
                </a:rPr>
                <a:t>Madrid, Spain, 2020</a:t>
              </a:r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03C76724-BB70-459B-83CF-A0308546F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865382" y="4984137"/>
              <a:ext cx="1146516" cy="1214118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62CFE41-805E-456B-9651-1F1C90661DE7}"/>
              </a:ext>
            </a:extLst>
          </p:cNvPr>
          <p:cNvGrpSpPr/>
          <p:nvPr/>
        </p:nvGrpSpPr>
        <p:grpSpPr>
          <a:xfrm>
            <a:off x="9175316" y="4750948"/>
            <a:ext cx="2880980" cy="1869521"/>
            <a:chOff x="9187152" y="4851954"/>
            <a:chExt cx="2880980" cy="1869521"/>
          </a:xfrm>
        </p:grpSpPr>
        <p:pic>
          <p:nvPicPr>
            <p:cNvPr id="11" name="Picture 7" descr="The National Science Foundation (NSF) will not tolerate harassment at  grantee institutions | NSF - National Science Foundation">
              <a:extLst>
                <a:ext uri="{FF2B5EF4-FFF2-40B4-BE49-F238E27FC236}">
                  <a16:creationId xmlns:a16="http://schemas.microsoft.com/office/drawing/2014/main" id="{CCD88D17-CA9C-4625-8455-F53BCCF289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1265" y="4851954"/>
              <a:ext cx="2212753" cy="13908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0357882-57B8-4764-A779-5E20A25E56C2}"/>
                </a:ext>
              </a:extLst>
            </p:cNvPr>
            <p:cNvSpPr txBox="1"/>
            <p:nvPr/>
          </p:nvSpPr>
          <p:spPr>
            <a:xfrm>
              <a:off x="9187152" y="6198255"/>
              <a:ext cx="28809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Microsoft JhengHei" panose="020B0604030504040204" pitchFamily="34" charset="-120"/>
                  <a:ea typeface="Microsoft JhengHei" panose="020B0604030504040204" pitchFamily="34" charset="-120"/>
                  <a:cs typeface="Times New Roman" panose="02020603050405020304" pitchFamily="18" charset="0"/>
                </a:rPr>
                <a:t>Our work is sponsored by NSF, </a:t>
              </a:r>
            </a:p>
            <a:p>
              <a:r>
                <a:rPr lang="en-US" sz="1400" b="1" dirty="0">
                  <a:latin typeface="Microsoft JhengHei" panose="020B0604030504040204" pitchFamily="34" charset="-120"/>
                  <a:ea typeface="Microsoft JhengHei" panose="020B0604030504040204" pitchFamily="34" charset="-120"/>
                  <a:cs typeface="Times New Roman" panose="02020603050405020304" pitchFamily="18" charset="0"/>
                </a:rPr>
                <a:t>under grant no.: </a:t>
              </a:r>
              <a:r>
                <a:rPr lang="en-US" sz="14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CNS-1910853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23348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9.7|9.5|8.7|1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9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19.4|22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|4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5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3.5|20.8|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16.1|4.9|12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16.1|4.9|12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2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1.785"/>
  <p:tag name="ISPRING_SLIDE_ID_2" val="{ECE69643-7EA0-41C5-B4CC-69067597645C}"/>
  <p:tag name="TIMING" val="|17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3|8.9|9.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7|4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6.9|5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4.7|4.1|6.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6.1|16.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.601"/>
  <p:tag name="ISPRING_SLIDE_ID_2" val="{8F2D6F88-5192-4F11-8466-6DECC22A1D42}"/>
  <p:tag name="TIMING" val="|8.7|21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5979</TotalTime>
  <Words>1323</Words>
  <Application>Microsoft Office PowerPoint</Application>
  <PresentationFormat>Widescreen</PresentationFormat>
  <Paragraphs>431</Paragraphs>
  <Slides>53</Slides>
  <Notes>49</Notes>
  <HiddenSlides>0</HiddenSlides>
  <MMClips>1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66" baseType="lpstr">
      <vt:lpstr>Microsoft JhengHei</vt:lpstr>
      <vt:lpstr>Arial</vt:lpstr>
      <vt:lpstr>Calibri</vt:lpstr>
      <vt:lpstr>Calibri Light</vt:lpstr>
      <vt:lpstr>Cambria</vt:lpstr>
      <vt:lpstr>Cambria Math</vt:lpstr>
      <vt:lpstr>Courier New</vt:lpstr>
      <vt:lpstr>HP Simplified</vt:lpstr>
      <vt:lpstr>Times New Roman</vt:lpstr>
      <vt:lpstr>Wingdings</vt:lpstr>
      <vt:lpstr>Office Theme</vt:lpstr>
      <vt:lpstr>Acrobat Document</vt:lpstr>
      <vt:lpstr>PDF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Sabbir Saadat</dc:creator>
  <cp:lastModifiedBy>Sabbir Saadat</cp:lastModifiedBy>
  <cp:revision>870</cp:revision>
  <dcterms:created xsi:type="dcterms:W3CDTF">2020-09-23T13:47:52Z</dcterms:created>
  <dcterms:modified xsi:type="dcterms:W3CDTF">2020-10-20T02:25:52Z</dcterms:modified>
</cp:coreProperties>
</file>