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256" r:id="rId2"/>
    <p:sldId id="378" r:id="rId3"/>
    <p:sldId id="411" r:id="rId4"/>
    <p:sldId id="422" r:id="rId5"/>
    <p:sldId id="423" r:id="rId6"/>
    <p:sldId id="410" r:id="rId7"/>
    <p:sldId id="426" r:id="rId8"/>
    <p:sldId id="429" r:id="rId9"/>
    <p:sldId id="430" r:id="rId10"/>
    <p:sldId id="431" r:id="rId11"/>
    <p:sldId id="413" r:id="rId12"/>
    <p:sldId id="414" r:id="rId13"/>
    <p:sldId id="417" r:id="rId14"/>
    <p:sldId id="419" r:id="rId15"/>
    <p:sldId id="424" r:id="rId16"/>
    <p:sldId id="425" r:id="rId17"/>
    <p:sldId id="432" r:id="rId18"/>
    <p:sldId id="420" r:id="rId19"/>
    <p:sldId id="421" r:id="rId20"/>
    <p:sldId id="427" r:id="rId21"/>
    <p:sldId id="428" r:id="rId22"/>
    <p:sldId id="407" r:id="rId23"/>
    <p:sldId id="377" r:id="rId24"/>
  </p:sldIdLst>
  <p:sldSz cx="9144000" cy="6858000" type="screen4x3"/>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1">
          <p15:clr>
            <a:srgbClr val="A4A3A4"/>
          </p15:clr>
        </p15:guide>
        <p15:guide id="2" pos="30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61" autoAdjust="0"/>
    <p:restoredTop sz="75484" autoAdjust="0"/>
  </p:normalViewPr>
  <p:slideViewPr>
    <p:cSldViewPr snapToGrid="0" snapToObjects="1" showGuides="1">
      <p:cViewPr varScale="1">
        <p:scale>
          <a:sx n="55" d="100"/>
          <a:sy n="55" d="100"/>
        </p:scale>
        <p:origin x="2211" y="58"/>
      </p:cViewPr>
      <p:guideLst>
        <p:guide orient="horz" pos="2181"/>
        <p:guide pos="3093"/>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FAD765E8-4F5D-B040-825D-7F2750375463}" type="datetimeFigureOut">
              <a:rPr lang="en-US" smtClean="0"/>
              <a:pPr/>
              <a:t>10/15/2020</a:t>
            </a:fld>
            <a:endParaRPr lang="en-US"/>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ABB92BD9-974B-FE46-92C0-DF4B962A27DC}" type="slidenum">
              <a:rPr lang="en-US" smtClean="0"/>
              <a:pPr/>
              <a:t>‹#›</a:t>
            </a:fld>
            <a:endParaRPr lang="en-US"/>
          </a:p>
        </p:txBody>
      </p:sp>
    </p:spTree>
    <p:extLst>
      <p:ext uri="{BB962C8B-B14F-4D97-AF65-F5344CB8AC3E}">
        <p14:creationId xmlns:p14="http://schemas.microsoft.com/office/powerpoint/2010/main" val="5884027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8CB17CC5-637C-1240-8265-3A159E44F0D0}" type="datetimeFigureOut">
              <a:rPr lang="en-US" smtClean="0"/>
              <a:pPr/>
              <a:t>10/14/2020</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21B9F067-C560-3B48-A0EB-49DAD41C1EC2}" type="slidenum">
              <a:rPr lang="en-US" smtClean="0"/>
              <a:pPr/>
              <a:t>‹#›</a:t>
            </a:fld>
            <a:endParaRPr lang="en-US"/>
          </a:p>
        </p:txBody>
      </p:sp>
    </p:spTree>
    <p:extLst>
      <p:ext uri="{BB962C8B-B14F-4D97-AF65-F5344CB8AC3E}">
        <p14:creationId xmlns:p14="http://schemas.microsoft.com/office/powerpoint/2010/main" val="104623371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1B9F067-C560-3B48-A0EB-49DAD41C1EC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229" indent="-231229">
              <a:buAutoNum type="arabicParenR"/>
            </a:pPr>
            <a:r>
              <a:rPr lang="en-US" dirty="0" err="1"/>
              <a:t>mmwave</a:t>
            </a:r>
            <a:r>
              <a:rPr lang="en-US" dirty="0"/>
              <a:t> communication is one of the essential components of next generation wireless networks </a:t>
            </a:r>
          </a:p>
          <a:p>
            <a:pPr marL="231229" indent="-231229" defTabSz="462458">
              <a:buFontTx/>
              <a:buAutoNum type="arabicParenR"/>
              <a:defRPr/>
            </a:pPr>
            <a:r>
              <a:rPr lang="en-US" dirty="0" err="1">
                <a:cs typeface="Times New Roman" panose="02020603050405020304" pitchFamily="18" charset="0"/>
              </a:rPr>
              <a:t>Mmwave</a:t>
            </a:r>
            <a:r>
              <a:rPr lang="en-US" dirty="0">
                <a:cs typeface="Times New Roman" panose="02020603050405020304" pitchFamily="18" charset="0"/>
              </a:rPr>
              <a:t> usually operates in the range of 25GhZ to 300Ghz and the conventional omni-direction wireless communication</a:t>
            </a:r>
          </a:p>
          <a:p>
            <a:pPr defTabSz="462458">
              <a:defRPr/>
            </a:pPr>
            <a:r>
              <a:rPr lang="en-US" dirty="0">
                <a:cs typeface="Times New Roman" panose="02020603050405020304" pitchFamily="18" charset="0"/>
              </a:rPr>
              <a:t>      suffer high path loss, high noise power and susceptibility to blockages.</a:t>
            </a:r>
          </a:p>
          <a:p>
            <a:pPr marL="231229" indent="-231229" defTabSz="462458">
              <a:buFontTx/>
              <a:buAutoNum type="arabicParenR" startAt="3"/>
              <a:defRPr/>
            </a:pPr>
            <a:r>
              <a:rPr lang="en-US" dirty="0">
                <a:cs typeface="Times New Roman" panose="02020603050405020304" pitchFamily="18" charset="0"/>
              </a:rPr>
              <a:t>To combat these shorting comings, </a:t>
            </a:r>
            <a:r>
              <a:rPr lang="en-US" dirty="0" err="1">
                <a:cs typeface="Times New Roman" panose="02020603050405020304" pitchFamily="18" charset="0"/>
              </a:rPr>
              <a:t>mmwave</a:t>
            </a:r>
            <a:r>
              <a:rPr lang="en-US" dirty="0">
                <a:cs typeface="Times New Roman" panose="02020603050405020304" pitchFamily="18" charset="0"/>
              </a:rPr>
              <a:t> adapts directional beams for communication</a:t>
            </a:r>
          </a:p>
          <a:p>
            <a:pPr marL="231229" indent="-231229" defTabSz="462458">
              <a:buFontTx/>
              <a:buAutoNum type="arabicParenR" startAt="3"/>
              <a:defRPr/>
            </a:pPr>
            <a:r>
              <a:rPr lang="en-US" dirty="0">
                <a:cs typeface="Times New Roman" panose="02020603050405020304" pitchFamily="18" charset="0"/>
              </a:rPr>
              <a:t>With use of directional beams, Clients need beam training  to select an optimal beam.</a:t>
            </a:r>
          </a:p>
          <a:p>
            <a:pPr marL="231229" indent="-231229" defTabSz="462458">
              <a:buFontTx/>
              <a:buAutoNum type="arabicParenR" startAt="3"/>
              <a:defRPr/>
            </a:pPr>
            <a:r>
              <a:rPr lang="en-US" dirty="0">
                <a:cs typeface="Times New Roman" panose="02020603050405020304" pitchFamily="18" charset="0"/>
              </a:rPr>
              <a:t>When multiple clients train their beam </a:t>
            </a:r>
            <a:r>
              <a:rPr lang="en-US" dirty="0" err="1">
                <a:cs typeface="Times New Roman" panose="02020603050405020304" pitchFamily="18" charset="0"/>
              </a:rPr>
              <a:t>simulatnesously</a:t>
            </a:r>
            <a:r>
              <a:rPr lang="en-US" dirty="0">
                <a:cs typeface="Times New Roman" panose="02020603050405020304" pitchFamily="18" charset="0"/>
              </a:rPr>
              <a:t> during an IA</a:t>
            </a:r>
          </a:p>
          <a:p>
            <a:pPr marL="231229" indent="-231229" defTabSz="462458">
              <a:buFontTx/>
              <a:buAutoNum type="arabicParenR" startAt="3"/>
              <a:defRPr/>
            </a:pPr>
            <a:r>
              <a:rPr lang="en-US" dirty="0">
                <a:cs typeface="Times New Roman" panose="02020603050405020304" pitchFamily="18" charset="0"/>
              </a:rPr>
              <a:t>Near clients power dominate the far clients resulting in an unfair Initial Access.</a:t>
            </a:r>
          </a:p>
          <a:p>
            <a:pPr marL="231229" indent="-231229" defTabSz="462458">
              <a:buFontTx/>
              <a:buAutoNum type="arabicParenR" startAt="3"/>
              <a:defRPr/>
            </a:pPr>
            <a:endParaRPr lang="en-US" dirty="0">
              <a:cs typeface="Times New Roman" panose="02020603050405020304" pitchFamily="18" charset="0"/>
            </a:endParaRPr>
          </a:p>
          <a:p>
            <a:pPr marL="231229" indent="-231229">
              <a:buAutoNum type="arabicParenR"/>
            </a:pPr>
            <a:endParaRPr lang="en-US" dirty="0"/>
          </a:p>
        </p:txBody>
      </p:sp>
      <p:sp>
        <p:nvSpPr>
          <p:cNvPr id="4" name="Slide Number Placeholder 3"/>
          <p:cNvSpPr>
            <a:spLocks noGrp="1"/>
          </p:cNvSpPr>
          <p:nvPr>
            <p:ph type="sldNum" sz="quarter" idx="10"/>
          </p:nvPr>
        </p:nvSpPr>
        <p:spPr/>
        <p:txBody>
          <a:bodyPr/>
          <a:lstStyle/>
          <a:p>
            <a:fld id="{21B9F067-C560-3B48-A0EB-49DAD41C1EC2}" type="slidenum">
              <a:rPr lang="en-US" smtClean="0"/>
              <a:pPr/>
              <a:t>2</a:t>
            </a:fld>
            <a:endParaRPr lang="en-US"/>
          </a:p>
        </p:txBody>
      </p:sp>
    </p:spTree>
    <p:extLst>
      <p:ext uri="{BB962C8B-B14F-4D97-AF65-F5344CB8AC3E}">
        <p14:creationId xmlns:p14="http://schemas.microsoft.com/office/powerpoint/2010/main" val="3083407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229" indent="-231229">
              <a:buAutoNum type="arabicParenR"/>
            </a:pPr>
            <a:r>
              <a:rPr lang="en-US" dirty="0"/>
              <a:t>Existing standards such as IEEE 802.11 ad/ay perform Beam Training procedure during the IA.</a:t>
            </a:r>
          </a:p>
          <a:p>
            <a:pPr marL="231229" indent="-231229">
              <a:buAutoNum type="arabicParenR"/>
            </a:pPr>
            <a:r>
              <a:rPr lang="en-US" dirty="0"/>
              <a:t>Directional beams are bound to a sector, and the TX needs to perform 360 sweep to cover all the direction</a:t>
            </a:r>
          </a:p>
          <a:p>
            <a:pPr marL="231229" indent="-231229">
              <a:buAutoNum type="arabicParenR"/>
            </a:pPr>
            <a:r>
              <a:rPr lang="en-US" dirty="0"/>
              <a:t>During IA, AP sequentially sends SSW frames across its sectors and client records the signal strength of the received beam.</a:t>
            </a:r>
          </a:p>
          <a:p>
            <a:pPr marL="231229" indent="-231229">
              <a:buAutoNum type="arabicParenR"/>
            </a:pPr>
            <a:r>
              <a:rPr lang="en-US" dirty="0"/>
              <a:t>After AP beam training, clients perform their SSW training at a random training slot.</a:t>
            </a:r>
          </a:p>
          <a:p>
            <a:pPr marL="231229" indent="-231229">
              <a:buAutoNum type="arabicParenR"/>
            </a:pPr>
            <a:r>
              <a:rPr lang="en-US" dirty="0"/>
              <a:t>Since clients pick a random slot to train their beams they can result performing training in the same slot.</a:t>
            </a:r>
          </a:p>
          <a:p>
            <a:pPr marL="231229" indent="-231229">
              <a:buAutoNum type="arabicParenR"/>
            </a:pPr>
            <a:r>
              <a:rPr lang="en-US" dirty="0"/>
              <a:t>Nearer clients end up being deaf to the far clients and result in an unfair initial access</a:t>
            </a:r>
          </a:p>
          <a:p>
            <a:pPr marL="231229" indent="-231229">
              <a:buAutoNum type="arabicParenR"/>
            </a:pPr>
            <a:endParaRPr lang="en-US" dirty="0"/>
          </a:p>
          <a:p>
            <a:pPr marL="231229" indent="-231229">
              <a:buAutoNum type="arabicParenR"/>
            </a:pPr>
            <a:endParaRPr lang="en-US" dirty="0"/>
          </a:p>
          <a:p>
            <a:pPr marL="231229" indent="-231229">
              <a:buAutoNum type="arabicParenR"/>
            </a:pPr>
            <a:endParaRPr lang="en-US" dirty="0"/>
          </a:p>
          <a:p>
            <a:pPr marL="231229" indent="-231229">
              <a:buAutoNum type="arabicParenR"/>
            </a:pPr>
            <a:endParaRPr lang="en-US" dirty="0"/>
          </a:p>
          <a:p>
            <a:pPr marL="231229" indent="-231229">
              <a:buAutoNum type="arabicParenR"/>
            </a:pPr>
            <a:endParaRPr lang="en-US" dirty="0"/>
          </a:p>
          <a:p>
            <a:pPr marL="231229" indent="-231229">
              <a:buAutoNum type="arabicParenR"/>
            </a:pPr>
            <a:endParaRPr lang="en-US" dirty="0"/>
          </a:p>
        </p:txBody>
      </p:sp>
      <p:sp>
        <p:nvSpPr>
          <p:cNvPr id="4" name="Slide Number Placeholder 3"/>
          <p:cNvSpPr>
            <a:spLocks noGrp="1"/>
          </p:cNvSpPr>
          <p:nvPr>
            <p:ph type="sldNum" sz="quarter" idx="10"/>
          </p:nvPr>
        </p:nvSpPr>
        <p:spPr/>
        <p:txBody>
          <a:bodyPr/>
          <a:lstStyle/>
          <a:p>
            <a:fld id="{21B9F067-C560-3B48-A0EB-49DAD41C1EC2}" type="slidenum">
              <a:rPr lang="en-US" smtClean="0"/>
              <a:pPr/>
              <a:t>3</a:t>
            </a:fld>
            <a:endParaRPr lang="en-US"/>
          </a:p>
        </p:txBody>
      </p:sp>
    </p:spTree>
    <p:extLst>
      <p:ext uri="{BB962C8B-B14F-4D97-AF65-F5344CB8AC3E}">
        <p14:creationId xmlns:p14="http://schemas.microsoft.com/office/powerpoint/2010/main" val="1169322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229" indent="-231229">
              <a:buAutoNum type="arabicParenR"/>
            </a:pPr>
            <a:r>
              <a:rPr lang="en-US" dirty="0"/>
              <a:t>IEEE 802.11 ad/ay defines a Beacon Interval (BI), which is split into two </a:t>
            </a:r>
          </a:p>
          <a:p>
            <a:pPr marL="231229" indent="-231229">
              <a:buAutoNum type="arabicParenR"/>
            </a:pPr>
            <a:r>
              <a:rPr lang="en-US" dirty="0"/>
              <a:t>Beacon Header Interval and Data Transmission Interval</a:t>
            </a:r>
          </a:p>
          <a:p>
            <a:pPr marL="231229" indent="-231229">
              <a:buAutoNum type="arabicParenR"/>
            </a:pPr>
            <a:r>
              <a:rPr lang="en-US" dirty="0"/>
              <a:t>During BHI, AP discovery, beam training, control and management information are exchanged.</a:t>
            </a:r>
          </a:p>
          <a:p>
            <a:pPr marL="231229" indent="-231229">
              <a:buAutoNum type="arabicParenR"/>
            </a:pPr>
            <a:r>
              <a:rPr lang="en-US" dirty="0"/>
              <a:t>And DTI is used for data communication and supports different types of medium access protocols such as Time division multiplexing or collision sense multiple access (CBAP)</a:t>
            </a:r>
          </a:p>
        </p:txBody>
      </p:sp>
      <p:sp>
        <p:nvSpPr>
          <p:cNvPr id="4" name="Slide Number Placeholder 3"/>
          <p:cNvSpPr>
            <a:spLocks noGrp="1"/>
          </p:cNvSpPr>
          <p:nvPr>
            <p:ph type="sldNum" sz="quarter" idx="10"/>
          </p:nvPr>
        </p:nvSpPr>
        <p:spPr/>
        <p:txBody>
          <a:bodyPr/>
          <a:lstStyle/>
          <a:p>
            <a:fld id="{21B9F067-C560-3B48-A0EB-49DAD41C1EC2}" type="slidenum">
              <a:rPr lang="en-US" smtClean="0"/>
              <a:pPr/>
              <a:t>4</a:t>
            </a:fld>
            <a:endParaRPr lang="en-US"/>
          </a:p>
        </p:txBody>
      </p:sp>
    </p:spTree>
    <p:extLst>
      <p:ext uri="{BB962C8B-B14F-4D97-AF65-F5344CB8AC3E}">
        <p14:creationId xmlns:p14="http://schemas.microsoft.com/office/powerpoint/2010/main" val="3314176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229" indent="-231229">
              <a:buAutoNum type="arabicParenR"/>
            </a:pPr>
            <a:r>
              <a:rPr lang="en-US" dirty="0"/>
              <a:t>Further Beacon Header Interval (BHI) is split into Three </a:t>
            </a:r>
            <a:r>
              <a:rPr lang="en-US" dirty="0" err="1"/>
              <a:t>subslots</a:t>
            </a:r>
            <a:r>
              <a:rPr lang="en-US" dirty="0"/>
              <a:t>:  Beacon Transmission Interval (BTI), Association Beamforming Interval ( A-BFT) and Announcement Transmission Interval(ATI)</a:t>
            </a:r>
          </a:p>
          <a:p>
            <a:pPr marL="231229" indent="-231229">
              <a:buAutoNum type="arabicParenR"/>
            </a:pPr>
            <a:r>
              <a:rPr lang="en-US" dirty="0"/>
              <a:t>During BTI, AP performs its sector sweep, wherein AP transmits beacon frames sequentially on different sectors in all directions</a:t>
            </a:r>
          </a:p>
          <a:p>
            <a:pPr marL="231229" indent="-231229">
              <a:buAutoNum type="arabicParenR"/>
            </a:pPr>
            <a:r>
              <a:rPr lang="en-US" dirty="0"/>
              <a:t>During A-BFT, Clients perform their beam training on different sectors in all directions.</a:t>
            </a:r>
          </a:p>
          <a:p>
            <a:pPr marL="231229" indent="-231229">
              <a:buAutoNum type="arabicParenR"/>
            </a:pPr>
            <a:r>
              <a:rPr lang="en-US" dirty="0"/>
              <a:t>And During ATI, Ap exchanges management information with the trained clients such as optimal beam ID, DTI mode of communication etc.,</a:t>
            </a:r>
          </a:p>
        </p:txBody>
      </p:sp>
      <p:sp>
        <p:nvSpPr>
          <p:cNvPr id="4" name="Slide Number Placeholder 3"/>
          <p:cNvSpPr>
            <a:spLocks noGrp="1"/>
          </p:cNvSpPr>
          <p:nvPr>
            <p:ph type="sldNum" sz="quarter" idx="10"/>
          </p:nvPr>
        </p:nvSpPr>
        <p:spPr/>
        <p:txBody>
          <a:bodyPr/>
          <a:lstStyle/>
          <a:p>
            <a:fld id="{21B9F067-C560-3B48-A0EB-49DAD41C1EC2}" type="slidenum">
              <a:rPr lang="en-US" smtClean="0"/>
              <a:pPr/>
              <a:t>5</a:t>
            </a:fld>
            <a:endParaRPr lang="en-US"/>
          </a:p>
        </p:txBody>
      </p:sp>
    </p:spTree>
    <p:extLst>
      <p:ext uri="{BB962C8B-B14F-4D97-AF65-F5344CB8AC3E}">
        <p14:creationId xmlns:p14="http://schemas.microsoft.com/office/powerpoint/2010/main" val="3655598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B9F067-C560-3B48-A0EB-49DAD41C1EC2}" type="slidenum">
              <a:rPr lang="en-US" smtClean="0"/>
              <a:pPr/>
              <a:t>6</a:t>
            </a:fld>
            <a:endParaRPr lang="en-US"/>
          </a:p>
        </p:txBody>
      </p:sp>
    </p:spTree>
    <p:extLst>
      <p:ext uri="{BB962C8B-B14F-4D97-AF65-F5344CB8AC3E}">
        <p14:creationId xmlns:p14="http://schemas.microsoft.com/office/powerpoint/2010/main" val="4093483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229" indent="-231229">
              <a:buAutoNum type="arabicParenR"/>
            </a:pPr>
            <a:r>
              <a:rPr lang="en-US" dirty="0"/>
              <a:t>To Study the effect of contention imbalance, we setup an </a:t>
            </a:r>
            <a:r>
              <a:rPr lang="en-US" dirty="0" err="1"/>
              <a:t>mmwave</a:t>
            </a:r>
            <a:r>
              <a:rPr lang="en-US" dirty="0"/>
              <a:t> LAN with the CTOS devices like Talon AD-7200 router and Travel Mate laptop.</a:t>
            </a:r>
          </a:p>
          <a:p>
            <a:pPr marL="231229" indent="-231229">
              <a:buAutoNum type="arabicParenR"/>
            </a:pPr>
            <a:r>
              <a:rPr lang="en-US" dirty="0"/>
              <a:t>The LAN had one AD-7200 as an AP and another one as near client, and we setup Travel-Mate as a far client moved at various locations.</a:t>
            </a:r>
          </a:p>
          <a:p>
            <a:pPr marL="231229" indent="-231229">
              <a:buAutoNum type="arabicParenR"/>
            </a:pPr>
            <a:r>
              <a:rPr lang="en-US" dirty="0"/>
              <a:t>The default firmware of AD-7200 neither report or dump A-BFT SNR dump, to enable these features we modified the default firmware of the router using </a:t>
            </a:r>
            <a:r>
              <a:rPr lang="en-US" dirty="0" err="1"/>
              <a:t>Netmon</a:t>
            </a:r>
            <a:r>
              <a:rPr lang="en-US" dirty="0"/>
              <a:t> framework.</a:t>
            </a:r>
          </a:p>
          <a:p>
            <a:pPr marL="231229" indent="-231229">
              <a:buAutoNum type="arabicParenR"/>
            </a:pPr>
            <a:r>
              <a:rPr lang="en-US" dirty="0"/>
              <a:t>Both AD-7200 and </a:t>
            </a:r>
            <a:r>
              <a:rPr lang="en-US" dirty="0" err="1"/>
              <a:t>Travelmate</a:t>
            </a:r>
            <a:r>
              <a:rPr lang="en-US" dirty="0"/>
              <a:t> uses 36 beams with a </a:t>
            </a:r>
            <a:r>
              <a:rPr lang="en-US" dirty="0" err="1"/>
              <a:t>beamwidth</a:t>
            </a:r>
            <a:r>
              <a:rPr lang="en-US" dirty="0"/>
              <a:t> of 10degrees, A typical variation of the BEAM SNR is shown in the figure(b)</a:t>
            </a:r>
          </a:p>
          <a:p>
            <a:pPr marL="231229" indent="-231229">
              <a:buAutoNum type="arabicParenR"/>
            </a:pPr>
            <a:endParaRPr lang="en-US" dirty="0"/>
          </a:p>
          <a:p>
            <a:pPr marL="231229" indent="-231229">
              <a:buAutoNum type="arabicParenR"/>
            </a:pPr>
            <a:endParaRPr lang="en-US" dirty="0"/>
          </a:p>
          <a:p>
            <a:pPr marL="231229" indent="-231229">
              <a:buAutoNum type="arabicParenR"/>
            </a:pPr>
            <a:endParaRPr lang="en-US" dirty="0"/>
          </a:p>
        </p:txBody>
      </p:sp>
      <p:sp>
        <p:nvSpPr>
          <p:cNvPr id="4" name="Slide Number Placeholder 3"/>
          <p:cNvSpPr>
            <a:spLocks noGrp="1"/>
          </p:cNvSpPr>
          <p:nvPr>
            <p:ph type="sldNum" sz="quarter" idx="10"/>
          </p:nvPr>
        </p:nvSpPr>
        <p:spPr/>
        <p:txBody>
          <a:bodyPr/>
          <a:lstStyle/>
          <a:p>
            <a:fld id="{21B9F067-C560-3B48-A0EB-49DAD41C1EC2}" type="slidenum">
              <a:rPr lang="en-US" smtClean="0"/>
              <a:pPr/>
              <a:t>7</a:t>
            </a:fld>
            <a:endParaRPr lang="en-US"/>
          </a:p>
        </p:txBody>
      </p:sp>
    </p:spTree>
    <p:extLst>
      <p:ext uri="{BB962C8B-B14F-4D97-AF65-F5344CB8AC3E}">
        <p14:creationId xmlns:p14="http://schemas.microsoft.com/office/powerpoint/2010/main" val="2781657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229" indent="-231229">
              <a:buAutoNum type="arabicParenR"/>
            </a:pPr>
            <a:r>
              <a:rPr lang="en-US" dirty="0"/>
              <a:t>We Quantify  the effect of Near-Far clients contention unfairness using Competition Fairness Index.</a:t>
            </a:r>
          </a:p>
          <a:p>
            <a:pPr marL="231229" indent="-231229">
              <a:buAutoNum type="arabicParenR"/>
            </a:pPr>
            <a:r>
              <a:rPr lang="en-US" dirty="0"/>
              <a:t>For which, we place the AP at location (1,1) at the grey box and AD-7200 as a client at location (1,1) and let it connect to the AP and record beam SNR values.</a:t>
            </a:r>
          </a:p>
          <a:p>
            <a:pPr marL="231229" indent="-231229">
              <a:buAutoNum type="arabicParenR"/>
            </a:pPr>
            <a:r>
              <a:rPr lang="en-US" dirty="0"/>
              <a:t>We next place the second client in every other (</a:t>
            </a:r>
            <a:r>
              <a:rPr lang="en-US" dirty="0" err="1"/>
              <a:t>x,y</a:t>
            </a:r>
            <a:r>
              <a:rPr lang="en-US" dirty="0"/>
              <a:t>) location, allow it to connect to the AP and record the beam SNR values.</a:t>
            </a:r>
          </a:p>
          <a:p>
            <a:pPr marL="231229" indent="-231229">
              <a:buAutoNum type="arabicParenR"/>
            </a:pPr>
            <a:r>
              <a:rPr lang="en-US" dirty="0"/>
              <a:t>Then We compute the fairness index at other client location j given by </a:t>
            </a:r>
            <a:r>
              <a:rPr lang="en-US" dirty="0" err="1"/>
              <a:t>Sother</a:t>
            </a:r>
            <a:r>
              <a:rPr lang="en-US" dirty="0"/>
              <a:t>(j)/Snear</a:t>
            </a:r>
          </a:p>
          <a:p>
            <a:pPr marL="231229" indent="-231229">
              <a:buAutoNum type="arabicParenR"/>
            </a:pPr>
            <a:r>
              <a:rPr lang="en-US" dirty="0"/>
              <a:t>Snear is the total number of beams for which ……</a:t>
            </a:r>
          </a:p>
          <a:p>
            <a:pPr marL="231229" indent="-231229">
              <a:buAutoNum type="arabicParenR"/>
            </a:pPr>
            <a:r>
              <a:rPr lang="en-US" dirty="0" err="1"/>
              <a:t>SNRnear</a:t>
            </a:r>
            <a:r>
              <a:rPr lang="en-US" dirty="0"/>
              <a:t> (</a:t>
            </a:r>
            <a:r>
              <a:rPr lang="en-US" dirty="0" err="1"/>
              <a:t>i</a:t>
            </a:r>
            <a:r>
              <a:rPr lang="en-US" dirty="0"/>
              <a:t>)……</a:t>
            </a:r>
          </a:p>
          <a:p>
            <a:pPr marL="231229" indent="-231229">
              <a:buAutoNum type="arabicParenR"/>
            </a:pPr>
            <a:r>
              <a:rPr lang="en-US" dirty="0" err="1"/>
              <a:t>SNRother</a:t>
            </a:r>
            <a:r>
              <a:rPr lang="en-US" dirty="0"/>
              <a:t>(</a:t>
            </a:r>
            <a:r>
              <a:rPr lang="en-US" dirty="0" err="1"/>
              <a:t>i</a:t>
            </a:r>
            <a:r>
              <a:rPr lang="en-US" dirty="0"/>
              <a:t>)…….</a:t>
            </a:r>
          </a:p>
          <a:p>
            <a:pPr marL="231229" indent="-231229">
              <a:buAutoNum type="arabicParenR"/>
            </a:pPr>
            <a:endParaRPr lang="en-US" dirty="0"/>
          </a:p>
        </p:txBody>
      </p:sp>
      <p:sp>
        <p:nvSpPr>
          <p:cNvPr id="4" name="Slide Number Placeholder 3"/>
          <p:cNvSpPr>
            <a:spLocks noGrp="1"/>
          </p:cNvSpPr>
          <p:nvPr>
            <p:ph type="sldNum" sz="quarter" idx="10"/>
          </p:nvPr>
        </p:nvSpPr>
        <p:spPr/>
        <p:txBody>
          <a:bodyPr/>
          <a:lstStyle/>
          <a:p>
            <a:fld id="{21B9F067-C560-3B48-A0EB-49DAD41C1EC2}" type="slidenum">
              <a:rPr lang="en-US" smtClean="0"/>
              <a:pPr/>
              <a:t>8</a:t>
            </a:fld>
            <a:endParaRPr lang="en-US"/>
          </a:p>
        </p:txBody>
      </p:sp>
    </p:spTree>
    <p:extLst>
      <p:ext uri="{BB962C8B-B14F-4D97-AF65-F5344CB8AC3E}">
        <p14:creationId xmlns:p14="http://schemas.microsoft.com/office/powerpoint/2010/main" val="788952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229" indent="-231229">
              <a:buAutoNum type="arabicParenR"/>
            </a:pPr>
            <a:r>
              <a:rPr lang="en-US" dirty="0"/>
              <a:t>Degree of throughput unfairness depends on the frequency of clients participation in the A-BFT</a:t>
            </a:r>
          </a:p>
          <a:p>
            <a:pPr marL="231229" indent="-231229">
              <a:buAutoNum type="arabicParenR"/>
            </a:pPr>
            <a:r>
              <a:rPr lang="en-US" dirty="0"/>
              <a:t>Suppose we assume that there is a single A-BFT slot, one near and far client.</a:t>
            </a:r>
          </a:p>
          <a:p>
            <a:pPr marL="231229" indent="-231229">
              <a:buAutoNum type="arabicParenR"/>
            </a:pPr>
            <a:r>
              <a:rPr lang="en-US" dirty="0"/>
              <a:t>And if the near client participates in A-BFT in each beacon interval then the far client will continuously loose.</a:t>
            </a:r>
          </a:p>
          <a:p>
            <a:pPr marL="231229" indent="-231229">
              <a:buAutoNum type="arabicParenR"/>
            </a:pPr>
            <a:r>
              <a:rPr lang="en-US" dirty="0"/>
              <a:t>We have conducted several experiments to characterize what can re-trigger client participation in A-BFT.</a:t>
            </a:r>
          </a:p>
          <a:p>
            <a:pPr marL="231229" indent="-231229">
              <a:buAutoNum type="arabicParenR"/>
            </a:pPr>
            <a:r>
              <a:rPr lang="en-US" dirty="0"/>
              <a:t>To summarize some of the prominent causes:</a:t>
            </a:r>
          </a:p>
          <a:p>
            <a:pPr marL="693687" lvl="1" indent="-231229">
              <a:buAutoNum type="arabicParenR"/>
            </a:pPr>
            <a:r>
              <a:rPr lang="en-US" dirty="0"/>
              <a:t>Mobility, blockages etc.,,,,, from the slides.</a:t>
            </a:r>
          </a:p>
        </p:txBody>
      </p:sp>
      <p:sp>
        <p:nvSpPr>
          <p:cNvPr id="4" name="Slide Number Placeholder 3"/>
          <p:cNvSpPr>
            <a:spLocks noGrp="1"/>
          </p:cNvSpPr>
          <p:nvPr>
            <p:ph type="sldNum" sz="quarter" idx="10"/>
          </p:nvPr>
        </p:nvSpPr>
        <p:spPr/>
        <p:txBody>
          <a:bodyPr/>
          <a:lstStyle/>
          <a:p>
            <a:fld id="{21B9F067-C560-3B48-A0EB-49DAD41C1EC2}" type="slidenum">
              <a:rPr lang="en-US" smtClean="0"/>
              <a:pPr/>
              <a:t>9</a:t>
            </a:fld>
            <a:endParaRPr lang="en-US"/>
          </a:p>
        </p:txBody>
      </p:sp>
    </p:spTree>
    <p:extLst>
      <p:ext uri="{BB962C8B-B14F-4D97-AF65-F5344CB8AC3E}">
        <p14:creationId xmlns:p14="http://schemas.microsoft.com/office/powerpoint/2010/main" val="1203406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B9F067-C560-3B48-A0EB-49DAD41C1EC2}" type="slidenum">
              <a:rPr lang="en-US" smtClean="0"/>
              <a:pPr/>
              <a:t>10</a:t>
            </a:fld>
            <a:endParaRPr lang="en-US"/>
          </a:p>
        </p:txBody>
      </p:sp>
    </p:spTree>
    <p:extLst>
      <p:ext uri="{BB962C8B-B14F-4D97-AF65-F5344CB8AC3E}">
        <p14:creationId xmlns:p14="http://schemas.microsoft.com/office/powerpoint/2010/main" val="726145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229" indent="-231229">
              <a:buAutoNum type="arabicParenR"/>
            </a:pPr>
            <a:r>
              <a:rPr lang="en-US" dirty="0"/>
              <a:t>To improve IA </a:t>
            </a:r>
            <a:r>
              <a:rPr lang="en-US" dirty="0" err="1"/>
              <a:t>fainess</a:t>
            </a:r>
            <a:r>
              <a:rPr lang="en-US" dirty="0"/>
              <a:t> and Contention Adaptation Protocol Optimization we propose Joint Power Control Contention adaptation protocol (JPOC) algorithm </a:t>
            </a:r>
          </a:p>
          <a:p>
            <a:pPr marL="231229" indent="-231229">
              <a:buAutoNum type="arabicParenR"/>
            </a:pPr>
            <a:r>
              <a:rPr lang="en-US" dirty="0"/>
              <a:t>To </a:t>
            </a:r>
            <a:r>
              <a:rPr lang="en-US" dirty="0" err="1"/>
              <a:t>summarise</a:t>
            </a:r>
            <a:r>
              <a:rPr lang="en-US" dirty="0"/>
              <a:t> JPOC:</a:t>
            </a:r>
          </a:p>
          <a:p>
            <a:pPr marL="693687" lvl="1" indent="-231229">
              <a:buAutoNum type="arabicParenR"/>
            </a:pPr>
            <a:r>
              <a:rPr lang="en-US" dirty="0"/>
              <a:t>Allow clients to scale down its power so that fewer good beams are received the AP.</a:t>
            </a:r>
          </a:p>
          <a:p>
            <a:r>
              <a:rPr lang="en-US" dirty="0"/>
              <a:t>3) As a result, when near and far clients simultaneously perform their sector sweeps, far client would not be drawn in the interference by the </a:t>
            </a:r>
            <a:r>
              <a:rPr lang="en-US" dirty="0" err="1"/>
              <a:t>the</a:t>
            </a:r>
            <a:r>
              <a:rPr lang="en-US" dirty="0"/>
              <a:t> near client as shown in fig</a:t>
            </a:r>
          </a:p>
          <a:p>
            <a:r>
              <a:rPr lang="en-US" dirty="0"/>
              <a:t>4) Advantages of JPOC is:</a:t>
            </a:r>
          </a:p>
          <a:p>
            <a:r>
              <a:rPr lang="en-US" dirty="0"/>
              <a:t>	1) Lowers interference between far and near clients and increases IA fairness </a:t>
            </a:r>
          </a:p>
          <a:p>
            <a:r>
              <a:rPr lang="en-US" dirty="0"/>
              <a:t>	2) decreases no of mini-slots required</a:t>
            </a:r>
          </a:p>
          <a:p>
            <a:endParaRPr lang="en-US" dirty="0"/>
          </a:p>
        </p:txBody>
      </p:sp>
      <p:sp>
        <p:nvSpPr>
          <p:cNvPr id="4" name="Slide Number Placeholder 3"/>
          <p:cNvSpPr>
            <a:spLocks noGrp="1"/>
          </p:cNvSpPr>
          <p:nvPr>
            <p:ph type="sldNum" sz="quarter" idx="10"/>
          </p:nvPr>
        </p:nvSpPr>
        <p:spPr/>
        <p:txBody>
          <a:bodyPr/>
          <a:lstStyle/>
          <a:p>
            <a:fld id="{21B9F067-C560-3B48-A0EB-49DAD41C1EC2}" type="slidenum">
              <a:rPr lang="en-US" smtClean="0"/>
              <a:pPr/>
              <a:t>11</a:t>
            </a:fld>
            <a:endParaRPr lang="en-US"/>
          </a:p>
        </p:txBody>
      </p:sp>
    </p:spTree>
    <p:extLst>
      <p:ext uri="{BB962C8B-B14F-4D97-AF65-F5344CB8AC3E}">
        <p14:creationId xmlns:p14="http://schemas.microsoft.com/office/powerpoint/2010/main" val="585143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229" indent="-231229">
              <a:buAutoNum type="arabicParenR"/>
            </a:pPr>
            <a:r>
              <a:rPr lang="en-US" dirty="0"/>
              <a:t>JPOC goal is to select the client transmit power such that its best beam achieves a desired signal strength at the AP.</a:t>
            </a:r>
          </a:p>
          <a:p>
            <a:pPr marL="231229" indent="-231229">
              <a:buAutoNum type="arabicParenR"/>
            </a:pPr>
            <a:r>
              <a:rPr lang="en-US" dirty="0"/>
              <a:t>BUT note that the best beam is not known prior to sector sweep.</a:t>
            </a:r>
          </a:p>
          <a:p>
            <a:pPr marL="231229" indent="-231229">
              <a:buAutoNum type="arabicParenR"/>
            </a:pPr>
            <a:r>
              <a:rPr lang="en-US" dirty="0"/>
              <a:t>Suppose gamma is the desired SNR of the clients best beam at the AP, then we have equation.</a:t>
            </a:r>
          </a:p>
          <a:p>
            <a:pPr marL="231229" indent="-231229">
              <a:buAutoNum type="arabicParenR"/>
            </a:pPr>
            <a:r>
              <a:rPr lang="en-US" dirty="0"/>
              <a:t>Therefor for a desired gamma, all the clients has to do is to select a transmit power such that </a:t>
            </a:r>
            <a:r>
              <a:rPr lang="en-US" dirty="0" err="1"/>
              <a:t>RxPmax</a:t>
            </a:r>
            <a:r>
              <a:rPr lang="en-US" dirty="0"/>
              <a:t> equation</a:t>
            </a:r>
          </a:p>
        </p:txBody>
      </p:sp>
      <p:sp>
        <p:nvSpPr>
          <p:cNvPr id="4" name="Slide Number Placeholder 3"/>
          <p:cNvSpPr>
            <a:spLocks noGrp="1"/>
          </p:cNvSpPr>
          <p:nvPr>
            <p:ph type="sldNum" sz="quarter" idx="10"/>
          </p:nvPr>
        </p:nvSpPr>
        <p:spPr/>
        <p:txBody>
          <a:bodyPr/>
          <a:lstStyle/>
          <a:p>
            <a:fld id="{21B9F067-C560-3B48-A0EB-49DAD41C1EC2}" type="slidenum">
              <a:rPr lang="en-US" smtClean="0"/>
              <a:pPr/>
              <a:t>12</a:t>
            </a:fld>
            <a:endParaRPr lang="en-US"/>
          </a:p>
        </p:txBody>
      </p:sp>
    </p:spTree>
    <p:extLst>
      <p:ext uri="{BB962C8B-B14F-4D97-AF65-F5344CB8AC3E}">
        <p14:creationId xmlns:p14="http://schemas.microsoft.com/office/powerpoint/2010/main" val="27230960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229" indent="-231229">
              <a:buAutoNum type="arabicParenR"/>
            </a:pPr>
            <a:r>
              <a:rPr lang="en-US" dirty="0"/>
              <a:t>Now we talk about how each client can choose it’s transmit power such that its Max received power at the AP is equal to </a:t>
            </a:r>
            <a:r>
              <a:rPr lang="en-US" dirty="0" err="1"/>
              <a:t>RxP</a:t>
            </a:r>
            <a:r>
              <a:rPr lang="en-US" dirty="0"/>
              <a:t>(AP)Max.</a:t>
            </a:r>
          </a:p>
          <a:p>
            <a:pPr marL="231229" indent="-231229">
              <a:buAutoNum type="arabicParenR"/>
            </a:pPr>
            <a:r>
              <a:rPr lang="en-US" dirty="0"/>
              <a:t>Consider a client (CLT) and let </a:t>
            </a:r>
            <a:r>
              <a:rPr lang="en-US" dirty="0" err="1"/>
              <a:t>i</a:t>
            </a:r>
            <a:r>
              <a:rPr lang="en-US" dirty="0"/>
              <a:t> denote the client beam index that achieves the Max received power at the AP. Then from the path equation we have:</a:t>
            </a:r>
          </a:p>
          <a:p>
            <a:pPr marL="693687" lvl="1" indent="-231229">
              <a:buAutoNum type="arabicParenR"/>
            </a:pPr>
            <a:r>
              <a:rPr lang="en-US" dirty="0"/>
              <a:t>Talk about equation(3)</a:t>
            </a:r>
          </a:p>
          <a:p>
            <a:pPr marL="231229" indent="-231229">
              <a:buAutoNum type="arabicParenR"/>
            </a:pPr>
            <a:r>
              <a:rPr lang="en-US" dirty="0"/>
              <a:t>Next, consider the preceding AP sector sweep and let j denote the AP beam index that achieved the </a:t>
            </a:r>
            <a:r>
              <a:rPr lang="en-US" dirty="0" err="1"/>
              <a:t>higest</a:t>
            </a:r>
            <a:r>
              <a:rPr lang="en-US" dirty="0"/>
              <a:t> SNR at the client. Then we have </a:t>
            </a:r>
          </a:p>
          <a:p>
            <a:pPr marL="693687" lvl="1" indent="-231229">
              <a:buAutoNum type="arabicParenR"/>
            </a:pPr>
            <a:r>
              <a:rPr lang="en-US" dirty="0"/>
              <a:t>Talk about equation(4). </a:t>
            </a:r>
          </a:p>
        </p:txBody>
      </p:sp>
      <p:sp>
        <p:nvSpPr>
          <p:cNvPr id="4" name="Slide Number Placeholder 3"/>
          <p:cNvSpPr>
            <a:spLocks noGrp="1"/>
          </p:cNvSpPr>
          <p:nvPr>
            <p:ph type="sldNum" sz="quarter" idx="10"/>
          </p:nvPr>
        </p:nvSpPr>
        <p:spPr/>
        <p:txBody>
          <a:bodyPr/>
          <a:lstStyle/>
          <a:p>
            <a:fld id="{21B9F067-C560-3B48-A0EB-49DAD41C1EC2}" type="slidenum">
              <a:rPr lang="en-US" smtClean="0"/>
              <a:pPr/>
              <a:t>13</a:t>
            </a:fld>
            <a:endParaRPr lang="en-US"/>
          </a:p>
        </p:txBody>
      </p:sp>
    </p:spTree>
    <p:extLst>
      <p:ext uri="{BB962C8B-B14F-4D97-AF65-F5344CB8AC3E}">
        <p14:creationId xmlns:p14="http://schemas.microsoft.com/office/powerpoint/2010/main" val="5701339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229" indent="-231229">
              <a:buAutoNum type="arabicParenR"/>
            </a:pPr>
            <a:r>
              <a:rPr lang="en-US" dirty="0" err="1"/>
              <a:t>RxPmax</a:t>
            </a:r>
            <a:r>
              <a:rPr lang="en-US" dirty="0"/>
              <a:t>(CLT) is a known value at the client and by subtracting eq4 from eq3 and removing common PL terms we get PT(CLT) shown in eq 5</a:t>
            </a:r>
          </a:p>
          <a:p>
            <a:pPr marL="231229" indent="-231229">
              <a:buAutoNum type="arabicParenR"/>
            </a:pPr>
            <a:r>
              <a:rPr lang="en-US" dirty="0"/>
              <a:t>Where talk about two params</a:t>
            </a:r>
          </a:p>
          <a:p>
            <a:pPr marL="231229" indent="-231229">
              <a:buAutoNum type="arabicParenR"/>
            </a:pPr>
            <a:r>
              <a:rPr lang="en-US" dirty="0"/>
              <a:t>Clients </a:t>
            </a:r>
            <a:r>
              <a:rPr lang="en-US" dirty="0" err="1"/>
              <a:t>dervies</a:t>
            </a:r>
            <a:r>
              <a:rPr lang="en-US" dirty="0"/>
              <a:t> its transmission power with equation 5 and uses maximum power if the estimated power exceeds the possible transmit power</a:t>
            </a:r>
          </a:p>
          <a:p>
            <a:pPr marL="231229" indent="-231229">
              <a:buAutoNum type="arabicParenR"/>
            </a:pPr>
            <a:r>
              <a:rPr lang="en-US" dirty="0"/>
              <a:t>AP adds G(T)AP(J) information in each of its SSW frames during BTI</a:t>
            </a:r>
          </a:p>
        </p:txBody>
      </p:sp>
      <p:sp>
        <p:nvSpPr>
          <p:cNvPr id="4" name="Slide Number Placeholder 3"/>
          <p:cNvSpPr>
            <a:spLocks noGrp="1"/>
          </p:cNvSpPr>
          <p:nvPr>
            <p:ph type="sldNum" sz="quarter" idx="10"/>
          </p:nvPr>
        </p:nvSpPr>
        <p:spPr/>
        <p:txBody>
          <a:bodyPr/>
          <a:lstStyle/>
          <a:p>
            <a:fld id="{21B9F067-C560-3B48-A0EB-49DAD41C1EC2}" type="slidenum">
              <a:rPr lang="en-US" smtClean="0"/>
              <a:pPr/>
              <a:t>14</a:t>
            </a:fld>
            <a:endParaRPr lang="en-US"/>
          </a:p>
        </p:txBody>
      </p:sp>
    </p:spTree>
    <p:extLst>
      <p:ext uri="{BB962C8B-B14F-4D97-AF65-F5344CB8AC3E}">
        <p14:creationId xmlns:p14="http://schemas.microsoft.com/office/powerpoint/2010/main" val="3777801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229" indent="-231229">
              <a:buAutoNum type="arabicParenR"/>
            </a:pPr>
            <a:r>
              <a:rPr lang="en-US" dirty="0"/>
              <a:t>As discussed in background section, IEEE 802.11 ad/ay standard divide the A-BFT time into slots and mini-slots, which can unnecessarily increase A-BFT overhead.</a:t>
            </a:r>
          </a:p>
          <a:p>
            <a:pPr marL="231229" indent="-231229">
              <a:buAutoNum type="arabicParenR"/>
            </a:pPr>
            <a:r>
              <a:rPr lang="en-US" dirty="0"/>
              <a:t>In JPOC, we propose to use mini-slots only, and determines the number of mini slots that would be dedicated to A-BFT interval.</a:t>
            </a:r>
          </a:p>
          <a:p>
            <a:pPr marL="231229" indent="-231229">
              <a:buAutoNum type="arabicParenR"/>
            </a:pPr>
            <a:r>
              <a:rPr lang="en-US" dirty="0"/>
              <a:t>And announces that during its sector sweep </a:t>
            </a:r>
            <a:r>
              <a:rPr lang="en-US" dirty="0" err="1"/>
              <a:t>i.e</a:t>
            </a:r>
            <a:r>
              <a:rPr lang="en-US" dirty="0"/>
              <a:t> BTI interval.</a:t>
            </a:r>
          </a:p>
          <a:p>
            <a:pPr marL="231229" indent="-231229">
              <a:buAutoNum type="arabicParenR"/>
            </a:pPr>
            <a:r>
              <a:rPr lang="en-US" dirty="0"/>
              <a:t>Let M denote the number of mini-slots and B the number of client beams.</a:t>
            </a:r>
          </a:p>
          <a:p>
            <a:pPr marL="231229" indent="-231229">
              <a:buAutoNum type="arabicParenR"/>
            </a:pPr>
            <a:r>
              <a:rPr lang="en-US" dirty="0"/>
              <a:t>Then, during A-BFT, each client randomly selects B out of these M mini-slots and transmits on a different beam during each mini-slot as shown in fig.</a:t>
            </a:r>
          </a:p>
          <a:p>
            <a:pPr marL="231229" indent="-231229">
              <a:buAutoNum type="arabicParenR"/>
            </a:pPr>
            <a:endParaRPr lang="en-US" dirty="0"/>
          </a:p>
        </p:txBody>
      </p:sp>
      <p:sp>
        <p:nvSpPr>
          <p:cNvPr id="4" name="Slide Number Placeholder 3"/>
          <p:cNvSpPr>
            <a:spLocks noGrp="1"/>
          </p:cNvSpPr>
          <p:nvPr>
            <p:ph type="sldNum" sz="quarter" idx="10"/>
          </p:nvPr>
        </p:nvSpPr>
        <p:spPr/>
        <p:txBody>
          <a:bodyPr/>
          <a:lstStyle/>
          <a:p>
            <a:fld id="{21B9F067-C560-3B48-A0EB-49DAD41C1EC2}" type="slidenum">
              <a:rPr lang="en-US" smtClean="0"/>
              <a:pPr/>
              <a:t>15</a:t>
            </a:fld>
            <a:endParaRPr lang="en-US"/>
          </a:p>
        </p:txBody>
      </p:sp>
    </p:spTree>
    <p:extLst>
      <p:ext uri="{BB962C8B-B14F-4D97-AF65-F5344CB8AC3E}">
        <p14:creationId xmlns:p14="http://schemas.microsoft.com/office/powerpoint/2010/main" val="3624535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229" indent="-231229">
              <a:buAutoNum type="arabicParenR"/>
            </a:pPr>
            <a:r>
              <a:rPr lang="en-US" dirty="0"/>
              <a:t>One of the Important task of JPOC is to determine the optimal number of mini-slots.</a:t>
            </a:r>
          </a:p>
          <a:p>
            <a:pPr marL="231229" indent="-231229">
              <a:buAutoNum type="arabicParenR"/>
            </a:pPr>
            <a:r>
              <a:rPr lang="en-US" dirty="0"/>
              <a:t>Let k denote the number of good beams and </a:t>
            </a:r>
          </a:p>
          <a:p>
            <a:pPr marL="231229" indent="-231229">
              <a:buAutoNum type="arabicParenR"/>
            </a:pPr>
            <a:r>
              <a:rPr lang="en-US" dirty="0"/>
              <a:t>N the number of clients that are contending during A-BFT. </a:t>
            </a:r>
          </a:p>
          <a:p>
            <a:pPr marL="231229" indent="-231229">
              <a:buAutoNum type="arabicParenR"/>
            </a:pPr>
            <a:r>
              <a:rPr lang="en-US" dirty="0"/>
              <a:t>Assuming K is the same across all the clients and assume that non good-beams do not collide with the good beams at the AP</a:t>
            </a:r>
          </a:p>
          <a:p>
            <a:pPr marL="231229" indent="-231229">
              <a:buAutoNum type="arabicParenR"/>
            </a:pPr>
            <a:r>
              <a:rPr lang="en-US" dirty="0"/>
              <a:t>For a given client, the transmission probability of this good-beam </a:t>
            </a:r>
          </a:p>
          <a:p>
            <a:pPr marL="231229" indent="-231229">
              <a:buAutoNum type="arabicParenR"/>
            </a:pPr>
            <a:r>
              <a:rPr lang="en-US" dirty="0"/>
              <a:t>TO BE COMPLETED </a:t>
            </a:r>
          </a:p>
          <a:p>
            <a:pPr marL="231229" indent="-231229">
              <a:buAutoNum type="arabicParenR"/>
            </a:pPr>
            <a:endParaRPr lang="en-US" dirty="0"/>
          </a:p>
          <a:p>
            <a:pPr marL="231229" indent="-231229">
              <a:buAutoNum type="arabicParenR"/>
            </a:pPr>
            <a:endParaRPr lang="en-US" dirty="0"/>
          </a:p>
        </p:txBody>
      </p:sp>
      <p:sp>
        <p:nvSpPr>
          <p:cNvPr id="4" name="Slide Number Placeholder 3"/>
          <p:cNvSpPr>
            <a:spLocks noGrp="1"/>
          </p:cNvSpPr>
          <p:nvPr>
            <p:ph type="sldNum" sz="quarter" idx="10"/>
          </p:nvPr>
        </p:nvSpPr>
        <p:spPr/>
        <p:txBody>
          <a:bodyPr/>
          <a:lstStyle/>
          <a:p>
            <a:fld id="{21B9F067-C560-3B48-A0EB-49DAD41C1EC2}" type="slidenum">
              <a:rPr lang="en-US" smtClean="0"/>
              <a:pPr/>
              <a:t>16</a:t>
            </a:fld>
            <a:endParaRPr lang="en-US"/>
          </a:p>
        </p:txBody>
      </p:sp>
    </p:spTree>
    <p:extLst>
      <p:ext uri="{BB962C8B-B14F-4D97-AF65-F5344CB8AC3E}">
        <p14:creationId xmlns:p14="http://schemas.microsoft.com/office/powerpoint/2010/main" val="7298218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B9F067-C560-3B48-A0EB-49DAD41C1EC2}" type="slidenum">
              <a:rPr lang="en-US" smtClean="0"/>
              <a:pPr/>
              <a:t>17</a:t>
            </a:fld>
            <a:endParaRPr lang="en-US"/>
          </a:p>
        </p:txBody>
      </p:sp>
    </p:spTree>
    <p:extLst>
      <p:ext uri="{BB962C8B-B14F-4D97-AF65-F5344CB8AC3E}">
        <p14:creationId xmlns:p14="http://schemas.microsoft.com/office/powerpoint/2010/main" val="2875509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231229" indent="-231229">
              <a:buAutoNum type="arabicParenR"/>
            </a:pPr>
            <a:r>
              <a:rPr lang="en-US" dirty="0"/>
              <a:t>We first study how client-side PC impacts its number of beams with the detectable SNR at the AP.</a:t>
            </a:r>
          </a:p>
          <a:p>
            <a:pPr marL="231229" indent="-231229">
              <a:buAutoNum type="arabicParenR"/>
            </a:pPr>
            <a:r>
              <a:rPr lang="en-US" dirty="0"/>
              <a:t>We consider the indoor </a:t>
            </a:r>
            <a:r>
              <a:rPr lang="en-US" dirty="0" err="1"/>
              <a:t>mmwave</a:t>
            </a:r>
            <a:r>
              <a:rPr lang="en-US" dirty="0"/>
              <a:t> LAN setup, and take the samples in each-grid with different orientation, we obtain the SNR dump of all the client’s beams for three different</a:t>
            </a:r>
          </a:p>
          <a:p>
            <a:r>
              <a:rPr lang="en-US" dirty="0"/>
              <a:t>        power control mechanisms: 1) without (W/O) PC 2) with PC and gamma=10 3) with PC and gamma=4</a:t>
            </a:r>
          </a:p>
          <a:p>
            <a:pPr marL="231229" indent="-231229">
              <a:buAutoNum type="arabicParenR" startAt="3"/>
            </a:pPr>
            <a:r>
              <a:rPr lang="en-US" dirty="0"/>
              <a:t>Gamma denotes the desirable SNR at the AP.</a:t>
            </a:r>
          </a:p>
          <a:p>
            <a:pPr marL="231229" indent="-231229">
              <a:buAutoNum type="arabicParenR" startAt="3"/>
            </a:pPr>
            <a:r>
              <a:rPr lang="en-US" dirty="0"/>
              <a:t>Each client adjusts its transmission power such that the resulting SNR of the best beam at the AP is equal to gamma.</a:t>
            </a:r>
          </a:p>
          <a:p>
            <a:pPr marL="231229" indent="-231229">
              <a:buAutoNum type="arabicParenR" startAt="3"/>
            </a:pPr>
            <a:r>
              <a:rPr lang="en-US" dirty="0"/>
              <a:t>The bar chart above shows the distribution of the all the good beams across all the experiments.</a:t>
            </a:r>
          </a:p>
          <a:p>
            <a:pPr marL="231229" indent="-231229">
              <a:buAutoNum type="arabicParenR" startAt="3"/>
            </a:pPr>
            <a:r>
              <a:rPr lang="en-US" dirty="0"/>
              <a:t>We divide the number of good beams into 6 brackets from 1to6 ….. 31 to 36</a:t>
            </a:r>
          </a:p>
          <a:p>
            <a:pPr marL="231229" indent="-231229">
              <a:buAutoNum type="arabicParenR" startAt="3"/>
            </a:pPr>
            <a:r>
              <a:rPr lang="en-US" dirty="0"/>
              <a:t>We observe that without PC, clients are almost equally distributed across all the brackets. Further, clients could have as high as 31-36 or as low as 1-6 good beams.</a:t>
            </a:r>
          </a:p>
          <a:p>
            <a:pPr marL="231229" indent="-231229">
              <a:buAutoNum type="arabicParenR" startAt="3"/>
            </a:pPr>
            <a:r>
              <a:rPr lang="en-US" dirty="0"/>
              <a:t>When PC is employed, the number of good beams depends on gamma and as gamma is reduced, the number of good beam is reduced. And similarity in the number of good beams across client increases.</a:t>
            </a:r>
          </a:p>
          <a:p>
            <a:pPr marL="231229" indent="-231229">
              <a:buAutoNum type="arabicParenR" startAt="3"/>
            </a:pPr>
            <a:r>
              <a:rPr lang="en-US" dirty="0"/>
              <a:t>With gamma=10, the number of good beams lies between 1 to 24, and about 45% of the clients would have 7-18 beams.</a:t>
            </a:r>
          </a:p>
          <a:p>
            <a:pPr marL="231229" indent="-231229">
              <a:buAutoNum type="arabicParenR" startAt="3"/>
            </a:pPr>
            <a:r>
              <a:rPr lang="en-US" dirty="0"/>
              <a:t>With gamma=4, more than 90% of the clients would have 1-12 good-beams and no client would have more 18 or more good-beams.</a:t>
            </a:r>
          </a:p>
          <a:p>
            <a:pPr marL="231229" indent="-231229">
              <a:buAutoNum type="arabicParenR" startAt="3"/>
            </a:pPr>
            <a:r>
              <a:rPr lang="en-US" dirty="0"/>
              <a:t>Our results show that PC has the potential to increase the contention fairness among clients, and similarity in the number of good-beams increases across the clients as PC is employed.</a:t>
            </a:r>
          </a:p>
          <a:p>
            <a:pPr marL="231229" indent="-231229">
              <a:buAutoNum type="arabicParenR" startAt="3"/>
            </a:pPr>
            <a:endParaRPr lang="en-US" dirty="0"/>
          </a:p>
          <a:p>
            <a:pPr marL="231229" indent="-231229">
              <a:buAutoNum type="arabicParenR" startAt="3"/>
            </a:pPr>
            <a:endParaRPr lang="en-US" dirty="0"/>
          </a:p>
        </p:txBody>
      </p:sp>
      <p:sp>
        <p:nvSpPr>
          <p:cNvPr id="4" name="Slide Number Placeholder 3"/>
          <p:cNvSpPr>
            <a:spLocks noGrp="1"/>
          </p:cNvSpPr>
          <p:nvPr>
            <p:ph type="sldNum" sz="quarter" idx="10"/>
          </p:nvPr>
        </p:nvSpPr>
        <p:spPr/>
        <p:txBody>
          <a:bodyPr/>
          <a:lstStyle/>
          <a:p>
            <a:fld id="{21B9F067-C560-3B48-A0EB-49DAD41C1EC2}" type="slidenum">
              <a:rPr lang="en-US" smtClean="0"/>
              <a:pPr/>
              <a:t>18</a:t>
            </a:fld>
            <a:endParaRPr lang="en-US"/>
          </a:p>
        </p:txBody>
      </p:sp>
    </p:spTree>
    <p:extLst>
      <p:ext uri="{BB962C8B-B14F-4D97-AF65-F5344CB8AC3E}">
        <p14:creationId xmlns:p14="http://schemas.microsoft.com/office/powerpoint/2010/main" val="1060702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229" indent="-231229">
              <a:buAutoNum type="arabicParenR"/>
            </a:pPr>
            <a:r>
              <a:rPr lang="en-US" dirty="0"/>
              <a:t>M</a:t>
            </a:r>
          </a:p>
        </p:txBody>
      </p:sp>
      <p:sp>
        <p:nvSpPr>
          <p:cNvPr id="4" name="Slide Number Placeholder 3"/>
          <p:cNvSpPr>
            <a:spLocks noGrp="1"/>
          </p:cNvSpPr>
          <p:nvPr>
            <p:ph type="sldNum" sz="quarter" idx="10"/>
          </p:nvPr>
        </p:nvSpPr>
        <p:spPr/>
        <p:txBody>
          <a:bodyPr/>
          <a:lstStyle/>
          <a:p>
            <a:fld id="{21B9F067-C560-3B48-A0EB-49DAD41C1EC2}" type="slidenum">
              <a:rPr lang="en-US" smtClean="0"/>
              <a:pPr/>
              <a:t>19</a:t>
            </a:fld>
            <a:endParaRPr lang="en-US"/>
          </a:p>
        </p:txBody>
      </p:sp>
    </p:spTree>
    <p:extLst>
      <p:ext uri="{BB962C8B-B14F-4D97-AF65-F5344CB8AC3E}">
        <p14:creationId xmlns:p14="http://schemas.microsoft.com/office/powerpoint/2010/main" val="5783308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229" indent="-231229">
              <a:buAutoNum type="arabicParenR"/>
            </a:pPr>
            <a:r>
              <a:rPr lang="en-US" dirty="0" err="1"/>
              <a:t>Mmwave</a:t>
            </a:r>
            <a:r>
              <a:rPr lang="en-US" dirty="0"/>
              <a:t> communication if one of the essential components of next generation wireless networks </a:t>
            </a:r>
          </a:p>
          <a:p>
            <a:pPr marL="231229" indent="-231229" defTabSz="462458">
              <a:buFontTx/>
              <a:buAutoNum type="arabicParenR"/>
              <a:defRPr/>
            </a:pPr>
            <a:r>
              <a:rPr lang="en-US" dirty="0">
                <a:cs typeface="Times New Roman" panose="02020603050405020304" pitchFamily="18" charset="0"/>
              </a:rPr>
              <a:t>Unlike omni-direction wireless communication</a:t>
            </a:r>
          </a:p>
          <a:p>
            <a:pPr marL="231229" indent="-231229">
              <a:buAutoNum type="arabicParenR"/>
            </a:pPr>
            <a:endParaRPr lang="en-US" dirty="0"/>
          </a:p>
        </p:txBody>
      </p:sp>
      <p:sp>
        <p:nvSpPr>
          <p:cNvPr id="4" name="Slide Number Placeholder 3"/>
          <p:cNvSpPr>
            <a:spLocks noGrp="1"/>
          </p:cNvSpPr>
          <p:nvPr>
            <p:ph type="sldNum" sz="quarter" idx="10"/>
          </p:nvPr>
        </p:nvSpPr>
        <p:spPr/>
        <p:txBody>
          <a:bodyPr/>
          <a:lstStyle/>
          <a:p>
            <a:fld id="{21B9F067-C560-3B48-A0EB-49DAD41C1EC2}" type="slidenum">
              <a:rPr lang="en-US" smtClean="0"/>
              <a:pPr/>
              <a:t>20</a:t>
            </a:fld>
            <a:endParaRPr lang="en-US"/>
          </a:p>
        </p:txBody>
      </p:sp>
    </p:spTree>
    <p:extLst>
      <p:ext uri="{BB962C8B-B14F-4D97-AF65-F5344CB8AC3E}">
        <p14:creationId xmlns:p14="http://schemas.microsoft.com/office/powerpoint/2010/main" val="1720726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229" indent="-231229">
              <a:buAutoNum type="arabicParenR"/>
            </a:pPr>
            <a:r>
              <a:rPr lang="en-US" dirty="0" err="1"/>
              <a:t>Mmwave</a:t>
            </a:r>
            <a:r>
              <a:rPr lang="en-US" dirty="0"/>
              <a:t> communication if one of the essential components of next generation wireless networks </a:t>
            </a:r>
          </a:p>
          <a:p>
            <a:pPr marL="231229" indent="-231229" defTabSz="462458">
              <a:buFontTx/>
              <a:buAutoNum type="arabicParenR"/>
              <a:defRPr/>
            </a:pPr>
            <a:r>
              <a:rPr lang="en-US" dirty="0">
                <a:cs typeface="Times New Roman" panose="02020603050405020304" pitchFamily="18" charset="0"/>
              </a:rPr>
              <a:t>Unlike omni-direction wireless communication</a:t>
            </a:r>
          </a:p>
          <a:p>
            <a:pPr marL="231229" indent="-231229">
              <a:buAutoNum type="arabicParenR"/>
            </a:pPr>
            <a:endParaRPr lang="en-US" dirty="0"/>
          </a:p>
        </p:txBody>
      </p:sp>
      <p:sp>
        <p:nvSpPr>
          <p:cNvPr id="4" name="Slide Number Placeholder 3"/>
          <p:cNvSpPr>
            <a:spLocks noGrp="1"/>
          </p:cNvSpPr>
          <p:nvPr>
            <p:ph type="sldNum" sz="quarter" idx="10"/>
          </p:nvPr>
        </p:nvSpPr>
        <p:spPr/>
        <p:txBody>
          <a:bodyPr/>
          <a:lstStyle/>
          <a:p>
            <a:fld id="{21B9F067-C560-3B48-A0EB-49DAD41C1EC2}" type="slidenum">
              <a:rPr lang="en-US" smtClean="0"/>
              <a:pPr/>
              <a:t>21</a:t>
            </a:fld>
            <a:endParaRPr lang="en-US"/>
          </a:p>
        </p:txBody>
      </p:sp>
    </p:spTree>
    <p:extLst>
      <p:ext uri="{BB962C8B-B14F-4D97-AF65-F5344CB8AC3E}">
        <p14:creationId xmlns:p14="http://schemas.microsoft.com/office/powerpoint/2010/main" val="29430423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B9F067-C560-3B48-A0EB-49DAD41C1EC2}" type="slidenum">
              <a:rPr lang="en-US" smtClean="0"/>
              <a:pPr/>
              <a:t>22</a:t>
            </a:fld>
            <a:endParaRPr lang="en-US"/>
          </a:p>
        </p:txBody>
      </p:sp>
    </p:spTree>
    <p:extLst>
      <p:ext uri="{BB962C8B-B14F-4D97-AF65-F5344CB8AC3E}">
        <p14:creationId xmlns:p14="http://schemas.microsoft.com/office/powerpoint/2010/main" val="37916981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B9F067-C560-3B48-A0EB-49DAD41C1EC2}" type="slidenum">
              <a:rPr lang="en-US" smtClean="0"/>
              <a:pPr/>
              <a:t>23</a:t>
            </a:fld>
            <a:endParaRPr lang="en-US"/>
          </a:p>
        </p:txBody>
      </p:sp>
    </p:spTree>
    <p:extLst>
      <p:ext uri="{BB962C8B-B14F-4D97-AF65-F5344CB8AC3E}">
        <p14:creationId xmlns:p14="http://schemas.microsoft.com/office/powerpoint/2010/main" val="40504380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r>
              <a:rPr lang="en-US" dirty="0"/>
              <a:t>Ehsan </a:t>
            </a:r>
            <a:r>
              <a:rPr lang="en-US" dirty="0" err="1"/>
              <a:t>Aryafar</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3B7BF1-93AC-464E-9A46-349537FA92E9}" type="slidenum">
              <a:rPr lang="en-US" smtClean="0"/>
              <a:pPr/>
              <a:t>‹#›</a:t>
            </a:fld>
            <a:endParaRPr lang="en-US"/>
          </a:p>
        </p:txBody>
      </p:sp>
      <p:cxnSp>
        <p:nvCxnSpPr>
          <p:cNvPr id="7" name="Straight Connector 6"/>
          <p:cNvCxnSpPr/>
          <p:nvPr userDrawn="1"/>
        </p:nvCxnSpPr>
        <p:spPr>
          <a:xfrm>
            <a:off x="899280" y="1447800"/>
            <a:ext cx="7315200" cy="1588"/>
          </a:xfrm>
          <a:prstGeom prst="line">
            <a:avLst/>
          </a:prstGeom>
          <a:ln w="4445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itle 1"/>
          <p:cNvSpPr>
            <a:spLocks noGrp="1"/>
          </p:cNvSpPr>
          <p:nvPr>
            <p:ph type="ctrTitle"/>
          </p:nvPr>
        </p:nvSpPr>
        <p:spPr>
          <a:xfrm>
            <a:off x="685800" y="2009481"/>
            <a:ext cx="7772400" cy="1470025"/>
          </a:xfrm>
        </p:spPr>
        <p:txBody>
          <a:bodyPr/>
          <a:lstStyle>
            <a:lvl1pPr>
              <a:defRPr>
                <a:solidFill>
                  <a:srgbClr val="0000FF"/>
                </a:solidFill>
                <a:latin typeface="Gill Sans"/>
              </a:defRPr>
            </a:lvl1pPr>
          </a:lstStyle>
          <a:p>
            <a:r>
              <a:rPr lang="en-US" dirty="0"/>
              <a:t>Click to edit Master title style</a:t>
            </a:r>
          </a:p>
        </p:txBody>
      </p:sp>
      <p:pic>
        <p:nvPicPr>
          <p:cNvPr id="8" name="Picture 7">
            <a:extLst>
              <a:ext uri="{FF2B5EF4-FFF2-40B4-BE49-F238E27FC236}">
                <a16:creationId xmlns:a16="http://schemas.microsoft.com/office/drawing/2014/main" id="{F80A999C-90C2-F34D-882C-83EC1BB5E20A}"/>
              </a:ext>
            </a:extLst>
          </p:cNvPr>
          <p:cNvPicPr>
            <a:picLocks noChangeAspect="1"/>
          </p:cNvPicPr>
          <p:nvPr userDrawn="1"/>
        </p:nvPicPr>
        <p:blipFill rotWithShape="1">
          <a:blip r:embed="rId2"/>
          <a:srcRect r="79508" b="-1482"/>
          <a:stretch/>
        </p:blipFill>
        <p:spPr>
          <a:xfrm>
            <a:off x="8214480" y="443331"/>
            <a:ext cx="832787" cy="78617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24800" cy="1143000"/>
          </a:xfrm>
        </p:spPr>
        <p:txBody>
          <a:bodyPr/>
          <a:lstStyle>
            <a:lvl1pPr>
              <a:defRPr>
                <a:solidFill>
                  <a:srgbClr val="0000FF"/>
                </a:solidFill>
                <a:latin typeface="Gill Sans"/>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400">
                <a:latin typeface="Gill Sans"/>
              </a:defRPr>
            </a:lvl1pPr>
            <a:lvl2pPr>
              <a:defRPr sz="2400">
                <a:latin typeface="Gill Sans"/>
              </a:defRPr>
            </a:lvl2pPr>
            <a:lvl3pPr>
              <a:defRPr sz="2400">
                <a:latin typeface="Gill Sans"/>
              </a:defRPr>
            </a:lvl3pPr>
            <a:lvl4pPr>
              <a:defRPr sz="2400">
                <a:latin typeface="Gill Sans"/>
              </a:defRPr>
            </a:lvl4pPr>
            <a:lvl5pPr>
              <a:defRPr sz="2400">
                <a:latin typeface="Gill San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89006"/>
            <a:ext cx="2133600" cy="365125"/>
          </a:xfrm>
        </p:spPr>
        <p:txBody>
          <a:bodyPr/>
          <a:lstStyle>
            <a:lvl1pPr>
              <a:defRPr sz="1600">
                <a:solidFill>
                  <a:schemeClr val="accent1"/>
                </a:solidFill>
                <a:latin typeface="Gill Sans"/>
              </a:defRPr>
            </a:lvl1pPr>
          </a:lstStyle>
          <a:p>
            <a:r>
              <a:rPr lang="en-US" dirty="0"/>
              <a:t>Ehsan </a:t>
            </a:r>
            <a:r>
              <a:rPr lang="en-US" dirty="0" err="1"/>
              <a:t>Aryafar</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89006"/>
            <a:ext cx="2133600" cy="365125"/>
          </a:xfrm>
        </p:spPr>
        <p:txBody>
          <a:bodyPr/>
          <a:lstStyle>
            <a:lvl1pPr>
              <a:defRPr sz="1600">
                <a:solidFill>
                  <a:schemeClr val="accent1"/>
                </a:solidFill>
              </a:defRPr>
            </a:lvl1pPr>
          </a:lstStyle>
          <a:p>
            <a:fld id="{EA9379C7-32D7-0A4C-AAB5-DEC1CAB51C3F}" type="slidenum">
              <a:rPr lang="en-US" smtClean="0"/>
              <a:pPr/>
              <a:t>‹#›</a:t>
            </a:fld>
            <a:endParaRPr lang="en-US" dirty="0"/>
          </a:p>
        </p:txBody>
      </p:sp>
      <p:cxnSp>
        <p:nvCxnSpPr>
          <p:cNvPr id="21" name="Straight Connector 20"/>
          <p:cNvCxnSpPr/>
          <p:nvPr userDrawn="1"/>
        </p:nvCxnSpPr>
        <p:spPr>
          <a:xfrm>
            <a:off x="899280" y="1447800"/>
            <a:ext cx="7315200" cy="1588"/>
          </a:xfrm>
          <a:prstGeom prst="line">
            <a:avLst/>
          </a:prstGeom>
          <a:ln w="44450">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79770510-02E5-6D40-8E05-E4B9FA0706B3}"/>
              </a:ext>
            </a:extLst>
          </p:cNvPr>
          <p:cNvPicPr>
            <a:picLocks noChangeAspect="1"/>
          </p:cNvPicPr>
          <p:nvPr userDrawn="1"/>
        </p:nvPicPr>
        <p:blipFill rotWithShape="1">
          <a:blip r:embed="rId2"/>
          <a:srcRect r="79508" b="-1482"/>
          <a:stretch/>
        </p:blipFill>
        <p:spPr>
          <a:xfrm>
            <a:off x="8214480" y="443331"/>
            <a:ext cx="832787" cy="78617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r>
              <a:rPr lang="en-US" dirty="0"/>
              <a:t>Ehsan </a:t>
            </a:r>
            <a:r>
              <a:rPr lang="en-US" dirty="0" err="1"/>
              <a:t>Aryafar</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3B7BF1-93AC-464E-9A46-349537FA92E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r>
              <a:rPr lang="en-US" dirty="0"/>
              <a:t>Ehsan </a:t>
            </a:r>
            <a:r>
              <a:rPr lang="en-US" dirty="0" err="1"/>
              <a:t>Aryafar</a:t>
            </a:r>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3B7BF1-93AC-464E-9A46-349537FA92E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r>
              <a:rPr lang="en-US" dirty="0"/>
              <a:t>Ehsan </a:t>
            </a:r>
            <a:r>
              <a:rPr lang="en-US" dirty="0" err="1"/>
              <a:t>Aryafar</a:t>
            </a:r>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3B7BF1-93AC-464E-9A46-349537FA92E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dirty="0"/>
              <a:t>Ehsan </a:t>
            </a:r>
            <a:r>
              <a:rPr lang="en-US" dirty="0" err="1"/>
              <a:t>Aryafar</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3B7BF1-93AC-464E-9A46-349537FA92E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dirty="0"/>
              <a:t>Ehsan </a:t>
            </a:r>
            <a:r>
              <a:rPr lang="en-US" dirty="0" err="1"/>
              <a:t>Aryafar</a:t>
            </a:r>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3B7BF1-93AC-464E-9A46-349537FA92E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r>
              <a:rPr lang="en-US" dirty="0"/>
              <a:t>Ehsan </a:t>
            </a:r>
            <a:r>
              <a:rPr lang="en-US" dirty="0" err="1"/>
              <a:t>Aryafar</a:t>
            </a:r>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3B7BF1-93AC-464E-9A46-349537FA92E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r>
              <a:rPr lang="en-US" dirty="0"/>
              <a:t>Ehsan </a:t>
            </a:r>
            <a:r>
              <a:rPr lang="en-US" dirty="0" err="1"/>
              <a:t>Aryafar</a:t>
            </a:r>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3B7BF1-93AC-464E-9A46-349537FA92E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Ehsan </a:t>
            </a:r>
            <a:r>
              <a:rPr lang="en-US" dirty="0" err="1"/>
              <a:t>Aryafar</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3B7BF1-93AC-464E-9A46-349537FA92E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Ehsan </a:t>
            </a:r>
            <a:r>
              <a:rPr lang="en-US" dirty="0" err="1"/>
              <a:t>Aryafar</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3B7BF1-93AC-464E-9A46-349537FA92E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Ehsan </a:t>
            </a:r>
            <a:r>
              <a:rPr lang="en-US" dirty="0" err="1"/>
              <a:t>Aryafar</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3B7BF1-93AC-464E-9A46-349537FA92E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tiff"/><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52782"/>
            <a:ext cx="7772400" cy="727409"/>
          </a:xfrm>
        </p:spPr>
        <p:txBody>
          <a:bodyPr>
            <a:noAutofit/>
          </a:bodyPr>
          <a:lstStyle/>
          <a:p>
            <a:r>
              <a:rPr lang="en-US" altLang="en-US" sz="3600" b="1" dirty="0"/>
              <a:t>Fair Initial Access Design for </a:t>
            </a:r>
            <a:r>
              <a:rPr lang="en-US" altLang="en-US" sz="3600" b="1" dirty="0" err="1"/>
              <a:t>mmWave</a:t>
            </a:r>
            <a:r>
              <a:rPr lang="en-US" altLang="en-US" sz="3600" b="1" dirty="0"/>
              <a:t> Wireless</a:t>
            </a:r>
            <a:endParaRPr lang="en-US" sz="3400" dirty="0"/>
          </a:p>
        </p:txBody>
      </p:sp>
      <p:sp>
        <p:nvSpPr>
          <p:cNvPr id="9" name="Subtitle 2"/>
          <p:cNvSpPr txBox="1">
            <a:spLocks/>
          </p:cNvSpPr>
          <p:nvPr/>
        </p:nvSpPr>
        <p:spPr>
          <a:xfrm>
            <a:off x="685800" y="3906525"/>
            <a:ext cx="3788228" cy="838200"/>
          </a:xfrm>
          <a:prstGeom prst="rect">
            <a:avLst/>
          </a:prstGeom>
        </p:spPr>
        <p:txBody>
          <a:bodyPr vert="horz" lIns="91440" tIns="45720" rIns="91440" bIns="45720" rtlCol="0">
            <a:noAutofit/>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sz="2400" b="1" dirty="0"/>
              <a:t>Suresh Srinivasan</a:t>
            </a:r>
            <a:endParaRPr kumimoji="0" lang="en-US" sz="2400" b="1" u="none" strike="noStrike" kern="1200" cap="none" spc="0" normalizeH="0" baseline="0" noProof="0" dirty="0">
              <a:ln>
                <a:noFill/>
              </a:ln>
              <a:solidFill>
                <a:schemeClr val="tx1"/>
              </a:solidFill>
              <a:effectLst/>
              <a:uLnTx/>
              <a:uFillTx/>
            </a:endParaRP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sz="2400" b="1" noProof="0" dirty="0"/>
              <a:t>Portland State University</a:t>
            </a:r>
            <a:endParaRPr kumimoji="0" lang="en-US" sz="2400" b="1" i="0" u="none" strike="noStrike" kern="1200" cap="none" spc="0" normalizeH="0" baseline="0" noProof="0" dirty="0">
              <a:ln>
                <a:noFill/>
              </a:ln>
              <a:solidFill>
                <a:schemeClr val="tx1"/>
              </a:solidFill>
              <a:effectLst/>
              <a:uLnTx/>
              <a:uFillTx/>
            </a:endParaRPr>
          </a:p>
        </p:txBody>
      </p:sp>
      <p:sp>
        <p:nvSpPr>
          <p:cNvPr id="13" name="Subtitle 2">
            <a:extLst>
              <a:ext uri="{FF2B5EF4-FFF2-40B4-BE49-F238E27FC236}">
                <a16:creationId xmlns:a16="http://schemas.microsoft.com/office/drawing/2014/main" id="{E75E22CD-E197-4D4E-9042-F8607491BF28}"/>
              </a:ext>
            </a:extLst>
          </p:cNvPr>
          <p:cNvSpPr txBox="1">
            <a:spLocks/>
          </p:cNvSpPr>
          <p:nvPr/>
        </p:nvSpPr>
        <p:spPr>
          <a:xfrm>
            <a:off x="5099957" y="3906525"/>
            <a:ext cx="3788228" cy="838200"/>
          </a:xfrm>
          <a:prstGeom prst="rect">
            <a:avLst/>
          </a:prstGeom>
        </p:spPr>
        <p:txBody>
          <a:bodyPr vert="horz" lIns="91440" tIns="45720" rIns="91440" bIns="45720" rtlCol="0">
            <a:noAutofit/>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2400" u="none" strike="noStrike" kern="1200" cap="none" spc="0" normalizeH="0" baseline="0" noProof="0" dirty="0">
                <a:ln>
                  <a:noFill/>
                </a:ln>
                <a:solidFill>
                  <a:schemeClr val="tx1"/>
                </a:solidFill>
                <a:effectLst/>
                <a:uLnTx/>
                <a:uFillTx/>
              </a:rPr>
              <a:t>Xi Yu</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2400" i="0" u="none" strike="noStrike" kern="1200" cap="none" spc="0" normalizeH="0" baseline="0" dirty="0">
                <a:ln>
                  <a:noFill/>
                </a:ln>
                <a:solidFill>
                  <a:schemeClr val="tx1"/>
                </a:solidFill>
                <a:effectLst/>
                <a:uLnTx/>
                <a:uFillTx/>
              </a:rPr>
              <a:t>Portland State University</a:t>
            </a:r>
            <a:endParaRPr kumimoji="0" lang="en-US" sz="2400" i="0" u="none" strike="noStrike" kern="1200" cap="none" spc="0" normalizeH="0" baseline="0" noProof="0" dirty="0">
              <a:ln>
                <a:noFill/>
              </a:ln>
              <a:solidFill>
                <a:schemeClr val="tx1"/>
              </a:solidFill>
              <a:effectLst/>
              <a:uLnTx/>
              <a:uFillTx/>
            </a:endParaRPr>
          </a:p>
        </p:txBody>
      </p:sp>
      <p:sp>
        <p:nvSpPr>
          <p:cNvPr id="5" name="Subtitle 2">
            <a:extLst>
              <a:ext uri="{FF2B5EF4-FFF2-40B4-BE49-F238E27FC236}">
                <a16:creationId xmlns:a16="http://schemas.microsoft.com/office/drawing/2014/main" id="{9AC8CF88-EB95-444B-ABEA-84EF9FDD4567}"/>
              </a:ext>
            </a:extLst>
          </p:cNvPr>
          <p:cNvSpPr txBox="1">
            <a:spLocks/>
          </p:cNvSpPr>
          <p:nvPr/>
        </p:nvSpPr>
        <p:spPr>
          <a:xfrm>
            <a:off x="5266361" y="5151959"/>
            <a:ext cx="3788228" cy="838200"/>
          </a:xfrm>
          <a:prstGeom prst="rect">
            <a:avLst/>
          </a:prstGeom>
        </p:spPr>
        <p:txBody>
          <a:bodyPr vert="horz" lIns="91440" tIns="45720" rIns="91440" bIns="45720" rtlCol="0">
            <a:noAutofit/>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2400" u="none" strike="noStrike" kern="1200" cap="none" spc="0" normalizeH="0" baseline="0" noProof="0" dirty="0" err="1">
                <a:ln>
                  <a:noFill/>
                </a:ln>
                <a:solidFill>
                  <a:schemeClr val="tx1"/>
                </a:solidFill>
                <a:effectLst/>
                <a:uLnTx/>
                <a:uFillTx/>
              </a:rPr>
              <a:t>Ehsan</a:t>
            </a:r>
            <a:r>
              <a:rPr kumimoji="0" lang="en-US" sz="2400" u="none" strike="noStrike" kern="1200" cap="none" spc="0" normalizeH="0" noProof="0" dirty="0">
                <a:ln>
                  <a:noFill/>
                </a:ln>
                <a:solidFill>
                  <a:schemeClr val="tx1"/>
                </a:solidFill>
                <a:effectLst/>
                <a:uLnTx/>
                <a:uFillTx/>
              </a:rPr>
              <a:t> </a:t>
            </a:r>
            <a:r>
              <a:rPr kumimoji="0" lang="en-US" sz="2400" u="none" strike="noStrike" kern="1200" cap="none" spc="0" normalizeH="0" noProof="0" dirty="0" err="1">
                <a:ln>
                  <a:noFill/>
                </a:ln>
                <a:solidFill>
                  <a:schemeClr val="tx1"/>
                </a:solidFill>
                <a:effectLst/>
                <a:uLnTx/>
                <a:uFillTx/>
              </a:rPr>
              <a:t>Aryafar</a:t>
            </a:r>
            <a:endParaRPr kumimoji="0" lang="en-US" sz="2400" u="none" strike="noStrike" kern="1200" cap="none" spc="0" normalizeH="0" baseline="0" noProof="0" dirty="0">
              <a:ln>
                <a:noFill/>
              </a:ln>
              <a:solidFill>
                <a:schemeClr val="tx1"/>
              </a:solidFill>
              <a:effectLst/>
              <a:uLnTx/>
              <a:uFillTx/>
            </a:endParaRP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sz="2400" noProof="0" dirty="0"/>
              <a:t>Portland State University</a:t>
            </a:r>
            <a:endParaRPr kumimoji="0" lang="en-US" sz="2400" i="0" u="none" strike="noStrike" kern="1200" cap="none" spc="0" normalizeH="0" baseline="0" noProof="0" dirty="0">
              <a:ln>
                <a:noFill/>
              </a:ln>
              <a:solidFill>
                <a:schemeClr val="tx1"/>
              </a:solidFill>
              <a:effectLst/>
              <a:uLnTx/>
              <a:uFillTx/>
            </a:endParaRPr>
          </a:p>
        </p:txBody>
      </p:sp>
      <p:sp>
        <p:nvSpPr>
          <p:cNvPr id="6" name="Subtitle 2">
            <a:extLst>
              <a:ext uri="{FF2B5EF4-FFF2-40B4-BE49-F238E27FC236}">
                <a16:creationId xmlns:a16="http://schemas.microsoft.com/office/drawing/2014/main" id="{AE8E0D43-96AE-4C97-8A38-9FD2715C1B9D}"/>
              </a:ext>
            </a:extLst>
          </p:cNvPr>
          <p:cNvSpPr txBox="1">
            <a:spLocks/>
          </p:cNvSpPr>
          <p:nvPr/>
        </p:nvSpPr>
        <p:spPr>
          <a:xfrm>
            <a:off x="896115" y="5151959"/>
            <a:ext cx="3788228" cy="838200"/>
          </a:xfrm>
          <a:prstGeom prst="rect">
            <a:avLst/>
          </a:prstGeom>
        </p:spPr>
        <p:txBody>
          <a:bodyPr vert="horz" lIns="91440" tIns="45720" rIns="91440" bIns="45720" rtlCol="0">
            <a:noAutofit/>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2400" u="none" strike="noStrike" kern="1200" cap="none" spc="0" normalizeH="0" baseline="0" noProof="0" dirty="0" err="1">
                <a:ln>
                  <a:noFill/>
                </a:ln>
                <a:solidFill>
                  <a:schemeClr val="tx1"/>
                </a:solidFill>
                <a:effectLst/>
                <a:uLnTx/>
                <a:uFillTx/>
              </a:rPr>
              <a:t>Alireza</a:t>
            </a:r>
            <a:r>
              <a:rPr kumimoji="0" lang="en-US" sz="2400" u="none" strike="noStrike" kern="1200" cap="none" spc="0" normalizeH="0" baseline="0" noProof="0" dirty="0">
                <a:ln>
                  <a:noFill/>
                </a:ln>
                <a:solidFill>
                  <a:schemeClr val="tx1"/>
                </a:solidFill>
                <a:effectLst/>
                <a:uLnTx/>
                <a:uFillTx/>
              </a:rPr>
              <a:t> </a:t>
            </a:r>
            <a:r>
              <a:rPr kumimoji="0" lang="en-US" sz="2400" u="none" strike="noStrike" kern="1200" cap="none" spc="0" normalizeH="0" baseline="0" noProof="0" dirty="0" err="1">
                <a:ln>
                  <a:noFill/>
                </a:ln>
                <a:solidFill>
                  <a:schemeClr val="tx1"/>
                </a:solidFill>
                <a:effectLst/>
                <a:uLnTx/>
                <a:uFillTx/>
              </a:rPr>
              <a:t>Keshavarz</a:t>
            </a:r>
            <a:r>
              <a:rPr kumimoji="0" lang="en-US" sz="2400" u="none" strike="noStrike" kern="1200" cap="none" spc="0" normalizeH="0" baseline="0" noProof="0" dirty="0">
                <a:ln>
                  <a:noFill/>
                </a:ln>
                <a:solidFill>
                  <a:schemeClr val="tx1"/>
                </a:solidFill>
                <a:effectLst/>
                <a:uLnTx/>
                <a:uFillTx/>
              </a:rPr>
              <a:t>-Haddad</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sz="2400" noProof="0" dirty="0"/>
              <a:t>Shiraz University</a:t>
            </a:r>
            <a:endParaRPr kumimoji="0" lang="en-US" sz="2400" i="0" u="none" strike="noStrike" kern="1200" cap="none" spc="0" normalizeH="0" baseline="0" noProof="0" dirty="0">
              <a:ln>
                <a:noFill/>
              </a:ln>
              <a:solidFill>
                <a:schemeClr val="tx1"/>
              </a:solidFill>
              <a:effectLst/>
              <a:uLnTx/>
              <a:uFillTx/>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C6A27-E7F4-8647-8C2E-99ECC691C088}"/>
              </a:ext>
            </a:extLst>
          </p:cNvPr>
          <p:cNvSpPr>
            <a:spLocks noGrp="1"/>
          </p:cNvSpPr>
          <p:nvPr>
            <p:ph type="title"/>
          </p:nvPr>
        </p:nvSpPr>
        <p:spPr/>
        <p:txBody>
          <a:bodyPr>
            <a:normAutofit fontScale="90000"/>
          </a:bodyPr>
          <a:lstStyle/>
          <a:p>
            <a:r>
              <a:rPr lang="en-US" dirty="0"/>
              <a:t>Initial Access Design in </a:t>
            </a:r>
            <a:r>
              <a:rPr lang="en-US" dirty="0" err="1"/>
              <a:t>mmWave</a:t>
            </a:r>
            <a:r>
              <a:rPr lang="en-US" dirty="0"/>
              <a:t> Communication</a:t>
            </a:r>
          </a:p>
        </p:txBody>
      </p:sp>
      <p:sp>
        <p:nvSpPr>
          <p:cNvPr id="3" name="Content Placeholder 2">
            <a:extLst>
              <a:ext uri="{FF2B5EF4-FFF2-40B4-BE49-F238E27FC236}">
                <a16:creationId xmlns:a16="http://schemas.microsoft.com/office/drawing/2014/main" id="{ED24A570-3D01-2842-B651-E9C1B4A168D6}"/>
              </a:ext>
            </a:extLst>
          </p:cNvPr>
          <p:cNvSpPr>
            <a:spLocks noGrp="1"/>
          </p:cNvSpPr>
          <p:nvPr>
            <p:ph idx="1"/>
          </p:nvPr>
        </p:nvSpPr>
        <p:spPr>
          <a:xfrm>
            <a:off x="311086" y="4299562"/>
            <a:ext cx="9016678" cy="2077843"/>
          </a:xfrm>
        </p:spPr>
        <p:txBody>
          <a:bodyPr>
            <a:normAutofit/>
          </a:bodyPr>
          <a:lstStyle/>
          <a:p>
            <a:r>
              <a:rPr lang="en-US" sz="2200" dirty="0">
                <a:cs typeface="Times New Roman" panose="02020603050405020304" pitchFamily="18" charset="0"/>
              </a:rPr>
              <a:t>Beam forming techniques are adopted </a:t>
            </a:r>
          </a:p>
          <a:p>
            <a:pPr lvl="1"/>
            <a:r>
              <a:rPr lang="en-US" sz="2200" dirty="0">
                <a:cs typeface="Times New Roman" panose="02020603050405020304" pitchFamily="18" charset="0"/>
              </a:rPr>
              <a:t>Combat pathloss and extend range of communication.</a:t>
            </a:r>
          </a:p>
          <a:p>
            <a:r>
              <a:rPr lang="en-US" sz="2200" dirty="0">
                <a:cs typeface="Times New Roman" panose="02020603050405020304" pitchFamily="18" charset="0"/>
              </a:rPr>
              <a:t>Initial Access: Clients need beam training to select an apt beam</a:t>
            </a:r>
          </a:p>
          <a:p>
            <a:pPr lvl="1"/>
            <a:r>
              <a:rPr lang="en-US" sz="2200" dirty="0">
                <a:cs typeface="Times New Roman" panose="02020603050405020304" pitchFamily="18" charset="0"/>
              </a:rPr>
              <a:t>Near-far problem: Near clients' power dominate with far clients resulting in an </a:t>
            </a:r>
            <a:r>
              <a:rPr lang="en-US" sz="2200" dirty="0">
                <a:solidFill>
                  <a:srgbClr val="FF0000"/>
                </a:solidFill>
                <a:cs typeface="Times New Roman" panose="02020603050405020304" pitchFamily="18" charset="0"/>
              </a:rPr>
              <a:t>unfair Initial Access.</a:t>
            </a:r>
          </a:p>
        </p:txBody>
      </p:sp>
      <p:sp>
        <p:nvSpPr>
          <p:cNvPr id="4" name="Date Placeholder 3">
            <a:extLst>
              <a:ext uri="{FF2B5EF4-FFF2-40B4-BE49-F238E27FC236}">
                <a16:creationId xmlns:a16="http://schemas.microsoft.com/office/drawing/2014/main" id="{5E7E62CD-2C82-2D4B-BD09-9883F87BA15E}"/>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3955831A-3662-D844-BB04-2A7E367F13AF}"/>
              </a:ext>
            </a:extLst>
          </p:cNvPr>
          <p:cNvSpPr>
            <a:spLocks noGrp="1"/>
          </p:cNvSpPr>
          <p:nvPr>
            <p:ph type="sldNum" sz="quarter" idx="12"/>
          </p:nvPr>
        </p:nvSpPr>
        <p:spPr/>
        <p:txBody>
          <a:bodyPr/>
          <a:lstStyle/>
          <a:p>
            <a:fld id="{EA9379C7-32D7-0A4C-AAB5-DEC1CAB51C3F}" type="slidenum">
              <a:rPr lang="en-US" smtClean="0"/>
              <a:pPr/>
              <a:t>2</a:t>
            </a:fld>
            <a:endParaRPr lang="en-US" dirty="0"/>
          </a:p>
        </p:txBody>
      </p:sp>
      <p:pic>
        <p:nvPicPr>
          <p:cNvPr id="16" name="Picture 15" descr="Diagram&#10;&#10;Description automatically generated">
            <a:extLst>
              <a:ext uri="{FF2B5EF4-FFF2-40B4-BE49-F238E27FC236}">
                <a16:creationId xmlns:a16="http://schemas.microsoft.com/office/drawing/2014/main" id="{29FA0452-2ED5-464D-B336-3DDA2E556ECB}"/>
              </a:ext>
            </a:extLst>
          </p:cNvPr>
          <p:cNvPicPr>
            <a:picLocks noChangeAspect="1"/>
          </p:cNvPicPr>
          <p:nvPr/>
        </p:nvPicPr>
        <p:blipFill>
          <a:blip r:embed="rId3"/>
          <a:stretch>
            <a:fillRect/>
          </a:stretch>
        </p:blipFill>
        <p:spPr>
          <a:xfrm>
            <a:off x="4819425" y="1549767"/>
            <a:ext cx="1441525" cy="2215026"/>
          </a:xfrm>
          <a:prstGeom prst="rect">
            <a:avLst/>
          </a:prstGeom>
        </p:spPr>
      </p:pic>
      <p:pic>
        <p:nvPicPr>
          <p:cNvPr id="18" name="Picture 17" descr="A picture containing graphical user interface&#10;&#10;Description automatically generated">
            <a:extLst>
              <a:ext uri="{FF2B5EF4-FFF2-40B4-BE49-F238E27FC236}">
                <a16:creationId xmlns:a16="http://schemas.microsoft.com/office/drawing/2014/main" id="{57CC1CF9-3C67-4BFD-8F12-C88C14AA4908}"/>
              </a:ext>
            </a:extLst>
          </p:cNvPr>
          <p:cNvPicPr>
            <a:picLocks noChangeAspect="1"/>
          </p:cNvPicPr>
          <p:nvPr/>
        </p:nvPicPr>
        <p:blipFill>
          <a:blip r:embed="rId4"/>
          <a:stretch>
            <a:fillRect/>
          </a:stretch>
        </p:blipFill>
        <p:spPr>
          <a:xfrm>
            <a:off x="6553200" y="2075781"/>
            <a:ext cx="1829520" cy="1710527"/>
          </a:xfrm>
          <a:prstGeom prst="rect">
            <a:avLst/>
          </a:prstGeom>
        </p:spPr>
      </p:pic>
      <p:pic>
        <p:nvPicPr>
          <p:cNvPr id="19" name="Picture 18">
            <a:extLst>
              <a:ext uri="{FF2B5EF4-FFF2-40B4-BE49-F238E27FC236}">
                <a16:creationId xmlns:a16="http://schemas.microsoft.com/office/drawing/2014/main" id="{7638FD45-1AD6-42D4-BA75-AF091C660E8E}"/>
              </a:ext>
            </a:extLst>
          </p:cNvPr>
          <p:cNvPicPr>
            <a:picLocks noChangeAspect="1"/>
          </p:cNvPicPr>
          <p:nvPr/>
        </p:nvPicPr>
        <p:blipFill>
          <a:blip r:embed="rId5"/>
          <a:stretch>
            <a:fillRect/>
          </a:stretch>
        </p:blipFill>
        <p:spPr>
          <a:xfrm>
            <a:off x="1296717" y="1642936"/>
            <a:ext cx="1849777" cy="2613916"/>
          </a:xfrm>
          <a:prstGeom prst="rect">
            <a:avLst/>
          </a:prstGeom>
        </p:spPr>
      </p:pic>
      <p:sp>
        <p:nvSpPr>
          <p:cNvPr id="20" name="TextBox 19">
            <a:extLst>
              <a:ext uri="{FF2B5EF4-FFF2-40B4-BE49-F238E27FC236}">
                <a16:creationId xmlns:a16="http://schemas.microsoft.com/office/drawing/2014/main" id="{19D81B7C-11EE-41CC-B842-ADE15D598BDB}"/>
              </a:ext>
            </a:extLst>
          </p:cNvPr>
          <p:cNvSpPr txBox="1"/>
          <p:nvPr/>
        </p:nvSpPr>
        <p:spPr>
          <a:xfrm>
            <a:off x="861047" y="3690027"/>
            <a:ext cx="3280649" cy="461665"/>
          </a:xfrm>
          <a:prstGeom prst="rect">
            <a:avLst/>
          </a:prstGeom>
          <a:noFill/>
        </p:spPr>
        <p:txBody>
          <a:bodyPr wrap="square" rtlCol="0">
            <a:spAutoFit/>
          </a:bodyPr>
          <a:lstStyle/>
          <a:p>
            <a:r>
              <a:rPr lang="en-US" sz="2400" dirty="0">
                <a:solidFill>
                  <a:srgbClr val="C00000"/>
                </a:solidFill>
              </a:rPr>
              <a:t>Omnidirectional antenna</a:t>
            </a:r>
          </a:p>
        </p:txBody>
      </p:sp>
      <p:sp>
        <p:nvSpPr>
          <p:cNvPr id="21" name="TextBox 20">
            <a:extLst>
              <a:ext uri="{FF2B5EF4-FFF2-40B4-BE49-F238E27FC236}">
                <a16:creationId xmlns:a16="http://schemas.microsoft.com/office/drawing/2014/main" id="{70005E46-01AE-4795-9369-A9BA39C3D20D}"/>
              </a:ext>
            </a:extLst>
          </p:cNvPr>
          <p:cNvSpPr txBox="1"/>
          <p:nvPr/>
        </p:nvSpPr>
        <p:spPr>
          <a:xfrm>
            <a:off x="5088366" y="3670320"/>
            <a:ext cx="3980323" cy="461665"/>
          </a:xfrm>
          <a:prstGeom prst="rect">
            <a:avLst/>
          </a:prstGeom>
          <a:noFill/>
        </p:spPr>
        <p:txBody>
          <a:bodyPr wrap="square" rtlCol="0">
            <a:spAutoFit/>
          </a:bodyPr>
          <a:lstStyle/>
          <a:p>
            <a:r>
              <a:rPr lang="en-US" sz="2400" dirty="0">
                <a:solidFill>
                  <a:srgbClr val="C00000"/>
                </a:solidFill>
              </a:rPr>
              <a:t>Directional beams &amp; antenna</a:t>
            </a:r>
          </a:p>
        </p:txBody>
      </p:sp>
    </p:spTree>
    <p:extLst>
      <p:ext uri="{BB962C8B-B14F-4D97-AF65-F5344CB8AC3E}">
        <p14:creationId xmlns:p14="http://schemas.microsoft.com/office/powerpoint/2010/main" val="3845552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24A570-3D01-2842-B651-E9C1B4A168D6}"/>
              </a:ext>
            </a:extLst>
          </p:cNvPr>
          <p:cNvSpPr>
            <a:spLocks noGrp="1"/>
          </p:cNvSpPr>
          <p:nvPr>
            <p:ph idx="1"/>
          </p:nvPr>
        </p:nvSpPr>
        <p:spPr>
          <a:xfrm>
            <a:off x="127322" y="4482151"/>
            <a:ext cx="9016678" cy="2077843"/>
          </a:xfrm>
        </p:spPr>
        <p:txBody>
          <a:bodyPr>
            <a:normAutofit/>
          </a:bodyPr>
          <a:lstStyle/>
          <a:p>
            <a:r>
              <a:rPr lang="en-US" sz="2200" dirty="0">
                <a:cs typeface="Times New Roman" panose="02020603050405020304" pitchFamily="18" charset="0"/>
              </a:rPr>
              <a:t>AP sequentially sends sector sweep (SSW) frames across its sectors </a:t>
            </a:r>
          </a:p>
          <a:p>
            <a:pPr lvl="1"/>
            <a:r>
              <a:rPr lang="en-US" sz="2200" dirty="0">
                <a:cs typeface="Times New Roman" panose="02020603050405020304" pitchFamily="18" charset="0"/>
              </a:rPr>
              <a:t>Client records signal strength of the received beams.</a:t>
            </a:r>
          </a:p>
          <a:p>
            <a:r>
              <a:rPr lang="en-US" sz="2200" dirty="0">
                <a:cs typeface="Times New Roman" panose="02020603050405020304" pitchFamily="18" charset="0"/>
              </a:rPr>
              <a:t>Clients perform their SSW in a random beam training slot</a:t>
            </a:r>
          </a:p>
          <a:p>
            <a:pPr lvl="1"/>
            <a:r>
              <a:rPr lang="en-US" sz="2200" dirty="0">
                <a:solidFill>
                  <a:srgbClr val="FF0000"/>
                </a:solidFill>
                <a:cs typeface="Times New Roman" panose="02020603050405020304" pitchFamily="18" charset="0"/>
              </a:rPr>
              <a:t>Fail to address Near-far problem resulting in an unfair Initial Access.</a:t>
            </a:r>
          </a:p>
        </p:txBody>
      </p:sp>
      <p:sp>
        <p:nvSpPr>
          <p:cNvPr id="4" name="Date Placeholder 3">
            <a:extLst>
              <a:ext uri="{FF2B5EF4-FFF2-40B4-BE49-F238E27FC236}">
                <a16:creationId xmlns:a16="http://schemas.microsoft.com/office/drawing/2014/main" id="{5E7E62CD-2C82-2D4B-BD09-9883F87BA15E}"/>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3955831A-3662-D844-BB04-2A7E367F13AF}"/>
              </a:ext>
            </a:extLst>
          </p:cNvPr>
          <p:cNvSpPr>
            <a:spLocks noGrp="1"/>
          </p:cNvSpPr>
          <p:nvPr>
            <p:ph type="sldNum" sz="quarter" idx="12"/>
          </p:nvPr>
        </p:nvSpPr>
        <p:spPr/>
        <p:txBody>
          <a:bodyPr/>
          <a:lstStyle/>
          <a:p>
            <a:fld id="{EA9379C7-32D7-0A4C-AAB5-DEC1CAB51C3F}" type="slidenum">
              <a:rPr lang="en-US" smtClean="0"/>
              <a:pPr/>
              <a:t>3</a:t>
            </a:fld>
            <a:endParaRPr lang="en-US" dirty="0"/>
          </a:p>
        </p:txBody>
      </p:sp>
      <p:sp>
        <p:nvSpPr>
          <p:cNvPr id="2" name="Title 1">
            <a:extLst>
              <a:ext uri="{FF2B5EF4-FFF2-40B4-BE49-F238E27FC236}">
                <a16:creationId xmlns:a16="http://schemas.microsoft.com/office/drawing/2014/main" id="{C8FC6A27-E7F4-8647-8C2E-99ECC691C088}"/>
              </a:ext>
            </a:extLst>
          </p:cNvPr>
          <p:cNvSpPr>
            <a:spLocks noGrp="1"/>
          </p:cNvSpPr>
          <p:nvPr>
            <p:ph type="title"/>
          </p:nvPr>
        </p:nvSpPr>
        <p:spPr/>
        <p:txBody>
          <a:bodyPr>
            <a:normAutofit fontScale="90000"/>
          </a:bodyPr>
          <a:lstStyle/>
          <a:p>
            <a:r>
              <a:rPr lang="en-US" dirty="0"/>
              <a:t>IEEE 802.11ad/ay: Random Training Beam Slots  </a:t>
            </a:r>
          </a:p>
        </p:txBody>
      </p:sp>
      <p:pic>
        <p:nvPicPr>
          <p:cNvPr id="11" name="Picture 10" descr="A picture containing shape&#10;&#10;Description automatically generated">
            <a:extLst>
              <a:ext uri="{FF2B5EF4-FFF2-40B4-BE49-F238E27FC236}">
                <a16:creationId xmlns:a16="http://schemas.microsoft.com/office/drawing/2014/main" id="{DF55CCC4-C371-4313-9022-3D13D8C0977B}"/>
              </a:ext>
            </a:extLst>
          </p:cNvPr>
          <p:cNvPicPr>
            <a:picLocks noChangeAspect="1"/>
          </p:cNvPicPr>
          <p:nvPr/>
        </p:nvPicPr>
        <p:blipFill>
          <a:blip r:embed="rId3"/>
          <a:stretch>
            <a:fillRect/>
          </a:stretch>
        </p:blipFill>
        <p:spPr>
          <a:xfrm>
            <a:off x="3099231" y="1604130"/>
            <a:ext cx="2451714" cy="2683884"/>
          </a:xfrm>
          <a:prstGeom prst="rect">
            <a:avLst/>
          </a:prstGeom>
        </p:spPr>
      </p:pic>
    </p:spTree>
    <p:extLst>
      <p:ext uri="{BB962C8B-B14F-4D97-AF65-F5344CB8AC3E}">
        <p14:creationId xmlns:p14="http://schemas.microsoft.com/office/powerpoint/2010/main" val="4039015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 screenshot of a cell phone&#10;&#10;Description automatically generated">
            <a:extLst>
              <a:ext uri="{FF2B5EF4-FFF2-40B4-BE49-F238E27FC236}">
                <a16:creationId xmlns:a16="http://schemas.microsoft.com/office/drawing/2014/main" id="{171A8FAC-9C88-4EC5-9E6A-2BC7BD5113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7617" y="1522789"/>
            <a:ext cx="4219061" cy="2981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ED24A570-3D01-2842-B651-E9C1B4A168D6}"/>
              </a:ext>
            </a:extLst>
          </p:cNvPr>
          <p:cNvSpPr>
            <a:spLocks noGrp="1"/>
          </p:cNvSpPr>
          <p:nvPr>
            <p:ph idx="1"/>
          </p:nvPr>
        </p:nvSpPr>
        <p:spPr>
          <a:xfrm>
            <a:off x="127322" y="1598095"/>
            <a:ext cx="4573770" cy="4871043"/>
          </a:xfrm>
        </p:spPr>
        <p:txBody>
          <a:bodyPr>
            <a:normAutofit/>
          </a:bodyPr>
          <a:lstStyle/>
          <a:p>
            <a:pPr>
              <a:buFont typeface="Arial" panose="020B0604020202020204" pitchFamily="34" charset="0"/>
              <a:buChar char="•"/>
              <a:defRPr/>
            </a:pPr>
            <a:r>
              <a:rPr lang="en-US" sz="2200" dirty="0">
                <a:cs typeface="Times New Roman" panose="02020603050405020304" pitchFamily="18" charset="0"/>
              </a:rPr>
              <a:t>BI has two subintervals intervals:</a:t>
            </a:r>
          </a:p>
          <a:p>
            <a:pPr lvl="1" indent="-342900">
              <a:buFontTx/>
              <a:buChar char="−"/>
              <a:defRPr/>
            </a:pPr>
            <a:r>
              <a:rPr lang="en-US" sz="2200" dirty="0">
                <a:cs typeface="Times New Roman" panose="02020603050405020304" pitchFamily="18" charset="0"/>
              </a:rPr>
              <a:t>Beacon Header Interval (BHI) – helps with AP discovery, beam training, control and management information exchange.</a:t>
            </a:r>
          </a:p>
          <a:p>
            <a:pPr lvl="1" indent="-342900">
              <a:buFontTx/>
              <a:buChar char="−"/>
              <a:defRPr/>
            </a:pPr>
            <a:r>
              <a:rPr lang="en-US" sz="2200" dirty="0">
                <a:cs typeface="Times New Roman" panose="02020603050405020304" pitchFamily="18" charset="0"/>
              </a:rPr>
              <a:t>Data Transmission Interval (DTI) – used for data communication and supports different types of medium access protocols.</a:t>
            </a:r>
          </a:p>
        </p:txBody>
      </p:sp>
      <p:sp>
        <p:nvSpPr>
          <p:cNvPr id="4" name="Date Placeholder 3">
            <a:extLst>
              <a:ext uri="{FF2B5EF4-FFF2-40B4-BE49-F238E27FC236}">
                <a16:creationId xmlns:a16="http://schemas.microsoft.com/office/drawing/2014/main" id="{5E7E62CD-2C82-2D4B-BD09-9883F87BA15E}"/>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3955831A-3662-D844-BB04-2A7E367F13AF}"/>
              </a:ext>
            </a:extLst>
          </p:cNvPr>
          <p:cNvSpPr>
            <a:spLocks noGrp="1"/>
          </p:cNvSpPr>
          <p:nvPr>
            <p:ph type="sldNum" sz="quarter" idx="12"/>
          </p:nvPr>
        </p:nvSpPr>
        <p:spPr/>
        <p:txBody>
          <a:bodyPr/>
          <a:lstStyle/>
          <a:p>
            <a:fld id="{EA9379C7-32D7-0A4C-AAB5-DEC1CAB51C3F}" type="slidenum">
              <a:rPr lang="en-US" smtClean="0"/>
              <a:pPr/>
              <a:t>4</a:t>
            </a:fld>
            <a:endParaRPr lang="en-US" dirty="0"/>
          </a:p>
        </p:txBody>
      </p:sp>
      <p:sp>
        <p:nvSpPr>
          <p:cNvPr id="2" name="Title 1">
            <a:extLst>
              <a:ext uri="{FF2B5EF4-FFF2-40B4-BE49-F238E27FC236}">
                <a16:creationId xmlns:a16="http://schemas.microsoft.com/office/drawing/2014/main" id="{C8FC6A27-E7F4-8647-8C2E-99ECC691C088}"/>
              </a:ext>
            </a:extLst>
          </p:cNvPr>
          <p:cNvSpPr>
            <a:spLocks noGrp="1"/>
          </p:cNvSpPr>
          <p:nvPr>
            <p:ph type="title"/>
          </p:nvPr>
        </p:nvSpPr>
        <p:spPr/>
        <p:txBody>
          <a:bodyPr>
            <a:normAutofit/>
          </a:bodyPr>
          <a:lstStyle/>
          <a:p>
            <a:r>
              <a:rPr lang="en-US" dirty="0"/>
              <a:t>IEEE 802.11ad/ay overview  </a:t>
            </a:r>
          </a:p>
        </p:txBody>
      </p:sp>
    </p:spTree>
    <p:extLst>
      <p:ext uri="{BB962C8B-B14F-4D97-AF65-F5344CB8AC3E}">
        <p14:creationId xmlns:p14="http://schemas.microsoft.com/office/powerpoint/2010/main" val="860838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 screenshot of a cell phone&#10;&#10;Description automatically generated">
            <a:extLst>
              <a:ext uri="{FF2B5EF4-FFF2-40B4-BE49-F238E27FC236}">
                <a16:creationId xmlns:a16="http://schemas.microsoft.com/office/drawing/2014/main" id="{171A8FAC-9C88-4EC5-9E6A-2BC7BD5113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7617" y="1522789"/>
            <a:ext cx="4219061" cy="2981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ED24A570-3D01-2842-B651-E9C1B4A168D6}"/>
              </a:ext>
            </a:extLst>
          </p:cNvPr>
          <p:cNvSpPr>
            <a:spLocks noGrp="1"/>
          </p:cNvSpPr>
          <p:nvPr>
            <p:ph idx="1"/>
          </p:nvPr>
        </p:nvSpPr>
        <p:spPr>
          <a:xfrm>
            <a:off x="-211309" y="1583147"/>
            <a:ext cx="4895912" cy="4871043"/>
          </a:xfrm>
        </p:spPr>
        <p:txBody>
          <a:bodyPr>
            <a:normAutofit fontScale="92500"/>
          </a:bodyPr>
          <a:lstStyle/>
          <a:p>
            <a:pPr lvl="1" indent="-342900">
              <a:buFont typeface="Arial" panose="020B0604020202020204" pitchFamily="34" charset="0"/>
              <a:buChar char="•"/>
              <a:defRPr/>
            </a:pPr>
            <a:r>
              <a:rPr lang="en-US" dirty="0">
                <a:cs typeface="Times New Roman" panose="02020603050405020304" pitchFamily="18" charset="0"/>
              </a:rPr>
              <a:t>Beacon Transmission Interval (BTI)</a:t>
            </a:r>
          </a:p>
          <a:p>
            <a:pPr lvl="2" indent="-342900">
              <a:buFont typeface="Times New Roman" panose="02020603050405020304" pitchFamily="18" charset="0"/>
              <a:buChar char="−"/>
              <a:defRPr/>
            </a:pPr>
            <a:r>
              <a:rPr lang="en-US" sz="2000" dirty="0">
                <a:cs typeface="Times New Roman" panose="02020603050405020304" pitchFamily="18" charset="0"/>
              </a:rPr>
              <a:t>AP sector sweep -  AP transmits multiple beacon frames sequentially on different sector in all possible directions. </a:t>
            </a:r>
          </a:p>
          <a:p>
            <a:pPr lvl="1" indent="-342900">
              <a:buFont typeface="Arial" panose="020B0604020202020204" pitchFamily="34" charset="0"/>
              <a:buChar char="•"/>
              <a:defRPr/>
            </a:pPr>
            <a:r>
              <a:rPr lang="en-US" dirty="0">
                <a:cs typeface="Times New Roman" panose="02020603050405020304" pitchFamily="18" charset="0"/>
              </a:rPr>
              <a:t>Association Beamforming Training (A-BFT)</a:t>
            </a:r>
          </a:p>
          <a:p>
            <a:pPr lvl="2" indent="-342900">
              <a:buFont typeface="Times New Roman" panose="02020603050405020304" pitchFamily="18" charset="0"/>
              <a:buChar char="−"/>
              <a:defRPr/>
            </a:pPr>
            <a:r>
              <a:rPr lang="en-US" sz="2000" dirty="0">
                <a:cs typeface="Times New Roman" panose="02020603050405020304" pitchFamily="18" charset="0"/>
              </a:rPr>
              <a:t>Clients train their sectors for communication with the AP.</a:t>
            </a:r>
          </a:p>
          <a:p>
            <a:pPr lvl="1" indent="-342900">
              <a:buFont typeface="Arial" panose="020B0604020202020204" pitchFamily="34" charset="0"/>
              <a:buChar char="•"/>
              <a:defRPr/>
            </a:pPr>
            <a:r>
              <a:rPr lang="en-US" dirty="0">
                <a:cs typeface="Times New Roman" panose="02020603050405020304" pitchFamily="18" charset="0"/>
              </a:rPr>
              <a:t>Announcement Transmission Interval (ATI) – AP exchanges management information with the associated and beam trained clients.</a:t>
            </a:r>
          </a:p>
          <a:p>
            <a:pPr marL="800100" lvl="2" indent="0">
              <a:buNone/>
              <a:defRPr/>
            </a:pPr>
            <a:endParaRPr lang="en-US" sz="2000" dirty="0">
              <a:solidFill>
                <a:srgbClr val="002060"/>
              </a:solidFill>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5E7E62CD-2C82-2D4B-BD09-9883F87BA15E}"/>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3955831A-3662-D844-BB04-2A7E367F13AF}"/>
              </a:ext>
            </a:extLst>
          </p:cNvPr>
          <p:cNvSpPr>
            <a:spLocks noGrp="1"/>
          </p:cNvSpPr>
          <p:nvPr>
            <p:ph type="sldNum" sz="quarter" idx="12"/>
          </p:nvPr>
        </p:nvSpPr>
        <p:spPr/>
        <p:txBody>
          <a:bodyPr/>
          <a:lstStyle/>
          <a:p>
            <a:fld id="{EA9379C7-32D7-0A4C-AAB5-DEC1CAB51C3F}" type="slidenum">
              <a:rPr lang="en-US" smtClean="0"/>
              <a:pPr/>
              <a:t>5</a:t>
            </a:fld>
            <a:endParaRPr lang="en-US" dirty="0"/>
          </a:p>
        </p:txBody>
      </p:sp>
      <p:sp>
        <p:nvSpPr>
          <p:cNvPr id="2" name="Title 1">
            <a:extLst>
              <a:ext uri="{FF2B5EF4-FFF2-40B4-BE49-F238E27FC236}">
                <a16:creationId xmlns:a16="http://schemas.microsoft.com/office/drawing/2014/main" id="{C8FC6A27-E7F4-8647-8C2E-99ECC691C088}"/>
              </a:ext>
            </a:extLst>
          </p:cNvPr>
          <p:cNvSpPr>
            <a:spLocks noGrp="1"/>
          </p:cNvSpPr>
          <p:nvPr>
            <p:ph type="title"/>
          </p:nvPr>
        </p:nvSpPr>
        <p:spPr/>
        <p:txBody>
          <a:bodyPr>
            <a:normAutofit fontScale="90000"/>
          </a:bodyPr>
          <a:lstStyle/>
          <a:p>
            <a:r>
              <a:rPr lang="en-US" dirty="0"/>
              <a:t>IEEE 802.11ad/ay</a:t>
            </a:r>
            <a:r>
              <a:rPr lang="en-US"/>
              <a:t>: BHI </a:t>
            </a:r>
            <a:r>
              <a:rPr lang="en-US" dirty="0"/>
              <a:t>and </a:t>
            </a:r>
            <a:r>
              <a:rPr lang="en-US" dirty="0" err="1"/>
              <a:t>subslots</a:t>
            </a:r>
            <a:r>
              <a:rPr lang="en-US" dirty="0"/>
              <a:t>  </a:t>
            </a:r>
          </a:p>
        </p:txBody>
      </p:sp>
    </p:spTree>
    <p:extLst>
      <p:ext uri="{BB962C8B-B14F-4D97-AF65-F5344CB8AC3E}">
        <p14:creationId xmlns:p14="http://schemas.microsoft.com/office/powerpoint/2010/main" val="3694646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737C9-833F-1C49-9BF2-13538C04A53C}"/>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380A71F1-B096-634D-BB6B-CA696A754529}"/>
              </a:ext>
            </a:extLst>
          </p:cNvPr>
          <p:cNvSpPr>
            <a:spLocks noGrp="1"/>
          </p:cNvSpPr>
          <p:nvPr>
            <p:ph idx="1"/>
          </p:nvPr>
        </p:nvSpPr>
        <p:spPr/>
        <p:txBody>
          <a:bodyPr>
            <a:normAutofit/>
          </a:bodyPr>
          <a:lstStyle/>
          <a:p>
            <a:r>
              <a:rPr lang="en-US" dirty="0">
                <a:solidFill>
                  <a:schemeClr val="bg1">
                    <a:lumMod val="65000"/>
                  </a:schemeClr>
                </a:solidFill>
              </a:rPr>
              <a:t>Background</a:t>
            </a:r>
          </a:p>
          <a:p>
            <a:endParaRPr lang="en-US" dirty="0">
              <a:solidFill>
                <a:schemeClr val="bg1">
                  <a:lumMod val="50000"/>
                </a:schemeClr>
              </a:solidFill>
            </a:endParaRPr>
          </a:p>
          <a:p>
            <a:r>
              <a:rPr lang="en-US" dirty="0"/>
              <a:t>Motivation</a:t>
            </a:r>
          </a:p>
          <a:p>
            <a:endParaRPr lang="en-US" dirty="0">
              <a:solidFill>
                <a:schemeClr val="bg1">
                  <a:lumMod val="50000"/>
                </a:schemeClr>
              </a:solidFill>
            </a:endParaRPr>
          </a:p>
          <a:p>
            <a:r>
              <a:rPr lang="en-US" dirty="0"/>
              <a:t>Design of JPOC</a:t>
            </a:r>
          </a:p>
          <a:p>
            <a:endParaRPr lang="en-US" dirty="0"/>
          </a:p>
          <a:p>
            <a:r>
              <a:rPr lang="en-US" dirty="0"/>
              <a:t>Performance Evaluation</a:t>
            </a:r>
          </a:p>
          <a:p>
            <a:endParaRPr lang="en-US" dirty="0"/>
          </a:p>
          <a:p>
            <a:r>
              <a:rPr lang="en-US" dirty="0"/>
              <a:t>Related Work and Summary</a:t>
            </a:r>
          </a:p>
          <a:p>
            <a:endParaRPr lang="en-US" dirty="0"/>
          </a:p>
          <a:p>
            <a:endParaRPr lang="en-US" dirty="0"/>
          </a:p>
        </p:txBody>
      </p:sp>
      <p:sp>
        <p:nvSpPr>
          <p:cNvPr id="4" name="Date Placeholder 3">
            <a:extLst>
              <a:ext uri="{FF2B5EF4-FFF2-40B4-BE49-F238E27FC236}">
                <a16:creationId xmlns:a16="http://schemas.microsoft.com/office/drawing/2014/main" id="{75E78D95-16CD-B74B-9DA3-47642B620BFF}"/>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D29F5CE7-24CC-E941-9CD4-0BCCB99C20F6}"/>
              </a:ext>
            </a:extLst>
          </p:cNvPr>
          <p:cNvSpPr>
            <a:spLocks noGrp="1"/>
          </p:cNvSpPr>
          <p:nvPr>
            <p:ph type="sldNum" sz="quarter" idx="12"/>
          </p:nvPr>
        </p:nvSpPr>
        <p:spPr/>
        <p:txBody>
          <a:bodyPr/>
          <a:lstStyle/>
          <a:p>
            <a:fld id="{EA9379C7-32D7-0A4C-AAB5-DEC1CAB51C3F}" type="slidenum">
              <a:rPr lang="en-US" smtClean="0"/>
              <a:pPr/>
              <a:t>6</a:t>
            </a:fld>
            <a:endParaRPr lang="en-US" dirty="0"/>
          </a:p>
        </p:txBody>
      </p:sp>
    </p:spTree>
    <p:extLst>
      <p:ext uri="{BB962C8B-B14F-4D97-AF65-F5344CB8AC3E}">
        <p14:creationId xmlns:p14="http://schemas.microsoft.com/office/powerpoint/2010/main" val="3652666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C6A27-E7F4-8647-8C2E-99ECC691C088}"/>
              </a:ext>
            </a:extLst>
          </p:cNvPr>
          <p:cNvSpPr>
            <a:spLocks noGrp="1"/>
          </p:cNvSpPr>
          <p:nvPr>
            <p:ph type="title"/>
          </p:nvPr>
        </p:nvSpPr>
        <p:spPr/>
        <p:txBody>
          <a:bodyPr>
            <a:normAutofit fontScale="90000"/>
          </a:bodyPr>
          <a:lstStyle/>
          <a:p>
            <a:r>
              <a:rPr lang="en-US" dirty="0"/>
              <a:t>Prevalence of Contention Imbalance</a:t>
            </a:r>
          </a:p>
        </p:txBody>
      </p:sp>
      <p:sp>
        <p:nvSpPr>
          <p:cNvPr id="4" name="Date Placeholder 3">
            <a:extLst>
              <a:ext uri="{FF2B5EF4-FFF2-40B4-BE49-F238E27FC236}">
                <a16:creationId xmlns:a16="http://schemas.microsoft.com/office/drawing/2014/main" id="{5E7E62CD-2C82-2D4B-BD09-9883F87BA15E}"/>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3955831A-3662-D844-BB04-2A7E367F13AF}"/>
              </a:ext>
            </a:extLst>
          </p:cNvPr>
          <p:cNvSpPr>
            <a:spLocks noGrp="1"/>
          </p:cNvSpPr>
          <p:nvPr>
            <p:ph type="sldNum" sz="quarter" idx="12"/>
          </p:nvPr>
        </p:nvSpPr>
        <p:spPr/>
        <p:txBody>
          <a:bodyPr/>
          <a:lstStyle/>
          <a:p>
            <a:fld id="{EA9379C7-32D7-0A4C-AAB5-DEC1CAB51C3F}" type="slidenum">
              <a:rPr lang="en-US" smtClean="0"/>
              <a:pPr/>
              <a:t>7</a:t>
            </a:fld>
            <a:endParaRPr lang="en-US" dirty="0"/>
          </a:p>
        </p:txBody>
      </p:sp>
      <p:pic>
        <p:nvPicPr>
          <p:cNvPr id="11" name="Picture 2" descr="A close up of text on a white background&#10;&#10;Description automatically generated">
            <a:extLst>
              <a:ext uri="{FF2B5EF4-FFF2-40B4-BE49-F238E27FC236}">
                <a16:creationId xmlns:a16="http://schemas.microsoft.com/office/drawing/2014/main" id="{6FEA052E-DBDB-4A95-9EE4-B8FC809E36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55" y="1509055"/>
            <a:ext cx="9052213" cy="261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a:extLst>
              <a:ext uri="{FF2B5EF4-FFF2-40B4-BE49-F238E27FC236}">
                <a16:creationId xmlns:a16="http://schemas.microsoft.com/office/drawing/2014/main" id="{62AB3C09-8006-44BF-A36C-E2F7396E1FAA}"/>
              </a:ext>
            </a:extLst>
          </p:cNvPr>
          <p:cNvSpPr txBox="1">
            <a:spLocks/>
          </p:cNvSpPr>
          <p:nvPr/>
        </p:nvSpPr>
        <p:spPr>
          <a:xfrm>
            <a:off x="-46698" y="4279187"/>
            <a:ext cx="9537939" cy="207784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Gill Sans"/>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Gill Sans"/>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Gill Sans"/>
                <a:ea typeface="+mn-ea"/>
                <a:cs typeface="+mn-cs"/>
              </a:defRPr>
            </a:lvl3pPr>
            <a:lvl4pPr marL="1600200" indent="-228600" algn="l" defTabSz="457200" rtl="0" eaLnBrk="1" latinLnBrk="0" hangingPunct="1">
              <a:spcBef>
                <a:spcPct val="20000"/>
              </a:spcBef>
              <a:buFont typeface="Arial"/>
              <a:buChar char="–"/>
              <a:defRPr sz="2400" kern="1200">
                <a:solidFill>
                  <a:schemeClr val="tx1"/>
                </a:solidFill>
                <a:latin typeface="Gill Sans"/>
                <a:ea typeface="+mn-ea"/>
                <a:cs typeface="+mn-cs"/>
              </a:defRPr>
            </a:lvl4pPr>
            <a:lvl5pPr marL="2057400" indent="-228600" algn="l" defTabSz="457200" rtl="0" eaLnBrk="1" latinLnBrk="0" hangingPunct="1">
              <a:spcBef>
                <a:spcPct val="20000"/>
              </a:spcBef>
              <a:buFont typeface="Arial"/>
              <a:buChar char="»"/>
              <a:defRPr sz="2400" kern="1200">
                <a:solidFill>
                  <a:schemeClr val="tx1"/>
                </a:solidFill>
                <a:latin typeface="Gill Sans"/>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200" dirty="0" err="1">
                <a:cs typeface="Times New Roman" panose="02020603050405020304" pitchFamily="18" charset="0"/>
              </a:rPr>
              <a:t>Mmwave</a:t>
            </a:r>
            <a:r>
              <a:rPr lang="en-US" sz="2200" dirty="0">
                <a:cs typeface="Times New Roman" panose="02020603050405020304" pitchFamily="18" charset="0"/>
              </a:rPr>
              <a:t> LAN with COTS 802.11ad devices </a:t>
            </a:r>
          </a:p>
          <a:p>
            <a:pPr lvl="1"/>
            <a:r>
              <a:rPr lang="en-US" sz="2200" dirty="0">
                <a:cs typeface="Times New Roman" panose="02020603050405020304" pitchFamily="18" charset="0"/>
              </a:rPr>
              <a:t>Talon AD-7200 router, Talon AD-7200 client and Acer Travel-Mate laptop</a:t>
            </a:r>
          </a:p>
          <a:p>
            <a:pPr lvl="1"/>
            <a:r>
              <a:rPr lang="en-US" sz="2200" dirty="0">
                <a:cs typeface="Times New Roman" panose="02020603050405020304" pitchFamily="18" charset="0"/>
              </a:rPr>
              <a:t>AD-7200 router firmware modified using </a:t>
            </a:r>
            <a:r>
              <a:rPr lang="en-US" sz="2200" dirty="0" err="1">
                <a:cs typeface="Times New Roman" panose="02020603050405020304" pitchFamily="18" charset="0"/>
              </a:rPr>
              <a:t>Netmon</a:t>
            </a:r>
            <a:r>
              <a:rPr lang="en-US" sz="2200" dirty="0">
                <a:cs typeface="Times New Roman" panose="02020603050405020304" pitchFamily="18" charset="0"/>
              </a:rPr>
              <a:t> Framework</a:t>
            </a:r>
          </a:p>
          <a:p>
            <a:pPr lvl="1"/>
            <a:r>
              <a:rPr lang="en-US" sz="2200" dirty="0">
                <a:cs typeface="Times New Roman" panose="02020603050405020304" pitchFamily="18" charset="0"/>
              </a:rPr>
              <a:t>AD-7200 client and </a:t>
            </a:r>
            <a:r>
              <a:rPr lang="en-US" sz="2200" dirty="0" err="1">
                <a:cs typeface="Times New Roman" panose="02020603050405020304" pitchFamily="18" charset="0"/>
              </a:rPr>
              <a:t>Travelmate</a:t>
            </a:r>
            <a:r>
              <a:rPr lang="en-US" sz="2200" dirty="0">
                <a:cs typeface="Times New Roman" panose="02020603050405020304" pitchFamily="18" charset="0"/>
              </a:rPr>
              <a:t> uses 36 beams with a beam-width of 10</a:t>
            </a:r>
            <a:r>
              <a:rPr lang="en-US" sz="2200" baseline="30000" dirty="0">
                <a:cs typeface="Times New Roman" panose="02020603050405020304" pitchFamily="18" charset="0"/>
              </a:rPr>
              <a:t>o</a:t>
            </a:r>
          </a:p>
          <a:p>
            <a:pPr lvl="1"/>
            <a:endParaRPr lang="en-US" sz="2200" dirty="0">
              <a:cs typeface="Times New Roman" panose="02020603050405020304" pitchFamily="18" charset="0"/>
            </a:endParaRPr>
          </a:p>
          <a:p>
            <a:pPr marL="457200" lvl="1" indent="0">
              <a:buFont typeface="Arial"/>
              <a:buNone/>
            </a:pPr>
            <a:endParaRPr lang="en-US" sz="2200" dirty="0">
              <a:solidFill>
                <a:srgbClr val="FF0000"/>
              </a:solidFill>
              <a:cs typeface="Times New Roman" panose="02020603050405020304" pitchFamily="18" charset="0"/>
            </a:endParaRPr>
          </a:p>
        </p:txBody>
      </p:sp>
    </p:spTree>
    <p:extLst>
      <p:ext uri="{BB962C8B-B14F-4D97-AF65-F5344CB8AC3E}">
        <p14:creationId xmlns:p14="http://schemas.microsoft.com/office/powerpoint/2010/main" val="3783288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EC01733-D1F5-4BCC-9C1F-D321EE2C25F3}"/>
              </a:ext>
            </a:extLst>
          </p:cNvPr>
          <p:cNvPicPr>
            <a:picLocks noChangeAspect="1"/>
          </p:cNvPicPr>
          <p:nvPr/>
        </p:nvPicPr>
        <p:blipFill>
          <a:blip r:embed="rId3"/>
          <a:stretch>
            <a:fillRect/>
          </a:stretch>
        </p:blipFill>
        <p:spPr>
          <a:xfrm>
            <a:off x="698135" y="6140377"/>
            <a:ext cx="1544574" cy="407596"/>
          </a:xfrm>
          <a:prstGeom prst="rect">
            <a:avLst/>
          </a:prstGeom>
        </p:spPr>
      </p:pic>
      <p:sp>
        <p:nvSpPr>
          <p:cNvPr id="2" name="Title 1">
            <a:extLst>
              <a:ext uri="{FF2B5EF4-FFF2-40B4-BE49-F238E27FC236}">
                <a16:creationId xmlns:a16="http://schemas.microsoft.com/office/drawing/2014/main" id="{C8FC6A27-E7F4-8647-8C2E-99ECC691C088}"/>
              </a:ext>
            </a:extLst>
          </p:cNvPr>
          <p:cNvSpPr>
            <a:spLocks noGrp="1"/>
          </p:cNvSpPr>
          <p:nvPr>
            <p:ph type="title"/>
          </p:nvPr>
        </p:nvSpPr>
        <p:spPr/>
        <p:txBody>
          <a:bodyPr>
            <a:normAutofit/>
          </a:bodyPr>
          <a:lstStyle/>
          <a:p>
            <a:r>
              <a:rPr lang="en-US" dirty="0"/>
              <a:t>Competition Fairness Index</a:t>
            </a:r>
          </a:p>
        </p:txBody>
      </p:sp>
      <p:sp>
        <p:nvSpPr>
          <p:cNvPr id="4" name="Date Placeholder 3">
            <a:extLst>
              <a:ext uri="{FF2B5EF4-FFF2-40B4-BE49-F238E27FC236}">
                <a16:creationId xmlns:a16="http://schemas.microsoft.com/office/drawing/2014/main" id="{5E7E62CD-2C82-2D4B-BD09-9883F87BA15E}"/>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3955831A-3662-D844-BB04-2A7E367F13AF}"/>
              </a:ext>
            </a:extLst>
          </p:cNvPr>
          <p:cNvSpPr>
            <a:spLocks noGrp="1"/>
          </p:cNvSpPr>
          <p:nvPr>
            <p:ph type="sldNum" sz="quarter" idx="12"/>
          </p:nvPr>
        </p:nvSpPr>
        <p:spPr/>
        <p:txBody>
          <a:bodyPr/>
          <a:lstStyle/>
          <a:p>
            <a:fld id="{EA9379C7-32D7-0A4C-AAB5-DEC1CAB51C3F}" type="slidenum">
              <a:rPr lang="en-US" smtClean="0"/>
              <a:pPr/>
              <a:t>8</a:t>
            </a:fld>
            <a:endParaRPr lang="en-US" dirty="0"/>
          </a:p>
        </p:txBody>
      </p:sp>
      <p:sp>
        <p:nvSpPr>
          <p:cNvPr id="12" name="Content Placeholder 2">
            <a:extLst>
              <a:ext uri="{FF2B5EF4-FFF2-40B4-BE49-F238E27FC236}">
                <a16:creationId xmlns:a16="http://schemas.microsoft.com/office/drawing/2014/main" id="{62AB3C09-8006-44BF-A36C-E2F7396E1FAA}"/>
              </a:ext>
            </a:extLst>
          </p:cNvPr>
          <p:cNvSpPr txBox="1">
            <a:spLocks/>
          </p:cNvSpPr>
          <p:nvPr/>
        </p:nvSpPr>
        <p:spPr>
          <a:xfrm>
            <a:off x="226029" y="4277099"/>
            <a:ext cx="8686800" cy="2306263"/>
          </a:xfrm>
          <a:prstGeom prst="rect">
            <a:avLst/>
          </a:prstGeom>
        </p:spPr>
        <p:txBody>
          <a:bodyPr vert="horz" lIns="91440" tIns="45720" rIns="91440" bIns="45720" rtlCol="0">
            <a:normAutofit fontScale="92500"/>
          </a:bodyPr>
          <a:lstStyle>
            <a:lvl1pPr marL="342900" indent="-342900" algn="l" defTabSz="457200" rtl="0" eaLnBrk="1" latinLnBrk="0" hangingPunct="1">
              <a:spcBef>
                <a:spcPct val="20000"/>
              </a:spcBef>
              <a:buFont typeface="Arial"/>
              <a:buChar char="•"/>
              <a:defRPr sz="2400" kern="1200">
                <a:solidFill>
                  <a:schemeClr val="tx1"/>
                </a:solidFill>
                <a:latin typeface="Gill Sans"/>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Gill Sans"/>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Gill Sans"/>
                <a:ea typeface="+mn-ea"/>
                <a:cs typeface="+mn-cs"/>
              </a:defRPr>
            </a:lvl3pPr>
            <a:lvl4pPr marL="1600200" indent="-228600" algn="l" defTabSz="457200" rtl="0" eaLnBrk="1" latinLnBrk="0" hangingPunct="1">
              <a:spcBef>
                <a:spcPct val="20000"/>
              </a:spcBef>
              <a:buFont typeface="Arial"/>
              <a:buChar char="–"/>
              <a:defRPr sz="2400" kern="1200">
                <a:solidFill>
                  <a:schemeClr val="tx1"/>
                </a:solidFill>
                <a:latin typeface="Gill Sans"/>
                <a:ea typeface="+mn-ea"/>
                <a:cs typeface="+mn-cs"/>
              </a:defRPr>
            </a:lvl4pPr>
            <a:lvl5pPr marL="2057400" indent="-228600" algn="l" defTabSz="457200" rtl="0" eaLnBrk="1" latinLnBrk="0" hangingPunct="1">
              <a:spcBef>
                <a:spcPct val="20000"/>
              </a:spcBef>
              <a:buFont typeface="Arial"/>
              <a:buChar char="»"/>
              <a:defRPr sz="2400" kern="1200">
                <a:solidFill>
                  <a:schemeClr val="tx1"/>
                </a:solidFill>
                <a:latin typeface="Gill Sans"/>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200" dirty="0">
                <a:cs typeface="Times New Roman" panose="02020603050405020304" pitchFamily="18" charset="0"/>
              </a:rPr>
              <a:t>Competition fairness index at other client location j:</a:t>
            </a:r>
          </a:p>
          <a:p>
            <a:pPr marL="0" indent="0">
              <a:buNone/>
            </a:pPr>
            <a:r>
              <a:rPr lang="en-US" sz="2200" dirty="0">
                <a:cs typeface="Times New Roman" panose="02020603050405020304" pitchFamily="18" charset="0"/>
              </a:rPr>
              <a:t>	Where,</a:t>
            </a:r>
          </a:p>
          <a:p>
            <a:pPr marL="0" indent="0">
              <a:buNone/>
            </a:pPr>
            <a:r>
              <a:rPr lang="en-US" sz="2200" dirty="0">
                <a:cs typeface="Times New Roman" panose="02020603050405020304" pitchFamily="18" charset="0"/>
              </a:rPr>
              <a:t>                     </a:t>
            </a:r>
            <a:r>
              <a:rPr lang="en-US" sz="2200" baseline="30000" dirty="0">
                <a:cs typeface="Times New Roman" panose="02020603050405020304" pitchFamily="18" charset="0"/>
              </a:rPr>
              <a:t> </a:t>
            </a:r>
            <a:r>
              <a:rPr lang="en-US" sz="2200" dirty="0">
                <a:cs typeface="Times New Roman" panose="02020603050405020304" pitchFamily="18" charset="0"/>
              </a:rPr>
              <a:t>is the total number of beams for which </a:t>
            </a:r>
          </a:p>
          <a:p>
            <a:pPr marL="0" indent="0">
              <a:buNone/>
            </a:pPr>
            <a:r>
              <a:rPr lang="en-US" sz="2200" baseline="30000" dirty="0">
                <a:cs typeface="Times New Roman" panose="02020603050405020304" pitchFamily="18" charset="0"/>
              </a:rPr>
              <a:t>                                  </a:t>
            </a:r>
            <a:r>
              <a:rPr lang="en-US" sz="2200" dirty="0">
                <a:cs typeface="Times New Roman" panose="02020603050405020304" pitchFamily="18" charset="0"/>
              </a:rPr>
              <a:t>is the total number of beams for which </a:t>
            </a:r>
          </a:p>
          <a:p>
            <a:pPr marL="457200" lvl="1" indent="0">
              <a:buNone/>
            </a:pPr>
            <a:r>
              <a:rPr lang="en-US" sz="2200" dirty="0">
                <a:cs typeface="Times New Roman" panose="02020603050405020304" pitchFamily="18" charset="0"/>
              </a:rPr>
              <a:t>                     is  the near-client SNR value for beam index </a:t>
            </a:r>
            <a:r>
              <a:rPr lang="en-US" sz="2200" dirty="0" err="1">
                <a:cs typeface="Times New Roman" panose="02020603050405020304" pitchFamily="18" charset="0"/>
              </a:rPr>
              <a:t>i</a:t>
            </a:r>
            <a:endParaRPr lang="en-US" sz="2200" dirty="0">
              <a:cs typeface="Times New Roman" panose="02020603050405020304" pitchFamily="18" charset="0"/>
            </a:endParaRPr>
          </a:p>
          <a:p>
            <a:pPr marL="457200" lvl="1" indent="0">
              <a:buNone/>
            </a:pPr>
            <a:r>
              <a:rPr lang="en-US" sz="2200" dirty="0">
                <a:cs typeface="Times New Roman" panose="02020603050405020304" pitchFamily="18" charset="0"/>
              </a:rPr>
              <a:t>                         is the SNR value for beam index </a:t>
            </a:r>
            <a:r>
              <a:rPr lang="en-US" sz="2200" dirty="0" err="1">
                <a:cs typeface="Times New Roman" panose="02020603050405020304" pitchFamily="18" charset="0"/>
              </a:rPr>
              <a:t>i</a:t>
            </a:r>
            <a:r>
              <a:rPr lang="en-US" sz="2200" dirty="0">
                <a:cs typeface="Times New Roman" panose="02020603050405020304" pitchFamily="18" charset="0"/>
              </a:rPr>
              <a:t> of the other client at location j</a:t>
            </a:r>
          </a:p>
          <a:p>
            <a:pPr marL="457200" lvl="1" indent="0">
              <a:buFont typeface="Arial"/>
              <a:buNone/>
            </a:pPr>
            <a:endParaRPr lang="en-US" sz="2200" dirty="0">
              <a:solidFill>
                <a:srgbClr val="FF0000"/>
              </a:solidFill>
              <a:cs typeface="Times New Roman" panose="02020603050405020304" pitchFamily="18" charset="0"/>
            </a:endParaRPr>
          </a:p>
        </p:txBody>
      </p:sp>
      <p:pic>
        <p:nvPicPr>
          <p:cNvPr id="3" name="Picture 2">
            <a:extLst>
              <a:ext uri="{FF2B5EF4-FFF2-40B4-BE49-F238E27FC236}">
                <a16:creationId xmlns:a16="http://schemas.microsoft.com/office/drawing/2014/main" id="{35A05493-4840-462E-B64B-88EEDC314A23}"/>
              </a:ext>
            </a:extLst>
          </p:cNvPr>
          <p:cNvPicPr>
            <a:picLocks noChangeAspect="1"/>
          </p:cNvPicPr>
          <p:nvPr/>
        </p:nvPicPr>
        <p:blipFill>
          <a:blip r:embed="rId4"/>
          <a:stretch>
            <a:fillRect/>
          </a:stretch>
        </p:blipFill>
        <p:spPr>
          <a:xfrm>
            <a:off x="6676489" y="4172902"/>
            <a:ext cx="1209675" cy="619125"/>
          </a:xfrm>
          <a:prstGeom prst="rect">
            <a:avLst/>
          </a:prstGeom>
        </p:spPr>
      </p:pic>
      <p:pic>
        <p:nvPicPr>
          <p:cNvPr id="6" name="Picture 5">
            <a:extLst>
              <a:ext uri="{FF2B5EF4-FFF2-40B4-BE49-F238E27FC236}">
                <a16:creationId xmlns:a16="http://schemas.microsoft.com/office/drawing/2014/main" id="{A815EB1A-A077-4CA1-B297-A48110D2978A}"/>
              </a:ext>
            </a:extLst>
          </p:cNvPr>
          <p:cNvPicPr>
            <a:picLocks noChangeAspect="1"/>
          </p:cNvPicPr>
          <p:nvPr/>
        </p:nvPicPr>
        <p:blipFill>
          <a:blip r:embed="rId5"/>
          <a:stretch>
            <a:fillRect/>
          </a:stretch>
        </p:blipFill>
        <p:spPr>
          <a:xfrm>
            <a:off x="5675540" y="5042829"/>
            <a:ext cx="3133725" cy="365125"/>
          </a:xfrm>
          <a:prstGeom prst="rect">
            <a:avLst/>
          </a:prstGeom>
        </p:spPr>
      </p:pic>
      <p:pic>
        <p:nvPicPr>
          <p:cNvPr id="9" name="Picture 6" descr="A screenshot of a cell phone&#10;&#10;Description automatically generated">
            <a:extLst>
              <a:ext uri="{FF2B5EF4-FFF2-40B4-BE49-F238E27FC236}">
                <a16:creationId xmlns:a16="http://schemas.microsoft.com/office/drawing/2014/main" id="{5F4D10E8-2763-43E9-9C19-3F0D2333EE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3601" y="1519239"/>
            <a:ext cx="2596223" cy="2656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22E2C85-78DD-4AFD-A87F-CDE900FC9107}"/>
              </a:ext>
            </a:extLst>
          </p:cNvPr>
          <p:cNvPicPr>
            <a:picLocks noChangeAspect="1"/>
          </p:cNvPicPr>
          <p:nvPr/>
        </p:nvPicPr>
        <p:blipFill>
          <a:blip r:embed="rId7"/>
          <a:stretch>
            <a:fillRect/>
          </a:stretch>
        </p:blipFill>
        <p:spPr>
          <a:xfrm>
            <a:off x="755414" y="5760629"/>
            <a:ext cx="1079318" cy="327650"/>
          </a:xfrm>
          <a:prstGeom prst="rect">
            <a:avLst/>
          </a:prstGeom>
        </p:spPr>
      </p:pic>
      <p:pic>
        <p:nvPicPr>
          <p:cNvPr id="10" name="Picture 9">
            <a:extLst>
              <a:ext uri="{FF2B5EF4-FFF2-40B4-BE49-F238E27FC236}">
                <a16:creationId xmlns:a16="http://schemas.microsoft.com/office/drawing/2014/main" id="{E458EF1D-1B7D-4B36-BDD9-55FD8D7B74EC}"/>
              </a:ext>
            </a:extLst>
          </p:cNvPr>
          <p:cNvPicPr>
            <a:picLocks noChangeAspect="1"/>
          </p:cNvPicPr>
          <p:nvPr/>
        </p:nvPicPr>
        <p:blipFill>
          <a:blip r:embed="rId8"/>
          <a:stretch>
            <a:fillRect/>
          </a:stretch>
        </p:blipFill>
        <p:spPr>
          <a:xfrm>
            <a:off x="806516" y="5053760"/>
            <a:ext cx="711070" cy="327650"/>
          </a:xfrm>
          <a:prstGeom prst="rect">
            <a:avLst/>
          </a:prstGeom>
        </p:spPr>
      </p:pic>
      <p:pic>
        <p:nvPicPr>
          <p:cNvPr id="13" name="Picture 12">
            <a:extLst>
              <a:ext uri="{FF2B5EF4-FFF2-40B4-BE49-F238E27FC236}">
                <a16:creationId xmlns:a16="http://schemas.microsoft.com/office/drawing/2014/main" id="{0AB64587-0AAB-4CFD-816C-6C621D537E61}"/>
              </a:ext>
            </a:extLst>
          </p:cNvPr>
          <p:cNvPicPr>
            <a:picLocks noChangeAspect="1"/>
          </p:cNvPicPr>
          <p:nvPr/>
        </p:nvPicPr>
        <p:blipFill>
          <a:blip r:embed="rId9"/>
          <a:stretch>
            <a:fillRect/>
          </a:stretch>
        </p:blipFill>
        <p:spPr>
          <a:xfrm>
            <a:off x="737004" y="5421086"/>
            <a:ext cx="850093" cy="268150"/>
          </a:xfrm>
          <a:prstGeom prst="rect">
            <a:avLst/>
          </a:prstGeom>
        </p:spPr>
      </p:pic>
      <p:pic>
        <p:nvPicPr>
          <p:cNvPr id="14" name="Picture 13">
            <a:extLst>
              <a:ext uri="{FF2B5EF4-FFF2-40B4-BE49-F238E27FC236}">
                <a16:creationId xmlns:a16="http://schemas.microsoft.com/office/drawing/2014/main" id="{33C633F6-194D-483D-B47E-CC05718814DB}"/>
              </a:ext>
            </a:extLst>
          </p:cNvPr>
          <p:cNvPicPr>
            <a:picLocks noChangeAspect="1"/>
          </p:cNvPicPr>
          <p:nvPr/>
        </p:nvPicPr>
        <p:blipFill>
          <a:blip r:embed="rId10"/>
          <a:stretch>
            <a:fillRect/>
          </a:stretch>
        </p:blipFill>
        <p:spPr>
          <a:xfrm>
            <a:off x="5675540" y="5454457"/>
            <a:ext cx="3133724" cy="307637"/>
          </a:xfrm>
          <a:prstGeom prst="rect">
            <a:avLst/>
          </a:prstGeom>
        </p:spPr>
      </p:pic>
    </p:spTree>
    <p:extLst>
      <p:ext uri="{BB962C8B-B14F-4D97-AF65-F5344CB8AC3E}">
        <p14:creationId xmlns:p14="http://schemas.microsoft.com/office/powerpoint/2010/main" val="4067095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C6A27-E7F4-8647-8C2E-99ECC691C088}"/>
              </a:ext>
            </a:extLst>
          </p:cNvPr>
          <p:cNvSpPr>
            <a:spLocks noGrp="1"/>
          </p:cNvSpPr>
          <p:nvPr>
            <p:ph type="title"/>
          </p:nvPr>
        </p:nvSpPr>
        <p:spPr>
          <a:xfrm>
            <a:off x="1345914" y="274638"/>
            <a:ext cx="7036085" cy="1143000"/>
          </a:xfrm>
        </p:spPr>
        <p:txBody>
          <a:bodyPr>
            <a:normAutofit fontScale="90000"/>
          </a:bodyPr>
          <a:lstStyle/>
          <a:p>
            <a:r>
              <a:rPr lang="en-US" dirty="0"/>
              <a:t>Frequency of Client Participation in A-BFT</a:t>
            </a:r>
          </a:p>
        </p:txBody>
      </p:sp>
      <p:sp>
        <p:nvSpPr>
          <p:cNvPr id="4" name="Date Placeholder 3">
            <a:extLst>
              <a:ext uri="{FF2B5EF4-FFF2-40B4-BE49-F238E27FC236}">
                <a16:creationId xmlns:a16="http://schemas.microsoft.com/office/drawing/2014/main" id="{5E7E62CD-2C82-2D4B-BD09-9883F87BA15E}"/>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3955831A-3662-D844-BB04-2A7E367F13AF}"/>
              </a:ext>
            </a:extLst>
          </p:cNvPr>
          <p:cNvSpPr>
            <a:spLocks noGrp="1"/>
          </p:cNvSpPr>
          <p:nvPr>
            <p:ph type="sldNum" sz="quarter" idx="12"/>
          </p:nvPr>
        </p:nvSpPr>
        <p:spPr/>
        <p:txBody>
          <a:bodyPr/>
          <a:lstStyle/>
          <a:p>
            <a:fld id="{EA9379C7-32D7-0A4C-AAB5-DEC1CAB51C3F}" type="slidenum">
              <a:rPr lang="en-US" smtClean="0"/>
              <a:pPr/>
              <a:t>9</a:t>
            </a:fld>
            <a:endParaRPr lang="en-US" dirty="0"/>
          </a:p>
        </p:txBody>
      </p:sp>
      <p:sp>
        <p:nvSpPr>
          <p:cNvPr id="12" name="Content Placeholder 2">
            <a:extLst>
              <a:ext uri="{FF2B5EF4-FFF2-40B4-BE49-F238E27FC236}">
                <a16:creationId xmlns:a16="http://schemas.microsoft.com/office/drawing/2014/main" id="{62AB3C09-8006-44BF-A36C-E2F7396E1FAA}"/>
              </a:ext>
            </a:extLst>
          </p:cNvPr>
          <p:cNvSpPr txBox="1">
            <a:spLocks/>
          </p:cNvSpPr>
          <p:nvPr/>
        </p:nvSpPr>
        <p:spPr>
          <a:xfrm>
            <a:off x="339045" y="3499399"/>
            <a:ext cx="8804955" cy="304638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Gill Sans"/>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Gill Sans"/>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Gill Sans"/>
                <a:ea typeface="+mn-ea"/>
                <a:cs typeface="+mn-cs"/>
              </a:defRPr>
            </a:lvl3pPr>
            <a:lvl4pPr marL="1600200" indent="-228600" algn="l" defTabSz="457200" rtl="0" eaLnBrk="1" latinLnBrk="0" hangingPunct="1">
              <a:spcBef>
                <a:spcPct val="20000"/>
              </a:spcBef>
              <a:buFont typeface="Arial"/>
              <a:buChar char="–"/>
              <a:defRPr sz="2400" kern="1200">
                <a:solidFill>
                  <a:schemeClr val="tx1"/>
                </a:solidFill>
                <a:latin typeface="Gill Sans"/>
                <a:ea typeface="+mn-ea"/>
                <a:cs typeface="+mn-cs"/>
              </a:defRPr>
            </a:lvl4pPr>
            <a:lvl5pPr marL="2057400" indent="-228600" algn="l" defTabSz="457200" rtl="0" eaLnBrk="1" latinLnBrk="0" hangingPunct="1">
              <a:spcBef>
                <a:spcPct val="20000"/>
              </a:spcBef>
              <a:buFont typeface="Arial"/>
              <a:buChar char="»"/>
              <a:defRPr sz="2400" kern="1200">
                <a:solidFill>
                  <a:schemeClr val="tx1"/>
                </a:solidFill>
                <a:latin typeface="Gill Sans"/>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200" dirty="0">
                <a:cs typeface="Times New Roman" panose="02020603050405020304" pitchFamily="18" charset="0"/>
              </a:rPr>
              <a:t>Degree of throughput unfairness </a:t>
            </a:r>
          </a:p>
          <a:p>
            <a:pPr lvl="1"/>
            <a:r>
              <a:rPr lang="en-US" sz="2200" dirty="0">
                <a:cs typeface="Times New Roman" panose="02020603050405020304" pitchFamily="18" charset="0"/>
              </a:rPr>
              <a:t>depends on the frequency of clients participation in the A-BFT</a:t>
            </a:r>
          </a:p>
          <a:p>
            <a:r>
              <a:rPr lang="en-US" sz="2200" dirty="0">
                <a:cs typeface="Times New Roman" panose="02020603050405020304" pitchFamily="18" charset="0"/>
              </a:rPr>
              <a:t>Prominent causes of client participation in A-BFT</a:t>
            </a:r>
          </a:p>
          <a:p>
            <a:pPr lvl="1"/>
            <a:r>
              <a:rPr lang="en-US" sz="2200" dirty="0">
                <a:cs typeface="Times New Roman" panose="02020603050405020304" pitchFamily="18" charset="0"/>
              </a:rPr>
              <a:t>Mobility</a:t>
            </a:r>
          </a:p>
          <a:p>
            <a:pPr lvl="1"/>
            <a:r>
              <a:rPr lang="en-US" sz="2200" dirty="0">
                <a:cs typeface="Times New Roman" panose="02020603050405020304" pitchFamily="18" charset="0"/>
              </a:rPr>
              <a:t>Blockages</a:t>
            </a:r>
          </a:p>
          <a:p>
            <a:pPr lvl="1"/>
            <a:r>
              <a:rPr lang="en-US" sz="2200" dirty="0">
                <a:cs typeface="Times New Roman" panose="02020603050405020304" pitchFamily="18" charset="0"/>
              </a:rPr>
              <a:t>Sporadic Traffic</a:t>
            </a:r>
          </a:p>
          <a:p>
            <a:pPr lvl="1"/>
            <a:r>
              <a:rPr lang="en-US" sz="2200" dirty="0">
                <a:cs typeface="Times New Roman" panose="02020603050405020304" pitchFamily="18" charset="0"/>
              </a:rPr>
              <a:t>Association to a New AP</a:t>
            </a:r>
          </a:p>
          <a:p>
            <a:pPr marL="457200" lvl="1" indent="0">
              <a:buFont typeface="Arial"/>
              <a:buNone/>
            </a:pPr>
            <a:endParaRPr lang="en-US" sz="2200" dirty="0">
              <a:solidFill>
                <a:srgbClr val="FF0000"/>
              </a:solidFill>
              <a:cs typeface="Times New Roman" panose="02020603050405020304" pitchFamily="18" charset="0"/>
            </a:endParaRPr>
          </a:p>
        </p:txBody>
      </p:sp>
      <p:sp>
        <p:nvSpPr>
          <p:cNvPr id="11" name="Rectangle 10">
            <a:extLst>
              <a:ext uri="{FF2B5EF4-FFF2-40B4-BE49-F238E27FC236}">
                <a16:creationId xmlns:a16="http://schemas.microsoft.com/office/drawing/2014/main" id="{31547959-6028-4AAB-BE41-3FE71129F182}"/>
              </a:ext>
            </a:extLst>
          </p:cNvPr>
          <p:cNvSpPr/>
          <p:nvPr/>
        </p:nvSpPr>
        <p:spPr>
          <a:xfrm>
            <a:off x="914399" y="1840835"/>
            <a:ext cx="976045" cy="1143000"/>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BS1</a:t>
            </a:r>
          </a:p>
        </p:txBody>
      </p:sp>
      <p:grpSp>
        <p:nvGrpSpPr>
          <p:cNvPr id="13" name="Group 12">
            <a:extLst>
              <a:ext uri="{FF2B5EF4-FFF2-40B4-BE49-F238E27FC236}">
                <a16:creationId xmlns:a16="http://schemas.microsoft.com/office/drawing/2014/main" id="{D592FDFF-2BE3-440B-8B60-6B9234E6F558}"/>
              </a:ext>
            </a:extLst>
          </p:cNvPr>
          <p:cNvGrpSpPr/>
          <p:nvPr/>
        </p:nvGrpSpPr>
        <p:grpSpPr>
          <a:xfrm>
            <a:off x="2092500" y="1999337"/>
            <a:ext cx="1800370" cy="893505"/>
            <a:chOff x="4212397" y="2081901"/>
            <a:chExt cx="1800370" cy="893505"/>
          </a:xfrm>
        </p:grpSpPr>
        <p:sp>
          <p:nvSpPr>
            <p:cNvPr id="14" name="Oval 13">
              <a:extLst>
                <a:ext uri="{FF2B5EF4-FFF2-40B4-BE49-F238E27FC236}">
                  <a16:creationId xmlns:a16="http://schemas.microsoft.com/office/drawing/2014/main" id="{C6FBF75E-EBC1-4D38-B919-C0959A5FE61A}"/>
                </a:ext>
              </a:extLst>
            </p:cNvPr>
            <p:cNvSpPr/>
            <p:nvPr/>
          </p:nvSpPr>
          <p:spPr>
            <a:xfrm rot="14093339" flipH="1">
              <a:off x="5093491" y="1523569"/>
              <a:ext cx="101208" cy="121787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39BBC6A9-A22D-4D0E-9751-4AA50B2B668A}"/>
                </a:ext>
              </a:extLst>
            </p:cNvPr>
            <p:cNvSpPr/>
            <p:nvPr/>
          </p:nvSpPr>
          <p:spPr>
            <a:xfrm>
              <a:off x="4481204" y="2392448"/>
              <a:ext cx="152399" cy="20039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FAC58B4-1BCB-4DCF-B35F-2B1560E3362F}"/>
                </a:ext>
              </a:extLst>
            </p:cNvPr>
            <p:cNvSpPr/>
            <p:nvPr/>
          </p:nvSpPr>
          <p:spPr>
            <a:xfrm rot="16376477" flipH="1">
              <a:off x="5209345" y="1900406"/>
              <a:ext cx="128472" cy="139416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EF2610D-1BF2-44D8-A0F5-C6A6AA4BE02A}"/>
                </a:ext>
              </a:extLst>
            </p:cNvPr>
            <p:cNvSpPr/>
            <p:nvPr/>
          </p:nvSpPr>
          <p:spPr>
            <a:xfrm rot="15302370" flipH="1">
              <a:off x="5241778" y="1634823"/>
              <a:ext cx="120205" cy="142177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AF3AF30-61C6-40F6-BB0C-238C52E97AB7}"/>
                </a:ext>
              </a:extLst>
            </p:cNvPr>
            <p:cNvSpPr/>
            <p:nvPr/>
          </p:nvSpPr>
          <p:spPr>
            <a:xfrm rot="18337361">
              <a:off x="5066839" y="2235467"/>
              <a:ext cx="122389" cy="135748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E49245C7-8CC0-49CA-9196-E80FEA19ED32}"/>
                </a:ext>
              </a:extLst>
            </p:cNvPr>
            <p:cNvSpPr txBox="1"/>
            <p:nvPr/>
          </p:nvSpPr>
          <p:spPr>
            <a:xfrm>
              <a:off x="4512933" y="2491601"/>
              <a:ext cx="256324" cy="369332"/>
            </a:xfrm>
            <a:prstGeom prst="rect">
              <a:avLst/>
            </a:prstGeom>
            <a:noFill/>
            <a:ln>
              <a:noFill/>
              <a:prstDash val="sysDash"/>
            </a:ln>
          </p:spPr>
          <p:txBody>
            <a:bodyPr wrap="square" rtlCol="0">
              <a:spAutoFit/>
            </a:bodyPr>
            <a:lstStyle/>
            <a:p>
              <a:r>
                <a:rPr lang="en-US" dirty="0"/>
                <a:t>.</a:t>
              </a:r>
            </a:p>
          </p:txBody>
        </p:sp>
        <p:sp>
          <p:nvSpPr>
            <p:cNvPr id="20" name="TextBox 19">
              <a:extLst>
                <a:ext uri="{FF2B5EF4-FFF2-40B4-BE49-F238E27FC236}">
                  <a16:creationId xmlns:a16="http://schemas.microsoft.com/office/drawing/2014/main" id="{45E9B657-D2A9-4642-B473-A1A163680150}"/>
                </a:ext>
              </a:extLst>
            </p:cNvPr>
            <p:cNvSpPr txBox="1"/>
            <p:nvPr/>
          </p:nvSpPr>
          <p:spPr>
            <a:xfrm>
              <a:off x="4316817" y="2469137"/>
              <a:ext cx="256324" cy="369332"/>
            </a:xfrm>
            <a:prstGeom prst="rect">
              <a:avLst/>
            </a:prstGeom>
            <a:noFill/>
            <a:ln>
              <a:noFill/>
              <a:prstDash val="sysDash"/>
            </a:ln>
          </p:spPr>
          <p:txBody>
            <a:bodyPr wrap="square" rtlCol="0">
              <a:spAutoFit/>
            </a:bodyPr>
            <a:lstStyle/>
            <a:p>
              <a:r>
                <a:rPr lang="en-US" dirty="0"/>
                <a:t>.</a:t>
              </a:r>
            </a:p>
          </p:txBody>
        </p:sp>
        <p:sp>
          <p:nvSpPr>
            <p:cNvPr id="21" name="TextBox 20">
              <a:extLst>
                <a:ext uri="{FF2B5EF4-FFF2-40B4-BE49-F238E27FC236}">
                  <a16:creationId xmlns:a16="http://schemas.microsoft.com/office/drawing/2014/main" id="{3362ED27-42AA-42CC-BE04-700C73E2D211}"/>
                </a:ext>
              </a:extLst>
            </p:cNvPr>
            <p:cNvSpPr txBox="1"/>
            <p:nvPr/>
          </p:nvSpPr>
          <p:spPr>
            <a:xfrm>
              <a:off x="4212397" y="2347545"/>
              <a:ext cx="256324" cy="369332"/>
            </a:xfrm>
            <a:prstGeom prst="rect">
              <a:avLst/>
            </a:prstGeom>
            <a:noFill/>
            <a:ln>
              <a:noFill/>
              <a:prstDash val="sysDash"/>
            </a:ln>
          </p:spPr>
          <p:txBody>
            <a:bodyPr wrap="square" rtlCol="0">
              <a:spAutoFit/>
            </a:bodyPr>
            <a:lstStyle/>
            <a:p>
              <a:r>
                <a:rPr lang="en-US" dirty="0"/>
                <a:t>.</a:t>
              </a:r>
            </a:p>
          </p:txBody>
        </p:sp>
      </p:grpSp>
      <p:cxnSp>
        <p:nvCxnSpPr>
          <p:cNvPr id="22" name="Straight Connector 21">
            <a:extLst>
              <a:ext uri="{FF2B5EF4-FFF2-40B4-BE49-F238E27FC236}">
                <a16:creationId xmlns:a16="http://schemas.microsoft.com/office/drawing/2014/main" id="{4D4375E3-9A22-41FD-B620-F5DABE5298A4}"/>
              </a:ext>
            </a:extLst>
          </p:cNvPr>
          <p:cNvCxnSpPr>
            <a:stCxn id="11" idx="3"/>
          </p:cNvCxnSpPr>
          <p:nvPr/>
        </p:nvCxnSpPr>
        <p:spPr>
          <a:xfrm flipV="1">
            <a:off x="1890444" y="2406658"/>
            <a:ext cx="465756" cy="5677"/>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73E82FB8-770E-455A-99FE-B28B30715673}"/>
              </a:ext>
            </a:extLst>
          </p:cNvPr>
          <p:cNvSpPr txBox="1"/>
          <p:nvPr/>
        </p:nvSpPr>
        <p:spPr>
          <a:xfrm>
            <a:off x="2125595" y="1983208"/>
            <a:ext cx="256324" cy="369332"/>
          </a:xfrm>
          <a:prstGeom prst="rect">
            <a:avLst/>
          </a:prstGeom>
          <a:noFill/>
          <a:ln>
            <a:noFill/>
            <a:prstDash val="sysDash"/>
          </a:ln>
        </p:spPr>
        <p:txBody>
          <a:bodyPr wrap="square" rtlCol="0">
            <a:spAutoFit/>
          </a:bodyPr>
          <a:lstStyle/>
          <a:p>
            <a:r>
              <a:rPr lang="en-US" dirty="0"/>
              <a:t>.</a:t>
            </a:r>
          </a:p>
        </p:txBody>
      </p:sp>
      <p:sp>
        <p:nvSpPr>
          <p:cNvPr id="24" name="TextBox 23">
            <a:extLst>
              <a:ext uri="{FF2B5EF4-FFF2-40B4-BE49-F238E27FC236}">
                <a16:creationId xmlns:a16="http://schemas.microsoft.com/office/drawing/2014/main" id="{6E4FA00E-8A4A-419A-903F-A2D8936B7E49}"/>
              </a:ext>
            </a:extLst>
          </p:cNvPr>
          <p:cNvSpPr txBox="1"/>
          <p:nvPr/>
        </p:nvSpPr>
        <p:spPr>
          <a:xfrm>
            <a:off x="2333654" y="1932587"/>
            <a:ext cx="256324" cy="369332"/>
          </a:xfrm>
          <a:prstGeom prst="rect">
            <a:avLst/>
          </a:prstGeom>
          <a:noFill/>
          <a:ln>
            <a:noFill/>
            <a:prstDash val="sysDash"/>
          </a:ln>
        </p:spPr>
        <p:txBody>
          <a:bodyPr wrap="square" rtlCol="0">
            <a:spAutoFit/>
          </a:bodyPr>
          <a:lstStyle/>
          <a:p>
            <a:r>
              <a:rPr lang="en-US" dirty="0"/>
              <a:t>.</a:t>
            </a:r>
          </a:p>
        </p:txBody>
      </p:sp>
      <p:pic>
        <p:nvPicPr>
          <p:cNvPr id="25" name="Picture 2" descr="Businessman cartoon character with phone Vector Image">
            <a:extLst>
              <a:ext uri="{FF2B5EF4-FFF2-40B4-BE49-F238E27FC236}">
                <a16:creationId xmlns:a16="http://schemas.microsoft.com/office/drawing/2014/main" id="{68749E3E-D3E2-4A97-8AEE-7D8CC6D58E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2026" y="1821902"/>
            <a:ext cx="384773" cy="593103"/>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Businessman cartoon character with phone Vector Image">
            <a:extLst>
              <a:ext uri="{FF2B5EF4-FFF2-40B4-BE49-F238E27FC236}">
                <a16:creationId xmlns:a16="http://schemas.microsoft.com/office/drawing/2014/main" id="{0DE1AA83-A6AA-4EB8-93C7-E9D173C785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3237" y="2865341"/>
            <a:ext cx="384773" cy="593103"/>
          </a:xfrm>
          <a:prstGeom prst="rect">
            <a:avLst/>
          </a:prstGeom>
          <a:noFill/>
          <a:extLst>
            <a:ext uri="{909E8E84-426E-40DD-AFC4-6F175D3DCCD1}">
              <a14:hiddenFill xmlns:a14="http://schemas.microsoft.com/office/drawing/2010/main">
                <a:solidFill>
                  <a:srgbClr val="FFFFFF"/>
                </a:solidFill>
              </a14:hiddenFill>
            </a:ext>
          </a:extLst>
        </p:spPr>
      </p:pic>
      <p:cxnSp>
        <p:nvCxnSpPr>
          <p:cNvPr id="27" name="Straight Arrow Connector 26">
            <a:extLst>
              <a:ext uri="{FF2B5EF4-FFF2-40B4-BE49-F238E27FC236}">
                <a16:creationId xmlns:a16="http://schemas.microsoft.com/office/drawing/2014/main" id="{D54C2DA4-222B-4B45-9CB5-810D86121338}"/>
              </a:ext>
            </a:extLst>
          </p:cNvPr>
          <p:cNvCxnSpPr>
            <a:stCxn id="25" idx="2"/>
          </p:cNvCxnSpPr>
          <p:nvPr/>
        </p:nvCxnSpPr>
        <p:spPr>
          <a:xfrm flipH="1">
            <a:off x="4008010" y="2415005"/>
            <a:ext cx="386403" cy="8617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C594FD99-AD91-49B9-8FA0-0B73ECABBDA5}"/>
              </a:ext>
            </a:extLst>
          </p:cNvPr>
          <p:cNvSpPr txBox="1"/>
          <p:nvPr/>
        </p:nvSpPr>
        <p:spPr>
          <a:xfrm>
            <a:off x="447561" y="3012815"/>
            <a:ext cx="2379162" cy="369332"/>
          </a:xfrm>
          <a:prstGeom prst="rect">
            <a:avLst/>
          </a:prstGeom>
          <a:noFill/>
        </p:spPr>
        <p:txBody>
          <a:bodyPr wrap="square" rtlCol="0">
            <a:spAutoFit/>
          </a:bodyPr>
          <a:lstStyle/>
          <a:p>
            <a:r>
              <a:rPr lang="en-US" dirty="0">
                <a:solidFill>
                  <a:srgbClr val="C00000"/>
                </a:solidFill>
              </a:rPr>
              <a:t>BS1 with </a:t>
            </a:r>
            <a:r>
              <a:rPr lang="en-US" dirty="0" err="1">
                <a:solidFill>
                  <a:srgbClr val="C00000"/>
                </a:solidFill>
              </a:rPr>
              <a:t>mmwave</a:t>
            </a:r>
            <a:r>
              <a:rPr lang="en-US" dirty="0">
                <a:solidFill>
                  <a:srgbClr val="C00000"/>
                </a:solidFill>
              </a:rPr>
              <a:t> </a:t>
            </a:r>
          </a:p>
        </p:txBody>
      </p:sp>
      <p:sp>
        <p:nvSpPr>
          <p:cNvPr id="29" name="Rectangle 28">
            <a:extLst>
              <a:ext uri="{FF2B5EF4-FFF2-40B4-BE49-F238E27FC236}">
                <a16:creationId xmlns:a16="http://schemas.microsoft.com/office/drawing/2014/main" id="{EC57AA96-1B35-4D44-8162-E55D3EA9F8F5}"/>
              </a:ext>
            </a:extLst>
          </p:cNvPr>
          <p:cNvSpPr/>
          <p:nvPr/>
        </p:nvSpPr>
        <p:spPr>
          <a:xfrm>
            <a:off x="7529237" y="1835158"/>
            <a:ext cx="976045" cy="1143000"/>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BS2</a:t>
            </a:r>
          </a:p>
        </p:txBody>
      </p:sp>
      <p:grpSp>
        <p:nvGrpSpPr>
          <p:cNvPr id="30" name="Group 29">
            <a:extLst>
              <a:ext uri="{FF2B5EF4-FFF2-40B4-BE49-F238E27FC236}">
                <a16:creationId xmlns:a16="http://schemas.microsoft.com/office/drawing/2014/main" id="{DAC1E0BB-CC94-4070-9D57-EC0B231550D3}"/>
              </a:ext>
            </a:extLst>
          </p:cNvPr>
          <p:cNvGrpSpPr/>
          <p:nvPr/>
        </p:nvGrpSpPr>
        <p:grpSpPr>
          <a:xfrm rot="10800000">
            <a:off x="5539278" y="2003910"/>
            <a:ext cx="1800370" cy="893505"/>
            <a:chOff x="4212397" y="2081901"/>
            <a:chExt cx="1800370" cy="893505"/>
          </a:xfrm>
        </p:grpSpPr>
        <p:sp>
          <p:nvSpPr>
            <p:cNvPr id="31" name="Oval 30">
              <a:extLst>
                <a:ext uri="{FF2B5EF4-FFF2-40B4-BE49-F238E27FC236}">
                  <a16:creationId xmlns:a16="http://schemas.microsoft.com/office/drawing/2014/main" id="{EE64EB0F-5C58-4CA6-BC7E-3AD29DAD09E4}"/>
                </a:ext>
              </a:extLst>
            </p:cNvPr>
            <p:cNvSpPr/>
            <p:nvPr/>
          </p:nvSpPr>
          <p:spPr>
            <a:xfrm rot="14093339" flipH="1">
              <a:off x="5093491" y="1523569"/>
              <a:ext cx="101208" cy="121787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DB657C2F-AE7F-47D9-A25F-3024145CA31A}"/>
                </a:ext>
              </a:extLst>
            </p:cNvPr>
            <p:cNvSpPr/>
            <p:nvPr/>
          </p:nvSpPr>
          <p:spPr>
            <a:xfrm>
              <a:off x="4481204" y="2392448"/>
              <a:ext cx="152399" cy="20039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E7143A5F-38D9-4B91-A17F-C583EED32235}"/>
                </a:ext>
              </a:extLst>
            </p:cNvPr>
            <p:cNvSpPr/>
            <p:nvPr/>
          </p:nvSpPr>
          <p:spPr>
            <a:xfrm rot="16376477" flipH="1">
              <a:off x="5209345" y="1900406"/>
              <a:ext cx="128472" cy="139416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AAC1A18C-7CC7-4AC2-B300-D1C2DCB85ED5}"/>
                </a:ext>
              </a:extLst>
            </p:cNvPr>
            <p:cNvSpPr/>
            <p:nvPr/>
          </p:nvSpPr>
          <p:spPr>
            <a:xfrm rot="15302370" flipH="1">
              <a:off x="5241778" y="1634823"/>
              <a:ext cx="120205" cy="142177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FA33F140-B378-40E5-8B87-989155BF7CEF}"/>
                </a:ext>
              </a:extLst>
            </p:cNvPr>
            <p:cNvSpPr/>
            <p:nvPr/>
          </p:nvSpPr>
          <p:spPr>
            <a:xfrm rot="18337361">
              <a:off x="5066839" y="2235467"/>
              <a:ext cx="122389" cy="135748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D431C3A7-D06F-4A62-B4E9-37676E2A5366}"/>
                </a:ext>
              </a:extLst>
            </p:cNvPr>
            <p:cNvSpPr txBox="1"/>
            <p:nvPr/>
          </p:nvSpPr>
          <p:spPr>
            <a:xfrm>
              <a:off x="4512933" y="2491601"/>
              <a:ext cx="256324" cy="369332"/>
            </a:xfrm>
            <a:prstGeom prst="rect">
              <a:avLst/>
            </a:prstGeom>
            <a:noFill/>
            <a:ln>
              <a:noFill/>
              <a:prstDash val="sysDash"/>
            </a:ln>
          </p:spPr>
          <p:txBody>
            <a:bodyPr wrap="square" rtlCol="0">
              <a:spAutoFit/>
            </a:bodyPr>
            <a:lstStyle/>
            <a:p>
              <a:r>
                <a:rPr lang="en-US" dirty="0"/>
                <a:t>.</a:t>
              </a:r>
            </a:p>
          </p:txBody>
        </p:sp>
        <p:sp>
          <p:nvSpPr>
            <p:cNvPr id="37" name="TextBox 36">
              <a:extLst>
                <a:ext uri="{FF2B5EF4-FFF2-40B4-BE49-F238E27FC236}">
                  <a16:creationId xmlns:a16="http://schemas.microsoft.com/office/drawing/2014/main" id="{FF12E6E8-D3D3-4F59-9C3B-F1AA131546DB}"/>
                </a:ext>
              </a:extLst>
            </p:cNvPr>
            <p:cNvSpPr txBox="1"/>
            <p:nvPr/>
          </p:nvSpPr>
          <p:spPr>
            <a:xfrm>
              <a:off x="4316817" y="2469137"/>
              <a:ext cx="256324" cy="369332"/>
            </a:xfrm>
            <a:prstGeom prst="rect">
              <a:avLst/>
            </a:prstGeom>
            <a:noFill/>
            <a:ln>
              <a:noFill/>
              <a:prstDash val="sysDash"/>
            </a:ln>
          </p:spPr>
          <p:txBody>
            <a:bodyPr wrap="square" rtlCol="0">
              <a:spAutoFit/>
            </a:bodyPr>
            <a:lstStyle/>
            <a:p>
              <a:r>
                <a:rPr lang="en-US" dirty="0"/>
                <a:t>.</a:t>
              </a:r>
            </a:p>
          </p:txBody>
        </p:sp>
        <p:sp>
          <p:nvSpPr>
            <p:cNvPr id="38" name="TextBox 37">
              <a:extLst>
                <a:ext uri="{FF2B5EF4-FFF2-40B4-BE49-F238E27FC236}">
                  <a16:creationId xmlns:a16="http://schemas.microsoft.com/office/drawing/2014/main" id="{A7B302C6-435C-4F8D-BAEF-191C1859602D}"/>
                </a:ext>
              </a:extLst>
            </p:cNvPr>
            <p:cNvSpPr txBox="1"/>
            <p:nvPr/>
          </p:nvSpPr>
          <p:spPr>
            <a:xfrm>
              <a:off x="4212397" y="2347545"/>
              <a:ext cx="256324" cy="369332"/>
            </a:xfrm>
            <a:prstGeom prst="rect">
              <a:avLst/>
            </a:prstGeom>
            <a:noFill/>
            <a:ln>
              <a:noFill/>
              <a:prstDash val="sysDash"/>
            </a:ln>
          </p:spPr>
          <p:txBody>
            <a:bodyPr wrap="square" rtlCol="0">
              <a:spAutoFit/>
            </a:bodyPr>
            <a:lstStyle/>
            <a:p>
              <a:r>
                <a:rPr lang="en-US" dirty="0"/>
                <a:t>.</a:t>
              </a:r>
            </a:p>
          </p:txBody>
        </p:sp>
      </p:grpSp>
      <p:cxnSp>
        <p:nvCxnSpPr>
          <p:cNvPr id="39" name="Straight Connector 38">
            <a:extLst>
              <a:ext uri="{FF2B5EF4-FFF2-40B4-BE49-F238E27FC236}">
                <a16:creationId xmlns:a16="http://schemas.microsoft.com/office/drawing/2014/main" id="{279CDB91-D436-4E9F-9BA7-742C24CA1C1A}"/>
              </a:ext>
            </a:extLst>
          </p:cNvPr>
          <p:cNvCxnSpPr/>
          <p:nvPr/>
        </p:nvCxnSpPr>
        <p:spPr>
          <a:xfrm flipV="1">
            <a:off x="7077510" y="2483817"/>
            <a:ext cx="465756" cy="5677"/>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1046E223-A884-4338-AC9B-20CA76504B15}"/>
              </a:ext>
            </a:extLst>
          </p:cNvPr>
          <p:cNvCxnSpPr>
            <a:cxnSpLocks/>
            <a:stCxn id="25" idx="3"/>
          </p:cNvCxnSpPr>
          <p:nvPr/>
        </p:nvCxnSpPr>
        <p:spPr>
          <a:xfrm>
            <a:off x="4586799" y="2118454"/>
            <a:ext cx="1084427" cy="116801"/>
          </a:xfrm>
          <a:prstGeom prst="straightConnector1">
            <a:avLst/>
          </a:prstGeom>
          <a:ln>
            <a:prstDash val="sysDash"/>
            <a:tailEnd type="triangle"/>
          </a:ln>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3CD773C1-6EB7-4B6C-AECA-8F07463586A7}"/>
              </a:ext>
            </a:extLst>
          </p:cNvPr>
          <p:cNvSpPr txBox="1"/>
          <p:nvPr/>
        </p:nvSpPr>
        <p:spPr>
          <a:xfrm>
            <a:off x="7011386" y="3026691"/>
            <a:ext cx="2379162" cy="369332"/>
          </a:xfrm>
          <a:prstGeom prst="rect">
            <a:avLst/>
          </a:prstGeom>
          <a:noFill/>
        </p:spPr>
        <p:txBody>
          <a:bodyPr wrap="square" rtlCol="0">
            <a:spAutoFit/>
          </a:bodyPr>
          <a:lstStyle/>
          <a:p>
            <a:r>
              <a:rPr lang="en-US" dirty="0">
                <a:solidFill>
                  <a:srgbClr val="C00000"/>
                </a:solidFill>
              </a:rPr>
              <a:t>BS2 with </a:t>
            </a:r>
            <a:r>
              <a:rPr lang="en-US" dirty="0" err="1">
                <a:solidFill>
                  <a:srgbClr val="C00000"/>
                </a:solidFill>
              </a:rPr>
              <a:t>mmwave</a:t>
            </a:r>
            <a:r>
              <a:rPr lang="en-US" dirty="0">
                <a:solidFill>
                  <a:srgbClr val="C00000"/>
                </a:solidFill>
              </a:rPr>
              <a:t> </a:t>
            </a:r>
          </a:p>
        </p:txBody>
      </p:sp>
    </p:spTree>
    <p:extLst>
      <p:ext uri="{BB962C8B-B14F-4D97-AF65-F5344CB8AC3E}">
        <p14:creationId xmlns:p14="http://schemas.microsoft.com/office/powerpoint/2010/main" val="3159235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737C9-833F-1C49-9BF2-13538C04A53C}"/>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380A71F1-B096-634D-BB6B-CA696A754529}"/>
              </a:ext>
            </a:extLst>
          </p:cNvPr>
          <p:cNvSpPr>
            <a:spLocks noGrp="1"/>
          </p:cNvSpPr>
          <p:nvPr>
            <p:ph idx="1"/>
          </p:nvPr>
        </p:nvSpPr>
        <p:spPr/>
        <p:txBody>
          <a:bodyPr>
            <a:normAutofit/>
          </a:bodyPr>
          <a:lstStyle/>
          <a:p>
            <a:r>
              <a:rPr lang="en-US" dirty="0">
                <a:solidFill>
                  <a:schemeClr val="bg1">
                    <a:lumMod val="65000"/>
                  </a:schemeClr>
                </a:solidFill>
              </a:rPr>
              <a:t>Background</a:t>
            </a:r>
          </a:p>
          <a:p>
            <a:endParaRPr lang="en-US" dirty="0">
              <a:solidFill>
                <a:schemeClr val="bg1">
                  <a:lumMod val="50000"/>
                </a:schemeClr>
              </a:solidFill>
            </a:endParaRPr>
          </a:p>
          <a:p>
            <a:endParaRPr lang="en-US" dirty="0">
              <a:solidFill>
                <a:schemeClr val="bg1">
                  <a:lumMod val="50000"/>
                </a:schemeClr>
              </a:solidFill>
            </a:endParaRPr>
          </a:p>
          <a:p>
            <a:r>
              <a:rPr lang="en-US" dirty="0">
                <a:solidFill>
                  <a:schemeClr val="bg1">
                    <a:lumMod val="50000"/>
                  </a:schemeClr>
                </a:solidFill>
              </a:rPr>
              <a:t>Motivation</a:t>
            </a:r>
          </a:p>
          <a:p>
            <a:endParaRPr lang="en-US" dirty="0">
              <a:solidFill>
                <a:schemeClr val="bg1">
                  <a:lumMod val="50000"/>
                </a:schemeClr>
              </a:solidFill>
            </a:endParaRPr>
          </a:p>
          <a:p>
            <a:r>
              <a:rPr lang="en-US" dirty="0"/>
              <a:t>Design of JPOC</a:t>
            </a:r>
          </a:p>
          <a:p>
            <a:endParaRPr lang="en-US" dirty="0"/>
          </a:p>
          <a:p>
            <a:r>
              <a:rPr lang="en-US" dirty="0"/>
              <a:t>Performance Evaluation</a:t>
            </a:r>
          </a:p>
          <a:p>
            <a:endParaRPr lang="en-US" dirty="0"/>
          </a:p>
          <a:p>
            <a:r>
              <a:rPr lang="en-US" dirty="0"/>
              <a:t>Related Work and Summary</a:t>
            </a:r>
          </a:p>
          <a:p>
            <a:endParaRPr lang="en-US" dirty="0"/>
          </a:p>
          <a:p>
            <a:endParaRPr lang="en-US" dirty="0"/>
          </a:p>
        </p:txBody>
      </p:sp>
      <p:sp>
        <p:nvSpPr>
          <p:cNvPr id="4" name="Date Placeholder 3">
            <a:extLst>
              <a:ext uri="{FF2B5EF4-FFF2-40B4-BE49-F238E27FC236}">
                <a16:creationId xmlns:a16="http://schemas.microsoft.com/office/drawing/2014/main" id="{75E78D95-16CD-B74B-9DA3-47642B620BFF}"/>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D29F5CE7-24CC-E941-9CD4-0BCCB99C20F6}"/>
              </a:ext>
            </a:extLst>
          </p:cNvPr>
          <p:cNvSpPr>
            <a:spLocks noGrp="1"/>
          </p:cNvSpPr>
          <p:nvPr>
            <p:ph type="sldNum" sz="quarter" idx="12"/>
          </p:nvPr>
        </p:nvSpPr>
        <p:spPr/>
        <p:txBody>
          <a:bodyPr/>
          <a:lstStyle/>
          <a:p>
            <a:fld id="{EA9379C7-32D7-0A4C-AAB5-DEC1CAB51C3F}" type="slidenum">
              <a:rPr lang="en-US" smtClean="0"/>
              <a:pPr/>
              <a:t>10</a:t>
            </a:fld>
            <a:endParaRPr lang="en-US" dirty="0"/>
          </a:p>
        </p:txBody>
      </p:sp>
    </p:spTree>
    <p:extLst>
      <p:ext uri="{BB962C8B-B14F-4D97-AF65-F5344CB8AC3E}">
        <p14:creationId xmlns:p14="http://schemas.microsoft.com/office/powerpoint/2010/main" val="630442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A close up of text on a white background&#10;&#10;Description automatically generated">
            <a:extLst>
              <a:ext uri="{FF2B5EF4-FFF2-40B4-BE49-F238E27FC236}">
                <a16:creationId xmlns:a16="http://schemas.microsoft.com/office/drawing/2014/main" id="{A9E54AD7-A2E2-4230-A1D5-246756812D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5912" y="1613842"/>
            <a:ext cx="4667894" cy="3033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ED24A570-3D01-2842-B651-E9C1B4A168D6}"/>
              </a:ext>
            </a:extLst>
          </p:cNvPr>
          <p:cNvSpPr>
            <a:spLocks noGrp="1"/>
          </p:cNvSpPr>
          <p:nvPr>
            <p:ph idx="1"/>
          </p:nvPr>
        </p:nvSpPr>
        <p:spPr>
          <a:xfrm>
            <a:off x="0" y="1624600"/>
            <a:ext cx="4667894" cy="4935394"/>
          </a:xfrm>
        </p:spPr>
        <p:txBody>
          <a:bodyPr>
            <a:normAutofit/>
          </a:bodyPr>
          <a:lstStyle/>
          <a:p>
            <a:r>
              <a:rPr lang="en-US" sz="2200" dirty="0">
                <a:cs typeface="Times New Roman" panose="02020603050405020304" pitchFamily="18" charset="0"/>
              </a:rPr>
              <a:t>Goal: Allow clients to scale down its power </a:t>
            </a:r>
          </a:p>
          <a:p>
            <a:pPr lvl="1"/>
            <a:r>
              <a:rPr lang="en-US" sz="2200" dirty="0">
                <a:cs typeface="Times New Roman" panose="02020603050405020304" pitchFamily="18" charset="0"/>
              </a:rPr>
              <a:t>Fewer good beams are received at the AP</a:t>
            </a:r>
          </a:p>
          <a:p>
            <a:r>
              <a:rPr lang="en-US" sz="2200" dirty="0">
                <a:cs typeface="Times New Roman" panose="02020603050405020304" pitchFamily="18" charset="0"/>
              </a:rPr>
              <a:t>Gains of JPOC- Algorithm:</a:t>
            </a:r>
          </a:p>
          <a:p>
            <a:pPr lvl="1"/>
            <a:r>
              <a:rPr lang="en-US" sz="2200" dirty="0">
                <a:cs typeface="Times New Roman" panose="02020603050405020304" pitchFamily="18" charset="0"/>
              </a:rPr>
              <a:t>Lowers Interference between Far and Near clients.</a:t>
            </a:r>
          </a:p>
          <a:p>
            <a:pPr lvl="1"/>
            <a:r>
              <a:rPr lang="en-US" sz="2200" dirty="0">
                <a:cs typeface="Times New Roman" panose="02020603050405020304" pitchFamily="18" charset="0"/>
              </a:rPr>
              <a:t>Increases IA fairness.</a:t>
            </a:r>
          </a:p>
          <a:p>
            <a:pPr lvl="1"/>
            <a:r>
              <a:rPr lang="en-US" sz="2200" dirty="0">
                <a:cs typeface="Times New Roman" panose="02020603050405020304" pitchFamily="18" charset="0"/>
              </a:rPr>
              <a:t>Decreases no of mini slots required.</a:t>
            </a:r>
          </a:p>
        </p:txBody>
      </p:sp>
      <p:sp>
        <p:nvSpPr>
          <p:cNvPr id="4" name="Date Placeholder 3">
            <a:extLst>
              <a:ext uri="{FF2B5EF4-FFF2-40B4-BE49-F238E27FC236}">
                <a16:creationId xmlns:a16="http://schemas.microsoft.com/office/drawing/2014/main" id="{5E7E62CD-2C82-2D4B-BD09-9883F87BA15E}"/>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3955831A-3662-D844-BB04-2A7E367F13AF}"/>
              </a:ext>
            </a:extLst>
          </p:cNvPr>
          <p:cNvSpPr>
            <a:spLocks noGrp="1"/>
          </p:cNvSpPr>
          <p:nvPr>
            <p:ph type="sldNum" sz="quarter" idx="12"/>
          </p:nvPr>
        </p:nvSpPr>
        <p:spPr/>
        <p:txBody>
          <a:bodyPr/>
          <a:lstStyle/>
          <a:p>
            <a:fld id="{EA9379C7-32D7-0A4C-AAB5-DEC1CAB51C3F}" type="slidenum">
              <a:rPr lang="en-US" smtClean="0"/>
              <a:pPr/>
              <a:t>11</a:t>
            </a:fld>
            <a:endParaRPr lang="en-US" dirty="0"/>
          </a:p>
        </p:txBody>
      </p:sp>
      <p:sp>
        <p:nvSpPr>
          <p:cNvPr id="2" name="Title 1">
            <a:extLst>
              <a:ext uri="{FF2B5EF4-FFF2-40B4-BE49-F238E27FC236}">
                <a16:creationId xmlns:a16="http://schemas.microsoft.com/office/drawing/2014/main" id="{C8FC6A27-E7F4-8647-8C2E-99ECC691C088}"/>
              </a:ext>
            </a:extLst>
          </p:cNvPr>
          <p:cNvSpPr>
            <a:spLocks noGrp="1"/>
          </p:cNvSpPr>
          <p:nvPr>
            <p:ph type="title"/>
          </p:nvPr>
        </p:nvSpPr>
        <p:spPr/>
        <p:txBody>
          <a:bodyPr>
            <a:normAutofit fontScale="90000"/>
          </a:bodyPr>
          <a:lstStyle/>
          <a:p>
            <a:r>
              <a:rPr lang="en-US" dirty="0"/>
              <a:t>Joint Power </a:t>
            </a:r>
            <a:r>
              <a:rPr lang="en-US" dirty="0" err="1"/>
              <a:t>cOntrol</a:t>
            </a:r>
            <a:r>
              <a:rPr lang="en-US" dirty="0"/>
              <a:t> Contention adaptation protocol (JPOC) summary</a:t>
            </a:r>
          </a:p>
        </p:txBody>
      </p:sp>
    </p:spTree>
    <p:extLst>
      <p:ext uri="{BB962C8B-B14F-4D97-AF65-F5344CB8AC3E}">
        <p14:creationId xmlns:p14="http://schemas.microsoft.com/office/powerpoint/2010/main" val="2483371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24A570-3D01-2842-B651-E9C1B4A168D6}"/>
              </a:ext>
            </a:extLst>
          </p:cNvPr>
          <p:cNvSpPr>
            <a:spLocks noGrp="1"/>
          </p:cNvSpPr>
          <p:nvPr>
            <p:ph idx="1"/>
          </p:nvPr>
        </p:nvSpPr>
        <p:spPr>
          <a:xfrm>
            <a:off x="0" y="1624600"/>
            <a:ext cx="8686800" cy="4935394"/>
          </a:xfrm>
        </p:spPr>
        <p:txBody>
          <a:bodyPr>
            <a:normAutofit/>
          </a:bodyPr>
          <a:lstStyle/>
          <a:p>
            <a:pPr lvl="1">
              <a:buFont typeface="Arial" panose="020B0604020202020204" pitchFamily="34" charset="0"/>
              <a:buChar char="•"/>
            </a:pPr>
            <a:r>
              <a:rPr lang="en-US" altLang="en-US" dirty="0">
                <a:cs typeface="Times New Roman" panose="02020603050405020304" pitchFamily="18" charset="0"/>
              </a:rPr>
              <a:t>Goal: Clients with PC algorithm will transmit their beams at most desired maximum power.</a:t>
            </a:r>
          </a:p>
          <a:p>
            <a:pPr lvl="1">
              <a:buFont typeface="Arial" panose="020B0604020202020204" pitchFamily="34" charset="0"/>
              <a:buChar char="•"/>
            </a:pPr>
            <a:r>
              <a:rPr lang="en-US" altLang="en-US" dirty="0">
                <a:cs typeface="Times New Roman" panose="02020603050405020304" pitchFamily="18" charset="0"/>
              </a:rPr>
              <a:t>Suppose </a:t>
            </a:r>
            <a:r>
              <a:rPr lang="el-GR" altLang="en-US" dirty="0">
                <a:cs typeface="Times New Roman" panose="02020603050405020304" pitchFamily="18" charset="0"/>
              </a:rPr>
              <a:t>γ</a:t>
            </a:r>
            <a:r>
              <a:rPr lang="en-US" altLang="en-US" dirty="0">
                <a:cs typeface="Times New Roman" panose="02020603050405020304" pitchFamily="18" charset="0"/>
              </a:rPr>
              <a:t> (dB) is the desired SNR at the AP, then we have:</a:t>
            </a:r>
          </a:p>
          <a:p>
            <a:pPr lvl="1">
              <a:buFont typeface="Arial" panose="020B0604020202020204" pitchFamily="34" charset="0"/>
              <a:buChar char="•"/>
            </a:pPr>
            <a:endParaRPr lang="en-US" altLang="en-US" dirty="0">
              <a:cs typeface="Times New Roman" panose="02020603050405020304" pitchFamily="18" charset="0"/>
            </a:endParaRPr>
          </a:p>
          <a:p>
            <a:pPr lvl="1">
              <a:buFont typeface="Arial" panose="020B0604020202020204" pitchFamily="34" charset="0"/>
              <a:buChar char="•"/>
            </a:pPr>
            <a:r>
              <a:rPr lang="en-US" altLang="en-US" dirty="0">
                <a:cs typeface="Times New Roman" panose="02020603050405020304" pitchFamily="18" charset="0"/>
              </a:rPr>
              <a:t>Then the desired maximum signal strength that the clients can transmit their SSW frames is given by:</a:t>
            </a:r>
          </a:p>
          <a:p>
            <a:pPr lvl="1">
              <a:buFont typeface="Wingdings" panose="05000000000000000000" pitchFamily="2" charset="2"/>
              <a:buChar char="v"/>
            </a:pPr>
            <a:endParaRPr lang="en-US" altLang="en-US" dirty="0">
              <a:cs typeface="Times New Roman" panose="02020603050405020304" pitchFamily="18" charset="0"/>
            </a:endParaRPr>
          </a:p>
          <a:p>
            <a:pPr lvl="1">
              <a:buFont typeface="Wingdings" panose="05000000000000000000" pitchFamily="2" charset="2"/>
              <a:buChar char="v"/>
            </a:pPr>
            <a:endParaRPr lang="en-US" altLang="en-US" dirty="0">
              <a:cs typeface="Times New Roman" panose="02020603050405020304" pitchFamily="18" charset="0"/>
            </a:endParaRPr>
          </a:p>
          <a:p>
            <a:pPr lvl="1"/>
            <a:r>
              <a:rPr lang="en-US" altLang="en-US" dirty="0">
                <a:cs typeface="Times New Roman" panose="02020603050405020304" pitchFamily="18" charset="0"/>
              </a:rPr>
              <a:t>  where,               is the desired maximum signal strength at AP and                           is the noise power at the AP.</a:t>
            </a:r>
          </a:p>
          <a:p>
            <a:pPr lvl="1"/>
            <a:endParaRPr lang="en-US" altLang="en-US" dirty="0">
              <a:solidFill>
                <a:srgbClr val="002060"/>
              </a:solidFill>
              <a:latin typeface="Times New Roman" panose="02020603050405020304" pitchFamily="18" charset="0"/>
              <a:cs typeface="Times New Roman" panose="02020603050405020304" pitchFamily="18" charset="0"/>
            </a:endParaRPr>
          </a:p>
          <a:p>
            <a:endParaRPr lang="en-US" sz="2200" dirty="0">
              <a:cs typeface="Times New Roman" panose="02020603050405020304" pitchFamily="18" charset="0"/>
            </a:endParaRPr>
          </a:p>
          <a:p>
            <a:endParaRPr lang="en-US" sz="2200" dirty="0">
              <a:cs typeface="Times New Roman" panose="02020603050405020304" pitchFamily="18" charset="0"/>
            </a:endParaRPr>
          </a:p>
        </p:txBody>
      </p:sp>
      <p:sp>
        <p:nvSpPr>
          <p:cNvPr id="4" name="Date Placeholder 3">
            <a:extLst>
              <a:ext uri="{FF2B5EF4-FFF2-40B4-BE49-F238E27FC236}">
                <a16:creationId xmlns:a16="http://schemas.microsoft.com/office/drawing/2014/main" id="{5E7E62CD-2C82-2D4B-BD09-9883F87BA15E}"/>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3955831A-3662-D844-BB04-2A7E367F13AF}"/>
              </a:ext>
            </a:extLst>
          </p:cNvPr>
          <p:cNvSpPr>
            <a:spLocks noGrp="1"/>
          </p:cNvSpPr>
          <p:nvPr>
            <p:ph type="sldNum" sz="quarter" idx="12"/>
          </p:nvPr>
        </p:nvSpPr>
        <p:spPr/>
        <p:txBody>
          <a:bodyPr/>
          <a:lstStyle/>
          <a:p>
            <a:fld id="{EA9379C7-32D7-0A4C-AAB5-DEC1CAB51C3F}" type="slidenum">
              <a:rPr lang="en-US" smtClean="0"/>
              <a:pPr/>
              <a:t>12</a:t>
            </a:fld>
            <a:endParaRPr lang="en-US" dirty="0"/>
          </a:p>
        </p:txBody>
      </p:sp>
      <p:sp>
        <p:nvSpPr>
          <p:cNvPr id="2" name="Title 1">
            <a:extLst>
              <a:ext uri="{FF2B5EF4-FFF2-40B4-BE49-F238E27FC236}">
                <a16:creationId xmlns:a16="http://schemas.microsoft.com/office/drawing/2014/main" id="{C8FC6A27-E7F4-8647-8C2E-99ECC691C088}"/>
              </a:ext>
            </a:extLst>
          </p:cNvPr>
          <p:cNvSpPr>
            <a:spLocks noGrp="1"/>
          </p:cNvSpPr>
          <p:nvPr>
            <p:ph type="title"/>
          </p:nvPr>
        </p:nvSpPr>
        <p:spPr>
          <a:xfrm>
            <a:off x="403410" y="274638"/>
            <a:ext cx="7924800" cy="1143000"/>
          </a:xfrm>
        </p:spPr>
        <p:txBody>
          <a:bodyPr>
            <a:normAutofit/>
          </a:bodyPr>
          <a:lstStyle/>
          <a:p>
            <a:r>
              <a:rPr lang="en-US" dirty="0"/>
              <a:t>JPOC: Desired SNR at the AP</a:t>
            </a:r>
          </a:p>
        </p:txBody>
      </p:sp>
      <p:pic>
        <p:nvPicPr>
          <p:cNvPr id="7" name="Picture 6">
            <a:extLst>
              <a:ext uri="{FF2B5EF4-FFF2-40B4-BE49-F238E27FC236}">
                <a16:creationId xmlns:a16="http://schemas.microsoft.com/office/drawing/2014/main" id="{1787EDC6-B789-46B5-BF4B-0D3F4DF50DE5}"/>
              </a:ext>
            </a:extLst>
          </p:cNvPr>
          <p:cNvPicPr>
            <a:picLocks noChangeAspect="1"/>
          </p:cNvPicPr>
          <p:nvPr/>
        </p:nvPicPr>
        <p:blipFill>
          <a:blip r:embed="rId3">
            <a:duotone>
              <a:schemeClr val="accent1">
                <a:shade val="45000"/>
                <a:satMod val="135000"/>
              </a:schemeClr>
              <a:prstClr val="white"/>
            </a:duotone>
          </a:blip>
          <a:stretch>
            <a:fillRect/>
          </a:stretch>
        </p:blipFill>
        <p:spPr>
          <a:xfrm>
            <a:off x="1043019" y="2820352"/>
            <a:ext cx="7248525" cy="612551"/>
          </a:xfrm>
          <a:prstGeom prst="rect">
            <a:avLst/>
          </a:prstGeom>
          <a:ln>
            <a:noFill/>
          </a:ln>
        </p:spPr>
      </p:pic>
      <p:pic>
        <p:nvPicPr>
          <p:cNvPr id="9" name="Picture 8">
            <a:extLst>
              <a:ext uri="{FF2B5EF4-FFF2-40B4-BE49-F238E27FC236}">
                <a16:creationId xmlns:a16="http://schemas.microsoft.com/office/drawing/2014/main" id="{CAE62CBD-D314-4642-9E6C-6E4E2CDC535D}"/>
              </a:ext>
            </a:extLst>
          </p:cNvPr>
          <p:cNvPicPr>
            <a:picLocks noChangeAspect="1"/>
          </p:cNvPicPr>
          <p:nvPr/>
        </p:nvPicPr>
        <p:blipFill>
          <a:blip r:embed="rId4">
            <a:duotone>
              <a:schemeClr val="accent1">
                <a:shade val="45000"/>
                <a:satMod val="135000"/>
              </a:schemeClr>
              <a:prstClr val="white"/>
            </a:duotone>
          </a:blip>
          <a:stretch>
            <a:fillRect/>
          </a:stretch>
        </p:blipFill>
        <p:spPr>
          <a:xfrm>
            <a:off x="1043019" y="4373741"/>
            <a:ext cx="7009086" cy="368519"/>
          </a:xfrm>
          <a:prstGeom prst="rect">
            <a:avLst/>
          </a:prstGeom>
        </p:spPr>
      </p:pic>
      <p:pic>
        <p:nvPicPr>
          <p:cNvPr id="10" name="Picture 9">
            <a:extLst>
              <a:ext uri="{FF2B5EF4-FFF2-40B4-BE49-F238E27FC236}">
                <a16:creationId xmlns:a16="http://schemas.microsoft.com/office/drawing/2014/main" id="{3915D66B-F256-4B50-AF15-088EB7C97291}"/>
              </a:ext>
            </a:extLst>
          </p:cNvPr>
          <p:cNvPicPr>
            <a:picLocks noChangeAspect="1"/>
          </p:cNvPicPr>
          <p:nvPr/>
        </p:nvPicPr>
        <p:blipFill>
          <a:blip r:embed="rId5">
            <a:duotone>
              <a:schemeClr val="accent1">
                <a:shade val="45000"/>
                <a:satMod val="135000"/>
              </a:schemeClr>
              <a:prstClr val="white"/>
            </a:duotone>
          </a:blip>
          <a:stretch>
            <a:fillRect/>
          </a:stretch>
        </p:blipFill>
        <p:spPr>
          <a:xfrm>
            <a:off x="1863852" y="4996934"/>
            <a:ext cx="990600" cy="472932"/>
          </a:xfrm>
          <a:prstGeom prst="rect">
            <a:avLst/>
          </a:prstGeom>
        </p:spPr>
      </p:pic>
      <p:pic>
        <p:nvPicPr>
          <p:cNvPr id="6" name="Picture 5">
            <a:extLst>
              <a:ext uri="{FF2B5EF4-FFF2-40B4-BE49-F238E27FC236}">
                <a16:creationId xmlns:a16="http://schemas.microsoft.com/office/drawing/2014/main" id="{A1116C05-F809-4312-B0C0-0E2758D846A1}"/>
              </a:ext>
            </a:extLst>
          </p:cNvPr>
          <p:cNvPicPr>
            <a:picLocks noChangeAspect="1"/>
          </p:cNvPicPr>
          <p:nvPr/>
        </p:nvPicPr>
        <p:blipFill>
          <a:blip r:embed="rId6">
            <a:duotone>
              <a:schemeClr val="accent1">
                <a:shade val="45000"/>
                <a:satMod val="135000"/>
              </a:schemeClr>
              <a:prstClr val="white"/>
            </a:duotone>
          </a:blip>
          <a:stretch>
            <a:fillRect/>
          </a:stretch>
        </p:blipFill>
        <p:spPr>
          <a:xfrm>
            <a:off x="1375219" y="5376166"/>
            <a:ext cx="1723713" cy="472932"/>
          </a:xfrm>
          <a:prstGeom prst="rect">
            <a:avLst/>
          </a:prstGeom>
        </p:spPr>
      </p:pic>
    </p:spTree>
    <p:extLst>
      <p:ext uri="{BB962C8B-B14F-4D97-AF65-F5344CB8AC3E}">
        <p14:creationId xmlns:p14="http://schemas.microsoft.com/office/powerpoint/2010/main" val="2114538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24A570-3D01-2842-B651-E9C1B4A168D6}"/>
              </a:ext>
            </a:extLst>
          </p:cNvPr>
          <p:cNvSpPr>
            <a:spLocks noGrp="1"/>
          </p:cNvSpPr>
          <p:nvPr>
            <p:ph idx="1"/>
          </p:nvPr>
        </p:nvSpPr>
        <p:spPr>
          <a:xfrm>
            <a:off x="0" y="1624600"/>
            <a:ext cx="8686800" cy="4935394"/>
          </a:xfrm>
        </p:spPr>
        <p:txBody>
          <a:bodyPr>
            <a:normAutofit fontScale="92500"/>
          </a:bodyPr>
          <a:lstStyle/>
          <a:p>
            <a:pPr lvl="1" indent="-342900">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Clients can transmit their beams with a maximum power given by the following path loss equation: </a:t>
            </a:r>
          </a:p>
          <a:p>
            <a:pPr marL="400050" lvl="1" indent="0">
              <a:defRPr/>
            </a:pPr>
            <a:endParaRPr lang="en-US" dirty="0">
              <a:latin typeface="Times New Roman" panose="02020603050405020304" pitchFamily="18" charset="0"/>
              <a:cs typeface="Times New Roman" panose="02020603050405020304" pitchFamily="18" charset="0"/>
            </a:endParaRPr>
          </a:p>
          <a:p>
            <a:pPr lvl="1" indent="-342900">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The maximum beam power received at the client during AP sector sweep is given by path loss equation:</a:t>
            </a:r>
          </a:p>
          <a:p>
            <a:pPr marL="400050" lvl="1" indent="0">
              <a:defRPr/>
            </a:pPr>
            <a:endParaRPr lang="en-US" dirty="0">
              <a:latin typeface="Times New Roman" panose="02020603050405020304" pitchFamily="18" charset="0"/>
              <a:cs typeface="Times New Roman" panose="02020603050405020304" pitchFamily="18" charset="0"/>
            </a:endParaRPr>
          </a:p>
          <a:p>
            <a:pPr marL="400050" lvl="1" indent="0">
              <a:defRPr/>
            </a:pPr>
            <a:r>
              <a:rPr lang="en-US" dirty="0">
                <a:latin typeface="Times New Roman" panose="02020603050405020304" pitchFamily="18" charset="0"/>
                <a:cs typeface="Times New Roman" panose="02020603050405020304" pitchFamily="18" charset="0"/>
              </a:rPr>
              <a:t>    Where,</a:t>
            </a:r>
          </a:p>
          <a:p>
            <a:pPr marL="400050" lvl="1" indent="0">
              <a:defRPr/>
            </a:pPr>
            <a:r>
              <a:rPr lang="en-US" dirty="0">
                <a:latin typeface="Times New Roman" panose="02020603050405020304" pitchFamily="18" charset="0"/>
                <a:cs typeface="Times New Roman" panose="02020603050405020304" pitchFamily="18" charset="0"/>
              </a:rPr>
              <a:t>           ,               are the AP and client transmission power.</a:t>
            </a:r>
          </a:p>
          <a:p>
            <a:pPr marL="400050" lvl="1" indent="0">
              <a:defRPr/>
            </a:pPr>
            <a:r>
              <a:rPr lang="en-US" dirty="0">
                <a:latin typeface="Times New Roman" panose="02020603050405020304" pitchFamily="18" charset="0"/>
                <a:cs typeface="Times New Roman" panose="02020603050405020304" pitchFamily="18" charset="0"/>
              </a:rPr>
              <a:t>                ,                 are the AP and client beamforming gain with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and j as their beam index.</a:t>
            </a:r>
          </a:p>
          <a:p>
            <a:pPr marL="400050" lvl="1" indent="0">
              <a:defRPr/>
            </a:pPr>
            <a:r>
              <a:rPr lang="en-US" dirty="0">
                <a:latin typeface="Times New Roman" panose="02020603050405020304" pitchFamily="18" charset="0"/>
                <a:cs typeface="Times New Roman" panose="02020603050405020304" pitchFamily="18" charset="0"/>
              </a:rPr>
              <a:t>            ,             are the AP’s and client’s receive beamforming gain.</a:t>
            </a:r>
          </a:p>
          <a:p>
            <a:pPr marL="400050" lvl="1" indent="0">
              <a:defRPr/>
            </a:pPr>
            <a:r>
              <a:rPr lang="en-US" dirty="0">
                <a:latin typeface="Times New Roman" panose="02020603050405020304" pitchFamily="18" charset="0"/>
                <a:cs typeface="Times New Roman" panose="02020603050405020304" pitchFamily="18" charset="0"/>
              </a:rPr>
              <a:t>            is the pathloss component between AP and client</a:t>
            </a:r>
          </a:p>
          <a:p>
            <a:pPr lvl="1"/>
            <a:endParaRPr lang="en-US" altLang="en-US" dirty="0">
              <a:solidFill>
                <a:srgbClr val="002060"/>
              </a:solidFill>
              <a:latin typeface="Times New Roman" panose="02020603050405020304" pitchFamily="18" charset="0"/>
              <a:cs typeface="Times New Roman" panose="02020603050405020304" pitchFamily="18" charset="0"/>
            </a:endParaRPr>
          </a:p>
          <a:p>
            <a:endParaRPr lang="en-US" sz="2200" dirty="0">
              <a:cs typeface="Times New Roman" panose="02020603050405020304" pitchFamily="18" charset="0"/>
            </a:endParaRPr>
          </a:p>
          <a:p>
            <a:endParaRPr lang="en-US" sz="2200" dirty="0">
              <a:cs typeface="Times New Roman" panose="02020603050405020304" pitchFamily="18" charset="0"/>
            </a:endParaRPr>
          </a:p>
        </p:txBody>
      </p:sp>
      <p:sp>
        <p:nvSpPr>
          <p:cNvPr id="4" name="Date Placeholder 3">
            <a:extLst>
              <a:ext uri="{FF2B5EF4-FFF2-40B4-BE49-F238E27FC236}">
                <a16:creationId xmlns:a16="http://schemas.microsoft.com/office/drawing/2014/main" id="{5E7E62CD-2C82-2D4B-BD09-9883F87BA15E}"/>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3955831A-3662-D844-BB04-2A7E367F13AF}"/>
              </a:ext>
            </a:extLst>
          </p:cNvPr>
          <p:cNvSpPr>
            <a:spLocks noGrp="1"/>
          </p:cNvSpPr>
          <p:nvPr>
            <p:ph type="sldNum" sz="quarter" idx="12"/>
          </p:nvPr>
        </p:nvSpPr>
        <p:spPr/>
        <p:txBody>
          <a:bodyPr/>
          <a:lstStyle/>
          <a:p>
            <a:fld id="{EA9379C7-32D7-0A4C-AAB5-DEC1CAB51C3F}" type="slidenum">
              <a:rPr lang="en-US" smtClean="0"/>
              <a:pPr/>
              <a:t>13</a:t>
            </a:fld>
            <a:endParaRPr lang="en-US" dirty="0"/>
          </a:p>
        </p:txBody>
      </p:sp>
      <p:sp>
        <p:nvSpPr>
          <p:cNvPr id="2" name="Title 1">
            <a:extLst>
              <a:ext uri="{FF2B5EF4-FFF2-40B4-BE49-F238E27FC236}">
                <a16:creationId xmlns:a16="http://schemas.microsoft.com/office/drawing/2014/main" id="{C8FC6A27-E7F4-8647-8C2E-99ECC691C088}"/>
              </a:ext>
            </a:extLst>
          </p:cNvPr>
          <p:cNvSpPr>
            <a:spLocks noGrp="1"/>
          </p:cNvSpPr>
          <p:nvPr>
            <p:ph type="title"/>
          </p:nvPr>
        </p:nvSpPr>
        <p:spPr/>
        <p:txBody>
          <a:bodyPr>
            <a:normAutofit fontScale="90000"/>
          </a:bodyPr>
          <a:lstStyle/>
          <a:p>
            <a:r>
              <a:rPr lang="en-US" dirty="0"/>
              <a:t>JPOC: Max Client’s TX and RX power</a:t>
            </a:r>
          </a:p>
        </p:txBody>
      </p:sp>
      <p:pic>
        <p:nvPicPr>
          <p:cNvPr id="11" name="Picture 10">
            <a:extLst>
              <a:ext uri="{FF2B5EF4-FFF2-40B4-BE49-F238E27FC236}">
                <a16:creationId xmlns:a16="http://schemas.microsoft.com/office/drawing/2014/main" id="{3D4FEC55-9A8F-4182-9820-7B008681BCDD}"/>
              </a:ext>
            </a:extLst>
          </p:cNvPr>
          <p:cNvPicPr>
            <a:picLocks noChangeAspect="1"/>
          </p:cNvPicPr>
          <p:nvPr/>
        </p:nvPicPr>
        <p:blipFill>
          <a:blip r:embed="rId3">
            <a:duotone>
              <a:schemeClr val="accent1">
                <a:shade val="45000"/>
                <a:satMod val="135000"/>
              </a:schemeClr>
              <a:prstClr val="white"/>
            </a:duotone>
          </a:blip>
          <a:stretch>
            <a:fillRect/>
          </a:stretch>
        </p:blipFill>
        <p:spPr>
          <a:xfrm>
            <a:off x="1339967" y="2328267"/>
            <a:ext cx="6658734" cy="498475"/>
          </a:xfrm>
          <a:prstGeom prst="rect">
            <a:avLst/>
          </a:prstGeom>
        </p:spPr>
      </p:pic>
      <p:pic>
        <p:nvPicPr>
          <p:cNvPr id="12" name="Picture 11">
            <a:extLst>
              <a:ext uri="{FF2B5EF4-FFF2-40B4-BE49-F238E27FC236}">
                <a16:creationId xmlns:a16="http://schemas.microsoft.com/office/drawing/2014/main" id="{4ADF6513-F118-41D8-93B3-D5094ECC14D4}"/>
              </a:ext>
            </a:extLst>
          </p:cNvPr>
          <p:cNvPicPr>
            <a:picLocks noChangeAspect="1"/>
          </p:cNvPicPr>
          <p:nvPr/>
        </p:nvPicPr>
        <p:blipFill>
          <a:blip r:embed="rId4">
            <a:duotone>
              <a:schemeClr val="accent1">
                <a:shade val="45000"/>
                <a:satMod val="135000"/>
              </a:schemeClr>
              <a:prstClr val="white"/>
            </a:duotone>
          </a:blip>
          <a:stretch>
            <a:fillRect/>
          </a:stretch>
        </p:blipFill>
        <p:spPr>
          <a:xfrm>
            <a:off x="1275020" y="3482790"/>
            <a:ext cx="6658508" cy="513338"/>
          </a:xfrm>
          <a:prstGeom prst="rect">
            <a:avLst/>
          </a:prstGeom>
        </p:spPr>
      </p:pic>
      <p:pic>
        <p:nvPicPr>
          <p:cNvPr id="13" name="Picture 12">
            <a:extLst>
              <a:ext uri="{FF2B5EF4-FFF2-40B4-BE49-F238E27FC236}">
                <a16:creationId xmlns:a16="http://schemas.microsoft.com/office/drawing/2014/main" id="{00742DA9-BD8A-4457-820F-5A07CC1F079A}"/>
              </a:ext>
            </a:extLst>
          </p:cNvPr>
          <p:cNvPicPr>
            <a:picLocks noChangeAspect="1"/>
          </p:cNvPicPr>
          <p:nvPr/>
        </p:nvPicPr>
        <p:blipFill>
          <a:blip r:embed="rId5">
            <a:duotone>
              <a:schemeClr val="accent1">
                <a:shade val="45000"/>
                <a:satMod val="135000"/>
              </a:schemeClr>
              <a:prstClr val="white"/>
            </a:duotone>
          </a:blip>
          <a:stretch>
            <a:fillRect/>
          </a:stretch>
        </p:blipFill>
        <p:spPr>
          <a:xfrm>
            <a:off x="1571311" y="4316560"/>
            <a:ext cx="838200" cy="566351"/>
          </a:xfrm>
          <a:prstGeom prst="rect">
            <a:avLst/>
          </a:prstGeom>
        </p:spPr>
      </p:pic>
      <p:pic>
        <p:nvPicPr>
          <p:cNvPr id="14" name="Picture 13">
            <a:extLst>
              <a:ext uri="{FF2B5EF4-FFF2-40B4-BE49-F238E27FC236}">
                <a16:creationId xmlns:a16="http://schemas.microsoft.com/office/drawing/2014/main" id="{FE1E5F22-9486-49D9-BD4E-962A722533E0}"/>
              </a:ext>
            </a:extLst>
          </p:cNvPr>
          <p:cNvPicPr>
            <a:picLocks noChangeAspect="1"/>
          </p:cNvPicPr>
          <p:nvPr/>
        </p:nvPicPr>
        <p:blipFill>
          <a:blip r:embed="rId6">
            <a:duotone>
              <a:schemeClr val="accent1">
                <a:shade val="45000"/>
                <a:satMod val="135000"/>
              </a:schemeClr>
              <a:prstClr val="white"/>
            </a:duotone>
          </a:blip>
          <a:stretch>
            <a:fillRect/>
          </a:stretch>
        </p:blipFill>
        <p:spPr>
          <a:xfrm>
            <a:off x="814460" y="4290052"/>
            <a:ext cx="608464" cy="422957"/>
          </a:xfrm>
          <a:prstGeom prst="rect">
            <a:avLst/>
          </a:prstGeom>
        </p:spPr>
      </p:pic>
      <p:pic>
        <p:nvPicPr>
          <p:cNvPr id="15" name="Picture 14">
            <a:extLst>
              <a:ext uri="{FF2B5EF4-FFF2-40B4-BE49-F238E27FC236}">
                <a16:creationId xmlns:a16="http://schemas.microsoft.com/office/drawing/2014/main" id="{1362D3BA-E004-48E3-BD73-F4FA850997A1}"/>
              </a:ext>
            </a:extLst>
          </p:cNvPr>
          <p:cNvPicPr>
            <a:picLocks noChangeAspect="1"/>
          </p:cNvPicPr>
          <p:nvPr/>
        </p:nvPicPr>
        <p:blipFill>
          <a:blip r:embed="rId7">
            <a:duotone>
              <a:schemeClr val="accent1">
                <a:shade val="45000"/>
                <a:satMod val="135000"/>
              </a:schemeClr>
              <a:prstClr val="white"/>
            </a:duotone>
          </a:blip>
          <a:stretch>
            <a:fillRect/>
          </a:stretch>
        </p:blipFill>
        <p:spPr>
          <a:xfrm>
            <a:off x="1929178" y="4752690"/>
            <a:ext cx="977013" cy="498476"/>
          </a:xfrm>
          <a:prstGeom prst="rect">
            <a:avLst/>
          </a:prstGeom>
        </p:spPr>
      </p:pic>
      <p:pic>
        <p:nvPicPr>
          <p:cNvPr id="16" name="Picture 15">
            <a:extLst>
              <a:ext uri="{FF2B5EF4-FFF2-40B4-BE49-F238E27FC236}">
                <a16:creationId xmlns:a16="http://schemas.microsoft.com/office/drawing/2014/main" id="{F0B94A9A-1E75-4980-8766-C06A5B73ECD5}"/>
              </a:ext>
            </a:extLst>
          </p:cNvPr>
          <p:cNvPicPr>
            <a:picLocks noChangeAspect="1"/>
          </p:cNvPicPr>
          <p:nvPr/>
        </p:nvPicPr>
        <p:blipFill>
          <a:blip r:embed="rId8">
            <a:duotone>
              <a:schemeClr val="accent1">
                <a:shade val="45000"/>
                <a:satMod val="135000"/>
              </a:schemeClr>
              <a:prstClr val="white"/>
            </a:duotone>
          </a:blip>
          <a:stretch>
            <a:fillRect/>
          </a:stretch>
        </p:blipFill>
        <p:spPr>
          <a:xfrm>
            <a:off x="756166" y="4739708"/>
            <a:ext cx="932797" cy="456748"/>
          </a:xfrm>
          <a:prstGeom prst="rect">
            <a:avLst/>
          </a:prstGeom>
        </p:spPr>
      </p:pic>
      <p:pic>
        <p:nvPicPr>
          <p:cNvPr id="17" name="Picture 16">
            <a:extLst>
              <a:ext uri="{FF2B5EF4-FFF2-40B4-BE49-F238E27FC236}">
                <a16:creationId xmlns:a16="http://schemas.microsoft.com/office/drawing/2014/main" id="{28FAED12-AC5D-4871-BEAF-B5B3340CA8DD}"/>
              </a:ext>
            </a:extLst>
          </p:cNvPr>
          <p:cNvPicPr>
            <a:picLocks noChangeAspect="1"/>
          </p:cNvPicPr>
          <p:nvPr/>
        </p:nvPicPr>
        <p:blipFill>
          <a:blip r:embed="rId9">
            <a:duotone>
              <a:schemeClr val="accent1">
                <a:shade val="45000"/>
                <a:satMod val="135000"/>
              </a:schemeClr>
              <a:prstClr val="white"/>
            </a:duotone>
          </a:blip>
          <a:stretch>
            <a:fillRect/>
          </a:stretch>
        </p:blipFill>
        <p:spPr>
          <a:xfrm>
            <a:off x="898149" y="5474947"/>
            <a:ext cx="560152" cy="442589"/>
          </a:xfrm>
          <a:prstGeom prst="rect">
            <a:avLst/>
          </a:prstGeom>
        </p:spPr>
      </p:pic>
      <p:pic>
        <p:nvPicPr>
          <p:cNvPr id="18" name="Picture 17">
            <a:extLst>
              <a:ext uri="{FF2B5EF4-FFF2-40B4-BE49-F238E27FC236}">
                <a16:creationId xmlns:a16="http://schemas.microsoft.com/office/drawing/2014/main" id="{87DA1CCD-1FDC-46A0-8BAE-229419141BF8}"/>
              </a:ext>
            </a:extLst>
          </p:cNvPr>
          <p:cNvPicPr>
            <a:picLocks noChangeAspect="1"/>
          </p:cNvPicPr>
          <p:nvPr/>
        </p:nvPicPr>
        <p:blipFill>
          <a:blip r:embed="rId10">
            <a:duotone>
              <a:schemeClr val="accent1">
                <a:shade val="45000"/>
                <a:satMod val="135000"/>
              </a:schemeClr>
              <a:prstClr val="white"/>
            </a:duotone>
          </a:blip>
          <a:stretch>
            <a:fillRect/>
          </a:stretch>
        </p:blipFill>
        <p:spPr>
          <a:xfrm>
            <a:off x="1619999" y="5524480"/>
            <a:ext cx="676275" cy="411913"/>
          </a:xfrm>
          <a:prstGeom prst="rect">
            <a:avLst/>
          </a:prstGeom>
        </p:spPr>
      </p:pic>
      <p:pic>
        <p:nvPicPr>
          <p:cNvPr id="19" name="Picture 18">
            <a:extLst>
              <a:ext uri="{FF2B5EF4-FFF2-40B4-BE49-F238E27FC236}">
                <a16:creationId xmlns:a16="http://schemas.microsoft.com/office/drawing/2014/main" id="{7612A8A0-E5A0-4B72-B52E-DCCC81705D21}"/>
              </a:ext>
            </a:extLst>
          </p:cNvPr>
          <p:cNvPicPr>
            <a:picLocks noChangeAspect="1"/>
          </p:cNvPicPr>
          <p:nvPr/>
        </p:nvPicPr>
        <p:blipFill>
          <a:blip r:embed="rId11">
            <a:duotone>
              <a:schemeClr val="accent1">
                <a:shade val="45000"/>
                <a:satMod val="135000"/>
              </a:schemeClr>
              <a:prstClr val="white"/>
            </a:duotone>
          </a:blip>
          <a:stretch>
            <a:fillRect/>
          </a:stretch>
        </p:blipFill>
        <p:spPr>
          <a:xfrm>
            <a:off x="959355" y="5905559"/>
            <a:ext cx="418837" cy="327216"/>
          </a:xfrm>
          <a:prstGeom prst="rect">
            <a:avLst/>
          </a:prstGeom>
        </p:spPr>
      </p:pic>
    </p:spTree>
    <p:extLst>
      <p:ext uri="{BB962C8B-B14F-4D97-AF65-F5344CB8AC3E}">
        <p14:creationId xmlns:p14="http://schemas.microsoft.com/office/powerpoint/2010/main" val="3095893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24A570-3D01-2842-B651-E9C1B4A168D6}"/>
              </a:ext>
            </a:extLst>
          </p:cNvPr>
          <p:cNvSpPr>
            <a:spLocks noGrp="1"/>
          </p:cNvSpPr>
          <p:nvPr>
            <p:ph idx="1"/>
          </p:nvPr>
        </p:nvSpPr>
        <p:spPr>
          <a:xfrm>
            <a:off x="0" y="1624600"/>
            <a:ext cx="8686800" cy="4935394"/>
          </a:xfrm>
        </p:spPr>
        <p:txBody>
          <a:bodyPr>
            <a:normAutofit/>
          </a:bodyPr>
          <a:lstStyle/>
          <a:p>
            <a:pPr lvl="1" indent="-342900">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Client derives its transmission power with the following equation, and uses maximum transmit power if the estimated power exceeds the possible transmit power.</a:t>
            </a:r>
          </a:p>
          <a:p>
            <a:pPr lvl="1" indent="-342900">
              <a:buFont typeface="Arial" panose="020B0604020202020204" pitchFamily="34" charset="0"/>
              <a:buChar char="•"/>
              <a:defRPr/>
            </a:pPr>
            <a:endParaRPr lang="en-US" dirty="0">
              <a:latin typeface="Times New Roman" panose="02020603050405020304" pitchFamily="18" charset="0"/>
              <a:cs typeface="Times New Roman" panose="02020603050405020304" pitchFamily="18" charset="0"/>
            </a:endParaRPr>
          </a:p>
          <a:p>
            <a:pPr lvl="1" indent="-342900">
              <a:buFont typeface="Arial" panose="020B0604020202020204" pitchFamily="34" charset="0"/>
              <a:buChar char="•"/>
              <a:defRPr/>
            </a:pPr>
            <a:endParaRPr lang="en-US" dirty="0">
              <a:latin typeface="Times New Roman" panose="02020603050405020304" pitchFamily="18" charset="0"/>
              <a:cs typeface="Times New Roman" panose="02020603050405020304" pitchFamily="18" charset="0"/>
            </a:endParaRPr>
          </a:p>
          <a:p>
            <a:pPr marL="400050" lvl="1" indent="0">
              <a:defRPr/>
            </a:pPr>
            <a:r>
              <a:rPr lang="en-US" dirty="0">
                <a:latin typeface="Times New Roman" panose="02020603050405020304" pitchFamily="18" charset="0"/>
                <a:cs typeface="Times New Roman" panose="02020603050405020304" pitchFamily="18" charset="0"/>
              </a:rPr>
              <a:t>      Where,</a:t>
            </a:r>
          </a:p>
          <a:p>
            <a:pPr marL="400050" lvl="1" indent="0">
              <a:defRPr/>
            </a:pPr>
            <a:r>
              <a:rPr lang="en-US" dirty="0">
                <a:latin typeface="Times New Roman" panose="02020603050405020304" pitchFamily="18" charset="0"/>
                <a:cs typeface="Times New Roman" panose="02020603050405020304" pitchFamily="18" charset="0"/>
              </a:rPr>
              <a:t>                                  can be approximated as the array gain.</a:t>
            </a:r>
          </a:p>
          <a:p>
            <a:pPr marL="400050" lvl="1" indent="0">
              <a:defRPr/>
            </a:pPr>
            <a:r>
              <a:rPr lang="en-US" dirty="0">
                <a:latin typeface="Times New Roman" panose="02020603050405020304" pitchFamily="18" charset="0"/>
                <a:cs typeface="Times New Roman" panose="02020603050405020304" pitchFamily="18" charset="0"/>
              </a:rPr>
              <a:t>                                  is the maximum array/beamforming gain of 							the APs antenna array.</a:t>
            </a:r>
          </a:p>
          <a:p>
            <a:pPr lvl="1" indent="-342900">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AP adds                                information in each of it’s SSW frames during BTI.</a:t>
            </a:r>
          </a:p>
          <a:p>
            <a:pPr lvl="1"/>
            <a:endParaRPr lang="en-US" altLang="en-US" dirty="0">
              <a:solidFill>
                <a:srgbClr val="002060"/>
              </a:solidFill>
              <a:latin typeface="Times New Roman" panose="02020603050405020304" pitchFamily="18" charset="0"/>
              <a:cs typeface="Times New Roman" panose="02020603050405020304" pitchFamily="18" charset="0"/>
            </a:endParaRPr>
          </a:p>
          <a:p>
            <a:endParaRPr lang="en-US" sz="2200" dirty="0">
              <a:cs typeface="Times New Roman" panose="02020603050405020304" pitchFamily="18" charset="0"/>
            </a:endParaRPr>
          </a:p>
          <a:p>
            <a:endParaRPr lang="en-US" sz="2200" dirty="0">
              <a:cs typeface="Times New Roman" panose="02020603050405020304" pitchFamily="18" charset="0"/>
            </a:endParaRPr>
          </a:p>
        </p:txBody>
      </p:sp>
      <p:sp>
        <p:nvSpPr>
          <p:cNvPr id="4" name="Date Placeholder 3">
            <a:extLst>
              <a:ext uri="{FF2B5EF4-FFF2-40B4-BE49-F238E27FC236}">
                <a16:creationId xmlns:a16="http://schemas.microsoft.com/office/drawing/2014/main" id="{5E7E62CD-2C82-2D4B-BD09-9883F87BA15E}"/>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3955831A-3662-D844-BB04-2A7E367F13AF}"/>
              </a:ext>
            </a:extLst>
          </p:cNvPr>
          <p:cNvSpPr>
            <a:spLocks noGrp="1"/>
          </p:cNvSpPr>
          <p:nvPr>
            <p:ph type="sldNum" sz="quarter" idx="12"/>
          </p:nvPr>
        </p:nvSpPr>
        <p:spPr/>
        <p:txBody>
          <a:bodyPr/>
          <a:lstStyle/>
          <a:p>
            <a:fld id="{EA9379C7-32D7-0A4C-AAB5-DEC1CAB51C3F}" type="slidenum">
              <a:rPr lang="en-US" smtClean="0"/>
              <a:pPr/>
              <a:t>14</a:t>
            </a:fld>
            <a:endParaRPr lang="en-US" dirty="0"/>
          </a:p>
        </p:txBody>
      </p:sp>
      <p:sp>
        <p:nvSpPr>
          <p:cNvPr id="2" name="Title 1">
            <a:extLst>
              <a:ext uri="{FF2B5EF4-FFF2-40B4-BE49-F238E27FC236}">
                <a16:creationId xmlns:a16="http://schemas.microsoft.com/office/drawing/2014/main" id="{C8FC6A27-E7F4-8647-8C2E-99ECC691C088}"/>
              </a:ext>
            </a:extLst>
          </p:cNvPr>
          <p:cNvSpPr>
            <a:spLocks noGrp="1"/>
          </p:cNvSpPr>
          <p:nvPr>
            <p:ph type="title"/>
          </p:nvPr>
        </p:nvSpPr>
        <p:spPr/>
        <p:txBody>
          <a:bodyPr>
            <a:normAutofit/>
          </a:bodyPr>
          <a:lstStyle/>
          <a:p>
            <a:r>
              <a:rPr lang="en-US" dirty="0"/>
              <a:t>JPOC: Client TX power estimation</a:t>
            </a:r>
          </a:p>
        </p:txBody>
      </p:sp>
      <p:pic>
        <p:nvPicPr>
          <p:cNvPr id="20" name="Picture 19">
            <a:extLst>
              <a:ext uri="{FF2B5EF4-FFF2-40B4-BE49-F238E27FC236}">
                <a16:creationId xmlns:a16="http://schemas.microsoft.com/office/drawing/2014/main" id="{1FFE8BA6-9EB3-40C0-9E8A-0EBD47BB66A3}"/>
              </a:ext>
            </a:extLst>
          </p:cNvPr>
          <p:cNvPicPr>
            <a:picLocks noChangeAspect="1"/>
          </p:cNvPicPr>
          <p:nvPr/>
        </p:nvPicPr>
        <p:blipFill>
          <a:blip r:embed="rId3">
            <a:duotone>
              <a:schemeClr val="accent1">
                <a:shade val="45000"/>
                <a:satMod val="135000"/>
              </a:schemeClr>
              <a:prstClr val="white"/>
            </a:duotone>
          </a:blip>
          <a:stretch>
            <a:fillRect/>
          </a:stretch>
        </p:blipFill>
        <p:spPr>
          <a:xfrm>
            <a:off x="1338785" y="2825139"/>
            <a:ext cx="6449751" cy="886760"/>
          </a:xfrm>
          <a:prstGeom prst="rect">
            <a:avLst/>
          </a:prstGeom>
        </p:spPr>
      </p:pic>
      <p:pic>
        <p:nvPicPr>
          <p:cNvPr id="21" name="Picture 20">
            <a:extLst>
              <a:ext uri="{FF2B5EF4-FFF2-40B4-BE49-F238E27FC236}">
                <a16:creationId xmlns:a16="http://schemas.microsoft.com/office/drawing/2014/main" id="{4ECA7D3D-F017-44BA-AF65-6CE7B458DBA5}"/>
              </a:ext>
            </a:extLst>
          </p:cNvPr>
          <p:cNvPicPr>
            <a:picLocks noChangeAspect="1"/>
          </p:cNvPicPr>
          <p:nvPr/>
        </p:nvPicPr>
        <p:blipFill>
          <a:blip r:embed="rId4">
            <a:duotone>
              <a:schemeClr val="accent1">
                <a:shade val="45000"/>
                <a:satMod val="135000"/>
              </a:schemeClr>
              <a:prstClr val="white"/>
            </a:duotone>
          </a:blip>
          <a:stretch>
            <a:fillRect/>
          </a:stretch>
        </p:blipFill>
        <p:spPr>
          <a:xfrm>
            <a:off x="1134160" y="4179293"/>
            <a:ext cx="2057400" cy="325182"/>
          </a:xfrm>
          <a:prstGeom prst="rect">
            <a:avLst/>
          </a:prstGeom>
        </p:spPr>
      </p:pic>
      <p:pic>
        <p:nvPicPr>
          <p:cNvPr id="22" name="Picture 21">
            <a:extLst>
              <a:ext uri="{FF2B5EF4-FFF2-40B4-BE49-F238E27FC236}">
                <a16:creationId xmlns:a16="http://schemas.microsoft.com/office/drawing/2014/main" id="{7BA15262-89DD-42EB-B16E-A0EDE6EC1D48}"/>
              </a:ext>
            </a:extLst>
          </p:cNvPr>
          <p:cNvPicPr>
            <a:picLocks noChangeAspect="1"/>
          </p:cNvPicPr>
          <p:nvPr/>
        </p:nvPicPr>
        <p:blipFill>
          <a:blip r:embed="rId5">
            <a:duotone>
              <a:schemeClr val="accent1">
                <a:shade val="45000"/>
                <a:satMod val="135000"/>
              </a:schemeClr>
              <a:prstClr val="white"/>
            </a:duotone>
          </a:blip>
          <a:stretch>
            <a:fillRect/>
          </a:stretch>
        </p:blipFill>
        <p:spPr>
          <a:xfrm>
            <a:off x="1093163" y="4584866"/>
            <a:ext cx="2057399" cy="363070"/>
          </a:xfrm>
          <a:prstGeom prst="rect">
            <a:avLst/>
          </a:prstGeom>
        </p:spPr>
      </p:pic>
      <p:pic>
        <p:nvPicPr>
          <p:cNvPr id="23" name="Picture 22">
            <a:extLst>
              <a:ext uri="{FF2B5EF4-FFF2-40B4-BE49-F238E27FC236}">
                <a16:creationId xmlns:a16="http://schemas.microsoft.com/office/drawing/2014/main" id="{3D84494E-00D5-4E21-9397-F481A224F60F}"/>
              </a:ext>
            </a:extLst>
          </p:cNvPr>
          <p:cNvPicPr>
            <a:picLocks noChangeAspect="1"/>
          </p:cNvPicPr>
          <p:nvPr/>
        </p:nvPicPr>
        <p:blipFill>
          <a:blip r:embed="rId6">
            <a:duotone>
              <a:schemeClr val="accent1">
                <a:shade val="45000"/>
                <a:satMod val="135000"/>
              </a:schemeClr>
              <a:prstClr val="white"/>
            </a:duotone>
          </a:blip>
          <a:stretch>
            <a:fillRect/>
          </a:stretch>
        </p:blipFill>
        <p:spPr>
          <a:xfrm>
            <a:off x="1971691" y="5439764"/>
            <a:ext cx="2240957" cy="295872"/>
          </a:xfrm>
          <a:prstGeom prst="rect">
            <a:avLst/>
          </a:prstGeom>
        </p:spPr>
      </p:pic>
    </p:spTree>
    <p:extLst>
      <p:ext uri="{BB962C8B-B14F-4D97-AF65-F5344CB8AC3E}">
        <p14:creationId xmlns:p14="http://schemas.microsoft.com/office/powerpoint/2010/main" val="4204407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24A570-3D01-2842-B651-E9C1B4A168D6}"/>
              </a:ext>
            </a:extLst>
          </p:cNvPr>
          <p:cNvSpPr>
            <a:spLocks noGrp="1"/>
          </p:cNvSpPr>
          <p:nvPr>
            <p:ph idx="1"/>
          </p:nvPr>
        </p:nvSpPr>
        <p:spPr>
          <a:xfrm>
            <a:off x="228600" y="4218631"/>
            <a:ext cx="8686800" cy="2558149"/>
          </a:xfrm>
        </p:spPr>
        <p:txBody>
          <a:bodyPr>
            <a:normAutofit/>
          </a:bodyPr>
          <a:lstStyle/>
          <a:p>
            <a:pPr lvl="1" indent="-342900">
              <a:buFont typeface="Arial" panose="020B0604020202020204" pitchFamily="34" charset="0"/>
              <a:buChar char="•"/>
              <a:defRPr/>
            </a:pPr>
            <a:r>
              <a:rPr lang="en-US" altLang="en-US" sz="2200" dirty="0">
                <a:latin typeface="Times New Roman" panose="02020603050405020304" pitchFamily="18" charset="0"/>
                <a:cs typeface="Times New Roman" panose="02020603050405020304" pitchFamily="18" charset="0"/>
              </a:rPr>
              <a:t>JPOC proposes to use mini slots only</a:t>
            </a:r>
          </a:p>
          <a:p>
            <a:pPr lvl="2" indent="-342900">
              <a:buFont typeface="Times New Roman" panose="02020603050405020304" pitchFamily="18" charset="0"/>
              <a:buChar char="−"/>
              <a:defRPr/>
            </a:pPr>
            <a:r>
              <a:rPr lang="en-US" altLang="en-US" sz="2200" dirty="0">
                <a:latin typeface="Times New Roman" panose="02020603050405020304" pitchFamily="18" charset="0"/>
                <a:cs typeface="Times New Roman" panose="02020603050405020304" pitchFamily="18" charset="0"/>
              </a:rPr>
              <a:t>Determines the no of mini slots dedicated to A-BFT</a:t>
            </a:r>
          </a:p>
          <a:p>
            <a:pPr lvl="2" indent="-342900">
              <a:buFont typeface="Times New Roman" panose="02020603050405020304" pitchFamily="18" charset="0"/>
              <a:buChar char="−"/>
              <a:defRPr/>
            </a:pPr>
            <a:r>
              <a:rPr lang="en-US" altLang="en-US" sz="2200" dirty="0">
                <a:latin typeface="Times New Roman" panose="02020603050405020304" pitchFamily="18" charset="0"/>
                <a:cs typeface="Times New Roman" panose="02020603050405020304" pitchFamily="18" charset="0"/>
              </a:rPr>
              <a:t>Announces no of mini slots during BTI interval</a:t>
            </a:r>
          </a:p>
          <a:p>
            <a:pPr lvl="2" indent="-342900">
              <a:buFont typeface="Arial" panose="020B0604020202020204" pitchFamily="34" charset="0"/>
              <a:buChar char="•"/>
              <a:defRPr/>
            </a:pPr>
            <a:endParaRPr lang="en-US" altLang="en-US" dirty="0">
              <a:solidFill>
                <a:srgbClr val="002060"/>
              </a:solidFill>
              <a:latin typeface="Times New Roman" panose="02020603050405020304" pitchFamily="18" charset="0"/>
              <a:cs typeface="Times New Roman" panose="02020603050405020304" pitchFamily="18" charset="0"/>
            </a:endParaRPr>
          </a:p>
          <a:p>
            <a:endParaRPr lang="en-US" sz="2200" dirty="0">
              <a:cs typeface="Times New Roman" panose="02020603050405020304" pitchFamily="18" charset="0"/>
            </a:endParaRPr>
          </a:p>
          <a:p>
            <a:endParaRPr lang="en-US" sz="2200" dirty="0">
              <a:cs typeface="Times New Roman" panose="02020603050405020304" pitchFamily="18" charset="0"/>
            </a:endParaRPr>
          </a:p>
        </p:txBody>
      </p:sp>
      <p:sp>
        <p:nvSpPr>
          <p:cNvPr id="4" name="Date Placeholder 3">
            <a:extLst>
              <a:ext uri="{FF2B5EF4-FFF2-40B4-BE49-F238E27FC236}">
                <a16:creationId xmlns:a16="http://schemas.microsoft.com/office/drawing/2014/main" id="{5E7E62CD-2C82-2D4B-BD09-9883F87BA15E}"/>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3955831A-3662-D844-BB04-2A7E367F13AF}"/>
              </a:ext>
            </a:extLst>
          </p:cNvPr>
          <p:cNvSpPr>
            <a:spLocks noGrp="1"/>
          </p:cNvSpPr>
          <p:nvPr>
            <p:ph type="sldNum" sz="quarter" idx="12"/>
          </p:nvPr>
        </p:nvSpPr>
        <p:spPr/>
        <p:txBody>
          <a:bodyPr/>
          <a:lstStyle/>
          <a:p>
            <a:fld id="{EA9379C7-32D7-0A4C-AAB5-DEC1CAB51C3F}" type="slidenum">
              <a:rPr lang="en-US" smtClean="0"/>
              <a:pPr/>
              <a:t>15</a:t>
            </a:fld>
            <a:endParaRPr lang="en-US" dirty="0"/>
          </a:p>
        </p:txBody>
      </p:sp>
      <p:sp>
        <p:nvSpPr>
          <p:cNvPr id="2" name="Title 1">
            <a:extLst>
              <a:ext uri="{FF2B5EF4-FFF2-40B4-BE49-F238E27FC236}">
                <a16:creationId xmlns:a16="http://schemas.microsoft.com/office/drawing/2014/main" id="{C8FC6A27-E7F4-8647-8C2E-99ECC691C088}"/>
              </a:ext>
            </a:extLst>
          </p:cNvPr>
          <p:cNvSpPr>
            <a:spLocks noGrp="1"/>
          </p:cNvSpPr>
          <p:nvPr>
            <p:ph type="title"/>
          </p:nvPr>
        </p:nvSpPr>
        <p:spPr/>
        <p:txBody>
          <a:bodyPr>
            <a:normAutofit/>
          </a:bodyPr>
          <a:lstStyle/>
          <a:p>
            <a:r>
              <a:rPr lang="en-US" dirty="0"/>
              <a:t>JPOC: New A-BFT Design</a:t>
            </a:r>
          </a:p>
        </p:txBody>
      </p:sp>
      <p:pic>
        <p:nvPicPr>
          <p:cNvPr id="7" name="Picture 6" descr="Graphical user interface, application, table&#10;&#10;Description automatically generated">
            <a:extLst>
              <a:ext uri="{FF2B5EF4-FFF2-40B4-BE49-F238E27FC236}">
                <a16:creationId xmlns:a16="http://schemas.microsoft.com/office/drawing/2014/main" id="{BF5B3252-2305-45CC-8BA2-E43356E55C6E}"/>
              </a:ext>
            </a:extLst>
          </p:cNvPr>
          <p:cNvPicPr>
            <a:picLocks noChangeAspect="1"/>
          </p:cNvPicPr>
          <p:nvPr/>
        </p:nvPicPr>
        <p:blipFill>
          <a:blip r:embed="rId3"/>
          <a:stretch>
            <a:fillRect/>
          </a:stretch>
        </p:blipFill>
        <p:spPr>
          <a:xfrm>
            <a:off x="2025506" y="1525217"/>
            <a:ext cx="4788188" cy="2203941"/>
          </a:xfrm>
          <a:prstGeom prst="rect">
            <a:avLst/>
          </a:prstGeom>
        </p:spPr>
      </p:pic>
    </p:spTree>
    <p:extLst>
      <p:ext uri="{BB962C8B-B14F-4D97-AF65-F5344CB8AC3E}">
        <p14:creationId xmlns:p14="http://schemas.microsoft.com/office/powerpoint/2010/main" val="2092814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24A570-3D01-2842-B651-E9C1B4A168D6}"/>
              </a:ext>
            </a:extLst>
          </p:cNvPr>
          <p:cNvSpPr>
            <a:spLocks noGrp="1"/>
          </p:cNvSpPr>
          <p:nvPr>
            <p:ph idx="1"/>
          </p:nvPr>
        </p:nvSpPr>
        <p:spPr>
          <a:xfrm>
            <a:off x="228600" y="1582220"/>
            <a:ext cx="8686800" cy="5171911"/>
          </a:xfrm>
        </p:spPr>
        <p:txBody>
          <a:bodyPr>
            <a:normAutofit/>
          </a:bodyPr>
          <a:lstStyle/>
          <a:p>
            <a:pPr marL="400050" lvl="1" indent="0">
              <a:buNone/>
              <a:defRPr/>
            </a:pPr>
            <a:endParaRPr lang="en-US" altLang="en-US" dirty="0">
              <a:solidFill>
                <a:srgbClr val="002060"/>
              </a:solidFill>
              <a:latin typeface="Times New Roman" panose="02020603050405020304" pitchFamily="18" charset="0"/>
              <a:cs typeface="Times New Roman" panose="02020603050405020304" pitchFamily="18" charset="0"/>
            </a:endParaRPr>
          </a:p>
          <a:p>
            <a:endParaRPr lang="en-US" sz="2200" dirty="0">
              <a:cs typeface="Times New Roman" panose="02020603050405020304" pitchFamily="18" charset="0"/>
            </a:endParaRPr>
          </a:p>
          <a:p>
            <a:pPr marL="0" indent="0">
              <a:buNone/>
            </a:pPr>
            <a:r>
              <a:rPr lang="en-US" sz="2200" dirty="0">
                <a:cs typeface="Times New Roman" panose="02020603050405020304" pitchFamily="18" charset="0"/>
              </a:rPr>
              <a:t>                                                                                                 </a:t>
            </a:r>
          </a:p>
          <a:p>
            <a:pPr marL="0" indent="0">
              <a:buNone/>
            </a:pPr>
            <a:endParaRPr lang="en-US" sz="2200" dirty="0">
              <a:cs typeface="Times New Roman" panose="02020603050405020304" pitchFamily="18" charset="0"/>
            </a:endParaRPr>
          </a:p>
          <a:p>
            <a:pPr marL="0" indent="0">
              <a:buNone/>
            </a:pPr>
            <a:r>
              <a:rPr lang="en-US" sz="2200" dirty="0">
                <a:cs typeface="Times New Roman" panose="02020603050405020304" pitchFamily="18" charset="0"/>
              </a:rPr>
              <a:t>Where ,</a:t>
            </a:r>
          </a:p>
          <a:p>
            <a:pPr marL="0" indent="0">
              <a:buNone/>
            </a:pPr>
            <a:r>
              <a:rPr lang="en-US" sz="2200" dirty="0">
                <a:cs typeface="Times New Roman" panose="02020603050405020304" pitchFamily="18" charset="0"/>
              </a:rPr>
              <a:t>               Mopt = optimal mini-slots</a:t>
            </a:r>
          </a:p>
          <a:p>
            <a:pPr marL="0" indent="0">
              <a:buNone/>
            </a:pPr>
            <a:r>
              <a:rPr lang="en-US" sz="2200" dirty="0">
                <a:cs typeface="Times New Roman" panose="02020603050405020304" pitchFamily="18" charset="0"/>
              </a:rPr>
              <a:t>                K =  no of good beams </a:t>
            </a:r>
          </a:p>
          <a:p>
            <a:pPr marL="0" indent="0">
              <a:buNone/>
            </a:pPr>
            <a:r>
              <a:rPr lang="en-US" sz="2200" dirty="0">
                <a:cs typeface="Times New Roman" panose="02020603050405020304" pitchFamily="18" charset="0"/>
              </a:rPr>
              <a:t>               N = no of clients contending during A-BFT</a:t>
            </a:r>
          </a:p>
          <a:p>
            <a:pPr marL="0" indent="0">
              <a:buNone/>
            </a:pPr>
            <a:r>
              <a:rPr lang="en-US" sz="2200" dirty="0">
                <a:cs typeface="Times New Roman" panose="02020603050405020304" pitchFamily="18" charset="0"/>
              </a:rPr>
              <a:t>               P0 = denote the targeted failure probability that a client that 				  participate in A-BFT cannot establish connection with the AP</a:t>
            </a:r>
          </a:p>
          <a:p>
            <a:pPr marL="0" indent="0">
              <a:buNone/>
            </a:pPr>
            <a:r>
              <a:rPr lang="en-US" sz="2200" dirty="0">
                <a:cs typeface="Times New Roman" panose="02020603050405020304" pitchFamily="18" charset="0"/>
              </a:rPr>
              <a:t>                        and our goal is to maintain,</a:t>
            </a:r>
          </a:p>
        </p:txBody>
      </p:sp>
      <p:sp>
        <p:nvSpPr>
          <p:cNvPr id="4" name="Date Placeholder 3">
            <a:extLst>
              <a:ext uri="{FF2B5EF4-FFF2-40B4-BE49-F238E27FC236}">
                <a16:creationId xmlns:a16="http://schemas.microsoft.com/office/drawing/2014/main" id="{5E7E62CD-2C82-2D4B-BD09-9883F87BA15E}"/>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3955831A-3662-D844-BB04-2A7E367F13AF}"/>
              </a:ext>
            </a:extLst>
          </p:cNvPr>
          <p:cNvSpPr>
            <a:spLocks noGrp="1"/>
          </p:cNvSpPr>
          <p:nvPr>
            <p:ph type="sldNum" sz="quarter" idx="12"/>
          </p:nvPr>
        </p:nvSpPr>
        <p:spPr/>
        <p:txBody>
          <a:bodyPr/>
          <a:lstStyle/>
          <a:p>
            <a:fld id="{EA9379C7-32D7-0A4C-AAB5-DEC1CAB51C3F}" type="slidenum">
              <a:rPr lang="en-US" smtClean="0"/>
              <a:pPr/>
              <a:t>16</a:t>
            </a:fld>
            <a:endParaRPr lang="en-US" dirty="0"/>
          </a:p>
        </p:txBody>
      </p:sp>
      <p:sp>
        <p:nvSpPr>
          <p:cNvPr id="2" name="Title 1">
            <a:extLst>
              <a:ext uri="{FF2B5EF4-FFF2-40B4-BE49-F238E27FC236}">
                <a16:creationId xmlns:a16="http://schemas.microsoft.com/office/drawing/2014/main" id="{C8FC6A27-E7F4-8647-8C2E-99ECC691C088}"/>
              </a:ext>
            </a:extLst>
          </p:cNvPr>
          <p:cNvSpPr>
            <a:spLocks noGrp="1"/>
          </p:cNvSpPr>
          <p:nvPr>
            <p:ph type="title"/>
          </p:nvPr>
        </p:nvSpPr>
        <p:spPr/>
        <p:txBody>
          <a:bodyPr>
            <a:normAutofit fontScale="90000"/>
          </a:bodyPr>
          <a:lstStyle/>
          <a:p>
            <a:r>
              <a:rPr lang="en-US" dirty="0"/>
              <a:t>JPOC: Optimal Mini-Slot Number Estimation</a:t>
            </a:r>
          </a:p>
        </p:txBody>
      </p:sp>
      <p:pic>
        <p:nvPicPr>
          <p:cNvPr id="6" name="Picture 5">
            <a:extLst>
              <a:ext uri="{FF2B5EF4-FFF2-40B4-BE49-F238E27FC236}">
                <a16:creationId xmlns:a16="http://schemas.microsoft.com/office/drawing/2014/main" id="{29DD190B-4C8F-4309-9FD2-20865C51A519}"/>
              </a:ext>
            </a:extLst>
          </p:cNvPr>
          <p:cNvPicPr>
            <a:picLocks noChangeAspect="1"/>
          </p:cNvPicPr>
          <p:nvPr/>
        </p:nvPicPr>
        <p:blipFill>
          <a:blip r:embed="rId3">
            <a:duotone>
              <a:schemeClr val="accent6">
                <a:shade val="45000"/>
                <a:satMod val="135000"/>
              </a:schemeClr>
              <a:prstClr val="white"/>
            </a:duotone>
          </a:blip>
          <a:stretch>
            <a:fillRect/>
          </a:stretch>
        </p:blipFill>
        <p:spPr>
          <a:xfrm>
            <a:off x="1181100" y="1740828"/>
            <a:ext cx="5372100" cy="1485900"/>
          </a:xfrm>
          <a:prstGeom prst="rect">
            <a:avLst/>
          </a:prstGeom>
        </p:spPr>
      </p:pic>
      <p:pic>
        <p:nvPicPr>
          <p:cNvPr id="7" name="Picture 6">
            <a:extLst>
              <a:ext uri="{FF2B5EF4-FFF2-40B4-BE49-F238E27FC236}">
                <a16:creationId xmlns:a16="http://schemas.microsoft.com/office/drawing/2014/main" id="{D7CC79E4-30A6-478A-9935-F42C846866B8}"/>
              </a:ext>
            </a:extLst>
          </p:cNvPr>
          <p:cNvPicPr>
            <a:picLocks noChangeAspect="1"/>
          </p:cNvPicPr>
          <p:nvPr/>
        </p:nvPicPr>
        <p:blipFill>
          <a:blip r:embed="rId4">
            <a:duotone>
              <a:schemeClr val="accent4">
                <a:shade val="45000"/>
                <a:satMod val="135000"/>
              </a:schemeClr>
              <a:prstClr val="white"/>
            </a:duotone>
          </a:blip>
          <a:stretch>
            <a:fillRect/>
          </a:stretch>
        </p:blipFill>
        <p:spPr>
          <a:xfrm>
            <a:off x="1790542" y="5941590"/>
            <a:ext cx="4394305" cy="365125"/>
          </a:xfrm>
          <a:prstGeom prst="rect">
            <a:avLst/>
          </a:prstGeom>
        </p:spPr>
      </p:pic>
    </p:spTree>
    <p:extLst>
      <p:ext uri="{BB962C8B-B14F-4D97-AF65-F5344CB8AC3E}">
        <p14:creationId xmlns:p14="http://schemas.microsoft.com/office/powerpoint/2010/main" val="773144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737C9-833F-1C49-9BF2-13538C04A53C}"/>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380A71F1-B096-634D-BB6B-CA696A754529}"/>
              </a:ext>
            </a:extLst>
          </p:cNvPr>
          <p:cNvSpPr>
            <a:spLocks noGrp="1"/>
          </p:cNvSpPr>
          <p:nvPr>
            <p:ph idx="1"/>
          </p:nvPr>
        </p:nvSpPr>
        <p:spPr/>
        <p:txBody>
          <a:bodyPr>
            <a:normAutofit/>
          </a:bodyPr>
          <a:lstStyle/>
          <a:p>
            <a:r>
              <a:rPr lang="en-US" dirty="0">
                <a:solidFill>
                  <a:schemeClr val="bg1">
                    <a:lumMod val="65000"/>
                  </a:schemeClr>
                </a:solidFill>
              </a:rPr>
              <a:t>Background</a:t>
            </a:r>
          </a:p>
          <a:p>
            <a:endParaRPr lang="en-US" dirty="0">
              <a:solidFill>
                <a:schemeClr val="bg1">
                  <a:lumMod val="50000"/>
                </a:schemeClr>
              </a:solidFill>
            </a:endParaRPr>
          </a:p>
          <a:p>
            <a:r>
              <a:rPr lang="en-US" dirty="0">
                <a:solidFill>
                  <a:schemeClr val="bg1">
                    <a:lumMod val="50000"/>
                  </a:schemeClr>
                </a:solidFill>
              </a:rPr>
              <a:t>Motivation</a:t>
            </a:r>
          </a:p>
          <a:p>
            <a:endParaRPr lang="en-US" dirty="0">
              <a:solidFill>
                <a:schemeClr val="bg1">
                  <a:lumMod val="50000"/>
                </a:schemeClr>
              </a:solidFill>
            </a:endParaRPr>
          </a:p>
          <a:p>
            <a:r>
              <a:rPr lang="en-US" dirty="0">
                <a:solidFill>
                  <a:schemeClr val="bg1">
                    <a:lumMod val="50000"/>
                  </a:schemeClr>
                </a:solidFill>
              </a:rPr>
              <a:t>Design of JPOC</a:t>
            </a:r>
          </a:p>
          <a:p>
            <a:endParaRPr lang="en-US" dirty="0"/>
          </a:p>
          <a:p>
            <a:r>
              <a:rPr lang="en-US" dirty="0"/>
              <a:t>Performance Evaluation</a:t>
            </a:r>
          </a:p>
          <a:p>
            <a:endParaRPr lang="en-US" dirty="0"/>
          </a:p>
          <a:p>
            <a:r>
              <a:rPr lang="en-US" dirty="0"/>
              <a:t>Related Work and Summary</a:t>
            </a:r>
          </a:p>
          <a:p>
            <a:endParaRPr lang="en-US" dirty="0"/>
          </a:p>
          <a:p>
            <a:endParaRPr lang="en-US" dirty="0"/>
          </a:p>
        </p:txBody>
      </p:sp>
      <p:sp>
        <p:nvSpPr>
          <p:cNvPr id="4" name="Date Placeholder 3">
            <a:extLst>
              <a:ext uri="{FF2B5EF4-FFF2-40B4-BE49-F238E27FC236}">
                <a16:creationId xmlns:a16="http://schemas.microsoft.com/office/drawing/2014/main" id="{75E78D95-16CD-B74B-9DA3-47642B620BFF}"/>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D29F5CE7-24CC-E941-9CD4-0BCCB99C20F6}"/>
              </a:ext>
            </a:extLst>
          </p:cNvPr>
          <p:cNvSpPr>
            <a:spLocks noGrp="1"/>
          </p:cNvSpPr>
          <p:nvPr>
            <p:ph type="sldNum" sz="quarter" idx="12"/>
          </p:nvPr>
        </p:nvSpPr>
        <p:spPr/>
        <p:txBody>
          <a:bodyPr/>
          <a:lstStyle/>
          <a:p>
            <a:fld id="{EA9379C7-32D7-0A4C-AAB5-DEC1CAB51C3F}" type="slidenum">
              <a:rPr lang="en-US" smtClean="0"/>
              <a:pPr/>
              <a:t>17</a:t>
            </a:fld>
            <a:endParaRPr lang="en-US" dirty="0"/>
          </a:p>
        </p:txBody>
      </p:sp>
    </p:spTree>
    <p:extLst>
      <p:ext uri="{BB962C8B-B14F-4D97-AF65-F5344CB8AC3E}">
        <p14:creationId xmlns:p14="http://schemas.microsoft.com/office/powerpoint/2010/main" val="4257044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descr="A screenshot of a cell phone&#10;&#10;Description automatically generated">
            <a:extLst>
              <a:ext uri="{FF2B5EF4-FFF2-40B4-BE49-F238E27FC236}">
                <a16:creationId xmlns:a16="http://schemas.microsoft.com/office/drawing/2014/main" id="{E02650E0-D2BB-481E-AA33-B9EACD51FD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429" y="1703920"/>
            <a:ext cx="5635955" cy="223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0" descr="A screenshot of a cell phone&#10;&#10;Description automatically generated">
            <a:extLst>
              <a:ext uri="{FF2B5EF4-FFF2-40B4-BE49-F238E27FC236}">
                <a16:creationId xmlns:a16="http://schemas.microsoft.com/office/drawing/2014/main" id="{5EC5F7E7-8476-4789-A51D-53B3E4519F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3307" y="1508817"/>
            <a:ext cx="2319022" cy="215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ED24A570-3D01-2842-B651-E9C1B4A168D6}"/>
              </a:ext>
            </a:extLst>
          </p:cNvPr>
          <p:cNvSpPr>
            <a:spLocks noGrp="1"/>
          </p:cNvSpPr>
          <p:nvPr>
            <p:ph idx="1"/>
          </p:nvPr>
        </p:nvSpPr>
        <p:spPr>
          <a:xfrm>
            <a:off x="0" y="3830728"/>
            <a:ext cx="8686800" cy="2729265"/>
          </a:xfrm>
        </p:spPr>
        <p:txBody>
          <a:bodyPr>
            <a:normAutofit/>
          </a:bodyPr>
          <a:lstStyle/>
          <a:p>
            <a:pPr lvl="1">
              <a:buFont typeface="Arial" panose="020B0604020202020204" pitchFamily="34" charset="0"/>
              <a:buChar char="•"/>
            </a:pPr>
            <a:r>
              <a:rPr lang="en-US" altLang="en-US" dirty="0">
                <a:latin typeface="Times New Roman" panose="02020603050405020304" pitchFamily="18" charset="0"/>
                <a:cs typeface="Times New Roman" panose="02020603050405020304" pitchFamily="18" charset="0"/>
              </a:rPr>
              <a:t>For a given location &amp; orientation, we obtain SNR for three cases – W/O PC, (W) PC and </a:t>
            </a:r>
            <a:r>
              <a:rPr lang="el-GR" altLang="en-US" dirty="0">
                <a:latin typeface="Times New Roman" panose="02020603050405020304" pitchFamily="18" charset="0"/>
                <a:cs typeface="Times New Roman" panose="02020603050405020304" pitchFamily="18" charset="0"/>
              </a:rPr>
              <a:t>γ</a:t>
            </a:r>
            <a:r>
              <a:rPr lang="en-US" altLang="en-US" dirty="0">
                <a:latin typeface="Times New Roman" panose="02020603050405020304" pitchFamily="18" charset="0"/>
                <a:cs typeface="Times New Roman" panose="02020603050405020304" pitchFamily="18" charset="0"/>
              </a:rPr>
              <a:t>=10 and (W) PC and </a:t>
            </a:r>
            <a:r>
              <a:rPr lang="el-GR" altLang="en-US" dirty="0">
                <a:latin typeface="Times New Roman" panose="02020603050405020304" pitchFamily="18" charset="0"/>
                <a:cs typeface="Times New Roman" panose="02020603050405020304" pitchFamily="18" charset="0"/>
              </a:rPr>
              <a:t>γ</a:t>
            </a:r>
            <a:r>
              <a:rPr lang="en-US" altLang="en-US" dirty="0">
                <a:latin typeface="Times New Roman" panose="02020603050405020304" pitchFamily="18" charset="0"/>
                <a:cs typeface="Times New Roman" panose="02020603050405020304" pitchFamily="18" charset="0"/>
              </a:rPr>
              <a:t>=4.</a:t>
            </a:r>
          </a:p>
          <a:p>
            <a:pPr lvl="1">
              <a:buFont typeface="Arial" panose="020B0604020202020204" pitchFamily="34" charset="0"/>
              <a:buChar char="•"/>
            </a:pPr>
            <a:r>
              <a:rPr lang="en-US" altLang="en-US" dirty="0">
                <a:latin typeface="Times New Roman" panose="02020603050405020304" pitchFamily="18" charset="0"/>
                <a:cs typeface="Times New Roman" panose="02020603050405020304" pitchFamily="18" charset="0"/>
              </a:rPr>
              <a:t>W/O PC: The number of good beams across the clients varies from as high as 31-36 to as low as 1-6.</a:t>
            </a:r>
          </a:p>
          <a:p>
            <a:pPr lvl="1">
              <a:buFont typeface="Arial" panose="020B0604020202020204" pitchFamily="34" charset="0"/>
              <a:buChar char="•"/>
            </a:pPr>
            <a:r>
              <a:rPr lang="en-US" altLang="en-US" dirty="0">
                <a:latin typeface="Times New Roman" panose="02020603050405020304" pitchFamily="18" charset="0"/>
                <a:cs typeface="Times New Roman" panose="02020603050405020304" pitchFamily="18" charset="0"/>
              </a:rPr>
              <a:t>With PC: The number of good beams decreases as </a:t>
            </a:r>
            <a:r>
              <a:rPr lang="el-GR" altLang="en-US" dirty="0">
                <a:latin typeface="Times New Roman" panose="02020603050405020304" pitchFamily="18" charset="0"/>
                <a:cs typeface="Times New Roman" panose="02020603050405020304" pitchFamily="18" charset="0"/>
              </a:rPr>
              <a:t>γ</a:t>
            </a:r>
            <a:r>
              <a:rPr lang="en-US" altLang="en-US" dirty="0">
                <a:latin typeface="Times New Roman" panose="02020603050405020304" pitchFamily="18" charset="0"/>
                <a:cs typeface="Times New Roman" panose="02020603050405020304" pitchFamily="18" charset="0"/>
              </a:rPr>
              <a:t> decreases.</a:t>
            </a:r>
          </a:p>
          <a:p>
            <a:pPr lvl="1"/>
            <a:endParaRPr lang="en-US" altLang="en-US" dirty="0">
              <a:solidFill>
                <a:srgbClr val="002060"/>
              </a:solidFill>
              <a:latin typeface="Times New Roman" panose="02020603050405020304" pitchFamily="18" charset="0"/>
              <a:cs typeface="Times New Roman" panose="02020603050405020304" pitchFamily="18" charset="0"/>
            </a:endParaRPr>
          </a:p>
          <a:p>
            <a:endParaRPr lang="en-US" sz="2200" dirty="0">
              <a:cs typeface="Times New Roman" panose="02020603050405020304" pitchFamily="18" charset="0"/>
            </a:endParaRPr>
          </a:p>
          <a:p>
            <a:endParaRPr lang="en-US" sz="2200" dirty="0">
              <a:cs typeface="Times New Roman" panose="02020603050405020304" pitchFamily="18" charset="0"/>
            </a:endParaRPr>
          </a:p>
        </p:txBody>
      </p:sp>
      <p:sp>
        <p:nvSpPr>
          <p:cNvPr id="4" name="Date Placeholder 3">
            <a:extLst>
              <a:ext uri="{FF2B5EF4-FFF2-40B4-BE49-F238E27FC236}">
                <a16:creationId xmlns:a16="http://schemas.microsoft.com/office/drawing/2014/main" id="{5E7E62CD-2C82-2D4B-BD09-9883F87BA15E}"/>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3955831A-3662-D844-BB04-2A7E367F13AF}"/>
              </a:ext>
            </a:extLst>
          </p:cNvPr>
          <p:cNvSpPr>
            <a:spLocks noGrp="1"/>
          </p:cNvSpPr>
          <p:nvPr>
            <p:ph type="sldNum" sz="quarter" idx="12"/>
          </p:nvPr>
        </p:nvSpPr>
        <p:spPr/>
        <p:txBody>
          <a:bodyPr/>
          <a:lstStyle/>
          <a:p>
            <a:fld id="{EA9379C7-32D7-0A4C-AAB5-DEC1CAB51C3F}" type="slidenum">
              <a:rPr lang="en-US" smtClean="0"/>
              <a:pPr/>
              <a:t>18</a:t>
            </a:fld>
            <a:endParaRPr lang="en-US" dirty="0"/>
          </a:p>
        </p:txBody>
      </p:sp>
      <p:sp>
        <p:nvSpPr>
          <p:cNvPr id="2" name="Title 1">
            <a:extLst>
              <a:ext uri="{FF2B5EF4-FFF2-40B4-BE49-F238E27FC236}">
                <a16:creationId xmlns:a16="http://schemas.microsoft.com/office/drawing/2014/main" id="{C8FC6A27-E7F4-8647-8C2E-99ECC691C088}"/>
              </a:ext>
            </a:extLst>
          </p:cNvPr>
          <p:cNvSpPr>
            <a:spLocks noGrp="1"/>
          </p:cNvSpPr>
          <p:nvPr>
            <p:ph type="title"/>
          </p:nvPr>
        </p:nvSpPr>
        <p:spPr/>
        <p:txBody>
          <a:bodyPr>
            <a:normAutofit fontScale="90000"/>
          </a:bodyPr>
          <a:lstStyle/>
          <a:p>
            <a:r>
              <a:rPr lang="en-US" dirty="0"/>
              <a:t>Impact of JPOC on the Number of Good Beams</a:t>
            </a:r>
          </a:p>
        </p:txBody>
      </p:sp>
    </p:spTree>
    <p:extLst>
      <p:ext uri="{BB962C8B-B14F-4D97-AF65-F5344CB8AC3E}">
        <p14:creationId xmlns:p14="http://schemas.microsoft.com/office/powerpoint/2010/main" val="3049516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descr="A screenshot of a cell phone&#10;&#10;Description automatically generated">
            <a:extLst>
              <a:ext uri="{FF2B5EF4-FFF2-40B4-BE49-F238E27FC236}">
                <a16:creationId xmlns:a16="http://schemas.microsoft.com/office/drawing/2014/main" id="{DFAA4F4E-8CB1-4807-BDAA-395C2376BE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8847" y="1533434"/>
            <a:ext cx="5935662"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ED24A570-3D01-2842-B651-E9C1B4A168D6}"/>
              </a:ext>
            </a:extLst>
          </p:cNvPr>
          <p:cNvSpPr>
            <a:spLocks noGrp="1"/>
          </p:cNvSpPr>
          <p:nvPr>
            <p:ph idx="1"/>
          </p:nvPr>
        </p:nvSpPr>
        <p:spPr>
          <a:xfrm>
            <a:off x="76200" y="4446624"/>
            <a:ext cx="8686800" cy="2729265"/>
          </a:xfrm>
        </p:spPr>
        <p:txBody>
          <a:bodyPr>
            <a:normAutofit/>
          </a:bodyPr>
          <a:lstStyle/>
          <a:p>
            <a:pPr lvl="1">
              <a:buFont typeface="Arial" panose="020B0604020202020204" pitchFamily="34" charset="0"/>
              <a:buChar char="•"/>
            </a:pPr>
            <a:r>
              <a:rPr lang="en-US" altLang="en-US" sz="2200" dirty="0">
                <a:latin typeface="Times New Roman" panose="02020603050405020304" pitchFamily="18" charset="0"/>
                <a:cs typeface="Times New Roman" panose="02020603050405020304" pitchFamily="18" charset="0"/>
              </a:rPr>
              <a:t>Fairness compared with the near client cell location (1,1)</a:t>
            </a:r>
          </a:p>
          <a:p>
            <a:pPr lvl="2">
              <a:buFont typeface="Times New Roman" panose="02020603050405020304" pitchFamily="18" charset="0"/>
              <a:buChar char="‾"/>
            </a:pPr>
            <a:r>
              <a:rPr lang="en-US" altLang="en-US" sz="2200" dirty="0">
                <a:latin typeface="Times New Roman" panose="02020603050405020304" pitchFamily="18" charset="0"/>
                <a:cs typeface="Times New Roman" panose="02020603050405020304" pitchFamily="18" charset="0"/>
              </a:rPr>
              <a:t>W/O PC : Near clients dominate Far clients and creates an unfair scenario as shown in Figure-a</a:t>
            </a:r>
          </a:p>
          <a:p>
            <a:pPr lvl="2">
              <a:buFont typeface="Times New Roman" panose="02020603050405020304" pitchFamily="18" charset="0"/>
              <a:buChar char="‾"/>
            </a:pPr>
            <a:r>
              <a:rPr lang="en-US" altLang="en-US" sz="2200" dirty="0">
                <a:latin typeface="Times New Roman" panose="02020603050405020304" pitchFamily="18" charset="0"/>
                <a:cs typeface="Times New Roman" panose="02020603050405020304" pitchFamily="18" charset="0"/>
              </a:rPr>
              <a:t>(W) PC: PC drastically improves fairness specifically with smaller γ as shown in figure b &amp; c.</a:t>
            </a:r>
          </a:p>
          <a:p>
            <a:pPr lvl="1"/>
            <a:endParaRPr lang="en-US" altLang="en-US" dirty="0">
              <a:solidFill>
                <a:srgbClr val="002060"/>
              </a:solidFill>
              <a:latin typeface="Times New Roman" panose="02020603050405020304" pitchFamily="18" charset="0"/>
              <a:cs typeface="Times New Roman" panose="02020603050405020304" pitchFamily="18" charset="0"/>
            </a:endParaRPr>
          </a:p>
          <a:p>
            <a:endParaRPr lang="en-US" sz="2200" dirty="0">
              <a:cs typeface="Times New Roman" panose="02020603050405020304" pitchFamily="18" charset="0"/>
            </a:endParaRPr>
          </a:p>
          <a:p>
            <a:endParaRPr lang="en-US" sz="2200" dirty="0">
              <a:cs typeface="Times New Roman" panose="02020603050405020304" pitchFamily="18" charset="0"/>
            </a:endParaRPr>
          </a:p>
        </p:txBody>
      </p:sp>
      <p:sp>
        <p:nvSpPr>
          <p:cNvPr id="4" name="Date Placeholder 3">
            <a:extLst>
              <a:ext uri="{FF2B5EF4-FFF2-40B4-BE49-F238E27FC236}">
                <a16:creationId xmlns:a16="http://schemas.microsoft.com/office/drawing/2014/main" id="{5E7E62CD-2C82-2D4B-BD09-9883F87BA15E}"/>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3955831A-3662-D844-BB04-2A7E367F13AF}"/>
              </a:ext>
            </a:extLst>
          </p:cNvPr>
          <p:cNvSpPr>
            <a:spLocks noGrp="1"/>
          </p:cNvSpPr>
          <p:nvPr>
            <p:ph type="sldNum" sz="quarter" idx="12"/>
          </p:nvPr>
        </p:nvSpPr>
        <p:spPr/>
        <p:txBody>
          <a:bodyPr/>
          <a:lstStyle/>
          <a:p>
            <a:fld id="{EA9379C7-32D7-0A4C-AAB5-DEC1CAB51C3F}" type="slidenum">
              <a:rPr lang="en-US" smtClean="0"/>
              <a:pPr/>
              <a:t>19</a:t>
            </a:fld>
            <a:endParaRPr lang="en-US" dirty="0"/>
          </a:p>
        </p:txBody>
      </p:sp>
      <p:sp>
        <p:nvSpPr>
          <p:cNvPr id="2" name="Title 1">
            <a:extLst>
              <a:ext uri="{FF2B5EF4-FFF2-40B4-BE49-F238E27FC236}">
                <a16:creationId xmlns:a16="http://schemas.microsoft.com/office/drawing/2014/main" id="{C8FC6A27-E7F4-8647-8C2E-99ECC691C088}"/>
              </a:ext>
            </a:extLst>
          </p:cNvPr>
          <p:cNvSpPr>
            <a:spLocks noGrp="1"/>
          </p:cNvSpPr>
          <p:nvPr>
            <p:ph type="title"/>
          </p:nvPr>
        </p:nvSpPr>
        <p:spPr/>
        <p:txBody>
          <a:bodyPr>
            <a:normAutofit/>
          </a:bodyPr>
          <a:lstStyle/>
          <a:p>
            <a:r>
              <a:rPr lang="en-US" dirty="0"/>
              <a:t>JPOC - Fairness Enhancement</a:t>
            </a:r>
          </a:p>
        </p:txBody>
      </p:sp>
      <p:pic>
        <p:nvPicPr>
          <p:cNvPr id="8" name="Picture 6" descr="A screenshot of a cell phone&#10;&#10;Description automatically generated">
            <a:extLst>
              <a:ext uri="{FF2B5EF4-FFF2-40B4-BE49-F238E27FC236}">
                <a16:creationId xmlns:a16="http://schemas.microsoft.com/office/drawing/2014/main" id="{4F5DCE7C-E1BA-4D44-B532-6C0909B2F6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484" y="1555133"/>
            <a:ext cx="2814637"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979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24A570-3D01-2842-B651-E9C1B4A168D6}"/>
              </a:ext>
            </a:extLst>
          </p:cNvPr>
          <p:cNvSpPr>
            <a:spLocks noGrp="1"/>
          </p:cNvSpPr>
          <p:nvPr>
            <p:ph idx="1"/>
          </p:nvPr>
        </p:nvSpPr>
        <p:spPr>
          <a:xfrm>
            <a:off x="-372438" y="4024866"/>
            <a:ext cx="9888876" cy="2729265"/>
          </a:xfrm>
        </p:spPr>
        <p:txBody>
          <a:bodyPr>
            <a:normAutofit/>
          </a:bodyPr>
          <a:lstStyle/>
          <a:p>
            <a:pPr lvl="1">
              <a:buFont typeface="Arial" panose="020B0604020202020204" pitchFamily="34" charset="0"/>
              <a:buChar char="•"/>
            </a:pPr>
            <a:r>
              <a:rPr lang="en-US" altLang="en-US" sz="2200" dirty="0">
                <a:latin typeface="Times New Roman" panose="02020603050405020304" pitchFamily="18" charset="0"/>
                <a:cs typeface="Times New Roman" panose="02020603050405020304" pitchFamily="18" charset="0"/>
              </a:rPr>
              <a:t>Failure rate prediction</a:t>
            </a:r>
          </a:p>
          <a:p>
            <a:pPr lvl="2">
              <a:buFont typeface="Times New Roman" panose="02020603050405020304" pitchFamily="18" charset="0"/>
              <a:buChar char="−"/>
            </a:pPr>
            <a:r>
              <a:rPr lang="en-US" altLang="en-US" sz="2200" dirty="0">
                <a:latin typeface="Times New Roman" panose="02020603050405020304" pitchFamily="18" charset="0"/>
                <a:cs typeface="Times New Roman" panose="02020603050405020304" pitchFamily="18" charset="0"/>
              </a:rPr>
              <a:t>Clients failing to connect to the AP for a given K, N, M </a:t>
            </a:r>
          </a:p>
          <a:p>
            <a:pPr lvl="1">
              <a:buFont typeface="Arial" panose="020B0604020202020204" pitchFamily="34" charset="0"/>
              <a:buChar char="•"/>
            </a:pPr>
            <a:r>
              <a:rPr lang="en-US" altLang="en-US" sz="2200" dirty="0">
                <a:latin typeface="Times New Roman" panose="02020603050405020304" pitchFamily="18" charset="0"/>
                <a:cs typeface="Times New Roman" panose="02020603050405020304" pitchFamily="18" charset="0"/>
              </a:rPr>
              <a:t>Accuracy in determination of the no of clients</a:t>
            </a:r>
          </a:p>
          <a:p>
            <a:pPr lvl="2">
              <a:buFont typeface="Times New Roman" panose="02020603050405020304" pitchFamily="18" charset="0"/>
              <a:buChar char="−"/>
            </a:pPr>
            <a:r>
              <a:rPr lang="en-US" altLang="en-US" sz="2200" dirty="0">
                <a:latin typeface="Times New Roman" panose="02020603050405020304" pitchFamily="18" charset="0"/>
                <a:cs typeface="Times New Roman" panose="02020603050405020304" pitchFamily="18" charset="0"/>
              </a:rPr>
              <a:t>No of actual competing clients versus the value estimated by our model</a:t>
            </a:r>
          </a:p>
          <a:p>
            <a:pPr lvl="1">
              <a:buFont typeface="Arial" panose="020B0604020202020204" pitchFamily="34" charset="0"/>
              <a:buChar char="•"/>
            </a:pPr>
            <a:r>
              <a:rPr lang="en-US" altLang="en-US" sz="2200" dirty="0">
                <a:latin typeface="Times New Roman" panose="02020603050405020304" pitchFamily="18" charset="0"/>
                <a:cs typeface="Times New Roman" panose="02020603050405020304" pitchFamily="18" charset="0"/>
              </a:rPr>
              <a:t>Temporal Evolution of the no of mini-slots</a:t>
            </a:r>
          </a:p>
          <a:p>
            <a:pPr lvl="2">
              <a:buFont typeface="Times New Roman" panose="02020603050405020304" pitchFamily="18" charset="0"/>
              <a:buChar char="−"/>
            </a:pPr>
            <a:r>
              <a:rPr lang="en-US" altLang="en-US" sz="2200" dirty="0">
                <a:latin typeface="Times New Roman" panose="02020603050405020304" pitchFamily="18" charset="0"/>
                <a:cs typeface="Times New Roman" panose="02020603050405020304" pitchFamily="18" charset="0"/>
              </a:rPr>
              <a:t>M</a:t>
            </a:r>
            <a:r>
              <a:rPr lang="en-US" altLang="en-US" sz="2200" baseline="-25000" dirty="0">
                <a:latin typeface="Times New Roman" panose="02020603050405020304" pitchFamily="18" charset="0"/>
                <a:cs typeface="Times New Roman" panose="02020603050405020304" pitchFamily="18" charset="0"/>
              </a:rPr>
              <a:t>opt</a:t>
            </a:r>
            <a:r>
              <a:rPr lang="en-US" altLang="en-US" sz="2200" dirty="0">
                <a:latin typeface="Times New Roman" panose="02020603050405020304" pitchFamily="18" charset="0"/>
                <a:cs typeface="Times New Roman" panose="02020603050405020304" pitchFamily="18" charset="0"/>
              </a:rPr>
              <a:t> for four different and fixed client</a:t>
            </a:r>
          </a:p>
          <a:p>
            <a:pPr lvl="1"/>
            <a:endParaRPr lang="en-US" altLang="en-US" dirty="0">
              <a:solidFill>
                <a:srgbClr val="002060"/>
              </a:solidFill>
              <a:latin typeface="Times New Roman" panose="02020603050405020304" pitchFamily="18" charset="0"/>
              <a:cs typeface="Times New Roman" panose="02020603050405020304" pitchFamily="18" charset="0"/>
            </a:endParaRPr>
          </a:p>
          <a:p>
            <a:endParaRPr lang="en-US" sz="2200" dirty="0">
              <a:cs typeface="Times New Roman" panose="02020603050405020304" pitchFamily="18" charset="0"/>
            </a:endParaRPr>
          </a:p>
          <a:p>
            <a:endParaRPr lang="en-US" sz="2200" dirty="0">
              <a:cs typeface="Times New Roman" panose="02020603050405020304" pitchFamily="18" charset="0"/>
            </a:endParaRPr>
          </a:p>
        </p:txBody>
      </p:sp>
      <p:sp>
        <p:nvSpPr>
          <p:cNvPr id="4" name="Date Placeholder 3">
            <a:extLst>
              <a:ext uri="{FF2B5EF4-FFF2-40B4-BE49-F238E27FC236}">
                <a16:creationId xmlns:a16="http://schemas.microsoft.com/office/drawing/2014/main" id="{5E7E62CD-2C82-2D4B-BD09-9883F87BA15E}"/>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3955831A-3662-D844-BB04-2A7E367F13AF}"/>
              </a:ext>
            </a:extLst>
          </p:cNvPr>
          <p:cNvSpPr>
            <a:spLocks noGrp="1"/>
          </p:cNvSpPr>
          <p:nvPr>
            <p:ph type="sldNum" sz="quarter" idx="12"/>
          </p:nvPr>
        </p:nvSpPr>
        <p:spPr/>
        <p:txBody>
          <a:bodyPr/>
          <a:lstStyle/>
          <a:p>
            <a:fld id="{EA9379C7-32D7-0A4C-AAB5-DEC1CAB51C3F}" type="slidenum">
              <a:rPr lang="en-US" smtClean="0"/>
              <a:pPr/>
              <a:t>20</a:t>
            </a:fld>
            <a:endParaRPr lang="en-US" dirty="0"/>
          </a:p>
        </p:txBody>
      </p:sp>
      <p:sp>
        <p:nvSpPr>
          <p:cNvPr id="2" name="Title 1">
            <a:extLst>
              <a:ext uri="{FF2B5EF4-FFF2-40B4-BE49-F238E27FC236}">
                <a16:creationId xmlns:a16="http://schemas.microsoft.com/office/drawing/2014/main" id="{C8FC6A27-E7F4-8647-8C2E-99ECC691C088}"/>
              </a:ext>
            </a:extLst>
          </p:cNvPr>
          <p:cNvSpPr>
            <a:spLocks noGrp="1"/>
          </p:cNvSpPr>
          <p:nvPr>
            <p:ph type="title"/>
          </p:nvPr>
        </p:nvSpPr>
        <p:spPr/>
        <p:txBody>
          <a:bodyPr>
            <a:normAutofit fontScale="90000"/>
          </a:bodyPr>
          <a:lstStyle/>
          <a:p>
            <a:r>
              <a:rPr lang="en-US" dirty="0"/>
              <a:t>JPOC- Contention Adaptation Protocol Optimization</a:t>
            </a:r>
          </a:p>
        </p:txBody>
      </p:sp>
      <p:pic>
        <p:nvPicPr>
          <p:cNvPr id="6" name="Picture 5">
            <a:extLst>
              <a:ext uri="{FF2B5EF4-FFF2-40B4-BE49-F238E27FC236}">
                <a16:creationId xmlns:a16="http://schemas.microsoft.com/office/drawing/2014/main" id="{7957CE80-2416-4EA9-9CFC-BD16E554F5BF}"/>
              </a:ext>
            </a:extLst>
          </p:cNvPr>
          <p:cNvPicPr>
            <a:picLocks noChangeAspect="1"/>
          </p:cNvPicPr>
          <p:nvPr/>
        </p:nvPicPr>
        <p:blipFill>
          <a:blip r:embed="rId3"/>
          <a:stretch>
            <a:fillRect/>
          </a:stretch>
        </p:blipFill>
        <p:spPr>
          <a:xfrm>
            <a:off x="20548" y="1544621"/>
            <a:ext cx="9144000" cy="2473717"/>
          </a:xfrm>
          <a:prstGeom prst="rect">
            <a:avLst/>
          </a:prstGeom>
        </p:spPr>
      </p:pic>
    </p:spTree>
    <p:extLst>
      <p:ext uri="{BB962C8B-B14F-4D97-AF65-F5344CB8AC3E}">
        <p14:creationId xmlns:p14="http://schemas.microsoft.com/office/powerpoint/2010/main" val="1591441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24A570-3D01-2842-B651-E9C1B4A168D6}"/>
              </a:ext>
            </a:extLst>
          </p:cNvPr>
          <p:cNvSpPr>
            <a:spLocks noGrp="1"/>
          </p:cNvSpPr>
          <p:nvPr>
            <p:ph idx="1"/>
          </p:nvPr>
        </p:nvSpPr>
        <p:spPr>
          <a:xfrm>
            <a:off x="-372438" y="4024866"/>
            <a:ext cx="9888876" cy="2729265"/>
          </a:xfrm>
        </p:spPr>
        <p:txBody>
          <a:bodyPr>
            <a:normAutofit/>
          </a:bodyPr>
          <a:lstStyle/>
          <a:p>
            <a:pPr lvl="1">
              <a:buFont typeface="Arial" panose="020B0604020202020204" pitchFamily="34" charset="0"/>
              <a:buChar char="•"/>
            </a:pPr>
            <a:r>
              <a:rPr lang="en-US" altLang="en-US" sz="2200" dirty="0">
                <a:latin typeface="Times New Roman" panose="02020603050405020304" pitchFamily="18" charset="0"/>
                <a:cs typeface="Times New Roman" panose="02020603050405020304" pitchFamily="18" charset="0"/>
              </a:rPr>
              <a:t>Fairness Definition: We compare both JPOC and 802.11ad/ay using </a:t>
            </a:r>
            <a:r>
              <a:rPr lang="en-US" altLang="en-US" sz="2200" dirty="0" err="1">
                <a:latin typeface="Times New Roman" panose="02020603050405020304" pitchFamily="18" charset="0"/>
                <a:cs typeface="Times New Roman" panose="02020603050405020304" pitchFamily="18" charset="0"/>
              </a:rPr>
              <a:t>jain’s</a:t>
            </a:r>
            <a:r>
              <a:rPr lang="en-US" altLang="en-US" sz="2200" dirty="0">
                <a:latin typeface="Times New Roman" panose="02020603050405020304" pitchFamily="18" charset="0"/>
                <a:cs typeface="Times New Roman" panose="02020603050405020304" pitchFamily="18" charset="0"/>
              </a:rPr>
              <a:t> fairness index defined as </a:t>
            </a:r>
          </a:p>
          <a:p>
            <a:pPr lvl="1">
              <a:buFont typeface="Arial" panose="020B0604020202020204" pitchFamily="34" charset="0"/>
              <a:buChar char="•"/>
            </a:pPr>
            <a:r>
              <a:rPr lang="en-US" altLang="en-US" sz="2200" dirty="0">
                <a:latin typeface="Times New Roman" panose="02020603050405020304" pitchFamily="18" charset="0"/>
                <a:cs typeface="Times New Roman" panose="02020603050405020304" pitchFamily="18" charset="0"/>
              </a:rPr>
              <a:t>Protocol Overhead</a:t>
            </a:r>
          </a:p>
          <a:p>
            <a:pPr lvl="2">
              <a:buFont typeface="Times New Roman" panose="02020603050405020304" pitchFamily="18" charset="0"/>
              <a:buChar char="−"/>
            </a:pPr>
            <a:r>
              <a:rPr lang="en-US" altLang="en-US" sz="2200" dirty="0">
                <a:latin typeface="Times New Roman" panose="02020603050405020304" pitchFamily="18" charset="0"/>
                <a:cs typeface="Times New Roman" panose="02020603050405020304" pitchFamily="18" charset="0"/>
              </a:rPr>
              <a:t>Targeted failure rate is set to 10% and blockage probability of 10%</a:t>
            </a:r>
          </a:p>
          <a:p>
            <a:pPr lvl="2">
              <a:buFont typeface="Times New Roman" panose="02020603050405020304" pitchFamily="18" charset="0"/>
              <a:buChar char="−"/>
            </a:pPr>
            <a:r>
              <a:rPr lang="en-US" altLang="en-US" sz="2200" dirty="0">
                <a:latin typeface="Times New Roman" panose="02020603050405020304" pitchFamily="18" charset="0"/>
                <a:cs typeface="Times New Roman" panose="02020603050405020304" pitchFamily="18" charset="0"/>
              </a:rPr>
              <a:t>JPOC has 9  - 12 times lesser overhead than 802.11ad/ay</a:t>
            </a:r>
          </a:p>
          <a:p>
            <a:endParaRPr lang="en-US" sz="2200" dirty="0">
              <a:cs typeface="Times New Roman" panose="02020603050405020304" pitchFamily="18" charset="0"/>
            </a:endParaRPr>
          </a:p>
          <a:p>
            <a:endParaRPr lang="en-US" sz="2200" dirty="0">
              <a:cs typeface="Times New Roman" panose="02020603050405020304" pitchFamily="18" charset="0"/>
            </a:endParaRPr>
          </a:p>
        </p:txBody>
      </p:sp>
      <p:sp>
        <p:nvSpPr>
          <p:cNvPr id="4" name="Date Placeholder 3">
            <a:extLst>
              <a:ext uri="{FF2B5EF4-FFF2-40B4-BE49-F238E27FC236}">
                <a16:creationId xmlns:a16="http://schemas.microsoft.com/office/drawing/2014/main" id="{5E7E62CD-2C82-2D4B-BD09-9883F87BA15E}"/>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3955831A-3662-D844-BB04-2A7E367F13AF}"/>
              </a:ext>
            </a:extLst>
          </p:cNvPr>
          <p:cNvSpPr>
            <a:spLocks noGrp="1"/>
          </p:cNvSpPr>
          <p:nvPr>
            <p:ph type="sldNum" sz="quarter" idx="12"/>
          </p:nvPr>
        </p:nvSpPr>
        <p:spPr/>
        <p:txBody>
          <a:bodyPr/>
          <a:lstStyle/>
          <a:p>
            <a:fld id="{EA9379C7-32D7-0A4C-AAB5-DEC1CAB51C3F}" type="slidenum">
              <a:rPr lang="en-US" smtClean="0"/>
              <a:pPr/>
              <a:t>21</a:t>
            </a:fld>
            <a:endParaRPr lang="en-US" dirty="0"/>
          </a:p>
        </p:txBody>
      </p:sp>
      <p:sp>
        <p:nvSpPr>
          <p:cNvPr id="2" name="Title 1">
            <a:extLst>
              <a:ext uri="{FF2B5EF4-FFF2-40B4-BE49-F238E27FC236}">
                <a16:creationId xmlns:a16="http://schemas.microsoft.com/office/drawing/2014/main" id="{C8FC6A27-E7F4-8647-8C2E-99ECC691C088}"/>
              </a:ext>
            </a:extLst>
          </p:cNvPr>
          <p:cNvSpPr>
            <a:spLocks noGrp="1"/>
          </p:cNvSpPr>
          <p:nvPr>
            <p:ph type="title"/>
          </p:nvPr>
        </p:nvSpPr>
        <p:spPr/>
        <p:txBody>
          <a:bodyPr>
            <a:normAutofit fontScale="90000"/>
          </a:bodyPr>
          <a:lstStyle/>
          <a:p>
            <a:r>
              <a:rPr lang="en-US" dirty="0"/>
              <a:t>Fairness Comparison btw JPOC &amp; 802.11ad/ay</a:t>
            </a:r>
          </a:p>
        </p:txBody>
      </p:sp>
      <p:pic>
        <p:nvPicPr>
          <p:cNvPr id="7" name="Picture 6">
            <a:extLst>
              <a:ext uri="{FF2B5EF4-FFF2-40B4-BE49-F238E27FC236}">
                <a16:creationId xmlns:a16="http://schemas.microsoft.com/office/drawing/2014/main" id="{C9BF9CBC-56A6-4F0C-85BC-F923EF84BDE6}"/>
              </a:ext>
            </a:extLst>
          </p:cNvPr>
          <p:cNvPicPr>
            <a:picLocks noChangeAspect="1"/>
          </p:cNvPicPr>
          <p:nvPr/>
        </p:nvPicPr>
        <p:blipFill>
          <a:blip r:embed="rId3"/>
          <a:stretch>
            <a:fillRect/>
          </a:stretch>
        </p:blipFill>
        <p:spPr>
          <a:xfrm>
            <a:off x="1762017" y="1466475"/>
            <a:ext cx="6036067" cy="2398569"/>
          </a:xfrm>
          <a:prstGeom prst="rect">
            <a:avLst/>
          </a:prstGeom>
        </p:spPr>
      </p:pic>
      <p:pic>
        <p:nvPicPr>
          <p:cNvPr id="8" name="Picture 7">
            <a:extLst>
              <a:ext uri="{FF2B5EF4-FFF2-40B4-BE49-F238E27FC236}">
                <a16:creationId xmlns:a16="http://schemas.microsoft.com/office/drawing/2014/main" id="{D15DB95E-B8EF-4D5D-B46E-B47EAF4053A9}"/>
              </a:ext>
            </a:extLst>
          </p:cNvPr>
          <p:cNvPicPr>
            <a:picLocks noChangeAspect="1"/>
          </p:cNvPicPr>
          <p:nvPr/>
        </p:nvPicPr>
        <p:blipFill>
          <a:blip r:embed="rId4"/>
          <a:stretch>
            <a:fillRect/>
          </a:stretch>
        </p:blipFill>
        <p:spPr>
          <a:xfrm>
            <a:off x="3417706" y="4417591"/>
            <a:ext cx="2651645" cy="365125"/>
          </a:xfrm>
          <a:prstGeom prst="rect">
            <a:avLst/>
          </a:prstGeom>
        </p:spPr>
      </p:pic>
    </p:spTree>
    <p:extLst>
      <p:ext uri="{BB962C8B-B14F-4D97-AF65-F5344CB8AC3E}">
        <p14:creationId xmlns:p14="http://schemas.microsoft.com/office/powerpoint/2010/main" val="1253317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6DF5A-0934-064D-ACDF-04034DA6B5FB}"/>
              </a:ext>
            </a:extLst>
          </p:cNvPr>
          <p:cNvSpPr>
            <a:spLocks noGrp="1"/>
          </p:cNvSpPr>
          <p:nvPr>
            <p:ph type="title"/>
          </p:nvPr>
        </p:nvSpPr>
        <p:spPr/>
        <p:txBody>
          <a:bodyPr/>
          <a:lstStyle/>
          <a:p>
            <a:r>
              <a:rPr lang="en-US" dirty="0"/>
              <a:t>Related Work</a:t>
            </a:r>
          </a:p>
        </p:txBody>
      </p:sp>
      <p:sp>
        <p:nvSpPr>
          <p:cNvPr id="4" name="Date Placeholder 3">
            <a:extLst>
              <a:ext uri="{FF2B5EF4-FFF2-40B4-BE49-F238E27FC236}">
                <a16:creationId xmlns:a16="http://schemas.microsoft.com/office/drawing/2014/main" id="{40846460-1E6F-0C4C-ADEC-07BDCC98FCF7}"/>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C853A77A-25F6-3648-B55E-FBA200811016}"/>
              </a:ext>
            </a:extLst>
          </p:cNvPr>
          <p:cNvSpPr>
            <a:spLocks noGrp="1"/>
          </p:cNvSpPr>
          <p:nvPr>
            <p:ph type="sldNum" sz="quarter" idx="12"/>
          </p:nvPr>
        </p:nvSpPr>
        <p:spPr/>
        <p:txBody>
          <a:bodyPr/>
          <a:lstStyle/>
          <a:p>
            <a:fld id="{EA9379C7-32D7-0A4C-AAB5-DEC1CAB51C3F}" type="slidenum">
              <a:rPr lang="en-US" smtClean="0"/>
              <a:pPr/>
              <a:t>22</a:t>
            </a:fld>
            <a:endParaRPr lang="en-US" dirty="0"/>
          </a:p>
        </p:txBody>
      </p:sp>
      <p:sp>
        <p:nvSpPr>
          <p:cNvPr id="6" name="TextBox 5">
            <a:extLst>
              <a:ext uri="{FF2B5EF4-FFF2-40B4-BE49-F238E27FC236}">
                <a16:creationId xmlns:a16="http://schemas.microsoft.com/office/drawing/2014/main" id="{9655C106-6F06-9B40-B97C-EF0017683F05}"/>
              </a:ext>
            </a:extLst>
          </p:cNvPr>
          <p:cNvSpPr txBox="1"/>
          <p:nvPr/>
        </p:nvSpPr>
        <p:spPr>
          <a:xfrm>
            <a:off x="3412759" y="1537997"/>
            <a:ext cx="3463320" cy="461665"/>
          </a:xfrm>
          <a:prstGeom prst="rect">
            <a:avLst/>
          </a:prstGeom>
          <a:noFill/>
        </p:spPr>
        <p:txBody>
          <a:bodyPr wrap="square" rtlCol="0">
            <a:spAutoFit/>
          </a:bodyPr>
          <a:lstStyle/>
          <a:p>
            <a:r>
              <a:rPr lang="en-US" sz="2400" b="1" dirty="0"/>
              <a:t>Optimal Beam Selection</a:t>
            </a:r>
          </a:p>
        </p:txBody>
      </p:sp>
      <p:sp>
        <p:nvSpPr>
          <p:cNvPr id="7" name="TextBox 6">
            <a:extLst>
              <a:ext uri="{FF2B5EF4-FFF2-40B4-BE49-F238E27FC236}">
                <a16:creationId xmlns:a16="http://schemas.microsoft.com/office/drawing/2014/main" id="{B783B8F9-24E5-614B-BE46-6A7E8A8B8F33}"/>
              </a:ext>
            </a:extLst>
          </p:cNvPr>
          <p:cNvSpPr txBox="1"/>
          <p:nvPr/>
        </p:nvSpPr>
        <p:spPr>
          <a:xfrm>
            <a:off x="370390" y="2440373"/>
            <a:ext cx="2295646" cy="830997"/>
          </a:xfrm>
          <a:prstGeom prst="rect">
            <a:avLst/>
          </a:prstGeom>
          <a:noFill/>
        </p:spPr>
        <p:txBody>
          <a:bodyPr wrap="square" rtlCol="0">
            <a:spAutoFit/>
          </a:bodyPr>
          <a:lstStyle/>
          <a:p>
            <a:pPr algn="ctr"/>
            <a:r>
              <a:rPr lang="en-US" sz="2400" b="1" dirty="0"/>
              <a:t>Beam Search </a:t>
            </a:r>
          </a:p>
          <a:p>
            <a:pPr algn="ctr"/>
            <a:r>
              <a:rPr lang="en-US" sz="2400" b="1" dirty="0"/>
              <a:t>Techniques</a:t>
            </a:r>
          </a:p>
        </p:txBody>
      </p:sp>
      <p:sp>
        <p:nvSpPr>
          <p:cNvPr id="10" name="TextBox 9">
            <a:extLst>
              <a:ext uri="{FF2B5EF4-FFF2-40B4-BE49-F238E27FC236}">
                <a16:creationId xmlns:a16="http://schemas.microsoft.com/office/drawing/2014/main" id="{7CEC5423-AFF5-1242-9E3F-17ABC0855761}"/>
              </a:ext>
            </a:extLst>
          </p:cNvPr>
          <p:cNvSpPr txBox="1"/>
          <p:nvPr/>
        </p:nvSpPr>
        <p:spPr>
          <a:xfrm>
            <a:off x="5137352" y="2356122"/>
            <a:ext cx="1790552" cy="1200329"/>
          </a:xfrm>
          <a:prstGeom prst="rect">
            <a:avLst/>
          </a:prstGeom>
          <a:noFill/>
        </p:spPr>
        <p:txBody>
          <a:bodyPr wrap="square" rtlCol="0">
            <a:spAutoFit/>
          </a:bodyPr>
          <a:lstStyle/>
          <a:p>
            <a:pPr algn="ctr"/>
            <a:r>
              <a:rPr lang="en-US" sz="2400" b="1" dirty="0"/>
              <a:t>Pro-Active Beam Adaptation</a:t>
            </a:r>
          </a:p>
        </p:txBody>
      </p:sp>
      <p:sp>
        <p:nvSpPr>
          <p:cNvPr id="13" name="TextBox 12">
            <a:extLst>
              <a:ext uri="{FF2B5EF4-FFF2-40B4-BE49-F238E27FC236}">
                <a16:creationId xmlns:a16="http://schemas.microsoft.com/office/drawing/2014/main" id="{9C741223-8293-0047-B161-3ECAFAEF5AAD}"/>
              </a:ext>
            </a:extLst>
          </p:cNvPr>
          <p:cNvSpPr txBox="1"/>
          <p:nvPr/>
        </p:nvSpPr>
        <p:spPr>
          <a:xfrm>
            <a:off x="6294315" y="3565538"/>
            <a:ext cx="2731477" cy="461665"/>
          </a:xfrm>
          <a:prstGeom prst="rect">
            <a:avLst/>
          </a:prstGeom>
          <a:noFill/>
        </p:spPr>
        <p:txBody>
          <a:bodyPr wrap="square" rtlCol="0">
            <a:spAutoFit/>
          </a:bodyPr>
          <a:lstStyle/>
          <a:p>
            <a:r>
              <a:rPr lang="en-US" sz="2400" b="1" dirty="0">
                <a:solidFill>
                  <a:srgbClr val="FF0000"/>
                </a:solidFill>
              </a:rPr>
              <a:t>JPOC: ICNP’20</a:t>
            </a:r>
          </a:p>
        </p:txBody>
      </p:sp>
      <p:sp>
        <p:nvSpPr>
          <p:cNvPr id="14" name="TextBox 13">
            <a:extLst>
              <a:ext uri="{FF2B5EF4-FFF2-40B4-BE49-F238E27FC236}">
                <a16:creationId xmlns:a16="http://schemas.microsoft.com/office/drawing/2014/main" id="{6A3457CB-4A23-3E4D-B812-1AABB5B8B214}"/>
              </a:ext>
            </a:extLst>
          </p:cNvPr>
          <p:cNvSpPr txBox="1"/>
          <p:nvPr/>
        </p:nvSpPr>
        <p:spPr>
          <a:xfrm>
            <a:off x="3474169" y="3565538"/>
            <a:ext cx="2451907" cy="461665"/>
          </a:xfrm>
          <a:prstGeom prst="rect">
            <a:avLst/>
          </a:prstGeom>
          <a:noFill/>
        </p:spPr>
        <p:txBody>
          <a:bodyPr wrap="square" rtlCol="0">
            <a:spAutoFit/>
          </a:bodyPr>
          <a:lstStyle/>
          <a:p>
            <a:r>
              <a:rPr lang="en-US" sz="2400" dirty="0" err="1"/>
              <a:t>Payami</a:t>
            </a:r>
            <a:r>
              <a:rPr lang="en-US" sz="2400" dirty="0"/>
              <a:t>      ICC15</a:t>
            </a:r>
          </a:p>
        </p:txBody>
      </p:sp>
      <p:sp>
        <p:nvSpPr>
          <p:cNvPr id="15" name="TextBox 14">
            <a:extLst>
              <a:ext uri="{FF2B5EF4-FFF2-40B4-BE49-F238E27FC236}">
                <a16:creationId xmlns:a16="http://schemas.microsoft.com/office/drawing/2014/main" id="{982993F0-6BDF-AF43-A5DB-9AC3FC7D4CAA}"/>
              </a:ext>
            </a:extLst>
          </p:cNvPr>
          <p:cNvSpPr txBox="1"/>
          <p:nvPr/>
        </p:nvSpPr>
        <p:spPr>
          <a:xfrm>
            <a:off x="357690" y="3575068"/>
            <a:ext cx="3213849" cy="2308324"/>
          </a:xfrm>
          <a:prstGeom prst="rect">
            <a:avLst/>
          </a:prstGeom>
          <a:noFill/>
        </p:spPr>
        <p:txBody>
          <a:bodyPr wrap="square" rtlCol="0">
            <a:spAutoFit/>
          </a:bodyPr>
          <a:lstStyle/>
          <a:p>
            <a:r>
              <a:rPr lang="en-US" sz="2400" dirty="0"/>
              <a:t>Zheng        ACM17</a:t>
            </a:r>
          </a:p>
          <a:p>
            <a:r>
              <a:rPr lang="en-US" sz="2400" dirty="0"/>
              <a:t>Wei            USENIX17</a:t>
            </a:r>
          </a:p>
          <a:p>
            <a:r>
              <a:rPr lang="en-US" sz="2400" dirty="0"/>
              <a:t>Widmer    INFOCOM15</a:t>
            </a:r>
          </a:p>
          <a:p>
            <a:r>
              <a:rPr lang="en-US" sz="2400" dirty="0"/>
              <a:t>Ma             IFOCOM17</a:t>
            </a:r>
          </a:p>
          <a:p>
            <a:r>
              <a:rPr lang="en-US" sz="2400" dirty="0"/>
              <a:t>Sur             USENIX16</a:t>
            </a:r>
          </a:p>
          <a:p>
            <a:r>
              <a:rPr lang="en-US" sz="2400" dirty="0"/>
              <a:t>Aryafar      MOBICOM19</a:t>
            </a:r>
          </a:p>
        </p:txBody>
      </p:sp>
      <p:sp>
        <p:nvSpPr>
          <p:cNvPr id="16" name="TextBox 15">
            <a:extLst>
              <a:ext uri="{FF2B5EF4-FFF2-40B4-BE49-F238E27FC236}">
                <a16:creationId xmlns:a16="http://schemas.microsoft.com/office/drawing/2014/main" id="{CAEF56F2-FF34-AF41-AEF8-333976C68EE6}"/>
              </a:ext>
            </a:extLst>
          </p:cNvPr>
          <p:cNvSpPr txBox="1"/>
          <p:nvPr/>
        </p:nvSpPr>
        <p:spPr>
          <a:xfrm>
            <a:off x="115747" y="5927341"/>
            <a:ext cx="9028253" cy="461665"/>
          </a:xfrm>
          <a:prstGeom prst="rect">
            <a:avLst/>
          </a:prstGeom>
          <a:noFill/>
        </p:spPr>
        <p:txBody>
          <a:bodyPr wrap="square" rtlCol="0">
            <a:spAutoFit/>
          </a:bodyPr>
          <a:lstStyle/>
          <a:p>
            <a:r>
              <a:rPr lang="en-US" sz="2400" i="1" dirty="0">
                <a:solidFill>
                  <a:srgbClr val="FF0000"/>
                </a:solidFill>
              </a:rPr>
              <a:t>JPOC is designed for fair Initial access design </a:t>
            </a:r>
          </a:p>
        </p:txBody>
      </p:sp>
      <p:sp>
        <p:nvSpPr>
          <p:cNvPr id="3" name="Rounded Rectangle 2">
            <a:extLst>
              <a:ext uri="{FF2B5EF4-FFF2-40B4-BE49-F238E27FC236}">
                <a16:creationId xmlns:a16="http://schemas.microsoft.com/office/drawing/2014/main" id="{FF4C0CA6-C298-0D44-BA5B-BEF41F226713}"/>
              </a:ext>
            </a:extLst>
          </p:cNvPr>
          <p:cNvSpPr/>
          <p:nvPr/>
        </p:nvSpPr>
        <p:spPr>
          <a:xfrm>
            <a:off x="5209088" y="2312173"/>
            <a:ext cx="1707493" cy="1275116"/>
          </a:xfrm>
          <a:prstGeom prst="round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ounded Rectangle 16">
            <a:extLst>
              <a:ext uri="{FF2B5EF4-FFF2-40B4-BE49-F238E27FC236}">
                <a16:creationId xmlns:a16="http://schemas.microsoft.com/office/drawing/2014/main" id="{1AE33666-7BEB-1744-B70B-E856A7389872}"/>
              </a:ext>
            </a:extLst>
          </p:cNvPr>
          <p:cNvSpPr/>
          <p:nvPr/>
        </p:nvSpPr>
        <p:spPr>
          <a:xfrm>
            <a:off x="2855087" y="2377578"/>
            <a:ext cx="2074266" cy="1197490"/>
          </a:xfrm>
          <a:prstGeom prst="round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ounded Rectangle 17">
            <a:extLst>
              <a:ext uri="{FF2B5EF4-FFF2-40B4-BE49-F238E27FC236}">
                <a16:creationId xmlns:a16="http://schemas.microsoft.com/office/drawing/2014/main" id="{A4B679CA-0905-B743-AD45-D58D0E1DAD69}"/>
              </a:ext>
            </a:extLst>
          </p:cNvPr>
          <p:cNvSpPr/>
          <p:nvPr/>
        </p:nvSpPr>
        <p:spPr>
          <a:xfrm>
            <a:off x="464269" y="2365587"/>
            <a:ext cx="2126531" cy="905782"/>
          </a:xfrm>
          <a:prstGeom prst="round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ounded Rectangle 18">
            <a:extLst>
              <a:ext uri="{FF2B5EF4-FFF2-40B4-BE49-F238E27FC236}">
                <a16:creationId xmlns:a16="http://schemas.microsoft.com/office/drawing/2014/main" id="{4F3C6F0A-5001-F048-BA8D-FBE1BFDD6D1D}"/>
              </a:ext>
            </a:extLst>
          </p:cNvPr>
          <p:cNvSpPr/>
          <p:nvPr/>
        </p:nvSpPr>
        <p:spPr>
          <a:xfrm>
            <a:off x="3374174" y="1579592"/>
            <a:ext cx="3338597" cy="439708"/>
          </a:xfrm>
          <a:prstGeom prst="round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FE9994DA-F4CA-3A4F-97E1-7697AC7B9946}"/>
              </a:ext>
            </a:extLst>
          </p:cNvPr>
          <p:cNvCxnSpPr>
            <a:cxnSpLocks/>
            <a:stCxn id="19" idx="2"/>
            <a:endCxn id="18" idx="0"/>
          </p:cNvCxnSpPr>
          <p:nvPr/>
        </p:nvCxnSpPr>
        <p:spPr>
          <a:xfrm flipH="1">
            <a:off x="1527535" y="2019300"/>
            <a:ext cx="3515938" cy="346287"/>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3E0FD0DE-6252-8C4B-A85F-AFD229D68105}"/>
              </a:ext>
            </a:extLst>
          </p:cNvPr>
          <p:cNvCxnSpPr>
            <a:cxnSpLocks/>
            <a:stCxn id="19" idx="2"/>
            <a:endCxn id="17" idx="0"/>
          </p:cNvCxnSpPr>
          <p:nvPr/>
        </p:nvCxnSpPr>
        <p:spPr>
          <a:xfrm flipH="1">
            <a:off x="3892220" y="2019300"/>
            <a:ext cx="1151253" cy="358278"/>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E8266928-DD94-4040-BD26-27D75F2800AF}"/>
              </a:ext>
            </a:extLst>
          </p:cNvPr>
          <p:cNvCxnSpPr>
            <a:cxnSpLocks/>
            <a:stCxn id="19" idx="2"/>
            <a:endCxn id="3" idx="0"/>
          </p:cNvCxnSpPr>
          <p:nvPr/>
        </p:nvCxnSpPr>
        <p:spPr>
          <a:xfrm>
            <a:off x="5043473" y="2019300"/>
            <a:ext cx="1019362" cy="292873"/>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DCE63604-2D81-4981-9C50-36FF70DB57F2}"/>
              </a:ext>
            </a:extLst>
          </p:cNvPr>
          <p:cNvSpPr txBox="1"/>
          <p:nvPr/>
        </p:nvSpPr>
        <p:spPr>
          <a:xfrm>
            <a:off x="2759915" y="2451621"/>
            <a:ext cx="2295646" cy="830997"/>
          </a:xfrm>
          <a:prstGeom prst="rect">
            <a:avLst/>
          </a:prstGeom>
          <a:noFill/>
        </p:spPr>
        <p:txBody>
          <a:bodyPr wrap="square" rtlCol="0">
            <a:spAutoFit/>
          </a:bodyPr>
          <a:lstStyle/>
          <a:p>
            <a:pPr algn="ctr"/>
            <a:r>
              <a:rPr lang="en-US" sz="2400" b="1" dirty="0"/>
              <a:t>Out-Of-Band Beam Selection </a:t>
            </a:r>
          </a:p>
        </p:txBody>
      </p:sp>
      <p:sp>
        <p:nvSpPr>
          <p:cNvPr id="36" name="Rounded Rectangle 2">
            <a:extLst>
              <a:ext uri="{FF2B5EF4-FFF2-40B4-BE49-F238E27FC236}">
                <a16:creationId xmlns:a16="http://schemas.microsoft.com/office/drawing/2014/main" id="{9C7214E9-53B6-45FF-99E3-2E416D793524}"/>
              </a:ext>
            </a:extLst>
          </p:cNvPr>
          <p:cNvSpPr/>
          <p:nvPr/>
        </p:nvSpPr>
        <p:spPr>
          <a:xfrm>
            <a:off x="7055375" y="2285879"/>
            <a:ext cx="1970417" cy="1275116"/>
          </a:xfrm>
          <a:prstGeom prst="round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id="{D82C2002-E1A7-41FC-BFE0-EEC64647F093}"/>
              </a:ext>
            </a:extLst>
          </p:cNvPr>
          <p:cNvSpPr txBox="1"/>
          <p:nvPr/>
        </p:nvSpPr>
        <p:spPr>
          <a:xfrm>
            <a:off x="6999640" y="2466039"/>
            <a:ext cx="2068090" cy="830997"/>
          </a:xfrm>
          <a:prstGeom prst="rect">
            <a:avLst/>
          </a:prstGeom>
          <a:noFill/>
        </p:spPr>
        <p:txBody>
          <a:bodyPr wrap="square" rtlCol="0">
            <a:spAutoFit/>
          </a:bodyPr>
          <a:lstStyle/>
          <a:p>
            <a:pPr algn="ctr"/>
            <a:r>
              <a:rPr lang="en-US" sz="2400" b="1" dirty="0"/>
              <a:t>Environmental Sensing</a:t>
            </a:r>
          </a:p>
        </p:txBody>
      </p:sp>
      <p:cxnSp>
        <p:nvCxnSpPr>
          <p:cNvPr id="39" name="Straight Connector 38">
            <a:extLst>
              <a:ext uri="{FF2B5EF4-FFF2-40B4-BE49-F238E27FC236}">
                <a16:creationId xmlns:a16="http://schemas.microsoft.com/office/drawing/2014/main" id="{92DC6B40-4678-4B3F-AF22-F30AABCA1A21}"/>
              </a:ext>
            </a:extLst>
          </p:cNvPr>
          <p:cNvCxnSpPr>
            <a:cxnSpLocks/>
            <a:stCxn id="19" idx="2"/>
            <a:endCxn id="36" idx="0"/>
          </p:cNvCxnSpPr>
          <p:nvPr/>
        </p:nvCxnSpPr>
        <p:spPr>
          <a:xfrm>
            <a:off x="5043473" y="2019300"/>
            <a:ext cx="2997111" cy="266579"/>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6160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F1700-02A2-FE46-A485-55A96188C438}"/>
              </a:ext>
            </a:extLst>
          </p:cNvPr>
          <p:cNvSpPr>
            <a:spLocks noGrp="1"/>
          </p:cNvSpPr>
          <p:nvPr>
            <p:ph type="title"/>
          </p:nvPr>
        </p:nvSpPr>
        <p:spPr/>
        <p:txBody>
          <a:bodyPr/>
          <a:lstStyle/>
          <a:p>
            <a:r>
              <a:rPr lang="en-US" dirty="0"/>
              <a:t>In Summary</a:t>
            </a:r>
          </a:p>
        </p:txBody>
      </p:sp>
      <p:sp>
        <p:nvSpPr>
          <p:cNvPr id="3" name="Content Placeholder 2">
            <a:extLst>
              <a:ext uri="{FF2B5EF4-FFF2-40B4-BE49-F238E27FC236}">
                <a16:creationId xmlns:a16="http://schemas.microsoft.com/office/drawing/2014/main" id="{F2040FA7-07AA-E848-B68B-E4C0BBFD72DC}"/>
              </a:ext>
            </a:extLst>
          </p:cNvPr>
          <p:cNvSpPr>
            <a:spLocks noGrp="1"/>
          </p:cNvSpPr>
          <p:nvPr>
            <p:ph idx="1"/>
          </p:nvPr>
        </p:nvSpPr>
        <p:spPr/>
        <p:txBody>
          <a:bodyPr>
            <a:normAutofit lnSpcReduction="10000"/>
          </a:bodyPr>
          <a:lstStyle/>
          <a:p>
            <a:r>
              <a:rPr lang="en-US" dirty="0"/>
              <a:t>We showed that as clients train their beams, there exists a sever power imbalance coupled with IEEE802.11ad/ay poor contention protocol design resulting in an IA unfairness.</a:t>
            </a:r>
          </a:p>
          <a:p>
            <a:endParaRPr lang="en-US" dirty="0"/>
          </a:p>
          <a:p>
            <a:endParaRPr lang="en-US" dirty="0"/>
          </a:p>
          <a:p>
            <a:r>
              <a:rPr lang="en-US" dirty="0"/>
              <a:t>Proposed an open loop Joint Power Control and Contention Adaptation Protocol (JPOC) to address the unfairness problem.</a:t>
            </a:r>
          </a:p>
          <a:p>
            <a:endParaRPr lang="en-US" dirty="0"/>
          </a:p>
          <a:p>
            <a:r>
              <a:rPr lang="en-US" dirty="0"/>
              <a:t>We showed through experiments and simulations that compared to 802.11 ad/ay, JPOC substantially increases the fairness and reduces the contention overhead by 9-12X.</a:t>
            </a:r>
          </a:p>
          <a:p>
            <a:endParaRPr lang="en-US" dirty="0"/>
          </a:p>
        </p:txBody>
      </p:sp>
      <p:sp>
        <p:nvSpPr>
          <p:cNvPr id="4" name="Date Placeholder 3">
            <a:extLst>
              <a:ext uri="{FF2B5EF4-FFF2-40B4-BE49-F238E27FC236}">
                <a16:creationId xmlns:a16="http://schemas.microsoft.com/office/drawing/2014/main" id="{9A3E29B1-3040-4B4E-A0B9-BECC61EC852A}"/>
              </a:ext>
            </a:extLst>
          </p:cNvPr>
          <p:cNvSpPr>
            <a:spLocks noGrp="1"/>
          </p:cNvSpPr>
          <p:nvPr>
            <p:ph type="dt" sz="half" idx="10"/>
          </p:nvPr>
        </p:nvSpPr>
        <p:spPr/>
        <p:txBody>
          <a:bodyPr/>
          <a:lstStyle/>
          <a:p>
            <a:r>
              <a:rPr lang="en-US" dirty="0"/>
              <a:t>Suresh Srinivasan</a:t>
            </a:r>
          </a:p>
        </p:txBody>
      </p:sp>
      <p:sp>
        <p:nvSpPr>
          <p:cNvPr id="5" name="Slide Number Placeholder 4">
            <a:extLst>
              <a:ext uri="{FF2B5EF4-FFF2-40B4-BE49-F238E27FC236}">
                <a16:creationId xmlns:a16="http://schemas.microsoft.com/office/drawing/2014/main" id="{69896296-8689-9E42-93BF-8F65741A4963}"/>
              </a:ext>
            </a:extLst>
          </p:cNvPr>
          <p:cNvSpPr>
            <a:spLocks noGrp="1"/>
          </p:cNvSpPr>
          <p:nvPr>
            <p:ph type="sldNum" sz="quarter" idx="12"/>
          </p:nvPr>
        </p:nvSpPr>
        <p:spPr/>
        <p:txBody>
          <a:bodyPr/>
          <a:lstStyle/>
          <a:p>
            <a:fld id="{EA9379C7-32D7-0A4C-AAB5-DEC1CAB51C3F}" type="slidenum">
              <a:rPr lang="en-US" smtClean="0"/>
              <a:pPr/>
              <a:t>23</a:t>
            </a:fld>
            <a:endParaRPr lang="en-US" dirty="0"/>
          </a:p>
        </p:txBody>
      </p:sp>
    </p:spTree>
    <p:extLst>
      <p:ext uri="{BB962C8B-B14F-4D97-AF65-F5344CB8AC3E}">
        <p14:creationId xmlns:p14="http://schemas.microsoft.com/office/powerpoint/2010/main" val="6075558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18613</TotalTime>
  <Words>2867</Words>
  <Application>Microsoft Office PowerPoint</Application>
  <PresentationFormat>On-screen Show (4:3)</PresentationFormat>
  <Paragraphs>350</Paragraphs>
  <Slides>23</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Gill Sans</vt:lpstr>
      <vt:lpstr>Times New Roman</vt:lpstr>
      <vt:lpstr>Wingdings</vt:lpstr>
      <vt:lpstr>Office Theme</vt:lpstr>
      <vt:lpstr>Fair Initial Access Design for mmWave Wireless</vt:lpstr>
      <vt:lpstr>Initial Access Design in mmWave Communication</vt:lpstr>
      <vt:lpstr>IEEE 802.11ad/ay: Random Training Beam Slots  </vt:lpstr>
      <vt:lpstr>IEEE 802.11ad/ay overview  </vt:lpstr>
      <vt:lpstr>IEEE 802.11ad/ay: BHI and subslots  </vt:lpstr>
      <vt:lpstr>Outline</vt:lpstr>
      <vt:lpstr>Prevalence of Contention Imbalance</vt:lpstr>
      <vt:lpstr>Competition Fairness Index</vt:lpstr>
      <vt:lpstr>Frequency of Client Participation in A-BFT</vt:lpstr>
      <vt:lpstr>Outline</vt:lpstr>
      <vt:lpstr>Joint Power cOntrol Contention adaptation protocol (JPOC) summary</vt:lpstr>
      <vt:lpstr>JPOC: Desired SNR at the AP</vt:lpstr>
      <vt:lpstr>JPOC: Max Client’s TX and RX power</vt:lpstr>
      <vt:lpstr>JPOC: Client TX power estimation</vt:lpstr>
      <vt:lpstr>JPOC: New A-BFT Design</vt:lpstr>
      <vt:lpstr>JPOC: Optimal Mini-Slot Number Estimation</vt:lpstr>
      <vt:lpstr>Outline</vt:lpstr>
      <vt:lpstr>Impact of JPOC on the Number of Good Beams</vt:lpstr>
      <vt:lpstr>JPOC - Fairness Enhancement</vt:lpstr>
      <vt:lpstr>JPOC- Contention Adaptation Protocol Optimization</vt:lpstr>
      <vt:lpstr>Fairness Comparison btw JPOC &amp; 802.11ad/ay</vt:lpstr>
      <vt:lpstr>Related Work</vt:lpstr>
      <vt:lpstr>In Summary</vt:lpstr>
    </vt:vector>
  </TitlesOfParts>
  <Company>Rice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RNG</dc:creator>
  <cp:lastModifiedBy>Srinivasan, Suresh</cp:lastModifiedBy>
  <cp:revision>1012</cp:revision>
  <cp:lastPrinted>2020-10-02T04:17:04Z</cp:lastPrinted>
  <dcterms:created xsi:type="dcterms:W3CDTF">2011-06-23T23:00:59Z</dcterms:created>
  <dcterms:modified xsi:type="dcterms:W3CDTF">2020-10-15T14:16:40Z</dcterms:modified>
</cp:coreProperties>
</file>