
<file path=[Content_Types].xml><?xml version="1.0" encoding="utf-8"?>
<Types xmlns="http://schemas.openxmlformats.org/package/2006/content-types"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37" r:id="rId2"/>
    <p:sldId id="334" r:id="rId3"/>
    <p:sldId id="338" r:id="rId4"/>
    <p:sldId id="375" r:id="rId5"/>
    <p:sldId id="382" r:id="rId6"/>
    <p:sldId id="342" r:id="rId7"/>
    <p:sldId id="374" r:id="rId8"/>
    <p:sldId id="341" r:id="rId9"/>
    <p:sldId id="343" r:id="rId10"/>
    <p:sldId id="361" r:id="rId11"/>
    <p:sldId id="383" r:id="rId12"/>
    <p:sldId id="362" r:id="rId13"/>
    <p:sldId id="364" r:id="rId14"/>
    <p:sldId id="359" r:id="rId15"/>
    <p:sldId id="365" r:id="rId16"/>
    <p:sldId id="366" r:id="rId17"/>
    <p:sldId id="378" r:id="rId18"/>
    <p:sldId id="370" r:id="rId19"/>
    <p:sldId id="373" r:id="rId20"/>
    <p:sldId id="372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AEE"/>
    <a:srgbClr val="CCCCFF"/>
    <a:srgbClr val="CC99FF"/>
    <a:srgbClr val="99FF66"/>
    <a:srgbClr val="89FC3A"/>
    <a:srgbClr val="91E1FD"/>
    <a:srgbClr val="5ABFEC"/>
    <a:srgbClr val="E31B23"/>
    <a:srgbClr val="FCA2C4"/>
    <a:srgbClr val="EED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92" autoAdjust="0"/>
    <p:restoredTop sz="87547" autoAdjust="0"/>
  </p:normalViewPr>
  <p:slideViewPr>
    <p:cSldViewPr snapToGrid="0">
      <p:cViewPr varScale="1">
        <p:scale>
          <a:sx n="71" d="100"/>
          <a:sy n="71" d="100"/>
        </p:scale>
        <p:origin x="105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340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sp3d/>
          </c:spPr>
          <c:invertIfNegative val="0"/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125</c:v>
                </c:pt>
                <c:pt idx="1">
                  <c:v>160</c:v>
                </c:pt>
                <c:pt idx="2">
                  <c:v>200</c:v>
                </c:pt>
                <c:pt idx="3">
                  <c:v>250</c:v>
                </c:pt>
                <c:pt idx="4">
                  <c:v>320</c:v>
                </c:pt>
                <c:pt idx="5">
                  <c:v>390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CD-4FC9-96C6-99DEE0C0C3A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515978432"/>
        <c:axId val="1521645664"/>
        <c:axId val="0"/>
      </c:bar3DChart>
      <c:catAx>
        <c:axId val="151597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1645664"/>
        <c:crosses val="autoZero"/>
        <c:auto val="1"/>
        <c:lblAlgn val="ctr"/>
        <c:lblOffset val="100"/>
        <c:noMultiLvlLbl val="0"/>
      </c:catAx>
      <c:valAx>
        <c:axId val="15216456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1597843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Gross throughput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LB-SciFi</c:v>
                </c:pt>
                <c:pt idx="1">
                  <c:v>802.11-T0G4</c:v>
                </c:pt>
                <c:pt idx="2">
                  <c:v>802.11-T1G1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96</c:v>
                </c:pt>
                <c:pt idx="1">
                  <c:v>72</c:v>
                </c:pt>
                <c:pt idx="2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98-496D-9425-0BAFE53A73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 throughput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  <a:sp3d>
              <a:contourClr>
                <a:schemeClr val="accent6">
                  <a:lumMod val="60000"/>
                  <a:lumOff val="40000"/>
                </a:schemeClr>
              </a:contourClr>
            </a:sp3d>
          </c:spPr>
          <c:invertIfNegative val="0"/>
          <c:cat>
            <c:strRef>
              <c:f>Sheet1!$A$2:$A$4</c:f>
              <c:strCache>
                <c:ptCount val="3"/>
                <c:pt idx="0">
                  <c:v>LB-SciFi</c:v>
                </c:pt>
                <c:pt idx="1">
                  <c:v>802.11-T0G4</c:v>
                </c:pt>
                <c:pt idx="2">
                  <c:v>802.11-T1G1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63.7</c:v>
                </c:pt>
                <c:pt idx="1">
                  <c:v>45</c:v>
                </c:pt>
                <c:pt idx="2">
                  <c:v>37.6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98-496D-9425-0BAFE53A73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69614848"/>
        <c:axId val="1479593120"/>
        <c:axId val="0"/>
      </c:bar3DChart>
      <c:catAx>
        <c:axId val="176961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9593120"/>
        <c:crosses val="autoZero"/>
        <c:auto val="1"/>
        <c:lblAlgn val="ctr"/>
        <c:lblOffset val="100"/>
        <c:noMultiLvlLbl val="0"/>
      </c:catAx>
      <c:valAx>
        <c:axId val="14795931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6961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346882028191547"/>
          <c:y val="0"/>
          <c:w val="0.66954049073149513"/>
          <c:h val="8.52809007377475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5210217482789562E-2"/>
          <c:y val="0.20848183928714617"/>
          <c:w val="0.94957956503442087"/>
          <c:h val="0.5362466071190675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Gross throughput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LB-SciFi</c:v>
                </c:pt>
                <c:pt idx="1">
                  <c:v>802.11-T0G4</c:v>
                </c:pt>
                <c:pt idx="2">
                  <c:v>802.11-T1G1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23.3</c:v>
                </c:pt>
                <c:pt idx="1">
                  <c:v>20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9A-431D-ABE5-2136637DD0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 throughput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  <a:sp3d>
              <a:contourClr>
                <a:schemeClr val="accent6">
                  <a:lumMod val="60000"/>
                  <a:lumOff val="40000"/>
                </a:schemeClr>
              </a:contourClr>
            </a:sp3d>
          </c:spPr>
          <c:invertIfNegative val="0"/>
          <c:cat>
            <c:strRef>
              <c:f>Sheet1!$A$2:$A$4</c:f>
              <c:strCache>
                <c:ptCount val="3"/>
                <c:pt idx="0">
                  <c:v>LB-SciFi</c:v>
                </c:pt>
                <c:pt idx="1">
                  <c:v>802.11-T0G4</c:v>
                </c:pt>
                <c:pt idx="2">
                  <c:v>802.11-T1G1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10.5</c:v>
                </c:pt>
                <c:pt idx="1">
                  <c:v>8.4</c:v>
                </c:pt>
                <c:pt idx="2">
                  <c:v>4.9000000000000004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9A-431D-ABE5-2136637DD0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69614848"/>
        <c:axId val="1479593120"/>
        <c:axId val="0"/>
      </c:bar3DChart>
      <c:catAx>
        <c:axId val="176961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9593120"/>
        <c:crosses val="autoZero"/>
        <c:auto val="1"/>
        <c:lblAlgn val="ctr"/>
        <c:lblOffset val="100"/>
        <c:noMultiLvlLbl val="0"/>
      </c:catAx>
      <c:valAx>
        <c:axId val="14795931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6961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346882028191547"/>
          <c:y val="0"/>
          <c:w val="0.66954049073149513"/>
          <c:h val="8.52809007377475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5210217482789562E-2"/>
          <c:y val="0.29668569437016951"/>
          <c:w val="0.94957956503442087"/>
          <c:h val="0.448042752036044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Gross throughput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LB-SciFi</c:v>
                </c:pt>
                <c:pt idx="1">
                  <c:v>802.11-T0G4</c:v>
                </c:pt>
                <c:pt idx="2">
                  <c:v>802.11-T1G1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18.3</c:v>
                </c:pt>
                <c:pt idx="1">
                  <c:v>15.6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EA-4C9D-8F66-823FBAA6A1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 throughput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  <a:sp3d>
              <a:contourClr>
                <a:schemeClr val="accent6">
                  <a:lumMod val="60000"/>
                  <a:lumOff val="40000"/>
                </a:schemeClr>
              </a:contourClr>
            </a:sp3d>
          </c:spPr>
          <c:invertIfNegative val="0"/>
          <c:cat>
            <c:strRef>
              <c:f>Sheet1!$A$2:$A$4</c:f>
              <c:strCache>
                <c:ptCount val="3"/>
                <c:pt idx="0">
                  <c:v>LB-SciFi</c:v>
                </c:pt>
                <c:pt idx="1">
                  <c:v>802.11-T0G4</c:v>
                </c:pt>
                <c:pt idx="2">
                  <c:v>802.11-T1G1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8.3000000000000007</c:v>
                </c:pt>
                <c:pt idx="1">
                  <c:v>6.4</c:v>
                </c:pt>
                <c:pt idx="2">
                  <c:v>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EA-4C9D-8F66-823FBAA6A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69614848"/>
        <c:axId val="1479593120"/>
        <c:axId val="0"/>
      </c:bar3DChart>
      <c:catAx>
        <c:axId val="176961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9593120"/>
        <c:crosses val="autoZero"/>
        <c:auto val="1"/>
        <c:lblAlgn val="ctr"/>
        <c:lblOffset val="100"/>
        <c:noMultiLvlLbl val="0"/>
      </c:catAx>
      <c:valAx>
        <c:axId val="14795931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6961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346882028191547"/>
          <c:y val="0"/>
          <c:w val="0.66954049073149513"/>
          <c:h val="8.52809007377475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0BB32-EBFD-4157-9C2C-73F5B56F3F8E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3111B-D37B-4583-9F4F-7611E81CF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67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F280B-B601-44B0-BBFE-C7A0E8D68E81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C0673-7352-4842-9308-A7364C192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561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AC0673-7352-4842-9308-A7364C1923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001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AC0673-7352-4842-9308-A7364C1923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663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AC0673-7352-4842-9308-A7364C19230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545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SU-logo - Upper Great Lakes Family Health Center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6"/>
          <a:stretch/>
        </p:blipFill>
        <p:spPr bwMode="auto">
          <a:xfrm>
            <a:off x="4650585" y="4121022"/>
            <a:ext cx="2914874" cy="209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903" y="1018162"/>
            <a:ext cx="11501331" cy="1154349"/>
          </a:xfrm>
        </p:spPr>
        <p:txBody>
          <a:bodyPr anchor="b"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9118" y="2394182"/>
            <a:ext cx="11501331" cy="323165"/>
          </a:xfrm>
        </p:spPr>
        <p:txBody>
          <a:bodyPr tIns="0" anchor="ctr" anchorCtr="0">
            <a:spAutoFit/>
          </a:bodyPr>
          <a:lstStyle>
            <a:lvl1pPr marL="0" indent="0" algn="ctr">
              <a:buNone/>
              <a:defRPr sz="18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Names and affiliations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8636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29118" y="2939018"/>
            <a:ext cx="11501331" cy="369332"/>
          </a:xfrm>
        </p:spPr>
        <p:txBody>
          <a:bodyPr>
            <a:spAutoFit/>
          </a:bodyPr>
          <a:lstStyle>
            <a:lvl1pPr marL="0" indent="0" algn="ctr">
              <a:buNone/>
              <a:defRPr sz="18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Presentation Avenue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29118" y="3530021"/>
            <a:ext cx="11501331" cy="369332"/>
          </a:xfrm>
        </p:spPr>
        <p:txBody>
          <a:bodyPr>
            <a:sp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68177"/>
            <a:ext cx="12192000" cy="38982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86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353" y="136158"/>
            <a:ext cx="11629293" cy="570719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354" y="998924"/>
            <a:ext cx="11629292" cy="5859076"/>
          </a:xfrm>
        </p:spPr>
        <p:txBody>
          <a:bodyPr>
            <a:noAutofit/>
          </a:bodyPr>
          <a:lstStyle>
            <a:lvl1pPr marL="515938" indent="-457200">
              <a:spcBef>
                <a:spcPts val="400"/>
              </a:spcBef>
              <a:buSzPct val="125000"/>
              <a:buFont typeface="Georgia" panose="02040502050405020303" pitchFamily="18" charset="0"/>
              <a:buChar char="●"/>
              <a:tabLst>
                <a:tab pos="398463" algn="l"/>
              </a:tabLst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3138" indent="-457200">
              <a:buSzPct val="125000"/>
              <a:buFont typeface="Courier New" panose="02070309020205020404" pitchFamily="49" charset="0"/>
              <a:buChar char="o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73138" indent="457200">
              <a:buSzPct val="125000"/>
              <a:buFont typeface="Georgia" panose="02040502050405020303" pitchFamily="18" charset="0"/>
              <a:buChar char="◊"/>
              <a:tabLst>
                <a:tab pos="1371600" algn="l"/>
              </a:tabLst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30338" indent="339725">
              <a:buSzPct val="120000"/>
              <a:buFont typeface="Wingdings" panose="05000000000000000000" pitchFamily="2" charset="2"/>
              <a:buChar char="§"/>
              <a:tabLst>
                <a:tab pos="1371600" algn="l"/>
              </a:tabLst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Presentation, 10/15/2020</a:t>
            </a: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211054" y="6514595"/>
            <a:ext cx="930652" cy="26459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4BAC627-DE07-4F05-BE4C-EACADD5ACAB9}" type="slidenum">
              <a:rPr lang="en-US" smtClean="0"/>
              <a:pPr/>
              <a:t>‹#›</a:t>
            </a:fld>
            <a:r>
              <a:rPr lang="en-US"/>
              <a:t>/30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235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5334" y="1764366"/>
            <a:ext cx="11501331" cy="1554567"/>
          </a:xfrm>
        </p:spPr>
        <p:txBody>
          <a:bodyPr anchor="b">
            <a:noAutofit/>
          </a:bodyPr>
          <a:lstStyle>
            <a:lvl1pPr>
              <a:defRPr sz="5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114273"/>
            <a:ext cx="12192000" cy="537103"/>
          </a:xfrm>
          <a:prstGeom prst="rect">
            <a:avLst/>
          </a:prstGeom>
          <a:solidFill>
            <a:srgbClr val="BA16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12192000" cy="103951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439301"/>
            <a:ext cx="12192000" cy="41869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958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02004" y="6583325"/>
            <a:ext cx="2743200" cy="21306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Presentation, 10/15/2020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806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002004" y="6583325"/>
            <a:ext cx="2743200" cy="21306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Presentation, 10/15/2020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92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002004" y="6583325"/>
            <a:ext cx="2743200" cy="21306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Presentation, 10/15/2020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376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002004" y="6583325"/>
            <a:ext cx="2743200" cy="21306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Presentation, 10/15/2020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066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02004" y="6583325"/>
            <a:ext cx="2743200" cy="21306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Presentation, 10/15/2020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025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02004" y="6583325"/>
            <a:ext cx="2743200" cy="21306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Presentation, 10/15/2020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613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02004" y="6583325"/>
            <a:ext cx="2743200" cy="21306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Presentation, 10/15/2020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76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02004" y="6583325"/>
            <a:ext cx="2743200" cy="21306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Presentation, 10/15/2020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45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452270"/>
            <a:ext cx="12192000" cy="4064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2"/>
            <a:ext cx="12192000" cy="12234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905" y="144632"/>
            <a:ext cx="11496474" cy="633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2905" y="829733"/>
            <a:ext cx="11496474" cy="575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2929" y="6523174"/>
            <a:ext cx="930652" cy="264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4BAC627-DE07-4F05-BE4C-EACADD5ACAB9}" type="slidenum">
              <a:rPr lang="en-US" smtClean="0"/>
              <a:pPr/>
              <a:t>‹#›</a:t>
            </a:fld>
            <a:r>
              <a:rPr lang="en-US"/>
              <a:t>/30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240065" y="6393860"/>
            <a:ext cx="17074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MICHIGAN STATE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N I V E R S I T Y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352425" y="6651625"/>
            <a:ext cx="1477963" cy="476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548938"/>
            <a:ext cx="4114800" cy="213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6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Presentation, 10/15/2020</a:t>
            </a:r>
          </a:p>
        </p:txBody>
      </p:sp>
    </p:spTree>
    <p:extLst>
      <p:ext uri="{BB962C8B-B14F-4D97-AF65-F5344CB8AC3E}">
        <p14:creationId xmlns:p14="http://schemas.microsoft.com/office/powerpoint/2010/main" val="389228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6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98463" indent="-398463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Georgia" panose="02040502050405020303" pitchFamily="18" charset="0"/>
        <a:buChar char="●"/>
        <a:defRPr lang="en-US" sz="24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55663" indent="-4572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Courier New" panose="02070309020205020404" pitchFamily="49" charset="0"/>
        <a:buChar char="o"/>
        <a:defRPr lang="en-US" sz="20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5713" indent="-40005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Georgia" panose="02040502050405020303" pitchFamily="18" charset="0"/>
        <a:buChar char="◊"/>
        <a:defRPr lang="en-US" sz="16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Georgia" panose="02040502050405020303" pitchFamily="18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Georgia" panose="02040502050405020303" pitchFamily="18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emf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17" y="965000"/>
            <a:ext cx="11501331" cy="1154349"/>
          </a:xfrm>
        </p:spPr>
        <p:txBody>
          <a:bodyPr/>
          <a:lstStyle/>
          <a:p>
            <a:r>
              <a:rPr lang="en-US" dirty="0"/>
              <a:t>LB-</a:t>
            </a:r>
            <a:r>
              <a:rPr lang="en-US" dirty="0" err="1"/>
              <a:t>SciFi</a:t>
            </a:r>
            <a:r>
              <a:rPr lang="en-US" dirty="0"/>
              <a:t>: Online Learning-Based Channel Feedback for MU-MIMO in Wireless LANs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9116" y="2309901"/>
            <a:ext cx="11501331" cy="84125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Pedram Kheirkhah Sangdeh,  Hossein </a:t>
            </a:r>
            <a:r>
              <a:rPr lang="en-US" dirty="0" err="1"/>
              <a:t>Pirayesh</a:t>
            </a:r>
            <a:r>
              <a:rPr lang="en-US" dirty="0"/>
              <a:t>,  Aryan </a:t>
            </a:r>
            <a:r>
              <a:rPr lang="en-US" dirty="0" err="1"/>
              <a:t>Mobiny</a:t>
            </a:r>
            <a:r>
              <a:rPr lang="en-US" dirty="0"/>
              <a:t>, and  </a:t>
            </a:r>
            <a:r>
              <a:rPr lang="en-US" dirty="0" err="1"/>
              <a:t>Huacheng</a:t>
            </a:r>
            <a:r>
              <a:rPr lang="en-US" dirty="0"/>
              <a:t> Zeng</a:t>
            </a:r>
          </a:p>
          <a:p>
            <a:r>
              <a:rPr lang="en-US" dirty="0"/>
              <a:t>Michigan State University	 University of Houston 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>
          <a:xfrm>
            <a:off x="345334" y="3413326"/>
            <a:ext cx="11501331" cy="369332"/>
          </a:xfrm>
        </p:spPr>
        <p:txBody>
          <a:bodyPr/>
          <a:lstStyle/>
          <a:p>
            <a:r>
              <a:rPr lang="en-US" dirty="0"/>
              <a:t>The 28th IEEE International Conference on Network Protocols (ICNP 2020)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>
          <a:xfrm>
            <a:off x="329117" y="3795837"/>
            <a:ext cx="11501331" cy="369332"/>
          </a:xfrm>
        </p:spPr>
        <p:txBody>
          <a:bodyPr/>
          <a:lstStyle/>
          <a:p>
            <a:r>
              <a:rPr lang="en-US" dirty="0"/>
              <a:t>10/15/2020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D48D3D-815F-4AAF-A7B8-BAC4C38D2B4E}"/>
              </a:ext>
            </a:extLst>
          </p:cNvPr>
          <p:cNvSpPr txBox="1"/>
          <p:nvPr/>
        </p:nvSpPr>
        <p:spPr>
          <a:xfrm flipH="1">
            <a:off x="6634716" y="2261049"/>
            <a:ext cx="361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†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281C15-0923-4F62-AA95-69A732233BA5}"/>
              </a:ext>
            </a:extLst>
          </p:cNvPr>
          <p:cNvSpPr txBox="1"/>
          <p:nvPr/>
        </p:nvSpPr>
        <p:spPr>
          <a:xfrm flipH="1">
            <a:off x="6560291" y="2686092"/>
            <a:ext cx="26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†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EE79C7-2DFE-4421-AB12-51FFE3EC8D9E}"/>
              </a:ext>
            </a:extLst>
          </p:cNvPr>
          <p:cNvSpPr txBox="1"/>
          <p:nvPr/>
        </p:nvSpPr>
        <p:spPr>
          <a:xfrm flipH="1">
            <a:off x="1300717" y="2316760"/>
            <a:ext cx="361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C3A74D-C73C-46A7-BBDD-BE0FC43BC37F}"/>
              </a:ext>
            </a:extLst>
          </p:cNvPr>
          <p:cNvSpPr txBox="1"/>
          <p:nvPr/>
        </p:nvSpPr>
        <p:spPr>
          <a:xfrm flipH="1">
            <a:off x="4533014" y="2309901"/>
            <a:ext cx="361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9C4E02-7182-4EB0-ACEA-9B0A2AD4B9B1}"/>
              </a:ext>
            </a:extLst>
          </p:cNvPr>
          <p:cNvSpPr txBox="1"/>
          <p:nvPr/>
        </p:nvSpPr>
        <p:spPr>
          <a:xfrm flipH="1">
            <a:off x="8786014" y="2316760"/>
            <a:ext cx="361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96DB6C-7219-44AB-965E-E665985FA30C}"/>
              </a:ext>
            </a:extLst>
          </p:cNvPr>
          <p:cNvSpPr txBox="1"/>
          <p:nvPr/>
        </p:nvSpPr>
        <p:spPr>
          <a:xfrm flipH="1">
            <a:off x="2831783" y="2731956"/>
            <a:ext cx="361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203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for Everything, Wi-Fi for Everyone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353" y="994644"/>
            <a:ext cx="11629292" cy="5859076"/>
          </a:xfrm>
        </p:spPr>
        <p:txBody>
          <a:bodyPr/>
          <a:lstStyle/>
          <a:p>
            <a:r>
              <a:rPr lang="en-US" dirty="0"/>
              <a:t>Exponential traffic growth</a:t>
            </a:r>
          </a:p>
          <a:p>
            <a:r>
              <a:rPr lang="en-US" dirty="0"/>
              <a:t>Cellular offloading</a:t>
            </a:r>
          </a:p>
          <a:p>
            <a:r>
              <a:rPr lang="en-US" dirty="0"/>
              <a:t>Mission-critical voice and IoT</a:t>
            </a:r>
          </a:p>
          <a:p>
            <a:r>
              <a:rPr lang="en-US" dirty="0"/>
              <a:t>Ubiquitous hotspots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ICNP 2020, 10/15/2020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pPr/>
              <a:t>2</a:t>
            </a:fld>
            <a:r>
              <a:rPr lang="en-US" dirty="0"/>
              <a:t>/21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13BEA00-4917-4F07-A96A-89B9A4FEA7E9}"/>
              </a:ext>
            </a:extLst>
          </p:cNvPr>
          <p:cNvGrpSpPr/>
          <p:nvPr/>
        </p:nvGrpSpPr>
        <p:grpSpPr>
          <a:xfrm>
            <a:off x="279057" y="706877"/>
            <a:ext cx="11625182" cy="5676798"/>
            <a:chOff x="0" y="628141"/>
            <a:chExt cx="12041975" cy="5755534"/>
          </a:xfrm>
        </p:grpSpPr>
        <p:graphicFrame>
          <p:nvGraphicFramePr>
            <p:cNvPr id="11" name="Chart 10">
              <a:extLst>
                <a:ext uri="{FF2B5EF4-FFF2-40B4-BE49-F238E27FC236}">
                  <a16:creationId xmlns:a16="http://schemas.microsoft.com/office/drawing/2014/main" id="{49D1036C-D9B4-4E03-A120-3FAC29D884F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93660240"/>
                </p:ext>
              </p:extLst>
            </p:nvPr>
          </p:nvGraphicFramePr>
          <p:xfrm>
            <a:off x="3683618" y="919899"/>
            <a:ext cx="7891362" cy="42903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BA6C52-9C2C-44F9-9421-8B65131B4DE1}"/>
                </a:ext>
              </a:extLst>
            </p:cNvPr>
            <p:cNvSpPr txBox="1"/>
            <p:nvPr/>
          </p:nvSpPr>
          <p:spPr>
            <a:xfrm>
              <a:off x="11549532" y="628141"/>
              <a:ext cx="492443" cy="332193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vert270" wrap="square" rtlCol="0">
              <a:spAutoFit/>
            </a:bodyPr>
            <a:lstStyle/>
            <a:p>
              <a:r>
                <a:rPr lang="en-US" sz="2000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Exabytes per month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2056C6E-3A3A-42B4-A43D-3E59AEEB4D68}"/>
                </a:ext>
              </a:extLst>
            </p:cNvPr>
            <p:cNvSpPr txBox="1"/>
            <p:nvPr/>
          </p:nvSpPr>
          <p:spPr>
            <a:xfrm>
              <a:off x="5636110" y="5315788"/>
              <a:ext cx="49080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Wi-Fi traffic trend for 2017-2022*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2BC6B82-E3C7-4973-90D7-B55C08E4EAE0}"/>
                </a:ext>
              </a:extLst>
            </p:cNvPr>
            <p:cNvSpPr txBox="1"/>
            <p:nvPr/>
          </p:nvSpPr>
          <p:spPr>
            <a:xfrm>
              <a:off x="0" y="6014343"/>
              <a:ext cx="44207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* Cisco VNI global traffic forecast</a:t>
              </a:r>
            </a:p>
          </p:txBody>
        </p:sp>
      </p:grpSp>
      <p:pic>
        <p:nvPicPr>
          <p:cNvPr id="27" name="Picture 26" descr="A drawing of a face&#10;&#10;Description automatically generated">
            <a:extLst>
              <a:ext uri="{FF2B5EF4-FFF2-40B4-BE49-F238E27FC236}">
                <a16:creationId xmlns:a16="http://schemas.microsoft.com/office/drawing/2014/main" id="{DADE3C20-A50F-4E07-89D2-A0CC81444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791" y="777512"/>
            <a:ext cx="1986190" cy="1352836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7C58392A-8E35-4B23-A654-C72760748BE0}"/>
              </a:ext>
            </a:extLst>
          </p:cNvPr>
          <p:cNvGrpSpPr/>
          <p:nvPr/>
        </p:nvGrpSpPr>
        <p:grpSpPr>
          <a:xfrm>
            <a:off x="10869715" y="1089650"/>
            <a:ext cx="656469" cy="3554136"/>
            <a:chOff x="11049007" y="1016223"/>
            <a:chExt cx="680005" cy="3603431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B934F2A-7A7D-4C1C-BA31-E50EF31C1163}"/>
                </a:ext>
              </a:extLst>
            </p:cNvPr>
            <p:cNvCxnSpPr/>
            <p:nvPr/>
          </p:nvCxnSpPr>
          <p:spPr>
            <a:xfrm>
              <a:off x="11049007" y="4429407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5B75652-C709-463E-99E4-5E8401B69C83}"/>
                </a:ext>
              </a:extLst>
            </p:cNvPr>
            <p:cNvCxnSpPr/>
            <p:nvPr/>
          </p:nvCxnSpPr>
          <p:spPr>
            <a:xfrm>
              <a:off x="11049051" y="3556321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C91DEF4-DCE4-41E2-B9A7-1E8BB0E07527}"/>
                </a:ext>
              </a:extLst>
            </p:cNvPr>
            <p:cNvCxnSpPr>
              <a:cxnSpLocks/>
            </p:cNvCxnSpPr>
            <p:nvPr/>
          </p:nvCxnSpPr>
          <p:spPr>
            <a:xfrm>
              <a:off x="11049008" y="1180503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05BCF5F-B873-4A3B-9707-2F76A79648E4}"/>
                </a:ext>
              </a:extLst>
            </p:cNvPr>
            <p:cNvCxnSpPr/>
            <p:nvPr/>
          </p:nvCxnSpPr>
          <p:spPr>
            <a:xfrm>
              <a:off x="11051924" y="2706190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E92F147-1CCD-441D-B77A-34CC0103F577}"/>
                </a:ext>
              </a:extLst>
            </p:cNvPr>
            <p:cNvCxnSpPr/>
            <p:nvPr/>
          </p:nvCxnSpPr>
          <p:spPr>
            <a:xfrm>
              <a:off x="11049051" y="1961137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D694B0C-1E52-4114-8678-6A084C01ED46}"/>
                </a:ext>
              </a:extLst>
            </p:cNvPr>
            <p:cNvSpPr txBox="1"/>
            <p:nvPr/>
          </p:nvSpPr>
          <p:spPr>
            <a:xfrm>
              <a:off x="11145548" y="4250322"/>
              <a:ext cx="3356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7FC856C-F322-41A5-B6B3-33E952027981}"/>
                </a:ext>
              </a:extLst>
            </p:cNvPr>
            <p:cNvSpPr txBox="1"/>
            <p:nvPr/>
          </p:nvSpPr>
          <p:spPr>
            <a:xfrm>
              <a:off x="11145547" y="1776471"/>
              <a:ext cx="583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300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EE988A8-7A62-47F1-AC77-5DFAD3495826}"/>
                </a:ext>
              </a:extLst>
            </p:cNvPr>
            <p:cNvSpPr txBox="1"/>
            <p:nvPr/>
          </p:nvSpPr>
          <p:spPr>
            <a:xfrm>
              <a:off x="11145546" y="2507024"/>
              <a:ext cx="583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A43F638-6751-4160-9CA9-06CD3E655366}"/>
                </a:ext>
              </a:extLst>
            </p:cNvPr>
            <p:cNvSpPr txBox="1"/>
            <p:nvPr/>
          </p:nvSpPr>
          <p:spPr>
            <a:xfrm>
              <a:off x="11145545" y="3363655"/>
              <a:ext cx="583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C7FC7F5-472C-469C-B2FA-2FFCE6F5570E}"/>
                </a:ext>
              </a:extLst>
            </p:cNvPr>
            <p:cNvSpPr txBox="1"/>
            <p:nvPr/>
          </p:nvSpPr>
          <p:spPr>
            <a:xfrm>
              <a:off x="11145545" y="1016223"/>
              <a:ext cx="583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400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17658F08-CB4C-477C-B086-1E5049CBBFF4}"/>
              </a:ext>
            </a:extLst>
          </p:cNvPr>
          <p:cNvSpPr txBox="1"/>
          <p:nvPr/>
        </p:nvSpPr>
        <p:spPr>
          <a:xfrm>
            <a:off x="333637" y="4228287"/>
            <a:ext cx="38270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solidFill>
                  <a:srgbClr val="FF0000"/>
                </a:solidFill>
              </a:rPr>
              <a:t>How does Wi-Fi keep up with the growing traffic demands? </a:t>
            </a:r>
          </a:p>
        </p:txBody>
      </p:sp>
    </p:spTree>
    <p:extLst>
      <p:ext uri="{BB962C8B-B14F-4D97-AF65-F5344CB8AC3E}">
        <p14:creationId xmlns:p14="http://schemas.microsoft.com/office/powerpoint/2010/main" val="259152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Multi-User Multiple Input Multiple Output (MU-MIMO)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Point-to-point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pPr/>
              <a:t>3</a:t>
            </a:fld>
            <a:r>
              <a:rPr lang="en-US" dirty="0"/>
              <a:t>/21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D82B49-C05A-459C-8861-5415DA985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602" y="1840744"/>
            <a:ext cx="4594183" cy="29651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24E0F1-F909-49BC-9351-99888C1B1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085" y="1988287"/>
            <a:ext cx="4487332" cy="281762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7AF2857-B8B3-49A6-BA4A-C6AA84454616}"/>
              </a:ext>
            </a:extLst>
          </p:cNvPr>
          <p:cNvGrpSpPr/>
          <p:nvPr/>
        </p:nvGrpSpPr>
        <p:grpSpPr>
          <a:xfrm>
            <a:off x="877349" y="1715763"/>
            <a:ext cx="4487331" cy="2569158"/>
            <a:chOff x="877350" y="2491939"/>
            <a:chExt cx="4114800" cy="171184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53AFF2B-84E5-485D-83D7-681563EC8F8B}"/>
                </a:ext>
              </a:extLst>
            </p:cNvPr>
            <p:cNvSpPr/>
            <p:nvPr/>
          </p:nvSpPr>
          <p:spPr>
            <a:xfrm>
              <a:off x="877350" y="2491939"/>
              <a:ext cx="4114800" cy="1711841"/>
            </a:xfrm>
            <a:prstGeom prst="ellipse">
              <a:avLst/>
            </a:prstGeom>
            <a:noFill/>
            <a:ln>
              <a:solidFill>
                <a:srgbClr val="103A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D3B9CEC-31FE-4E63-8BDB-AAB4D73A02FD}"/>
                </a:ext>
              </a:extLst>
            </p:cNvPr>
            <p:cNvSpPr/>
            <p:nvPr/>
          </p:nvSpPr>
          <p:spPr>
            <a:xfrm>
              <a:off x="1114814" y="2654972"/>
              <a:ext cx="3669841" cy="1348719"/>
            </a:xfrm>
            <a:prstGeom prst="ellipse">
              <a:avLst/>
            </a:prstGeom>
            <a:noFill/>
            <a:ln>
              <a:solidFill>
                <a:srgbClr val="103A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24366C6-7781-4680-B104-E2377184D4B3}"/>
                </a:ext>
              </a:extLst>
            </p:cNvPr>
            <p:cNvSpPr/>
            <p:nvPr/>
          </p:nvSpPr>
          <p:spPr>
            <a:xfrm>
              <a:off x="1341646" y="2818006"/>
              <a:ext cx="3198460" cy="1009716"/>
            </a:xfrm>
            <a:prstGeom prst="ellipse">
              <a:avLst/>
            </a:prstGeom>
            <a:noFill/>
            <a:ln>
              <a:solidFill>
                <a:srgbClr val="103A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BCEBEF9A-C1B5-4F57-91FF-36C6130F1F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52" y="3480816"/>
            <a:ext cx="1760986" cy="13250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C637FE-0E57-45A1-94AC-F86A55DB68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4055" y="3486911"/>
            <a:ext cx="618266" cy="10476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9412256-0E85-4D73-8BEB-131269E6D4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4384" y="2086389"/>
            <a:ext cx="1905689" cy="18279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9D3CDB3-E694-4321-B103-29918B5AAF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7363678" y="2143922"/>
            <a:ext cx="1905689" cy="182790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AEB4FEE-AA2B-49E8-8F62-651EC67FB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2299" y="3413363"/>
            <a:ext cx="1829847" cy="137691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DCB0207-004F-435B-961E-9C2E0E7E3E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6060" y="3381780"/>
            <a:ext cx="656205" cy="1108422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98C79FA-D9C4-47DF-A0F8-D9D5C2F1DD47}"/>
              </a:ext>
            </a:extLst>
          </p:cNvPr>
          <p:cNvSpPr txBox="1">
            <a:spLocks/>
          </p:cNvSpPr>
          <p:nvPr/>
        </p:nvSpPr>
        <p:spPr>
          <a:xfrm>
            <a:off x="6182231" y="5164304"/>
            <a:ext cx="5405257" cy="2965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515938" indent="-4572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SzPct val="125000"/>
              <a:buFont typeface="Georgia" panose="02040502050405020303" pitchFamily="18" charset="0"/>
              <a:buChar char="●"/>
              <a:tabLst>
                <a:tab pos="398463" algn="l"/>
              </a:tabLst>
              <a:defRPr lang="en-US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73138" indent="-4572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5000"/>
              <a:buFont typeface="Courier New" panose="02070309020205020404" pitchFamily="49" charset="0"/>
              <a:buChar char="o"/>
              <a:defRPr lang="en-US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73138" indent="4572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5000"/>
              <a:buFont typeface="Georgia" panose="02040502050405020303" pitchFamily="18" charset="0"/>
              <a:buChar char="◊"/>
              <a:tabLst>
                <a:tab pos="1371600" algn="l"/>
              </a:tabLst>
              <a:defRPr lang="en-US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30338" indent="3397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0000"/>
              <a:buFont typeface="Wingdings" panose="05000000000000000000" pitchFamily="2" charset="2"/>
              <a:buChar char="§"/>
              <a:tabLst>
                <a:tab pos="1371600" algn="l"/>
              </a:tabLst>
              <a:defRPr lang="en-US"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>
              <a:buFont typeface="Courier New" panose="02070309020205020404" pitchFamily="49" charset="0"/>
              <a:buChar char="o"/>
            </a:pPr>
            <a:r>
              <a:rPr lang="en-US" sz="2200" dirty="0"/>
              <a:t>High capacity</a:t>
            </a:r>
          </a:p>
          <a:p>
            <a:pPr marL="971550">
              <a:buFont typeface="Courier New" panose="02070309020205020404" pitchFamily="49" charset="0"/>
              <a:buChar char="o"/>
            </a:pPr>
            <a:r>
              <a:rPr lang="en-US" sz="2200" dirty="0"/>
              <a:t>Need of spatial side information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C02C018-4A89-4107-822D-26EF545B68A2}"/>
              </a:ext>
            </a:extLst>
          </p:cNvPr>
          <p:cNvSpPr txBox="1">
            <a:spLocks/>
          </p:cNvSpPr>
          <p:nvPr/>
        </p:nvSpPr>
        <p:spPr>
          <a:xfrm>
            <a:off x="604511" y="5164305"/>
            <a:ext cx="4267200" cy="2965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515938" indent="-4572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SzPct val="125000"/>
              <a:buFont typeface="Georgia" panose="02040502050405020303" pitchFamily="18" charset="0"/>
              <a:buChar char="●"/>
              <a:tabLst>
                <a:tab pos="398463" algn="l"/>
              </a:tabLst>
              <a:defRPr lang="en-US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73138" indent="-4572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5000"/>
              <a:buFont typeface="Courier New" panose="02070309020205020404" pitchFamily="49" charset="0"/>
              <a:buChar char="o"/>
              <a:defRPr lang="en-US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73138" indent="4572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5000"/>
              <a:buFont typeface="Georgia" panose="02040502050405020303" pitchFamily="18" charset="0"/>
              <a:buChar char="◊"/>
              <a:tabLst>
                <a:tab pos="1371600" algn="l"/>
              </a:tabLst>
              <a:defRPr lang="en-US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30338" indent="3397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0000"/>
              <a:buFont typeface="Wingdings" panose="05000000000000000000" pitchFamily="2" charset="2"/>
              <a:buChar char="§"/>
              <a:tabLst>
                <a:tab pos="1371600" algn="l"/>
              </a:tabLst>
              <a:defRPr lang="en-US"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>
              <a:buFont typeface="Courier New" panose="02070309020205020404" pitchFamily="49" charset="0"/>
              <a:buChar char="o"/>
            </a:pPr>
            <a:r>
              <a:rPr lang="en-US" sz="2200" dirty="0"/>
              <a:t>High latency</a:t>
            </a:r>
          </a:p>
          <a:p>
            <a:pPr marL="971550">
              <a:buFont typeface="Courier New" panose="02070309020205020404" pitchFamily="49" charset="0"/>
              <a:buChar char="o"/>
            </a:pPr>
            <a:r>
              <a:rPr lang="en-US" sz="2200" dirty="0"/>
              <a:t>Low capacity</a:t>
            </a:r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D80460CE-2DD8-4601-9FD1-03EEA0ADC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690354-6805-4D9D-99A3-4A8EF74A4222}"/>
              </a:ext>
            </a:extLst>
          </p:cNvPr>
          <p:cNvSpPr txBox="1"/>
          <p:nvPr/>
        </p:nvSpPr>
        <p:spPr>
          <a:xfrm>
            <a:off x="2738111" y="993392"/>
            <a:ext cx="5124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vs. MU-MIMO communications</a:t>
            </a:r>
          </a:p>
        </p:txBody>
      </p:sp>
    </p:spTree>
    <p:extLst>
      <p:ext uri="{BB962C8B-B14F-4D97-AF65-F5344CB8AC3E}">
        <p14:creationId xmlns:p14="http://schemas.microsoft.com/office/powerpoint/2010/main" val="158179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MU-MIMO Transmissions in Wi-Fi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Sounding phase: Channel acquisition</a:t>
            </a:r>
          </a:p>
          <a:p>
            <a:pPr marL="971550">
              <a:buFont typeface="Courier New" panose="02070309020205020404" pitchFamily="49" charset="0"/>
              <a:buChar char="o"/>
            </a:pPr>
            <a:r>
              <a:rPr lang="en-US" dirty="0"/>
              <a:t>Large overhead</a:t>
            </a:r>
          </a:p>
          <a:p>
            <a:pPr marL="971550">
              <a:buFont typeface="Courier New" panose="02070309020205020404" pitchFamily="49" charset="0"/>
              <a:buChar char="o"/>
            </a:pPr>
            <a:r>
              <a:rPr lang="en-US" dirty="0"/>
              <a:t>Throughput degradation</a:t>
            </a:r>
          </a:p>
          <a:p>
            <a:endParaRPr lang="en-US" dirty="0"/>
          </a:p>
          <a:p>
            <a:r>
              <a:rPr lang="en-US" dirty="0"/>
              <a:t>How can we reduce</a:t>
            </a:r>
          </a:p>
          <a:p>
            <a:pPr marL="58738" indent="0">
              <a:buNone/>
            </a:pPr>
            <a:r>
              <a:rPr lang="en-US" dirty="0"/>
              <a:t>     sounding time?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pPr/>
              <a:t>4</a:t>
            </a:fld>
            <a:r>
              <a:rPr lang="en-US" dirty="0"/>
              <a:t>/21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3542083-C9E3-48B9-A69E-0AE9C3E18B48}"/>
              </a:ext>
            </a:extLst>
          </p:cNvPr>
          <p:cNvGrpSpPr/>
          <p:nvPr/>
        </p:nvGrpSpPr>
        <p:grpSpPr>
          <a:xfrm>
            <a:off x="4514126" y="1886673"/>
            <a:ext cx="7396519" cy="4150100"/>
            <a:chOff x="5284381" y="1765643"/>
            <a:chExt cx="6349570" cy="389128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1EC7876-CF9E-46C1-B4D3-C5F9BEFFE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84381" y="2067159"/>
              <a:ext cx="6349570" cy="358977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A0932E2-EE7F-4CC0-BBF6-09519DB73536}"/>
                </a:ext>
              </a:extLst>
            </p:cNvPr>
            <p:cNvSpPr txBox="1"/>
            <p:nvPr/>
          </p:nvSpPr>
          <p:spPr>
            <a:xfrm>
              <a:off x="6870743" y="4885992"/>
              <a:ext cx="856736" cy="35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NDPA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902F6D6-1C7D-4225-B90C-8B2B3700A9ED}"/>
                </a:ext>
              </a:extLst>
            </p:cNvPr>
            <p:cNvSpPr txBox="1"/>
            <p:nvPr/>
          </p:nvSpPr>
          <p:spPr>
            <a:xfrm>
              <a:off x="6870743" y="5271462"/>
              <a:ext cx="856736" cy="35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NDP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E2B781-4FE4-494B-8B31-AB7DB849239F}"/>
                </a:ext>
              </a:extLst>
            </p:cNvPr>
            <p:cNvSpPr txBox="1"/>
            <p:nvPr/>
          </p:nvSpPr>
          <p:spPr>
            <a:xfrm>
              <a:off x="8885473" y="4885991"/>
              <a:ext cx="856736" cy="35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Poll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2D21DB2-30AA-4DBA-957E-A89E6EB9B0A7}"/>
                </a:ext>
              </a:extLst>
            </p:cNvPr>
            <p:cNvSpPr txBox="1"/>
            <p:nvPr/>
          </p:nvSpPr>
          <p:spPr>
            <a:xfrm>
              <a:off x="8885473" y="5271462"/>
              <a:ext cx="1547556" cy="35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Compressed CSI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56CE01A-98BF-4BA0-B68A-021B84F10AD5}"/>
                </a:ext>
              </a:extLst>
            </p:cNvPr>
            <p:cNvSpPr txBox="1"/>
            <p:nvPr/>
          </p:nvSpPr>
          <p:spPr>
            <a:xfrm>
              <a:off x="10966126" y="4885990"/>
              <a:ext cx="667825" cy="35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ACK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60D6840-AC9B-4B19-A9E5-29CC82C24C38}"/>
                </a:ext>
              </a:extLst>
            </p:cNvPr>
            <p:cNvCxnSpPr/>
            <p:nvPr/>
          </p:nvCxnSpPr>
          <p:spPr>
            <a:xfrm>
              <a:off x="6175744" y="2067161"/>
              <a:ext cx="2707957" cy="0"/>
            </a:xfrm>
            <a:prstGeom prst="straightConnector1">
              <a:avLst/>
            </a:prstGeom>
            <a:ln>
              <a:headEnd type="arrow" w="lg" len="lg"/>
              <a:tailEnd type="arrow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B745B58-6335-434A-82C6-79B1897585AA}"/>
                </a:ext>
              </a:extLst>
            </p:cNvPr>
            <p:cNvSpPr/>
            <p:nvPr/>
          </p:nvSpPr>
          <p:spPr>
            <a:xfrm>
              <a:off x="6915145" y="1863376"/>
              <a:ext cx="1360967" cy="3507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7B2E56-0330-42F3-9BE2-C1E69AAD8DA4}"/>
                </a:ext>
              </a:extLst>
            </p:cNvPr>
            <p:cNvSpPr txBox="1"/>
            <p:nvPr/>
          </p:nvSpPr>
          <p:spPr>
            <a:xfrm>
              <a:off x="6997238" y="1879793"/>
              <a:ext cx="1360967" cy="3318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7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Sounding phase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F5FDA6A-EE4B-44F9-B94B-F6424B020613}"/>
                </a:ext>
              </a:extLst>
            </p:cNvPr>
            <p:cNvCxnSpPr>
              <a:cxnSpLocks/>
            </p:cNvCxnSpPr>
            <p:nvPr/>
          </p:nvCxnSpPr>
          <p:spPr>
            <a:xfrm>
              <a:off x="8925994" y="2067159"/>
              <a:ext cx="1398635" cy="0"/>
            </a:xfrm>
            <a:prstGeom prst="straightConnector1">
              <a:avLst/>
            </a:prstGeom>
            <a:ln>
              <a:headEnd type="arrow" w="lg" len="lg"/>
              <a:tailEnd type="arrow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76E81E4-D886-429E-A0E0-648E4DA1894F}"/>
                </a:ext>
              </a:extLst>
            </p:cNvPr>
            <p:cNvSpPr txBox="1"/>
            <p:nvPr/>
          </p:nvSpPr>
          <p:spPr>
            <a:xfrm>
              <a:off x="9076398" y="1765643"/>
              <a:ext cx="1120958" cy="58148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Data</a:t>
              </a:r>
            </a:p>
            <a:p>
              <a:pPr algn="ctr"/>
              <a:r>
                <a:rPr lang="en-US" sz="17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transmission</a:t>
              </a:r>
            </a:p>
          </p:txBody>
        </p:sp>
      </p:grp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96B4887F-77A3-4106-AED5-3DEFCF62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</p:spTree>
    <p:extLst>
      <p:ext uri="{BB962C8B-B14F-4D97-AF65-F5344CB8AC3E}">
        <p14:creationId xmlns:p14="http://schemas.microsoft.com/office/powerpoint/2010/main" val="103144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47933A6-75F3-4ACE-BA14-C5C49657C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54" y="1682143"/>
            <a:ext cx="5413390" cy="1362311"/>
          </a:xfrm>
        </p:spPr>
        <p:txBody>
          <a:bodyPr/>
          <a:lstStyle/>
          <a:p>
            <a:r>
              <a:rPr lang="en-US" dirty="0"/>
              <a:t>Sounding parameters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Impacts of sounding parameters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State of Knowledge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pPr/>
              <a:t>5</a:t>
            </a:fld>
            <a:r>
              <a:rPr lang="en-US" dirty="0"/>
              <a:t>/21</a:t>
            </a:r>
          </a:p>
        </p:txBody>
      </p:sp>
      <p:sp>
        <p:nvSpPr>
          <p:cNvPr id="8" name="Content Placeholder 14">
            <a:extLst>
              <a:ext uri="{FF2B5EF4-FFF2-40B4-BE49-F238E27FC236}">
                <a16:creationId xmlns:a16="http://schemas.microsoft.com/office/drawing/2014/main" id="{3E7878CA-5963-43F8-A786-93955EA03F78}"/>
              </a:ext>
            </a:extLst>
          </p:cNvPr>
          <p:cNvSpPr txBox="1">
            <a:spLocks/>
          </p:cNvSpPr>
          <p:nvPr/>
        </p:nvSpPr>
        <p:spPr>
          <a:xfrm>
            <a:off x="6300488" y="1682143"/>
            <a:ext cx="5100874" cy="1362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515938" indent="-4572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SzPct val="125000"/>
              <a:buFont typeface="Georgia" panose="02040502050405020303" pitchFamily="18" charset="0"/>
              <a:buChar char="●"/>
              <a:tabLst>
                <a:tab pos="398463" algn="l"/>
              </a:tabLst>
              <a:defRPr lang="en-US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73138" indent="-4572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5000"/>
              <a:buFont typeface="Courier New" panose="02070309020205020404" pitchFamily="49" charset="0"/>
              <a:buChar char="o"/>
              <a:defRPr lang="en-US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73138" indent="4572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5000"/>
              <a:buFont typeface="Georgia" panose="02040502050405020303" pitchFamily="18" charset="0"/>
              <a:buChar char="◊"/>
              <a:tabLst>
                <a:tab pos="1371600" algn="l"/>
              </a:tabLst>
              <a:defRPr lang="en-US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30338" indent="3397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0000"/>
              <a:buFont typeface="Wingdings" panose="05000000000000000000" pitchFamily="2" charset="2"/>
              <a:buChar char="§"/>
              <a:tabLst>
                <a:tab pos="1371600" algn="l"/>
              </a:tabLst>
              <a:defRPr lang="en-US"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Adaptive sounding frequency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Sounding upon CSI expiration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Content Placeholder 14">
            <a:extLst>
              <a:ext uri="{FF2B5EF4-FFF2-40B4-BE49-F238E27FC236}">
                <a16:creationId xmlns:a16="http://schemas.microsoft.com/office/drawing/2014/main" id="{F906C0D7-3A53-4387-8DEE-1A65D14E2125}"/>
              </a:ext>
            </a:extLst>
          </p:cNvPr>
          <p:cNvSpPr txBox="1">
            <a:spLocks/>
          </p:cNvSpPr>
          <p:nvPr/>
        </p:nvSpPr>
        <p:spPr>
          <a:xfrm>
            <a:off x="281353" y="3619800"/>
            <a:ext cx="5100874" cy="1362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515938" indent="-4572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SzPct val="125000"/>
              <a:buFont typeface="Georgia" panose="02040502050405020303" pitchFamily="18" charset="0"/>
              <a:buChar char="●"/>
              <a:tabLst>
                <a:tab pos="398463" algn="l"/>
              </a:tabLst>
              <a:defRPr lang="en-US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73138" indent="-4572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5000"/>
              <a:buFont typeface="Courier New" panose="02070309020205020404" pitchFamily="49" charset="0"/>
              <a:buChar char="o"/>
              <a:defRPr lang="en-US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73138" indent="4572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5000"/>
              <a:buFont typeface="Georgia" panose="02040502050405020303" pitchFamily="18" charset="0"/>
              <a:buChar char="◊"/>
              <a:tabLst>
                <a:tab pos="1371600" algn="l"/>
              </a:tabLst>
              <a:defRPr lang="en-US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30338" indent="3397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0000"/>
              <a:buFont typeface="Wingdings" panose="05000000000000000000" pitchFamily="2" charset="2"/>
              <a:buChar char="§"/>
              <a:tabLst>
                <a:tab pos="1371600" algn="l"/>
              </a:tabLst>
              <a:defRPr lang="en-US"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Implicit sounding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Uplink CSI for DL MU-MIMO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Content Placeholder 14">
            <a:extLst>
              <a:ext uri="{FF2B5EF4-FFF2-40B4-BE49-F238E27FC236}">
                <a16:creationId xmlns:a16="http://schemas.microsoft.com/office/drawing/2014/main" id="{B6875994-8D33-49A6-B84D-A58F7FCF4F70}"/>
              </a:ext>
            </a:extLst>
          </p:cNvPr>
          <p:cNvSpPr txBox="1">
            <a:spLocks/>
          </p:cNvSpPr>
          <p:nvPr/>
        </p:nvSpPr>
        <p:spPr>
          <a:xfrm>
            <a:off x="6300488" y="3430185"/>
            <a:ext cx="5100874" cy="1362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515938" indent="-4572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SzPct val="125000"/>
              <a:buFont typeface="Georgia" panose="02040502050405020303" pitchFamily="18" charset="0"/>
              <a:buChar char="●"/>
              <a:tabLst>
                <a:tab pos="398463" algn="l"/>
              </a:tabLst>
              <a:defRPr lang="en-US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73138" indent="-4572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5000"/>
              <a:buFont typeface="Courier New" panose="02070309020205020404" pitchFamily="49" charset="0"/>
              <a:buChar char="o"/>
              <a:defRPr lang="en-US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73138" indent="4572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5000"/>
              <a:buFont typeface="Georgia" panose="02040502050405020303" pitchFamily="18" charset="0"/>
              <a:buChar char="◊"/>
              <a:tabLst>
                <a:tab pos="1371600" algn="l"/>
              </a:tabLst>
              <a:defRPr lang="en-US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30338" indent="3397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0000"/>
              <a:buFont typeface="Wingdings" panose="05000000000000000000" pitchFamily="2" charset="2"/>
              <a:buChar char="§"/>
              <a:tabLst>
                <a:tab pos="1371600" algn="l"/>
              </a:tabLst>
              <a:defRPr lang="en-US"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Hybrid sounding 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Implicit feedback on subset of stations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FFE54D-4D23-498D-B5C3-D2F6540D2B36}"/>
              </a:ext>
            </a:extLst>
          </p:cNvPr>
          <p:cNvSpPr txBox="1"/>
          <p:nvPr/>
        </p:nvSpPr>
        <p:spPr>
          <a:xfrm>
            <a:off x="2608608" y="5204762"/>
            <a:ext cx="6205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8" lvl="0">
              <a:spcBef>
                <a:spcPts val="400"/>
              </a:spcBef>
              <a:spcAft>
                <a:spcPts val="800"/>
              </a:spcAft>
              <a:buSzPct val="125000"/>
              <a:tabLst>
                <a:tab pos="398463" algn="l"/>
              </a:tabLst>
            </a:pPr>
            <a:r>
              <a:rPr lang="en-US" sz="2400" dirty="0">
                <a:solidFill>
                  <a:srgbClr val="FF0000"/>
                </a:solidFill>
              </a:rPr>
              <a:t>Limited progress so far on compressing CSI itself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1CF81FBB-92CA-4CCC-92EE-AD8CC3E5A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2DF14C-0A1C-4547-B5FA-48D94E69B32D}"/>
              </a:ext>
            </a:extLst>
          </p:cNvPr>
          <p:cNvSpPr/>
          <p:nvPr/>
        </p:nvSpPr>
        <p:spPr>
          <a:xfrm>
            <a:off x="2604977" y="5197123"/>
            <a:ext cx="6315739" cy="491296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3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27CEA37-68C7-4ACA-A6D7-E5354FBCC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DNN-based autoencoder (DNN-AE) is used for CSI compression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7A0FC15-9D4C-4936-9024-D36FF80E4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753" y="1564678"/>
            <a:ext cx="5414002" cy="381777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22E1DD1-45CC-49A2-9E04-515B28270BEC}"/>
              </a:ext>
            </a:extLst>
          </p:cNvPr>
          <p:cNvSpPr txBox="1"/>
          <p:nvPr/>
        </p:nvSpPr>
        <p:spPr>
          <a:xfrm>
            <a:off x="7422191" y="1506803"/>
            <a:ext cx="1033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Encoder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6915F9-7848-4A39-B969-BA83887E4099}"/>
              </a:ext>
            </a:extLst>
          </p:cNvPr>
          <p:cNvSpPr txBox="1"/>
          <p:nvPr/>
        </p:nvSpPr>
        <p:spPr>
          <a:xfrm>
            <a:off x="9079449" y="2518131"/>
            <a:ext cx="1033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Encoder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5E8E2B-22BA-4105-BA33-E5A775FF7B19}"/>
              </a:ext>
            </a:extLst>
          </p:cNvPr>
          <p:cNvSpPr txBox="1"/>
          <p:nvPr/>
        </p:nvSpPr>
        <p:spPr>
          <a:xfrm>
            <a:off x="8629120" y="3510226"/>
            <a:ext cx="1033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Encoder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98B9F2-DDF2-423F-BBDD-F5A8103B8273}"/>
              </a:ext>
            </a:extLst>
          </p:cNvPr>
          <p:cNvSpPr txBox="1"/>
          <p:nvPr/>
        </p:nvSpPr>
        <p:spPr>
          <a:xfrm>
            <a:off x="8105199" y="4614382"/>
            <a:ext cx="1033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Encoder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CFE4AB-52FA-4CB6-A5F8-26C95E503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Approach: Training Phase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6C4B28-2795-4F5B-83F6-DA64D1BCD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pPr/>
              <a:t>6</a:t>
            </a:fld>
            <a:r>
              <a:rPr lang="en-US" dirty="0"/>
              <a:t>/21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9DB15A-CDC1-47C8-A6EF-C8BEFE332C94}"/>
              </a:ext>
            </a:extLst>
          </p:cNvPr>
          <p:cNvSpPr txBox="1"/>
          <p:nvPr/>
        </p:nvSpPr>
        <p:spPr>
          <a:xfrm>
            <a:off x="1878518" y="5437425"/>
            <a:ext cx="5102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/>
              <a:t>The AP trains DNN-AE for CSI compression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/>
              <a:t>AP broadcasts encoder when possible.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753501-35A8-450C-86BB-5555589E4D17}"/>
              </a:ext>
            </a:extLst>
          </p:cNvPr>
          <p:cNvSpPr txBox="1"/>
          <p:nvPr/>
        </p:nvSpPr>
        <p:spPr>
          <a:xfrm>
            <a:off x="7766648" y="5433265"/>
            <a:ext cx="46829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/>
              <a:t>The AP/STA uses decoder/encoder.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/>
              <a:t>AP continues improving DNN-AE.</a:t>
            </a:r>
          </a:p>
          <a:p>
            <a:endParaRPr lang="en-US" sz="2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3BF87A0-BAD0-48CD-8D37-68A3C27E330C}"/>
              </a:ext>
            </a:extLst>
          </p:cNvPr>
          <p:cNvSpPr txBox="1"/>
          <p:nvPr/>
        </p:nvSpPr>
        <p:spPr>
          <a:xfrm>
            <a:off x="982334" y="3059009"/>
            <a:ext cx="1078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Decoder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D18A455-C47A-42B8-9896-055D9E495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3900212" y="3984941"/>
            <a:ext cx="1033835" cy="125495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1D54B08-9D93-4DD7-BC34-15AB50ABC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084751" y="3984940"/>
            <a:ext cx="976079" cy="125495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53F3727-100E-4BFA-B11C-46F1FE0EF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084751" y="3984940"/>
            <a:ext cx="976079" cy="125495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E2D2590-3923-4C58-88D7-678C43DCD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084751" y="3984940"/>
            <a:ext cx="976079" cy="125495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5452812-7B98-4A9D-A151-54935B52C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080306" y="3981130"/>
            <a:ext cx="976079" cy="1254959"/>
          </a:xfrm>
          <a:prstGeom prst="rect">
            <a:avLst/>
          </a:prstGeom>
        </p:spPr>
      </p:pic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72F2886C-9FF7-4B38-980E-B6AE56BB0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</p:spTree>
    <p:extLst>
      <p:ext uri="{BB962C8B-B14F-4D97-AF65-F5344CB8AC3E}">
        <p14:creationId xmlns:p14="http://schemas.microsoft.com/office/powerpoint/2010/main" val="111965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0.30351 -0.42569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69" y="-2129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500" fill="hold"/>
                                        <p:tgtEl>
                                          <p:spTgt spid="3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0.42474 -0.28101 " pathEditMode="relative" rAng="0" ptsTypes="AA">
                                      <p:cBhvr>
                                        <p:cTn id="10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7" y="-1405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500" fill="hold"/>
                                        <p:tgtEl>
                                          <p:spTgt spid="3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0.39245 -0.12476 " pathEditMode="relative" rAng="0" ptsTypes="AA">
                                      <p:cBhvr>
                                        <p:cTn id="14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2" y="-625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500" fill="hold"/>
                                        <p:tgtEl>
                                          <p:spTgt spid="3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7.40741E-7 L 0.35586 0.01644 " pathEditMode="relative" rAng="0" ptsTypes="AA">
                                      <p:cBhvr>
                                        <p:cTn id="18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86" y="81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500" fill="hold"/>
                                        <p:tgtEl>
                                          <p:spTgt spid="3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7037E-6 L -0.15951 -0.1831 " pathEditMode="relative" rAng="0" ptsTypes="AA">
                                      <p:cBhvr>
                                        <p:cTn id="3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2" y="-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  <p:bldP spid="23" grpId="0"/>
      <p:bldP spid="24" grpId="0"/>
      <p:bldP spid="10" grpId="0"/>
      <p:bldP spid="1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E93E521C-689F-429F-9700-D6B68EDEEDC6}"/>
              </a:ext>
            </a:extLst>
          </p:cNvPr>
          <p:cNvSpPr/>
          <p:nvPr/>
        </p:nvSpPr>
        <p:spPr>
          <a:xfrm>
            <a:off x="754912" y="1562869"/>
            <a:ext cx="5256916" cy="4102826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4B90032F-C823-4380-A855-CA8392170092}"/>
              </a:ext>
            </a:extLst>
          </p:cNvPr>
          <p:cNvSpPr/>
          <p:nvPr/>
        </p:nvSpPr>
        <p:spPr>
          <a:xfrm>
            <a:off x="3508497" y="4793205"/>
            <a:ext cx="1433388" cy="501926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FC3835B-56AE-4942-A92D-21B29063FD91}"/>
              </a:ext>
            </a:extLst>
          </p:cNvPr>
          <p:cNvSpPr/>
          <p:nvPr/>
        </p:nvSpPr>
        <p:spPr>
          <a:xfrm>
            <a:off x="3506877" y="4048246"/>
            <a:ext cx="1433388" cy="501926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808712B-E14C-4AD8-A9A3-134BB2813AD7}"/>
              </a:ext>
            </a:extLst>
          </p:cNvPr>
          <p:cNvSpPr/>
          <p:nvPr/>
        </p:nvSpPr>
        <p:spPr>
          <a:xfrm rot="5400000">
            <a:off x="4794667" y="4487096"/>
            <a:ext cx="1534393" cy="382472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89235DC-C93F-477D-B3DD-AE98092EE675}"/>
              </a:ext>
            </a:extLst>
          </p:cNvPr>
          <p:cNvSpPr/>
          <p:nvPr/>
        </p:nvSpPr>
        <p:spPr>
          <a:xfrm>
            <a:off x="2383711" y="3863819"/>
            <a:ext cx="651367" cy="875185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BEFCC04-4822-474F-AA20-13C2F61B5414}"/>
              </a:ext>
            </a:extLst>
          </p:cNvPr>
          <p:cNvSpPr/>
          <p:nvPr/>
        </p:nvSpPr>
        <p:spPr>
          <a:xfrm>
            <a:off x="1514995" y="4598871"/>
            <a:ext cx="651367" cy="875185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1994611-1902-4173-A7E4-01A73DB81370}"/>
              </a:ext>
            </a:extLst>
          </p:cNvPr>
          <p:cNvSpPr/>
          <p:nvPr/>
        </p:nvSpPr>
        <p:spPr>
          <a:xfrm>
            <a:off x="2301347" y="3063517"/>
            <a:ext cx="1229779" cy="501926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CE185A3F-55C9-40F6-ACD9-67070464E924}"/>
              </a:ext>
            </a:extLst>
          </p:cNvPr>
          <p:cNvSpPr/>
          <p:nvPr/>
        </p:nvSpPr>
        <p:spPr>
          <a:xfrm>
            <a:off x="1008915" y="3061509"/>
            <a:ext cx="1229779" cy="501926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5904CE2-7FD5-4603-B76E-48F724C29DF4}"/>
              </a:ext>
            </a:extLst>
          </p:cNvPr>
          <p:cNvSpPr/>
          <p:nvPr/>
        </p:nvSpPr>
        <p:spPr>
          <a:xfrm>
            <a:off x="1445028" y="2294403"/>
            <a:ext cx="1709652" cy="35422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045AD2F4-33A0-47DC-AD11-14E3B73E5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068" y="2272433"/>
            <a:ext cx="4802962" cy="3233677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9FD7657-CA85-4F3F-BB90-0C64D4BFC74A}"/>
              </a:ext>
            </a:extLst>
          </p:cNvPr>
          <p:cNvSpPr/>
          <p:nvPr/>
        </p:nvSpPr>
        <p:spPr>
          <a:xfrm>
            <a:off x="7071995" y="1197923"/>
            <a:ext cx="4975860" cy="4102826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9B1B5F4-3AD4-4C10-BACE-9EA62D634193}"/>
              </a:ext>
            </a:extLst>
          </p:cNvPr>
          <p:cNvSpPr/>
          <p:nvPr/>
        </p:nvSpPr>
        <p:spPr>
          <a:xfrm>
            <a:off x="6919595" y="1342703"/>
            <a:ext cx="4975860" cy="4102826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261960-915E-4FC1-A4BF-31FDFF65F2CE}"/>
              </a:ext>
            </a:extLst>
          </p:cNvPr>
          <p:cNvSpPr/>
          <p:nvPr/>
        </p:nvSpPr>
        <p:spPr>
          <a:xfrm>
            <a:off x="6746240" y="1521636"/>
            <a:ext cx="4975860" cy="4102826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116B4A-D8FD-444E-BD69-1D7418D5B51B}"/>
              </a:ext>
            </a:extLst>
          </p:cNvPr>
          <p:cNvSpPr/>
          <p:nvPr/>
        </p:nvSpPr>
        <p:spPr>
          <a:xfrm>
            <a:off x="10337490" y="4572561"/>
            <a:ext cx="668663" cy="922729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A792F7-576F-4024-93EA-E84704631894}"/>
              </a:ext>
            </a:extLst>
          </p:cNvPr>
          <p:cNvSpPr/>
          <p:nvPr/>
        </p:nvSpPr>
        <p:spPr>
          <a:xfrm>
            <a:off x="8753216" y="3108001"/>
            <a:ext cx="1405441" cy="414344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DBC26-376A-4749-8327-D3FC545AF813}"/>
              </a:ext>
            </a:extLst>
          </p:cNvPr>
          <p:cNvSpPr/>
          <p:nvPr/>
        </p:nvSpPr>
        <p:spPr>
          <a:xfrm>
            <a:off x="9346565" y="2195879"/>
            <a:ext cx="1731645" cy="530176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417B49-ADC3-4031-A64A-F776D9D65B53}"/>
              </a:ext>
            </a:extLst>
          </p:cNvPr>
          <p:cNvSpPr/>
          <p:nvPr/>
        </p:nvSpPr>
        <p:spPr>
          <a:xfrm>
            <a:off x="10218942" y="3108001"/>
            <a:ext cx="1392417" cy="414344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EFE79A0-95B7-48E9-8C42-9BEF106EE268}"/>
              </a:ext>
            </a:extLst>
          </p:cNvPr>
          <p:cNvSpPr/>
          <p:nvPr/>
        </p:nvSpPr>
        <p:spPr>
          <a:xfrm>
            <a:off x="9407525" y="3825491"/>
            <a:ext cx="668663" cy="913514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161F6EB-A504-4199-81D9-EDAF81C5305A}"/>
              </a:ext>
            </a:extLst>
          </p:cNvPr>
          <p:cNvSpPr/>
          <p:nvPr/>
        </p:nvSpPr>
        <p:spPr>
          <a:xfrm>
            <a:off x="7797789" y="4028861"/>
            <a:ext cx="1228736" cy="501046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0A17132-C472-46D1-92F9-C8F0025ED384}"/>
              </a:ext>
            </a:extLst>
          </p:cNvPr>
          <p:cNvSpPr/>
          <p:nvPr/>
        </p:nvSpPr>
        <p:spPr>
          <a:xfrm>
            <a:off x="7807453" y="4757006"/>
            <a:ext cx="1228736" cy="501046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EC4F2DC-941E-459B-80C7-D444AA7C4D7A}"/>
              </a:ext>
            </a:extLst>
          </p:cNvPr>
          <p:cNvSpPr/>
          <p:nvPr/>
        </p:nvSpPr>
        <p:spPr>
          <a:xfrm rot="16200000">
            <a:off x="6310894" y="4499979"/>
            <a:ext cx="1549491" cy="36514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0DC32CE-9C32-4789-8089-86ABFA8C0E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9817" y="1521636"/>
            <a:ext cx="5153883" cy="398971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638C8CB-0F92-417D-98F8-2706AA7E1CBA}"/>
              </a:ext>
            </a:extLst>
          </p:cNvPr>
          <p:cNvSpPr txBox="1"/>
          <p:nvPr/>
        </p:nvSpPr>
        <p:spPr>
          <a:xfrm>
            <a:off x="8766241" y="3113081"/>
            <a:ext cx="1392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Pre-processing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EB7C1B-16BC-464F-8259-16BEB6244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54" y="998924"/>
            <a:ext cx="5954264" cy="1091125"/>
          </a:xfrm>
        </p:spPr>
        <p:txBody>
          <a:bodyPr/>
          <a:lstStyle/>
          <a:p>
            <a:r>
              <a:rPr lang="en-US" dirty="0"/>
              <a:t>AP and STAs in exploitation phase</a:t>
            </a:r>
          </a:p>
          <a:p>
            <a:pPr marL="58738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CFE4AB-52FA-4CB6-A5F8-26C95E503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Approach: Exploitation Phase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6C4B28-2795-4F5B-83F6-DA64D1BCD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1054" y="6524755"/>
            <a:ext cx="930652" cy="264592"/>
          </a:xfrm>
        </p:spPr>
        <p:txBody>
          <a:bodyPr/>
          <a:lstStyle/>
          <a:p>
            <a:fld id="{24BAC627-DE07-4F05-BE4C-EACADD5ACAB9}" type="slidenum">
              <a:rPr lang="en-US" smtClean="0"/>
              <a:pPr/>
              <a:t>7</a:t>
            </a:fld>
            <a:r>
              <a:rPr lang="en-US" dirty="0"/>
              <a:t>/21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17FA60-9EEF-4099-B555-18D97475A889}"/>
              </a:ext>
            </a:extLst>
          </p:cNvPr>
          <p:cNvSpPr txBox="1"/>
          <p:nvPr/>
        </p:nvSpPr>
        <p:spPr>
          <a:xfrm>
            <a:off x="9427147" y="2272433"/>
            <a:ext cx="1592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Givens’ rotations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62FA8E-3C46-4FB7-996E-943086907A53}"/>
              </a:ext>
            </a:extLst>
          </p:cNvPr>
          <p:cNvSpPr txBox="1"/>
          <p:nvPr/>
        </p:nvSpPr>
        <p:spPr>
          <a:xfrm>
            <a:off x="10254307" y="3128016"/>
            <a:ext cx="1392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Pre-processing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272869-D8E2-4674-B681-9D996D0EAE3B}"/>
              </a:ext>
            </a:extLst>
          </p:cNvPr>
          <p:cNvSpPr txBox="1"/>
          <p:nvPr/>
        </p:nvSpPr>
        <p:spPr>
          <a:xfrm>
            <a:off x="7801599" y="4100936"/>
            <a:ext cx="1392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Quantization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F946DB-1D90-4990-AC0B-F5A7D80EF3B7}"/>
              </a:ext>
            </a:extLst>
          </p:cNvPr>
          <p:cNvSpPr txBox="1"/>
          <p:nvPr/>
        </p:nvSpPr>
        <p:spPr>
          <a:xfrm>
            <a:off x="7835717" y="4862445"/>
            <a:ext cx="1392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Quantization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292EB9-0A0D-420E-ABAF-DAB9E2DF5A58}"/>
              </a:ext>
            </a:extLst>
          </p:cNvPr>
          <p:cNvSpPr txBox="1"/>
          <p:nvPr/>
        </p:nvSpPr>
        <p:spPr>
          <a:xfrm rot="16200000">
            <a:off x="6205180" y="4400253"/>
            <a:ext cx="1698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Frame assembly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4E500F-EF01-4941-9419-E9F292E174D6}"/>
              </a:ext>
            </a:extLst>
          </p:cNvPr>
          <p:cNvSpPr txBox="1"/>
          <p:nvPr/>
        </p:nvSpPr>
        <p:spPr>
          <a:xfrm>
            <a:off x="7584395" y="1746642"/>
            <a:ext cx="253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Complex-valued channel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670C8C-0C72-461E-A8A5-624F31F1B5F1}"/>
              </a:ext>
            </a:extLst>
          </p:cNvPr>
          <p:cNvSpPr txBox="1"/>
          <p:nvPr/>
        </p:nvSpPr>
        <p:spPr>
          <a:xfrm>
            <a:off x="7584395" y="2652992"/>
            <a:ext cx="2017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real-valued angles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CF56594-8B66-49F7-90F0-DDBAF318CF28}"/>
              </a:ext>
            </a:extLst>
          </p:cNvPr>
          <p:cNvSpPr txBox="1"/>
          <p:nvPr/>
        </p:nvSpPr>
        <p:spPr>
          <a:xfrm>
            <a:off x="7039672" y="2967951"/>
            <a:ext cx="1492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Preprocessing overhead</a:t>
            </a:r>
          </a:p>
        </p:txBody>
      </p:sp>
      <p:sp>
        <p:nvSpPr>
          <p:cNvPr id="32" name="Footer Placeholder 3">
            <a:extLst>
              <a:ext uri="{FF2B5EF4-FFF2-40B4-BE49-F238E27FC236}">
                <a16:creationId xmlns:a16="http://schemas.microsoft.com/office/drawing/2014/main" id="{8F9F3AC1-9A38-45B9-B99B-F7335E315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C09763A-9074-4088-9C3A-737F85F8C8D4}"/>
              </a:ext>
            </a:extLst>
          </p:cNvPr>
          <p:cNvSpPr/>
          <p:nvPr/>
        </p:nvSpPr>
        <p:spPr>
          <a:xfrm>
            <a:off x="6402847" y="4408713"/>
            <a:ext cx="319263" cy="330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C3B9487C-BDA6-4E90-9888-8D34FEFEB42F}"/>
              </a:ext>
            </a:extLst>
          </p:cNvPr>
          <p:cNvCxnSpPr>
            <a:cxnSpLocks/>
          </p:cNvCxnSpPr>
          <p:nvPr/>
        </p:nvCxnSpPr>
        <p:spPr>
          <a:xfrm flipH="1">
            <a:off x="6235618" y="4667214"/>
            <a:ext cx="438656" cy="0"/>
          </a:xfrm>
          <a:prstGeom prst="straightConnector1">
            <a:avLst/>
          </a:prstGeom>
          <a:ln w="2540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388305AC-41D9-4D5B-96FD-0F63F65FD9EA}"/>
              </a:ext>
            </a:extLst>
          </p:cNvPr>
          <p:cNvCxnSpPr>
            <a:cxnSpLocks/>
          </p:cNvCxnSpPr>
          <p:nvPr/>
        </p:nvCxnSpPr>
        <p:spPr>
          <a:xfrm flipH="1">
            <a:off x="6342808" y="4499133"/>
            <a:ext cx="331467" cy="0"/>
          </a:xfrm>
          <a:prstGeom prst="straightConnector1">
            <a:avLst/>
          </a:prstGeom>
          <a:ln w="2540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0A898910-F56E-4083-90AA-E987704156BD}"/>
              </a:ext>
            </a:extLst>
          </p:cNvPr>
          <p:cNvCxnSpPr>
            <a:cxnSpLocks/>
          </p:cNvCxnSpPr>
          <p:nvPr/>
        </p:nvCxnSpPr>
        <p:spPr>
          <a:xfrm flipH="1">
            <a:off x="6508541" y="4326447"/>
            <a:ext cx="177661" cy="1926"/>
          </a:xfrm>
          <a:prstGeom prst="straightConnector1">
            <a:avLst/>
          </a:prstGeom>
          <a:ln w="2540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566BFB59-E9BA-4974-9DB6-FCC4B4CD40BC}"/>
              </a:ext>
            </a:extLst>
          </p:cNvPr>
          <p:cNvCxnSpPr>
            <a:cxnSpLocks/>
          </p:cNvCxnSpPr>
          <p:nvPr/>
        </p:nvCxnSpPr>
        <p:spPr>
          <a:xfrm flipH="1">
            <a:off x="5730479" y="4665916"/>
            <a:ext cx="483940" cy="0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27952EBC-E535-4532-ABD3-145C8BEB1B51}"/>
              </a:ext>
            </a:extLst>
          </p:cNvPr>
          <p:cNvCxnSpPr>
            <a:cxnSpLocks/>
          </p:cNvCxnSpPr>
          <p:nvPr/>
        </p:nvCxnSpPr>
        <p:spPr>
          <a:xfrm flipH="1">
            <a:off x="5730479" y="4499133"/>
            <a:ext cx="590620" cy="0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3CD89F95-105E-404D-91C7-0ECF81AC11A4}"/>
              </a:ext>
            </a:extLst>
          </p:cNvPr>
          <p:cNvCxnSpPr>
            <a:cxnSpLocks/>
          </p:cNvCxnSpPr>
          <p:nvPr/>
        </p:nvCxnSpPr>
        <p:spPr>
          <a:xfrm flipH="1">
            <a:off x="5730479" y="4326447"/>
            <a:ext cx="749338" cy="0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05B39C3B-86CD-41DE-A0E1-11C54B28F162}"/>
              </a:ext>
            </a:extLst>
          </p:cNvPr>
          <p:cNvSpPr txBox="1"/>
          <p:nvPr/>
        </p:nvSpPr>
        <p:spPr>
          <a:xfrm>
            <a:off x="2220519" y="3169598"/>
            <a:ext cx="1392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processing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9535541-1698-43C6-BE84-8FB5DCFD8D2C}"/>
              </a:ext>
            </a:extLst>
          </p:cNvPr>
          <p:cNvSpPr txBox="1"/>
          <p:nvPr/>
        </p:nvSpPr>
        <p:spPr>
          <a:xfrm>
            <a:off x="924580" y="3161284"/>
            <a:ext cx="1392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processing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3814976-B43B-496E-ACCE-85F51174ABC0}"/>
              </a:ext>
            </a:extLst>
          </p:cNvPr>
          <p:cNvSpPr txBox="1"/>
          <p:nvPr/>
        </p:nvSpPr>
        <p:spPr>
          <a:xfrm rot="16200000">
            <a:off x="4682133" y="4376018"/>
            <a:ext cx="1698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Frame recovery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20E4956-1B83-418A-946C-BAADD12A4C1A}"/>
              </a:ext>
            </a:extLst>
          </p:cNvPr>
          <p:cNvSpPr txBox="1"/>
          <p:nvPr/>
        </p:nvSpPr>
        <p:spPr>
          <a:xfrm>
            <a:off x="1620788" y="2294934"/>
            <a:ext cx="1592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Beamforming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7F990CA-1F9A-4055-B979-E685224AAEC4}"/>
              </a:ext>
            </a:extLst>
          </p:cNvPr>
          <p:cNvSpPr txBox="1"/>
          <p:nvPr/>
        </p:nvSpPr>
        <p:spPr>
          <a:xfrm>
            <a:off x="3531126" y="4132435"/>
            <a:ext cx="1538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De-quantization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DB39BF03-BB6A-402D-8856-253D291AA6F0}"/>
              </a:ext>
            </a:extLst>
          </p:cNvPr>
          <p:cNvSpPr txBox="1"/>
          <p:nvPr/>
        </p:nvSpPr>
        <p:spPr>
          <a:xfrm>
            <a:off x="3553852" y="4880036"/>
            <a:ext cx="1538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De-quantization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6BAFB0BF-C9AE-45D6-A5A2-A00291829C45}"/>
              </a:ext>
            </a:extLst>
          </p:cNvPr>
          <p:cNvSpPr txBox="1"/>
          <p:nvPr/>
        </p:nvSpPr>
        <p:spPr>
          <a:xfrm>
            <a:off x="8899475" y="5711784"/>
            <a:ext cx="101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STAs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4D60344-3AFC-41D7-A9FD-E9072A16D334}"/>
              </a:ext>
            </a:extLst>
          </p:cNvPr>
          <p:cNvSpPr txBox="1"/>
          <p:nvPr/>
        </p:nvSpPr>
        <p:spPr>
          <a:xfrm>
            <a:off x="2941636" y="5700207"/>
            <a:ext cx="67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410921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7" grpId="0" animBg="1"/>
      <p:bldP spid="107" grpId="1" animBg="1"/>
      <p:bldP spid="108" grpId="0" animBg="1"/>
      <p:bldP spid="108" grpId="1" animBg="1"/>
      <p:bldP spid="25" grpId="0" animBg="1"/>
      <p:bldP spid="25" grpId="1" animBg="1"/>
      <p:bldP spid="22" grpId="0" animBg="1"/>
      <p:bldP spid="22" grpId="1" animBg="1"/>
      <p:bldP spid="21" grpId="0" animBg="1"/>
      <p:bldP spid="21" grpId="1" animBg="1"/>
      <p:bldP spid="24" grpId="0" animBg="1"/>
      <p:bldP spid="24" grpId="1" animBg="1"/>
      <p:bldP spid="26" grpId="0" animBg="1"/>
      <p:bldP spid="26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19" grpId="0"/>
      <p:bldP spid="20" grpId="0"/>
      <p:bldP spid="20" grpId="1"/>
      <p:bldP spid="44" grpId="0"/>
      <p:bldP spid="4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FE4AB-52FA-4CB6-A5F8-26C95E503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and Design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1444B-94BD-422A-B0FF-AD083833A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50000"/>
              </a:lnSpc>
            </a:pPr>
            <a:r>
              <a:rPr lang="en-US" dirty="0"/>
              <a:t>No need to human intervention</a:t>
            </a:r>
          </a:p>
          <a:p>
            <a:pPr>
              <a:lnSpc>
                <a:spcPct val="250000"/>
              </a:lnSpc>
            </a:pPr>
            <a:r>
              <a:rPr lang="en-US" dirty="0"/>
              <a:t>Full responsibility of AP from data collection to exploitation</a:t>
            </a:r>
          </a:p>
          <a:p>
            <a:pPr>
              <a:lnSpc>
                <a:spcPct val="250000"/>
              </a:lnSpc>
            </a:pPr>
            <a:r>
              <a:rPr lang="en-US" dirty="0"/>
              <a:t>Transparency of scheme to stations</a:t>
            </a:r>
          </a:p>
          <a:p>
            <a:pPr>
              <a:lnSpc>
                <a:spcPct val="250000"/>
              </a:lnSpc>
            </a:pPr>
            <a:r>
              <a:rPr lang="en-US" dirty="0"/>
              <a:t>Affordable computational complexity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6C4B28-2795-4F5B-83F6-DA64D1BCD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pPr/>
              <a:t>8</a:t>
            </a:fld>
            <a:r>
              <a:rPr lang="en-US" dirty="0"/>
              <a:t>/21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7569E1EE-331F-456B-BE1F-BD4BBA90B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</p:spTree>
    <p:extLst>
      <p:ext uri="{BB962C8B-B14F-4D97-AF65-F5344CB8AC3E}">
        <p14:creationId xmlns:p14="http://schemas.microsoft.com/office/powerpoint/2010/main" val="77723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FE4AB-52FA-4CB6-A5F8-26C95E503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Collection: Power Spectral Entropy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1444B-94BD-422A-B0FF-AD083833A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challenges</a:t>
            </a:r>
          </a:p>
          <a:p>
            <a:pPr marL="914400">
              <a:buFont typeface="Courier New" panose="02070309020205020404" pitchFamily="49" charset="0"/>
              <a:buChar char="o"/>
            </a:pPr>
            <a:r>
              <a:rPr lang="en-US" sz="2200" dirty="0"/>
              <a:t>How to detect garbage samples.</a:t>
            </a:r>
          </a:p>
          <a:p>
            <a:pPr marL="914400">
              <a:buFont typeface="Courier New" panose="02070309020205020404" pitchFamily="49" charset="0"/>
              <a:buChar char="o"/>
            </a:pPr>
            <a:r>
              <a:rPr lang="en-US" sz="2200" dirty="0"/>
              <a:t>How to prepare a balanced data set.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Power Spectral Entropy (PSE)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6C4B28-2795-4F5B-83F6-DA64D1BCD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pPr/>
              <a:t>9</a:t>
            </a:fld>
            <a:r>
              <a:rPr lang="en-US" dirty="0"/>
              <a:t>/21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58AC0E6-3FAC-4CBE-922F-7E7588E6855F}"/>
                  </a:ext>
                </a:extLst>
              </p:cNvPr>
              <p:cNvSpPr txBox="1"/>
              <p:nvPr/>
            </p:nvSpPr>
            <p:spPr>
              <a:xfrm>
                <a:off x="794580" y="4780091"/>
                <a:ext cx="26610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dirty="0"/>
                  <a:t>Input sequence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58AC0E6-3FAC-4CBE-922F-7E7588E68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80" y="4780091"/>
                <a:ext cx="2661001" cy="369332"/>
              </a:xfrm>
              <a:prstGeom prst="rect">
                <a:avLst/>
              </a:prstGeom>
              <a:blipFill>
                <a:blip r:embed="rId2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8928EE-12A7-41D2-891D-B551E87653BC}"/>
                  </a:ext>
                </a:extLst>
              </p:cNvPr>
              <p:cNvSpPr txBox="1"/>
              <p:nvPr/>
            </p:nvSpPr>
            <p:spPr>
              <a:xfrm>
                <a:off x="4924734" y="4822623"/>
                <a:ext cx="26610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dirty="0"/>
                  <a:t>Spectrum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8928EE-12A7-41D2-891D-B551E87653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4734" y="4822623"/>
                <a:ext cx="2661001" cy="369332"/>
              </a:xfrm>
              <a:prstGeom prst="rect">
                <a:avLst/>
              </a:prstGeom>
              <a:blipFill>
                <a:blip r:embed="rId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87FA262-72CE-48AB-895F-F74C145BA5A9}"/>
                  </a:ext>
                </a:extLst>
              </p:cNvPr>
              <p:cNvSpPr txBox="1"/>
              <p:nvPr/>
            </p:nvSpPr>
            <p:spPr>
              <a:xfrm>
                <a:off x="8598192" y="4780091"/>
                <a:ext cx="29593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dirty="0"/>
                  <a:t>Normalized PSD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87FA262-72CE-48AB-895F-F74C145BA5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192" y="4780091"/>
                <a:ext cx="2959395" cy="369332"/>
              </a:xfrm>
              <a:prstGeom prst="rect">
                <a:avLst/>
              </a:prstGeom>
              <a:blipFill>
                <a:blip r:embed="rId4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321843C-CBEC-493F-AC67-4158D28317F2}"/>
                  </a:ext>
                </a:extLst>
              </p:cNvPr>
              <p:cNvSpPr txBox="1"/>
              <p:nvPr/>
            </p:nvSpPr>
            <p:spPr>
              <a:xfrm>
                <a:off x="794580" y="5427765"/>
                <a:ext cx="4040372" cy="87120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𝑃𝑆𝐸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])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321843C-CBEC-493F-AC67-4158D28317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80" y="5427765"/>
                <a:ext cx="4040372" cy="8712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29FE4F6-0A27-42A0-A3FE-9E72EE4CD7F9}"/>
                  </a:ext>
                </a:extLst>
              </p:cNvPr>
              <p:cNvSpPr txBox="1"/>
              <p:nvPr/>
            </p:nvSpPr>
            <p:spPr>
              <a:xfrm>
                <a:off x="5053538" y="5554786"/>
                <a:ext cx="1784142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𝑃𝑆𝐸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in the </a:t>
                </a:r>
              </a:p>
              <a:p>
                <a:pPr algn="ctr"/>
                <a:r>
                  <a:rPr lang="en-US" dirty="0"/>
                  <a:t>example is 0.913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29FE4F6-0A27-42A0-A3FE-9E72EE4CD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3538" y="5554786"/>
                <a:ext cx="1784142" cy="646331"/>
              </a:xfrm>
              <a:prstGeom prst="rect">
                <a:avLst/>
              </a:prstGeom>
              <a:blipFill>
                <a:blip r:embed="rId6"/>
                <a:stretch>
                  <a:fillRect l="-1365" t="-4717" r="-1706" b="-1415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Graphic 18">
            <a:extLst>
              <a:ext uri="{FF2B5EF4-FFF2-40B4-BE49-F238E27FC236}">
                <a16:creationId xmlns:a16="http://schemas.microsoft.com/office/drawing/2014/main" id="{FB8A4DC1-3754-4E11-B12A-756D1CC45F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140" y="3161718"/>
            <a:ext cx="3667125" cy="169545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732B759C-4965-4BE8-8673-7894E418D5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96051" y="3161718"/>
            <a:ext cx="3638550" cy="1685925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B6683E99-BCFE-4D30-8C41-64BE296278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08387" y="3180985"/>
            <a:ext cx="3648075" cy="1685925"/>
          </a:xfrm>
          <a:prstGeom prst="rect">
            <a:avLst/>
          </a:prstGeom>
        </p:spPr>
      </p:pic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F8AC299E-B949-4AAF-9B05-EABEB4C8C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</p:spTree>
    <p:extLst>
      <p:ext uri="{BB962C8B-B14F-4D97-AF65-F5344CB8AC3E}">
        <p14:creationId xmlns:p14="http://schemas.microsoft.com/office/powerpoint/2010/main" val="15232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9" grpId="0"/>
      <p:bldP spid="10" grpId="0"/>
      <p:bldP spid="11" grpId="0" animBg="1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FE4AB-52FA-4CB6-A5F8-26C95E503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Statistics of CSI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31444B-94BD-422A-B0FF-AD083833A9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1354" y="998924"/>
                <a:ext cx="5130618" cy="5859076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Ψ</m:t>
                    </m:r>
                  </m:oMath>
                </a14:m>
                <a:r>
                  <a:rPr lang="en-US" dirty="0"/>
                  <a:t> angles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31444B-94BD-422A-B0FF-AD083833A9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1354" y="998924"/>
                <a:ext cx="5130618" cy="5859076"/>
              </a:xfrm>
              <a:blipFill>
                <a:blip r:embed="rId2"/>
                <a:stretch>
                  <a:fillRect l="-1306" t="-2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6C4B28-2795-4F5B-83F6-DA64D1BCD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pPr/>
              <a:t>10</a:t>
            </a:fld>
            <a:r>
              <a:rPr lang="en-US" dirty="0"/>
              <a:t>/21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62D8ABA-CA0E-4065-9ACE-6C2066D054D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80030" y="998924"/>
                <a:ext cx="5130618" cy="585907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515938" indent="-457200" algn="l" defTabSz="914400" rtl="0" eaLnBrk="1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800"/>
                  </a:spcAft>
                  <a:buSzPct val="125000"/>
                  <a:buFont typeface="Georgia" panose="02040502050405020303" pitchFamily="18" charset="0"/>
                  <a:buChar char="●"/>
                  <a:tabLst>
                    <a:tab pos="398463" algn="l"/>
                  </a:tabLst>
                  <a:defRPr lang="en-US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973138" indent="-4572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SzPct val="125000"/>
                  <a:buFont typeface="Courier New" panose="02070309020205020404" pitchFamily="49" charset="0"/>
                  <a:buChar char="o"/>
                  <a:defRPr lang="en-US"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73138" indent="4572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SzPct val="125000"/>
                  <a:buFont typeface="Georgia" panose="02040502050405020303" pitchFamily="18" charset="0"/>
                  <a:buChar char="◊"/>
                  <a:tabLst>
                    <a:tab pos="1371600" algn="l"/>
                  </a:tabLst>
                  <a:defRPr lang="en-US" sz="16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430338" indent="339725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SzPct val="120000"/>
                  <a:buFont typeface="Wingdings" panose="05000000000000000000" pitchFamily="2" charset="2"/>
                  <a:buChar char="§"/>
                  <a:tabLst>
                    <a:tab pos="1371600" algn="l"/>
                  </a:tabLst>
                  <a:defRPr lang="en-US"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Font typeface="Arial" panose="020B0604020202020204" pitchFamily="34" charset="0"/>
                  <a:buChar char="•"/>
                  <a:defRPr lang="en-US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angles</a:t>
                </a: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62D8ABA-CA0E-4065-9ACE-6C2066D05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030" y="998924"/>
                <a:ext cx="5130618" cy="5859076"/>
              </a:xfrm>
              <a:prstGeom prst="rect">
                <a:avLst/>
              </a:prstGeom>
              <a:blipFill>
                <a:blip r:embed="rId3"/>
                <a:stretch>
                  <a:fillRect l="-1306" t="-2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FB18680C-443C-4139-A344-671FCD359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252" y="1497639"/>
            <a:ext cx="3644176" cy="15804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BBD455-3549-4474-BDE2-271E20C484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6668" y="3218344"/>
            <a:ext cx="2850268" cy="10517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1F9063-C412-4259-BE3D-D6F92AD5DFDE}"/>
              </a:ext>
            </a:extLst>
          </p:cNvPr>
          <p:cNvSpPr txBox="1"/>
          <p:nvPr/>
        </p:nvSpPr>
        <p:spPr>
          <a:xfrm>
            <a:off x="1351085" y="4242924"/>
            <a:ext cx="368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D7C60A-0D92-4429-96E7-4D96A54BE23B}"/>
              </a:ext>
            </a:extLst>
          </p:cNvPr>
          <p:cNvSpPr txBox="1"/>
          <p:nvPr/>
        </p:nvSpPr>
        <p:spPr>
          <a:xfrm>
            <a:off x="2637625" y="4242924"/>
            <a:ext cx="619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0.15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B9876C-411C-4CE9-9683-FCBCE0AFD90A}"/>
              </a:ext>
            </a:extLst>
          </p:cNvPr>
          <p:cNvSpPr txBox="1"/>
          <p:nvPr/>
        </p:nvSpPr>
        <p:spPr>
          <a:xfrm>
            <a:off x="3948227" y="4210015"/>
            <a:ext cx="500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0.3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626BC2-BB5D-4435-AD30-4FAFB2E45A79}"/>
              </a:ext>
            </a:extLst>
          </p:cNvPr>
          <p:cNvSpPr txBox="1"/>
          <p:nvPr/>
        </p:nvSpPr>
        <p:spPr>
          <a:xfrm>
            <a:off x="1219579" y="4086965"/>
            <a:ext cx="368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DC7C9B-2A07-4DAD-977F-46CBB6F86E20}"/>
              </a:ext>
            </a:extLst>
          </p:cNvPr>
          <p:cNvSpPr txBox="1"/>
          <p:nvPr/>
        </p:nvSpPr>
        <p:spPr>
          <a:xfrm>
            <a:off x="990980" y="3561357"/>
            <a:ext cx="6184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0.03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57E8FC-BF4E-45B9-A80A-4182FEDBCE92}"/>
              </a:ext>
            </a:extLst>
          </p:cNvPr>
          <p:cNvSpPr txBox="1"/>
          <p:nvPr/>
        </p:nvSpPr>
        <p:spPr>
          <a:xfrm>
            <a:off x="999468" y="3079977"/>
            <a:ext cx="6184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0.06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F136DD-0776-4193-93CA-72F4832EEB70}"/>
              </a:ext>
            </a:extLst>
          </p:cNvPr>
          <p:cNvSpPr txBox="1"/>
          <p:nvPr/>
        </p:nvSpPr>
        <p:spPr>
          <a:xfrm rot="16200000">
            <a:off x="530594" y="3545968"/>
            <a:ext cx="871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PDF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C6C7B8-4134-421F-A2BB-D06EFB1292A4}"/>
              </a:ext>
            </a:extLst>
          </p:cNvPr>
          <p:cNvSpPr txBox="1"/>
          <p:nvPr/>
        </p:nvSpPr>
        <p:spPr>
          <a:xfrm>
            <a:off x="2654600" y="4504193"/>
            <a:ext cx="871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PSE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18AE006-7FE3-4D74-A541-68B1B3F818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4053" y="1596010"/>
            <a:ext cx="3570551" cy="154590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0BA0454-2331-40B1-9B22-FB229DF6CE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4338" y="3218344"/>
            <a:ext cx="2756578" cy="105173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5FE910E-2994-4CCE-9A44-660A62F80CFF}"/>
              </a:ext>
            </a:extLst>
          </p:cNvPr>
          <p:cNvSpPr txBox="1"/>
          <p:nvPr/>
        </p:nvSpPr>
        <p:spPr>
          <a:xfrm>
            <a:off x="7924065" y="4217996"/>
            <a:ext cx="368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BC7D8C-E541-420E-9077-8233D626218A}"/>
              </a:ext>
            </a:extLst>
          </p:cNvPr>
          <p:cNvSpPr txBox="1"/>
          <p:nvPr/>
        </p:nvSpPr>
        <p:spPr>
          <a:xfrm>
            <a:off x="9210605" y="4217996"/>
            <a:ext cx="619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0.3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8E367A3-65F1-452C-B0E0-FBE1F4CC1817}"/>
              </a:ext>
            </a:extLst>
          </p:cNvPr>
          <p:cNvSpPr txBox="1"/>
          <p:nvPr/>
        </p:nvSpPr>
        <p:spPr>
          <a:xfrm>
            <a:off x="10521207" y="4185087"/>
            <a:ext cx="500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0.6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4C92D4C-033B-41A9-AA9F-074937CBB746}"/>
              </a:ext>
            </a:extLst>
          </p:cNvPr>
          <p:cNvSpPr txBox="1"/>
          <p:nvPr/>
        </p:nvSpPr>
        <p:spPr>
          <a:xfrm>
            <a:off x="7792559" y="4062037"/>
            <a:ext cx="368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8CDCBC-D0C3-47E2-B3A5-6D904EE5472F}"/>
              </a:ext>
            </a:extLst>
          </p:cNvPr>
          <p:cNvSpPr txBox="1"/>
          <p:nvPr/>
        </p:nvSpPr>
        <p:spPr>
          <a:xfrm>
            <a:off x="7563960" y="3536429"/>
            <a:ext cx="6184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0.01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8A39436-DC0F-4D05-84DC-563ADEE07D13}"/>
              </a:ext>
            </a:extLst>
          </p:cNvPr>
          <p:cNvSpPr txBox="1"/>
          <p:nvPr/>
        </p:nvSpPr>
        <p:spPr>
          <a:xfrm>
            <a:off x="7572448" y="3055049"/>
            <a:ext cx="6184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0.02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15292E6-00D0-4EDE-9072-6D22F7F166AC}"/>
              </a:ext>
            </a:extLst>
          </p:cNvPr>
          <p:cNvSpPr txBox="1"/>
          <p:nvPr/>
        </p:nvSpPr>
        <p:spPr>
          <a:xfrm rot="16200000">
            <a:off x="7103574" y="3521040"/>
            <a:ext cx="871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PDF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134DFD7-A971-40B5-8A12-04E9E4FED2C1}"/>
              </a:ext>
            </a:extLst>
          </p:cNvPr>
          <p:cNvSpPr txBox="1"/>
          <p:nvPr/>
        </p:nvSpPr>
        <p:spPr>
          <a:xfrm>
            <a:off x="9227580" y="4479265"/>
            <a:ext cx="871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1F4821E0-4CCA-431A-BCE2-E2A8707A3B8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5302" y="4881117"/>
                <a:ext cx="6838138" cy="25227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515938" indent="-457200" algn="l" defTabSz="914400" rtl="0" eaLnBrk="1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800"/>
                  </a:spcAft>
                  <a:buSzPct val="125000"/>
                  <a:buFont typeface="Georgia" panose="02040502050405020303" pitchFamily="18" charset="0"/>
                  <a:buChar char="●"/>
                  <a:tabLst>
                    <a:tab pos="398463" algn="l"/>
                  </a:tabLst>
                  <a:defRPr lang="en-US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973138" indent="-4572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SzPct val="125000"/>
                  <a:buFont typeface="Courier New" panose="02070309020205020404" pitchFamily="49" charset="0"/>
                  <a:buChar char="o"/>
                  <a:defRPr lang="en-US"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73138" indent="4572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SzPct val="125000"/>
                  <a:buFont typeface="Georgia" panose="02040502050405020303" pitchFamily="18" charset="0"/>
                  <a:buChar char="◊"/>
                  <a:tabLst>
                    <a:tab pos="1371600" algn="l"/>
                  </a:tabLst>
                  <a:defRPr lang="en-US" sz="16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430338" indent="339725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SzPct val="120000"/>
                  <a:buFont typeface="Wingdings" panose="05000000000000000000" pitchFamily="2" charset="2"/>
                  <a:buChar char="§"/>
                  <a:tabLst>
                    <a:tab pos="1371600" algn="l"/>
                  </a:tabLst>
                  <a:defRPr lang="en-US"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Font typeface="Arial" panose="020B0604020202020204" pitchFamily="34" charset="0"/>
                  <a:buChar char="•"/>
                  <a:defRPr lang="en-US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dirty="0" smtClean="0">
                        <a:latin typeface="Cambria Math" panose="02040503050406030204" pitchFamily="18" charset="0"/>
                      </a:rPr>
                      <m:t>Ψ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en-US" dirty="0"/>
                  <a:t> angles are different in nature</a:t>
                </a:r>
              </a:p>
            </p:txBody>
          </p:sp>
        </mc:Choice>
        <mc:Fallback xmlns="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1F4821E0-4CCA-431A-BCE2-E2A8707A3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302" y="4881117"/>
                <a:ext cx="6838138" cy="2522751"/>
              </a:xfrm>
              <a:prstGeom prst="rect">
                <a:avLst/>
              </a:prstGeom>
              <a:blipFill>
                <a:blip r:embed="rId8"/>
                <a:stretch>
                  <a:fillRect l="-980" t="-33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ontent Placeholder 2">
                <a:extLst>
                  <a:ext uri="{FF2B5EF4-FFF2-40B4-BE49-F238E27FC236}">
                    <a16:creationId xmlns:a16="http://schemas.microsoft.com/office/drawing/2014/main" id="{CBDB74F8-4494-44C0-9261-AE98E15DDE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8473" y="5512097"/>
                <a:ext cx="6838138" cy="25227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515938" indent="-457200" algn="l" defTabSz="914400" rtl="0" eaLnBrk="1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800"/>
                  </a:spcAft>
                  <a:buSzPct val="125000"/>
                  <a:buFont typeface="Georgia" panose="02040502050405020303" pitchFamily="18" charset="0"/>
                  <a:buChar char="●"/>
                  <a:tabLst>
                    <a:tab pos="398463" algn="l"/>
                  </a:tabLst>
                  <a:defRPr lang="en-US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973138" indent="-4572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SzPct val="125000"/>
                  <a:buFont typeface="Courier New" panose="02070309020205020404" pitchFamily="49" charset="0"/>
                  <a:buChar char="o"/>
                  <a:defRPr lang="en-US"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73138" indent="4572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SzPct val="125000"/>
                  <a:buFont typeface="Georgia" panose="02040502050405020303" pitchFamily="18" charset="0"/>
                  <a:buChar char="◊"/>
                  <a:tabLst>
                    <a:tab pos="1371600" algn="l"/>
                  </a:tabLst>
                  <a:defRPr lang="en-US" sz="16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430338" indent="339725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SzPct val="120000"/>
                  <a:buFont typeface="Wingdings" panose="05000000000000000000" pitchFamily="2" charset="2"/>
                  <a:buChar char="§"/>
                  <a:tabLst>
                    <a:tab pos="1371600" algn="l"/>
                  </a:tabLst>
                  <a:defRPr lang="en-US"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Font typeface="Arial" panose="020B0604020202020204" pitchFamily="34" charset="0"/>
                  <a:buChar char="•"/>
                  <a:defRPr lang="en-US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dirty="0" smtClean="0">
                        <a:latin typeface="Cambria Math" panose="02040503050406030204" pitchFamily="18" charset="0"/>
                      </a:rPr>
                      <m:t>Ψ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angles are more compressible</a:t>
                </a:r>
              </a:p>
            </p:txBody>
          </p:sp>
        </mc:Choice>
        <mc:Fallback xmlns="">
          <p:sp>
            <p:nvSpPr>
              <p:cNvPr id="38" name="Content Placeholder 2">
                <a:extLst>
                  <a:ext uri="{FF2B5EF4-FFF2-40B4-BE49-F238E27FC236}">
                    <a16:creationId xmlns:a16="http://schemas.microsoft.com/office/drawing/2014/main" id="{CBDB74F8-4494-44C0-9261-AE98E15DDE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73" y="5512097"/>
                <a:ext cx="6838138" cy="2522751"/>
              </a:xfrm>
              <a:prstGeom prst="rect">
                <a:avLst/>
              </a:prstGeom>
              <a:blipFill>
                <a:blip r:embed="rId9"/>
                <a:stretch>
                  <a:fillRect l="-981" t="-33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Footer Placeholder 3">
            <a:extLst>
              <a:ext uri="{FF2B5EF4-FFF2-40B4-BE49-F238E27FC236}">
                <a16:creationId xmlns:a16="http://schemas.microsoft.com/office/drawing/2014/main" id="{BE6979F2-6DAC-482C-A11C-2B44EF256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</p:spTree>
    <p:extLst>
      <p:ext uri="{BB962C8B-B14F-4D97-AF65-F5344CB8AC3E}">
        <p14:creationId xmlns:p14="http://schemas.microsoft.com/office/powerpoint/2010/main" val="284668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FE4AB-52FA-4CB6-A5F8-26C95E503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Training: Clearing Dataset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1444B-94BD-422A-B0FF-AD083833A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Garbage samples</a:t>
            </a:r>
          </a:p>
          <a:p>
            <a:pPr marL="914400">
              <a:buFont typeface="Courier New" panose="02070309020205020404" pitchFamily="49" charset="0"/>
              <a:buChar char="o"/>
            </a:pPr>
            <a:r>
              <a:rPr lang="en-US" sz="2200" dirty="0"/>
              <a:t>Failure in synchronization</a:t>
            </a:r>
          </a:p>
          <a:p>
            <a:pPr marL="914400">
              <a:buFont typeface="Courier New" panose="02070309020205020404" pitchFamily="49" charset="0"/>
              <a:buChar char="o"/>
            </a:pPr>
            <a:r>
              <a:rPr lang="en-US" sz="2200" dirty="0"/>
              <a:t>Data corruption</a:t>
            </a:r>
          </a:p>
          <a:p>
            <a:pPr marL="914400">
              <a:buFont typeface="Courier New" panose="02070309020205020404" pitchFamily="49" charset="0"/>
              <a:buChar char="o"/>
            </a:pPr>
            <a:endParaRPr lang="en-US" sz="1050" dirty="0"/>
          </a:p>
          <a:p>
            <a:r>
              <a:rPr lang="en-US" dirty="0"/>
              <a:t>Common properties</a:t>
            </a:r>
          </a:p>
          <a:p>
            <a:pPr marL="914400">
              <a:buFont typeface="Courier New" panose="02070309020205020404" pitchFamily="49" charset="0"/>
              <a:buChar char="o"/>
            </a:pPr>
            <a:r>
              <a:rPr lang="en-US" dirty="0"/>
              <a:t>Noise-like behavior</a:t>
            </a:r>
          </a:p>
          <a:p>
            <a:pPr marL="914400">
              <a:buFont typeface="Courier New" panose="02070309020205020404" pitchFamily="49" charset="0"/>
              <a:buChar char="o"/>
            </a:pPr>
            <a:r>
              <a:rPr lang="en-US" dirty="0"/>
              <a:t>High PSE</a:t>
            </a:r>
          </a:p>
          <a:p>
            <a:pPr marL="914400">
              <a:buFont typeface="Courier New" panose="02070309020205020404" pitchFamily="49" charset="0"/>
              <a:buChar char="o"/>
            </a:pPr>
            <a:endParaRPr lang="en-US" sz="800" dirty="0"/>
          </a:p>
          <a:p>
            <a:r>
              <a:rPr lang="en-US" dirty="0"/>
              <a:t>Detection</a:t>
            </a:r>
          </a:p>
          <a:p>
            <a:pPr marL="914400">
              <a:buFont typeface="Courier New" panose="02070309020205020404" pitchFamily="49" charset="0"/>
              <a:buChar char="o"/>
            </a:pPr>
            <a:r>
              <a:rPr lang="en-US" dirty="0"/>
              <a:t>Blockage by PSE thresholds</a:t>
            </a:r>
            <a:endParaRPr lang="en-US" sz="800" dirty="0"/>
          </a:p>
          <a:p>
            <a:pPr lv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6C4B28-2795-4F5B-83F6-DA64D1BCD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pPr/>
              <a:t>11</a:t>
            </a:fld>
            <a:r>
              <a:rPr lang="en-US" dirty="0"/>
              <a:t>/21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7CBD21-95DE-4765-A064-847E39BAB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8876" y="4056621"/>
            <a:ext cx="4700190" cy="17913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1367B5-1664-498C-A58D-D6ABE0D546DE}"/>
                  </a:ext>
                </a:extLst>
              </p:cNvPr>
              <p:cNvSpPr txBox="1"/>
              <p:nvPr/>
            </p:nvSpPr>
            <p:spPr>
              <a:xfrm>
                <a:off x="7441516" y="5952878"/>
                <a:ext cx="470018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A garbage sample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en-US" sz="2000" dirty="0"/>
                  <a:t> angles.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1367B5-1664-498C-A58D-D6ABE0D546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516" y="5952878"/>
                <a:ext cx="4700189" cy="400110"/>
              </a:xfrm>
              <a:prstGeom prst="rect">
                <a:avLst/>
              </a:prstGeom>
              <a:blipFill>
                <a:blip r:embed="rId3"/>
                <a:stretch>
                  <a:fillRect l="-1427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5D989006-5340-48EB-B064-97091AE43F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293"/>
          <a:stretch/>
        </p:blipFill>
        <p:spPr>
          <a:xfrm>
            <a:off x="6408876" y="1159077"/>
            <a:ext cx="4802178" cy="17913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B0E9E81-AE21-49C8-B12C-011331F5C33F}"/>
                  </a:ext>
                </a:extLst>
              </p:cNvPr>
              <p:cNvSpPr txBox="1"/>
              <p:nvPr/>
            </p:nvSpPr>
            <p:spPr>
              <a:xfrm>
                <a:off x="7325986" y="3042424"/>
                <a:ext cx="470018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A garbage sample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Ψ</m:t>
                    </m:r>
                  </m:oMath>
                </a14:m>
                <a:r>
                  <a:rPr lang="en-US" sz="2000" dirty="0"/>
                  <a:t> angles.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B0E9E81-AE21-49C8-B12C-011331F5C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5986" y="3042424"/>
                <a:ext cx="4700189" cy="400110"/>
              </a:xfrm>
              <a:prstGeom prst="rect">
                <a:avLst/>
              </a:prstGeom>
              <a:blipFill>
                <a:blip r:embed="rId5"/>
                <a:stretch>
                  <a:fillRect l="-1427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50470646-25AF-4AFF-82C0-34EB18D3C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</p:spTree>
    <p:extLst>
      <p:ext uri="{BB962C8B-B14F-4D97-AF65-F5344CB8AC3E}">
        <p14:creationId xmlns:p14="http://schemas.microsoft.com/office/powerpoint/2010/main" val="172851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FE4AB-52FA-4CB6-A5F8-26C95E503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Training: Balancing Dataset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1444B-94BD-422A-B0FF-AD083833A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Static stations</a:t>
            </a:r>
          </a:p>
          <a:p>
            <a:pPr marL="914400">
              <a:buFont typeface="Courier New" panose="02070309020205020404" pitchFamily="49" charset="0"/>
              <a:buChar char="o"/>
            </a:pPr>
            <a:r>
              <a:rPr lang="en-US" sz="2200" dirty="0"/>
              <a:t>Static stations over-represent themselves</a:t>
            </a:r>
          </a:p>
          <a:p>
            <a:pPr marL="914400">
              <a:buFont typeface="Courier New" panose="02070309020205020404" pitchFamily="49" charset="0"/>
              <a:buChar char="o"/>
            </a:pPr>
            <a:r>
              <a:rPr lang="en-US" sz="2200" dirty="0"/>
              <a:t>Correlated CSI</a:t>
            </a:r>
          </a:p>
          <a:p>
            <a:pPr marL="914400">
              <a:buFont typeface="Courier New" panose="02070309020205020404" pitchFamily="49" charset="0"/>
              <a:buChar char="o"/>
            </a:pPr>
            <a:endParaRPr lang="en-US" sz="600" dirty="0"/>
          </a:p>
          <a:p>
            <a:pPr lvl="0"/>
            <a:r>
              <a:rPr lang="en-US" dirty="0">
                <a:solidFill>
                  <a:prstClr val="black"/>
                </a:solidFill>
              </a:rPr>
              <a:t>Balancing dataset</a:t>
            </a:r>
          </a:p>
          <a:p>
            <a:pPr marL="914400">
              <a:buFont typeface="Courier New" panose="02070309020205020404" pitchFamily="49" charset="0"/>
              <a:buChar char="o"/>
            </a:pPr>
            <a:r>
              <a:rPr lang="en-US" sz="2200" dirty="0"/>
              <a:t>PSE range will be divided into bins</a:t>
            </a:r>
          </a:p>
          <a:p>
            <a:pPr marL="914400" lvl="0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prstClr val="black"/>
                </a:solidFill>
              </a:rPr>
              <a:t>Prevent over-population of a bin</a:t>
            </a:r>
          </a:p>
          <a:p>
            <a:pPr marL="914400">
              <a:buFont typeface="Courier New" panose="02070309020205020404" pitchFamily="49" charset="0"/>
              <a:buChar char="o"/>
            </a:pPr>
            <a:endParaRPr lang="en-US" sz="600" dirty="0"/>
          </a:p>
          <a:p>
            <a:pPr lvl="0"/>
            <a:r>
              <a:rPr lang="en-US" dirty="0">
                <a:solidFill>
                  <a:prstClr val="black"/>
                </a:solidFill>
              </a:rPr>
              <a:t>Preprocessing</a:t>
            </a:r>
          </a:p>
          <a:p>
            <a:pPr marL="914400">
              <a:buFont typeface="Courier New" panose="02070309020205020404" pitchFamily="49" charset="0"/>
              <a:buChar char="o"/>
            </a:pPr>
            <a:r>
              <a:rPr lang="en-US" dirty="0"/>
              <a:t>Zero-mean samples</a:t>
            </a:r>
          </a:p>
          <a:p>
            <a:pPr marL="914400" lvl="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prstClr val="black"/>
                </a:solidFill>
              </a:rPr>
              <a:t>Uniform variance</a:t>
            </a:r>
          </a:p>
          <a:p>
            <a:pPr lv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6C4B28-2795-4F5B-83F6-DA64D1BCD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pPr/>
              <a:t>12</a:t>
            </a:fld>
            <a:r>
              <a:rPr lang="en-US" dirty="0"/>
              <a:t>/21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7211F3-ECB4-4DB5-B521-E5F7C0D1C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3051" y="3429000"/>
            <a:ext cx="2186940" cy="9448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436B709-DD16-46FC-884D-BC6E58558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2611" y="2128996"/>
            <a:ext cx="1607820" cy="1066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3B75DBB-48CD-43D3-A7C4-6F75DC0C7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9597" y="3288030"/>
            <a:ext cx="723900" cy="9677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BF0635B-246B-44A8-BD9E-7F5B13B2C2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7381" y="4665927"/>
            <a:ext cx="1478280" cy="8534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868A934-8206-4E60-88F0-2E8C9637B4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69558" y="3406140"/>
            <a:ext cx="731520" cy="731520"/>
          </a:xfrm>
          <a:prstGeom prst="rect">
            <a:avLst/>
          </a:prstGeom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EFAF3F3C-C6A7-44AC-9D40-FD7F4A9AE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</p:spTree>
    <p:extLst>
      <p:ext uri="{BB962C8B-B14F-4D97-AF65-F5344CB8AC3E}">
        <p14:creationId xmlns:p14="http://schemas.microsoft.com/office/powerpoint/2010/main" val="49485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4D494-7FD3-4327-A1FA-4C138E0A8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Real-Time Exploitation: CSI Compression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7FA87AB-1A41-4FDF-804D-E49D1B3F15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5248" y="3775945"/>
            <a:ext cx="3759052" cy="233451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94B71-2FEF-4E4C-8947-7778AA882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pPr/>
              <a:t>13</a:t>
            </a:fld>
            <a:r>
              <a:rPr lang="en-US" dirty="0"/>
              <a:t>/21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77397B-B1A2-4D1B-BB01-82434157A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456" y="3822585"/>
            <a:ext cx="4023266" cy="21316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2747B9-A376-4E35-BC8E-C3439D1BB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2129" y="1546766"/>
            <a:ext cx="3759052" cy="20202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658E3F-0BE6-4DDE-B5D2-BB98855208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8051" y="1603408"/>
            <a:ext cx="3596541" cy="20202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54B60D9-3F33-464C-B14C-E5CFF64D67C3}"/>
              </a:ext>
            </a:extLst>
          </p:cNvPr>
          <p:cNvSpPr txBox="1"/>
          <p:nvPr/>
        </p:nvSpPr>
        <p:spPr>
          <a:xfrm>
            <a:off x="1203473" y="6011568"/>
            <a:ext cx="3108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7300 samples until readiness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EAF81A-C2E8-4EAA-93CA-C52E8A52A513}"/>
              </a:ext>
            </a:extLst>
          </p:cNvPr>
          <p:cNvSpPr txBox="1"/>
          <p:nvPr/>
        </p:nvSpPr>
        <p:spPr>
          <a:xfrm>
            <a:off x="8095132" y="6011568"/>
            <a:ext cx="3108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13100 samples until readiness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BCE28C9-B6F7-47B7-9426-2FBA3F3F1901}"/>
              </a:ext>
            </a:extLst>
          </p:cNvPr>
          <p:cNvSpPr/>
          <p:nvPr/>
        </p:nvSpPr>
        <p:spPr>
          <a:xfrm>
            <a:off x="3657600" y="2665323"/>
            <a:ext cx="525780" cy="6807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9131FDC-EF22-4792-B9B4-424E59D4A7B6}"/>
              </a:ext>
            </a:extLst>
          </p:cNvPr>
          <p:cNvSpPr/>
          <p:nvPr/>
        </p:nvSpPr>
        <p:spPr>
          <a:xfrm>
            <a:off x="9123680" y="1973074"/>
            <a:ext cx="525780" cy="14559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14">
                <a:extLst>
                  <a:ext uri="{FF2B5EF4-FFF2-40B4-BE49-F238E27FC236}">
                    <a16:creationId xmlns:a16="http://schemas.microsoft.com/office/drawing/2014/main" id="{489AECE5-2B7D-437A-AD15-50E5FCD317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4960" y="1046946"/>
                <a:ext cx="5413390" cy="68072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515938" indent="-457200" algn="l" defTabSz="914400" rtl="0" eaLnBrk="1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800"/>
                  </a:spcAft>
                  <a:buSzPct val="125000"/>
                  <a:buFont typeface="Georgia" panose="02040502050405020303" pitchFamily="18" charset="0"/>
                  <a:buChar char="●"/>
                  <a:tabLst>
                    <a:tab pos="398463" algn="l"/>
                  </a:tabLst>
                  <a:defRPr lang="en-US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973138" indent="-4572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SzPct val="125000"/>
                  <a:buFont typeface="Courier New" panose="02070309020205020404" pitchFamily="49" charset="0"/>
                  <a:buChar char="o"/>
                  <a:defRPr lang="en-US"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73138" indent="4572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SzPct val="125000"/>
                  <a:buFont typeface="Georgia" panose="02040502050405020303" pitchFamily="18" charset="0"/>
                  <a:buChar char="◊"/>
                  <a:tabLst>
                    <a:tab pos="1371600" algn="l"/>
                  </a:tabLst>
                  <a:defRPr lang="en-US" sz="16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430338" indent="339725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SzPct val="120000"/>
                  <a:buFont typeface="Wingdings" panose="05000000000000000000" pitchFamily="2" charset="2"/>
                  <a:buChar char="§"/>
                  <a:tabLst>
                    <a:tab pos="1371600" algn="l"/>
                  </a:tabLst>
                  <a:defRPr lang="en-US"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Font typeface="Arial" panose="020B0604020202020204" pitchFamily="34" charset="0"/>
                  <a:buChar char="•"/>
                  <a:defRPr lang="en-US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200" dirty="0"/>
                  <a:t>DNN-AE for compressing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latin typeface="Cambria Math" panose="02040503050406030204" pitchFamily="18" charset="0"/>
                      </a:rPr>
                      <m:t>Ψ</m:t>
                    </m:r>
                  </m:oMath>
                </a14:m>
                <a:r>
                  <a:rPr lang="en-US" sz="2200" dirty="0">
                    <a:solidFill>
                      <a:prstClr val="black"/>
                    </a:solidFill>
                  </a:rPr>
                  <a:t> angles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7" name="Content Placeholder 14">
                <a:extLst>
                  <a:ext uri="{FF2B5EF4-FFF2-40B4-BE49-F238E27FC236}">
                    <a16:creationId xmlns:a16="http://schemas.microsoft.com/office/drawing/2014/main" id="{489AECE5-2B7D-437A-AD15-50E5FCD317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60" y="1046946"/>
                <a:ext cx="5413390" cy="680721"/>
              </a:xfrm>
              <a:prstGeom prst="rect">
                <a:avLst/>
              </a:prstGeom>
              <a:blipFill>
                <a:blip r:embed="rId6"/>
                <a:stretch>
                  <a:fillRect l="-901" t="-14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14">
                <a:extLst>
                  <a:ext uri="{FF2B5EF4-FFF2-40B4-BE49-F238E27FC236}">
                    <a16:creationId xmlns:a16="http://schemas.microsoft.com/office/drawing/2014/main" id="{D9933D59-3463-4336-A96A-EECF9C1216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42765" y="1108539"/>
                <a:ext cx="5413390" cy="68072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515938" indent="-457200" algn="l" defTabSz="914400" rtl="0" eaLnBrk="1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800"/>
                  </a:spcAft>
                  <a:buSzPct val="125000"/>
                  <a:buFont typeface="Georgia" panose="02040502050405020303" pitchFamily="18" charset="0"/>
                  <a:buChar char="●"/>
                  <a:tabLst>
                    <a:tab pos="398463" algn="l"/>
                  </a:tabLst>
                  <a:defRPr lang="en-US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973138" indent="-4572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SzPct val="125000"/>
                  <a:buFont typeface="Courier New" panose="02070309020205020404" pitchFamily="49" charset="0"/>
                  <a:buChar char="o"/>
                  <a:defRPr lang="en-US"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73138" indent="4572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SzPct val="125000"/>
                  <a:buFont typeface="Georgia" panose="02040502050405020303" pitchFamily="18" charset="0"/>
                  <a:buChar char="◊"/>
                  <a:tabLst>
                    <a:tab pos="1371600" algn="l"/>
                  </a:tabLst>
                  <a:defRPr lang="en-US" sz="16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430338" indent="339725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SzPct val="120000"/>
                  <a:buFont typeface="Wingdings" panose="05000000000000000000" pitchFamily="2" charset="2"/>
                  <a:buChar char="§"/>
                  <a:tabLst>
                    <a:tab pos="1371600" algn="l"/>
                  </a:tabLst>
                  <a:defRPr lang="en-US"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Font typeface="Arial" panose="020B0604020202020204" pitchFamily="34" charset="0"/>
                  <a:buChar char="•"/>
                  <a:defRPr lang="en-US"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200" dirty="0"/>
                  <a:t>DNN-AE for compressing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latin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en-US" sz="2200" dirty="0">
                    <a:solidFill>
                      <a:prstClr val="black"/>
                    </a:solidFill>
                  </a:rPr>
                  <a:t> angles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8" name="Content Placeholder 14">
                <a:extLst>
                  <a:ext uri="{FF2B5EF4-FFF2-40B4-BE49-F238E27FC236}">
                    <a16:creationId xmlns:a16="http://schemas.microsoft.com/office/drawing/2014/main" id="{D9933D59-3463-4336-A96A-EECF9C1216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2765" y="1108539"/>
                <a:ext cx="5413390" cy="680721"/>
              </a:xfrm>
              <a:prstGeom prst="rect">
                <a:avLst/>
              </a:prstGeom>
              <a:blipFill>
                <a:blip r:embed="rId7"/>
                <a:stretch>
                  <a:fillRect l="-901" t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A96685DF-EB76-4EB2-8BF4-393B031C3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</p:spTree>
    <p:extLst>
      <p:ext uri="{BB962C8B-B14F-4D97-AF65-F5344CB8AC3E}">
        <p14:creationId xmlns:p14="http://schemas.microsoft.com/office/powerpoint/2010/main" val="344522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3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 Testbed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14/21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7127588" y="666663"/>
            <a:ext cx="5040139" cy="5723169"/>
          </a:xfrm>
        </p:spPr>
        <p:txBody>
          <a:bodyPr anchor="ctr">
            <a:noAutofit/>
          </a:bodyPr>
          <a:lstStyle/>
          <a:p>
            <a:r>
              <a:rPr lang="en-US" sz="2000" b="1" dirty="0"/>
              <a:t>Specifications</a:t>
            </a:r>
            <a:endParaRPr lang="en-US" sz="2000" dirty="0"/>
          </a:p>
          <a:p>
            <a:pPr lvl="1"/>
            <a:r>
              <a:rPr lang="en-US" sz="2000" dirty="0"/>
              <a:t>Sampling rate: 20 </a:t>
            </a:r>
            <a:r>
              <a:rPr lang="en-US" sz="2000" dirty="0" err="1"/>
              <a:t>MSps</a:t>
            </a:r>
            <a:endParaRPr lang="en-US" sz="2000" dirty="0"/>
          </a:p>
          <a:p>
            <a:pPr lvl="1"/>
            <a:r>
              <a:rPr lang="en-US" sz="2000" dirty="0"/>
              <a:t>Carrier freq.: 2.4 GHz</a:t>
            </a:r>
          </a:p>
          <a:p>
            <a:r>
              <a:rPr lang="en-US" sz="2000" b="1" dirty="0"/>
              <a:t>Equipment</a:t>
            </a:r>
            <a:endParaRPr lang="en-US" sz="2000" dirty="0"/>
          </a:p>
          <a:p>
            <a:pPr lvl="1"/>
            <a:r>
              <a:rPr lang="en-US" sz="2000" dirty="0"/>
              <a:t>USRP N210</a:t>
            </a:r>
          </a:p>
          <a:p>
            <a:pPr lvl="1"/>
            <a:r>
              <a:rPr lang="en-US" sz="2000" dirty="0" err="1"/>
              <a:t>OctoClock</a:t>
            </a:r>
            <a:r>
              <a:rPr lang="en-US" sz="2000" dirty="0"/>
              <a:t>-G CDA-2990</a:t>
            </a:r>
          </a:p>
          <a:p>
            <a:pPr lvl="1"/>
            <a:r>
              <a:rPr lang="en-US" sz="2000" dirty="0"/>
              <a:t>10GbE-switch</a:t>
            </a:r>
          </a:p>
          <a:p>
            <a:pPr lvl="1"/>
            <a:r>
              <a:rPr lang="en-US" dirty="0"/>
              <a:t>PCs and laptops</a:t>
            </a:r>
            <a:r>
              <a:rPr lang="en-US" sz="2000" dirty="0"/>
              <a:t> </a:t>
            </a:r>
          </a:p>
          <a:p>
            <a:r>
              <a:rPr lang="en-US" sz="2000" b="1" dirty="0"/>
              <a:t>Metrics</a:t>
            </a:r>
          </a:p>
          <a:p>
            <a:pPr lvl="1"/>
            <a:r>
              <a:rPr lang="en-US" sz="2000" dirty="0"/>
              <a:t>EVM</a:t>
            </a:r>
          </a:p>
          <a:p>
            <a:pPr lvl="1"/>
            <a:r>
              <a:rPr lang="en-US" dirty="0"/>
              <a:t>Gross throughput</a:t>
            </a:r>
            <a:endParaRPr lang="en-US" sz="2000" dirty="0"/>
          </a:p>
          <a:p>
            <a:pPr lvl="1"/>
            <a:r>
              <a:rPr lang="en-US" sz="2000" dirty="0"/>
              <a:t>Net throughput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0FFFD4-E16F-4768-874E-AA84CB7B92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680"/>
          <a:stretch/>
        </p:blipFill>
        <p:spPr>
          <a:xfrm>
            <a:off x="281353" y="3541853"/>
            <a:ext cx="6626924" cy="284797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DD3D55C-07A7-4449-B002-5D7D65CC2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3729" y="1257551"/>
            <a:ext cx="3257173" cy="217144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941DF11-DFAE-42A5-A9C5-4D5A9E699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86" y="1257552"/>
            <a:ext cx="3257173" cy="21714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23C062-ACAB-4FB2-B91E-A867466AAA53}"/>
              </a:ext>
            </a:extLst>
          </p:cNvPr>
          <p:cNvSpPr txBox="1"/>
          <p:nvPr/>
        </p:nvSpPr>
        <p:spPr>
          <a:xfrm>
            <a:off x="584791" y="3870251"/>
            <a:ext cx="90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374C17-4B14-4FF9-8EE7-4926171D00AD}"/>
              </a:ext>
            </a:extLst>
          </p:cNvPr>
          <p:cNvSpPr txBox="1"/>
          <p:nvPr/>
        </p:nvSpPr>
        <p:spPr>
          <a:xfrm>
            <a:off x="584790" y="4198649"/>
            <a:ext cx="90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63852462-451A-479A-AC5A-721E9F223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</p:spTree>
    <p:extLst>
      <p:ext uri="{BB962C8B-B14F-4D97-AF65-F5344CB8AC3E}">
        <p14:creationId xmlns:p14="http://schemas.microsoft.com/office/powerpoint/2010/main" val="2810168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4D494-7FD3-4327-A1FA-4C138E0A8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 Performance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5C3AF2-188C-4F5E-8E79-92832C3CB5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802.11 protocols </a:t>
                </a:r>
                <a:endParaRPr lang="en-US" dirty="0"/>
              </a:p>
              <a:p>
                <a:pPr lvl="1"/>
                <a:r>
                  <a:rPr lang="en-US" sz="2200" dirty="0"/>
                  <a:t>802.11-TiGj for feedback type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200" dirty="0"/>
                  <a:t>-tone grouping</a:t>
                </a:r>
              </a:p>
              <a:p>
                <a:r>
                  <a:rPr lang="en-US" b="1" dirty="0"/>
                  <a:t>Baselines</a:t>
                </a:r>
                <a:endParaRPr lang="en-US" dirty="0"/>
              </a:p>
              <a:p>
                <a:pPr lvl="1"/>
                <a:r>
                  <a:rPr lang="en-US" sz="2200" dirty="0"/>
                  <a:t>802.11-T1G1 for accuracy and </a:t>
                </a:r>
                <a:r>
                  <a:rPr lang="en-US" sz="2200" dirty="0">
                    <a:solidFill>
                      <a:prstClr val="black"/>
                    </a:solidFill>
                  </a:rPr>
                  <a:t>802.11-T0G4 for compression</a:t>
                </a:r>
                <a:r>
                  <a:rPr lang="en-US" sz="22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5C3AF2-188C-4F5E-8E79-92832C3CB5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77" t="-2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94B71-2FEF-4E4C-8947-7778AA882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pPr/>
              <a:t>15</a:t>
            </a:fld>
            <a:r>
              <a:rPr lang="en-US" dirty="0"/>
              <a:t>/21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AED9B6-5D44-4897-9C3D-501AB8CCCA79}"/>
              </a:ext>
            </a:extLst>
          </p:cNvPr>
          <p:cNvSpPr txBox="1"/>
          <p:nvPr/>
        </p:nvSpPr>
        <p:spPr>
          <a:xfrm>
            <a:off x="7772400" y="5548441"/>
            <a:ext cx="3583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103AEE"/>
                </a:solidFill>
              </a:rPr>
              <a:t>Lower overhead than all 802.11 protocols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16918F-8CCE-4678-B596-A5285D196135}"/>
              </a:ext>
            </a:extLst>
          </p:cNvPr>
          <p:cNvSpPr txBox="1"/>
          <p:nvPr/>
        </p:nvSpPr>
        <p:spPr>
          <a:xfrm>
            <a:off x="941134" y="5548441"/>
            <a:ext cx="3745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103AEE"/>
                </a:solidFill>
              </a:rPr>
              <a:t>More accurate than any 802.11 compression protocols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3CCE46B-3277-4A6D-AFA5-A88AC8EEF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794" y="3157869"/>
            <a:ext cx="4121192" cy="23126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A644242-298C-4CF4-9882-263C7D0612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8614" y="3138662"/>
            <a:ext cx="4354585" cy="2263756"/>
          </a:xfrm>
          <a:prstGeom prst="rect">
            <a:avLst/>
          </a:prstGeom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CD84DFA5-4FDE-4AE8-B703-4C7D166A7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</p:spTree>
    <p:extLst>
      <p:ext uri="{BB962C8B-B14F-4D97-AF65-F5344CB8AC3E}">
        <p14:creationId xmlns:p14="http://schemas.microsoft.com/office/powerpoint/2010/main" val="296509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4D494-7FD3-4327-A1FA-4C138E0A8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Case Study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2F65DA1-1E92-4566-AA59-65C4DFDA1A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8298"/>
          <a:stretch/>
        </p:blipFill>
        <p:spPr>
          <a:xfrm>
            <a:off x="6732550" y="998538"/>
            <a:ext cx="5459450" cy="243046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94B71-2FEF-4E4C-8947-7778AA882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pPr/>
              <a:t>16</a:t>
            </a:fld>
            <a:r>
              <a:rPr lang="en-US" dirty="0"/>
              <a:t>/21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3CCAC5-F154-4E92-8E10-F5B1BD0CC60F}"/>
              </a:ext>
            </a:extLst>
          </p:cNvPr>
          <p:cNvSpPr txBox="1"/>
          <p:nvPr/>
        </p:nvSpPr>
        <p:spPr>
          <a:xfrm>
            <a:off x="7083704" y="1021688"/>
            <a:ext cx="55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CAC414-B8A7-449A-8BA2-94B258DBA717}"/>
              </a:ext>
            </a:extLst>
          </p:cNvPr>
          <p:cNvSpPr txBox="1"/>
          <p:nvPr/>
        </p:nvSpPr>
        <p:spPr>
          <a:xfrm>
            <a:off x="7058625" y="1428565"/>
            <a:ext cx="694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803784D-D54E-42AC-A8F8-F96C70AA7D3B}"/>
              </a:ext>
            </a:extLst>
          </p:cNvPr>
          <p:cNvGrpSpPr/>
          <p:nvPr/>
        </p:nvGrpSpPr>
        <p:grpSpPr>
          <a:xfrm>
            <a:off x="884564" y="1380502"/>
            <a:ext cx="5092164" cy="4881272"/>
            <a:chOff x="629919" y="1021688"/>
            <a:chExt cx="5092164" cy="488127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53E15C0-A980-425A-A29A-6C76A927A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9919" y="1029081"/>
              <a:ext cx="1701604" cy="142282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C516C88-6433-4F2F-BFE3-7F1D87422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62003" y="1042977"/>
              <a:ext cx="1651197" cy="136987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49D42F4-DF86-48B3-8D3B-2203FA659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87504" y="1021688"/>
              <a:ext cx="1634579" cy="140289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AA23865-464B-4101-8067-018AE447F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9919" y="2723518"/>
              <a:ext cx="1645113" cy="147342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B52EE9C-260B-4A41-9268-A447101C6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62300" y="2774113"/>
              <a:ext cx="1619891" cy="139635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E103EB9-5F9F-439F-8630-387FA82EF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87125" y="2758187"/>
              <a:ext cx="1593725" cy="141227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C12FBE0-A29A-41A9-AD46-2053B130E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9919" y="4468549"/>
              <a:ext cx="1645113" cy="1427086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AF9DC2D-7368-4BB9-8483-9BD7A85E0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62003" y="4482430"/>
              <a:ext cx="1617369" cy="142052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B6092BF-34EB-4823-87C6-C1AB3F62A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066343" y="4490684"/>
              <a:ext cx="1634579" cy="1412276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F9586EF-EB31-4413-979B-28CA185D7B37}"/>
              </a:ext>
            </a:extLst>
          </p:cNvPr>
          <p:cNvSpPr txBox="1"/>
          <p:nvPr/>
        </p:nvSpPr>
        <p:spPr>
          <a:xfrm>
            <a:off x="1377453" y="1028455"/>
            <a:ext cx="875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 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243A93-7871-43DE-A738-0E6B121842BB}"/>
              </a:ext>
            </a:extLst>
          </p:cNvPr>
          <p:cNvSpPr txBox="1"/>
          <p:nvPr/>
        </p:nvSpPr>
        <p:spPr>
          <a:xfrm>
            <a:off x="3114368" y="1040534"/>
            <a:ext cx="875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 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A52D4D-E9D8-4DCB-93CF-6168BC95EEA8}"/>
              </a:ext>
            </a:extLst>
          </p:cNvPr>
          <p:cNvSpPr txBox="1"/>
          <p:nvPr/>
        </p:nvSpPr>
        <p:spPr>
          <a:xfrm>
            <a:off x="4839869" y="1046899"/>
            <a:ext cx="875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 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DD17A3-049B-4513-A64D-4ECC30E59AB5}"/>
              </a:ext>
            </a:extLst>
          </p:cNvPr>
          <p:cNvSpPr txBox="1"/>
          <p:nvPr/>
        </p:nvSpPr>
        <p:spPr>
          <a:xfrm rot="16200000">
            <a:off x="-181445" y="1746668"/>
            <a:ext cx="1357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LB-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SciFi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39721D8-FA0C-4CBC-BDD2-DFD341B1F780}"/>
              </a:ext>
            </a:extLst>
          </p:cNvPr>
          <p:cNvSpPr txBox="1"/>
          <p:nvPr/>
        </p:nvSpPr>
        <p:spPr>
          <a:xfrm rot="16200000">
            <a:off x="-317250" y="3520669"/>
            <a:ext cx="1628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802.11-T0G4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43F03B-64C7-4F26-B364-60DC8B7F3BFE}"/>
              </a:ext>
            </a:extLst>
          </p:cNvPr>
          <p:cNvSpPr txBox="1"/>
          <p:nvPr/>
        </p:nvSpPr>
        <p:spPr>
          <a:xfrm rot="16200000">
            <a:off x="-317250" y="5204512"/>
            <a:ext cx="1628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802.11-T1G1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ECE98CDC-E4A2-444A-BD20-624F8C1C77F6}"/>
              </a:ext>
            </a:extLst>
          </p:cNvPr>
          <p:cNvSpPr txBox="1">
            <a:spLocks/>
          </p:cNvSpPr>
          <p:nvPr/>
        </p:nvSpPr>
        <p:spPr>
          <a:xfrm>
            <a:off x="6732550" y="3466545"/>
            <a:ext cx="5040139" cy="16286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515938" indent="-4572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SzPct val="125000"/>
              <a:buFont typeface="Georgia" panose="02040502050405020303" pitchFamily="18" charset="0"/>
              <a:buChar char="●"/>
              <a:tabLst>
                <a:tab pos="398463" algn="l"/>
              </a:tabLst>
              <a:defRPr lang="en-US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73138" indent="-4572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5000"/>
              <a:buFont typeface="Courier New" panose="02070309020205020404" pitchFamily="49" charset="0"/>
              <a:buChar char="o"/>
              <a:defRPr lang="en-US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73138" indent="4572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5000"/>
              <a:buFont typeface="Georgia" panose="02040502050405020303" pitchFamily="18" charset="0"/>
              <a:buChar char="◊"/>
              <a:tabLst>
                <a:tab pos="1371600" algn="l"/>
              </a:tabLst>
              <a:defRPr lang="en-US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30338" indent="3397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20000"/>
              <a:buFont typeface="Wingdings" panose="05000000000000000000" pitchFamily="2" charset="2"/>
              <a:buChar char="§"/>
              <a:tabLst>
                <a:tab pos="1371600" algn="l"/>
              </a:tabLst>
              <a:defRPr lang="en-US"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Average EVM:</a:t>
            </a:r>
            <a:endParaRPr lang="en-US" sz="2000" dirty="0"/>
          </a:p>
          <a:p>
            <a:pPr lvl="1"/>
            <a:r>
              <a:rPr lang="en-US" dirty="0"/>
              <a:t>LB-</a:t>
            </a:r>
            <a:r>
              <a:rPr lang="en-US" dirty="0" err="1"/>
              <a:t>SciFi</a:t>
            </a:r>
            <a:r>
              <a:rPr lang="en-US" dirty="0"/>
              <a:t>:        -18.4 dB</a:t>
            </a:r>
          </a:p>
          <a:p>
            <a:pPr lvl="1"/>
            <a:r>
              <a:rPr lang="en-US" dirty="0"/>
              <a:t>802.11-T0G4: -17.8 dB</a:t>
            </a:r>
          </a:p>
          <a:p>
            <a:pPr lvl="1"/>
            <a:r>
              <a:rPr lang="en-US" dirty="0"/>
              <a:t>802.11-T1G1: -18.6 dB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49720C7-42E0-4055-AD50-FA74A90DF083}"/>
              </a:ext>
            </a:extLst>
          </p:cNvPr>
          <p:cNvSpPr txBox="1"/>
          <p:nvPr/>
        </p:nvSpPr>
        <p:spPr>
          <a:xfrm>
            <a:off x="6892207" y="5754735"/>
            <a:ext cx="2767724" cy="646331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T0G4: Overhead baseline</a:t>
            </a:r>
          </a:p>
          <a:p>
            <a:pPr algn="ctr"/>
            <a:r>
              <a:rPr lang="en-US" dirty="0"/>
              <a:t>T1G1: Accuracy baseline</a:t>
            </a:r>
          </a:p>
        </p:txBody>
      </p:sp>
      <p:sp>
        <p:nvSpPr>
          <p:cNvPr id="31" name="Footer Placeholder 3">
            <a:extLst>
              <a:ext uri="{FF2B5EF4-FFF2-40B4-BE49-F238E27FC236}">
                <a16:creationId xmlns:a16="http://schemas.microsoft.com/office/drawing/2014/main" id="{77F0A7F5-4EF9-4DF5-BBDB-DDC36BC7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</p:spTree>
    <p:extLst>
      <p:ext uri="{BB962C8B-B14F-4D97-AF65-F5344CB8AC3E}">
        <p14:creationId xmlns:p14="http://schemas.microsoft.com/office/powerpoint/2010/main" val="604330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27CEA37-68C7-4ACA-A6D7-E5354FBCC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616" y="998924"/>
            <a:ext cx="11629292" cy="5859076"/>
          </a:xfrm>
        </p:spPr>
        <p:txBody>
          <a:bodyPr/>
          <a:lstStyle/>
          <a:p>
            <a:r>
              <a:rPr lang="en-US" dirty="0"/>
              <a:t>Micro performance for case study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515938" lvl="1" indent="0">
              <a:buNone/>
            </a:pPr>
            <a:r>
              <a:rPr lang="en-US" sz="2200" dirty="0">
                <a:solidFill>
                  <a:srgbClr val="103AEE"/>
                </a:solidFill>
              </a:rPr>
              <a:t>41.7% throughput gain over 802.11-T0G4 and 68.8% over 802.11-T1G1.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CFE4AB-52FA-4CB6-A5F8-26C95E503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6C4B28-2795-4F5B-83F6-DA64D1BCD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pPr/>
              <a:t>17</a:t>
            </a:fld>
            <a:r>
              <a:rPr lang="en-US" dirty="0"/>
              <a:t>/21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47751EBE-9452-4ECA-BB55-862B03E325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7478385"/>
              </p:ext>
            </p:extLst>
          </p:nvPr>
        </p:nvGraphicFramePr>
        <p:xfrm>
          <a:off x="6465669" y="1815733"/>
          <a:ext cx="5210711" cy="3199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1" name="Group 30">
            <a:extLst>
              <a:ext uri="{FF2B5EF4-FFF2-40B4-BE49-F238E27FC236}">
                <a16:creationId xmlns:a16="http://schemas.microsoft.com/office/drawing/2014/main" id="{D679458A-CD7C-4336-BBDB-118E042ECEC2}"/>
              </a:ext>
            </a:extLst>
          </p:cNvPr>
          <p:cNvGrpSpPr/>
          <p:nvPr/>
        </p:nvGrpSpPr>
        <p:grpSpPr>
          <a:xfrm>
            <a:off x="11021153" y="1946828"/>
            <a:ext cx="656469" cy="2331084"/>
            <a:chOff x="11049007" y="932933"/>
            <a:chExt cx="680005" cy="3822016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4ACA5DD-8E8E-4C32-AF2E-969E88EDEDC2}"/>
                </a:ext>
              </a:extLst>
            </p:cNvPr>
            <p:cNvCxnSpPr/>
            <p:nvPr/>
          </p:nvCxnSpPr>
          <p:spPr>
            <a:xfrm>
              <a:off x="11049007" y="4429407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D446AD9-BA30-48A0-AF53-C9CAEB1FDFF1}"/>
                </a:ext>
              </a:extLst>
            </p:cNvPr>
            <p:cNvCxnSpPr/>
            <p:nvPr/>
          </p:nvCxnSpPr>
          <p:spPr>
            <a:xfrm>
              <a:off x="11049051" y="3556321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01F93CA-140A-4BC6-B1B5-EB32D85C3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049008" y="1180503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CEB68E1-0894-4E91-8BA0-F68654BC15F1}"/>
                </a:ext>
              </a:extLst>
            </p:cNvPr>
            <p:cNvCxnSpPr/>
            <p:nvPr/>
          </p:nvCxnSpPr>
          <p:spPr>
            <a:xfrm>
              <a:off x="11051924" y="2706190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CBE704-419F-4FC8-BFB3-14454BB8B98E}"/>
                </a:ext>
              </a:extLst>
            </p:cNvPr>
            <p:cNvCxnSpPr/>
            <p:nvPr/>
          </p:nvCxnSpPr>
          <p:spPr>
            <a:xfrm>
              <a:off x="11049051" y="1961137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6FFBEAC-6C52-4692-A118-910928F0C4FD}"/>
                </a:ext>
              </a:extLst>
            </p:cNvPr>
            <p:cNvSpPr txBox="1"/>
            <p:nvPr/>
          </p:nvSpPr>
          <p:spPr>
            <a:xfrm>
              <a:off x="11145548" y="4250322"/>
              <a:ext cx="335666" cy="50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F6B8A78-A3C0-48D2-9D59-77558A968543}"/>
                </a:ext>
              </a:extLst>
            </p:cNvPr>
            <p:cNvSpPr txBox="1"/>
            <p:nvPr/>
          </p:nvSpPr>
          <p:spPr>
            <a:xfrm>
              <a:off x="11145547" y="1709838"/>
              <a:ext cx="583465" cy="50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75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C22CE24-A0D0-41F8-A1CB-A92E327C5A84}"/>
                </a:ext>
              </a:extLst>
            </p:cNvPr>
            <p:cNvSpPr txBox="1"/>
            <p:nvPr/>
          </p:nvSpPr>
          <p:spPr>
            <a:xfrm>
              <a:off x="11145546" y="2473707"/>
              <a:ext cx="583465" cy="50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50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6B3A5AB-FDCE-43A0-BA89-21238BDE4A09}"/>
                </a:ext>
              </a:extLst>
            </p:cNvPr>
            <p:cNvSpPr txBox="1"/>
            <p:nvPr/>
          </p:nvSpPr>
          <p:spPr>
            <a:xfrm>
              <a:off x="11145545" y="3313681"/>
              <a:ext cx="583465" cy="50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25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EC68758-92E9-4955-8720-E33EA50839AF}"/>
                </a:ext>
              </a:extLst>
            </p:cNvPr>
            <p:cNvSpPr txBox="1"/>
            <p:nvPr/>
          </p:nvSpPr>
          <p:spPr>
            <a:xfrm>
              <a:off x="11145545" y="932933"/>
              <a:ext cx="583465" cy="50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100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1C98AFAA-B19E-4551-9548-C6AECC584ADE}"/>
              </a:ext>
            </a:extLst>
          </p:cNvPr>
          <p:cNvSpPr txBox="1"/>
          <p:nvPr/>
        </p:nvSpPr>
        <p:spPr>
          <a:xfrm>
            <a:off x="11460219" y="970942"/>
            <a:ext cx="461665" cy="32764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270" wrap="squar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Throughput (Mbps)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242BB5-31EE-4383-907D-3066DBCE4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911" y="1627858"/>
            <a:ext cx="6024782" cy="2889436"/>
          </a:xfrm>
          <a:prstGeom prst="rect">
            <a:avLst/>
          </a:prstGeom>
        </p:spPr>
      </p:pic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A3EA5360-4918-4747-B77F-A8BCD1C9B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3398679-4D42-4FB4-A2A1-C7FCDB773D70}"/>
              </a:ext>
            </a:extLst>
          </p:cNvPr>
          <p:cNvSpPr txBox="1"/>
          <p:nvPr/>
        </p:nvSpPr>
        <p:spPr>
          <a:xfrm>
            <a:off x="6892207" y="5754735"/>
            <a:ext cx="2767724" cy="646331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T0G4: Overhead baseline</a:t>
            </a:r>
          </a:p>
          <a:p>
            <a:pPr algn="ctr"/>
            <a:r>
              <a:rPr lang="en-US" dirty="0"/>
              <a:t>T1G1: Accuracy baseline</a:t>
            </a:r>
          </a:p>
        </p:txBody>
      </p:sp>
    </p:spTree>
    <p:extLst>
      <p:ext uri="{BB962C8B-B14F-4D97-AF65-F5344CB8AC3E}">
        <p14:creationId xmlns:p14="http://schemas.microsoft.com/office/powerpoint/2010/main" val="1231988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20">
            <a:extLst>
              <a:ext uri="{FF2B5EF4-FFF2-40B4-BE49-F238E27FC236}">
                <a16:creationId xmlns:a16="http://schemas.microsoft.com/office/drawing/2014/main" id="{7A84422B-7E87-4901-80AD-D82C61E3A7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4073034"/>
              </p:ext>
            </p:extLst>
          </p:nvPr>
        </p:nvGraphicFramePr>
        <p:xfrm>
          <a:off x="6004560" y="1609796"/>
          <a:ext cx="5541404" cy="3167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504D494-7FD3-4327-A1FA-4C138E0A8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Three-User MIMO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C3AF2-188C-4F5E-8E79-92832C3CB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8-antenna AP serves three STAs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94B71-2FEF-4E4C-8947-7778AA882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pPr/>
              <a:t>18</a:t>
            </a:fld>
            <a:r>
              <a:rPr lang="en-US" dirty="0"/>
              <a:t>/21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819FF7-8460-4BB7-B5D8-3984003B9191}"/>
              </a:ext>
            </a:extLst>
          </p:cNvPr>
          <p:cNvSpPr txBox="1"/>
          <p:nvPr/>
        </p:nvSpPr>
        <p:spPr>
          <a:xfrm>
            <a:off x="11460219" y="651972"/>
            <a:ext cx="461665" cy="32764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270" wrap="squar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Throughput (Mbps)</a:t>
            </a:r>
          </a:p>
        </p:txBody>
      </p:sp>
      <p:pic>
        <p:nvPicPr>
          <p:cNvPr id="28" name="Content Placeholder 5">
            <a:extLst>
              <a:ext uri="{FF2B5EF4-FFF2-40B4-BE49-F238E27FC236}">
                <a16:creationId xmlns:a16="http://schemas.microsoft.com/office/drawing/2014/main" id="{FA17FE4D-E4ED-45B3-A848-7C2A53F3AF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845" r="40671"/>
          <a:stretch/>
        </p:blipFill>
        <p:spPr>
          <a:xfrm>
            <a:off x="2376008" y="2159899"/>
            <a:ext cx="2103120" cy="176626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946E053-60AF-45F4-A92C-DB6A62EE5EFC}"/>
              </a:ext>
            </a:extLst>
          </p:cNvPr>
          <p:cNvSpPr txBox="1"/>
          <p:nvPr/>
        </p:nvSpPr>
        <p:spPr>
          <a:xfrm>
            <a:off x="6628419" y="4735578"/>
            <a:ext cx="42936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103AEE"/>
                </a:solidFill>
              </a:rPr>
              <a:t>LB-</a:t>
            </a:r>
            <a:r>
              <a:rPr lang="en-US" dirty="0" err="1">
                <a:solidFill>
                  <a:srgbClr val="103AEE"/>
                </a:solidFill>
              </a:rPr>
              <a:t>SciFi</a:t>
            </a:r>
            <a:r>
              <a:rPr lang="en-US" dirty="0">
                <a:solidFill>
                  <a:srgbClr val="103AEE"/>
                </a:solidFill>
              </a:rPr>
              <a:t> offers 25.7% net throughput gain over 802.11-T0G4 and 116.8% gain over 802.11-T1G1.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B36145E-1F11-4E2D-81A7-C28957413493}"/>
              </a:ext>
            </a:extLst>
          </p:cNvPr>
          <p:cNvGrpSpPr/>
          <p:nvPr/>
        </p:nvGrpSpPr>
        <p:grpSpPr>
          <a:xfrm>
            <a:off x="11021153" y="1627858"/>
            <a:ext cx="656469" cy="2331084"/>
            <a:chOff x="11049007" y="932933"/>
            <a:chExt cx="680005" cy="382201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A690BBC-AC3B-4BB0-A4F6-75B19A8FC8F5}"/>
                </a:ext>
              </a:extLst>
            </p:cNvPr>
            <p:cNvCxnSpPr/>
            <p:nvPr/>
          </p:nvCxnSpPr>
          <p:spPr>
            <a:xfrm>
              <a:off x="11049007" y="4429407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6EA4F9E-AFF7-41A0-BE92-964B991EC055}"/>
                </a:ext>
              </a:extLst>
            </p:cNvPr>
            <p:cNvCxnSpPr/>
            <p:nvPr/>
          </p:nvCxnSpPr>
          <p:spPr>
            <a:xfrm>
              <a:off x="11049051" y="3556321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EA9A252-DD38-4B13-BFD0-8F851C20B134}"/>
                </a:ext>
              </a:extLst>
            </p:cNvPr>
            <p:cNvCxnSpPr>
              <a:cxnSpLocks/>
            </p:cNvCxnSpPr>
            <p:nvPr/>
          </p:nvCxnSpPr>
          <p:spPr>
            <a:xfrm>
              <a:off x="11049008" y="1180503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FFB413C-9CF3-459F-BBA9-BD8AC781BCA1}"/>
                </a:ext>
              </a:extLst>
            </p:cNvPr>
            <p:cNvCxnSpPr/>
            <p:nvPr/>
          </p:nvCxnSpPr>
          <p:spPr>
            <a:xfrm>
              <a:off x="11051924" y="2706190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D6B49F2-0BAE-4DE1-B790-E5EDC66FAD1A}"/>
                </a:ext>
              </a:extLst>
            </p:cNvPr>
            <p:cNvCxnSpPr/>
            <p:nvPr/>
          </p:nvCxnSpPr>
          <p:spPr>
            <a:xfrm>
              <a:off x="11049051" y="1961137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6FACE3F-2A41-474A-93AB-70E694EDA20A}"/>
                </a:ext>
              </a:extLst>
            </p:cNvPr>
            <p:cNvSpPr txBox="1"/>
            <p:nvPr/>
          </p:nvSpPr>
          <p:spPr>
            <a:xfrm>
              <a:off x="11145548" y="4250322"/>
              <a:ext cx="335666" cy="50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85D25DE-1060-4AD8-8F4D-D6FC312F4693}"/>
                </a:ext>
              </a:extLst>
            </p:cNvPr>
            <p:cNvSpPr txBox="1"/>
            <p:nvPr/>
          </p:nvSpPr>
          <p:spPr>
            <a:xfrm>
              <a:off x="11145547" y="1709838"/>
              <a:ext cx="583465" cy="50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30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8BD7446-E3EE-4A22-855E-EE89FE44E701}"/>
                </a:ext>
              </a:extLst>
            </p:cNvPr>
            <p:cNvSpPr txBox="1"/>
            <p:nvPr/>
          </p:nvSpPr>
          <p:spPr>
            <a:xfrm>
              <a:off x="11145546" y="2473707"/>
              <a:ext cx="583465" cy="50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20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820F70E-11E2-421F-93BB-18B5F96C9B8F}"/>
                </a:ext>
              </a:extLst>
            </p:cNvPr>
            <p:cNvSpPr txBox="1"/>
            <p:nvPr/>
          </p:nvSpPr>
          <p:spPr>
            <a:xfrm>
              <a:off x="11145545" y="3313681"/>
              <a:ext cx="583465" cy="50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10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C6F15C4-915A-4DDE-B2D5-C0ED03BEC6FE}"/>
                </a:ext>
              </a:extLst>
            </p:cNvPr>
            <p:cNvSpPr txBox="1"/>
            <p:nvPr/>
          </p:nvSpPr>
          <p:spPr>
            <a:xfrm>
              <a:off x="11145545" y="932933"/>
              <a:ext cx="583465" cy="50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40</a:t>
              </a: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1B187EE7-7625-48C6-983E-BA824E11F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09" y="4510267"/>
            <a:ext cx="5302678" cy="1658771"/>
          </a:xfrm>
          <a:prstGeom prst="rect">
            <a:avLst/>
          </a:prstGeom>
        </p:spPr>
      </p:pic>
      <p:sp>
        <p:nvSpPr>
          <p:cNvPr id="23" name="Footer Placeholder 3">
            <a:extLst>
              <a:ext uri="{FF2B5EF4-FFF2-40B4-BE49-F238E27FC236}">
                <a16:creationId xmlns:a16="http://schemas.microsoft.com/office/drawing/2014/main" id="{76918927-E147-45B3-AC25-3996816EA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A767A6F-3C1C-42E1-9691-30545F439A83}"/>
              </a:ext>
            </a:extLst>
          </p:cNvPr>
          <p:cNvSpPr txBox="1"/>
          <p:nvPr/>
        </p:nvSpPr>
        <p:spPr>
          <a:xfrm>
            <a:off x="6892207" y="5754735"/>
            <a:ext cx="2767724" cy="646331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T0G4: Overhead baseline</a:t>
            </a:r>
          </a:p>
          <a:p>
            <a:pPr algn="ctr"/>
            <a:r>
              <a:rPr lang="en-US" dirty="0"/>
              <a:t>T1G1: Accuracy baseline</a:t>
            </a:r>
          </a:p>
        </p:txBody>
      </p:sp>
    </p:spTree>
    <p:extLst>
      <p:ext uri="{BB962C8B-B14F-4D97-AF65-F5344CB8AC3E}">
        <p14:creationId xmlns:p14="http://schemas.microsoft.com/office/powerpoint/2010/main" val="1098712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Content Placeholder 20">
            <a:extLst>
              <a:ext uri="{FF2B5EF4-FFF2-40B4-BE49-F238E27FC236}">
                <a16:creationId xmlns:a16="http://schemas.microsoft.com/office/drawing/2014/main" id="{C55DB55A-0153-4C61-8A2D-25C5C861DE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1827645"/>
              </p:ext>
            </p:extLst>
          </p:nvPr>
        </p:nvGraphicFramePr>
        <p:xfrm>
          <a:off x="6004560" y="1609796"/>
          <a:ext cx="5541404" cy="3167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504D494-7FD3-4327-A1FA-4C138E0A8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Four-User MIMO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C3AF2-188C-4F5E-8E79-92832C3CB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8-antenna AP serves four STAs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94B71-2FEF-4E4C-8947-7778AA882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pPr/>
              <a:t>19</a:t>
            </a:fld>
            <a:r>
              <a:rPr lang="en-US" dirty="0"/>
              <a:t>/21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398552-C064-482F-A22D-2E4BA12B3F1B}"/>
              </a:ext>
            </a:extLst>
          </p:cNvPr>
          <p:cNvSpPr txBox="1"/>
          <p:nvPr/>
        </p:nvSpPr>
        <p:spPr>
          <a:xfrm>
            <a:off x="11460219" y="651972"/>
            <a:ext cx="461665" cy="32764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270" wrap="squar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Throughput (Mbps)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D56DDF8-2EE6-4BC3-BD4B-2078EA19C5D0}"/>
              </a:ext>
            </a:extLst>
          </p:cNvPr>
          <p:cNvGrpSpPr/>
          <p:nvPr/>
        </p:nvGrpSpPr>
        <p:grpSpPr>
          <a:xfrm>
            <a:off x="11021153" y="1627858"/>
            <a:ext cx="656469" cy="2331084"/>
            <a:chOff x="11049007" y="932933"/>
            <a:chExt cx="680005" cy="382201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A14E8E7-38A9-482E-9E40-B3CF4C64936F}"/>
                </a:ext>
              </a:extLst>
            </p:cNvPr>
            <p:cNvCxnSpPr/>
            <p:nvPr/>
          </p:nvCxnSpPr>
          <p:spPr>
            <a:xfrm>
              <a:off x="11049007" y="4429407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78CEE2A-B277-4E18-81E0-6715C029175C}"/>
                </a:ext>
              </a:extLst>
            </p:cNvPr>
            <p:cNvCxnSpPr/>
            <p:nvPr/>
          </p:nvCxnSpPr>
          <p:spPr>
            <a:xfrm>
              <a:off x="11049051" y="3556321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F2C716E-28AF-44A9-BE53-3134DA536EFC}"/>
                </a:ext>
              </a:extLst>
            </p:cNvPr>
            <p:cNvCxnSpPr>
              <a:cxnSpLocks/>
            </p:cNvCxnSpPr>
            <p:nvPr/>
          </p:nvCxnSpPr>
          <p:spPr>
            <a:xfrm>
              <a:off x="11049008" y="1180503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AFECABE-7E6D-4991-B066-356E3075BA93}"/>
                </a:ext>
              </a:extLst>
            </p:cNvPr>
            <p:cNvCxnSpPr/>
            <p:nvPr/>
          </p:nvCxnSpPr>
          <p:spPr>
            <a:xfrm>
              <a:off x="11051924" y="2706190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02D2CCF-3F72-4D78-A33F-6A7FC509DF40}"/>
                </a:ext>
              </a:extLst>
            </p:cNvPr>
            <p:cNvCxnSpPr/>
            <p:nvPr/>
          </p:nvCxnSpPr>
          <p:spPr>
            <a:xfrm>
              <a:off x="11049051" y="1961137"/>
              <a:ext cx="1273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795C70-B788-4370-8E68-9F68FAE3349C}"/>
                </a:ext>
              </a:extLst>
            </p:cNvPr>
            <p:cNvSpPr txBox="1"/>
            <p:nvPr/>
          </p:nvSpPr>
          <p:spPr>
            <a:xfrm>
              <a:off x="11145548" y="4250322"/>
              <a:ext cx="335666" cy="50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C37FB26-C2A5-47BC-A75F-4C067ED668EF}"/>
                </a:ext>
              </a:extLst>
            </p:cNvPr>
            <p:cNvSpPr txBox="1"/>
            <p:nvPr/>
          </p:nvSpPr>
          <p:spPr>
            <a:xfrm>
              <a:off x="11145547" y="1709838"/>
              <a:ext cx="583465" cy="50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30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72BE918-441D-48CC-9870-A2C1980A0C4B}"/>
                </a:ext>
              </a:extLst>
            </p:cNvPr>
            <p:cNvSpPr txBox="1"/>
            <p:nvPr/>
          </p:nvSpPr>
          <p:spPr>
            <a:xfrm>
              <a:off x="11145546" y="2473707"/>
              <a:ext cx="583465" cy="50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20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3314D21-E8FC-4295-88F8-E2150E9FF368}"/>
                </a:ext>
              </a:extLst>
            </p:cNvPr>
            <p:cNvSpPr txBox="1"/>
            <p:nvPr/>
          </p:nvSpPr>
          <p:spPr>
            <a:xfrm>
              <a:off x="11145545" y="3313681"/>
              <a:ext cx="583465" cy="50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10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DC4402-68EB-46B8-AF6A-13FCD3776C1E}"/>
                </a:ext>
              </a:extLst>
            </p:cNvPr>
            <p:cNvSpPr txBox="1"/>
            <p:nvPr/>
          </p:nvSpPr>
          <p:spPr>
            <a:xfrm>
              <a:off x="11145545" y="932933"/>
              <a:ext cx="583465" cy="50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40</a:t>
              </a:r>
            </a:p>
          </p:txBody>
        </p:sp>
      </p:grpSp>
      <p:pic>
        <p:nvPicPr>
          <p:cNvPr id="21" name="Content Placeholder 5">
            <a:extLst>
              <a:ext uri="{FF2B5EF4-FFF2-40B4-BE49-F238E27FC236}">
                <a16:creationId xmlns:a16="http://schemas.microsoft.com/office/drawing/2014/main" id="{A07AE075-B9CB-4137-9E54-B8703E237A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322"/>
          <a:stretch/>
        </p:blipFill>
        <p:spPr>
          <a:xfrm>
            <a:off x="2180196" y="2163513"/>
            <a:ext cx="2594928" cy="176626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2AAC6F0-72FF-443C-8ADC-248AD195AD0B}"/>
              </a:ext>
            </a:extLst>
          </p:cNvPr>
          <p:cNvSpPr txBox="1"/>
          <p:nvPr/>
        </p:nvSpPr>
        <p:spPr>
          <a:xfrm>
            <a:off x="6628419" y="4735578"/>
            <a:ext cx="42936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103AEE"/>
                </a:solidFill>
              </a:rPr>
              <a:t>LB-</a:t>
            </a:r>
            <a:r>
              <a:rPr lang="en-US" dirty="0" err="1">
                <a:solidFill>
                  <a:srgbClr val="103AEE"/>
                </a:solidFill>
              </a:rPr>
              <a:t>SciFi</a:t>
            </a:r>
            <a:r>
              <a:rPr lang="en-US" dirty="0">
                <a:solidFill>
                  <a:srgbClr val="103AEE"/>
                </a:solidFill>
              </a:rPr>
              <a:t> offers 28.9% net throughput gain over 802.11-T0G4 and 117.3% gain over 802.11-T1G1.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321A02A-38C5-468A-A830-9FAD07333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51" y="4520920"/>
            <a:ext cx="5302678" cy="16623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0AC8C3B-2F05-4E8D-83C3-F5727594B710}"/>
              </a:ext>
            </a:extLst>
          </p:cNvPr>
          <p:cNvSpPr txBox="1"/>
          <p:nvPr/>
        </p:nvSpPr>
        <p:spPr>
          <a:xfrm>
            <a:off x="9408084" y="5776468"/>
            <a:ext cx="2767724" cy="646331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T0G4: Overhead baseline</a:t>
            </a:r>
          </a:p>
          <a:p>
            <a:pPr algn="ctr"/>
            <a:r>
              <a:rPr lang="en-US" dirty="0"/>
              <a:t>T1G1: Accuracy baseline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4B17176C-572B-4B09-9636-5F10B787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</p:spTree>
    <p:extLst>
      <p:ext uri="{BB962C8B-B14F-4D97-AF65-F5344CB8AC3E}">
        <p14:creationId xmlns:p14="http://schemas.microsoft.com/office/powerpoint/2010/main" val="2250247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4D494-7FD3-4327-A1FA-4C138E0A8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C3AF2-188C-4F5E-8E79-92832C3CB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53" y="998924"/>
            <a:ext cx="12158739" cy="5859076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LB-</a:t>
            </a:r>
            <a:r>
              <a:rPr lang="en-US" dirty="0" err="1"/>
              <a:t>SciFi</a:t>
            </a:r>
            <a:endParaRPr lang="en-US" dirty="0"/>
          </a:p>
          <a:p>
            <a:pPr marL="2112963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 dirty="0"/>
              <a:t>is a generic framework and needs several tunings.</a:t>
            </a:r>
          </a:p>
          <a:p>
            <a:pPr marL="2112963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 dirty="0"/>
              <a:t>is a low-overhead learning-based sounding protocol for WLANs.</a:t>
            </a:r>
          </a:p>
          <a:p>
            <a:pPr marL="2112963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 dirty="0"/>
              <a:t>is fully agnostic to human.</a:t>
            </a:r>
          </a:p>
          <a:p>
            <a:pPr marL="2112963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 dirty="0"/>
              <a:t>outperforms 802.11 protocols in terms of compression rate.</a:t>
            </a:r>
          </a:p>
          <a:p>
            <a:pPr marL="2112963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 dirty="0"/>
              <a:t>is more accurate than 802.11 compression protocols.</a:t>
            </a:r>
          </a:p>
          <a:p>
            <a:pPr marL="2112963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 dirty="0"/>
              <a:t>showed 26%~111% net throughput gains in our experiments.</a:t>
            </a:r>
          </a:p>
          <a:p>
            <a:pPr marL="1655763" indent="0">
              <a:lnSpc>
                <a:spcPct val="150000"/>
              </a:lnSpc>
              <a:buNone/>
            </a:pPr>
            <a:endParaRPr lang="en-US" sz="2200" dirty="0"/>
          </a:p>
          <a:p>
            <a:pPr>
              <a:lnSpc>
                <a:spcPct val="200000"/>
              </a:lnSpc>
            </a:pPr>
            <a:endParaRPr lang="en-US" dirty="0"/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94B71-2FEF-4E4C-8947-7778AA882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AC627-DE07-4F05-BE4C-EACADD5ACAB9}" type="slidenum">
              <a:rPr lang="en-US" smtClean="0"/>
              <a:pPr/>
              <a:t>20</a:t>
            </a:fld>
            <a:r>
              <a:rPr lang="en-US" dirty="0"/>
              <a:t>/21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155F399-2E52-426E-92D8-B2D514C9B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0359"/>
            <a:ext cx="4114800" cy="213065"/>
          </a:xfrm>
        </p:spPr>
        <p:txBody>
          <a:bodyPr/>
          <a:lstStyle/>
          <a:p>
            <a:r>
              <a:rPr lang="en-US" dirty="0"/>
              <a:t>ICNP 2020, 10/15/2020</a:t>
            </a:r>
          </a:p>
        </p:txBody>
      </p:sp>
    </p:spTree>
    <p:extLst>
      <p:ext uri="{BB962C8B-B14F-4D97-AF65-F5344CB8AC3E}">
        <p14:creationId xmlns:p14="http://schemas.microsoft.com/office/powerpoint/2010/main" val="1788523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494183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4930</TotalTime>
  <Words>867</Words>
  <Application>Microsoft Office PowerPoint</Application>
  <PresentationFormat>Widescreen</PresentationFormat>
  <Paragraphs>298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Cambria Math</vt:lpstr>
      <vt:lpstr>Courier New</vt:lpstr>
      <vt:lpstr>Georgia</vt:lpstr>
      <vt:lpstr>Times New Roman</vt:lpstr>
      <vt:lpstr>Wingdings</vt:lpstr>
      <vt:lpstr>Office Theme</vt:lpstr>
      <vt:lpstr>LB-SciFi: Online Learning-Based Channel Feedback for MU-MIMO in Wireless LANs</vt:lpstr>
      <vt:lpstr>Wi-Fi for Everything, Wi-Fi for Everyone</vt:lpstr>
      <vt:lpstr>Multi-User Multiple Input Multiple Output (MU-MIMO) </vt:lpstr>
      <vt:lpstr>MU-MIMO Transmissions in Wi-Fi Networks</vt:lpstr>
      <vt:lpstr>Current State of Knowledge</vt:lpstr>
      <vt:lpstr>Our Approach: Training Phase</vt:lpstr>
      <vt:lpstr>Our Approach: Exploitation Phase</vt:lpstr>
      <vt:lpstr>Challenges and Design Objectives</vt:lpstr>
      <vt:lpstr>Data Collection: Power Spectral Entropy</vt:lpstr>
      <vt:lpstr>Statistics of CSI</vt:lpstr>
      <vt:lpstr>Online Training: Clearing Dataset</vt:lpstr>
      <vt:lpstr>Online Training: Balancing Dataset</vt:lpstr>
      <vt:lpstr>Real-Time Exploitation: CSI Compression</vt:lpstr>
      <vt:lpstr>Wireless Testbed</vt:lpstr>
      <vt:lpstr>Compression Performance</vt:lpstr>
      <vt:lpstr>A Case Study</vt:lpstr>
      <vt:lpstr>Case study</vt:lpstr>
      <vt:lpstr>Three-User MIMO</vt:lpstr>
      <vt:lpstr>Four-User MIMO</vt:lpstr>
      <vt:lpstr>Summary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Practical Underlay Spectrum Sharing Scheme for Cognitive Radio Networks</dc:title>
  <dc:creator>Pedram Kheirkhah Sangdeh</dc:creator>
  <cp:lastModifiedBy>Kheirkhah Sangdeh,Pedram</cp:lastModifiedBy>
  <cp:revision>353</cp:revision>
  <dcterms:created xsi:type="dcterms:W3CDTF">2019-04-25T16:07:32Z</dcterms:created>
  <dcterms:modified xsi:type="dcterms:W3CDTF">2020-10-15T04:39:02Z</dcterms:modified>
</cp:coreProperties>
</file>