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6" r:id="rId3"/>
    <p:sldId id="369" r:id="rId5"/>
    <p:sldId id="370" r:id="rId6"/>
    <p:sldId id="257" r:id="rId7"/>
    <p:sldId id="316" r:id="rId8"/>
    <p:sldId id="317" r:id="rId9"/>
    <p:sldId id="319" r:id="rId10"/>
    <p:sldId id="320" r:id="rId11"/>
    <p:sldId id="321" r:id="rId12"/>
    <p:sldId id="346" r:id="rId13"/>
    <p:sldId id="323" r:id="rId14"/>
    <p:sldId id="322" r:id="rId15"/>
    <p:sldId id="371" r:id="rId16"/>
    <p:sldId id="329" r:id="rId17"/>
    <p:sldId id="330" r:id="rId18"/>
    <p:sldId id="331" r:id="rId19"/>
    <p:sldId id="333" r:id="rId20"/>
    <p:sldId id="332" r:id="rId21"/>
    <p:sldId id="334" r:id="rId22"/>
    <p:sldId id="335" r:id="rId23"/>
    <p:sldId id="337" r:id="rId24"/>
    <p:sldId id="342" r:id="rId25"/>
    <p:sldId id="339" r:id="rId26"/>
    <p:sldId id="368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860" y="56"/>
      </p:cViewPr>
      <p:guideLst>
        <p:guide orient="horz" pos="2199"/>
        <p:guide pos="27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5" Type="http://schemas.openxmlformats.org/officeDocument/2006/relationships/image" Target="../media/image13.wmf"/><Relationship Id="rId4" Type="http://schemas.openxmlformats.org/officeDocument/2006/relationships/image" Target="../media/image12.wmf"/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4" Type="http://schemas.openxmlformats.org/officeDocument/2006/relationships/image" Target="../media/image17.wmf"/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5" Type="http://schemas.openxmlformats.org/officeDocument/2006/relationships/image" Target="../media/image29.wmf"/><Relationship Id="rId4" Type="http://schemas.openxmlformats.org/officeDocument/2006/relationships/image" Target="../media/image28.wmf"/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2C408C-E41F-45D1-BCF8-18ADECD2FA8C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D8533F-11D5-47BF-8F07-E5268261EA9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8533F-11D5-47BF-8F07-E5268261EA9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8533F-11D5-47BF-8F07-E5268261EA9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2A89-F8A0-45B7-B255-A61B8930F6D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2A89-F8A0-45B7-B255-A61B8930F6D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2A89-F8A0-45B7-B255-A61B8930F6D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2A89-F8A0-45B7-B255-A61B8930F6DF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2A89-F8A0-45B7-B255-A61B8930F6DF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2A89-F8A0-45B7-B255-A61B8930F6DF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2A89-F8A0-45B7-B255-A61B8930F6DF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01CA2A89-F8A0-45B7-B255-A61B8930F6DF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FBFDC5-59C4-4DB4-B391-669D770FBFA4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2A89-F8A0-45B7-B255-A61B8930F6DF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2A89-F8A0-45B7-B255-A61B8930F6D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A2A89-F8A0-45B7-B255-A61B8930F6D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1CA2A89-F8A0-45B7-B255-A61B8930F6D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BFBFDC5-59C4-4DB4-B391-669D770FBFA4}" type="slidenum">
              <a:rPr lang="en-US" smtClean="0"/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7.wmf"/><Relationship Id="rId3" Type="http://schemas.openxmlformats.org/officeDocument/2006/relationships/oleObject" Target="../embeddings/oleObject3.bin"/><Relationship Id="rId2" Type="http://schemas.openxmlformats.org/officeDocument/2006/relationships/image" Target="../media/image6.wmf"/><Relationship Id="rId1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.bin"/><Relationship Id="rId8" Type="http://schemas.openxmlformats.org/officeDocument/2006/relationships/image" Target="../media/image12.wmf"/><Relationship Id="rId7" Type="http://schemas.openxmlformats.org/officeDocument/2006/relationships/oleObject" Target="../embeddings/oleObject8.bin"/><Relationship Id="rId6" Type="http://schemas.openxmlformats.org/officeDocument/2006/relationships/image" Target="../media/image11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0.wmf"/><Relationship Id="rId3" Type="http://schemas.openxmlformats.org/officeDocument/2006/relationships/oleObject" Target="../embeddings/oleObject6.bin"/><Relationship Id="rId2" Type="http://schemas.openxmlformats.org/officeDocument/2006/relationships/image" Target="../media/image9.wmf"/><Relationship Id="rId13" Type="http://schemas.openxmlformats.org/officeDocument/2006/relationships/notesSlide" Target="../notesSlides/notesSlide9.xml"/><Relationship Id="rId12" Type="http://schemas.openxmlformats.org/officeDocument/2006/relationships/vmlDrawing" Target="../drawings/vmlDrawing3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3.wmf"/><Relationship Id="rId1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7.wmf"/><Relationship Id="rId7" Type="http://schemas.openxmlformats.org/officeDocument/2006/relationships/oleObject" Target="../embeddings/oleObject13.bin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5.wmf"/><Relationship Id="rId3" Type="http://schemas.openxmlformats.org/officeDocument/2006/relationships/oleObject" Target="../embeddings/oleObject11.bin"/><Relationship Id="rId2" Type="http://schemas.openxmlformats.org/officeDocument/2006/relationships/image" Target="../media/image14.wmf"/><Relationship Id="rId11" Type="http://schemas.openxmlformats.org/officeDocument/2006/relationships/notesSlide" Target="../notesSlides/notesSlide10.xml"/><Relationship Id="rId10" Type="http://schemas.openxmlformats.org/officeDocument/2006/relationships/vmlDrawing" Target="../drawings/vmlDrawing4.vml"/><Relationship Id="rId1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vmlDrawing" Target="../drawings/vmlDrawing5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wmf"/><Relationship Id="rId3" Type="http://schemas.openxmlformats.org/officeDocument/2006/relationships/oleObject" Target="../embeddings/oleObject15.bin"/><Relationship Id="rId2" Type="http://schemas.openxmlformats.org/officeDocument/2006/relationships/image" Target="../media/image19.wmf"/><Relationship Id="rId1" Type="http://schemas.openxmlformats.org/officeDocument/2006/relationships/oleObject" Target="../embeddings/oleObject1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wmf"/><Relationship Id="rId8" Type="http://schemas.openxmlformats.org/officeDocument/2006/relationships/oleObject" Target="../embeddings/oleObject19.bin"/><Relationship Id="rId7" Type="http://schemas.openxmlformats.org/officeDocument/2006/relationships/image" Target="../media/image27.wmf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7.bin"/><Relationship Id="rId3" Type="http://schemas.openxmlformats.org/officeDocument/2006/relationships/image" Target="../media/image25.jpeg"/><Relationship Id="rId2" Type="http://schemas.openxmlformats.org/officeDocument/2006/relationships/image" Target="../media/image24.wmf"/><Relationship Id="rId14" Type="http://schemas.openxmlformats.org/officeDocument/2006/relationships/notesSlide" Target="../notesSlides/notesSlide18.xml"/><Relationship Id="rId13" Type="http://schemas.openxmlformats.org/officeDocument/2006/relationships/vmlDrawing" Target="../drawings/vmlDrawing6.v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29.wmf"/><Relationship Id="rId10" Type="http://schemas.openxmlformats.org/officeDocument/2006/relationships/oleObject" Target="../embeddings/oleObject20.bin"/><Relationship Id="rId1" Type="http://schemas.openxmlformats.org/officeDocument/2006/relationships/oleObject" Target="../embeddings/oleObject16.bin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wmf"/><Relationship Id="rId1" Type="http://schemas.openxmlformats.org/officeDocument/2006/relationships/oleObject" Target="../embeddings/oleObject21.bin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525" y="451485"/>
            <a:ext cx="8880475" cy="2279015"/>
          </a:xfrm>
        </p:spPr>
        <p:txBody>
          <a:bodyPr>
            <a:normAutofit/>
          </a:bodyPr>
          <a:lstStyle/>
          <a:p>
            <a:r>
              <a:rPr lang="en-US" sz="3200" b="1"/>
              <a:t>HOLNET: A Holistic Traffic Control Framework</a:t>
            </a:r>
            <a:br>
              <a:rPr lang="en-US" sz="3200" b="1"/>
            </a:br>
            <a:r>
              <a:rPr lang="en-US" sz="3200" b="1"/>
              <a:t>for Datacenter Networks</a:t>
            </a:r>
            <a:endParaRPr lang="en-US" sz="2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sp>
        <p:nvSpPr>
          <p:cNvPr id="3" name="Title 1"/>
          <p:cNvSpPr>
            <a:spLocks noGrp="1"/>
          </p:cNvSpPr>
          <p:nvPr/>
        </p:nvSpPr>
        <p:spPr>
          <a:xfrm>
            <a:off x="368300" y="2730500"/>
            <a:ext cx="8292465" cy="2279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/>
              <a:t>Zhijun</a:t>
            </a:r>
            <a:r>
              <a:rPr lang="en-US" sz="2000" b="1" dirty="0"/>
              <a:t> Wang, </a:t>
            </a:r>
            <a:r>
              <a:rPr lang="en-US" sz="2000" b="1" dirty="0" err="1"/>
              <a:t>Akshit</a:t>
            </a:r>
            <a:r>
              <a:rPr lang="en-US" sz="2000" b="1" dirty="0"/>
              <a:t> </a:t>
            </a:r>
            <a:r>
              <a:rPr lang="en-US" sz="2000" b="1" dirty="0" err="1"/>
              <a:t>S</a:t>
            </a:r>
            <a:r>
              <a:rPr lang="en-US" sz="2000" b="1" dirty="0" err="1" smtClean="0"/>
              <a:t>inghal</a:t>
            </a:r>
            <a:r>
              <a:rPr lang="en-US" sz="2000" b="1" dirty="0"/>
              <a:t>, </a:t>
            </a:r>
            <a:r>
              <a:rPr lang="en-US" sz="2000" b="1" dirty="0" err="1"/>
              <a:t>Yunxiang</a:t>
            </a:r>
            <a:r>
              <a:rPr lang="en-US" sz="2000" b="1" dirty="0"/>
              <a:t> Wu, </a:t>
            </a:r>
            <a:r>
              <a:rPr lang="en-US" sz="2000" b="1" dirty="0" err="1"/>
              <a:t>Chuwen</a:t>
            </a:r>
            <a:r>
              <a:rPr lang="en-US" sz="2000" b="1" dirty="0"/>
              <a:t> Zhang, </a:t>
            </a:r>
            <a:r>
              <a:rPr lang="en-US" sz="2000" b="1" dirty="0" err="1"/>
              <a:t>Hao</a:t>
            </a:r>
            <a:r>
              <a:rPr lang="en-US" sz="2000" b="1" dirty="0"/>
              <a:t> </a:t>
            </a:r>
            <a:r>
              <a:rPr lang="en-US" sz="2000" b="1" dirty="0" err="1"/>
              <a:t>Che</a:t>
            </a:r>
            <a:r>
              <a:rPr lang="en-US" sz="2000" b="1" dirty="0"/>
              <a:t>, Hong Jiang</a:t>
            </a:r>
            <a:endParaRPr lang="en-US" sz="2000" b="1" dirty="0"/>
          </a:p>
          <a:p>
            <a:r>
              <a:rPr lang="en-US" sz="2000" b="1" dirty="0"/>
              <a:t>Bin Liu and </a:t>
            </a:r>
            <a:r>
              <a:rPr lang="en-US" sz="2000" b="1" dirty="0" err="1"/>
              <a:t>Constatino</a:t>
            </a:r>
            <a:r>
              <a:rPr lang="en-US" sz="2000" b="1" dirty="0"/>
              <a:t> </a:t>
            </a:r>
            <a:r>
              <a:rPr lang="en-US" sz="2000" b="1" dirty="0" err="1"/>
              <a:t>Lagoa</a:t>
            </a:r>
            <a:endParaRPr lang="en-US" sz="2000" b="1" dirty="0"/>
          </a:p>
          <a:p>
            <a:endParaRPr lang="en-US" sz="2400" dirty="0"/>
          </a:p>
          <a:p>
            <a:r>
              <a:rPr lang="en-US" sz="2400" b="1" dirty="0"/>
              <a:t>The University of Texas at Arlington</a:t>
            </a:r>
            <a:endParaRPr lang="en-US" sz="2400" b="1" dirty="0"/>
          </a:p>
          <a:p>
            <a:endParaRPr lang="en-US" sz="2400" b="1" dirty="0"/>
          </a:p>
          <a:p>
            <a:r>
              <a:rPr lang="en-US" sz="2000" b="1" dirty="0"/>
              <a:t>Presentation on IEEE International Conference on Network Protocols (ICNP) 2020 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Existing datacenter traffic control solutions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0741" y="1828800"/>
            <a:ext cx="7866059" cy="4191000"/>
          </a:xfrm>
          <a:prstGeom prst="rect">
            <a:avLst/>
          </a:prstGeom>
        </p:spPr>
      </p:pic>
      <p:sp>
        <p:nvSpPr>
          <p:cNvPr id="12" name="矩形 1"/>
          <p:cNvSpPr/>
          <p:nvPr/>
        </p:nvSpPr>
        <p:spPr>
          <a:xfrm>
            <a:off x="368423" y="1905000"/>
            <a:ext cx="8318377" cy="4114800"/>
          </a:xfrm>
          <a:prstGeom prst="rect">
            <a:avLst/>
          </a:prstGeom>
          <a:solidFill>
            <a:srgbClr val="00B050">
              <a:alpha val="1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"/>
          <p:cNvSpPr/>
          <p:nvPr/>
        </p:nvSpPr>
        <p:spPr>
          <a:xfrm>
            <a:off x="644667" y="5425439"/>
            <a:ext cx="8018459" cy="762000"/>
          </a:xfrm>
          <a:prstGeom prst="rect">
            <a:avLst/>
          </a:prstGeom>
          <a:solidFill>
            <a:srgbClr val="FF0000">
              <a:alpha val="1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Existing datacenter traffic control solution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266" y="2154982"/>
            <a:ext cx="8350820" cy="3560018"/>
          </a:xfrm>
          <a:prstGeom prst="rect">
            <a:avLst/>
          </a:prstGeom>
        </p:spPr>
      </p:pic>
      <p:sp>
        <p:nvSpPr>
          <p:cNvPr id="14" name="矩形 1"/>
          <p:cNvSpPr/>
          <p:nvPr/>
        </p:nvSpPr>
        <p:spPr>
          <a:xfrm>
            <a:off x="686429" y="2179396"/>
            <a:ext cx="8305171" cy="1097204"/>
          </a:xfrm>
          <a:prstGeom prst="rect">
            <a:avLst/>
          </a:prstGeom>
          <a:solidFill>
            <a:srgbClr val="FF0000">
              <a:alpha val="1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"/>
          <p:cNvSpPr/>
          <p:nvPr/>
        </p:nvSpPr>
        <p:spPr>
          <a:xfrm>
            <a:off x="698266" y="3309892"/>
            <a:ext cx="8350820" cy="2429522"/>
          </a:xfrm>
          <a:prstGeom prst="rect">
            <a:avLst/>
          </a:prstGeom>
          <a:solidFill>
            <a:srgbClr val="0070C0">
              <a:alpha val="1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9320" y="686435"/>
            <a:ext cx="7458075" cy="952500"/>
          </a:xfrm>
        </p:spPr>
        <p:txBody>
          <a:bodyPr>
            <a:normAutofit/>
          </a:bodyPr>
          <a:lstStyle/>
          <a:p>
            <a:r>
              <a:rPr lang="en-US" sz="3110" dirty="0" smtClean="0"/>
              <a:t>Problems for existing  solutions</a:t>
            </a:r>
            <a:endParaRPr lang="en-US" sz="311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sp>
        <p:nvSpPr>
          <p:cNvPr id="15" name="文本框 14"/>
          <p:cNvSpPr txBox="1"/>
          <p:nvPr/>
        </p:nvSpPr>
        <p:spPr>
          <a:xfrm>
            <a:off x="642620" y="1638935"/>
            <a:ext cx="678243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/>
              <a:t>Point solutions by design</a:t>
            </a:r>
            <a:r>
              <a:rPr lang="en-US" altLang="zh-CN" sz="2400"/>
              <a:t>: focus on one aspect only.</a:t>
            </a:r>
            <a:endParaRPr lang="en-US" altLang="zh-CN" sz="2400"/>
          </a:p>
          <a:p>
            <a:r>
              <a:rPr lang="en-US" altLang="zh-CN" sz="2000"/>
              <a:t>      e.g., single-path or multipath congestion control</a:t>
            </a:r>
            <a:endParaRPr lang="en-US" altLang="zh-CN" sz="2000"/>
          </a:p>
          <a:p>
            <a:r>
              <a:rPr lang="en-US" altLang="zh-CN" sz="2000"/>
              <a:t>              in-network loading balance</a:t>
            </a:r>
            <a:endParaRPr lang="en-US" altLang="zh-CN" sz="2000"/>
          </a:p>
        </p:txBody>
      </p:sp>
      <p:sp>
        <p:nvSpPr>
          <p:cNvPr id="2" name="文本框 1"/>
          <p:cNvSpPr txBox="1"/>
          <p:nvPr/>
        </p:nvSpPr>
        <p:spPr>
          <a:xfrm>
            <a:off x="570865" y="4162425"/>
            <a:ext cx="76434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 dirty="0">
                <a:sym typeface="+mn-ea"/>
              </a:rPr>
              <a:t>Empirical design</a:t>
            </a:r>
            <a:r>
              <a:rPr lang="en-US" altLang="zh-CN" sz="2400" dirty="0">
                <a:sym typeface="+mn-ea"/>
              </a:rPr>
              <a:t>: most protocols are designed empirically</a:t>
            </a:r>
            <a:endParaRPr lang="en-US" altLang="zh-CN" sz="2400" dirty="0"/>
          </a:p>
        </p:txBody>
      </p:sp>
      <p:sp>
        <p:nvSpPr>
          <p:cNvPr id="6" name="文本框 5"/>
          <p:cNvSpPr txBox="1"/>
          <p:nvPr/>
        </p:nvSpPr>
        <p:spPr>
          <a:xfrm>
            <a:off x="1001395" y="2707005"/>
            <a:ext cx="729678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sym typeface="+mn-ea"/>
              </a:rPr>
              <a:t>Problem</a:t>
            </a:r>
            <a:r>
              <a:rPr lang="en-US" altLang="zh-CN" sz="2000" dirty="0">
                <a:solidFill>
                  <a:srgbClr val="FF0000"/>
                </a:solidFill>
                <a:sym typeface="+mn-ea"/>
              </a:rPr>
              <a:t>:</a:t>
            </a:r>
            <a:r>
              <a:rPr lang="en-US" altLang="zh-CN" sz="2400" dirty="0">
                <a:sym typeface="+mn-ea"/>
              </a:rPr>
              <a:t> </a:t>
            </a:r>
            <a:r>
              <a:rPr lang="en-US" altLang="zh-CN" sz="2000" dirty="0">
                <a:sym typeface="+mn-ea"/>
              </a:rPr>
              <a:t>A point solution has to coexist with other point solutions, resulting in suboptimal or unexpected performance or even network instability </a:t>
            </a:r>
            <a:endParaRPr lang="en-US" altLang="zh-CN" sz="2000" dirty="0"/>
          </a:p>
        </p:txBody>
      </p:sp>
      <p:sp>
        <p:nvSpPr>
          <p:cNvPr id="7" name="文本框 6"/>
          <p:cNvSpPr txBox="1"/>
          <p:nvPr/>
        </p:nvSpPr>
        <p:spPr>
          <a:xfrm>
            <a:off x="1001395" y="4704715"/>
            <a:ext cx="659320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rgbClr val="FF0000"/>
                </a:solidFill>
                <a:sym typeface="+mn-ea"/>
              </a:rPr>
              <a:t>Problem</a:t>
            </a:r>
            <a:r>
              <a:rPr lang="en-US" altLang="zh-CN" sz="2000" dirty="0">
                <a:solidFill>
                  <a:srgbClr val="FF0000"/>
                </a:solidFill>
                <a:sym typeface="+mn-ea"/>
              </a:rPr>
              <a:t>:</a:t>
            </a:r>
            <a:r>
              <a:rPr lang="en-US" altLang="zh-CN" sz="2000" dirty="0">
                <a:sym typeface="+mn-ea"/>
              </a:rPr>
              <a:t> Convergence, stability and optimality are not proven</a:t>
            </a:r>
            <a:endParaRPr lang="en-US" altLang="zh-CN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  <p:bldP spid="6" grpId="1"/>
      <p:bldP spid="6" grpId="2"/>
      <p:bldP spid="7" grpId="1"/>
      <p:bldP spid="7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9320" y="686435"/>
            <a:ext cx="7458075" cy="9525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Network utility maximization (NUM)</a:t>
            </a:r>
            <a:endParaRPr lang="en-US" sz="28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55370" y="2816860"/>
          <a:ext cx="3473450" cy="1548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" r:id="rId1" imgW="1993900" imgH="889000" progId="Equation.KSEE3">
                  <p:embed/>
                </p:oleObj>
              </mc:Choice>
              <mc:Fallback>
                <p:oleObj name="" r:id="rId1" imgW="1993900" imgH="889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55370" y="2816860"/>
                        <a:ext cx="3473450" cy="15487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781050" y="1797050"/>
            <a:ext cx="678243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000"/>
              <a:t>Traditional NUM solution: for  </a:t>
            </a:r>
            <a:r>
              <a:rPr lang="en-US" altLang="zh-CN" sz="2000" i="1"/>
              <a:t>n </a:t>
            </a:r>
            <a:r>
              <a:rPr lang="en-US" altLang="zh-CN" sz="2000"/>
              <a:t>active flows share a link with bandwidth B,  flow </a:t>
            </a:r>
            <a:r>
              <a:rPr lang="en-US" altLang="zh-CN" sz="2000" i="1"/>
              <a:t>x</a:t>
            </a:r>
            <a:r>
              <a:rPr lang="en-US" altLang="zh-CN" sz="2000" i="1" baseline="-25000">
                <a:solidFill>
                  <a:schemeClr val="tx1"/>
                </a:solidFill>
                <a:uFillTx/>
              </a:rPr>
              <a:t>i </a:t>
            </a:r>
            <a:r>
              <a:rPr lang="en-US" altLang="zh-CN" sz="2000"/>
              <a:t>with a concave utility function </a:t>
            </a:r>
            <a:r>
              <a:rPr lang="en-US" altLang="zh-CN" sz="2000" i="1"/>
              <a:t>u(</a:t>
            </a:r>
            <a:r>
              <a:rPr lang="en-US" altLang="zh-CN" sz="2000" i="1">
                <a:sym typeface="+mn-ea"/>
              </a:rPr>
              <a:t> x</a:t>
            </a:r>
            <a:r>
              <a:rPr lang="en-US" altLang="zh-CN" sz="2000" i="1" baseline="-25000">
                <a:uFillTx/>
                <a:sym typeface="+mn-ea"/>
              </a:rPr>
              <a:t>i</a:t>
            </a:r>
            <a:r>
              <a:rPr lang="en-US" altLang="zh-CN" sz="2000" i="1"/>
              <a:t>)</a:t>
            </a:r>
            <a:r>
              <a:rPr lang="en-US" altLang="zh-CN" sz="2000"/>
              <a:t>      </a:t>
            </a:r>
            <a:endParaRPr lang="en-US" altLang="zh-CN" sz="2000"/>
          </a:p>
        </p:txBody>
      </p:sp>
      <p:sp>
        <p:nvSpPr>
          <p:cNvPr id="6" name="文本框 5"/>
          <p:cNvSpPr txBox="1"/>
          <p:nvPr/>
        </p:nvSpPr>
        <p:spPr>
          <a:xfrm>
            <a:off x="642620" y="4685665"/>
            <a:ext cx="678243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000"/>
              <a:t>Traditional NUM solution is simply to maximize the overall social welfare without fairness criteria. </a:t>
            </a:r>
            <a:endParaRPr lang="en-US" altLang="zh-CN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9320" y="686435"/>
            <a:ext cx="7458075" cy="9525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Four classes of user utility functions</a:t>
            </a:r>
            <a:endParaRPr lang="en-US" sz="40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sp>
        <p:nvSpPr>
          <p:cNvPr id="15" name="文本框 14"/>
          <p:cNvSpPr txBox="1"/>
          <p:nvPr/>
        </p:nvSpPr>
        <p:spPr>
          <a:xfrm>
            <a:off x="4886325" y="2094230"/>
            <a:ext cx="4122420" cy="1630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000"/>
              <a:t>NRE: Non-Realtime Elastic service</a:t>
            </a:r>
            <a:endParaRPr lang="en-US" altLang="zh-CN" sz="2000"/>
          </a:p>
          <a:p>
            <a:r>
              <a:rPr lang="en-US" altLang="zh-CN" sz="2000"/>
              <a:t>RRA: Realtime Rate Adaptive service</a:t>
            </a:r>
            <a:endParaRPr lang="en-US" altLang="zh-CN" sz="2000"/>
          </a:p>
          <a:p>
            <a:r>
              <a:rPr lang="en-US" altLang="zh-CN" sz="2000"/>
              <a:t>RDA: Realtime Delay Adaptive service</a:t>
            </a:r>
            <a:endParaRPr lang="en-US" altLang="zh-CN" sz="2000"/>
          </a:p>
          <a:p>
            <a:r>
              <a:rPr lang="en-US" altLang="zh-CN" sz="2000"/>
              <a:t>HRT: Hard RealTime service.</a:t>
            </a:r>
            <a:endParaRPr lang="en-US" altLang="zh-CN" sz="2000"/>
          </a:p>
          <a:p>
            <a:r>
              <a:rPr lang="en-US" altLang="zh-CN" sz="2000"/>
              <a:t>  </a:t>
            </a:r>
            <a:endParaRPr lang="en-US" altLang="zh-CN" sz="2000"/>
          </a:p>
        </p:txBody>
      </p:sp>
      <p:pic>
        <p:nvPicPr>
          <p:cNvPr id="2" name="图片 1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82270" y="3020695"/>
            <a:ext cx="4413885" cy="26663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071110" y="3724275"/>
            <a:ext cx="333819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000"/>
              <a:t>RRA, RDA and HRT have minimum rate requirement.</a:t>
            </a:r>
            <a:endParaRPr lang="en-US" altLang="zh-CN" sz="2000"/>
          </a:p>
          <a:p>
            <a:endParaRPr lang="en-US" altLang="zh-CN" sz="2000"/>
          </a:p>
          <a:p>
            <a:r>
              <a:rPr lang="en-US" altLang="zh-CN" sz="2000"/>
              <a:t>The rate below the minimum rate, the utility quickly drops to zero.</a:t>
            </a:r>
            <a:endParaRPr lang="en-US" altLang="zh-CN" sz="2000"/>
          </a:p>
        </p:txBody>
      </p:sp>
      <p:sp>
        <p:nvSpPr>
          <p:cNvPr id="7" name="文本框 6"/>
          <p:cNvSpPr txBox="1"/>
          <p:nvPr/>
        </p:nvSpPr>
        <p:spPr>
          <a:xfrm>
            <a:off x="545465" y="1769110"/>
            <a:ext cx="383159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000"/>
              <a:t>User utility:  the first order of quality of experience, determines the degree of user satisfaction.  </a:t>
            </a:r>
            <a:endParaRPr lang="en-US" altLang="zh-CN" sz="2000"/>
          </a:p>
        </p:txBody>
      </p:sp>
      <p:sp>
        <p:nvSpPr>
          <p:cNvPr id="9" name="椭圆 8"/>
          <p:cNvSpPr/>
          <p:nvPr/>
        </p:nvSpPr>
        <p:spPr>
          <a:xfrm>
            <a:off x="2081530" y="4585335"/>
            <a:ext cx="389255" cy="346710"/>
          </a:xfrm>
          <a:prstGeom prst="ellipse">
            <a:avLst/>
          </a:prstGeom>
          <a:solidFill>
            <a:schemeClr val="bg1">
              <a:alpha val="19000"/>
            </a:schemeClr>
          </a:solidFill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2602865" y="4735195"/>
            <a:ext cx="389255" cy="346710"/>
          </a:xfrm>
          <a:prstGeom prst="ellipse">
            <a:avLst/>
          </a:prstGeom>
          <a:solidFill>
            <a:schemeClr val="bg1">
              <a:alpha val="19000"/>
            </a:schemeClr>
          </a:solidFill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442085" y="4585335"/>
            <a:ext cx="389255" cy="346710"/>
          </a:xfrm>
          <a:prstGeom prst="ellipse">
            <a:avLst/>
          </a:prstGeom>
          <a:solidFill>
            <a:schemeClr val="bg1">
              <a:alpha val="19000"/>
            </a:schemeClr>
          </a:solidFill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6" grpId="0"/>
      <p:bldP spid="6" grpId="1"/>
      <p:bldP spid="9" grpId="0" animBg="1"/>
      <p:bldP spid="9" grpId="1" animBg="1"/>
      <p:bldP spid="4" grpId="0" animBg="1"/>
      <p:bldP spid="4" grpId="1" animBg="1"/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9320" y="686435"/>
            <a:ext cx="7458075" cy="9525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Drawbacks of traditional NUM </a:t>
            </a:r>
            <a:endParaRPr lang="en-US" sz="40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738505" y="1731645"/>
            <a:ext cx="7125335" cy="29311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zh-CN" sz="2800" dirty="0">
                <a:sym typeface="+mn-ea"/>
              </a:rPr>
              <a:t>No minimum rate guarantee</a:t>
            </a:r>
            <a:endParaRPr lang="en-US" altLang="zh-CN" sz="2800" dirty="0">
              <a:sym typeface="+mn-ea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altLang="zh-CN" sz="2800" dirty="0">
                <a:sym typeface="+mn-ea"/>
              </a:rPr>
              <a:t>Hard to deal with more than one distinct user utilities or even a single utility with different saturated </a:t>
            </a:r>
            <a:r>
              <a:rPr lang="en-US" altLang="zh-CN" sz="2800" dirty="0" smtClean="0">
                <a:sym typeface="+mn-ea"/>
              </a:rPr>
              <a:t>rates</a:t>
            </a:r>
            <a:endParaRPr lang="en-US" altLang="zh-CN" sz="2800" dirty="0">
              <a:sym typeface="+mn-ea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2800" dirty="0"/>
          </a:p>
        </p:txBody>
      </p:sp>
      <p:sp>
        <p:nvSpPr>
          <p:cNvPr id="6" name="文本框 5"/>
          <p:cNvSpPr txBox="1"/>
          <p:nvPr/>
        </p:nvSpPr>
        <p:spPr>
          <a:xfrm>
            <a:off x="862330" y="3579495"/>
            <a:ext cx="678243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000"/>
              <a:t>Saturated rate is the flow rate that maximizes the user utility.</a:t>
            </a:r>
            <a:endParaRPr lang="en-US" altLang="zh-CN" sz="2000"/>
          </a:p>
          <a:p>
            <a:r>
              <a:rPr lang="en-US" altLang="zh-CN" sz="2000"/>
              <a:t> e.g., the highest video/audio encoding rate, maximum link rate </a:t>
            </a:r>
            <a:endParaRPr lang="en-US" altLang="zh-CN" sz="2000"/>
          </a:p>
        </p:txBody>
      </p:sp>
      <p:sp>
        <p:nvSpPr>
          <p:cNvPr id="2" name="文本框 1"/>
          <p:cNvSpPr txBox="1"/>
          <p:nvPr/>
        </p:nvSpPr>
        <p:spPr>
          <a:xfrm>
            <a:off x="738505" y="4662805"/>
            <a:ext cx="722185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000"/>
              <a:t>Saturated rate:  video flow  1Mbps  with  minimum rate 200kbps  </a:t>
            </a:r>
            <a:endParaRPr lang="en-US" altLang="zh-CN" sz="2000"/>
          </a:p>
          <a:p>
            <a:r>
              <a:rPr lang="en-US" altLang="zh-CN" sz="2000"/>
              <a:t>                             audio flow: 200kbps with minimum rate 50kbps</a:t>
            </a:r>
            <a:endParaRPr lang="en-US" altLang="zh-CN" sz="2000"/>
          </a:p>
          <a:p>
            <a:r>
              <a:rPr lang="en-US" altLang="zh-CN" sz="2000"/>
              <a:t>Both have the same utility function, share 280kbps link</a:t>
            </a:r>
            <a:endParaRPr lang="en-US" altLang="zh-CN" sz="2000"/>
          </a:p>
          <a:p>
            <a:r>
              <a:rPr lang="en-US" altLang="zh-CN" sz="2000"/>
              <a:t>Equally share the bandwidth</a:t>
            </a:r>
            <a:endParaRPr lang="en-US" altLang="zh-CN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9320" y="686435"/>
            <a:ext cx="7458075" cy="9525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Motivation of HOLNET </a:t>
            </a:r>
            <a:endParaRPr lang="en-US" sz="40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784860" y="1715770"/>
            <a:ext cx="7125335" cy="40798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zh-CN" sz="240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sym typeface="+mn-ea"/>
              </a:rPr>
              <a:t>Need a principled and systematic framework</a:t>
            </a:r>
            <a:endParaRPr lang="en-US" altLang="zh-CN" sz="2400">
              <a:sym typeface="+mn-ea"/>
            </a:endParaRP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en-US" altLang="zh-CN">
                <a:sym typeface="+mn-ea"/>
              </a:rPr>
              <a:t>Allowing fully integrated congestion control and in-network load balancing to be developed</a:t>
            </a:r>
            <a:endParaRPr lang="en-US" altLang="zh-CN">
              <a:sym typeface="+mn-ea"/>
            </a:endParaRP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en-US" altLang="zh-CN">
                <a:sym typeface="+mn-ea"/>
              </a:rPr>
              <a:t>All protocols under the framework enjoy provable convergence, stability and optimality properties by design</a:t>
            </a:r>
            <a:endParaRPr lang="en-US" altLang="zh-CN" sz="2400">
              <a:sym typeface="+mn-ea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altLang="zh-CN" sz="240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sym typeface="+mn-ea"/>
              </a:rPr>
              <a:t>Need a new NUM (HOLNET NUM) method </a:t>
            </a:r>
            <a:endParaRPr lang="en-US" altLang="zh-CN" sz="2800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</a:endParaRPr>
          </a:p>
          <a:p>
            <a:pPr marL="514350" indent="-514350">
              <a:buFont typeface="Wingdings" panose="05000000000000000000" pitchFamily="2" charset="2"/>
              <a:buAutoNum type="arabicPeriod"/>
            </a:pPr>
            <a:r>
              <a:rPr lang="en-US" altLang="zh-CN">
                <a:solidFill>
                  <a:schemeClr val="tx1"/>
                </a:solidFill>
              </a:rPr>
              <a:t>Provide minimum rate guarantee</a:t>
            </a:r>
            <a:endParaRPr lang="en-US" altLang="zh-CN">
              <a:solidFill>
                <a:schemeClr val="tx1"/>
              </a:solidFill>
            </a:endParaRPr>
          </a:p>
          <a:p>
            <a:pPr marL="514350" indent="-514350">
              <a:buFont typeface="Wingdings" panose="05000000000000000000" pitchFamily="2" charset="2"/>
              <a:buAutoNum type="arabicPeriod"/>
            </a:pPr>
            <a:r>
              <a:rPr lang="en-US" altLang="zh-CN">
                <a:solidFill>
                  <a:schemeClr val="tx1"/>
                </a:solidFill>
              </a:rPr>
              <a:t>Deal with different user utilities</a:t>
            </a:r>
            <a:endParaRPr lang="en-US" alt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9320" y="686435"/>
            <a:ext cx="7458075" cy="9525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HOLNET NUM</a:t>
            </a:r>
            <a:endParaRPr lang="en-US" sz="40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784860" y="1715770"/>
            <a:ext cx="7125335" cy="40798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zh-CN" sz="240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sym typeface="+mn-ea"/>
              </a:rPr>
              <a:t>Minimum user utility guarantee</a:t>
            </a:r>
            <a:endParaRPr lang="en-US" altLang="zh-CN" sz="2400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sym typeface="+mn-ea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CN" sz="2400">
                <a:sym typeface="+mn-ea"/>
              </a:rPr>
              <a:t>HOLNET NUM allows minimum flow rate (</a:t>
            </a:r>
            <a:r>
              <a:rPr lang="en-US" altLang="zh-CN" sz="2400" i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θ</a:t>
            </a:r>
            <a:r>
              <a:rPr lang="en-US" altLang="zh-CN" sz="2400">
                <a:sym typeface="+mn-ea"/>
              </a:rPr>
              <a:t>) as a flow rate constraints,           .</a:t>
            </a:r>
            <a:endParaRPr lang="en-US" altLang="zh-CN" sz="2400">
              <a:sym typeface="+mn-ea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>
              <a:solidFill>
                <a:schemeClr val="tx1"/>
              </a:solidFill>
            </a:endParaRPr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907030" y="2583815"/>
          <a:ext cx="64960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" r:id="rId1" imgW="355600" imgH="177165" progId="Equation.KSEE3">
                  <p:embed/>
                </p:oleObj>
              </mc:Choice>
              <mc:Fallback>
                <p:oleObj name="" r:id="rId1" imgW="355600" imgH="177165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07030" y="2583815"/>
                        <a:ext cx="649605" cy="32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84860" y="3060065"/>
          <a:ext cx="3451860" cy="153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" name="" r:id="rId3" imgW="1993900" imgH="889000" progId="Equation.KSEE3">
                  <p:embed/>
                </p:oleObj>
              </mc:Choice>
              <mc:Fallback>
                <p:oleObj name="" r:id="rId3" imgW="1993900" imgH="889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4860" y="3060065"/>
                        <a:ext cx="3451860" cy="1539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84860" y="4812030"/>
          <a:ext cx="4213225" cy="396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3" name="" r:id="rId5" imgW="2527300" imgH="228600" progId="Equation.KSEE3">
                  <p:embed/>
                </p:oleObj>
              </mc:Choice>
              <mc:Fallback>
                <p:oleObj name="" r:id="rId5" imgW="2527300" imgH="228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84860" y="4812030"/>
                        <a:ext cx="4213225" cy="396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9320" y="686435"/>
            <a:ext cx="7458075" cy="9525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HOLNET NUM</a:t>
            </a:r>
            <a:endParaRPr lang="en-US" sz="40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868045" y="1715770"/>
            <a:ext cx="7712710" cy="246824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zh-CN" sz="2400" dirty="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sym typeface="+mn-ea"/>
              </a:rPr>
              <a:t>Center-of-Utility fairness to deal with distinct user utilities </a:t>
            </a:r>
            <a:endParaRPr lang="en-US" altLang="zh-CN" sz="2800" dirty="0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CN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</a:rPr>
              <a:t>Center-of-utility  rate </a:t>
            </a:r>
            <a:r>
              <a:rPr lang="en-US" altLang="zh-CN" dirty="0">
                <a:solidFill>
                  <a:schemeClr val="tx1"/>
                </a:solidFill>
              </a:rPr>
              <a:t>for a utility function           for flow </a:t>
            </a:r>
            <a:r>
              <a:rPr lang="en-US" altLang="zh-CN" i="1" dirty="0" err="1">
                <a:solidFill>
                  <a:schemeClr val="tx1"/>
                </a:solidFill>
              </a:rPr>
              <a:t>i</a:t>
            </a:r>
            <a:r>
              <a:rPr lang="en-US" altLang="zh-CN" dirty="0">
                <a:solidFill>
                  <a:schemeClr val="tx1"/>
                </a:solidFill>
              </a:rPr>
              <a:t> with saturated rate          is defined as</a:t>
            </a:r>
            <a:endParaRPr lang="en-US" altLang="zh-CN" dirty="0">
              <a:solidFill>
                <a:schemeClr val="tx1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 dirty="0">
              <a:solidFill>
                <a:schemeClr val="tx1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CN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</a:rPr>
              <a:t>Center-of-utility fair</a:t>
            </a:r>
            <a:r>
              <a:rPr lang="en-US" altLang="zh-CN" dirty="0">
                <a:solidFill>
                  <a:schemeClr val="tx1"/>
                </a:solidFill>
              </a:rPr>
              <a:t> flow rate allocation</a:t>
            </a:r>
            <a:endParaRPr lang="en-US" altLang="zh-CN" dirty="0">
              <a:solidFill>
                <a:schemeClr val="tx1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 dirty="0">
              <a:solidFill>
                <a:schemeClr val="tx1"/>
              </a:solidFill>
            </a:endParaRPr>
          </a:p>
        </p:txBody>
      </p:sp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241925" y="2209800"/>
          <a:ext cx="549275" cy="353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1" imgW="355600" imgH="228600" progId="Equation.KSEE3">
                  <p:embed/>
                </p:oleObj>
              </mc:Choice>
              <mc:Fallback>
                <p:oleObj name="" r:id="rId1" imgW="355600" imgH="228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241925" y="2209800"/>
                        <a:ext cx="549275" cy="3536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71600" y="2497455"/>
          <a:ext cx="398145" cy="398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3" imgW="241300" imgH="241300" progId="Equation.KSEE3">
                  <p:embed/>
                </p:oleObj>
              </mc:Choice>
              <mc:Fallback>
                <p:oleObj name="" r:id="rId3" imgW="241300" imgH="2413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1600" y="2497455"/>
                        <a:ext cx="398145" cy="3981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162618" y="2497773"/>
          <a:ext cx="2221230" cy="712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5" imgW="1346200" imgH="431800" progId="Equation.KSEE3">
                  <p:embed/>
                </p:oleObj>
              </mc:Choice>
              <mc:Fallback>
                <p:oleObj name="" r:id="rId5" imgW="1346200" imgH="4318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62618" y="2497773"/>
                        <a:ext cx="2221230" cy="7124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063490" y="3187065"/>
          <a:ext cx="880110" cy="775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7" imgW="533400" imgH="469900" progId="Equation.KSEE3">
                  <p:embed/>
                </p:oleObj>
              </mc:Choice>
              <mc:Fallback>
                <p:oleObj name="" r:id="rId7" imgW="533400" imgH="4699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63490" y="3187065"/>
                        <a:ext cx="880110" cy="7753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" name="直接连接符 22"/>
          <p:cNvCxnSpPr>
            <a:stCxn id="25" idx="0"/>
            <a:endCxn id="26" idx="0"/>
          </p:cNvCxnSpPr>
          <p:nvPr/>
        </p:nvCxnSpPr>
        <p:spPr>
          <a:xfrm>
            <a:off x="804545" y="4912995"/>
            <a:ext cx="3047365" cy="393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endCxn id="26" idx="5"/>
          </p:cNvCxnSpPr>
          <p:nvPr/>
        </p:nvCxnSpPr>
        <p:spPr>
          <a:xfrm>
            <a:off x="756920" y="5120005"/>
            <a:ext cx="3148330" cy="76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94690" y="4912995"/>
            <a:ext cx="219075" cy="241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776345" y="4952365"/>
            <a:ext cx="151130" cy="2051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>
            <a:off x="1405255" y="5126990"/>
            <a:ext cx="702945" cy="51689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816735" y="4184015"/>
            <a:ext cx="1621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Center-of-mass</a:t>
            </a:r>
            <a:endParaRPr lang="en-US" altLang="zh-CN" dirty="0"/>
          </a:p>
        </p:txBody>
      </p:sp>
      <p:cxnSp>
        <p:nvCxnSpPr>
          <p:cNvPr id="31" name="直接箭头连接符 30"/>
          <p:cNvCxnSpPr/>
          <p:nvPr/>
        </p:nvCxnSpPr>
        <p:spPr>
          <a:xfrm>
            <a:off x="1729740" y="4416425"/>
            <a:ext cx="22225" cy="41402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1665605" y="4912995"/>
            <a:ext cx="151130" cy="205105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4572000" y="4371340"/>
            <a:ext cx="3180715" cy="1419860"/>
          </a:xfrm>
          <a:custGeom>
            <a:avLst/>
            <a:gdLst>
              <a:gd name="connisteX0" fmla="*/ 0 w 10170160"/>
              <a:gd name="connsiteY0" fmla="*/ 5540375 h 5540375"/>
              <a:gd name="connisteX1" fmla="*/ 2252980 w 10170160"/>
              <a:gd name="connsiteY1" fmla="*/ 1527810 h 5540375"/>
              <a:gd name="connisteX2" fmla="*/ 10170160 w 10170160"/>
              <a:gd name="connsiteY2" fmla="*/ 0 h 554037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0170160" h="5540375">
                <a:moveTo>
                  <a:pt x="0" y="5540375"/>
                </a:moveTo>
                <a:cubicBezTo>
                  <a:pt x="292100" y="4768215"/>
                  <a:pt x="219075" y="2635885"/>
                  <a:pt x="2252980" y="1527810"/>
                </a:cubicBezTo>
                <a:cubicBezTo>
                  <a:pt x="4286885" y="419735"/>
                  <a:pt x="8631555" y="225425"/>
                  <a:pt x="10170160" y="0"/>
                </a:cubicBezTo>
              </a:path>
            </a:pathLst>
          </a:custGeom>
          <a:noFill/>
          <a:ln w="508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5" name="直接连接符 34"/>
          <p:cNvCxnSpPr/>
          <p:nvPr/>
        </p:nvCxnSpPr>
        <p:spPr>
          <a:xfrm>
            <a:off x="4572000" y="5791200"/>
            <a:ext cx="3200400" cy="0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0650220" y="5990590"/>
            <a:ext cx="1148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/>
              <a:t>Rate</a:t>
            </a:r>
            <a:endParaRPr lang="en-US" altLang="zh-CN" sz="3600"/>
          </a:p>
        </p:txBody>
      </p:sp>
      <p:sp>
        <p:nvSpPr>
          <p:cNvPr id="37" name="文本框 36"/>
          <p:cNvSpPr txBox="1"/>
          <p:nvPr/>
        </p:nvSpPr>
        <p:spPr>
          <a:xfrm>
            <a:off x="10777220" y="6117590"/>
            <a:ext cx="1148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/>
              <a:t>Rate</a:t>
            </a:r>
            <a:endParaRPr lang="en-US" altLang="zh-CN" sz="3600"/>
          </a:p>
        </p:txBody>
      </p:sp>
      <p:sp>
        <p:nvSpPr>
          <p:cNvPr id="38" name="文本框 37"/>
          <p:cNvSpPr txBox="1"/>
          <p:nvPr/>
        </p:nvSpPr>
        <p:spPr>
          <a:xfrm>
            <a:off x="10904220" y="6244590"/>
            <a:ext cx="1148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/>
              <a:t>Rate</a:t>
            </a:r>
            <a:endParaRPr lang="en-US" altLang="zh-CN" sz="3600"/>
          </a:p>
        </p:txBody>
      </p:sp>
      <p:sp>
        <p:nvSpPr>
          <p:cNvPr id="39" name="文本框 38"/>
          <p:cNvSpPr txBox="1"/>
          <p:nvPr/>
        </p:nvSpPr>
        <p:spPr>
          <a:xfrm>
            <a:off x="11031220" y="6371590"/>
            <a:ext cx="1148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/>
              <a:t>Rate</a:t>
            </a:r>
            <a:endParaRPr lang="en-US" altLang="zh-CN" sz="3600"/>
          </a:p>
        </p:txBody>
      </p:sp>
      <p:sp>
        <p:nvSpPr>
          <p:cNvPr id="40" name="文本框 39"/>
          <p:cNvSpPr txBox="1"/>
          <p:nvPr/>
        </p:nvSpPr>
        <p:spPr>
          <a:xfrm>
            <a:off x="7772400" y="5657215"/>
            <a:ext cx="74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/>
              <a:t>Rate</a:t>
            </a:r>
            <a:endParaRPr lang="en-US" altLang="zh-CN" sz="2400"/>
          </a:p>
        </p:txBody>
      </p:sp>
      <p:sp>
        <p:nvSpPr>
          <p:cNvPr id="41" name="文本框 40"/>
          <p:cNvSpPr txBox="1"/>
          <p:nvPr/>
        </p:nvSpPr>
        <p:spPr>
          <a:xfrm>
            <a:off x="7752715" y="4416425"/>
            <a:ext cx="8947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/>
              <a:t>utility</a:t>
            </a:r>
            <a:endParaRPr lang="en-US" altLang="zh-CN" sz="2400"/>
          </a:p>
        </p:txBody>
      </p:sp>
      <p:sp>
        <p:nvSpPr>
          <p:cNvPr id="42" name="椭圆 41"/>
          <p:cNvSpPr/>
          <p:nvPr/>
        </p:nvSpPr>
        <p:spPr>
          <a:xfrm>
            <a:off x="6670040" y="4371340"/>
            <a:ext cx="151130" cy="20510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6145530" y="3957320"/>
            <a:ext cx="1685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Center-of-utility</a:t>
            </a:r>
            <a:endParaRPr lang="en-US" altLang="zh-CN" dirty="0"/>
          </a:p>
        </p:txBody>
      </p:sp>
      <p:cxnSp>
        <p:nvCxnSpPr>
          <p:cNvPr id="44" name="直接箭头连接符 43"/>
          <p:cNvCxnSpPr>
            <a:endCxn id="46" idx="0"/>
          </p:cNvCxnSpPr>
          <p:nvPr/>
        </p:nvCxnSpPr>
        <p:spPr>
          <a:xfrm>
            <a:off x="6734810" y="4416425"/>
            <a:ext cx="23495" cy="1298258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对象 4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498590" y="5714683"/>
          <a:ext cx="519430" cy="744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9" imgW="177165" imgH="254000" progId="Equation.KSEE3">
                  <p:embed/>
                </p:oleObj>
              </mc:Choice>
              <mc:Fallback>
                <p:oleObj name="" r:id="rId9" imgW="177165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498590" y="5714683"/>
                        <a:ext cx="519430" cy="7448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/>
          <p:cNvSpPr/>
          <p:nvPr/>
        </p:nvSpPr>
        <p:spPr>
          <a:xfrm>
            <a:off x="4302760" y="2498090"/>
            <a:ext cx="777875" cy="686435"/>
          </a:xfrm>
          <a:prstGeom prst="rect">
            <a:avLst/>
          </a:prstGeom>
          <a:solidFill>
            <a:schemeClr val="bg2">
              <a:alpha val="43000"/>
            </a:scheme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5" grpId="1" animBg="1"/>
      <p:bldP spid="26" grpId="0" bldLvl="0" animBg="1"/>
      <p:bldP spid="26" grpId="1" animBg="1"/>
      <p:bldP spid="27" grpId="0" bldLvl="0" animBg="1"/>
      <p:bldP spid="27" grpId="1" animBg="1"/>
      <p:bldP spid="30" grpId="0"/>
      <p:bldP spid="30" grpId="1"/>
      <p:bldP spid="32" grpId="0" bldLvl="0" animBg="1"/>
      <p:bldP spid="32" grpId="1" animBg="1"/>
      <p:bldP spid="34" grpId="0" bldLvl="0" animBg="1"/>
      <p:bldP spid="34" grpId="1" animBg="1"/>
      <p:bldP spid="40" grpId="0"/>
      <p:bldP spid="40" grpId="1"/>
      <p:bldP spid="41" grpId="0"/>
      <p:bldP spid="41" grpId="1"/>
      <p:bldP spid="42" grpId="0" bldLvl="0" animBg="1"/>
      <p:bldP spid="42" grpId="1" animBg="1"/>
      <p:bldP spid="43" grpId="0"/>
      <p:bldP spid="43" grpId="1"/>
      <p:bldP spid="2" grpId="1" animBg="1"/>
      <p:bldP spid="2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9320" y="686435"/>
            <a:ext cx="7458075" cy="9525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HOLNET NUM</a:t>
            </a:r>
            <a:endParaRPr lang="en-US" sz="40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sp>
        <p:nvSpPr>
          <p:cNvPr id="22" name="矩形 21"/>
          <p:cNvSpPr/>
          <p:nvPr/>
        </p:nvSpPr>
        <p:spPr>
          <a:xfrm>
            <a:off x="635000" y="1821180"/>
            <a:ext cx="1935480" cy="120523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shade val="50000"/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635000" y="3788410"/>
            <a:ext cx="1935480" cy="120523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shade val="50000"/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29310" y="1826260"/>
          <a:ext cx="1546860" cy="1058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3" name="" r:id="rId1" imgW="1002665" imgH="685800" progId="Equation.KSEE3">
                  <p:embed/>
                </p:oleObj>
              </mc:Choice>
              <mc:Fallback>
                <p:oleObj name="" r:id="rId1" imgW="1002665" imgH="6858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9310" y="1826260"/>
                        <a:ext cx="1546860" cy="1058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28993" y="3934143"/>
          <a:ext cx="1470025" cy="1059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4" name="" r:id="rId3" imgW="952500" imgH="685800" progId="Equation.KSEE3">
                  <p:embed/>
                </p:oleObj>
              </mc:Choice>
              <mc:Fallback>
                <p:oleObj name="" r:id="rId3" imgW="952500" imgH="6858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8993" y="3934143"/>
                        <a:ext cx="1470025" cy="10591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8" name="直接箭头连接符 27"/>
          <p:cNvCxnSpPr/>
          <p:nvPr/>
        </p:nvCxnSpPr>
        <p:spPr>
          <a:xfrm flipV="1">
            <a:off x="2570480" y="4191000"/>
            <a:ext cx="858520" cy="193675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>
            <a:off x="2570480" y="2417445"/>
            <a:ext cx="858520" cy="782955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3486150" y="3105150"/>
            <a:ext cx="1935480" cy="120523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shade val="50000"/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4" name="对象 3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542030" y="3158490"/>
          <a:ext cx="1878965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5" name="" r:id="rId5" imgW="1181100" imgH="711200" progId="Equation.KSEE3">
                  <p:embed/>
                </p:oleObj>
              </mc:Choice>
              <mc:Fallback>
                <p:oleObj name="" r:id="rId5" imgW="1181100" imgH="7112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42030" y="3158490"/>
                        <a:ext cx="1878965" cy="1098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矩形 35"/>
          <p:cNvSpPr/>
          <p:nvPr/>
        </p:nvSpPr>
        <p:spPr>
          <a:xfrm>
            <a:off x="5953760" y="1908810"/>
            <a:ext cx="3009265" cy="303974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shade val="50000"/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7" name="对象 3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26175" y="2602230"/>
          <a:ext cx="2464435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6" name="" r:id="rId7" imgW="1548765" imgH="1104900" progId="Equation.KSEE3">
                  <p:embed/>
                </p:oleObj>
              </mc:Choice>
              <mc:Fallback>
                <p:oleObj name="" r:id="rId7" imgW="1548765" imgH="11049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26175" y="2602230"/>
                        <a:ext cx="2464435" cy="170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9" name="直接箭头连接符 38"/>
          <p:cNvCxnSpPr/>
          <p:nvPr/>
        </p:nvCxnSpPr>
        <p:spPr>
          <a:xfrm>
            <a:off x="5420995" y="3634740"/>
            <a:ext cx="522605" cy="22860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6423660" y="2171065"/>
            <a:ext cx="158813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zh-CN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sym typeface="+mn-ea"/>
              </a:rPr>
              <a:t>HOLNET NUM</a:t>
            </a:r>
            <a:endParaRPr lang="zh-CN" altLang="en-US"/>
          </a:p>
        </p:txBody>
      </p:sp>
      <p:sp>
        <p:nvSpPr>
          <p:cNvPr id="41" name="内容占位符 6"/>
          <p:cNvSpPr>
            <a:spLocks noGrp="1"/>
          </p:cNvSpPr>
          <p:nvPr/>
        </p:nvSpPr>
        <p:spPr>
          <a:xfrm>
            <a:off x="1100455" y="4993640"/>
            <a:ext cx="7712710" cy="1261110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17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705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93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81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82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845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87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895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en-US" altLang="zh-CN">
              <a:solidFill>
                <a:schemeClr val="tx1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CN">
                <a:solidFill>
                  <a:schemeClr val="tx1"/>
                </a:solidFill>
              </a:rPr>
              <a:t>HOLNET NUM is to achieve center-of-utility fair flow rate allocation by providing that the minimum flow rates to sustain the minimum user utilities are satisfied.</a:t>
            </a:r>
            <a:endParaRPr lang="en-US" alt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4" grpId="0" animBg="1"/>
      <p:bldP spid="24" grpId="1" animBg="1"/>
      <p:bldP spid="33" grpId="0" animBg="1"/>
      <p:bldP spid="33" grpId="1" animBg="1"/>
      <p:bldP spid="36" grpId="0" animBg="1"/>
      <p:bldP spid="36" grpId="1" animBg="1"/>
      <p:bldP spid="40" grpId="0"/>
      <p:bldP spid="40" grpId="1"/>
      <p:bldP spid="41" grpId="0"/>
      <p:bldP spid="41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9320" y="686435"/>
            <a:ext cx="7458075" cy="9525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HOLNET NUM</a:t>
            </a:r>
            <a:endParaRPr lang="en-US" sz="40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sp>
        <p:nvSpPr>
          <p:cNvPr id="36" name="文本框 35"/>
          <p:cNvSpPr txBox="1"/>
          <p:nvPr/>
        </p:nvSpPr>
        <p:spPr>
          <a:xfrm>
            <a:off x="10650220" y="5990590"/>
            <a:ext cx="1148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/>
              <a:t>Rate</a:t>
            </a:r>
            <a:endParaRPr lang="en-US" altLang="zh-CN" sz="3600"/>
          </a:p>
        </p:txBody>
      </p:sp>
      <p:sp>
        <p:nvSpPr>
          <p:cNvPr id="37" name="文本框 36"/>
          <p:cNvSpPr txBox="1"/>
          <p:nvPr/>
        </p:nvSpPr>
        <p:spPr>
          <a:xfrm>
            <a:off x="10777220" y="6117590"/>
            <a:ext cx="1148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/>
              <a:t>Rate</a:t>
            </a:r>
            <a:endParaRPr lang="en-US" altLang="zh-CN" sz="3600"/>
          </a:p>
        </p:txBody>
      </p:sp>
      <p:sp>
        <p:nvSpPr>
          <p:cNvPr id="38" name="文本框 37"/>
          <p:cNvSpPr txBox="1"/>
          <p:nvPr/>
        </p:nvSpPr>
        <p:spPr>
          <a:xfrm>
            <a:off x="10904220" y="6244590"/>
            <a:ext cx="1148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/>
              <a:t>Rate</a:t>
            </a:r>
            <a:endParaRPr lang="en-US" altLang="zh-CN" sz="3600"/>
          </a:p>
        </p:txBody>
      </p:sp>
      <p:sp>
        <p:nvSpPr>
          <p:cNvPr id="39" name="文本框 38"/>
          <p:cNvSpPr txBox="1"/>
          <p:nvPr/>
        </p:nvSpPr>
        <p:spPr>
          <a:xfrm>
            <a:off x="11031220" y="6371590"/>
            <a:ext cx="1148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/>
              <a:t>Rate</a:t>
            </a:r>
            <a:endParaRPr lang="en-US" altLang="zh-CN" sz="3600"/>
          </a:p>
        </p:txBody>
      </p:sp>
      <p:sp>
        <p:nvSpPr>
          <p:cNvPr id="49" name="文本框 48"/>
          <p:cNvSpPr txBox="1"/>
          <p:nvPr/>
        </p:nvSpPr>
        <p:spPr>
          <a:xfrm>
            <a:off x="909320" y="1797685"/>
            <a:ext cx="772160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/>
              <a:t>Saturated rate:  video flow  1Mbps   minimum rate 200kbps   </a:t>
            </a:r>
            <a:endParaRPr lang="en-US" altLang="zh-CN" sz="2400"/>
          </a:p>
          <a:p>
            <a:r>
              <a:rPr lang="en-US" altLang="zh-CN" sz="2400"/>
              <a:t>                             audio flow: 200kbps minimum rate 50kbps</a:t>
            </a:r>
            <a:endParaRPr lang="en-US" altLang="zh-CN" sz="2400"/>
          </a:p>
          <a:p>
            <a:r>
              <a:rPr lang="en-US" altLang="zh-CN" sz="2400"/>
              <a:t>center-of-utility rate: video flow 500Kbps</a:t>
            </a:r>
            <a:endParaRPr lang="en-US" altLang="zh-CN" sz="2400"/>
          </a:p>
          <a:p>
            <a:r>
              <a:rPr lang="en-US" altLang="zh-CN" sz="2400"/>
              <a:t>                                      audio flow: 100kbps</a:t>
            </a:r>
            <a:endParaRPr lang="en-US" altLang="zh-CN" sz="2400"/>
          </a:p>
          <a:p>
            <a:r>
              <a:rPr lang="en-US" altLang="zh-CN" sz="2400"/>
              <a:t>cent-of-utility fairness rate allocation ratio: 5:1</a:t>
            </a:r>
            <a:endParaRPr lang="en-US" altLang="zh-CN" sz="2400"/>
          </a:p>
        </p:txBody>
      </p:sp>
      <p:sp>
        <p:nvSpPr>
          <p:cNvPr id="50" name="文本框 49"/>
          <p:cNvSpPr txBox="1"/>
          <p:nvPr/>
        </p:nvSpPr>
        <p:spPr>
          <a:xfrm>
            <a:off x="1364009" y="3776865"/>
            <a:ext cx="544385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dirty="0"/>
              <a:t>Share a 280Kbps link</a:t>
            </a:r>
            <a:endParaRPr lang="en-US" altLang="zh-CN" sz="2400" dirty="0"/>
          </a:p>
          <a:p>
            <a:r>
              <a:rPr lang="en-US" altLang="zh-CN" sz="2400" dirty="0"/>
              <a:t>Traditional NUM:   video flow </a:t>
            </a:r>
            <a:r>
              <a:rPr lang="en-US" altLang="zh-CN" sz="2400" dirty="0">
                <a:solidFill>
                  <a:srgbClr val="7030A0"/>
                </a:solidFill>
              </a:rPr>
              <a:t>140</a:t>
            </a:r>
            <a:r>
              <a:rPr lang="en-US" altLang="zh-CN" sz="2400" dirty="0"/>
              <a:t>Kbps      </a:t>
            </a:r>
            <a:endParaRPr lang="en-US" altLang="zh-CN" sz="2400" dirty="0"/>
          </a:p>
          <a:p>
            <a:r>
              <a:rPr lang="en-US" altLang="zh-CN" sz="2400" dirty="0"/>
              <a:t>                                 audio flow: </a:t>
            </a:r>
            <a:r>
              <a:rPr lang="en-US" altLang="zh-CN" sz="2400" dirty="0">
                <a:solidFill>
                  <a:srgbClr val="7030A0"/>
                </a:solidFill>
              </a:rPr>
              <a:t>140</a:t>
            </a:r>
            <a:r>
              <a:rPr lang="en-US" altLang="zh-CN" sz="2400" dirty="0"/>
              <a:t>kbps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HOLNET NUM :   video flow </a:t>
            </a:r>
            <a:r>
              <a:rPr lang="en-US" altLang="zh-CN" sz="2400" dirty="0">
                <a:solidFill>
                  <a:srgbClr val="FF0000"/>
                </a:solidFill>
              </a:rPr>
              <a:t>230</a:t>
            </a:r>
            <a:r>
              <a:rPr lang="en-US" altLang="zh-CN" sz="2400" dirty="0"/>
              <a:t>kbps</a:t>
            </a:r>
            <a:endParaRPr lang="en-US" altLang="zh-CN" sz="2400" dirty="0"/>
          </a:p>
          <a:p>
            <a:r>
              <a:rPr lang="en-US" altLang="zh-CN" sz="2400" dirty="0"/>
              <a:t>                              audio flow: </a:t>
            </a:r>
            <a:r>
              <a:rPr lang="en-US" altLang="zh-CN" sz="2400" dirty="0">
                <a:solidFill>
                  <a:srgbClr val="FF0000"/>
                </a:solidFill>
              </a:rPr>
              <a:t>50</a:t>
            </a:r>
            <a:r>
              <a:rPr lang="en-US" altLang="zh-CN" sz="2400" dirty="0"/>
              <a:t>kbps</a:t>
            </a:r>
            <a:endParaRPr lang="en-US" altLang="zh-C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1"/>
      <p:bldP spid="50" grpId="0"/>
      <p:bldP spid="50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9320" y="686435"/>
            <a:ext cx="7458075" cy="9525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HOLNET design space</a:t>
            </a:r>
            <a:endParaRPr lang="en-US" sz="40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277495" y="1851025"/>
          <a:ext cx="8256905" cy="2797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2740"/>
                <a:gridCol w="777240"/>
                <a:gridCol w="1176655"/>
                <a:gridCol w="1349375"/>
                <a:gridCol w="777875"/>
                <a:gridCol w="2573020"/>
              </a:tblGrid>
              <a:tr h="5441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Solution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Host-based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Host-based LB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In-network LB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 smtClean="0"/>
                        <a:t>Mul-CoS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Comments</a:t>
                      </a:r>
                      <a:endParaRPr lang="en-US" altLang="zh-CN" dirty="0"/>
                    </a:p>
                  </a:txBody>
                  <a:tcPr/>
                </a:tc>
              </a:tr>
              <a:tr h="6432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CC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yes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no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no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no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Elastic congestion control(CC)</a:t>
                      </a:r>
                      <a:endParaRPr lang="en-US" altLang="zh-CN"/>
                    </a:p>
                  </a:txBody>
                  <a:tcPr/>
                </a:tc>
              </a:tr>
              <a:tr h="4368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MCC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yes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yes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no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no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Multipath CC (MCC)</a:t>
                      </a:r>
                      <a:endParaRPr lang="en-US" altLang="zh-CN"/>
                    </a:p>
                  </a:txBody>
                  <a:tcPr/>
                </a:tc>
              </a:tr>
              <a:tr h="4362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CC-CoS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smtClean="0"/>
                        <a:t>yes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no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no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yes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CC and </a:t>
                      </a:r>
                      <a:r>
                        <a:rPr lang="en-US" altLang="zh-CN" dirty="0" smtClean="0"/>
                        <a:t>multi-Class of </a:t>
                      </a:r>
                      <a:r>
                        <a:rPr lang="en-US" altLang="zh-CN" dirty="0" smtClean="0"/>
                        <a:t>Service(</a:t>
                      </a:r>
                      <a:r>
                        <a:rPr lang="en-US" altLang="zh-CN" dirty="0" err="1" smtClean="0"/>
                        <a:t>CoS</a:t>
                      </a:r>
                      <a:r>
                        <a:rPr lang="en-US" altLang="zh-CN" dirty="0" smtClean="0"/>
                        <a:t>)</a:t>
                      </a:r>
                      <a:endParaRPr lang="en-US" altLang="zh-CN" dirty="0"/>
                    </a:p>
                  </a:txBody>
                  <a:tcPr/>
                </a:tc>
              </a:tr>
              <a:tr h="4368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smtClean="0"/>
                        <a:t>MCC-Cos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smtClean="0"/>
                        <a:t>yes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smtClean="0"/>
                        <a:t>yes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smtClean="0"/>
                        <a:t>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smtClean="0"/>
                        <a:t>yes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smtClean="0"/>
                        <a:t>Multipath  CC-</a:t>
                      </a:r>
                      <a:r>
                        <a:rPr lang="en-US" altLang="zh-CN" dirty="0" err="1" smtClean="0"/>
                        <a:t>CoS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066800" y="5177135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Distributed end-to-end congestion control solutions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9320" y="686435"/>
            <a:ext cx="7458075" cy="9525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HOLNET design space</a:t>
            </a:r>
            <a:endParaRPr lang="en-US" sz="40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201295" y="1600200"/>
          <a:ext cx="8256905" cy="2593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2740"/>
                <a:gridCol w="777240"/>
                <a:gridCol w="1176655"/>
                <a:gridCol w="1349375"/>
                <a:gridCol w="777875"/>
                <a:gridCol w="2573020"/>
              </a:tblGrid>
              <a:tr h="5441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Solution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Host-based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Host-based LB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In-network LB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 smtClean="0"/>
                        <a:t>Mul-CoS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Comments</a:t>
                      </a:r>
                      <a:endParaRPr lang="en-US" altLang="zh-CN" dirty="0"/>
                    </a:p>
                  </a:txBody>
                  <a:tcPr/>
                </a:tc>
              </a:tr>
              <a:tr h="6438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CC-LB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yes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no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yes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CC with in-network load balancing (LB)</a:t>
                      </a:r>
                      <a:endParaRPr lang="en-US" altLang="zh-CN"/>
                    </a:p>
                  </a:txBody>
                  <a:tcPr/>
                </a:tc>
              </a:tr>
              <a:tr h="4362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MCC-LB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yes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yes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yes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no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Multi-next-hop CC-LB</a:t>
                      </a:r>
                      <a:endParaRPr lang="en-US" altLang="zh-CN"/>
                    </a:p>
                  </a:txBody>
                  <a:tcPr/>
                </a:tc>
              </a:tr>
              <a:tr h="4368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CC-CoS-LB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yes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no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yes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yes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CC-CoS with LB</a:t>
                      </a:r>
                      <a:endParaRPr lang="en-US" altLang="zh-CN"/>
                    </a:p>
                  </a:txBody>
                  <a:tcPr/>
                </a:tc>
              </a:tr>
              <a:tr h="4368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MCC-CoS-LB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yes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yes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yes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yes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MCC-</a:t>
                      </a:r>
                      <a:r>
                        <a:rPr lang="en-US" altLang="zh-CN" dirty="0" err="1"/>
                        <a:t>CoS</a:t>
                      </a:r>
                      <a:r>
                        <a:rPr lang="en-US" altLang="zh-CN" dirty="0"/>
                        <a:t> with LB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04738" y="5303863"/>
            <a:ext cx="84106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Need hop-by-hop feedback (binary information: congested or not)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504738" y="4458810"/>
            <a:ext cx="784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Distributed and integrated  congestion control and in-network loading balancing solutions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9320" y="686435"/>
            <a:ext cx="7458075" cy="9525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Case study</a:t>
            </a:r>
            <a:endParaRPr lang="en-US" sz="40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654685" y="1791335"/>
            <a:ext cx="7712710" cy="4311015"/>
          </a:xfrm>
        </p:spPr>
        <p:txBody>
          <a:bodyPr>
            <a:norm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zh-CN" sz="2400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</a:rPr>
              <a:t>A family of CC/CC-CoS</a:t>
            </a:r>
            <a:endParaRPr lang="en-US" altLang="zh-CN" sz="2400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CN">
                <a:solidFill>
                  <a:schemeClr val="tx1"/>
                </a:solidFill>
              </a:rPr>
              <a:t>Two flows share a 100 Mpbs link. </a:t>
            </a:r>
            <a:endParaRPr lang="en-US" altLang="zh-CN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AutoNum type="arabicPeriod"/>
            </a:pPr>
            <a:endParaRPr lang="en-US" altLang="zh-CN" i="1" baseline="-25000">
              <a:solidFill>
                <a:schemeClr val="tx1"/>
              </a:solidFill>
              <a:uFillTx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 i="1" baseline="-25000">
              <a:solidFill>
                <a:schemeClr val="tx1"/>
              </a:solidFill>
              <a:uFillTx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 i="1" baseline="-25000">
              <a:solidFill>
                <a:schemeClr val="tx1"/>
              </a:solidFill>
              <a:uFillTx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 i="1" baseline="-25000">
              <a:solidFill>
                <a:schemeClr val="tx1"/>
              </a:solidFill>
              <a:uFillTx/>
            </a:endParaRPr>
          </a:p>
        </p:txBody>
      </p:sp>
      <p:pic>
        <p:nvPicPr>
          <p:cNvPr id="16" name="图片 15" descr="simple_top_h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1590" y="2956560"/>
            <a:ext cx="5003800" cy="31457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9320" y="686435"/>
            <a:ext cx="7458075" cy="9525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Case study</a:t>
            </a:r>
            <a:endParaRPr lang="en-US" sz="40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654685" y="1791335"/>
            <a:ext cx="7712710" cy="4311015"/>
          </a:xfrm>
        </p:spPr>
        <p:txBody>
          <a:bodyPr>
            <a:norm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zh-CN" sz="2400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</a:rPr>
              <a:t>A family of CC/CC-CoS</a:t>
            </a:r>
            <a:endParaRPr lang="en-US" altLang="zh-CN" sz="2400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CN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sym typeface="+mn-ea"/>
              </a:rPr>
              <a:t>Case 1: 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 </a:t>
            </a:r>
            <a:endParaRPr lang="en-US" altLang="zh-CN">
              <a:solidFill>
                <a:schemeClr val="tx1"/>
              </a:solidFill>
              <a:sym typeface="+mn-ea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>
              <a:solidFill>
                <a:schemeClr val="tx1"/>
              </a:solidFill>
              <a:sym typeface="+mn-ea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>
              <a:solidFill>
                <a:schemeClr val="tx1"/>
              </a:solidFill>
              <a:sym typeface="+mn-ea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>
              <a:solidFill>
                <a:schemeClr val="tx1"/>
              </a:solidFill>
              <a:sym typeface="+mn-ea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CN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sym typeface="+mn-ea"/>
              </a:rPr>
              <a:t>Case 2: 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 </a:t>
            </a:r>
            <a:endParaRPr lang="en-US" altLang="zh-CN">
              <a:solidFill>
                <a:schemeClr val="tx1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>
              <a:solidFill>
                <a:schemeClr val="tx1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 i="1" baseline="-25000">
              <a:solidFill>
                <a:schemeClr val="tx1"/>
              </a:solidFill>
              <a:uFillTx/>
            </a:endParaRPr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69595" y="2520950"/>
          <a:ext cx="8004810" cy="1130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" r:id="rId1" imgW="4191000" imgH="660400" progId="Equation.KSEE3">
                  <p:embed/>
                </p:oleObj>
              </mc:Choice>
              <mc:Fallback>
                <p:oleObj name="" r:id="rId1" imgW="4191000" imgH="6604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69595" y="2520950"/>
                        <a:ext cx="8004810" cy="11309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54685" y="4271328"/>
          <a:ext cx="8408035" cy="156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name="" r:id="rId3" imgW="4749165" imgH="914400" progId="Equation.KSEE3">
                  <p:embed/>
                </p:oleObj>
              </mc:Choice>
              <mc:Fallback>
                <p:oleObj name="" r:id="rId3" imgW="4749165" imgH="9144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4685" y="4271328"/>
                        <a:ext cx="8408035" cy="1568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9320" y="686435"/>
            <a:ext cx="7458075" cy="9525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Case study</a:t>
            </a:r>
            <a:endParaRPr lang="en-US" sz="40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pic>
        <p:nvPicPr>
          <p:cNvPr id="8" name="图片 7" descr="alpha_u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5015" y="1764030"/>
            <a:ext cx="5226685" cy="391922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135630" y="5683250"/>
            <a:ext cx="35439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/>
              <a:t>Simulated vs optimal utility</a:t>
            </a:r>
            <a:endParaRPr lang="en-US" altLang="zh-CN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9320" y="686435"/>
            <a:ext cx="7458075" cy="9525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Case study</a:t>
            </a:r>
            <a:endParaRPr lang="en-US" sz="40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pic>
        <p:nvPicPr>
          <p:cNvPr id="6" name="图片 5" descr="alpha_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290" y="1835785"/>
            <a:ext cx="4193540" cy="3144520"/>
          </a:xfrm>
          <a:prstGeom prst="rect">
            <a:avLst/>
          </a:prstGeom>
        </p:spPr>
      </p:pic>
      <p:pic>
        <p:nvPicPr>
          <p:cNvPr id="10" name="图片 9" descr="alpha_0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510" y="1818005"/>
            <a:ext cx="4297045" cy="322199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646555" y="5619115"/>
            <a:ext cx="460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/>
              <a:t>Simulated vs optimal rate allocation</a:t>
            </a:r>
            <a:endParaRPr lang="en-US" altLang="zh-CN" sz="2400"/>
          </a:p>
        </p:txBody>
      </p:sp>
      <p:sp>
        <p:nvSpPr>
          <p:cNvPr id="12" name="文本框 11"/>
          <p:cNvSpPr txBox="1"/>
          <p:nvPr/>
        </p:nvSpPr>
        <p:spPr>
          <a:xfrm>
            <a:off x="2058035" y="4980305"/>
            <a:ext cx="90868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/>
              <a:t>Case I</a:t>
            </a:r>
            <a:endParaRPr lang="en-US" altLang="zh-CN" sz="2400"/>
          </a:p>
        </p:txBody>
      </p:sp>
      <p:sp>
        <p:nvSpPr>
          <p:cNvPr id="13" name="文本框 12"/>
          <p:cNvSpPr txBox="1"/>
          <p:nvPr/>
        </p:nvSpPr>
        <p:spPr>
          <a:xfrm>
            <a:off x="5909310" y="5039995"/>
            <a:ext cx="9855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/>
              <a:t>Case II</a:t>
            </a:r>
            <a:endParaRPr lang="en-US" altLang="zh-CN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9320" y="686435"/>
            <a:ext cx="7458075" cy="9525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Case study</a:t>
            </a:r>
            <a:endParaRPr lang="en-US" sz="40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654685" y="1791335"/>
            <a:ext cx="7712710" cy="4311015"/>
          </a:xfrm>
        </p:spPr>
        <p:txBody>
          <a:bodyPr>
            <a:norm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zh-CN" sz="2400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</a:rPr>
              <a:t>MCC: Multipath Congestion control</a:t>
            </a:r>
            <a:endParaRPr lang="en-US" altLang="zh-CN" sz="2400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CN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sym typeface="+mn-ea"/>
              </a:rPr>
              <a:t>Case 3: 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 </a:t>
            </a:r>
            <a:endParaRPr lang="en-US" altLang="zh-CN">
              <a:solidFill>
                <a:schemeClr val="tx1"/>
              </a:solidFill>
              <a:sym typeface="+mn-ea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>
              <a:solidFill>
                <a:schemeClr val="tx1"/>
              </a:solidFill>
              <a:sym typeface="+mn-ea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>
              <a:solidFill>
                <a:schemeClr val="tx1"/>
              </a:solidFill>
              <a:sym typeface="+mn-ea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>
              <a:solidFill>
                <a:schemeClr val="tx1"/>
              </a:solidFill>
              <a:sym typeface="+mn-ea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>
              <a:solidFill>
                <a:schemeClr val="tx1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 i="1" baseline="-25000">
              <a:solidFill>
                <a:schemeClr val="tx1"/>
              </a:solidFill>
              <a:uFillTx/>
            </a:endParaRPr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54685" y="2619058"/>
          <a:ext cx="3784600" cy="1131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5" name="" r:id="rId1" imgW="1981200" imgH="660400" progId="Equation.KSEE3">
                  <p:embed/>
                </p:oleObj>
              </mc:Choice>
              <mc:Fallback>
                <p:oleObj name="" r:id="rId1" imgW="1981200" imgH="6604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54685" y="2619058"/>
                        <a:ext cx="3784600" cy="11315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 descr="simple_top_h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6550" y="3576320"/>
            <a:ext cx="3303270" cy="2294890"/>
          </a:xfrm>
          <a:prstGeom prst="rect">
            <a:avLst/>
          </a:prstGeom>
        </p:spPr>
      </p:pic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096318" y="2793365"/>
          <a:ext cx="1287780" cy="391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6" name="" r:id="rId4" imgW="609600" imgH="228600" progId="Equation.KSEE3">
                  <p:embed/>
                </p:oleObj>
              </mc:Choice>
              <mc:Fallback>
                <p:oleObj name="" r:id="rId4" imgW="609600" imgH="228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96318" y="2793365"/>
                        <a:ext cx="1287780" cy="3917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10235" y="3834765"/>
          <a:ext cx="4170680" cy="827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7" name="" r:id="rId6" imgW="1790700" imgH="482600" progId="Equation.KSEE3">
                  <p:embed/>
                </p:oleObj>
              </mc:Choice>
              <mc:Fallback>
                <p:oleObj name="" r:id="rId6" imgW="1790700" imgH="482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0235" y="3834765"/>
                        <a:ext cx="4170680" cy="827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7548" y="4792980"/>
          <a:ext cx="3314065" cy="1176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8" name="" r:id="rId8" imgW="1511300" imgH="685800" progId="Equation.KSEE3">
                  <p:embed/>
                </p:oleObj>
              </mc:Choice>
              <mc:Fallback>
                <p:oleObj name="" r:id="rId8" imgW="1511300" imgH="6858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97548" y="4792980"/>
                        <a:ext cx="3314065" cy="1176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438968" y="2619058"/>
          <a:ext cx="1234440" cy="740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9" name="" r:id="rId10" imgW="584200" imgH="431800" progId="Equation.KSEE3">
                  <p:embed/>
                </p:oleObj>
              </mc:Choice>
              <mc:Fallback>
                <p:oleObj name="" r:id="rId10" imgW="584200" imgH="4318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438968" y="2619058"/>
                        <a:ext cx="1234440" cy="740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9320" y="686435"/>
            <a:ext cx="7458075" cy="9525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Case study</a:t>
            </a:r>
            <a:endParaRPr lang="en-US" sz="40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sp>
        <p:nvSpPr>
          <p:cNvPr id="11" name="文本框 10"/>
          <p:cNvSpPr txBox="1"/>
          <p:nvPr/>
        </p:nvSpPr>
        <p:spPr>
          <a:xfrm>
            <a:off x="1646555" y="5619115"/>
            <a:ext cx="460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/>
              <a:t>Simulated vs optimal rate allocation</a:t>
            </a:r>
            <a:endParaRPr lang="en-US" altLang="zh-CN" sz="2400"/>
          </a:p>
        </p:txBody>
      </p:sp>
      <p:pic>
        <p:nvPicPr>
          <p:cNvPr id="2" name="图片 1" descr="mp_link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2810" y="1715135"/>
            <a:ext cx="4148455" cy="3110865"/>
          </a:xfrm>
          <a:prstGeom prst="rect">
            <a:avLst/>
          </a:prstGeom>
        </p:spPr>
      </p:pic>
      <p:pic>
        <p:nvPicPr>
          <p:cNvPr id="4" name="图片 3" descr="mp_lo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005" y="1715135"/>
            <a:ext cx="4182110" cy="313626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646555" y="5005070"/>
            <a:ext cx="18516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/>
              <a:t>HOLNET MCC</a:t>
            </a:r>
            <a:endParaRPr lang="en-US" altLang="zh-CN" sz="2400"/>
          </a:p>
        </p:txBody>
      </p:sp>
      <p:sp>
        <p:nvSpPr>
          <p:cNvPr id="8" name="文本框 7"/>
          <p:cNvSpPr txBox="1"/>
          <p:nvPr/>
        </p:nvSpPr>
        <p:spPr>
          <a:xfrm>
            <a:off x="6246495" y="5005070"/>
            <a:ext cx="106108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/>
              <a:t>MPTCP</a:t>
            </a:r>
            <a:endParaRPr lang="en-US" altLang="zh-CN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9320" y="686435"/>
            <a:ext cx="7458075" cy="952500"/>
          </a:xfrm>
        </p:spPr>
        <p:txBody>
          <a:bodyPr>
            <a:normAutofit/>
          </a:bodyPr>
          <a:lstStyle/>
          <a:p>
            <a:r>
              <a:rPr lang="en-US" sz="4000" dirty="0"/>
              <a:t>HOLNET-UTA</a:t>
            </a:r>
            <a:endParaRPr lang="en-US" sz="40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782320" y="1837055"/>
            <a:ext cx="7712710" cy="3693795"/>
          </a:xfrm>
        </p:spPr>
        <p:txBody>
          <a:bodyPr>
            <a:normAutofit fontScale="85000" lnSpcReduction="20000"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zh-CN" sz="4000" dirty="0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</a:rPr>
              <a:t>HOLNET traffic controller with  Utility-of-TCP-based flow rate Allocation </a:t>
            </a:r>
            <a:r>
              <a:rPr lang="en-US" altLang="zh-CN" sz="4000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sym typeface="+mn-ea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+mn-ea"/>
              </a:rPr>
              <a:t> </a:t>
            </a:r>
            <a:endParaRPr lang="en-US" altLang="zh-CN" dirty="0">
              <a:solidFill>
                <a:schemeClr val="tx1"/>
              </a:solidFill>
              <a:sym typeface="+mn-ea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 dirty="0">
              <a:solidFill>
                <a:schemeClr val="tx1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CN" sz="2665" dirty="0">
                <a:sym typeface="+mn-ea"/>
              </a:rPr>
              <a:t>Apply TCP utility function ,                  ,   as the base utility   </a:t>
            </a:r>
            <a:endParaRPr lang="en-US" altLang="zh-CN" sz="2665" dirty="0">
              <a:sym typeface="+mn-ea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 sz="2665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CN" sz="2665" dirty="0"/>
              <a:t>TCP friendly</a:t>
            </a:r>
            <a:endParaRPr lang="en-US" altLang="zh-CN" sz="2665" dirty="0"/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 sz="2665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CN" sz="2665" dirty="0">
                <a:sym typeface="+mn-ea"/>
              </a:rPr>
              <a:t>Fully integrated congestion control and in-network load balancing solution</a:t>
            </a:r>
            <a:endParaRPr lang="en-US" altLang="zh-CN" sz="2665" dirty="0">
              <a:sym typeface="+mn-ea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 dirty="0"/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 dirty="0">
              <a:solidFill>
                <a:schemeClr val="tx1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 i="1" baseline="-25000" dirty="0">
              <a:solidFill>
                <a:schemeClr val="tx1"/>
              </a:solidFill>
              <a:uFillTx/>
            </a:endParaRPr>
          </a:p>
        </p:txBody>
      </p:sp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38600" y="3124200"/>
          <a:ext cx="91884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" r:id="rId1" imgW="419100" imgH="241300" progId="Equation.KSEE3">
                  <p:embed/>
                </p:oleObj>
              </mc:Choice>
              <mc:Fallback>
                <p:oleObj name="" r:id="rId1" imgW="419100" imgH="2413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038600" y="3124200"/>
                        <a:ext cx="918845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09320" y="686435"/>
            <a:ext cx="7458075" cy="9525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HOLNET-UTA </a:t>
            </a:r>
            <a:r>
              <a:rPr lang="en-US" sz="4000" dirty="0">
                <a:sym typeface="+mn-ea"/>
              </a:rPr>
              <a:t>performance comparison</a:t>
            </a:r>
            <a:endParaRPr lang="en-US" sz="40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pic>
        <p:nvPicPr>
          <p:cNvPr id="8" name="图片 7" descr="ecdm_fct_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650" y="1884045"/>
            <a:ext cx="3883660" cy="2913380"/>
          </a:xfrm>
          <a:prstGeom prst="rect">
            <a:avLst/>
          </a:prstGeom>
        </p:spPr>
      </p:pic>
      <p:pic>
        <p:nvPicPr>
          <p:cNvPr id="9" name="图片 8" descr="ecdm_fct_bg99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1821815"/>
            <a:ext cx="4190365" cy="314261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74467" y="5250442"/>
            <a:ext cx="3440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FCT: flow completion time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00170" y="4881110"/>
            <a:ext cx="3995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ECMP: DCTCP+ECMP</a:t>
            </a:r>
            <a:endParaRPr lang="en-US" sz="2400" dirty="0" smtClean="0"/>
          </a:p>
          <a:p>
            <a:r>
              <a:rPr lang="en-US" sz="2400" dirty="0" smtClean="0"/>
              <a:t>DRILL: DCTCP+DRILL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sp>
        <p:nvSpPr>
          <p:cNvPr id="5" name="内容占位符 6"/>
          <p:cNvSpPr>
            <a:spLocks noGrp="1"/>
          </p:cNvSpPr>
          <p:nvPr>
            <p:ph idx="1"/>
          </p:nvPr>
        </p:nvSpPr>
        <p:spPr>
          <a:xfrm>
            <a:off x="653964" y="1864361"/>
            <a:ext cx="7825740" cy="40798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zh-CN" sz="2800" dirty="0" smtClean="0">
                <a:sym typeface="+mn-ea"/>
              </a:rPr>
              <a:t>Propose </a:t>
            </a:r>
            <a:r>
              <a:rPr lang="en-US" altLang="zh-CN" sz="2800" dirty="0">
                <a:sym typeface="+mn-ea"/>
              </a:rPr>
              <a:t>a new traffic control framework-HOLENT</a:t>
            </a:r>
            <a:endParaRPr lang="en-US" altLang="zh-CN" sz="2800" dirty="0">
              <a:sym typeface="+mn-ea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zh-CN" sz="2800" dirty="0">
              <a:sym typeface="+mn-ea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altLang="zh-CN" sz="2800" dirty="0" smtClean="0">
                <a:sym typeface="+mn-ea"/>
              </a:rPr>
              <a:t>Develop </a:t>
            </a:r>
            <a:r>
              <a:rPr lang="en-US" altLang="zh-CN" sz="2800" dirty="0">
                <a:sym typeface="+mn-ea"/>
              </a:rPr>
              <a:t>HOLNET NUM</a:t>
            </a:r>
            <a:endParaRPr lang="en-US" altLang="zh-CN" sz="2800" dirty="0">
              <a:sym typeface="+mn-ea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CN" sz="2800" dirty="0">
                <a:sym typeface="+mn-ea"/>
              </a:rPr>
              <a:t>  </a:t>
            </a:r>
            <a:r>
              <a:rPr lang="en-US" altLang="zh-CN" sz="2220" dirty="0">
                <a:sym typeface="+mn-ea"/>
              </a:rPr>
              <a:t>Enabling minimum user </a:t>
            </a:r>
            <a:r>
              <a:rPr lang="en-US" altLang="zh-CN" sz="2220" dirty="0" smtClean="0">
                <a:sym typeface="+mn-ea"/>
              </a:rPr>
              <a:t>utility guarantee</a:t>
            </a:r>
            <a:endParaRPr lang="en-US" altLang="zh-CN" sz="2220" dirty="0">
              <a:sym typeface="+mn-ea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CN" sz="2220" dirty="0">
                <a:sym typeface="+mn-ea"/>
              </a:rPr>
              <a:t>  Center-of-utility fairness</a:t>
            </a:r>
            <a:endParaRPr lang="en-US" altLang="zh-CN" sz="2220" dirty="0">
              <a:sym typeface="+mn-ea"/>
            </a:endParaRPr>
          </a:p>
          <a:p>
            <a:pPr marL="0" indent="0">
              <a:buNone/>
            </a:pPr>
            <a:endParaRPr lang="en-US" altLang="zh-CN" sz="2800" dirty="0"/>
          </a:p>
        </p:txBody>
      </p:sp>
      <p:sp>
        <p:nvSpPr>
          <p:cNvPr id="6" name="标题 1"/>
          <p:cNvSpPr>
            <a:spLocks noGrp="1"/>
          </p:cNvSpPr>
          <p:nvPr/>
        </p:nvSpPr>
        <p:spPr>
          <a:xfrm>
            <a:off x="949960" y="413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/>
              <a:t>Conclusion</a:t>
            </a:r>
            <a:endParaRPr lang="en-US" altLang="zh-CN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FDC5-59C4-4DB4-B391-669D770FBFA4}" type="slidenum">
              <a:rPr lang="en-US" smtClean="0"/>
            </a:fld>
            <a:endParaRPr 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696595" y="1764665"/>
            <a:ext cx="7712710" cy="4311015"/>
          </a:xfrm>
        </p:spPr>
        <p:txBody>
          <a:bodyPr>
            <a:normAutofit/>
          </a:bodyPr>
          <a:lstStyle/>
          <a:p>
            <a:pPr marL="0" indent="0">
              <a:buFont typeface="Wingdings" panose="05000000000000000000" pitchFamily="2" charset="2"/>
              <a:buNone/>
            </a:pPr>
            <a:endParaRPr lang="en-US" altLang="zh-CN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CN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</a:rPr>
              <a:t>                                 </a:t>
            </a:r>
            <a:r>
              <a:rPr lang="en-US" altLang="zh-CN" sz="4000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</a:rPr>
              <a:t>       Question??</a:t>
            </a:r>
            <a:endParaRPr lang="en-US" altLang="zh-CN" sz="4000" i="1" baseline="-25000">
              <a:solidFill>
                <a:schemeClr val="tx1"/>
              </a:solidFill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5171,&quot;width&quot;:9192}"/>
</p:tagLst>
</file>

<file path=ppt/tags/tag2.xml><?xml version="1.0" encoding="utf-8"?>
<p:tagLst xmlns:p="http://schemas.openxmlformats.org/presentationml/2006/main">
  <p:tag name="KSO_WM_UNIT_TABLE_BEAUTIFY" val="smartTable{37ba1aca-0b73-4661-ad1b-0176a7683023}"/>
</p:tagLst>
</file>

<file path=ppt/tags/tag3.xml><?xml version="1.0" encoding="utf-8"?>
<p:tagLst xmlns:p="http://schemas.openxmlformats.org/presentationml/2006/main">
  <p:tag name="KSO_WM_UNIT_TABLE_BEAUTIFY" val="smartTable{37ba1aca-0b73-4661-ad1b-0176a7683023}"/>
</p:tagLst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4983</Words>
  <Application>WPS 演示</Application>
  <PresentationFormat>On-screen Show (4:3)</PresentationFormat>
  <Paragraphs>388</Paragraphs>
  <Slides>24</Slides>
  <Notes>31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21</vt:i4>
      </vt:variant>
      <vt:variant>
        <vt:lpstr>幻灯片标题</vt:lpstr>
      </vt:variant>
      <vt:variant>
        <vt:i4>24</vt:i4>
      </vt:variant>
    </vt:vector>
  </HeadingPairs>
  <TitlesOfParts>
    <vt:vector size="53" baseType="lpstr">
      <vt:lpstr>Arial</vt:lpstr>
      <vt:lpstr>SimSun</vt:lpstr>
      <vt:lpstr>Wingdings</vt:lpstr>
      <vt:lpstr>Calibri</vt:lpstr>
      <vt:lpstr>Calibri Light</vt:lpstr>
      <vt:lpstr>Microsoft YaHei</vt:lpstr>
      <vt:lpstr>Arial Unicode MS</vt:lpstr>
      <vt:lpstr>Retrospect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HOLNET: A Holistic Traffic Control Framework for Datacenter Networks</vt:lpstr>
      <vt:lpstr>Existing datacenter traffic control solutions</vt:lpstr>
      <vt:lpstr>Existing datacenter traffic control solution</vt:lpstr>
      <vt:lpstr>Problems for existing  solutions</vt:lpstr>
      <vt:lpstr>Network utility maximization (NUM)</vt:lpstr>
      <vt:lpstr>Four classes of user utility functions</vt:lpstr>
      <vt:lpstr>Drawbacks of traditional NUM </vt:lpstr>
      <vt:lpstr>Motivation of HOLNET </vt:lpstr>
      <vt:lpstr>HOLNET NUM</vt:lpstr>
      <vt:lpstr>HOLNET NUM</vt:lpstr>
      <vt:lpstr>HOLNET NUM</vt:lpstr>
      <vt:lpstr>HOLNET NUM</vt:lpstr>
      <vt:lpstr>HOLNET design space</vt:lpstr>
      <vt:lpstr>HOLNET design space</vt:lpstr>
      <vt:lpstr>Case study</vt:lpstr>
      <vt:lpstr>Case study</vt:lpstr>
      <vt:lpstr>Case study</vt:lpstr>
      <vt:lpstr>Case study</vt:lpstr>
      <vt:lpstr>Case study</vt:lpstr>
      <vt:lpstr>Case study</vt:lpstr>
      <vt:lpstr>HOLNET-UTA</vt:lpstr>
      <vt:lpstr>HOLNET-UTA performance comparison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QoS Aware Transport Layer Protocol for Data Center</dc:title>
  <dc:creator>hchexx</dc:creator>
  <cp:lastModifiedBy>王志君</cp:lastModifiedBy>
  <cp:revision>95</cp:revision>
  <dcterms:created xsi:type="dcterms:W3CDTF">2017-07-17T22:29:00Z</dcterms:created>
  <dcterms:modified xsi:type="dcterms:W3CDTF">2020-10-19T21:33:51Z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