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 /><Relationship Id="rId2" Type="http://schemas.openxmlformats.org/officeDocument/2006/relationships/extended-properties" Target="docProps/app.xml" /><Relationship Id="rId3" Type="http://schemas.openxmlformats.org/officeDocument/2006/relationships/officeDocument" Target="ppt/presentation.xml" 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 embedTrueTypeFonts="1" saveSubsetFonts="1">
  <p:sldMasterIdLst>
    <p:sldMasterId id="2147483648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</p:sldIdLst>
  <p:sldSz cx="4597400" cy="3454400"/>
  <p:notesSz cx="4597400" cy="3454400"/>
  <p:embeddedFontLst>
    <p:embeddedFont>
      <p:font typeface="TUJKQT+FiraSans-Regular-Identity-H"/>
      <p:regular r:id="rId50"/>
    </p:embeddedFont>
    <p:embeddedFont>
      <p:font typeface="FOAUGP+FiraSans-Light-Identity-H"/>
      <p:regular r:id="rId51"/>
    </p:embeddedFont>
    <p:embeddedFont>
      <p:font typeface="KHLFHN+FiraSans-Italic-Identity-H"/>
      <p:regular r:id="rId52"/>
    </p:embeddedFont>
    <p:embeddedFont>
      <p:font typeface="DOKBDD+FiraSans-LightItalic-Identity-H"/>
      <p:regular r:id="rId53"/>
    </p:embeddedFont>
    <p:embeddedFont>
      <p:font typeface="MUWUBA+CMR12"/>
      <p:regular r:id="rId54"/>
    </p:embeddedFont>
    <p:embeddedFont>
      <p:font typeface="UDDTDE+LMRoman12-Regular-Identity-H"/>
      <p:regular r:id="rId55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2482" y="-91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presProps" Target="presProp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Relationship Id="rId2" Type="http://schemas.openxmlformats.org/officeDocument/2006/relationships/tableStyles" Target="tableStyles.xml" /><Relationship Id="rId20" Type="http://schemas.openxmlformats.org/officeDocument/2006/relationships/slide" Target="slides/slide15.xml" /><Relationship Id="rId21" Type="http://schemas.openxmlformats.org/officeDocument/2006/relationships/slide" Target="slides/slide16.xml" /><Relationship Id="rId22" Type="http://schemas.openxmlformats.org/officeDocument/2006/relationships/slide" Target="slides/slide17.xml" /><Relationship Id="rId23" Type="http://schemas.openxmlformats.org/officeDocument/2006/relationships/slide" Target="slides/slide18.xml" /><Relationship Id="rId24" Type="http://schemas.openxmlformats.org/officeDocument/2006/relationships/slide" Target="slides/slide19.xml" /><Relationship Id="rId25" Type="http://schemas.openxmlformats.org/officeDocument/2006/relationships/slide" Target="slides/slide20.xml" /><Relationship Id="rId26" Type="http://schemas.openxmlformats.org/officeDocument/2006/relationships/slide" Target="slides/slide21.xml" /><Relationship Id="rId27" Type="http://schemas.openxmlformats.org/officeDocument/2006/relationships/slide" Target="slides/slide22.xml" /><Relationship Id="rId28" Type="http://schemas.openxmlformats.org/officeDocument/2006/relationships/slide" Target="slides/slide23.xml" /><Relationship Id="rId29" Type="http://schemas.openxmlformats.org/officeDocument/2006/relationships/slide" Target="slides/slide24.xml" /><Relationship Id="rId3" Type="http://schemas.openxmlformats.org/officeDocument/2006/relationships/viewProps" Target="viewProps.xml" /><Relationship Id="rId30" Type="http://schemas.openxmlformats.org/officeDocument/2006/relationships/slide" Target="slides/slide25.xml" /><Relationship Id="rId31" Type="http://schemas.openxmlformats.org/officeDocument/2006/relationships/slide" Target="slides/slide26.xml" /><Relationship Id="rId32" Type="http://schemas.openxmlformats.org/officeDocument/2006/relationships/slide" Target="slides/slide27.xml" /><Relationship Id="rId33" Type="http://schemas.openxmlformats.org/officeDocument/2006/relationships/slide" Target="slides/slide28.xml" /><Relationship Id="rId34" Type="http://schemas.openxmlformats.org/officeDocument/2006/relationships/slide" Target="slides/slide29.xml" /><Relationship Id="rId35" Type="http://schemas.openxmlformats.org/officeDocument/2006/relationships/slide" Target="slides/slide30.xml" /><Relationship Id="rId36" Type="http://schemas.openxmlformats.org/officeDocument/2006/relationships/slide" Target="slides/slide31.xml" /><Relationship Id="rId37" Type="http://schemas.openxmlformats.org/officeDocument/2006/relationships/slide" Target="slides/slide32.xml" /><Relationship Id="rId38" Type="http://schemas.openxmlformats.org/officeDocument/2006/relationships/slide" Target="slides/slide33.xml" /><Relationship Id="rId39" Type="http://schemas.openxmlformats.org/officeDocument/2006/relationships/slide" Target="slides/slide34.xml" /><Relationship Id="rId4" Type="http://schemas.openxmlformats.org/officeDocument/2006/relationships/theme" Target="theme/theme1.xml" /><Relationship Id="rId40" Type="http://schemas.openxmlformats.org/officeDocument/2006/relationships/slide" Target="slides/slide35.xml" /><Relationship Id="rId41" Type="http://schemas.openxmlformats.org/officeDocument/2006/relationships/slide" Target="slides/slide36.xml" /><Relationship Id="rId42" Type="http://schemas.openxmlformats.org/officeDocument/2006/relationships/slide" Target="slides/slide37.xml" /><Relationship Id="rId43" Type="http://schemas.openxmlformats.org/officeDocument/2006/relationships/slide" Target="slides/slide38.xml" /><Relationship Id="rId44" Type="http://schemas.openxmlformats.org/officeDocument/2006/relationships/slide" Target="slides/slide39.xml" /><Relationship Id="rId45" Type="http://schemas.openxmlformats.org/officeDocument/2006/relationships/slide" Target="slides/slide40.xml" /><Relationship Id="rId46" Type="http://schemas.openxmlformats.org/officeDocument/2006/relationships/slide" Target="slides/slide41.xml" /><Relationship Id="rId47" Type="http://schemas.openxmlformats.org/officeDocument/2006/relationships/slide" Target="slides/slide42.xml" /><Relationship Id="rId48" Type="http://schemas.openxmlformats.org/officeDocument/2006/relationships/slide" Target="slides/slide43.xml" /><Relationship Id="rId49" Type="http://schemas.openxmlformats.org/officeDocument/2006/relationships/slide" Target="slides/slide44.xml" /><Relationship Id="rId5" Type="http://schemas.openxmlformats.org/officeDocument/2006/relationships/slideMaster" Target="slideMasters/slideMaster1.xml" /><Relationship Id="rId50" Type="http://schemas.openxmlformats.org/officeDocument/2006/relationships/font" Target="fonts/font1.fntdata" /><Relationship Id="rId51" Type="http://schemas.openxmlformats.org/officeDocument/2006/relationships/font" Target="fonts/font2.fntdata" /><Relationship Id="rId52" Type="http://schemas.openxmlformats.org/officeDocument/2006/relationships/font" Target="fonts/font3.fntdata" /><Relationship Id="rId53" Type="http://schemas.openxmlformats.org/officeDocument/2006/relationships/font" Target="fonts/font4.fntdata" /><Relationship Id="rId54" Type="http://schemas.openxmlformats.org/officeDocument/2006/relationships/font" Target="fonts/font5.fntdata" /><Relationship Id="rId55" Type="http://schemas.openxmlformats.org/officeDocument/2006/relationships/font" Target="fonts/font6.fntdata" /><Relationship Id="rId6" Type="http://schemas.openxmlformats.org/officeDocument/2006/relationships/slide" Target="slides/slide1.xml" /><Relationship Id="rId7" Type="http://schemas.openxmlformats.org/officeDocument/2006/relationships/slide" Target="slides/slide2.xml" /><Relationship Id="rId8" Type="http://schemas.openxmlformats.org/officeDocument/2006/relationships/slide" Target="slides/slide3.xml" /><Relationship Id="rId9" Type="http://schemas.openxmlformats.org/officeDocument/2006/relationships/slide" Target="slides/slide4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heme" Target="../theme/theme1.xml" 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7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9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0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5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6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7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8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9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0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1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2.pn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3.pn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4.pn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5.pn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6.png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7.png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8.png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9.png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0.png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1.png" /></Relationships>
</file>

<file path=ppt/slides/_rels/slide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2.png" /></Relationships>
</file>

<file path=ppt/slides/_rels/slide3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3.png" /></Relationships>
</file>

<file path=ppt/slides/_rels/slide3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4.png" /></Relationships>
</file>

<file path=ppt/slides/_rels/slide3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5.png" /></Relationships>
</file>

<file path=ppt/slides/_rels/slide3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6.png" /></Relationships>
</file>

<file path=ppt/slides/_rels/slide3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7.png" /></Relationships>
</file>

<file path=ppt/slides/_rels/slide3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8.png" /></Relationships>
</file>

<file path=ppt/slides/_rels/slide3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9.png" /></Relationships>
</file>

<file path=ppt/slides/_rels/slide4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0.png" /></Relationships>
</file>

<file path=ppt/slides/_rels/slide4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1.png" /></Relationships>
</file>

<file path=ppt/slides/_rels/slide4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2.png" /></Relationships>
</file>

<file path=ppt/slides/_rels/slide4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3.png" /></Relationships>
</file>

<file path=ppt/slides/_rels/slide4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4.png" 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4597400" cy="34544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59994" y="882533"/>
            <a:ext cx="2395424" cy="3035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90"/>
              </a:lnSpc>
              <a:spcBef>
                <a:spcPts val="0"/>
              </a:spcBef>
              <a:spcAft>
                <a:spcPts val="0"/>
              </a:spcAft>
            </a:pPr>
            <a:r>
              <a:rPr dirty="0" sz="1450">
                <a:solidFill>
                  <a:srgbClr val="23373b"/>
                </a:solidFill>
                <a:latin typeface="TUJKQT+FiraSans-Regular-Identity-H"/>
                <a:cs typeface="TUJKQT+FiraSans-Regular-Identity-H"/>
              </a:rPr>
              <a:t>Cooperative</a:t>
            </a:r>
            <a:r>
              <a:rPr dirty="0" sz="1450" spc="1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TUJKQT+FiraSans-Regular-Identity-H"/>
                <a:cs typeface="TUJKQT+FiraSans-Regular-Identity-H"/>
              </a:rPr>
              <a:t>Flow</a:t>
            </a:r>
            <a:r>
              <a:rPr dirty="0" sz="1450" spc="14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TUJKQT+FiraSans-Regular-Identity-H"/>
                <a:cs typeface="TUJKQT+FiraSans-Regular-Identity-H"/>
              </a:rPr>
              <a:t>Selection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59994" y="1661928"/>
            <a:ext cx="884833" cy="8388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61"/>
              </a:lnSpc>
              <a:spcBef>
                <a:spcPts val="0"/>
              </a:spcBef>
              <a:spcAft>
                <a:spcPts val="0"/>
              </a:spcAft>
            </a:pPr>
            <a:r>
              <a:rPr dirty="0" sz="9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Ran</a:t>
            </a:r>
            <a:r>
              <a:rPr dirty="0" sz="900" spc="28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9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Ben</a:t>
            </a:r>
            <a:r>
              <a:rPr dirty="0" sz="900" spc="25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9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Basat</a:t>
            </a:r>
          </a:p>
          <a:p>
            <a:pPr marL="0" marR="0">
              <a:lnSpc>
                <a:spcPts val="1261"/>
              </a:lnSpc>
              <a:spcBef>
                <a:spcPts val="1209"/>
              </a:spcBef>
              <a:spcAft>
                <a:spcPts val="0"/>
              </a:spcAft>
            </a:pPr>
            <a:r>
              <a:rPr dirty="0" sz="9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Gil</a:t>
            </a:r>
            <a:r>
              <a:rPr dirty="0" sz="900" spc="25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9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Einziger</a:t>
            </a:r>
          </a:p>
          <a:p>
            <a:pPr marL="0" marR="0">
              <a:lnSpc>
                <a:spcPts val="1306"/>
              </a:lnSpc>
              <a:spcBef>
                <a:spcPts val="1216"/>
              </a:spcBef>
              <a:spcAft>
                <a:spcPts val="0"/>
              </a:spcAft>
            </a:pPr>
            <a:r>
              <a:rPr dirty="0" sz="900">
                <a:solidFill>
                  <a:srgbClr val="23373b"/>
                </a:solidFill>
                <a:latin typeface="TUJKQT+FiraSans-Regular-Identity-H"/>
                <a:cs typeface="TUJKQT+FiraSans-Regular-Identity-H"/>
              </a:rPr>
              <a:t>Bilal</a:t>
            </a:r>
            <a:r>
              <a:rPr dirty="0" sz="900" spc="12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900">
                <a:solidFill>
                  <a:srgbClr val="23373b"/>
                </a:solidFill>
                <a:latin typeface="TUJKQT+FiraSans-Regular-Identity-H"/>
                <a:cs typeface="TUJKQT+FiraSans-Regular-Identity-H"/>
              </a:rPr>
              <a:t>Tayh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875853" y="1661928"/>
            <a:ext cx="1084224" cy="19831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61"/>
              </a:lnSpc>
              <a:spcBef>
                <a:spcPts val="0"/>
              </a:spcBef>
              <a:spcAft>
                <a:spcPts val="0"/>
              </a:spcAft>
            </a:pPr>
            <a:r>
              <a:rPr dirty="0" sz="9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Harvard</a:t>
            </a:r>
            <a:r>
              <a:rPr dirty="0" sz="900" spc="3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9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University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882431" y="1982044"/>
            <a:ext cx="1309491" cy="51876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61"/>
              </a:lnSpc>
              <a:spcBef>
                <a:spcPts val="0"/>
              </a:spcBef>
              <a:spcAft>
                <a:spcPts val="0"/>
              </a:spcAft>
            </a:pPr>
            <a:r>
              <a:rPr dirty="0" sz="9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Ben-Gurion</a:t>
            </a:r>
            <a:r>
              <a:rPr dirty="0" sz="900" spc="23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9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University</a:t>
            </a:r>
          </a:p>
          <a:p>
            <a:pPr marL="16878" marR="0">
              <a:lnSpc>
                <a:spcPts val="1306"/>
              </a:lnSpc>
              <a:spcBef>
                <a:spcPts val="1216"/>
              </a:spcBef>
              <a:spcAft>
                <a:spcPts val="0"/>
              </a:spcAft>
            </a:pPr>
            <a:r>
              <a:rPr dirty="0" sz="900">
                <a:solidFill>
                  <a:srgbClr val="23373b"/>
                </a:solidFill>
                <a:latin typeface="TUJKQT+FiraSans-Regular-Identity-H"/>
                <a:cs typeface="TUJKQT+FiraSans-Regular-Identity-H"/>
              </a:rPr>
              <a:t>Ben-Gurion</a:t>
            </a:r>
            <a:r>
              <a:rPr dirty="0" sz="900" spc="11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900">
                <a:solidFill>
                  <a:srgbClr val="23373b"/>
                </a:solidFill>
                <a:latin typeface="TUJKQT+FiraSans-Regular-Identity-H"/>
                <a:cs typeface="TUJKQT+FiraSans-Regular-Identity-H"/>
              </a:rPr>
              <a:t>University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4597400" cy="34544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6697" y="82085"/>
            <a:ext cx="2447174" cy="25931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Network</a:t>
            </a:r>
            <a:r>
              <a:rPr dirty="0" sz="1200" spc="15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Wide</a:t>
            </a:r>
            <a:r>
              <a:rPr dirty="0" sz="1200" spc="17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Flow</a:t>
            </a:r>
            <a:r>
              <a:rPr dirty="0" sz="1200" spc="15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Measurement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7497" y="1224179"/>
            <a:ext cx="2545781" cy="119404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8"/>
              </a:lnSpc>
              <a:spcBef>
                <a:spcPts val="0"/>
              </a:spcBef>
              <a:spcAft>
                <a:spcPts val="0"/>
              </a:spcAft>
            </a:pP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•</a:t>
            </a:r>
            <a:r>
              <a:rPr dirty="0" sz="1450" spc="13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Identifying</a:t>
            </a:r>
            <a:r>
              <a:rPr dirty="0" sz="1450" spc="34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attacks.</a:t>
            </a:r>
          </a:p>
          <a:p>
            <a:pPr marL="0" marR="0">
              <a:lnSpc>
                <a:spcPts val="2018"/>
              </a:lnSpc>
              <a:spcBef>
                <a:spcPts val="392"/>
              </a:spcBef>
              <a:spcAft>
                <a:spcPts val="0"/>
              </a:spcAft>
            </a:pP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•</a:t>
            </a:r>
            <a:r>
              <a:rPr dirty="0" sz="1450" spc="13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Detecting</a:t>
            </a:r>
            <a:r>
              <a:rPr dirty="0" sz="145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4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load</a:t>
            </a:r>
            <a:r>
              <a:rPr dirty="0" sz="1450" spc="4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5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imbalance.</a:t>
            </a:r>
          </a:p>
          <a:p>
            <a:pPr marL="0" marR="0">
              <a:lnSpc>
                <a:spcPts val="2018"/>
              </a:lnSpc>
              <a:spcBef>
                <a:spcPts val="342"/>
              </a:spcBef>
              <a:spcAft>
                <a:spcPts val="0"/>
              </a:spcAft>
            </a:pP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•</a:t>
            </a:r>
            <a:r>
              <a:rPr dirty="0" sz="1450" spc="13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5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Fine-grained</a:t>
            </a:r>
            <a:r>
              <a:rPr dirty="0" sz="1450" spc="43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5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trafﬁc</a:t>
            </a:r>
            <a:r>
              <a:rPr dirty="0" sz="1450" spc="44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analysis.</a:t>
            </a:r>
          </a:p>
          <a:p>
            <a:pPr marL="0" marR="0">
              <a:lnSpc>
                <a:spcPts val="2018"/>
              </a:lnSpc>
              <a:spcBef>
                <a:spcPts val="392"/>
              </a:spcBef>
              <a:spcAft>
                <a:spcPts val="0"/>
              </a:spcAft>
            </a:pP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•</a:t>
            </a:r>
            <a:r>
              <a:rPr dirty="0" sz="1450" spc="13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Routing.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344009" y="3207901"/>
            <a:ext cx="304284" cy="16271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700" spc="-18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1/42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4597400" cy="34544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6697" y="82085"/>
            <a:ext cx="2334667" cy="25931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Flow</a:t>
            </a:r>
            <a:r>
              <a:rPr dirty="0" sz="1200" spc="14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Measurement</a:t>
            </a:r>
            <a:r>
              <a:rPr dirty="0" sz="1200" spc="18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Architecture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338154" y="3207901"/>
            <a:ext cx="310130" cy="16271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700" spc="-17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2/42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4597400" cy="34544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6697" y="82085"/>
            <a:ext cx="902293" cy="25931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Challenges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339310" y="3207901"/>
            <a:ext cx="310750" cy="16271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700" spc="-21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3/42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4597400" cy="34544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6697" y="82085"/>
            <a:ext cx="1360064" cy="25931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Current</a:t>
            </a:r>
            <a:r>
              <a:rPr dirty="0" sz="1200" spc="15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Solutions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7497" y="1279817"/>
            <a:ext cx="3551870" cy="111812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8"/>
              </a:lnSpc>
              <a:spcBef>
                <a:spcPts val="0"/>
              </a:spcBef>
              <a:spcAft>
                <a:spcPts val="0"/>
              </a:spcAft>
            </a:pP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•</a:t>
            </a:r>
            <a:r>
              <a:rPr dirty="0" sz="1450" spc="13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4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Works</a:t>
            </a:r>
            <a:r>
              <a:rPr dirty="0" sz="1450" spc="43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that</a:t>
            </a:r>
            <a:r>
              <a:rPr dirty="0" sz="1450" spc="4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2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pursue</a:t>
            </a:r>
            <a:r>
              <a:rPr dirty="0" sz="1450" spc="4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some</a:t>
            </a:r>
            <a:r>
              <a:rPr dirty="0" sz="1450" spc="38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form</a:t>
            </a:r>
            <a:r>
              <a:rPr dirty="0" sz="1450" spc="34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of</a:t>
            </a:r>
          </a:p>
          <a:p>
            <a:pPr marL="115557" marR="0">
              <a:lnSpc>
                <a:spcPts val="2018"/>
              </a:lnSpc>
              <a:spcBef>
                <a:spcPts val="93"/>
              </a:spcBef>
              <a:spcAft>
                <a:spcPts val="0"/>
              </a:spcAft>
            </a:pPr>
            <a:r>
              <a:rPr dirty="0" sz="1450" spc="-1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communication</a:t>
            </a:r>
            <a:r>
              <a:rPr dirty="0" sz="1450" spc="38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between</a:t>
            </a:r>
            <a:r>
              <a:rPr dirty="0" sz="145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the</a:t>
            </a:r>
            <a:r>
              <a:rPr dirty="0" sz="145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21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NMPs.</a:t>
            </a:r>
          </a:p>
          <a:p>
            <a:pPr marL="0" marR="0">
              <a:lnSpc>
                <a:spcPts val="2018"/>
              </a:lnSpc>
              <a:spcBef>
                <a:spcPts val="342"/>
              </a:spcBef>
              <a:spcAft>
                <a:spcPts val="0"/>
              </a:spcAft>
            </a:pP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•</a:t>
            </a:r>
            <a:r>
              <a:rPr dirty="0" sz="1450" spc="13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4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Works</a:t>
            </a:r>
            <a:r>
              <a:rPr dirty="0" sz="1450" spc="43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that</a:t>
            </a:r>
            <a:r>
              <a:rPr dirty="0" sz="1450" spc="4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don’t</a:t>
            </a:r>
            <a:r>
              <a:rPr dirty="0" sz="1450" spc="4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2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require</a:t>
            </a:r>
            <a:r>
              <a:rPr dirty="0" sz="1450" spc="49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communication</a:t>
            </a:r>
          </a:p>
          <a:p>
            <a:pPr marL="115557" marR="0">
              <a:lnSpc>
                <a:spcPts val="2018"/>
              </a:lnSpc>
              <a:spcBef>
                <a:spcPts val="93"/>
              </a:spcBef>
              <a:spcAft>
                <a:spcPts val="0"/>
              </a:spcAft>
            </a:pP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between</a:t>
            </a:r>
            <a:r>
              <a:rPr dirty="0" sz="1450" spc="36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the</a:t>
            </a:r>
            <a:r>
              <a:rPr dirty="0" sz="145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21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NMPs.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336478" y="3207901"/>
            <a:ext cx="313584" cy="16271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700" spc="-21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4/42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4597400" cy="34544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6697" y="82085"/>
            <a:ext cx="1360064" cy="25931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Current</a:t>
            </a:r>
            <a:r>
              <a:rPr dirty="0" sz="1200" spc="15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Solutions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59994" y="1360069"/>
            <a:ext cx="1834076" cy="294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8"/>
              </a:lnSpc>
              <a:spcBef>
                <a:spcPts val="0"/>
              </a:spcBef>
              <a:spcAft>
                <a:spcPts val="0"/>
              </a:spcAft>
            </a:pPr>
            <a:r>
              <a:rPr dirty="0" sz="1450" spc="-1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Our</a:t>
            </a:r>
            <a:r>
              <a:rPr dirty="0" sz="1450" spc="41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work</a:t>
            </a:r>
            <a:r>
              <a:rPr dirty="0" sz="1450" spc="38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belongs</a:t>
            </a:r>
            <a:r>
              <a:rPr dirty="0" sz="1450" spc="38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5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to: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97497" y="1714624"/>
            <a:ext cx="3625478" cy="56547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90"/>
              </a:lnSpc>
              <a:spcBef>
                <a:spcPts val="0"/>
              </a:spcBef>
              <a:spcAft>
                <a:spcPts val="0"/>
              </a:spcAft>
            </a:pP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•</a:t>
            </a:r>
            <a:r>
              <a:rPr dirty="0" sz="1450" spc="13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TUJKQT+FiraSans-Regular-Identity-H"/>
                <a:cs typeface="TUJKQT+FiraSans-Regular-Identity-H"/>
              </a:rPr>
              <a:t>Works</a:t>
            </a:r>
            <a:r>
              <a:rPr dirty="0" sz="1450" spc="18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TUJKQT+FiraSans-Regular-Identity-H"/>
                <a:cs typeface="TUJKQT+FiraSans-Regular-Identity-H"/>
              </a:rPr>
              <a:t>that</a:t>
            </a:r>
            <a:r>
              <a:rPr dirty="0" sz="1450" spc="2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TUJKQT+FiraSans-Regular-Identity-H"/>
                <a:cs typeface="TUJKQT+FiraSans-Regular-Identity-H"/>
              </a:rPr>
              <a:t>don’t</a:t>
            </a:r>
            <a:r>
              <a:rPr dirty="0" sz="1450" spc="2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TUJKQT+FiraSans-Regular-Identity-H"/>
                <a:cs typeface="TUJKQT+FiraSans-Regular-Identity-H"/>
              </a:rPr>
              <a:t>require</a:t>
            </a:r>
            <a:r>
              <a:rPr dirty="0" sz="1450" spc="15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TUJKQT+FiraSans-Regular-Identity-H"/>
                <a:cs typeface="TUJKQT+FiraSans-Regular-Identity-H"/>
              </a:rPr>
              <a:t>communication</a:t>
            </a:r>
          </a:p>
          <a:p>
            <a:pPr marL="115557" marR="0">
              <a:lnSpc>
                <a:spcPts val="2062"/>
              </a:lnSpc>
              <a:spcBef>
                <a:spcPts val="0"/>
              </a:spcBef>
              <a:spcAft>
                <a:spcPts val="0"/>
              </a:spcAft>
            </a:pPr>
            <a:r>
              <a:rPr dirty="0" sz="1450">
                <a:solidFill>
                  <a:srgbClr val="23373b"/>
                </a:solidFill>
                <a:latin typeface="TUJKQT+FiraSans-Regular-Identity-H"/>
                <a:cs typeface="TUJKQT+FiraSans-Regular-Identity-H"/>
              </a:rPr>
              <a:t>between</a:t>
            </a:r>
            <a:r>
              <a:rPr dirty="0" sz="1450" spc="15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TUJKQT+FiraSans-Regular-Identity-H"/>
                <a:cs typeface="TUJKQT+FiraSans-Regular-Identity-H"/>
              </a:rPr>
              <a:t>the</a:t>
            </a:r>
            <a:r>
              <a:rPr dirty="0" sz="1450" spc="1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0">
                <a:solidFill>
                  <a:srgbClr val="23373b"/>
                </a:solidFill>
                <a:latin typeface="TUJKQT+FiraSans-Regular-Identity-H"/>
                <a:cs typeface="TUJKQT+FiraSans-Regular-Identity-H"/>
              </a:rPr>
              <a:t>NMPs.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339221" y="3207901"/>
            <a:ext cx="310838" cy="16271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700" spc="-21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5/42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4597400" cy="34544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6697" y="82085"/>
            <a:ext cx="1317247" cy="25931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Our</a:t>
            </a:r>
            <a:r>
              <a:rPr dirty="0" sz="1200" spc="17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Contribution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59994" y="1412075"/>
            <a:ext cx="3612680" cy="81826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8"/>
              </a:lnSpc>
              <a:spcBef>
                <a:spcPts val="0"/>
              </a:spcBef>
              <a:spcAft>
                <a:spcPts val="0"/>
              </a:spcAft>
            </a:pPr>
            <a:r>
              <a:rPr dirty="0" sz="1450" spc="-25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We</a:t>
            </a:r>
            <a:r>
              <a:rPr dirty="0" sz="1450" spc="52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suggest</a:t>
            </a:r>
            <a:r>
              <a:rPr dirty="0" sz="1450" spc="41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the</a:t>
            </a:r>
            <a:r>
              <a:rPr dirty="0" sz="145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5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Cooperative</a:t>
            </a:r>
            <a:r>
              <a:rPr dirty="0" sz="1450" spc="43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4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Flow</a:t>
            </a:r>
            <a:r>
              <a:rPr dirty="0" sz="1450" spc="38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Selection</a:t>
            </a:r>
          </a:p>
          <a:p>
            <a:pPr marL="0" marR="0">
              <a:lnSpc>
                <a:spcPts val="2018"/>
              </a:lnSpc>
              <a:spcBef>
                <a:spcPts val="93"/>
              </a:spcBef>
              <a:spcAft>
                <a:spcPts val="0"/>
              </a:spcAft>
            </a:pPr>
            <a:r>
              <a:rPr dirty="0" sz="1450" spc="-14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(CFS)</a:t>
            </a:r>
            <a:r>
              <a:rPr dirty="0" sz="1450" spc="44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and</a:t>
            </a:r>
            <a:r>
              <a:rPr dirty="0" sz="145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(CFS-FR)</a:t>
            </a:r>
            <a:r>
              <a:rPr dirty="0" sz="1450" spc="43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algorithms</a:t>
            </a:r>
            <a:r>
              <a:rPr dirty="0" sz="1450" spc="4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that</a:t>
            </a:r>
            <a:r>
              <a:rPr dirty="0" sz="1450" spc="4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achieve</a:t>
            </a:r>
          </a:p>
          <a:p>
            <a:pPr marL="0" marR="0">
              <a:lnSpc>
                <a:spcPts val="2018"/>
              </a:lnSpc>
              <a:spcBef>
                <a:spcPts val="43"/>
              </a:spcBef>
              <a:spcAft>
                <a:spcPts val="0"/>
              </a:spcAft>
            </a:pPr>
            <a:r>
              <a:rPr dirty="0" sz="1450" spc="-15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near-optimal</a:t>
            </a:r>
            <a:r>
              <a:rPr dirty="0" sz="1450" spc="46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1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ﬂow</a:t>
            </a:r>
            <a:r>
              <a:rPr dirty="0" sz="145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23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coverage.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335945" y="3207901"/>
            <a:ext cx="314115" cy="16271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700" spc="-21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6/42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4597400" cy="34544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6697" y="82085"/>
            <a:ext cx="1228578" cy="25931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The</a:t>
            </a:r>
            <a:r>
              <a:rPr dirty="0" sz="1200" spc="15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Experiment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59994" y="1429741"/>
            <a:ext cx="4040296" cy="81826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8"/>
              </a:lnSpc>
              <a:spcBef>
                <a:spcPts val="0"/>
              </a:spcBef>
              <a:spcAft>
                <a:spcPts val="0"/>
              </a:spcAft>
            </a:pPr>
            <a:r>
              <a:rPr dirty="0" sz="1450" spc="-25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We</a:t>
            </a:r>
            <a:r>
              <a:rPr dirty="0" sz="1450" spc="52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4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evaluated</a:t>
            </a:r>
            <a:r>
              <a:rPr dirty="0" sz="1450" spc="4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21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CFS</a:t>
            </a:r>
            <a:r>
              <a:rPr dirty="0" sz="1450" spc="5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and</a:t>
            </a:r>
            <a:r>
              <a:rPr dirty="0" sz="145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2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CFS-FR</a:t>
            </a:r>
            <a:r>
              <a:rPr dirty="0" sz="1450" spc="4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and</a:t>
            </a:r>
            <a:r>
              <a:rPr dirty="0" sz="145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5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explored</a:t>
            </a:r>
          </a:p>
          <a:p>
            <a:pPr marL="0" marR="0">
              <a:lnSpc>
                <a:spcPts val="2018"/>
              </a:lnSpc>
              <a:spcBef>
                <a:spcPts val="93"/>
              </a:spcBef>
              <a:spcAft>
                <a:spcPts val="0"/>
              </a:spcAft>
            </a:pP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their</a:t>
            </a:r>
            <a:r>
              <a:rPr dirty="0" sz="1450" spc="28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beneﬁts</a:t>
            </a:r>
            <a:r>
              <a:rPr dirty="0" sz="1450" spc="28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and</a:t>
            </a:r>
            <a:r>
              <a:rPr dirty="0" sz="1450" spc="2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limitations</a:t>
            </a:r>
            <a:r>
              <a:rPr dirty="0" sz="1450" spc="2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2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compared</a:t>
            </a:r>
            <a:r>
              <a:rPr dirty="0" sz="145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2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to</a:t>
            </a:r>
            <a:r>
              <a:rPr dirty="0" sz="1450" spc="38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prior</a:t>
            </a:r>
          </a:p>
          <a:p>
            <a:pPr marL="0" marR="0">
              <a:lnSpc>
                <a:spcPts val="2018"/>
              </a:lnSpc>
              <a:spcBef>
                <a:spcPts val="43"/>
              </a:spcBef>
              <a:spcAft>
                <a:spcPts val="0"/>
              </a:spcAft>
            </a:pP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works.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345419" y="3207901"/>
            <a:ext cx="306410" cy="16271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700" spc="-27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7/42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4597400" cy="34544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6697" y="82085"/>
            <a:ext cx="1400451" cy="25931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Network</a:t>
            </a:r>
            <a:r>
              <a:rPr dirty="0" sz="1200" spc="15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Topology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59994" y="538976"/>
            <a:ext cx="3323352" cy="55636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8"/>
              </a:lnSpc>
              <a:spcBef>
                <a:spcPts val="0"/>
              </a:spcBef>
              <a:spcAft>
                <a:spcPts val="0"/>
              </a:spcAft>
            </a:pPr>
            <a:r>
              <a:rPr dirty="0" sz="1450" spc="-25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We</a:t>
            </a:r>
            <a:r>
              <a:rPr dirty="0" sz="1450" spc="52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5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evaluate</a:t>
            </a:r>
            <a:r>
              <a:rPr dirty="0" sz="1450" spc="43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our</a:t>
            </a:r>
            <a:r>
              <a:rPr dirty="0" sz="1450" spc="4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algorithms</a:t>
            </a:r>
            <a:r>
              <a:rPr dirty="0" sz="1450" spc="4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on</a:t>
            </a:r>
            <a:r>
              <a:rPr dirty="0" sz="145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Fat</a:t>
            </a:r>
            <a:r>
              <a:rPr dirty="0" sz="1450" spc="81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34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Tree</a:t>
            </a:r>
          </a:p>
          <a:p>
            <a:pPr marL="0" marR="0">
              <a:lnSpc>
                <a:spcPts val="2018"/>
              </a:lnSpc>
              <a:spcBef>
                <a:spcPts val="93"/>
              </a:spcBef>
              <a:spcAft>
                <a:spcPts val="0"/>
              </a:spcAft>
            </a:pPr>
            <a:r>
              <a:rPr dirty="0" sz="1450" spc="-1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topology</a:t>
            </a:r>
            <a:r>
              <a:rPr dirty="0" sz="1450" spc="4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with</a:t>
            </a:r>
            <a:r>
              <a:rPr dirty="0" sz="1450" spc="34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8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parameter</a:t>
            </a:r>
            <a:r>
              <a:rPr dirty="0" sz="1450" spc="49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4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k=8.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332935" y="3207901"/>
            <a:ext cx="315355" cy="16271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700" spc="-18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8/42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4597400" cy="34544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6697" y="82085"/>
            <a:ext cx="1144160" cy="25931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NMP</a:t>
            </a:r>
            <a:r>
              <a:rPr dirty="0" sz="1200" spc="15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Structure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338243" y="3207901"/>
            <a:ext cx="313584" cy="16271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700" spc="-27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9/42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4597400" cy="34544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6697" y="82085"/>
            <a:ext cx="1144160" cy="25931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NMP</a:t>
            </a:r>
            <a:r>
              <a:rPr dirty="0" sz="1200" spc="15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Structure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59994" y="488794"/>
            <a:ext cx="2021920" cy="3035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90"/>
              </a:lnSpc>
              <a:spcBef>
                <a:spcPts val="0"/>
              </a:spcBef>
              <a:spcAft>
                <a:spcPts val="0"/>
              </a:spcAft>
            </a:pPr>
            <a:r>
              <a:rPr dirty="0" sz="1450" spc="-10">
                <a:solidFill>
                  <a:srgbClr val="000000"/>
                </a:solidFill>
                <a:latin typeface="TUJKQT+FiraSans-Regular-Identity-H"/>
                <a:cs typeface="TUJKQT+FiraSans-Regular-Identity-H"/>
              </a:rPr>
              <a:t>NMP</a:t>
            </a:r>
            <a:r>
              <a:rPr dirty="0" sz="14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000000"/>
                </a:solidFill>
                <a:latin typeface="TUJKQT+FiraSans-Regular-Identity-H"/>
                <a:cs typeface="TUJKQT+FiraSans-Regular-Identity-H"/>
              </a:rPr>
              <a:t>Grade(2633)</a:t>
            </a:r>
            <a:r>
              <a:rPr dirty="0" sz="145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000000"/>
                </a:solidFill>
                <a:latin typeface="TUJKQT+FiraSans-Regular-Identity-H"/>
                <a:cs typeface="TUJKQT+FiraSans-Regular-Identity-H"/>
              </a:rPr>
              <a:t>is</a:t>
            </a:r>
            <a:r>
              <a:rPr dirty="0" sz="1450" spc="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000000"/>
                </a:solidFill>
                <a:latin typeface="TUJKQT+FiraSans-Regular-Identity-H"/>
                <a:cs typeface="TUJKQT+FiraSans-Regular-Identity-H"/>
              </a:rPr>
              <a:t>0.3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295292" y="3207901"/>
            <a:ext cx="352996" cy="16271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700" spc="-12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10/42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4597400" cy="34544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6697" y="82085"/>
            <a:ext cx="1144160" cy="25931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NMP</a:t>
            </a:r>
            <a:r>
              <a:rPr dirty="0" sz="1200" spc="15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Structure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308487" y="3207901"/>
            <a:ext cx="340863" cy="16271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700" spc="-15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11/42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4597400" cy="34544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6697" y="82085"/>
            <a:ext cx="3420259" cy="25931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Determining</a:t>
            </a:r>
            <a:r>
              <a:rPr dirty="0" sz="1200" spc="15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Which</a:t>
            </a:r>
            <a:r>
              <a:rPr dirty="0" sz="1200" spc="17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Flows</a:t>
            </a:r>
            <a:r>
              <a:rPr dirty="0" sz="1200" spc="17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to</a:t>
            </a:r>
            <a:r>
              <a:rPr dirty="0" sz="1200" spc="15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Select</a:t>
            </a:r>
            <a:r>
              <a:rPr dirty="0" sz="1200" spc="17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in</a:t>
            </a:r>
            <a:r>
              <a:rPr dirty="0" sz="1200" spc="15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Each</a:t>
            </a:r>
            <a:r>
              <a:rPr dirty="0" sz="1200" spc="17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NMP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301578" y="3207901"/>
            <a:ext cx="346708" cy="16271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700" spc="-12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12/42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4597400" cy="34544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6697" y="82085"/>
            <a:ext cx="1635485" cy="25931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Calculating</a:t>
            </a:r>
            <a:r>
              <a:rPr dirty="0" sz="1200" spc="15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the</a:t>
            </a:r>
            <a:r>
              <a:rPr dirty="0" sz="1200" spc="15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Grade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7497" y="860681"/>
            <a:ext cx="3852676" cy="194909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80"/>
              </a:lnSpc>
              <a:spcBef>
                <a:spcPts val="0"/>
              </a:spcBef>
              <a:spcAft>
                <a:spcPts val="0"/>
              </a:spcAft>
            </a:pP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•</a:t>
            </a:r>
            <a:r>
              <a:rPr dirty="0" sz="1450" spc="13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27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We</a:t>
            </a:r>
            <a:r>
              <a:rPr dirty="0" sz="1450" spc="55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2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assign</a:t>
            </a:r>
            <a:r>
              <a:rPr dirty="0" sz="1450" spc="4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1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each</a:t>
            </a:r>
            <a:r>
              <a:rPr dirty="0" sz="1450" spc="4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1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ﬂow</a:t>
            </a:r>
            <a:r>
              <a:rPr dirty="0" sz="145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x</a:t>
            </a:r>
            <a:r>
              <a:rPr dirty="0" sz="1450" spc="31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with</a:t>
            </a:r>
            <a:r>
              <a:rPr dirty="0" sz="145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KHLFHN+FiraSans-Italic-Identity-H"/>
                <a:cs typeface="KHLFHN+FiraSans-Italic-Identity-H"/>
              </a:rPr>
              <a:t>Hash</a:t>
            </a:r>
            <a:r>
              <a:rPr dirty="0" sz="145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KHLFHN+FiraSans-Italic-Identity-H"/>
                <a:cs typeface="KHLFHN+FiraSans-Italic-Identity-H"/>
              </a:rPr>
              <a:t>Value</a:t>
            </a:r>
            <a:r>
              <a:rPr dirty="0" sz="145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DOKBDD+FiraSans-LightItalic-Identity-H"/>
                <a:cs typeface="DOKBDD+FiraSans-LightItalic-Identity-H"/>
              </a:rPr>
              <a:t>h</a:t>
            </a:r>
            <a:r>
              <a:rPr dirty="0" sz="1450">
                <a:solidFill>
                  <a:srgbClr val="23373b"/>
                </a:solidFill>
                <a:latin typeface="MUWUBA+CMR12"/>
                <a:cs typeface="MUWUBA+CMR12"/>
              </a:rPr>
              <a:t>(</a:t>
            </a:r>
            <a:r>
              <a:rPr dirty="0" sz="1450">
                <a:solidFill>
                  <a:srgbClr val="23373b"/>
                </a:solidFill>
                <a:latin typeface="DOKBDD+FiraSans-LightItalic-Identity-H"/>
                <a:cs typeface="DOKBDD+FiraSans-LightItalic-Identity-H"/>
              </a:rPr>
              <a:t>x</a:t>
            </a:r>
            <a:r>
              <a:rPr dirty="0" sz="1450">
                <a:solidFill>
                  <a:srgbClr val="23373b"/>
                </a:solidFill>
                <a:latin typeface="MUWUBA+CMR12"/>
                <a:cs typeface="MUWUBA+CMR12"/>
              </a:rPr>
              <a:t>)</a:t>
            </a:r>
          </a:p>
          <a:p>
            <a:pPr marL="115557" marR="0">
              <a:lnSpc>
                <a:spcPts val="2018"/>
              </a:lnSpc>
              <a:spcBef>
                <a:spcPts val="39"/>
              </a:spcBef>
              <a:spcAft>
                <a:spcPts val="0"/>
              </a:spcAft>
            </a:pP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within</a:t>
            </a:r>
            <a:r>
              <a:rPr dirty="0" sz="1450" spc="34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the</a:t>
            </a:r>
            <a:r>
              <a:rPr dirty="0" sz="145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unit</a:t>
            </a:r>
            <a:r>
              <a:rPr dirty="0" sz="1450" spc="4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5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circle</a:t>
            </a:r>
            <a:r>
              <a:rPr dirty="0" sz="1450" spc="43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28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(0,1).</a:t>
            </a:r>
          </a:p>
          <a:p>
            <a:pPr marL="0" marR="0">
              <a:lnSpc>
                <a:spcPts val="2080"/>
              </a:lnSpc>
              <a:spcBef>
                <a:spcPts val="285"/>
              </a:spcBef>
              <a:spcAft>
                <a:spcPts val="0"/>
              </a:spcAft>
            </a:pP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•</a:t>
            </a:r>
            <a:r>
              <a:rPr dirty="0" sz="1450" spc="13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27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We</a:t>
            </a:r>
            <a:r>
              <a:rPr dirty="0" sz="1450" spc="55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2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assign</a:t>
            </a:r>
            <a:r>
              <a:rPr dirty="0" sz="1450" spc="4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a</a:t>
            </a:r>
            <a:r>
              <a:rPr dirty="0" sz="1450" spc="31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KHLFHN+FiraSans-Italic-Identity-H"/>
                <a:cs typeface="KHLFHN+FiraSans-Italic-Identity-H"/>
              </a:rPr>
              <a:t>Target</a:t>
            </a:r>
            <a:r>
              <a:rPr dirty="0" sz="1450" spc="4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KHLFHN+FiraSans-Italic-Identity-H"/>
                <a:cs typeface="KHLFHN+FiraSans-Italic-Identity-H"/>
              </a:rPr>
              <a:t>Value</a:t>
            </a:r>
            <a:r>
              <a:rPr dirty="0" sz="145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2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for</a:t>
            </a:r>
            <a:r>
              <a:rPr dirty="0" sz="1450" spc="43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1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each</a:t>
            </a:r>
            <a:r>
              <a:rPr dirty="0" sz="1450" spc="4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possible</a:t>
            </a:r>
          </a:p>
          <a:p>
            <a:pPr marL="115557" marR="0">
              <a:lnSpc>
                <a:spcPts val="2018"/>
              </a:lnSpc>
              <a:spcBef>
                <a:spcPts val="89"/>
              </a:spcBef>
              <a:spcAft>
                <a:spcPts val="0"/>
              </a:spcAft>
            </a:pP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TTL</a:t>
            </a:r>
            <a:r>
              <a:rPr dirty="0" sz="145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7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value.</a:t>
            </a:r>
          </a:p>
          <a:p>
            <a:pPr marL="0" marR="0">
              <a:lnSpc>
                <a:spcPts val="2080"/>
              </a:lnSpc>
              <a:spcBef>
                <a:spcPts val="235"/>
              </a:spcBef>
              <a:spcAft>
                <a:spcPts val="0"/>
              </a:spcAft>
            </a:pP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•</a:t>
            </a:r>
            <a:r>
              <a:rPr dirty="0" sz="1450" spc="13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The</a:t>
            </a:r>
            <a:r>
              <a:rPr dirty="0" sz="145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KHLFHN+FiraSans-Italic-Identity-H"/>
                <a:cs typeface="KHLFHN+FiraSans-Italic-Identity-H"/>
              </a:rPr>
              <a:t>grade</a:t>
            </a:r>
            <a:r>
              <a:rPr dirty="0" sz="145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of</a:t>
            </a:r>
            <a:r>
              <a:rPr dirty="0" sz="1450" spc="4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a</a:t>
            </a:r>
            <a:r>
              <a:rPr dirty="0" sz="1450" spc="3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1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ﬂow</a:t>
            </a:r>
            <a:r>
              <a:rPr dirty="0" sz="145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in</a:t>
            </a:r>
            <a:r>
              <a:rPr dirty="0" sz="1450" spc="33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a</a:t>
            </a:r>
            <a:r>
              <a:rPr dirty="0" sz="1450" spc="3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NMP</a:t>
            </a:r>
            <a:r>
              <a:rPr dirty="0" sz="1450" spc="38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is</a:t>
            </a:r>
            <a:r>
              <a:rPr dirty="0" sz="1450" spc="34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the</a:t>
            </a:r>
            <a:r>
              <a:rPr dirty="0" sz="145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1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distance</a:t>
            </a:r>
          </a:p>
          <a:p>
            <a:pPr marL="115557" marR="0">
              <a:lnSpc>
                <a:spcPts val="2018"/>
              </a:lnSpc>
              <a:spcBef>
                <a:spcPts val="89"/>
              </a:spcBef>
              <a:spcAft>
                <a:spcPts val="0"/>
              </a:spcAft>
            </a:pP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between</a:t>
            </a:r>
            <a:r>
              <a:rPr dirty="0" sz="1450" spc="36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the</a:t>
            </a:r>
            <a:r>
              <a:rPr dirty="0" sz="145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2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Hash</a:t>
            </a:r>
            <a:r>
              <a:rPr dirty="0" sz="1450" spc="4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25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Value</a:t>
            </a:r>
            <a:r>
              <a:rPr dirty="0" sz="1450" spc="52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and</a:t>
            </a:r>
            <a:r>
              <a:rPr dirty="0" sz="145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the</a:t>
            </a:r>
            <a:r>
              <a:rPr dirty="0" sz="145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3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Target</a:t>
            </a:r>
          </a:p>
          <a:p>
            <a:pPr marL="115557" marR="0">
              <a:lnSpc>
                <a:spcPts val="2018"/>
              </a:lnSpc>
              <a:spcBef>
                <a:spcPts val="43"/>
              </a:spcBef>
              <a:spcAft>
                <a:spcPts val="0"/>
              </a:spcAft>
            </a:pPr>
            <a:r>
              <a:rPr dirty="0" sz="1450" spc="-25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Value.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302734" y="3207901"/>
            <a:ext cx="347328" cy="16271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700" spc="-17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13/42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4597400" cy="34544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6697" y="82085"/>
            <a:ext cx="2362149" cy="25931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Calculating</a:t>
            </a:r>
            <a:r>
              <a:rPr dirty="0" sz="1200" spc="15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the</a:t>
            </a:r>
            <a:r>
              <a:rPr dirty="0" sz="1200" spc="15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Grade</a:t>
            </a:r>
            <a:r>
              <a:rPr dirty="0" sz="1200" spc="17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-</a:t>
            </a:r>
            <a:r>
              <a:rPr dirty="0" sz="1200" spc="15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Example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299902" y="3207901"/>
            <a:ext cx="350162" cy="16271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700" spc="-17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14/42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4597400" cy="34544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6697" y="82085"/>
            <a:ext cx="2362149" cy="25931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Calculating</a:t>
            </a:r>
            <a:r>
              <a:rPr dirty="0" sz="1200" spc="15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the</a:t>
            </a:r>
            <a:r>
              <a:rPr dirty="0" sz="1200" spc="15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Grade</a:t>
            </a:r>
            <a:r>
              <a:rPr dirty="0" sz="1200" spc="17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-</a:t>
            </a:r>
            <a:r>
              <a:rPr dirty="0" sz="1200" spc="15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Example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302645" y="3207901"/>
            <a:ext cx="347417" cy="16271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700" spc="-17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15/42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4597400" cy="34544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6697" y="82085"/>
            <a:ext cx="2362149" cy="25931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Calculating</a:t>
            </a:r>
            <a:r>
              <a:rPr dirty="0" sz="1200" spc="15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the</a:t>
            </a:r>
            <a:r>
              <a:rPr dirty="0" sz="1200" spc="15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Grade</a:t>
            </a:r>
            <a:r>
              <a:rPr dirty="0" sz="1200" spc="17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-</a:t>
            </a:r>
            <a:r>
              <a:rPr dirty="0" sz="1200" spc="15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Example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299368" y="3207901"/>
            <a:ext cx="350694" cy="16271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700" spc="-17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16/42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4597400" cy="34544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6697" y="82085"/>
            <a:ext cx="2362149" cy="25931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Calculating</a:t>
            </a:r>
            <a:r>
              <a:rPr dirty="0" sz="1200" spc="15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the</a:t>
            </a:r>
            <a:r>
              <a:rPr dirty="0" sz="1200" spc="15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Grade</a:t>
            </a:r>
            <a:r>
              <a:rPr dirty="0" sz="1200" spc="17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-</a:t>
            </a:r>
            <a:r>
              <a:rPr dirty="0" sz="1200" spc="15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Example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308843" y="3207901"/>
            <a:ext cx="342988" cy="16271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700" spc="-2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17/42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4597400" cy="34544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6697" y="82085"/>
            <a:ext cx="2362149" cy="25931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Calculating</a:t>
            </a:r>
            <a:r>
              <a:rPr dirty="0" sz="1200" spc="15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the</a:t>
            </a:r>
            <a:r>
              <a:rPr dirty="0" sz="1200" spc="15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Grade</a:t>
            </a:r>
            <a:r>
              <a:rPr dirty="0" sz="1200" spc="17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-</a:t>
            </a:r>
            <a:r>
              <a:rPr dirty="0" sz="1200" spc="15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Example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296359" y="3207901"/>
            <a:ext cx="351933" cy="16271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700" spc="-14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18/42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4597400" cy="34544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6697" y="82085"/>
            <a:ext cx="2167653" cy="25931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Determining</a:t>
            </a:r>
            <a:r>
              <a:rPr dirty="0" sz="1200" spc="15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the</a:t>
            </a:r>
            <a:r>
              <a:rPr dirty="0" sz="1200" spc="15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Target</a:t>
            </a:r>
            <a:r>
              <a:rPr dirty="0" sz="1200" spc="17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Value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59994" y="1192543"/>
            <a:ext cx="4038109" cy="55636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8"/>
              </a:lnSpc>
              <a:spcBef>
                <a:spcPts val="0"/>
              </a:spcBef>
              <a:spcAft>
                <a:spcPts val="0"/>
              </a:spcAft>
            </a:pPr>
            <a:r>
              <a:rPr dirty="0" sz="1450" spc="-25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We</a:t>
            </a:r>
            <a:r>
              <a:rPr dirty="0" sz="1450" spc="52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suggest</a:t>
            </a:r>
            <a:r>
              <a:rPr dirty="0" sz="1450" spc="41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two</a:t>
            </a:r>
            <a:r>
              <a:rPr dirty="0" sz="145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4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approaches</a:t>
            </a:r>
            <a:r>
              <a:rPr dirty="0" sz="1450" spc="43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2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for</a:t>
            </a:r>
            <a:r>
              <a:rPr dirty="0" sz="1450" spc="43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determining</a:t>
            </a:r>
            <a:r>
              <a:rPr dirty="0" sz="145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the</a:t>
            </a:r>
          </a:p>
          <a:p>
            <a:pPr marL="0" marR="0">
              <a:lnSpc>
                <a:spcPts val="2018"/>
              </a:lnSpc>
              <a:spcBef>
                <a:spcPts val="93"/>
              </a:spcBef>
              <a:spcAft>
                <a:spcPts val="0"/>
              </a:spcAft>
            </a:pPr>
            <a:r>
              <a:rPr dirty="0" sz="1450" spc="-17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target</a:t>
            </a:r>
            <a:r>
              <a:rPr dirty="0" sz="1450" spc="4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2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values: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97497" y="1817586"/>
            <a:ext cx="2055125" cy="5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8"/>
              </a:lnSpc>
              <a:spcBef>
                <a:spcPts val="0"/>
              </a:spcBef>
              <a:spcAft>
                <a:spcPts val="0"/>
              </a:spcAft>
            </a:pP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•</a:t>
            </a:r>
            <a:r>
              <a:rPr dirty="0" sz="1450" spc="13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The</a:t>
            </a:r>
            <a:r>
              <a:rPr dirty="0" sz="1450" spc="36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5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Greedy</a:t>
            </a:r>
            <a:r>
              <a:rPr dirty="0" sz="1450" spc="46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5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approach.</a:t>
            </a:r>
          </a:p>
          <a:p>
            <a:pPr marL="0" marR="0">
              <a:lnSpc>
                <a:spcPts val="2018"/>
              </a:lnSpc>
              <a:spcBef>
                <a:spcPts val="392"/>
              </a:spcBef>
              <a:spcAft>
                <a:spcPts val="0"/>
              </a:spcAft>
            </a:pP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•</a:t>
            </a:r>
            <a:r>
              <a:rPr dirty="0" sz="1450" spc="13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The</a:t>
            </a:r>
            <a:r>
              <a:rPr dirty="0" sz="1450" spc="36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5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Folding</a:t>
            </a:r>
            <a:r>
              <a:rPr dirty="0" sz="1450" spc="44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5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approach.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301667" y="3207901"/>
            <a:ext cx="350162" cy="16271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700" spc="-2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19/42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4597400" cy="34544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6697" y="82085"/>
            <a:ext cx="1622731" cy="25931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The</a:t>
            </a:r>
            <a:r>
              <a:rPr dirty="0" sz="1200" spc="15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Greedy</a:t>
            </a:r>
            <a:r>
              <a:rPr dirty="0" sz="1200" spc="17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approach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59994" y="635711"/>
            <a:ext cx="3091415" cy="294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8"/>
              </a:lnSpc>
              <a:spcBef>
                <a:spcPts val="0"/>
              </a:spcBef>
              <a:spcAft>
                <a:spcPts val="0"/>
              </a:spcAft>
            </a:pPr>
            <a:r>
              <a:rPr dirty="0" sz="1450" spc="-25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We</a:t>
            </a:r>
            <a:r>
              <a:rPr dirty="0" sz="1450" spc="52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5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propose</a:t>
            </a:r>
            <a:r>
              <a:rPr dirty="0" sz="1450" spc="43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the</a:t>
            </a:r>
            <a:r>
              <a:rPr dirty="0" sz="145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following</a:t>
            </a:r>
            <a:r>
              <a:rPr dirty="0" sz="145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algorithm: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97497" y="990267"/>
            <a:ext cx="3675756" cy="142710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90"/>
              </a:lnSpc>
              <a:spcBef>
                <a:spcPts val="0"/>
              </a:spcBef>
              <a:spcAft>
                <a:spcPts val="0"/>
              </a:spcAft>
            </a:pP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•</a:t>
            </a:r>
            <a:r>
              <a:rPr dirty="0" sz="1450" spc="13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2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Arbitrary</a:t>
            </a:r>
            <a:r>
              <a:rPr dirty="0" sz="1450" spc="41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select</a:t>
            </a:r>
            <a:r>
              <a:rPr dirty="0" sz="1450" spc="38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a</a:t>
            </a:r>
            <a:r>
              <a:rPr dirty="0" sz="1450" spc="3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5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value</a:t>
            </a:r>
            <a:r>
              <a:rPr dirty="0" sz="1450" spc="43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2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for</a:t>
            </a:r>
            <a:r>
              <a:rPr dirty="0" sz="1450" spc="44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TUJKQT+FiraSans-Regular-Identity-H"/>
                <a:cs typeface="TUJKQT+FiraSans-Regular-Identity-H"/>
              </a:rPr>
              <a:t>T(255)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.</a:t>
            </a:r>
          </a:p>
          <a:p>
            <a:pPr marL="0" marR="0">
              <a:lnSpc>
                <a:spcPts val="2090"/>
              </a:lnSpc>
              <a:spcBef>
                <a:spcPts val="270"/>
              </a:spcBef>
              <a:spcAft>
                <a:spcPts val="0"/>
              </a:spcAft>
            </a:pP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•</a:t>
            </a:r>
            <a:r>
              <a:rPr dirty="0" sz="1450" spc="13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27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We</a:t>
            </a:r>
            <a:r>
              <a:rPr dirty="0" sz="1450" spc="55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determine</a:t>
            </a:r>
            <a:r>
              <a:rPr dirty="0" sz="1450" spc="38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TUJKQT+FiraSans-Regular-Identity-H"/>
                <a:cs typeface="TUJKQT+FiraSans-Regular-Identity-H"/>
              </a:rPr>
              <a:t>T(254)</a:t>
            </a:r>
            <a:r>
              <a:rPr dirty="0" sz="1450" spc="4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21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to</a:t>
            </a:r>
            <a:r>
              <a:rPr dirty="0" sz="1450" spc="5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be</a:t>
            </a:r>
            <a:r>
              <a:rPr dirty="0" sz="145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the</a:t>
            </a:r>
            <a:r>
              <a:rPr dirty="0" sz="145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point</a:t>
            </a:r>
            <a:r>
              <a:rPr dirty="0" sz="1450" spc="4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with</a:t>
            </a:r>
          </a:p>
          <a:p>
            <a:pPr marL="115557" marR="0">
              <a:lnSpc>
                <a:spcPts val="2062"/>
              </a:lnSpc>
              <a:spcBef>
                <a:spcPts val="0"/>
              </a:spcBef>
              <a:spcAft>
                <a:spcPts val="0"/>
              </a:spcAft>
            </a:pPr>
            <a:r>
              <a:rPr dirty="0" sz="1450" spc="-1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maximal</a:t>
            </a:r>
            <a:r>
              <a:rPr dirty="0" sz="1450" spc="43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1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distance</a:t>
            </a:r>
            <a:r>
              <a:rPr dirty="0" sz="1450" spc="4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2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from</a:t>
            </a:r>
            <a:r>
              <a:rPr dirty="0" sz="1450" spc="44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TUJKQT+FiraSans-Regular-Identity-H"/>
                <a:cs typeface="TUJKQT+FiraSans-Regular-Identity-H"/>
              </a:rPr>
              <a:t>T(255)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.</a:t>
            </a:r>
          </a:p>
          <a:p>
            <a:pPr marL="0" marR="0">
              <a:lnSpc>
                <a:spcPts val="2090"/>
              </a:lnSpc>
              <a:spcBef>
                <a:spcPts val="270"/>
              </a:spcBef>
              <a:spcAft>
                <a:spcPts val="0"/>
              </a:spcAft>
            </a:pP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•</a:t>
            </a:r>
            <a:r>
              <a:rPr dirty="0" sz="1450" spc="13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27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We</a:t>
            </a:r>
            <a:r>
              <a:rPr dirty="0" sz="1450" spc="55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choose</a:t>
            </a:r>
            <a:r>
              <a:rPr dirty="0" sz="1450" spc="38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TUJKQT+FiraSans-Regular-Identity-H"/>
                <a:cs typeface="TUJKQT+FiraSans-Regular-Identity-H"/>
              </a:rPr>
              <a:t>T(253)</a:t>
            </a:r>
            <a:r>
              <a:rPr dirty="0" sz="1450" spc="4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the</a:t>
            </a:r>
            <a:r>
              <a:rPr dirty="0" sz="145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point</a:t>
            </a:r>
            <a:r>
              <a:rPr dirty="0" sz="1450" spc="4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that</a:t>
            </a:r>
            <a:r>
              <a:rPr dirty="0" sz="1450" spc="4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maximize</a:t>
            </a:r>
          </a:p>
          <a:p>
            <a:pPr marL="115557" marR="0">
              <a:lnSpc>
                <a:spcPts val="2062"/>
              </a:lnSpc>
              <a:spcBef>
                <a:spcPts val="0"/>
              </a:spcBef>
              <a:spcAft>
                <a:spcPts val="0"/>
              </a:spcAft>
            </a:pP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the</a:t>
            </a:r>
            <a:r>
              <a:rPr dirty="0" sz="1450" spc="34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minimal</a:t>
            </a:r>
            <a:r>
              <a:rPr dirty="0" sz="1450" spc="43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1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distance</a:t>
            </a:r>
            <a:r>
              <a:rPr dirty="0" sz="1450" spc="4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2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to</a:t>
            </a:r>
            <a:r>
              <a:rPr dirty="0" sz="1450" spc="5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TUJKQT+FiraSans-Regular-Identity-H"/>
                <a:cs typeface="TUJKQT+FiraSans-Regular-Identity-H"/>
              </a:rPr>
              <a:t>T(255)</a:t>
            </a:r>
            <a:r>
              <a:rPr dirty="0" sz="1450" spc="4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and</a:t>
            </a:r>
            <a:r>
              <a:rPr dirty="0" sz="145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TUJKQT+FiraSans-Regular-Identity-H"/>
                <a:cs typeface="TUJKQT+FiraSans-Regular-Identity-H"/>
              </a:rPr>
              <a:t>T(254)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59994" y="2476941"/>
            <a:ext cx="3967052" cy="56545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90"/>
              </a:lnSpc>
              <a:spcBef>
                <a:spcPts val="0"/>
              </a:spcBef>
              <a:spcAft>
                <a:spcPts val="0"/>
              </a:spcAft>
            </a:pPr>
            <a:r>
              <a:rPr dirty="0" sz="1450">
                <a:solidFill>
                  <a:srgbClr val="23373b"/>
                </a:solidFill>
                <a:latin typeface="TUJKQT+FiraSans-Regular-Identity-H"/>
                <a:cs typeface="TUJKQT+FiraSans-Regular-Identity-H"/>
              </a:rPr>
              <a:t>If</a:t>
            </a:r>
            <a:r>
              <a:rPr dirty="0" sz="1450" spc="1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TUJKQT+FiraSans-Regular-Identity-H"/>
                <a:cs typeface="TUJKQT+FiraSans-Regular-Identity-H"/>
              </a:rPr>
              <a:t>there</a:t>
            </a:r>
            <a:r>
              <a:rPr dirty="0" sz="1450" spc="1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TUJKQT+FiraSans-Regular-Identity-H"/>
                <a:cs typeface="TUJKQT+FiraSans-Regular-Identity-H"/>
              </a:rPr>
              <a:t>is</a:t>
            </a:r>
            <a:r>
              <a:rPr dirty="0" sz="1450" spc="15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TUJKQT+FiraSans-Regular-Identity-H"/>
                <a:cs typeface="TUJKQT+FiraSans-Regular-Identity-H"/>
              </a:rPr>
              <a:t>multiple</a:t>
            </a:r>
            <a:r>
              <a:rPr dirty="0" sz="1450" spc="15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TUJKQT+FiraSans-Regular-Identity-H"/>
                <a:cs typeface="TUJKQT+FiraSans-Regular-Identity-H"/>
              </a:rPr>
              <a:t>such</a:t>
            </a:r>
            <a:r>
              <a:rPr dirty="0" sz="1450" spc="15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TUJKQT+FiraSans-Regular-Identity-H"/>
                <a:cs typeface="TUJKQT+FiraSans-Regular-Identity-H"/>
              </a:rPr>
              <a:t>points</a:t>
            </a:r>
            <a:r>
              <a:rPr dirty="0" sz="1450" spc="18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0">
                <a:solidFill>
                  <a:srgbClr val="23373b"/>
                </a:solidFill>
                <a:latin typeface="TUJKQT+FiraSans-Regular-Identity-H"/>
                <a:cs typeface="TUJKQT+FiraSans-Regular-Identity-H"/>
              </a:rPr>
              <a:t>we</a:t>
            </a:r>
            <a:r>
              <a:rPr dirty="0" sz="1450" spc="2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TUJKQT+FiraSans-Regular-Identity-H"/>
                <a:cs typeface="TUJKQT+FiraSans-Regular-Identity-H"/>
              </a:rPr>
              <a:t>choose</a:t>
            </a:r>
            <a:r>
              <a:rPr dirty="0" sz="1450" spc="18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TUJKQT+FiraSans-Regular-Identity-H"/>
                <a:cs typeface="TUJKQT+FiraSans-Regular-Identity-H"/>
              </a:rPr>
              <a:t>one</a:t>
            </a:r>
          </a:p>
          <a:p>
            <a:pPr marL="0" marR="0">
              <a:lnSpc>
                <a:spcPts val="2062"/>
              </a:lnSpc>
              <a:spcBef>
                <a:spcPts val="0"/>
              </a:spcBef>
              <a:spcAft>
                <a:spcPts val="0"/>
              </a:spcAft>
            </a:pPr>
            <a:r>
              <a:rPr dirty="0" sz="1450">
                <a:solidFill>
                  <a:srgbClr val="23373b"/>
                </a:solidFill>
                <a:latin typeface="TUJKQT+FiraSans-Regular-Identity-H"/>
                <a:cs typeface="TUJKQT+FiraSans-Regular-Identity-H"/>
              </a:rPr>
              <a:t>of</a:t>
            </a:r>
            <a:r>
              <a:rPr dirty="0" sz="1450" spc="21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TUJKQT+FiraSans-Regular-Identity-H"/>
                <a:cs typeface="TUJKQT+FiraSans-Regular-Identity-H"/>
              </a:rPr>
              <a:t>them.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289450" y="3207901"/>
            <a:ext cx="358842" cy="16271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700" spc="-14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20/42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4597400" cy="34544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6697" y="82085"/>
            <a:ext cx="2349395" cy="25931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The</a:t>
            </a:r>
            <a:r>
              <a:rPr dirty="0" sz="1200" spc="15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Greedy</a:t>
            </a:r>
            <a:r>
              <a:rPr dirty="0" sz="1200" spc="17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approach</a:t>
            </a:r>
            <a:r>
              <a:rPr dirty="0" sz="1200" spc="17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-</a:t>
            </a:r>
            <a:r>
              <a:rPr dirty="0" sz="1200" spc="15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Example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304055" y="3207901"/>
            <a:ext cx="346708" cy="16271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700" spc="-18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21/42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4597400" cy="34544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6697" y="82085"/>
            <a:ext cx="2349395" cy="25931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The</a:t>
            </a:r>
            <a:r>
              <a:rPr dirty="0" sz="1200" spc="15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Greedy</a:t>
            </a:r>
            <a:r>
              <a:rPr dirty="0" sz="1200" spc="17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approach</a:t>
            </a:r>
            <a:r>
              <a:rPr dirty="0" sz="1200" spc="17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-</a:t>
            </a:r>
            <a:r>
              <a:rPr dirty="0" sz="1200" spc="15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Example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295737" y="3207901"/>
            <a:ext cx="352553" cy="16271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700" spc="-14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22/42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4597400" cy="34544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6697" y="82085"/>
            <a:ext cx="2349395" cy="25931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The</a:t>
            </a:r>
            <a:r>
              <a:rPr dirty="0" sz="1200" spc="15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Greedy</a:t>
            </a:r>
            <a:r>
              <a:rPr dirty="0" sz="1200" spc="17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approach</a:t>
            </a:r>
            <a:r>
              <a:rPr dirty="0" sz="1200" spc="17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-</a:t>
            </a:r>
            <a:r>
              <a:rPr dirty="0" sz="1200" spc="15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Example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297324" y="3207901"/>
            <a:ext cx="353173" cy="16271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700" spc="-18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23/42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4597400" cy="34544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6697" y="82085"/>
            <a:ext cx="2349395" cy="25931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The</a:t>
            </a:r>
            <a:r>
              <a:rPr dirty="0" sz="1200" spc="15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Greedy</a:t>
            </a:r>
            <a:r>
              <a:rPr dirty="0" sz="1200" spc="17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approach</a:t>
            </a:r>
            <a:r>
              <a:rPr dirty="0" sz="1200" spc="17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-</a:t>
            </a:r>
            <a:r>
              <a:rPr dirty="0" sz="1200" spc="15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Example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296359" y="3207901"/>
            <a:ext cx="356008" cy="16271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700" spc="-21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24/42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4597400" cy="34544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6697" y="82085"/>
            <a:ext cx="1646569" cy="25931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The</a:t>
            </a:r>
            <a:r>
              <a:rPr dirty="0" sz="1200" spc="15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Folding</a:t>
            </a:r>
            <a:r>
              <a:rPr dirty="0" sz="1200" spc="17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approach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59994" y="786181"/>
            <a:ext cx="3091415" cy="294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8"/>
              </a:lnSpc>
              <a:spcBef>
                <a:spcPts val="0"/>
              </a:spcBef>
              <a:spcAft>
                <a:spcPts val="0"/>
              </a:spcAft>
            </a:pPr>
            <a:r>
              <a:rPr dirty="0" sz="1450" spc="-25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We</a:t>
            </a:r>
            <a:r>
              <a:rPr dirty="0" sz="1450" spc="52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5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propose</a:t>
            </a:r>
            <a:r>
              <a:rPr dirty="0" sz="1450" spc="43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the</a:t>
            </a:r>
            <a:r>
              <a:rPr dirty="0" sz="145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following</a:t>
            </a:r>
            <a:r>
              <a:rPr dirty="0" sz="145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algorithm: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97497" y="1140736"/>
            <a:ext cx="3902904" cy="168901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90"/>
              </a:lnSpc>
              <a:spcBef>
                <a:spcPts val="0"/>
              </a:spcBef>
              <a:spcAft>
                <a:spcPts val="0"/>
              </a:spcAft>
            </a:pP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•</a:t>
            </a:r>
            <a:r>
              <a:rPr dirty="0" sz="1450" spc="13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2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Arbitrary</a:t>
            </a:r>
            <a:r>
              <a:rPr dirty="0" sz="1450" spc="41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select</a:t>
            </a:r>
            <a:r>
              <a:rPr dirty="0" sz="1450" spc="38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a</a:t>
            </a:r>
            <a:r>
              <a:rPr dirty="0" sz="1450" spc="3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5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value</a:t>
            </a:r>
            <a:r>
              <a:rPr dirty="0" sz="1450" spc="43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2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for</a:t>
            </a:r>
            <a:r>
              <a:rPr dirty="0" sz="1450" spc="44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TUJKQT+FiraSans-Regular-Identity-H"/>
                <a:cs typeface="TUJKQT+FiraSans-Regular-Identity-H"/>
              </a:rPr>
              <a:t>T(255)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.</a:t>
            </a:r>
          </a:p>
          <a:p>
            <a:pPr marL="0" marR="0">
              <a:lnSpc>
                <a:spcPts val="2090"/>
              </a:lnSpc>
              <a:spcBef>
                <a:spcPts val="270"/>
              </a:spcBef>
              <a:spcAft>
                <a:spcPts val="0"/>
              </a:spcAft>
            </a:pP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•</a:t>
            </a:r>
            <a:r>
              <a:rPr dirty="0" sz="1450" spc="13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27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We</a:t>
            </a:r>
            <a:r>
              <a:rPr dirty="0" sz="1450" spc="55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determine</a:t>
            </a:r>
            <a:r>
              <a:rPr dirty="0" sz="1450" spc="38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TUJKQT+FiraSans-Regular-Identity-H"/>
                <a:cs typeface="TUJKQT+FiraSans-Regular-Identity-H"/>
              </a:rPr>
              <a:t>T(254)</a:t>
            </a:r>
            <a:r>
              <a:rPr dirty="0" sz="1450" spc="4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21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to</a:t>
            </a:r>
            <a:r>
              <a:rPr dirty="0" sz="1450" spc="5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be</a:t>
            </a:r>
            <a:r>
              <a:rPr dirty="0" sz="1450" spc="4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TUJKQT+FiraSans-Regular-Identity-H"/>
                <a:cs typeface="TUJKQT+FiraSans-Regular-Identity-H"/>
              </a:rPr>
              <a:t>all</a:t>
            </a:r>
            <a:r>
              <a:rPr dirty="0" sz="1450" spc="18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TUJKQT+FiraSans-Regular-Identity-H"/>
                <a:cs typeface="TUJKQT+FiraSans-Regular-Identity-H"/>
              </a:rPr>
              <a:t>the</a:t>
            </a:r>
            <a:r>
              <a:rPr dirty="0" sz="1450" spc="1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TUJKQT+FiraSans-Regular-Identity-H"/>
                <a:cs typeface="TUJKQT+FiraSans-Regular-Identity-H"/>
              </a:rPr>
              <a:t>points</a:t>
            </a:r>
          </a:p>
          <a:p>
            <a:pPr marL="115557" marR="0">
              <a:lnSpc>
                <a:spcPts val="2062"/>
              </a:lnSpc>
              <a:spcBef>
                <a:spcPts val="0"/>
              </a:spcBef>
              <a:spcAft>
                <a:spcPts val="0"/>
              </a:spcAft>
            </a:pP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with</a:t>
            </a:r>
            <a:r>
              <a:rPr dirty="0" sz="1450" spc="34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maximal</a:t>
            </a:r>
            <a:r>
              <a:rPr dirty="0" sz="1450" spc="43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1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distance</a:t>
            </a:r>
            <a:r>
              <a:rPr dirty="0" sz="1450" spc="4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2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from</a:t>
            </a:r>
            <a:r>
              <a:rPr dirty="0" sz="1450" spc="44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TUJKQT+FiraSans-Regular-Identity-H"/>
                <a:cs typeface="TUJKQT+FiraSans-Regular-Identity-H"/>
              </a:rPr>
              <a:t>T(255)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.</a:t>
            </a:r>
          </a:p>
          <a:p>
            <a:pPr marL="0" marR="0">
              <a:lnSpc>
                <a:spcPts val="2090"/>
              </a:lnSpc>
              <a:spcBef>
                <a:spcPts val="270"/>
              </a:spcBef>
              <a:spcAft>
                <a:spcPts val="0"/>
              </a:spcAft>
            </a:pP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•</a:t>
            </a:r>
            <a:r>
              <a:rPr dirty="0" sz="1450" spc="13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27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We</a:t>
            </a:r>
            <a:r>
              <a:rPr dirty="0" sz="1450" spc="55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choose</a:t>
            </a:r>
            <a:r>
              <a:rPr dirty="0" sz="1450" spc="38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TUJKQT+FiraSans-Regular-Identity-H"/>
                <a:cs typeface="TUJKQT+FiraSans-Regular-Identity-H"/>
              </a:rPr>
              <a:t>T(253)</a:t>
            </a:r>
            <a:r>
              <a:rPr dirty="0" sz="1450" spc="4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21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to</a:t>
            </a:r>
            <a:r>
              <a:rPr dirty="0" sz="1450" spc="5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be</a:t>
            </a:r>
            <a:r>
              <a:rPr dirty="0" sz="145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TUJKQT+FiraSans-Regular-Identity-H"/>
                <a:cs typeface="TUJKQT+FiraSans-Regular-Identity-H"/>
              </a:rPr>
              <a:t>all</a:t>
            </a:r>
            <a:r>
              <a:rPr dirty="0" sz="1450" spc="2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TUJKQT+FiraSans-Regular-Identity-H"/>
                <a:cs typeface="TUJKQT+FiraSans-Regular-Identity-H"/>
              </a:rPr>
              <a:t>the</a:t>
            </a:r>
            <a:r>
              <a:rPr dirty="0" sz="1450" spc="1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TUJKQT+FiraSans-Regular-Identity-H"/>
                <a:cs typeface="TUJKQT+FiraSans-Regular-Identity-H"/>
              </a:rPr>
              <a:t>points</a:t>
            </a:r>
            <a:r>
              <a:rPr dirty="0" sz="145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that</a:t>
            </a:r>
          </a:p>
          <a:p>
            <a:pPr marL="115557" marR="0">
              <a:lnSpc>
                <a:spcPts val="2062"/>
              </a:lnSpc>
              <a:spcBef>
                <a:spcPts val="0"/>
              </a:spcBef>
              <a:spcAft>
                <a:spcPts val="0"/>
              </a:spcAft>
            </a:pP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maximize</a:t>
            </a:r>
            <a:r>
              <a:rPr dirty="0" sz="1450" spc="2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the</a:t>
            </a:r>
            <a:r>
              <a:rPr dirty="0" sz="1450" spc="25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minimal</a:t>
            </a:r>
            <a:r>
              <a:rPr dirty="0" sz="1450" spc="31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1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distance</a:t>
            </a:r>
            <a:r>
              <a:rPr dirty="0" sz="1450" spc="3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2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to</a:t>
            </a:r>
            <a:r>
              <a:rPr dirty="0" sz="145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TUJKQT+FiraSans-Regular-Identity-H"/>
                <a:cs typeface="TUJKQT+FiraSans-Regular-Identity-H"/>
              </a:rPr>
              <a:t>T(255)</a:t>
            </a:r>
            <a:r>
              <a:rPr dirty="0" sz="1450" spc="28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and</a:t>
            </a:r>
          </a:p>
          <a:p>
            <a:pPr marL="115557" marR="0">
              <a:lnSpc>
                <a:spcPts val="2062"/>
              </a:lnSpc>
              <a:spcBef>
                <a:spcPts val="0"/>
              </a:spcBef>
              <a:spcAft>
                <a:spcPts val="0"/>
              </a:spcAft>
            </a:pPr>
            <a:r>
              <a:rPr dirty="0" sz="1450">
                <a:solidFill>
                  <a:srgbClr val="23373b"/>
                </a:solidFill>
                <a:latin typeface="TUJKQT+FiraSans-Regular-Identity-H"/>
                <a:cs typeface="TUJKQT+FiraSans-Regular-Identity-H"/>
              </a:rPr>
              <a:t>T(254)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296803" y="3207901"/>
            <a:ext cx="353262" cy="16271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700" spc="-17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25/42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4597400" cy="34544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6697" y="82085"/>
            <a:ext cx="2373232" cy="25931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The</a:t>
            </a:r>
            <a:r>
              <a:rPr dirty="0" sz="1200" spc="15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Folding</a:t>
            </a:r>
            <a:r>
              <a:rPr dirty="0" sz="1200" spc="17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approach</a:t>
            </a:r>
            <a:r>
              <a:rPr dirty="0" sz="1200" spc="17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-</a:t>
            </a:r>
            <a:r>
              <a:rPr dirty="0" sz="1200" spc="15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Example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293527" y="3207901"/>
            <a:ext cx="356539" cy="16271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700" spc="-17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26/42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4597400" cy="34544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6697" y="82085"/>
            <a:ext cx="2373232" cy="25931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The</a:t>
            </a:r>
            <a:r>
              <a:rPr dirty="0" sz="1200" spc="15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Folding</a:t>
            </a:r>
            <a:r>
              <a:rPr dirty="0" sz="1200" spc="17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approach</a:t>
            </a:r>
            <a:r>
              <a:rPr dirty="0" sz="1200" spc="17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-</a:t>
            </a:r>
            <a:r>
              <a:rPr dirty="0" sz="1200" spc="15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Example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303890" y="3207901"/>
            <a:ext cx="348834" cy="16271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700" spc="-21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27/42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4597400" cy="34544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6697" y="82085"/>
            <a:ext cx="2373232" cy="25931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The</a:t>
            </a:r>
            <a:r>
              <a:rPr dirty="0" sz="1200" spc="15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Folding</a:t>
            </a:r>
            <a:r>
              <a:rPr dirty="0" sz="1200" spc="17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approach</a:t>
            </a:r>
            <a:r>
              <a:rPr dirty="0" sz="1200" spc="17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-</a:t>
            </a:r>
            <a:r>
              <a:rPr dirty="0" sz="1200" spc="15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Example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290504" y="3207901"/>
            <a:ext cx="357779" cy="16271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700" spc="-12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28/42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4597400" cy="34544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6697" y="82085"/>
            <a:ext cx="2373232" cy="25931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The</a:t>
            </a:r>
            <a:r>
              <a:rPr dirty="0" sz="1200" spc="15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Folding</a:t>
            </a:r>
            <a:r>
              <a:rPr dirty="0" sz="1200" spc="17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approach</a:t>
            </a:r>
            <a:r>
              <a:rPr dirty="0" sz="1200" spc="17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-</a:t>
            </a:r>
            <a:r>
              <a:rPr dirty="0" sz="1200" spc="15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Example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296714" y="3207901"/>
            <a:ext cx="356008" cy="16271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700" spc="-21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29/42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4597400" cy="34544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6697" y="82085"/>
            <a:ext cx="661641" cy="25931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Folding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59994" y="888251"/>
            <a:ext cx="3871035" cy="81827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8"/>
              </a:lnSpc>
              <a:spcBef>
                <a:spcPts val="0"/>
              </a:spcBef>
              <a:spcAft>
                <a:spcPts val="0"/>
              </a:spcAft>
            </a:pP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The</a:t>
            </a:r>
            <a:r>
              <a:rPr dirty="0" sz="145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downside</a:t>
            </a:r>
            <a:r>
              <a:rPr dirty="0" sz="145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of</a:t>
            </a:r>
            <a:r>
              <a:rPr dirty="0" sz="1450" spc="41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this</a:t>
            </a:r>
            <a:r>
              <a:rPr dirty="0" sz="145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5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approach</a:t>
            </a:r>
            <a:r>
              <a:rPr dirty="0" sz="1450" spc="43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is</a:t>
            </a:r>
            <a:r>
              <a:rPr dirty="0" sz="1450" spc="34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that</a:t>
            </a:r>
            <a:r>
              <a:rPr dirty="0" sz="1450" spc="4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the</a:t>
            </a:r>
          </a:p>
          <a:p>
            <a:pPr marL="0" marR="0">
              <a:lnSpc>
                <a:spcPts val="2018"/>
              </a:lnSpc>
              <a:spcBef>
                <a:spcPts val="93"/>
              </a:spcBef>
              <a:spcAft>
                <a:spcPts val="0"/>
              </a:spcAft>
            </a:pPr>
            <a:r>
              <a:rPr dirty="0" sz="1450" spc="-1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number</a:t>
            </a:r>
            <a:r>
              <a:rPr dirty="0" sz="1450" spc="41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of</a:t>
            </a:r>
            <a:r>
              <a:rPr dirty="0" sz="1450" spc="41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4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values</a:t>
            </a:r>
            <a:r>
              <a:rPr dirty="0" sz="1450" spc="43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of</a:t>
            </a:r>
            <a:r>
              <a:rPr dirty="0" sz="1450" spc="41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the</a:t>
            </a:r>
            <a:r>
              <a:rPr dirty="0" sz="145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7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target</a:t>
            </a:r>
            <a:r>
              <a:rPr dirty="0" sz="1450" spc="4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multiplies</a:t>
            </a:r>
            <a:r>
              <a:rPr dirty="0" sz="145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by</a:t>
            </a:r>
            <a:r>
              <a:rPr dirty="0" sz="1450" spc="38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2</a:t>
            </a:r>
          </a:p>
          <a:p>
            <a:pPr marL="0" marR="0">
              <a:lnSpc>
                <a:spcPts val="2018"/>
              </a:lnSpc>
              <a:spcBef>
                <a:spcPts val="43"/>
              </a:spcBef>
              <a:spcAft>
                <a:spcPts val="0"/>
              </a:spcAft>
            </a:pPr>
            <a:r>
              <a:rPr dirty="0" sz="1450" spc="-11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each</a:t>
            </a:r>
            <a:r>
              <a:rPr dirty="0" sz="1450" spc="4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time</a:t>
            </a:r>
            <a:r>
              <a:rPr dirty="0" sz="145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the</a:t>
            </a:r>
            <a:r>
              <a:rPr dirty="0" sz="145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TTL</a:t>
            </a:r>
            <a:r>
              <a:rPr dirty="0" sz="145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7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decreases</a:t>
            </a:r>
            <a:r>
              <a:rPr dirty="0" sz="1450" spc="46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by</a:t>
            </a:r>
            <a:r>
              <a:rPr dirty="0" sz="1450" spc="38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1.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59994" y="1935887"/>
            <a:ext cx="3630717" cy="81826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8"/>
              </a:lnSpc>
              <a:spcBef>
                <a:spcPts val="0"/>
              </a:spcBef>
              <a:spcAft>
                <a:spcPts val="0"/>
              </a:spcAft>
            </a:pPr>
            <a:r>
              <a:rPr dirty="0" sz="1450" spc="-85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To</a:t>
            </a:r>
            <a:r>
              <a:rPr dirty="0" sz="1450" spc="112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solve</a:t>
            </a:r>
            <a:r>
              <a:rPr dirty="0" sz="1450" spc="38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this</a:t>
            </a:r>
            <a:r>
              <a:rPr dirty="0" sz="145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we</a:t>
            </a:r>
            <a:r>
              <a:rPr dirty="0" sz="1450" spc="4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suggest</a:t>
            </a:r>
            <a:r>
              <a:rPr dirty="0" sz="1450" spc="41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1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calculating</a:t>
            </a:r>
            <a:r>
              <a:rPr dirty="0" sz="1450" spc="4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the</a:t>
            </a:r>
          </a:p>
          <a:p>
            <a:pPr marL="0" marR="0">
              <a:lnSpc>
                <a:spcPts val="2018"/>
              </a:lnSpc>
              <a:spcBef>
                <a:spcPts val="93"/>
              </a:spcBef>
              <a:spcAft>
                <a:spcPts val="0"/>
              </a:spcAft>
            </a:pPr>
            <a:r>
              <a:rPr dirty="0" sz="1450" spc="-11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distance</a:t>
            </a:r>
            <a:r>
              <a:rPr dirty="0" sz="1450" spc="4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between</a:t>
            </a:r>
            <a:r>
              <a:rPr dirty="0" sz="145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the</a:t>
            </a:r>
            <a:r>
              <a:rPr dirty="0" sz="145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5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targets</a:t>
            </a:r>
            <a:r>
              <a:rPr dirty="0" sz="1450" spc="44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and</a:t>
            </a:r>
            <a:r>
              <a:rPr dirty="0" sz="145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the</a:t>
            </a:r>
            <a:r>
              <a:rPr dirty="0" sz="145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1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hash</a:t>
            </a:r>
          </a:p>
          <a:p>
            <a:pPr marL="0" marR="0">
              <a:lnSpc>
                <a:spcPts val="2018"/>
              </a:lnSpc>
              <a:spcBef>
                <a:spcPts val="43"/>
              </a:spcBef>
              <a:spcAft>
                <a:spcPts val="0"/>
              </a:spcAft>
            </a:pP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using</a:t>
            </a:r>
            <a:r>
              <a:rPr dirty="0" sz="145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folding.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288828" y="3207901"/>
            <a:ext cx="359462" cy="16271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700" spc="-14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30/42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4597400" cy="34544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6697" y="82085"/>
            <a:ext cx="3100173" cy="69409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Folding</a:t>
            </a:r>
          </a:p>
          <a:p>
            <a:pPr marL="213296" marR="0">
              <a:lnSpc>
                <a:spcPts val="1682"/>
              </a:lnSpc>
              <a:spcBef>
                <a:spcPts val="1791"/>
              </a:spcBef>
              <a:spcAft>
                <a:spcPts val="0"/>
              </a:spcAft>
            </a:pPr>
            <a:r>
              <a:rPr dirty="0" sz="1200" spc="-14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We</a:t>
            </a:r>
            <a:r>
              <a:rPr dirty="0" sz="1200" spc="43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will</a:t>
            </a:r>
            <a:r>
              <a:rPr dirty="0" sz="1200" spc="34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look</a:t>
            </a:r>
            <a:r>
              <a:rPr dirty="0" sz="1200" spc="34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at</a:t>
            </a:r>
            <a:r>
              <a:rPr dirty="0" sz="1200" spc="34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the</a:t>
            </a:r>
            <a:r>
              <a:rPr dirty="0" sz="1200" spc="33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unit</a:t>
            </a:r>
            <a:r>
              <a:rPr dirty="0" sz="1200" spc="34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circle</a:t>
            </a:r>
            <a:r>
              <a:rPr dirty="0" sz="1200" spc="4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 spc="-12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as</a:t>
            </a:r>
            <a:r>
              <a:rPr dirty="0" sz="1200" spc="43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a</a:t>
            </a:r>
            <a:r>
              <a:rPr dirty="0" sz="1200" spc="31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plane.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06209" y="854689"/>
            <a:ext cx="3863561" cy="219894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682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•</a:t>
            </a:r>
            <a:r>
              <a:rPr dirty="0" sz="1200" spc="19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When</a:t>
            </a:r>
            <a:r>
              <a:rPr dirty="0" sz="1200" spc="33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the</a:t>
            </a:r>
            <a:r>
              <a:rPr dirty="0" sz="1200" spc="33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TTL</a:t>
            </a:r>
            <a:r>
              <a:rPr dirty="0" sz="1200" spc="34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is</a:t>
            </a:r>
            <a:r>
              <a:rPr dirty="0" sz="1200" spc="33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255</a:t>
            </a:r>
            <a:r>
              <a:rPr dirty="0" sz="1200" spc="34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we</a:t>
            </a:r>
            <a:r>
              <a:rPr dirty="0" sz="1200" spc="34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will</a:t>
            </a:r>
            <a:r>
              <a:rPr dirty="0" sz="1200" spc="34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calculate</a:t>
            </a:r>
            <a:r>
              <a:rPr dirty="0" sz="1200" spc="4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the</a:t>
            </a:r>
            <a:r>
              <a:rPr dirty="0" sz="1200" spc="33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distance</a:t>
            </a:r>
          </a:p>
          <a:p>
            <a:pPr marL="106845" marR="0">
              <a:lnSpc>
                <a:spcPts val="1603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between</a:t>
            </a:r>
            <a:r>
              <a:rPr dirty="0" sz="1200" spc="31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the</a:t>
            </a:r>
            <a:r>
              <a:rPr dirty="0" sz="1200" spc="33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target</a:t>
            </a:r>
            <a:r>
              <a:rPr dirty="0" sz="1200" spc="4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and</a:t>
            </a:r>
            <a:r>
              <a:rPr dirty="0" sz="1200" spc="33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the</a:t>
            </a:r>
            <a:r>
              <a:rPr dirty="0" sz="1200" spc="33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hash</a:t>
            </a:r>
            <a:r>
              <a:rPr dirty="0" sz="1200" spc="36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directly.</a:t>
            </a:r>
          </a:p>
          <a:p>
            <a:pPr marL="0" marR="0">
              <a:lnSpc>
                <a:spcPts val="1682"/>
              </a:lnSpc>
              <a:spcBef>
                <a:spcPts val="220"/>
              </a:spcBef>
              <a:spcAft>
                <a:spcPts val="0"/>
              </a:spcAft>
            </a:pP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•</a:t>
            </a:r>
            <a:r>
              <a:rPr dirty="0" sz="1200" spc="19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 spc="-23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For</a:t>
            </a:r>
            <a:r>
              <a:rPr dirty="0" sz="1200" spc="54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the</a:t>
            </a:r>
            <a:r>
              <a:rPr dirty="0" sz="1200" spc="33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TTL</a:t>
            </a:r>
            <a:r>
              <a:rPr dirty="0" sz="1200" spc="34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254</a:t>
            </a:r>
            <a:r>
              <a:rPr dirty="0" sz="1200" spc="33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we</a:t>
            </a:r>
            <a:r>
              <a:rPr dirty="0" sz="1200" spc="34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will</a:t>
            </a:r>
            <a:r>
              <a:rPr dirty="0" sz="1200" spc="34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calculate</a:t>
            </a:r>
            <a:r>
              <a:rPr dirty="0" sz="1200" spc="38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the</a:t>
            </a:r>
            <a:r>
              <a:rPr dirty="0" sz="1200" spc="33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distance</a:t>
            </a:r>
          </a:p>
          <a:p>
            <a:pPr marL="106845" marR="0">
              <a:lnSpc>
                <a:spcPts val="1604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between</a:t>
            </a:r>
            <a:r>
              <a:rPr dirty="0" sz="1200" spc="31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the</a:t>
            </a:r>
            <a:r>
              <a:rPr dirty="0" sz="1200" spc="33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hash</a:t>
            </a:r>
            <a:r>
              <a:rPr dirty="0" sz="1200" spc="36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and</a:t>
            </a:r>
            <a:r>
              <a:rPr dirty="0" sz="1200" spc="33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the</a:t>
            </a:r>
            <a:r>
              <a:rPr dirty="0" sz="1200" spc="33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middle</a:t>
            </a:r>
            <a:r>
              <a:rPr dirty="0" sz="1200" spc="33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of</a:t>
            </a:r>
            <a:r>
              <a:rPr dirty="0" sz="1200" spc="33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the</a:t>
            </a:r>
            <a:r>
              <a:rPr dirty="0" sz="1200" spc="33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plane.</a:t>
            </a:r>
          </a:p>
          <a:p>
            <a:pPr marL="0" marR="0">
              <a:lnSpc>
                <a:spcPts val="1682"/>
              </a:lnSpc>
              <a:spcBef>
                <a:spcPts val="220"/>
              </a:spcBef>
              <a:spcAft>
                <a:spcPts val="0"/>
              </a:spcAft>
            </a:pP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•</a:t>
            </a:r>
            <a:r>
              <a:rPr dirty="0" sz="1200" spc="19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TTL</a:t>
            </a:r>
            <a:r>
              <a:rPr dirty="0" sz="1200" spc="31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253</a:t>
            </a:r>
            <a:r>
              <a:rPr dirty="0" sz="1200" spc="34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we</a:t>
            </a:r>
            <a:r>
              <a:rPr dirty="0" sz="1200" spc="34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will</a:t>
            </a:r>
            <a:r>
              <a:rPr dirty="0" sz="1200" spc="34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fold</a:t>
            </a:r>
            <a:r>
              <a:rPr dirty="0" sz="120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the</a:t>
            </a:r>
            <a:r>
              <a:rPr dirty="0" sz="1200" spc="33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plane</a:t>
            </a:r>
            <a:r>
              <a:rPr dirty="0" sz="1200" spc="33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and</a:t>
            </a:r>
            <a:r>
              <a:rPr dirty="0" sz="1200" spc="33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calculate</a:t>
            </a:r>
            <a:r>
              <a:rPr dirty="0" sz="1200" spc="4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the</a:t>
            </a:r>
          </a:p>
          <a:p>
            <a:pPr marL="106845" marR="0">
              <a:lnSpc>
                <a:spcPts val="1603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distance</a:t>
            </a:r>
            <a:r>
              <a:rPr dirty="0" sz="1200" spc="36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between</a:t>
            </a:r>
            <a:r>
              <a:rPr dirty="0" sz="1200" spc="33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the</a:t>
            </a:r>
            <a:r>
              <a:rPr dirty="0" sz="1200" spc="33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hash</a:t>
            </a:r>
            <a:r>
              <a:rPr dirty="0" sz="1200" spc="36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on</a:t>
            </a:r>
            <a:r>
              <a:rPr dirty="0" sz="1200" spc="33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the</a:t>
            </a:r>
            <a:r>
              <a:rPr dirty="0" sz="1200" spc="33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folded</a:t>
            </a:r>
            <a:r>
              <a:rPr dirty="0" sz="1200" spc="36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plane</a:t>
            </a:r>
            <a:r>
              <a:rPr dirty="0" sz="1200" spc="33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and</a:t>
            </a:r>
          </a:p>
          <a:p>
            <a:pPr marL="106845" marR="0">
              <a:lnSpc>
                <a:spcPts val="1604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the</a:t>
            </a:r>
            <a:r>
              <a:rPr dirty="0" sz="1200" spc="31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middle</a:t>
            </a:r>
            <a:r>
              <a:rPr dirty="0" sz="1200" spc="33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of</a:t>
            </a:r>
            <a:r>
              <a:rPr dirty="0" sz="1200" spc="34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the</a:t>
            </a:r>
            <a:r>
              <a:rPr dirty="0" sz="1200" spc="33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plane.</a:t>
            </a:r>
          </a:p>
          <a:p>
            <a:pPr marL="0" marR="0">
              <a:lnSpc>
                <a:spcPts val="1682"/>
              </a:lnSpc>
              <a:spcBef>
                <a:spcPts val="220"/>
              </a:spcBef>
              <a:spcAft>
                <a:spcPts val="0"/>
              </a:spcAft>
            </a:pP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•</a:t>
            </a:r>
            <a:r>
              <a:rPr dirty="0" sz="1200" spc="19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 spc="-68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To</a:t>
            </a:r>
            <a:r>
              <a:rPr dirty="0" sz="1200" spc="98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calculate</a:t>
            </a:r>
            <a:r>
              <a:rPr dirty="0" sz="1200" spc="4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the</a:t>
            </a:r>
            <a:r>
              <a:rPr dirty="0" sz="1200" spc="33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TTL</a:t>
            </a:r>
            <a:r>
              <a:rPr dirty="0" sz="1200" spc="34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252</a:t>
            </a:r>
            <a:r>
              <a:rPr dirty="0" sz="120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we</a:t>
            </a:r>
            <a:r>
              <a:rPr dirty="0" sz="1200" spc="34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will</a:t>
            </a:r>
            <a:r>
              <a:rPr dirty="0" sz="1200" spc="34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fold</a:t>
            </a:r>
            <a:r>
              <a:rPr dirty="0" sz="120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the</a:t>
            </a:r>
            <a:r>
              <a:rPr dirty="0" sz="1200" spc="33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plane</a:t>
            </a:r>
            <a:r>
              <a:rPr dirty="0" sz="1200" spc="33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again</a:t>
            </a:r>
          </a:p>
          <a:p>
            <a:pPr marL="106845" marR="0">
              <a:lnSpc>
                <a:spcPts val="1603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and</a:t>
            </a:r>
            <a:r>
              <a:rPr dirty="0" sz="1200" spc="31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calculate</a:t>
            </a:r>
            <a:r>
              <a:rPr dirty="0" sz="1200" spc="4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the</a:t>
            </a:r>
            <a:r>
              <a:rPr dirty="0" sz="1200" spc="33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distance</a:t>
            </a:r>
            <a:r>
              <a:rPr dirty="0" sz="1200" spc="36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between</a:t>
            </a:r>
            <a:r>
              <a:rPr dirty="0" sz="1200" spc="33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the</a:t>
            </a:r>
            <a:r>
              <a:rPr dirty="0" sz="1200" spc="33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hash</a:t>
            </a:r>
            <a:r>
              <a:rPr dirty="0" sz="1200" spc="36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and</a:t>
            </a:r>
            <a:r>
              <a:rPr dirty="0" sz="1200" spc="33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the</a:t>
            </a:r>
          </a:p>
          <a:p>
            <a:pPr marL="106845" marR="0">
              <a:lnSpc>
                <a:spcPts val="1604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middle.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303445" y="3207901"/>
            <a:ext cx="347328" cy="16271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700" spc="-18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31/42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4597400" cy="34544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6697" y="82085"/>
            <a:ext cx="1520245" cy="25931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Folding</a:t>
            </a:r>
            <a:r>
              <a:rPr dirty="0" sz="1200" spc="15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-</a:t>
            </a:r>
            <a:r>
              <a:rPr dirty="0" sz="1200" spc="15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Re-scaling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59994" y="874294"/>
            <a:ext cx="4040478" cy="81827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8"/>
              </a:lnSpc>
              <a:spcBef>
                <a:spcPts val="0"/>
              </a:spcBef>
              <a:spcAft>
                <a:spcPts val="0"/>
              </a:spcAft>
            </a:pP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The</a:t>
            </a:r>
            <a:r>
              <a:rPr dirty="0" sz="145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1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hash</a:t>
            </a:r>
            <a:r>
              <a:rPr dirty="0" sz="1450" spc="12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of</a:t>
            </a:r>
            <a:r>
              <a:rPr dirty="0" sz="1450" spc="14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ﬂows</a:t>
            </a:r>
            <a:r>
              <a:rPr dirty="0" sz="1450" spc="12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with</a:t>
            </a:r>
            <a:r>
              <a:rPr dirty="0" sz="145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smaller</a:t>
            </a:r>
            <a:r>
              <a:rPr dirty="0" sz="1450" spc="14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TTL</a:t>
            </a:r>
            <a:r>
              <a:rPr dirty="0" sz="145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is</a:t>
            </a:r>
            <a:r>
              <a:rPr dirty="0" sz="145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23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more</a:t>
            </a:r>
            <a:r>
              <a:rPr dirty="0" sz="1450" spc="23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likely</a:t>
            </a:r>
          </a:p>
          <a:p>
            <a:pPr marL="0" marR="0">
              <a:lnSpc>
                <a:spcPts val="2018"/>
              </a:lnSpc>
              <a:spcBef>
                <a:spcPts val="93"/>
              </a:spcBef>
              <a:spcAft>
                <a:spcPts val="0"/>
              </a:spcAft>
            </a:pPr>
            <a:r>
              <a:rPr dirty="0" sz="1450" spc="-2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to</a:t>
            </a:r>
            <a:r>
              <a:rPr dirty="0" sz="1450" spc="43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be</a:t>
            </a:r>
            <a:r>
              <a:rPr dirty="0" sz="1450" spc="36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closer</a:t>
            </a:r>
            <a:r>
              <a:rPr dirty="0" sz="1450" spc="36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2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to</a:t>
            </a:r>
            <a:r>
              <a:rPr dirty="0" sz="1450" spc="43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the</a:t>
            </a:r>
            <a:r>
              <a:rPr dirty="0" sz="1450" spc="34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7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target</a:t>
            </a:r>
            <a:r>
              <a:rPr dirty="0" sz="1450" spc="43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2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from</a:t>
            </a:r>
            <a:r>
              <a:rPr dirty="0" sz="1450" spc="4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the</a:t>
            </a:r>
            <a:r>
              <a:rPr dirty="0" sz="1450" spc="34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1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hash</a:t>
            </a:r>
            <a:r>
              <a:rPr dirty="0" sz="1450" spc="34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of</a:t>
            </a:r>
            <a:r>
              <a:rPr dirty="0" sz="1450" spc="38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ﬂows</a:t>
            </a:r>
          </a:p>
          <a:p>
            <a:pPr marL="0" marR="0">
              <a:lnSpc>
                <a:spcPts val="2018"/>
              </a:lnSpc>
              <a:spcBef>
                <a:spcPts val="43"/>
              </a:spcBef>
              <a:spcAft>
                <a:spcPts val="0"/>
              </a:spcAft>
            </a:pP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with</a:t>
            </a:r>
            <a:r>
              <a:rPr dirty="0" sz="1450" spc="34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a</a:t>
            </a:r>
            <a:r>
              <a:rPr dirty="0" sz="1450" spc="3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higher</a:t>
            </a:r>
            <a:r>
              <a:rPr dirty="0" sz="1450" spc="4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TTL</a:t>
            </a:r>
            <a:r>
              <a:rPr dirty="0" sz="145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because</a:t>
            </a:r>
            <a:r>
              <a:rPr dirty="0" sz="145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the</a:t>
            </a:r>
            <a:r>
              <a:rPr dirty="0" sz="145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plane</a:t>
            </a:r>
            <a:r>
              <a:rPr dirty="0" sz="145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is</a:t>
            </a:r>
            <a:r>
              <a:rPr dirty="0" sz="1450" spc="34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folded.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59994" y="1985188"/>
            <a:ext cx="4005131" cy="81826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8"/>
              </a:lnSpc>
              <a:spcBef>
                <a:spcPts val="0"/>
              </a:spcBef>
              <a:spcAft>
                <a:spcPts val="0"/>
              </a:spcAft>
            </a:pP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So</a:t>
            </a:r>
            <a:r>
              <a:rPr dirty="0" sz="145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1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each</a:t>
            </a:r>
            <a:r>
              <a:rPr dirty="0" sz="1450" spc="4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time</a:t>
            </a:r>
            <a:r>
              <a:rPr dirty="0" sz="145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we</a:t>
            </a:r>
            <a:r>
              <a:rPr dirty="0" sz="1450" spc="4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2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fold</a:t>
            </a:r>
            <a:r>
              <a:rPr dirty="0" sz="1450" spc="4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the</a:t>
            </a:r>
            <a:r>
              <a:rPr dirty="0" sz="145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plane</a:t>
            </a:r>
            <a:r>
              <a:rPr dirty="0" sz="145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we</a:t>
            </a:r>
            <a:r>
              <a:rPr dirty="0" sz="1450" spc="4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5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scale</a:t>
            </a:r>
            <a:r>
              <a:rPr dirty="0" sz="1450" spc="43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it</a:t>
            </a:r>
            <a:r>
              <a:rPr dirty="0" sz="145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1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back</a:t>
            </a:r>
          </a:p>
          <a:p>
            <a:pPr marL="0" marR="0">
              <a:lnSpc>
                <a:spcPts val="2018"/>
              </a:lnSpc>
              <a:spcBef>
                <a:spcPts val="93"/>
              </a:spcBef>
              <a:spcAft>
                <a:spcPts val="0"/>
              </a:spcAft>
            </a:pPr>
            <a:r>
              <a:rPr dirty="0" sz="1450" spc="-2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to</a:t>
            </a:r>
            <a:r>
              <a:rPr dirty="0" sz="1450" spc="49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1</a:t>
            </a:r>
            <a:r>
              <a:rPr dirty="0" sz="1450" spc="31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2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to</a:t>
            </a:r>
            <a:r>
              <a:rPr dirty="0" sz="1450" spc="49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enable</a:t>
            </a:r>
            <a:r>
              <a:rPr dirty="0" sz="145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a</a:t>
            </a:r>
            <a:r>
              <a:rPr dirty="0" sz="1450" spc="3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5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fair</a:t>
            </a:r>
            <a:r>
              <a:rPr dirty="0" sz="1450" spc="46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1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comparison</a:t>
            </a:r>
            <a:r>
              <a:rPr dirty="0" sz="1450" spc="38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of</a:t>
            </a:r>
            <a:r>
              <a:rPr dirty="0" sz="1450" spc="41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ﬂows</a:t>
            </a:r>
            <a:r>
              <a:rPr dirty="0" sz="1450" spc="4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that</a:t>
            </a:r>
          </a:p>
          <a:p>
            <a:pPr marL="0" marR="0">
              <a:lnSpc>
                <a:spcPts val="2018"/>
              </a:lnSpc>
              <a:spcBef>
                <a:spcPts val="43"/>
              </a:spcBef>
              <a:spcAft>
                <a:spcPts val="0"/>
              </a:spcAft>
            </a:pP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visit</a:t>
            </a:r>
            <a:r>
              <a:rPr dirty="0" sz="145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the</a:t>
            </a:r>
            <a:r>
              <a:rPr dirty="0" sz="145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NMP</a:t>
            </a:r>
            <a:r>
              <a:rPr dirty="0" sz="1450" spc="4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with</a:t>
            </a:r>
            <a:r>
              <a:rPr dirty="0" sz="1450" spc="34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4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different</a:t>
            </a:r>
            <a:r>
              <a:rPr dirty="0" sz="1450" spc="44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TTL</a:t>
            </a:r>
            <a:r>
              <a:rPr dirty="0" sz="145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2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values.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296003" y="3207901"/>
            <a:ext cx="353173" cy="16271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700" spc="-15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32/42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4597400" cy="34544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6697" y="82085"/>
            <a:ext cx="1388152" cy="25931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Folding</a:t>
            </a:r>
            <a:r>
              <a:rPr dirty="0" sz="1200" spc="15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-</a:t>
            </a:r>
            <a:r>
              <a:rPr dirty="0" sz="1200" spc="15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Example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59994" y="1199083"/>
            <a:ext cx="980484" cy="294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8"/>
              </a:lnSpc>
              <a:spcBef>
                <a:spcPts val="0"/>
              </a:spcBef>
              <a:spcAft>
                <a:spcPts val="0"/>
              </a:spcAft>
            </a:pPr>
            <a:r>
              <a:rPr dirty="0" sz="1450" spc="-1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T(255)=0=1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296270" y="3207901"/>
            <a:ext cx="353793" cy="16271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700" spc="-17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33/42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4597400" cy="34544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6697" y="82085"/>
            <a:ext cx="1388152" cy="25931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Folding</a:t>
            </a:r>
            <a:r>
              <a:rPr dirty="0" sz="1200" spc="15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-</a:t>
            </a:r>
            <a:r>
              <a:rPr dirty="0" sz="1200" spc="15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Example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59994" y="1188174"/>
            <a:ext cx="949328" cy="294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8"/>
              </a:lnSpc>
              <a:spcBef>
                <a:spcPts val="0"/>
              </a:spcBef>
              <a:spcAft>
                <a:spcPts val="0"/>
              </a:spcAft>
            </a:pP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T(254)=0.5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294136" y="3207901"/>
            <a:ext cx="356628" cy="16271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700" spc="-18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34/42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4597400" cy="34544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6697" y="82085"/>
            <a:ext cx="1388152" cy="25931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Folding</a:t>
            </a:r>
            <a:r>
              <a:rPr dirty="0" sz="1200" spc="15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-</a:t>
            </a:r>
            <a:r>
              <a:rPr dirty="0" sz="1200" spc="15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Example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59994" y="1020699"/>
            <a:ext cx="1285663" cy="294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8"/>
              </a:lnSpc>
              <a:spcBef>
                <a:spcPts val="0"/>
              </a:spcBef>
              <a:spcAft>
                <a:spcPts val="0"/>
              </a:spcAft>
            </a:pP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T(253)=0.75,0.5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296181" y="3207901"/>
            <a:ext cx="353882" cy="16271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700" spc="-17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35/42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4597400" cy="34544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6697" y="82085"/>
            <a:ext cx="1388152" cy="25931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Folding</a:t>
            </a:r>
            <a:r>
              <a:rPr dirty="0" sz="1200" spc="15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-</a:t>
            </a:r>
            <a:r>
              <a:rPr dirty="0" sz="1200" spc="15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Example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59994" y="553898"/>
            <a:ext cx="2424575" cy="294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8"/>
              </a:lnSpc>
              <a:spcBef>
                <a:spcPts val="0"/>
              </a:spcBef>
              <a:spcAft>
                <a:spcPts val="0"/>
              </a:spcAft>
            </a:pPr>
            <a:r>
              <a:rPr dirty="0" sz="1450" spc="-17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T(252)=0.125,0.375,0.625,0.875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292904" y="3207901"/>
            <a:ext cx="357159" cy="16271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700" spc="-17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36/42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4597400" cy="34544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6697" y="82085"/>
            <a:ext cx="1318614" cy="25931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Limitation</a:t>
            </a:r>
            <a:r>
              <a:rPr dirty="0" sz="1200" spc="15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of</a:t>
            </a:r>
            <a:r>
              <a:rPr dirty="0" sz="1200" spc="18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CFS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59994" y="1150163"/>
            <a:ext cx="3891076" cy="134207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8"/>
              </a:lnSpc>
              <a:spcBef>
                <a:spcPts val="0"/>
              </a:spcBef>
              <a:spcAft>
                <a:spcPts val="0"/>
              </a:spcAft>
            </a:pPr>
            <a:r>
              <a:rPr dirty="0" sz="1450" spc="-15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Through</a:t>
            </a:r>
            <a:r>
              <a:rPr dirty="0" sz="1450" spc="41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initial</a:t>
            </a:r>
            <a:r>
              <a:rPr dirty="0" sz="1450" spc="4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4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exploration</a:t>
            </a:r>
            <a:r>
              <a:rPr dirty="0" sz="1450" spc="4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we</a:t>
            </a:r>
            <a:r>
              <a:rPr dirty="0" sz="1450" spc="4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5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discovered:</a:t>
            </a:r>
          </a:p>
          <a:p>
            <a:pPr marL="0" marR="0">
              <a:lnSpc>
                <a:spcPts val="2018"/>
              </a:lnSpc>
              <a:spcBef>
                <a:spcPts val="93"/>
              </a:spcBef>
              <a:spcAft>
                <a:spcPts val="0"/>
              </a:spcAft>
            </a:pPr>
            <a:r>
              <a:rPr dirty="0" sz="1450" spc="-21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CFS</a:t>
            </a:r>
            <a:r>
              <a:rPr dirty="0" sz="1450" spc="5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is</a:t>
            </a:r>
            <a:r>
              <a:rPr dirty="0" sz="1450" spc="34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almost</a:t>
            </a:r>
            <a:r>
              <a:rPr dirty="0" sz="1450" spc="41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optimal</a:t>
            </a:r>
            <a:r>
              <a:rPr dirty="0" sz="1450" spc="41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until</a:t>
            </a:r>
            <a:r>
              <a:rPr dirty="0" sz="1450" spc="4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we</a:t>
            </a:r>
            <a:r>
              <a:rPr dirty="0" sz="1450" spc="4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2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reach</a:t>
            </a:r>
            <a:r>
              <a:rPr dirty="0" sz="1450" spc="49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high</a:t>
            </a:r>
            <a:r>
              <a:rPr dirty="0" sz="1450" spc="36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1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ﬂow</a:t>
            </a:r>
          </a:p>
          <a:p>
            <a:pPr marL="0" marR="0">
              <a:lnSpc>
                <a:spcPts val="2018"/>
              </a:lnSpc>
              <a:spcBef>
                <a:spcPts val="43"/>
              </a:spcBef>
              <a:spcAft>
                <a:spcPts val="0"/>
              </a:spcAft>
            </a:pPr>
            <a:r>
              <a:rPr dirty="0" sz="1450" spc="-23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coverage</a:t>
            </a:r>
            <a:r>
              <a:rPr dirty="0" sz="1450" spc="51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4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values</a:t>
            </a:r>
            <a:r>
              <a:rPr dirty="0" sz="1450" spc="43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(eg.</a:t>
            </a:r>
            <a:r>
              <a:rPr dirty="0" sz="1450" spc="41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4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0.95),</a:t>
            </a:r>
          </a:p>
          <a:p>
            <a:pPr marL="0" marR="0">
              <a:lnSpc>
                <a:spcPts val="2018"/>
              </a:lnSpc>
              <a:spcBef>
                <a:spcPts val="93"/>
              </a:spcBef>
              <a:spcAft>
                <a:spcPts val="0"/>
              </a:spcAft>
            </a:pP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but</a:t>
            </a:r>
            <a:r>
              <a:rPr dirty="0" sz="1450" spc="4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ineffective</a:t>
            </a:r>
            <a:r>
              <a:rPr dirty="0" sz="1450" spc="36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in</a:t>
            </a:r>
            <a:r>
              <a:rPr dirty="0" sz="1450" spc="33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moving</a:t>
            </a:r>
            <a:r>
              <a:rPr dirty="0" sz="145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2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from</a:t>
            </a:r>
            <a:r>
              <a:rPr dirty="0" sz="1450" spc="43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8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0.95</a:t>
            </a:r>
            <a:r>
              <a:rPr dirty="0" sz="1450" spc="4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2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to</a:t>
            </a:r>
            <a:r>
              <a:rPr dirty="0" sz="1450" spc="49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full</a:t>
            </a:r>
          </a:p>
          <a:p>
            <a:pPr marL="0" marR="0">
              <a:lnSpc>
                <a:spcPts val="2018"/>
              </a:lnSpc>
              <a:spcBef>
                <a:spcPts val="93"/>
              </a:spcBef>
              <a:spcAft>
                <a:spcPts val="0"/>
              </a:spcAft>
            </a:pPr>
            <a:r>
              <a:rPr dirty="0" sz="1450" spc="-23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coverage.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302823" y="3207901"/>
            <a:ext cx="349454" cy="16271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700" spc="-2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37/42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4597400" cy="34544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6697" y="82085"/>
            <a:ext cx="915502" cy="25931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Flow</a:t>
            </a:r>
            <a:r>
              <a:rPr dirty="0" sz="1200" spc="14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Radar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59994" y="2782944"/>
            <a:ext cx="178590" cy="2161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01"/>
              </a:lnSpc>
              <a:spcBef>
                <a:spcPts val="0"/>
              </a:spcBef>
              <a:spcAft>
                <a:spcPts val="0"/>
              </a:spcAft>
            </a:pPr>
            <a:r>
              <a:rPr dirty="0" sz="100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289894" y="3207901"/>
            <a:ext cx="358399" cy="16271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700" spc="-14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38/42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4597400" cy="34544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6697" y="82085"/>
            <a:ext cx="1876441" cy="25931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Limitation</a:t>
            </a:r>
            <a:r>
              <a:rPr dirty="0" sz="1200" spc="15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of</a:t>
            </a:r>
            <a:r>
              <a:rPr dirty="0" sz="1200" spc="18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CFS</a:t>
            </a:r>
            <a:r>
              <a:rPr dirty="0" sz="1200" spc="17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-</a:t>
            </a:r>
            <a:r>
              <a:rPr dirty="0" sz="1200" spc="15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Graph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296448" y="3207901"/>
            <a:ext cx="356628" cy="16271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700" spc="-23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39/42</a:t>
            </a:r>
          </a:p>
        </p:txBody>
      </p:sp>
    </p:spTree>
  </p:cSld>
  <p:clrMapOvr>
    <a:masterClrMapping/>
  </p:clrMapOvr>
</p:sld>
</file>

<file path=ppt/slides/slide4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4597400" cy="34544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6697" y="82085"/>
            <a:ext cx="622317" cy="25931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CFS-FR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59994" y="1150163"/>
            <a:ext cx="3894538" cy="134207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8"/>
              </a:lnSpc>
              <a:spcBef>
                <a:spcPts val="0"/>
              </a:spcBef>
              <a:spcAft>
                <a:spcPts val="0"/>
              </a:spcAft>
            </a:pPr>
            <a:r>
              <a:rPr dirty="0" sz="1450" spc="-25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We</a:t>
            </a:r>
            <a:r>
              <a:rPr dirty="0" sz="1450" spc="52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run</a:t>
            </a:r>
            <a:r>
              <a:rPr dirty="0" sz="1450" spc="36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ﬂow-Radar</a:t>
            </a:r>
            <a:r>
              <a:rPr dirty="0" sz="1450" spc="41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and</a:t>
            </a:r>
            <a:r>
              <a:rPr dirty="0" sz="145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21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CFS</a:t>
            </a:r>
            <a:r>
              <a:rPr dirty="0" sz="1450" spc="5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in</a:t>
            </a:r>
            <a:r>
              <a:rPr dirty="0" sz="1450" spc="33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23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Parallel:</a:t>
            </a:r>
          </a:p>
          <a:p>
            <a:pPr marL="0" marR="0">
              <a:lnSpc>
                <a:spcPts val="2018"/>
              </a:lnSpc>
              <a:spcBef>
                <a:spcPts val="93"/>
              </a:spcBef>
              <a:spcAft>
                <a:spcPts val="0"/>
              </a:spcAft>
            </a:pPr>
            <a:r>
              <a:rPr dirty="0" sz="1450" spc="-1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we</a:t>
            </a:r>
            <a:r>
              <a:rPr dirty="0" sz="1450" spc="4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2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assign</a:t>
            </a:r>
            <a:r>
              <a:rPr dirty="0" sz="1450" spc="4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1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part</a:t>
            </a:r>
            <a:r>
              <a:rPr dirty="0" sz="1450" spc="43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of</a:t>
            </a:r>
            <a:r>
              <a:rPr dirty="0" sz="1450" spc="41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the</a:t>
            </a:r>
            <a:r>
              <a:rPr dirty="0" sz="145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NMP</a:t>
            </a:r>
            <a:r>
              <a:rPr dirty="0" sz="1450" spc="4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memory</a:t>
            </a:r>
            <a:r>
              <a:rPr dirty="0" sz="1450" spc="4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2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to</a:t>
            </a:r>
            <a:r>
              <a:rPr dirty="0" sz="1450" spc="49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21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CFS</a:t>
            </a:r>
            <a:r>
              <a:rPr dirty="0" sz="1450" spc="5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and</a:t>
            </a:r>
          </a:p>
          <a:p>
            <a:pPr marL="0" marR="0">
              <a:lnSpc>
                <a:spcPts val="2018"/>
              </a:lnSpc>
              <a:spcBef>
                <a:spcPts val="43"/>
              </a:spcBef>
              <a:spcAft>
                <a:spcPts val="0"/>
              </a:spcAft>
            </a:pPr>
            <a:r>
              <a:rPr dirty="0" sz="1450" spc="-11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part</a:t>
            </a:r>
            <a:r>
              <a:rPr dirty="0" sz="1450" spc="43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2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to</a:t>
            </a:r>
            <a:r>
              <a:rPr dirty="0" sz="1450" spc="49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23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ﬂow-Radar.</a:t>
            </a:r>
          </a:p>
          <a:p>
            <a:pPr marL="0" marR="0">
              <a:lnSpc>
                <a:spcPts val="2018"/>
              </a:lnSpc>
              <a:spcBef>
                <a:spcPts val="93"/>
              </a:spcBef>
              <a:spcAft>
                <a:spcPts val="0"/>
              </a:spcAft>
            </a:pPr>
            <a:r>
              <a:rPr dirty="0" sz="1450" spc="-1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ﬂow-Radar</a:t>
            </a:r>
            <a:r>
              <a:rPr dirty="0" sz="1450" spc="41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run</a:t>
            </a:r>
            <a:r>
              <a:rPr dirty="0" sz="1450" spc="36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on</a:t>
            </a:r>
            <a:r>
              <a:rPr dirty="0" sz="145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the</a:t>
            </a:r>
            <a:r>
              <a:rPr dirty="0" sz="145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ﬂows</a:t>
            </a:r>
            <a:r>
              <a:rPr dirty="0" sz="1450" spc="4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that</a:t>
            </a:r>
            <a:r>
              <a:rPr dirty="0" sz="1450" spc="4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21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were</a:t>
            </a:r>
            <a:r>
              <a:rPr dirty="0" sz="1450" spc="5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not</a:t>
            </a:r>
          </a:p>
          <a:p>
            <a:pPr marL="0" marR="0">
              <a:lnSpc>
                <a:spcPts val="2018"/>
              </a:lnSpc>
              <a:spcBef>
                <a:spcPts val="93"/>
              </a:spcBef>
              <a:spcAft>
                <a:spcPts val="0"/>
              </a:spcAft>
            </a:pPr>
            <a:r>
              <a:rPr dirty="0" sz="1450" spc="-15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captured</a:t>
            </a:r>
            <a:r>
              <a:rPr dirty="0" sz="1450" spc="43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by</a:t>
            </a:r>
            <a:r>
              <a:rPr dirty="0" sz="1450" spc="38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7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CFS.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285996" y="3207901"/>
            <a:ext cx="362296" cy="16271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700" spc="-14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40/42</a:t>
            </a:r>
          </a:p>
        </p:txBody>
      </p:sp>
    </p:spTree>
  </p:cSld>
  <p:clrMapOvr>
    <a:masterClrMapping/>
  </p:clrMapOvr>
</p:sld>
</file>

<file path=ppt/slides/slide42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4597400" cy="34544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6697" y="82085"/>
            <a:ext cx="1179992" cy="25931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CFS-FR</a:t>
            </a:r>
            <a:r>
              <a:rPr dirty="0" sz="1200" spc="15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-</a:t>
            </a:r>
            <a:r>
              <a:rPr dirty="0" sz="1200" spc="15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Graph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302378" y="3207901"/>
            <a:ext cx="350162" cy="16271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700" spc="-21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41/42</a:t>
            </a:r>
          </a:p>
        </p:txBody>
      </p:sp>
    </p:spTree>
  </p:cSld>
  <p:clrMapOvr>
    <a:masterClrMapping/>
  </p:clrMapOvr>
</p:sld>
</file>

<file path=ppt/slides/slide43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4597400" cy="34544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6697" y="82085"/>
            <a:ext cx="911858" cy="25931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41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Conclusion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7497" y="698475"/>
            <a:ext cx="3892032" cy="5563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8"/>
              </a:lnSpc>
              <a:spcBef>
                <a:spcPts val="0"/>
              </a:spcBef>
              <a:spcAft>
                <a:spcPts val="0"/>
              </a:spcAft>
            </a:pP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•</a:t>
            </a:r>
            <a:r>
              <a:rPr dirty="0" sz="1450" spc="13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27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We</a:t>
            </a:r>
            <a:r>
              <a:rPr dirty="0" sz="1450" spc="55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8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saw</a:t>
            </a:r>
            <a:r>
              <a:rPr dirty="0" sz="1450" spc="43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a</a:t>
            </a:r>
            <a:r>
              <a:rPr dirty="0" sz="1450" spc="3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27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way</a:t>
            </a:r>
            <a:r>
              <a:rPr dirty="0" sz="1450" spc="56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2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for</a:t>
            </a:r>
            <a:r>
              <a:rPr dirty="0" sz="1450" spc="43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28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NMPs</a:t>
            </a:r>
            <a:r>
              <a:rPr dirty="0" sz="1450" spc="56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2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to</a:t>
            </a:r>
            <a:r>
              <a:rPr dirty="0" sz="1450" spc="49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8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cooperate</a:t>
            </a:r>
            <a:r>
              <a:rPr dirty="0" sz="1450" spc="46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without</a:t>
            </a:r>
          </a:p>
          <a:p>
            <a:pPr marL="115557" marR="0">
              <a:lnSpc>
                <a:spcPts val="2018"/>
              </a:lnSpc>
              <a:spcBef>
                <a:spcPts val="93"/>
              </a:spcBef>
              <a:spcAft>
                <a:spcPts val="0"/>
              </a:spcAft>
            </a:pPr>
            <a:r>
              <a:rPr dirty="0" sz="1450" spc="-1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communicating</a:t>
            </a:r>
            <a:r>
              <a:rPr dirty="0" sz="1450" spc="4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with</a:t>
            </a:r>
            <a:r>
              <a:rPr dirty="0" sz="1450" spc="34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them.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97497" y="1412075"/>
            <a:ext cx="3754498" cy="5563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8"/>
              </a:lnSpc>
              <a:spcBef>
                <a:spcPts val="0"/>
              </a:spcBef>
              <a:spcAft>
                <a:spcPts val="0"/>
              </a:spcAft>
            </a:pP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•</a:t>
            </a:r>
            <a:r>
              <a:rPr dirty="0" sz="1450" spc="13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27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We</a:t>
            </a:r>
            <a:r>
              <a:rPr dirty="0" sz="1450" spc="55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8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saw</a:t>
            </a:r>
            <a:r>
              <a:rPr dirty="0" sz="1450" spc="43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that</a:t>
            </a:r>
            <a:r>
              <a:rPr dirty="0" sz="1450" spc="4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this</a:t>
            </a:r>
            <a:r>
              <a:rPr dirty="0" sz="145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method</a:t>
            </a:r>
            <a:r>
              <a:rPr dirty="0" sz="145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achieve</a:t>
            </a:r>
            <a:r>
              <a:rPr dirty="0" sz="1450" spc="36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a</a:t>
            </a:r>
            <a:r>
              <a:rPr dirty="0" sz="1450" spc="3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2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great</a:t>
            </a:r>
          </a:p>
          <a:p>
            <a:pPr marL="115557" marR="0">
              <a:lnSpc>
                <a:spcPts val="2018"/>
              </a:lnSpc>
              <a:spcBef>
                <a:spcPts val="0"/>
              </a:spcBef>
              <a:spcAft>
                <a:spcPts val="0"/>
              </a:spcAft>
            </a:pPr>
            <a:r>
              <a:rPr dirty="0" sz="1450" spc="-15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result</a:t>
            </a:r>
            <a:r>
              <a:rPr dirty="0" sz="1450" spc="46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until</a:t>
            </a:r>
            <a:r>
              <a:rPr dirty="0" sz="1450" spc="4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5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reaching</a:t>
            </a:r>
            <a:r>
              <a:rPr dirty="0" sz="1450" spc="43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a</a:t>
            </a:r>
            <a:r>
              <a:rPr dirty="0" sz="1450" spc="3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high</a:t>
            </a:r>
            <a:r>
              <a:rPr dirty="0" sz="1450" spc="36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2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coverage(</a:t>
            </a:r>
            <a:r>
              <a:rPr dirty="0" sz="1450" spc="52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MUWUBA+CMR12"/>
                <a:cs typeface="MUWUBA+CMR12"/>
              </a:rPr>
              <a:t>90</a:t>
            </a:r>
            <a:r>
              <a:rPr dirty="0" sz="1450" spc="-11">
                <a:solidFill>
                  <a:srgbClr val="23373b"/>
                </a:solidFill>
                <a:latin typeface="UDDTDE+LMRoman12-Regular-Identity-H"/>
                <a:cs typeface="UDDTDE+LMRoman12-Regular-Identity-H"/>
              </a:rPr>
              <a:t>%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).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97497" y="2125675"/>
            <a:ext cx="3712568" cy="81826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8"/>
              </a:lnSpc>
              <a:spcBef>
                <a:spcPts val="0"/>
              </a:spcBef>
              <a:spcAft>
                <a:spcPts val="0"/>
              </a:spcAft>
            </a:pP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•</a:t>
            </a:r>
            <a:r>
              <a:rPr dirty="0" sz="1450" spc="13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By</a:t>
            </a:r>
            <a:r>
              <a:rPr dirty="0" sz="145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combining</a:t>
            </a:r>
            <a:r>
              <a:rPr dirty="0" sz="1450" spc="38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it</a:t>
            </a:r>
            <a:r>
              <a:rPr dirty="0" sz="145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with</a:t>
            </a:r>
            <a:r>
              <a:rPr dirty="0" sz="1450" spc="34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1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ﬂow</a:t>
            </a:r>
            <a:r>
              <a:rPr dirty="0" sz="145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2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radar</a:t>
            </a:r>
            <a:r>
              <a:rPr dirty="0" sz="1450" spc="50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it</a:t>
            </a:r>
            <a:r>
              <a:rPr dirty="0" sz="145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achieves</a:t>
            </a:r>
          </a:p>
          <a:p>
            <a:pPr marL="115557" marR="0">
              <a:lnSpc>
                <a:spcPts val="2018"/>
              </a:lnSpc>
              <a:spcBef>
                <a:spcPts val="93"/>
              </a:spcBef>
              <a:spcAft>
                <a:spcPts val="0"/>
              </a:spcAft>
            </a:pPr>
            <a:r>
              <a:rPr dirty="0" sz="1450" spc="-21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great</a:t>
            </a:r>
            <a:r>
              <a:rPr dirty="0" sz="1450" spc="52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5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result</a:t>
            </a:r>
            <a:r>
              <a:rPr dirty="0" sz="1450" spc="46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1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also</a:t>
            </a:r>
            <a:r>
              <a:rPr dirty="0" sz="1450" spc="37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2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from</a:t>
            </a:r>
            <a:r>
              <a:rPr dirty="0" sz="1450" spc="43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high</a:t>
            </a:r>
            <a:r>
              <a:rPr dirty="0" sz="1450" spc="36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23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coverage</a:t>
            </a:r>
            <a:r>
              <a:rPr dirty="0" sz="1450" spc="51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 spc="-2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to</a:t>
            </a:r>
            <a:r>
              <a:rPr dirty="0" sz="1450" spc="46">
                <a:solidFill>
                  <a:srgbClr val="23373b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full</a:t>
            </a:r>
          </a:p>
          <a:p>
            <a:pPr marL="115557" marR="0">
              <a:lnSpc>
                <a:spcPts val="2018"/>
              </a:lnSpc>
              <a:spcBef>
                <a:spcPts val="43"/>
              </a:spcBef>
              <a:spcAft>
                <a:spcPts val="0"/>
              </a:spcAft>
            </a:pPr>
            <a:r>
              <a:rPr dirty="0" sz="1450" spc="-23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coverage.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294047" y="3207901"/>
            <a:ext cx="356008" cy="16271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700" spc="-17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42/42</a:t>
            </a:r>
          </a:p>
        </p:txBody>
      </p:sp>
    </p:spTree>
  </p:cSld>
  <p:clrMapOvr>
    <a:masterClrMapping/>
  </p:clrMapOvr>
</p:sld>
</file>

<file path=ppt/slides/slide44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4597400" cy="34544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856803" y="1329852"/>
            <a:ext cx="1046621" cy="3035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90"/>
              </a:lnSpc>
              <a:spcBef>
                <a:spcPts val="0"/>
              </a:spcBef>
              <a:spcAft>
                <a:spcPts val="0"/>
              </a:spcAft>
            </a:pPr>
            <a:r>
              <a:rPr dirty="0" sz="145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Thank</a:t>
            </a:r>
            <a:r>
              <a:rPr dirty="0" sz="1450" spc="17">
                <a:solidFill>
                  <a:srgbClr val="fafafa"/>
                </a:solidFill>
                <a:latin typeface="Times New Roman"/>
                <a:cs typeface="Times New Roman"/>
              </a:rPr>
              <a:t> </a:t>
            </a:r>
            <a:r>
              <a:rPr dirty="0" sz="145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you!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079802" y="1587561"/>
            <a:ext cx="600786" cy="30775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90"/>
              </a:lnSpc>
              <a:spcBef>
                <a:spcPts val="0"/>
              </a:spcBef>
              <a:spcAft>
                <a:spcPts val="0"/>
              </a:spcAft>
            </a:pPr>
            <a:r>
              <a:rPr dirty="0" sz="1450" spc="-10">
                <a:solidFill>
                  <a:srgbClr val="fafafa"/>
                </a:solidFill>
                <a:latin typeface="DOKBDD+FiraSans-LightItalic-Identity-H"/>
                <a:cs typeface="DOKBDD+FiraSans-LightItalic-Identity-H"/>
              </a:rPr>
              <a:t>Q</a:t>
            </a:r>
            <a:r>
              <a:rPr dirty="0" sz="1450" spc="-11">
                <a:solidFill>
                  <a:srgbClr val="fafafa"/>
                </a:solidFill>
                <a:latin typeface="UDDTDE+LMRoman12-Regular-Identity-H"/>
                <a:cs typeface="UDDTDE+LMRoman12-Regular-Identity-H"/>
              </a:rPr>
              <a:t>&amp;</a:t>
            </a:r>
            <a:r>
              <a:rPr dirty="0" sz="1450">
                <a:solidFill>
                  <a:srgbClr val="fafafa"/>
                </a:solidFill>
                <a:latin typeface="DOKBDD+FiraSans-LightItalic-Identity-H"/>
                <a:cs typeface="DOKBDD+FiraSans-LightItalic-Identity-H"/>
              </a:rPr>
              <a:t>A</a:t>
            </a:r>
            <a:r>
              <a:rPr dirty="0" sz="1450">
                <a:solidFill>
                  <a:srgbClr val="fafafa"/>
                </a:solidFill>
                <a:latin typeface="TUJKQT+FiraSans-Regular-Identity-H"/>
                <a:cs typeface="TUJKQT+FiraSans-Regular-Identity-H"/>
              </a:rPr>
              <a:t>?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294047" y="3207901"/>
            <a:ext cx="356008" cy="16271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981"/>
              </a:lnSpc>
              <a:spcBef>
                <a:spcPts val="0"/>
              </a:spcBef>
              <a:spcAft>
                <a:spcPts val="0"/>
              </a:spcAft>
            </a:pPr>
            <a:r>
              <a:rPr dirty="0" sz="700" spc="-17">
                <a:solidFill>
                  <a:srgbClr val="23373b"/>
                </a:solidFill>
                <a:latin typeface="FOAUGP+FiraSans-Light-Identity-H"/>
                <a:cs typeface="FOAUGP+FiraSans-Light-Identity-H"/>
              </a:rPr>
              <a:t>42/42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PresentationFormat>On-screen Show (4:3)</PresentationFormat>
  <ScaleCrop>false</ScaleCrop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cp:revision>1</cp:revision>
  <dcterms:modified xsi:type="dcterms:W3CDTF">2020-10-21T01:38:19-05:00</dcterms:modified>
</cp:coreProperties>
</file>