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sldIdLst>
    <p:sldId id="931" r:id="rId2"/>
    <p:sldId id="912" r:id="rId3"/>
    <p:sldId id="915" r:id="rId4"/>
    <p:sldId id="914" r:id="rId5"/>
    <p:sldId id="913" r:id="rId6"/>
    <p:sldId id="261" r:id="rId7"/>
    <p:sldId id="278" r:id="rId8"/>
    <p:sldId id="280" r:id="rId9"/>
    <p:sldId id="279" r:id="rId10"/>
    <p:sldId id="282" r:id="rId11"/>
    <p:sldId id="283" r:id="rId12"/>
    <p:sldId id="284" r:id="rId13"/>
    <p:sldId id="285" r:id="rId14"/>
    <p:sldId id="847" r:id="rId15"/>
    <p:sldId id="916" r:id="rId16"/>
    <p:sldId id="896" r:id="rId17"/>
    <p:sldId id="894" r:id="rId18"/>
    <p:sldId id="917" r:id="rId19"/>
    <p:sldId id="918" r:id="rId20"/>
    <p:sldId id="895" r:id="rId21"/>
    <p:sldId id="919" r:id="rId22"/>
    <p:sldId id="897" r:id="rId23"/>
    <p:sldId id="898" r:id="rId24"/>
    <p:sldId id="920" r:id="rId25"/>
    <p:sldId id="923" r:id="rId26"/>
    <p:sldId id="921" r:id="rId27"/>
    <p:sldId id="922" r:id="rId28"/>
    <p:sldId id="924" r:id="rId29"/>
    <p:sldId id="900" r:id="rId30"/>
    <p:sldId id="901" r:id="rId31"/>
    <p:sldId id="904" r:id="rId32"/>
    <p:sldId id="903" r:id="rId33"/>
    <p:sldId id="905" r:id="rId34"/>
    <p:sldId id="906" r:id="rId35"/>
    <p:sldId id="907" r:id="rId36"/>
    <p:sldId id="908" r:id="rId37"/>
    <p:sldId id="925" r:id="rId38"/>
    <p:sldId id="932" r:id="rId39"/>
    <p:sldId id="445" r:id="rId40"/>
    <p:sldId id="926" r:id="rId41"/>
    <p:sldId id="927" r:id="rId42"/>
    <p:sldId id="885" r:id="rId43"/>
    <p:sldId id="929" r:id="rId44"/>
    <p:sldId id="928" r:id="rId45"/>
    <p:sldId id="442" r:id="rId46"/>
    <p:sldId id="90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180" autoAdjust="0"/>
  </p:normalViewPr>
  <p:slideViewPr>
    <p:cSldViewPr snapToGrid="0">
      <p:cViewPr varScale="1">
        <p:scale>
          <a:sx n="55" d="100"/>
          <a:sy n="55" d="100"/>
        </p:scale>
        <p:origin x="13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28D6D-6A7C-4E37-919A-1514E32286D9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C9F2B-5060-4C4A-BD84-1206E286A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229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55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88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23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57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23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16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96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26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54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90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8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40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77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01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28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68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42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848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02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19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85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046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22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912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253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421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293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691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70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081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779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669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035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741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590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29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E1D50-80E6-47D8-BF1A-B8E8C7F63FE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440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427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765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599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626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131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427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C9F2B-5060-4C4A-BD84-1206E286A9C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57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360A-66AF-4D03-A7B0-37304DFEF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2E0B7-C55E-43E9-99C6-F43894E64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4ACA4-0C45-4C8F-BA53-15839258A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E91E5-8C0F-4610-AB99-446290418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C6A04-C73D-4921-B344-87463D00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9475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8AA0-1212-4C41-817B-A335727DA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1839303" cy="6074230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21C7E-DC44-45D2-B91B-DA1D07FCA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60854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0EED6-7FD9-48F0-9DD3-3B2145C9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60854"/>
            <a:ext cx="41148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66D53-E5C5-4761-893C-BDC26D02C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563" y="6473917"/>
            <a:ext cx="2758437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327B9F-8FE4-4E27-A578-164EB6B4477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7E03A7C-A266-4E55-9F08-D66A1C3DA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875" y="41414"/>
            <a:ext cx="280946" cy="1285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A78AD4-5ED8-4A34-A551-BEFF191566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0621" y="6453723"/>
            <a:ext cx="1244600" cy="37938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3525E2C-6DE8-4359-862A-5401026222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47" y="41415"/>
            <a:ext cx="11839302" cy="742356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3D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</a:t>
            </a:r>
            <a:r>
              <a:rPr lang="en-US" sz="4000" b="1" dirty="0">
                <a:solidFill>
                  <a:srgbClr val="003DA5"/>
                </a:solidFill>
                <a:latin typeface="Arial" panose="020B0604020202020204" pitchFamily="34" charset="0"/>
                <a:ea typeface="Fira Sans Medium" panose="020B0503050000020004" pitchFamily="34" charset="0"/>
                <a:cs typeface="Arial" panose="020B0604020202020204" pitchFamily="34" charset="0"/>
              </a:rPr>
              <a:t>This</a:t>
            </a:r>
            <a:r>
              <a:rPr lang="en-US" sz="4000" b="1" spc="-150" dirty="0">
                <a:solidFill>
                  <a:srgbClr val="003DA5"/>
                </a:solidFill>
                <a:latin typeface="Arial" panose="020B0604020202020204" pitchFamily="34" charset="0"/>
                <a:ea typeface="Fira Sans Medium" panose="020B0503050000020004" pitchFamily="34" charset="0"/>
                <a:cs typeface="Arial" panose="020B0604020202020204" pitchFamily="34" charset="0"/>
              </a:rPr>
              <a:t> is a Main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2935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E700-A6F0-4EC5-8325-4D814E12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3D238-323E-4D41-9FFE-381395F6A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F74DF-25D5-413B-AF5F-DAD81E689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8BCA4-4751-4205-87B6-B01EEC88B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49848-CE2B-4AB0-82A6-063B1DF1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7643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3488-8194-440C-B581-308FA6677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B59A5-A675-4FBB-99D5-36824ACA0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8C034-1C3C-4AFC-9AAD-B8F9457BA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27F7F-B91B-4123-A092-6BCCD0657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53358-EE85-4665-8479-796CFF16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BA6C0-9E57-4816-B27C-3A475E9F8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3811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D894-6EC6-424E-94F2-EBA669AE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6D26C-8122-4E81-93CB-41DCCE0EB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00E06D-CD75-497D-A21A-3EEDB904A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E7BF5-465A-43E5-97C4-C8E0479BA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71E7F4-7B4B-4BBB-AE79-554B469D72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1968-6D8E-4BBB-B3F4-008FA590D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56ABB1-66BF-45FF-849E-1D642DADE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202B4-4461-4513-88FB-A67D632E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11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1DA38-C1C0-42E0-829B-5881E122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B58BA-F0C0-41A9-BC95-4BB04F56E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FA390-52C0-4848-B331-665D8D61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AF5CFE-FC19-43FE-B634-06A567E6C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9671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C7B31-CB9A-4401-ABD5-4B624635E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77091-03DC-4297-95CA-99B58700B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B1C20-F637-465E-8A9C-337FC056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0146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9888-5F6F-45F4-AD38-52FE94BCB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1FC5B-F0F0-4794-9F5B-02BD43499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512B4-4653-409E-87E4-7207D3749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1E9F-3D47-4EDE-A0EA-7B8070C2E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07D99-B563-4DA9-8E24-1B1D66AC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B954F-8C50-49F7-B3DB-32B3A11CF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2726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1B343-AECA-4BB5-B2A1-52CD770E7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2B84AF-2572-4AF6-9285-3EDA5C8649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EA324-11A3-4BD8-9E4D-EBAC165C3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1740C-1E91-4075-9490-B8950B87A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06CC25-095E-4BB6-A5DB-E081D1F9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0E7F4-253A-4FC0-A863-828F4F8E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0996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C80C5-8890-41AB-B7BB-3EC0EBC27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78C13-7918-48EC-A2C7-C9FEB28E4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1ADDE-2972-4614-B0F9-96F9553BD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FB932-2CDF-4D02-8DE8-6859EC736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975ED-8FC1-4B3A-B2D4-7FB3CA6D9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9817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2C3044-6197-4B6D-933C-3260EEACFC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BA508B-11F5-44D3-9400-14A946DF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EC031-0EDB-47A9-9C44-E6D95E56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8AECE-7416-4A3D-BD6B-8DC6C051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8CDCE-AA92-4A82-A4E1-1CA99E880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4356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25658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D1477-BF96-411E-87D5-6C2F0A839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9EA2E-20C0-4475-9FD4-19720DEDC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D9898-A4CE-4064-9852-C336DD662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F8DDC-2743-4405-918A-0B8EBD32FA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817F8-BCB5-4347-91C2-C2E6C8C4A8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27B9F-8FE4-4E27-A578-164EB6B4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3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B408A3-9D25-A44D-A267-54D793457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677" y="5864170"/>
            <a:ext cx="2785852" cy="84919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AF54B18-1E70-D449-A3EC-9239163ED0CD}"/>
              </a:ext>
            </a:extLst>
          </p:cNvPr>
          <p:cNvGrpSpPr/>
          <p:nvPr/>
        </p:nvGrpSpPr>
        <p:grpSpPr>
          <a:xfrm>
            <a:off x="-18411" y="-6137"/>
            <a:ext cx="12212457" cy="6873342"/>
            <a:chOff x="-18411" y="-6137"/>
            <a:chExt cx="12212457" cy="6873342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77FB2E0-C8C5-B54F-999D-475D5623CDDB}"/>
                </a:ext>
              </a:extLst>
            </p:cNvPr>
            <p:cNvSpPr/>
            <p:nvPr/>
          </p:nvSpPr>
          <p:spPr>
            <a:xfrm>
              <a:off x="-18411" y="3031635"/>
              <a:ext cx="12212457" cy="3835570"/>
            </a:xfrm>
            <a:custGeom>
              <a:avLst/>
              <a:gdLst>
                <a:gd name="connsiteX0" fmla="*/ 0 w 12212457"/>
                <a:gd name="connsiteY0" fmla="*/ 2718652 h 3835570"/>
                <a:gd name="connsiteX1" fmla="*/ 0 w 12212457"/>
                <a:gd name="connsiteY1" fmla="*/ 3835570 h 3835570"/>
                <a:gd name="connsiteX2" fmla="*/ 153423 w 12212457"/>
                <a:gd name="connsiteY2" fmla="*/ 3835570 h 3835570"/>
                <a:gd name="connsiteX3" fmla="*/ 5443442 w 12212457"/>
                <a:gd name="connsiteY3" fmla="*/ 3835570 h 3835570"/>
                <a:gd name="connsiteX4" fmla="*/ 12212457 w 12212457"/>
                <a:gd name="connsiteY4" fmla="*/ 619828 h 3835570"/>
                <a:gd name="connsiteX5" fmla="*/ 12212457 w 12212457"/>
                <a:gd name="connsiteY5" fmla="*/ 0 h 3835570"/>
                <a:gd name="connsiteX6" fmla="*/ 0 w 12212457"/>
                <a:gd name="connsiteY6" fmla="*/ 2718652 h 383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12457" h="3835570">
                  <a:moveTo>
                    <a:pt x="0" y="2718652"/>
                  </a:moveTo>
                  <a:lnTo>
                    <a:pt x="0" y="3835570"/>
                  </a:lnTo>
                  <a:lnTo>
                    <a:pt x="153423" y="3835570"/>
                  </a:lnTo>
                  <a:lnTo>
                    <a:pt x="5443442" y="3835570"/>
                  </a:lnTo>
                  <a:lnTo>
                    <a:pt x="12212457" y="619828"/>
                  </a:lnTo>
                  <a:lnTo>
                    <a:pt x="12212457" y="0"/>
                  </a:lnTo>
                  <a:lnTo>
                    <a:pt x="0" y="2718652"/>
                  </a:lnTo>
                  <a:close/>
                </a:path>
              </a:pathLst>
            </a:custGeom>
            <a:solidFill>
              <a:srgbClr val="FFB8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rapezoid 6">
              <a:extLst>
                <a:ext uri="{FF2B5EF4-FFF2-40B4-BE49-F238E27FC236}">
                  <a16:creationId xmlns:a16="http://schemas.microsoft.com/office/drawing/2014/main" id="{69FD79F2-2E51-0C40-96CB-189599A623FE}"/>
                </a:ext>
              </a:extLst>
            </p:cNvPr>
            <p:cNvSpPr/>
            <p:nvPr/>
          </p:nvSpPr>
          <p:spPr>
            <a:xfrm>
              <a:off x="-18411" y="-6137"/>
              <a:ext cx="12210411" cy="5842341"/>
            </a:xfrm>
            <a:custGeom>
              <a:avLst/>
              <a:gdLst>
                <a:gd name="connsiteX0" fmla="*/ 0 w 12046760"/>
                <a:gd name="connsiteY0" fmla="*/ 5842341 h 5842341"/>
                <a:gd name="connsiteX1" fmla="*/ 1460585 w 12046760"/>
                <a:gd name="connsiteY1" fmla="*/ 0 h 5842341"/>
                <a:gd name="connsiteX2" fmla="*/ 10586175 w 12046760"/>
                <a:gd name="connsiteY2" fmla="*/ 0 h 5842341"/>
                <a:gd name="connsiteX3" fmla="*/ 12046760 w 12046760"/>
                <a:gd name="connsiteY3" fmla="*/ 5842341 h 5842341"/>
                <a:gd name="connsiteX4" fmla="*/ 0 w 12046760"/>
                <a:gd name="connsiteY4" fmla="*/ 5842341 h 5842341"/>
                <a:gd name="connsiteX0" fmla="*/ 0 w 12046760"/>
                <a:gd name="connsiteY0" fmla="*/ 5842341 h 5842341"/>
                <a:gd name="connsiteX1" fmla="*/ 12274 w 12046760"/>
                <a:gd name="connsiteY1" fmla="*/ 0 h 5842341"/>
                <a:gd name="connsiteX2" fmla="*/ 10586175 w 12046760"/>
                <a:gd name="connsiteY2" fmla="*/ 0 h 5842341"/>
                <a:gd name="connsiteX3" fmla="*/ 12046760 w 12046760"/>
                <a:gd name="connsiteY3" fmla="*/ 5842341 h 5842341"/>
                <a:gd name="connsiteX4" fmla="*/ 0 w 12046760"/>
                <a:gd name="connsiteY4" fmla="*/ 5842341 h 5842341"/>
                <a:gd name="connsiteX0" fmla="*/ 0 w 12194047"/>
                <a:gd name="connsiteY0" fmla="*/ 5842341 h 5842341"/>
                <a:gd name="connsiteX1" fmla="*/ 12274 w 12194047"/>
                <a:gd name="connsiteY1" fmla="*/ 0 h 5842341"/>
                <a:gd name="connsiteX2" fmla="*/ 12194047 w 12194047"/>
                <a:gd name="connsiteY2" fmla="*/ 6137 h 5842341"/>
                <a:gd name="connsiteX3" fmla="*/ 12046760 w 12194047"/>
                <a:gd name="connsiteY3" fmla="*/ 5842341 h 5842341"/>
                <a:gd name="connsiteX4" fmla="*/ 0 w 12194047"/>
                <a:gd name="connsiteY4" fmla="*/ 5842341 h 5842341"/>
                <a:gd name="connsiteX0" fmla="*/ 0 w 12194047"/>
                <a:gd name="connsiteY0" fmla="*/ 5842341 h 5842341"/>
                <a:gd name="connsiteX1" fmla="*/ 12274 w 12194047"/>
                <a:gd name="connsiteY1" fmla="*/ 0 h 5842341"/>
                <a:gd name="connsiteX2" fmla="*/ 12194047 w 12194047"/>
                <a:gd name="connsiteY2" fmla="*/ 6137 h 5842341"/>
                <a:gd name="connsiteX3" fmla="*/ 12194046 w 12194047"/>
                <a:gd name="connsiteY3" fmla="*/ 3080730 h 5842341"/>
                <a:gd name="connsiteX4" fmla="*/ 0 w 12194047"/>
                <a:gd name="connsiteY4" fmla="*/ 5842341 h 584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4047" h="5842341">
                  <a:moveTo>
                    <a:pt x="0" y="5842341"/>
                  </a:moveTo>
                  <a:cubicBezTo>
                    <a:pt x="4091" y="3894894"/>
                    <a:pt x="8183" y="1947447"/>
                    <a:pt x="12274" y="0"/>
                  </a:cubicBezTo>
                  <a:lnTo>
                    <a:pt x="12194047" y="6137"/>
                  </a:lnTo>
                  <a:cubicBezTo>
                    <a:pt x="12194047" y="1031001"/>
                    <a:pt x="12194046" y="2055866"/>
                    <a:pt x="12194046" y="3080730"/>
                  </a:cubicBezTo>
                  <a:lnTo>
                    <a:pt x="0" y="5842341"/>
                  </a:lnTo>
                  <a:close/>
                </a:path>
              </a:pathLst>
            </a:custGeom>
            <a:solidFill>
              <a:srgbClr val="003D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B92A8F9-FF41-8F44-BF9E-797DE5FBF7A6}"/>
              </a:ext>
            </a:extLst>
          </p:cNvPr>
          <p:cNvSpPr txBox="1"/>
          <p:nvPr/>
        </p:nvSpPr>
        <p:spPr>
          <a:xfrm>
            <a:off x="257697" y="1674674"/>
            <a:ext cx="11309406" cy="1754326"/>
          </a:xfrm>
          <a:prstGeom prst="rect">
            <a:avLst/>
          </a:prstGeom>
          <a:noFill/>
        </p:spPr>
        <p:txBody>
          <a:bodyPr wrap="square" lIns="0" tIns="91440" rIns="0" bIns="0" rtlCol="0">
            <a:spAutoFit/>
          </a:bodyPr>
          <a:lstStyle/>
          <a:p>
            <a:r>
              <a:rPr lang="en-US" sz="3600" b="1" spc="-150" dirty="0" err="1">
                <a:solidFill>
                  <a:schemeClr val="bg1"/>
                </a:solidFill>
                <a:latin typeface="Arial" panose="020B0604020202020204" pitchFamily="34" charset="0"/>
                <a:ea typeface="Fira Sans Medium" panose="020B0503050000020004" pitchFamily="34" charset="0"/>
                <a:cs typeface="Arial" panose="020B0604020202020204" pitchFamily="34" charset="0"/>
              </a:rPr>
              <a:t>CoNICE</a:t>
            </a:r>
            <a:r>
              <a:rPr lang="en-US" sz="3600" b="1" spc="-150" dirty="0">
                <a:solidFill>
                  <a:schemeClr val="bg1"/>
                </a:solidFill>
                <a:latin typeface="Arial" panose="020B0604020202020204" pitchFamily="34" charset="0"/>
                <a:ea typeface="Fira Sans Medium" panose="020B0503050000020004" pitchFamily="34" charset="0"/>
                <a:cs typeface="Arial" panose="020B0604020202020204" pitchFamily="34" charset="0"/>
              </a:rPr>
              <a:t>: Consensus in Intermittently-Connected Environments by Exploiting Naming </a:t>
            </a:r>
          </a:p>
          <a:p>
            <a:r>
              <a:rPr lang="en-US" sz="3600" b="1" spc="-150" dirty="0">
                <a:solidFill>
                  <a:schemeClr val="bg1"/>
                </a:solidFill>
                <a:latin typeface="Arial" panose="020B0604020202020204" pitchFamily="34" charset="0"/>
                <a:ea typeface="Fira Sans Medium" panose="020B0503050000020004" pitchFamily="34" charset="0"/>
                <a:cs typeface="Arial" panose="020B0604020202020204" pitchFamily="34" charset="0"/>
              </a:rPr>
              <a:t>with Application to Emergency Response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8FD533-CF81-2F46-A1CA-7D15D717BFB2}"/>
              </a:ext>
            </a:extLst>
          </p:cNvPr>
          <p:cNvSpPr txBox="1"/>
          <p:nvPr/>
        </p:nvSpPr>
        <p:spPr>
          <a:xfrm>
            <a:off x="215493" y="3741415"/>
            <a:ext cx="83276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Mohammad Jahanian 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K. K. Ramakrishnan </a:t>
            </a:r>
          </a:p>
          <a:p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(University of California, Riverside, USA)</a:t>
            </a:r>
          </a:p>
          <a:p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  <a:p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" panose="020B0604020202020204" pitchFamily="34" charset="0"/>
              <a:ea typeface="Fira Sans" panose="020B05030500000200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IEEE ICNP 2020</a:t>
            </a:r>
          </a:p>
        </p:txBody>
      </p:sp>
    </p:spTree>
    <p:extLst>
      <p:ext uri="{BB962C8B-B14F-4D97-AF65-F5344CB8AC3E}">
        <p14:creationId xmlns:p14="http://schemas.microsoft.com/office/powerpoint/2010/main" val="4224539433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02E1-59C8-4983-AC6A-3046D1A1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B122E-404B-496C-BC7D-67C58E05F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2015653" cy="4620643"/>
          </a:xfrm>
        </p:spPr>
        <p:txBody>
          <a:bodyPr>
            <a:normAutofit/>
          </a:bodyPr>
          <a:lstStyle/>
          <a:p>
            <a:r>
              <a:rPr lang="en-US" dirty="0"/>
              <a:t>In many scenarios, e.g., during disasters: information dissemination in intermittently-connected environments where infrastructure damaged</a:t>
            </a:r>
            <a:endParaRPr lang="en-US" sz="2400" dirty="0"/>
          </a:p>
          <a:p>
            <a:r>
              <a:rPr lang="en-US" sz="2400" dirty="0"/>
              <a:t>Many users, e.g., first responders, create updates to a shared dataset, e.g., map data</a:t>
            </a:r>
            <a:endParaRPr lang="en-US" dirty="0"/>
          </a:p>
          <a:p>
            <a:r>
              <a:rPr lang="en-US" dirty="0"/>
              <a:t>Consistency and order of applying update important, challenging, and complex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47AA-0F37-4503-AA35-A316ADE7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83108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02E1-59C8-4983-AC6A-3046D1A1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B122E-404B-496C-BC7D-67C58E05F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2015653" cy="4620643"/>
          </a:xfrm>
        </p:spPr>
        <p:txBody>
          <a:bodyPr>
            <a:normAutofit/>
          </a:bodyPr>
          <a:lstStyle/>
          <a:p>
            <a:r>
              <a:rPr lang="en-US" dirty="0"/>
              <a:t>In many scenarios, e.g., during disasters: information dissemination in intermittently-connected environments where infrastructure damaged</a:t>
            </a:r>
            <a:endParaRPr lang="en-US" sz="2400" dirty="0"/>
          </a:p>
          <a:p>
            <a:r>
              <a:rPr lang="en-US" sz="2400" dirty="0"/>
              <a:t>Many users, e.g., first responders, create updates to a shared dataset, e.g., map data</a:t>
            </a:r>
            <a:endParaRPr lang="en-US" dirty="0"/>
          </a:p>
          <a:p>
            <a:r>
              <a:rPr lang="en-US" dirty="0"/>
              <a:t>Consistency and order of applying update important, challenging, and complex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err="1">
                <a:solidFill>
                  <a:srgbClr val="C00000"/>
                </a:solidFill>
              </a:rPr>
              <a:t>CoNICE</a:t>
            </a:r>
            <a:r>
              <a:rPr lang="en-US" sz="2400" dirty="0">
                <a:solidFill>
                  <a:srgbClr val="C00000"/>
                </a:solidFill>
              </a:rPr>
              <a:t>: a framework to ensure consistent dissemination of updates among users in intermittently-connected, infrastructure-less environments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47AA-0F37-4503-AA35-A316ADE7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548243-020B-4248-97D3-FD24A1C5D53B}"/>
              </a:ext>
            </a:extLst>
          </p:cNvPr>
          <p:cNvGrpSpPr/>
          <p:nvPr/>
        </p:nvGrpSpPr>
        <p:grpSpPr>
          <a:xfrm>
            <a:off x="1492750" y="4698609"/>
            <a:ext cx="6583686" cy="1964262"/>
            <a:chOff x="3237144" y="4826853"/>
            <a:chExt cx="6583686" cy="1964262"/>
          </a:xfrm>
        </p:grpSpPr>
        <p:pic>
          <p:nvPicPr>
            <p:cNvPr id="13" name="Picture 12" descr="A close up of a phone&#10;&#10;Description automatically generated">
              <a:extLst>
                <a:ext uri="{FF2B5EF4-FFF2-40B4-BE49-F238E27FC236}">
                  <a16:creationId xmlns:a16="http://schemas.microsoft.com/office/drawing/2014/main" id="{D86AE92C-192E-4352-8DA1-2CC369631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922" y="6212035"/>
              <a:ext cx="526571" cy="541416"/>
            </a:xfrm>
            <a:prstGeom prst="rect">
              <a:avLst/>
            </a:prstGeom>
          </p:spPr>
        </p:pic>
        <p:pic>
          <p:nvPicPr>
            <p:cNvPr id="14" name="Picture 13" descr="A close up of a phone&#10;&#10;Description automatically generated">
              <a:extLst>
                <a:ext uri="{FF2B5EF4-FFF2-40B4-BE49-F238E27FC236}">
                  <a16:creationId xmlns:a16="http://schemas.microsoft.com/office/drawing/2014/main" id="{852B4917-D81E-4E02-86A2-279F0DBBE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6722" y="5308478"/>
              <a:ext cx="526571" cy="541416"/>
            </a:xfrm>
            <a:prstGeom prst="rect">
              <a:avLst/>
            </a:prstGeom>
          </p:spPr>
        </p:pic>
        <p:pic>
          <p:nvPicPr>
            <p:cNvPr id="15" name="Picture 14" descr="A close up of a phone&#10;&#10;Description automatically generated">
              <a:extLst>
                <a:ext uri="{FF2B5EF4-FFF2-40B4-BE49-F238E27FC236}">
                  <a16:creationId xmlns:a16="http://schemas.microsoft.com/office/drawing/2014/main" id="{03FFDDCC-EAEE-4207-9294-449C94083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8770" y="5286467"/>
              <a:ext cx="526571" cy="541416"/>
            </a:xfrm>
            <a:prstGeom prst="rect">
              <a:avLst/>
            </a:prstGeom>
          </p:spPr>
        </p:pic>
        <p:pic>
          <p:nvPicPr>
            <p:cNvPr id="16" name="Picture 15" descr="A close up of a phone&#10;&#10;Description automatically generated">
              <a:extLst>
                <a:ext uri="{FF2B5EF4-FFF2-40B4-BE49-F238E27FC236}">
                  <a16:creationId xmlns:a16="http://schemas.microsoft.com/office/drawing/2014/main" id="{9C751A60-5B59-4E3D-9014-2EBA64E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426" y="5277954"/>
              <a:ext cx="526571" cy="541416"/>
            </a:xfrm>
            <a:prstGeom prst="rect">
              <a:avLst/>
            </a:prstGeom>
          </p:spPr>
        </p:pic>
        <p:pic>
          <p:nvPicPr>
            <p:cNvPr id="17" name="Picture 16" descr="A close up of a phone&#10;&#10;Description automatically generated">
              <a:extLst>
                <a:ext uri="{FF2B5EF4-FFF2-40B4-BE49-F238E27FC236}">
                  <a16:creationId xmlns:a16="http://schemas.microsoft.com/office/drawing/2014/main" id="{B8B211EA-5B94-41A3-81EA-C558A6B10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9599" y="6237611"/>
              <a:ext cx="526571" cy="541416"/>
            </a:xfrm>
            <a:prstGeom prst="rect">
              <a:avLst/>
            </a:prstGeom>
          </p:spPr>
        </p:pic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:a16="http://schemas.microsoft.com/office/drawing/2014/main" id="{47EE6535-1C80-4783-BF8B-02C684C40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8008" y="5794812"/>
              <a:ext cx="526648" cy="307976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F387740-8F71-4A84-A07A-BC8149E3EF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7259" y="5675705"/>
              <a:ext cx="679544" cy="505818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E9D8C8D-BF21-4D04-BF37-FD8A9ED5CE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6239" y="5117040"/>
              <a:ext cx="576649" cy="259341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6E0E210-1113-4106-AFCA-F8AC129397F0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>
            <a:xfrm>
              <a:off x="7643239" y="5917097"/>
              <a:ext cx="326360" cy="591222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C8C43E-9857-4DE5-B280-B597386F13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4649" y="5579185"/>
              <a:ext cx="1681787" cy="1"/>
            </a:xfrm>
            <a:prstGeom prst="straightConnector1">
              <a:avLst/>
            </a:prstGeom>
            <a:ln w="19050">
              <a:prstDash val="dash"/>
              <a:tailEnd type="arrow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65CC98FD-8608-467D-B257-380BA3A7F2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767638" y="5989191"/>
              <a:ext cx="255129" cy="195985"/>
            </a:xfrm>
            <a:prstGeom prst="curvedConnector3">
              <a:avLst>
                <a:gd name="adj1" fmla="val -26763"/>
              </a:avLst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50316F-8FF8-4AE4-8536-5363982DBA02}"/>
                </a:ext>
              </a:extLst>
            </p:cNvPr>
            <p:cNvSpPr txBox="1"/>
            <p:nvPr/>
          </p:nvSpPr>
          <p:spPr>
            <a:xfrm>
              <a:off x="7908339" y="5980309"/>
              <a:ext cx="772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30" name="Picture 29" descr="A close up of a logo&#10;&#10;Description automatically generated">
              <a:extLst>
                <a:ext uri="{FF2B5EF4-FFF2-40B4-BE49-F238E27FC236}">
                  <a16:creationId xmlns:a16="http://schemas.microsoft.com/office/drawing/2014/main" id="{0695CB12-9298-4791-98F7-F7B04CE94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041" y="5737048"/>
              <a:ext cx="526648" cy="30797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34B533-158A-4EE1-BC03-8F31D0270253}"/>
                </a:ext>
              </a:extLst>
            </p:cNvPr>
            <p:cNvSpPr txBox="1"/>
            <p:nvPr/>
          </p:nvSpPr>
          <p:spPr>
            <a:xfrm>
              <a:off x="3237144" y="5947823"/>
              <a:ext cx="6392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32" name="Picture 31" descr="A close up of a logo&#10;&#10;Description automatically generated">
              <a:extLst>
                <a:ext uri="{FF2B5EF4-FFF2-40B4-BE49-F238E27FC236}">
                  <a16:creationId xmlns:a16="http://schemas.microsoft.com/office/drawing/2014/main" id="{871191B1-3EC2-4FF3-B447-12EE89795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426" y="4826853"/>
              <a:ext cx="526648" cy="307976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E90EDA-7018-4052-85AA-FA9AA178A2D7}"/>
                </a:ext>
              </a:extLst>
            </p:cNvPr>
            <p:cNvSpPr txBox="1"/>
            <p:nvPr/>
          </p:nvSpPr>
          <p:spPr>
            <a:xfrm>
              <a:off x="9062999" y="5022554"/>
              <a:ext cx="757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81353C-55F8-4252-B8A4-1F404F6E0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107" y="6050945"/>
              <a:ext cx="715229" cy="7401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E2F3C6-A5F8-4999-99F6-7393E1FDA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9771" y="6038857"/>
              <a:ext cx="715229" cy="74017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011DCA-49CE-4F55-A03C-A5567A6E0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39187" y="5079200"/>
              <a:ext cx="715229" cy="740170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010EB150-EC13-4046-8943-A498847B4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147" y="5299799"/>
              <a:ext cx="427846" cy="686093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94119953-B550-471F-8420-0F6A8AF93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9316" y="5231004"/>
              <a:ext cx="427846" cy="6860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3033894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02E1-59C8-4983-AC6A-3046D1A1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B122E-404B-496C-BC7D-67C58E05F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2015653" cy="4620643"/>
          </a:xfrm>
        </p:spPr>
        <p:txBody>
          <a:bodyPr>
            <a:normAutofit/>
          </a:bodyPr>
          <a:lstStyle/>
          <a:p>
            <a:r>
              <a:rPr lang="en-US" dirty="0"/>
              <a:t>In many scenarios, e.g., during disasters: information dissemination in intermittently-connected environments where infrastructure damaged</a:t>
            </a:r>
            <a:endParaRPr lang="en-US" sz="2400" dirty="0"/>
          </a:p>
          <a:p>
            <a:r>
              <a:rPr lang="en-US" sz="2400" dirty="0"/>
              <a:t>Many users, e.g., first responders, create updates to a shared dataset, e.g., map data</a:t>
            </a:r>
            <a:endParaRPr lang="en-US" dirty="0"/>
          </a:p>
          <a:p>
            <a:r>
              <a:rPr lang="en-US" dirty="0"/>
              <a:t>Consistency and order of applying update important, challenging, and complex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err="1">
                <a:solidFill>
                  <a:srgbClr val="C00000"/>
                </a:solidFill>
              </a:rPr>
              <a:t>CoNICE</a:t>
            </a:r>
            <a:r>
              <a:rPr lang="en-US" sz="2400" dirty="0">
                <a:solidFill>
                  <a:srgbClr val="C00000"/>
                </a:solidFill>
              </a:rPr>
              <a:t>: a framework to ensure consistent dissemination of updates among users in intermittently-connected, infrastructure-less environments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C00000"/>
                </a:solidFill>
              </a:rPr>
              <a:t>Multiple consistency levels, support both causal ordering and consensus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47AA-0F37-4503-AA35-A316ADE7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548243-020B-4248-97D3-FD24A1C5D53B}"/>
              </a:ext>
            </a:extLst>
          </p:cNvPr>
          <p:cNvGrpSpPr/>
          <p:nvPr/>
        </p:nvGrpSpPr>
        <p:grpSpPr>
          <a:xfrm>
            <a:off x="1492750" y="4698609"/>
            <a:ext cx="6583686" cy="1964262"/>
            <a:chOff x="3237144" y="4826853"/>
            <a:chExt cx="6583686" cy="1964262"/>
          </a:xfrm>
        </p:grpSpPr>
        <p:pic>
          <p:nvPicPr>
            <p:cNvPr id="13" name="Picture 12" descr="A close up of a phone&#10;&#10;Description automatically generated">
              <a:extLst>
                <a:ext uri="{FF2B5EF4-FFF2-40B4-BE49-F238E27FC236}">
                  <a16:creationId xmlns:a16="http://schemas.microsoft.com/office/drawing/2014/main" id="{D86AE92C-192E-4352-8DA1-2CC369631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922" y="6212035"/>
              <a:ext cx="526571" cy="541416"/>
            </a:xfrm>
            <a:prstGeom prst="rect">
              <a:avLst/>
            </a:prstGeom>
          </p:spPr>
        </p:pic>
        <p:pic>
          <p:nvPicPr>
            <p:cNvPr id="14" name="Picture 13" descr="A close up of a phone&#10;&#10;Description automatically generated">
              <a:extLst>
                <a:ext uri="{FF2B5EF4-FFF2-40B4-BE49-F238E27FC236}">
                  <a16:creationId xmlns:a16="http://schemas.microsoft.com/office/drawing/2014/main" id="{852B4917-D81E-4E02-86A2-279F0DBBE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6722" y="5308478"/>
              <a:ext cx="526571" cy="541416"/>
            </a:xfrm>
            <a:prstGeom prst="rect">
              <a:avLst/>
            </a:prstGeom>
          </p:spPr>
        </p:pic>
        <p:pic>
          <p:nvPicPr>
            <p:cNvPr id="15" name="Picture 14" descr="A close up of a phone&#10;&#10;Description automatically generated">
              <a:extLst>
                <a:ext uri="{FF2B5EF4-FFF2-40B4-BE49-F238E27FC236}">
                  <a16:creationId xmlns:a16="http://schemas.microsoft.com/office/drawing/2014/main" id="{03FFDDCC-EAEE-4207-9294-449C94083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8770" y="5286467"/>
              <a:ext cx="526571" cy="541416"/>
            </a:xfrm>
            <a:prstGeom prst="rect">
              <a:avLst/>
            </a:prstGeom>
          </p:spPr>
        </p:pic>
        <p:pic>
          <p:nvPicPr>
            <p:cNvPr id="16" name="Picture 15" descr="A close up of a phone&#10;&#10;Description automatically generated">
              <a:extLst>
                <a:ext uri="{FF2B5EF4-FFF2-40B4-BE49-F238E27FC236}">
                  <a16:creationId xmlns:a16="http://schemas.microsoft.com/office/drawing/2014/main" id="{9C751A60-5B59-4E3D-9014-2EBA64E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426" y="5277954"/>
              <a:ext cx="526571" cy="541416"/>
            </a:xfrm>
            <a:prstGeom prst="rect">
              <a:avLst/>
            </a:prstGeom>
          </p:spPr>
        </p:pic>
        <p:pic>
          <p:nvPicPr>
            <p:cNvPr id="17" name="Picture 16" descr="A close up of a phone&#10;&#10;Description automatically generated">
              <a:extLst>
                <a:ext uri="{FF2B5EF4-FFF2-40B4-BE49-F238E27FC236}">
                  <a16:creationId xmlns:a16="http://schemas.microsoft.com/office/drawing/2014/main" id="{B8B211EA-5B94-41A3-81EA-C558A6B10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9599" y="6237611"/>
              <a:ext cx="526571" cy="541416"/>
            </a:xfrm>
            <a:prstGeom prst="rect">
              <a:avLst/>
            </a:prstGeom>
          </p:spPr>
        </p:pic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:a16="http://schemas.microsoft.com/office/drawing/2014/main" id="{47EE6535-1C80-4783-BF8B-02C684C40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8008" y="5794812"/>
              <a:ext cx="526648" cy="307976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F387740-8F71-4A84-A07A-BC8149E3EF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7259" y="5675705"/>
              <a:ext cx="679544" cy="505818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E9D8C8D-BF21-4D04-BF37-FD8A9ED5CE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6239" y="5117040"/>
              <a:ext cx="576649" cy="259341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6E0E210-1113-4106-AFCA-F8AC129397F0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>
            <a:xfrm>
              <a:off x="7643239" y="5917097"/>
              <a:ext cx="326360" cy="591222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C8C43E-9857-4DE5-B280-B597386F13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4649" y="5579185"/>
              <a:ext cx="1681787" cy="1"/>
            </a:xfrm>
            <a:prstGeom prst="straightConnector1">
              <a:avLst/>
            </a:prstGeom>
            <a:ln w="19050">
              <a:prstDash val="dash"/>
              <a:tailEnd type="arrow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65CC98FD-8608-467D-B257-380BA3A7F2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767638" y="5989191"/>
              <a:ext cx="255129" cy="195985"/>
            </a:xfrm>
            <a:prstGeom prst="curvedConnector3">
              <a:avLst>
                <a:gd name="adj1" fmla="val -26763"/>
              </a:avLst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50316F-8FF8-4AE4-8536-5363982DBA02}"/>
                </a:ext>
              </a:extLst>
            </p:cNvPr>
            <p:cNvSpPr txBox="1"/>
            <p:nvPr/>
          </p:nvSpPr>
          <p:spPr>
            <a:xfrm>
              <a:off x="7908339" y="5980309"/>
              <a:ext cx="772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30" name="Picture 29" descr="A close up of a logo&#10;&#10;Description automatically generated">
              <a:extLst>
                <a:ext uri="{FF2B5EF4-FFF2-40B4-BE49-F238E27FC236}">
                  <a16:creationId xmlns:a16="http://schemas.microsoft.com/office/drawing/2014/main" id="{0695CB12-9298-4791-98F7-F7B04CE94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041" y="5737048"/>
              <a:ext cx="526648" cy="30797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34B533-158A-4EE1-BC03-8F31D0270253}"/>
                </a:ext>
              </a:extLst>
            </p:cNvPr>
            <p:cNvSpPr txBox="1"/>
            <p:nvPr/>
          </p:nvSpPr>
          <p:spPr>
            <a:xfrm>
              <a:off x="3237144" y="5947823"/>
              <a:ext cx="6392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32" name="Picture 31" descr="A close up of a logo&#10;&#10;Description automatically generated">
              <a:extLst>
                <a:ext uri="{FF2B5EF4-FFF2-40B4-BE49-F238E27FC236}">
                  <a16:creationId xmlns:a16="http://schemas.microsoft.com/office/drawing/2014/main" id="{871191B1-3EC2-4FF3-B447-12EE89795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426" y="4826853"/>
              <a:ext cx="526648" cy="307976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E90EDA-7018-4052-85AA-FA9AA178A2D7}"/>
                </a:ext>
              </a:extLst>
            </p:cNvPr>
            <p:cNvSpPr txBox="1"/>
            <p:nvPr/>
          </p:nvSpPr>
          <p:spPr>
            <a:xfrm>
              <a:off x="9062999" y="5022554"/>
              <a:ext cx="757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81353C-55F8-4252-B8A4-1F404F6E0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107" y="6050945"/>
              <a:ext cx="715229" cy="7401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E2F3C6-A5F8-4999-99F6-7393E1FDA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9771" y="6038857"/>
              <a:ext cx="715229" cy="74017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011DCA-49CE-4F55-A03C-A5567A6E0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39187" y="5079200"/>
              <a:ext cx="715229" cy="740170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010EB150-EC13-4046-8943-A498847B4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147" y="5299799"/>
              <a:ext cx="427846" cy="686093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94119953-B550-471F-8420-0F6A8AF93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9316" y="5231004"/>
              <a:ext cx="427846" cy="686093"/>
            </a:xfrm>
            <a:prstGeom prst="rect">
              <a:avLst/>
            </a:prstGeom>
          </p:spPr>
        </p:pic>
      </p:grpSp>
      <p:graphicFrame>
        <p:nvGraphicFramePr>
          <p:cNvPr id="64" name="Table 64">
            <a:extLst>
              <a:ext uri="{FF2B5EF4-FFF2-40B4-BE49-F238E27FC236}">
                <a16:creationId xmlns:a16="http://schemas.microsoft.com/office/drawing/2014/main" id="{1AA5A4D3-5AA9-4CEF-9770-FA3F9EEA8602}"/>
              </a:ext>
            </a:extLst>
          </p:cNvPr>
          <p:cNvGraphicFramePr>
            <a:graphicFrameLocks noGrp="1"/>
          </p:cNvGraphicFramePr>
          <p:nvPr/>
        </p:nvGraphicFramePr>
        <p:xfrm>
          <a:off x="8864663" y="4516592"/>
          <a:ext cx="286937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9370">
                  <a:extLst>
                    <a:ext uri="{9D8B030D-6E8A-4147-A177-3AD203B41FA5}">
                      <a16:colId xmlns:a16="http://schemas.microsoft.com/office/drawing/2014/main" val="4075661216"/>
                    </a:ext>
                  </a:extLst>
                </a:gridCol>
              </a:tblGrid>
              <a:tr h="281641">
                <a:tc>
                  <a:txBody>
                    <a:bodyPr/>
                    <a:lstStyle/>
                    <a:p>
                      <a:r>
                        <a:rPr lang="en-US" sz="1400" dirty="0"/>
                        <a:t>Consistency level 2: Consensus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66417"/>
                  </a:ext>
                </a:extLst>
              </a:tr>
              <a:tr h="281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Consistency level 1: Causality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091056"/>
                  </a:ext>
                </a:extLst>
              </a:tr>
              <a:tr h="281641">
                <a:tc>
                  <a:txBody>
                    <a:bodyPr/>
                    <a:lstStyle/>
                    <a:p>
                      <a:r>
                        <a:rPr lang="en-US" sz="1400" dirty="0"/>
                        <a:t>Consistency level 0: Replication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833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13885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02E1-59C8-4983-AC6A-3046D1A16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B122E-404B-496C-BC7D-67C58E05F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2015653" cy="4620643"/>
          </a:xfrm>
        </p:spPr>
        <p:txBody>
          <a:bodyPr>
            <a:normAutofit/>
          </a:bodyPr>
          <a:lstStyle/>
          <a:p>
            <a:r>
              <a:rPr lang="en-US" dirty="0"/>
              <a:t>In many scenarios, e.g., during disasters: information dissemination in intermittently-connected environments where infrastructure damaged</a:t>
            </a:r>
            <a:endParaRPr lang="en-US" sz="2400" dirty="0"/>
          </a:p>
          <a:p>
            <a:r>
              <a:rPr lang="en-US" sz="2400" dirty="0"/>
              <a:t>Many users, e.g., first responders, create updates to a shared dataset, e.g., map data</a:t>
            </a:r>
            <a:endParaRPr lang="en-US" dirty="0"/>
          </a:p>
          <a:p>
            <a:r>
              <a:rPr lang="en-US" dirty="0"/>
              <a:t>Consistency and order of applying update important, challenging, and complex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err="1">
                <a:solidFill>
                  <a:srgbClr val="C00000"/>
                </a:solidFill>
              </a:rPr>
              <a:t>CoNICE</a:t>
            </a:r>
            <a:r>
              <a:rPr lang="en-US" sz="2400" dirty="0">
                <a:solidFill>
                  <a:srgbClr val="C00000"/>
                </a:solidFill>
              </a:rPr>
              <a:t>: a framework to ensure consistent dissemination of updates among users in intermittently-connected, infrastructure-less environments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C00000"/>
                </a:solidFill>
              </a:rPr>
              <a:t>Multiple consistency levels, support both causal ordering and consensus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Integration of consistent dissemination with naming of information for two purposes: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Enhance relevancy of information dissemination (typical benefit in ICNs)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Enhance the degree of information consistency among relevant users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Application: Map Geo-tagging in Emergency Response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47AA-0F37-4503-AA35-A316ADE7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548243-020B-4248-97D3-FD24A1C5D53B}"/>
              </a:ext>
            </a:extLst>
          </p:cNvPr>
          <p:cNvGrpSpPr/>
          <p:nvPr/>
        </p:nvGrpSpPr>
        <p:grpSpPr>
          <a:xfrm>
            <a:off x="1492750" y="4698609"/>
            <a:ext cx="6583686" cy="1964262"/>
            <a:chOff x="3237144" y="4826853"/>
            <a:chExt cx="6583686" cy="1964262"/>
          </a:xfrm>
        </p:grpSpPr>
        <p:pic>
          <p:nvPicPr>
            <p:cNvPr id="13" name="Picture 12" descr="A close up of a phone&#10;&#10;Description automatically generated">
              <a:extLst>
                <a:ext uri="{FF2B5EF4-FFF2-40B4-BE49-F238E27FC236}">
                  <a16:creationId xmlns:a16="http://schemas.microsoft.com/office/drawing/2014/main" id="{D86AE92C-192E-4352-8DA1-2CC369631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922" y="6212035"/>
              <a:ext cx="526571" cy="541416"/>
            </a:xfrm>
            <a:prstGeom prst="rect">
              <a:avLst/>
            </a:prstGeom>
          </p:spPr>
        </p:pic>
        <p:pic>
          <p:nvPicPr>
            <p:cNvPr id="14" name="Picture 13" descr="A close up of a phone&#10;&#10;Description automatically generated">
              <a:extLst>
                <a:ext uri="{FF2B5EF4-FFF2-40B4-BE49-F238E27FC236}">
                  <a16:creationId xmlns:a16="http://schemas.microsoft.com/office/drawing/2014/main" id="{852B4917-D81E-4E02-86A2-279F0DBBE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6722" y="5308478"/>
              <a:ext cx="526571" cy="541416"/>
            </a:xfrm>
            <a:prstGeom prst="rect">
              <a:avLst/>
            </a:prstGeom>
          </p:spPr>
        </p:pic>
        <p:pic>
          <p:nvPicPr>
            <p:cNvPr id="15" name="Picture 14" descr="A close up of a phone&#10;&#10;Description automatically generated">
              <a:extLst>
                <a:ext uri="{FF2B5EF4-FFF2-40B4-BE49-F238E27FC236}">
                  <a16:creationId xmlns:a16="http://schemas.microsoft.com/office/drawing/2014/main" id="{03FFDDCC-EAEE-4207-9294-449C94083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8770" y="5286467"/>
              <a:ext cx="526571" cy="541416"/>
            </a:xfrm>
            <a:prstGeom prst="rect">
              <a:avLst/>
            </a:prstGeom>
          </p:spPr>
        </p:pic>
        <p:pic>
          <p:nvPicPr>
            <p:cNvPr id="16" name="Picture 15" descr="A close up of a phone&#10;&#10;Description automatically generated">
              <a:extLst>
                <a:ext uri="{FF2B5EF4-FFF2-40B4-BE49-F238E27FC236}">
                  <a16:creationId xmlns:a16="http://schemas.microsoft.com/office/drawing/2014/main" id="{9C751A60-5B59-4E3D-9014-2EBA64E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426" y="5277954"/>
              <a:ext cx="526571" cy="541416"/>
            </a:xfrm>
            <a:prstGeom prst="rect">
              <a:avLst/>
            </a:prstGeom>
          </p:spPr>
        </p:pic>
        <p:pic>
          <p:nvPicPr>
            <p:cNvPr id="17" name="Picture 16" descr="A close up of a phone&#10;&#10;Description automatically generated">
              <a:extLst>
                <a:ext uri="{FF2B5EF4-FFF2-40B4-BE49-F238E27FC236}">
                  <a16:creationId xmlns:a16="http://schemas.microsoft.com/office/drawing/2014/main" id="{B8B211EA-5B94-41A3-81EA-C558A6B10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9599" y="6237611"/>
              <a:ext cx="526571" cy="541416"/>
            </a:xfrm>
            <a:prstGeom prst="rect">
              <a:avLst/>
            </a:prstGeom>
          </p:spPr>
        </p:pic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:a16="http://schemas.microsoft.com/office/drawing/2014/main" id="{47EE6535-1C80-4783-BF8B-02C684C40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8008" y="5794812"/>
              <a:ext cx="526648" cy="307976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F387740-8F71-4A84-A07A-BC8149E3EF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7259" y="5675705"/>
              <a:ext cx="679544" cy="505818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E9D8C8D-BF21-4D04-BF37-FD8A9ED5CE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6239" y="5117040"/>
              <a:ext cx="576649" cy="259341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6E0E210-1113-4106-AFCA-F8AC129397F0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>
            <a:xfrm>
              <a:off x="7643239" y="5917097"/>
              <a:ext cx="326360" cy="591222"/>
            </a:xfrm>
            <a:prstGeom prst="straightConnector1">
              <a:avLst/>
            </a:prstGeom>
            <a:ln w="38100"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C8C43E-9857-4DE5-B280-B597386F13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4649" y="5579185"/>
              <a:ext cx="1681787" cy="1"/>
            </a:xfrm>
            <a:prstGeom prst="straightConnector1">
              <a:avLst/>
            </a:prstGeom>
            <a:ln w="19050">
              <a:prstDash val="dash"/>
              <a:tailEnd type="arrow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65CC98FD-8608-467D-B257-380BA3A7F2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767638" y="5989191"/>
              <a:ext cx="255129" cy="195985"/>
            </a:xfrm>
            <a:prstGeom prst="curvedConnector3">
              <a:avLst>
                <a:gd name="adj1" fmla="val -26763"/>
              </a:avLst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50316F-8FF8-4AE4-8536-5363982DBA02}"/>
                </a:ext>
              </a:extLst>
            </p:cNvPr>
            <p:cNvSpPr txBox="1"/>
            <p:nvPr/>
          </p:nvSpPr>
          <p:spPr>
            <a:xfrm>
              <a:off x="7908339" y="5980309"/>
              <a:ext cx="772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30" name="Picture 29" descr="A close up of a logo&#10;&#10;Description automatically generated">
              <a:extLst>
                <a:ext uri="{FF2B5EF4-FFF2-40B4-BE49-F238E27FC236}">
                  <a16:creationId xmlns:a16="http://schemas.microsoft.com/office/drawing/2014/main" id="{0695CB12-9298-4791-98F7-F7B04CE94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041" y="5737048"/>
              <a:ext cx="526648" cy="30797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34B533-158A-4EE1-BC03-8F31D0270253}"/>
                </a:ext>
              </a:extLst>
            </p:cNvPr>
            <p:cNvSpPr txBox="1"/>
            <p:nvPr/>
          </p:nvSpPr>
          <p:spPr>
            <a:xfrm>
              <a:off x="3237144" y="5947823"/>
              <a:ext cx="6392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32" name="Picture 31" descr="A close up of a logo&#10;&#10;Description automatically generated">
              <a:extLst>
                <a:ext uri="{FF2B5EF4-FFF2-40B4-BE49-F238E27FC236}">
                  <a16:creationId xmlns:a16="http://schemas.microsoft.com/office/drawing/2014/main" id="{871191B1-3EC2-4FF3-B447-12EE89795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426" y="4826853"/>
              <a:ext cx="526648" cy="307976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E90EDA-7018-4052-85AA-FA9AA178A2D7}"/>
                </a:ext>
              </a:extLst>
            </p:cNvPr>
            <p:cNvSpPr txBox="1"/>
            <p:nvPr/>
          </p:nvSpPr>
          <p:spPr>
            <a:xfrm>
              <a:off x="9062999" y="5022554"/>
              <a:ext cx="757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81353C-55F8-4252-B8A4-1F404F6E0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107" y="6050945"/>
              <a:ext cx="715229" cy="7401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E2F3C6-A5F8-4999-99F6-7393E1FDA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9771" y="6038857"/>
              <a:ext cx="715229" cy="74017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011DCA-49CE-4F55-A03C-A5567A6E0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39187" y="5079200"/>
              <a:ext cx="715229" cy="740170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010EB150-EC13-4046-8943-A498847B4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147" y="5299799"/>
              <a:ext cx="427846" cy="686093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94119953-B550-471F-8420-0F6A8AF93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9316" y="5231004"/>
              <a:ext cx="427846" cy="686093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7F35A6C-165F-41F5-8626-7235BCDF05A6}"/>
              </a:ext>
            </a:extLst>
          </p:cNvPr>
          <p:cNvGrpSpPr/>
          <p:nvPr/>
        </p:nvGrpSpPr>
        <p:grpSpPr>
          <a:xfrm>
            <a:off x="8294372" y="5428931"/>
            <a:ext cx="3878985" cy="1317535"/>
            <a:chOff x="8173091" y="4133057"/>
            <a:chExt cx="3878985" cy="131753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FCB8A04-3498-40F3-A6BC-AA26D740FCEB}"/>
                </a:ext>
              </a:extLst>
            </p:cNvPr>
            <p:cNvGrpSpPr/>
            <p:nvPr/>
          </p:nvGrpSpPr>
          <p:grpSpPr>
            <a:xfrm>
              <a:off x="8289980" y="4274896"/>
              <a:ext cx="3645205" cy="1033856"/>
              <a:chOff x="7287948" y="4771771"/>
              <a:chExt cx="4744272" cy="1713026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1FFA72C-0179-4AAE-B113-B14ECEB5CA32}"/>
                  </a:ext>
                </a:extLst>
              </p:cNvPr>
              <p:cNvSpPr/>
              <p:nvPr/>
            </p:nvSpPr>
            <p:spPr>
              <a:xfrm>
                <a:off x="9070365" y="4771771"/>
                <a:ext cx="596348" cy="388362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233A1FA-E51B-4E37-BC5B-CEA0757B3E14}"/>
                  </a:ext>
                </a:extLst>
              </p:cNvPr>
              <p:cNvSpPr/>
              <p:nvPr/>
            </p:nvSpPr>
            <p:spPr>
              <a:xfrm>
                <a:off x="8023443" y="5414502"/>
                <a:ext cx="596348" cy="38836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0DCF5A7-3BE1-443E-BB6E-2E93482E9414}"/>
                  </a:ext>
                </a:extLst>
              </p:cNvPr>
              <p:cNvSpPr/>
              <p:nvPr/>
            </p:nvSpPr>
            <p:spPr>
              <a:xfrm>
                <a:off x="10031146" y="5391735"/>
                <a:ext cx="596348" cy="388362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6C612DA8-B969-4A3D-8CDC-31AB950F1AA2}"/>
                  </a:ext>
                </a:extLst>
              </p:cNvPr>
              <p:cNvSpPr/>
              <p:nvPr/>
            </p:nvSpPr>
            <p:spPr>
              <a:xfrm>
                <a:off x="7287948" y="6096435"/>
                <a:ext cx="596348" cy="38836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D64E03B-613A-4424-A9E5-F558A0270C9F}"/>
                  </a:ext>
                </a:extLst>
              </p:cNvPr>
              <p:cNvSpPr/>
              <p:nvPr/>
            </p:nvSpPr>
            <p:spPr>
              <a:xfrm>
                <a:off x="8122834" y="6096435"/>
                <a:ext cx="596348" cy="38836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R112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305F506-A86C-4FFD-BFF8-733BD7FF337D}"/>
                  </a:ext>
                </a:extLst>
              </p:cNvPr>
              <p:cNvSpPr/>
              <p:nvPr/>
            </p:nvSpPr>
            <p:spPr>
              <a:xfrm>
                <a:off x="8957720" y="6096435"/>
                <a:ext cx="596348" cy="38836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R113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0059BAA-F22F-4610-A284-06E32F675297}"/>
                  </a:ext>
                </a:extLst>
              </p:cNvPr>
              <p:cNvSpPr/>
              <p:nvPr/>
            </p:nvSpPr>
            <p:spPr>
              <a:xfrm>
                <a:off x="9766100" y="6083494"/>
                <a:ext cx="596348" cy="388362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R121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66C423C-1128-425E-B9CC-762A43B3C0B6}"/>
                  </a:ext>
                </a:extLst>
              </p:cNvPr>
              <p:cNvSpPr/>
              <p:nvPr/>
            </p:nvSpPr>
            <p:spPr>
              <a:xfrm>
                <a:off x="10600986" y="6083494"/>
                <a:ext cx="596348" cy="388362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R122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6B012E-5C84-463E-B89D-7E8768BFD349}"/>
                  </a:ext>
                </a:extLst>
              </p:cNvPr>
              <p:cNvSpPr/>
              <p:nvPr/>
            </p:nvSpPr>
            <p:spPr>
              <a:xfrm>
                <a:off x="11435872" y="6083494"/>
                <a:ext cx="596348" cy="388362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R123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371B9585-B8C8-46D1-AE94-02C188756D5D}"/>
                  </a:ext>
                </a:extLst>
              </p:cNvPr>
              <p:cNvCxnSpPr>
                <a:stCxn id="45" idx="2"/>
                <a:endCxn id="46" idx="0"/>
              </p:cNvCxnSpPr>
              <p:nvPr/>
            </p:nvCxnSpPr>
            <p:spPr>
              <a:xfrm flipH="1">
                <a:off x="8321617" y="5160133"/>
                <a:ext cx="1046922" cy="25436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BF2209B7-1793-46CA-B7A9-6A66589F922F}"/>
                  </a:ext>
                </a:extLst>
              </p:cNvPr>
              <p:cNvCxnSpPr>
                <a:stCxn id="45" idx="2"/>
                <a:endCxn id="47" idx="0"/>
              </p:cNvCxnSpPr>
              <p:nvPr/>
            </p:nvCxnSpPr>
            <p:spPr>
              <a:xfrm>
                <a:off x="9368539" y="5160133"/>
                <a:ext cx="960781" cy="23160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E50AEEC8-BFD0-489E-9E15-A432A725F97A}"/>
                  </a:ext>
                </a:extLst>
              </p:cNvPr>
              <p:cNvCxnSpPr>
                <a:stCxn id="46" idx="2"/>
                <a:endCxn id="48" idx="0"/>
              </p:cNvCxnSpPr>
              <p:nvPr/>
            </p:nvCxnSpPr>
            <p:spPr>
              <a:xfrm flipH="1">
                <a:off x="7586122" y="5802864"/>
                <a:ext cx="735495" cy="2935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FEC282DC-9C97-4F28-AF7F-D8F056EAD683}"/>
                  </a:ext>
                </a:extLst>
              </p:cNvPr>
              <p:cNvCxnSpPr>
                <a:stCxn id="46" idx="2"/>
                <a:endCxn id="49" idx="0"/>
              </p:cNvCxnSpPr>
              <p:nvPr/>
            </p:nvCxnSpPr>
            <p:spPr>
              <a:xfrm>
                <a:off x="8321617" y="5802864"/>
                <a:ext cx="99391" cy="2935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5A377B07-E58C-4FA3-9F93-2334A1C84848}"/>
                  </a:ext>
                </a:extLst>
              </p:cNvPr>
              <p:cNvCxnSpPr>
                <a:stCxn id="46" idx="2"/>
                <a:endCxn id="50" idx="0"/>
              </p:cNvCxnSpPr>
              <p:nvPr/>
            </p:nvCxnSpPr>
            <p:spPr>
              <a:xfrm>
                <a:off x="8321617" y="5802864"/>
                <a:ext cx="934277" cy="2935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06A9D22F-6F6E-4550-8B1A-B686CCC3D05F}"/>
                  </a:ext>
                </a:extLst>
              </p:cNvPr>
              <p:cNvCxnSpPr>
                <a:stCxn id="47" idx="2"/>
                <a:endCxn id="51" idx="0"/>
              </p:cNvCxnSpPr>
              <p:nvPr/>
            </p:nvCxnSpPr>
            <p:spPr>
              <a:xfrm flipH="1">
                <a:off x="10064274" y="5780097"/>
                <a:ext cx="265046" cy="3033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BD0E7F11-9CFC-4790-A1B1-12970EAB42DA}"/>
                  </a:ext>
                </a:extLst>
              </p:cNvPr>
              <p:cNvCxnSpPr>
                <a:stCxn id="47" idx="2"/>
                <a:endCxn id="52" idx="0"/>
              </p:cNvCxnSpPr>
              <p:nvPr/>
            </p:nvCxnSpPr>
            <p:spPr>
              <a:xfrm>
                <a:off x="10329320" y="5780097"/>
                <a:ext cx="569840" cy="3033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0D3464FF-9660-4FA3-91BC-73243F9B9195}"/>
                  </a:ext>
                </a:extLst>
              </p:cNvPr>
              <p:cNvCxnSpPr>
                <a:stCxn id="47" idx="2"/>
                <a:endCxn id="53" idx="0"/>
              </p:cNvCxnSpPr>
              <p:nvPr/>
            </p:nvCxnSpPr>
            <p:spPr>
              <a:xfrm>
                <a:off x="10329320" y="5780097"/>
                <a:ext cx="1404726" cy="3033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573BB2F-0131-4090-8631-5F911506B63E}"/>
                </a:ext>
              </a:extLst>
            </p:cNvPr>
            <p:cNvSpPr/>
            <p:nvPr/>
          </p:nvSpPr>
          <p:spPr>
            <a:xfrm>
              <a:off x="8173091" y="4133057"/>
              <a:ext cx="3878985" cy="13175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4" name="Table 64">
            <a:extLst>
              <a:ext uri="{FF2B5EF4-FFF2-40B4-BE49-F238E27FC236}">
                <a16:creationId xmlns:a16="http://schemas.microsoft.com/office/drawing/2014/main" id="{1AA5A4D3-5AA9-4CEF-9770-FA3F9EEA8602}"/>
              </a:ext>
            </a:extLst>
          </p:cNvPr>
          <p:cNvGraphicFramePr>
            <a:graphicFrameLocks noGrp="1"/>
          </p:cNvGraphicFramePr>
          <p:nvPr/>
        </p:nvGraphicFramePr>
        <p:xfrm>
          <a:off x="8864663" y="4516592"/>
          <a:ext cx="286937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9370">
                  <a:extLst>
                    <a:ext uri="{9D8B030D-6E8A-4147-A177-3AD203B41FA5}">
                      <a16:colId xmlns:a16="http://schemas.microsoft.com/office/drawing/2014/main" val="4075661216"/>
                    </a:ext>
                  </a:extLst>
                </a:gridCol>
              </a:tblGrid>
              <a:tr h="281641">
                <a:tc>
                  <a:txBody>
                    <a:bodyPr/>
                    <a:lstStyle/>
                    <a:p>
                      <a:r>
                        <a:rPr lang="en-US" sz="1400" dirty="0"/>
                        <a:t>Consistency level 2: Consensus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66417"/>
                  </a:ext>
                </a:extLst>
              </a:tr>
              <a:tr h="281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Consistency level 1: Causality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091056"/>
                  </a:ext>
                </a:extLst>
              </a:tr>
              <a:tr h="281641">
                <a:tc>
                  <a:txBody>
                    <a:bodyPr/>
                    <a:lstStyle/>
                    <a:p>
                      <a:r>
                        <a:rPr lang="en-US" sz="1400" dirty="0"/>
                        <a:t>Consistency level 0: Replication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833092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152FE45-1C0B-4A83-8A54-0E3C3316E0CD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7365894" y="5687963"/>
            <a:ext cx="1610476" cy="38790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279CDE7-4AF0-40B0-AF7D-6BA0A512F147}"/>
              </a:ext>
            </a:extLst>
          </p:cNvPr>
          <p:cNvSpPr txBox="1"/>
          <p:nvPr/>
        </p:nvSpPr>
        <p:spPr>
          <a:xfrm>
            <a:off x="7267584" y="5831375"/>
            <a:ext cx="1491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Per-level subscription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885C568-02A3-4160-A9DA-4E555085FB9A}"/>
              </a:ext>
            </a:extLst>
          </p:cNvPr>
          <p:cNvSpPr/>
          <p:nvPr/>
        </p:nvSpPr>
        <p:spPr>
          <a:xfrm>
            <a:off x="6851096" y="4733410"/>
            <a:ext cx="584933" cy="1042442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7574A9D-E061-4F9E-B866-B632C402359B}"/>
              </a:ext>
            </a:extLst>
          </p:cNvPr>
          <p:cNvSpPr/>
          <p:nvPr/>
        </p:nvSpPr>
        <p:spPr>
          <a:xfrm>
            <a:off x="6680629" y="5800370"/>
            <a:ext cx="584933" cy="1042442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0639F6A-B9C2-4008-AC49-5E05D5A57D67}"/>
              </a:ext>
            </a:extLst>
          </p:cNvPr>
          <p:cNvSpPr/>
          <p:nvPr/>
        </p:nvSpPr>
        <p:spPr>
          <a:xfrm>
            <a:off x="2149931" y="5783950"/>
            <a:ext cx="584933" cy="1042442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36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23C90-04C9-406C-8DEF-05A5BBD9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1C6E1B-0DE9-454E-9B87-649ABD38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Regions and Namespace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CFB3B4-A633-404D-863C-1B9FB77A1229}"/>
              </a:ext>
            </a:extLst>
          </p:cNvPr>
          <p:cNvGrpSpPr/>
          <p:nvPr/>
        </p:nvGrpSpPr>
        <p:grpSpPr>
          <a:xfrm>
            <a:off x="7434470" y="2850863"/>
            <a:ext cx="4258320" cy="1584710"/>
            <a:chOff x="5370907" y="3225828"/>
            <a:chExt cx="6017084" cy="1719568"/>
          </a:xfrm>
          <a:scene3d>
            <a:camera prst="perspectiveRelaxedModerately" fov="7200000"/>
            <a:lightRig rig="threePt" dir="t"/>
          </a:scene3d>
        </p:grpSpPr>
        <p:pic>
          <p:nvPicPr>
            <p:cNvPr id="6" name="Picture 5" descr="A close up of a map&#10;&#10;Description automatically generated">
              <a:extLst>
                <a:ext uri="{FF2B5EF4-FFF2-40B4-BE49-F238E27FC236}">
                  <a16:creationId xmlns:a16="http://schemas.microsoft.com/office/drawing/2014/main" id="{7F6DC75C-E575-4BD8-BEE8-9C7D37619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907" y="3225828"/>
              <a:ext cx="6012346" cy="1719320"/>
            </a:xfrm>
            <a:prstGeom prst="rect">
              <a:avLst/>
            </a:prstGeom>
            <a:sp3d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CFB3A1-5F23-4BE0-8FF0-8A2DAB25B4D1}"/>
                </a:ext>
              </a:extLst>
            </p:cNvPr>
            <p:cNvSpPr/>
            <p:nvPr/>
          </p:nvSpPr>
          <p:spPr>
            <a:xfrm>
              <a:off x="5380383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BC03B1-0C6A-489F-A538-9E6DFCA0B78B}"/>
                </a:ext>
              </a:extLst>
            </p:cNvPr>
            <p:cNvSpPr/>
            <p:nvPr/>
          </p:nvSpPr>
          <p:spPr>
            <a:xfrm>
              <a:off x="5380383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F978E5-90A8-4579-A78F-9951622D1A32}"/>
                </a:ext>
              </a:extLst>
            </p:cNvPr>
            <p:cNvSpPr/>
            <p:nvPr/>
          </p:nvSpPr>
          <p:spPr>
            <a:xfrm>
              <a:off x="7382919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00C4B7-3B8D-48A7-98CF-2C8075F096A7}"/>
                </a:ext>
              </a:extLst>
            </p:cNvPr>
            <p:cNvSpPr/>
            <p:nvPr/>
          </p:nvSpPr>
          <p:spPr>
            <a:xfrm>
              <a:off x="7382919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4846E2-BF0C-48F0-ADFC-111418BB5935}"/>
                </a:ext>
              </a:extLst>
            </p:cNvPr>
            <p:cNvSpPr/>
            <p:nvPr/>
          </p:nvSpPr>
          <p:spPr>
            <a:xfrm>
              <a:off x="9385455" y="4085612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15DB1C-8BF2-4DDB-85BD-F3F6DF5E9280}"/>
                </a:ext>
              </a:extLst>
            </p:cNvPr>
            <p:cNvSpPr/>
            <p:nvPr/>
          </p:nvSpPr>
          <p:spPr>
            <a:xfrm>
              <a:off x="9380717" y="3225828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1A023C-57F8-4EA4-8048-C2242FBDFE0B}"/>
                </a:ext>
              </a:extLst>
            </p:cNvPr>
            <p:cNvSpPr txBox="1"/>
            <p:nvPr/>
          </p:nvSpPr>
          <p:spPr>
            <a:xfrm>
              <a:off x="5966438" y="3429000"/>
              <a:ext cx="835165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64F7D0-EB60-403A-B2B1-1214297A5D20}"/>
                </a:ext>
              </a:extLst>
            </p:cNvPr>
            <p:cNvSpPr txBox="1"/>
            <p:nvPr/>
          </p:nvSpPr>
          <p:spPr>
            <a:xfrm>
              <a:off x="7978450" y="3424763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F61A78-E853-4ED6-882E-23F4CFACFCD4}"/>
                </a:ext>
              </a:extLst>
            </p:cNvPr>
            <p:cNvSpPr txBox="1"/>
            <p:nvPr/>
          </p:nvSpPr>
          <p:spPr>
            <a:xfrm>
              <a:off x="9980986" y="3422941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A2FE9D-D60B-475A-8101-919274328D93}"/>
                </a:ext>
              </a:extLst>
            </p:cNvPr>
            <p:cNvSpPr txBox="1"/>
            <p:nvPr/>
          </p:nvSpPr>
          <p:spPr>
            <a:xfrm>
              <a:off x="5966438" y="4219265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BC360A-1678-41CC-B09E-CE068897C208}"/>
                </a:ext>
              </a:extLst>
            </p:cNvPr>
            <p:cNvSpPr txBox="1"/>
            <p:nvPr/>
          </p:nvSpPr>
          <p:spPr>
            <a:xfrm>
              <a:off x="7978450" y="4215028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1B9E01-1E4D-4D09-B54B-B395C4A11DC1}"/>
                </a:ext>
              </a:extLst>
            </p:cNvPr>
            <p:cNvSpPr txBox="1"/>
            <p:nvPr/>
          </p:nvSpPr>
          <p:spPr>
            <a:xfrm>
              <a:off x="9980986" y="4213206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C702A8E-7295-43D1-A486-31E29BE90303}"/>
              </a:ext>
            </a:extLst>
          </p:cNvPr>
          <p:cNvSpPr txBox="1"/>
          <p:nvPr/>
        </p:nvSpPr>
        <p:spPr>
          <a:xfrm>
            <a:off x="7037779" y="4363607"/>
            <a:ext cx="170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Map: base layer</a:t>
            </a:r>
          </a:p>
        </p:txBody>
      </p:sp>
      <p:sp>
        <p:nvSpPr>
          <p:cNvPr id="55" name="Content Placeholder 1">
            <a:extLst>
              <a:ext uri="{FF2B5EF4-FFF2-40B4-BE49-F238E27FC236}">
                <a16:creationId xmlns:a16="http://schemas.microsoft.com/office/drawing/2014/main" id="{51FCACBA-52E6-42F3-9B31-EC24E81A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6875513" cy="6055272"/>
          </a:xfrm>
        </p:spPr>
        <p:txBody>
          <a:bodyPr>
            <a:normAutofit/>
          </a:bodyPr>
          <a:lstStyle/>
          <a:p>
            <a:r>
              <a:rPr lang="en-US" sz="2400" dirty="0"/>
              <a:t>Emergency response: map divided into regions with emergency response tasks</a:t>
            </a:r>
          </a:p>
          <a:p>
            <a:pPr lvl="1"/>
            <a:r>
              <a:rPr lang="en-US" dirty="0"/>
              <a:t>Similar approach in online gaming, Augmented Reality, etc.</a:t>
            </a:r>
          </a:p>
        </p:txBody>
      </p:sp>
    </p:spTree>
    <p:extLst>
      <p:ext uri="{BB962C8B-B14F-4D97-AF65-F5344CB8AC3E}">
        <p14:creationId xmlns:p14="http://schemas.microsoft.com/office/powerpoint/2010/main" val="404119293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23C90-04C9-406C-8DEF-05A5BBD9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1C6E1B-0DE9-454E-9B87-649ABD38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Regions and Namespace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CFB3B4-A633-404D-863C-1B9FB77A1229}"/>
              </a:ext>
            </a:extLst>
          </p:cNvPr>
          <p:cNvGrpSpPr/>
          <p:nvPr/>
        </p:nvGrpSpPr>
        <p:grpSpPr>
          <a:xfrm>
            <a:off x="7434470" y="2850863"/>
            <a:ext cx="4258320" cy="1584710"/>
            <a:chOff x="5370907" y="3225828"/>
            <a:chExt cx="6017084" cy="1719568"/>
          </a:xfrm>
          <a:scene3d>
            <a:camera prst="perspectiveRelaxedModerately" fov="7200000"/>
            <a:lightRig rig="threePt" dir="t"/>
          </a:scene3d>
        </p:grpSpPr>
        <p:pic>
          <p:nvPicPr>
            <p:cNvPr id="6" name="Picture 5" descr="A close up of a map&#10;&#10;Description automatically generated">
              <a:extLst>
                <a:ext uri="{FF2B5EF4-FFF2-40B4-BE49-F238E27FC236}">
                  <a16:creationId xmlns:a16="http://schemas.microsoft.com/office/drawing/2014/main" id="{7F6DC75C-E575-4BD8-BEE8-9C7D37619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907" y="3225828"/>
              <a:ext cx="6012346" cy="1719320"/>
            </a:xfrm>
            <a:prstGeom prst="rect">
              <a:avLst/>
            </a:prstGeom>
            <a:sp3d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CFB3A1-5F23-4BE0-8FF0-8A2DAB25B4D1}"/>
                </a:ext>
              </a:extLst>
            </p:cNvPr>
            <p:cNvSpPr/>
            <p:nvPr/>
          </p:nvSpPr>
          <p:spPr>
            <a:xfrm>
              <a:off x="5380383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BC03B1-0C6A-489F-A538-9E6DFCA0B78B}"/>
                </a:ext>
              </a:extLst>
            </p:cNvPr>
            <p:cNvSpPr/>
            <p:nvPr/>
          </p:nvSpPr>
          <p:spPr>
            <a:xfrm>
              <a:off x="5380383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F978E5-90A8-4579-A78F-9951622D1A32}"/>
                </a:ext>
              </a:extLst>
            </p:cNvPr>
            <p:cNvSpPr/>
            <p:nvPr/>
          </p:nvSpPr>
          <p:spPr>
            <a:xfrm>
              <a:off x="7382919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00C4B7-3B8D-48A7-98CF-2C8075F096A7}"/>
                </a:ext>
              </a:extLst>
            </p:cNvPr>
            <p:cNvSpPr/>
            <p:nvPr/>
          </p:nvSpPr>
          <p:spPr>
            <a:xfrm>
              <a:off x="7382919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4846E2-BF0C-48F0-ADFC-111418BB5935}"/>
                </a:ext>
              </a:extLst>
            </p:cNvPr>
            <p:cNvSpPr/>
            <p:nvPr/>
          </p:nvSpPr>
          <p:spPr>
            <a:xfrm>
              <a:off x="9385455" y="4085612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15DB1C-8BF2-4DDB-85BD-F3F6DF5E9280}"/>
                </a:ext>
              </a:extLst>
            </p:cNvPr>
            <p:cNvSpPr/>
            <p:nvPr/>
          </p:nvSpPr>
          <p:spPr>
            <a:xfrm>
              <a:off x="9380717" y="3225828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1A023C-57F8-4EA4-8048-C2242FBDFE0B}"/>
                </a:ext>
              </a:extLst>
            </p:cNvPr>
            <p:cNvSpPr txBox="1"/>
            <p:nvPr/>
          </p:nvSpPr>
          <p:spPr>
            <a:xfrm>
              <a:off x="5966438" y="3429000"/>
              <a:ext cx="835165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64F7D0-EB60-403A-B2B1-1214297A5D20}"/>
                </a:ext>
              </a:extLst>
            </p:cNvPr>
            <p:cNvSpPr txBox="1"/>
            <p:nvPr/>
          </p:nvSpPr>
          <p:spPr>
            <a:xfrm>
              <a:off x="7978450" y="3424763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F61A78-E853-4ED6-882E-23F4CFACFCD4}"/>
                </a:ext>
              </a:extLst>
            </p:cNvPr>
            <p:cNvSpPr txBox="1"/>
            <p:nvPr/>
          </p:nvSpPr>
          <p:spPr>
            <a:xfrm>
              <a:off x="9980986" y="3422941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A2FE9D-D60B-475A-8101-919274328D93}"/>
                </a:ext>
              </a:extLst>
            </p:cNvPr>
            <p:cNvSpPr txBox="1"/>
            <p:nvPr/>
          </p:nvSpPr>
          <p:spPr>
            <a:xfrm>
              <a:off x="5966438" y="4219265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BC360A-1678-41CC-B09E-CE068897C208}"/>
                </a:ext>
              </a:extLst>
            </p:cNvPr>
            <p:cNvSpPr txBox="1"/>
            <p:nvPr/>
          </p:nvSpPr>
          <p:spPr>
            <a:xfrm>
              <a:off x="7978450" y="4215028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1B9E01-1E4D-4D09-B54B-B395C4A11DC1}"/>
                </a:ext>
              </a:extLst>
            </p:cNvPr>
            <p:cNvSpPr txBox="1"/>
            <p:nvPr/>
          </p:nvSpPr>
          <p:spPr>
            <a:xfrm>
              <a:off x="9980986" y="4213206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D415AD-402E-42ED-8903-A099890891A9}"/>
              </a:ext>
            </a:extLst>
          </p:cNvPr>
          <p:cNvGrpSpPr/>
          <p:nvPr/>
        </p:nvGrpSpPr>
        <p:grpSpPr>
          <a:xfrm>
            <a:off x="7442561" y="1432871"/>
            <a:ext cx="4254967" cy="1615249"/>
            <a:chOff x="5380383" y="1741577"/>
            <a:chExt cx="6012346" cy="1752706"/>
          </a:xfrm>
          <a:scene3d>
            <a:camera prst="perspectiveRelaxedModerately" fov="7200000"/>
            <a:lightRig rig="threePt" dir="t"/>
          </a:scene3d>
        </p:grpSpPr>
        <p:pic>
          <p:nvPicPr>
            <p:cNvPr id="20" name="Picture 19" descr="A close up of a map&#10;&#10;Description automatically generated">
              <a:extLst>
                <a:ext uri="{FF2B5EF4-FFF2-40B4-BE49-F238E27FC236}">
                  <a16:creationId xmlns:a16="http://schemas.microsoft.com/office/drawing/2014/main" id="{44C2E2C8-2447-4223-AA94-59162B8BE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83" y="1774963"/>
              <a:ext cx="6012346" cy="171932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D35F051-D3A0-4FA5-909A-D88C52387A24}"/>
                </a:ext>
              </a:extLst>
            </p:cNvPr>
            <p:cNvSpPr/>
            <p:nvPr/>
          </p:nvSpPr>
          <p:spPr>
            <a:xfrm>
              <a:off x="5399685" y="1741577"/>
              <a:ext cx="5983567" cy="85953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FC6F2F1-3E6B-46C6-A593-AAF2B65F9EE3}"/>
                </a:ext>
              </a:extLst>
            </p:cNvPr>
            <p:cNvSpPr/>
            <p:nvPr/>
          </p:nvSpPr>
          <p:spPr>
            <a:xfrm>
              <a:off x="5399685" y="2601361"/>
              <a:ext cx="5983567" cy="85953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EC76AE-E282-4FC5-938B-92C4019DA629}"/>
                </a:ext>
              </a:extLst>
            </p:cNvPr>
            <p:cNvSpPr txBox="1"/>
            <p:nvPr/>
          </p:nvSpPr>
          <p:spPr>
            <a:xfrm>
              <a:off x="7889201" y="1904378"/>
              <a:ext cx="1489559" cy="500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CBCAC2-C88B-4C45-8535-99EE5AC5544F}"/>
                </a:ext>
              </a:extLst>
            </p:cNvPr>
            <p:cNvSpPr txBox="1"/>
            <p:nvPr/>
          </p:nvSpPr>
          <p:spPr>
            <a:xfrm>
              <a:off x="7889201" y="2694643"/>
              <a:ext cx="1550173" cy="500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D3F5FC-8254-4DC6-AECC-59E87AEF6380}"/>
              </a:ext>
            </a:extLst>
          </p:cNvPr>
          <p:cNvGrpSpPr/>
          <p:nvPr/>
        </p:nvGrpSpPr>
        <p:grpSpPr>
          <a:xfrm>
            <a:off x="7445020" y="54900"/>
            <a:ext cx="4260916" cy="1584481"/>
            <a:chOff x="5380383" y="323850"/>
            <a:chExt cx="6020753" cy="1719320"/>
          </a:xfrm>
          <a:scene3d>
            <a:camera prst="perspectiveRelaxedModerately" fov="7200000"/>
            <a:lightRig rig="threePt" dir="t"/>
          </a:scene3d>
        </p:grpSpPr>
        <p:pic>
          <p:nvPicPr>
            <p:cNvPr id="26" name="Picture 25" descr="A close up of a map&#10;&#10;Description automatically generated">
              <a:extLst>
                <a:ext uri="{FF2B5EF4-FFF2-40B4-BE49-F238E27FC236}">
                  <a16:creationId xmlns:a16="http://schemas.microsoft.com/office/drawing/2014/main" id="{9120AB38-7AC1-461D-BDBB-41F855AC7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83" y="323850"/>
              <a:ext cx="6012346" cy="1719320"/>
            </a:xfrm>
            <a:prstGeom prst="rect">
              <a:avLst/>
            </a:prstGeom>
            <a:sp3d/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CB5FA8B-0016-4E53-A881-C85E2DC77090}"/>
                </a:ext>
              </a:extLst>
            </p:cNvPr>
            <p:cNvSpPr/>
            <p:nvPr/>
          </p:nvSpPr>
          <p:spPr>
            <a:xfrm>
              <a:off x="5417569" y="356962"/>
              <a:ext cx="5983567" cy="1615113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D2C51D-5112-4F00-A8AE-71535E42A0E7}"/>
                </a:ext>
              </a:extLst>
            </p:cNvPr>
            <p:cNvSpPr txBox="1"/>
            <p:nvPr/>
          </p:nvSpPr>
          <p:spPr>
            <a:xfrm>
              <a:off x="7986849" y="883530"/>
              <a:ext cx="958398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3B389B8-A99D-4F5B-BEF1-59B06B875474}"/>
              </a:ext>
            </a:extLst>
          </p:cNvPr>
          <p:cNvSpPr txBox="1"/>
          <p:nvPr/>
        </p:nvSpPr>
        <p:spPr>
          <a:xfrm>
            <a:off x="7037779" y="4363607"/>
            <a:ext cx="170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Map: base layer</a:t>
            </a:r>
          </a:p>
        </p:txBody>
      </p:sp>
      <p:sp>
        <p:nvSpPr>
          <p:cNvPr id="53" name="Content Placeholder 1">
            <a:extLst>
              <a:ext uri="{FF2B5EF4-FFF2-40B4-BE49-F238E27FC236}">
                <a16:creationId xmlns:a16="http://schemas.microsoft.com/office/drawing/2014/main" id="{A7352F2A-9D04-49DA-A533-DA2E8E735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6875513" cy="605527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Emergency response: map divided into regions with emergency response tasks</a:t>
            </a:r>
          </a:p>
          <a:p>
            <a:r>
              <a:rPr lang="en-US" sz="2400" dirty="0"/>
              <a:t>Hierarchical region-</a:t>
            </a:r>
            <a:r>
              <a:rPr lang="en-US" sz="2400" dirty="0" err="1"/>
              <a:t>ing</a:t>
            </a:r>
            <a:endParaRPr lang="en-US" sz="2400" dirty="0"/>
          </a:p>
          <a:p>
            <a:pPr lvl="1"/>
            <a:r>
              <a:rPr lang="en-US" sz="2000" dirty="0"/>
              <a:t>Multiple levels of geographical view; zoom </a:t>
            </a:r>
            <a:r>
              <a:rPr lang="en-US" sz="2000" dirty="0" err="1"/>
              <a:t>in&amp;out</a:t>
            </a:r>
            <a:endParaRPr lang="en-US" sz="20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9BCAF8-88B5-45A1-AB65-EE68248B7241}"/>
              </a:ext>
            </a:extLst>
          </p:cNvPr>
          <p:cNvCxnSpPr>
            <a:cxnSpLocks/>
          </p:cNvCxnSpPr>
          <p:nvPr/>
        </p:nvCxnSpPr>
        <p:spPr>
          <a:xfrm>
            <a:off x="7091616" y="1587114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EB15ECD-390E-44DC-84F0-4845286F908B}"/>
              </a:ext>
            </a:extLst>
          </p:cNvPr>
          <p:cNvCxnSpPr>
            <a:cxnSpLocks/>
          </p:cNvCxnSpPr>
          <p:nvPr/>
        </p:nvCxnSpPr>
        <p:spPr>
          <a:xfrm>
            <a:off x="12015649" y="1604630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1DBE8E3-E08D-4962-A1CA-F7E568A0DF93}"/>
              </a:ext>
            </a:extLst>
          </p:cNvPr>
          <p:cNvCxnSpPr>
            <a:cxnSpLocks/>
          </p:cNvCxnSpPr>
          <p:nvPr/>
        </p:nvCxnSpPr>
        <p:spPr>
          <a:xfrm>
            <a:off x="7091616" y="2995112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C26E1E7-9116-4BC1-BFEA-32729B279DE5}"/>
              </a:ext>
            </a:extLst>
          </p:cNvPr>
          <p:cNvCxnSpPr>
            <a:cxnSpLocks/>
          </p:cNvCxnSpPr>
          <p:nvPr/>
        </p:nvCxnSpPr>
        <p:spPr>
          <a:xfrm>
            <a:off x="12015649" y="2999304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36139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23C90-04C9-406C-8DEF-05A5BBD9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1C6E1B-0DE9-454E-9B87-649ABD38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Regions and Namespace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CFB3B4-A633-404D-863C-1B9FB77A1229}"/>
              </a:ext>
            </a:extLst>
          </p:cNvPr>
          <p:cNvGrpSpPr/>
          <p:nvPr/>
        </p:nvGrpSpPr>
        <p:grpSpPr>
          <a:xfrm>
            <a:off x="7434470" y="2850863"/>
            <a:ext cx="4258320" cy="1584710"/>
            <a:chOff x="5370907" y="3225828"/>
            <a:chExt cx="6017084" cy="1719568"/>
          </a:xfrm>
          <a:scene3d>
            <a:camera prst="perspectiveRelaxedModerately" fov="7200000"/>
            <a:lightRig rig="threePt" dir="t"/>
          </a:scene3d>
        </p:grpSpPr>
        <p:pic>
          <p:nvPicPr>
            <p:cNvPr id="6" name="Picture 5" descr="A close up of a map&#10;&#10;Description automatically generated">
              <a:extLst>
                <a:ext uri="{FF2B5EF4-FFF2-40B4-BE49-F238E27FC236}">
                  <a16:creationId xmlns:a16="http://schemas.microsoft.com/office/drawing/2014/main" id="{7F6DC75C-E575-4BD8-BEE8-9C7D37619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907" y="3225828"/>
              <a:ext cx="6012346" cy="1719320"/>
            </a:xfrm>
            <a:prstGeom prst="rect">
              <a:avLst/>
            </a:prstGeom>
            <a:sp3d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CFB3A1-5F23-4BE0-8FF0-8A2DAB25B4D1}"/>
                </a:ext>
              </a:extLst>
            </p:cNvPr>
            <p:cNvSpPr/>
            <p:nvPr/>
          </p:nvSpPr>
          <p:spPr>
            <a:xfrm>
              <a:off x="5380383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BC03B1-0C6A-489F-A538-9E6DFCA0B78B}"/>
                </a:ext>
              </a:extLst>
            </p:cNvPr>
            <p:cNvSpPr/>
            <p:nvPr/>
          </p:nvSpPr>
          <p:spPr>
            <a:xfrm>
              <a:off x="5380383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F978E5-90A8-4579-A78F-9951622D1A32}"/>
                </a:ext>
              </a:extLst>
            </p:cNvPr>
            <p:cNvSpPr/>
            <p:nvPr/>
          </p:nvSpPr>
          <p:spPr>
            <a:xfrm>
              <a:off x="7382919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00C4B7-3B8D-48A7-98CF-2C8075F096A7}"/>
                </a:ext>
              </a:extLst>
            </p:cNvPr>
            <p:cNvSpPr/>
            <p:nvPr/>
          </p:nvSpPr>
          <p:spPr>
            <a:xfrm>
              <a:off x="7382919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4846E2-BF0C-48F0-ADFC-111418BB5935}"/>
                </a:ext>
              </a:extLst>
            </p:cNvPr>
            <p:cNvSpPr/>
            <p:nvPr/>
          </p:nvSpPr>
          <p:spPr>
            <a:xfrm>
              <a:off x="9385455" y="4085612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15DB1C-8BF2-4DDB-85BD-F3F6DF5E9280}"/>
                </a:ext>
              </a:extLst>
            </p:cNvPr>
            <p:cNvSpPr/>
            <p:nvPr/>
          </p:nvSpPr>
          <p:spPr>
            <a:xfrm>
              <a:off x="9380717" y="3225828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1A023C-57F8-4EA4-8048-C2242FBDFE0B}"/>
                </a:ext>
              </a:extLst>
            </p:cNvPr>
            <p:cNvSpPr txBox="1"/>
            <p:nvPr/>
          </p:nvSpPr>
          <p:spPr>
            <a:xfrm>
              <a:off x="5966438" y="3429000"/>
              <a:ext cx="835165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64F7D0-EB60-403A-B2B1-1214297A5D20}"/>
                </a:ext>
              </a:extLst>
            </p:cNvPr>
            <p:cNvSpPr txBox="1"/>
            <p:nvPr/>
          </p:nvSpPr>
          <p:spPr>
            <a:xfrm>
              <a:off x="7978450" y="3424763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F61A78-E853-4ED6-882E-23F4CFACFCD4}"/>
                </a:ext>
              </a:extLst>
            </p:cNvPr>
            <p:cNvSpPr txBox="1"/>
            <p:nvPr/>
          </p:nvSpPr>
          <p:spPr>
            <a:xfrm>
              <a:off x="9980986" y="3422941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A2FE9D-D60B-475A-8101-919274328D93}"/>
                </a:ext>
              </a:extLst>
            </p:cNvPr>
            <p:cNvSpPr txBox="1"/>
            <p:nvPr/>
          </p:nvSpPr>
          <p:spPr>
            <a:xfrm>
              <a:off x="5966438" y="4219265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BC360A-1678-41CC-B09E-CE068897C208}"/>
                </a:ext>
              </a:extLst>
            </p:cNvPr>
            <p:cNvSpPr txBox="1"/>
            <p:nvPr/>
          </p:nvSpPr>
          <p:spPr>
            <a:xfrm>
              <a:off x="7978450" y="4215028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1B9E01-1E4D-4D09-B54B-B395C4A11DC1}"/>
                </a:ext>
              </a:extLst>
            </p:cNvPr>
            <p:cNvSpPr txBox="1"/>
            <p:nvPr/>
          </p:nvSpPr>
          <p:spPr>
            <a:xfrm>
              <a:off x="9980986" y="4213206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D415AD-402E-42ED-8903-A099890891A9}"/>
              </a:ext>
            </a:extLst>
          </p:cNvPr>
          <p:cNvGrpSpPr/>
          <p:nvPr/>
        </p:nvGrpSpPr>
        <p:grpSpPr>
          <a:xfrm>
            <a:off x="7442561" y="1432871"/>
            <a:ext cx="4254967" cy="1615249"/>
            <a:chOff x="5380383" y="1741577"/>
            <a:chExt cx="6012346" cy="1752706"/>
          </a:xfrm>
          <a:scene3d>
            <a:camera prst="perspectiveRelaxedModerately" fov="7200000"/>
            <a:lightRig rig="threePt" dir="t"/>
          </a:scene3d>
        </p:grpSpPr>
        <p:pic>
          <p:nvPicPr>
            <p:cNvPr id="20" name="Picture 19" descr="A close up of a map&#10;&#10;Description automatically generated">
              <a:extLst>
                <a:ext uri="{FF2B5EF4-FFF2-40B4-BE49-F238E27FC236}">
                  <a16:creationId xmlns:a16="http://schemas.microsoft.com/office/drawing/2014/main" id="{44C2E2C8-2447-4223-AA94-59162B8BE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83" y="1774963"/>
              <a:ext cx="6012346" cy="171932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D35F051-D3A0-4FA5-909A-D88C52387A24}"/>
                </a:ext>
              </a:extLst>
            </p:cNvPr>
            <p:cNvSpPr/>
            <p:nvPr/>
          </p:nvSpPr>
          <p:spPr>
            <a:xfrm>
              <a:off x="5399685" y="1741577"/>
              <a:ext cx="5983567" cy="85953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FC6F2F1-3E6B-46C6-A593-AAF2B65F9EE3}"/>
                </a:ext>
              </a:extLst>
            </p:cNvPr>
            <p:cNvSpPr/>
            <p:nvPr/>
          </p:nvSpPr>
          <p:spPr>
            <a:xfrm>
              <a:off x="5399685" y="2601361"/>
              <a:ext cx="5983567" cy="85953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EC76AE-E282-4FC5-938B-92C4019DA629}"/>
                </a:ext>
              </a:extLst>
            </p:cNvPr>
            <p:cNvSpPr txBox="1"/>
            <p:nvPr/>
          </p:nvSpPr>
          <p:spPr>
            <a:xfrm>
              <a:off x="7889201" y="1904378"/>
              <a:ext cx="1489559" cy="500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CBCAC2-C88B-4C45-8535-99EE5AC5544F}"/>
                </a:ext>
              </a:extLst>
            </p:cNvPr>
            <p:cNvSpPr txBox="1"/>
            <p:nvPr/>
          </p:nvSpPr>
          <p:spPr>
            <a:xfrm>
              <a:off x="7889201" y="2694643"/>
              <a:ext cx="1550173" cy="500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D3F5FC-8254-4DC6-AECC-59E87AEF6380}"/>
              </a:ext>
            </a:extLst>
          </p:cNvPr>
          <p:cNvGrpSpPr/>
          <p:nvPr/>
        </p:nvGrpSpPr>
        <p:grpSpPr>
          <a:xfrm>
            <a:off x="7445020" y="54900"/>
            <a:ext cx="4260916" cy="1584481"/>
            <a:chOff x="5380383" y="323850"/>
            <a:chExt cx="6020753" cy="1719320"/>
          </a:xfrm>
          <a:scene3d>
            <a:camera prst="perspectiveRelaxedModerately" fov="7200000"/>
            <a:lightRig rig="threePt" dir="t"/>
          </a:scene3d>
        </p:grpSpPr>
        <p:pic>
          <p:nvPicPr>
            <p:cNvPr id="26" name="Picture 25" descr="A close up of a map&#10;&#10;Description automatically generated">
              <a:extLst>
                <a:ext uri="{FF2B5EF4-FFF2-40B4-BE49-F238E27FC236}">
                  <a16:creationId xmlns:a16="http://schemas.microsoft.com/office/drawing/2014/main" id="{9120AB38-7AC1-461D-BDBB-41F855AC7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83" y="323850"/>
              <a:ext cx="6012346" cy="1719320"/>
            </a:xfrm>
            <a:prstGeom prst="rect">
              <a:avLst/>
            </a:prstGeom>
            <a:sp3d/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CB5FA8B-0016-4E53-A881-C85E2DC77090}"/>
                </a:ext>
              </a:extLst>
            </p:cNvPr>
            <p:cNvSpPr/>
            <p:nvPr/>
          </p:nvSpPr>
          <p:spPr>
            <a:xfrm>
              <a:off x="5417569" y="356962"/>
              <a:ext cx="5983567" cy="1615113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D2C51D-5112-4F00-A8AE-71535E42A0E7}"/>
                </a:ext>
              </a:extLst>
            </p:cNvPr>
            <p:cNvSpPr txBox="1"/>
            <p:nvPr/>
          </p:nvSpPr>
          <p:spPr>
            <a:xfrm>
              <a:off x="7986849" y="883530"/>
              <a:ext cx="958398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D7855E4-E17E-46AB-8D8E-2A50BE4810B4}"/>
              </a:ext>
            </a:extLst>
          </p:cNvPr>
          <p:cNvGrpSpPr/>
          <p:nvPr/>
        </p:nvGrpSpPr>
        <p:grpSpPr>
          <a:xfrm>
            <a:off x="7287948" y="4771771"/>
            <a:ext cx="4744272" cy="1713026"/>
            <a:chOff x="7287948" y="4771771"/>
            <a:chExt cx="4744272" cy="171302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784C5FE-8B13-4276-A200-4A1A230B7824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0D63B95-BA0B-4565-A795-F497CDD93A55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7C96842-3961-4BE2-B94B-0383F6424302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414816-16FB-4E88-BA6C-898E4E2BB24A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C8F2D4-65E0-4F67-A9F2-A25CAD38FCB6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6AC09CE-1E04-447C-9BA0-ED3E78EBBB06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9CDC68B-9CF6-46DD-A4E9-6BF66AB5B6CC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51FB40D-3AFA-4D28-8812-4306E83E0847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FEED243-A5CF-4694-BE1C-E54462CCE410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02FB1AD-7E60-4498-8B87-F6B10569DAE1}"/>
                </a:ext>
              </a:extLst>
            </p:cNvPr>
            <p:cNvCxnSpPr>
              <a:stCxn id="31" idx="2"/>
              <a:endCxn id="32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8EE2A9C-BE41-4954-BEBF-2C02CA8EF16C}"/>
                </a:ext>
              </a:extLst>
            </p:cNvPr>
            <p:cNvCxnSpPr>
              <a:stCxn id="31" idx="2"/>
              <a:endCxn id="33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44245E8-4686-4CAC-BC0A-273DA8588DCF}"/>
                </a:ext>
              </a:extLst>
            </p:cNvPr>
            <p:cNvCxnSpPr>
              <a:stCxn id="32" idx="2"/>
              <a:endCxn id="34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A24F477-9A90-4437-8D54-36A5BC3F3430}"/>
                </a:ext>
              </a:extLst>
            </p:cNvPr>
            <p:cNvCxnSpPr>
              <a:stCxn id="32" idx="2"/>
              <a:endCxn id="35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A40040F-64F2-4F37-958C-FD54F5D3B5FC}"/>
                </a:ext>
              </a:extLst>
            </p:cNvPr>
            <p:cNvCxnSpPr>
              <a:stCxn id="32" idx="2"/>
              <a:endCxn id="36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64D92EF-C78F-48CD-A12D-6852C1C46AD9}"/>
                </a:ext>
              </a:extLst>
            </p:cNvPr>
            <p:cNvCxnSpPr>
              <a:stCxn id="33" idx="2"/>
              <a:endCxn id="37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144C056-96D1-455F-A3C9-1F7D24AC511B}"/>
                </a:ext>
              </a:extLst>
            </p:cNvPr>
            <p:cNvCxnSpPr>
              <a:stCxn id="33" idx="2"/>
              <a:endCxn id="38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865CC7B-D4F5-4409-994F-1F3AD68E1099}"/>
                </a:ext>
              </a:extLst>
            </p:cNvPr>
            <p:cNvCxnSpPr>
              <a:stCxn id="33" idx="2"/>
              <a:endCxn id="39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8FF7269-825A-4B80-8838-F12596ED8DC8}"/>
              </a:ext>
            </a:extLst>
          </p:cNvPr>
          <p:cNvSpPr txBox="1"/>
          <p:nvPr/>
        </p:nvSpPr>
        <p:spPr>
          <a:xfrm>
            <a:off x="7037779" y="639412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00F697-374D-47BD-B773-A8C265C5409F}"/>
              </a:ext>
            </a:extLst>
          </p:cNvPr>
          <p:cNvSpPr txBox="1"/>
          <p:nvPr/>
        </p:nvSpPr>
        <p:spPr>
          <a:xfrm>
            <a:off x="7037779" y="4363607"/>
            <a:ext cx="1760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Map: base layer</a:t>
            </a:r>
          </a:p>
        </p:txBody>
      </p:sp>
      <p:sp>
        <p:nvSpPr>
          <p:cNvPr id="53" name="Content Placeholder 1">
            <a:extLst>
              <a:ext uri="{FF2B5EF4-FFF2-40B4-BE49-F238E27FC236}">
                <a16:creationId xmlns:a16="http://schemas.microsoft.com/office/drawing/2014/main" id="{AE772555-1570-4F64-AA14-BC0E61C9C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6875513" cy="605527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Emergency response: map divided into regions with emergency response tasks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Hierarchical region-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ing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400" dirty="0"/>
              <a:t>Namespace: hierarchical graph</a:t>
            </a:r>
          </a:p>
          <a:p>
            <a:pPr lvl="1"/>
            <a:r>
              <a:rPr lang="en-US" sz="2000" dirty="0"/>
              <a:t>First responders indicate fine-grained interest (subscription)</a:t>
            </a:r>
          </a:p>
          <a:p>
            <a:pPr lvl="2"/>
            <a:r>
              <a:rPr lang="en-US" sz="1800" dirty="0"/>
              <a:t>‘R11’ includes ‘R111’, ‘R112’ and ‘R113’ too</a:t>
            </a:r>
          </a:p>
          <a:p>
            <a:pPr lvl="2"/>
            <a:r>
              <a:rPr lang="en-US" sz="2000" dirty="0"/>
              <a:t>Subscription to </a:t>
            </a:r>
            <a:r>
              <a:rPr lang="en-US" sz="1800" dirty="0"/>
              <a:t>‘R11’ means implicit subscription to all its descendants too, </a:t>
            </a:r>
            <a:r>
              <a:rPr lang="en-US" dirty="0"/>
              <a:t>i</a:t>
            </a:r>
            <a:r>
              <a:rPr lang="en-US" sz="1800" dirty="0"/>
              <a:t>.e., ‘R111’, etc.</a:t>
            </a:r>
          </a:p>
          <a:p>
            <a:pPr lvl="2"/>
            <a:endParaRPr lang="en-US" sz="1800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BA06802-1BFA-4BD3-803E-133478F99E02}"/>
              </a:ext>
            </a:extLst>
          </p:cNvPr>
          <p:cNvCxnSpPr>
            <a:cxnSpLocks/>
          </p:cNvCxnSpPr>
          <p:nvPr/>
        </p:nvCxnSpPr>
        <p:spPr>
          <a:xfrm>
            <a:off x="7091616" y="1587114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2358F43-8EFE-4E4B-B1AA-1167216682FB}"/>
              </a:ext>
            </a:extLst>
          </p:cNvPr>
          <p:cNvCxnSpPr>
            <a:cxnSpLocks/>
          </p:cNvCxnSpPr>
          <p:nvPr/>
        </p:nvCxnSpPr>
        <p:spPr>
          <a:xfrm>
            <a:off x="12015649" y="1604630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A1C78EA-07FC-44DF-84AC-6F34A6F2B7B5}"/>
              </a:ext>
            </a:extLst>
          </p:cNvPr>
          <p:cNvCxnSpPr>
            <a:cxnSpLocks/>
          </p:cNvCxnSpPr>
          <p:nvPr/>
        </p:nvCxnSpPr>
        <p:spPr>
          <a:xfrm>
            <a:off x="7091616" y="2995112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324712A-01F6-44E3-A323-C6C215685A6B}"/>
              </a:ext>
            </a:extLst>
          </p:cNvPr>
          <p:cNvCxnSpPr>
            <a:cxnSpLocks/>
          </p:cNvCxnSpPr>
          <p:nvPr/>
        </p:nvCxnSpPr>
        <p:spPr>
          <a:xfrm>
            <a:off x="12015649" y="2999304"/>
            <a:ext cx="0" cy="14434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46718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E9CB57-2E72-4B97-BD6A-D64F62A04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6875513" cy="605527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Emergency response: map divided into regions with emergency response tasks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Hierarchical region-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ing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Namespace: hierarchical graph</a:t>
            </a:r>
          </a:p>
          <a:p>
            <a:r>
              <a:rPr lang="en-US" sz="2400" dirty="0"/>
              <a:t>Users create region-bound updates: Map geo-tagging</a:t>
            </a:r>
          </a:p>
          <a:p>
            <a:pPr lvl="1"/>
            <a:r>
              <a:rPr lang="en-US" sz="2000" dirty="0"/>
              <a:t>Bootstrap: every first responder has the background map (base layer) and namespace (offline)</a:t>
            </a:r>
          </a:p>
          <a:p>
            <a:pPr lvl="1"/>
            <a:r>
              <a:rPr lang="en-US" sz="2000" dirty="0"/>
              <a:t>Goal: updates (data layer) to be created and disseminated dynamically to relevant recipient, according to their namespace subscription (online)</a:t>
            </a:r>
          </a:p>
          <a:p>
            <a:pPr lvl="1"/>
            <a:r>
              <a:rPr lang="en-US" dirty="0"/>
              <a:t>Can be an easy task in normal situation, but challenging in disaster situation: no central coordination, no network infrastructure, no time synchronization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23C90-04C9-406C-8DEF-05A5BBD9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1C6E1B-0DE9-454E-9B87-649ABD38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Regions and Namespace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CFB3B4-A633-404D-863C-1B9FB77A1229}"/>
              </a:ext>
            </a:extLst>
          </p:cNvPr>
          <p:cNvGrpSpPr/>
          <p:nvPr/>
        </p:nvGrpSpPr>
        <p:grpSpPr>
          <a:xfrm>
            <a:off x="7434470" y="2850863"/>
            <a:ext cx="4258320" cy="1584710"/>
            <a:chOff x="5370907" y="3225828"/>
            <a:chExt cx="6017084" cy="1719568"/>
          </a:xfrm>
          <a:scene3d>
            <a:camera prst="perspectiveRelaxedModerately" fov="7200000"/>
            <a:lightRig rig="threePt" dir="t"/>
          </a:scene3d>
        </p:grpSpPr>
        <p:pic>
          <p:nvPicPr>
            <p:cNvPr id="6" name="Picture 5" descr="A close up of a map&#10;&#10;Description automatically generated">
              <a:extLst>
                <a:ext uri="{FF2B5EF4-FFF2-40B4-BE49-F238E27FC236}">
                  <a16:creationId xmlns:a16="http://schemas.microsoft.com/office/drawing/2014/main" id="{7F6DC75C-E575-4BD8-BEE8-9C7D37619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907" y="3225828"/>
              <a:ext cx="6012346" cy="1719320"/>
            </a:xfrm>
            <a:prstGeom prst="rect">
              <a:avLst/>
            </a:prstGeom>
            <a:sp3d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CFB3A1-5F23-4BE0-8FF0-8A2DAB25B4D1}"/>
                </a:ext>
              </a:extLst>
            </p:cNvPr>
            <p:cNvSpPr/>
            <p:nvPr/>
          </p:nvSpPr>
          <p:spPr>
            <a:xfrm>
              <a:off x="5380383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BC03B1-0C6A-489F-A538-9E6DFCA0B78B}"/>
                </a:ext>
              </a:extLst>
            </p:cNvPr>
            <p:cNvSpPr/>
            <p:nvPr/>
          </p:nvSpPr>
          <p:spPr>
            <a:xfrm>
              <a:off x="5380383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F978E5-90A8-4579-A78F-9951622D1A32}"/>
                </a:ext>
              </a:extLst>
            </p:cNvPr>
            <p:cNvSpPr/>
            <p:nvPr/>
          </p:nvSpPr>
          <p:spPr>
            <a:xfrm>
              <a:off x="7382919" y="4085860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00C4B7-3B8D-48A7-98CF-2C8075F096A7}"/>
                </a:ext>
              </a:extLst>
            </p:cNvPr>
            <p:cNvSpPr/>
            <p:nvPr/>
          </p:nvSpPr>
          <p:spPr>
            <a:xfrm>
              <a:off x="7382919" y="3226076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4846E2-BF0C-48F0-ADFC-111418BB5935}"/>
                </a:ext>
              </a:extLst>
            </p:cNvPr>
            <p:cNvSpPr/>
            <p:nvPr/>
          </p:nvSpPr>
          <p:spPr>
            <a:xfrm>
              <a:off x="9385455" y="4085612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15DB1C-8BF2-4DDB-85BD-F3F6DF5E9280}"/>
                </a:ext>
              </a:extLst>
            </p:cNvPr>
            <p:cNvSpPr/>
            <p:nvPr/>
          </p:nvSpPr>
          <p:spPr>
            <a:xfrm>
              <a:off x="9380717" y="3225828"/>
              <a:ext cx="2002536" cy="859536"/>
            </a:xfrm>
            <a:prstGeom prst="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1A023C-57F8-4EA4-8048-C2242FBDFE0B}"/>
                </a:ext>
              </a:extLst>
            </p:cNvPr>
            <p:cNvSpPr txBox="1"/>
            <p:nvPr/>
          </p:nvSpPr>
          <p:spPr>
            <a:xfrm>
              <a:off x="5966438" y="3429000"/>
              <a:ext cx="835165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64F7D0-EB60-403A-B2B1-1214297A5D20}"/>
                </a:ext>
              </a:extLst>
            </p:cNvPr>
            <p:cNvSpPr txBox="1"/>
            <p:nvPr/>
          </p:nvSpPr>
          <p:spPr>
            <a:xfrm>
              <a:off x="7978450" y="3424763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F61A78-E853-4ED6-882E-23F4CFACFCD4}"/>
                </a:ext>
              </a:extLst>
            </p:cNvPr>
            <p:cNvSpPr txBox="1"/>
            <p:nvPr/>
          </p:nvSpPr>
          <p:spPr>
            <a:xfrm>
              <a:off x="9980986" y="3422941"/>
              <a:ext cx="852156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A2FE9D-D60B-475A-8101-919274328D93}"/>
                </a:ext>
              </a:extLst>
            </p:cNvPr>
            <p:cNvSpPr txBox="1"/>
            <p:nvPr/>
          </p:nvSpPr>
          <p:spPr>
            <a:xfrm>
              <a:off x="5966438" y="4219265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BC360A-1678-41CC-B09E-CE068897C208}"/>
                </a:ext>
              </a:extLst>
            </p:cNvPr>
            <p:cNvSpPr txBox="1"/>
            <p:nvPr/>
          </p:nvSpPr>
          <p:spPr>
            <a:xfrm>
              <a:off x="7978450" y="4215028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1B9E01-1E4D-4D09-B54B-B395C4A11DC1}"/>
                </a:ext>
              </a:extLst>
            </p:cNvPr>
            <p:cNvSpPr txBox="1"/>
            <p:nvPr/>
          </p:nvSpPr>
          <p:spPr>
            <a:xfrm>
              <a:off x="9980986" y="4213206"/>
              <a:ext cx="869149" cy="461665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D7855E4-E17E-46AB-8D8E-2A50BE4810B4}"/>
              </a:ext>
            </a:extLst>
          </p:cNvPr>
          <p:cNvGrpSpPr/>
          <p:nvPr/>
        </p:nvGrpSpPr>
        <p:grpSpPr>
          <a:xfrm>
            <a:off x="7287948" y="4771771"/>
            <a:ext cx="4744272" cy="1713026"/>
            <a:chOff x="7287948" y="4771771"/>
            <a:chExt cx="4744272" cy="171302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784C5FE-8B13-4276-A200-4A1A230B7824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0D63B95-BA0B-4565-A795-F497CDD93A55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7C96842-3961-4BE2-B94B-0383F6424302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414816-16FB-4E88-BA6C-898E4E2BB24A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C8F2D4-65E0-4F67-A9F2-A25CAD38FCB6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6AC09CE-1E04-447C-9BA0-ED3E78EBBB06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9CDC68B-9CF6-46DD-A4E9-6BF66AB5B6CC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51FB40D-3AFA-4D28-8812-4306E83E0847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FEED243-A5CF-4694-BE1C-E54462CCE410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02FB1AD-7E60-4498-8B87-F6B10569DAE1}"/>
                </a:ext>
              </a:extLst>
            </p:cNvPr>
            <p:cNvCxnSpPr>
              <a:stCxn id="31" idx="2"/>
              <a:endCxn id="32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8EE2A9C-BE41-4954-BEBF-2C02CA8EF16C}"/>
                </a:ext>
              </a:extLst>
            </p:cNvPr>
            <p:cNvCxnSpPr>
              <a:stCxn id="31" idx="2"/>
              <a:endCxn id="33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44245E8-4686-4CAC-BC0A-273DA8588DCF}"/>
                </a:ext>
              </a:extLst>
            </p:cNvPr>
            <p:cNvCxnSpPr>
              <a:stCxn id="32" idx="2"/>
              <a:endCxn id="34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A24F477-9A90-4437-8D54-36A5BC3F3430}"/>
                </a:ext>
              </a:extLst>
            </p:cNvPr>
            <p:cNvCxnSpPr>
              <a:stCxn id="32" idx="2"/>
              <a:endCxn id="35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A40040F-64F2-4F37-958C-FD54F5D3B5FC}"/>
                </a:ext>
              </a:extLst>
            </p:cNvPr>
            <p:cNvCxnSpPr>
              <a:stCxn id="32" idx="2"/>
              <a:endCxn id="36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64D92EF-C78F-48CD-A12D-6852C1C46AD9}"/>
                </a:ext>
              </a:extLst>
            </p:cNvPr>
            <p:cNvCxnSpPr>
              <a:stCxn id="33" idx="2"/>
              <a:endCxn id="37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144C056-96D1-455F-A3C9-1F7D24AC511B}"/>
                </a:ext>
              </a:extLst>
            </p:cNvPr>
            <p:cNvCxnSpPr>
              <a:stCxn id="33" idx="2"/>
              <a:endCxn id="38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865CC7B-D4F5-4409-994F-1F3AD68E1099}"/>
                </a:ext>
              </a:extLst>
            </p:cNvPr>
            <p:cNvCxnSpPr>
              <a:stCxn id="33" idx="2"/>
              <a:endCxn id="39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9" name="Graphic 28" descr="Marker">
            <a:extLst>
              <a:ext uri="{FF2B5EF4-FFF2-40B4-BE49-F238E27FC236}">
                <a16:creationId xmlns:a16="http://schemas.microsoft.com/office/drawing/2014/main" id="{EF8D90A1-1C73-430D-BA39-12B42236D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04072" y="3182528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30" name="Flowchart: Card 29">
            <a:extLst>
              <a:ext uri="{FF2B5EF4-FFF2-40B4-BE49-F238E27FC236}">
                <a16:creationId xmlns:a16="http://schemas.microsoft.com/office/drawing/2014/main" id="{3C8CDEA2-814B-4886-996B-306072110E2E}"/>
              </a:ext>
            </a:extLst>
          </p:cNvPr>
          <p:cNvSpPr/>
          <p:nvPr/>
        </p:nvSpPr>
        <p:spPr>
          <a:xfrm>
            <a:off x="10031146" y="3874591"/>
            <a:ext cx="885278" cy="426706"/>
          </a:xfrm>
          <a:prstGeom prst="flowChartPunchedCard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RelaxedModerately" fov="7200000">
              <a:rot lat="19490634" lon="0" rev="0"/>
            </a:camera>
            <a:lightRig rig="threePt" dir="t"/>
          </a:scene3d>
          <a:sp3d extrusionH="38100">
            <a:bevelT w="114300" prst="artDeco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2" name="Graphic 51" descr="Marker">
            <a:extLst>
              <a:ext uri="{FF2B5EF4-FFF2-40B4-BE49-F238E27FC236}">
                <a16:creationId xmlns:a16="http://schemas.microsoft.com/office/drawing/2014/main" id="{068076D9-7421-4C21-A69D-3D747ADE2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4647" y="2633669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9FD0DDF-AE01-4A26-854F-10BB8651CFB2}"/>
              </a:ext>
            </a:extLst>
          </p:cNvPr>
          <p:cNvSpPr txBox="1"/>
          <p:nvPr/>
        </p:nvSpPr>
        <p:spPr>
          <a:xfrm>
            <a:off x="7509471" y="350601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99BEF-8C17-42ED-9B16-F5AB4BC6D94F}"/>
              </a:ext>
            </a:extLst>
          </p:cNvPr>
          <p:cNvSpPr txBox="1"/>
          <p:nvPr/>
        </p:nvSpPr>
        <p:spPr>
          <a:xfrm>
            <a:off x="10436789" y="293025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BCB9000-2941-4405-B86D-D8EEBB00DAF4}"/>
              </a:ext>
            </a:extLst>
          </p:cNvPr>
          <p:cNvSpPr txBox="1"/>
          <p:nvPr/>
        </p:nvSpPr>
        <p:spPr>
          <a:xfrm>
            <a:off x="10339120" y="389792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74B43C-D136-421D-BBE4-0D0EDA82B757}"/>
              </a:ext>
            </a:extLst>
          </p:cNvPr>
          <p:cNvSpPr txBox="1"/>
          <p:nvPr/>
        </p:nvSpPr>
        <p:spPr>
          <a:xfrm>
            <a:off x="7037779" y="639412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DCF7B4-985B-4CDD-B00B-255EA5DD68A5}"/>
              </a:ext>
            </a:extLst>
          </p:cNvPr>
          <p:cNvSpPr txBox="1"/>
          <p:nvPr/>
        </p:nvSpPr>
        <p:spPr>
          <a:xfrm>
            <a:off x="7037779" y="4363607"/>
            <a:ext cx="325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Map: base layer </a:t>
            </a:r>
            <a:r>
              <a:rPr lang="en-US" b="1" dirty="0">
                <a:solidFill>
                  <a:srgbClr val="FF0000"/>
                </a:solidFill>
              </a:rPr>
              <a:t>+ data layer</a:t>
            </a:r>
          </a:p>
        </p:txBody>
      </p:sp>
      <p:sp>
        <p:nvSpPr>
          <p:cNvPr id="62" name="Content Placeholder 1">
            <a:extLst>
              <a:ext uri="{FF2B5EF4-FFF2-40B4-BE49-F238E27FC236}">
                <a16:creationId xmlns:a16="http://schemas.microsoft.com/office/drawing/2014/main" id="{5B81F909-387E-4E83-A4B4-40EDE61D53A1}"/>
              </a:ext>
            </a:extLst>
          </p:cNvPr>
          <p:cNvSpPr txBox="1">
            <a:spLocks/>
          </p:cNvSpPr>
          <p:nvPr/>
        </p:nvSpPr>
        <p:spPr>
          <a:xfrm>
            <a:off x="7051860" y="884643"/>
            <a:ext cx="5112479" cy="193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Data: Pins (‘a’, ‘b’) and shapes (‘c’) with information associated with them; e.g.:</a:t>
            </a:r>
          </a:p>
          <a:p>
            <a:pPr lvl="1"/>
            <a:r>
              <a:rPr lang="en-US" sz="1800" i="1" dirty="0"/>
              <a:t>This house marked as search &amp; rescue completed.</a:t>
            </a:r>
          </a:p>
          <a:p>
            <a:pPr lvl="1"/>
            <a:r>
              <a:rPr lang="en-US" sz="1800" i="1" dirty="0"/>
              <a:t>This building is 50% evacuated.</a:t>
            </a:r>
          </a:p>
          <a:p>
            <a:pPr lvl="1"/>
            <a:r>
              <a:rPr lang="en-US" sz="1800" i="1" dirty="0"/>
              <a:t>This area needs a firefighting team.</a:t>
            </a:r>
          </a:p>
        </p:txBody>
      </p:sp>
    </p:spTree>
    <p:extLst>
      <p:ext uri="{BB962C8B-B14F-4D97-AF65-F5344CB8AC3E}">
        <p14:creationId xmlns:p14="http://schemas.microsoft.com/office/powerpoint/2010/main" val="16809491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A065DB-7FDD-4BC5-AA72-F7922A9F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E5304B-DA6C-43AD-9F19-465BF7460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Intermittently-Connected Environment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11279C-E3E9-4CD3-A086-F77C249E5B5F}"/>
              </a:ext>
            </a:extLst>
          </p:cNvPr>
          <p:cNvGrpSpPr/>
          <p:nvPr/>
        </p:nvGrpSpPr>
        <p:grpSpPr>
          <a:xfrm>
            <a:off x="7287948" y="4771771"/>
            <a:ext cx="4744272" cy="1713026"/>
            <a:chOff x="7287948" y="4771771"/>
            <a:chExt cx="4744272" cy="17130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83A98B1-45B6-4070-A213-551A725369FE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F644A04-3B0B-47EA-9376-F37083CA3EA8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04F0572-432F-4896-ADDB-8C7C89B2BE09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2BF457E-DF07-410E-8FD4-82872AD91414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14BD391-A70E-4ECD-BDEB-A6B65698F15C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F00B08A-4F5A-4088-A753-A372DB0ED51F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3AAAEC7-C527-4C0F-B22C-3755243B9670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E4A4CDC-B612-4DA5-8E44-B34B94B131D5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1967787-F390-400C-AD4B-11B5E21FD73B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9E864F2-E615-49A3-B186-FCEA78F92580}"/>
                </a:ext>
              </a:extLst>
            </p:cNvPr>
            <p:cNvCxnSpPr>
              <a:stCxn id="42" idx="2"/>
              <a:endCxn id="43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5019C4C-AE99-4727-BD60-1E060229187D}"/>
                </a:ext>
              </a:extLst>
            </p:cNvPr>
            <p:cNvCxnSpPr>
              <a:stCxn id="42" idx="2"/>
              <a:endCxn id="44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03706AE-1BF3-46C6-9B4F-C27A9C99B131}"/>
                </a:ext>
              </a:extLst>
            </p:cNvPr>
            <p:cNvCxnSpPr>
              <a:stCxn id="43" idx="2"/>
              <a:endCxn id="45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FF1F314-FF9D-490E-BE84-7C57EBF4BA69}"/>
                </a:ext>
              </a:extLst>
            </p:cNvPr>
            <p:cNvCxnSpPr>
              <a:stCxn id="43" idx="2"/>
              <a:endCxn id="46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B6F84E9-D4DB-42A9-A419-8EA2858CDFE0}"/>
                </a:ext>
              </a:extLst>
            </p:cNvPr>
            <p:cNvCxnSpPr>
              <a:stCxn id="43" idx="2"/>
              <a:endCxn id="47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13426CD-7E26-4947-82FA-A1CCD5DE06ED}"/>
                </a:ext>
              </a:extLst>
            </p:cNvPr>
            <p:cNvCxnSpPr>
              <a:stCxn id="44" idx="2"/>
              <a:endCxn id="48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B4A08C9-43AB-4695-A50E-D98F7A5A5928}"/>
                </a:ext>
              </a:extLst>
            </p:cNvPr>
            <p:cNvCxnSpPr>
              <a:stCxn id="44" idx="2"/>
              <a:endCxn id="49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88443A-6CDE-4941-BAD9-25B893B01F27}"/>
                </a:ext>
              </a:extLst>
            </p:cNvPr>
            <p:cNvCxnSpPr>
              <a:stCxn id="44" idx="2"/>
              <a:endCxn id="50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EEF83C-C4EC-4F75-968D-8A231FCF4A55}"/>
              </a:ext>
            </a:extLst>
          </p:cNvPr>
          <p:cNvSpPr txBox="1"/>
          <p:nvPr/>
        </p:nvSpPr>
        <p:spPr>
          <a:xfrm>
            <a:off x="7037779" y="639412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0A389C4-D8F8-48F6-8078-E833FAE3BEBC}"/>
              </a:ext>
            </a:extLst>
          </p:cNvPr>
          <p:cNvGrpSpPr/>
          <p:nvPr/>
        </p:nvGrpSpPr>
        <p:grpSpPr>
          <a:xfrm>
            <a:off x="5737219" y="1522289"/>
            <a:ext cx="6454780" cy="2957123"/>
            <a:chOff x="5737219" y="1522289"/>
            <a:chExt cx="6454780" cy="295712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BF9F74C-D421-4A70-9B8E-62CD3AA32C81}"/>
                </a:ext>
              </a:extLst>
            </p:cNvPr>
            <p:cNvGrpSpPr/>
            <p:nvPr/>
          </p:nvGrpSpPr>
          <p:grpSpPr>
            <a:xfrm>
              <a:off x="5737219" y="1538782"/>
              <a:ext cx="6454780" cy="2940630"/>
              <a:chOff x="281434" y="1312712"/>
              <a:chExt cx="9311289" cy="4099036"/>
            </a:xfrm>
          </p:grpSpPr>
          <p:pic>
            <p:nvPicPr>
              <p:cNvPr id="13" name="Picture 12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D0243F5F-3E96-4A92-909D-F44B97AA4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8914" y="4569047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4" name="Picture 13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5D9BB79C-B73B-4EE6-B510-62A146B02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9699" y="3309550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6" name="Picture 15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2D55C538-E1F5-46C5-A655-D2DC91F75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73076" y="2431853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7" name="Picture 16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E8F9233F-C92C-4C67-B03D-8CED95769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64968" y="1312712"/>
                <a:ext cx="759601" cy="754697"/>
              </a:xfrm>
              <a:prstGeom prst="rect">
                <a:avLst/>
              </a:prstGeom>
            </p:spPr>
          </p:pic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02AE6000-E44A-4B0B-A555-CEFCB6FABD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7932" y="3821440"/>
                <a:ext cx="980270" cy="705076"/>
              </a:xfrm>
              <a:prstGeom prst="straightConnector1">
                <a:avLst/>
              </a:prstGeom>
              <a:ln w="38100"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or: Curved 22">
                <a:extLst>
                  <a:ext uri="{FF2B5EF4-FFF2-40B4-BE49-F238E27FC236}">
                    <a16:creationId xmlns:a16="http://schemas.microsoft.com/office/drawing/2014/main" id="{63DD845B-7254-466D-9203-D94E79537B1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92259" y="4253654"/>
                <a:ext cx="355633" cy="282717"/>
              </a:xfrm>
              <a:prstGeom prst="curvedConnector3">
                <a:avLst>
                  <a:gd name="adj1" fmla="val -26763"/>
                </a:avLst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600BB9-8046-470B-901A-B7DD7AEB49D2}"/>
                  </a:ext>
                </a:extLst>
              </p:cNvPr>
              <p:cNvSpPr txBox="1"/>
              <p:nvPr/>
            </p:nvSpPr>
            <p:spPr>
              <a:xfrm>
                <a:off x="1999063" y="4686557"/>
                <a:ext cx="685372" cy="51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2F42E43-3B49-40FF-A821-2AA3239E95C5}"/>
                  </a:ext>
                </a:extLst>
              </p:cNvPr>
              <p:cNvSpPr txBox="1"/>
              <p:nvPr/>
            </p:nvSpPr>
            <p:spPr>
              <a:xfrm>
                <a:off x="2856945" y="4080983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69B08A0-634F-4128-ADF0-24D92F6BEA84}"/>
                  </a:ext>
                </a:extLst>
              </p:cNvPr>
              <p:cNvSpPr txBox="1"/>
              <p:nvPr/>
            </p:nvSpPr>
            <p:spPr>
              <a:xfrm>
                <a:off x="7072940" y="1463158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5797145-DA6C-44C8-8BA2-AC2AF13C5652}"/>
                  </a:ext>
                </a:extLst>
              </p:cNvPr>
              <p:cNvSpPr txBox="1"/>
              <p:nvPr/>
            </p:nvSpPr>
            <p:spPr>
              <a:xfrm>
                <a:off x="8454294" y="3345159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</a:p>
            </p:txBody>
          </p:sp>
          <p:pic>
            <p:nvPicPr>
              <p:cNvPr id="30" name="Picture 2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C2DC2BA-C9DD-42A0-B2DE-032112A2C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547" y="3906948"/>
                <a:ext cx="759712" cy="429297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0D9DDF-59EC-4492-81E1-18EC5D59A6C8}"/>
                  </a:ext>
                </a:extLst>
              </p:cNvPr>
              <p:cNvSpPr txBox="1"/>
              <p:nvPr/>
            </p:nvSpPr>
            <p:spPr>
              <a:xfrm>
                <a:off x="320799" y="4200754"/>
                <a:ext cx="922184" cy="815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FE1BFC9-C0A9-4D1E-90BD-3E4A673EF539}"/>
                  </a:ext>
                </a:extLst>
              </p:cNvPr>
              <p:cNvSpPr txBox="1"/>
              <p:nvPr/>
            </p:nvSpPr>
            <p:spPr>
              <a:xfrm>
                <a:off x="1563693" y="5012760"/>
                <a:ext cx="2906848" cy="398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1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sz="1400" dirty="0"/>
                  <a:t>Dealing with R111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CECE5B1-07DC-4A68-AB49-85BBDDEF180A}"/>
                  </a:ext>
                </a:extLst>
              </p:cNvPr>
              <p:cNvSpPr txBox="1"/>
              <p:nvPr/>
            </p:nvSpPr>
            <p:spPr>
              <a:xfrm>
                <a:off x="6646564" y="1812086"/>
                <a:ext cx="1748750" cy="939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1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sz="1400" dirty="0"/>
                  <a:t>Dealing with R111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F2DBBD-4A7D-450F-83B4-F3739CE57463}"/>
                  </a:ext>
                </a:extLst>
              </p:cNvPr>
              <p:cNvSpPr txBox="1"/>
              <p:nvPr/>
            </p:nvSpPr>
            <p:spPr>
              <a:xfrm>
                <a:off x="7907161" y="3723155"/>
                <a:ext cx="1685562" cy="669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1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sz="1400" dirty="0"/>
                  <a:t>Dealing with R11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D54887-E54C-4704-92F8-326A1FD6706F}"/>
                  </a:ext>
                </a:extLst>
              </p:cNvPr>
              <p:cNvSpPr txBox="1"/>
              <p:nvPr/>
            </p:nvSpPr>
            <p:spPr>
              <a:xfrm>
                <a:off x="281434" y="3003784"/>
                <a:ext cx="2442917" cy="815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creates pin </a:t>
                </a:r>
              </a:p>
              <a:p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R111 at t1&lt;t2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075F89-461A-4642-BE2A-EE368B1392FB}"/>
                </a:ext>
              </a:extLst>
            </p:cNvPr>
            <p:cNvSpPr txBox="1"/>
            <p:nvPr/>
          </p:nvSpPr>
          <p:spPr>
            <a:xfrm>
              <a:off x="7413623" y="3788470"/>
              <a:ext cx="1034317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lvl="1">
                <a:lnSpc>
                  <a:spcPct val="90000"/>
                </a:lnSpc>
                <a:spcBef>
                  <a:spcPts val="500"/>
                </a:spcBef>
              </a:pPr>
              <a:r>
                <a:rPr lang="en-US" sz="1400" dirty="0"/>
                <a:t>Civilian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BD68E53-E9FD-4D2B-830E-55ACF8BB9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8470" y="3713771"/>
              <a:ext cx="715229" cy="74017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C68806-4FD2-4622-B97D-458445BC0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9382" y="1522289"/>
              <a:ext cx="715229" cy="7401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1B5CB21-B347-4CEA-AE65-5BDE0CE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00848" y="2359516"/>
              <a:ext cx="715229" cy="740171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FA2FD0EE-4415-4625-AB46-77DC6AA43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8510" y="2962626"/>
              <a:ext cx="427846" cy="686093"/>
            </a:xfrm>
            <a:prstGeom prst="rect">
              <a:avLst/>
            </a:prstGeom>
          </p:spPr>
        </p:pic>
      </p:grpSp>
      <p:sp>
        <p:nvSpPr>
          <p:cNvPr id="65" name="Content Placeholder 1">
            <a:extLst>
              <a:ext uri="{FF2B5EF4-FFF2-40B4-BE49-F238E27FC236}">
                <a16:creationId xmlns:a16="http://schemas.microsoft.com/office/drawing/2014/main" id="{8ABBD1E0-6E51-427C-82CE-E52ECBBAD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5577568" cy="6074230"/>
          </a:xfrm>
        </p:spPr>
        <p:txBody>
          <a:bodyPr>
            <a:normAutofit/>
          </a:bodyPr>
          <a:lstStyle/>
          <a:p>
            <a:r>
              <a:rPr lang="en-US" sz="2400" dirty="0"/>
              <a:t>Network is fragmented (not always a path); relies on users D2D and opportunistic exchanges</a:t>
            </a:r>
          </a:p>
          <a:p>
            <a:pPr lvl="1"/>
            <a:r>
              <a:rPr lang="en-US" sz="2000" dirty="0"/>
              <a:t>Users A and B in one fragment; users C and D in another</a:t>
            </a:r>
          </a:p>
          <a:p>
            <a:pPr lvl="1"/>
            <a:r>
              <a:rPr lang="en-US" dirty="0"/>
              <a:t>User A creates update about R111; how to reach C and D?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9386166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7BD1C6-88AF-4D14-9D5B-8DD09D4DD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5577568" cy="607423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Network is fragmented (not always a path); relies on users D2D and opportunistic exchanges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Users A and B in one fragment; users C and D in another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 A creates update about R111; how to reach C and D?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400" dirty="0"/>
              <a:t>Thanks to user B’s move (acting as a mule), message gets propagated</a:t>
            </a:r>
          </a:p>
          <a:p>
            <a:pPr lvl="1"/>
            <a:r>
              <a:rPr lang="en-US" sz="2000" dirty="0"/>
              <a:t>Opportunistic or Delay-Tolerant Networking (DTN)</a:t>
            </a:r>
          </a:p>
          <a:p>
            <a:r>
              <a:rPr lang="en-US" sz="2400" dirty="0"/>
              <a:t>The use of namespace makes sure relevant, subscribed users are notified and participate</a:t>
            </a:r>
          </a:p>
          <a:p>
            <a:r>
              <a:rPr lang="en-US" sz="2400" dirty="0"/>
              <a:t>Many users create many updates without centralized coordination</a:t>
            </a:r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A065DB-7FDD-4BC5-AA72-F7922A9F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E5304B-DA6C-43AD-9F19-465BF7460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Intermittently-Connected Environment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11279C-E3E9-4CD3-A086-F77C249E5B5F}"/>
              </a:ext>
            </a:extLst>
          </p:cNvPr>
          <p:cNvGrpSpPr/>
          <p:nvPr/>
        </p:nvGrpSpPr>
        <p:grpSpPr>
          <a:xfrm>
            <a:off x="7287948" y="4771771"/>
            <a:ext cx="4744272" cy="1713026"/>
            <a:chOff x="7287948" y="4771771"/>
            <a:chExt cx="4744272" cy="17130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83A98B1-45B6-4070-A213-551A725369FE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F644A04-3B0B-47EA-9376-F37083CA3EA8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04F0572-432F-4896-ADDB-8C7C89B2BE09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2BF457E-DF07-410E-8FD4-82872AD91414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14BD391-A70E-4ECD-BDEB-A6B65698F15C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F00B08A-4F5A-4088-A753-A372DB0ED51F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3AAAEC7-C527-4C0F-B22C-3755243B9670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E4A4CDC-B612-4DA5-8E44-B34B94B131D5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1967787-F390-400C-AD4B-11B5E21FD73B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9E864F2-E615-49A3-B186-FCEA78F92580}"/>
                </a:ext>
              </a:extLst>
            </p:cNvPr>
            <p:cNvCxnSpPr>
              <a:stCxn id="42" idx="2"/>
              <a:endCxn id="43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5019C4C-AE99-4727-BD60-1E060229187D}"/>
                </a:ext>
              </a:extLst>
            </p:cNvPr>
            <p:cNvCxnSpPr>
              <a:stCxn id="42" idx="2"/>
              <a:endCxn id="44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03706AE-1BF3-46C6-9B4F-C27A9C99B131}"/>
                </a:ext>
              </a:extLst>
            </p:cNvPr>
            <p:cNvCxnSpPr>
              <a:stCxn id="43" idx="2"/>
              <a:endCxn id="45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FF1F314-FF9D-490E-BE84-7C57EBF4BA69}"/>
                </a:ext>
              </a:extLst>
            </p:cNvPr>
            <p:cNvCxnSpPr>
              <a:stCxn id="43" idx="2"/>
              <a:endCxn id="46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B6F84E9-D4DB-42A9-A419-8EA2858CDFE0}"/>
                </a:ext>
              </a:extLst>
            </p:cNvPr>
            <p:cNvCxnSpPr>
              <a:stCxn id="43" idx="2"/>
              <a:endCxn id="47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13426CD-7E26-4947-82FA-A1CCD5DE06ED}"/>
                </a:ext>
              </a:extLst>
            </p:cNvPr>
            <p:cNvCxnSpPr>
              <a:stCxn id="44" idx="2"/>
              <a:endCxn id="48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B4A08C9-43AB-4695-A50E-D98F7A5A5928}"/>
                </a:ext>
              </a:extLst>
            </p:cNvPr>
            <p:cNvCxnSpPr>
              <a:stCxn id="44" idx="2"/>
              <a:endCxn id="49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88443A-6CDE-4941-BAD9-25B893B01F27}"/>
                </a:ext>
              </a:extLst>
            </p:cNvPr>
            <p:cNvCxnSpPr>
              <a:stCxn id="44" idx="2"/>
              <a:endCxn id="50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EEF83C-C4EC-4F75-968D-8A231FCF4A55}"/>
              </a:ext>
            </a:extLst>
          </p:cNvPr>
          <p:cNvSpPr txBox="1"/>
          <p:nvPr/>
        </p:nvSpPr>
        <p:spPr>
          <a:xfrm>
            <a:off x="7037779" y="639412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0A389C4-D8F8-48F6-8078-E833FAE3BEBC}"/>
              </a:ext>
            </a:extLst>
          </p:cNvPr>
          <p:cNvGrpSpPr/>
          <p:nvPr/>
        </p:nvGrpSpPr>
        <p:grpSpPr>
          <a:xfrm>
            <a:off x="5737219" y="1029136"/>
            <a:ext cx="6454780" cy="3450275"/>
            <a:chOff x="5737219" y="1029136"/>
            <a:chExt cx="6454780" cy="34502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BF9F74C-D421-4A70-9B8E-62CD3AA32C81}"/>
                </a:ext>
              </a:extLst>
            </p:cNvPr>
            <p:cNvGrpSpPr/>
            <p:nvPr/>
          </p:nvGrpSpPr>
          <p:grpSpPr>
            <a:xfrm>
              <a:off x="5737219" y="1029136"/>
              <a:ext cx="6454780" cy="3450275"/>
              <a:chOff x="281434" y="602301"/>
              <a:chExt cx="9311289" cy="4809447"/>
            </a:xfrm>
          </p:grpSpPr>
          <p:pic>
            <p:nvPicPr>
              <p:cNvPr id="13" name="Picture 12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D0243F5F-3E96-4A92-909D-F44B97AA4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8914" y="4569047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4" name="Picture 13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5D9BB79C-B73B-4EE6-B510-62A146B02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9699" y="3309550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5" name="Picture 14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18CF85D3-94FA-4195-8214-6A44072557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7857" y="3278869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6" name="Picture 15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2D55C538-E1F5-46C5-A655-D2DC91F75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73076" y="2431853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7" name="Picture 16" descr="A close up of a phone&#10;&#10;Description automatically generated">
                <a:extLst>
                  <a:ext uri="{FF2B5EF4-FFF2-40B4-BE49-F238E27FC236}">
                    <a16:creationId xmlns:a16="http://schemas.microsoft.com/office/drawing/2014/main" id="{E8F9233F-C92C-4C67-B03D-8CED95769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64968" y="1312712"/>
                <a:ext cx="759601" cy="754697"/>
              </a:xfrm>
              <a:prstGeom prst="rect">
                <a:avLst/>
              </a:prstGeom>
            </p:spPr>
          </p:pic>
          <p:pic>
            <p:nvPicPr>
              <p:cNvPr id="18" name="Picture 17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4820D437-57F5-4D7F-86CB-C31643811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19396" y="695480"/>
                <a:ext cx="759712" cy="429297"/>
              </a:xfrm>
              <a:prstGeom prst="rect">
                <a:avLst/>
              </a:prstGeom>
            </p:spPr>
          </p:pic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02AE6000-E44A-4B0B-A555-CEFCB6FABD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7932" y="3821440"/>
                <a:ext cx="980270" cy="705076"/>
              </a:xfrm>
              <a:prstGeom prst="straightConnector1">
                <a:avLst/>
              </a:prstGeom>
              <a:ln w="38100"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749BF63-EC22-4D1F-BD76-C2C1936377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75322" y="2809201"/>
                <a:ext cx="831840" cy="361503"/>
              </a:xfrm>
              <a:prstGeom prst="straightConnector1">
                <a:avLst/>
              </a:prstGeom>
              <a:ln w="38100"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7AC7BBB-C2A4-44A9-AFE1-7C167BA603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99253" y="2197021"/>
                <a:ext cx="425316" cy="958865"/>
              </a:xfrm>
              <a:prstGeom prst="straightConnector1">
                <a:avLst/>
              </a:prstGeom>
              <a:ln w="38100"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6E97B4F-C96E-492A-B356-CAFC1C7EBA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80278" y="3686898"/>
                <a:ext cx="2426047" cy="1"/>
              </a:xfrm>
              <a:prstGeom prst="straightConnector1">
                <a:avLst/>
              </a:prstGeom>
              <a:ln w="19050">
                <a:prstDash val="dash"/>
                <a:tailEnd type="arrow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or: Curved 22">
                <a:extLst>
                  <a:ext uri="{FF2B5EF4-FFF2-40B4-BE49-F238E27FC236}">
                    <a16:creationId xmlns:a16="http://schemas.microsoft.com/office/drawing/2014/main" id="{63DD845B-7254-466D-9203-D94E79537B1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92259" y="4253654"/>
                <a:ext cx="355633" cy="282717"/>
              </a:xfrm>
              <a:prstGeom prst="curvedConnector3">
                <a:avLst>
                  <a:gd name="adj1" fmla="val -26763"/>
                </a:avLst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600BB9-8046-470B-901A-B7DD7AEB49D2}"/>
                  </a:ext>
                </a:extLst>
              </p:cNvPr>
              <p:cNvSpPr txBox="1"/>
              <p:nvPr/>
            </p:nvSpPr>
            <p:spPr>
              <a:xfrm>
                <a:off x="1999063" y="4686557"/>
                <a:ext cx="685372" cy="51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2F42E43-3B49-40FF-A821-2AA3239E95C5}"/>
                  </a:ext>
                </a:extLst>
              </p:cNvPr>
              <p:cNvSpPr txBox="1"/>
              <p:nvPr/>
            </p:nvSpPr>
            <p:spPr>
              <a:xfrm>
                <a:off x="2856945" y="4080983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F016303-3A2A-47D2-8630-94548EBFC989}"/>
                  </a:ext>
                </a:extLst>
              </p:cNvPr>
              <p:cNvSpPr txBox="1"/>
              <p:nvPr/>
            </p:nvSpPr>
            <p:spPr>
              <a:xfrm>
                <a:off x="6500966" y="4090517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69B08A0-634F-4128-ADF0-24D92F6BEA84}"/>
                  </a:ext>
                </a:extLst>
              </p:cNvPr>
              <p:cNvSpPr txBox="1"/>
              <p:nvPr/>
            </p:nvSpPr>
            <p:spPr>
              <a:xfrm>
                <a:off x="7072940" y="1463158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5797145-DA6C-44C8-8BA2-AC2AF13C5652}"/>
                  </a:ext>
                </a:extLst>
              </p:cNvPr>
              <p:cNvSpPr txBox="1"/>
              <p:nvPr/>
            </p:nvSpPr>
            <p:spPr>
              <a:xfrm>
                <a:off x="8454294" y="3345159"/>
                <a:ext cx="685371" cy="514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7286B8C-D672-4CF3-A793-293586804A29}"/>
                  </a:ext>
                </a:extLst>
              </p:cNvPr>
              <p:cNvSpPr txBox="1"/>
              <p:nvPr/>
            </p:nvSpPr>
            <p:spPr>
              <a:xfrm>
                <a:off x="5676598" y="954050"/>
                <a:ext cx="1113650" cy="471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pic>
            <p:nvPicPr>
              <p:cNvPr id="30" name="Picture 2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C2DC2BA-C9DD-42A0-B2DE-032112A2C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547" y="3906948"/>
                <a:ext cx="759712" cy="429297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0D9DDF-59EC-4492-81E1-18EC5D59A6C8}"/>
                  </a:ext>
                </a:extLst>
              </p:cNvPr>
              <p:cNvSpPr txBox="1"/>
              <p:nvPr/>
            </p:nvSpPr>
            <p:spPr>
              <a:xfrm>
                <a:off x="320799" y="4200754"/>
                <a:ext cx="922184" cy="815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pic>
            <p:nvPicPr>
              <p:cNvPr id="32" name="Picture 31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6959A506-A5A2-4ED2-ABD2-065C5958A7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73076" y="1803049"/>
                <a:ext cx="759712" cy="429297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9125A4-815A-481C-898B-2B5938BE00B2}"/>
                  </a:ext>
                </a:extLst>
              </p:cNvPr>
              <p:cNvSpPr txBox="1"/>
              <p:nvPr/>
            </p:nvSpPr>
            <p:spPr>
              <a:xfrm>
                <a:off x="8320529" y="2075843"/>
                <a:ext cx="1093202" cy="471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FE1BFC9-C0A9-4D1E-90BD-3E4A673EF539}"/>
                  </a:ext>
                </a:extLst>
              </p:cNvPr>
              <p:cNvSpPr txBox="1"/>
              <p:nvPr/>
            </p:nvSpPr>
            <p:spPr>
              <a:xfrm>
                <a:off x="1563693" y="5012760"/>
                <a:ext cx="2906848" cy="398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1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sz="1400" dirty="0"/>
                  <a:t>Dealing with R111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CECE5B1-07DC-4A68-AB49-85BBDDEF180A}"/>
                  </a:ext>
                </a:extLst>
              </p:cNvPr>
              <p:cNvSpPr txBox="1"/>
              <p:nvPr/>
            </p:nvSpPr>
            <p:spPr>
              <a:xfrm>
                <a:off x="6646564" y="1812086"/>
                <a:ext cx="1748750" cy="939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1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sz="1400" dirty="0"/>
                  <a:t>Dealing with R111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F2DBBD-4A7D-450F-83B4-F3739CE57463}"/>
                  </a:ext>
                </a:extLst>
              </p:cNvPr>
              <p:cNvSpPr txBox="1"/>
              <p:nvPr/>
            </p:nvSpPr>
            <p:spPr>
              <a:xfrm>
                <a:off x="7907161" y="3723155"/>
                <a:ext cx="1685562" cy="669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1">
                  <a:lnSpc>
                    <a:spcPct val="90000"/>
                  </a:lnSpc>
                  <a:spcBef>
                    <a:spcPts val="500"/>
                  </a:spcBef>
                </a:pPr>
                <a:r>
                  <a:rPr lang="en-US" sz="1400" dirty="0"/>
                  <a:t>Dealing with R11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223C42-7EAB-426F-8D66-13177A49B89C}"/>
                  </a:ext>
                </a:extLst>
              </p:cNvPr>
              <p:cNvSpPr txBox="1"/>
              <p:nvPr/>
            </p:nvSpPr>
            <p:spPr>
              <a:xfrm>
                <a:off x="3822698" y="3706766"/>
                <a:ext cx="2333301" cy="815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starts move at time t2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D54887-E54C-4704-92F8-326A1FD6706F}"/>
                  </a:ext>
                </a:extLst>
              </p:cNvPr>
              <p:cNvSpPr txBox="1"/>
              <p:nvPr/>
            </p:nvSpPr>
            <p:spPr>
              <a:xfrm>
                <a:off x="281434" y="3003784"/>
                <a:ext cx="2442917" cy="815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creates pin </a:t>
                </a:r>
              </a:p>
              <a:p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R111 at t1&lt;t2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0DA8656-6EB4-4F53-9ED4-A6D30DB795FF}"/>
                  </a:ext>
                </a:extLst>
              </p:cNvPr>
              <p:cNvSpPr txBox="1"/>
              <p:nvPr/>
            </p:nvSpPr>
            <p:spPr>
              <a:xfrm>
                <a:off x="4146634" y="1053903"/>
                <a:ext cx="1866076" cy="1158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receives the pin at t3&gt;t2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DD171D-AAB8-4C6E-A4D9-E781C082FA90}"/>
                  </a:ext>
                </a:extLst>
              </p:cNvPr>
              <p:cNvSpPr txBox="1"/>
              <p:nvPr/>
            </p:nvSpPr>
            <p:spPr>
              <a:xfrm>
                <a:off x="7366582" y="602301"/>
                <a:ext cx="1767118" cy="1158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receives the pin at t3&gt;t2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075F89-461A-4642-BE2A-EE368B1392FB}"/>
                </a:ext>
              </a:extLst>
            </p:cNvPr>
            <p:cNvSpPr txBox="1"/>
            <p:nvPr/>
          </p:nvSpPr>
          <p:spPr>
            <a:xfrm>
              <a:off x="7413623" y="3788470"/>
              <a:ext cx="1034317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lvl="1">
                <a:lnSpc>
                  <a:spcPct val="90000"/>
                </a:lnSpc>
                <a:spcBef>
                  <a:spcPts val="500"/>
                </a:spcBef>
              </a:pPr>
              <a:r>
                <a:rPr lang="en-US" sz="1400" dirty="0"/>
                <a:t>Civilian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BD68E53-E9FD-4D2B-830E-55ACF8BB9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8470" y="3713771"/>
              <a:ext cx="715229" cy="74017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C68806-4FD2-4622-B97D-458445BC0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9382" y="1522289"/>
              <a:ext cx="715229" cy="7401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1B5CB21-B347-4CEA-AE65-5BDE0CE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00848" y="2359516"/>
              <a:ext cx="715229" cy="740171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FA2FD0EE-4415-4625-AB46-77DC6AA43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8510" y="2962626"/>
              <a:ext cx="427846" cy="686093"/>
            </a:xfrm>
            <a:prstGeom prst="rect">
              <a:avLst/>
            </a:prstGeom>
          </p:spPr>
        </p:pic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E20F6565-13A2-4618-BF22-5077D8114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6679" y="2893830"/>
              <a:ext cx="427846" cy="686093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EBAC1A9-6423-47F0-855D-4F26AD71ED01}"/>
                </a:ext>
              </a:extLst>
            </p:cNvPr>
            <p:cNvSpPr txBox="1"/>
            <p:nvPr/>
          </p:nvSpPr>
          <p:spPr>
            <a:xfrm>
              <a:off x="9766100" y="3834094"/>
              <a:ext cx="1034317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lvl="1">
                <a:lnSpc>
                  <a:spcPct val="90000"/>
                </a:lnSpc>
                <a:spcBef>
                  <a:spcPts val="500"/>
                </a:spcBef>
              </a:pPr>
              <a:r>
                <a:rPr lang="en-US" sz="1400" dirty="0"/>
                <a:t>Civilian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47368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D390C-6BA6-4C81-B829-690A9D486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7829244" cy="6074230"/>
          </a:xfrm>
        </p:spPr>
        <p:txBody>
          <a:bodyPr>
            <a:normAutofit/>
          </a:bodyPr>
          <a:lstStyle/>
          <a:p>
            <a:r>
              <a:rPr lang="en-US" dirty="0"/>
              <a:t>U</a:t>
            </a:r>
            <a:r>
              <a:rPr lang="en-US" sz="2400" dirty="0"/>
              <a:t>pdates on a single, shared dataset (map data layer) </a:t>
            </a:r>
          </a:p>
          <a:p>
            <a:r>
              <a:rPr lang="en-US" sz="2400" dirty="0"/>
              <a:t>Each update: add/remove/modify pins/shapes</a:t>
            </a:r>
          </a:p>
          <a:p>
            <a:pPr lvl="1"/>
            <a:r>
              <a:rPr lang="en-US" sz="2000" dirty="0"/>
              <a:t>Order of applying matters in result (final map view on individual first responder device)</a:t>
            </a:r>
          </a:p>
          <a:p>
            <a:r>
              <a:rPr lang="en-US" sz="2400" dirty="0"/>
              <a:t>Consistency of updates is important and challenging</a:t>
            </a:r>
          </a:p>
          <a:p>
            <a:pPr lvl="1"/>
            <a:r>
              <a:rPr lang="en-US" dirty="0"/>
              <a:t>Definitions later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7AFEC1-BA06-4044-B2F7-8439E291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32BB1B-08E9-4028-9C74-B54743BA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Dissemination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1985C4-C58A-4E29-8847-6F56F3B029DA}"/>
              </a:ext>
            </a:extLst>
          </p:cNvPr>
          <p:cNvGrpSpPr/>
          <p:nvPr/>
        </p:nvGrpSpPr>
        <p:grpSpPr>
          <a:xfrm>
            <a:off x="8996543" y="-45056"/>
            <a:ext cx="3098070" cy="3363229"/>
            <a:chOff x="61898" y="2912872"/>
            <a:chExt cx="3617472" cy="3834784"/>
          </a:xfrm>
        </p:grpSpPr>
        <p:pic>
          <p:nvPicPr>
            <p:cNvPr id="6" name="Picture 5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7AFA8AF6-2D4D-4806-8BB7-3F0BA30DF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81" y="3480318"/>
              <a:ext cx="1450130" cy="1422077"/>
            </a:xfrm>
            <a:prstGeom prst="rect">
              <a:avLst/>
            </a:prstGeom>
          </p:spPr>
        </p:pic>
        <p:pic>
          <p:nvPicPr>
            <p:cNvPr id="7" name="Picture 6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4663BD99-931D-4084-8C54-173F34D2A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81" y="5325579"/>
              <a:ext cx="1450130" cy="1422077"/>
            </a:xfrm>
            <a:prstGeom prst="rect">
              <a:avLst/>
            </a:prstGeom>
          </p:spPr>
        </p:pic>
        <p:pic>
          <p:nvPicPr>
            <p:cNvPr id="8" name="Picture 7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64530CEB-3CB6-415B-8F5D-2C775B4F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9240" y="3480317"/>
              <a:ext cx="1450130" cy="1422077"/>
            </a:xfrm>
            <a:prstGeom prst="rect">
              <a:avLst/>
            </a:prstGeom>
          </p:spPr>
        </p:pic>
        <p:pic>
          <p:nvPicPr>
            <p:cNvPr id="9" name="Picture 8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CE03868F-D6BA-470D-9CEB-B3CB66F27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9240" y="5325579"/>
              <a:ext cx="1450130" cy="1422077"/>
            </a:xfrm>
            <a:prstGeom prst="rect">
              <a:avLst/>
            </a:prstGeom>
          </p:spPr>
        </p:pic>
        <p:pic>
          <p:nvPicPr>
            <p:cNvPr id="10" name="Graphic 9" descr="Marker">
              <a:extLst>
                <a:ext uri="{FF2B5EF4-FFF2-40B4-BE49-F238E27FC236}">
                  <a16:creationId xmlns:a16="http://schemas.microsoft.com/office/drawing/2014/main" id="{AA3E3CE7-3263-4EE6-9744-169E07943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7640" y="3150659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Marker">
              <a:extLst>
                <a:ext uri="{FF2B5EF4-FFF2-40B4-BE49-F238E27FC236}">
                  <a16:creationId xmlns:a16="http://schemas.microsoft.com/office/drawing/2014/main" id="{221461FB-7BB2-45FB-84CF-1BC3E31A0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72603" y="3150659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Marker">
              <a:extLst>
                <a:ext uri="{FF2B5EF4-FFF2-40B4-BE49-F238E27FC236}">
                  <a16:creationId xmlns:a16="http://schemas.microsoft.com/office/drawing/2014/main" id="{7621730B-5372-4AD2-8561-34EE8169A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2964" y="375794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Marker">
              <a:extLst>
                <a:ext uri="{FF2B5EF4-FFF2-40B4-BE49-F238E27FC236}">
                  <a16:creationId xmlns:a16="http://schemas.microsoft.com/office/drawing/2014/main" id="{CF8333AC-BE91-4F3E-A3EA-ED9486419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2964" y="5579417"/>
              <a:ext cx="914400" cy="9144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383879-296B-4ECE-AAEA-E0E6ABB86FB6}"/>
                </a:ext>
              </a:extLst>
            </p:cNvPr>
            <p:cNvSpPr txBox="1"/>
            <p:nvPr/>
          </p:nvSpPr>
          <p:spPr>
            <a:xfrm>
              <a:off x="613299" y="348031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014D0D-C08E-4FC5-B579-E0D864294B41}"/>
                </a:ext>
              </a:extLst>
            </p:cNvPr>
            <p:cNvSpPr txBox="1"/>
            <p:nvPr/>
          </p:nvSpPr>
          <p:spPr>
            <a:xfrm>
              <a:off x="2686711" y="348031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305576-7196-4555-8694-B2727E8C3422}"/>
                </a:ext>
              </a:extLst>
            </p:cNvPr>
            <p:cNvSpPr txBox="1"/>
            <p:nvPr/>
          </p:nvSpPr>
          <p:spPr>
            <a:xfrm>
              <a:off x="1065200" y="4118911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F758F5-1CE1-4C71-B373-4A96185C2540}"/>
                </a:ext>
              </a:extLst>
            </p:cNvPr>
            <p:cNvSpPr txBox="1"/>
            <p:nvPr/>
          </p:nvSpPr>
          <p:spPr>
            <a:xfrm>
              <a:off x="1053461" y="594525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</a:t>
              </a:r>
            </a:p>
          </p:txBody>
        </p:sp>
        <p:pic>
          <p:nvPicPr>
            <p:cNvPr id="18" name="Graphic 17" descr="Add">
              <a:extLst>
                <a:ext uri="{FF2B5EF4-FFF2-40B4-BE49-F238E27FC236}">
                  <a16:creationId xmlns:a16="http://schemas.microsoft.com/office/drawing/2014/main" id="{F3AFF190-5B33-4CA8-BBD2-52EA2FBA0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9639" y="3429000"/>
              <a:ext cx="457200" cy="457200"/>
            </a:xfrm>
            <a:prstGeom prst="rect">
              <a:avLst/>
            </a:prstGeom>
          </p:spPr>
        </p:pic>
        <p:pic>
          <p:nvPicPr>
            <p:cNvPr id="19" name="Graphic 18" descr="Add">
              <a:extLst>
                <a:ext uri="{FF2B5EF4-FFF2-40B4-BE49-F238E27FC236}">
                  <a16:creationId xmlns:a16="http://schemas.microsoft.com/office/drawing/2014/main" id="{16CBEDB4-CA5D-4EAD-8719-FBA8D7359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02516" y="4027429"/>
              <a:ext cx="457200" cy="457200"/>
            </a:xfrm>
            <a:prstGeom prst="rect">
              <a:avLst/>
            </a:prstGeom>
          </p:spPr>
        </p:pic>
        <p:pic>
          <p:nvPicPr>
            <p:cNvPr id="20" name="Graphic 19" descr="Pencil">
              <a:extLst>
                <a:ext uri="{FF2B5EF4-FFF2-40B4-BE49-F238E27FC236}">
                  <a16:creationId xmlns:a16="http://schemas.microsoft.com/office/drawing/2014/main" id="{C72089E2-6CCF-46AC-A45C-A8886C72E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72596" y="5729195"/>
              <a:ext cx="457200" cy="457200"/>
            </a:xfrm>
            <a:prstGeom prst="rect">
              <a:avLst/>
            </a:prstGeom>
          </p:spPr>
        </p:pic>
        <p:pic>
          <p:nvPicPr>
            <p:cNvPr id="21" name="Graphic 20" descr="Close">
              <a:extLst>
                <a:ext uri="{FF2B5EF4-FFF2-40B4-BE49-F238E27FC236}">
                  <a16:creationId xmlns:a16="http://schemas.microsoft.com/office/drawing/2014/main" id="{E1CBC75E-89A8-4325-8FD3-E8909BD2D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180785" y="3426113"/>
              <a:ext cx="508516" cy="50851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83C8B8-3CDB-42AC-878C-6AE234290C97}"/>
                </a:ext>
              </a:extLst>
            </p:cNvPr>
            <p:cNvSpPr txBox="1"/>
            <p:nvPr/>
          </p:nvSpPr>
          <p:spPr>
            <a:xfrm>
              <a:off x="515530" y="2912872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F1 @ t</a:t>
              </a:r>
              <a:r>
                <a:rPr lang="en-US" sz="2000" b="1" baseline="-25000" dirty="0"/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D126D8-DFD6-410A-8D51-4C12BEF3E0FF}"/>
                </a:ext>
              </a:extLst>
            </p:cNvPr>
            <p:cNvSpPr txBox="1"/>
            <p:nvPr/>
          </p:nvSpPr>
          <p:spPr>
            <a:xfrm>
              <a:off x="2564096" y="2912884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F2 @ t</a:t>
              </a:r>
              <a:r>
                <a:rPr lang="en-US" sz="2000" b="1" baseline="-25000" dirty="0"/>
                <a:t>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B7E1A6-2A15-4374-941F-069B82895949}"/>
                </a:ext>
              </a:extLst>
            </p:cNvPr>
            <p:cNvSpPr txBox="1"/>
            <p:nvPr/>
          </p:nvSpPr>
          <p:spPr>
            <a:xfrm>
              <a:off x="503959" y="4871873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F3 @ t</a:t>
              </a:r>
              <a:r>
                <a:rPr lang="en-US" sz="2000" b="1" baseline="-25000" dirty="0"/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23F25C-6C3A-4357-83AD-DAB047B8BB59}"/>
                </a:ext>
              </a:extLst>
            </p:cNvPr>
            <p:cNvSpPr txBox="1"/>
            <p:nvPr/>
          </p:nvSpPr>
          <p:spPr>
            <a:xfrm>
              <a:off x="2552525" y="4871885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F4 @ t</a:t>
              </a:r>
              <a:r>
                <a:rPr lang="en-US" sz="2000" b="1" baseline="-25000" dirty="0"/>
                <a:t>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50C5E9-7962-48FE-9402-FB84EEEE5BBA}"/>
                </a:ext>
              </a:extLst>
            </p:cNvPr>
            <p:cNvSpPr txBox="1"/>
            <p:nvPr/>
          </p:nvSpPr>
          <p:spPr>
            <a:xfrm>
              <a:off x="61898" y="3822023"/>
              <a:ext cx="530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add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1DC14A3-50AD-4A31-9100-CBBF039E622D}"/>
                </a:ext>
              </a:extLst>
            </p:cNvPr>
            <p:cNvSpPr txBox="1"/>
            <p:nvPr/>
          </p:nvSpPr>
          <p:spPr>
            <a:xfrm>
              <a:off x="1372070" y="4402775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add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3292BA-AB4B-4170-832C-DBD0B3C7658D}"/>
                </a:ext>
              </a:extLst>
            </p:cNvPr>
            <p:cNvSpPr txBox="1"/>
            <p:nvPr/>
          </p:nvSpPr>
          <p:spPr>
            <a:xfrm>
              <a:off x="1657364" y="377754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remove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7C6991-1AE6-4216-8A67-714E2A2EAF93}"/>
                </a:ext>
              </a:extLst>
            </p:cNvPr>
            <p:cNvSpPr txBox="1"/>
            <p:nvPr/>
          </p:nvSpPr>
          <p:spPr>
            <a:xfrm>
              <a:off x="1315931" y="6098782"/>
              <a:ext cx="1164489" cy="421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modify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264DC02-3558-4759-BEED-58D046CDB81A}"/>
              </a:ext>
            </a:extLst>
          </p:cNvPr>
          <p:cNvSpPr txBox="1"/>
          <p:nvPr/>
        </p:nvSpPr>
        <p:spPr>
          <a:xfrm>
            <a:off x="8042647" y="156432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Initially</a:t>
            </a:r>
          </a:p>
        </p:txBody>
      </p:sp>
    </p:spTree>
    <p:extLst>
      <p:ext uri="{BB962C8B-B14F-4D97-AF65-F5344CB8AC3E}">
        <p14:creationId xmlns:p14="http://schemas.microsoft.com/office/powerpoint/2010/main" val="1126389231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D390C-6BA6-4C81-B829-690A9D486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7829244" cy="60742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pdates on a single, shared dataset (map data layer) 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Each update: add/remove/modify pins/shapes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Order of applying matters in result (final map view on individual first responder device)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Consistency of updates is important and challenging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Definitions later</a:t>
            </a:r>
          </a:p>
          <a:p>
            <a:r>
              <a:rPr lang="en-US" sz="2400" dirty="0"/>
              <a:t>Goal: eventually, all relevant users have the same view of the map</a:t>
            </a:r>
          </a:p>
          <a:p>
            <a:pPr lvl="1"/>
            <a:r>
              <a:rPr lang="en-US" sz="2000" dirty="0"/>
              <a:t>Strong consistency through consensus (agreement) on order of updates in each region </a:t>
            </a:r>
          </a:p>
          <a:p>
            <a:pPr lvl="1"/>
            <a:r>
              <a:rPr lang="en-US" dirty="0"/>
              <a:t>Strong consistency requiring complex, time-consuming procedures → </a:t>
            </a:r>
            <a:r>
              <a:rPr lang="en-US" dirty="0" err="1"/>
              <a:t>CoNICE</a:t>
            </a:r>
            <a:r>
              <a:rPr lang="en-US" dirty="0"/>
              <a:t> provides flexibility of multiple consistency levels bound to named regions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7AFEC1-BA06-4044-B2F7-8439E291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32BB1B-08E9-4028-9C74-B54743BA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Dissemination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1985C4-C58A-4E29-8847-6F56F3B029DA}"/>
              </a:ext>
            </a:extLst>
          </p:cNvPr>
          <p:cNvGrpSpPr/>
          <p:nvPr/>
        </p:nvGrpSpPr>
        <p:grpSpPr>
          <a:xfrm>
            <a:off x="8996543" y="-45056"/>
            <a:ext cx="3098070" cy="3363229"/>
            <a:chOff x="61898" y="2912872"/>
            <a:chExt cx="3617472" cy="3834784"/>
          </a:xfrm>
        </p:grpSpPr>
        <p:pic>
          <p:nvPicPr>
            <p:cNvPr id="6" name="Picture 5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7AFA8AF6-2D4D-4806-8BB7-3F0BA30DF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81" y="3480318"/>
              <a:ext cx="1450130" cy="1422077"/>
            </a:xfrm>
            <a:prstGeom prst="rect">
              <a:avLst/>
            </a:prstGeom>
          </p:spPr>
        </p:pic>
        <p:pic>
          <p:nvPicPr>
            <p:cNvPr id="7" name="Picture 6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4663BD99-931D-4084-8C54-173F34D2A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81" y="5325579"/>
              <a:ext cx="1450130" cy="1422077"/>
            </a:xfrm>
            <a:prstGeom prst="rect">
              <a:avLst/>
            </a:prstGeom>
          </p:spPr>
        </p:pic>
        <p:pic>
          <p:nvPicPr>
            <p:cNvPr id="8" name="Picture 7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64530CEB-3CB6-415B-8F5D-2C775B4F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9240" y="3480317"/>
              <a:ext cx="1450130" cy="1422077"/>
            </a:xfrm>
            <a:prstGeom prst="rect">
              <a:avLst/>
            </a:prstGeom>
          </p:spPr>
        </p:pic>
        <p:pic>
          <p:nvPicPr>
            <p:cNvPr id="9" name="Picture 8" descr="A close up of electronics&#10;&#10;Description automatically generated">
              <a:extLst>
                <a:ext uri="{FF2B5EF4-FFF2-40B4-BE49-F238E27FC236}">
                  <a16:creationId xmlns:a16="http://schemas.microsoft.com/office/drawing/2014/main" id="{CE03868F-D6BA-470D-9CEB-B3CB66F27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9240" y="5325579"/>
              <a:ext cx="1450130" cy="1422077"/>
            </a:xfrm>
            <a:prstGeom prst="rect">
              <a:avLst/>
            </a:prstGeom>
          </p:spPr>
        </p:pic>
        <p:pic>
          <p:nvPicPr>
            <p:cNvPr id="10" name="Graphic 9" descr="Marker">
              <a:extLst>
                <a:ext uri="{FF2B5EF4-FFF2-40B4-BE49-F238E27FC236}">
                  <a16:creationId xmlns:a16="http://schemas.microsoft.com/office/drawing/2014/main" id="{AA3E3CE7-3263-4EE6-9744-169E07943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7640" y="3150659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Marker">
              <a:extLst>
                <a:ext uri="{FF2B5EF4-FFF2-40B4-BE49-F238E27FC236}">
                  <a16:creationId xmlns:a16="http://schemas.microsoft.com/office/drawing/2014/main" id="{221461FB-7BB2-45FB-84CF-1BC3E31A0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72603" y="3150659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Marker">
              <a:extLst>
                <a:ext uri="{FF2B5EF4-FFF2-40B4-BE49-F238E27FC236}">
                  <a16:creationId xmlns:a16="http://schemas.microsoft.com/office/drawing/2014/main" id="{7621730B-5372-4AD2-8561-34EE8169A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2964" y="375794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Marker">
              <a:extLst>
                <a:ext uri="{FF2B5EF4-FFF2-40B4-BE49-F238E27FC236}">
                  <a16:creationId xmlns:a16="http://schemas.microsoft.com/office/drawing/2014/main" id="{CF8333AC-BE91-4F3E-A3EA-ED9486419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2964" y="5579417"/>
              <a:ext cx="914400" cy="9144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383879-296B-4ECE-AAEA-E0E6ABB86FB6}"/>
                </a:ext>
              </a:extLst>
            </p:cNvPr>
            <p:cNvSpPr txBox="1"/>
            <p:nvPr/>
          </p:nvSpPr>
          <p:spPr>
            <a:xfrm>
              <a:off x="613299" y="348031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014D0D-C08E-4FC5-B579-E0D864294B41}"/>
                </a:ext>
              </a:extLst>
            </p:cNvPr>
            <p:cNvSpPr txBox="1"/>
            <p:nvPr/>
          </p:nvSpPr>
          <p:spPr>
            <a:xfrm>
              <a:off x="2686711" y="348031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305576-7196-4555-8694-B2727E8C3422}"/>
                </a:ext>
              </a:extLst>
            </p:cNvPr>
            <p:cNvSpPr txBox="1"/>
            <p:nvPr/>
          </p:nvSpPr>
          <p:spPr>
            <a:xfrm>
              <a:off x="1065200" y="4118911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F758F5-1CE1-4C71-B373-4A96185C2540}"/>
                </a:ext>
              </a:extLst>
            </p:cNvPr>
            <p:cNvSpPr txBox="1"/>
            <p:nvPr/>
          </p:nvSpPr>
          <p:spPr>
            <a:xfrm>
              <a:off x="1053461" y="594525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</a:t>
              </a:r>
            </a:p>
          </p:txBody>
        </p:sp>
        <p:pic>
          <p:nvPicPr>
            <p:cNvPr id="18" name="Graphic 17" descr="Add">
              <a:extLst>
                <a:ext uri="{FF2B5EF4-FFF2-40B4-BE49-F238E27FC236}">
                  <a16:creationId xmlns:a16="http://schemas.microsoft.com/office/drawing/2014/main" id="{F3AFF190-5B33-4CA8-BBD2-52EA2FBA0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9639" y="3429000"/>
              <a:ext cx="457200" cy="457200"/>
            </a:xfrm>
            <a:prstGeom prst="rect">
              <a:avLst/>
            </a:prstGeom>
          </p:spPr>
        </p:pic>
        <p:pic>
          <p:nvPicPr>
            <p:cNvPr id="19" name="Graphic 18" descr="Add">
              <a:extLst>
                <a:ext uri="{FF2B5EF4-FFF2-40B4-BE49-F238E27FC236}">
                  <a16:creationId xmlns:a16="http://schemas.microsoft.com/office/drawing/2014/main" id="{16CBEDB4-CA5D-4EAD-8719-FBA8D7359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02516" y="4027429"/>
              <a:ext cx="457200" cy="457200"/>
            </a:xfrm>
            <a:prstGeom prst="rect">
              <a:avLst/>
            </a:prstGeom>
          </p:spPr>
        </p:pic>
        <p:pic>
          <p:nvPicPr>
            <p:cNvPr id="20" name="Graphic 19" descr="Pencil">
              <a:extLst>
                <a:ext uri="{FF2B5EF4-FFF2-40B4-BE49-F238E27FC236}">
                  <a16:creationId xmlns:a16="http://schemas.microsoft.com/office/drawing/2014/main" id="{C72089E2-6CCF-46AC-A45C-A8886C72E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72596" y="5729195"/>
              <a:ext cx="457200" cy="457200"/>
            </a:xfrm>
            <a:prstGeom prst="rect">
              <a:avLst/>
            </a:prstGeom>
          </p:spPr>
        </p:pic>
        <p:pic>
          <p:nvPicPr>
            <p:cNvPr id="21" name="Graphic 20" descr="Close">
              <a:extLst>
                <a:ext uri="{FF2B5EF4-FFF2-40B4-BE49-F238E27FC236}">
                  <a16:creationId xmlns:a16="http://schemas.microsoft.com/office/drawing/2014/main" id="{E1CBC75E-89A8-4325-8FD3-E8909BD2D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180785" y="3426113"/>
              <a:ext cx="508516" cy="50851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83C8B8-3CDB-42AC-878C-6AE234290C97}"/>
                </a:ext>
              </a:extLst>
            </p:cNvPr>
            <p:cNvSpPr txBox="1"/>
            <p:nvPr/>
          </p:nvSpPr>
          <p:spPr>
            <a:xfrm>
              <a:off x="515530" y="2912872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F1 @ t</a:t>
              </a:r>
              <a:r>
                <a:rPr lang="en-US" sz="2000" b="1" baseline="-25000" dirty="0"/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D126D8-DFD6-410A-8D51-4C12BEF3E0FF}"/>
                </a:ext>
              </a:extLst>
            </p:cNvPr>
            <p:cNvSpPr txBox="1"/>
            <p:nvPr/>
          </p:nvSpPr>
          <p:spPr>
            <a:xfrm>
              <a:off x="2564096" y="2912884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F2 @ t</a:t>
              </a:r>
              <a:r>
                <a:rPr lang="en-US" sz="2000" b="1" baseline="-25000" dirty="0"/>
                <a:t>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B7E1A6-2A15-4374-941F-069B82895949}"/>
                </a:ext>
              </a:extLst>
            </p:cNvPr>
            <p:cNvSpPr txBox="1"/>
            <p:nvPr/>
          </p:nvSpPr>
          <p:spPr>
            <a:xfrm>
              <a:off x="503959" y="4871873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F3 @ t</a:t>
              </a:r>
              <a:r>
                <a:rPr lang="en-US" sz="2000" b="1" baseline="-25000" dirty="0"/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23F25C-6C3A-4357-83AD-DAB047B8BB59}"/>
                </a:ext>
              </a:extLst>
            </p:cNvPr>
            <p:cNvSpPr txBox="1"/>
            <p:nvPr/>
          </p:nvSpPr>
          <p:spPr>
            <a:xfrm>
              <a:off x="2552525" y="4871885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F4 @ t</a:t>
              </a:r>
              <a:r>
                <a:rPr lang="en-US" sz="2000" b="1" baseline="-25000" dirty="0"/>
                <a:t>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50C5E9-7962-48FE-9402-FB84EEEE5BBA}"/>
                </a:ext>
              </a:extLst>
            </p:cNvPr>
            <p:cNvSpPr txBox="1"/>
            <p:nvPr/>
          </p:nvSpPr>
          <p:spPr>
            <a:xfrm>
              <a:off x="61898" y="3822023"/>
              <a:ext cx="530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add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1DC14A3-50AD-4A31-9100-CBBF039E622D}"/>
                </a:ext>
              </a:extLst>
            </p:cNvPr>
            <p:cNvSpPr txBox="1"/>
            <p:nvPr/>
          </p:nvSpPr>
          <p:spPr>
            <a:xfrm>
              <a:off x="1372070" y="4402775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add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3292BA-AB4B-4170-832C-DBD0B3C7658D}"/>
                </a:ext>
              </a:extLst>
            </p:cNvPr>
            <p:cNvSpPr txBox="1"/>
            <p:nvPr/>
          </p:nvSpPr>
          <p:spPr>
            <a:xfrm>
              <a:off x="1657364" y="377754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remove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7C6991-1AE6-4216-8A67-714E2A2EAF93}"/>
                </a:ext>
              </a:extLst>
            </p:cNvPr>
            <p:cNvSpPr txBox="1"/>
            <p:nvPr/>
          </p:nvSpPr>
          <p:spPr>
            <a:xfrm>
              <a:off x="1315931" y="6098782"/>
              <a:ext cx="1164489" cy="421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modify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E97F6A6-7542-47A1-92AA-83E9D4310A99}"/>
              </a:ext>
            </a:extLst>
          </p:cNvPr>
          <p:cNvGrpSpPr/>
          <p:nvPr/>
        </p:nvGrpSpPr>
        <p:grpSpPr>
          <a:xfrm>
            <a:off x="9185553" y="3461597"/>
            <a:ext cx="2907983" cy="3358109"/>
            <a:chOff x="3770420" y="2976034"/>
            <a:chExt cx="3395517" cy="382894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3993F6B-DC33-4A1D-91CD-EB98F8820496}"/>
                </a:ext>
              </a:extLst>
            </p:cNvPr>
            <p:cNvGrpSpPr/>
            <p:nvPr/>
          </p:nvGrpSpPr>
          <p:grpSpPr>
            <a:xfrm>
              <a:off x="3792567" y="2988760"/>
              <a:ext cx="1450130" cy="1875783"/>
              <a:chOff x="3792567" y="2988760"/>
              <a:chExt cx="1450130" cy="1875783"/>
            </a:xfrm>
          </p:grpSpPr>
          <p:pic>
            <p:nvPicPr>
              <p:cNvPr id="49" name="Picture 48" descr="A close up of electronics&#10;&#10;Description automatically generated">
                <a:extLst>
                  <a:ext uri="{FF2B5EF4-FFF2-40B4-BE49-F238E27FC236}">
                    <a16:creationId xmlns:a16="http://schemas.microsoft.com/office/drawing/2014/main" id="{C29F5C77-AA16-4643-9C3E-02F3EC375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2567" y="3442466"/>
                <a:ext cx="1450130" cy="1422077"/>
              </a:xfrm>
              <a:prstGeom prst="rect">
                <a:avLst/>
              </a:prstGeom>
            </p:spPr>
          </p:pic>
          <p:pic>
            <p:nvPicPr>
              <p:cNvPr id="50" name="Graphic 49" descr="Marker">
                <a:extLst>
                  <a:ext uri="{FF2B5EF4-FFF2-40B4-BE49-F238E27FC236}">
                    <a16:creationId xmlns:a16="http://schemas.microsoft.com/office/drawing/2014/main" id="{E27BF1D9-95B8-4524-8D25-2DBEBA9C77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06150" y="369630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C3E7200-85AC-4B38-91BC-D8D770A9EC86}"/>
                  </a:ext>
                </a:extLst>
              </p:cNvPr>
              <p:cNvSpPr txBox="1"/>
              <p:nvPr/>
            </p:nvSpPr>
            <p:spPr>
              <a:xfrm>
                <a:off x="4067145" y="2988760"/>
                <a:ext cx="10166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F1 @ </a:t>
                </a:r>
                <a:r>
                  <a:rPr lang="en-US" sz="2000" b="1" dirty="0" err="1"/>
                  <a:t>t</a:t>
                </a:r>
                <a:r>
                  <a:rPr lang="en-US" sz="2000" b="1" baseline="-25000" dirty="0" err="1"/>
                  <a:t>n</a:t>
                </a:r>
                <a:endParaRPr lang="en-US" sz="2000" b="1" baseline="-2500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4B2D035-E088-4C99-AF13-F0096AA80584}"/>
                </a:ext>
              </a:extLst>
            </p:cNvPr>
            <p:cNvGrpSpPr/>
            <p:nvPr/>
          </p:nvGrpSpPr>
          <p:grpSpPr>
            <a:xfrm>
              <a:off x="5715807" y="2976034"/>
              <a:ext cx="1450130" cy="1875783"/>
              <a:chOff x="4009199" y="2988760"/>
              <a:chExt cx="1450130" cy="1875783"/>
            </a:xfrm>
          </p:grpSpPr>
          <p:pic>
            <p:nvPicPr>
              <p:cNvPr id="46" name="Picture 45" descr="A close up of electronics&#10;&#10;Description automatically generated">
                <a:extLst>
                  <a:ext uri="{FF2B5EF4-FFF2-40B4-BE49-F238E27FC236}">
                    <a16:creationId xmlns:a16="http://schemas.microsoft.com/office/drawing/2014/main" id="{79AD8AEC-E333-44AD-9396-1C908DDCB0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9199" y="3442466"/>
                <a:ext cx="1450130" cy="1422077"/>
              </a:xfrm>
              <a:prstGeom prst="rect">
                <a:avLst/>
              </a:prstGeom>
            </p:spPr>
          </p:pic>
          <p:pic>
            <p:nvPicPr>
              <p:cNvPr id="47" name="Graphic 46" descr="Marker">
                <a:extLst>
                  <a:ext uri="{FF2B5EF4-FFF2-40B4-BE49-F238E27FC236}">
                    <a16:creationId xmlns:a16="http://schemas.microsoft.com/office/drawing/2014/main" id="{1B62BAB2-A83A-4858-B19C-2049FFD5A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522784" y="369630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7ECB09-B37F-4821-BF98-107C305427F5}"/>
                  </a:ext>
                </a:extLst>
              </p:cNvPr>
              <p:cNvSpPr txBox="1"/>
              <p:nvPr/>
            </p:nvSpPr>
            <p:spPr>
              <a:xfrm>
                <a:off x="4283776" y="2988760"/>
                <a:ext cx="10166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F2 @ </a:t>
                </a:r>
                <a:r>
                  <a:rPr lang="en-US" sz="2000" b="1" dirty="0" err="1"/>
                  <a:t>t</a:t>
                </a:r>
                <a:r>
                  <a:rPr lang="en-US" sz="2000" b="1" baseline="-25000" dirty="0" err="1"/>
                  <a:t>n</a:t>
                </a:r>
                <a:endParaRPr lang="en-US" sz="2000" b="1" baseline="-25000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2E7379A-B0CB-41BF-B94D-D9FF686B9A3B}"/>
                </a:ext>
              </a:extLst>
            </p:cNvPr>
            <p:cNvGrpSpPr/>
            <p:nvPr/>
          </p:nvGrpSpPr>
          <p:grpSpPr>
            <a:xfrm>
              <a:off x="3770420" y="4929197"/>
              <a:ext cx="1450130" cy="1875783"/>
              <a:chOff x="3792567" y="2988760"/>
              <a:chExt cx="1450130" cy="1875783"/>
            </a:xfrm>
          </p:grpSpPr>
          <p:pic>
            <p:nvPicPr>
              <p:cNvPr id="43" name="Picture 42" descr="A close up of electronics&#10;&#10;Description automatically generated">
                <a:extLst>
                  <a:ext uri="{FF2B5EF4-FFF2-40B4-BE49-F238E27FC236}">
                    <a16:creationId xmlns:a16="http://schemas.microsoft.com/office/drawing/2014/main" id="{7177C1C0-D5CE-44E1-A4D3-3CD265631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2567" y="3442466"/>
                <a:ext cx="1450130" cy="1422077"/>
              </a:xfrm>
              <a:prstGeom prst="rect">
                <a:avLst/>
              </a:prstGeom>
            </p:spPr>
          </p:pic>
          <p:pic>
            <p:nvPicPr>
              <p:cNvPr id="44" name="Graphic 43" descr="Marker">
                <a:extLst>
                  <a:ext uri="{FF2B5EF4-FFF2-40B4-BE49-F238E27FC236}">
                    <a16:creationId xmlns:a16="http://schemas.microsoft.com/office/drawing/2014/main" id="{ACBF1BC7-7F15-414D-9F5B-4362B520EC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306150" y="369630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8869868-907B-41FC-8ECA-D023324C335E}"/>
                  </a:ext>
                </a:extLst>
              </p:cNvPr>
              <p:cNvSpPr txBox="1"/>
              <p:nvPr/>
            </p:nvSpPr>
            <p:spPr>
              <a:xfrm>
                <a:off x="4067145" y="2988760"/>
                <a:ext cx="10166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F3 @ </a:t>
                </a:r>
                <a:r>
                  <a:rPr lang="en-US" sz="2000" b="1" dirty="0" err="1"/>
                  <a:t>t</a:t>
                </a:r>
                <a:r>
                  <a:rPr lang="en-US" sz="2000" b="1" baseline="-25000" dirty="0" err="1"/>
                  <a:t>n</a:t>
                </a:r>
                <a:endParaRPr lang="en-US" sz="2000" b="1" baseline="-25000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B3E4EBA-118C-48DD-99FF-99846C2D1915}"/>
                </a:ext>
              </a:extLst>
            </p:cNvPr>
            <p:cNvGrpSpPr/>
            <p:nvPr/>
          </p:nvGrpSpPr>
          <p:grpSpPr>
            <a:xfrm>
              <a:off x="5693663" y="4916471"/>
              <a:ext cx="1450130" cy="1875783"/>
              <a:chOff x="4009202" y="2988760"/>
              <a:chExt cx="1450130" cy="1875783"/>
            </a:xfrm>
          </p:grpSpPr>
          <p:pic>
            <p:nvPicPr>
              <p:cNvPr id="40" name="Picture 39" descr="A close up of electronics&#10;&#10;Description automatically generated">
                <a:extLst>
                  <a:ext uri="{FF2B5EF4-FFF2-40B4-BE49-F238E27FC236}">
                    <a16:creationId xmlns:a16="http://schemas.microsoft.com/office/drawing/2014/main" id="{980D0993-C8B9-45F4-A459-BD88CF9861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9202" y="3442466"/>
                <a:ext cx="1450130" cy="1422077"/>
              </a:xfrm>
              <a:prstGeom prst="rect">
                <a:avLst/>
              </a:prstGeom>
            </p:spPr>
          </p:pic>
          <p:pic>
            <p:nvPicPr>
              <p:cNvPr id="41" name="Graphic 40" descr="Marker">
                <a:extLst>
                  <a:ext uri="{FF2B5EF4-FFF2-40B4-BE49-F238E27FC236}">
                    <a16:creationId xmlns:a16="http://schemas.microsoft.com/office/drawing/2014/main" id="{31127834-FFA1-419D-80F0-F1E8346C12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522782" y="369630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C031605-B969-4AFB-B0E5-8A46B110CCAA}"/>
                  </a:ext>
                </a:extLst>
              </p:cNvPr>
              <p:cNvSpPr txBox="1"/>
              <p:nvPr/>
            </p:nvSpPr>
            <p:spPr>
              <a:xfrm>
                <a:off x="4283781" y="2988760"/>
                <a:ext cx="10166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F4 @ </a:t>
                </a:r>
                <a:r>
                  <a:rPr lang="en-US" sz="2000" b="1" dirty="0" err="1"/>
                  <a:t>t</a:t>
                </a:r>
                <a:r>
                  <a:rPr lang="en-US" sz="2000" b="1" baseline="-25000" dirty="0" err="1"/>
                  <a:t>n</a:t>
                </a:r>
                <a:endParaRPr lang="en-US" sz="2000" b="1" baseline="-25000" dirty="0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2A3A6E-5E44-4F16-8CB0-10683490F51E}"/>
                </a:ext>
              </a:extLst>
            </p:cNvPr>
            <p:cNvSpPr txBox="1"/>
            <p:nvPr/>
          </p:nvSpPr>
          <p:spPr>
            <a:xfrm>
              <a:off x="4604115" y="4042866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311A96-A9D5-4617-AD09-B93CF9C3E170}"/>
                </a:ext>
              </a:extLst>
            </p:cNvPr>
            <p:cNvSpPr txBox="1"/>
            <p:nvPr/>
          </p:nvSpPr>
          <p:spPr>
            <a:xfrm>
              <a:off x="6531754" y="4007882"/>
              <a:ext cx="4169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5B4646-1E0B-4581-86E5-695AB327DD66}"/>
                </a:ext>
              </a:extLst>
            </p:cNvPr>
            <p:cNvSpPr txBox="1"/>
            <p:nvPr/>
          </p:nvSpPr>
          <p:spPr>
            <a:xfrm>
              <a:off x="4584092" y="5986340"/>
              <a:ext cx="4169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D97932E-C74A-44D6-83AC-B518F73B16AA}"/>
                </a:ext>
              </a:extLst>
            </p:cNvPr>
            <p:cNvSpPr txBox="1"/>
            <p:nvPr/>
          </p:nvSpPr>
          <p:spPr>
            <a:xfrm>
              <a:off x="6525703" y="5986340"/>
              <a:ext cx="4169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78B139D-7D4E-4110-9225-AE91E50334DD}"/>
              </a:ext>
            </a:extLst>
          </p:cNvPr>
          <p:cNvCxnSpPr>
            <a:cxnSpLocks/>
          </p:cNvCxnSpPr>
          <p:nvPr/>
        </p:nvCxnSpPr>
        <p:spPr>
          <a:xfrm>
            <a:off x="8086455" y="3375992"/>
            <a:ext cx="41055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264DC02-3558-4759-BEED-58D046CDB81A}"/>
              </a:ext>
            </a:extLst>
          </p:cNvPr>
          <p:cNvSpPr txBox="1"/>
          <p:nvPr/>
        </p:nvSpPr>
        <p:spPr>
          <a:xfrm>
            <a:off x="8042647" y="156432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Initially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247CF3D-F8C8-4A0D-8F5F-DAC0E7DCF793}"/>
              </a:ext>
            </a:extLst>
          </p:cNvPr>
          <p:cNvSpPr txBox="1"/>
          <p:nvPr/>
        </p:nvSpPr>
        <p:spPr>
          <a:xfrm>
            <a:off x="8086455" y="4602163"/>
            <a:ext cx="1273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After some time, at </a:t>
            </a:r>
            <a:r>
              <a:rPr lang="en-US" b="1" i="1" dirty="0" err="1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en-US" b="1" i="1" baseline="-25000" dirty="0" err="1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en-US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5F7B6C9C-43D5-44B4-8DAD-29764251770A}"/>
              </a:ext>
            </a:extLst>
          </p:cNvPr>
          <p:cNvSpPr/>
          <p:nvPr/>
        </p:nvSpPr>
        <p:spPr>
          <a:xfrm>
            <a:off x="8405199" y="2933756"/>
            <a:ext cx="332921" cy="9233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2829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F30CD-C5BB-4E39-8E97-A6DD4017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CoNICE</a:t>
            </a:r>
            <a:r>
              <a:rPr lang="en-US" dirty="0"/>
              <a:t> Architecture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4919C88-A65F-B242-8BEB-65BADF6D9C05}"/>
              </a:ext>
            </a:extLst>
          </p:cNvPr>
          <p:cNvSpPr/>
          <p:nvPr/>
        </p:nvSpPr>
        <p:spPr>
          <a:xfrm>
            <a:off x="4026236" y="3357503"/>
            <a:ext cx="4301064" cy="2413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2028260-B1AB-4A41-8E50-A2E880976FB4}"/>
              </a:ext>
            </a:extLst>
          </p:cNvPr>
          <p:cNvCxnSpPr/>
          <p:nvPr/>
        </p:nvCxnSpPr>
        <p:spPr>
          <a:xfrm>
            <a:off x="4026236" y="3934799"/>
            <a:ext cx="43010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E406B25-C46B-9844-8032-99D8DE6CFBDC}"/>
              </a:ext>
            </a:extLst>
          </p:cNvPr>
          <p:cNvCxnSpPr/>
          <p:nvPr/>
        </p:nvCxnSpPr>
        <p:spPr>
          <a:xfrm>
            <a:off x="4026236" y="5104762"/>
            <a:ext cx="43010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CF6A1913-793C-B245-BC25-368891C30BED}"/>
              </a:ext>
            </a:extLst>
          </p:cNvPr>
          <p:cNvSpPr txBox="1"/>
          <p:nvPr/>
        </p:nvSpPr>
        <p:spPr>
          <a:xfrm flipH="1">
            <a:off x="8240707" y="3943356"/>
            <a:ext cx="10019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 Level 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Agreement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A9F84C7-2190-4046-9A22-BF9221A6D602}"/>
              </a:ext>
            </a:extLst>
          </p:cNvPr>
          <p:cNvSpPr txBox="1"/>
          <p:nvPr/>
        </p:nvSpPr>
        <p:spPr>
          <a:xfrm flipH="1">
            <a:off x="8246131" y="4518333"/>
            <a:ext cx="10019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 Level 1: </a:t>
            </a:r>
            <a:r>
              <a:rPr lang="en-US" sz="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Causality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466CD63-6E69-194C-827C-879C227C1CC2}"/>
              </a:ext>
            </a:extLst>
          </p:cNvPr>
          <p:cNvSpPr txBox="1"/>
          <p:nvPr/>
        </p:nvSpPr>
        <p:spPr>
          <a:xfrm flipH="1">
            <a:off x="8246131" y="5142794"/>
            <a:ext cx="10019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 Level 0: </a:t>
            </a:r>
            <a:r>
              <a:rPr lang="en-US" sz="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Replication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0DC8E43-1E57-D646-96C3-3770356E436B}"/>
              </a:ext>
            </a:extLst>
          </p:cNvPr>
          <p:cNvSpPr/>
          <p:nvPr/>
        </p:nvSpPr>
        <p:spPr>
          <a:xfrm>
            <a:off x="4026236" y="3357503"/>
            <a:ext cx="4301064" cy="5645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D781B2F-FC7C-5543-BEDE-261F9A91F8F7}"/>
              </a:ext>
            </a:extLst>
          </p:cNvPr>
          <p:cNvSpPr/>
          <p:nvPr/>
        </p:nvSpPr>
        <p:spPr>
          <a:xfrm>
            <a:off x="7056812" y="3419783"/>
            <a:ext cx="964396" cy="34484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View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4BE5F85-1776-D642-AF0E-2F764FC61BCC}"/>
              </a:ext>
            </a:extLst>
          </p:cNvPr>
          <p:cNvSpPr/>
          <p:nvPr/>
        </p:nvSpPr>
        <p:spPr>
          <a:xfrm>
            <a:off x="4371353" y="3401471"/>
            <a:ext cx="1148373" cy="34484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Moderate View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860CC080-6FDD-024A-95BC-CB888ADE0A06}"/>
              </a:ext>
            </a:extLst>
          </p:cNvPr>
          <p:cNvSpPr txBox="1"/>
          <p:nvPr/>
        </p:nvSpPr>
        <p:spPr>
          <a:xfrm flipH="1">
            <a:off x="5529123" y="3349663"/>
            <a:ext cx="1287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 Application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47F6FD0-24AB-DF43-A9B3-1896AEF3C146}"/>
              </a:ext>
            </a:extLst>
          </p:cNvPr>
          <p:cNvSpPr/>
          <p:nvPr/>
        </p:nvSpPr>
        <p:spPr>
          <a:xfrm>
            <a:off x="4026236" y="3934799"/>
            <a:ext cx="4301064" cy="11572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7" name="Connector: Elbow 84">
            <a:extLst>
              <a:ext uri="{FF2B5EF4-FFF2-40B4-BE49-F238E27FC236}">
                <a16:creationId xmlns:a16="http://schemas.microsoft.com/office/drawing/2014/main" id="{C133FD64-ABFF-E541-BD84-C11BFAD13035}"/>
              </a:ext>
            </a:extLst>
          </p:cNvPr>
          <p:cNvCxnSpPr>
            <a:cxnSpLocks/>
          </p:cNvCxnSpPr>
          <p:nvPr/>
        </p:nvCxnSpPr>
        <p:spPr>
          <a:xfrm>
            <a:off x="6109893" y="3943903"/>
            <a:ext cx="2217406" cy="620522"/>
          </a:xfrm>
          <a:prstGeom prst="bentConnector3">
            <a:avLst>
              <a:gd name="adj1" fmla="val -23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3D5A2DE6-05C2-C543-8B9D-DD81340D04C9}"/>
              </a:ext>
            </a:extLst>
          </p:cNvPr>
          <p:cNvSpPr txBox="1"/>
          <p:nvPr/>
        </p:nvSpPr>
        <p:spPr>
          <a:xfrm flipH="1">
            <a:off x="4204190" y="4468127"/>
            <a:ext cx="177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Causal Ordering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7E2C76C4-9A2A-5145-A8CD-CCE1B8745DA6}"/>
              </a:ext>
            </a:extLst>
          </p:cNvPr>
          <p:cNvCxnSpPr/>
          <p:nvPr/>
        </p:nvCxnSpPr>
        <p:spPr>
          <a:xfrm flipV="1">
            <a:off x="5032750" y="3797888"/>
            <a:ext cx="0" cy="2738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6D2283D-3B4A-F042-8B45-CF1A3C81FAC9}"/>
              </a:ext>
            </a:extLst>
          </p:cNvPr>
          <p:cNvSpPr/>
          <p:nvPr/>
        </p:nvSpPr>
        <p:spPr>
          <a:xfrm>
            <a:off x="6109893" y="3934799"/>
            <a:ext cx="2217402" cy="6205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8713D35-7F74-214E-BEE8-69E728031FC3}"/>
              </a:ext>
            </a:extLst>
          </p:cNvPr>
          <p:cNvSpPr txBox="1"/>
          <p:nvPr/>
        </p:nvSpPr>
        <p:spPr>
          <a:xfrm flipH="1">
            <a:off x="7004088" y="4197962"/>
            <a:ext cx="1231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Consensus</a:t>
            </a:r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E7FA0225-11E2-E743-8E28-1C8787467F41}"/>
              </a:ext>
            </a:extLst>
          </p:cNvPr>
          <p:cNvCxnSpPr/>
          <p:nvPr/>
        </p:nvCxnSpPr>
        <p:spPr>
          <a:xfrm flipV="1">
            <a:off x="7545371" y="3797888"/>
            <a:ext cx="0" cy="2738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24C0FBD-9CA7-BC4D-A8E0-8A48FA6E55DF}"/>
              </a:ext>
            </a:extLst>
          </p:cNvPr>
          <p:cNvSpPr/>
          <p:nvPr/>
        </p:nvSpPr>
        <p:spPr>
          <a:xfrm>
            <a:off x="4026236" y="5104762"/>
            <a:ext cx="4301060" cy="6665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1A48367-70BC-D74C-87E5-7E266DF0C286}"/>
              </a:ext>
            </a:extLst>
          </p:cNvPr>
          <p:cNvSpPr txBox="1"/>
          <p:nvPr/>
        </p:nvSpPr>
        <p:spPr>
          <a:xfrm flipH="1">
            <a:off x="5605542" y="5326776"/>
            <a:ext cx="1148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Gossiping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01B5581-8AF3-C247-B4C1-CCC9E46B9C34}"/>
              </a:ext>
            </a:extLst>
          </p:cNvPr>
          <p:cNvSpPr txBox="1"/>
          <p:nvPr/>
        </p:nvSpPr>
        <p:spPr>
          <a:xfrm>
            <a:off x="8114906" y="3390676"/>
            <a:ext cx="1401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1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5F1F7298-36BC-B744-B69F-DD9F5A05C7E4}"/>
              </a:ext>
            </a:extLst>
          </p:cNvPr>
          <p:cNvCxnSpPr>
            <a:cxnSpLocks/>
          </p:cNvCxnSpPr>
          <p:nvPr/>
        </p:nvCxnSpPr>
        <p:spPr>
          <a:xfrm rot="5400000" flipV="1">
            <a:off x="6109893" y="4101492"/>
            <a:ext cx="0" cy="3053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B9A726E-67DE-C546-B8EC-41DDFC4D2C10}"/>
              </a:ext>
            </a:extLst>
          </p:cNvPr>
          <p:cNvCxnSpPr>
            <a:stCxn id="140" idx="2"/>
          </p:cNvCxnSpPr>
          <p:nvPr/>
        </p:nvCxnSpPr>
        <p:spPr>
          <a:xfrm>
            <a:off x="7218595" y="4555322"/>
            <a:ext cx="0" cy="54944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E8EF407-CB33-8B4E-B143-EA97F05D2F5F}"/>
              </a:ext>
            </a:extLst>
          </p:cNvPr>
          <p:cNvSpPr/>
          <p:nvPr/>
        </p:nvSpPr>
        <p:spPr>
          <a:xfrm>
            <a:off x="7218595" y="4552638"/>
            <a:ext cx="1087555" cy="5362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E1A381FD-6CC3-E148-9EBE-C2E9B313522F}"/>
              </a:ext>
            </a:extLst>
          </p:cNvPr>
          <p:cNvSpPr/>
          <p:nvPr/>
        </p:nvSpPr>
        <p:spPr>
          <a:xfrm>
            <a:off x="7218595" y="4513402"/>
            <a:ext cx="1077143" cy="1554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AC4F7E-E8A3-C34D-8F5F-9DF02D7BFF46}"/>
              </a:ext>
            </a:extLst>
          </p:cNvPr>
          <p:cNvSpPr txBox="1"/>
          <p:nvPr/>
        </p:nvSpPr>
        <p:spPr>
          <a:xfrm>
            <a:off x="-2" y="805996"/>
            <a:ext cx="12192000" cy="2010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</a:rPr>
              <a:t>Consistency level 0</a:t>
            </a:r>
            <a:r>
              <a:rPr lang="en-US" sz="2400" dirty="0">
                <a:solidFill>
                  <a:prstClr val="black"/>
                </a:solidFill>
              </a:rPr>
              <a:t>: </a:t>
            </a:r>
            <a:r>
              <a:rPr lang="en-US" sz="2400" b="1" dirty="0">
                <a:solidFill>
                  <a:prstClr val="black"/>
                </a:solidFill>
              </a:rPr>
              <a:t>Replication</a:t>
            </a:r>
            <a:r>
              <a:rPr lang="en-US" sz="2400" dirty="0">
                <a:solidFill>
                  <a:prstClr val="black"/>
                </a:solidFill>
              </a:rPr>
              <a:t> – make sure users receive updates; </a:t>
            </a:r>
            <a:r>
              <a:rPr lang="en-US" sz="2400" b="1" i="1" dirty="0">
                <a:solidFill>
                  <a:schemeClr val="accent1"/>
                </a:solidFill>
              </a:rPr>
              <a:t>Gossiping</a:t>
            </a:r>
            <a:r>
              <a:rPr lang="en-US" sz="2400" b="1" i="1" dirty="0">
                <a:solidFill>
                  <a:prstClr val="black"/>
                </a:solidFill>
              </a:rPr>
              <a:t>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</a:rPr>
              <a:t>Consistency level 1: Causality </a:t>
            </a:r>
            <a:r>
              <a:rPr lang="en-US" sz="2400" dirty="0">
                <a:solidFill>
                  <a:prstClr val="black"/>
                </a:solidFill>
              </a:rPr>
              <a:t>– make sure users get causally ordered view of updates (</a:t>
            </a:r>
            <a:r>
              <a:rPr lang="en-US" sz="2400" dirty="0">
                <a:solidFill>
                  <a:srgbClr val="FF0000"/>
                </a:solidFill>
              </a:rPr>
              <a:t>Moderate View</a:t>
            </a:r>
            <a:r>
              <a:rPr lang="en-US" sz="2400" dirty="0">
                <a:solidFill>
                  <a:prstClr val="black"/>
                </a:solidFill>
              </a:rPr>
              <a:t>); </a:t>
            </a:r>
            <a:r>
              <a:rPr lang="en-US" sz="2400" b="1" i="1" dirty="0">
                <a:solidFill>
                  <a:schemeClr val="accent1"/>
                </a:solidFill>
              </a:rPr>
              <a:t>Causal Ordering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Consistency level 2: Agreement </a:t>
            </a:r>
            <a:r>
              <a:rPr lang="en-US" sz="2400" dirty="0"/>
              <a:t>– make sure users get an agreed upon view of updates (</a:t>
            </a:r>
            <a:r>
              <a:rPr lang="en-US" sz="2400" dirty="0">
                <a:solidFill>
                  <a:srgbClr val="FF0000"/>
                </a:solidFill>
              </a:rPr>
              <a:t>Strong View</a:t>
            </a:r>
            <a:r>
              <a:rPr lang="en-US" sz="2400" dirty="0"/>
              <a:t>); </a:t>
            </a:r>
            <a:r>
              <a:rPr lang="en-US" sz="2400" b="1" i="1" dirty="0">
                <a:solidFill>
                  <a:schemeClr val="accent1"/>
                </a:solidFill>
              </a:rPr>
              <a:t>Consensus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CA32-2C5E-4262-A215-439B9AFF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598197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F30CD-C5BB-4E39-8E97-A6DD4017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CoNICE</a:t>
            </a:r>
            <a:r>
              <a:rPr lang="en-US" dirty="0"/>
              <a:t> Architecture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590AE1-2421-4E63-9163-6DBB37D18F79}"/>
              </a:ext>
            </a:extLst>
          </p:cNvPr>
          <p:cNvGrpSpPr/>
          <p:nvPr/>
        </p:nvGrpSpPr>
        <p:grpSpPr>
          <a:xfrm>
            <a:off x="4026236" y="3349663"/>
            <a:ext cx="7989413" cy="2591393"/>
            <a:chOff x="94874" y="1413101"/>
            <a:chExt cx="11889764" cy="430041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675D841-2F95-4D65-BB3A-5EE76375A65D}"/>
                </a:ext>
              </a:extLst>
            </p:cNvPr>
            <p:cNvSpPr txBox="1"/>
            <p:nvPr/>
          </p:nvSpPr>
          <p:spPr>
            <a:xfrm rot="16200000">
              <a:off x="8424031" y="4585538"/>
              <a:ext cx="1843736" cy="41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Subscriptions</a:t>
              </a: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07E863A3-2DB5-C64C-94B8-DCF8C25309E4}"/>
                </a:ext>
              </a:extLst>
            </p:cNvPr>
            <p:cNvGrpSpPr/>
            <p:nvPr/>
          </p:nvGrpSpPr>
          <p:grpSpPr>
            <a:xfrm>
              <a:off x="94874" y="1413101"/>
              <a:ext cx="11889764" cy="4018786"/>
              <a:chOff x="94874" y="1413101"/>
              <a:chExt cx="11889764" cy="4018786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B4919C88-A65F-B242-8BEB-65BADF6D9C05}"/>
                  </a:ext>
                </a:extLst>
              </p:cNvPr>
              <p:cNvSpPr/>
              <p:nvPr/>
            </p:nvSpPr>
            <p:spPr>
              <a:xfrm>
                <a:off x="94874" y="1426112"/>
                <a:ext cx="6400800" cy="400577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2028260-B1AB-4A41-8E50-A2E880976FB4}"/>
                  </a:ext>
                </a:extLst>
              </p:cNvPr>
              <p:cNvCxnSpPr/>
              <p:nvPr/>
            </p:nvCxnSpPr>
            <p:spPr>
              <a:xfrm>
                <a:off x="94874" y="2384135"/>
                <a:ext cx="64008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E406B25-C46B-9844-8032-99D8DE6CFBDC}"/>
                  </a:ext>
                </a:extLst>
              </p:cNvPr>
              <p:cNvCxnSpPr/>
              <p:nvPr/>
            </p:nvCxnSpPr>
            <p:spPr>
              <a:xfrm>
                <a:off x="94874" y="4325688"/>
                <a:ext cx="64008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6E58F027-2A26-C044-BCE5-FA4AB8B6E580}"/>
                  </a:ext>
                </a:extLst>
              </p:cNvPr>
              <p:cNvSpPr/>
              <p:nvPr/>
            </p:nvSpPr>
            <p:spPr>
              <a:xfrm>
                <a:off x="8159260" y="2517059"/>
                <a:ext cx="872197" cy="76598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NBIP2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E732D380-8B99-2B4B-84C3-84933B1EA9E6}"/>
                  </a:ext>
                </a:extLst>
              </p:cNvPr>
              <p:cNvSpPr/>
              <p:nvPr/>
            </p:nvSpPr>
            <p:spPr>
              <a:xfrm>
                <a:off x="8159260" y="3475262"/>
                <a:ext cx="872197" cy="76598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NBIP1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263B03AC-3DA8-2240-818E-B0037404AE57}"/>
                  </a:ext>
                </a:extLst>
              </p:cNvPr>
              <p:cNvSpPr/>
              <p:nvPr/>
            </p:nvSpPr>
            <p:spPr>
              <a:xfrm>
                <a:off x="8159260" y="4503865"/>
                <a:ext cx="872197" cy="76598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NBIP0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E5DC484-EB3F-8248-9E5E-5727D62F814C}"/>
                  </a:ext>
                </a:extLst>
              </p:cNvPr>
              <p:cNvSpPr/>
              <p:nvPr/>
            </p:nvSpPr>
            <p:spPr>
              <a:xfrm>
                <a:off x="9600154" y="2222702"/>
                <a:ext cx="2384484" cy="3117491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4E6B3EB0-BA96-F445-9214-94CAF49188E9}"/>
                  </a:ext>
                </a:extLst>
              </p:cNvPr>
              <p:cNvCxnSpPr>
                <a:cxnSpLocks/>
                <a:endCxn id="113" idx="0"/>
              </p:cNvCxnSpPr>
              <p:nvPr/>
            </p:nvCxnSpPr>
            <p:spPr>
              <a:xfrm flipH="1">
                <a:off x="11413191" y="2905421"/>
                <a:ext cx="148578" cy="27414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3359D5E-1923-8B41-80C8-261A4DBD3F61}"/>
                  </a:ext>
                </a:extLst>
              </p:cNvPr>
              <p:cNvSpPr/>
              <p:nvPr/>
            </p:nvSpPr>
            <p:spPr>
              <a:xfrm>
                <a:off x="11091174" y="4763018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94029626-FDCD-2D4A-8262-A1F20ED093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40260" y="4532654"/>
                <a:ext cx="23844" cy="2303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" name="Flowchart: Alternate Process 58">
                <a:extLst>
                  <a:ext uri="{FF2B5EF4-FFF2-40B4-BE49-F238E27FC236}">
                    <a16:creationId xmlns:a16="http://schemas.microsoft.com/office/drawing/2014/main" id="{0DDA91D5-0ECD-CC49-9DAE-268D87081FF4}"/>
                  </a:ext>
                </a:extLst>
              </p:cNvPr>
              <p:cNvSpPr/>
              <p:nvPr/>
            </p:nvSpPr>
            <p:spPr>
              <a:xfrm>
                <a:off x="9685441" y="2525758"/>
                <a:ext cx="1072742" cy="461665"/>
              </a:xfrm>
              <a:prstGeom prst="flowChartAlternateProcess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0 (root)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E129BB2-6BB7-1647-9F78-8CC32E8D199B}"/>
                  </a:ext>
                </a:extLst>
              </p:cNvPr>
              <p:cNvSpPr/>
              <p:nvPr/>
            </p:nvSpPr>
            <p:spPr>
              <a:xfrm>
                <a:off x="11553246" y="2513123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2FC3CE1B-E9A7-F74C-84EC-4A7E705651C3}"/>
                  </a:ext>
                </a:extLst>
              </p:cNvPr>
              <p:cNvSpPr/>
              <p:nvPr/>
            </p:nvSpPr>
            <p:spPr>
              <a:xfrm>
                <a:off x="11264104" y="3179561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A504B5C-7A9C-6646-869F-5249DF2D1077}"/>
                  </a:ext>
                </a:extLst>
              </p:cNvPr>
              <p:cNvSpPr/>
              <p:nvPr/>
            </p:nvSpPr>
            <p:spPr>
              <a:xfrm>
                <a:off x="11538435" y="4749613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41B8832F-A36F-3148-8AAC-F965725E787E}"/>
                  </a:ext>
                </a:extLst>
              </p:cNvPr>
              <p:cNvCxnSpPr>
                <a:cxnSpLocks/>
                <a:endCxn id="114" idx="0"/>
              </p:cNvCxnSpPr>
              <p:nvPr/>
            </p:nvCxnSpPr>
            <p:spPr>
              <a:xfrm>
                <a:off x="11605933" y="4532654"/>
                <a:ext cx="81589" cy="2169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F12248E9-8CD6-004F-BD86-9582E3BCC4CD}"/>
                  </a:ext>
                </a:extLst>
              </p:cNvPr>
              <p:cNvCxnSpPr>
                <a:cxnSpLocks/>
                <a:stCxn id="113" idx="2"/>
              </p:cNvCxnSpPr>
              <p:nvPr/>
            </p:nvCxnSpPr>
            <p:spPr>
              <a:xfrm flipH="1">
                <a:off x="11377427" y="3567923"/>
                <a:ext cx="35764" cy="32870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7" name="Flowchart: Alternate Process 64">
                <a:extLst>
                  <a:ext uri="{FF2B5EF4-FFF2-40B4-BE49-F238E27FC236}">
                    <a16:creationId xmlns:a16="http://schemas.microsoft.com/office/drawing/2014/main" id="{61D6973A-4804-C146-BF3B-73E9FFA9B17A}"/>
                  </a:ext>
                </a:extLst>
              </p:cNvPr>
              <p:cNvSpPr/>
              <p:nvPr/>
            </p:nvSpPr>
            <p:spPr>
              <a:xfrm>
                <a:off x="9685441" y="3219598"/>
                <a:ext cx="1072742" cy="461665"/>
              </a:xfrm>
              <a:prstGeom prst="flowChartAlternateProcess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1</a:t>
                </a:r>
              </a:p>
            </p:txBody>
          </p:sp>
          <p:sp>
            <p:nvSpPr>
              <p:cNvPr id="118" name="Flowchart: Alternate Process 65">
                <a:extLst>
                  <a:ext uri="{FF2B5EF4-FFF2-40B4-BE49-F238E27FC236}">
                    <a16:creationId xmlns:a16="http://schemas.microsoft.com/office/drawing/2014/main" id="{9F361C9C-2F9E-C941-9204-2A816306134D}"/>
                  </a:ext>
                </a:extLst>
              </p:cNvPr>
              <p:cNvSpPr/>
              <p:nvPr/>
            </p:nvSpPr>
            <p:spPr>
              <a:xfrm>
                <a:off x="9650436" y="4769052"/>
                <a:ext cx="1072742" cy="461665"/>
              </a:xfrm>
              <a:prstGeom prst="flowChartAlternateProcess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n (leaves)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11654B2-3004-7444-B4F8-481B1088E660}"/>
                  </a:ext>
                </a:extLst>
              </p:cNvPr>
              <p:cNvSpPr txBox="1"/>
              <p:nvPr/>
            </p:nvSpPr>
            <p:spPr>
              <a:xfrm>
                <a:off x="9910164" y="3650875"/>
                <a:ext cx="450009" cy="1225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7263419-7125-224C-8BD8-910DD33FC643}"/>
                  </a:ext>
                </a:extLst>
              </p:cNvPr>
              <p:cNvSpPr txBox="1"/>
              <p:nvPr/>
            </p:nvSpPr>
            <p:spPr>
              <a:xfrm>
                <a:off x="11170079" y="3760851"/>
                <a:ext cx="450009" cy="99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F6A1913-793C-B245-BC25-368891C30BED}"/>
                  </a:ext>
                </a:extLst>
              </p:cNvPr>
              <p:cNvSpPr txBox="1"/>
              <p:nvPr/>
            </p:nvSpPr>
            <p:spPr>
              <a:xfrm flipH="1">
                <a:off x="6366807" y="2398335"/>
                <a:ext cx="1491020" cy="1047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 Level 2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11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Agreement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0A9F84C7-2190-4046-9A22-BF9221A6D602}"/>
                  </a:ext>
                </a:extLst>
              </p:cNvPr>
              <p:cNvSpPr txBox="1"/>
              <p:nvPr/>
            </p:nvSpPr>
            <p:spPr>
              <a:xfrm flipH="1">
                <a:off x="6374879" y="3352510"/>
                <a:ext cx="1491020" cy="99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 Level 1: </a:t>
                </a:r>
                <a:r>
                  <a:rPr lang="en-US" sz="11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Causality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466CD63-6E69-194C-827C-879C227C1CC2}"/>
                  </a:ext>
                </a:extLst>
              </p:cNvPr>
              <p:cNvSpPr txBox="1"/>
              <p:nvPr/>
            </p:nvSpPr>
            <p:spPr>
              <a:xfrm flipH="1">
                <a:off x="6374879" y="4388803"/>
                <a:ext cx="1491020" cy="99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 Level 0: </a:t>
                </a:r>
                <a:r>
                  <a:rPr lang="en-US" sz="11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Replication</a:t>
                </a:r>
              </a:p>
            </p:txBody>
          </p:sp>
          <p:cxnSp>
            <p:nvCxnSpPr>
              <p:cNvPr id="124" name="Straight Arrow Connector 123">
                <a:extLst>
                  <a:ext uri="{FF2B5EF4-FFF2-40B4-BE49-F238E27FC236}">
                    <a16:creationId xmlns:a16="http://schemas.microsoft.com/office/drawing/2014/main" id="{5046D6F7-67A9-3749-B472-0A7D2F08E627}"/>
                  </a:ext>
                </a:extLst>
              </p:cNvPr>
              <p:cNvCxnSpPr>
                <a:cxnSpLocks/>
                <a:stCxn id="121" idx="1"/>
              </p:cNvCxnSpPr>
              <p:nvPr/>
            </p:nvCxnSpPr>
            <p:spPr>
              <a:xfrm flipV="1">
                <a:off x="7857828" y="2900067"/>
                <a:ext cx="329569" cy="21793"/>
              </a:xfrm>
              <a:prstGeom prst="straightConnector1">
                <a:avLst/>
              </a:prstGeom>
              <a:ln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5D934BFD-5489-C641-9994-73B01CD350E5}"/>
                  </a:ext>
                </a:extLst>
              </p:cNvPr>
              <p:cNvCxnSpPr>
                <a:cxnSpLocks/>
                <a:stCxn id="122" idx="1"/>
              </p:cNvCxnSpPr>
              <p:nvPr/>
            </p:nvCxnSpPr>
            <p:spPr>
              <a:xfrm>
                <a:off x="7865900" y="3850496"/>
                <a:ext cx="321497" cy="7763"/>
              </a:xfrm>
              <a:prstGeom prst="straightConnector1">
                <a:avLst/>
              </a:prstGeom>
              <a:ln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>
                <a:extLst>
                  <a:ext uri="{FF2B5EF4-FFF2-40B4-BE49-F238E27FC236}">
                    <a16:creationId xmlns:a16="http://schemas.microsoft.com/office/drawing/2014/main" id="{54FD0644-2BF8-E04B-81B0-C1CFF1B085A2}"/>
                  </a:ext>
                </a:extLst>
              </p:cNvPr>
              <p:cNvCxnSpPr>
                <a:cxnSpLocks/>
                <a:stCxn id="123" idx="1"/>
              </p:cNvCxnSpPr>
              <p:nvPr/>
            </p:nvCxnSpPr>
            <p:spPr>
              <a:xfrm>
                <a:off x="7865900" y="4886789"/>
                <a:ext cx="321497" cy="70"/>
              </a:xfrm>
              <a:prstGeom prst="straightConnector1">
                <a:avLst/>
              </a:prstGeom>
              <a:ln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7C453359-3E83-F04E-B1AA-4AD5041701AA}"/>
                  </a:ext>
                </a:extLst>
              </p:cNvPr>
              <p:cNvCxnSpPr>
                <a:cxnSpLocks/>
                <a:stCxn id="104" idx="3"/>
              </p:cNvCxnSpPr>
              <p:nvPr/>
            </p:nvCxnSpPr>
            <p:spPr>
              <a:xfrm>
                <a:off x="9031457" y="2900053"/>
                <a:ext cx="568697" cy="1599462"/>
              </a:xfrm>
              <a:prstGeom prst="straightConnector1">
                <a:avLst/>
              </a:prstGeom>
              <a:ln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9C888340-E288-2048-BAE2-1E42D5752DBA}"/>
                  </a:ext>
                </a:extLst>
              </p:cNvPr>
              <p:cNvCxnSpPr>
                <a:stCxn id="105" idx="3"/>
              </p:cNvCxnSpPr>
              <p:nvPr/>
            </p:nvCxnSpPr>
            <p:spPr>
              <a:xfrm flipV="1">
                <a:off x="9031457" y="3826259"/>
                <a:ext cx="618979" cy="31997"/>
              </a:xfrm>
              <a:prstGeom prst="straightConnector1">
                <a:avLst/>
              </a:prstGeom>
              <a:ln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ABA2CD2D-CCE0-874B-9BAB-5C7191A82355}"/>
                  </a:ext>
                </a:extLst>
              </p:cNvPr>
              <p:cNvCxnSpPr>
                <a:cxnSpLocks/>
                <a:stCxn id="106" idx="3"/>
              </p:cNvCxnSpPr>
              <p:nvPr/>
            </p:nvCxnSpPr>
            <p:spPr>
              <a:xfrm flipV="1">
                <a:off x="9031457" y="3079600"/>
                <a:ext cx="581590" cy="1807259"/>
              </a:xfrm>
              <a:prstGeom prst="straightConnector1">
                <a:avLst/>
              </a:prstGeom>
              <a:ln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0CA023EB-A6CD-6B43-A0E0-7D6B764200D6}"/>
                  </a:ext>
                </a:extLst>
              </p:cNvPr>
              <p:cNvSpPr txBox="1"/>
              <p:nvPr/>
            </p:nvSpPr>
            <p:spPr>
              <a:xfrm>
                <a:off x="7678121" y="1854460"/>
                <a:ext cx="1980220" cy="766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Name-based Interest Profiles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CDB5862-C7C8-EC47-A4DD-4EA10DC07B5B}"/>
                  </a:ext>
                </a:extLst>
              </p:cNvPr>
              <p:cNvSpPr txBox="1"/>
              <p:nvPr/>
            </p:nvSpPr>
            <p:spPr>
              <a:xfrm>
                <a:off x="10041693" y="1777581"/>
                <a:ext cx="1664933" cy="459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Namespace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50DC8E43-1E57-D646-96C3-3770356E436B}"/>
                  </a:ext>
                </a:extLst>
              </p:cNvPr>
              <p:cNvSpPr/>
              <p:nvPr/>
            </p:nvSpPr>
            <p:spPr>
              <a:xfrm>
                <a:off x="94874" y="1426112"/>
                <a:ext cx="6400800" cy="936879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BD781B2F-FC7C-5543-BEDE-261F9A91F8F7}"/>
                  </a:ext>
                </a:extLst>
              </p:cNvPr>
              <p:cNvSpPr/>
              <p:nvPr/>
            </p:nvSpPr>
            <p:spPr>
              <a:xfrm>
                <a:off x="4604946" y="1529466"/>
                <a:ext cx="1435204" cy="57227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Strong View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44BE5F85-1776-D642-AF0E-2F764FC61BCC}"/>
                  </a:ext>
                </a:extLst>
              </p:cNvPr>
              <p:cNvSpPr/>
              <p:nvPr/>
            </p:nvSpPr>
            <p:spPr>
              <a:xfrm>
                <a:off x="608474" y="1499076"/>
                <a:ext cx="1708997" cy="57227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Moderate View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60CC080-6FDD-024A-95BC-CB888ADE0A06}"/>
                  </a:ext>
                </a:extLst>
              </p:cNvPr>
              <p:cNvSpPr txBox="1"/>
              <p:nvPr/>
            </p:nvSpPr>
            <p:spPr>
              <a:xfrm flipH="1">
                <a:off x="2331455" y="1413101"/>
                <a:ext cx="1915460" cy="970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Map Application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D47F6FD0-24AB-DF43-A9B3-1896AEF3C146}"/>
                  </a:ext>
                </a:extLst>
              </p:cNvPr>
              <p:cNvSpPr/>
              <p:nvPr/>
            </p:nvSpPr>
            <p:spPr>
              <a:xfrm>
                <a:off x="94874" y="2384135"/>
                <a:ext cx="6400800" cy="192038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7" name="Connector: Elbow 84">
                <a:extLst>
                  <a:ext uri="{FF2B5EF4-FFF2-40B4-BE49-F238E27FC236}">
                    <a16:creationId xmlns:a16="http://schemas.microsoft.com/office/drawing/2014/main" id="{C133FD64-ABFF-E541-BD84-C11BFAD130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95752" y="2399243"/>
                <a:ext cx="3299922" cy="1029757"/>
              </a:xfrm>
              <a:prstGeom prst="bentConnector3">
                <a:avLst>
                  <a:gd name="adj1" fmla="val -238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D5A2DE6-05C2-C543-8B9D-DD81340D04C9}"/>
                  </a:ext>
                </a:extLst>
              </p:cNvPr>
              <p:cNvSpPr txBox="1"/>
              <p:nvPr/>
            </p:nvSpPr>
            <p:spPr>
              <a:xfrm flipH="1">
                <a:off x="359703" y="3269193"/>
                <a:ext cx="2637291" cy="561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Causal Ordering</a:t>
                </a:r>
              </a:p>
            </p:txBody>
          </p:sp>
          <p:cxnSp>
            <p:nvCxnSpPr>
              <p:cNvPr id="139" name="Straight Arrow Connector 138">
                <a:extLst>
                  <a:ext uri="{FF2B5EF4-FFF2-40B4-BE49-F238E27FC236}">
                    <a16:creationId xmlns:a16="http://schemas.microsoft.com/office/drawing/2014/main" id="{7E2C76C4-9A2A-5145-A8CD-CCE1B8745DA6}"/>
                  </a:ext>
                </a:extLst>
              </p:cNvPr>
              <p:cNvCxnSpPr/>
              <p:nvPr/>
            </p:nvCxnSpPr>
            <p:spPr>
              <a:xfrm flipV="1">
                <a:off x="1592758" y="2156930"/>
                <a:ext cx="0" cy="4544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6D2283D-3B4A-F042-8B45-CF1A3C81FAC9}"/>
                  </a:ext>
                </a:extLst>
              </p:cNvPr>
              <p:cNvSpPr/>
              <p:nvPr/>
            </p:nvSpPr>
            <p:spPr>
              <a:xfrm>
                <a:off x="3195752" y="2384135"/>
                <a:ext cx="3299916" cy="102975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08713D35-7F74-214E-BEE8-69E728031FC3}"/>
                  </a:ext>
                </a:extLst>
              </p:cNvPr>
              <p:cNvSpPr txBox="1"/>
              <p:nvPr/>
            </p:nvSpPr>
            <p:spPr>
              <a:xfrm flipH="1">
                <a:off x="4526483" y="2820854"/>
                <a:ext cx="1832631" cy="561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Consensus</a:t>
                </a: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E7FA0225-11E2-E743-8E28-1C8787467F41}"/>
                  </a:ext>
                </a:extLst>
              </p:cNvPr>
              <p:cNvCxnSpPr/>
              <p:nvPr/>
            </p:nvCxnSpPr>
            <p:spPr>
              <a:xfrm flipV="1">
                <a:off x="5332015" y="2156930"/>
                <a:ext cx="0" cy="4544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A24C0FBD-9CA7-BC4D-A8E0-8A48FA6E55DF}"/>
                  </a:ext>
                </a:extLst>
              </p:cNvPr>
              <p:cNvSpPr/>
              <p:nvPr/>
            </p:nvSpPr>
            <p:spPr>
              <a:xfrm>
                <a:off x="94874" y="4325688"/>
                <a:ext cx="6400794" cy="110619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D1A48367-70BC-D74C-87E5-7E266DF0C286}"/>
                  </a:ext>
                </a:extLst>
              </p:cNvPr>
              <p:cNvSpPr txBox="1"/>
              <p:nvPr/>
            </p:nvSpPr>
            <p:spPr>
              <a:xfrm flipH="1">
                <a:off x="2445181" y="4694121"/>
                <a:ext cx="1708997" cy="561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Gossiping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F12F61F3-7F5B-174B-9422-105D7758A11D}"/>
                  </a:ext>
                </a:extLst>
              </p:cNvPr>
              <p:cNvSpPr txBox="1"/>
              <p:nvPr/>
            </p:nvSpPr>
            <p:spPr>
              <a:xfrm>
                <a:off x="9381917" y="2137845"/>
                <a:ext cx="2086011" cy="51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Name Levels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901B5581-8AF3-C247-B4C1-CCC9E46B9C34}"/>
                  </a:ext>
                </a:extLst>
              </p:cNvPr>
              <p:cNvSpPr txBox="1"/>
              <p:nvPr/>
            </p:nvSpPr>
            <p:spPr>
              <a:xfrm>
                <a:off x="6179592" y="1481162"/>
                <a:ext cx="2086011" cy="766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</a:t>
                </a:r>
                <a:r>
                  <a:rPr lang="en-US" sz="12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en-US" sz="12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Levels</a:t>
                </a:r>
              </a:p>
            </p:txBody>
          </p: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5F1F7298-36BC-B744-B69F-DD9F5A05C7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3195752" y="2686916"/>
                <a:ext cx="0" cy="4544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CB9A726E-67DE-C546-B8EC-41DDFC4D2C10}"/>
                  </a:ext>
                </a:extLst>
              </p:cNvPr>
              <p:cNvCxnSpPr>
                <a:stCxn id="140" idx="2"/>
              </p:cNvCxnSpPr>
              <p:nvPr/>
            </p:nvCxnSpPr>
            <p:spPr>
              <a:xfrm>
                <a:off x="4845710" y="3413892"/>
                <a:ext cx="0" cy="911796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AE8EF407-CB33-8B4E-B143-EA97F05D2F5F}"/>
                  </a:ext>
                </a:extLst>
              </p:cNvPr>
              <p:cNvSpPr/>
              <p:nvPr/>
            </p:nvSpPr>
            <p:spPr>
              <a:xfrm>
                <a:off x="4845711" y="3409438"/>
                <a:ext cx="1618488" cy="88991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1A381FD-6CC3-E148-9EBE-C2E9B313522F}"/>
                  </a:ext>
                </a:extLst>
              </p:cNvPr>
              <p:cNvSpPr/>
              <p:nvPr/>
            </p:nvSpPr>
            <p:spPr>
              <a:xfrm>
                <a:off x="4845710" y="3344327"/>
                <a:ext cx="1602994" cy="25803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1AC4F7E-E8A3-C34D-8F5F-9DF02D7BFF46}"/>
              </a:ext>
            </a:extLst>
          </p:cNvPr>
          <p:cNvSpPr txBox="1"/>
          <p:nvPr/>
        </p:nvSpPr>
        <p:spPr>
          <a:xfrm>
            <a:off x="-2" y="805996"/>
            <a:ext cx="12192000" cy="2010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Consistency level 0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Replication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– make sure users receive updates; </a:t>
            </a:r>
            <a:r>
              <a:rPr lang="en-US" sz="2400" b="1" i="1" dirty="0">
                <a:solidFill>
                  <a:schemeClr val="bg1">
                    <a:lumMod val="65000"/>
                  </a:schemeClr>
                </a:solidFill>
              </a:rPr>
              <a:t>Gossiping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Consistency level 1: Causality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– make sure users get causally ordered view of updates (Moderate View); </a:t>
            </a:r>
            <a:r>
              <a:rPr lang="en-US" sz="2400" b="1" i="1" dirty="0">
                <a:solidFill>
                  <a:schemeClr val="bg1">
                    <a:lumMod val="65000"/>
                  </a:schemeClr>
                </a:solidFill>
              </a:rPr>
              <a:t>Causal Ordering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Consistency level 2: Agreement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– make sure users get an agreed upon view of updates (Strong View); </a:t>
            </a:r>
            <a:r>
              <a:rPr lang="en-US" sz="2400" b="1" i="1" dirty="0">
                <a:solidFill>
                  <a:schemeClr val="bg1">
                    <a:lumMod val="65000"/>
                  </a:schemeClr>
                </a:solidFill>
              </a:rPr>
              <a:t>Consensus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CA32-2C5E-4262-A215-439B9AFF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15</a:t>
            </a:fld>
            <a:endParaRPr lang="en-US" dirty="0"/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C935924-D365-46CD-B59D-84357E0798A4}"/>
              </a:ext>
            </a:extLst>
          </p:cNvPr>
          <p:cNvSpPr txBox="1">
            <a:spLocks/>
          </p:cNvSpPr>
          <p:nvPr/>
        </p:nvSpPr>
        <p:spPr>
          <a:xfrm>
            <a:off x="-13586" y="2816803"/>
            <a:ext cx="4182389" cy="3999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To achieve selectiveness: </a:t>
            </a:r>
            <a:r>
              <a:rPr lang="en-US" sz="2400" dirty="0">
                <a:solidFill>
                  <a:srgbClr val="FF0000"/>
                </a:solidFill>
              </a:rPr>
              <a:t>Name-based Interest Profiles (NBIPs) </a:t>
            </a:r>
            <a:r>
              <a:rPr lang="en-US" sz="2400" dirty="0"/>
              <a:t>for each consistency level (NBIP0,1,2)</a:t>
            </a:r>
          </a:p>
          <a:p>
            <a:r>
              <a:rPr lang="en-US" sz="2400" dirty="0"/>
              <a:t>Each NBIP a name subscription, to limits a user’s participation according to relevant namespace subsets</a:t>
            </a:r>
          </a:p>
        </p:txBody>
      </p:sp>
    </p:spTree>
    <p:extLst>
      <p:ext uri="{BB962C8B-B14F-4D97-AF65-F5344CB8AC3E}">
        <p14:creationId xmlns:p14="http://schemas.microsoft.com/office/powerpoint/2010/main" val="92910425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A4AC-0DCA-44D0-B8E4-99EDA2D7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46593"/>
          </a:xfrm>
        </p:spPr>
        <p:txBody>
          <a:bodyPr/>
          <a:lstStyle/>
          <a:p>
            <a:r>
              <a:rPr lang="en-US" dirty="0"/>
              <a:t>Consistency Levels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842938-818F-4C19-ADF4-201C98386CC5}"/>
              </a:ext>
            </a:extLst>
          </p:cNvPr>
          <p:cNvSpPr/>
          <p:nvPr/>
        </p:nvSpPr>
        <p:spPr>
          <a:xfrm>
            <a:off x="1566474" y="4376245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FD9B68F-DC56-4FA6-A45C-A9BFF78D557E}"/>
              </a:ext>
            </a:extLst>
          </p:cNvPr>
          <p:cNvSpPr/>
          <p:nvPr/>
        </p:nvSpPr>
        <p:spPr>
          <a:xfrm>
            <a:off x="2164518" y="4376244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BC8965-F20E-42BF-80E1-37A4A94AE386}"/>
              </a:ext>
            </a:extLst>
          </p:cNvPr>
          <p:cNvSpPr/>
          <p:nvPr/>
        </p:nvSpPr>
        <p:spPr>
          <a:xfrm>
            <a:off x="2762562" y="4376244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FB64E1C-3EF1-4820-9DE1-5CDB77211DFA}"/>
              </a:ext>
            </a:extLst>
          </p:cNvPr>
          <p:cNvSpPr/>
          <p:nvPr/>
        </p:nvSpPr>
        <p:spPr>
          <a:xfrm>
            <a:off x="3360607" y="4376244"/>
            <a:ext cx="398016" cy="4832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D899C9F-E4B2-4AB7-8365-9F1A57962DAD}"/>
              </a:ext>
            </a:extLst>
          </p:cNvPr>
          <p:cNvSpPr/>
          <p:nvPr/>
        </p:nvSpPr>
        <p:spPr>
          <a:xfrm>
            <a:off x="4556694" y="4376243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B560A6D-6CD6-4524-A86F-73FA090365B7}"/>
              </a:ext>
            </a:extLst>
          </p:cNvPr>
          <p:cNvSpPr/>
          <p:nvPr/>
        </p:nvSpPr>
        <p:spPr>
          <a:xfrm>
            <a:off x="3958650" y="4376243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BC76F7E-6C7F-491E-A4B8-520FA26437F2}"/>
              </a:ext>
            </a:extLst>
          </p:cNvPr>
          <p:cNvCxnSpPr/>
          <p:nvPr/>
        </p:nvCxnSpPr>
        <p:spPr>
          <a:xfrm flipH="1">
            <a:off x="5203723" y="4314025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87F24AD5-3696-42FB-A67C-089B71005BCF}"/>
              </a:ext>
            </a:extLst>
          </p:cNvPr>
          <p:cNvSpPr/>
          <p:nvPr/>
        </p:nvSpPr>
        <p:spPr>
          <a:xfrm>
            <a:off x="5618329" y="4376238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4540694-0E09-4F0A-8ED7-477F2CF61F4E}"/>
              </a:ext>
            </a:extLst>
          </p:cNvPr>
          <p:cNvSpPr/>
          <p:nvPr/>
        </p:nvSpPr>
        <p:spPr>
          <a:xfrm>
            <a:off x="8010506" y="4376237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E289F6D-9E17-4A67-82F3-90CE680D98F0}"/>
              </a:ext>
            </a:extLst>
          </p:cNvPr>
          <p:cNvSpPr/>
          <p:nvPr/>
        </p:nvSpPr>
        <p:spPr>
          <a:xfrm>
            <a:off x="6216374" y="4376238"/>
            <a:ext cx="453124" cy="4820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994400E-869A-4454-B4BC-BD283AC64BE8}"/>
              </a:ext>
            </a:extLst>
          </p:cNvPr>
          <p:cNvSpPr/>
          <p:nvPr/>
        </p:nvSpPr>
        <p:spPr>
          <a:xfrm>
            <a:off x="7412462" y="4376238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F7D2208-E562-4FF0-B827-099C9D82CFD2}"/>
              </a:ext>
            </a:extLst>
          </p:cNvPr>
          <p:cNvSpPr/>
          <p:nvPr/>
        </p:nvSpPr>
        <p:spPr>
          <a:xfrm>
            <a:off x="6814418" y="4376238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B88F3A0-13E0-4B79-8910-F5FF38A0C36A}"/>
              </a:ext>
            </a:extLst>
          </p:cNvPr>
          <p:cNvCxnSpPr/>
          <p:nvPr/>
        </p:nvCxnSpPr>
        <p:spPr>
          <a:xfrm flipH="1">
            <a:off x="8676347" y="4314026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8F0EFAE9-3387-4D67-9C08-A1C6A89AEE11}"/>
              </a:ext>
            </a:extLst>
          </p:cNvPr>
          <p:cNvSpPr/>
          <p:nvPr/>
        </p:nvSpPr>
        <p:spPr>
          <a:xfrm>
            <a:off x="9079911" y="4381986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F17AF96-7F0D-4448-9606-BD6BB5B91A62}"/>
              </a:ext>
            </a:extLst>
          </p:cNvPr>
          <p:cNvSpPr/>
          <p:nvPr/>
        </p:nvSpPr>
        <p:spPr>
          <a:xfrm>
            <a:off x="9670966" y="4378434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DAF39B2-C35E-4B07-934D-8A98159C3EC6}"/>
              </a:ext>
            </a:extLst>
          </p:cNvPr>
          <p:cNvSpPr/>
          <p:nvPr/>
        </p:nvSpPr>
        <p:spPr>
          <a:xfrm>
            <a:off x="10284554" y="437843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540328C-A522-47C9-9B44-70D982E3F772}"/>
                  </a:ext>
                </a:extLst>
              </p:cNvPr>
              <p:cNvSpPr txBox="1"/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540328C-A522-47C9-9B44-70D982E3F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blipFill>
                <a:blip r:embed="rId6"/>
                <a:stretch>
                  <a:fillRect r="-952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TextBox 99">
            <a:extLst>
              <a:ext uri="{FF2B5EF4-FFF2-40B4-BE49-F238E27FC236}">
                <a16:creationId xmlns:a16="http://schemas.microsoft.com/office/drawing/2014/main" id="{43D3F58E-E265-4551-8F8C-12F7D68D489D}"/>
              </a:ext>
            </a:extLst>
          </p:cNvPr>
          <p:cNvSpPr txBox="1"/>
          <p:nvPr/>
        </p:nvSpPr>
        <p:spPr>
          <a:xfrm>
            <a:off x="879838" y="3870769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DC93216-371B-4623-8722-25DC3235F938}"/>
              </a:ext>
            </a:extLst>
          </p:cNvPr>
          <p:cNvSpPr txBox="1"/>
          <p:nvPr/>
        </p:nvSpPr>
        <p:spPr>
          <a:xfrm>
            <a:off x="-26835" y="4267778"/>
            <a:ext cx="103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Message buffer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F984230-743F-4973-82B1-595456026212}"/>
              </a:ext>
            </a:extLst>
          </p:cNvPr>
          <p:cNvSpPr txBox="1"/>
          <p:nvPr/>
        </p:nvSpPr>
        <p:spPr>
          <a:xfrm>
            <a:off x="50421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A02D5BC-591E-4102-AA06-C3642491AF4C}"/>
              </a:ext>
            </a:extLst>
          </p:cNvPr>
          <p:cNvSpPr txBox="1"/>
          <p:nvPr/>
        </p:nvSpPr>
        <p:spPr>
          <a:xfrm>
            <a:off x="84913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18865D-6F28-4286-89DE-F1BF71B182EB}"/>
              </a:ext>
            </a:extLst>
          </p:cNvPr>
          <p:cNvSpPr txBox="1"/>
          <p:nvPr/>
        </p:nvSpPr>
        <p:spPr>
          <a:xfrm>
            <a:off x="1505241" y="4060263"/>
            <a:ext cx="49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0        1         2         3         4         5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512ACC-920F-41DD-AE3C-C7625E298E71}"/>
              </a:ext>
            </a:extLst>
          </p:cNvPr>
          <p:cNvSpPr txBox="1"/>
          <p:nvPr/>
        </p:nvSpPr>
        <p:spPr>
          <a:xfrm>
            <a:off x="5557097" y="4060263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C6A0AD-E413-42F7-8550-9C9F236762E3}"/>
              </a:ext>
            </a:extLst>
          </p:cNvPr>
          <p:cNvSpPr txBox="1"/>
          <p:nvPr/>
        </p:nvSpPr>
        <p:spPr>
          <a:xfrm>
            <a:off x="9027233" y="4062459"/>
            <a:ext cx="21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37E58E9-CB03-458B-B860-CD916B67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5C65AEDD-0B4B-4500-8B19-9E65135456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Three levels, each w/ a sequence/queue &amp; slots to fill; bound to regions; incremental</a:t>
                </a:r>
              </a:p>
              <a:p>
                <a:r>
                  <a:rPr lang="en-US" dirty="0"/>
                  <a:t>Three users U1, U2, and U3; updates </a:t>
                </a:r>
                <a:r>
                  <a:rPr lang="en-US" sz="2400" dirty="0"/>
                  <a:t>(a, b, etc.)</a:t>
                </a:r>
                <a:r>
                  <a:rPr lang="en-US" dirty="0"/>
                  <a:t> &amp; dependencies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/>
                  <a:t>: b depends on a</a:t>
                </a:r>
                <a:r>
                  <a:rPr lang="en-US" dirty="0"/>
                  <a:t>)</a:t>
                </a:r>
                <a:endParaRPr lang="en-US" sz="2400" dirty="0"/>
              </a:p>
              <a:p>
                <a:r>
                  <a:rPr lang="en-US" sz="2400" b="1" dirty="0"/>
                  <a:t>Level 0: Replication</a:t>
                </a:r>
                <a:r>
                  <a:rPr lang="en-US" sz="2400" dirty="0"/>
                  <a:t>: Gossiping propagates updates</a:t>
                </a:r>
              </a:p>
              <a:p>
                <a:pPr lvl="1"/>
                <a:r>
                  <a:rPr lang="en-US" sz="2000" dirty="0"/>
                  <a:t>Probabilistic (no guaranteed delivery); filled in order of receipt</a:t>
                </a:r>
                <a:r>
                  <a:rPr lang="en-US" dirty="0"/>
                  <a:t> </a:t>
                </a:r>
                <a:r>
                  <a:rPr lang="en-US" sz="2000" dirty="0"/>
                  <a:t>out of dependency order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5C65AEDD-0B4B-4500-8B19-9E65135456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  <a:blipFill>
                <a:blip r:embed="rId7"/>
                <a:stretch>
                  <a:fillRect l="-650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7CA69F0-C623-4681-ACD1-420B66D16358}"/>
              </a:ext>
            </a:extLst>
          </p:cNvPr>
          <p:cNvCxnSpPr/>
          <p:nvPr/>
        </p:nvCxnSpPr>
        <p:spPr>
          <a:xfrm>
            <a:off x="270267" y="4168613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754BFE-B81D-4F90-B6BB-1841DF856D7E}"/>
              </a:ext>
            </a:extLst>
          </p:cNvPr>
          <p:cNvCxnSpPr/>
          <p:nvPr/>
        </p:nvCxnSpPr>
        <p:spPr>
          <a:xfrm>
            <a:off x="1489935" y="432809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0F768AE-BACC-490A-8ED4-E0F7599D86D2}"/>
              </a:ext>
            </a:extLst>
          </p:cNvPr>
          <p:cNvCxnSpPr/>
          <p:nvPr/>
        </p:nvCxnSpPr>
        <p:spPr>
          <a:xfrm>
            <a:off x="1505241" y="4901966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1E2293-4B2C-4B68-B9E7-9B3B24D96BCC}"/>
              </a:ext>
            </a:extLst>
          </p:cNvPr>
          <p:cNvCxnSpPr/>
          <p:nvPr/>
        </p:nvCxnSpPr>
        <p:spPr>
          <a:xfrm>
            <a:off x="5543043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19F6294-0D79-402B-B323-E1A37FE480CC}"/>
              </a:ext>
            </a:extLst>
          </p:cNvPr>
          <p:cNvCxnSpPr/>
          <p:nvPr/>
        </p:nvCxnSpPr>
        <p:spPr>
          <a:xfrm>
            <a:off x="5558349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E60D8AC-5631-4A2E-8BEF-AAF8E55A0760}"/>
              </a:ext>
            </a:extLst>
          </p:cNvPr>
          <p:cNvCxnSpPr/>
          <p:nvPr/>
        </p:nvCxnSpPr>
        <p:spPr>
          <a:xfrm>
            <a:off x="8969244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9B923FC-70E9-4668-9CF5-618A0AC41E2A}"/>
              </a:ext>
            </a:extLst>
          </p:cNvPr>
          <p:cNvCxnSpPr/>
          <p:nvPr/>
        </p:nvCxnSpPr>
        <p:spPr>
          <a:xfrm>
            <a:off x="8984550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397791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A4AC-0DCA-44D0-B8E4-99EDA2D7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46593"/>
          </a:xfrm>
        </p:spPr>
        <p:txBody>
          <a:bodyPr/>
          <a:lstStyle/>
          <a:p>
            <a:r>
              <a:rPr lang="en-US" dirty="0"/>
              <a:t>Consistency Levels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5213DD5-EA4A-4AE7-8706-BD5AF5E9E6EB}"/>
              </a:ext>
            </a:extLst>
          </p:cNvPr>
          <p:cNvSpPr/>
          <p:nvPr/>
        </p:nvSpPr>
        <p:spPr>
          <a:xfrm>
            <a:off x="1566474" y="4376245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F9D4B4-7A1F-48DB-B877-03B00C63635D}"/>
              </a:ext>
            </a:extLst>
          </p:cNvPr>
          <p:cNvSpPr/>
          <p:nvPr/>
        </p:nvSpPr>
        <p:spPr>
          <a:xfrm>
            <a:off x="2164518" y="4376244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3E067F8-049E-4708-9BD4-B5A9D0BBF7C3}"/>
              </a:ext>
            </a:extLst>
          </p:cNvPr>
          <p:cNvSpPr/>
          <p:nvPr/>
        </p:nvSpPr>
        <p:spPr>
          <a:xfrm>
            <a:off x="2762562" y="4376244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7B3EC7D-89EE-4F8D-B89E-9BD95CA81AE6}"/>
              </a:ext>
            </a:extLst>
          </p:cNvPr>
          <p:cNvSpPr/>
          <p:nvPr/>
        </p:nvSpPr>
        <p:spPr>
          <a:xfrm>
            <a:off x="3360607" y="4376244"/>
            <a:ext cx="398016" cy="4832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3979AAF-D684-4033-8691-C70FEAA1C150}"/>
              </a:ext>
            </a:extLst>
          </p:cNvPr>
          <p:cNvSpPr/>
          <p:nvPr/>
        </p:nvSpPr>
        <p:spPr>
          <a:xfrm>
            <a:off x="4556694" y="4376243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C333E86-8938-4CB2-A34A-6DA26405FDF4}"/>
              </a:ext>
            </a:extLst>
          </p:cNvPr>
          <p:cNvSpPr/>
          <p:nvPr/>
        </p:nvSpPr>
        <p:spPr>
          <a:xfrm>
            <a:off x="3958650" y="4376243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4D75C6D-E62E-44EA-AEA8-99C9C6A36DE2}"/>
              </a:ext>
            </a:extLst>
          </p:cNvPr>
          <p:cNvSpPr/>
          <p:nvPr/>
        </p:nvSpPr>
        <p:spPr>
          <a:xfrm>
            <a:off x="1566474" y="5151876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B3253A8-5161-42D1-8623-437E2115DD8F}"/>
              </a:ext>
            </a:extLst>
          </p:cNvPr>
          <p:cNvSpPr/>
          <p:nvPr/>
        </p:nvSpPr>
        <p:spPr>
          <a:xfrm>
            <a:off x="2164518" y="5151876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73CA207-0A6C-4514-A050-88855B17D6EB}"/>
              </a:ext>
            </a:extLst>
          </p:cNvPr>
          <p:cNvSpPr/>
          <p:nvPr/>
        </p:nvSpPr>
        <p:spPr>
          <a:xfrm>
            <a:off x="2762562" y="5151876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9BB348-6F9D-436E-A52D-A860C29045D8}"/>
              </a:ext>
            </a:extLst>
          </p:cNvPr>
          <p:cNvSpPr/>
          <p:nvPr/>
        </p:nvSpPr>
        <p:spPr>
          <a:xfrm>
            <a:off x="3360606" y="5151876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122D41F-F467-4382-BDC5-27644D3FE1E9}"/>
              </a:ext>
            </a:extLst>
          </p:cNvPr>
          <p:cNvSpPr/>
          <p:nvPr/>
        </p:nvSpPr>
        <p:spPr>
          <a:xfrm>
            <a:off x="3958650" y="5151875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12C8DD1-C877-4CE8-BFAC-8778F5AB9747}"/>
              </a:ext>
            </a:extLst>
          </p:cNvPr>
          <p:cNvCxnSpPr/>
          <p:nvPr/>
        </p:nvCxnSpPr>
        <p:spPr>
          <a:xfrm flipH="1">
            <a:off x="5203723" y="4314025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8CBD38F8-6E9A-42B3-B4DF-BA7F654CC868}"/>
              </a:ext>
            </a:extLst>
          </p:cNvPr>
          <p:cNvSpPr/>
          <p:nvPr/>
        </p:nvSpPr>
        <p:spPr>
          <a:xfrm>
            <a:off x="5618329" y="4376238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7ADFCD-448C-4941-A9A9-10C23D973D90}"/>
              </a:ext>
            </a:extLst>
          </p:cNvPr>
          <p:cNvSpPr/>
          <p:nvPr/>
        </p:nvSpPr>
        <p:spPr>
          <a:xfrm>
            <a:off x="8010506" y="4376237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E7391E3-0E9F-4290-884C-5EC0C72F5283}"/>
              </a:ext>
            </a:extLst>
          </p:cNvPr>
          <p:cNvSpPr/>
          <p:nvPr/>
        </p:nvSpPr>
        <p:spPr>
          <a:xfrm>
            <a:off x="6216374" y="4376238"/>
            <a:ext cx="453124" cy="4820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6D77E8A-B29E-4ABF-9389-C4F3431E2FD0}"/>
              </a:ext>
            </a:extLst>
          </p:cNvPr>
          <p:cNvSpPr/>
          <p:nvPr/>
        </p:nvSpPr>
        <p:spPr>
          <a:xfrm>
            <a:off x="7412462" y="4376238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AB0AFCA-1DF8-4AC0-836F-E32F5351ECFE}"/>
              </a:ext>
            </a:extLst>
          </p:cNvPr>
          <p:cNvSpPr/>
          <p:nvPr/>
        </p:nvSpPr>
        <p:spPr>
          <a:xfrm>
            <a:off x="6814418" y="4376238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90F53A9-1117-48E3-A28A-B3C32139FF2A}"/>
              </a:ext>
            </a:extLst>
          </p:cNvPr>
          <p:cNvSpPr/>
          <p:nvPr/>
        </p:nvSpPr>
        <p:spPr>
          <a:xfrm>
            <a:off x="5618330" y="5151874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8A3BD-F90A-4476-9AA9-DF4414466E23}"/>
              </a:ext>
            </a:extLst>
          </p:cNvPr>
          <p:cNvSpPr/>
          <p:nvPr/>
        </p:nvSpPr>
        <p:spPr>
          <a:xfrm>
            <a:off x="6814418" y="5151873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F93A521-BF8E-46D2-8374-C68CEE7EDB18}"/>
              </a:ext>
            </a:extLst>
          </p:cNvPr>
          <p:cNvSpPr/>
          <p:nvPr/>
        </p:nvSpPr>
        <p:spPr>
          <a:xfrm>
            <a:off x="6217941" y="5151873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9AF641C-282C-44AA-8DC0-C924E7147CF1}"/>
              </a:ext>
            </a:extLst>
          </p:cNvPr>
          <p:cNvSpPr/>
          <p:nvPr/>
        </p:nvSpPr>
        <p:spPr>
          <a:xfrm>
            <a:off x="7410895" y="5151873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4DC5F78-ABA9-4DEA-8D96-8E7AED81ED13}"/>
              </a:ext>
            </a:extLst>
          </p:cNvPr>
          <p:cNvCxnSpPr/>
          <p:nvPr/>
        </p:nvCxnSpPr>
        <p:spPr>
          <a:xfrm flipH="1">
            <a:off x="8676347" y="4314026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D655E6-4830-455E-AC1B-CCE1AC18BB1C}"/>
              </a:ext>
            </a:extLst>
          </p:cNvPr>
          <p:cNvSpPr/>
          <p:nvPr/>
        </p:nvSpPr>
        <p:spPr>
          <a:xfrm>
            <a:off x="9079911" y="4381986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BC90712-EF15-4E79-8289-C06DEEC25BB0}"/>
              </a:ext>
            </a:extLst>
          </p:cNvPr>
          <p:cNvSpPr/>
          <p:nvPr/>
        </p:nvSpPr>
        <p:spPr>
          <a:xfrm>
            <a:off x="9670966" y="4378434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D16F077-11E2-43B8-BD41-9B69C9AECD7E}"/>
              </a:ext>
            </a:extLst>
          </p:cNvPr>
          <p:cNvSpPr/>
          <p:nvPr/>
        </p:nvSpPr>
        <p:spPr>
          <a:xfrm>
            <a:off x="10284554" y="437843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9E0126C-2519-4373-9EBF-FA5D4D03E036}"/>
              </a:ext>
            </a:extLst>
          </p:cNvPr>
          <p:cNvSpPr/>
          <p:nvPr/>
        </p:nvSpPr>
        <p:spPr>
          <a:xfrm>
            <a:off x="9088466" y="5154070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C12788-EFEE-4085-92B5-614683973802}"/>
              </a:ext>
            </a:extLst>
          </p:cNvPr>
          <p:cNvSpPr/>
          <p:nvPr/>
        </p:nvSpPr>
        <p:spPr>
          <a:xfrm>
            <a:off x="9686510" y="5154069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E48E25-8C68-4C65-B5C1-46C753E1114C}"/>
              </a:ext>
            </a:extLst>
          </p:cNvPr>
          <p:cNvSpPr/>
          <p:nvPr/>
        </p:nvSpPr>
        <p:spPr>
          <a:xfrm>
            <a:off x="10290677" y="515406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4EB4BAC-818E-4F98-9CDF-91EA6154DF1B}"/>
                  </a:ext>
                </a:extLst>
              </p:cNvPr>
              <p:cNvSpPr txBox="1"/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4EB4BAC-818E-4F98-9CDF-91EA6154D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blipFill>
                <a:blip r:embed="rId6"/>
                <a:stretch>
                  <a:fillRect r="-952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2C64517-70DB-4E37-8762-0CD4453EA77B}"/>
                  </a:ext>
                </a:extLst>
              </p:cNvPr>
              <p:cNvSpPr txBox="1"/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2C64517-70DB-4E37-8762-0CD4453EA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blipFill>
                <a:blip r:embed="rId7"/>
                <a:stretch>
                  <a:fillRect r="-95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TextBox 118">
            <a:extLst>
              <a:ext uri="{FF2B5EF4-FFF2-40B4-BE49-F238E27FC236}">
                <a16:creationId xmlns:a16="http://schemas.microsoft.com/office/drawing/2014/main" id="{22A8DFD9-8A71-4C2D-ABA6-46CA856400BE}"/>
              </a:ext>
            </a:extLst>
          </p:cNvPr>
          <p:cNvSpPr txBox="1"/>
          <p:nvPr/>
        </p:nvSpPr>
        <p:spPr>
          <a:xfrm>
            <a:off x="879838" y="3870769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76B4280-6266-4CD7-A08F-EED09A3594B0}"/>
              </a:ext>
            </a:extLst>
          </p:cNvPr>
          <p:cNvSpPr txBox="1"/>
          <p:nvPr/>
        </p:nvSpPr>
        <p:spPr>
          <a:xfrm>
            <a:off x="-26835" y="4267778"/>
            <a:ext cx="103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Message buffer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D7A6FB8-E7BC-4C3D-BDDC-2200D03D9CA2}"/>
              </a:ext>
            </a:extLst>
          </p:cNvPr>
          <p:cNvSpPr txBox="1"/>
          <p:nvPr/>
        </p:nvSpPr>
        <p:spPr>
          <a:xfrm>
            <a:off x="-15964" y="5097771"/>
            <a:ext cx="107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Moderate view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D9199D2-A0BB-4CD4-A731-BEA10B09CF5D}"/>
              </a:ext>
            </a:extLst>
          </p:cNvPr>
          <p:cNvSpPr txBox="1"/>
          <p:nvPr/>
        </p:nvSpPr>
        <p:spPr>
          <a:xfrm>
            <a:off x="50421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9F452C7-FA78-4F2B-A882-AE941C767046}"/>
              </a:ext>
            </a:extLst>
          </p:cNvPr>
          <p:cNvSpPr txBox="1"/>
          <p:nvPr/>
        </p:nvSpPr>
        <p:spPr>
          <a:xfrm>
            <a:off x="84913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9B6E2-28CB-495C-A18E-F97A69CC2D1C}"/>
              </a:ext>
            </a:extLst>
          </p:cNvPr>
          <p:cNvSpPr txBox="1"/>
          <p:nvPr/>
        </p:nvSpPr>
        <p:spPr>
          <a:xfrm>
            <a:off x="1505241" y="4060263"/>
            <a:ext cx="49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0        1         2         3         4         5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9EDB9B-B827-4A57-9CA0-626135C66CA2}"/>
              </a:ext>
            </a:extLst>
          </p:cNvPr>
          <p:cNvSpPr txBox="1"/>
          <p:nvPr/>
        </p:nvSpPr>
        <p:spPr>
          <a:xfrm>
            <a:off x="1505239" y="4835894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04BE5D-99F6-44A6-A8BC-46A056CB58E7}"/>
              </a:ext>
            </a:extLst>
          </p:cNvPr>
          <p:cNvSpPr txBox="1"/>
          <p:nvPr/>
        </p:nvSpPr>
        <p:spPr>
          <a:xfrm>
            <a:off x="5557097" y="4060263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408446-C31D-43BF-981A-9FB803D99F04}"/>
              </a:ext>
            </a:extLst>
          </p:cNvPr>
          <p:cNvSpPr txBox="1"/>
          <p:nvPr/>
        </p:nvSpPr>
        <p:spPr>
          <a:xfrm>
            <a:off x="5557094" y="4835891"/>
            <a:ext cx="294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C686E9-2A3E-4107-A476-C87FAA9F2E96}"/>
              </a:ext>
            </a:extLst>
          </p:cNvPr>
          <p:cNvSpPr txBox="1"/>
          <p:nvPr/>
        </p:nvSpPr>
        <p:spPr>
          <a:xfrm>
            <a:off x="9027233" y="4062459"/>
            <a:ext cx="21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7D3E2E-89BC-4CB4-BE97-D1B0F632C184}"/>
              </a:ext>
            </a:extLst>
          </p:cNvPr>
          <p:cNvSpPr txBox="1"/>
          <p:nvPr/>
        </p:nvSpPr>
        <p:spPr>
          <a:xfrm>
            <a:off x="9027231" y="4838089"/>
            <a:ext cx="19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C8D2A0D0-6FA5-4C6E-AFA1-37FEDAB7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Content Placeholder 2">
                <a:extLst>
                  <a:ext uri="{FF2B5EF4-FFF2-40B4-BE49-F238E27FC236}">
                    <a16:creationId xmlns:a16="http://schemas.microsoft.com/office/drawing/2014/main" id="{94F9EAEF-9C71-462F-A5B8-2C37832B36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Three levels, each w/ a sequence/queue &amp; slots to fill; bound to regions; incremental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0: Replication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Gossiping propagates updates (a, b, etc.;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b depends on a)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Probabilistic (no guaranteed delivery); filled in order of receipt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out of dependency order</a:t>
                </a:r>
              </a:p>
              <a:p>
                <a:r>
                  <a:rPr lang="en-US" sz="2400" b="1" dirty="0"/>
                  <a:t>Level 1: Causality</a:t>
                </a:r>
                <a:r>
                  <a:rPr lang="en-US" sz="2400" dirty="0"/>
                  <a:t>: Causal Ordering applies Q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in causal order → Moderate View</a:t>
                </a:r>
              </a:p>
            </p:txBody>
          </p:sp>
        </mc:Choice>
        <mc:Fallback xmlns="">
          <p:sp>
            <p:nvSpPr>
              <p:cNvPr id="136" name="Content Placeholder 2">
                <a:extLst>
                  <a:ext uri="{FF2B5EF4-FFF2-40B4-BE49-F238E27FC236}">
                    <a16:creationId xmlns:a16="http://schemas.microsoft.com/office/drawing/2014/main" id="{94F9EAEF-9C71-462F-A5B8-2C37832B36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  <a:blipFill>
                <a:blip r:embed="rId8"/>
                <a:stretch>
                  <a:fillRect l="-650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426CA79-FC48-44F3-919B-59476909E2F0}"/>
              </a:ext>
            </a:extLst>
          </p:cNvPr>
          <p:cNvCxnSpPr/>
          <p:nvPr/>
        </p:nvCxnSpPr>
        <p:spPr>
          <a:xfrm>
            <a:off x="270267" y="4168613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54D3A03-A606-4D85-9CD9-4B01F6C759F9}"/>
              </a:ext>
            </a:extLst>
          </p:cNvPr>
          <p:cNvCxnSpPr/>
          <p:nvPr/>
        </p:nvCxnSpPr>
        <p:spPr>
          <a:xfrm>
            <a:off x="1489935" y="432809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5EEDB30-BCC5-4A5A-97D2-675D71ACD93F}"/>
              </a:ext>
            </a:extLst>
          </p:cNvPr>
          <p:cNvCxnSpPr/>
          <p:nvPr/>
        </p:nvCxnSpPr>
        <p:spPr>
          <a:xfrm>
            <a:off x="1505241" y="4901966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5562257-92EA-40DA-A6BC-492ABBFA7BCE}"/>
              </a:ext>
            </a:extLst>
          </p:cNvPr>
          <p:cNvCxnSpPr/>
          <p:nvPr/>
        </p:nvCxnSpPr>
        <p:spPr>
          <a:xfrm>
            <a:off x="5543043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DE645A-4E91-479A-BDF2-E19B8CBE6E5A}"/>
              </a:ext>
            </a:extLst>
          </p:cNvPr>
          <p:cNvCxnSpPr/>
          <p:nvPr/>
        </p:nvCxnSpPr>
        <p:spPr>
          <a:xfrm>
            <a:off x="8969244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E0A320D-C3F4-4D8F-B841-32CF8478EB65}"/>
              </a:ext>
            </a:extLst>
          </p:cNvPr>
          <p:cNvCxnSpPr/>
          <p:nvPr/>
        </p:nvCxnSpPr>
        <p:spPr>
          <a:xfrm>
            <a:off x="8984550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609AB6D-397F-450E-BBF9-C359BB24057B}"/>
              </a:ext>
            </a:extLst>
          </p:cNvPr>
          <p:cNvCxnSpPr/>
          <p:nvPr/>
        </p:nvCxnSpPr>
        <p:spPr>
          <a:xfrm>
            <a:off x="1472950" y="5111839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089B3C6-AAEA-4F14-986B-AC0659E9ABA3}"/>
              </a:ext>
            </a:extLst>
          </p:cNvPr>
          <p:cNvCxnSpPr/>
          <p:nvPr/>
        </p:nvCxnSpPr>
        <p:spPr>
          <a:xfrm>
            <a:off x="1488256" y="5685712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BBB7F64-9C96-4F57-AF46-8C3479A344C4}"/>
              </a:ext>
            </a:extLst>
          </p:cNvPr>
          <p:cNvCxnSpPr/>
          <p:nvPr/>
        </p:nvCxnSpPr>
        <p:spPr>
          <a:xfrm>
            <a:off x="5526058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303BEFF-D5C5-4D3E-BEB2-6DAE813965F2}"/>
              </a:ext>
            </a:extLst>
          </p:cNvPr>
          <p:cNvCxnSpPr/>
          <p:nvPr/>
        </p:nvCxnSpPr>
        <p:spPr>
          <a:xfrm>
            <a:off x="5541364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7DB37A-C0B8-4FDF-AB4D-7F61500F0DD9}"/>
              </a:ext>
            </a:extLst>
          </p:cNvPr>
          <p:cNvCxnSpPr/>
          <p:nvPr/>
        </p:nvCxnSpPr>
        <p:spPr>
          <a:xfrm>
            <a:off x="8952259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C6ACB1D-A461-455A-987B-A3C05A74903D}"/>
              </a:ext>
            </a:extLst>
          </p:cNvPr>
          <p:cNvCxnSpPr/>
          <p:nvPr/>
        </p:nvCxnSpPr>
        <p:spPr>
          <a:xfrm>
            <a:off x="8967565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9D1228B-305E-4CFA-A80F-7ED4C40583A4}"/>
              </a:ext>
            </a:extLst>
          </p:cNvPr>
          <p:cNvCxnSpPr/>
          <p:nvPr/>
        </p:nvCxnSpPr>
        <p:spPr>
          <a:xfrm>
            <a:off x="5558349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757350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A4AC-0DCA-44D0-B8E4-99EDA2D7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46593"/>
          </a:xfrm>
        </p:spPr>
        <p:txBody>
          <a:bodyPr/>
          <a:lstStyle/>
          <a:p>
            <a:r>
              <a:rPr lang="en-US" dirty="0"/>
              <a:t>Consistency Levels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5213DD5-EA4A-4AE7-8706-BD5AF5E9E6EB}"/>
              </a:ext>
            </a:extLst>
          </p:cNvPr>
          <p:cNvSpPr/>
          <p:nvPr/>
        </p:nvSpPr>
        <p:spPr>
          <a:xfrm>
            <a:off x="1566474" y="4376245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F9D4B4-7A1F-48DB-B877-03B00C63635D}"/>
              </a:ext>
            </a:extLst>
          </p:cNvPr>
          <p:cNvSpPr/>
          <p:nvPr/>
        </p:nvSpPr>
        <p:spPr>
          <a:xfrm>
            <a:off x="2164518" y="4376244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3E067F8-049E-4708-9BD4-B5A9D0BBF7C3}"/>
              </a:ext>
            </a:extLst>
          </p:cNvPr>
          <p:cNvSpPr/>
          <p:nvPr/>
        </p:nvSpPr>
        <p:spPr>
          <a:xfrm>
            <a:off x="2762562" y="4376244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7B3EC7D-89EE-4F8D-B89E-9BD95CA81AE6}"/>
              </a:ext>
            </a:extLst>
          </p:cNvPr>
          <p:cNvSpPr/>
          <p:nvPr/>
        </p:nvSpPr>
        <p:spPr>
          <a:xfrm>
            <a:off x="3360607" y="4376244"/>
            <a:ext cx="398016" cy="4832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3979AAF-D684-4033-8691-C70FEAA1C150}"/>
              </a:ext>
            </a:extLst>
          </p:cNvPr>
          <p:cNvSpPr/>
          <p:nvPr/>
        </p:nvSpPr>
        <p:spPr>
          <a:xfrm>
            <a:off x="4556694" y="4376243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C333E86-8938-4CB2-A34A-6DA26405FDF4}"/>
              </a:ext>
            </a:extLst>
          </p:cNvPr>
          <p:cNvSpPr/>
          <p:nvPr/>
        </p:nvSpPr>
        <p:spPr>
          <a:xfrm>
            <a:off x="3958650" y="4376243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4D75C6D-E62E-44EA-AEA8-99C9C6A36DE2}"/>
              </a:ext>
            </a:extLst>
          </p:cNvPr>
          <p:cNvSpPr/>
          <p:nvPr/>
        </p:nvSpPr>
        <p:spPr>
          <a:xfrm>
            <a:off x="1566474" y="5151876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B3253A8-5161-42D1-8623-437E2115DD8F}"/>
              </a:ext>
            </a:extLst>
          </p:cNvPr>
          <p:cNvSpPr/>
          <p:nvPr/>
        </p:nvSpPr>
        <p:spPr>
          <a:xfrm>
            <a:off x="2164518" y="5151876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73CA207-0A6C-4514-A050-88855B17D6EB}"/>
              </a:ext>
            </a:extLst>
          </p:cNvPr>
          <p:cNvSpPr/>
          <p:nvPr/>
        </p:nvSpPr>
        <p:spPr>
          <a:xfrm>
            <a:off x="2762562" y="5151876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9BB348-6F9D-436E-A52D-A860C29045D8}"/>
              </a:ext>
            </a:extLst>
          </p:cNvPr>
          <p:cNvSpPr/>
          <p:nvPr/>
        </p:nvSpPr>
        <p:spPr>
          <a:xfrm>
            <a:off x="3360606" y="5151876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122D41F-F467-4382-BDC5-27644D3FE1E9}"/>
              </a:ext>
            </a:extLst>
          </p:cNvPr>
          <p:cNvSpPr/>
          <p:nvPr/>
        </p:nvSpPr>
        <p:spPr>
          <a:xfrm>
            <a:off x="3958650" y="5151875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12C8DD1-C877-4CE8-BFAC-8778F5AB9747}"/>
              </a:ext>
            </a:extLst>
          </p:cNvPr>
          <p:cNvCxnSpPr/>
          <p:nvPr/>
        </p:nvCxnSpPr>
        <p:spPr>
          <a:xfrm flipH="1">
            <a:off x="5203723" y="4314025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8CBD38F8-6E9A-42B3-B4DF-BA7F654CC868}"/>
              </a:ext>
            </a:extLst>
          </p:cNvPr>
          <p:cNvSpPr/>
          <p:nvPr/>
        </p:nvSpPr>
        <p:spPr>
          <a:xfrm>
            <a:off x="5618329" y="4376238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7ADFCD-448C-4941-A9A9-10C23D973D90}"/>
              </a:ext>
            </a:extLst>
          </p:cNvPr>
          <p:cNvSpPr/>
          <p:nvPr/>
        </p:nvSpPr>
        <p:spPr>
          <a:xfrm>
            <a:off x="8010506" y="4376237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E7391E3-0E9F-4290-884C-5EC0C72F5283}"/>
              </a:ext>
            </a:extLst>
          </p:cNvPr>
          <p:cNvSpPr/>
          <p:nvPr/>
        </p:nvSpPr>
        <p:spPr>
          <a:xfrm>
            <a:off x="6216374" y="4376238"/>
            <a:ext cx="453124" cy="4820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6D77E8A-B29E-4ABF-9389-C4F3431E2FD0}"/>
              </a:ext>
            </a:extLst>
          </p:cNvPr>
          <p:cNvSpPr/>
          <p:nvPr/>
        </p:nvSpPr>
        <p:spPr>
          <a:xfrm>
            <a:off x="7412462" y="4376238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AB0AFCA-1DF8-4AC0-836F-E32F5351ECFE}"/>
              </a:ext>
            </a:extLst>
          </p:cNvPr>
          <p:cNvSpPr/>
          <p:nvPr/>
        </p:nvSpPr>
        <p:spPr>
          <a:xfrm>
            <a:off x="6814418" y="4376238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90F53A9-1117-48E3-A28A-B3C32139FF2A}"/>
              </a:ext>
            </a:extLst>
          </p:cNvPr>
          <p:cNvSpPr/>
          <p:nvPr/>
        </p:nvSpPr>
        <p:spPr>
          <a:xfrm>
            <a:off x="5618330" y="5151874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8A3BD-F90A-4476-9AA9-DF4414466E23}"/>
              </a:ext>
            </a:extLst>
          </p:cNvPr>
          <p:cNvSpPr/>
          <p:nvPr/>
        </p:nvSpPr>
        <p:spPr>
          <a:xfrm>
            <a:off x="6814418" y="5151873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F93A521-BF8E-46D2-8374-C68CEE7EDB18}"/>
              </a:ext>
            </a:extLst>
          </p:cNvPr>
          <p:cNvSpPr/>
          <p:nvPr/>
        </p:nvSpPr>
        <p:spPr>
          <a:xfrm>
            <a:off x="6217941" y="5151873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9AF641C-282C-44AA-8DC0-C924E7147CF1}"/>
              </a:ext>
            </a:extLst>
          </p:cNvPr>
          <p:cNvSpPr/>
          <p:nvPr/>
        </p:nvSpPr>
        <p:spPr>
          <a:xfrm>
            <a:off x="7410895" y="5151873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4DC5F78-ABA9-4DEA-8D96-8E7AED81ED13}"/>
              </a:ext>
            </a:extLst>
          </p:cNvPr>
          <p:cNvCxnSpPr/>
          <p:nvPr/>
        </p:nvCxnSpPr>
        <p:spPr>
          <a:xfrm flipH="1">
            <a:off x="8676347" y="4314026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D655E6-4830-455E-AC1B-CCE1AC18BB1C}"/>
              </a:ext>
            </a:extLst>
          </p:cNvPr>
          <p:cNvSpPr/>
          <p:nvPr/>
        </p:nvSpPr>
        <p:spPr>
          <a:xfrm>
            <a:off x="9079911" y="4381986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BC90712-EF15-4E79-8289-C06DEEC25BB0}"/>
              </a:ext>
            </a:extLst>
          </p:cNvPr>
          <p:cNvSpPr/>
          <p:nvPr/>
        </p:nvSpPr>
        <p:spPr>
          <a:xfrm>
            <a:off x="9670966" y="4378434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D16F077-11E2-43B8-BD41-9B69C9AECD7E}"/>
              </a:ext>
            </a:extLst>
          </p:cNvPr>
          <p:cNvSpPr/>
          <p:nvPr/>
        </p:nvSpPr>
        <p:spPr>
          <a:xfrm>
            <a:off x="10284554" y="437843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9E0126C-2519-4373-9EBF-FA5D4D03E036}"/>
              </a:ext>
            </a:extLst>
          </p:cNvPr>
          <p:cNvSpPr/>
          <p:nvPr/>
        </p:nvSpPr>
        <p:spPr>
          <a:xfrm>
            <a:off x="9088466" y="5154070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C12788-EFEE-4085-92B5-614683973802}"/>
              </a:ext>
            </a:extLst>
          </p:cNvPr>
          <p:cNvSpPr/>
          <p:nvPr/>
        </p:nvSpPr>
        <p:spPr>
          <a:xfrm>
            <a:off x="9686510" y="5154069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E48E25-8C68-4C65-B5C1-46C753E1114C}"/>
              </a:ext>
            </a:extLst>
          </p:cNvPr>
          <p:cNvSpPr/>
          <p:nvPr/>
        </p:nvSpPr>
        <p:spPr>
          <a:xfrm>
            <a:off x="10290677" y="515406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4EB4BAC-818E-4F98-9CDF-91EA6154DF1B}"/>
                  </a:ext>
                </a:extLst>
              </p:cNvPr>
              <p:cNvSpPr txBox="1"/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4EB4BAC-818E-4F98-9CDF-91EA6154D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blipFill>
                <a:blip r:embed="rId6"/>
                <a:stretch>
                  <a:fillRect r="-952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2C64517-70DB-4E37-8762-0CD4453EA77B}"/>
                  </a:ext>
                </a:extLst>
              </p:cNvPr>
              <p:cNvSpPr txBox="1"/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2C64517-70DB-4E37-8762-0CD4453EA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blipFill>
                <a:blip r:embed="rId7"/>
                <a:stretch>
                  <a:fillRect r="-95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TextBox 118">
            <a:extLst>
              <a:ext uri="{FF2B5EF4-FFF2-40B4-BE49-F238E27FC236}">
                <a16:creationId xmlns:a16="http://schemas.microsoft.com/office/drawing/2014/main" id="{22A8DFD9-8A71-4C2D-ABA6-46CA856400BE}"/>
              </a:ext>
            </a:extLst>
          </p:cNvPr>
          <p:cNvSpPr txBox="1"/>
          <p:nvPr/>
        </p:nvSpPr>
        <p:spPr>
          <a:xfrm>
            <a:off x="879838" y="3870769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76B4280-6266-4CD7-A08F-EED09A3594B0}"/>
              </a:ext>
            </a:extLst>
          </p:cNvPr>
          <p:cNvSpPr txBox="1"/>
          <p:nvPr/>
        </p:nvSpPr>
        <p:spPr>
          <a:xfrm>
            <a:off x="-26835" y="4267778"/>
            <a:ext cx="103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Message buffer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D7A6FB8-E7BC-4C3D-BDDC-2200D03D9CA2}"/>
              </a:ext>
            </a:extLst>
          </p:cNvPr>
          <p:cNvSpPr txBox="1"/>
          <p:nvPr/>
        </p:nvSpPr>
        <p:spPr>
          <a:xfrm>
            <a:off x="-15964" y="5097771"/>
            <a:ext cx="107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Moderate view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D9199D2-A0BB-4CD4-A731-BEA10B09CF5D}"/>
              </a:ext>
            </a:extLst>
          </p:cNvPr>
          <p:cNvSpPr txBox="1"/>
          <p:nvPr/>
        </p:nvSpPr>
        <p:spPr>
          <a:xfrm>
            <a:off x="50421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9F452C7-FA78-4F2B-A882-AE941C767046}"/>
              </a:ext>
            </a:extLst>
          </p:cNvPr>
          <p:cNvSpPr txBox="1"/>
          <p:nvPr/>
        </p:nvSpPr>
        <p:spPr>
          <a:xfrm>
            <a:off x="84913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9B6E2-28CB-495C-A18E-F97A69CC2D1C}"/>
              </a:ext>
            </a:extLst>
          </p:cNvPr>
          <p:cNvSpPr txBox="1"/>
          <p:nvPr/>
        </p:nvSpPr>
        <p:spPr>
          <a:xfrm>
            <a:off x="1505241" y="4060263"/>
            <a:ext cx="49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0        1         2         3         4         5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9EDB9B-B827-4A57-9CA0-626135C66CA2}"/>
              </a:ext>
            </a:extLst>
          </p:cNvPr>
          <p:cNvSpPr txBox="1"/>
          <p:nvPr/>
        </p:nvSpPr>
        <p:spPr>
          <a:xfrm>
            <a:off x="1505239" y="4835894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04BE5D-99F6-44A6-A8BC-46A056CB58E7}"/>
              </a:ext>
            </a:extLst>
          </p:cNvPr>
          <p:cNvSpPr txBox="1"/>
          <p:nvPr/>
        </p:nvSpPr>
        <p:spPr>
          <a:xfrm>
            <a:off x="5557097" y="4060263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408446-C31D-43BF-981A-9FB803D99F04}"/>
              </a:ext>
            </a:extLst>
          </p:cNvPr>
          <p:cNvSpPr txBox="1"/>
          <p:nvPr/>
        </p:nvSpPr>
        <p:spPr>
          <a:xfrm>
            <a:off x="5557094" y="4835891"/>
            <a:ext cx="294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C686E9-2A3E-4107-A476-C87FAA9F2E96}"/>
              </a:ext>
            </a:extLst>
          </p:cNvPr>
          <p:cNvSpPr txBox="1"/>
          <p:nvPr/>
        </p:nvSpPr>
        <p:spPr>
          <a:xfrm>
            <a:off x="9027233" y="4062459"/>
            <a:ext cx="21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7D3E2E-89BC-4CB4-BE97-D1B0F632C184}"/>
              </a:ext>
            </a:extLst>
          </p:cNvPr>
          <p:cNvSpPr txBox="1"/>
          <p:nvPr/>
        </p:nvSpPr>
        <p:spPr>
          <a:xfrm>
            <a:off x="9027231" y="4838089"/>
            <a:ext cx="19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C8D2A0D0-6FA5-4C6E-AFA1-37FEDAB7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Content Placeholder 2">
                <a:extLst>
                  <a:ext uri="{FF2B5EF4-FFF2-40B4-BE49-F238E27FC236}">
                    <a16:creationId xmlns:a16="http://schemas.microsoft.com/office/drawing/2014/main" id="{94F9EAEF-9C71-462F-A5B8-2C37832B36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Three levels, each w/ a sequence/queue &amp; slots to fill; bound to regions; incremental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0: Replication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Gossiping propagates updates (a, b, etc.;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b depends on a)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Probabilistic (no guaranteed delivery); filled in order of receipt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out of dependency order</a:t>
                </a:r>
              </a:p>
              <a:p>
                <a:r>
                  <a:rPr lang="en-US" sz="2400" b="1" dirty="0"/>
                  <a:t>Level 1: Causality</a:t>
                </a:r>
                <a:r>
                  <a:rPr lang="en-US" sz="2400" dirty="0"/>
                  <a:t>: Causal Ordering applies Q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in causal order → Moderate View</a:t>
                </a:r>
              </a:p>
              <a:p>
                <a:pPr lvl="1"/>
                <a:r>
                  <a:rPr lang="en-US" sz="2000" dirty="0"/>
                  <a:t>Orders “orderable” updates </a:t>
                </a:r>
                <a:r>
                  <a:rPr lang="en-US" dirty="0"/>
                  <a:t>deterministically  </a:t>
                </a:r>
                <a:r>
                  <a:rPr lang="en-US" sz="2000" dirty="0"/>
                  <a:t>(</a:t>
                </a:r>
                <a:r>
                  <a:rPr lang="en-US" sz="2000" dirty="0">
                    <a:solidFill>
                      <a:srgbClr val="00B050"/>
                    </a:solidFill>
                  </a:rPr>
                  <a:t>e.g., “a” and “b”</a:t>
                </a:r>
                <a:r>
                  <a:rPr lang="en-US" sz="2000" dirty="0"/>
                  <a:t>); good starting point for a useful view</a:t>
                </a:r>
              </a:p>
            </p:txBody>
          </p:sp>
        </mc:Choice>
        <mc:Fallback xmlns="">
          <p:sp>
            <p:nvSpPr>
              <p:cNvPr id="136" name="Content Placeholder 2">
                <a:extLst>
                  <a:ext uri="{FF2B5EF4-FFF2-40B4-BE49-F238E27FC236}">
                    <a16:creationId xmlns:a16="http://schemas.microsoft.com/office/drawing/2014/main" id="{94F9EAEF-9C71-462F-A5B8-2C37832B36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  <a:blipFill>
                <a:blip r:embed="rId8"/>
                <a:stretch>
                  <a:fillRect l="-650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426CA79-FC48-44F3-919B-59476909E2F0}"/>
              </a:ext>
            </a:extLst>
          </p:cNvPr>
          <p:cNvCxnSpPr/>
          <p:nvPr/>
        </p:nvCxnSpPr>
        <p:spPr>
          <a:xfrm>
            <a:off x="270267" y="4168613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54D3A03-A606-4D85-9CD9-4B01F6C759F9}"/>
              </a:ext>
            </a:extLst>
          </p:cNvPr>
          <p:cNvCxnSpPr/>
          <p:nvPr/>
        </p:nvCxnSpPr>
        <p:spPr>
          <a:xfrm>
            <a:off x="1489935" y="432809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5EEDB30-BCC5-4A5A-97D2-675D71ACD93F}"/>
              </a:ext>
            </a:extLst>
          </p:cNvPr>
          <p:cNvCxnSpPr/>
          <p:nvPr/>
        </p:nvCxnSpPr>
        <p:spPr>
          <a:xfrm>
            <a:off x="1505241" y="4901966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5562257-92EA-40DA-A6BC-492ABBFA7BCE}"/>
              </a:ext>
            </a:extLst>
          </p:cNvPr>
          <p:cNvCxnSpPr/>
          <p:nvPr/>
        </p:nvCxnSpPr>
        <p:spPr>
          <a:xfrm>
            <a:off x="5543043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DE645A-4E91-479A-BDF2-E19B8CBE6E5A}"/>
              </a:ext>
            </a:extLst>
          </p:cNvPr>
          <p:cNvCxnSpPr/>
          <p:nvPr/>
        </p:nvCxnSpPr>
        <p:spPr>
          <a:xfrm>
            <a:off x="8969244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E0A320D-C3F4-4D8F-B841-32CF8478EB65}"/>
              </a:ext>
            </a:extLst>
          </p:cNvPr>
          <p:cNvCxnSpPr/>
          <p:nvPr/>
        </p:nvCxnSpPr>
        <p:spPr>
          <a:xfrm>
            <a:off x="8984550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609AB6D-397F-450E-BBF9-C359BB24057B}"/>
              </a:ext>
            </a:extLst>
          </p:cNvPr>
          <p:cNvCxnSpPr/>
          <p:nvPr/>
        </p:nvCxnSpPr>
        <p:spPr>
          <a:xfrm>
            <a:off x="1472950" y="5111839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089B3C6-AAEA-4F14-986B-AC0659E9ABA3}"/>
              </a:ext>
            </a:extLst>
          </p:cNvPr>
          <p:cNvCxnSpPr/>
          <p:nvPr/>
        </p:nvCxnSpPr>
        <p:spPr>
          <a:xfrm>
            <a:off x="1488256" y="5685712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BBB7F64-9C96-4F57-AF46-8C3479A344C4}"/>
              </a:ext>
            </a:extLst>
          </p:cNvPr>
          <p:cNvCxnSpPr/>
          <p:nvPr/>
        </p:nvCxnSpPr>
        <p:spPr>
          <a:xfrm>
            <a:off x="5526058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303BEFF-D5C5-4D3E-BEB2-6DAE813965F2}"/>
              </a:ext>
            </a:extLst>
          </p:cNvPr>
          <p:cNvCxnSpPr/>
          <p:nvPr/>
        </p:nvCxnSpPr>
        <p:spPr>
          <a:xfrm>
            <a:off x="5541364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7DB37A-C0B8-4FDF-AB4D-7F61500F0DD9}"/>
              </a:ext>
            </a:extLst>
          </p:cNvPr>
          <p:cNvCxnSpPr/>
          <p:nvPr/>
        </p:nvCxnSpPr>
        <p:spPr>
          <a:xfrm>
            <a:off x="8952259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C6ACB1D-A461-455A-987B-A3C05A74903D}"/>
              </a:ext>
            </a:extLst>
          </p:cNvPr>
          <p:cNvCxnSpPr/>
          <p:nvPr/>
        </p:nvCxnSpPr>
        <p:spPr>
          <a:xfrm>
            <a:off x="8967565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B4C9CCCC-E8FF-48D4-9FF7-7A0235CC1F49}"/>
              </a:ext>
            </a:extLst>
          </p:cNvPr>
          <p:cNvSpPr/>
          <p:nvPr/>
        </p:nvSpPr>
        <p:spPr>
          <a:xfrm>
            <a:off x="1636130" y="5570614"/>
            <a:ext cx="898357" cy="369322"/>
          </a:xfrm>
          <a:prstGeom prst="curved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D433439F-3F34-476C-B3D9-0BA10C95F78D}"/>
              </a:ext>
            </a:extLst>
          </p:cNvPr>
          <p:cNvSpPr/>
          <p:nvPr/>
        </p:nvSpPr>
        <p:spPr>
          <a:xfrm>
            <a:off x="9175450" y="5612544"/>
            <a:ext cx="898357" cy="369322"/>
          </a:xfrm>
          <a:prstGeom prst="curved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6B8B9B8-B1CB-49A3-A57E-70E1D8757C07}"/>
              </a:ext>
            </a:extLst>
          </p:cNvPr>
          <p:cNvCxnSpPr/>
          <p:nvPr/>
        </p:nvCxnSpPr>
        <p:spPr>
          <a:xfrm>
            <a:off x="5558349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25538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A4AC-0DCA-44D0-B8E4-99EDA2D7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46593"/>
          </a:xfrm>
        </p:spPr>
        <p:txBody>
          <a:bodyPr/>
          <a:lstStyle/>
          <a:p>
            <a:r>
              <a:rPr lang="en-US" dirty="0"/>
              <a:t>Consistency Levels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5213DD5-EA4A-4AE7-8706-BD5AF5E9E6EB}"/>
              </a:ext>
            </a:extLst>
          </p:cNvPr>
          <p:cNvSpPr/>
          <p:nvPr/>
        </p:nvSpPr>
        <p:spPr>
          <a:xfrm>
            <a:off x="1566474" y="4376245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F9D4B4-7A1F-48DB-B877-03B00C63635D}"/>
              </a:ext>
            </a:extLst>
          </p:cNvPr>
          <p:cNvSpPr/>
          <p:nvPr/>
        </p:nvSpPr>
        <p:spPr>
          <a:xfrm>
            <a:off x="2164518" y="4376244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3E067F8-049E-4708-9BD4-B5A9D0BBF7C3}"/>
              </a:ext>
            </a:extLst>
          </p:cNvPr>
          <p:cNvSpPr/>
          <p:nvPr/>
        </p:nvSpPr>
        <p:spPr>
          <a:xfrm>
            <a:off x="2762562" y="4376244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7B3EC7D-89EE-4F8D-B89E-9BD95CA81AE6}"/>
              </a:ext>
            </a:extLst>
          </p:cNvPr>
          <p:cNvSpPr/>
          <p:nvPr/>
        </p:nvSpPr>
        <p:spPr>
          <a:xfrm>
            <a:off x="3360607" y="4376244"/>
            <a:ext cx="398016" cy="4832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3979AAF-D684-4033-8691-C70FEAA1C150}"/>
              </a:ext>
            </a:extLst>
          </p:cNvPr>
          <p:cNvSpPr/>
          <p:nvPr/>
        </p:nvSpPr>
        <p:spPr>
          <a:xfrm>
            <a:off x="4556694" y="4376243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C333E86-8938-4CB2-A34A-6DA26405FDF4}"/>
              </a:ext>
            </a:extLst>
          </p:cNvPr>
          <p:cNvSpPr/>
          <p:nvPr/>
        </p:nvSpPr>
        <p:spPr>
          <a:xfrm>
            <a:off x="3958650" y="4376243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4D75C6D-E62E-44EA-AEA8-99C9C6A36DE2}"/>
              </a:ext>
            </a:extLst>
          </p:cNvPr>
          <p:cNvSpPr/>
          <p:nvPr/>
        </p:nvSpPr>
        <p:spPr>
          <a:xfrm>
            <a:off x="1566474" y="5151876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B3253A8-5161-42D1-8623-437E2115DD8F}"/>
              </a:ext>
            </a:extLst>
          </p:cNvPr>
          <p:cNvSpPr/>
          <p:nvPr/>
        </p:nvSpPr>
        <p:spPr>
          <a:xfrm>
            <a:off x="2164518" y="5151876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73CA207-0A6C-4514-A050-88855B17D6EB}"/>
              </a:ext>
            </a:extLst>
          </p:cNvPr>
          <p:cNvSpPr/>
          <p:nvPr/>
        </p:nvSpPr>
        <p:spPr>
          <a:xfrm>
            <a:off x="2762562" y="5151876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9BB348-6F9D-436E-A52D-A860C29045D8}"/>
              </a:ext>
            </a:extLst>
          </p:cNvPr>
          <p:cNvSpPr/>
          <p:nvPr/>
        </p:nvSpPr>
        <p:spPr>
          <a:xfrm>
            <a:off x="3360606" y="5151876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122D41F-F467-4382-BDC5-27644D3FE1E9}"/>
              </a:ext>
            </a:extLst>
          </p:cNvPr>
          <p:cNvSpPr/>
          <p:nvPr/>
        </p:nvSpPr>
        <p:spPr>
          <a:xfrm>
            <a:off x="3958650" y="5151875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12C8DD1-C877-4CE8-BFAC-8778F5AB9747}"/>
              </a:ext>
            </a:extLst>
          </p:cNvPr>
          <p:cNvCxnSpPr/>
          <p:nvPr/>
        </p:nvCxnSpPr>
        <p:spPr>
          <a:xfrm flipH="1">
            <a:off x="5203723" y="4314025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8CBD38F8-6E9A-42B3-B4DF-BA7F654CC868}"/>
              </a:ext>
            </a:extLst>
          </p:cNvPr>
          <p:cNvSpPr/>
          <p:nvPr/>
        </p:nvSpPr>
        <p:spPr>
          <a:xfrm>
            <a:off x="5618329" y="4376238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7ADFCD-448C-4941-A9A9-10C23D973D90}"/>
              </a:ext>
            </a:extLst>
          </p:cNvPr>
          <p:cNvSpPr/>
          <p:nvPr/>
        </p:nvSpPr>
        <p:spPr>
          <a:xfrm>
            <a:off x="8010506" y="4376237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E7391E3-0E9F-4290-884C-5EC0C72F5283}"/>
              </a:ext>
            </a:extLst>
          </p:cNvPr>
          <p:cNvSpPr/>
          <p:nvPr/>
        </p:nvSpPr>
        <p:spPr>
          <a:xfrm>
            <a:off x="6216374" y="4376238"/>
            <a:ext cx="453124" cy="4820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6D77E8A-B29E-4ABF-9389-C4F3431E2FD0}"/>
              </a:ext>
            </a:extLst>
          </p:cNvPr>
          <p:cNvSpPr/>
          <p:nvPr/>
        </p:nvSpPr>
        <p:spPr>
          <a:xfrm>
            <a:off x="7412462" y="4376238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AB0AFCA-1DF8-4AC0-836F-E32F5351ECFE}"/>
              </a:ext>
            </a:extLst>
          </p:cNvPr>
          <p:cNvSpPr/>
          <p:nvPr/>
        </p:nvSpPr>
        <p:spPr>
          <a:xfrm>
            <a:off x="6814418" y="4376238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90F53A9-1117-48E3-A28A-B3C32139FF2A}"/>
              </a:ext>
            </a:extLst>
          </p:cNvPr>
          <p:cNvSpPr/>
          <p:nvPr/>
        </p:nvSpPr>
        <p:spPr>
          <a:xfrm>
            <a:off x="5618330" y="5151874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8A3BD-F90A-4476-9AA9-DF4414466E23}"/>
              </a:ext>
            </a:extLst>
          </p:cNvPr>
          <p:cNvSpPr/>
          <p:nvPr/>
        </p:nvSpPr>
        <p:spPr>
          <a:xfrm>
            <a:off x="6814418" y="5151873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F93A521-BF8E-46D2-8374-C68CEE7EDB18}"/>
              </a:ext>
            </a:extLst>
          </p:cNvPr>
          <p:cNvSpPr/>
          <p:nvPr/>
        </p:nvSpPr>
        <p:spPr>
          <a:xfrm>
            <a:off x="6217941" y="5151873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9AF641C-282C-44AA-8DC0-C924E7147CF1}"/>
              </a:ext>
            </a:extLst>
          </p:cNvPr>
          <p:cNvSpPr/>
          <p:nvPr/>
        </p:nvSpPr>
        <p:spPr>
          <a:xfrm>
            <a:off x="7410895" y="5151873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4DC5F78-ABA9-4DEA-8D96-8E7AED81ED13}"/>
              </a:ext>
            </a:extLst>
          </p:cNvPr>
          <p:cNvCxnSpPr/>
          <p:nvPr/>
        </p:nvCxnSpPr>
        <p:spPr>
          <a:xfrm flipH="1">
            <a:off x="8676347" y="4314026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3D655E6-4830-455E-AC1B-CCE1AC18BB1C}"/>
              </a:ext>
            </a:extLst>
          </p:cNvPr>
          <p:cNvSpPr/>
          <p:nvPr/>
        </p:nvSpPr>
        <p:spPr>
          <a:xfrm>
            <a:off x="9079911" y="4381986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BC90712-EF15-4E79-8289-C06DEEC25BB0}"/>
              </a:ext>
            </a:extLst>
          </p:cNvPr>
          <p:cNvSpPr/>
          <p:nvPr/>
        </p:nvSpPr>
        <p:spPr>
          <a:xfrm>
            <a:off x="9670966" y="4378434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D16F077-11E2-43B8-BD41-9B69C9AECD7E}"/>
              </a:ext>
            </a:extLst>
          </p:cNvPr>
          <p:cNvSpPr/>
          <p:nvPr/>
        </p:nvSpPr>
        <p:spPr>
          <a:xfrm>
            <a:off x="10284554" y="437843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9E0126C-2519-4373-9EBF-FA5D4D03E036}"/>
              </a:ext>
            </a:extLst>
          </p:cNvPr>
          <p:cNvSpPr/>
          <p:nvPr/>
        </p:nvSpPr>
        <p:spPr>
          <a:xfrm>
            <a:off x="9088466" y="5154070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C12788-EFEE-4085-92B5-614683973802}"/>
              </a:ext>
            </a:extLst>
          </p:cNvPr>
          <p:cNvSpPr/>
          <p:nvPr/>
        </p:nvSpPr>
        <p:spPr>
          <a:xfrm>
            <a:off x="9686510" y="5154069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E48E25-8C68-4C65-B5C1-46C753E1114C}"/>
              </a:ext>
            </a:extLst>
          </p:cNvPr>
          <p:cNvSpPr/>
          <p:nvPr/>
        </p:nvSpPr>
        <p:spPr>
          <a:xfrm>
            <a:off x="10290677" y="515406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4EB4BAC-818E-4F98-9CDF-91EA6154DF1B}"/>
                  </a:ext>
                </a:extLst>
              </p:cNvPr>
              <p:cNvSpPr txBox="1"/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4EB4BAC-818E-4F98-9CDF-91EA6154D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blipFill>
                <a:blip r:embed="rId6"/>
                <a:stretch>
                  <a:fillRect r="-952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2C64517-70DB-4E37-8762-0CD4453EA77B}"/>
                  </a:ext>
                </a:extLst>
              </p:cNvPr>
              <p:cNvSpPr txBox="1"/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2C64517-70DB-4E37-8762-0CD4453EA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blipFill>
                <a:blip r:embed="rId7"/>
                <a:stretch>
                  <a:fillRect r="-95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TextBox 118">
            <a:extLst>
              <a:ext uri="{FF2B5EF4-FFF2-40B4-BE49-F238E27FC236}">
                <a16:creationId xmlns:a16="http://schemas.microsoft.com/office/drawing/2014/main" id="{22A8DFD9-8A71-4C2D-ABA6-46CA856400BE}"/>
              </a:ext>
            </a:extLst>
          </p:cNvPr>
          <p:cNvSpPr txBox="1"/>
          <p:nvPr/>
        </p:nvSpPr>
        <p:spPr>
          <a:xfrm>
            <a:off x="879838" y="3870769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76B4280-6266-4CD7-A08F-EED09A3594B0}"/>
              </a:ext>
            </a:extLst>
          </p:cNvPr>
          <p:cNvSpPr txBox="1"/>
          <p:nvPr/>
        </p:nvSpPr>
        <p:spPr>
          <a:xfrm>
            <a:off x="-26835" y="4267778"/>
            <a:ext cx="103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Message buffer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D7A6FB8-E7BC-4C3D-BDDC-2200D03D9CA2}"/>
              </a:ext>
            </a:extLst>
          </p:cNvPr>
          <p:cNvSpPr txBox="1"/>
          <p:nvPr/>
        </p:nvSpPr>
        <p:spPr>
          <a:xfrm>
            <a:off x="-15964" y="5097771"/>
            <a:ext cx="107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Moderate view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D9199D2-A0BB-4CD4-A731-BEA10B09CF5D}"/>
              </a:ext>
            </a:extLst>
          </p:cNvPr>
          <p:cNvSpPr txBox="1"/>
          <p:nvPr/>
        </p:nvSpPr>
        <p:spPr>
          <a:xfrm>
            <a:off x="50421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9F452C7-FA78-4F2B-A882-AE941C767046}"/>
              </a:ext>
            </a:extLst>
          </p:cNvPr>
          <p:cNvSpPr txBox="1"/>
          <p:nvPr/>
        </p:nvSpPr>
        <p:spPr>
          <a:xfrm>
            <a:off x="84913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9B6E2-28CB-495C-A18E-F97A69CC2D1C}"/>
              </a:ext>
            </a:extLst>
          </p:cNvPr>
          <p:cNvSpPr txBox="1"/>
          <p:nvPr/>
        </p:nvSpPr>
        <p:spPr>
          <a:xfrm>
            <a:off x="1505241" y="4060263"/>
            <a:ext cx="49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0        1         2         3         4         5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9EDB9B-B827-4A57-9CA0-626135C66CA2}"/>
              </a:ext>
            </a:extLst>
          </p:cNvPr>
          <p:cNvSpPr txBox="1"/>
          <p:nvPr/>
        </p:nvSpPr>
        <p:spPr>
          <a:xfrm>
            <a:off x="1505239" y="4835894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04BE5D-99F6-44A6-A8BC-46A056CB58E7}"/>
              </a:ext>
            </a:extLst>
          </p:cNvPr>
          <p:cNvSpPr txBox="1"/>
          <p:nvPr/>
        </p:nvSpPr>
        <p:spPr>
          <a:xfrm>
            <a:off x="5557097" y="4060263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408446-C31D-43BF-981A-9FB803D99F04}"/>
              </a:ext>
            </a:extLst>
          </p:cNvPr>
          <p:cNvSpPr txBox="1"/>
          <p:nvPr/>
        </p:nvSpPr>
        <p:spPr>
          <a:xfrm>
            <a:off x="5557094" y="4835891"/>
            <a:ext cx="294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C686E9-2A3E-4107-A476-C87FAA9F2E96}"/>
              </a:ext>
            </a:extLst>
          </p:cNvPr>
          <p:cNvSpPr txBox="1"/>
          <p:nvPr/>
        </p:nvSpPr>
        <p:spPr>
          <a:xfrm>
            <a:off x="9027233" y="4062459"/>
            <a:ext cx="21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7D3E2E-89BC-4CB4-BE97-D1B0F632C184}"/>
              </a:ext>
            </a:extLst>
          </p:cNvPr>
          <p:cNvSpPr txBox="1"/>
          <p:nvPr/>
        </p:nvSpPr>
        <p:spPr>
          <a:xfrm>
            <a:off x="9027231" y="4838089"/>
            <a:ext cx="19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C8D2A0D0-6FA5-4C6E-AFA1-37FEDAB7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Content Placeholder 2">
                <a:extLst>
                  <a:ext uri="{FF2B5EF4-FFF2-40B4-BE49-F238E27FC236}">
                    <a16:creationId xmlns:a16="http://schemas.microsoft.com/office/drawing/2014/main" id="{94F9EAEF-9C71-462F-A5B8-2C37832B36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Three levels, each w/ a sequence/queue &amp; slots to fill; bound to regions; incremental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0: Replication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Gossiping propagates updates (a, b, etc.;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b depends on a)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Probabilistic (no guaranteed delivery); filled in order of receipt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out of dependency order</a:t>
                </a:r>
              </a:p>
              <a:p>
                <a:r>
                  <a:rPr lang="en-US" sz="2400" b="1" dirty="0"/>
                  <a:t>Level 1: Causality</a:t>
                </a:r>
                <a:r>
                  <a:rPr lang="en-US" sz="2400" dirty="0"/>
                  <a:t>: Causal Ordering applies Q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in causal order → Moderate View</a:t>
                </a:r>
              </a:p>
              <a:p>
                <a:pPr lvl="1"/>
                <a:r>
                  <a:rPr lang="en-US" sz="2000" dirty="0"/>
                  <a:t>Orders “orderable” updates </a:t>
                </a:r>
                <a:r>
                  <a:rPr lang="en-US" dirty="0"/>
                  <a:t>deterministically  </a:t>
                </a:r>
                <a:r>
                  <a:rPr lang="en-US" sz="2000" dirty="0"/>
                  <a:t>(</a:t>
                </a:r>
                <a:r>
                  <a:rPr lang="en-US" sz="2000" dirty="0">
                    <a:solidFill>
                      <a:srgbClr val="00B050"/>
                    </a:solidFill>
                  </a:rPr>
                  <a:t>e.g., “a” and “b”</a:t>
                </a:r>
                <a:r>
                  <a:rPr lang="en-US" sz="2000" dirty="0"/>
                  <a:t>); good starting point for a useful view</a:t>
                </a:r>
              </a:p>
              <a:p>
                <a:pPr lvl="1"/>
                <a:r>
                  <a:rPr lang="en-US" dirty="0">
                    <a:solidFill>
                      <a:schemeClr val="accent2"/>
                    </a:solidFill>
                  </a:rPr>
                  <a:t>Challenge: “un-orderable” updates (e.g., “c” and “d”); </a:t>
                </a:r>
                <a:r>
                  <a:rPr lang="en-US" dirty="0"/>
                  <a:t>different users create updates concurrently, and may not “see” all potential dependencies (due to no guaranteed delivery)</a:t>
                </a:r>
              </a:p>
            </p:txBody>
          </p:sp>
        </mc:Choice>
        <mc:Fallback xmlns="">
          <p:sp>
            <p:nvSpPr>
              <p:cNvPr id="136" name="Content Placeholder 2">
                <a:extLst>
                  <a:ext uri="{FF2B5EF4-FFF2-40B4-BE49-F238E27FC236}">
                    <a16:creationId xmlns:a16="http://schemas.microsoft.com/office/drawing/2014/main" id="{94F9EAEF-9C71-462F-A5B8-2C37832B36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  <a:blipFill>
                <a:blip r:embed="rId8"/>
                <a:stretch>
                  <a:fillRect l="-650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426CA79-FC48-44F3-919B-59476909E2F0}"/>
              </a:ext>
            </a:extLst>
          </p:cNvPr>
          <p:cNvCxnSpPr/>
          <p:nvPr/>
        </p:nvCxnSpPr>
        <p:spPr>
          <a:xfrm>
            <a:off x="270267" y="4168613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54D3A03-A606-4D85-9CD9-4B01F6C759F9}"/>
              </a:ext>
            </a:extLst>
          </p:cNvPr>
          <p:cNvCxnSpPr/>
          <p:nvPr/>
        </p:nvCxnSpPr>
        <p:spPr>
          <a:xfrm>
            <a:off x="1489935" y="432809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5EEDB30-BCC5-4A5A-97D2-675D71ACD93F}"/>
              </a:ext>
            </a:extLst>
          </p:cNvPr>
          <p:cNvCxnSpPr/>
          <p:nvPr/>
        </p:nvCxnSpPr>
        <p:spPr>
          <a:xfrm>
            <a:off x="1505241" y="4901966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5562257-92EA-40DA-A6BC-492ABBFA7BCE}"/>
              </a:ext>
            </a:extLst>
          </p:cNvPr>
          <p:cNvCxnSpPr/>
          <p:nvPr/>
        </p:nvCxnSpPr>
        <p:spPr>
          <a:xfrm>
            <a:off x="5543043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DE645A-4E91-479A-BDF2-E19B8CBE6E5A}"/>
              </a:ext>
            </a:extLst>
          </p:cNvPr>
          <p:cNvCxnSpPr/>
          <p:nvPr/>
        </p:nvCxnSpPr>
        <p:spPr>
          <a:xfrm>
            <a:off x="8969244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E0A320D-C3F4-4D8F-B841-32CF8478EB65}"/>
              </a:ext>
            </a:extLst>
          </p:cNvPr>
          <p:cNvCxnSpPr/>
          <p:nvPr/>
        </p:nvCxnSpPr>
        <p:spPr>
          <a:xfrm>
            <a:off x="8984550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609AB6D-397F-450E-BBF9-C359BB24057B}"/>
              </a:ext>
            </a:extLst>
          </p:cNvPr>
          <p:cNvCxnSpPr/>
          <p:nvPr/>
        </p:nvCxnSpPr>
        <p:spPr>
          <a:xfrm>
            <a:off x="1472950" y="5111839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089B3C6-AAEA-4F14-986B-AC0659E9ABA3}"/>
              </a:ext>
            </a:extLst>
          </p:cNvPr>
          <p:cNvCxnSpPr/>
          <p:nvPr/>
        </p:nvCxnSpPr>
        <p:spPr>
          <a:xfrm>
            <a:off x="1488256" y="5685712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BBB7F64-9C96-4F57-AF46-8C3479A344C4}"/>
              </a:ext>
            </a:extLst>
          </p:cNvPr>
          <p:cNvCxnSpPr/>
          <p:nvPr/>
        </p:nvCxnSpPr>
        <p:spPr>
          <a:xfrm>
            <a:off x="5526058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303BEFF-D5C5-4D3E-BEB2-6DAE813965F2}"/>
              </a:ext>
            </a:extLst>
          </p:cNvPr>
          <p:cNvCxnSpPr/>
          <p:nvPr/>
        </p:nvCxnSpPr>
        <p:spPr>
          <a:xfrm>
            <a:off x="5541364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7DB37A-C0B8-4FDF-AB4D-7F61500F0DD9}"/>
              </a:ext>
            </a:extLst>
          </p:cNvPr>
          <p:cNvCxnSpPr/>
          <p:nvPr/>
        </p:nvCxnSpPr>
        <p:spPr>
          <a:xfrm>
            <a:off x="8952259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C6ACB1D-A461-455A-987B-A3C05A74903D}"/>
              </a:ext>
            </a:extLst>
          </p:cNvPr>
          <p:cNvCxnSpPr/>
          <p:nvPr/>
        </p:nvCxnSpPr>
        <p:spPr>
          <a:xfrm>
            <a:off x="8967565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76A64154-A9BB-4302-945F-B6FEBB8D2301}"/>
              </a:ext>
            </a:extLst>
          </p:cNvPr>
          <p:cNvSpPr/>
          <p:nvPr/>
        </p:nvSpPr>
        <p:spPr>
          <a:xfrm>
            <a:off x="2860266" y="5633920"/>
            <a:ext cx="898357" cy="369322"/>
          </a:xfrm>
          <a:prstGeom prst="curved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A8BB3D16-6344-4930-B42F-B596E49300D7}"/>
              </a:ext>
            </a:extLst>
          </p:cNvPr>
          <p:cNvSpPr/>
          <p:nvPr/>
        </p:nvSpPr>
        <p:spPr>
          <a:xfrm flipH="1">
            <a:off x="6345652" y="5612544"/>
            <a:ext cx="898357" cy="369322"/>
          </a:xfrm>
          <a:prstGeom prst="curved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6357D7D-F274-425F-A590-C0F3BF0DE0D1}"/>
              </a:ext>
            </a:extLst>
          </p:cNvPr>
          <p:cNvCxnSpPr/>
          <p:nvPr/>
        </p:nvCxnSpPr>
        <p:spPr>
          <a:xfrm>
            <a:off x="5558349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89804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A4AC-0DCA-44D0-B8E4-99EDA2D7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46593"/>
          </a:xfrm>
        </p:spPr>
        <p:txBody>
          <a:bodyPr/>
          <a:lstStyle/>
          <a:p>
            <a:r>
              <a:rPr lang="en-US" dirty="0"/>
              <a:t>Consistency Levels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54147-C7EB-4E71-86A0-20103AA970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Three levels, each w/ a sequence/queue &amp; slots to fill; bound to regions; incremental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0: Replication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Gossiping propagates updates (a, b, etc.;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b depends on a)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Probabilistic (no guaranteed delivery); filled in order of receipt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out of dependency order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1: Causality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Causal Ordering applies Q</a:t>
                </a:r>
                <a:r>
                  <a:rPr lang="en-US" sz="2400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0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 in causal order → Moderate View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Orders “orderable” updates deterministically  (e.g., “a” and “b”); good starting point for a useful view</a:t>
                </a:r>
              </a:p>
              <a:p>
                <a:r>
                  <a:rPr lang="en-US" sz="2400" b="1" dirty="0"/>
                  <a:t>Level 2: Agreement</a:t>
                </a:r>
                <a:r>
                  <a:rPr lang="en-US" sz="2400" dirty="0"/>
                  <a:t>: Consensus applies Q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elements in agreed order → Strong View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54147-C7EB-4E71-86A0-20103AA970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  <a:blipFill>
                <a:blip r:embed="rId3"/>
                <a:stretch>
                  <a:fillRect l="-650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6F945A39-A4B9-4ABA-AC0D-4B2C3508BD4D}"/>
              </a:ext>
            </a:extLst>
          </p:cNvPr>
          <p:cNvSpPr/>
          <p:nvPr/>
        </p:nvSpPr>
        <p:spPr>
          <a:xfrm>
            <a:off x="1566474" y="4376245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CDE23C-AFAF-4D6B-9071-99F4C2A652B4}"/>
              </a:ext>
            </a:extLst>
          </p:cNvPr>
          <p:cNvSpPr/>
          <p:nvPr/>
        </p:nvSpPr>
        <p:spPr>
          <a:xfrm>
            <a:off x="2164518" y="4376244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409BA4-6289-49D6-BCC5-DC62D417A92E}"/>
              </a:ext>
            </a:extLst>
          </p:cNvPr>
          <p:cNvSpPr/>
          <p:nvPr/>
        </p:nvSpPr>
        <p:spPr>
          <a:xfrm>
            <a:off x="2762562" y="4376244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4C2BA5-743A-4112-8BA3-0E2F1AA1B711}"/>
              </a:ext>
            </a:extLst>
          </p:cNvPr>
          <p:cNvSpPr/>
          <p:nvPr/>
        </p:nvSpPr>
        <p:spPr>
          <a:xfrm>
            <a:off x="3360607" y="4376244"/>
            <a:ext cx="398016" cy="4832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9519A-1382-47B0-AEB8-AED37F4FB625}"/>
              </a:ext>
            </a:extLst>
          </p:cNvPr>
          <p:cNvSpPr/>
          <p:nvPr/>
        </p:nvSpPr>
        <p:spPr>
          <a:xfrm>
            <a:off x="4556694" y="4376243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B24D98-01BF-4282-9C88-592B1E9D7789}"/>
              </a:ext>
            </a:extLst>
          </p:cNvPr>
          <p:cNvSpPr/>
          <p:nvPr/>
        </p:nvSpPr>
        <p:spPr>
          <a:xfrm>
            <a:off x="3958650" y="4376243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A655D5-455E-4315-BBA3-4AFF09362EA4}"/>
              </a:ext>
            </a:extLst>
          </p:cNvPr>
          <p:cNvSpPr/>
          <p:nvPr/>
        </p:nvSpPr>
        <p:spPr>
          <a:xfrm>
            <a:off x="1566474" y="5151876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9A958-5544-48DD-9C26-C1CAFD257FB9}"/>
              </a:ext>
            </a:extLst>
          </p:cNvPr>
          <p:cNvSpPr/>
          <p:nvPr/>
        </p:nvSpPr>
        <p:spPr>
          <a:xfrm>
            <a:off x="2164518" y="5151876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D88BEC-49CF-4BAA-B59B-BA27D5B1B51E}"/>
              </a:ext>
            </a:extLst>
          </p:cNvPr>
          <p:cNvSpPr/>
          <p:nvPr/>
        </p:nvSpPr>
        <p:spPr>
          <a:xfrm>
            <a:off x="2762562" y="5151876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3C73B2-4907-445E-BC1A-81B119117309}"/>
              </a:ext>
            </a:extLst>
          </p:cNvPr>
          <p:cNvSpPr/>
          <p:nvPr/>
        </p:nvSpPr>
        <p:spPr>
          <a:xfrm>
            <a:off x="3360606" y="5151876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2401B1-85AD-4108-9CF9-52F8FC55AFD5}"/>
              </a:ext>
            </a:extLst>
          </p:cNvPr>
          <p:cNvSpPr/>
          <p:nvPr/>
        </p:nvSpPr>
        <p:spPr>
          <a:xfrm>
            <a:off x="3958650" y="5151875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FA76DF-3962-428E-8A23-DF9E928C1EF3}"/>
              </a:ext>
            </a:extLst>
          </p:cNvPr>
          <p:cNvSpPr/>
          <p:nvPr/>
        </p:nvSpPr>
        <p:spPr>
          <a:xfrm>
            <a:off x="1566474" y="5917338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3BD767-A8F8-4A6A-B4E8-D6264462F945}"/>
              </a:ext>
            </a:extLst>
          </p:cNvPr>
          <p:cNvSpPr/>
          <p:nvPr/>
        </p:nvSpPr>
        <p:spPr>
          <a:xfrm>
            <a:off x="2164518" y="5917338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5CF18-434C-4A87-810F-794B4AA2266E}"/>
              </a:ext>
            </a:extLst>
          </p:cNvPr>
          <p:cNvSpPr/>
          <p:nvPr/>
        </p:nvSpPr>
        <p:spPr>
          <a:xfrm>
            <a:off x="2762562" y="5917338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C68FA6-3C3C-4959-90A7-9BE72AAE1B2B}"/>
              </a:ext>
            </a:extLst>
          </p:cNvPr>
          <p:cNvSpPr/>
          <p:nvPr/>
        </p:nvSpPr>
        <p:spPr>
          <a:xfrm>
            <a:off x="3360606" y="5917338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1B00F7-ADD2-40AB-BDAF-BD14E7F832A3}"/>
              </a:ext>
            </a:extLst>
          </p:cNvPr>
          <p:cNvSpPr/>
          <p:nvPr/>
        </p:nvSpPr>
        <p:spPr>
          <a:xfrm>
            <a:off x="3958650" y="5917337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A8BF0B-DAC4-4F6E-B7E9-B3E434D637AA}"/>
              </a:ext>
            </a:extLst>
          </p:cNvPr>
          <p:cNvCxnSpPr/>
          <p:nvPr/>
        </p:nvCxnSpPr>
        <p:spPr>
          <a:xfrm flipH="1">
            <a:off x="5203723" y="4314025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4235B2F-656F-452F-A9A4-2109F5BF88CE}"/>
              </a:ext>
            </a:extLst>
          </p:cNvPr>
          <p:cNvSpPr txBox="1"/>
          <p:nvPr/>
        </p:nvSpPr>
        <p:spPr>
          <a:xfrm>
            <a:off x="1505241" y="4060263"/>
            <a:ext cx="49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0        1         2         3         4         5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67EFD8-6EE3-45D9-8700-0F437A69DB8A}"/>
              </a:ext>
            </a:extLst>
          </p:cNvPr>
          <p:cNvSpPr txBox="1"/>
          <p:nvPr/>
        </p:nvSpPr>
        <p:spPr>
          <a:xfrm>
            <a:off x="1505239" y="4835894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A8E850-C7F5-43E3-8588-A04EB545D32F}"/>
              </a:ext>
            </a:extLst>
          </p:cNvPr>
          <p:cNvSpPr txBox="1"/>
          <p:nvPr/>
        </p:nvSpPr>
        <p:spPr>
          <a:xfrm>
            <a:off x="1505238" y="5610347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5FDB96-6A92-4DD9-9956-A17685C030EB}"/>
              </a:ext>
            </a:extLst>
          </p:cNvPr>
          <p:cNvSpPr/>
          <p:nvPr/>
        </p:nvSpPr>
        <p:spPr>
          <a:xfrm>
            <a:off x="5618329" y="4376238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C8DDCD-7DF9-4849-85B7-806DA91657CB}"/>
              </a:ext>
            </a:extLst>
          </p:cNvPr>
          <p:cNvSpPr/>
          <p:nvPr/>
        </p:nvSpPr>
        <p:spPr>
          <a:xfrm>
            <a:off x="8010506" y="4376237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CC4076-CDE8-4F6E-AFBF-10504C116A65}"/>
              </a:ext>
            </a:extLst>
          </p:cNvPr>
          <p:cNvSpPr/>
          <p:nvPr/>
        </p:nvSpPr>
        <p:spPr>
          <a:xfrm>
            <a:off x="6216374" y="4376238"/>
            <a:ext cx="453124" cy="4820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EB4CB47-E64C-484B-85D4-D60282CA8A75}"/>
              </a:ext>
            </a:extLst>
          </p:cNvPr>
          <p:cNvSpPr/>
          <p:nvPr/>
        </p:nvSpPr>
        <p:spPr>
          <a:xfrm>
            <a:off x="7412462" y="4376238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06BBC6-5902-42F6-BF41-097701340AD9}"/>
              </a:ext>
            </a:extLst>
          </p:cNvPr>
          <p:cNvSpPr/>
          <p:nvPr/>
        </p:nvSpPr>
        <p:spPr>
          <a:xfrm>
            <a:off x="6814418" y="4376238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420F87-0903-48AF-A5FC-4540FA84289B}"/>
              </a:ext>
            </a:extLst>
          </p:cNvPr>
          <p:cNvSpPr/>
          <p:nvPr/>
        </p:nvSpPr>
        <p:spPr>
          <a:xfrm>
            <a:off x="5618330" y="5151874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26BE3C-1801-4C54-8494-0A30F6711C4C}"/>
              </a:ext>
            </a:extLst>
          </p:cNvPr>
          <p:cNvSpPr/>
          <p:nvPr/>
        </p:nvSpPr>
        <p:spPr>
          <a:xfrm>
            <a:off x="6814418" y="5151873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4A8E85-1CD6-461E-8BF0-1473DC6ECFB7}"/>
              </a:ext>
            </a:extLst>
          </p:cNvPr>
          <p:cNvSpPr/>
          <p:nvPr/>
        </p:nvSpPr>
        <p:spPr>
          <a:xfrm>
            <a:off x="6217941" y="5151873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DCFCE3-C6F2-4AF7-9108-80CC8DB941EF}"/>
              </a:ext>
            </a:extLst>
          </p:cNvPr>
          <p:cNvSpPr/>
          <p:nvPr/>
        </p:nvSpPr>
        <p:spPr>
          <a:xfrm>
            <a:off x="7410895" y="5151873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6285D6-39A5-45AD-84EC-39628AABD784}"/>
              </a:ext>
            </a:extLst>
          </p:cNvPr>
          <p:cNvSpPr/>
          <p:nvPr/>
        </p:nvSpPr>
        <p:spPr>
          <a:xfrm>
            <a:off x="5618330" y="5917331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1CA845-608D-4497-BF37-FC93E4833233}"/>
              </a:ext>
            </a:extLst>
          </p:cNvPr>
          <p:cNvSpPr/>
          <p:nvPr/>
        </p:nvSpPr>
        <p:spPr>
          <a:xfrm>
            <a:off x="6216374" y="5917330"/>
            <a:ext cx="453124" cy="4820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4F917A-D3BC-4C96-819F-19ED150B0F18}"/>
              </a:ext>
            </a:extLst>
          </p:cNvPr>
          <p:cNvSpPr/>
          <p:nvPr/>
        </p:nvSpPr>
        <p:spPr>
          <a:xfrm>
            <a:off x="6814418" y="5917330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5D2D31-C020-4B20-9E78-4D07D915E597}"/>
              </a:ext>
            </a:extLst>
          </p:cNvPr>
          <p:cNvSpPr/>
          <p:nvPr/>
        </p:nvSpPr>
        <p:spPr>
          <a:xfrm>
            <a:off x="7412462" y="5917330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022B14-1B7E-4A9B-91DC-5B0B8BB9ED96}"/>
              </a:ext>
            </a:extLst>
          </p:cNvPr>
          <p:cNvSpPr/>
          <p:nvPr/>
        </p:nvSpPr>
        <p:spPr>
          <a:xfrm>
            <a:off x="8010506" y="5917330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B7FE725-71EC-4528-83F9-2C766B6237C4}"/>
              </a:ext>
            </a:extLst>
          </p:cNvPr>
          <p:cNvCxnSpPr/>
          <p:nvPr/>
        </p:nvCxnSpPr>
        <p:spPr>
          <a:xfrm flipH="1">
            <a:off x="8676347" y="4314026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31941F2-9805-4975-9C7A-D2D8A8B8D63C}"/>
              </a:ext>
            </a:extLst>
          </p:cNvPr>
          <p:cNvSpPr txBox="1"/>
          <p:nvPr/>
        </p:nvSpPr>
        <p:spPr>
          <a:xfrm>
            <a:off x="5557097" y="4060263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AEB635-76D3-4342-AF3B-777342537AE2}"/>
              </a:ext>
            </a:extLst>
          </p:cNvPr>
          <p:cNvSpPr txBox="1"/>
          <p:nvPr/>
        </p:nvSpPr>
        <p:spPr>
          <a:xfrm>
            <a:off x="5557094" y="4835891"/>
            <a:ext cx="294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63C0DC-06AF-427F-91D0-49D9B1435C3C}"/>
              </a:ext>
            </a:extLst>
          </p:cNvPr>
          <p:cNvSpPr txBox="1"/>
          <p:nvPr/>
        </p:nvSpPr>
        <p:spPr>
          <a:xfrm>
            <a:off x="5557094" y="5610340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24FD05B-3E75-449C-BD2C-E86C1513A587}"/>
              </a:ext>
            </a:extLst>
          </p:cNvPr>
          <p:cNvSpPr/>
          <p:nvPr/>
        </p:nvSpPr>
        <p:spPr>
          <a:xfrm>
            <a:off x="9079911" y="4381986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7D18A8-D6E1-4F44-8183-F4744D3F2C0B}"/>
              </a:ext>
            </a:extLst>
          </p:cNvPr>
          <p:cNvSpPr/>
          <p:nvPr/>
        </p:nvSpPr>
        <p:spPr>
          <a:xfrm>
            <a:off x="9670966" y="4378434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BC5676C-D61D-4B7D-9A81-F502ECD357B9}"/>
              </a:ext>
            </a:extLst>
          </p:cNvPr>
          <p:cNvSpPr/>
          <p:nvPr/>
        </p:nvSpPr>
        <p:spPr>
          <a:xfrm>
            <a:off x="10284554" y="437843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6A94136-6F2B-454F-8C67-C232E15CB376}"/>
              </a:ext>
            </a:extLst>
          </p:cNvPr>
          <p:cNvSpPr/>
          <p:nvPr/>
        </p:nvSpPr>
        <p:spPr>
          <a:xfrm>
            <a:off x="9088466" y="5154070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4C3AAF5-37D0-4D2E-BC14-DE7533B16165}"/>
              </a:ext>
            </a:extLst>
          </p:cNvPr>
          <p:cNvSpPr/>
          <p:nvPr/>
        </p:nvSpPr>
        <p:spPr>
          <a:xfrm>
            <a:off x="9686510" y="5154069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8A6A848-8509-41D9-9F4D-87B18752A0D9}"/>
              </a:ext>
            </a:extLst>
          </p:cNvPr>
          <p:cNvSpPr/>
          <p:nvPr/>
        </p:nvSpPr>
        <p:spPr>
          <a:xfrm>
            <a:off x="9088466" y="5919525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6434F4E-7ADB-4B7E-BE85-5CCDA345E196}"/>
              </a:ext>
            </a:extLst>
          </p:cNvPr>
          <p:cNvSpPr/>
          <p:nvPr/>
        </p:nvSpPr>
        <p:spPr>
          <a:xfrm>
            <a:off x="9686510" y="5919525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79DB9E3-70AB-4639-B7AC-B459BB932CCC}"/>
              </a:ext>
            </a:extLst>
          </p:cNvPr>
          <p:cNvSpPr/>
          <p:nvPr/>
        </p:nvSpPr>
        <p:spPr>
          <a:xfrm>
            <a:off x="10284554" y="5919525"/>
            <a:ext cx="453124" cy="4848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6A36D46-A2CB-4DAA-AA03-C03A6C5A7BD6}"/>
              </a:ext>
            </a:extLst>
          </p:cNvPr>
          <p:cNvSpPr/>
          <p:nvPr/>
        </p:nvSpPr>
        <p:spPr>
          <a:xfrm>
            <a:off x="10882599" y="5919525"/>
            <a:ext cx="453124" cy="4848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79DFF79-B8F0-4622-9964-B709C46C9BB1}"/>
              </a:ext>
            </a:extLst>
          </p:cNvPr>
          <p:cNvSpPr/>
          <p:nvPr/>
        </p:nvSpPr>
        <p:spPr>
          <a:xfrm>
            <a:off x="11480643" y="5919524"/>
            <a:ext cx="453124" cy="4848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D04E37B-358B-46C1-A83C-32AE3D481095}"/>
              </a:ext>
            </a:extLst>
          </p:cNvPr>
          <p:cNvSpPr/>
          <p:nvPr/>
        </p:nvSpPr>
        <p:spPr>
          <a:xfrm>
            <a:off x="10290677" y="515406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9F44D8A-ED08-4D2D-A870-74FF135B06F9}"/>
              </a:ext>
            </a:extLst>
          </p:cNvPr>
          <p:cNvSpPr txBox="1"/>
          <p:nvPr/>
        </p:nvSpPr>
        <p:spPr>
          <a:xfrm>
            <a:off x="9027233" y="4062459"/>
            <a:ext cx="21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D82D29-3DF6-4929-924E-546CDD1E2B27}"/>
              </a:ext>
            </a:extLst>
          </p:cNvPr>
          <p:cNvSpPr txBox="1"/>
          <p:nvPr/>
        </p:nvSpPr>
        <p:spPr>
          <a:xfrm>
            <a:off x="9027231" y="4838089"/>
            <a:ext cx="19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FE1897-16B6-4230-A782-C55BBD80F365}"/>
              </a:ext>
            </a:extLst>
          </p:cNvPr>
          <p:cNvSpPr txBox="1"/>
          <p:nvPr/>
        </p:nvSpPr>
        <p:spPr>
          <a:xfrm>
            <a:off x="9027230" y="5612534"/>
            <a:ext cx="337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4E6141D-031E-41DB-A582-AC847D55B4E0}"/>
                  </a:ext>
                </a:extLst>
              </p:cNvPr>
              <p:cNvSpPr txBox="1"/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4E6141D-031E-41DB-A582-AC847D55B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blipFill>
                <a:blip r:embed="rId7"/>
                <a:stretch>
                  <a:fillRect r="-952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2299D9E-2FA8-400E-8722-83F0C9E2604F}"/>
                  </a:ext>
                </a:extLst>
              </p:cNvPr>
              <p:cNvSpPr txBox="1"/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2299D9E-2FA8-400E-8722-83F0C9E26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blipFill>
                <a:blip r:embed="rId8"/>
                <a:stretch>
                  <a:fillRect r="-95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6CAED9B-D23A-4FD8-9A08-3EECFE682585}"/>
                  </a:ext>
                </a:extLst>
              </p:cNvPr>
              <p:cNvSpPr txBox="1"/>
              <p:nvPr/>
            </p:nvSpPr>
            <p:spPr>
              <a:xfrm>
                <a:off x="782821" y="5838922"/>
                <a:ext cx="764873" cy="363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6CAED9B-D23A-4FD8-9A08-3EECFE682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838922"/>
                <a:ext cx="764873" cy="363689"/>
              </a:xfrm>
              <a:prstGeom prst="rect">
                <a:avLst/>
              </a:prstGeom>
              <a:blipFill>
                <a:blip r:embed="rId9"/>
                <a:stretch>
                  <a:fillRect r="-9524"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42FAF3B-FA5C-4DB2-88A0-2896E8EF8775}"/>
              </a:ext>
            </a:extLst>
          </p:cNvPr>
          <p:cNvCxnSpPr/>
          <p:nvPr/>
        </p:nvCxnSpPr>
        <p:spPr>
          <a:xfrm>
            <a:off x="270267" y="4168613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CD4F6CB-36AD-41BD-AF26-522298F062BD}"/>
              </a:ext>
            </a:extLst>
          </p:cNvPr>
          <p:cNvSpPr txBox="1"/>
          <p:nvPr/>
        </p:nvSpPr>
        <p:spPr>
          <a:xfrm>
            <a:off x="879838" y="3870769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84CAEAF-E778-416C-935B-801FD2471DF9}"/>
              </a:ext>
            </a:extLst>
          </p:cNvPr>
          <p:cNvSpPr txBox="1"/>
          <p:nvPr/>
        </p:nvSpPr>
        <p:spPr>
          <a:xfrm>
            <a:off x="-26835" y="4267778"/>
            <a:ext cx="103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Message buffer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02DB02-2482-4A5E-B446-244E6211EBEE}"/>
              </a:ext>
            </a:extLst>
          </p:cNvPr>
          <p:cNvSpPr txBox="1"/>
          <p:nvPr/>
        </p:nvSpPr>
        <p:spPr>
          <a:xfrm>
            <a:off x="-15964" y="5097771"/>
            <a:ext cx="107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Moderate view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C07AC7-4A72-45E5-97EB-6205FFF36D36}"/>
              </a:ext>
            </a:extLst>
          </p:cNvPr>
          <p:cNvSpPr txBox="1"/>
          <p:nvPr/>
        </p:nvSpPr>
        <p:spPr>
          <a:xfrm>
            <a:off x="-33746" y="5753953"/>
            <a:ext cx="833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Strong view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F6C751-D4DD-4BFD-A131-EA62CEEC344B}"/>
              </a:ext>
            </a:extLst>
          </p:cNvPr>
          <p:cNvSpPr txBox="1"/>
          <p:nvPr/>
        </p:nvSpPr>
        <p:spPr>
          <a:xfrm>
            <a:off x="50421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C57B5BB-415C-4347-B8F7-EBE2E3D2F473}"/>
              </a:ext>
            </a:extLst>
          </p:cNvPr>
          <p:cNvSpPr txBox="1"/>
          <p:nvPr/>
        </p:nvSpPr>
        <p:spPr>
          <a:xfrm>
            <a:off x="84913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7A89C-8B73-469F-8F31-CEEEF9BA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F03550D-0484-4AFE-9A97-69F7FEC6B92D}"/>
              </a:ext>
            </a:extLst>
          </p:cNvPr>
          <p:cNvCxnSpPr/>
          <p:nvPr/>
        </p:nvCxnSpPr>
        <p:spPr>
          <a:xfrm>
            <a:off x="1489935" y="432809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8FF3500-EE87-4092-B6AB-36F15309E217}"/>
              </a:ext>
            </a:extLst>
          </p:cNvPr>
          <p:cNvCxnSpPr/>
          <p:nvPr/>
        </p:nvCxnSpPr>
        <p:spPr>
          <a:xfrm>
            <a:off x="1505241" y="4901966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98E1C6B-15BE-4204-9B77-03FF12627F97}"/>
              </a:ext>
            </a:extLst>
          </p:cNvPr>
          <p:cNvCxnSpPr/>
          <p:nvPr/>
        </p:nvCxnSpPr>
        <p:spPr>
          <a:xfrm>
            <a:off x="5543043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7578F8D-B8E2-4725-9496-427B4CAD685E}"/>
              </a:ext>
            </a:extLst>
          </p:cNvPr>
          <p:cNvCxnSpPr/>
          <p:nvPr/>
        </p:nvCxnSpPr>
        <p:spPr>
          <a:xfrm>
            <a:off x="5558349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56155FD-3293-4A8D-878C-A8F920E8432B}"/>
              </a:ext>
            </a:extLst>
          </p:cNvPr>
          <p:cNvCxnSpPr/>
          <p:nvPr/>
        </p:nvCxnSpPr>
        <p:spPr>
          <a:xfrm>
            <a:off x="8969244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5BD947A-2B22-4117-9E7A-18077C81FEDF}"/>
              </a:ext>
            </a:extLst>
          </p:cNvPr>
          <p:cNvCxnSpPr/>
          <p:nvPr/>
        </p:nvCxnSpPr>
        <p:spPr>
          <a:xfrm>
            <a:off x="8984550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1E22166-4139-4A2F-A368-C377CD3DBBD1}"/>
              </a:ext>
            </a:extLst>
          </p:cNvPr>
          <p:cNvCxnSpPr/>
          <p:nvPr/>
        </p:nvCxnSpPr>
        <p:spPr>
          <a:xfrm>
            <a:off x="1472950" y="5111839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4ADE764-49A5-44D6-98BB-F35A5F4343B0}"/>
              </a:ext>
            </a:extLst>
          </p:cNvPr>
          <p:cNvCxnSpPr/>
          <p:nvPr/>
        </p:nvCxnSpPr>
        <p:spPr>
          <a:xfrm>
            <a:off x="1488256" y="5685712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CB09E03-7DE2-4F5F-BAE1-B428330AE435}"/>
              </a:ext>
            </a:extLst>
          </p:cNvPr>
          <p:cNvCxnSpPr/>
          <p:nvPr/>
        </p:nvCxnSpPr>
        <p:spPr>
          <a:xfrm>
            <a:off x="5526058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138D422-9B50-4A72-BCD4-602C4BBC7DDA}"/>
              </a:ext>
            </a:extLst>
          </p:cNvPr>
          <p:cNvCxnSpPr/>
          <p:nvPr/>
        </p:nvCxnSpPr>
        <p:spPr>
          <a:xfrm>
            <a:off x="5541364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94CD48E-0519-4C8E-BD85-344FC1AD61AF}"/>
              </a:ext>
            </a:extLst>
          </p:cNvPr>
          <p:cNvCxnSpPr/>
          <p:nvPr/>
        </p:nvCxnSpPr>
        <p:spPr>
          <a:xfrm>
            <a:off x="8952259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C0DDDBB-29A8-4D50-868C-0E6939759327}"/>
              </a:ext>
            </a:extLst>
          </p:cNvPr>
          <p:cNvCxnSpPr/>
          <p:nvPr/>
        </p:nvCxnSpPr>
        <p:spPr>
          <a:xfrm>
            <a:off x="8967565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9769AC6-0DAD-47E3-8C93-004E89176475}"/>
              </a:ext>
            </a:extLst>
          </p:cNvPr>
          <p:cNvCxnSpPr/>
          <p:nvPr/>
        </p:nvCxnSpPr>
        <p:spPr>
          <a:xfrm>
            <a:off x="1472950" y="5889194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34C6401-4187-46FD-ABE9-1A864DABD0D8}"/>
              </a:ext>
            </a:extLst>
          </p:cNvPr>
          <p:cNvCxnSpPr/>
          <p:nvPr/>
        </p:nvCxnSpPr>
        <p:spPr>
          <a:xfrm>
            <a:off x="1488256" y="6463067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983DD6-2931-4DB7-B00D-FB6226D162A6}"/>
              </a:ext>
            </a:extLst>
          </p:cNvPr>
          <p:cNvCxnSpPr/>
          <p:nvPr/>
        </p:nvCxnSpPr>
        <p:spPr>
          <a:xfrm>
            <a:off x="5526058" y="5889194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1407446-CED9-4FE0-953A-7199FDFD7F05}"/>
              </a:ext>
            </a:extLst>
          </p:cNvPr>
          <p:cNvCxnSpPr/>
          <p:nvPr/>
        </p:nvCxnSpPr>
        <p:spPr>
          <a:xfrm>
            <a:off x="5541364" y="6463067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4A36FB6-B202-4DC4-A2B3-EAEC17D30F5D}"/>
              </a:ext>
            </a:extLst>
          </p:cNvPr>
          <p:cNvCxnSpPr/>
          <p:nvPr/>
        </p:nvCxnSpPr>
        <p:spPr>
          <a:xfrm>
            <a:off x="8952259" y="5889194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322A8B3-E9FA-49EC-BCED-F98C71E6E7EF}"/>
              </a:ext>
            </a:extLst>
          </p:cNvPr>
          <p:cNvCxnSpPr/>
          <p:nvPr/>
        </p:nvCxnSpPr>
        <p:spPr>
          <a:xfrm>
            <a:off x="8967565" y="6463067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67606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A4AC-0DCA-44D0-B8E4-99EDA2D7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46593"/>
          </a:xfrm>
        </p:spPr>
        <p:txBody>
          <a:bodyPr/>
          <a:lstStyle/>
          <a:p>
            <a:r>
              <a:rPr lang="en-US" dirty="0"/>
              <a:t>Consistency Levels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54147-C7EB-4E71-86A0-20103AA970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Three levels, each w/ a sequence/queue &amp; slots to fill; bound to regions; incremental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0: Replication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Gossiping propagates updates (a, b, etc.;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b depends on a)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Probabilistic (no guaranteed delivery); filled in order of receipt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out of dependency order</a:t>
                </a:r>
              </a:p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</a:rPr>
                  <a:t>Level 1: Causality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: Causal Ordering applies Q</a:t>
                </a:r>
                <a:r>
                  <a:rPr lang="en-US" sz="2400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0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 in causal order → Moderate View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Orders “orderable” updates deterministically  (e.g., “a” and “b”); good starting point for a useful view</a:t>
                </a:r>
              </a:p>
              <a:p>
                <a:r>
                  <a:rPr lang="en-US" sz="2400" b="1" dirty="0"/>
                  <a:t>Level 2: Agreement</a:t>
                </a:r>
                <a:r>
                  <a:rPr lang="en-US" sz="2400" dirty="0"/>
                  <a:t>: Consensus applies Q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elements in agreed order → Strong View</a:t>
                </a:r>
              </a:p>
              <a:p>
                <a:pPr lvl="1"/>
                <a:r>
                  <a:rPr lang="en-US" sz="2000" dirty="0"/>
                  <a:t>Orders even “un-orderable” updates (</a:t>
                </a:r>
                <a:r>
                  <a:rPr lang="en-US" sz="2000" dirty="0">
                    <a:solidFill>
                      <a:srgbClr val="00B050"/>
                    </a:solidFill>
                  </a:rPr>
                  <a:t>e.g., “c” and “d”</a:t>
                </a:r>
                <a:r>
                  <a:rPr lang="en-US" sz="2000" dirty="0"/>
                  <a:t>); exactly same across all users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254147-C7EB-4E71-86A0-20103AA970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76134"/>
                <a:ext cx="12192000" cy="3524167"/>
              </a:xfrm>
              <a:blipFill>
                <a:blip r:embed="rId3"/>
                <a:stretch>
                  <a:fillRect l="-650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6F945A39-A4B9-4ABA-AC0D-4B2C3508BD4D}"/>
              </a:ext>
            </a:extLst>
          </p:cNvPr>
          <p:cNvSpPr/>
          <p:nvPr/>
        </p:nvSpPr>
        <p:spPr>
          <a:xfrm>
            <a:off x="1566474" y="4376245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CDE23C-AFAF-4D6B-9071-99F4C2A652B4}"/>
              </a:ext>
            </a:extLst>
          </p:cNvPr>
          <p:cNvSpPr/>
          <p:nvPr/>
        </p:nvSpPr>
        <p:spPr>
          <a:xfrm>
            <a:off x="2164518" y="4376244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409BA4-6289-49D6-BCC5-DC62D417A92E}"/>
              </a:ext>
            </a:extLst>
          </p:cNvPr>
          <p:cNvSpPr/>
          <p:nvPr/>
        </p:nvSpPr>
        <p:spPr>
          <a:xfrm>
            <a:off x="2762562" y="4376244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4C2BA5-743A-4112-8BA3-0E2F1AA1B711}"/>
              </a:ext>
            </a:extLst>
          </p:cNvPr>
          <p:cNvSpPr/>
          <p:nvPr/>
        </p:nvSpPr>
        <p:spPr>
          <a:xfrm>
            <a:off x="3360607" y="4376244"/>
            <a:ext cx="398016" cy="4832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9519A-1382-47B0-AEB8-AED37F4FB625}"/>
              </a:ext>
            </a:extLst>
          </p:cNvPr>
          <p:cNvSpPr/>
          <p:nvPr/>
        </p:nvSpPr>
        <p:spPr>
          <a:xfrm>
            <a:off x="4556694" y="4376243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B24D98-01BF-4282-9C88-592B1E9D7789}"/>
              </a:ext>
            </a:extLst>
          </p:cNvPr>
          <p:cNvSpPr/>
          <p:nvPr/>
        </p:nvSpPr>
        <p:spPr>
          <a:xfrm>
            <a:off x="3958650" y="4376243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A655D5-455E-4315-BBA3-4AFF09362EA4}"/>
              </a:ext>
            </a:extLst>
          </p:cNvPr>
          <p:cNvSpPr/>
          <p:nvPr/>
        </p:nvSpPr>
        <p:spPr>
          <a:xfrm>
            <a:off x="1566474" y="5151876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9A958-5544-48DD-9C26-C1CAFD257FB9}"/>
              </a:ext>
            </a:extLst>
          </p:cNvPr>
          <p:cNvSpPr/>
          <p:nvPr/>
        </p:nvSpPr>
        <p:spPr>
          <a:xfrm>
            <a:off x="2164518" y="5151876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D88BEC-49CF-4BAA-B59B-BA27D5B1B51E}"/>
              </a:ext>
            </a:extLst>
          </p:cNvPr>
          <p:cNvSpPr/>
          <p:nvPr/>
        </p:nvSpPr>
        <p:spPr>
          <a:xfrm>
            <a:off x="2762562" y="5151876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3C73B2-4907-445E-BC1A-81B119117309}"/>
              </a:ext>
            </a:extLst>
          </p:cNvPr>
          <p:cNvSpPr/>
          <p:nvPr/>
        </p:nvSpPr>
        <p:spPr>
          <a:xfrm>
            <a:off x="3360606" y="5151876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2401B1-85AD-4108-9CF9-52F8FC55AFD5}"/>
              </a:ext>
            </a:extLst>
          </p:cNvPr>
          <p:cNvSpPr/>
          <p:nvPr/>
        </p:nvSpPr>
        <p:spPr>
          <a:xfrm>
            <a:off x="3958650" y="5151875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FA76DF-3962-428E-8A23-DF9E928C1EF3}"/>
              </a:ext>
            </a:extLst>
          </p:cNvPr>
          <p:cNvSpPr/>
          <p:nvPr/>
        </p:nvSpPr>
        <p:spPr>
          <a:xfrm>
            <a:off x="1566474" y="5917338"/>
            <a:ext cx="453124" cy="48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3BD767-A8F8-4A6A-B4E8-D6264462F945}"/>
              </a:ext>
            </a:extLst>
          </p:cNvPr>
          <p:cNvSpPr/>
          <p:nvPr/>
        </p:nvSpPr>
        <p:spPr>
          <a:xfrm>
            <a:off x="2164518" y="5917338"/>
            <a:ext cx="453124" cy="483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5CF18-434C-4A87-810F-794B4AA2266E}"/>
              </a:ext>
            </a:extLst>
          </p:cNvPr>
          <p:cNvSpPr/>
          <p:nvPr/>
        </p:nvSpPr>
        <p:spPr>
          <a:xfrm>
            <a:off x="2762562" y="5917338"/>
            <a:ext cx="453124" cy="483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C68FA6-3C3C-4959-90A7-9BE72AAE1B2B}"/>
              </a:ext>
            </a:extLst>
          </p:cNvPr>
          <p:cNvSpPr/>
          <p:nvPr/>
        </p:nvSpPr>
        <p:spPr>
          <a:xfrm>
            <a:off x="3360606" y="5917338"/>
            <a:ext cx="453124" cy="483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1B00F7-ADD2-40AB-BDAF-BD14E7F832A3}"/>
              </a:ext>
            </a:extLst>
          </p:cNvPr>
          <p:cNvSpPr/>
          <p:nvPr/>
        </p:nvSpPr>
        <p:spPr>
          <a:xfrm>
            <a:off x="3958650" y="5917337"/>
            <a:ext cx="453124" cy="48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A8BF0B-DAC4-4F6E-B7E9-B3E434D637AA}"/>
              </a:ext>
            </a:extLst>
          </p:cNvPr>
          <p:cNvCxnSpPr/>
          <p:nvPr/>
        </p:nvCxnSpPr>
        <p:spPr>
          <a:xfrm flipH="1">
            <a:off x="5203723" y="4314025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4235B2F-656F-452F-A9A4-2109F5BF88CE}"/>
              </a:ext>
            </a:extLst>
          </p:cNvPr>
          <p:cNvSpPr txBox="1"/>
          <p:nvPr/>
        </p:nvSpPr>
        <p:spPr>
          <a:xfrm>
            <a:off x="1505241" y="4060263"/>
            <a:ext cx="492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0        1         2         3         4         5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67EFD8-6EE3-45D9-8700-0F437A69DB8A}"/>
              </a:ext>
            </a:extLst>
          </p:cNvPr>
          <p:cNvSpPr txBox="1"/>
          <p:nvPr/>
        </p:nvSpPr>
        <p:spPr>
          <a:xfrm>
            <a:off x="1505239" y="4835894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A8E850-C7F5-43E3-8588-A04EB545D32F}"/>
              </a:ext>
            </a:extLst>
          </p:cNvPr>
          <p:cNvSpPr txBox="1"/>
          <p:nvPr/>
        </p:nvSpPr>
        <p:spPr>
          <a:xfrm>
            <a:off x="1505238" y="5610347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5FDB96-6A92-4DD9-9956-A17685C030EB}"/>
              </a:ext>
            </a:extLst>
          </p:cNvPr>
          <p:cNvSpPr/>
          <p:nvPr/>
        </p:nvSpPr>
        <p:spPr>
          <a:xfrm>
            <a:off x="5618329" y="4376238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C8DDCD-7DF9-4849-85B7-806DA91657CB}"/>
              </a:ext>
            </a:extLst>
          </p:cNvPr>
          <p:cNvSpPr/>
          <p:nvPr/>
        </p:nvSpPr>
        <p:spPr>
          <a:xfrm>
            <a:off x="8010506" y="4376237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CC4076-CDE8-4F6E-AFBF-10504C116A65}"/>
              </a:ext>
            </a:extLst>
          </p:cNvPr>
          <p:cNvSpPr/>
          <p:nvPr/>
        </p:nvSpPr>
        <p:spPr>
          <a:xfrm>
            <a:off x="6216374" y="4376238"/>
            <a:ext cx="453124" cy="4820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c,f</a:t>
            </a: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EB4CB47-E64C-484B-85D4-D60282CA8A75}"/>
              </a:ext>
            </a:extLst>
          </p:cNvPr>
          <p:cNvSpPr/>
          <p:nvPr/>
        </p:nvSpPr>
        <p:spPr>
          <a:xfrm>
            <a:off x="7412462" y="4376238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06BBC6-5902-42F6-BF41-097701340AD9}"/>
              </a:ext>
            </a:extLst>
          </p:cNvPr>
          <p:cNvSpPr/>
          <p:nvPr/>
        </p:nvSpPr>
        <p:spPr>
          <a:xfrm>
            <a:off x="6814418" y="4376238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420F87-0903-48AF-A5FC-4540FA84289B}"/>
              </a:ext>
            </a:extLst>
          </p:cNvPr>
          <p:cNvSpPr/>
          <p:nvPr/>
        </p:nvSpPr>
        <p:spPr>
          <a:xfrm>
            <a:off x="5618330" y="5151874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26BE3C-1801-4C54-8494-0A30F6711C4C}"/>
              </a:ext>
            </a:extLst>
          </p:cNvPr>
          <p:cNvSpPr/>
          <p:nvPr/>
        </p:nvSpPr>
        <p:spPr>
          <a:xfrm>
            <a:off x="6814418" y="5151873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4A8E85-1CD6-461E-8BF0-1473DC6ECFB7}"/>
              </a:ext>
            </a:extLst>
          </p:cNvPr>
          <p:cNvSpPr/>
          <p:nvPr/>
        </p:nvSpPr>
        <p:spPr>
          <a:xfrm>
            <a:off x="6217941" y="5151873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DCFCE3-C6F2-4AF7-9108-80CC8DB941EF}"/>
              </a:ext>
            </a:extLst>
          </p:cNvPr>
          <p:cNvSpPr/>
          <p:nvPr/>
        </p:nvSpPr>
        <p:spPr>
          <a:xfrm>
            <a:off x="7410895" y="5151873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6285D6-39A5-45AD-84EC-39628AABD784}"/>
              </a:ext>
            </a:extLst>
          </p:cNvPr>
          <p:cNvSpPr/>
          <p:nvPr/>
        </p:nvSpPr>
        <p:spPr>
          <a:xfrm>
            <a:off x="5618330" y="5917331"/>
            <a:ext cx="453124" cy="482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1CA845-608D-4497-BF37-FC93E4833233}"/>
              </a:ext>
            </a:extLst>
          </p:cNvPr>
          <p:cNvSpPr/>
          <p:nvPr/>
        </p:nvSpPr>
        <p:spPr>
          <a:xfrm>
            <a:off x="6216374" y="5917330"/>
            <a:ext cx="453124" cy="4820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4F917A-D3BC-4C96-819F-19ED150B0F18}"/>
              </a:ext>
            </a:extLst>
          </p:cNvPr>
          <p:cNvSpPr/>
          <p:nvPr/>
        </p:nvSpPr>
        <p:spPr>
          <a:xfrm>
            <a:off x="6814418" y="5917330"/>
            <a:ext cx="453124" cy="4820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5D2D31-C020-4B20-9E78-4D07D915E597}"/>
              </a:ext>
            </a:extLst>
          </p:cNvPr>
          <p:cNvSpPr/>
          <p:nvPr/>
        </p:nvSpPr>
        <p:spPr>
          <a:xfrm>
            <a:off x="7412462" y="5917330"/>
            <a:ext cx="453124" cy="482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022B14-1B7E-4A9B-91DC-5B0B8BB9ED96}"/>
              </a:ext>
            </a:extLst>
          </p:cNvPr>
          <p:cNvSpPr/>
          <p:nvPr/>
        </p:nvSpPr>
        <p:spPr>
          <a:xfrm>
            <a:off x="8010506" y="5917330"/>
            <a:ext cx="453124" cy="482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B7FE725-71EC-4528-83F9-2C766B6237C4}"/>
              </a:ext>
            </a:extLst>
          </p:cNvPr>
          <p:cNvCxnSpPr/>
          <p:nvPr/>
        </p:nvCxnSpPr>
        <p:spPr>
          <a:xfrm flipH="1">
            <a:off x="8676347" y="4314026"/>
            <a:ext cx="0" cy="219456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31941F2-9805-4975-9C7A-D2D8A8B8D63C}"/>
              </a:ext>
            </a:extLst>
          </p:cNvPr>
          <p:cNvSpPr txBox="1"/>
          <p:nvPr/>
        </p:nvSpPr>
        <p:spPr>
          <a:xfrm>
            <a:off x="5557097" y="4060263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AEB635-76D3-4342-AF3B-777342537AE2}"/>
              </a:ext>
            </a:extLst>
          </p:cNvPr>
          <p:cNvSpPr txBox="1"/>
          <p:nvPr/>
        </p:nvSpPr>
        <p:spPr>
          <a:xfrm>
            <a:off x="5557094" y="4835891"/>
            <a:ext cx="294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63C0DC-06AF-427F-91D0-49D9B1435C3C}"/>
              </a:ext>
            </a:extLst>
          </p:cNvPr>
          <p:cNvSpPr txBox="1"/>
          <p:nvPr/>
        </p:nvSpPr>
        <p:spPr>
          <a:xfrm>
            <a:off x="5557094" y="5610340"/>
            <a:ext cx="350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24FD05B-3E75-449C-BD2C-E86C1513A587}"/>
              </a:ext>
            </a:extLst>
          </p:cNvPr>
          <p:cNvSpPr/>
          <p:nvPr/>
        </p:nvSpPr>
        <p:spPr>
          <a:xfrm>
            <a:off x="9079911" y="4381986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7D18A8-D6E1-4F44-8183-F4744D3F2C0B}"/>
              </a:ext>
            </a:extLst>
          </p:cNvPr>
          <p:cNvSpPr/>
          <p:nvPr/>
        </p:nvSpPr>
        <p:spPr>
          <a:xfrm>
            <a:off x="9670966" y="4378434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BC5676C-D61D-4B7D-9A81-F502ECD357B9}"/>
              </a:ext>
            </a:extLst>
          </p:cNvPr>
          <p:cNvSpPr/>
          <p:nvPr/>
        </p:nvSpPr>
        <p:spPr>
          <a:xfrm>
            <a:off x="10284554" y="437843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6A94136-6F2B-454F-8C67-C232E15CB376}"/>
              </a:ext>
            </a:extLst>
          </p:cNvPr>
          <p:cNvSpPr/>
          <p:nvPr/>
        </p:nvSpPr>
        <p:spPr>
          <a:xfrm>
            <a:off x="9088466" y="5154070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4C3AAF5-37D0-4D2E-BC14-DE7533B16165}"/>
              </a:ext>
            </a:extLst>
          </p:cNvPr>
          <p:cNvSpPr/>
          <p:nvPr/>
        </p:nvSpPr>
        <p:spPr>
          <a:xfrm>
            <a:off x="9686510" y="5154069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8A6A848-8509-41D9-9F4D-87B18752A0D9}"/>
              </a:ext>
            </a:extLst>
          </p:cNvPr>
          <p:cNvSpPr/>
          <p:nvPr/>
        </p:nvSpPr>
        <p:spPr>
          <a:xfrm>
            <a:off x="9088466" y="5919525"/>
            <a:ext cx="453124" cy="484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6434F4E-7ADB-4B7E-BE85-5CCDA345E196}"/>
              </a:ext>
            </a:extLst>
          </p:cNvPr>
          <p:cNvSpPr/>
          <p:nvPr/>
        </p:nvSpPr>
        <p:spPr>
          <a:xfrm>
            <a:off x="9686510" y="5919525"/>
            <a:ext cx="453124" cy="4848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79DB9E3-70AB-4639-B7AC-B459BB932CCC}"/>
              </a:ext>
            </a:extLst>
          </p:cNvPr>
          <p:cNvSpPr/>
          <p:nvPr/>
        </p:nvSpPr>
        <p:spPr>
          <a:xfrm>
            <a:off x="10284554" y="5919525"/>
            <a:ext cx="453124" cy="4848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6A36D46-A2CB-4DAA-AA03-C03A6C5A7BD6}"/>
              </a:ext>
            </a:extLst>
          </p:cNvPr>
          <p:cNvSpPr/>
          <p:nvPr/>
        </p:nvSpPr>
        <p:spPr>
          <a:xfrm>
            <a:off x="10882599" y="5919525"/>
            <a:ext cx="453124" cy="4848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79DFF79-B8F0-4622-9964-B709C46C9BB1}"/>
              </a:ext>
            </a:extLst>
          </p:cNvPr>
          <p:cNvSpPr/>
          <p:nvPr/>
        </p:nvSpPr>
        <p:spPr>
          <a:xfrm>
            <a:off x="11480643" y="5919524"/>
            <a:ext cx="453124" cy="4848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D04E37B-358B-46C1-A83C-32AE3D481095}"/>
              </a:ext>
            </a:extLst>
          </p:cNvPr>
          <p:cNvSpPr/>
          <p:nvPr/>
        </p:nvSpPr>
        <p:spPr>
          <a:xfrm>
            <a:off x="10290677" y="5154069"/>
            <a:ext cx="453124" cy="484877"/>
          </a:xfrm>
          <a:prstGeom prst="rect">
            <a:avLst/>
          </a:prstGeom>
          <a:solidFill>
            <a:srgbClr val="FCC8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</a:p>
          <a:p>
            <a:pPr algn="ctr">
              <a:lnSpc>
                <a:spcPct val="50000"/>
              </a:lnSpc>
            </a:pP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9F44D8A-ED08-4D2D-A870-74FF135B06F9}"/>
              </a:ext>
            </a:extLst>
          </p:cNvPr>
          <p:cNvSpPr txBox="1"/>
          <p:nvPr/>
        </p:nvSpPr>
        <p:spPr>
          <a:xfrm>
            <a:off x="9027233" y="4062459"/>
            <a:ext cx="21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D82D29-3DF6-4929-924E-546CDD1E2B27}"/>
              </a:ext>
            </a:extLst>
          </p:cNvPr>
          <p:cNvSpPr txBox="1"/>
          <p:nvPr/>
        </p:nvSpPr>
        <p:spPr>
          <a:xfrm>
            <a:off x="9027231" y="4838089"/>
            <a:ext cx="190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FE1897-16B6-4230-A782-C55BBD80F365}"/>
              </a:ext>
            </a:extLst>
          </p:cNvPr>
          <p:cNvSpPr txBox="1"/>
          <p:nvPr/>
        </p:nvSpPr>
        <p:spPr>
          <a:xfrm>
            <a:off x="9027230" y="5612534"/>
            <a:ext cx="337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4E6141D-031E-41DB-A582-AC847D55B4E0}"/>
                  </a:ext>
                </a:extLst>
              </p:cNvPr>
              <p:cNvSpPr txBox="1"/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4E6141D-031E-41DB-A582-AC847D55B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4464822"/>
                <a:ext cx="764873" cy="365228"/>
              </a:xfrm>
              <a:prstGeom prst="rect">
                <a:avLst/>
              </a:prstGeom>
              <a:blipFill>
                <a:blip r:embed="rId7"/>
                <a:stretch>
                  <a:fillRect r="-952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2299D9E-2FA8-400E-8722-83F0C9E2604F}"/>
                  </a:ext>
                </a:extLst>
              </p:cNvPr>
              <p:cNvSpPr txBox="1"/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2299D9E-2FA8-400E-8722-83F0C9E26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207373"/>
                <a:ext cx="764873" cy="363241"/>
              </a:xfrm>
              <a:prstGeom prst="rect">
                <a:avLst/>
              </a:prstGeom>
              <a:blipFill>
                <a:blip r:embed="rId8"/>
                <a:stretch>
                  <a:fillRect r="-95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6CAED9B-D23A-4FD8-9A08-3EECFE682585}"/>
                  </a:ext>
                </a:extLst>
              </p:cNvPr>
              <p:cNvSpPr txBox="1"/>
              <p:nvPr/>
            </p:nvSpPr>
            <p:spPr>
              <a:xfrm>
                <a:off x="782821" y="5838922"/>
                <a:ext cx="764873" cy="363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6CAED9B-D23A-4FD8-9A08-3EECFE682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21" y="5838922"/>
                <a:ext cx="764873" cy="363689"/>
              </a:xfrm>
              <a:prstGeom prst="rect">
                <a:avLst/>
              </a:prstGeom>
              <a:blipFill>
                <a:blip r:embed="rId9"/>
                <a:stretch>
                  <a:fillRect r="-9524"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42FAF3B-FA5C-4DB2-88A0-2896E8EF8775}"/>
              </a:ext>
            </a:extLst>
          </p:cNvPr>
          <p:cNvCxnSpPr/>
          <p:nvPr/>
        </p:nvCxnSpPr>
        <p:spPr>
          <a:xfrm>
            <a:off x="270267" y="4168613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CD4F6CB-36AD-41BD-AF26-522298F062BD}"/>
              </a:ext>
            </a:extLst>
          </p:cNvPr>
          <p:cNvSpPr txBox="1"/>
          <p:nvPr/>
        </p:nvSpPr>
        <p:spPr>
          <a:xfrm>
            <a:off x="879838" y="3870769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84CAEAF-E778-416C-935B-801FD2471DF9}"/>
              </a:ext>
            </a:extLst>
          </p:cNvPr>
          <p:cNvSpPr txBox="1"/>
          <p:nvPr/>
        </p:nvSpPr>
        <p:spPr>
          <a:xfrm>
            <a:off x="-26835" y="4267778"/>
            <a:ext cx="103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Message buffer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02DB02-2482-4A5E-B446-244E6211EBEE}"/>
              </a:ext>
            </a:extLst>
          </p:cNvPr>
          <p:cNvSpPr txBox="1"/>
          <p:nvPr/>
        </p:nvSpPr>
        <p:spPr>
          <a:xfrm>
            <a:off x="-15964" y="5097771"/>
            <a:ext cx="107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Moderate view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C07AC7-4A72-45E5-97EB-6205FFF36D36}"/>
              </a:ext>
            </a:extLst>
          </p:cNvPr>
          <p:cNvSpPr txBox="1"/>
          <p:nvPr/>
        </p:nvSpPr>
        <p:spPr>
          <a:xfrm>
            <a:off x="-33746" y="5753953"/>
            <a:ext cx="833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Strong view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F6C751-D4DD-4BFD-A131-EA62CEEC344B}"/>
              </a:ext>
            </a:extLst>
          </p:cNvPr>
          <p:cNvSpPr txBox="1"/>
          <p:nvPr/>
        </p:nvSpPr>
        <p:spPr>
          <a:xfrm>
            <a:off x="50421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C57B5BB-415C-4347-B8F7-EBE2E3D2F473}"/>
              </a:ext>
            </a:extLst>
          </p:cNvPr>
          <p:cNvSpPr txBox="1"/>
          <p:nvPr/>
        </p:nvSpPr>
        <p:spPr>
          <a:xfrm>
            <a:off x="8491309" y="3870762"/>
            <a:ext cx="88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@User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7A89C-8B73-469F-8F31-CEEEF9BA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F03550D-0484-4AFE-9A97-69F7FEC6B92D}"/>
              </a:ext>
            </a:extLst>
          </p:cNvPr>
          <p:cNvCxnSpPr/>
          <p:nvPr/>
        </p:nvCxnSpPr>
        <p:spPr>
          <a:xfrm>
            <a:off x="1489935" y="432809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8FF3500-EE87-4092-B6AB-36F15309E217}"/>
              </a:ext>
            </a:extLst>
          </p:cNvPr>
          <p:cNvCxnSpPr/>
          <p:nvPr/>
        </p:nvCxnSpPr>
        <p:spPr>
          <a:xfrm>
            <a:off x="1505241" y="4901966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98E1C6B-15BE-4204-9B77-03FF12627F97}"/>
              </a:ext>
            </a:extLst>
          </p:cNvPr>
          <p:cNvCxnSpPr/>
          <p:nvPr/>
        </p:nvCxnSpPr>
        <p:spPr>
          <a:xfrm>
            <a:off x="5543043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7578F8D-B8E2-4725-9496-427B4CAD685E}"/>
              </a:ext>
            </a:extLst>
          </p:cNvPr>
          <p:cNvCxnSpPr/>
          <p:nvPr/>
        </p:nvCxnSpPr>
        <p:spPr>
          <a:xfrm>
            <a:off x="5558349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56155FD-3293-4A8D-878C-A8F920E8432B}"/>
              </a:ext>
            </a:extLst>
          </p:cNvPr>
          <p:cNvCxnSpPr/>
          <p:nvPr/>
        </p:nvCxnSpPr>
        <p:spPr>
          <a:xfrm>
            <a:off x="8969244" y="4328093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5BD947A-2B22-4117-9E7A-18077C81FEDF}"/>
              </a:ext>
            </a:extLst>
          </p:cNvPr>
          <p:cNvCxnSpPr/>
          <p:nvPr/>
        </p:nvCxnSpPr>
        <p:spPr>
          <a:xfrm>
            <a:off x="8984550" y="4901966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1E22166-4139-4A2F-A368-C377CD3DBBD1}"/>
              </a:ext>
            </a:extLst>
          </p:cNvPr>
          <p:cNvCxnSpPr/>
          <p:nvPr/>
        </p:nvCxnSpPr>
        <p:spPr>
          <a:xfrm>
            <a:off x="1472950" y="5111839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4ADE764-49A5-44D6-98BB-F35A5F4343B0}"/>
              </a:ext>
            </a:extLst>
          </p:cNvPr>
          <p:cNvCxnSpPr/>
          <p:nvPr/>
        </p:nvCxnSpPr>
        <p:spPr>
          <a:xfrm>
            <a:off x="1488256" y="5685712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CB09E03-7DE2-4F5F-BAE1-B428330AE435}"/>
              </a:ext>
            </a:extLst>
          </p:cNvPr>
          <p:cNvCxnSpPr/>
          <p:nvPr/>
        </p:nvCxnSpPr>
        <p:spPr>
          <a:xfrm>
            <a:off x="5526058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138D422-9B50-4A72-BCD4-602C4BBC7DDA}"/>
              </a:ext>
            </a:extLst>
          </p:cNvPr>
          <p:cNvCxnSpPr/>
          <p:nvPr/>
        </p:nvCxnSpPr>
        <p:spPr>
          <a:xfrm>
            <a:off x="5541364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94CD48E-0519-4C8E-BD85-344FC1AD61AF}"/>
              </a:ext>
            </a:extLst>
          </p:cNvPr>
          <p:cNvCxnSpPr/>
          <p:nvPr/>
        </p:nvCxnSpPr>
        <p:spPr>
          <a:xfrm>
            <a:off x="8952259" y="5111839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C0DDDBB-29A8-4D50-868C-0E6939759327}"/>
              </a:ext>
            </a:extLst>
          </p:cNvPr>
          <p:cNvCxnSpPr/>
          <p:nvPr/>
        </p:nvCxnSpPr>
        <p:spPr>
          <a:xfrm>
            <a:off x="8967565" y="5685712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9769AC6-0DAD-47E3-8C93-004E89176475}"/>
              </a:ext>
            </a:extLst>
          </p:cNvPr>
          <p:cNvCxnSpPr/>
          <p:nvPr/>
        </p:nvCxnSpPr>
        <p:spPr>
          <a:xfrm>
            <a:off x="1472950" y="5889194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34C6401-4187-46FD-ABE9-1A864DABD0D8}"/>
              </a:ext>
            </a:extLst>
          </p:cNvPr>
          <p:cNvCxnSpPr/>
          <p:nvPr/>
        </p:nvCxnSpPr>
        <p:spPr>
          <a:xfrm>
            <a:off x="1488256" y="6463067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983DD6-2931-4DB7-B00D-FB6226D162A6}"/>
              </a:ext>
            </a:extLst>
          </p:cNvPr>
          <p:cNvCxnSpPr/>
          <p:nvPr/>
        </p:nvCxnSpPr>
        <p:spPr>
          <a:xfrm>
            <a:off x="5526058" y="5889194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1407446-CED9-4FE0-953A-7199FDFD7F05}"/>
              </a:ext>
            </a:extLst>
          </p:cNvPr>
          <p:cNvCxnSpPr/>
          <p:nvPr/>
        </p:nvCxnSpPr>
        <p:spPr>
          <a:xfrm>
            <a:off x="5541364" y="6463067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4A36FB6-B202-4DC4-A2B3-EAEC17D30F5D}"/>
              </a:ext>
            </a:extLst>
          </p:cNvPr>
          <p:cNvCxnSpPr/>
          <p:nvPr/>
        </p:nvCxnSpPr>
        <p:spPr>
          <a:xfrm>
            <a:off x="8952259" y="5889194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322A8B3-E9FA-49EC-BCED-F98C71E6E7EF}"/>
              </a:ext>
            </a:extLst>
          </p:cNvPr>
          <p:cNvCxnSpPr/>
          <p:nvPr/>
        </p:nvCxnSpPr>
        <p:spPr>
          <a:xfrm>
            <a:off x="8967565" y="6463067"/>
            <a:ext cx="30175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Arrow: Curved Up 24">
            <a:extLst>
              <a:ext uri="{FF2B5EF4-FFF2-40B4-BE49-F238E27FC236}">
                <a16:creationId xmlns:a16="http://schemas.microsoft.com/office/drawing/2014/main" id="{34B94736-F726-4453-BFFF-6C873DF15126}"/>
              </a:ext>
            </a:extLst>
          </p:cNvPr>
          <p:cNvSpPr/>
          <p:nvPr/>
        </p:nvSpPr>
        <p:spPr>
          <a:xfrm>
            <a:off x="2860266" y="6399377"/>
            <a:ext cx="898357" cy="369322"/>
          </a:xfrm>
          <a:prstGeom prst="curved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Arrow: Curved Up 43">
            <a:extLst>
              <a:ext uri="{FF2B5EF4-FFF2-40B4-BE49-F238E27FC236}">
                <a16:creationId xmlns:a16="http://schemas.microsoft.com/office/drawing/2014/main" id="{D9154E9F-2731-4B19-A5A9-9ABC50886CBE}"/>
              </a:ext>
            </a:extLst>
          </p:cNvPr>
          <p:cNvSpPr/>
          <p:nvPr/>
        </p:nvSpPr>
        <p:spPr>
          <a:xfrm>
            <a:off x="6893774" y="6400469"/>
            <a:ext cx="898357" cy="369322"/>
          </a:xfrm>
          <a:prstGeom prst="curved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Arrow: Curved Up 58">
            <a:extLst>
              <a:ext uri="{FF2B5EF4-FFF2-40B4-BE49-F238E27FC236}">
                <a16:creationId xmlns:a16="http://schemas.microsoft.com/office/drawing/2014/main" id="{046A39A4-78B1-4B98-A621-9EE21F5737A7}"/>
              </a:ext>
            </a:extLst>
          </p:cNvPr>
          <p:cNvSpPr/>
          <p:nvPr/>
        </p:nvSpPr>
        <p:spPr>
          <a:xfrm>
            <a:off x="10417632" y="6384916"/>
            <a:ext cx="898357" cy="369322"/>
          </a:xfrm>
          <a:prstGeom prst="curved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41601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FD6B6E-5286-49AC-BA2F-4A1284EB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C23D4F-DC47-4FAC-82D5-53C2DCC58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Level 0: Replication </a:t>
            </a:r>
            <a:r>
              <a:rPr lang="en-US" dirty="0"/>
              <a:t>–</a:t>
            </a:r>
            <a:r>
              <a:rPr lang="en-US" sz="4000" b="1" dirty="0"/>
              <a:t> Gossiping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ABF159-E7AF-417A-9675-08C13C3BDA30}"/>
              </a:ext>
            </a:extLst>
          </p:cNvPr>
          <p:cNvGrpSpPr/>
          <p:nvPr/>
        </p:nvGrpSpPr>
        <p:grpSpPr>
          <a:xfrm>
            <a:off x="6927728" y="2909023"/>
            <a:ext cx="5103740" cy="1667914"/>
            <a:chOff x="6592403" y="2767659"/>
            <a:chExt cx="5103740" cy="166791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A49ED6-CAC8-42F3-B66D-3B3CF87481BF}"/>
                </a:ext>
              </a:extLst>
            </p:cNvPr>
            <p:cNvSpPr txBox="1"/>
            <p:nvPr/>
          </p:nvSpPr>
          <p:spPr>
            <a:xfrm rot="16200000">
              <a:off x="6792034" y="2958488"/>
              <a:ext cx="8433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6E43162-9999-4A27-8109-7560AEE56B97}"/>
                </a:ext>
              </a:extLst>
            </p:cNvPr>
            <p:cNvGrpSpPr/>
            <p:nvPr/>
          </p:nvGrpSpPr>
          <p:grpSpPr>
            <a:xfrm>
              <a:off x="7434470" y="2850863"/>
              <a:ext cx="4258320" cy="1584710"/>
              <a:chOff x="5370907" y="3225828"/>
              <a:chExt cx="6017084" cy="1719568"/>
            </a:xfrm>
          </p:grpSpPr>
          <p:pic>
            <p:nvPicPr>
              <p:cNvPr id="6" name="Picture 5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8CFB2DBC-472E-4AFF-86E6-7EF86D3AD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907" y="3225828"/>
                <a:ext cx="6012346" cy="1719320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9E2ABE1-6915-44B7-B1D8-2CC3C8D1E8DB}"/>
                  </a:ext>
                </a:extLst>
              </p:cNvPr>
              <p:cNvSpPr/>
              <p:nvPr/>
            </p:nvSpPr>
            <p:spPr>
              <a:xfrm>
                <a:off x="5380383" y="3226076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4CECB1C-0566-4278-BC67-5AF1B987D474}"/>
                  </a:ext>
                </a:extLst>
              </p:cNvPr>
              <p:cNvSpPr/>
              <p:nvPr/>
            </p:nvSpPr>
            <p:spPr>
              <a:xfrm>
                <a:off x="5380383" y="4085860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7397C4B-CA44-4235-AA20-8D9E99AFBDEE}"/>
                  </a:ext>
                </a:extLst>
              </p:cNvPr>
              <p:cNvSpPr/>
              <p:nvPr/>
            </p:nvSpPr>
            <p:spPr>
              <a:xfrm>
                <a:off x="7382919" y="4085860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4189E80-CC5F-4284-BD87-3EF6097F837E}"/>
                  </a:ext>
                </a:extLst>
              </p:cNvPr>
              <p:cNvSpPr/>
              <p:nvPr/>
            </p:nvSpPr>
            <p:spPr>
              <a:xfrm>
                <a:off x="7382919" y="3226076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4139640-4810-4458-B250-BA2AA102BD86}"/>
                  </a:ext>
                </a:extLst>
              </p:cNvPr>
              <p:cNvSpPr/>
              <p:nvPr/>
            </p:nvSpPr>
            <p:spPr>
              <a:xfrm>
                <a:off x="9385455" y="4085612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F62C53B-D7CB-4CAE-8FF7-92373FD586B5}"/>
                  </a:ext>
                </a:extLst>
              </p:cNvPr>
              <p:cNvSpPr/>
              <p:nvPr/>
            </p:nvSpPr>
            <p:spPr>
              <a:xfrm>
                <a:off x="9380717" y="3225828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3A4BCE-483B-4B0E-BCC9-6E9E7FC9F459}"/>
                  </a:ext>
                </a:extLst>
              </p:cNvPr>
              <p:cNvSpPr txBox="1"/>
              <p:nvPr/>
            </p:nvSpPr>
            <p:spPr>
              <a:xfrm>
                <a:off x="5966438" y="3429000"/>
                <a:ext cx="83516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F0CC862-2744-426B-ABA1-B6AC9F8567D1}"/>
                  </a:ext>
                </a:extLst>
              </p:cNvPr>
              <p:cNvSpPr txBox="1"/>
              <p:nvPr/>
            </p:nvSpPr>
            <p:spPr>
              <a:xfrm>
                <a:off x="7978450" y="3424763"/>
                <a:ext cx="8521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R112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BAF3F75-4129-443E-97C1-46CD9099E210}"/>
                  </a:ext>
                </a:extLst>
              </p:cNvPr>
              <p:cNvSpPr txBox="1"/>
              <p:nvPr/>
            </p:nvSpPr>
            <p:spPr>
              <a:xfrm>
                <a:off x="9980986" y="3422941"/>
                <a:ext cx="8521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R113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22DBDBD-018C-4722-BE13-818FFB0DDE08}"/>
                  </a:ext>
                </a:extLst>
              </p:cNvPr>
              <p:cNvSpPr txBox="1"/>
              <p:nvPr/>
            </p:nvSpPr>
            <p:spPr>
              <a:xfrm>
                <a:off x="5966438" y="4219265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R121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949978F-B87B-4D91-93FA-0A66C5280B1C}"/>
                  </a:ext>
                </a:extLst>
              </p:cNvPr>
              <p:cNvSpPr txBox="1"/>
              <p:nvPr/>
            </p:nvSpPr>
            <p:spPr>
              <a:xfrm>
                <a:off x="7978450" y="4215028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R122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6D1C4D0-75CD-4330-AE71-B60D91BAACF3}"/>
                  </a:ext>
                </a:extLst>
              </p:cNvPr>
              <p:cNvSpPr txBox="1"/>
              <p:nvPr/>
            </p:nvSpPr>
            <p:spPr>
              <a:xfrm>
                <a:off x="9980986" y="4213206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R123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0D86EE-2859-44E9-9BC4-7EE8667B64E2}"/>
                </a:ext>
              </a:extLst>
            </p:cNvPr>
            <p:cNvSpPr txBox="1"/>
            <p:nvPr/>
          </p:nvSpPr>
          <p:spPr>
            <a:xfrm rot="16200000">
              <a:off x="6805097" y="3785506"/>
              <a:ext cx="8082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89FC62E-5DAB-4959-9E25-210DC26F8990}"/>
                </a:ext>
              </a:extLst>
            </p:cNvPr>
            <p:cNvSpPr/>
            <p:nvPr/>
          </p:nvSpPr>
          <p:spPr>
            <a:xfrm>
              <a:off x="6664703" y="2934777"/>
              <a:ext cx="4986983" cy="1488447"/>
            </a:xfrm>
            <a:prstGeom prst="rect">
              <a:avLst/>
            </a:prstGeom>
            <a:noFill/>
            <a:ln w="12700"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AD4B72-31A0-4D7D-80DE-7430C0979404}"/>
                </a:ext>
              </a:extLst>
            </p:cNvPr>
            <p:cNvSpPr txBox="1"/>
            <p:nvPr/>
          </p:nvSpPr>
          <p:spPr>
            <a:xfrm rot="16200000">
              <a:off x="6466001" y="3339634"/>
              <a:ext cx="678263" cy="4254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A818410-1B56-4147-8DAB-F3A756658F0B}"/>
                </a:ext>
              </a:extLst>
            </p:cNvPr>
            <p:cNvSpPr/>
            <p:nvPr/>
          </p:nvSpPr>
          <p:spPr>
            <a:xfrm>
              <a:off x="7023652" y="2869848"/>
              <a:ext cx="4672491" cy="74235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62A229D-B016-4A5F-AC59-440E45982EB9}"/>
                </a:ext>
              </a:extLst>
            </p:cNvPr>
            <p:cNvSpPr/>
            <p:nvPr/>
          </p:nvSpPr>
          <p:spPr>
            <a:xfrm>
              <a:off x="7023652" y="3662203"/>
              <a:ext cx="4672491" cy="74235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DFC611-C87A-4B23-B4BC-9B4C28CE3E4F}"/>
              </a:ext>
            </a:extLst>
          </p:cNvPr>
          <p:cNvGrpSpPr/>
          <p:nvPr/>
        </p:nvGrpSpPr>
        <p:grpSpPr>
          <a:xfrm>
            <a:off x="7287948" y="4771771"/>
            <a:ext cx="4744272" cy="1713026"/>
            <a:chOff x="7287948" y="4771771"/>
            <a:chExt cx="4744272" cy="171302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50A753D-DE82-4475-AF53-7EAEFB97B828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9691D6-4940-4A43-989F-63F0F6AF5682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B8BDA9B-D5D9-4D2D-8ADA-1F59F6591624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AB47DBC-F4CF-4061-A3E5-B79A5518BA01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29B4F6-4608-4631-A600-08D2C638180F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55BF4A5-A4B0-4CD9-BA96-22421D1FA7D4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1A7583E-1F32-4F7A-A8A7-644BD53C3EFF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4B2CD26-3847-4BAE-B39A-D96FF720F430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F4A83C-F59D-48F8-A980-75EDC3B1948C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AC4BB92-971D-404A-A0D6-7FE06662EF6B}"/>
                </a:ext>
              </a:extLst>
            </p:cNvPr>
            <p:cNvCxnSpPr>
              <a:stCxn id="35" idx="2"/>
              <a:endCxn id="36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9661D8B-1D08-4839-AD7E-CEEBEC8690BE}"/>
                </a:ext>
              </a:extLst>
            </p:cNvPr>
            <p:cNvCxnSpPr>
              <a:stCxn id="35" idx="2"/>
              <a:endCxn id="37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C30B456-B95A-4589-AA7D-EE654C650910}"/>
                </a:ext>
              </a:extLst>
            </p:cNvPr>
            <p:cNvCxnSpPr>
              <a:stCxn id="36" idx="2"/>
              <a:endCxn id="38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0E54E3C-E062-4D4F-89DE-C1A4E12D69E7}"/>
                </a:ext>
              </a:extLst>
            </p:cNvPr>
            <p:cNvCxnSpPr>
              <a:stCxn id="36" idx="2"/>
              <a:endCxn id="39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CD6FFC1-E879-49AA-B627-FFAE83B08074}"/>
                </a:ext>
              </a:extLst>
            </p:cNvPr>
            <p:cNvCxnSpPr>
              <a:stCxn id="36" idx="2"/>
              <a:endCxn id="40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ABF038E-8090-44A6-A213-8A5601092E17}"/>
                </a:ext>
              </a:extLst>
            </p:cNvPr>
            <p:cNvCxnSpPr>
              <a:stCxn id="37" idx="2"/>
              <a:endCxn id="41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9C5C089-DE1C-4789-8BA1-CE0C942F4CB2}"/>
                </a:ext>
              </a:extLst>
            </p:cNvPr>
            <p:cNvCxnSpPr>
              <a:stCxn id="37" idx="2"/>
              <a:endCxn id="42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96489A7-C9E6-4392-AD85-87B6FCEA976B}"/>
                </a:ext>
              </a:extLst>
            </p:cNvPr>
            <p:cNvCxnSpPr>
              <a:stCxn id="37" idx="2"/>
              <a:endCxn id="43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513D64B-0A60-4A14-B39C-73318004F1A2}"/>
              </a:ext>
            </a:extLst>
          </p:cNvPr>
          <p:cNvSpPr txBox="1"/>
          <p:nvPr/>
        </p:nvSpPr>
        <p:spPr>
          <a:xfrm>
            <a:off x="7037779" y="639412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pic>
        <p:nvPicPr>
          <p:cNvPr id="54" name="Graphic 53" descr="Marker">
            <a:extLst>
              <a:ext uri="{FF2B5EF4-FFF2-40B4-BE49-F238E27FC236}">
                <a16:creationId xmlns:a16="http://schemas.microsoft.com/office/drawing/2014/main" id="{69D9BDD6-396A-4068-817D-BF9810E3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2403" y="2798241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FAB308F-A61F-43AA-8B04-EE373836AC41}"/>
              </a:ext>
            </a:extLst>
          </p:cNvPr>
          <p:cNvSpPr txBox="1"/>
          <p:nvPr/>
        </p:nvSpPr>
        <p:spPr>
          <a:xfrm>
            <a:off x="7947802" y="312172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F95FC5A-1395-4B46-B1B2-017829E8B788}"/>
              </a:ext>
            </a:extLst>
          </p:cNvPr>
          <p:cNvSpPr/>
          <p:nvPr/>
        </p:nvSpPr>
        <p:spPr>
          <a:xfrm>
            <a:off x="9806453" y="4250766"/>
            <a:ext cx="1615573" cy="3087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98922F2-45B3-4D40-8AB6-8A27BAC8E310}"/>
              </a:ext>
            </a:extLst>
          </p:cNvPr>
          <p:cNvSpPr txBox="1"/>
          <p:nvPr/>
        </p:nvSpPr>
        <p:spPr>
          <a:xfrm>
            <a:off x="10417403" y="419040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3" name="Content Placeholder 1">
            <a:extLst>
              <a:ext uri="{FF2B5EF4-FFF2-40B4-BE49-F238E27FC236}">
                <a16:creationId xmlns:a16="http://schemas.microsoft.com/office/drawing/2014/main" id="{6F80158F-E1A3-4E5E-AC19-8E6E28193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7308736" cy="6074230"/>
          </a:xfrm>
        </p:spPr>
        <p:txBody>
          <a:bodyPr>
            <a:normAutofit/>
          </a:bodyPr>
          <a:lstStyle/>
          <a:p>
            <a:r>
              <a:rPr lang="en-US" sz="2400" dirty="0"/>
              <a:t>Design protocols for each level of consistency</a:t>
            </a:r>
          </a:p>
          <a:p>
            <a:r>
              <a:rPr lang="en-US" sz="2400" dirty="0"/>
              <a:t>Each update ‘belongs to’ exactly one, (smallest) region large enough to contain update on map</a:t>
            </a:r>
          </a:p>
          <a:p>
            <a:pPr lvl="1"/>
            <a:r>
              <a:rPr lang="en-US" sz="2000" dirty="0"/>
              <a:t>‘a’ belongs to R111, ‘b’ belongs to R12 </a:t>
            </a:r>
          </a:p>
          <a:p>
            <a:r>
              <a:rPr lang="en-US" sz="2400" dirty="0"/>
              <a:t>Update identified as:</a:t>
            </a:r>
          </a:p>
          <a:p>
            <a:pPr lvl="1"/>
            <a:r>
              <a:rPr lang="en-US" sz="2000" b="1" dirty="0"/>
              <a:t>update&lt;</a:t>
            </a:r>
            <a:r>
              <a:rPr lang="en-US" sz="2000" b="1" dirty="0" err="1"/>
              <a:t>userID</a:t>
            </a:r>
            <a:r>
              <a:rPr lang="en-US" sz="2000" b="1" dirty="0"/>
              <a:t>, </a:t>
            </a:r>
            <a:r>
              <a:rPr lang="en-US" sz="2000" b="1" dirty="0" err="1"/>
              <a:t>regionBelongTo</a:t>
            </a:r>
            <a:r>
              <a:rPr lang="en-US" sz="2000" b="1" dirty="0"/>
              <a:t>, </a:t>
            </a:r>
            <a:r>
              <a:rPr lang="en-US" sz="2000" b="1" dirty="0" err="1"/>
              <a:t>seqNum</a:t>
            </a:r>
            <a:r>
              <a:rPr lang="en-US" sz="2000" b="1" dirty="0"/>
              <a:t>&gt;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have additional ‘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regionsCovered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 field, to include ‘R122’ and ‘R123’ for ‘b’ too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7703543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234962-5524-460A-A39D-C5AC7F8C6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7308736" cy="607423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Design protocols for each level of consistency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Each update ‘belongs to’ exactly one, (smallest) region large enough to contain update on map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‘a’ belongs to R111, ‘b’ belongs to R12 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Update identified as:</a:t>
            </a:r>
          </a:p>
          <a:p>
            <a:pPr lvl="1"/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update&lt;</a:t>
            </a: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userID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regionBelongTo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seqNum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US" sz="2400" dirty="0"/>
              <a:t>DTN-based Epidemic Routing protocol        (Vahdat &amp; Becker '00) for gossiping</a:t>
            </a:r>
          </a:p>
          <a:p>
            <a:pPr lvl="1"/>
            <a:r>
              <a:rPr lang="en-US" sz="2000" dirty="0"/>
              <a:t>Users exchange states </a:t>
            </a:r>
            <a:r>
              <a:rPr lang="en-US" dirty="0"/>
              <a:t>from their </a:t>
            </a:r>
            <a:r>
              <a:rPr lang="en-US" sz="2000" dirty="0"/>
              <a:t>buffer</a:t>
            </a:r>
            <a:r>
              <a:rPr lang="en-US" dirty="0"/>
              <a:t>s,                        &amp;</a:t>
            </a:r>
            <a:r>
              <a:rPr lang="en-US" sz="2000" dirty="0"/>
              <a:t> messages upon coming into contact</a:t>
            </a:r>
          </a:p>
          <a:p>
            <a:pPr lvl="1"/>
            <a:r>
              <a:rPr lang="en-US" sz="2000" dirty="0"/>
              <a:t>Enhance with name-based relevance </a:t>
            </a:r>
          </a:p>
          <a:p>
            <a:pPr lvl="1"/>
            <a:r>
              <a:rPr lang="en-US" dirty="0"/>
              <a:t>Use level 0 name-based interest profile </a:t>
            </a:r>
            <a:r>
              <a:rPr lang="en-US" sz="2000" dirty="0"/>
              <a:t>(NBIP0)</a:t>
            </a:r>
          </a:p>
          <a:p>
            <a:r>
              <a:rPr lang="en-US" sz="2400" dirty="0"/>
              <a:t>Update collected by subscribers of its region-set and above them</a:t>
            </a:r>
          </a:p>
          <a:p>
            <a:pPr lvl="1"/>
            <a:r>
              <a:rPr lang="en-US" sz="2000" dirty="0"/>
              <a:t>Subscribers of R1, R12 receive ‘b’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FD6B6E-5286-49AC-BA2F-4A1284EB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C23D4F-DC47-4FAC-82D5-53C2DCC58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Level 0: Replication </a:t>
            </a:r>
            <a:r>
              <a:rPr lang="en-US" dirty="0"/>
              <a:t>–</a:t>
            </a:r>
            <a:r>
              <a:rPr lang="en-US" sz="4000" b="1" dirty="0"/>
              <a:t> Gossiping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DFC611-C87A-4B23-B4BC-9B4C28CE3E4F}"/>
              </a:ext>
            </a:extLst>
          </p:cNvPr>
          <p:cNvGrpSpPr/>
          <p:nvPr/>
        </p:nvGrpSpPr>
        <p:grpSpPr>
          <a:xfrm>
            <a:off x="7287948" y="4771771"/>
            <a:ext cx="4744272" cy="1713026"/>
            <a:chOff x="7287948" y="4771771"/>
            <a:chExt cx="4744272" cy="171302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50A753D-DE82-4475-AF53-7EAEFB97B828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9691D6-4940-4A43-989F-63F0F6AF5682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B8BDA9B-D5D9-4D2D-8ADA-1F59F6591624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AB47DBC-F4CF-4061-A3E5-B79A5518BA01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29B4F6-4608-4631-A600-08D2C638180F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55BF4A5-A4B0-4CD9-BA96-22421D1FA7D4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1A7583E-1F32-4F7A-A8A7-644BD53C3EFF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4B2CD26-3847-4BAE-B39A-D96FF720F430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F4A83C-F59D-48F8-A980-75EDC3B1948C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AC4BB92-971D-404A-A0D6-7FE06662EF6B}"/>
                </a:ext>
              </a:extLst>
            </p:cNvPr>
            <p:cNvCxnSpPr>
              <a:stCxn id="35" idx="2"/>
              <a:endCxn id="36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9661D8B-1D08-4839-AD7E-CEEBEC8690BE}"/>
                </a:ext>
              </a:extLst>
            </p:cNvPr>
            <p:cNvCxnSpPr>
              <a:stCxn id="35" idx="2"/>
              <a:endCxn id="37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C30B456-B95A-4589-AA7D-EE654C650910}"/>
                </a:ext>
              </a:extLst>
            </p:cNvPr>
            <p:cNvCxnSpPr>
              <a:stCxn id="36" idx="2"/>
              <a:endCxn id="38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0E54E3C-E062-4D4F-89DE-C1A4E12D69E7}"/>
                </a:ext>
              </a:extLst>
            </p:cNvPr>
            <p:cNvCxnSpPr>
              <a:stCxn id="36" idx="2"/>
              <a:endCxn id="39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CD6FFC1-E879-49AA-B627-FFAE83B08074}"/>
                </a:ext>
              </a:extLst>
            </p:cNvPr>
            <p:cNvCxnSpPr>
              <a:stCxn id="36" idx="2"/>
              <a:endCxn id="40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ABF038E-8090-44A6-A213-8A5601092E17}"/>
                </a:ext>
              </a:extLst>
            </p:cNvPr>
            <p:cNvCxnSpPr>
              <a:stCxn id="37" idx="2"/>
              <a:endCxn id="41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9C5C089-DE1C-4789-8BA1-CE0C942F4CB2}"/>
                </a:ext>
              </a:extLst>
            </p:cNvPr>
            <p:cNvCxnSpPr>
              <a:stCxn id="37" idx="2"/>
              <a:endCxn id="42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96489A7-C9E6-4392-AD85-87B6FCEA976B}"/>
                </a:ext>
              </a:extLst>
            </p:cNvPr>
            <p:cNvCxnSpPr>
              <a:stCxn id="37" idx="2"/>
              <a:endCxn id="43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513D64B-0A60-4A14-B39C-73318004F1A2}"/>
              </a:ext>
            </a:extLst>
          </p:cNvPr>
          <p:cNvSpPr txBox="1"/>
          <p:nvPr/>
        </p:nvSpPr>
        <p:spPr>
          <a:xfrm>
            <a:off x="7037779" y="639412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C43322-429B-43F2-99D8-CAF6A688FB71}"/>
              </a:ext>
            </a:extLst>
          </p:cNvPr>
          <p:cNvSpPr/>
          <p:nvPr/>
        </p:nvSpPr>
        <p:spPr>
          <a:xfrm flipH="1">
            <a:off x="8104158" y="1083040"/>
            <a:ext cx="0" cy="12791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0505B3-D3F9-44EF-893C-6F736940EE3B}"/>
              </a:ext>
            </a:extLst>
          </p:cNvPr>
          <p:cNvSpPr/>
          <p:nvPr/>
        </p:nvSpPr>
        <p:spPr>
          <a:xfrm flipH="1">
            <a:off x="11390153" y="1065067"/>
            <a:ext cx="0" cy="12791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E0C326-BBF6-461F-97C7-0829F49FA18E}"/>
              </a:ext>
            </a:extLst>
          </p:cNvPr>
          <p:cNvCxnSpPr>
            <a:cxnSpLocks/>
          </p:cNvCxnSpPr>
          <p:nvPr/>
        </p:nvCxnSpPr>
        <p:spPr>
          <a:xfrm>
            <a:off x="8104158" y="1446314"/>
            <a:ext cx="3317868" cy="139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8FCCEB1-15E9-4D28-BEAE-48A8E216E2DD}"/>
              </a:ext>
            </a:extLst>
          </p:cNvPr>
          <p:cNvSpPr txBox="1"/>
          <p:nvPr/>
        </p:nvSpPr>
        <p:spPr>
          <a:xfrm>
            <a:off x="8386027" y="1142224"/>
            <a:ext cx="2698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Buffered msg IDs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5DBD5F-FD9E-4E1A-8E98-8C41C9EF2560}"/>
              </a:ext>
            </a:extLst>
          </p:cNvPr>
          <p:cNvSpPr txBox="1"/>
          <p:nvPr/>
        </p:nvSpPr>
        <p:spPr>
          <a:xfrm>
            <a:off x="8111081" y="1559646"/>
            <a:ext cx="3279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Request msg IDs </a:t>
            </a:r>
            <a:r>
              <a:rPr lang="en-US" sz="1400" dirty="0">
                <a:solidFill>
                  <a:srgbClr val="0070C0"/>
                </a:solidFill>
              </a:rPr>
              <a:t>of interest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4286AD1-B060-44FD-8942-358E257F1D60}"/>
              </a:ext>
            </a:extLst>
          </p:cNvPr>
          <p:cNvSpPr txBox="1"/>
          <p:nvPr/>
        </p:nvSpPr>
        <p:spPr>
          <a:xfrm>
            <a:off x="8111081" y="1943711"/>
            <a:ext cx="3247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Exchange requested </a:t>
            </a:r>
            <a:r>
              <a:rPr lang="en-US" sz="1400" dirty="0" err="1"/>
              <a:t>msgs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0070C0"/>
                </a:solidFill>
              </a:rPr>
              <a:t>of interest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C8B637E-14C3-44BD-A7BF-FE441194B109}"/>
              </a:ext>
            </a:extLst>
          </p:cNvPr>
          <p:cNvSpPr/>
          <p:nvPr/>
        </p:nvSpPr>
        <p:spPr>
          <a:xfrm>
            <a:off x="7822290" y="675832"/>
            <a:ext cx="641891" cy="631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17A90CC-2878-4DF7-B87A-595C8C8A566C}"/>
              </a:ext>
            </a:extLst>
          </p:cNvPr>
          <p:cNvSpPr/>
          <p:nvPr/>
        </p:nvSpPr>
        <p:spPr>
          <a:xfrm>
            <a:off x="11054263" y="670345"/>
            <a:ext cx="641891" cy="631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A4F5006-1E03-4C15-BB44-423EA1AA3271}"/>
              </a:ext>
            </a:extLst>
          </p:cNvPr>
          <p:cNvCxnSpPr>
            <a:cxnSpLocks/>
          </p:cNvCxnSpPr>
          <p:nvPr/>
        </p:nvCxnSpPr>
        <p:spPr>
          <a:xfrm>
            <a:off x="8111081" y="1850458"/>
            <a:ext cx="3317868" cy="139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F0BFF3D-3472-4B82-B425-3E20F59D7573}"/>
              </a:ext>
            </a:extLst>
          </p:cNvPr>
          <p:cNvCxnSpPr>
            <a:cxnSpLocks/>
          </p:cNvCxnSpPr>
          <p:nvPr/>
        </p:nvCxnSpPr>
        <p:spPr>
          <a:xfrm>
            <a:off x="8105152" y="2247660"/>
            <a:ext cx="3317868" cy="139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0D7943BF-6218-453F-9F16-CCFA34C3B3F4}"/>
              </a:ext>
            </a:extLst>
          </p:cNvPr>
          <p:cNvSpPr txBox="1"/>
          <p:nvPr/>
        </p:nvSpPr>
        <p:spPr>
          <a:xfrm>
            <a:off x="7642403" y="2334267"/>
            <a:ext cx="441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Mutual Replication of relevant updates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254C9CB-1A15-4FEE-B11C-B61A9C41BF12}"/>
              </a:ext>
            </a:extLst>
          </p:cNvPr>
          <p:cNvGrpSpPr/>
          <p:nvPr/>
        </p:nvGrpSpPr>
        <p:grpSpPr>
          <a:xfrm>
            <a:off x="6927728" y="2909023"/>
            <a:ext cx="5103740" cy="1667914"/>
            <a:chOff x="6592403" y="2767659"/>
            <a:chExt cx="5103740" cy="166791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AFC275-FD3A-4C77-9FBB-747A159F8AFB}"/>
                </a:ext>
              </a:extLst>
            </p:cNvPr>
            <p:cNvSpPr txBox="1"/>
            <p:nvPr/>
          </p:nvSpPr>
          <p:spPr>
            <a:xfrm rot="16200000">
              <a:off x="6792034" y="2958488"/>
              <a:ext cx="8433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1D9BEEA-C2C9-4FC2-A1E5-49CCAE790AB7}"/>
                </a:ext>
              </a:extLst>
            </p:cNvPr>
            <p:cNvGrpSpPr/>
            <p:nvPr/>
          </p:nvGrpSpPr>
          <p:grpSpPr>
            <a:xfrm>
              <a:off x="7434470" y="2850863"/>
              <a:ext cx="4258320" cy="1584710"/>
              <a:chOff x="5370907" y="3225828"/>
              <a:chExt cx="6017084" cy="1719568"/>
            </a:xfrm>
          </p:grpSpPr>
          <p:pic>
            <p:nvPicPr>
              <p:cNvPr id="88" name="Picture 87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2A3C166E-E932-4F35-929F-4A491C2EC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907" y="3225828"/>
                <a:ext cx="6012346" cy="1719320"/>
              </a:xfrm>
              <a:prstGeom prst="rect">
                <a:avLst/>
              </a:prstGeom>
            </p:spPr>
          </p:pic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C4BAE75A-62B0-4499-845C-74FCADCE0C28}"/>
                  </a:ext>
                </a:extLst>
              </p:cNvPr>
              <p:cNvSpPr/>
              <p:nvPr/>
            </p:nvSpPr>
            <p:spPr>
              <a:xfrm>
                <a:off x="5380383" y="3226076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FB8E487-66C4-4AB5-91BF-E982D954EEAC}"/>
                  </a:ext>
                </a:extLst>
              </p:cNvPr>
              <p:cNvSpPr/>
              <p:nvPr/>
            </p:nvSpPr>
            <p:spPr>
              <a:xfrm>
                <a:off x="5380383" y="4085860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26D2B464-7C5C-4DC1-9783-8CD73774AFC1}"/>
                  </a:ext>
                </a:extLst>
              </p:cNvPr>
              <p:cNvSpPr/>
              <p:nvPr/>
            </p:nvSpPr>
            <p:spPr>
              <a:xfrm>
                <a:off x="7382919" y="4085860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9985C458-6381-4315-A98E-0754ABFEF679}"/>
                  </a:ext>
                </a:extLst>
              </p:cNvPr>
              <p:cNvSpPr/>
              <p:nvPr/>
            </p:nvSpPr>
            <p:spPr>
              <a:xfrm>
                <a:off x="7382919" y="3226076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87D14CC-9D38-44F5-AFE9-440BA71D8C54}"/>
                  </a:ext>
                </a:extLst>
              </p:cNvPr>
              <p:cNvSpPr/>
              <p:nvPr/>
            </p:nvSpPr>
            <p:spPr>
              <a:xfrm>
                <a:off x="9385455" y="4085612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618C97CF-D473-44A9-A085-2DD99945041A}"/>
                  </a:ext>
                </a:extLst>
              </p:cNvPr>
              <p:cNvSpPr/>
              <p:nvPr/>
            </p:nvSpPr>
            <p:spPr>
              <a:xfrm>
                <a:off x="9380717" y="3225828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54DBC62-93FE-4452-8BC2-44CEEDE96660}"/>
                  </a:ext>
                </a:extLst>
              </p:cNvPr>
              <p:cNvSpPr txBox="1"/>
              <p:nvPr/>
            </p:nvSpPr>
            <p:spPr>
              <a:xfrm>
                <a:off x="5966438" y="3429000"/>
                <a:ext cx="83516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666E65C-1DB6-4AB8-9FA8-89B6C9B4247B}"/>
                  </a:ext>
                </a:extLst>
              </p:cNvPr>
              <p:cNvSpPr txBox="1"/>
              <p:nvPr/>
            </p:nvSpPr>
            <p:spPr>
              <a:xfrm>
                <a:off x="7978450" y="3424763"/>
                <a:ext cx="8521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R112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17DD9BA1-FD0D-4A47-9A4A-2B77C09C588E}"/>
                  </a:ext>
                </a:extLst>
              </p:cNvPr>
              <p:cNvSpPr txBox="1"/>
              <p:nvPr/>
            </p:nvSpPr>
            <p:spPr>
              <a:xfrm>
                <a:off x="9980986" y="3422941"/>
                <a:ext cx="8521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R113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621550C4-73EF-4082-915D-45BA33E21566}"/>
                  </a:ext>
                </a:extLst>
              </p:cNvPr>
              <p:cNvSpPr txBox="1"/>
              <p:nvPr/>
            </p:nvSpPr>
            <p:spPr>
              <a:xfrm>
                <a:off x="5966438" y="4219265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R121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A7FAE48B-57FB-42C2-B713-461F71B7F192}"/>
                  </a:ext>
                </a:extLst>
              </p:cNvPr>
              <p:cNvSpPr txBox="1"/>
              <p:nvPr/>
            </p:nvSpPr>
            <p:spPr>
              <a:xfrm>
                <a:off x="7978450" y="4215028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R122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E2B6C7F-8222-4C12-BC04-76F704076327}"/>
                  </a:ext>
                </a:extLst>
              </p:cNvPr>
              <p:cNvSpPr txBox="1"/>
              <p:nvPr/>
            </p:nvSpPr>
            <p:spPr>
              <a:xfrm>
                <a:off x="9980986" y="4213206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R123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10707E1-9BDC-4044-99E4-C65188E1C696}"/>
                </a:ext>
              </a:extLst>
            </p:cNvPr>
            <p:cNvSpPr txBox="1"/>
            <p:nvPr/>
          </p:nvSpPr>
          <p:spPr>
            <a:xfrm rot="16200000">
              <a:off x="6805097" y="3785506"/>
              <a:ext cx="8082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BB76377-F154-4C4E-AA57-995A5918AA20}"/>
                </a:ext>
              </a:extLst>
            </p:cNvPr>
            <p:cNvSpPr/>
            <p:nvPr/>
          </p:nvSpPr>
          <p:spPr>
            <a:xfrm>
              <a:off x="6664703" y="2934777"/>
              <a:ext cx="4986983" cy="1488447"/>
            </a:xfrm>
            <a:prstGeom prst="rect">
              <a:avLst/>
            </a:prstGeom>
            <a:noFill/>
            <a:ln w="12700"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4B23CB7-C96D-46AD-B150-107F4B23CFD3}"/>
                </a:ext>
              </a:extLst>
            </p:cNvPr>
            <p:cNvSpPr txBox="1"/>
            <p:nvPr/>
          </p:nvSpPr>
          <p:spPr>
            <a:xfrm rot="16200000">
              <a:off x="6466001" y="3339634"/>
              <a:ext cx="678263" cy="4254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2EBEEFF-921B-4BC7-A60C-C527A7A70D59}"/>
                </a:ext>
              </a:extLst>
            </p:cNvPr>
            <p:cNvSpPr/>
            <p:nvPr/>
          </p:nvSpPr>
          <p:spPr>
            <a:xfrm>
              <a:off x="7023652" y="2869848"/>
              <a:ext cx="4672491" cy="74235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0C86315-FEB3-49C4-BA25-2CA09709AAD6}"/>
                </a:ext>
              </a:extLst>
            </p:cNvPr>
            <p:cNvSpPr/>
            <p:nvPr/>
          </p:nvSpPr>
          <p:spPr>
            <a:xfrm>
              <a:off x="7023652" y="3662203"/>
              <a:ext cx="4672491" cy="74235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1" name="Graphic 100" descr="Marker">
            <a:extLst>
              <a:ext uri="{FF2B5EF4-FFF2-40B4-BE49-F238E27FC236}">
                <a16:creationId xmlns:a16="http://schemas.microsoft.com/office/drawing/2014/main" id="{862F2A43-D65F-4AA7-8DB7-BCE5DD91D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2403" y="2798241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4573C4DD-C1E7-4C15-8BED-BB9BA97BD5BE}"/>
              </a:ext>
            </a:extLst>
          </p:cNvPr>
          <p:cNvSpPr txBox="1"/>
          <p:nvPr/>
        </p:nvSpPr>
        <p:spPr>
          <a:xfrm>
            <a:off x="7947802" y="312172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3661079-A082-45CB-A238-D368AD7CE593}"/>
              </a:ext>
            </a:extLst>
          </p:cNvPr>
          <p:cNvSpPr/>
          <p:nvPr/>
        </p:nvSpPr>
        <p:spPr>
          <a:xfrm>
            <a:off x="9806453" y="4250766"/>
            <a:ext cx="1615573" cy="3087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0688A34-31DF-45B2-98E8-14F768F5BE09}"/>
              </a:ext>
            </a:extLst>
          </p:cNvPr>
          <p:cNvSpPr txBox="1"/>
          <p:nvPr/>
        </p:nvSpPr>
        <p:spPr>
          <a:xfrm>
            <a:off x="10417403" y="4190401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6491616-EA7E-4114-BFDD-36C2A1DB8071}"/>
              </a:ext>
            </a:extLst>
          </p:cNvPr>
          <p:cNvSpPr/>
          <p:nvPr/>
        </p:nvSpPr>
        <p:spPr>
          <a:xfrm flipH="1">
            <a:off x="10676739" y="5445013"/>
            <a:ext cx="728135" cy="23654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33E55-8A80-4D42-8172-77386FA4C92A}"/>
              </a:ext>
            </a:extLst>
          </p:cNvPr>
          <p:cNvSpPr txBox="1"/>
          <p:nvPr/>
        </p:nvSpPr>
        <p:spPr>
          <a:xfrm>
            <a:off x="11435872" y="538967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‘b’</a:t>
            </a:r>
          </a:p>
        </p:txBody>
      </p:sp>
    </p:spTree>
    <p:extLst>
      <p:ext uri="{BB962C8B-B14F-4D97-AF65-F5344CB8AC3E}">
        <p14:creationId xmlns:p14="http://schemas.microsoft.com/office/powerpoint/2010/main" val="506299753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631A8B-ADB1-4FB1-AA7C-336F6D4CB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11839302" cy="6074230"/>
          </a:xfrm>
        </p:spPr>
        <p:txBody>
          <a:bodyPr>
            <a:normAutofit/>
          </a:bodyPr>
          <a:lstStyle/>
          <a:p>
            <a:r>
              <a:rPr lang="en-US" sz="2400" dirty="0"/>
              <a:t>Capture causal relations of updates → moderate consistency/view</a:t>
            </a:r>
          </a:p>
          <a:p>
            <a:r>
              <a:rPr lang="en-US" sz="2400" dirty="0"/>
              <a:t>Causality (</a:t>
            </a:r>
            <a:r>
              <a:rPr lang="en-US" sz="2400" dirty="0" err="1"/>
              <a:t>Lamport</a:t>
            </a:r>
            <a:r>
              <a:rPr lang="en-US" sz="2400" dirty="0"/>
              <a:t> ‘78): msg m1 “happened before” m2 (m1→m2) </a:t>
            </a:r>
            <a:r>
              <a:rPr lang="en-US" sz="2400" dirty="0" err="1"/>
              <a:t>iff</a:t>
            </a:r>
            <a:r>
              <a:rPr lang="en-US" sz="2400" dirty="0"/>
              <a:t>,</a:t>
            </a:r>
          </a:p>
          <a:p>
            <a:pPr lvl="1"/>
            <a:r>
              <a:rPr lang="en-US" sz="2000" dirty="0"/>
              <a:t>Some user sends m1 and then sends m2 (FIFO order), or</a:t>
            </a:r>
          </a:p>
          <a:p>
            <a:pPr lvl="1"/>
            <a:r>
              <a:rPr lang="en-US" sz="2000" dirty="0"/>
              <a:t>Some user receives m1 and then sends m2 (local order), or</a:t>
            </a:r>
          </a:p>
          <a:p>
            <a:pPr lvl="1"/>
            <a:r>
              <a:rPr lang="en-US" sz="2000" dirty="0"/>
              <a:t>There exists some message m3 such that m1→m3 and m3→m2 (transitivity rule)</a:t>
            </a:r>
          </a:p>
          <a:p>
            <a:r>
              <a:rPr lang="en-US" sz="2400" dirty="0"/>
              <a:t>Logical clock, and its extension, Vector clock: carrying causal history of a message for causal ordering</a:t>
            </a:r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6BCC-3B67-4FEA-9D43-53C78A61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C6180C-F838-426D-9F22-8F7954D5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Causality – Causal Ordering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6338D633-A5E5-422C-9786-90E319868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3443" y="4247353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0B13F27-87E1-4B60-AC08-E7B2AA14D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504594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E5A13A02-4D60-4462-9695-DF11EE451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06434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p1</a:t>
            </a:r>
            <a:endParaRPr lang="en-GB" altLang="en-US" sz="2400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9FE0340B-C405-4C3F-8426-D406B89C2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896212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p2</a:t>
            </a:r>
            <a:endParaRPr lang="en-GB" altLang="en-US" sz="240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BAAD0D5F-FE18-46F9-82C1-65F79A478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579463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p3</a:t>
            </a:r>
            <a:endParaRPr lang="en-GB" altLang="en-US" sz="2400"/>
          </a:p>
        </p:txBody>
      </p:sp>
      <p:sp>
        <p:nvSpPr>
          <p:cNvPr id="21" name="Line 11">
            <a:extLst>
              <a:ext uri="{FF2B5EF4-FFF2-40B4-BE49-F238E27FC236}">
                <a16:creationId xmlns:a16="http://schemas.microsoft.com/office/drawing/2014/main" id="{EC77BC91-5657-495A-BC1D-BB00172673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619392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103" name="Text Box 29">
            <a:extLst>
              <a:ext uri="{FF2B5EF4-FFF2-40B4-BE49-F238E27FC236}">
                <a16:creationId xmlns:a16="http://schemas.microsoft.com/office/drawing/2014/main" id="{C29DDF6E-E44C-44B6-A79E-55957FA6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254" y="4219550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5" name="Text Box 29">
            <a:extLst>
              <a:ext uri="{FF2B5EF4-FFF2-40B4-BE49-F238E27FC236}">
                <a16:creationId xmlns:a16="http://schemas.microsoft.com/office/drawing/2014/main" id="{8C1453CF-4F1E-4DE6-A3C1-AD700790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078" y="4946123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7" name="Text Box 29">
            <a:extLst>
              <a:ext uri="{FF2B5EF4-FFF2-40B4-BE49-F238E27FC236}">
                <a16:creationId xmlns:a16="http://schemas.microsoft.com/office/drawing/2014/main" id="{0337C729-46E3-400F-8B44-26B7C6140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487" y="5856329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7AD0778-AD1A-4F1F-9FB4-DB16D247CEF6}"/>
              </a:ext>
            </a:extLst>
          </p:cNvPr>
          <p:cNvSpPr txBox="1"/>
          <p:nvPr/>
        </p:nvSpPr>
        <p:spPr>
          <a:xfrm flipH="1">
            <a:off x="894719" y="3655165"/>
            <a:ext cx="206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Local VCs:  VC(pi) initially all are 0’s</a:t>
            </a:r>
          </a:p>
        </p:txBody>
      </p:sp>
    </p:spTree>
    <p:extLst>
      <p:ext uri="{BB962C8B-B14F-4D97-AF65-F5344CB8AC3E}">
        <p14:creationId xmlns:p14="http://schemas.microsoft.com/office/powerpoint/2010/main" val="3528968590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631A8B-ADB1-4FB1-AA7C-336F6D4CB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11839302" cy="6074230"/>
          </a:xfrm>
        </p:spPr>
        <p:txBody>
          <a:bodyPr>
            <a:normAutofit/>
          </a:bodyPr>
          <a:lstStyle/>
          <a:p>
            <a:r>
              <a:rPr lang="en-US" sz="2400" dirty="0"/>
              <a:t>Capture causal relations of updates → moderate consistency/view</a:t>
            </a:r>
          </a:p>
          <a:p>
            <a:r>
              <a:rPr lang="en-US" sz="2400" dirty="0"/>
              <a:t>Causality (</a:t>
            </a:r>
            <a:r>
              <a:rPr lang="en-US" sz="2400" dirty="0" err="1"/>
              <a:t>Lamport</a:t>
            </a:r>
            <a:r>
              <a:rPr lang="en-US" sz="2400" dirty="0"/>
              <a:t> ‘78): msg m1 “happened before” m2 (m1→m2) </a:t>
            </a:r>
            <a:r>
              <a:rPr lang="en-US" sz="2400" dirty="0" err="1"/>
              <a:t>iff</a:t>
            </a:r>
            <a:r>
              <a:rPr lang="en-US" sz="2400" dirty="0"/>
              <a:t>,</a:t>
            </a:r>
          </a:p>
          <a:p>
            <a:pPr lvl="1"/>
            <a:r>
              <a:rPr lang="en-US" sz="2000" dirty="0"/>
              <a:t>Some user sends m1 and then sends m2 (FIFO order), or</a:t>
            </a:r>
          </a:p>
          <a:p>
            <a:pPr lvl="1"/>
            <a:r>
              <a:rPr lang="en-US" sz="2000" dirty="0"/>
              <a:t>Some user receives m1 and then sends m2 (local order), or</a:t>
            </a:r>
          </a:p>
          <a:p>
            <a:pPr lvl="1"/>
            <a:r>
              <a:rPr lang="en-US" sz="2000" dirty="0"/>
              <a:t>There exists some message m3 such that m1→m3 and m3→m2 (transitivity rule)</a:t>
            </a:r>
          </a:p>
          <a:p>
            <a:r>
              <a:rPr lang="en-US" sz="2400" dirty="0"/>
              <a:t>Logical clock, and its extension, Vector clock: carrying causal history of a message for causal ordering</a:t>
            </a:r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6BCC-3B67-4FEA-9D43-53C78A61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C6180C-F838-426D-9F22-8F7954D5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Causality – Causal Ordering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6338D633-A5E5-422C-9786-90E319868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3443" y="4247353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0B13F27-87E1-4B60-AC08-E7B2AA14D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504594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E5A13A02-4D60-4462-9695-DF11EE451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06434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p1</a:t>
            </a:r>
            <a:endParaRPr lang="en-GB" altLang="en-US" sz="2400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9FE0340B-C405-4C3F-8426-D406B89C2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896212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p2</a:t>
            </a:r>
            <a:endParaRPr lang="en-GB" altLang="en-US" sz="240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BAAD0D5F-FE18-46F9-82C1-65F79A478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579463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p3</a:t>
            </a:r>
            <a:endParaRPr lang="en-GB" altLang="en-US" sz="2400"/>
          </a:p>
        </p:txBody>
      </p:sp>
      <p:sp>
        <p:nvSpPr>
          <p:cNvPr id="15" name="Line 8">
            <a:extLst>
              <a:ext uri="{FF2B5EF4-FFF2-40B4-BE49-F238E27FC236}">
                <a16:creationId xmlns:a16="http://schemas.microsoft.com/office/drawing/2014/main" id="{2F61C106-5AF8-4C2C-9CB3-1D0EFC95D8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5358" y="4297265"/>
            <a:ext cx="688405" cy="64885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1" name="Line 11">
            <a:extLst>
              <a:ext uri="{FF2B5EF4-FFF2-40B4-BE49-F238E27FC236}">
                <a16:creationId xmlns:a16="http://schemas.microsoft.com/office/drawing/2014/main" id="{EC77BC91-5657-495A-BC1D-BB00172673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619392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3" name="Line 12">
            <a:extLst>
              <a:ext uri="{FF2B5EF4-FFF2-40B4-BE49-F238E27FC236}">
                <a16:creationId xmlns:a16="http://schemas.microsoft.com/office/drawing/2014/main" id="{67D1B408-CB94-468F-B0B0-93D17E9E9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231" y="4796387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5" name="Line 14">
            <a:extLst>
              <a:ext uri="{FF2B5EF4-FFF2-40B4-BE49-F238E27FC236}">
                <a16:creationId xmlns:a16="http://schemas.microsoft.com/office/drawing/2014/main" id="{DD6DDA90-8F3D-41D0-9FBF-46504CC2D7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0784" y="4047705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848D726-4261-40DA-A88F-AF1345D1B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784" y="3947881"/>
            <a:ext cx="1376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 m1</a:t>
            </a:r>
            <a:endParaRPr lang="en-GB" altLang="en-US" sz="1600"/>
          </a:p>
        </p:txBody>
      </p:sp>
      <p:sp>
        <p:nvSpPr>
          <p:cNvPr id="31" name="Text Box 19">
            <a:extLst>
              <a:ext uri="{FF2B5EF4-FFF2-40B4-BE49-F238E27FC236}">
                <a16:creationId xmlns:a16="http://schemas.microsoft.com/office/drawing/2014/main" id="{BBE2A6A6-0874-4DBD-B075-3A35E53BB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979" y="4290905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m1</a:t>
            </a:r>
            <a:endParaRPr lang="en-GB" altLang="en-US" sz="1600"/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FEAFC599-FD91-483C-BFB3-4E6A77FC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99" y="4655229"/>
            <a:ext cx="1300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 dirty="0"/>
              <a:t>m1</a:t>
            </a:r>
            <a:endParaRPr lang="en-GB" altLang="en-US" sz="1600" dirty="0"/>
          </a:p>
        </p:txBody>
      </p:sp>
      <p:sp>
        <p:nvSpPr>
          <p:cNvPr id="85" name="Text Box 29">
            <a:extLst>
              <a:ext uri="{FF2B5EF4-FFF2-40B4-BE49-F238E27FC236}">
                <a16:creationId xmlns:a16="http://schemas.microsoft.com/office/drawing/2014/main" id="{4EB8B3D6-FA1C-4429-8B6F-E536D8F54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138" y="4490555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[1,0,0]</a:t>
            </a:r>
            <a:endParaRPr lang="en-GB" altLang="en-US" sz="1600" dirty="0"/>
          </a:p>
        </p:txBody>
      </p:sp>
      <p:sp>
        <p:nvSpPr>
          <p:cNvPr id="103" name="Text Box 29">
            <a:extLst>
              <a:ext uri="{FF2B5EF4-FFF2-40B4-BE49-F238E27FC236}">
                <a16:creationId xmlns:a16="http://schemas.microsoft.com/office/drawing/2014/main" id="{C29DDF6E-E44C-44B6-A79E-55957FA6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254" y="4219550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5" name="Text Box 29">
            <a:extLst>
              <a:ext uri="{FF2B5EF4-FFF2-40B4-BE49-F238E27FC236}">
                <a16:creationId xmlns:a16="http://schemas.microsoft.com/office/drawing/2014/main" id="{8C1453CF-4F1E-4DE6-A3C1-AD700790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078" y="4946123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7" name="Text Box 29">
            <a:extLst>
              <a:ext uri="{FF2B5EF4-FFF2-40B4-BE49-F238E27FC236}">
                <a16:creationId xmlns:a16="http://schemas.microsoft.com/office/drawing/2014/main" id="{0337C729-46E3-400F-8B44-26B7C6140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487" y="5856329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7AD0778-AD1A-4F1F-9FB4-DB16D247CEF6}"/>
              </a:ext>
            </a:extLst>
          </p:cNvPr>
          <p:cNvSpPr txBox="1"/>
          <p:nvPr/>
        </p:nvSpPr>
        <p:spPr>
          <a:xfrm flipH="1">
            <a:off x="894719" y="3655165"/>
            <a:ext cx="206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Local VCs:  VC(pi) initially all are 0’s</a:t>
            </a:r>
          </a:p>
        </p:txBody>
      </p:sp>
      <p:sp>
        <p:nvSpPr>
          <p:cNvPr id="6" name="Text Box 29">
            <a:extLst>
              <a:ext uri="{FF2B5EF4-FFF2-40B4-BE49-F238E27FC236}">
                <a16:creationId xmlns:a16="http://schemas.microsoft.com/office/drawing/2014/main" id="{1CD288F3-98C3-4C77-A4C3-7EEC3B79C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9151" y="5135798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[1,0,0]</a:t>
            </a:r>
            <a:endParaRPr lang="en-GB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430618235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631A8B-ADB1-4FB1-AA7C-336F6D4CB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11839302" cy="6074230"/>
          </a:xfrm>
        </p:spPr>
        <p:txBody>
          <a:bodyPr>
            <a:normAutofit/>
          </a:bodyPr>
          <a:lstStyle/>
          <a:p>
            <a:r>
              <a:rPr lang="en-US" sz="2400" dirty="0"/>
              <a:t>Capture causal relations of updates → moderate consistency/view</a:t>
            </a:r>
          </a:p>
          <a:p>
            <a:r>
              <a:rPr lang="en-US" sz="2400" dirty="0"/>
              <a:t>Causality (</a:t>
            </a:r>
            <a:r>
              <a:rPr lang="en-US" sz="2400" dirty="0" err="1"/>
              <a:t>Lamport</a:t>
            </a:r>
            <a:r>
              <a:rPr lang="en-US" sz="2400" dirty="0"/>
              <a:t> ‘78): msg m1 “happened before” m2 (m1→m2) </a:t>
            </a:r>
            <a:r>
              <a:rPr lang="en-US" sz="2400" dirty="0" err="1"/>
              <a:t>iff</a:t>
            </a:r>
            <a:r>
              <a:rPr lang="en-US" sz="2400" dirty="0"/>
              <a:t>,</a:t>
            </a:r>
          </a:p>
          <a:p>
            <a:pPr lvl="1"/>
            <a:r>
              <a:rPr lang="en-US" sz="2000" dirty="0"/>
              <a:t>Some user sends m1 and then sends m2 (FIFO order), or</a:t>
            </a:r>
          </a:p>
          <a:p>
            <a:pPr lvl="1"/>
            <a:r>
              <a:rPr lang="en-US" sz="2000" dirty="0"/>
              <a:t>Some user receives m1 and then sends m2 (local order), or</a:t>
            </a:r>
          </a:p>
          <a:p>
            <a:pPr lvl="1"/>
            <a:r>
              <a:rPr lang="en-US" sz="2000" dirty="0"/>
              <a:t>There exists some message m3 such that m1→m3 and m3→m2 (transitivity rule)</a:t>
            </a:r>
          </a:p>
          <a:p>
            <a:r>
              <a:rPr lang="en-US" sz="2400" dirty="0"/>
              <a:t>Logical clock, and its extension, Vector clock: carrying causal history of a message for causal ordering</a:t>
            </a:r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6BCC-3B67-4FEA-9D43-53C78A61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C6180C-F838-426D-9F22-8F7954D5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Causality – Causal Ordering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6338D633-A5E5-422C-9786-90E319868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3443" y="4247353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0B13F27-87E1-4B60-AC08-E7B2AA14D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504594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E5A13A02-4D60-4462-9695-DF11EE451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06434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p1</a:t>
            </a:r>
            <a:endParaRPr lang="en-GB" altLang="en-US" sz="2400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9FE0340B-C405-4C3F-8426-D406B89C2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896212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p2</a:t>
            </a:r>
            <a:endParaRPr lang="en-GB" altLang="en-US" sz="240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BAAD0D5F-FE18-46F9-82C1-65F79A478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579463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p3</a:t>
            </a:r>
            <a:endParaRPr lang="en-GB" altLang="en-US" sz="2400"/>
          </a:p>
        </p:txBody>
      </p:sp>
      <p:sp>
        <p:nvSpPr>
          <p:cNvPr id="15" name="Line 8">
            <a:extLst>
              <a:ext uri="{FF2B5EF4-FFF2-40B4-BE49-F238E27FC236}">
                <a16:creationId xmlns:a16="http://schemas.microsoft.com/office/drawing/2014/main" id="{2F61C106-5AF8-4C2C-9CB3-1D0EFC95D8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5358" y="4297265"/>
            <a:ext cx="688405" cy="64885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4281D716-F1B4-4680-AE20-52F51A2A7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547" y="5443166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m2</a:t>
            </a:r>
            <a:endParaRPr lang="en-GB" altLang="en-US" sz="1600"/>
          </a:p>
        </p:txBody>
      </p:sp>
      <p:sp>
        <p:nvSpPr>
          <p:cNvPr id="21" name="Line 11">
            <a:extLst>
              <a:ext uri="{FF2B5EF4-FFF2-40B4-BE49-F238E27FC236}">
                <a16:creationId xmlns:a16="http://schemas.microsoft.com/office/drawing/2014/main" id="{EC77BC91-5657-495A-BC1D-BB00172673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619392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3" name="Line 12">
            <a:extLst>
              <a:ext uri="{FF2B5EF4-FFF2-40B4-BE49-F238E27FC236}">
                <a16:creationId xmlns:a16="http://schemas.microsoft.com/office/drawing/2014/main" id="{67D1B408-CB94-468F-B0B0-93D17E9E9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231" y="4796387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5" name="Line 14">
            <a:extLst>
              <a:ext uri="{FF2B5EF4-FFF2-40B4-BE49-F238E27FC236}">
                <a16:creationId xmlns:a16="http://schemas.microsoft.com/office/drawing/2014/main" id="{DD6DDA90-8F3D-41D0-9FBF-46504CC2D7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0784" y="4047705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848D726-4261-40DA-A88F-AF1345D1B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784" y="3947881"/>
            <a:ext cx="1376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 m1</a:t>
            </a:r>
            <a:endParaRPr lang="en-GB" altLang="en-US" sz="1600"/>
          </a:p>
        </p:txBody>
      </p:sp>
      <p:sp>
        <p:nvSpPr>
          <p:cNvPr id="31" name="Text Box 19">
            <a:extLst>
              <a:ext uri="{FF2B5EF4-FFF2-40B4-BE49-F238E27FC236}">
                <a16:creationId xmlns:a16="http://schemas.microsoft.com/office/drawing/2014/main" id="{BBE2A6A6-0874-4DBD-B075-3A35E53BB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979" y="4290905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m1</a:t>
            </a:r>
            <a:endParaRPr lang="en-GB" altLang="en-US" sz="1600"/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EBC50351-ACAD-4707-AC1D-0C3AB95D4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3870" y="4846299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FEAFC599-FD91-483C-BFB3-4E6A77FC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99" y="4655229"/>
            <a:ext cx="1300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 dirty="0"/>
              <a:t>m1</a:t>
            </a:r>
            <a:endParaRPr lang="en-GB" altLang="en-US" sz="1600" dirty="0"/>
          </a:p>
        </p:txBody>
      </p:sp>
      <p:sp>
        <p:nvSpPr>
          <p:cNvPr id="37" name="Line 22">
            <a:extLst>
              <a:ext uri="{FF2B5EF4-FFF2-40B4-BE49-F238E27FC236}">
                <a16:creationId xmlns:a16="http://schemas.microsoft.com/office/drawing/2014/main" id="{6C6D1840-7304-4F59-9627-FED6F1824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5561" y="5176968"/>
            <a:ext cx="1827777" cy="96704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39" name="Line 25">
            <a:extLst>
              <a:ext uri="{FF2B5EF4-FFF2-40B4-BE49-F238E27FC236}">
                <a16:creationId xmlns:a16="http://schemas.microsoft.com/office/drawing/2014/main" id="{F92BB5F9-C4C8-47A8-8EAB-E71BB0A91B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5561" y="4347178"/>
            <a:ext cx="833415" cy="59374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41" name="Text Box 26">
            <a:extLst>
              <a:ext uri="{FF2B5EF4-FFF2-40B4-BE49-F238E27FC236}">
                <a16:creationId xmlns:a16="http://schemas.microsoft.com/office/drawing/2014/main" id="{2E1BC96B-3963-43D5-9AC4-6B5C34B1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1955" y="3947881"/>
            <a:ext cx="22181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m2</a:t>
            </a:r>
            <a:endParaRPr lang="en-GB" altLang="en-US" sz="1600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E16DEC08-1BC0-471D-B330-88F38A935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1955" y="4097617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83" name="Text Box 28">
            <a:extLst>
              <a:ext uri="{FF2B5EF4-FFF2-40B4-BE49-F238E27FC236}">
                <a16:creationId xmlns:a16="http://schemas.microsoft.com/office/drawing/2014/main" id="{BA2C6502-79D5-4A30-8E74-F4D0301E9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721" y="4422045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m2</a:t>
            </a:r>
            <a:endParaRPr lang="en-GB" altLang="en-US" sz="1600"/>
          </a:p>
        </p:txBody>
      </p:sp>
      <p:sp>
        <p:nvSpPr>
          <p:cNvPr id="85" name="Text Box 29">
            <a:extLst>
              <a:ext uri="{FF2B5EF4-FFF2-40B4-BE49-F238E27FC236}">
                <a16:creationId xmlns:a16="http://schemas.microsoft.com/office/drawing/2014/main" id="{4EB8B3D6-FA1C-4429-8B6F-E536D8F54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138" y="4490555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[1,0,0]</a:t>
            </a:r>
            <a:endParaRPr lang="en-GB" altLang="en-US" sz="1600" dirty="0"/>
          </a:p>
        </p:txBody>
      </p:sp>
      <p:sp>
        <p:nvSpPr>
          <p:cNvPr id="87" name="Text Box 30">
            <a:extLst>
              <a:ext uri="{FF2B5EF4-FFF2-40B4-BE49-F238E27FC236}">
                <a16:creationId xmlns:a16="http://schemas.microsoft.com/office/drawing/2014/main" id="{196BB92B-B339-4AE8-9FA5-45925BBE1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51" y="5631377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/>
              <a:t>[1,1,0]</a:t>
            </a:r>
            <a:endParaRPr lang="en-GB" altLang="en-US" sz="1600"/>
          </a:p>
        </p:txBody>
      </p:sp>
      <p:sp>
        <p:nvSpPr>
          <p:cNvPr id="89" name="Text Box 31">
            <a:extLst>
              <a:ext uri="{FF2B5EF4-FFF2-40B4-BE49-F238E27FC236}">
                <a16:creationId xmlns:a16="http://schemas.microsoft.com/office/drawing/2014/main" id="{BA1DDB2C-AFB9-42F5-BBC8-1AD7D5EF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156" y="4596738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/>
              <a:t>[1,1,0]</a:t>
            </a:r>
            <a:endParaRPr lang="en-GB" altLang="en-US" sz="1600"/>
          </a:p>
        </p:txBody>
      </p:sp>
      <p:sp>
        <p:nvSpPr>
          <p:cNvPr id="101" name="Text Box 38">
            <a:extLst>
              <a:ext uri="{FF2B5EF4-FFF2-40B4-BE49-F238E27FC236}">
                <a16:creationId xmlns:a16="http://schemas.microsoft.com/office/drawing/2014/main" id="{F39C5157-D332-443F-B589-960A26500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3870" y="4746475"/>
            <a:ext cx="1376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 m2</a:t>
            </a:r>
            <a:endParaRPr lang="en-GB" altLang="en-US" sz="1600"/>
          </a:p>
        </p:txBody>
      </p:sp>
      <p:sp>
        <p:nvSpPr>
          <p:cNvPr id="103" name="Text Box 29">
            <a:extLst>
              <a:ext uri="{FF2B5EF4-FFF2-40B4-BE49-F238E27FC236}">
                <a16:creationId xmlns:a16="http://schemas.microsoft.com/office/drawing/2014/main" id="{C29DDF6E-E44C-44B6-A79E-55957FA6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254" y="4219550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5" name="Text Box 29">
            <a:extLst>
              <a:ext uri="{FF2B5EF4-FFF2-40B4-BE49-F238E27FC236}">
                <a16:creationId xmlns:a16="http://schemas.microsoft.com/office/drawing/2014/main" id="{8C1453CF-4F1E-4DE6-A3C1-AD700790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078" y="4946123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7" name="Text Box 29">
            <a:extLst>
              <a:ext uri="{FF2B5EF4-FFF2-40B4-BE49-F238E27FC236}">
                <a16:creationId xmlns:a16="http://schemas.microsoft.com/office/drawing/2014/main" id="{0337C729-46E3-400F-8B44-26B7C6140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487" y="5856329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E17AA79-D53D-40DF-958B-D45CC5451F07}"/>
              </a:ext>
            </a:extLst>
          </p:cNvPr>
          <p:cNvSpPr txBox="1"/>
          <p:nvPr/>
        </p:nvSpPr>
        <p:spPr>
          <a:xfrm flipH="1">
            <a:off x="6436235" y="6231810"/>
            <a:ext cx="3025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Put m2 on hold since VC(m2) two steps ahead of VC(p3)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7AD0778-AD1A-4F1F-9FB4-DB16D247CEF6}"/>
              </a:ext>
            </a:extLst>
          </p:cNvPr>
          <p:cNvSpPr txBox="1"/>
          <p:nvPr/>
        </p:nvSpPr>
        <p:spPr>
          <a:xfrm flipH="1">
            <a:off x="894719" y="3655165"/>
            <a:ext cx="206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Local VCs:  VC(pi) initially all are 0’s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7D3BA35-DE18-4C58-BB53-2D3BEA1952DD}"/>
              </a:ext>
            </a:extLst>
          </p:cNvPr>
          <p:cNvSpPr txBox="1"/>
          <p:nvPr/>
        </p:nvSpPr>
        <p:spPr>
          <a:xfrm flipH="1">
            <a:off x="3585559" y="5199750"/>
            <a:ext cx="1716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Send m2 with incremented VC</a:t>
            </a:r>
          </a:p>
        </p:txBody>
      </p:sp>
    </p:spTree>
    <p:extLst>
      <p:ext uri="{BB962C8B-B14F-4D97-AF65-F5344CB8AC3E}">
        <p14:creationId xmlns:p14="http://schemas.microsoft.com/office/powerpoint/2010/main" val="2134720262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631A8B-ADB1-4FB1-AA7C-336F6D4CB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11839302" cy="6074230"/>
          </a:xfrm>
        </p:spPr>
        <p:txBody>
          <a:bodyPr>
            <a:normAutofit/>
          </a:bodyPr>
          <a:lstStyle/>
          <a:p>
            <a:r>
              <a:rPr lang="en-US" sz="2400" dirty="0"/>
              <a:t>Capture causal relations of updates → moderate consistency/view</a:t>
            </a:r>
          </a:p>
          <a:p>
            <a:r>
              <a:rPr lang="en-US" sz="2400" dirty="0"/>
              <a:t>Causality (</a:t>
            </a:r>
            <a:r>
              <a:rPr lang="en-US" sz="2400" dirty="0" err="1"/>
              <a:t>Lamport</a:t>
            </a:r>
            <a:r>
              <a:rPr lang="en-US" sz="2400" dirty="0"/>
              <a:t> ‘78): msg m1 “happened before” m2 (m1→m2) </a:t>
            </a:r>
            <a:r>
              <a:rPr lang="en-US" sz="2400" dirty="0" err="1"/>
              <a:t>iff</a:t>
            </a:r>
            <a:r>
              <a:rPr lang="en-US" sz="2400" dirty="0"/>
              <a:t>,</a:t>
            </a:r>
          </a:p>
          <a:p>
            <a:pPr lvl="1"/>
            <a:r>
              <a:rPr lang="en-US" sz="2000" dirty="0"/>
              <a:t>Some user sends m1 and then sends m2 (FIFO order), or</a:t>
            </a:r>
          </a:p>
          <a:p>
            <a:pPr lvl="1"/>
            <a:r>
              <a:rPr lang="en-US" sz="2000" dirty="0"/>
              <a:t>Some user receives m1 and then sends m2 (local order), or</a:t>
            </a:r>
          </a:p>
          <a:p>
            <a:pPr lvl="1"/>
            <a:r>
              <a:rPr lang="en-US" sz="2000" dirty="0"/>
              <a:t>There exists some message m3 such that m1→m3 and m3→m2 (transitivity rule)</a:t>
            </a:r>
          </a:p>
          <a:p>
            <a:r>
              <a:rPr lang="en-US" sz="2400" dirty="0"/>
              <a:t>Logical clock, and its extension, Vector clock: carrying causal history of a message for causal ordering</a:t>
            </a:r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6BCC-3B67-4FEA-9D43-53C78A61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C6180C-F838-426D-9F22-8F7954D5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Causality – Causal Ordering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6338D633-A5E5-422C-9786-90E319868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3443" y="4247353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0B13F27-87E1-4B60-AC08-E7B2AA14D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504594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E5A13A02-4D60-4462-9695-DF11EE451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06434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p1</a:t>
            </a:r>
            <a:endParaRPr lang="en-GB" altLang="en-US" sz="2400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9FE0340B-C405-4C3F-8426-D406B89C2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4896212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p2</a:t>
            </a:r>
            <a:endParaRPr lang="en-GB" altLang="en-US" sz="2400"/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BAAD0D5F-FE18-46F9-82C1-65F79A478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529" y="5794631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2400"/>
              <a:t>p3</a:t>
            </a:r>
            <a:endParaRPr lang="en-GB" altLang="en-US" sz="2400"/>
          </a:p>
        </p:txBody>
      </p:sp>
      <p:sp>
        <p:nvSpPr>
          <p:cNvPr id="15" name="Line 8">
            <a:extLst>
              <a:ext uri="{FF2B5EF4-FFF2-40B4-BE49-F238E27FC236}">
                <a16:creationId xmlns:a16="http://schemas.microsoft.com/office/drawing/2014/main" id="{2F61C106-5AF8-4C2C-9CB3-1D0EFC95D8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5358" y="4297265"/>
            <a:ext cx="688405" cy="64885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4281D716-F1B4-4680-AE20-52F51A2A7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547" y="5443166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m2</a:t>
            </a:r>
            <a:endParaRPr lang="en-GB" altLang="en-US" sz="160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7EFA5BB8-BD62-4A16-9DAD-32160A44C7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337" y="4297265"/>
            <a:ext cx="5966172" cy="174692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1" name="Line 11">
            <a:extLst>
              <a:ext uri="{FF2B5EF4-FFF2-40B4-BE49-F238E27FC236}">
                <a16:creationId xmlns:a16="http://schemas.microsoft.com/office/drawing/2014/main" id="{EC77BC91-5657-495A-BC1D-BB00172673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33" y="6193928"/>
            <a:ext cx="8184365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3" name="Line 12">
            <a:extLst>
              <a:ext uri="{FF2B5EF4-FFF2-40B4-BE49-F238E27FC236}">
                <a16:creationId xmlns:a16="http://schemas.microsoft.com/office/drawing/2014/main" id="{67D1B408-CB94-468F-B0B0-93D17E9E9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231" y="4796387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5" name="Line 14">
            <a:extLst>
              <a:ext uri="{FF2B5EF4-FFF2-40B4-BE49-F238E27FC236}">
                <a16:creationId xmlns:a16="http://schemas.microsoft.com/office/drawing/2014/main" id="{DD6DDA90-8F3D-41D0-9FBF-46504CC2D7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0784" y="4047705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848D726-4261-40DA-A88F-AF1345D1B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784" y="3947881"/>
            <a:ext cx="1376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 m1</a:t>
            </a:r>
            <a:endParaRPr lang="en-GB" altLang="en-US" sz="1600"/>
          </a:p>
        </p:txBody>
      </p:sp>
      <p:sp>
        <p:nvSpPr>
          <p:cNvPr id="29" name="Text Box 18">
            <a:extLst>
              <a:ext uri="{FF2B5EF4-FFF2-40B4-BE49-F238E27FC236}">
                <a16:creationId xmlns:a16="http://schemas.microsoft.com/office/drawing/2014/main" id="{4C0A265E-4A79-4B07-BCDA-7AC2D3922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6637" y="5245597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m1</a:t>
            </a:r>
            <a:endParaRPr lang="en-GB" altLang="en-US" sz="1600"/>
          </a:p>
        </p:txBody>
      </p:sp>
      <p:sp>
        <p:nvSpPr>
          <p:cNvPr id="31" name="Text Box 19">
            <a:extLst>
              <a:ext uri="{FF2B5EF4-FFF2-40B4-BE49-F238E27FC236}">
                <a16:creationId xmlns:a16="http://schemas.microsoft.com/office/drawing/2014/main" id="{BBE2A6A6-0874-4DBD-B075-3A35E53BB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979" y="4290905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m1</a:t>
            </a:r>
            <a:endParaRPr lang="en-GB" altLang="en-US" sz="1600"/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EBC50351-ACAD-4707-AC1D-0C3AB95D4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3870" y="4846299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FEAFC599-FD91-483C-BFB3-4E6A77FC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99" y="4655229"/>
            <a:ext cx="13003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 dirty="0"/>
              <a:t>m1</a:t>
            </a:r>
            <a:endParaRPr lang="en-GB" altLang="en-US" sz="1600" dirty="0"/>
          </a:p>
        </p:txBody>
      </p:sp>
      <p:sp>
        <p:nvSpPr>
          <p:cNvPr id="37" name="Line 22">
            <a:extLst>
              <a:ext uri="{FF2B5EF4-FFF2-40B4-BE49-F238E27FC236}">
                <a16:creationId xmlns:a16="http://schemas.microsoft.com/office/drawing/2014/main" id="{6C6D1840-7304-4F59-9627-FED6F1824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5561" y="5176968"/>
            <a:ext cx="1827777" cy="96704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39" name="Line 25">
            <a:extLst>
              <a:ext uri="{FF2B5EF4-FFF2-40B4-BE49-F238E27FC236}">
                <a16:creationId xmlns:a16="http://schemas.microsoft.com/office/drawing/2014/main" id="{F92BB5F9-C4C8-47A8-8EAB-E71BB0A91B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5561" y="4347178"/>
            <a:ext cx="833415" cy="59374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41" name="Text Box 26">
            <a:extLst>
              <a:ext uri="{FF2B5EF4-FFF2-40B4-BE49-F238E27FC236}">
                <a16:creationId xmlns:a16="http://schemas.microsoft.com/office/drawing/2014/main" id="{2E1BC96B-3963-43D5-9AC4-6B5C34B1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1955" y="3947881"/>
            <a:ext cx="22181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m2</a:t>
            </a:r>
            <a:endParaRPr lang="en-GB" altLang="en-US" sz="1600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E16DEC08-1BC0-471D-B330-88F38A935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1955" y="4097617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83" name="Text Box 28">
            <a:extLst>
              <a:ext uri="{FF2B5EF4-FFF2-40B4-BE49-F238E27FC236}">
                <a16:creationId xmlns:a16="http://schemas.microsoft.com/office/drawing/2014/main" id="{BA2C6502-79D5-4A30-8E74-F4D0301E9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721" y="4422045"/>
            <a:ext cx="764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m2</a:t>
            </a:r>
            <a:endParaRPr lang="en-GB" altLang="en-US" sz="1600"/>
          </a:p>
        </p:txBody>
      </p:sp>
      <p:sp>
        <p:nvSpPr>
          <p:cNvPr id="85" name="Text Box 29">
            <a:extLst>
              <a:ext uri="{FF2B5EF4-FFF2-40B4-BE49-F238E27FC236}">
                <a16:creationId xmlns:a16="http://schemas.microsoft.com/office/drawing/2014/main" id="{4EB8B3D6-FA1C-4429-8B6F-E536D8F54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138" y="4490555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[1,0,0]</a:t>
            </a:r>
            <a:endParaRPr lang="en-GB" altLang="en-US" sz="1600" dirty="0"/>
          </a:p>
        </p:txBody>
      </p:sp>
      <p:sp>
        <p:nvSpPr>
          <p:cNvPr id="87" name="Text Box 30">
            <a:extLst>
              <a:ext uri="{FF2B5EF4-FFF2-40B4-BE49-F238E27FC236}">
                <a16:creationId xmlns:a16="http://schemas.microsoft.com/office/drawing/2014/main" id="{196BB92B-B339-4AE8-9FA5-45925BBE1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51" y="5631377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/>
              <a:t>[1,1,0]</a:t>
            </a:r>
            <a:endParaRPr lang="en-GB" altLang="en-US" sz="1600"/>
          </a:p>
        </p:txBody>
      </p:sp>
      <p:sp>
        <p:nvSpPr>
          <p:cNvPr id="89" name="Text Box 31">
            <a:extLst>
              <a:ext uri="{FF2B5EF4-FFF2-40B4-BE49-F238E27FC236}">
                <a16:creationId xmlns:a16="http://schemas.microsoft.com/office/drawing/2014/main" id="{BA1DDB2C-AFB9-42F5-BBC8-1AD7D5EF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156" y="4596738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/>
              <a:t>[1,1,0]</a:t>
            </a:r>
            <a:endParaRPr lang="en-GB" altLang="en-US" sz="1600"/>
          </a:p>
        </p:txBody>
      </p:sp>
      <p:sp>
        <p:nvSpPr>
          <p:cNvPr id="91" name="Text Box 33">
            <a:extLst>
              <a:ext uri="{FF2B5EF4-FFF2-40B4-BE49-F238E27FC236}">
                <a16:creationId xmlns:a16="http://schemas.microsoft.com/office/drawing/2014/main" id="{429CC3D3-9537-425C-B673-8E0AAF5A2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0795" y="5445245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/>
              <a:t>[1,0,0]</a:t>
            </a:r>
            <a:endParaRPr lang="en-GB" altLang="en-US" sz="1600"/>
          </a:p>
        </p:txBody>
      </p:sp>
      <p:sp>
        <p:nvSpPr>
          <p:cNvPr id="93" name="Line 34">
            <a:extLst>
              <a:ext uri="{FF2B5EF4-FFF2-40B4-BE49-F238E27FC236}">
                <a16:creationId xmlns:a16="http://schemas.microsoft.com/office/drawing/2014/main" id="{BA2A74DA-6227-4B02-932C-9C56602482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914" y="6094104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95" name="Text Box 35">
            <a:extLst>
              <a:ext uri="{FF2B5EF4-FFF2-40B4-BE49-F238E27FC236}">
                <a16:creationId xmlns:a16="http://schemas.microsoft.com/office/drawing/2014/main" id="{9BEB1BFD-2367-4898-AD15-F677E42BA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0467" y="5794631"/>
            <a:ext cx="1376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  m2</a:t>
            </a:r>
            <a:endParaRPr lang="en-GB" altLang="en-US" sz="1600"/>
          </a:p>
        </p:txBody>
      </p:sp>
      <p:sp>
        <p:nvSpPr>
          <p:cNvPr id="97" name="Line 36">
            <a:extLst>
              <a:ext uri="{FF2B5EF4-FFF2-40B4-BE49-F238E27FC236}">
                <a16:creationId xmlns:a16="http://schemas.microsoft.com/office/drawing/2014/main" id="{48A647F3-9BF7-4F3D-8D28-35C622988154}"/>
              </a:ext>
            </a:extLst>
          </p:cNvPr>
          <p:cNvSpPr>
            <a:spLocks noChangeShapeType="1"/>
          </p:cNvSpPr>
          <p:nvPr/>
        </p:nvSpPr>
        <p:spPr bwMode="auto">
          <a:xfrm>
            <a:off x="9767488" y="6094104"/>
            <a:ext cx="0" cy="39929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99" name="Text Box 37">
            <a:extLst>
              <a:ext uri="{FF2B5EF4-FFF2-40B4-BE49-F238E27FC236}">
                <a16:creationId xmlns:a16="http://schemas.microsoft.com/office/drawing/2014/main" id="{9BB365EC-B876-4128-90A8-307D330E0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2595" y="6393577"/>
            <a:ext cx="7008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/>
              <a:t>    m1</a:t>
            </a:r>
            <a:endParaRPr lang="en-GB" altLang="en-US" sz="1600"/>
          </a:p>
        </p:txBody>
      </p:sp>
      <p:sp>
        <p:nvSpPr>
          <p:cNvPr id="101" name="Text Box 38">
            <a:extLst>
              <a:ext uri="{FF2B5EF4-FFF2-40B4-BE49-F238E27FC236}">
                <a16:creationId xmlns:a16="http://schemas.microsoft.com/office/drawing/2014/main" id="{F39C5157-D332-443F-B589-960A26500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3870" y="4746475"/>
            <a:ext cx="1376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CH" altLang="en-US" sz="1600"/>
              <a:t> m2</a:t>
            </a:r>
            <a:endParaRPr lang="en-GB" altLang="en-US" sz="1600"/>
          </a:p>
        </p:txBody>
      </p:sp>
      <p:sp>
        <p:nvSpPr>
          <p:cNvPr id="103" name="Text Box 29">
            <a:extLst>
              <a:ext uri="{FF2B5EF4-FFF2-40B4-BE49-F238E27FC236}">
                <a16:creationId xmlns:a16="http://schemas.microsoft.com/office/drawing/2014/main" id="{C29DDF6E-E44C-44B6-A79E-55957FA6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254" y="4219550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5" name="Text Box 29">
            <a:extLst>
              <a:ext uri="{FF2B5EF4-FFF2-40B4-BE49-F238E27FC236}">
                <a16:creationId xmlns:a16="http://schemas.microsoft.com/office/drawing/2014/main" id="{8C1453CF-4F1E-4DE6-A3C1-AD700790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078" y="4946123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7" name="Text Box 29">
            <a:extLst>
              <a:ext uri="{FF2B5EF4-FFF2-40B4-BE49-F238E27FC236}">
                <a16:creationId xmlns:a16="http://schemas.microsoft.com/office/drawing/2014/main" id="{0337C729-46E3-400F-8B44-26B7C6140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487" y="5856329"/>
            <a:ext cx="7569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CH" altLang="en-US" sz="1600" dirty="0"/>
              <a:t>[0,0,0]</a:t>
            </a:r>
            <a:endParaRPr lang="en-GB" altLang="en-US" sz="16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E17AA79-D53D-40DF-958B-D45CC5451F07}"/>
              </a:ext>
            </a:extLst>
          </p:cNvPr>
          <p:cNvSpPr txBox="1"/>
          <p:nvPr/>
        </p:nvSpPr>
        <p:spPr>
          <a:xfrm flipH="1">
            <a:off x="6436235" y="6231810"/>
            <a:ext cx="3025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Put m2 on hold since VC(m2) two steps ahead of VC(p3)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7AD0778-AD1A-4F1F-9FB4-DB16D247CEF6}"/>
              </a:ext>
            </a:extLst>
          </p:cNvPr>
          <p:cNvSpPr txBox="1"/>
          <p:nvPr/>
        </p:nvSpPr>
        <p:spPr>
          <a:xfrm flipH="1">
            <a:off x="894719" y="3655165"/>
            <a:ext cx="206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Local VCs:  VC(pi) initially all are 0’s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7D3BA35-DE18-4C58-BB53-2D3BEA1952DD}"/>
              </a:ext>
            </a:extLst>
          </p:cNvPr>
          <p:cNvSpPr txBox="1"/>
          <p:nvPr/>
        </p:nvSpPr>
        <p:spPr>
          <a:xfrm flipH="1">
            <a:off x="3585559" y="5199750"/>
            <a:ext cx="1716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432FF"/>
                </a:solidFill>
              </a:rPr>
              <a:t>Send m2 with incremented VC</a:t>
            </a:r>
          </a:p>
        </p:txBody>
      </p:sp>
    </p:spTree>
    <p:extLst>
      <p:ext uri="{BB962C8B-B14F-4D97-AF65-F5344CB8AC3E}">
        <p14:creationId xmlns:p14="http://schemas.microsoft.com/office/powerpoint/2010/main" val="3197159899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631A8B-ADB1-4FB1-AA7C-336F6D4CB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8" y="783770"/>
            <a:ext cx="12015652" cy="6074230"/>
          </a:xfrm>
        </p:spPr>
        <p:txBody>
          <a:bodyPr>
            <a:normAutofit/>
          </a:bodyPr>
          <a:lstStyle/>
          <a:p>
            <a:r>
              <a:rPr lang="en-US" sz="2400" dirty="0"/>
              <a:t>We optimize the causality relation definition, and the causal history being carried</a:t>
            </a:r>
          </a:p>
          <a:p>
            <a:r>
              <a:rPr lang="en-US" sz="2400" dirty="0"/>
              <a:t>Causality (</a:t>
            </a:r>
            <a:r>
              <a:rPr lang="en-US" sz="2400" dirty="0" err="1"/>
              <a:t>CoNICE</a:t>
            </a:r>
            <a:r>
              <a:rPr lang="en-US" sz="2400" dirty="0"/>
              <a:t>): msg m1 “happened before </a:t>
            </a:r>
            <a:r>
              <a:rPr lang="en-US" sz="2400" dirty="0">
                <a:solidFill>
                  <a:srgbClr val="FF0000"/>
                </a:solidFill>
              </a:rPr>
              <a:t>in the same region</a:t>
            </a:r>
            <a:r>
              <a:rPr lang="en-US" sz="2400" dirty="0"/>
              <a:t>” as m2 (m1→m2); additional condition: m1 and m2 have the same region ID</a:t>
            </a:r>
          </a:p>
          <a:p>
            <a:r>
              <a:rPr lang="en-US" sz="2400" dirty="0" err="1"/>
              <a:t>CoNICE</a:t>
            </a:r>
            <a:r>
              <a:rPr lang="en-US" sz="2400" dirty="0"/>
              <a:t> causal ordering: carrying causal history; only include </a:t>
            </a:r>
            <a:r>
              <a:rPr lang="en-US" sz="2400" dirty="0">
                <a:solidFill>
                  <a:srgbClr val="FF0000"/>
                </a:solidFill>
              </a:rPr>
              <a:t>potentially dependent </a:t>
            </a:r>
            <a:r>
              <a:rPr lang="en-US" sz="2400" dirty="0"/>
              <a:t>messages, rather than full vector (using namespace subscription)</a:t>
            </a:r>
          </a:p>
          <a:p>
            <a:pPr lvl="1"/>
            <a:r>
              <a:rPr lang="en-US" dirty="0"/>
              <a:t>Users include same-region dependencies that they have seen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6BCC-3B67-4FEA-9D43-53C78A61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C6180C-F838-426D-9F22-8F7954D5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Causality – Causal Ordering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BF1ED0-3CF6-4EA7-B6F3-96414293DED6}"/>
              </a:ext>
            </a:extLst>
          </p:cNvPr>
          <p:cNvGrpSpPr/>
          <p:nvPr/>
        </p:nvGrpSpPr>
        <p:grpSpPr>
          <a:xfrm>
            <a:off x="2188423" y="4658602"/>
            <a:ext cx="4744272" cy="1713026"/>
            <a:chOff x="7287948" y="4771771"/>
            <a:chExt cx="4744272" cy="17130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402F2A-A834-4758-A1A2-F23FF986AAA8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B0B24A-2195-4AD5-8A93-47B59A456A49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D03F78-22A4-49BC-AA1C-AFFE3B55C2AB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12458FC-FAA2-4D44-8883-3EB404BEA0E5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BCBDEF-9409-4B2F-9A19-90E87822C063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652EA5-089D-4357-BEDC-DE2754FC9070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669816-8EA2-44DC-BAEC-4FB20411E0AB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39B44-4D45-4A27-B798-EFADEE2F6FBD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AE2DE1-8FBD-4824-BA06-DDE55067281F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  <a:ln w="76200">
              <a:solidFill>
                <a:srgbClr val="003DA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DD68C9C-CF68-499A-809D-CE87393AFBFC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5E821DD-F09B-489A-8826-656758B4E76A}"/>
                </a:ext>
              </a:extLst>
            </p:cNvPr>
            <p:cNvCxnSpPr>
              <a:stCxn id="6" idx="2"/>
              <a:endCxn id="8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0969D1C-C73C-4A71-B19B-EAFEE4A18C88}"/>
                </a:ext>
              </a:extLst>
            </p:cNvPr>
            <p:cNvCxnSpPr>
              <a:stCxn id="7" idx="2"/>
              <a:endCxn id="9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B7B68B0-E9DD-4CAD-8CF8-265F4374DA5C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105214E-EA53-4662-84F9-90B403628080}"/>
                </a:ext>
              </a:extLst>
            </p:cNvPr>
            <p:cNvCxnSpPr>
              <a:stCxn id="7" idx="2"/>
              <a:endCxn id="11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3589EE0-C79A-4578-BDE1-5857D14FA167}"/>
                </a:ext>
              </a:extLst>
            </p:cNvPr>
            <p:cNvCxnSpPr>
              <a:stCxn id="8" idx="2"/>
              <a:endCxn id="12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F3BF62B-EF0B-4ADC-8F0E-43497E75CA07}"/>
                </a:ext>
              </a:extLst>
            </p:cNvPr>
            <p:cNvCxnSpPr>
              <a:stCxn id="8" idx="2"/>
              <a:endCxn id="13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66E25C-6C8D-42B7-81CA-D45A5AF960FE}"/>
                </a:ext>
              </a:extLst>
            </p:cNvPr>
            <p:cNvCxnSpPr>
              <a:stCxn id="8" idx="2"/>
              <a:endCxn id="14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5C439D1-5083-4CE5-84B3-9B7EB2B0BB3C}"/>
              </a:ext>
            </a:extLst>
          </p:cNvPr>
          <p:cNvSpPr txBox="1"/>
          <p:nvPr/>
        </p:nvSpPr>
        <p:spPr>
          <a:xfrm>
            <a:off x="1938254" y="6280951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E157BA-FB24-430D-8679-4E89E1CB00B6}"/>
              </a:ext>
            </a:extLst>
          </p:cNvPr>
          <p:cNvGrpSpPr/>
          <p:nvPr/>
        </p:nvGrpSpPr>
        <p:grpSpPr>
          <a:xfrm>
            <a:off x="6962207" y="3829796"/>
            <a:ext cx="5103740" cy="1667914"/>
            <a:chOff x="6592403" y="2767659"/>
            <a:chExt cx="5103740" cy="166791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5B68FA-CCEB-4995-8B32-EEC61A3B88DC}"/>
                </a:ext>
              </a:extLst>
            </p:cNvPr>
            <p:cNvSpPr txBox="1"/>
            <p:nvPr/>
          </p:nvSpPr>
          <p:spPr>
            <a:xfrm rot="16200000">
              <a:off x="6792034" y="2958488"/>
              <a:ext cx="8433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E463D41-EEBC-4D7B-98A7-C6BEC29258D5}"/>
                </a:ext>
              </a:extLst>
            </p:cNvPr>
            <p:cNvGrpSpPr/>
            <p:nvPr/>
          </p:nvGrpSpPr>
          <p:grpSpPr>
            <a:xfrm>
              <a:off x="7434470" y="2850863"/>
              <a:ext cx="4258320" cy="1584710"/>
              <a:chOff x="5370907" y="3225828"/>
              <a:chExt cx="6017084" cy="1719568"/>
            </a:xfrm>
          </p:grpSpPr>
          <p:pic>
            <p:nvPicPr>
              <p:cNvPr id="32" name="Picture 31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55BC7520-1903-4395-AF53-E016B250F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907" y="3225828"/>
                <a:ext cx="6012346" cy="1719320"/>
              </a:xfrm>
              <a:prstGeom prst="rect">
                <a:avLst/>
              </a:prstGeom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9923B42-6231-4F39-AEBF-FF40F5ABEC73}"/>
                  </a:ext>
                </a:extLst>
              </p:cNvPr>
              <p:cNvSpPr/>
              <p:nvPr/>
            </p:nvSpPr>
            <p:spPr>
              <a:xfrm>
                <a:off x="5380383" y="3226076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E36F2F4-633C-4D3F-83F8-B911939E2C12}"/>
                  </a:ext>
                </a:extLst>
              </p:cNvPr>
              <p:cNvSpPr/>
              <p:nvPr/>
            </p:nvSpPr>
            <p:spPr>
              <a:xfrm>
                <a:off x="5380383" y="4085860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098ABCD-2D7F-482C-ACBC-D856642302B6}"/>
                  </a:ext>
                </a:extLst>
              </p:cNvPr>
              <p:cNvSpPr/>
              <p:nvPr/>
            </p:nvSpPr>
            <p:spPr>
              <a:xfrm>
                <a:off x="7382919" y="4085860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D80AA3C-BD6B-4CC8-B670-615F0B1B4E4C}"/>
                  </a:ext>
                </a:extLst>
              </p:cNvPr>
              <p:cNvSpPr/>
              <p:nvPr/>
            </p:nvSpPr>
            <p:spPr>
              <a:xfrm>
                <a:off x="7382919" y="3226076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F5C059A-043E-473C-848F-3188003F4C98}"/>
                  </a:ext>
                </a:extLst>
              </p:cNvPr>
              <p:cNvSpPr/>
              <p:nvPr/>
            </p:nvSpPr>
            <p:spPr>
              <a:xfrm>
                <a:off x="9385455" y="4085612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163EC89-7E78-4818-88B6-D540B80186C8}"/>
                  </a:ext>
                </a:extLst>
              </p:cNvPr>
              <p:cNvSpPr/>
              <p:nvPr/>
            </p:nvSpPr>
            <p:spPr>
              <a:xfrm>
                <a:off x="9380717" y="3225828"/>
                <a:ext cx="2002536" cy="859536"/>
              </a:xfrm>
              <a:prstGeom prst="rect">
                <a:avLst/>
              </a:prstGeom>
              <a:noFill/>
              <a:ln w="76200">
                <a:solidFill>
                  <a:schemeClr val="accent6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9169D03-56B1-4589-9FCB-7C66050B08D7}"/>
                  </a:ext>
                </a:extLst>
              </p:cNvPr>
              <p:cNvSpPr txBox="1"/>
              <p:nvPr/>
            </p:nvSpPr>
            <p:spPr>
              <a:xfrm>
                <a:off x="5966438" y="3429000"/>
                <a:ext cx="83516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R111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F383707-D6BE-4766-A7E7-D7F2DEC41656}"/>
                  </a:ext>
                </a:extLst>
              </p:cNvPr>
              <p:cNvSpPr txBox="1"/>
              <p:nvPr/>
            </p:nvSpPr>
            <p:spPr>
              <a:xfrm>
                <a:off x="7978450" y="3424763"/>
                <a:ext cx="8521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R112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2967999-E7A3-4ED5-BE79-BDF5AF5A0599}"/>
                  </a:ext>
                </a:extLst>
              </p:cNvPr>
              <p:cNvSpPr txBox="1"/>
              <p:nvPr/>
            </p:nvSpPr>
            <p:spPr>
              <a:xfrm>
                <a:off x="9980986" y="3422941"/>
                <a:ext cx="8521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R113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E562E33-0CEF-441A-B30C-21C99F4CC954}"/>
                  </a:ext>
                </a:extLst>
              </p:cNvPr>
              <p:cNvSpPr txBox="1"/>
              <p:nvPr/>
            </p:nvSpPr>
            <p:spPr>
              <a:xfrm>
                <a:off x="5966438" y="4219265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R121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A252CDE-15AD-436C-9E2E-3484860E5099}"/>
                  </a:ext>
                </a:extLst>
              </p:cNvPr>
              <p:cNvSpPr txBox="1"/>
              <p:nvPr/>
            </p:nvSpPr>
            <p:spPr>
              <a:xfrm>
                <a:off x="7978450" y="4215028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R122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ACC7D55-16D4-4AA1-A04C-B42CFCDE4158}"/>
                  </a:ext>
                </a:extLst>
              </p:cNvPr>
              <p:cNvSpPr txBox="1"/>
              <p:nvPr/>
            </p:nvSpPr>
            <p:spPr>
              <a:xfrm>
                <a:off x="9980986" y="4213206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R123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027F86A-E1F6-4C0E-BC71-7A07B905571E}"/>
                </a:ext>
              </a:extLst>
            </p:cNvPr>
            <p:cNvSpPr txBox="1"/>
            <p:nvPr/>
          </p:nvSpPr>
          <p:spPr>
            <a:xfrm rot="16200000">
              <a:off x="6805097" y="3785506"/>
              <a:ext cx="8082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A93620-CF09-4EC6-9B62-58C4B5F6B734}"/>
                </a:ext>
              </a:extLst>
            </p:cNvPr>
            <p:cNvSpPr/>
            <p:nvPr/>
          </p:nvSpPr>
          <p:spPr>
            <a:xfrm>
              <a:off x="6664703" y="2934777"/>
              <a:ext cx="4986983" cy="1488447"/>
            </a:xfrm>
            <a:prstGeom prst="rect">
              <a:avLst/>
            </a:prstGeom>
            <a:noFill/>
            <a:ln w="12700"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4AF1AF-AEAF-4936-82FC-84A4FDCDC67C}"/>
                </a:ext>
              </a:extLst>
            </p:cNvPr>
            <p:cNvSpPr txBox="1"/>
            <p:nvPr/>
          </p:nvSpPr>
          <p:spPr>
            <a:xfrm rot="16200000">
              <a:off x="6466001" y="3339634"/>
              <a:ext cx="678263" cy="4254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9D4B3B1-AD79-40B4-833E-147D1F196E05}"/>
                </a:ext>
              </a:extLst>
            </p:cNvPr>
            <p:cNvSpPr/>
            <p:nvPr/>
          </p:nvSpPr>
          <p:spPr>
            <a:xfrm>
              <a:off x="7023652" y="2869848"/>
              <a:ext cx="4672491" cy="74235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DAFEBE1-0B0B-44A5-B220-AA7123D322F2}"/>
                </a:ext>
              </a:extLst>
            </p:cNvPr>
            <p:cNvSpPr/>
            <p:nvPr/>
          </p:nvSpPr>
          <p:spPr>
            <a:xfrm>
              <a:off x="7023652" y="3662203"/>
              <a:ext cx="4672491" cy="74235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6" name="Graphic 45" descr="Marker">
            <a:extLst>
              <a:ext uri="{FF2B5EF4-FFF2-40B4-BE49-F238E27FC236}">
                <a16:creationId xmlns:a16="http://schemas.microsoft.com/office/drawing/2014/main" id="{ADB8AD0E-8C08-447E-AEDE-E8084550F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8549" y="3462665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55" name="Graphic 54" descr="Marker">
            <a:extLst>
              <a:ext uri="{FF2B5EF4-FFF2-40B4-BE49-F238E27FC236}">
                <a16:creationId xmlns:a16="http://schemas.microsoft.com/office/drawing/2014/main" id="{ADBE346E-1B92-4B3B-9BC6-9E6C75819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3738" y="3614817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57" name="Graphic 56" descr="Marker">
            <a:extLst>
              <a:ext uri="{FF2B5EF4-FFF2-40B4-BE49-F238E27FC236}">
                <a16:creationId xmlns:a16="http://schemas.microsoft.com/office/drawing/2014/main" id="{A44755C2-08DD-4349-B621-B4B2799C5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4988" y="3811584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59" name="Graphic 58" descr="Marker">
            <a:extLst>
              <a:ext uri="{FF2B5EF4-FFF2-40B4-BE49-F238E27FC236}">
                <a16:creationId xmlns:a16="http://schemas.microsoft.com/office/drawing/2014/main" id="{BC2A41B2-11A6-4613-AA0F-51C180D4A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0484" y="3360444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61" name="Graphic 60" descr="Marker">
            <a:extLst>
              <a:ext uri="{FF2B5EF4-FFF2-40B4-BE49-F238E27FC236}">
                <a16:creationId xmlns:a16="http://schemas.microsoft.com/office/drawing/2014/main" id="{A3CBD451-21FA-4D3D-A15C-96854E551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54789" y="4303163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63" name="Graphic 62" descr="Marker">
            <a:extLst>
              <a:ext uri="{FF2B5EF4-FFF2-40B4-BE49-F238E27FC236}">
                <a16:creationId xmlns:a16="http://schemas.microsoft.com/office/drawing/2014/main" id="{0BDD639A-193A-4986-A947-A649E183E9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3690" y="4218941"/>
            <a:ext cx="914400" cy="9144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9704659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7631A8B-ADB1-4FB1-AA7C-336F6D4CBC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6348" y="783770"/>
                <a:ext cx="12015652" cy="607423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We optimize the causality relation definition, and the causal history being carried</a:t>
                </a:r>
              </a:p>
              <a:p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Causality (</a:t>
                </a:r>
                <a:r>
                  <a:rPr lang="en-US" sz="2400" dirty="0" err="1">
                    <a:solidFill>
                      <a:schemeClr val="bg1">
                        <a:lumMod val="65000"/>
                      </a:schemeClr>
                    </a:solidFill>
                  </a:rPr>
                  <a:t>CoNICE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): msg m1 “happened before in the same region” as m2 (m1→m2); additional condition: m1 and m2 have the same region ID</a:t>
                </a:r>
              </a:p>
              <a:p>
                <a:r>
                  <a:rPr lang="en-US" sz="2400" dirty="0" err="1">
                    <a:solidFill>
                      <a:schemeClr val="bg1">
                        <a:lumMod val="65000"/>
                      </a:schemeClr>
                    </a:solidFill>
                  </a:rPr>
                  <a:t>CoNICE</a:t>
                </a:r>
                <a:r>
                  <a:rPr lang="en-US" sz="2400" dirty="0">
                    <a:solidFill>
                      <a:schemeClr val="bg1">
                        <a:lumMod val="65000"/>
                      </a:schemeClr>
                    </a:solidFill>
                  </a:rPr>
                  <a:t> causal ordering: carrying causal history; only include potentially dependent messages, rather than full vector (using namespace subscription)</a:t>
                </a:r>
              </a:p>
              <a:p>
                <a:r>
                  <a:rPr lang="en-US" sz="2400" dirty="0"/>
                  <a:t>Update: </a:t>
                </a:r>
                <a:r>
                  <a:rPr lang="en-US" sz="2400" b="1" dirty="0"/>
                  <a:t>update&lt;</a:t>
                </a:r>
                <a:r>
                  <a:rPr lang="en-US" sz="2400" b="1" dirty="0" err="1"/>
                  <a:t>userID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regionBelongTo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seqNum</a:t>
                </a:r>
                <a:r>
                  <a:rPr lang="en-US" sz="2400" b="1" dirty="0"/>
                  <a:t>&gt; w References</a:t>
                </a:r>
              </a:p>
              <a:p>
                <a:pPr lvl="1"/>
                <a:r>
                  <a:rPr lang="en-US" sz="2000" dirty="0">
                    <a:solidFill>
                      <a:srgbClr val="FF0000"/>
                    </a:solidFill>
                  </a:rPr>
                  <a:t>Implicit dependency</a:t>
                </a:r>
                <a:r>
                  <a:rPr lang="en-US" sz="2000" dirty="0"/>
                  <a:t>: </a:t>
                </a:r>
                <a:r>
                  <a:rPr lang="en-US" sz="2000" dirty="0" err="1"/>
                  <a:t>seqNums</a:t>
                </a:r>
                <a:r>
                  <a:rPr lang="en-US" sz="2000" dirty="0"/>
                  <a:t> (for &lt;</a:t>
                </a:r>
                <a:r>
                  <a:rPr lang="en-US" sz="2000" dirty="0" err="1"/>
                  <a:t>user,region</a:t>
                </a:r>
                <a:r>
                  <a:rPr lang="en-US" sz="2000" dirty="0"/>
                  <a:t>&gt; pairs) (same user, same region)</a:t>
                </a:r>
              </a:p>
              <a:p>
                <a:pPr lvl="2"/>
                <a:r>
                  <a:rPr lang="en-US" sz="1800" b="1" dirty="0"/>
                  <a:t>[U1, R1, 3] </a:t>
                </a:r>
                <a:r>
                  <a:rPr lang="en-US" sz="1800" dirty="0"/>
                  <a:t>precedes </a:t>
                </a:r>
                <a:r>
                  <a:rPr lang="en-US" sz="1800" b="1" dirty="0"/>
                  <a:t>[U1, R1, 4] </a:t>
                </a:r>
                <a:r>
                  <a:rPr lang="en-US" sz="1800" dirty="0"/>
                  <a:t>(FIFO ordering)</a:t>
                </a:r>
              </a:p>
              <a:p>
                <a:pPr lvl="1"/>
                <a:r>
                  <a:rPr lang="en-US" sz="2000" dirty="0">
                    <a:solidFill>
                      <a:srgbClr val="FF0000"/>
                    </a:solidFill>
                  </a:rPr>
                  <a:t>Explicit dependency</a:t>
                </a:r>
                <a:r>
                  <a:rPr lang="en-US" sz="2000" dirty="0"/>
                  <a:t>: References (identify other users’ updates on same region)</a:t>
                </a:r>
              </a:p>
              <a:p>
                <a:pPr lvl="2"/>
                <a:r>
                  <a:rPr lang="en-US" sz="1800" b="1" dirty="0"/>
                  <a:t>[U1, R1, 3]</a:t>
                </a:r>
                <a:r>
                  <a:rPr lang="en-US" sz="1800" dirty="0"/>
                  <a:t> precedes </a:t>
                </a:r>
                <a:r>
                  <a:rPr lang="en-US" sz="1800" b="1" dirty="0"/>
                  <a:t>[U2, R1, 1] w Ref [U1, R1, 3] </a:t>
                </a:r>
                <a:r>
                  <a:rPr lang="en-US" sz="1800" dirty="0"/>
                  <a:t>(Local ordering)</a:t>
                </a:r>
              </a:p>
              <a:p>
                <a:r>
                  <a:rPr lang="en-US" sz="2400" dirty="0"/>
                  <a:t>A reactive mode at recipients to detect causal gaps and requesting them</a:t>
                </a:r>
              </a:p>
              <a:p>
                <a:pPr lvl="1"/>
                <a:r>
                  <a:rPr lang="en-US" sz="2000" dirty="0"/>
                  <a:t>Example: if receive [U1, R1, 4] but don’t have [U1, R1, 3]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000" dirty="0"/>
                  <a:t> request [U1, R1, 3] </a:t>
                </a:r>
              </a:p>
              <a:p>
                <a:pPr lvl="1"/>
                <a:r>
                  <a:rPr lang="en-US" sz="2000" dirty="0"/>
                  <a:t>Any user with the info’ can respond</a:t>
                </a:r>
              </a:p>
              <a:p>
                <a:pPr lvl="1"/>
                <a:r>
                  <a:rPr lang="en-US" sz="2000" dirty="0"/>
                  <a:t>Only participate for relevant regions, according to level 1 name-based interest profile (NBIP1)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7631A8B-ADB1-4FB1-AA7C-336F6D4CBC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48" y="783770"/>
                <a:ext cx="12015652" cy="6074230"/>
              </a:xfrm>
              <a:blipFill>
                <a:blip r:embed="rId3"/>
                <a:stretch>
                  <a:fillRect l="-710" t="-1305" r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6BCC-3B67-4FEA-9D43-53C78A61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C6180C-F838-426D-9F22-8F7954D5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Causality – Causal Ordering</a:t>
            </a:r>
          </a:p>
        </p:txBody>
      </p:sp>
    </p:spTree>
    <p:extLst>
      <p:ext uri="{BB962C8B-B14F-4D97-AF65-F5344CB8AC3E}">
        <p14:creationId xmlns:p14="http://schemas.microsoft.com/office/powerpoint/2010/main" val="1341915163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Consensus protocol to use in Total Ordering for Strong Consistency</a:t>
            </a:r>
          </a:p>
          <a:p>
            <a:pPr lvl="1"/>
            <a:r>
              <a:rPr lang="en-US" sz="2000" dirty="0"/>
              <a:t>Goal of consensus: achieve agreement between a group of nodes on a value</a:t>
            </a:r>
          </a:p>
          <a:p>
            <a:pPr lvl="1"/>
            <a:r>
              <a:rPr lang="en-US" sz="2000" dirty="0"/>
              <a:t>The value is the next update to apply for each &lt;region, slot&gt; (to order un-orderable updates)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2B082-5763-4CF2-B521-C40AA26C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797CDA-46F3-48BA-9D43-50CFB1D45D95}"/>
              </a:ext>
            </a:extLst>
          </p:cNvPr>
          <p:cNvSpPr/>
          <p:nvPr/>
        </p:nvSpPr>
        <p:spPr>
          <a:xfrm>
            <a:off x="4899912" y="3233744"/>
            <a:ext cx="453124" cy="483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193821-2447-49B3-97FF-5903774F6039}"/>
              </a:ext>
            </a:extLst>
          </p:cNvPr>
          <p:cNvSpPr/>
          <p:nvPr/>
        </p:nvSpPr>
        <p:spPr>
          <a:xfrm>
            <a:off x="5497956" y="3233744"/>
            <a:ext cx="453124" cy="483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048265-2F1D-410E-98B8-3EDA43B2553C}"/>
              </a:ext>
            </a:extLst>
          </p:cNvPr>
          <p:cNvSpPr/>
          <p:nvPr/>
        </p:nvSpPr>
        <p:spPr>
          <a:xfrm>
            <a:off x="6096000" y="3233744"/>
            <a:ext cx="453124" cy="483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F08A47-6C3E-432F-AD54-9DAB3C338C11}"/>
              </a:ext>
            </a:extLst>
          </p:cNvPr>
          <p:cNvSpPr/>
          <p:nvPr/>
        </p:nvSpPr>
        <p:spPr>
          <a:xfrm>
            <a:off x="6694044" y="3233744"/>
            <a:ext cx="453124" cy="483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1184DD-9F8B-47D0-9895-596364CE5D7C}"/>
              </a:ext>
            </a:extLst>
          </p:cNvPr>
          <p:cNvSpPr/>
          <p:nvPr/>
        </p:nvSpPr>
        <p:spPr>
          <a:xfrm>
            <a:off x="7292088" y="3233743"/>
            <a:ext cx="453124" cy="483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50000"/>
              </a:lnSpc>
            </a:pPr>
            <a:endParaRPr lang="en-US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0A9A29-0D68-4BEC-BB83-19157545C092}"/>
              </a:ext>
            </a:extLst>
          </p:cNvPr>
          <p:cNvSpPr txBox="1"/>
          <p:nvPr/>
        </p:nvSpPr>
        <p:spPr>
          <a:xfrm>
            <a:off x="4838676" y="2926753"/>
            <a:ext cx="3837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0        1         2         3         4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19907E3-E84D-4C90-936F-8A2B2A7E598A}"/>
                  </a:ext>
                </a:extLst>
              </p:cNvPr>
              <p:cNvSpPr txBox="1"/>
              <p:nvPr/>
            </p:nvSpPr>
            <p:spPr>
              <a:xfrm>
                <a:off x="4116259" y="3155328"/>
                <a:ext cx="764873" cy="363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/>
                      </m:sSubSup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19907E3-E84D-4C90-936F-8A2B2A7E5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259" y="3155328"/>
                <a:ext cx="764873" cy="363689"/>
              </a:xfrm>
              <a:prstGeom prst="rect">
                <a:avLst/>
              </a:prstGeom>
              <a:blipFill>
                <a:blip r:embed="rId6"/>
                <a:stretch>
                  <a:fillRect r="-9524"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38BFEBA-A233-4E74-AE6A-2512D1F0246C}"/>
              </a:ext>
            </a:extLst>
          </p:cNvPr>
          <p:cNvCxnSpPr/>
          <p:nvPr/>
        </p:nvCxnSpPr>
        <p:spPr>
          <a:xfrm>
            <a:off x="4133062" y="3693647"/>
            <a:ext cx="529356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FDF6C23-33B2-42DD-802F-B63EFA30A78C}"/>
              </a:ext>
            </a:extLst>
          </p:cNvPr>
          <p:cNvSpPr txBox="1"/>
          <p:nvPr/>
        </p:nvSpPr>
        <p:spPr>
          <a:xfrm>
            <a:off x="3299692" y="3070359"/>
            <a:ext cx="833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Strong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D3776F-6654-48FF-897D-DF0A8A509857}"/>
              </a:ext>
            </a:extLst>
          </p:cNvPr>
          <p:cNvSpPr txBox="1"/>
          <p:nvPr/>
        </p:nvSpPr>
        <p:spPr>
          <a:xfrm>
            <a:off x="4553944" y="228544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Slots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0EB63C-1B22-4C5A-A26E-56308979937B}"/>
              </a:ext>
            </a:extLst>
          </p:cNvPr>
          <p:cNvCxnSpPr>
            <a:stCxn id="6" idx="2"/>
          </p:cNvCxnSpPr>
          <p:nvPr/>
        </p:nvCxnSpPr>
        <p:spPr>
          <a:xfrm>
            <a:off x="4928406" y="2654772"/>
            <a:ext cx="198068" cy="271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6BDF188-8D12-4B90-A111-BF3BB3E2298E}"/>
              </a:ext>
            </a:extLst>
          </p:cNvPr>
          <p:cNvCxnSpPr>
            <a:stCxn id="6" idx="2"/>
          </p:cNvCxnSpPr>
          <p:nvPr/>
        </p:nvCxnSpPr>
        <p:spPr>
          <a:xfrm>
            <a:off x="4928406" y="2654772"/>
            <a:ext cx="796112" cy="271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FB69DA-51D6-4251-B22D-354491BA367E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4928406" y="2654772"/>
            <a:ext cx="1394156" cy="271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7887741-284B-4223-AE79-F44E36454FA0}"/>
              </a:ext>
            </a:extLst>
          </p:cNvPr>
          <p:cNvSpPr txBox="1"/>
          <p:nvPr/>
        </p:nvSpPr>
        <p:spPr>
          <a:xfrm>
            <a:off x="3568652" y="228544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Region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F8C3C1-4B1E-40B5-86D3-84BC8D1141CD}"/>
              </a:ext>
            </a:extLst>
          </p:cNvPr>
          <p:cNvCxnSpPr>
            <a:stCxn id="14" idx="2"/>
          </p:cNvCxnSpPr>
          <p:nvPr/>
        </p:nvCxnSpPr>
        <p:spPr>
          <a:xfrm>
            <a:off x="4052118" y="2654772"/>
            <a:ext cx="610300" cy="578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3F36B5-7606-4D52-8299-5FE0A7A7861F}"/>
              </a:ext>
            </a:extLst>
          </p:cNvPr>
          <p:cNvCxnSpPr/>
          <p:nvPr/>
        </p:nvCxnSpPr>
        <p:spPr>
          <a:xfrm>
            <a:off x="4780690" y="3193290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8D8B573-D7CB-4B10-89C6-9FAFA7D4C3DF}"/>
              </a:ext>
            </a:extLst>
          </p:cNvPr>
          <p:cNvCxnSpPr/>
          <p:nvPr/>
        </p:nvCxnSpPr>
        <p:spPr>
          <a:xfrm>
            <a:off x="4795996" y="3767163"/>
            <a:ext cx="35368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72500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2015653" cy="607423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Consensus protocol to use in Total Ordering for Strong Consistency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Achieve agreement between a group of nodes on a value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The value is the next update to apply for each &lt;region, slot&gt; (to order un-orderable updates)</a:t>
            </a:r>
          </a:p>
          <a:p>
            <a:r>
              <a:rPr lang="en-US" sz="2400" dirty="0"/>
              <a:t>Classic consensus algorithms: </a:t>
            </a:r>
            <a:r>
              <a:rPr lang="en-US" sz="2400" dirty="0" err="1"/>
              <a:t>Paxos</a:t>
            </a:r>
            <a:r>
              <a:rPr lang="en-US" sz="2400" dirty="0"/>
              <a:t> [TOCS’98] (and Raft [ATC’14])</a:t>
            </a:r>
          </a:p>
          <a:p>
            <a:pPr lvl="1"/>
            <a:r>
              <a:rPr lang="en-US" sz="2000" dirty="0"/>
              <a:t>Multiple rounds of leader election, voting, deciding, disseminating decision</a:t>
            </a:r>
          </a:p>
          <a:p>
            <a:pPr lvl="1"/>
            <a:r>
              <a:rPr lang="en-US" dirty="0"/>
              <a:t>Common case is connected network with reliable links, and (eventually) synchronous environment</a:t>
            </a:r>
          </a:p>
          <a:p>
            <a:pPr lvl="1"/>
            <a:r>
              <a:rPr lang="en-US" dirty="0"/>
              <a:t>Not suitable for highly transient networks</a:t>
            </a:r>
          </a:p>
          <a:p>
            <a:pPr lvl="1"/>
            <a:r>
              <a:rPr lang="en-US" dirty="0"/>
              <a:t>Simply using it in intermittently-connected network results in many frequent re-attempts of sessions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2B082-5763-4CF2-B521-C40AA26C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F6C1B8-5AD2-4734-B27F-1DB1D984FE82}"/>
              </a:ext>
            </a:extLst>
          </p:cNvPr>
          <p:cNvGrpSpPr/>
          <p:nvPr/>
        </p:nvGrpSpPr>
        <p:grpSpPr>
          <a:xfrm>
            <a:off x="9303026" y="4100331"/>
            <a:ext cx="2597426" cy="2305878"/>
            <a:chOff x="8030817" y="4002157"/>
            <a:chExt cx="2597426" cy="230587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10E9EB6-59B1-480F-AE2D-4A300D0DE9FA}"/>
                </a:ext>
              </a:extLst>
            </p:cNvPr>
            <p:cNvSpPr/>
            <p:nvPr/>
          </p:nvSpPr>
          <p:spPr>
            <a:xfrm>
              <a:off x="8216348" y="4359965"/>
              <a:ext cx="477078" cy="46382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05D622E-CE13-4C9C-BD82-3228B8965B7F}"/>
                </a:ext>
              </a:extLst>
            </p:cNvPr>
            <p:cNvSpPr/>
            <p:nvPr/>
          </p:nvSpPr>
          <p:spPr>
            <a:xfrm>
              <a:off x="9195024" y="4128052"/>
              <a:ext cx="477078" cy="46382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F34D4D-3B92-47D8-B608-81871135CFAF}"/>
                </a:ext>
              </a:extLst>
            </p:cNvPr>
            <p:cNvSpPr/>
            <p:nvPr/>
          </p:nvSpPr>
          <p:spPr>
            <a:xfrm>
              <a:off x="9022746" y="4823791"/>
              <a:ext cx="477078" cy="46382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11F413E-E6B6-440F-9380-3B86E5D6A9FA}"/>
                </a:ext>
              </a:extLst>
            </p:cNvPr>
            <p:cNvSpPr/>
            <p:nvPr/>
          </p:nvSpPr>
          <p:spPr>
            <a:xfrm>
              <a:off x="9892748" y="5648854"/>
              <a:ext cx="477078" cy="46382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2044C70-5AA8-4EF3-8E44-730DCFD63C28}"/>
                </a:ext>
              </a:extLst>
            </p:cNvPr>
            <p:cNvSpPr/>
            <p:nvPr/>
          </p:nvSpPr>
          <p:spPr>
            <a:xfrm>
              <a:off x="8342244" y="5416941"/>
              <a:ext cx="477078" cy="46382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576490E-870E-4034-BB83-36219F410A0B}"/>
                </a:ext>
              </a:extLst>
            </p:cNvPr>
            <p:cNvSpPr/>
            <p:nvPr/>
          </p:nvSpPr>
          <p:spPr>
            <a:xfrm>
              <a:off x="10037530" y="4772497"/>
              <a:ext cx="477078" cy="46382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C7DA18-A6B7-43E2-BCB8-B1834DCC46BB}"/>
                </a:ext>
              </a:extLst>
            </p:cNvPr>
            <p:cNvSpPr/>
            <p:nvPr/>
          </p:nvSpPr>
          <p:spPr>
            <a:xfrm>
              <a:off x="9188398" y="5730081"/>
              <a:ext cx="477078" cy="46382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FB24496-D29B-4027-9E60-FC7BC7F243E0}"/>
                </a:ext>
              </a:extLst>
            </p:cNvPr>
            <p:cNvSpPr/>
            <p:nvPr/>
          </p:nvSpPr>
          <p:spPr>
            <a:xfrm>
              <a:off x="8030817" y="4002157"/>
              <a:ext cx="2597426" cy="230587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36E37B5-CE2E-4AB2-A3EE-0830A4547E94}"/>
              </a:ext>
            </a:extLst>
          </p:cNvPr>
          <p:cNvSpPr txBox="1"/>
          <p:nvPr/>
        </p:nvSpPr>
        <p:spPr>
          <a:xfrm>
            <a:off x="9110005" y="647391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Leader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7713BE-001F-47B5-8555-0D789BF8B5A1}"/>
              </a:ext>
            </a:extLst>
          </p:cNvPr>
          <p:cNvSpPr txBox="1"/>
          <p:nvPr/>
        </p:nvSpPr>
        <p:spPr>
          <a:xfrm>
            <a:off x="10375588" y="646971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Followers</a:t>
            </a:r>
          </a:p>
        </p:txBody>
      </p:sp>
    </p:spTree>
    <p:extLst>
      <p:ext uri="{BB962C8B-B14F-4D97-AF65-F5344CB8AC3E}">
        <p14:creationId xmlns:p14="http://schemas.microsoft.com/office/powerpoint/2010/main" val="184237591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2015653" cy="607423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Consensus protocol to use in Total Ordering for Strong Consistency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Achieve agreement between a group of nodes on a value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The value is the next update to apply for each &lt;region, slot&gt; (to order un-orderable updates)</a:t>
            </a: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Classic consensus algorithms: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Paxos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[TOCS’98] (and Raft [ATC’14])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Multiple rounds of leader election, voting, deciding, disseminating decision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case is connected network with reliable links, and (eventually) synchronous environment</a:t>
            </a:r>
          </a:p>
          <a:p>
            <a:r>
              <a:rPr lang="en-US" sz="2400" dirty="0"/>
              <a:t>Consensus algorithms that tolerate loss and unreliable links </a:t>
            </a:r>
          </a:p>
          <a:p>
            <a:pPr lvl="1"/>
            <a:r>
              <a:rPr lang="en-US" sz="2000" dirty="0"/>
              <a:t>Assume asynchronous environment but with “good periods”, where a message is eventually reachable to any node except for permanently-crashed ones</a:t>
            </a:r>
          </a:p>
          <a:p>
            <a:r>
              <a:rPr lang="en-US" sz="2400" dirty="0"/>
              <a:t>One-Third Rule (OTR) algorithm [ICDCN’15]</a:t>
            </a:r>
          </a:p>
          <a:p>
            <a:pPr lvl="1"/>
            <a:r>
              <a:rPr lang="en-US" sz="2000" dirty="0"/>
              <a:t>Coordinator-less; nodes contribute (vote) and decide (two msg types)</a:t>
            </a:r>
          </a:p>
          <a:p>
            <a:pPr lvl="1"/>
            <a:r>
              <a:rPr lang="en-US" sz="2000" dirty="0"/>
              <a:t>Decide on 2/3 majority rule needed (</a:t>
            </a:r>
            <a:r>
              <a:rPr lang="en-US" dirty="0"/>
              <a:t>population need to be known by all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Allows 1/3 of nodes fail in one round</a:t>
            </a:r>
          </a:p>
          <a:p>
            <a:pPr lvl="1"/>
            <a:r>
              <a:rPr lang="en-US" dirty="0"/>
              <a:t>Decision same across all users, i.e., agreement property</a:t>
            </a:r>
            <a:endParaRPr lang="en-US" sz="2000" dirty="0"/>
          </a:p>
          <a:p>
            <a:pPr lvl="1"/>
            <a:r>
              <a:rPr lang="en-US" sz="2000" dirty="0"/>
              <a:t>Multiple rounds, but has the potential to finish in a single round</a:t>
            </a:r>
          </a:p>
          <a:p>
            <a:pPr lvl="1"/>
            <a:r>
              <a:rPr lang="en-US" dirty="0"/>
              <a:t>May take a long time due to frequent disconnections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2B082-5763-4CF2-B521-C40AA26C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F6C1B8-5AD2-4734-B27F-1DB1D984FE82}"/>
              </a:ext>
            </a:extLst>
          </p:cNvPr>
          <p:cNvGrpSpPr/>
          <p:nvPr/>
        </p:nvGrpSpPr>
        <p:grpSpPr>
          <a:xfrm>
            <a:off x="9303026" y="4100331"/>
            <a:ext cx="2597426" cy="2305878"/>
            <a:chOff x="8030817" y="4002157"/>
            <a:chExt cx="2597426" cy="230587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10E9EB6-59B1-480F-AE2D-4A300D0DE9FA}"/>
                </a:ext>
              </a:extLst>
            </p:cNvPr>
            <p:cNvSpPr/>
            <p:nvPr/>
          </p:nvSpPr>
          <p:spPr>
            <a:xfrm>
              <a:off x="8216348" y="4359965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05D622E-CE13-4C9C-BD82-3228B8965B7F}"/>
                </a:ext>
              </a:extLst>
            </p:cNvPr>
            <p:cNvSpPr/>
            <p:nvPr/>
          </p:nvSpPr>
          <p:spPr>
            <a:xfrm>
              <a:off x="9195024" y="4128052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F34D4D-3B92-47D8-B608-81871135CFAF}"/>
                </a:ext>
              </a:extLst>
            </p:cNvPr>
            <p:cNvSpPr/>
            <p:nvPr/>
          </p:nvSpPr>
          <p:spPr>
            <a:xfrm>
              <a:off x="9022746" y="4823791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11F413E-E6B6-440F-9380-3B86E5D6A9FA}"/>
                </a:ext>
              </a:extLst>
            </p:cNvPr>
            <p:cNvSpPr/>
            <p:nvPr/>
          </p:nvSpPr>
          <p:spPr>
            <a:xfrm>
              <a:off x="9892748" y="5648854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2044C70-5AA8-4EF3-8E44-730DCFD63C28}"/>
                </a:ext>
              </a:extLst>
            </p:cNvPr>
            <p:cNvSpPr/>
            <p:nvPr/>
          </p:nvSpPr>
          <p:spPr>
            <a:xfrm>
              <a:off x="8342244" y="5416941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576490E-870E-4034-BB83-36219F410A0B}"/>
                </a:ext>
              </a:extLst>
            </p:cNvPr>
            <p:cNvSpPr/>
            <p:nvPr/>
          </p:nvSpPr>
          <p:spPr>
            <a:xfrm>
              <a:off x="10037530" y="4772497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C7DA18-A6B7-43E2-BCB8-B1834DCC46BB}"/>
                </a:ext>
              </a:extLst>
            </p:cNvPr>
            <p:cNvSpPr/>
            <p:nvPr/>
          </p:nvSpPr>
          <p:spPr>
            <a:xfrm>
              <a:off x="9188398" y="5730081"/>
              <a:ext cx="477078" cy="463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FB24496-D29B-4027-9E60-FC7BC7F243E0}"/>
                </a:ext>
              </a:extLst>
            </p:cNvPr>
            <p:cNvSpPr/>
            <p:nvPr/>
          </p:nvSpPr>
          <p:spPr>
            <a:xfrm>
              <a:off x="8030817" y="4002157"/>
              <a:ext cx="2597426" cy="230587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CD45CD1-EDDC-4B38-B5C8-DCDEE1A1171B}"/>
              </a:ext>
            </a:extLst>
          </p:cNvPr>
          <p:cNvSpPr txBox="1"/>
          <p:nvPr/>
        </p:nvSpPr>
        <p:spPr>
          <a:xfrm>
            <a:off x="8759919" y="6445554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Contributors and Deciders</a:t>
            </a:r>
          </a:p>
        </p:txBody>
      </p:sp>
    </p:spTree>
    <p:extLst>
      <p:ext uri="{BB962C8B-B14F-4D97-AF65-F5344CB8AC3E}">
        <p14:creationId xmlns:p14="http://schemas.microsoft.com/office/powerpoint/2010/main" val="3550838246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9126679" cy="6074230"/>
          </a:xfrm>
        </p:spPr>
        <p:txBody>
          <a:bodyPr>
            <a:normAutofit/>
          </a:bodyPr>
          <a:lstStyle/>
          <a:p>
            <a:r>
              <a:rPr lang="en-US" sz="2400" dirty="0" err="1"/>
              <a:t>CoNICE</a:t>
            </a:r>
            <a:r>
              <a:rPr lang="en-US" sz="2400" dirty="0"/>
              <a:t> uses OTR and enhances it in a number of ways</a:t>
            </a:r>
          </a:p>
          <a:p>
            <a:endParaRPr lang="en-US" sz="2400" dirty="0"/>
          </a:p>
          <a:p>
            <a:r>
              <a:rPr lang="en-US" sz="2400" dirty="0"/>
              <a:t>Name-based selective consensus participation</a:t>
            </a:r>
          </a:p>
          <a:p>
            <a:pPr lvl="1"/>
            <a:r>
              <a:rPr lang="en-US" dirty="0"/>
              <a:t>Rather than all users in the network, use level 2 name-based interest profile (NBIP2) at every user to determine participation </a:t>
            </a:r>
          </a:p>
          <a:p>
            <a:pPr lvl="1"/>
            <a:r>
              <a:rPr lang="en-US" dirty="0"/>
              <a:t>Example: for slots of R11, only subscribers of R1 and R11</a:t>
            </a:r>
          </a:p>
          <a:p>
            <a:pPr lvl="2"/>
            <a:r>
              <a:rPr lang="en-US" dirty="0"/>
              <a:t>Others can still help with relaying, if allowed by their NBIP0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2B082-5763-4CF2-B521-C40AA26C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F6C1B8-5AD2-4734-B27F-1DB1D984FE82}"/>
              </a:ext>
            </a:extLst>
          </p:cNvPr>
          <p:cNvGrpSpPr/>
          <p:nvPr/>
        </p:nvGrpSpPr>
        <p:grpSpPr>
          <a:xfrm>
            <a:off x="9303026" y="4100331"/>
            <a:ext cx="2597426" cy="2305878"/>
            <a:chOff x="8030817" y="4002157"/>
            <a:chExt cx="2597426" cy="230587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10E9EB6-59B1-480F-AE2D-4A300D0DE9FA}"/>
                </a:ext>
              </a:extLst>
            </p:cNvPr>
            <p:cNvSpPr/>
            <p:nvPr/>
          </p:nvSpPr>
          <p:spPr>
            <a:xfrm>
              <a:off x="8216348" y="4359965"/>
              <a:ext cx="477078" cy="4638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05D622E-CE13-4C9C-BD82-3228B8965B7F}"/>
                </a:ext>
              </a:extLst>
            </p:cNvPr>
            <p:cNvSpPr/>
            <p:nvPr/>
          </p:nvSpPr>
          <p:spPr>
            <a:xfrm>
              <a:off x="9195024" y="4128052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F34D4D-3B92-47D8-B608-81871135CFAF}"/>
                </a:ext>
              </a:extLst>
            </p:cNvPr>
            <p:cNvSpPr/>
            <p:nvPr/>
          </p:nvSpPr>
          <p:spPr>
            <a:xfrm>
              <a:off x="9022746" y="4823791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11F413E-E6B6-440F-9380-3B86E5D6A9FA}"/>
                </a:ext>
              </a:extLst>
            </p:cNvPr>
            <p:cNvSpPr/>
            <p:nvPr/>
          </p:nvSpPr>
          <p:spPr>
            <a:xfrm>
              <a:off x="9892748" y="5648854"/>
              <a:ext cx="477078" cy="4638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2044C70-5AA8-4EF3-8E44-730DCFD63C28}"/>
                </a:ext>
              </a:extLst>
            </p:cNvPr>
            <p:cNvSpPr/>
            <p:nvPr/>
          </p:nvSpPr>
          <p:spPr>
            <a:xfrm>
              <a:off x="8342244" y="5416941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576490E-870E-4034-BB83-36219F410A0B}"/>
                </a:ext>
              </a:extLst>
            </p:cNvPr>
            <p:cNvSpPr/>
            <p:nvPr/>
          </p:nvSpPr>
          <p:spPr>
            <a:xfrm>
              <a:off x="10037530" y="4772497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C7DA18-A6B7-43E2-BCB8-B1834DCC46BB}"/>
                </a:ext>
              </a:extLst>
            </p:cNvPr>
            <p:cNvSpPr/>
            <p:nvPr/>
          </p:nvSpPr>
          <p:spPr>
            <a:xfrm>
              <a:off x="9188398" y="5730081"/>
              <a:ext cx="477078" cy="4638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FB24496-D29B-4027-9E60-FC7BC7F243E0}"/>
                </a:ext>
              </a:extLst>
            </p:cNvPr>
            <p:cNvSpPr/>
            <p:nvPr/>
          </p:nvSpPr>
          <p:spPr>
            <a:xfrm>
              <a:off x="8030817" y="4002157"/>
              <a:ext cx="2597426" cy="230587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3821CA-334C-4142-BAFA-9C6D5C296D43}"/>
              </a:ext>
            </a:extLst>
          </p:cNvPr>
          <p:cNvGrpSpPr/>
          <p:nvPr/>
        </p:nvGrpSpPr>
        <p:grpSpPr>
          <a:xfrm>
            <a:off x="2188423" y="4658602"/>
            <a:ext cx="4744272" cy="1713026"/>
            <a:chOff x="7287948" y="4771771"/>
            <a:chExt cx="4744272" cy="171302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1A2630A-5A77-4B60-9566-0C413DAD371F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9763067-5639-4FA4-8A80-894CA8FF2579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5DB6A4D-9D02-41EC-882A-6D72E0F01B96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EDB4F5B-B302-47C1-BBDF-016D33AE218A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BA8E32F-81BF-49EC-AA13-A5F35DD1A635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29675F-A9E2-48A3-8FD6-15B3487637FB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67360BC-1C09-4066-AC66-E4B3D874A25E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9D98082-B6F4-4FE8-8F24-B95EAFB35EEF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76E9726-AD3F-4588-8F23-3EC7307C28D2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E843D57-F3BD-4121-B7DA-318A779486B1}"/>
                </a:ext>
              </a:extLst>
            </p:cNvPr>
            <p:cNvCxnSpPr>
              <a:stCxn id="16" idx="2"/>
              <a:endCxn id="20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3293A19-5737-4FDA-86BA-66DE9B3F293F}"/>
                </a:ext>
              </a:extLst>
            </p:cNvPr>
            <p:cNvCxnSpPr>
              <a:stCxn id="16" idx="2"/>
              <a:endCxn id="21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457DB85-A5A4-471F-9593-A63950545E46}"/>
                </a:ext>
              </a:extLst>
            </p:cNvPr>
            <p:cNvCxnSpPr>
              <a:stCxn id="20" idx="2"/>
              <a:endCxn id="22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EF3EADA-C3DF-4E6A-AF08-2EE1FB5EC235}"/>
                </a:ext>
              </a:extLst>
            </p:cNvPr>
            <p:cNvCxnSpPr>
              <a:stCxn id="20" idx="2"/>
              <a:endCxn id="23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42BB0C0-F46A-4EFC-B515-9E1BC8343302}"/>
                </a:ext>
              </a:extLst>
            </p:cNvPr>
            <p:cNvCxnSpPr>
              <a:stCxn id="20" idx="2"/>
              <a:endCxn id="24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453AD8A-FB02-4D70-8382-EEA532313F88}"/>
                </a:ext>
              </a:extLst>
            </p:cNvPr>
            <p:cNvCxnSpPr>
              <a:stCxn id="21" idx="2"/>
              <a:endCxn id="25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C3816CA-ABAC-4A12-AB82-65B010F1A108}"/>
                </a:ext>
              </a:extLst>
            </p:cNvPr>
            <p:cNvCxnSpPr>
              <a:stCxn id="21" idx="2"/>
              <a:endCxn id="26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4FB0DC-05CB-403C-953E-D18A3B5C314A}"/>
                </a:ext>
              </a:extLst>
            </p:cNvPr>
            <p:cNvCxnSpPr>
              <a:stCxn id="21" idx="2"/>
              <a:endCxn id="27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CC75C77-2DF3-4782-B19A-0C31D0CB20CB}"/>
              </a:ext>
            </a:extLst>
          </p:cNvPr>
          <p:cNvSpPr txBox="1"/>
          <p:nvPr/>
        </p:nvSpPr>
        <p:spPr>
          <a:xfrm>
            <a:off x="1938254" y="6280951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AAC73E-8548-469A-910B-79DD6591E150}"/>
              </a:ext>
            </a:extLst>
          </p:cNvPr>
          <p:cNvSpPr txBox="1"/>
          <p:nvPr/>
        </p:nvSpPr>
        <p:spPr>
          <a:xfrm>
            <a:off x="9331782" y="6458722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Name-based Group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0136CB8-3D4C-434A-BE07-8BC13C889743}"/>
              </a:ext>
            </a:extLst>
          </p:cNvPr>
          <p:cNvSpPr/>
          <p:nvPr/>
        </p:nvSpPr>
        <p:spPr>
          <a:xfrm>
            <a:off x="2056636" y="5363703"/>
            <a:ext cx="728135" cy="23654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34243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9126679" cy="607423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CoNICE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uses OTR and enhances it in a number of ways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Name-based selective consensus participation</a:t>
            </a:r>
          </a:p>
          <a:p>
            <a:endParaRPr lang="en-US" sz="2400" dirty="0"/>
          </a:p>
          <a:p>
            <a:r>
              <a:rPr lang="en-US" sz="2400" dirty="0"/>
              <a:t>Periodic reachability beaconing for population count estimation</a:t>
            </a:r>
          </a:p>
          <a:p>
            <a:pPr lvl="1"/>
            <a:r>
              <a:rPr lang="en-US" sz="2000" dirty="0"/>
              <a:t>Rather than a priori known, fixed count of all users (to calculate majority constraints), periodically announce self, and NBIP2 subscription</a:t>
            </a:r>
          </a:p>
          <a:p>
            <a:pPr lvl="1"/>
            <a:r>
              <a:rPr lang="en-US" sz="2000" dirty="0"/>
              <a:t>Each user estimates # of subscribers of each name-based group</a:t>
            </a:r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2B082-5763-4CF2-B521-C40AA26C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F6C1B8-5AD2-4734-B27F-1DB1D984FE82}"/>
              </a:ext>
            </a:extLst>
          </p:cNvPr>
          <p:cNvGrpSpPr/>
          <p:nvPr/>
        </p:nvGrpSpPr>
        <p:grpSpPr>
          <a:xfrm>
            <a:off x="9303026" y="4100331"/>
            <a:ext cx="2597426" cy="2305878"/>
            <a:chOff x="8030817" y="4002157"/>
            <a:chExt cx="2597426" cy="230587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10E9EB6-59B1-480F-AE2D-4A300D0DE9FA}"/>
                </a:ext>
              </a:extLst>
            </p:cNvPr>
            <p:cNvSpPr/>
            <p:nvPr/>
          </p:nvSpPr>
          <p:spPr>
            <a:xfrm>
              <a:off x="8216348" y="4359965"/>
              <a:ext cx="477078" cy="4638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05D622E-CE13-4C9C-BD82-3228B8965B7F}"/>
                </a:ext>
              </a:extLst>
            </p:cNvPr>
            <p:cNvSpPr/>
            <p:nvPr/>
          </p:nvSpPr>
          <p:spPr>
            <a:xfrm>
              <a:off x="9195024" y="4128052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6F34D4D-3B92-47D8-B608-81871135CFAF}"/>
                </a:ext>
              </a:extLst>
            </p:cNvPr>
            <p:cNvSpPr/>
            <p:nvPr/>
          </p:nvSpPr>
          <p:spPr>
            <a:xfrm>
              <a:off x="9022746" y="4823791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11F413E-E6B6-440F-9380-3B86E5D6A9FA}"/>
                </a:ext>
              </a:extLst>
            </p:cNvPr>
            <p:cNvSpPr/>
            <p:nvPr/>
          </p:nvSpPr>
          <p:spPr>
            <a:xfrm>
              <a:off x="9892748" y="5648854"/>
              <a:ext cx="477078" cy="4638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2044C70-5AA8-4EF3-8E44-730DCFD63C28}"/>
                </a:ext>
              </a:extLst>
            </p:cNvPr>
            <p:cNvSpPr/>
            <p:nvPr/>
          </p:nvSpPr>
          <p:spPr>
            <a:xfrm>
              <a:off x="8342244" y="5416941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576490E-870E-4034-BB83-36219F410A0B}"/>
                </a:ext>
              </a:extLst>
            </p:cNvPr>
            <p:cNvSpPr/>
            <p:nvPr/>
          </p:nvSpPr>
          <p:spPr>
            <a:xfrm>
              <a:off x="10037530" y="4772497"/>
              <a:ext cx="477078" cy="463826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C7DA18-A6B7-43E2-BCB8-B1834DCC46BB}"/>
                </a:ext>
              </a:extLst>
            </p:cNvPr>
            <p:cNvSpPr/>
            <p:nvPr/>
          </p:nvSpPr>
          <p:spPr>
            <a:xfrm>
              <a:off x="9188398" y="5730081"/>
              <a:ext cx="477078" cy="4638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FB24496-D29B-4027-9E60-FC7BC7F243E0}"/>
                </a:ext>
              </a:extLst>
            </p:cNvPr>
            <p:cNvSpPr/>
            <p:nvPr/>
          </p:nvSpPr>
          <p:spPr>
            <a:xfrm>
              <a:off x="8030817" y="4002157"/>
              <a:ext cx="2597426" cy="230587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Arrow: Left 7">
            <a:extLst>
              <a:ext uri="{FF2B5EF4-FFF2-40B4-BE49-F238E27FC236}">
                <a16:creationId xmlns:a16="http://schemas.microsoft.com/office/drawing/2014/main" id="{3B516F80-54C5-446E-9451-D45D353E99F4}"/>
              </a:ext>
            </a:extLst>
          </p:cNvPr>
          <p:cNvSpPr/>
          <p:nvPr/>
        </p:nvSpPr>
        <p:spPr>
          <a:xfrm rot="14944650">
            <a:off x="9669340" y="4846320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7E5B0A21-F114-4413-A21F-D3598E561D99}"/>
              </a:ext>
            </a:extLst>
          </p:cNvPr>
          <p:cNvSpPr/>
          <p:nvPr/>
        </p:nvSpPr>
        <p:spPr>
          <a:xfrm rot="19295592">
            <a:off x="10273610" y="4446054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99E909C4-9737-40EB-B6F8-C8DD40C75CCF}"/>
              </a:ext>
            </a:extLst>
          </p:cNvPr>
          <p:cNvSpPr/>
          <p:nvPr/>
        </p:nvSpPr>
        <p:spPr>
          <a:xfrm rot="13871592">
            <a:off x="10561682" y="5265738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Left 39">
            <a:extLst>
              <a:ext uri="{FF2B5EF4-FFF2-40B4-BE49-F238E27FC236}">
                <a16:creationId xmlns:a16="http://schemas.microsoft.com/office/drawing/2014/main" id="{854379F6-C638-4BF1-B231-308D3DAB56F5}"/>
              </a:ext>
            </a:extLst>
          </p:cNvPr>
          <p:cNvSpPr/>
          <p:nvPr/>
        </p:nvSpPr>
        <p:spPr>
          <a:xfrm rot="18528255">
            <a:off x="11279779" y="5221907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Left 43">
            <a:extLst>
              <a:ext uri="{FF2B5EF4-FFF2-40B4-BE49-F238E27FC236}">
                <a16:creationId xmlns:a16="http://schemas.microsoft.com/office/drawing/2014/main" id="{F31C5A04-FA0D-4D02-B4DB-5871AA087ACE}"/>
              </a:ext>
            </a:extLst>
          </p:cNvPr>
          <p:cNvSpPr/>
          <p:nvPr/>
        </p:nvSpPr>
        <p:spPr>
          <a:xfrm rot="13522251">
            <a:off x="9807014" y="5900633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Left 45">
            <a:extLst>
              <a:ext uri="{FF2B5EF4-FFF2-40B4-BE49-F238E27FC236}">
                <a16:creationId xmlns:a16="http://schemas.microsoft.com/office/drawing/2014/main" id="{BAB1EDE7-AF74-4223-9DF5-17E9B8E922C1}"/>
              </a:ext>
            </a:extLst>
          </p:cNvPr>
          <p:cNvSpPr/>
          <p:nvPr/>
        </p:nvSpPr>
        <p:spPr>
          <a:xfrm rot="11019335">
            <a:off x="10727619" y="6038834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Left 47">
            <a:extLst>
              <a:ext uri="{FF2B5EF4-FFF2-40B4-BE49-F238E27FC236}">
                <a16:creationId xmlns:a16="http://schemas.microsoft.com/office/drawing/2014/main" id="{04CF2C31-A8B6-4977-8E63-6D0A88415D15}"/>
              </a:ext>
            </a:extLst>
          </p:cNvPr>
          <p:cNvSpPr/>
          <p:nvPr/>
        </p:nvSpPr>
        <p:spPr>
          <a:xfrm rot="578397">
            <a:off x="11043979" y="5729352"/>
            <a:ext cx="357842" cy="23616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05947A3-EDD6-416E-8F63-D126A21AA298}"/>
              </a:ext>
            </a:extLst>
          </p:cNvPr>
          <p:cNvSpPr txBox="1"/>
          <p:nvPr/>
        </p:nvSpPr>
        <p:spPr>
          <a:xfrm>
            <a:off x="9331782" y="645872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Reachability Beacons</a:t>
            </a:r>
          </a:p>
        </p:txBody>
      </p:sp>
    </p:spTree>
    <p:extLst>
      <p:ext uri="{BB962C8B-B14F-4D97-AF65-F5344CB8AC3E}">
        <p14:creationId xmlns:p14="http://schemas.microsoft.com/office/powerpoint/2010/main" val="92475203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9126679" cy="607423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CoNICE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uses OTR and enhances it in a number of ways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Name-based selective consensus participation</a:t>
            </a:r>
          </a:p>
          <a:p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Periodic reachability beaconing for population count estimation</a:t>
            </a:r>
          </a:p>
          <a:p>
            <a:endParaRPr lang="en-US" sz="2400" dirty="0"/>
          </a:p>
          <a:p>
            <a:r>
              <a:rPr lang="en-US" sz="2400" dirty="0"/>
              <a:t>Support decision invalidation in long-term fragmentation</a:t>
            </a:r>
          </a:p>
          <a:p>
            <a:pPr lvl="1"/>
            <a:r>
              <a:rPr lang="en-US" dirty="0"/>
              <a:t>I</a:t>
            </a:r>
            <a:r>
              <a:rPr lang="en-US" sz="2000" dirty="0"/>
              <a:t>solated network fragments (e.g., shelters), connected after a very a long-time → different decisions for same &lt;region, slot&gt; pairs (violating agreement property)</a:t>
            </a:r>
          </a:p>
          <a:p>
            <a:pPr lvl="1"/>
            <a:r>
              <a:rPr lang="en-US" sz="2000" dirty="0"/>
              <a:t>Rather than good period assumption in the whole network, support good period within </a:t>
            </a:r>
            <a:r>
              <a:rPr lang="en-US" dirty="0"/>
              <a:t>fragments </a:t>
            </a:r>
            <a:r>
              <a:rPr lang="en-US" sz="2000" dirty="0"/>
              <a:t>and decision invalidation</a:t>
            </a:r>
          </a:p>
          <a:p>
            <a:pPr lvl="1"/>
            <a:r>
              <a:rPr lang="en-US" sz="2000" dirty="0"/>
              <a:t>To break tie, decision from the higher populated fragment wins, the other should be updated and follow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2B082-5763-4CF2-B521-C40AA26C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AAC73E-8548-469A-910B-79DD6591E150}"/>
              </a:ext>
            </a:extLst>
          </p:cNvPr>
          <p:cNvSpPr txBox="1"/>
          <p:nvPr/>
        </p:nvSpPr>
        <p:spPr>
          <a:xfrm>
            <a:off x="9044858" y="644491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Fragments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D62834-6294-451E-A98B-6144C9ED3278}"/>
              </a:ext>
            </a:extLst>
          </p:cNvPr>
          <p:cNvGrpSpPr/>
          <p:nvPr/>
        </p:nvGrpSpPr>
        <p:grpSpPr>
          <a:xfrm>
            <a:off x="9303026" y="4100331"/>
            <a:ext cx="2597426" cy="2305878"/>
            <a:chOff x="9303026" y="4100331"/>
            <a:chExt cx="2597426" cy="230587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AF6C1B8-5AD2-4734-B27F-1DB1D984FE82}"/>
                </a:ext>
              </a:extLst>
            </p:cNvPr>
            <p:cNvGrpSpPr/>
            <p:nvPr/>
          </p:nvGrpSpPr>
          <p:grpSpPr>
            <a:xfrm>
              <a:off x="9303026" y="4100331"/>
              <a:ext cx="2597426" cy="2305878"/>
              <a:chOff x="8030817" y="4002157"/>
              <a:chExt cx="2597426" cy="230587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AFB24496-D29B-4027-9E60-FC7BC7F243E0}"/>
                  </a:ext>
                </a:extLst>
              </p:cNvPr>
              <p:cNvSpPr/>
              <p:nvPr/>
            </p:nvSpPr>
            <p:spPr>
              <a:xfrm>
                <a:off x="8030817" y="4002157"/>
                <a:ext cx="2597426" cy="23058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310E9EB6-59B1-480F-AE2D-4A300D0DE9FA}"/>
                  </a:ext>
                </a:extLst>
              </p:cNvPr>
              <p:cNvSpPr/>
              <p:nvPr/>
            </p:nvSpPr>
            <p:spPr>
              <a:xfrm>
                <a:off x="8216348" y="4359965"/>
                <a:ext cx="477078" cy="46382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05D622E-CE13-4C9C-BD82-3228B8965B7F}"/>
                  </a:ext>
                </a:extLst>
              </p:cNvPr>
              <p:cNvSpPr/>
              <p:nvPr/>
            </p:nvSpPr>
            <p:spPr>
              <a:xfrm>
                <a:off x="9195024" y="4128052"/>
                <a:ext cx="477078" cy="46382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6F34D4D-3B92-47D8-B608-81871135CFAF}"/>
                  </a:ext>
                </a:extLst>
              </p:cNvPr>
              <p:cNvSpPr/>
              <p:nvPr/>
            </p:nvSpPr>
            <p:spPr>
              <a:xfrm>
                <a:off x="9022746" y="4823791"/>
                <a:ext cx="477078" cy="46382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11F413E-E6B6-440F-9380-3B86E5D6A9FA}"/>
                  </a:ext>
                </a:extLst>
              </p:cNvPr>
              <p:cNvSpPr/>
              <p:nvPr/>
            </p:nvSpPr>
            <p:spPr>
              <a:xfrm>
                <a:off x="9892748" y="5648854"/>
                <a:ext cx="477078" cy="46382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2044C70-5AA8-4EF3-8E44-730DCFD63C28}"/>
                  </a:ext>
                </a:extLst>
              </p:cNvPr>
              <p:cNvSpPr/>
              <p:nvPr/>
            </p:nvSpPr>
            <p:spPr>
              <a:xfrm>
                <a:off x="8342244" y="5416941"/>
                <a:ext cx="477078" cy="46382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576490E-870E-4034-BB83-36219F410A0B}"/>
                  </a:ext>
                </a:extLst>
              </p:cNvPr>
              <p:cNvSpPr/>
              <p:nvPr/>
            </p:nvSpPr>
            <p:spPr>
              <a:xfrm>
                <a:off x="10037530" y="4772497"/>
                <a:ext cx="477078" cy="46382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6DC7DA18-A6B7-43E2-BCB8-B1834DCC46BB}"/>
                  </a:ext>
                </a:extLst>
              </p:cNvPr>
              <p:cNvSpPr/>
              <p:nvPr/>
            </p:nvSpPr>
            <p:spPr>
              <a:xfrm>
                <a:off x="9188398" y="5730081"/>
                <a:ext cx="477078" cy="46382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Arrow: Left 7">
              <a:extLst>
                <a:ext uri="{FF2B5EF4-FFF2-40B4-BE49-F238E27FC236}">
                  <a16:creationId xmlns:a16="http://schemas.microsoft.com/office/drawing/2014/main" id="{3B516F80-54C5-446E-9451-D45D353E99F4}"/>
                </a:ext>
              </a:extLst>
            </p:cNvPr>
            <p:cNvSpPr/>
            <p:nvPr/>
          </p:nvSpPr>
          <p:spPr>
            <a:xfrm rot="14944650">
              <a:off x="9669340" y="4846320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row: Left 9">
              <a:extLst>
                <a:ext uri="{FF2B5EF4-FFF2-40B4-BE49-F238E27FC236}">
                  <a16:creationId xmlns:a16="http://schemas.microsoft.com/office/drawing/2014/main" id="{7E5B0A21-F114-4413-A21F-D3598E561D99}"/>
                </a:ext>
              </a:extLst>
            </p:cNvPr>
            <p:cNvSpPr/>
            <p:nvPr/>
          </p:nvSpPr>
          <p:spPr>
            <a:xfrm rot="19295592">
              <a:off x="10273610" y="4446054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Left 11">
              <a:extLst>
                <a:ext uri="{FF2B5EF4-FFF2-40B4-BE49-F238E27FC236}">
                  <a16:creationId xmlns:a16="http://schemas.microsoft.com/office/drawing/2014/main" id="{99E909C4-9737-40EB-B6F8-C8DD40C75CCF}"/>
                </a:ext>
              </a:extLst>
            </p:cNvPr>
            <p:cNvSpPr/>
            <p:nvPr/>
          </p:nvSpPr>
          <p:spPr>
            <a:xfrm rot="13871592">
              <a:off x="10561682" y="5265738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rrow: Left 39">
              <a:extLst>
                <a:ext uri="{FF2B5EF4-FFF2-40B4-BE49-F238E27FC236}">
                  <a16:creationId xmlns:a16="http://schemas.microsoft.com/office/drawing/2014/main" id="{854379F6-C638-4BF1-B231-308D3DAB56F5}"/>
                </a:ext>
              </a:extLst>
            </p:cNvPr>
            <p:cNvSpPr/>
            <p:nvPr/>
          </p:nvSpPr>
          <p:spPr>
            <a:xfrm rot="18528255">
              <a:off x="11279779" y="5221907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Left 43">
              <a:extLst>
                <a:ext uri="{FF2B5EF4-FFF2-40B4-BE49-F238E27FC236}">
                  <a16:creationId xmlns:a16="http://schemas.microsoft.com/office/drawing/2014/main" id="{F31C5A04-FA0D-4D02-B4DB-5871AA087ACE}"/>
                </a:ext>
              </a:extLst>
            </p:cNvPr>
            <p:cNvSpPr/>
            <p:nvPr/>
          </p:nvSpPr>
          <p:spPr>
            <a:xfrm rot="13522251">
              <a:off x="9807014" y="5900633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row: Left 45">
              <a:extLst>
                <a:ext uri="{FF2B5EF4-FFF2-40B4-BE49-F238E27FC236}">
                  <a16:creationId xmlns:a16="http://schemas.microsoft.com/office/drawing/2014/main" id="{BAB1EDE7-AF74-4223-9DF5-17E9B8E922C1}"/>
                </a:ext>
              </a:extLst>
            </p:cNvPr>
            <p:cNvSpPr/>
            <p:nvPr/>
          </p:nvSpPr>
          <p:spPr>
            <a:xfrm rot="11019335">
              <a:off x="10727619" y="6038834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row: Left 47">
              <a:extLst>
                <a:ext uri="{FF2B5EF4-FFF2-40B4-BE49-F238E27FC236}">
                  <a16:creationId xmlns:a16="http://schemas.microsoft.com/office/drawing/2014/main" id="{04CF2C31-A8B6-4977-8E63-6D0A88415D15}"/>
                </a:ext>
              </a:extLst>
            </p:cNvPr>
            <p:cNvSpPr/>
            <p:nvPr/>
          </p:nvSpPr>
          <p:spPr>
            <a:xfrm rot="578397">
              <a:off x="11043979" y="5729352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F79C82-B018-42C0-8ECB-384E5FA1FBAA}"/>
              </a:ext>
            </a:extLst>
          </p:cNvPr>
          <p:cNvGrpSpPr/>
          <p:nvPr/>
        </p:nvGrpSpPr>
        <p:grpSpPr>
          <a:xfrm>
            <a:off x="9303026" y="187388"/>
            <a:ext cx="2597426" cy="2305878"/>
            <a:chOff x="9303026" y="4100331"/>
            <a:chExt cx="2597426" cy="230587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424EAFB-E058-44A2-8929-45B98FD8BC34}"/>
                </a:ext>
              </a:extLst>
            </p:cNvPr>
            <p:cNvGrpSpPr/>
            <p:nvPr/>
          </p:nvGrpSpPr>
          <p:grpSpPr>
            <a:xfrm>
              <a:off x="9303026" y="4100331"/>
              <a:ext cx="2597426" cy="2305878"/>
              <a:chOff x="8030817" y="4002157"/>
              <a:chExt cx="2597426" cy="2305878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179CDBB0-609A-4AFA-B1B7-8666B999D379}"/>
                  </a:ext>
                </a:extLst>
              </p:cNvPr>
              <p:cNvSpPr/>
              <p:nvPr/>
            </p:nvSpPr>
            <p:spPr>
              <a:xfrm>
                <a:off x="8030817" y="4002157"/>
                <a:ext cx="2597426" cy="23058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3E9A4A1-8E35-482F-B3EB-910813010900}"/>
                  </a:ext>
                </a:extLst>
              </p:cNvPr>
              <p:cNvSpPr/>
              <p:nvPr/>
            </p:nvSpPr>
            <p:spPr>
              <a:xfrm>
                <a:off x="8216348" y="4359965"/>
                <a:ext cx="477078" cy="46382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BC39622-D54A-46B9-A882-53AA3048CC19}"/>
                  </a:ext>
                </a:extLst>
              </p:cNvPr>
              <p:cNvSpPr/>
              <p:nvPr/>
            </p:nvSpPr>
            <p:spPr>
              <a:xfrm>
                <a:off x="9195024" y="4128052"/>
                <a:ext cx="477078" cy="46382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785F136-0D87-4610-95E5-871F042F0E12}"/>
                  </a:ext>
                </a:extLst>
              </p:cNvPr>
              <p:cNvSpPr/>
              <p:nvPr/>
            </p:nvSpPr>
            <p:spPr>
              <a:xfrm>
                <a:off x="9581878" y="5060442"/>
                <a:ext cx="477078" cy="46382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502AA989-F8B0-4B6B-B382-2610309A87CF}"/>
                  </a:ext>
                </a:extLst>
              </p:cNvPr>
              <p:cNvSpPr/>
              <p:nvPr/>
            </p:nvSpPr>
            <p:spPr>
              <a:xfrm>
                <a:off x="8208180" y="5174589"/>
                <a:ext cx="477078" cy="46382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81E8456-CA9B-4D11-A4D2-97A3EAE9B4BE}"/>
                  </a:ext>
                </a:extLst>
              </p:cNvPr>
              <p:cNvSpPr/>
              <p:nvPr/>
            </p:nvSpPr>
            <p:spPr>
              <a:xfrm>
                <a:off x="9857633" y="4230002"/>
                <a:ext cx="477078" cy="46382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F8D21D4-3AE7-415F-A141-07F0398558E6}"/>
                  </a:ext>
                </a:extLst>
              </p:cNvPr>
              <p:cNvSpPr/>
              <p:nvPr/>
            </p:nvSpPr>
            <p:spPr>
              <a:xfrm>
                <a:off x="9188398" y="5730081"/>
                <a:ext cx="477078" cy="463826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Arrow: Left 24">
              <a:extLst>
                <a:ext uri="{FF2B5EF4-FFF2-40B4-BE49-F238E27FC236}">
                  <a16:creationId xmlns:a16="http://schemas.microsoft.com/office/drawing/2014/main" id="{488022D9-9AAF-4495-9DD2-AE5B0BB40F87}"/>
                </a:ext>
              </a:extLst>
            </p:cNvPr>
            <p:cNvSpPr/>
            <p:nvPr/>
          </p:nvSpPr>
          <p:spPr>
            <a:xfrm rot="14944650">
              <a:off x="9669340" y="4846320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row: Left 25">
              <a:extLst>
                <a:ext uri="{FF2B5EF4-FFF2-40B4-BE49-F238E27FC236}">
                  <a16:creationId xmlns:a16="http://schemas.microsoft.com/office/drawing/2014/main" id="{58564697-AFBA-42FD-B82F-CD59399754B4}"/>
                </a:ext>
              </a:extLst>
            </p:cNvPr>
            <p:cNvSpPr/>
            <p:nvPr/>
          </p:nvSpPr>
          <p:spPr>
            <a:xfrm rot="19295592">
              <a:off x="10273610" y="4446054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row: Left 27">
              <a:extLst>
                <a:ext uri="{FF2B5EF4-FFF2-40B4-BE49-F238E27FC236}">
                  <a16:creationId xmlns:a16="http://schemas.microsoft.com/office/drawing/2014/main" id="{B5206871-B276-4A39-8074-4080DC9E902F}"/>
                </a:ext>
              </a:extLst>
            </p:cNvPr>
            <p:cNvSpPr/>
            <p:nvPr/>
          </p:nvSpPr>
          <p:spPr>
            <a:xfrm rot="17692597">
              <a:off x="11111917" y="4652101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row: Left 28">
              <a:extLst>
                <a:ext uri="{FF2B5EF4-FFF2-40B4-BE49-F238E27FC236}">
                  <a16:creationId xmlns:a16="http://schemas.microsoft.com/office/drawing/2014/main" id="{70724EFF-91ED-4452-8079-B7972C78D216}"/>
                </a:ext>
              </a:extLst>
            </p:cNvPr>
            <p:cNvSpPr/>
            <p:nvPr/>
          </p:nvSpPr>
          <p:spPr>
            <a:xfrm rot="6662610">
              <a:off x="9502805" y="5180643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row: Left 29">
              <a:extLst>
                <a:ext uri="{FF2B5EF4-FFF2-40B4-BE49-F238E27FC236}">
                  <a16:creationId xmlns:a16="http://schemas.microsoft.com/office/drawing/2014/main" id="{CC917A66-E3D4-417C-875C-55964E7D543D}"/>
                </a:ext>
              </a:extLst>
            </p:cNvPr>
            <p:cNvSpPr/>
            <p:nvPr/>
          </p:nvSpPr>
          <p:spPr>
            <a:xfrm rot="7534355">
              <a:off x="10574480" y="5824300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Left 30">
              <a:extLst>
                <a:ext uri="{FF2B5EF4-FFF2-40B4-BE49-F238E27FC236}">
                  <a16:creationId xmlns:a16="http://schemas.microsoft.com/office/drawing/2014/main" id="{1263BF1A-BFE2-4B96-9288-A334F3771DCE}"/>
                </a:ext>
              </a:extLst>
            </p:cNvPr>
            <p:cNvSpPr/>
            <p:nvPr/>
          </p:nvSpPr>
          <p:spPr>
            <a:xfrm rot="18597950">
              <a:off x="10847809" y="5451663"/>
              <a:ext cx="357842" cy="236166"/>
            </a:xfrm>
            <a:prstGeom prst="lef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128715D-D1C8-451D-A20E-20E8BEB706D5}"/>
              </a:ext>
            </a:extLst>
          </p:cNvPr>
          <p:cNvCxnSpPr>
            <a:stCxn id="18" idx="0"/>
            <a:endCxn id="39" idx="2"/>
          </p:cNvCxnSpPr>
          <p:nvPr/>
        </p:nvCxnSpPr>
        <p:spPr>
          <a:xfrm flipV="1">
            <a:off x="10601739" y="2493266"/>
            <a:ext cx="0" cy="1607065"/>
          </a:xfrm>
          <a:prstGeom prst="line">
            <a:avLst/>
          </a:prstGeom>
          <a:ln w="381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29AD4B45-723E-44C7-B02D-2A9A9DA47A1F}"/>
              </a:ext>
            </a:extLst>
          </p:cNvPr>
          <p:cNvSpPr/>
          <p:nvPr/>
        </p:nvSpPr>
        <p:spPr>
          <a:xfrm>
            <a:off x="10362846" y="3093593"/>
            <a:ext cx="477078" cy="463826"/>
          </a:xfrm>
          <a:prstGeom prst="ellipse">
            <a:avLst/>
          </a:prstGeom>
          <a:ln w="38100">
            <a:solidFill>
              <a:srgbClr val="7030A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B9FDC29-9C5D-4B68-B9A5-A10DF4D5AB51}"/>
              </a:ext>
            </a:extLst>
          </p:cNvPr>
          <p:cNvCxnSpPr>
            <a:stCxn id="22" idx="0"/>
          </p:cNvCxnSpPr>
          <p:nvPr/>
        </p:nvCxnSpPr>
        <p:spPr>
          <a:xfrm flipV="1">
            <a:off x="10601385" y="2799471"/>
            <a:ext cx="0" cy="29412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E8684583-8E98-4F0E-9D32-C0042E6BE4F8}"/>
              </a:ext>
            </a:extLst>
          </p:cNvPr>
          <p:cNvSpPr txBox="1"/>
          <p:nvPr/>
        </p:nvSpPr>
        <p:spPr>
          <a:xfrm>
            <a:off x="10482719" y="644185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New Path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8AFBFA-AB69-4797-8F7C-DAE1A546DBFD}"/>
              </a:ext>
            </a:extLst>
          </p:cNvPr>
          <p:cNvSpPr txBox="1"/>
          <p:nvPr/>
        </p:nvSpPr>
        <p:spPr>
          <a:xfrm>
            <a:off x="9390224" y="2553309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Fragment1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ED2CEC3-57FF-4F01-8B92-84C7D7C81F83}"/>
              </a:ext>
            </a:extLst>
          </p:cNvPr>
          <p:cNvSpPr txBox="1"/>
          <p:nvPr/>
        </p:nvSpPr>
        <p:spPr>
          <a:xfrm>
            <a:off x="9390225" y="3746597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Fragment2</a:t>
            </a:r>
          </a:p>
        </p:txBody>
      </p:sp>
    </p:spTree>
    <p:extLst>
      <p:ext uri="{BB962C8B-B14F-4D97-AF65-F5344CB8AC3E}">
        <p14:creationId xmlns:p14="http://schemas.microsoft.com/office/powerpoint/2010/main" val="4146794502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1839302" cy="6074230"/>
          </a:xfrm>
        </p:spPr>
        <p:txBody>
          <a:bodyPr>
            <a:normAutofit/>
          </a:bodyPr>
          <a:lstStyle/>
          <a:p>
            <a:r>
              <a:rPr lang="en-US" dirty="0"/>
              <a:t>User X’s Contribution message for &lt;R11, 0&gt;, proposes ‘a’ to fill it; first round, for n participants:</a:t>
            </a:r>
          </a:p>
          <a:p>
            <a:pPr lvl="1"/>
            <a:r>
              <a:rPr lang="en-US" b="1" dirty="0"/>
              <a:t>contribution&lt;X, R11, slot=0, round=1, value=‘a’, population=‘n’&gt;</a:t>
            </a:r>
          </a:p>
          <a:p>
            <a:pPr lvl="1"/>
            <a:r>
              <a:rPr lang="en-US" dirty="0"/>
              <a:t>Disseminated for subscribers of R11 and above</a:t>
            </a:r>
          </a:p>
          <a:p>
            <a:pPr lvl="1"/>
            <a:r>
              <a:rPr lang="en-US" dirty="0"/>
              <a:t>Users create contribution: via initiation or are triggered by receiving others’ contributions</a:t>
            </a:r>
          </a:p>
          <a:p>
            <a:pPr lvl="1"/>
            <a:r>
              <a:rPr lang="en-US" dirty="0"/>
              <a:t>When entering new round, delete contributions of previous rounds from buffer (less storage)</a:t>
            </a:r>
          </a:p>
          <a:p>
            <a:endParaRPr lang="en-US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193D1B-64C3-4D58-A5EB-5319DAE4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6F75EB-B65E-4671-9119-FAF32F6738A5}"/>
              </a:ext>
            </a:extLst>
          </p:cNvPr>
          <p:cNvGrpSpPr/>
          <p:nvPr/>
        </p:nvGrpSpPr>
        <p:grpSpPr>
          <a:xfrm>
            <a:off x="7447728" y="4866319"/>
            <a:ext cx="4744272" cy="1713026"/>
            <a:chOff x="7287948" y="4771771"/>
            <a:chExt cx="4744272" cy="17130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806D615-02DC-4CD7-9082-F8BE06043F79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B7FF97-BF10-4EF7-9085-BA9C5609F728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F04FB7-115E-4A77-97F1-451E3A50FAD3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5B5CD8-350C-4787-A730-AEA2F9A0DCDC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DF1A5D-91DF-4E89-A09D-627E17455D42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3A61E9-87B3-4AF0-94F6-253A319CD196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4F9FB-88B2-47E4-86EE-3F193A024CA7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0D2621-5D7A-4395-AE6E-5036955A98A7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CF73A9A-FC9D-42BA-B6A2-995CD840C3E1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AA95B30-3BF0-42A9-847F-6FD3CDC0FA6B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0C39E39-E7E0-4957-A0D7-7C93AE303BB4}"/>
                </a:ext>
              </a:extLst>
            </p:cNvPr>
            <p:cNvCxnSpPr>
              <a:stCxn id="6" idx="2"/>
              <a:endCxn id="8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19BB785-096E-461D-9808-30E363DAFB7B}"/>
                </a:ext>
              </a:extLst>
            </p:cNvPr>
            <p:cNvCxnSpPr>
              <a:stCxn id="7" idx="2"/>
              <a:endCxn id="9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8DFA4E8-46AE-4B7B-9680-FF60B041D110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F12E28C-9969-43BB-8A4F-229CF7C440EE}"/>
                </a:ext>
              </a:extLst>
            </p:cNvPr>
            <p:cNvCxnSpPr>
              <a:stCxn id="7" idx="2"/>
              <a:endCxn id="11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AD95EEC-9466-4DA6-9085-536F7511A787}"/>
                </a:ext>
              </a:extLst>
            </p:cNvPr>
            <p:cNvCxnSpPr>
              <a:stCxn id="8" idx="2"/>
              <a:endCxn id="12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D756EB8-64D7-42E2-BC06-FB1B98BD6E48}"/>
                </a:ext>
              </a:extLst>
            </p:cNvPr>
            <p:cNvCxnSpPr>
              <a:stCxn id="8" idx="2"/>
              <a:endCxn id="13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D2007D0-55C2-4092-851B-5994C94648D6}"/>
                </a:ext>
              </a:extLst>
            </p:cNvPr>
            <p:cNvCxnSpPr>
              <a:stCxn id="8" idx="2"/>
              <a:endCxn id="14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D291BF7-E1BA-465F-A50D-F1FB060F101F}"/>
              </a:ext>
            </a:extLst>
          </p:cNvPr>
          <p:cNvSpPr txBox="1"/>
          <p:nvPr/>
        </p:nvSpPr>
        <p:spPr>
          <a:xfrm>
            <a:off x="7197559" y="6488668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4AB130CE-0425-4E3C-9FFB-1B358780E89B}"/>
              </a:ext>
            </a:extLst>
          </p:cNvPr>
          <p:cNvSpPr/>
          <p:nvPr/>
        </p:nvSpPr>
        <p:spPr>
          <a:xfrm>
            <a:off x="7315941" y="5533402"/>
            <a:ext cx="728135" cy="23654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4021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1839302" cy="385094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 X’s Contribution message for &lt;R11, 0&gt;, proposes ‘a’ to fill it; first round, for n participants: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contribution&lt;X, R11, slot=0, round=1, value=‘a’, population=‘n’&gt;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Disseminated for subscribers of R11 and above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Users create contribution: via initiation or are triggered by receiving others’ contributions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When entering new round, delete contributions of previous rounds from buffer (less storage)</a:t>
            </a:r>
          </a:p>
          <a:p>
            <a:r>
              <a:rPr lang="en-US" dirty="0"/>
              <a:t>Decision message: </a:t>
            </a:r>
          </a:p>
          <a:p>
            <a:pPr lvl="1"/>
            <a:r>
              <a:rPr lang="en-US" b="1" dirty="0"/>
              <a:t>decision&lt;X, R11, slot=0, value=‘a’, population=‘n’&gt; </a:t>
            </a:r>
          </a:p>
          <a:p>
            <a:pPr lvl="1"/>
            <a:r>
              <a:rPr lang="en-US" dirty="0"/>
              <a:t>Disseminated for subscribers of R11 and above</a:t>
            </a:r>
          </a:p>
          <a:p>
            <a:pPr lvl="1"/>
            <a:r>
              <a:rPr lang="en-US" dirty="0"/>
              <a:t>Users decide and create decision message by reaching the 2/3 majority locally, or receiving decision from others 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193D1B-64C3-4D58-A5EB-5319DAE4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BA90E9-D4A6-4F1A-855D-83C380E25CC6}"/>
              </a:ext>
            </a:extLst>
          </p:cNvPr>
          <p:cNvGrpSpPr/>
          <p:nvPr/>
        </p:nvGrpSpPr>
        <p:grpSpPr>
          <a:xfrm>
            <a:off x="7447728" y="4866319"/>
            <a:ext cx="4744272" cy="1713026"/>
            <a:chOff x="7287948" y="4771771"/>
            <a:chExt cx="4744272" cy="17130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4900FC2-BE3D-4183-8046-F47F8881244B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FEBF1F-CBA7-495E-B32C-52AAE486AE98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09A6C1-7414-4A0B-8C90-6CED53857ED4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469E20-AA66-404F-A400-6A2FC9D764CA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BFB4D0-4544-4269-ACA8-0F2C9F63E071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ACD95E-9E67-456A-8BD5-DE89BD9219DB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A4241B-EF9F-447A-9893-F478DCEA2375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D2D6DAC-4B49-44A6-87CF-482709F41207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A70DE30-B8AA-4516-A327-B175B87749A3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BE71DE8-57FA-4BE2-B1B1-FD3CE98B9570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79A3DF4-679E-49EB-A50F-F249BE3D870F}"/>
                </a:ext>
              </a:extLst>
            </p:cNvPr>
            <p:cNvCxnSpPr>
              <a:stCxn id="6" idx="2"/>
              <a:endCxn id="8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F928535-72F2-43C9-BD7F-5B2FF80A6BB2}"/>
                </a:ext>
              </a:extLst>
            </p:cNvPr>
            <p:cNvCxnSpPr>
              <a:stCxn id="7" idx="2"/>
              <a:endCxn id="9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5DD30F7-5848-4231-BE6B-D253BC30A43F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B948659-DBB6-466C-A85C-27CABFBF96EA}"/>
                </a:ext>
              </a:extLst>
            </p:cNvPr>
            <p:cNvCxnSpPr>
              <a:stCxn id="7" idx="2"/>
              <a:endCxn id="11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58A1456-95DD-4574-A78C-5396B8C2CECE}"/>
                </a:ext>
              </a:extLst>
            </p:cNvPr>
            <p:cNvCxnSpPr>
              <a:stCxn id="8" idx="2"/>
              <a:endCxn id="12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D1EEBB0-620A-4E15-B0DF-9F0E37A2AD8F}"/>
                </a:ext>
              </a:extLst>
            </p:cNvPr>
            <p:cNvCxnSpPr>
              <a:stCxn id="8" idx="2"/>
              <a:endCxn id="13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5540369-E7F4-4029-B60C-7FA972E85EF6}"/>
                </a:ext>
              </a:extLst>
            </p:cNvPr>
            <p:cNvCxnSpPr>
              <a:stCxn id="8" idx="2"/>
              <a:endCxn id="14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931E34B-350D-4009-9346-16E463FEA0CB}"/>
              </a:ext>
            </a:extLst>
          </p:cNvPr>
          <p:cNvSpPr txBox="1"/>
          <p:nvPr/>
        </p:nvSpPr>
        <p:spPr>
          <a:xfrm>
            <a:off x="7197559" y="6488668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9A71E95-FA59-4489-8461-1E0C83627155}"/>
              </a:ext>
            </a:extLst>
          </p:cNvPr>
          <p:cNvSpPr/>
          <p:nvPr/>
        </p:nvSpPr>
        <p:spPr>
          <a:xfrm>
            <a:off x="7315941" y="5533402"/>
            <a:ext cx="728135" cy="23654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6584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8B3EAA-A179-4226-9A0A-FFA209B2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7" y="783770"/>
            <a:ext cx="11839302" cy="385094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 X’s Contribution message for &lt;R11, 0&gt;, proposes ‘a’ to fill it; first round, for n participants: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contribution&lt;X, R11, slot=0, round=1, value=‘a’, population=‘n’&gt;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Disseminated for subscribers of R11 and above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Users create contribution: via initiation or are triggered by receiving others’ contributions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When entering new round, delete contributions of previous rounds from buffer (less storage)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Decision message: 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decision&lt;X, R11, slot=0, value=‘a’, population=‘n’&gt; 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Disseminated for subscribers of R11 and above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Users decide and create decision message by reaching the 2/3 majority locally, or receiving decision from others 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F21A-07CC-4B01-8786-5481C079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Agreement – Consensus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193D1B-64C3-4D58-A5EB-5319DAE4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BA90E9-D4A6-4F1A-855D-83C380E25CC6}"/>
              </a:ext>
            </a:extLst>
          </p:cNvPr>
          <p:cNvGrpSpPr/>
          <p:nvPr/>
        </p:nvGrpSpPr>
        <p:grpSpPr>
          <a:xfrm>
            <a:off x="7447728" y="4866319"/>
            <a:ext cx="4744272" cy="1713026"/>
            <a:chOff x="7287948" y="4771771"/>
            <a:chExt cx="4744272" cy="17130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4900FC2-BE3D-4183-8046-F47F8881244B}"/>
                </a:ext>
              </a:extLst>
            </p:cNvPr>
            <p:cNvSpPr/>
            <p:nvPr/>
          </p:nvSpPr>
          <p:spPr>
            <a:xfrm>
              <a:off x="9070365" y="4771771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FEBF1F-CBA7-495E-B32C-52AAE486AE98}"/>
                </a:ext>
              </a:extLst>
            </p:cNvPr>
            <p:cNvSpPr/>
            <p:nvPr/>
          </p:nvSpPr>
          <p:spPr>
            <a:xfrm>
              <a:off x="8023443" y="5414502"/>
              <a:ext cx="596348" cy="38836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09A6C1-7414-4A0B-8C90-6CED53857ED4}"/>
                </a:ext>
              </a:extLst>
            </p:cNvPr>
            <p:cNvSpPr/>
            <p:nvPr/>
          </p:nvSpPr>
          <p:spPr>
            <a:xfrm>
              <a:off x="10031146" y="53917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469E20-AA66-404F-A400-6A2FC9D764CA}"/>
                </a:ext>
              </a:extLst>
            </p:cNvPr>
            <p:cNvSpPr/>
            <p:nvPr/>
          </p:nvSpPr>
          <p:spPr>
            <a:xfrm>
              <a:off x="7287948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BFB4D0-4544-4269-ACA8-0F2C9F63E071}"/>
                </a:ext>
              </a:extLst>
            </p:cNvPr>
            <p:cNvSpPr/>
            <p:nvPr/>
          </p:nvSpPr>
          <p:spPr>
            <a:xfrm>
              <a:off x="8122834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ACD95E-9E67-456A-8BD5-DE89BD9219DB}"/>
                </a:ext>
              </a:extLst>
            </p:cNvPr>
            <p:cNvSpPr/>
            <p:nvPr/>
          </p:nvSpPr>
          <p:spPr>
            <a:xfrm>
              <a:off x="8957720" y="6096435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R113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A4241B-EF9F-447A-9893-F478DCEA2375}"/>
                </a:ext>
              </a:extLst>
            </p:cNvPr>
            <p:cNvSpPr/>
            <p:nvPr/>
          </p:nvSpPr>
          <p:spPr>
            <a:xfrm>
              <a:off x="9766100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D2D6DAC-4B49-44A6-87CF-482709F41207}"/>
                </a:ext>
              </a:extLst>
            </p:cNvPr>
            <p:cNvSpPr/>
            <p:nvPr/>
          </p:nvSpPr>
          <p:spPr>
            <a:xfrm>
              <a:off x="10600986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A70DE30-B8AA-4516-A327-B175B87749A3}"/>
                </a:ext>
              </a:extLst>
            </p:cNvPr>
            <p:cNvSpPr/>
            <p:nvPr/>
          </p:nvSpPr>
          <p:spPr>
            <a:xfrm>
              <a:off x="11435872" y="6083494"/>
              <a:ext cx="596348" cy="3883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R123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BE71DE8-57FA-4BE2-B1B1-FD3CE98B9570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 flipH="1">
              <a:off x="8321617" y="5160133"/>
              <a:ext cx="1046922" cy="254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79A3DF4-679E-49EB-A50F-F249BE3D870F}"/>
                </a:ext>
              </a:extLst>
            </p:cNvPr>
            <p:cNvCxnSpPr>
              <a:stCxn id="6" idx="2"/>
              <a:endCxn id="8" idx="0"/>
            </p:cNvCxnSpPr>
            <p:nvPr/>
          </p:nvCxnSpPr>
          <p:spPr>
            <a:xfrm>
              <a:off x="9368539" y="5160133"/>
              <a:ext cx="960781" cy="2316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F928535-72F2-43C9-BD7F-5B2FF80A6BB2}"/>
                </a:ext>
              </a:extLst>
            </p:cNvPr>
            <p:cNvCxnSpPr>
              <a:stCxn id="7" idx="2"/>
              <a:endCxn id="9" idx="0"/>
            </p:cNvCxnSpPr>
            <p:nvPr/>
          </p:nvCxnSpPr>
          <p:spPr>
            <a:xfrm flipH="1">
              <a:off x="7586122" y="5802864"/>
              <a:ext cx="735495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5DD30F7-5848-4231-BE6B-D253BC30A43F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8321617" y="5802864"/>
              <a:ext cx="99391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B948659-DBB6-466C-A85C-27CABFBF96EA}"/>
                </a:ext>
              </a:extLst>
            </p:cNvPr>
            <p:cNvCxnSpPr>
              <a:stCxn id="7" idx="2"/>
              <a:endCxn id="11" idx="0"/>
            </p:cNvCxnSpPr>
            <p:nvPr/>
          </p:nvCxnSpPr>
          <p:spPr>
            <a:xfrm>
              <a:off x="8321617" y="5802864"/>
              <a:ext cx="934277" cy="2935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58A1456-95DD-4574-A78C-5396B8C2CECE}"/>
                </a:ext>
              </a:extLst>
            </p:cNvPr>
            <p:cNvCxnSpPr>
              <a:stCxn id="8" idx="2"/>
              <a:endCxn id="12" idx="0"/>
            </p:cNvCxnSpPr>
            <p:nvPr/>
          </p:nvCxnSpPr>
          <p:spPr>
            <a:xfrm flipH="1">
              <a:off x="10064274" y="5780097"/>
              <a:ext cx="26504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D1EEBB0-620A-4E15-B0DF-9F0E37A2AD8F}"/>
                </a:ext>
              </a:extLst>
            </p:cNvPr>
            <p:cNvCxnSpPr>
              <a:stCxn id="8" idx="2"/>
              <a:endCxn id="13" idx="0"/>
            </p:cNvCxnSpPr>
            <p:nvPr/>
          </p:nvCxnSpPr>
          <p:spPr>
            <a:xfrm>
              <a:off x="10329320" y="5780097"/>
              <a:ext cx="569840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5540369-E7F4-4029-B60C-7FA972E85EF6}"/>
                </a:ext>
              </a:extLst>
            </p:cNvPr>
            <p:cNvCxnSpPr>
              <a:stCxn id="8" idx="2"/>
              <a:endCxn id="14" idx="0"/>
            </p:cNvCxnSpPr>
            <p:nvPr/>
          </p:nvCxnSpPr>
          <p:spPr>
            <a:xfrm>
              <a:off x="10329320" y="5780097"/>
              <a:ext cx="1404726" cy="30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931E34B-350D-4009-9346-16E463FEA0CB}"/>
              </a:ext>
            </a:extLst>
          </p:cNvPr>
          <p:cNvSpPr txBox="1"/>
          <p:nvPr/>
        </p:nvSpPr>
        <p:spPr>
          <a:xfrm>
            <a:off x="7197559" y="6488668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Namespace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67685684-AFB0-4F1C-8142-078205BE141E}"/>
              </a:ext>
            </a:extLst>
          </p:cNvPr>
          <p:cNvSpPr txBox="1">
            <a:spLocks/>
          </p:cNvSpPr>
          <p:nvPr/>
        </p:nvSpPr>
        <p:spPr>
          <a:xfrm>
            <a:off x="167169" y="4634717"/>
            <a:ext cx="7173385" cy="2223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Users build up their ‘snapshots’ based on region-slot decisions</a:t>
            </a:r>
          </a:p>
          <a:p>
            <a:r>
              <a:rPr lang="en-US" dirty="0"/>
              <a:t>This protocol ensures correct total ordering across relevant users eventually</a:t>
            </a:r>
          </a:p>
          <a:p>
            <a:pPr lvl="1"/>
            <a:r>
              <a:rPr lang="en-US" dirty="0"/>
              <a:t>More details and proofs in the paper! </a:t>
            </a:r>
          </a:p>
          <a:p>
            <a:endParaRPr lang="en-US" sz="20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9A71E95-FA59-4489-8461-1E0C83627155}"/>
              </a:ext>
            </a:extLst>
          </p:cNvPr>
          <p:cNvSpPr/>
          <p:nvPr/>
        </p:nvSpPr>
        <p:spPr>
          <a:xfrm>
            <a:off x="7315941" y="5533402"/>
            <a:ext cx="728135" cy="23654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70181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7B476-5553-40AB-8916-A80496EF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863484"/>
          </a:xfrm>
        </p:spPr>
        <p:txBody>
          <a:bodyPr/>
          <a:lstStyle/>
          <a:p>
            <a:r>
              <a:rPr lang="en-US" dirty="0"/>
              <a:t>Experimentation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09216-CD30-4006-89C2-B23BE2F9D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8" y="879358"/>
            <a:ext cx="7776296" cy="3259450"/>
          </a:xfrm>
        </p:spPr>
        <p:txBody>
          <a:bodyPr>
            <a:normAutofit/>
          </a:bodyPr>
          <a:lstStyle/>
          <a:p>
            <a:r>
              <a:rPr lang="en-US" sz="2400" dirty="0"/>
              <a:t>Subset of City of Helsinki; Namespace: </a:t>
            </a:r>
          </a:p>
          <a:p>
            <a:pPr lvl="1"/>
            <a:r>
              <a:rPr lang="en-US" sz="2000" dirty="0"/>
              <a:t>city → major district → district → neighborhood</a:t>
            </a:r>
          </a:p>
          <a:p>
            <a:r>
              <a:rPr lang="en-US" sz="2400" dirty="0"/>
              <a:t>Subset (in southern major district): 3 districts; world size: 4500x3400 meters</a:t>
            </a:r>
          </a:p>
          <a:p>
            <a:r>
              <a:rPr lang="en-US" sz="2400" dirty="0"/>
              <a:t>30 mobile first responders; 10 responsible per district</a:t>
            </a:r>
          </a:p>
          <a:p>
            <a:r>
              <a:rPr lang="en-US" sz="2400" dirty="0"/>
              <a:t>Additional benevolent mules: 500 civilians and 50 vehicles for helping delivery (not participants of consensus sessions)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B944B18-251C-443D-8CA1-E48551B17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857" y="821382"/>
            <a:ext cx="4186448" cy="2924726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F813213D-53F7-4F8C-B4BD-9BCB963E5757}"/>
              </a:ext>
            </a:extLst>
          </p:cNvPr>
          <p:cNvGrpSpPr/>
          <p:nvPr/>
        </p:nvGrpSpPr>
        <p:grpSpPr>
          <a:xfrm>
            <a:off x="4899924" y="3802122"/>
            <a:ext cx="7294978" cy="2848350"/>
            <a:chOff x="-808151" y="300112"/>
            <a:chExt cx="13178081" cy="538841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F1354B6-138B-457E-883C-2B32C647CC8D}"/>
                </a:ext>
              </a:extLst>
            </p:cNvPr>
            <p:cNvSpPr/>
            <p:nvPr/>
          </p:nvSpPr>
          <p:spPr>
            <a:xfrm>
              <a:off x="5502234" y="361950"/>
              <a:ext cx="1899138" cy="47830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latin typeface="Times New Roman" panose="02020603050405020304" pitchFamily="18" charset="0"/>
                  <a:cs typeface="Times New Roman" panose="02020603050405020304" pitchFamily="18" charset="0"/>
                </a:rPr>
                <a:t>Helsinki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BB6E898-0B9C-472B-899B-36AE89B1C199}"/>
                </a:ext>
              </a:extLst>
            </p:cNvPr>
            <p:cNvSpPr/>
            <p:nvPr/>
          </p:nvSpPr>
          <p:spPr>
            <a:xfrm>
              <a:off x="3277775" y="1207475"/>
              <a:ext cx="2063262" cy="5791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Helsinki southern major district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300282-E49B-47BE-8060-AA43AA7AC603}"/>
                </a:ext>
              </a:extLst>
            </p:cNvPr>
            <p:cNvSpPr/>
            <p:nvPr/>
          </p:nvSpPr>
          <p:spPr>
            <a:xfrm>
              <a:off x="6006907" y="1207475"/>
              <a:ext cx="2063262" cy="5791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Helsinki western major district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C544D42-7112-44D7-B6C4-DC57CFE71567}"/>
                </a:ext>
              </a:extLst>
            </p:cNvPr>
            <p:cNvSpPr/>
            <p:nvPr/>
          </p:nvSpPr>
          <p:spPr>
            <a:xfrm>
              <a:off x="8581294" y="1207474"/>
              <a:ext cx="2063262" cy="5791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Helsinki central major district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D256C3B-5B3B-47E5-A7C1-35A48E8C9185}"/>
                </a:ext>
              </a:extLst>
            </p:cNvPr>
            <p:cNvSpPr/>
            <p:nvPr/>
          </p:nvSpPr>
          <p:spPr>
            <a:xfrm>
              <a:off x="1416150" y="2335242"/>
              <a:ext cx="1683434" cy="47830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Vironniemi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2F4F2BA-D727-44E7-9142-06B540BED3D2}"/>
                </a:ext>
              </a:extLst>
            </p:cNvPr>
            <p:cNvSpPr/>
            <p:nvPr/>
          </p:nvSpPr>
          <p:spPr>
            <a:xfrm>
              <a:off x="3641190" y="2314135"/>
              <a:ext cx="1683434" cy="47830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Kampinmalmi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CA4A757-CCB3-4D6D-8000-5B6E4CD14FEA}"/>
                </a:ext>
              </a:extLst>
            </p:cNvPr>
            <p:cNvSpPr/>
            <p:nvPr/>
          </p:nvSpPr>
          <p:spPr>
            <a:xfrm>
              <a:off x="5864756" y="2307102"/>
              <a:ext cx="1817009" cy="47830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Ullanlinna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D517F79-1909-4251-8E65-3D80736E95ED}"/>
                </a:ext>
              </a:extLst>
            </p:cNvPr>
            <p:cNvSpPr/>
            <p:nvPr/>
          </p:nvSpPr>
          <p:spPr>
            <a:xfrm>
              <a:off x="7866183" y="2314136"/>
              <a:ext cx="1817009" cy="47830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Taka-</a:t>
              </a:r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Töölö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F98F22F-E430-40F7-BD66-2A8B0A13034C}"/>
                </a:ext>
              </a:extLst>
            </p:cNvPr>
            <p:cNvSpPr/>
            <p:nvPr/>
          </p:nvSpPr>
          <p:spPr>
            <a:xfrm>
              <a:off x="10034955" y="2314136"/>
              <a:ext cx="1817009" cy="47830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Lauttasaari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4B59A26-5115-4256-8AF7-A71C898BE5C7}"/>
                </a:ext>
              </a:extLst>
            </p:cNvPr>
            <p:cNvSpPr/>
            <p:nvPr/>
          </p:nvSpPr>
          <p:spPr>
            <a:xfrm rot="16200000">
              <a:off x="495517" y="4278122"/>
              <a:ext cx="2248775" cy="47903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Kluuvi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F0540D-B743-4C84-9199-7722980F83D3}"/>
                </a:ext>
              </a:extLst>
            </p:cNvPr>
            <p:cNvSpPr/>
            <p:nvPr/>
          </p:nvSpPr>
          <p:spPr>
            <a:xfrm rot="16200000">
              <a:off x="1111780" y="4301523"/>
              <a:ext cx="2248780" cy="47830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Kruununhaka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602839C-F8AA-4EA6-A843-38F8B196CEDE}"/>
                </a:ext>
              </a:extLst>
            </p:cNvPr>
            <p:cNvSpPr/>
            <p:nvPr/>
          </p:nvSpPr>
          <p:spPr>
            <a:xfrm rot="16200000">
              <a:off x="1713764" y="4301523"/>
              <a:ext cx="2248780" cy="47830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Kaartinkaupunki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D21946F-99D7-452F-82FA-F96B03975394}"/>
                </a:ext>
              </a:extLst>
            </p:cNvPr>
            <p:cNvSpPr/>
            <p:nvPr/>
          </p:nvSpPr>
          <p:spPr>
            <a:xfrm rot="16200000">
              <a:off x="2631464" y="4278120"/>
              <a:ext cx="2248779" cy="47903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Etu-Töölö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CF6C0E-B0B2-4822-A68A-7496C50605D8}"/>
                </a:ext>
              </a:extLst>
            </p:cNvPr>
            <p:cNvSpPr/>
            <p:nvPr/>
          </p:nvSpPr>
          <p:spPr>
            <a:xfrm rot="16200000">
              <a:off x="3298143" y="4301353"/>
              <a:ext cx="2248779" cy="45602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Lapinlahti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05933F2-68CA-444F-A51C-85F963CEF845}"/>
                </a:ext>
              </a:extLst>
            </p:cNvPr>
            <p:cNvSpPr/>
            <p:nvPr/>
          </p:nvSpPr>
          <p:spPr>
            <a:xfrm rot="16200000">
              <a:off x="3953463" y="4301527"/>
              <a:ext cx="2248779" cy="47830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Ruoholahti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4CBDBD7-DE15-485B-BC1D-F21EA2F2F1A5}"/>
                </a:ext>
              </a:extLst>
            </p:cNvPr>
            <p:cNvSpPr/>
            <p:nvPr/>
          </p:nvSpPr>
          <p:spPr>
            <a:xfrm rot="16200000">
              <a:off x="4612304" y="4301523"/>
              <a:ext cx="2248779" cy="47830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Kamppi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3D847E9-5B21-4055-A193-C8219C79F31D}"/>
                </a:ext>
              </a:extLst>
            </p:cNvPr>
            <p:cNvSpPr/>
            <p:nvPr/>
          </p:nvSpPr>
          <p:spPr>
            <a:xfrm rot="16200000">
              <a:off x="5270549" y="4301523"/>
              <a:ext cx="2248779" cy="47830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Jätkäsaari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DEF0501-8FA1-4283-BE2C-EEF5B79705C2}"/>
                </a:ext>
              </a:extLst>
            </p:cNvPr>
            <p:cNvSpPr/>
            <p:nvPr/>
          </p:nvSpPr>
          <p:spPr>
            <a:xfrm rot="16200000">
              <a:off x="6328563" y="4301523"/>
              <a:ext cx="2248779" cy="478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Kaartinkaupunki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0C11AD7-4C27-4B00-98D1-C212E5775AF4}"/>
                </a:ext>
              </a:extLst>
            </p:cNvPr>
            <p:cNvSpPr/>
            <p:nvPr/>
          </p:nvSpPr>
          <p:spPr>
            <a:xfrm rot="16200000">
              <a:off x="6936408" y="4313256"/>
              <a:ext cx="2248782" cy="478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Punavuori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AD91EB9-A8D2-4708-BC1A-4AA3E78BFF18}"/>
                </a:ext>
              </a:extLst>
            </p:cNvPr>
            <p:cNvSpPr/>
            <p:nvPr/>
          </p:nvSpPr>
          <p:spPr>
            <a:xfrm rot="16200000">
              <a:off x="7557716" y="4313256"/>
              <a:ext cx="2248782" cy="478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Ullanlinna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F5DD7DB-37DC-4EFE-BE91-DF458E50748E}"/>
                </a:ext>
              </a:extLst>
            </p:cNvPr>
            <p:cNvSpPr/>
            <p:nvPr/>
          </p:nvSpPr>
          <p:spPr>
            <a:xfrm rot="16200000">
              <a:off x="8187836" y="4313256"/>
              <a:ext cx="2248782" cy="478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Kaivopuisto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50A0B6F-4908-4E0B-871C-5136E0A86090}"/>
                </a:ext>
              </a:extLst>
            </p:cNvPr>
            <p:cNvSpPr/>
            <p:nvPr/>
          </p:nvSpPr>
          <p:spPr>
            <a:xfrm rot="16200000">
              <a:off x="8837884" y="4313256"/>
              <a:ext cx="2248782" cy="478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Eira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B9FDB0-4807-4678-87F2-0010A56E4F3E}"/>
                </a:ext>
              </a:extLst>
            </p:cNvPr>
            <p:cNvSpPr/>
            <p:nvPr/>
          </p:nvSpPr>
          <p:spPr>
            <a:xfrm rot="16200000">
              <a:off x="9473860" y="4324983"/>
              <a:ext cx="2248782" cy="478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Munkkisaari</a:t>
              </a:r>
              <a:endParaRPr 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33BBA0C-BA36-4D98-A5DF-E61CE0987317}"/>
                </a:ext>
              </a:extLst>
            </p:cNvPr>
            <p:cNvCxnSpPr>
              <a:cxnSpLocks/>
              <a:stCxn id="22" idx="2"/>
              <a:endCxn id="23" idx="0"/>
            </p:cNvCxnSpPr>
            <p:nvPr/>
          </p:nvCxnSpPr>
          <p:spPr>
            <a:xfrm flipH="1">
              <a:off x="4309406" y="840251"/>
              <a:ext cx="2142397" cy="3672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07D8F78-291F-458D-9736-B362AF062608}"/>
                </a:ext>
              </a:extLst>
            </p:cNvPr>
            <p:cNvCxnSpPr>
              <a:stCxn id="22" idx="2"/>
              <a:endCxn id="24" idx="0"/>
            </p:cNvCxnSpPr>
            <p:nvPr/>
          </p:nvCxnSpPr>
          <p:spPr>
            <a:xfrm>
              <a:off x="6451803" y="840251"/>
              <a:ext cx="586735" cy="3672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32573B1-AD12-4C44-920D-609AD7281231}"/>
                </a:ext>
              </a:extLst>
            </p:cNvPr>
            <p:cNvCxnSpPr>
              <a:stCxn id="22" idx="2"/>
              <a:endCxn id="25" idx="0"/>
            </p:cNvCxnSpPr>
            <p:nvPr/>
          </p:nvCxnSpPr>
          <p:spPr>
            <a:xfrm>
              <a:off x="6451803" y="840251"/>
              <a:ext cx="3161122" cy="3672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E8DDDFB-D45B-45D7-8FF0-2D5C048C8EC3}"/>
                </a:ext>
              </a:extLst>
            </p:cNvPr>
            <p:cNvCxnSpPr>
              <a:cxnSpLocks/>
              <a:stCxn id="23" idx="2"/>
              <a:endCxn id="26" idx="0"/>
            </p:cNvCxnSpPr>
            <p:nvPr/>
          </p:nvCxnSpPr>
          <p:spPr>
            <a:xfrm flipH="1">
              <a:off x="2257867" y="1786594"/>
              <a:ext cx="2051539" cy="54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ADEF00A-CF3C-4E27-A451-26578694D5C5}"/>
                </a:ext>
              </a:extLst>
            </p:cNvPr>
            <p:cNvCxnSpPr>
              <a:cxnSpLocks/>
              <a:stCxn id="23" idx="2"/>
              <a:endCxn id="27" idx="0"/>
            </p:cNvCxnSpPr>
            <p:nvPr/>
          </p:nvCxnSpPr>
          <p:spPr>
            <a:xfrm>
              <a:off x="4309406" y="1786594"/>
              <a:ext cx="173501" cy="527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1E0B34E-99A7-471D-873C-60E2B42FCEBD}"/>
                </a:ext>
              </a:extLst>
            </p:cNvPr>
            <p:cNvCxnSpPr>
              <a:cxnSpLocks/>
              <a:stCxn id="23" idx="2"/>
              <a:endCxn id="28" idx="0"/>
            </p:cNvCxnSpPr>
            <p:nvPr/>
          </p:nvCxnSpPr>
          <p:spPr>
            <a:xfrm>
              <a:off x="4309406" y="1786594"/>
              <a:ext cx="2463855" cy="5205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FE3DFBA-B94F-4417-8345-8E048B50105B}"/>
                </a:ext>
              </a:extLst>
            </p:cNvPr>
            <p:cNvCxnSpPr>
              <a:cxnSpLocks/>
              <a:stCxn id="23" idx="2"/>
              <a:endCxn id="29" idx="0"/>
            </p:cNvCxnSpPr>
            <p:nvPr/>
          </p:nvCxnSpPr>
          <p:spPr>
            <a:xfrm>
              <a:off x="4309406" y="1786594"/>
              <a:ext cx="4465282" cy="5275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B031855-7170-4430-957E-AB9DA5309D9F}"/>
                </a:ext>
              </a:extLst>
            </p:cNvPr>
            <p:cNvCxnSpPr>
              <a:cxnSpLocks/>
              <a:stCxn id="23" idx="2"/>
              <a:endCxn id="30" idx="0"/>
            </p:cNvCxnSpPr>
            <p:nvPr/>
          </p:nvCxnSpPr>
          <p:spPr>
            <a:xfrm>
              <a:off x="4309406" y="1786594"/>
              <a:ext cx="6634054" cy="5275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DCFF1B4-E076-4CB1-8813-4DFB0485CE55}"/>
                </a:ext>
              </a:extLst>
            </p:cNvPr>
            <p:cNvCxnSpPr>
              <a:cxnSpLocks/>
              <a:stCxn id="26" idx="2"/>
              <a:endCxn id="31" idx="3"/>
            </p:cNvCxnSpPr>
            <p:nvPr/>
          </p:nvCxnSpPr>
          <p:spPr>
            <a:xfrm flipH="1">
              <a:off x="1619906" y="2813543"/>
              <a:ext cx="637962" cy="5797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4C6DD07-7DDA-47F4-986A-06B52F1AA57A}"/>
                </a:ext>
              </a:extLst>
            </p:cNvPr>
            <p:cNvCxnSpPr>
              <a:stCxn id="26" idx="2"/>
              <a:endCxn id="32" idx="3"/>
            </p:cNvCxnSpPr>
            <p:nvPr/>
          </p:nvCxnSpPr>
          <p:spPr>
            <a:xfrm flipH="1">
              <a:off x="2236172" y="2813543"/>
              <a:ext cx="21696" cy="6027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68693C9-28D3-414B-9D7A-8858C3339D8B}"/>
                </a:ext>
              </a:extLst>
            </p:cNvPr>
            <p:cNvCxnSpPr>
              <a:stCxn id="26" idx="2"/>
              <a:endCxn id="33" idx="3"/>
            </p:cNvCxnSpPr>
            <p:nvPr/>
          </p:nvCxnSpPr>
          <p:spPr>
            <a:xfrm>
              <a:off x="2257868" y="2813543"/>
              <a:ext cx="580289" cy="6027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CD60D30A-5592-40A7-833A-886BBD7A684A}"/>
                </a:ext>
              </a:extLst>
            </p:cNvPr>
            <p:cNvCxnSpPr>
              <a:cxnSpLocks/>
              <a:stCxn id="27" idx="2"/>
              <a:endCxn id="34" idx="3"/>
            </p:cNvCxnSpPr>
            <p:nvPr/>
          </p:nvCxnSpPr>
          <p:spPr>
            <a:xfrm flipH="1">
              <a:off x="3755854" y="2792437"/>
              <a:ext cx="727055" cy="6008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2B1C70E-1281-4650-8C27-A12459BD42BA}"/>
                </a:ext>
              </a:extLst>
            </p:cNvPr>
            <p:cNvCxnSpPr>
              <a:cxnSpLocks/>
              <a:stCxn id="27" idx="2"/>
              <a:endCxn id="35" idx="3"/>
            </p:cNvCxnSpPr>
            <p:nvPr/>
          </p:nvCxnSpPr>
          <p:spPr>
            <a:xfrm flipH="1">
              <a:off x="4422533" y="2792437"/>
              <a:ext cx="60375" cy="612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BA68B43B-9F8B-4C28-8126-BA94096A330C}"/>
                </a:ext>
              </a:extLst>
            </p:cNvPr>
            <p:cNvCxnSpPr>
              <a:cxnSpLocks/>
              <a:stCxn id="27" idx="2"/>
              <a:endCxn id="36" idx="3"/>
            </p:cNvCxnSpPr>
            <p:nvPr/>
          </p:nvCxnSpPr>
          <p:spPr>
            <a:xfrm>
              <a:off x="4482909" y="2792437"/>
              <a:ext cx="594945" cy="6238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B49B694-9C90-47CA-915D-8B0A9FA63766}"/>
                </a:ext>
              </a:extLst>
            </p:cNvPr>
            <p:cNvCxnSpPr>
              <a:cxnSpLocks/>
              <a:stCxn id="27" idx="2"/>
              <a:endCxn id="37" idx="3"/>
            </p:cNvCxnSpPr>
            <p:nvPr/>
          </p:nvCxnSpPr>
          <p:spPr>
            <a:xfrm>
              <a:off x="4482909" y="2792437"/>
              <a:ext cx="1253786" cy="6238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D759E7B3-AE7F-46BC-9C31-D989367449F7}"/>
                </a:ext>
              </a:extLst>
            </p:cNvPr>
            <p:cNvCxnSpPr>
              <a:cxnSpLocks/>
              <a:stCxn id="27" idx="2"/>
              <a:endCxn id="38" idx="3"/>
            </p:cNvCxnSpPr>
            <p:nvPr/>
          </p:nvCxnSpPr>
          <p:spPr>
            <a:xfrm>
              <a:off x="4482909" y="2792437"/>
              <a:ext cx="1912031" cy="6238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D7CB91F6-3A3B-4781-8D8D-48452443E0D6}"/>
                </a:ext>
              </a:extLst>
            </p:cNvPr>
            <p:cNvCxnSpPr>
              <a:stCxn id="28" idx="2"/>
              <a:endCxn id="39" idx="3"/>
            </p:cNvCxnSpPr>
            <p:nvPr/>
          </p:nvCxnSpPr>
          <p:spPr>
            <a:xfrm>
              <a:off x="6773261" y="2785403"/>
              <a:ext cx="679693" cy="630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5FF0B9B-759E-4032-AEB5-C5F5C17BA71F}"/>
                </a:ext>
              </a:extLst>
            </p:cNvPr>
            <p:cNvCxnSpPr>
              <a:stCxn id="28" idx="2"/>
              <a:endCxn id="40" idx="3"/>
            </p:cNvCxnSpPr>
            <p:nvPr/>
          </p:nvCxnSpPr>
          <p:spPr>
            <a:xfrm>
              <a:off x="6773261" y="2785403"/>
              <a:ext cx="1287539" cy="642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DD16AF1-664F-438D-A64C-72A9DE40CC15}"/>
                </a:ext>
              </a:extLst>
            </p:cNvPr>
            <p:cNvCxnSpPr>
              <a:stCxn id="28" idx="2"/>
              <a:endCxn id="41" idx="3"/>
            </p:cNvCxnSpPr>
            <p:nvPr/>
          </p:nvCxnSpPr>
          <p:spPr>
            <a:xfrm>
              <a:off x="6773261" y="2785403"/>
              <a:ext cx="1908848" cy="642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9539BA4-222B-4A33-A9A7-0EA29D76C16D}"/>
                </a:ext>
              </a:extLst>
            </p:cNvPr>
            <p:cNvCxnSpPr>
              <a:stCxn id="28" idx="2"/>
              <a:endCxn id="42" idx="3"/>
            </p:cNvCxnSpPr>
            <p:nvPr/>
          </p:nvCxnSpPr>
          <p:spPr>
            <a:xfrm>
              <a:off x="6773261" y="2785403"/>
              <a:ext cx="2538968" cy="642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7484AF51-A8B2-4765-8761-A8584D2CB3A2}"/>
                </a:ext>
              </a:extLst>
            </p:cNvPr>
            <p:cNvCxnSpPr>
              <a:stCxn id="28" idx="2"/>
              <a:endCxn id="43" idx="3"/>
            </p:cNvCxnSpPr>
            <p:nvPr/>
          </p:nvCxnSpPr>
          <p:spPr>
            <a:xfrm>
              <a:off x="6773261" y="2785403"/>
              <a:ext cx="3189015" cy="642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9EF45DE5-76FC-49F9-BE6C-13EAAE19FD2B}"/>
                </a:ext>
              </a:extLst>
            </p:cNvPr>
            <p:cNvCxnSpPr>
              <a:stCxn id="28" idx="2"/>
              <a:endCxn id="44" idx="3"/>
            </p:cNvCxnSpPr>
            <p:nvPr/>
          </p:nvCxnSpPr>
          <p:spPr>
            <a:xfrm>
              <a:off x="6773261" y="2785403"/>
              <a:ext cx="3824992" cy="6543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9B656BC-EE59-40FD-8E99-1CDB47312E2C}"/>
                </a:ext>
              </a:extLst>
            </p:cNvPr>
            <p:cNvSpPr txBox="1"/>
            <p:nvPr/>
          </p:nvSpPr>
          <p:spPr>
            <a:xfrm>
              <a:off x="11750853" y="1254773"/>
              <a:ext cx="588418" cy="494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2CC2632-D956-4AFF-B170-F5442A897D6C}"/>
                </a:ext>
              </a:extLst>
            </p:cNvPr>
            <p:cNvSpPr txBox="1"/>
            <p:nvPr/>
          </p:nvSpPr>
          <p:spPr>
            <a:xfrm>
              <a:off x="11781512" y="2314136"/>
              <a:ext cx="588418" cy="494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CCF4466-B4D8-4300-A8F5-2C02F093E3A9}"/>
                </a:ext>
              </a:extLst>
            </p:cNvPr>
            <p:cNvSpPr txBox="1"/>
            <p:nvPr/>
          </p:nvSpPr>
          <p:spPr>
            <a:xfrm>
              <a:off x="11750855" y="4110056"/>
              <a:ext cx="588418" cy="494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800382-78D6-4C5E-8EBD-11031845BB03}"/>
                </a:ext>
              </a:extLst>
            </p:cNvPr>
            <p:cNvSpPr txBox="1"/>
            <p:nvPr/>
          </p:nvSpPr>
          <p:spPr>
            <a:xfrm>
              <a:off x="294748" y="300112"/>
              <a:ext cx="1028574" cy="6986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City</a:t>
              </a:r>
              <a:endPara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3524A6-6A18-4594-9F05-232C0507B208}"/>
                </a:ext>
              </a:extLst>
            </p:cNvPr>
            <p:cNvSpPr txBox="1"/>
            <p:nvPr/>
          </p:nvSpPr>
          <p:spPr>
            <a:xfrm>
              <a:off x="-808151" y="1051932"/>
              <a:ext cx="3283473" cy="698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Major Districts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0110ABA-5932-436E-BED6-D73670CB413E}"/>
                </a:ext>
              </a:extLst>
            </p:cNvPr>
            <p:cNvSpPr txBox="1"/>
            <p:nvPr/>
          </p:nvSpPr>
          <p:spPr>
            <a:xfrm>
              <a:off x="-724136" y="2212243"/>
              <a:ext cx="2020709" cy="698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Districts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6B86F41-7DE4-42DD-BD52-96534C81044C}"/>
                </a:ext>
              </a:extLst>
            </p:cNvPr>
            <p:cNvSpPr txBox="1"/>
            <p:nvPr/>
          </p:nvSpPr>
          <p:spPr>
            <a:xfrm>
              <a:off x="-526535" y="3769856"/>
              <a:ext cx="2255126" cy="1222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Neighbor-</a:t>
              </a:r>
            </a:p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hoods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4E598AF-E586-47A0-BD5F-032119B45A9C}"/>
                </a:ext>
              </a:extLst>
            </p:cNvPr>
            <p:cNvSpPr/>
            <p:nvPr/>
          </p:nvSpPr>
          <p:spPr>
            <a:xfrm>
              <a:off x="1416150" y="2335242"/>
              <a:ext cx="1817009" cy="47830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Vironniemi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7900161-31C7-4151-BF44-A6E2325887CE}"/>
                </a:ext>
              </a:extLst>
            </p:cNvPr>
            <p:cNvSpPr/>
            <p:nvPr/>
          </p:nvSpPr>
          <p:spPr>
            <a:xfrm>
              <a:off x="3641189" y="2314136"/>
              <a:ext cx="1817009" cy="47830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Kampinmalmi</a:t>
              </a:r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</p:txBody>
        </p:sp>
      </p:grp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1B283358-4E49-4C6C-98A5-6FCF37A820FF}"/>
              </a:ext>
            </a:extLst>
          </p:cNvPr>
          <p:cNvSpPr txBox="1">
            <a:spLocks/>
          </p:cNvSpPr>
          <p:nvPr/>
        </p:nvSpPr>
        <p:spPr>
          <a:xfrm>
            <a:off x="49391" y="4043149"/>
            <a:ext cx="5004523" cy="2646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Each first responder creates 3 updates (1KB </a:t>
            </a:r>
            <a:r>
              <a:rPr lang="en-US" sz="2400" dirty="0" err="1"/>
              <a:t>msgs</a:t>
            </a:r>
            <a:r>
              <a:rPr lang="en-US" sz="2400" dirty="0"/>
              <a:t>)</a:t>
            </a:r>
          </a:p>
          <a:p>
            <a:r>
              <a:rPr lang="en-US" sz="2400" dirty="0"/>
              <a:t>Experiments: implemented in the ONE (Opportunistic Network Environment) simulator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F287F-3C77-7E42-B4B5-C08894CA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615B-FF3C-441D-8066-1CCB2309FE5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87039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E383-BB19-4C5C-B508-ADB2677DF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58"/>
            <a:ext cx="12192000" cy="881374"/>
          </a:xfrm>
        </p:spPr>
        <p:txBody>
          <a:bodyPr>
            <a:noAutofit/>
          </a:bodyPr>
          <a:lstStyle/>
          <a:p>
            <a:r>
              <a:rPr lang="en-US" dirty="0"/>
              <a:t>Simulation results: Gossiping &amp; Causal Ordering</a:t>
            </a:r>
          </a:p>
        </p:txBody>
      </p:sp>
      <p:sp>
        <p:nvSpPr>
          <p:cNvPr id="7" name="Content Placeholder 21">
            <a:extLst>
              <a:ext uri="{FF2B5EF4-FFF2-40B4-BE49-F238E27FC236}">
                <a16:creationId xmlns:a16="http://schemas.microsoft.com/office/drawing/2014/main" id="{8CD4749E-F1C0-40F1-A161-68FAE0EA2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97" y="1223383"/>
            <a:ext cx="8062285" cy="2711086"/>
          </a:xfrm>
        </p:spPr>
        <p:txBody>
          <a:bodyPr>
            <a:normAutofit/>
          </a:bodyPr>
          <a:lstStyle/>
          <a:p>
            <a:r>
              <a:rPr lang="en-US" sz="2400" dirty="0"/>
              <a:t>With use of naming (named region-</a:t>
            </a:r>
            <a:r>
              <a:rPr lang="en-US" sz="2400" dirty="0" err="1"/>
              <a:t>ing</a:t>
            </a:r>
            <a:r>
              <a:rPr lang="en-US" sz="2400" dirty="0"/>
              <a:t> (NR), name-based interest profiling (NBIP)), and reactive causal ordering (R), </a:t>
            </a:r>
            <a:r>
              <a:rPr lang="en-US" sz="2400" dirty="0" err="1"/>
              <a:t>CoNICE</a:t>
            </a:r>
            <a:endParaRPr lang="en-US" sz="2400" dirty="0"/>
          </a:p>
          <a:p>
            <a:pPr lvl="1"/>
            <a:r>
              <a:rPr lang="en-US" sz="2000" dirty="0"/>
              <a:t>Higher replication completeness (C) of relevant info (deliveries) and causal completeness at first responders (~5-10%)</a:t>
            </a:r>
          </a:p>
          <a:p>
            <a:pPr lvl="1"/>
            <a:r>
              <a:rPr lang="en-US" dirty="0"/>
              <a:t>Achieves better average latencies in both</a:t>
            </a: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1C31FA-992C-4784-8F72-6AC146D8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40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79CF30-40CC-4A02-A62A-EDC3832E5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788" y="740937"/>
            <a:ext cx="4020273" cy="35789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1C55A2-6887-473D-9A74-6565CE0071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14" b="12539"/>
          <a:stretch/>
        </p:blipFill>
        <p:spPr>
          <a:xfrm>
            <a:off x="8467105" y="3934469"/>
            <a:ext cx="3696759" cy="2940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7384F6-139F-4114-BE53-A32AD8916E01}"/>
              </a:ext>
            </a:extLst>
          </p:cNvPr>
          <p:cNvSpPr txBox="1"/>
          <p:nvPr/>
        </p:nvSpPr>
        <p:spPr>
          <a:xfrm>
            <a:off x="6308684" y="6502590"/>
            <a:ext cx="27584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diagrams are cumulative (CDF)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4B39D80D-510E-42A7-A997-410DA88B1A97}"/>
              </a:ext>
            </a:extLst>
          </p:cNvPr>
          <p:cNvSpPr/>
          <p:nvPr/>
        </p:nvSpPr>
        <p:spPr>
          <a:xfrm>
            <a:off x="8905961" y="1524000"/>
            <a:ext cx="1192196" cy="261521"/>
          </a:xfrm>
          <a:prstGeom prst="wedgeRoundRectCallout">
            <a:avLst>
              <a:gd name="adj1" fmla="val 46006"/>
              <a:gd name="adj2" fmla="val 8594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 C: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29.53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186F009-0099-49FE-A897-45EC91D96E90}"/>
              </a:ext>
            </a:extLst>
          </p:cNvPr>
          <p:cNvSpPr/>
          <p:nvPr/>
        </p:nvSpPr>
        <p:spPr>
          <a:xfrm>
            <a:off x="10070924" y="2302996"/>
            <a:ext cx="1192196" cy="261521"/>
          </a:xfrm>
          <a:prstGeom prst="wedgeRoundRectCallout">
            <a:avLst>
              <a:gd name="adj1" fmla="val -46255"/>
              <a:gd name="adj2" fmla="val -12688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3DA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 C: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28.40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79492C07-2FDA-48DC-9402-732BDCE3B8E9}"/>
              </a:ext>
            </a:extLst>
          </p:cNvPr>
          <p:cNvSpPr/>
          <p:nvPr/>
        </p:nvSpPr>
        <p:spPr>
          <a:xfrm>
            <a:off x="9336657" y="4713465"/>
            <a:ext cx="1192196" cy="230118"/>
          </a:xfrm>
          <a:prstGeom prst="wedgeRoundRectCallout">
            <a:avLst>
              <a:gd name="adj1" fmla="val 44894"/>
              <a:gd name="adj2" fmla="val 17853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 C: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28.70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7FCB1EF0-F91C-47E0-BAA7-FFC64FB15937}"/>
              </a:ext>
            </a:extLst>
          </p:cNvPr>
          <p:cNvSpPr/>
          <p:nvPr/>
        </p:nvSpPr>
        <p:spPr>
          <a:xfrm>
            <a:off x="10098157" y="5877738"/>
            <a:ext cx="1192196" cy="261521"/>
          </a:xfrm>
          <a:prstGeom prst="wedgeRoundRectCallout">
            <a:avLst>
              <a:gd name="adj1" fmla="val -40697"/>
              <a:gd name="adj2" fmla="val -1471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3DA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 C: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28.30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6E22102D-C006-4D5C-9669-7C04F5B5D8BA}"/>
              </a:ext>
            </a:extLst>
          </p:cNvPr>
          <p:cNvSpPr/>
          <p:nvPr/>
        </p:nvSpPr>
        <p:spPr>
          <a:xfrm>
            <a:off x="10732468" y="5543080"/>
            <a:ext cx="1192196" cy="261521"/>
          </a:xfrm>
          <a:prstGeom prst="wedgeRoundRectCallout">
            <a:avLst>
              <a:gd name="adj1" fmla="val -29581"/>
              <a:gd name="adj2" fmla="val -12182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 C: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25.73</a:t>
            </a:r>
          </a:p>
        </p:txBody>
      </p:sp>
    </p:spTree>
    <p:extLst>
      <p:ext uri="{BB962C8B-B14F-4D97-AF65-F5344CB8AC3E}">
        <p14:creationId xmlns:p14="http://schemas.microsoft.com/office/powerpoint/2010/main" val="1150201190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E383-BB19-4C5C-B508-ADB2677DF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58"/>
            <a:ext cx="12192000" cy="881374"/>
          </a:xfrm>
        </p:spPr>
        <p:txBody>
          <a:bodyPr>
            <a:noAutofit/>
          </a:bodyPr>
          <a:lstStyle/>
          <a:p>
            <a:r>
              <a:rPr lang="en-US" dirty="0"/>
              <a:t>Simulation results: Gossiping &amp; Causal Ordering</a:t>
            </a:r>
          </a:p>
        </p:txBody>
      </p:sp>
      <p:sp>
        <p:nvSpPr>
          <p:cNvPr id="7" name="Content Placeholder 21">
            <a:extLst>
              <a:ext uri="{FF2B5EF4-FFF2-40B4-BE49-F238E27FC236}">
                <a16:creationId xmlns:a16="http://schemas.microsoft.com/office/drawing/2014/main" id="{8CD4749E-F1C0-40F1-A161-68FAE0EA2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97" y="1223383"/>
            <a:ext cx="8062285" cy="271108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With use of naming (named region-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ing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(NR), name-based interest profiling (NBIP)), and reactive causal ordering (R),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CoNICE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Higher replication completeness (C) of relevant info (deliveries) and causal completeness at first responders (~5-10%)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Achieves better average latencies in both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2000" dirty="0"/>
              <a:t>Similar number of total relays, i.e., total network traffic</a:t>
            </a:r>
          </a:p>
          <a:p>
            <a:pPr lvl="1"/>
            <a:r>
              <a:rPr lang="en-US" dirty="0" err="1">
                <a:solidFill>
                  <a:srgbClr val="C00000"/>
                </a:solidFill>
              </a:rPr>
              <a:t>CoNICE’s</a:t>
            </a:r>
            <a:r>
              <a:rPr lang="en-US" dirty="0">
                <a:solidFill>
                  <a:srgbClr val="C00000"/>
                </a:solidFill>
              </a:rPr>
              <a:t> naming more efficient gossiping and causal ordering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1C31FA-992C-4784-8F72-6AC146D8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41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79CF30-40CC-4A02-A62A-EDC3832E5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788" y="740937"/>
            <a:ext cx="4020273" cy="35789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1C55A2-6887-473D-9A74-6565CE0071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14" b="12539"/>
          <a:stretch/>
        </p:blipFill>
        <p:spPr>
          <a:xfrm>
            <a:off x="8467105" y="3934469"/>
            <a:ext cx="3696759" cy="2940054"/>
          </a:xfrm>
          <a:prstGeom prst="rect">
            <a:avLst/>
          </a:prstGeom>
        </p:spPr>
      </p:pic>
      <p:graphicFrame>
        <p:nvGraphicFramePr>
          <p:cNvPr id="3" name="Table 23">
            <a:extLst>
              <a:ext uri="{FF2B5EF4-FFF2-40B4-BE49-F238E27FC236}">
                <a16:creationId xmlns:a16="http://schemas.microsoft.com/office/drawing/2014/main" id="{60675324-914F-4FAC-84ED-ADFC9BE41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599962"/>
              </p:ext>
            </p:extLst>
          </p:nvPr>
        </p:nvGraphicFramePr>
        <p:xfrm>
          <a:off x="3937829" y="4129939"/>
          <a:ext cx="4168957" cy="206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3348">
                  <a:extLst>
                    <a:ext uri="{9D8B030D-6E8A-4147-A177-3AD203B41FA5}">
                      <a16:colId xmlns:a16="http://schemas.microsoft.com/office/drawing/2014/main" val="1715501655"/>
                    </a:ext>
                  </a:extLst>
                </a:gridCol>
                <a:gridCol w="1595609">
                  <a:extLst>
                    <a:ext uri="{9D8B030D-6E8A-4147-A177-3AD203B41FA5}">
                      <a16:colId xmlns:a16="http://schemas.microsoft.com/office/drawing/2014/main" val="164007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Total Relays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5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VectorClock+NR+NBIP</a:t>
                      </a:r>
                      <a:endParaRPr lang="en-US" sz="16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98,485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9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VectorClock+R</a:t>
                      </a:r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108,289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40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VectorClock+NR+R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88,134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8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VectorClock+NR+NBIP+R</a:t>
                      </a:r>
                      <a:r>
                        <a:rPr lang="en-US" sz="16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6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CoNICE</a:t>
                      </a:r>
                      <a:r>
                        <a:rPr lang="en-US" sz="16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89,792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591143"/>
                  </a:ext>
                </a:extLst>
              </a:tr>
            </a:tbl>
          </a:graphicData>
        </a:graphic>
      </p:graphicFrame>
      <p:graphicFrame>
        <p:nvGraphicFramePr>
          <p:cNvPr id="4" name="Table 23">
            <a:extLst>
              <a:ext uri="{FF2B5EF4-FFF2-40B4-BE49-F238E27FC236}">
                <a16:creationId xmlns:a16="http://schemas.microsoft.com/office/drawing/2014/main" id="{AD01E773-564C-4C14-A3A9-6A5414A03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883686"/>
              </p:ext>
            </p:extLst>
          </p:nvPr>
        </p:nvGraphicFramePr>
        <p:xfrm>
          <a:off x="110939" y="4217143"/>
          <a:ext cx="3419924" cy="189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2850">
                  <a:extLst>
                    <a:ext uri="{9D8B030D-6E8A-4147-A177-3AD203B41FA5}">
                      <a16:colId xmlns:a16="http://schemas.microsoft.com/office/drawing/2014/main" val="1715501655"/>
                    </a:ext>
                  </a:extLst>
                </a:gridCol>
                <a:gridCol w="1347074">
                  <a:extLst>
                    <a:ext uri="{9D8B030D-6E8A-4147-A177-3AD203B41FA5}">
                      <a16:colId xmlns:a16="http://schemas.microsoft.com/office/drawing/2014/main" val="164007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Total Relays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5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u="none" strike="noStrike" kern="1200" baseline="0" dirty="0" err="1"/>
                        <a:t>EpidemicRouting</a:t>
                      </a:r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49,612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40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u="none" strike="noStrike" kern="1200" baseline="0" dirty="0" err="1"/>
                        <a:t>EpidemicRouting</a:t>
                      </a:r>
                      <a:r>
                        <a:rPr lang="en-US" sz="1600" u="none" strike="noStrike" kern="1200" baseline="0" dirty="0"/>
                        <a:t>+</a:t>
                      </a:r>
                    </a:p>
                    <a:p>
                      <a:r>
                        <a:rPr lang="en-US" sz="1600" u="none" strike="noStrike" kern="1200" baseline="0" dirty="0"/>
                        <a:t>NR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50,123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8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none" strike="noStrike" kern="1200" baseline="0" dirty="0" err="1"/>
                        <a:t>EpidemicRouting</a:t>
                      </a:r>
                      <a:r>
                        <a:rPr lang="en-US" sz="1600" b="1" u="none" strike="noStrike" kern="1200" baseline="0" dirty="0"/>
                        <a:t>+</a:t>
                      </a:r>
                    </a:p>
                    <a:p>
                      <a:r>
                        <a:rPr lang="en-US" sz="1600" b="1" u="none" strike="noStrike" kern="1200" baseline="0" dirty="0"/>
                        <a:t>NR+NBIP (</a:t>
                      </a:r>
                      <a:r>
                        <a:rPr lang="en-US" sz="1600" b="1" u="none" strike="noStrike" kern="1200" baseline="0" dirty="0" err="1"/>
                        <a:t>CoNICE</a:t>
                      </a:r>
                      <a:r>
                        <a:rPr lang="en-US" sz="1600" u="none" strike="noStrike" kern="1200" baseline="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48,612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59114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3974761-6BC8-4D12-AD23-D6A3D878A2F2}"/>
              </a:ext>
            </a:extLst>
          </p:cNvPr>
          <p:cNvSpPr txBox="1"/>
          <p:nvPr/>
        </p:nvSpPr>
        <p:spPr>
          <a:xfrm>
            <a:off x="6308684" y="6502590"/>
            <a:ext cx="27584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diagrams are cumulative (CDF)</a:t>
            </a:r>
          </a:p>
        </p:txBody>
      </p:sp>
    </p:spTree>
    <p:extLst>
      <p:ext uri="{BB962C8B-B14F-4D97-AF65-F5344CB8AC3E}">
        <p14:creationId xmlns:p14="http://schemas.microsoft.com/office/powerpoint/2010/main" val="409062755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3091A-3F06-4BC8-96FD-758D48C8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42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364A46-40E8-4884-9AB3-7DC4D274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83516" cy="745587"/>
          </a:xfrm>
        </p:spPr>
        <p:txBody>
          <a:bodyPr>
            <a:normAutofit/>
          </a:bodyPr>
          <a:lstStyle/>
          <a:p>
            <a:r>
              <a:rPr lang="en-US" dirty="0"/>
              <a:t>Simulation results on Consensus</a:t>
            </a:r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15C81ECD-03B7-458C-A71B-659DE492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23" y="519087"/>
            <a:ext cx="9432758" cy="53131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9F4A0A2-D343-42BD-965F-762AA935C9DD}"/>
              </a:ext>
            </a:extLst>
          </p:cNvPr>
          <p:cNvSpPr txBox="1"/>
          <p:nvPr/>
        </p:nvSpPr>
        <p:spPr>
          <a:xfrm>
            <a:off x="2546252" y="571047"/>
            <a:ext cx="734333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OTR+NR                                                 OTR+NR+NBIP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C92BCB0-1E8B-4224-BCD0-E0559B3FE107}"/>
              </a:ext>
            </a:extLst>
          </p:cNvPr>
          <p:cNvSpPr/>
          <p:nvPr/>
        </p:nvSpPr>
        <p:spPr>
          <a:xfrm>
            <a:off x="3685736" y="6034468"/>
            <a:ext cx="2325858" cy="739699"/>
          </a:xfrm>
          <a:prstGeom prst="wedgeRoundRectCallout">
            <a:avLst>
              <a:gd name="adj1" fmla="val 27993"/>
              <a:gd name="adj2" fmla="val -964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strong view slots filled for regions relevant for the first responder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56B333D-B5D2-4873-AB1A-464005BEE58A}"/>
              </a:ext>
            </a:extLst>
          </p:cNvPr>
          <p:cNvSpPr/>
          <p:nvPr/>
        </p:nvSpPr>
        <p:spPr>
          <a:xfrm>
            <a:off x="6564397" y="6034468"/>
            <a:ext cx="2325858" cy="739699"/>
          </a:xfrm>
          <a:prstGeom prst="wedgeRoundRectCallout">
            <a:avLst>
              <a:gd name="adj1" fmla="val -22814"/>
              <a:gd name="adj2" fmla="val -9835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strong view slots filled for regions at the first responder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65C4576-B8EC-45BB-A2DF-1BE7BC754D46}"/>
              </a:ext>
            </a:extLst>
          </p:cNvPr>
          <p:cNvSpPr/>
          <p:nvPr/>
        </p:nvSpPr>
        <p:spPr>
          <a:xfrm>
            <a:off x="9508717" y="6028417"/>
            <a:ext cx="1899152" cy="739699"/>
          </a:xfrm>
          <a:prstGeom prst="wedgeRoundRectCallout">
            <a:avLst>
              <a:gd name="adj1" fmla="val -44410"/>
              <a:gd name="adj2" fmla="val -9835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MB of buffer occupied at first responder</a:t>
            </a:r>
          </a:p>
        </p:txBody>
      </p:sp>
    </p:spTree>
    <p:extLst>
      <p:ext uri="{BB962C8B-B14F-4D97-AF65-F5344CB8AC3E}">
        <p14:creationId xmlns:p14="http://schemas.microsoft.com/office/powerpoint/2010/main" val="136716037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3091A-3F06-4BC8-96FD-758D48C8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43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364A46-40E8-4884-9AB3-7DC4D274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83516" cy="745587"/>
          </a:xfrm>
        </p:spPr>
        <p:txBody>
          <a:bodyPr>
            <a:normAutofit/>
          </a:bodyPr>
          <a:lstStyle/>
          <a:p>
            <a:r>
              <a:rPr lang="en-US" dirty="0"/>
              <a:t>Simulation results on Consensus</a:t>
            </a:r>
          </a:p>
        </p:txBody>
      </p:sp>
      <p:pic>
        <p:nvPicPr>
          <p:cNvPr id="6" name="consensus_demo_extended_audio_cut3 - only_animation_faster">
            <a:hlinkClick r:id="" action="ppaction://media"/>
            <a:extLst>
              <a:ext uri="{FF2B5EF4-FFF2-40B4-BE49-F238E27FC236}">
                <a16:creationId xmlns:a16="http://schemas.microsoft.com/office/drawing/2014/main" id="{F723721F-4C38-42A9-895C-85F10166D1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8634" y="548641"/>
            <a:ext cx="9434732" cy="5307037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C92BCB0-1E8B-4224-BCD0-E0559B3FE107}"/>
              </a:ext>
            </a:extLst>
          </p:cNvPr>
          <p:cNvSpPr/>
          <p:nvPr/>
        </p:nvSpPr>
        <p:spPr>
          <a:xfrm>
            <a:off x="3685736" y="6034468"/>
            <a:ext cx="2325858" cy="739699"/>
          </a:xfrm>
          <a:prstGeom prst="wedgeRoundRectCallout">
            <a:avLst>
              <a:gd name="adj1" fmla="val 27993"/>
              <a:gd name="adj2" fmla="val -964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strong view slots filled for regions relevant for the first responder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56B333D-B5D2-4873-AB1A-464005BEE58A}"/>
              </a:ext>
            </a:extLst>
          </p:cNvPr>
          <p:cNvSpPr/>
          <p:nvPr/>
        </p:nvSpPr>
        <p:spPr>
          <a:xfrm>
            <a:off x="6564397" y="6034468"/>
            <a:ext cx="2325858" cy="739699"/>
          </a:xfrm>
          <a:prstGeom prst="wedgeRoundRectCallout">
            <a:avLst>
              <a:gd name="adj1" fmla="val -22814"/>
              <a:gd name="adj2" fmla="val -9835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strong view slots filled for regions at the first responder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65C4576-B8EC-45BB-A2DF-1BE7BC754D46}"/>
              </a:ext>
            </a:extLst>
          </p:cNvPr>
          <p:cNvSpPr/>
          <p:nvPr/>
        </p:nvSpPr>
        <p:spPr>
          <a:xfrm>
            <a:off x="9508717" y="6028417"/>
            <a:ext cx="1899152" cy="739699"/>
          </a:xfrm>
          <a:prstGeom prst="wedgeRoundRectCallout">
            <a:avLst>
              <a:gd name="adj1" fmla="val -44410"/>
              <a:gd name="adj2" fmla="val -9835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MB of buffer occupied at first responder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CDC77E-7843-492D-94D6-A92378FA8E0F}"/>
              </a:ext>
            </a:extLst>
          </p:cNvPr>
          <p:cNvSpPr txBox="1"/>
          <p:nvPr/>
        </p:nvSpPr>
        <p:spPr>
          <a:xfrm>
            <a:off x="2546252" y="571047"/>
            <a:ext cx="734333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OTR+NR                                                 OTR+NR+NBIP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36334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E383-BB19-4C5C-B508-ADB2677DF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83516" cy="740936"/>
          </a:xfrm>
        </p:spPr>
        <p:txBody>
          <a:bodyPr>
            <a:normAutofit/>
          </a:bodyPr>
          <a:lstStyle/>
          <a:p>
            <a:r>
              <a:rPr lang="en-US" dirty="0"/>
              <a:t>Simulation results on Consensus</a:t>
            </a:r>
          </a:p>
        </p:txBody>
      </p:sp>
      <p:sp>
        <p:nvSpPr>
          <p:cNvPr id="7" name="Content Placeholder 21">
            <a:extLst>
              <a:ext uri="{FF2B5EF4-FFF2-40B4-BE49-F238E27FC236}">
                <a16:creationId xmlns:a16="http://schemas.microsoft.com/office/drawing/2014/main" id="{8CD4749E-F1C0-40F1-A161-68FAE0EA2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214" y="792557"/>
            <a:ext cx="8305188" cy="3193532"/>
          </a:xfrm>
        </p:spPr>
        <p:txBody>
          <a:bodyPr>
            <a:normAutofit/>
          </a:bodyPr>
          <a:lstStyle/>
          <a:p>
            <a:r>
              <a:rPr lang="en-US" sz="2400" dirty="0"/>
              <a:t>With use of naming (named region-</a:t>
            </a:r>
            <a:r>
              <a:rPr lang="en-US" sz="2400" dirty="0" err="1"/>
              <a:t>ing</a:t>
            </a:r>
            <a:r>
              <a:rPr lang="en-US" sz="2400" dirty="0"/>
              <a:t> (NR), name-based interest profiling (NBIP)), our solution </a:t>
            </a:r>
          </a:p>
          <a:p>
            <a:pPr lvl="1"/>
            <a:r>
              <a:rPr lang="en-US" sz="2000" dirty="0"/>
              <a:t>Achieves higher agreement completeness of relevant info at first responders (~100X using NBIP to identify groups)</a:t>
            </a:r>
          </a:p>
          <a:p>
            <a:pPr lvl="1"/>
            <a:r>
              <a:rPr lang="en-US" sz="2000" dirty="0"/>
              <a:t>More relevant decisions deliveries, better latency at first responders (~2X using NBIP)</a:t>
            </a:r>
          </a:p>
          <a:p>
            <a:pPr lvl="2"/>
            <a:r>
              <a:rPr lang="en-US" dirty="0"/>
              <a:t>High absolute values justify having a moderate view in the meantime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399F01-F596-457F-8716-F3604EA61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876" y="3673302"/>
            <a:ext cx="3646192" cy="318110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C66C3AE-10EA-4DBE-A279-067E354F59E7}"/>
              </a:ext>
            </a:extLst>
          </p:cNvPr>
          <p:cNvGrpSpPr/>
          <p:nvPr/>
        </p:nvGrpSpPr>
        <p:grpSpPr>
          <a:xfrm>
            <a:off x="8284973" y="158341"/>
            <a:ext cx="3881649" cy="3429000"/>
            <a:chOff x="8310350" y="180138"/>
            <a:chExt cx="3881649" cy="3429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465837-8FA9-44BF-89EB-CD5A81351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0350" y="180138"/>
              <a:ext cx="3881649" cy="3429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C291D96-CBC7-4156-99C9-2D2A3C745AC6}"/>
                </a:ext>
              </a:extLst>
            </p:cNvPr>
            <p:cNvSpPr txBox="1"/>
            <p:nvPr/>
          </p:nvSpPr>
          <p:spPr>
            <a:xfrm rot="16200000">
              <a:off x="7534020" y="1402368"/>
              <a:ext cx="201206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Fraction of responders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1C31FA-992C-4784-8F72-6AC146D8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4FF23-7EA1-4ED5-A6AC-897689DDC31E}"/>
              </a:ext>
            </a:extLst>
          </p:cNvPr>
          <p:cNvSpPr txBox="1"/>
          <p:nvPr/>
        </p:nvSpPr>
        <p:spPr>
          <a:xfrm>
            <a:off x="6308684" y="6502590"/>
            <a:ext cx="27584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diagrams are cumulative (CDF)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758CBEF-01EC-4903-8FCC-9C300B7A8155}"/>
              </a:ext>
            </a:extLst>
          </p:cNvPr>
          <p:cNvSpPr/>
          <p:nvPr/>
        </p:nvSpPr>
        <p:spPr>
          <a:xfrm>
            <a:off x="9528312" y="1060174"/>
            <a:ext cx="1055203" cy="251791"/>
          </a:xfrm>
          <a:prstGeom prst="wedgeRoundRectCallout">
            <a:avLst>
              <a:gd name="adj1" fmla="val -35771"/>
              <a:gd name="adj2" fmla="val -12049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3DA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Avg: 0.26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E2961F6F-9325-4997-8741-E398BD58BB29}"/>
              </a:ext>
            </a:extLst>
          </p:cNvPr>
          <p:cNvSpPr/>
          <p:nvPr/>
        </p:nvSpPr>
        <p:spPr>
          <a:xfrm>
            <a:off x="10350972" y="1905971"/>
            <a:ext cx="1055203" cy="251791"/>
          </a:xfrm>
          <a:prstGeom prst="wedgeRoundRectCallout">
            <a:avLst>
              <a:gd name="adj1" fmla="val 53397"/>
              <a:gd name="adj2" fmla="val 14792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28.60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CF93AD5-64DD-4FB5-B7D7-C43C01E63BDF}"/>
              </a:ext>
            </a:extLst>
          </p:cNvPr>
          <p:cNvSpPr/>
          <p:nvPr/>
        </p:nvSpPr>
        <p:spPr>
          <a:xfrm>
            <a:off x="10559390" y="5334971"/>
            <a:ext cx="1055203" cy="251791"/>
          </a:xfrm>
          <a:prstGeom prst="wedgeRoundRectCallout">
            <a:avLst>
              <a:gd name="adj1" fmla="val 5891"/>
              <a:gd name="adj2" fmla="val 14488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3DA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Avg: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7.51 h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A61129DA-C7FC-4F41-A3CF-DA326B82E5FC}"/>
              </a:ext>
            </a:extLst>
          </p:cNvPr>
          <p:cNvSpPr/>
          <p:nvPr/>
        </p:nvSpPr>
        <p:spPr>
          <a:xfrm>
            <a:off x="9357658" y="4473237"/>
            <a:ext cx="1055203" cy="251791"/>
          </a:xfrm>
          <a:prstGeom prst="wedgeRoundRectCallout">
            <a:avLst>
              <a:gd name="adj1" fmla="val 41732"/>
              <a:gd name="adj2" fmla="val 10602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Avg: 4.91 h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52724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E383-BB19-4C5C-B508-ADB2677DF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83516" cy="740936"/>
          </a:xfrm>
        </p:spPr>
        <p:txBody>
          <a:bodyPr>
            <a:normAutofit/>
          </a:bodyPr>
          <a:lstStyle/>
          <a:p>
            <a:r>
              <a:rPr lang="en-US" dirty="0"/>
              <a:t>Simulation results on Consensus</a:t>
            </a:r>
          </a:p>
        </p:txBody>
      </p:sp>
      <p:sp>
        <p:nvSpPr>
          <p:cNvPr id="7" name="Content Placeholder 21">
            <a:extLst>
              <a:ext uri="{FF2B5EF4-FFF2-40B4-BE49-F238E27FC236}">
                <a16:creationId xmlns:a16="http://schemas.microsoft.com/office/drawing/2014/main" id="{8CD4749E-F1C0-40F1-A161-68FAE0EA2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214" y="792556"/>
            <a:ext cx="8305188" cy="342899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With use of naming (named region-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ing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(NR), name-based interest profiling (NBIP)), our solution 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Achieves higher agreement completeness of relevant info at first responders (~100X using NBIP to identify groups)</a:t>
            </a:r>
          </a:p>
          <a:p>
            <a:pPr lvl="1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More relevant decisions deliveries, better latency at first responders (~2X using NBIP)</a:t>
            </a:r>
          </a:p>
          <a:p>
            <a:pPr lvl="1"/>
            <a:r>
              <a:rPr lang="en-US" sz="2000" dirty="0"/>
              <a:t>Lowers buffer consumption at first responders (~5X with naming)</a:t>
            </a:r>
          </a:p>
          <a:p>
            <a:pPr lvl="1"/>
            <a:r>
              <a:rPr lang="en-US" sz="2000" dirty="0"/>
              <a:t>Similar number of total relays in the network</a:t>
            </a:r>
          </a:p>
          <a:p>
            <a:pPr lvl="1"/>
            <a:r>
              <a:rPr lang="en-US" dirty="0" err="1">
                <a:solidFill>
                  <a:srgbClr val="C00000"/>
                </a:solidFill>
              </a:rPr>
              <a:t>CoNICE’s</a:t>
            </a:r>
            <a:r>
              <a:rPr lang="en-US" dirty="0">
                <a:solidFill>
                  <a:srgbClr val="C00000"/>
                </a:solidFill>
              </a:rPr>
              <a:t> name-based grouping achieve agreement in a more efficient and effective manner.</a:t>
            </a:r>
          </a:p>
        </p:txBody>
      </p:sp>
      <p:graphicFrame>
        <p:nvGraphicFramePr>
          <p:cNvPr id="8" name="Table 23">
            <a:extLst>
              <a:ext uri="{FF2B5EF4-FFF2-40B4-BE49-F238E27FC236}">
                <a16:creationId xmlns:a16="http://schemas.microsoft.com/office/drawing/2014/main" id="{3F42E32B-D4B5-4BE6-B2F7-1A6933D68F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591454"/>
              </p:ext>
            </p:extLst>
          </p:nvPr>
        </p:nvGraphicFramePr>
        <p:xfrm>
          <a:off x="136861" y="4204869"/>
          <a:ext cx="4064000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155016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4007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Total Relays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5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OTR</a:t>
                      </a:r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3,489,035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40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OTR+NR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3,512,598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8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OTR+NR+NBIP (</a:t>
                      </a:r>
                      <a:r>
                        <a:rPr lang="en-US" sz="16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CoNICE</a:t>
                      </a:r>
                      <a:r>
                        <a:rPr lang="en-US" sz="16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3,504,557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59114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3E399F01-F596-457F-8716-F3604EA61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876" y="3673302"/>
            <a:ext cx="3646192" cy="318110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C66C3AE-10EA-4DBE-A279-067E354F59E7}"/>
              </a:ext>
            </a:extLst>
          </p:cNvPr>
          <p:cNvGrpSpPr/>
          <p:nvPr/>
        </p:nvGrpSpPr>
        <p:grpSpPr>
          <a:xfrm>
            <a:off x="8284973" y="158341"/>
            <a:ext cx="3881649" cy="3429000"/>
            <a:chOff x="8310350" y="180138"/>
            <a:chExt cx="3881649" cy="3429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465837-8FA9-44BF-89EB-CD5A81351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0350" y="180138"/>
              <a:ext cx="3881649" cy="3429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C291D96-CBC7-4156-99C9-2D2A3C745AC6}"/>
                </a:ext>
              </a:extLst>
            </p:cNvPr>
            <p:cNvSpPr txBox="1"/>
            <p:nvPr/>
          </p:nvSpPr>
          <p:spPr>
            <a:xfrm rot="16200000">
              <a:off x="7534020" y="1402368"/>
              <a:ext cx="201206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Fraction of responders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1C31FA-992C-4784-8F72-6AC146D8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C4FA3-E9F0-4DD6-8C36-95E33C711E18}" type="slidenum">
              <a:rPr lang="en-US" smtClean="0"/>
              <a:t>45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25DAA9-90FB-4E85-9137-D0B7862FE4C7}"/>
              </a:ext>
            </a:extLst>
          </p:cNvPr>
          <p:cNvSpPr txBox="1"/>
          <p:nvPr/>
        </p:nvSpPr>
        <p:spPr>
          <a:xfrm>
            <a:off x="6308684" y="6502590"/>
            <a:ext cx="27584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diagrams are cumulative (CDF)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85FF0C-4202-42DE-9287-500A56F5A699}"/>
              </a:ext>
            </a:extLst>
          </p:cNvPr>
          <p:cNvGrpSpPr/>
          <p:nvPr/>
        </p:nvGrpSpPr>
        <p:grpSpPr>
          <a:xfrm>
            <a:off x="4358536" y="3833528"/>
            <a:ext cx="3979192" cy="2690367"/>
            <a:chOff x="4305781" y="3587341"/>
            <a:chExt cx="3979192" cy="26903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6A11BF-A0D7-4BEC-8C40-0842D6403162}"/>
                </a:ext>
              </a:extLst>
            </p:cNvPr>
            <p:cNvGrpSpPr/>
            <p:nvPr/>
          </p:nvGrpSpPr>
          <p:grpSpPr>
            <a:xfrm>
              <a:off x="4305781" y="3587341"/>
              <a:ext cx="3979192" cy="2690367"/>
              <a:chOff x="4305781" y="3432594"/>
              <a:chExt cx="3979192" cy="2690367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13E8D8A-25DE-46F1-9F32-E588896750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524" b="14231"/>
              <a:stretch/>
            </p:blipFill>
            <p:spPr>
              <a:xfrm>
                <a:off x="4305781" y="3432594"/>
                <a:ext cx="3979192" cy="2690367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07B607-2748-47FB-B42D-1F9D1FBFD3D2}"/>
                  </a:ext>
                </a:extLst>
              </p:cNvPr>
              <p:cNvSpPr txBox="1"/>
              <p:nvPr/>
            </p:nvSpPr>
            <p:spPr>
              <a:xfrm rot="16200000">
                <a:off x="3487979" y="4605071"/>
                <a:ext cx="201206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Fraction of responders</a:t>
                </a:r>
              </a:p>
            </p:txBody>
          </p:sp>
        </p:grpSp>
        <p:sp>
          <p:nvSpPr>
            <p:cNvPr id="16" name="Speech Bubble: Rectangle with Corners Rounded 15">
              <a:extLst>
                <a:ext uri="{FF2B5EF4-FFF2-40B4-BE49-F238E27FC236}">
                  <a16:creationId xmlns:a16="http://schemas.microsoft.com/office/drawing/2014/main" id="{69EB8996-13F7-4012-B6D9-5E4383C8330F}"/>
                </a:ext>
              </a:extLst>
            </p:cNvPr>
            <p:cNvSpPr/>
            <p:nvPr/>
          </p:nvSpPr>
          <p:spPr>
            <a:xfrm>
              <a:off x="5767775" y="4426226"/>
              <a:ext cx="1255877" cy="198783"/>
            </a:xfrm>
            <a:prstGeom prst="wedgeRoundRectCallout">
              <a:avLst>
                <a:gd name="adj1" fmla="val -58377"/>
                <a:gd name="adj2" fmla="val -109970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Avg: 0.18 MB</a:t>
              </a:r>
              <a:endPara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08AD27C7-4078-4D9B-8F6C-0589B0EE6893}"/>
                </a:ext>
              </a:extLst>
            </p:cNvPr>
            <p:cNvSpPr/>
            <p:nvPr/>
          </p:nvSpPr>
          <p:spPr>
            <a:xfrm>
              <a:off x="5767774" y="4936666"/>
              <a:ext cx="1255877" cy="198783"/>
            </a:xfrm>
            <a:prstGeom prst="wedgeRoundRectCallout">
              <a:avLst>
                <a:gd name="adj1" fmla="val 50310"/>
                <a:gd name="adj2" fmla="val 176696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Avg: </a:t>
              </a:r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1.01</a:t>
              </a:r>
              <a:r>
                <a:rPr lang="en-US" sz="1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MB</a:t>
              </a:r>
              <a:endPara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054837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353F71-83E6-4FF8-BED1-70F5F5FC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46" y="783770"/>
            <a:ext cx="12015653" cy="6074230"/>
          </a:xfrm>
        </p:spPr>
        <p:txBody>
          <a:bodyPr/>
          <a:lstStyle/>
          <a:p>
            <a:r>
              <a:rPr lang="en-US" sz="2400" dirty="0" err="1"/>
              <a:t>CoNICE</a:t>
            </a:r>
            <a:r>
              <a:rPr lang="en-US" sz="2400" dirty="0"/>
              <a:t>: a framework to ensure consistent dissemination of updates among users in intermittently-connected, infrastructure-less environments, e.g., emergency response</a:t>
            </a:r>
          </a:p>
          <a:p>
            <a:r>
              <a:rPr lang="en-US" dirty="0"/>
              <a:t>Multi-level consistency supporting causal ordering and consensus</a:t>
            </a:r>
          </a:p>
          <a:p>
            <a:pPr lvl="1"/>
            <a:r>
              <a:rPr lang="en-US" dirty="0"/>
              <a:t>Flexible trade-off between completion time and degree of consistency during disasters</a:t>
            </a:r>
          </a:p>
          <a:p>
            <a:r>
              <a:rPr lang="en-US" dirty="0"/>
              <a:t>Multi-level naming schema for fine-grained subscription</a:t>
            </a:r>
          </a:p>
          <a:p>
            <a:pPr lvl="1"/>
            <a:r>
              <a:rPr lang="en-US" dirty="0"/>
              <a:t>Reduces user storage usage for D2D buffering</a:t>
            </a:r>
          </a:p>
          <a:p>
            <a:pPr lvl="1"/>
            <a:r>
              <a:rPr lang="en-US" dirty="0"/>
              <a:t>Achieves higher completeness of strong consistency and faster consensus convergence across relevant users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E1666F-D744-47DD-9492-28FD972A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27B9F-8FE4-4E27-A578-164EB6B4477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606134-3E8B-43AC-B188-167CBBE1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42AE2E-921F-4BFB-AD00-524A38696C5A}"/>
              </a:ext>
            </a:extLst>
          </p:cNvPr>
          <p:cNvGrpSpPr/>
          <p:nvPr/>
        </p:nvGrpSpPr>
        <p:grpSpPr>
          <a:xfrm>
            <a:off x="3196747" y="3820885"/>
            <a:ext cx="7989413" cy="2591393"/>
            <a:chOff x="94874" y="1413101"/>
            <a:chExt cx="11889764" cy="43004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C53CA7F-B11E-46CF-AFB8-1C0456B41E72}"/>
                </a:ext>
              </a:extLst>
            </p:cNvPr>
            <p:cNvSpPr txBox="1"/>
            <p:nvPr/>
          </p:nvSpPr>
          <p:spPr>
            <a:xfrm rot="16200000">
              <a:off x="8424031" y="4585538"/>
              <a:ext cx="1843736" cy="41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Subscriptions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D5FCB70-C1DD-4871-AD1C-B83F4FFA5727}"/>
                </a:ext>
              </a:extLst>
            </p:cNvPr>
            <p:cNvGrpSpPr/>
            <p:nvPr/>
          </p:nvGrpSpPr>
          <p:grpSpPr>
            <a:xfrm>
              <a:off x="94874" y="1413101"/>
              <a:ext cx="11889764" cy="4018786"/>
              <a:chOff x="94874" y="1413101"/>
              <a:chExt cx="11889764" cy="4018786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8AE9ADF-FB21-41E3-AA5E-8DF9E8A94538}"/>
                  </a:ext>
                </a:extLst>
              </p:cNvPr>
              <p:cNvSpPr/>
              <p:nvPr/>
            </p:nvSpPr>
            <p:spPr>
              <a:xfrm>
                <a:off x="94874" y="1426112"/>
                <a:ext cx="6400800" cy="400577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611CD7A-3483-426B-95B3-98E0009F3B36}"/>
                  </a:ext>
                </a:extLst>
              </p:cNvPr>
              <p:cNvCxnSpPr/>
              <p:nvPr/>
            </p:nvCxnSpPr>
            <p:spPr>
              <a:xfrm>
                <a:off x="94874" y="2384135"/>
                <a:ext cx="64008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EA99739-CF59-4C3D-868F-038B34838AC7}"/>
                  </a:ext>
                </a:extLst>
              </p:cNvPr>
              <p:cNvCxnSpPr/>
              <p:nvPr/>
            </p:nvCxnSpPr>
            <p:spPr>
              <a:xfrm>
                <a:off x="94874" y="4325688"/>
                <a:ext cx="64008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B9CAAED-4744-47D3-A103-55BC681CEDF8}"/>
                  </a:ext>
                </a:extLst>
              </p:cNvPr>
              <p:cNvSpPr/>
              <p:nvPr/>
            </p:nvSpPr>
            <p:spPr>
              <a:xfrm>
                <a:off x="8159260" y="2517059"/>
                <a:ext cx="872197" cy="76598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NBIP2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F8BFC5C-5A8C-4A37-8EF3-F4964E5A4DAC}"/>
                  </a:ext>
                </a:extLst>
              </p:cNvPr>
              <p:cNvSpPr/>
              <p:nvPr/>
            </p:nvSpPr>
            <p:spPr>
              <a:xfrm>
                <a:off x="8159260" y="3475262"/>
                <a:ext cx="872197" cy="76598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NBIP1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84FFA16-3B17-4E11-BCB0-68EE2B405D99}"/>
                  </a:ext>
                </a:extLst>
              </p:cNvPr>
              <p:cNvSpPr/>
              <p:nvPr/>
            </p:nvSpPr>
            <p:spPr>
              <a:xfrm>
                <a:off x="8159260" y="4503865"/>
                <a:ext cx="872197" cy="765988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NBIP0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44DA99E-6D82-467E-AD50-339CC2E682F1}"/>
                  </a:ext>
                </a:extLst>
              </p:cNvPr>
              <p:cNvSpPr/>
              <p:nvPr/>
            </p:nvSpPr>
            <p:spPr>
              <a:xfrm>
                <a:off x="9600154" y="2222702"/>
                <a:ext cx="2384484" cy="3117491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003A12CE-855F-4021-A1D7-97A038048BC5}"/>
                  </a:ext>
                </a:extLst>
              </p:cNvPr>
              <p:cNvCxnSpPr>
                <a:cxnSpLocks/>
                <a:endCxn id="20" idx="0"/>
              </p:cNvCxnSpPr>
              <p:nvPr/>
            </p:nvCxnSpPr>
            <p:spPr>
              <a:xfrm flipH="1">
                <a:off x="11413191" y="2905421"/>
                <a:ext cx="148578" cy="27414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15A6237-8A2A-4AE6-BBC3-12C179F675E5}"/>
                  </a:ext>
                </a:extLst>
              </p:cNvPr>
              <p:cNvSpPr/>
              <p:nvPr/>
            </p:nvSpPr>
            <p:spPr>
              <a:xfrm>
                <a:off x="11091174" y="4763018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48FE0CA9-272B-401A-8176-4A983C159C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40260" y="4532654"/>
                <a:ext cx="23844" cy="2303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Flowchart: Alternate Process 58">
                <a:extLst>
                  <a:ext uri="{FF2B5EF4-FFF2-40B4-BE49-F238E27FC236}">
                    <a16:creationId xmlns:a16="http://schemas.microsoft.com/office/drawing/2014/main" id="{1EBF1FBF-5833-4740-AAE4-EC3085EB56A5}"/>
                  </a:ext>
                </a:extLst>
              </p:cNvPr>
              <p:cNvSpPr/>
              <p:nvPr/>
            </p:nvSpPr>
            <p:spPr>
              <a:xfrm>
                <a:off x="9685441" y="2525758"/>
                <a:ext cx="1072742" cy="461665"/>
              </a:xfrm>
              <a:prstGeom prst="flowChartAlternateProcess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0 (root)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C1A9DB0-AA14-465C-8E76-493689F7C9AC}"/>
                  </a:ext>
                </a:extLst>
              </p:cNvPr>
              <p:cNvSpPr/>
              <p:nvPr/>
            </p:nvSpPr>
            <p:spPr>
              <a:xfrm>
                <a:off x="11553246" y="2513123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0D16F1C-4AFE-42BE-89EE-1C1BD24B5DFB}"/>
                  </a:ext>
                </a:extLst>
              </p:cNvPr>
              <p:cNvSpPr/>
              <p:nvPr/>
            </p:nvSpPr>
            <p:spPr>
              <a:xfrm>
                <a:off x="11264104" y="3179561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B8AB961-57D9-4317-B977-540942F02F7F}"/>
                  </a:ext>
                </a:extLst>
              </p:cNvPr>
              <p:cNvSpPr/>
              <p:nvPr/>
            </p:nvSpPr>
            <p:spPr>
              <a:xfrm>
                <a:off x="11538435" y="4749613"/>
                <a:ext cx="298174" cy="38836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4ADC4BE-742D-45BB-9C4B-A04AEC81C06B}"/>
                  </a:ext>
                </a:extLst>
              </p:cNvPr>
              <p:cNvCxnSpPr>
                <a:cxnSpLocks/>
                <a:endCxn id="21" idx="0"/>
              </p:cNvCxnSpPr>
              <p:nvPr/>
            </p:nvCxnSpPr>
            <p:spPr>
              <a:xfrm>
                <a:off x="11605933" y="4532654"/>
                <a:ext cx="81589" cy="2169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2C3EE16B-3367-400A-B923-C084FBBFDA20}"/>
                  </a:ext>
                </a:extLst>
              </p:cNvPr>
              <p:cNvCxnSpPr>
                <a:cxnSpLocks/>
                <a:stCxn id="20" idx="2"/>
              </p:cNvCxnSpPr>
              <p:nvPr/>
            </p:nvCxnSpPr>
            <p:spPr>
              <a:xfrm flipH="1">
                <a:off x="11377427" y="3567923"/>
                <a:ext cx="35764" cy="32870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Flowchart: Alternate Process 64">
                <a:extLst>
                  <a:ext uri="{FF2B5EF4-FFF2-40B4-BE49-F238E27FC236}">
                    <a16:creationId xmlns:a16="http://schemas.microsoft.com/office/drawing/2014/main" id="{5A6DBFAD-EF8B-4F65-942A-6281DEDF5D29}"/>
                  </a:ext>
                </a:extLst>
              </p:cNvPr>
              <p:cNvSpPr/>
              <p:nvPr/>
            </p:nvSpPr>
            <p:spPr>
              <a:xfrm>
                <a:off x="9685441" y="3219598"/>
                <a:ext cx="1072742" cy="461665"/>
              </a:xfrm>
              <a:prstGeom prst="flowChartAlternateProcess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1</a:t>
                </a:r>
              </a:p>
            </p:txBody>
          </p:sp>
          <p:sp>
            <p:nvSpPr>
              <p:cNvPr id="25" name="Flowchart: Alternate Process 65">
                <a:extLst>
                  <a:ext uri="{FF2B5EF4-FFF2-40B4-BE49-F238E27FC236}">
                    <a16:creationId xmlns:a16="http://schemas.microsoft.com/office/drawing/2014/main" id="{0481EEC7-75C6-413D-9535-EC86CC122F2E}"/>
                  </a:ext>
                </a:extLst>
              </p:cNvPr>
              <p:cNvSpPr/>
              <p:nvPr/>
            </p:nvSpPr>
            <p:spPr>
              <a:xfrm>
                <a:off x="9650436" y="4769052"/>
                <a:ext cx="1072742" cy="461665"/>
              </a:xfrm>
              <a:prstGeom prst="flowChartAlternateProcess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n (leaves)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9E483AB-549F-4D4A-A250-18F086B995FF}"/>
                  </a:ext>
                </a:extLst>
              </p:cNvPr>
              <p:cNvSpPr txBox="1"/>
              <p:nvPr/>
            </p:nvSpPr>
            <p:spPr>
              <a:xfrm>
                <a:off x="9910164" y="3650875"/>
                <a:ext cx="450009" cy="1225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5CB70BE-97F5-46EE-95FC-4496D9E56393}"/>
                  </a:ext>
                </a:extLst>
              </p:cNvPr>
              <p:cNvSpPr txBox="1"/>
              <p:nvPr/>
            </p:nvSpPr>
            <p:spPr>
              <a:xfrm>
                <a:off x="11170079" y="3760851"/>
                <a:ext cx="450009" cy="99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4FF0928-1AA1-4641-87EE-E0C3D728B30A}"/>
                  </a:ext>
                </a:extLst>
              </p:cNvPr>
              <p:cNvSpPr txBox="1"/>
              <p:nvPr/>
            </p:nvSpPr>
            <p:spPr>
              <a:xfrm flipH="1">
                <a:off x="6366807" y="2398335"/>
                <a:ext cx="1491020" cy="1047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 Level 2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11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Agreement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F1F224-8B08-4515-954A-E73340A34DE3}"/>
                  </a:ext>
                </a:extLst>
              </p:cNvPr>
              <p:cNvSpPr txBox="1"/>
              <p:nvPr/>
            </p:nvSpPr>
            <p:spPr>
              <a:xfrm flipH="1">
                <a:off x="6374879" y="3352510"/>
                <a:ext cx="1491020" cy="99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 Level 1: </a:t>
                </a:r>
                <a:r>
                  <a:rPr lang="en-US" sz="11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Causality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9C03CA5-3A8C-4352-B9BD-DDAEC24D70DF}"/>
                  </a:ext>
                </a:extLst>
              </p:cNvPr>
              <p:cNvSpPr txBox="1"/>
              <p:nvPr/>
            </p:nvSpPr>
            <p:spPr>
              <a:xfrm flipH="1">
                <a:off x="6374879" y="4388803"/>
                <a:ext cx="1491020" cy="99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 Level 0: </a:t>
                </a:r>
                <a:r>
                  <a:rPr lang="en-US" sz="11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Replication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21DC392-9330-4D57-9068-4309F8AFD69C}"/>
                  </a:ext>
                </a:extLst>
              </p:cNvPr>
              <p:cNvCxnSpPr>
                <a:cxnSpLocks/>
                <a:stCxn id="28" idx="1"/>
              </p:cNvCxnSpPr>
              <p:nvPr/>
            </p:nvCxnSpPr>
            <p:spPr>
              <a:xfrm flipV="1">
                <a:off x="7857828" y="2900067"/>
                <a:ext cx="329569" cy="21793"/>
              </a:xfrm>
              <a:prstGeom prst="straightConnector1">
                <a:avLst/>
              </a:prstGeom>
              <a:ln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1ACD397E-9235-47FC-BA67-3F0A48FC4177}"/>
                  </a:ext>
                </a:extLst>
              </p:cNvPr>
              <p:cNvCxnSpPr>
                <a:cxnSpLocks/>
                <a:stCxn id="29" idx="1"/>
              </p:cNvCxnSpPr>
              <p:nvPr/>
            </p:nvCxnSpPr>
            <p:spPr>
              <a:xfrm>
                <a:off x="7865900" y="3850496"/>
                <a:ext cx="321497" cy="7763"/>
              </a:xfrm>
              <a:prstGeom prst="straightConnector1">
                <a:avLst/>
              </a:prstGeom>
              <a:ln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1408F087-CADD-4A12-A91C-94C635826F2A}"/>
                  </a:ext>
                </a:extLst>
              </p:cNvPr>
              <p:cNvCxnSpPr>
                <a:cxnSpLocks/>
                <a:stCxn id="30" idx="1"/>
              </p:cNvCxnSpPr>
              <p:nvPr/>
            </p:nvCxnSpPr>
            <p:spPr>
              <a:xfrm>
                <a:off x="7865900" y="4886789"/>
                <a:ext cx="321497" cy="70"/>
              </a:xfrm>
              <a:prstGeom prst="straightConnector1">
                <a:avLst/>
              </a:prstGeom>
              <a:ln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A10EF3C7-FAE8-4ED8-B212-8424A98AA384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>
                <a:off x="9031457" y="2900053"/>
                <a:ext cx="568697" cy="1599462"/>
              </a:xfrm>
              <a:prstGeom prst="straightConnector1">
                <a:avLst/>
              </a:prstGeom>
              <a:ln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7462CF88-08E6-4732-AADD-B5DB7E511965}"/>
                  </a:ext>
                </a:extLst>
              </p:cNvPr>
              <p:cNvCxnSpPr>
                <a:stCxn id="12" idx="3"/>
              </p:cNvCxnSpPr>
              <p:nvPr/>
            </p:nvCxnSpPr>
            <p:spPr>
              <a:xfrm flipV="1">
                <a:off x="9031457" y="3826259"/>
                <a:ext cx="618979" cy="31997"/>
              </a:xfrm>
              <a:prstGeom prst="straightConnector1">
                <a:avLst/>
              </a:prstGeom>
              <a:ln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D3BF9446-E303-4D2F-A801-544630C75D4A}"/>
                  </a:ext>
                </a:extLst>
              </p:cNvPr>
              <p:cNvCxnSpPr>
                <a:cxnSpLocks/>
                <a:stCxn id="13" idx="3"/>
              </p:cNvCxnSpPr>
              <p:nvPr/>
            </p:nvCxnSpPr>
            <p:spPr>
              <a:xfrm flipV="1">
                <a:off x="9031457" y="3079600"/>
                <a:ext cx="581590" cy="1807259"/>
              </a:xfrm>
              <a:prstGeom prst="straightConnector1">
                <a:avLst/>
              </a:prstGeom>
              <a:ln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8830E14-C1EA-489B-AC40-9F4F112198D2}"/>
                  </a:ext>
                </a:extLst>
              </p:cNvPr>
              <p:cNvSpPr txBox="1"/>
              <p:nvPr/>
            </p:nvSpPr>
            <p:spPr>
              <a:xfrm>
                <a:off x="7678121" y="1854460"/>
                <a:ext cx="1980220" cy="766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Name-based Interest Profiles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2C51B0B-3B05-4020-88EA-62D054B0F4F3}"/>
                  </a:ext>
                </a:extLst>
              </p:cNvPr>
              <p:cNvSpPr txBox="1"/>
              <p:nvPr/>
            </p:nvSpPr>
            <p:spPr>
              <a:xfrm>
                <a:off x="10041693" y="1777581"/>
                <a:ext cx="1664933" cy="459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Namespace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89AD4C8-C214-4FAC-97FF-2015C9DED405}"/>
                  </a:ext>
                </a:extLst>
              </p:cNvPr>
              <p:cNvSpPr/>
              <p:nvPr/>
            </p:nvSpPr>
            <p:spPr>
              <a:xfrm>
                <a:off x="94874" y="1426112"/>
                <a:ext cx="6400800" cy="936879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F58FD8F-69E2-48AA-A44D-15989CEB518F}"/>
                  </a:ext>
                </a:extLst>
              </p:cNvPr>
              <p:cNvSpPr/>
              <p:nvPr/>
            </p:nvSpPr>
            <p:spPr>
              <a:xfrm>
                <a:off x="4604946" y="1529466"/>
                <a:ext cx="1435204" cy="57227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Strong View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3B4AB96-5779-4D5E-9FBB-FD836211BD1D}"/>
                  </a:ext>
                </a:extLst>
              </p:cNvPr>
              <p:cNvSpPr/>
              <p:nvPr/>
            </p:nvSpPr>
            <p:spPr>
              <a:xfrm>
                <a:off x="608474" y="1499076"/>
                <a:ext cx="1708997" cy="57227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Moderate View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C4E2E27-3AA7-4E53-8138-E990F205ACBD}"/>
                  </a:ext>
                </a:extLst>
              </p:cNvPr>
              <p:cNvSpPr txBox="1"/>
              <p:nvPr/>
            </p:nvSpPr>
            <p:spPr>
              <a:xfrm flipH="1">
                <a:off x="2331455" y="1413101"/>
                <a:ext cx="1915460" cy="970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Map Application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4313DE2-2F42-4AE1-8269-2C0DCD434371}"/>
                  </a:ext>
                </a:extLst>
              </p:cNvPr>
              <p:cNvSpPr/>
              <p:nvPr/>
            </p:nvSpPr>
            <p:spPr>
              <a:xfrm>
                <a:off x="94874" y="2384135"/>
                <a:ext cx="6400800" cy="192038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Connector: Elbow 84">
                <a:extLst>
                  <a:ext uri="{FF2B5EF4-FFF2-40B4-BE49-F238E27FC236}">
                    <a16:creationId xmlns:a16="http://schemas.microsoft.com/office/drawing/2014/main" id="{9A081176-2A40-4B45-B889-BBE07684DA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95752" y="2399243"/>
                <a:ext cx="3299922" cy="1029757"/>
              </a:xfrm>
              <a:prstGeom prst="bentConnector3">
                <a:avLst>
                  <a:gd name="adj1" fmla="val -238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A345B12-0743-4261-B841-18D22CEA09D0}"/>
                  </a:ext>
                </a:extLst>
              </p:cNvPr>
              <p:cNvSpPr txBox="1"/>
              <p:nvPr/>
            </p:nvSpPr>
            <p:spPr>
              <a:xfrm flipH="1">
                <a:off x="359703" y="3269193"/>
                <a:ext cx="2637291" cy="561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Causal Ordering</a:t>
                </a: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D4247288-6CF2-4648-8369-773B89213977}"/>
                  </a:ext>
                </a:extLst>
              </p:cNvPr>
              <p:cNvCxnSpPr/>
              <p:nvPr/>
            </p:nvCxnSpPr>
            <p:spPr>
              <a:xfrm flipV="1">
                <a:off x="1592758" y="2156930"/>
                <a:ext cx="0" cy="4544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7D3521E-6275-459E-9EB8-D986ECCB08FF}"/>
                  </a:ext>
                </a:extLst>
              </p:cNvPr>
              <p:cNvSpPr/>
              <p:nvPr/>
            </p:nvSpPr>
            <p:spPr>
              <a:xfrm>
                <a:off x="3195752" y="2384135"/>
                <a:ext cx="3299916" cy="102975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3BE0908-84C2-4027-B208-3104BD735A66}"/>
                  </a:ext>
                </a:extLst>
              </p:cNvPr>
              <p:cNvSpPr txBox="1"/>
              <p:nvPr/>
            </p:nvSpPr>
            <p:spPr>
              <a:xfrm flipH="1">
                <a:off x="4526483" y="2820854"/>
                <a:ext cx="1832631" cy="561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Consensus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7A89A7A8-69AF-465A-9B70-2BD660FF7E44}"/>
                  </a:ext>
                </a:extLst>
              </p:cNvPr>
              <p:cNvCxnSpPr/>
              <p:nvPr/>
            </p:nvCxnSpPr>
            <p:spPr>
              <a:xfrm flipV="1">
                <a:off x="5332015" y="2156930"/>
                <a:ext cx="0" cy="4544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C7F4FC4-B98A-4473-ACFD-1757D60DE704}"/>
                  </a:ext>
                </a:extLst>
              </p:cNvPr>
              <p:cNvSpPr/>
              <p:nvPr/>
            </p:nvSpPr>
            <p:spPr>
              <a:xfrm>
                <a:off x="94874" y="4325688"/>
                <a:ext cx="6400794" cy="110619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ACFF20B-FC0D-496C-A4F9-4408229091AF}"/>
                  </a:ext>
                </a:extLst>
              </p:cNvPr>
              <p:cNvSpPr txBox="1"/>
              <p:nvPr/>
            </p:nvSpPr>
            <p:spPr>
              <a:xfrm flipH="1">
                <a:off x="2445181" y="4694121"/>
                <a:ext cx="1708997" cy="561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Gossiping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4438BEA-44E5-43FD-92FB-04510480209D}"/>
                  </a:ext>
                </a:extLst>
              </p:cNvPr>
              <p:cNvSpPr txBox="1"/>
              <p:nvPr/>
            </p:nvSpPr>
            <p:spPr>
              <a:xfrm>
                <a:off x="9381917" y="2137845"/>
                <a:ext cx="2086011" cy="51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Name Levels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DDAE4EE-B0AD-4041-9358-5D959C872E27}"/>
                  </a:ext>
                </a:extLst>
              </p:cNvPr>
              <p:cNvSpPr txBox="1"/>
              <p:nvPr/>
            </p:nvSpPr>
            <p:spPr>
              <a:xfrm>
                <a:off x="6179592" y="1481162"/>
                <a:ext cx="2086011" cy="766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Consistency</a:t>
                </a:r>
                <a:r>
                  <a:rPr lang="en-US" sz="12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en-US" sz="12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Levels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F4579898-AD47-4697-80F5-4EE2DA1554C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3195752" y="2686916"/>
                <a:ext cx="0" cy="4544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CB980A6-48B3-4860-9E70-40678F39F1E8}"/>
                  </a:ext>
                </a:extLst>
              </p:cNvPr>
              <p:cNvCxnSpPr>
                <a:stCxn id="47" idx="2"/>
              </p:cNvCxnSpPr>
              <p:nvPr/>
            </p:nvCxnSpPr>
            <p:spPr>
              <a:xfrm>
                <a:off x="4845710" y="3413892"/>
                <a:ext cx="0" cy="911796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3BE7FE9-7170-4430-A155-05C660C46F5F}"/>
                  </a:ext>
                </a:extLst>
              </p:cNvPr>
              <p:cNvSpPr/>
              <p:nvPr/>
            </p:nvSpPr>
            <p:spPr>
              <a:xfrm>
                <a:off x="4845711" y="3409438"/>
                <a:ext cx="1618488" cy="88991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3B9B374-F97B-423F-9566-4D1BCC64801F}"/>
                  </a:ext>
                </a:extLst>
              </p:cNvPr>
              <p:cNvSpPr/>
              <p:nvPr/>
            </p:nvSpPr>
            <p:spPr>
              <a:xfrm>
                <a:off x="4845710" y="3344327"/>
                <a:ext cx="1602994" cy="25803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092B514-5F8A-4E8F-B87B-8BC0222B073E}"/>
              </a:ext>
            </a:extLst>
          </p:cNvPr>
          <p:cNvSpPr txBox="1"/>
          <p:nvPr/>
        </p:nvSpPr>
        <p:spPr>
          <a:xfrm>
            <a:off x="2250831" y="6473917"/>
            <a:ext cx="9495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/>
              <a:t>Supported by US </a:t>
            </a:r>
            <a:r>
              <a:rPr lang="en-US" sz="1600" b="0" i="1" u="none" strike="noStrike" baseline="0" dirty="0"/>
              <a:t>NIST (award 70NANB17H188) and US NSF (grant CNS-1818971)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02092811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14991</TotalTime>
  <Words>5935</Words>
  <Application>Microsoft Office PowerPoint</Application>
  <PresentationFormat>Widescreen</PresentationFormat>
  <Paragraphs>1407</Paragraphs>
  <Slides>46</Slides>
  <Notes>46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Arial Black</vt:lpstr>
      <vt:lpstr>Calibri</vt:lpstr>
      <vt:lpstr>Cambria Math</vt:lpstr>
      <vt:lpstr>Times New Roman</vt:lpstr>
      <vt:lpstr>Office Theme</vt:lpstr>
      <vt:lpstr>PowerPoint Presentation</vt:lpstr>
      <vt:lpstr>Overview</vt:lpstr>
      <vt:lpstr>Overview</vt:lpstr>
      <vt:lpstr>Overview</vt:lpstr>
      <vt:lpstr>Overview</vt:lpstr>
      <vt:lpstr>Map Regions and Namespace</vt:lpstr>
      <vt:lpstr>Map Regions and Namespace</vt:lpstr>
      <vt:lpstr>Map Regions and Namespace</vt:lpstr>
      <vt:lpstr>Map Regions and Namespace</vt:lpstr>
      <vt:lpstr>Intermittently-Connected Environment</vt:lpstr>
      <vt:lpstr>Intermittently-Connected Environment</vt:lpstr>
      <vt:lpstr>Consistent Dissemination</vt:lpstr>
      <vt:lpstr>Consistent Dissemination</vt:lpstr>
      <vt:lpstr>CoNICE Architecture</vt:lpstr>
      <vt:lpstr>CoNICE Architecture</vt:lpstr>
      <vt:lpstr>Consistency Levels</vt:lpstr>
      <vt:lpstr>Consistency Levels</vt:lpstr>
      <vt:lpstr>Consistency Levels</vt:lpstr>
      <vt:lpstr>Consistency Levels</vt:lpstr>
      <vt:lpstr>Consistency Levels</vt:lpstr>
      <vt:lpstr>Consistency Levels</vt:lpstr>
      <vt:lpstr>Level 0: Replication – Gossiping</vt:lpstr>
      <vt:lpstr>Level 0: Replication – Gossiping</vt:lpstr>
      <vt:lpstr>Level 1: Causality – Causal Ordering</vt:lpstr>
      <vt:lpstr>Level 1: Causality – Causal Ordering</vt:lpstr>
      <vt:lpstr>Level 1: Causality – Causal Ordering</vt:lpstr>
      <vt:lpstr>Level 1: Causality – Causal Ordering</vt:lpstr>
      <vt:lpstr>Level 1: Causality – Causal Ordering</vt:lpstr>
      <vt:lpstr>Level 1: Causality – Causal Ordering</vt:lpstr>
      <vt:lpstr>Level 2: Agreement – Consensus</vt:lpstr>
      <vt:lpstr>Level 2: Agreement – Consensus</vt:lpstr>
      <vt:lpstr>Level 2: Agreement – Consensus</vt:lpstr>
      <vt:lpstr>Level 2: Agreement – Consensus</vt:lpstr>
      <vt:lpstr>Level 2: Agreement – Consensus</vt:lpstr>
      <vt:lpstr>Level 2: Agreement – Consensus</vt:lpstr>
      <vt:lpstr>Level 2: Agreement – Consensus</vt:lpstr>
      <vt:lpstr>Level 2: Agreement – Consensus</vt:lpstr>
      <vt:lpstr>Level 2: Agreement – Consensus</vt:lpstr>
      <vt:lpstr>Experimentation</vt:lpstr>
      <vt:lpstr>Simulation results: Gossiping &amp; Causal Ordering</vt:lpstr>
      <vt:lpstr>Simulation results: Gossiping &amp; Causal Ordering</vt:lpstr>
      <vt:lpstr>Simulation results on Consensus</vt:lpstr>
      <vt:lpstr>Simulation results on Consensus</vt:lpstr>
      <vt:lpstr>Simulation results on Consensus</vt:lpstr>
      <vt:lpstr>Simulation results on Consensus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 H. Jahanian</dc:creator>
  <cp:lastModifiedBy>M. H. Jahanian</cp:lastModifiedBy>
  <cp:revision>779</cp:revision>
  <dcterms:created xsi:type="dcterms:W3CDTF">2020-09-24T01:36:37Z</dcterms:created>
  <dcterms:modified xsi:type="dcterms:W3CDTF">2020-10-20T09:37:34Z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