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01" r:id="rId2"/>
    <p:sldId id="446" r:id="rId3"/>
    <p:sldId id="318" r:id="rId4"/>
    <p:sldId id="449" r:id="rId5"/>
    <p:sldId id="451" r:id="rId6"/>
    <p:sldId id="450" r:id="rId7"/>
    <p:sldId id="452" r:id="rId8"/>
    <p:sldId id="462" r:id="rId9"/>
    <p:sldId id="330" r:id="rId10"/>
    <p:sldId id="466" r:id="rId11"/>
    <p:sldId id="459" r:id="rId12"/>
    <p:sldId id="461" r:id="rId13"/>
    <p:sldId id="460" r:id="rId14"/>
    <p:sldId id="463" r:id="rId15"/>
    <p:sldId id="465" r:id="rId16"/>
    <p:sldId id="454" r:id="rId17"/>
    <p:sldId id="453" r:id="rId18"/>
    <p:sldId id="455" r:id="rId19"/>
    <p:sldId id="456" r:id="rId20"/>
    <p:sldId id="458" r:id="rId21"/>
    <p:sldId id="45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000000"/>
    <a:srgbClr val="2F528F"/>
    <a:srgbClr val="4472C4"/>
    <a:srgbClr val="70AD47"/>
    <a:srgbClr val="BF9000"/>
    <a:srgbClr val="548235"/>
    <a:srgbClr val="2E75B6"/>
    <a:srgbClr val="D5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9" autoAdjust="0"/>
    <p:restoredTop sz="90952" autoAdjust="0"/>
  </p:normalViewPr>
  <p:slideViewPr>
    <p:cSldViewPr snapToGrid="0">
      <p:cViewPr>
        <p:scale>
          <a:sx n="75" d="100"/>
          <a:sy n="75" d="100"/>
        </p:scale>
        <p:origin x="3402" y="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86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E5FD66-8FAB-4505-AC31-3557A904E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C58BD4-3902-40E8-A78A-5DD9E90159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31FEF-141E-43AA-91F4-C8437A9DEF6B}" type="datetimeFigureOut">
              <a:rPr lang="en-CA" smtClean="0"/>
              <a:t>2020-10-19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14BB25-B0F9-4B36-B8AB-48D581E5FD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B0E638-E4A8-4177-B8D4-5953386443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0E077-D58D-41FD-A57E-311A33DB17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064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47093-2AAE-4C53-B94E-8A34544A7EF7}" type="datetimeFigureOut">
              <a:rPr lang="en-CA" smtClean="0"/>
              <a:t>2020-10-19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3BCF1-3E38-48F8-8FAB-1BA0D52B24B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790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3BCF1-3E38-48F8-8FAB-1BA0D52B24B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46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3BCF1-3E38-48F8-8FAB-1BA0D52B24B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041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3BCF1-3E38-48F8-8FAB-1BA0D52B24B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2936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3BCF1-3E38-48F8-8FAB-1BA0D52B24B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35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1988"/>
            <a:ext cx="9144000" cy="935037"/>
          </a:xfrm>
        </p:spPr>
        <p:txBody>
          <a:bodyPr anchor="t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517208-F872-4032-9203-C036819BE6E1}"/>
              </a:ext>
            </a:extLst>
          </p:cNvPr>
          <p:cNvSpPr txBox="1">
            <a:spLocks/>
          </p:cNvSpPr>
          <p:nvPr userDrawn="1"/>
        </p:nvSpPr>
        <p:spPr>
          <a:xfrm>
            <a:off x="1524000" y="4285396"/>
            <a:ext cx="9144000" cy="508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/>
              <a:t>Khaled Diab</a:t>
            </a:r>
            <a:r>
              <a:rPr lang="en-CA" b="0" dirty="0"/>
              <a:t>, Carlos Lee and Mohamed </a:t>
            </a:r>
            <a:r>
              <a:rPr lang="en-CA" b="0" dirty="0" err="1"/>
              <a:t>Hefeeda</a:t>
            </a:r>
            <a:endParaRPr lang="en-CA" dirty="0"/>
          </a:p>
        </p:txBody>
      </p:sp>
      <p:pic>
        <p:nvPicPr>
          <p:cNvPr id="8" name="Picture 4" descr="http://wordpress.tlc.sfu.ca/wp-content/uploads/2015/01/sfu-logo_2015_test-e1422479301560.jpg">
            <a:extLst>
              <a:ext uri="{FF2B5EF4-FFF2-40B4-BE49-F238E27FC236}">
                <a16:creationId xmlns:a16="http://schemas.microsoft.com/office/drawing/2014/main" id="{CBCB3121-1261-435C-B9B8-6ED46247F5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824" y="5189699"/>
            <a:ext cx="3335935" cy="80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4FA1087-DB2A-4D35-B0E7-8F4352043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1BF7-A4B8-40AA-BE2D-AB80CAA8282C}" type="datetime1">
              <a:rPr lang="en-CA" smtClean="0"/>
              <a:t>2020-10-19</a:t>
            </a:fld>
            <a:endParaRPr lang="en-CA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5A09FBA-7506-4646-89BC-24687C87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015390-87E3-491D-8E35-2184750B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7180439"/>
            <a:ext cx="2743200" cy="365125"/>
          </a:xfrm>
        </p:spPr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331C3F9-A2AF-4A2F-A534-7736999D6A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3067050"/>
            <a:ext cx="9144000" cy="822325"/>
          </a:xfrm>
        </p:spPr>
        <p:txBody>
          <a:bodyPr>
            <a:normAutofit/>
          </a:bodyPr>
          <a:lstStyle>
            <a:lvl1pPr marL="0" indent="0" algn="ctr">
              <a:buNone/>
              <a:defRPr sz="4400" i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CA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12357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CD8D756-BA2F-42AD-94B8-5E34FFFBC8D4}"/>
              </a:ext>
            </a:extLst>
          </p:cNvPr>
          <p:cNvSpPr/>
          <p:nvPr userDrawn="1"/>
        </p:nvSpPr>
        <p:spPr>
          <a:xfrm>
            <a:off x="546100" y="772519"/>
            <a:ext cx="1205484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4" descr="http://wordpress.tlc.sfu.ca/wp-content/uploads/2015/01/sfu-logo_2015_test-e1422479301560.jpg">
            <a:extLst>
              <a:ext uri="{FF2B5EF4-FFF2-40B4-BE49-F238E27FC236}">
                <a16:creationId xmlns:a16="http://schemas.microsoft.com/office/drawing/2014/main" id="{ACE06727-22F4-4910-B9D0-8950155CD3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560" y="6431875"/>
            <a:ext cx="2046440" cy="4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98186"/>
            <a:ext cx="11078677" cy="674334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47750"/>
            <a:ext cx="11078678" cy="51292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692C-C798-473A-8AF4-B2C097FA168A}" type="datetime1">
              <a:rPr lang="en-CA" smtClean="0"/>
              <a:t>2020-10-19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7279"/>
            <a:ext cx="2743200" cy="365125"/>
          </a:xfrm>
        </p:spPr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08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4DB78-565F-4A1A-AE73-DDC39C771AF5}" type="datetime1">
              <a:rPr lang="en-CA" smtClean="0"/>
              <a:t>2020-10-19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4" descr="http://wordpress.tlc.sfu.ca/wp-content/uploads/2015/01/sfu-logo_2015_test-e1422479301560.jpg">
            <a:extLst>
              <a:ext uri="{FF2B5EF4-FFF2-40B4-BE49-F238E27FC236}">
                <a16:creationId xmlns:a16="http://schemas.microsoft.com/office/drawing/2014/main" id="{8D760691-3F82-4610-B66D-CE530C260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46440" cy="4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13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3B4-8A92-477D-B183-F85823933815}" type="datetime1">
              <a:rPr lang="en-CA" smtClean="0"/>
              <a:t>2020-10-19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563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9ABEE-2401-4364-8941-FE2E645EB1BE}" type="datetime1">
              <a:rPr lang="en-CA" smtClean="0"/>
              <a:t>2020-10-19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711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8C32-09F6-43E9-AC16-0AA255089494}" type="datetime1">
              <a:rPr lang="en-CA" smtClean="0"/>
              <a:t>2020-10-19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2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131F-CA1C-4A55-82BB-0D4CEBAB5720}" type="datetime1">
              <a:rPr lang="en-CA" smtClean="0"/>
              <a:t>2020-10-19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841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428F-AE80-4B88-8155-1ABE6B74C7A0}" type="datetime1">
              <a:rPr lang="en-CA" smtClean="0"/>
              <a:t>2020-10-19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341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B603-61BA-48C5-B9A1-1ED0B0963112}" type="datetime1">
              <a:rPr lang="en-CA" smtClean="0"/>
              <a:t>2020-10-19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610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F25E-14A7-4BE3-9359-12BC1F95DD0D}" type="datetime1">
              <a:rPr lang="en-CA" smtClean="0"/>
              <a:t>2020-10-19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73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96CE-EBB1-4191-A393-5F1C7C2D6040}" type="datetime1">
              <a:rPr lang="en-CA" smtClean="0"/>
              <a:t>2020-10-19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73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1BF7-A4B8-40AA-BE2D-AB80CAA8282C}" type="datetime1">
              <a:rPr lang="en-CA" smtClean="0"/>
              <a:t>2020-10-19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672B4-A9ED-4082-B9E2-998A10E56B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384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ktopus-project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0.sv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6.svg"/><Relationship Id="rId5" Type="http://schemas.openxmlformats.org/officeDocument/2006/relationships/image" Target="../media/image15.png"/><Relationship Id="rId10" Type="http://schemas.openxmlformats.org/officeDocument/2006/relationships/image" Target="../media/image5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12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6.svg"/><Relationship Id="rId10" Type="http://schemas.openxmlformats.org/officeDocument/2006/relationships/image" Target="../media/image6.svg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oktopus-projec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3C990D-F437-42FA-9C61-62B6F84B3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17638"/>
            <a:ext cx="9144000" cy="935037"/>
          </a:xfrm>
        </p:spPr>
        <p:txBody>
          <a:bodyPr>
            <a:normAutofit fontScale="90000"/>
          </a:bodyPr>
          <a:lstStyle/>
          <a:p>
            <a:r>
              <a:rPr lang="en-CA" dirty="0"/>
              <a:t>Oktopus: Service Chaining for Multicast Traffic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FAE3C-E935-492D-B444-B1F4AE0F4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E3CD3-7383-4CB3-A906-AA34E9127F7A}"/>
              </a:ext>
            </a:extLst>
          </p:cNvPr>
          <p:cNvSpPr txBox="1"/>
          <p:nvPr/>
        </p:nvSpPr>
        <p:spPr>
          <a:xfrm>
            <a:off x="4143375" y="3244334"/>
            <a:ext cx="3905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i="1" dirty="0">
                <a:latin typeface="Consolas" panose="020B0609020204030204" pitchFamily="49" charset="0"/>
                <a:hlinkClick r:id="rId3"/>
              </a:rPr>
              <a:t>https://oktopus-project.org</a:t>
            </a:r>
            <a:r>
              <a:rPr lang="en-CA" i="1" dirty="0">
                <a:latin typeface="Consolas" panose="020B060902020403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0812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92DE5-1710-4E23-8C55-4F25D162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Online Watching of Live Sessions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21BB6-FA32-4B7D-8021-D1C0320D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2</a:t>
            </a:fld>
            <a:endParaRPr lang="en-CA"/>
          </a:p>
        </p:txBody>
      </p:sp>
      <p:pic>
        <p:nvPicPr>
          <p:cNvPr id="6" name="Picture 5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EFA4209A-87E2-4FC9-9B39-7380F6966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49" y="2115825"/>
            <a:ext cx="3428990" cy="1156524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1778A255-822F-4D06-A820-72C2DC3A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63" y="2356920"/>
            <a:ext cx="3612504" cy="6743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95C1F3-7EC1-465F-B2AD-19F7CEA26F16}"/>
              </a:ext>
            </a:extLst>
          </p:cNvPr>
          <p:cNvSpPr txBox="1"/>
          <p:nvPr/>
        </p:nvSpPr>
        <p:spPr>
          <a:xfrm>
            <a:off x="852500" y="3649133"/>
            <a:ext cx="3075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2.2M</a:t>
            </a:r>
            <a:r>
              <a:rPr lang="en-CA" sz="2800" dirty="0"/>
              <a:t> gamers share their live gameplay every month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9C4A6E-46AE-4468-8E62-9388E8311F21}"/>
              </a:ext>
            </a:extLst>
          </p:cNvPr>
          <p:cNvSpPr txBox="1"/>
          <p:nvPr/>
        </p:nvSpPr>
        <p:spPr>
          <a:xfrm>
            <a:off x="8528971" y="3649133"/>
            <a:ext cx="3612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Streaming </a:t>
            </a:r>
            <a:r>
              <a:rPr lang="en-CA" sz="2800" b="1" dirty="0"/>
              <a:t>live VR </a:t>
            </a:r>
            <a:r>
              <a:rPr lang="en-CA" sz="2800" dirty="0"/>
              <a:t>content of sport games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3FD9A-13C7-4597-B94F-F6FB24F6104D}"/>
              </a:ext>
            </a:extLst>
          </p:cNvPr>
          <p:cNvSpPr txBox="1"/>
          <p:nvPr/>
        </p:nvSpPr>
        <p:spPr>
          <a:xfrm>
            <a:off x="4731555" y="3649133"/>
            <a:ext cx="3075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Streaming </a:t>
            </a:r>
            <a:r>
              <a:rPr lang="en-CA" sz="2800" b="1" dirty="0"/>
              <a:t>millions</a:t>
            </a:r>
            <a:r>
              <a:rPr lang="en-CA" sz="2800" dirty="0"/>
              <a:t> of live sessions to </a:t>
            </a:r>
            <a:r>
              <a:rPr lang="en-CA" sz="2800" b="1" dirty="0"/>
              <a:t>millions</a:t>
            </a:r>
            <a:r>
              <a:rPr lang="en-CA" sz="2800" dirty="0"/>
              <a:t> of users</a:t>
            </a:r>
          </a:p>
        </p:txBody>
      </p:sp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1962622A-60E4-4E43-9B9C-8356F9DC1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353" y="1739041"/>
            <a:ext cx="1910092" cy="191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E010B-DBE6-45D1-A322-D2D34C078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Using Multicast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84EDF-19D6-4EF8-BAE4-712F7A5E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3</a:t>
            </a:fld>
            <a:endParaRPr lang="en-CA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788212CE-EADF-4147-973A-3DED6F1C98E2}"/>
              </a:ext>
            </a:extLst>
          </p:cNvPr>
          <p:cNvSpPr/>
          <p:nvPr/>
        </p:nvSpPr>
        <p:spPr>
          <a:xfrm>
            <a:off x="2593230" y="1464740"/>
            <a:ext cx="7718150" cy="4185028"/>
          </a:xfrm>
          <a:prstGeom prst="cloud">
            <a:avLst/>
          </a:prstGeom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5" name="Picture 34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4C965C19-F1C5-4C74-A35D-96FE14C90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65" y="1601246"/>
            <a:ext cx="2076460" cy="700344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DC179CEF-EEE6-473E-887D-D1B06D82A77C}"/>
              </a:ext>
            </a:extLst>
          </p:cNvPr>
          <p:cNvSpPr/>
          <p:nvPr/>
        </p:nvSpPr>
        <p:spPr>
          <a:xfrm>
            <a:off x="3226091" y="1610373"/>
            <a:ext cx="696287" cy="69628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7330B1A-1E12-40C1-9CDF-870D2A6A5E48}"/>
              </a:ext>
            </a:extLst>
          </p:cNvPr>
          <p:cNvSpPr/>
          <p:nvPr/>
        </p:nvSpPr>
        <p:spPr>
          <a:xfrm>
            <a:off x="3226091" y="4660908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C25B898-D6E1-4B7D-A004-C50E907F436B}"/>
              </a:ext>
            </a:extLst>
          </p:cNvPr>
          <p:cNvSpPr/>
          <p:nvPr/>
        </p:nvSpPr>
        <p:spPr>
          <a:xfrm>
            <a:off x="4995305" y="3412458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1A7C7AA-BF4E-4E0B-A840-A73964B2BED7}"/>
              </a:ext>
            </a:extLst>
          </p:cNvPr>
          <p:cNvSpPr/>
          <p:nvPr/>
        </p:nvSpPr>
        <p:spPr>
          <a:xfrm>
            <a:off x="6774344" y="2735269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DE9134A-6855-4BEE-A0E3-BF060A7B51EE}"/>
              </a:ext>
            </a:extLst>
          </p:cNvPr>
          <p:cNvSpPr/>
          <p:nvPr/>
        </p:nvSpPr>
        <p:spPr>
          <a:xfrm>
            <a:off x="9713120" y="2735269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577AD61-3220-43A0-B605-8EDE73ECA779}"/>
              </a:ext>
            </a:extLst>
          </p:cNvPr>
          <p:cNvSpPr/>
          <p:nvPr/>
        </p:nvSpPr>
        <p:spPr>
          <a:xfrm>
            <a:off x="4995305" y="1610373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27BE2F2-08D6-4421-906B-F1D720D1C72B}"/>
              </a:ext>
            </a:extLst>
          </p:cNvPr>
          <p:cNvSpPr/>
          <p:nvPr/>
        </p:nvSpPr>
        <p:spPr>
          <a:xfrm>
            <a:off x="4995305" y="4660908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6ABC37F-41C2-4124-8B12-320956B4FF59}"/>
              </a:ext>
            </a:extLst>
          </p:cNvPr>
          <p:cNvSpPr/>
          <p:nvPr/>
        </p:nvSpPr>
        <p:spPr>
          <a:xfrm>
            <a:off x="6774344" y="1610373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5DC5EF-A123-41FE-9FC9-2C43C9B84138}"/>
              </a:ext>
            </a:extLst>
          </p:cNvPr>
          <p:cNvCxnSpPr>
            <a:cxnSpLocks/>
            <a:stCxn id="37" idx="4"/>
            <a:endCxn id="38" idx="0"/>
          </p:cNvCxnSpPr>
          <p:nvPr/>
        </p:nvCxnSpPr>
        <p:spPr>
          <a:xfrm>
            <a:off x="3574235" y="2306660"/>
            <a:ext cx="0" cy="2354248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CC07A23-7DA6-4ACF-A6CC-FB7A56417555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>
            <a:off x="7470631" y="3083413"/>
            <a:ext cx="2242489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F0D0575-1AE6-4D2E-81B8-E19209C0E0A8}"/>
              </a:ext>
            </a:extLst>
          </p:cNvPr>
          <p:cNvCxnSpPr>
            <a:cxnSpLocks/>
            <a:stCxn id="37" idx="6"/>
            <a:endCxn id="46" idx="2"/>
          </p:cNvCxnSpPr>
          <p:nvPr/>
        </p:nvCxnSpPr>
        <p:spPr>
          <a:xfrm>
            <a:off x="3922378" y="1958517"/>
            <a:ext cx="1072927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8C3E10D-17D7-4DC2-BB36-C8E2F7FE9A3F}"/>
              </a:ext>
            </a:extLst>
          </p:cNvPr>
          <p:cNvCxnSpPr>
            <a:cxnSpLocks/>
            <a:stCxn id="46" idx="6"/>
            <a:endCxn id="48" idx="2"/>
          </p:cNvCxnSpPr>
          <p:nvPr/>
        </p:nvCxnSpPr>
        <p:spPr>
          <a:xfrm>
            <a:off x="5691592" y="1958517"/>
            <a:ext cx="1082752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F34DEE7-8D10-40F5-8F8A-28F7002581BE}"/>
              </a:ext>
            </a:extLst>
          </p:cNvPr>
          <p:cNvCxnSpPr>
            <a:cxnSpLocks/>
            <a:stCxn id="38" idx="6"/>
            <a:endCxn id="47" idx="2"/>
          </p:cNvCxnSpPr>
          <p:nvPr/>
        </p:nvCxnSpPr>
        <p:spPr>
          <a:xfrm>
            <a:off x="3922378" y="5009052"/>
            <a:ext cx="1072927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BC39AA61-A3B5-4DFB-8B23-0B9682073027}"/>
              </a:ext>
            </a:extLst>
          </p:cNvPr>
          <p:cNvSpPr/>
          <p:nvPr/>
        </p:nvSpPr>
        <p:spPr>
          <a:xfrm>
            <a:off x="8534522" y="3412458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g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6BBC984-F56E-4C7A-B6B9-43BAED1D7537}"/>
              </a:ext>
            </a:extLst>
          </p:cNvPr>
          <p:cNvCxnSpPr>
            <a:cxnSpLocks/>
            <a:stCxn id="40" idx="4"/>
            <a:endCxn id="47" idx="0"/>
          </p:cNvCxnSpPr>
          <p:nvPr/>
        </p:nvCxnSpPr>
        <p:spPr>
          <a:xfrm>
            <a:off x="5343449" y="4108745"/>
            <a:ext cx="0" cy="552163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FDCFF80-764F-4119-87CF-5FA705976000}"/>
              </a:ext>
            </a:extLst>
          </p:cNvPr>
          <p:cNvCxnSpPr>
            <a:cxnSpLocks/>
            <a:stCxn id="46" idx="4"/>
            <a:endCxn id="40" idx="0"/>
          </p:cNvCxnSpPr>
          <p:nvPr/>
        </p:nvCxnSpPr>
        <p:spPr>
          <a:xfrm>
            <a:off x="5343449" y="2306660"/>
            <a:ext cx="0" cy="1105798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DAFA383-5972-4AFF-B3DE-EBBBE1E740F5}"/>
              </a:ext>
            </a:extLst>
          </p:cNvPr>
          <p:cNvCxnSpPr>
            <a:cxnSpLocks/>
            <a:stCxn id="46" idx="5"/>
            <a:endCxn id="41" idx="2"/>
          </p:cNvCxnSpPr>
          <p:nvPr/>
        </p:nvCxnSpPr>
        <p:spPr>
          <a:xfrm>
            <a:off x="5589623" y="2204691"/>
            <a:ext cx="1184721" cy="87872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9472D1A-F114-4AC5-B2F0-D6CFB3DF0A46}"/>
              </a:ext>
            </a:extLst>
          </p:cNvPr>
          <p:cNvCxnSpPr>
            <a:cxnSpLocks/>
            <a:stCxn id="42" idx="1"/>
            <a:endCxn id="48" idx="6"/>
          </p:cNvCxnSpPr>
          <p:nvPr/>
        </p:nvCxnSpPr>
        <p:spPr>
          <a:xfrm flipH="1" flipV="1">
            <a:off x="7470631" y="1958517"/>
            <a:ext cx="2344458" cy="878721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C31F0BD-BCC5-421B-8BC3-C5657FE8B401}"/>
              </a:ext>
            </a:extLst>
          </p:cNvPr>
          <p:cNvCxnSpPr>
            <a:cxnSpLocks/>
            <a:stCxn id="86" idx="7"/>
            <a:endCxn id="42" idx="3"/>
          </p:cNvCxnSpPr>
          <p:nvPr/>
        </p:nvCxnSpPr>
        <p:spPr>
          <a:xfrm flipV="1">
            <a:off x="9128840" y="3329587"/>
            <a:ext cx="686249" cy="18484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Oval 179">
            <a:extLst>
              <a:ext uri="{FF2B5EF4-FFF2-40B4-BE49-F238E27FC236}">
                <a16:creationId xmlns:a16="http://schemas.microsoft.com/office/drawing/2014/main" id="{36708C22-C646-4A56-97F5-B28D2D3B5656}"/>
              </a:ext>
            </a:extLst>
          </p:cNvPr>
          <p:cNvSpPr/>
          <p:nvPr/>
        </p:nvSpPr>
        <p:spPr>
          <a:xfrm>
            <a:off x="8534522" y="4660908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0CB055DC-0C8D-4DBB-9F23-D6BB9954E44B}"/>
              </a:ext>
            </a:extLst>
          </p:cNvPr>
          <p:cNvSpPr/>
          <p:nvPr/>
        </p:nvSpPr>
        <p:spPr>
          <a:xfrm>
            <a:off x="6906863" y="5300079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A2BAFA96-B58A-4181-A191-8A056C5236A7}"/>
              </a:ext>
            </a:extLst>
          </p:cNvPr>
          <p:cNvCxnSpPr>
            <a:cxnSpLocks/>
            <a:stCxn id="47" idx="5"/>
            <a:endCxn id="181" idx="2"/>
          </p:cNvCxnSpPr>
          <p:nvPr/>
        </p:nvCxnSpPr>
        <p:spPr>
          <a:xfrm>
            <a:off x="5589623" y="5255226"/>
            <a:ext cx="1317240" cy="392997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B2C738B1-2407-407E-A026-40235B476FC5}"/>
              </a:ext>
            </a:extLst>
          </p:cNvPr>
          <p:cNvCxnSpPr>
            <a:cxnSpLocks/>
            <a:stCxn id="47" idx="6"/>
            <a:endCxn id="180" idx="2"/>
          </p:cNvCxnSpPr>
          <p:nvPr/>
        </p:nvCxnSpPr>
        <p:spPr>
          <a:xfrm>
            <a:off x="5691592" y="5009052"/>
            <a:ext cx="284293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834C620D-F60C-470D-B9A2-7E473D55128E}"/>
              </a:ext>
            </a:extLst>
          </p:cNvPr>
          <p:cNvCxnSpPr>
            <a:cxnSpLocks/>
            <a:stCxn id="40" idx="6"/>
            <a:endCxn id="86" idx="2"/>
          </p:cNvCxnSpPr>
          <p:nvPr/>
        </p:nvCxnSpPr>
        <p:spPr>
          <a:xfrm>
            <a:off x="5691592" y="3760602"/>
            <a:ext cx="284293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05A6491-8634-4438-BBD1-433F534F1EF2}"/>
              </a:ext>
            </a:extLst>
          </p:cNvPr>
          <p:cNvSpPr/>
          <p:nvPr/>
        </p:nvSpPr>
        <p:spPr>
          <a:xfrm>
            <a:off x="3701268" y="1838180"/>
            <a:ext cx="6814331" cy="1205346"/>
          </a:xfrm>
          <a:custGeom>
            <a:avLst/>
            <a:gdLst>
              <a:gd name="connsiteX0" fmla="*/ 0 w 5933209"/>
              <a:gd name="connsiteY0" fmla="*/ 98812 h 835222"/>
              <a:gd name="connsiteX1" fmla="*/ 1548246 w 5933209"/>
              <a:gd name="connsiteY1" fmla="*/ 78030 h 835222"/>
              <a:gd name="connsiteX2" fmla="*/ 1943100 w 5933209"/>
              <a:gd name="connsiteY2" fmla="*/ 46858 h 835222"/>
              <a:gd name="connsiteX3" fmla="*/ 3314700 w 5933209"/>
              <a:gd name="connsiteY3" fmla="*/ 784612 h 835222"/>
              <a:gd name="connsiteX4" fmla="*/ 4779818 w 5933209"/>
              <a:gd name="connsiteY4" fmla="*/ 774221 h 835222"/>
              <a:gd name="connsiteX5" fmla="*/ 5933209 w 5933209"/>
              <a:gd name="connsiteY5" fmla="*/ 805394 h 835222"/>
              <a:gd name="connsiteX0" fmla="*/ 0 w 5933209"/>
              <a:gd name="connsiteY0" fmla="*/ 24608 h 751054"/>
              <a:gd name="connsiteX1" fmla="*/ 1548246 w 5933209"/>
              <a:gd name="connsiteY1" fmla="*/ 3826 h 751054"/>
              <a:gd name="connsiteX2" fmla="*/ 2026227 w 5933209"/>
              <a:gd name="connsiteY2" fmla="*/ 107736 h 751054"/>
              <a:gd name="connsiteX3" fmla="*/ 3314700 w 5933209"/>
              <a:gd name="connsiteY3" fmla="*/ 710408 h 751054"/>
              <a:gd name="connsiteX4" fmla="*/ 4779818 w 5933209"/>
              <a:gd name="connsiteY4" fmla="*/ 700017 h 751054"/>
              <a:gd name="connsiteX5" fmla="*/ 5933209 w 5933209"/>
              <a:gd name="connsiteY5" fmla="*/ 731190 h 751054"/>
              <a:gd name="connsiteX0" fmla="*/ 0 w 5964382"/>
              <a:gd name="connsiteY0" fmla="*/ 24608 h 855880"/>
              <a:gd name="connsiteX1" fmla="*/ 1548246 w 5964382"/>
              <a:gd name="connsiteY1" fmla="*/ 3826 h 855880"/>
              <a:gd name="connsiteX2" fmla="*/ 2026227 w 5964382"/>
              <a:gd name="connsiteY2" fmla="*/ 107736 h 855880"/>
              <a:gd name="connsiteX3" fmla="*/ 3314700 w 5964382"/>
              <a:gd name="connsiteY3" fmla="*/ 710408 h 855880"/>
              <a:gd name="connsiteX4" fmla="*/ 4779818 w 5964382"/>
              <a:gd name="connsiteY4" fmla="*/ 700017 h 855880"/>
              <a:gd name="connsiteX5" fmla="*/ 5964382 w 5964382"/>
              <a:gd name="connsiteY5" fmla="*/ 855880 h 855880"/>
              <a:gd name="connsiteX0" fmla="*/ 0 w 5964382"/>
              <a:gd name="connsiteY0" fmla="*/ 24608 h 864161"/>
              <a:gd name="connsiteX1" fmla="*/ 1548246 w 5964382"/>
              <a:gd name="connsiteY1" fmla="*/ 3826 h 864161"/>
              <a:gd name="connsiteX2" fmla="*/ 2026227 w 5964382"/>
              <a:gd name="connsiteY2" fmla="*/ 107736 h 864161"/>
              <a:gd name="connsiteX3" fmla="*/ 3314700 w 5964382"/>
              <a:gd name="connsiteY3" fmla="*/ 710408 h 864161"/>
              <a:gd name="connsiteX4" fmla="*/ 4790209 w 5964382"/>
              <a:gd name="connsiteY4" fmla="*/ 855881 h 864161"/>
              <a:gd name="connsiteX5" fmla="*/ 5964382 w 5964382"/>
              <a:gd name="connsiteY5" fmla="*/ 855880 h 864161"/>
              <a:gd name="connsiteX0" fmla="*/ 0 w 6431972"/>
              <a:gd name="connsiteY0" fmla="*/ 24608 h 1042917"/>
              <a:gd name="connsiteX1" fmla="*/ 1548246 w 6431972"/>
              <a:gd name="connsiteY1" fmla="*/ 3826 h 1042917"/>
              <a:gd name="connsiteX2" fmla="*/ 2026227 w 6431972"/>
              <a:gd name="connsiteY2" fmla="*/ 107736 h 1042917"/>
              <a:gd name="connsiteX3" fmla="*/ 3314700 w 6431972"/>
              <a:gd name="connsiteY3" fmla="*/ 710408 h 1042917"/>
              <a:gd name="connsiteX4" fmla="*/ 4790209 w 6431972"/>
              <a:gd name="connsiteY4" fmla="*/ 855881 h 1042917"/>
              <a:gd name="connsiteX5" fmla="*/ 6431972 w 6431972"/>
              <a:gd name="connsiteY5" fmla="*/ 1042917 h 1042917"/>
              <a:gd name="connsiteX0" fmla="*/ 0 w 6431972"/>
              <a:gd name="connsiteY0" fmla="*/ 124659 h 1142968"/>
              <a:gd name="connsiteX1" fmla="*/ 1548246 w 6431972"/>
              <a:gd name="connsiteY1" fmla="*/ 103877 h 1142968"/>
              <a:gd name="connsiteX2" fmla="*/ 2026227 w 6431972"/>
              <a:gd name="connsiteY2" fmla="*/ 207787 h 1142968"/>
              <a:gd name="connsiteX3" fmla="*/ 3948545 w 6431972"/>
              <a:gd name="connsiteY3" fmla="*/ 31141 h 1142968"/>
              <a:gd name="connsiteX4" fmla="*/ 4790209 w 6431972"/>
              <a:gd name="connsiteY4" fmla="*/ 955932 h 1142968"/>
              <a:gd name="connsiteX5" fmla="*/ 6431972 w 6431972"/>
              <a:gd name="connsiteY5" fmla="*/ 1142968 h 1142968"/>
              <a:gd name="connsiteX0" fmla="*/ 0 w 6431972"/>
              <a:gd name="connsiteY0" fmla="*/ 161252 h 1179561"/>
              <a:gd name="connsiteX1" fmla="*/ 1548246 w 6431972"/>
              <a:gd name="connsiteY1" fmla="*/ 140470 h 1179561"/>
              <a:gd name="connsiteX2" fmla="*/ 3543300 w 6431972"/>
              <a:gd name="connsiteY2" fmla="*/ 78126 h 1179561"/>
              <a:gd name="connsiteX3" fmla="*/ 3948545 w 6431972"/>
              <a:gd name="connsiteY3" fmla="*/ 67734 h 1179561"/>
              <a:gd name="connsiteX4" fmla="*/ 4790209 w 6431972"/>
              <a:gd name="connsiteY4" fmla="*/ 992525 h 1179561"/>
              <a:gd name="connsiteX5" fmla="*/ 6431972 w 6431972"/>
              <a:gd name="connsiteY5" fmla="*/ 1179561 h 1179561"/>
              <a:gd name="connsiteX0" fmla="*/ 0 w 6431972"/>
              <a:gd name="connsiteY0" fmla="*/ 212197 h 1230506"/>
              <a:gd name="connsiteX1" fmla="*/ 1548246 w 6431972"/>
              <a:gd name="connsiteY1" fmla="*/ 191415 h 1230506"/>
              <a:gd name="connsiteX2" fmla="*/ 3543300 w 6431972"/>
              <a:gd name="connsiteY2" fmla="*/ 129071 h 1230506"/>
              <a:gd name="connsiteX3" fmla="*/ 5299364 w 6431972"/>
              <a:gd name="connsiteY3" fmla="*/ 56333 h 1230506"/>
              <a:gd name="connsiteX4" fmla="*/ 4790209 w 6431972"/>
              <a:gd name="connsiteY4" fmla="*/ 1043470 h 1230506"/>
              <a:gd name="connsiteX5" fmla="*/ 6431972 w 6431972"/>
              <a:gd name="connsiteY5" fmla="*/ 1230506 h 1230506"/>
              <a:gd name="connsiteX0" fmla="*/ 0 w 6431972"/>
              <a:gd name="connsiteY0" fmla="*/ 190777 h 1209086"/>
              <a:gd name="connsiteX1" fmla="*/ 1548246 w 6431972"/>
              <a:gd name="connsiteY1" fmla="*/ 169995 h 1209086"/>
              <a:gd name="connsiteX2" fmla="*/ 3543300 w 6431972"/>
              <a:gd name="connsiteY2" fmla="*/ 107651 h 1209086"/>
              <a:gd name="connsiteX3" fmla="*/ 5299364 w 6431972"/>
              <a:gd name="connsiteY3" fmla="*/ 34913 h 1209086"/>
              <a:gd name="connsiteX4" fmla="*/ 6161809 w 6431972"/>
              <a:gd name="connsiteY4" fmla="*/ 720714 h 1209086"/>
              <a:gd name="connsiteX5" fmla="*/ 6431972 w 6431972"/>
              <a:gd name="connsiteY5" fmla="*/ 1209086 h 1209086"/>
              <a:gd name="connsiteX0" fmla="*/ 0 w 6494318"/>
              <a:gd name="connsiteY0" fmla="*/ 190777 h 1209086"/>
              <a:gd name="connsiteX1" fmla="*/ 1548246 w 6494318"/>
              <a:gd name="connsiteY1" fmla="*/ 169995 h 1209086"/>
              <a:gd name="connsiteX2" fmla="*/ 3543300 w 6494318"/>
              <a:gd name="connsiteY2" fmla="*/ 107651 h 1209086"/>
              <a:gd name="connsiteX3" fmla="*/ 5299364 w 6494318"/>
              <a:gd name="connsiteY3" fmla="*/ 34913 h 1209086"/>
              <a:gd name="connsiteX4" fmla="*/ 6161809 w 6494318"/>
              <a:gd name="connsiteY4" fmla="*/ 720714 h 1209086"/>
              <a:gd name="connsiteX5" fmla="*/ 6494318 w 6494318"/>
              <a:gd name="connsiteY5" fmla="*/ 1209086 h 1209086"/>
              <a:gd name="connsiteX0" fmla="*/ 0 w 6494318"/>
              <a:gd name="connsiteY0" fmla="*/ 190777 h 1209086"/>
              <a:gd name="connsiteX1" fmla="*/ 1548246 w 6494318"/>
              <a:gd name="connsiteY1" fmla="*/ 169995 h 1209086"/>
              <a:gd name="connsiteX2" fmla="*/ 3543300 w 6494318"/>
              <a:gd name="connsiteY2" fmla="*/ 107651 h 1209086"/>
              <a:gd name="connsiteX3" fmla="*/ 5299364 w 6494318"/>
              <a:gd name="connsiteY3" fmla="*/ 34913 h 1209086"/>
              <a:gd name="connsiteX4" fmla="*/ 6161809 w 6494318"/>
              <a:gd name="connsiteY4" fmla="*/ 720714 h 1209086"/>
              <a:gd name="connsiteX5" fmla="*/ 6494318 w 6494318"/>
              <a:gd name="connsiteY5" fmla="*/ 1209086 h 1209086"/>
              <a:gd name="connsiteX0" fmla="*/ 0 w 6494318"/>
              <a:gd name="connsiteY0" fmla="*/ 190777 h 1209086"/>
              <a:gd name="connsiteX1" fmla="*/ 1548246 w 6494318"/>
              <a:gd name="connsiteY1" fmla="*/ 169995 h 1209086"/>
              <a:gd name="connsiteX2" fmla="*/ 3543300 w 6494318"/>
              <a:gd name="connsiteY2" fmla="*/ 107651 h 1209086"/>
              <a:gd name="connsiteX3" fmla="*/ 5299364 w 6494318"/>
              <a:gd name="connsiteY3" fmla="*/ 34913 h 1209086"/>
              <a:gd name="connsiteX4" fmla="*/ 6161809 w 6494318"/>
              <a:gd name="connsiteY4" fmla="*/ 720714 h 1209086"/>
              <a:gd name="connsiteX5" fmla="*/ 6494318 w 6494318"/>
              <a:gd name="connsiteY5" fmla="*/ 1209086 h 1209086"/>
              <a:gd name="connsiteX0" fmla="*/ 0 w 6494318"/>
              <a:gd name="connsiteY0" fmla="*/ 190777 h 1209086"/>
              <a:gd name="connsiteX1" fmla="*/ 1548246 w 6494318"/>
              <a:gd name="connsiteY1" fmla="*/ 169995 h 1209086"/>
              <a:gd name="connsiteX2" fmla="*/ 3543300 w 6494318"/>
              <a:gd name="connsiteY2" fmla="*/ 107651 h 1209086"/>
              <a:gd name="connsiteX3" fmla="*/ 5299364 w 6494318"/>
              <a:gd name="connsiteY3" fmla="*/ 34913 h 1209086"/>
              <a:gd name="connsiteX4" fmla="*/ 6161809 w 6494318"/>
              <a:gd name="connsiteY4" fmla="*/ 720714 h 1209086"/>
              <a:gd name="connsiteX5" fmla="*/ 6494318 w 6494318"/>
              <a:gd name="connsiteY5" fmla="*/ 1209086 h 1209086"/>
              <a:gd name="connsiteX0" fmla="*/ 0 w 6494318"/>
              <a:gd name="connsiteY0" fmla="*/ 187877 h 1206186"/>
              <a:gd name="connsiteX1" fmla="*/ 1548246 w 6494318"/>
              <a:gd name="connsiteY1" fmla="*/ 167095 h 1206186"/>
              <a:gd name="connsiteX2" fmla="*/ 3543300 w 6494318"/>
              <a:gd name="connsiteY2" fmla="*/ 104751 h 1206186"/>
              <a:gd name="connsiteX3" fmla="*/ 5299364 w 6494318"/>
              <a:gd name="connsiteY3" fmla="*/ 32013 h 1206186"/>
              <a:gd name="connsiteX4" fmla="*/ 6182591 w 6494318"/>
              <a:gd name="connsiteY4" fmla="*/ 676251 h 1206186"/>
              <a:gd name="connsiteX5" fmla="*/ 6494318 w 6494318"/>
              <a:gd name="connsiteY5" fmla="*/ 1206186 h 1206186"/>
              <a:gd name="connsiteX0" fmla="*/ 0 w 6494318"/>
              <a:gd name="connsiteY0" fmla="*/ 120166 h 1138475"/>
              <a:gd name="connsiteX1" fmla="*/ 1548246 w 6494318"/>
              <a:gd name="connsiteY1" fmla="*/ 99384 h 1138475"/>
              <a:gd name="connsiteX2" fmla="*/ 3543300 w 6494318"/>
              <a:gd name="connsiteY2" fmla="*/ 37040 h 1138475"/>
              <a:gd name="connsiteX3" fmla="*/ 5382492 w 6494318"/>
              <a:gd name="connsiteY3" fmla="*/ 47430 h 1138475"/>
              <a:gd name="connsiteX4" fmla="*/ 6182591 w 6494318"/>
              <a:gd name="connsiteY4" fmla="*/ 608540 h 1138475"/>
              <a:gd name="connsiteX5" fmla="*/ 6494318 w 6494318"/>
              <a:gd name="connsiteY5" fmla="*/ 1138475 h 1138475"/>
              <a:gd name="connsiteX0" fmla="*/ 0 w 6494318"/>
              <a:gd name="connsiteY0" fmla="*/ 133130 h 1151439"/>
              <a:gd name="connsiteX1" fmla="*/ 1548246 w 6494318"/>
              <a:gd name="connsiteY1" fmla="*/ 112348 h 1151439"/>
              <a:gd name="connsiteX2" fmla="*/ 3543300 w 6494318"/>
              <a:gd name="connsiteY2" fmla="*/ 50004 h 1151439"/>
              <a:gd name="connsiteX3" fmla="*/ 5382492 w 6494318"/>
              <a:gd name="connsiteY3" fmla="*/ 60394 h 1151439"/>
              <a:gd name="connsiteX4" fmla="*/ 6057900 w 6494318"/>
              <a:gd name="connsiteY4" fmla="*/ 798149 h 1151439"/>
              <a:gd name="connsiteX5" fmla="*/ 6494318 w 6494318"/>
              <a:gd name="connsiteY5" fmla="*/ 1151439 h 1151439"/>
              <a:gd name="connsiteX0" fmla="*/ 0 w 6411191"/>
              <a:gd name="connsiteY0" fmla="*/ 133130 h 1286521"/>
              <a:gd name="connsiteX1" fmla="*/ 1548246 w 6411191"/>
              <a:gd name="connsiteY1" fmla="*/ 112348 h 1286521"/>
              <a:gd name="connsiteX2" fmla="*/ 3543300 w 6411191"/>
              <a:gd name="connsiteY2" fmla="*/ 50004 h 1286521"/>
              <a:gd name="connsiteX3" fmla="*/ 5382492 w 6411191"/>
              <a:gd name="connsiteY3" fmla="*/ 60394 h 1286521"/>
              <a:gd name="connsiteX4" fmla="*/ 6057900 w 6411191"/>
              <a:gd name="connsiteY4" fmla="*/ 798149 h 1286521"/>
              <a:gd name="connsiteX5" fmla="*/ 6411191 w 6411191"/>
              <a:gd name="connsiteY5" fmla="*/ 1286521 h 1286521"/>
              <a:gd name="connsiteX0" fmla="*/ 0 w 6411191"/>
              <a:gd name="connsiteY0" fmla="*/ 133130 h 1286521"/>
              <a:gd name="connsiteX1" fmla="*/ 1548246 w 6411191"/>
              <a:gd name="connsiteY1" fmla="*/ 112348 h 1286521"/>
              <a:gd name="connsiteX2" fmla="*/ 3543300 w 6411191"/>
              <a:gd name="connsiteY2" fmla="*/ 50004 h 1286521"/>
              <a:gd name="connsiteX3" fmla="*/ 5382492 w 6411191"/>
              <a:gd name="connsiteY3" fmla="*/ 60394 h 1286521"/>
              <a:gd name="connsiteX4" fmla="*/ 6130636 w 6411191"/>
              <a:gd name="connsiteY4" fmla="*/ 798149 h 1286521"/>
              <a:gd name="connsiteX5" fmla="*/ 6411191 w 6411191"/>
              <a:gd name="connsiteY5" fmla="*/ 1286521 h 1286521"/>
              <a:gd name="connsiteX0" fmla="*/ 0 w 6598227"/>
              <a:gd name="connsiteY0" fmla="*/ 133130 h 1182612"/>
              <a:gd name="connsiteX1" fmla="*/ 1548246 w 6598227"/>
              <a:gd name="connsiteY1" fmla="*/ 112348 h 1182612"/>
              <a:gd name="connsiteX2" fmla="*/ 3543300 w 6598227"/>
              <a:gd name="connsiteY2" fmla="*/ 50004 h 1182612"/>
              <a:gd name="connsiteX3" fmla="*/ 5382492 w 6598227"/>
              <a:gd name="connsiteY3" fmla="*/ 60394 h 1182612"/>
              <a:gd name="connsiteX4" fmla="*/ 6130636 w 6598227"/>
              <a:gd name="connsiteY4" fmla="*/ 798149 h 1182612"/>
              <a:gd name="connsiteX5" fmla="*/ 6598227 w 6598227"/>
              <a:gd name="connsiteY5" fmla="*/ 1182612 h 1182612"/>
              <a:gd name="connsiteX0" fmla="*/ 0 w 6598227"/>
              <a:gd name="connsiteY0" fmla="*/ 126259 h 1175741"/>
              <a:gd name="connsiteX1" fmla="*/ 1548246 w 6598227"/>
              <a:gd name="connsiteY1" fmla="*/ 105477 h 1175741"/>
              <a:gd name="connsiteX2" fmla="*/ 3543300 w 6598227"/>
              <a:gd name="connsiteY2" fmla="*/ 43133 h 1175741"/>
              <a:gd name="connsiteX3" fmla="*/ 5382492 w 6598227"/>
              <a:gd name="connsiteY3" fmla="*/ 53523 h 1175741"/>
              <a:gd name="connsiteX4" fmla="*/ 6255327 w 6598227"/>
              <a:gd name="connsiteY4" fmla="*/ 697760 h 1175741"/>
              <a:gd name="connsiteX5" fmla="*/ 6598227 w 6598227"/>
              <a:gd name="connsiteY5" fmla="*/ 1175741 h 1175741"/>
              <a:gd name="connsiteX0" fmla="*/ 0 w 6702136"/>
              <a:gd name="connsiteY0" fmla="*/ 126259 h 1175741"/>
              <a:gd name="connsiteX1" fmla="*/ 1548246 w 6702136"/>
              <a:gd name="connsiteY1" fmla="*/ 105477 h 1175741"/>
              <a:gd name="connsiteX2" fmla="*/ 3543300 w 6702136"/>
              <a:gd name="connsiteY2" fmla="*/ 43133 h 1175741"/>
              <a:gd name="connsiteX3" fmla="*/ 5382492 w 6702136"/>
              <a:gd name="connsiteY3" fmla="*/ 53523 h 1175741"/>
              <a:gd name="connsiteX4" fmla="*/ 6255327 w 6702136"/>
              <a:gd name="connsiteY4" fmla="*/ 697760 h 1175741"/>
              <a:gd name="connsiteX5" fmla="*/ 6702136 w 6702136"/>
              <a:gd name="connsiteY5" fmla="*/ 1175741 h 1175741"/>
              <a:gd name="connsiteX0" fmla="*/ 0 w 6785263"/>
              <a:gd name="connsiteY0" fmla="*/ 126259 h 1310823"/>
              <a:gd name="connsiteX1" fmla="*/ 1548246 w 6785263"/>
              <a:gd name="connsiteY1" fmla="*/ 105477 h 1310823"/>
              <a:gd name="connsiteX2" fmla="*/ 3543300 w 6785263"/>
              <a:gd name="connsiteY2" fmla="*/ 43133 h 1310823"/>
              <a:gd name="connsiteX3" fmla="*/ 5382492 w 6785263"/>
              <a:gd name="connsiteY3" fmla="*/ 53523 h 1310823"/>
              <a:gd name="connsiteX4" fmla="*/ 6255327 w 6785263"/>
              <a:gd name="connsiteY4" fmla="*/ 697760 h 1310823"/>
              <a:gd name="connsiteX5" fmla="*/ 6785263 w 6785263"/>
              <a:gd name="connsiteY5" fmla="*/ 1310823 h 1310823"/>
              <a:gd name="connsiteX0" fmla="*/ 0 w 6785263"/>
              <a:gd name="connsiteY0" fmla="*/ 83178 h 1267742"/>
              <a:gd name="connsiteX1" fmla="*/ 1548246 w 6785263"/>
              <a:gd name="connsiteY1" fmla="*/ 62396 h 1267742"/>
              <a:gd name="connsiteX2" fmla="*/ 3543300 w 6785263"/>
              <a:gd name="connsiteY2" fmla="*/ 52 h 1267742"/>
              <a:gd name="connsiteX3" fmla="*/ 3677517 w 6785263"/>
              <a:gd name="connsiteY3" fmla="*/ 1191542 h 1267742"/>
              <a:gd name="connsiteX4" fmla="*/ 6255327 w 6785263"/>
              <a:gd name="connsiteY4" fmla="*/ 654679 h 1267742"/>
              <a:gd name="connsiteX5" fmla="*/ 6785263 w 6785263"/>
              <a:gd name="connsiteY5" fmla="*/ 1267742 h 1267742"/>
              <a:gd name="connsiteX0" fmla="*/ 0 w 6785263"/>
              <a:gd name="connsiteY0" fmla="*/ 20782 h 1205346"/>
              <a:gd name="connsiteX1" fmla="*/ 1548246 w 6785263"/>
              <a:gd name="connsiteY1" fmla="*/ 0 h 1205346"/>
              <a:gd name="connsiteX2" fmla="*/ 2419350 w 6785263"/>
              <a:gd name="connsiteY2" fmla="*/ 737756 h 1205346"/>
              <a:gd name="connsiteX3" fmla="*/ 3677517 w 6785263"/>
              <a:gd name="connsiteY3" fmla="*/ 1129146 h 1205346"/>
              <a:gd name="connsiteX4" fmla="*/ 6255327 w 6785263"/>
              <a:gd name="connsiteY4" fmla="*/ 592283 h 1205346"/>
              <a:gd name="connsiteX5" fmla="*/ 6785263 w 6785263"/>
              <a:gd name="connsiteY5" fmla="*/ 1205346 h 1205346"/>
              <a:gd name="connsiteX0" fmla="*/ 0 w 6785263"/>
              <a:gd name="connsiteY0" fmla="*/ 20782 h 1205346"/>
              <a:gd name="connsiteX1" fmla="*/ 1548246 w 6785263"/>
              <a:gd name="connsiteY1" fmla="*/ 0 h 1205346"/>
              <a:gd name="connsiteX2" fmla="*/ 2537607 w 6785263"/>
              <a:gd name="connsiteY2" fmla="*/ 562120 h 1205346"/>
              <a:gd name="connsiteX3" fmla="*/ 3677517 w 6785263"/>
              <a:gd name="connsiteY3" fmla="*/ 1129146 h 1205346"/>
              <a:gd name="connsiteX4" fmla="*/ 6255327 w 6785263"/>
              <a:gd name="connsiteY4" fmla="*/ 592283 h 1205346"/>
              <a:gd name="connsiteX5" fmla="*/ 6785263 w 6785263"/>
              <a:gd name="connsiteY5" fmla="*/ 1205346 h 1205346"/>
              <a:gd name="connsiteX0" fmla="*/ 0 w 6785263"/>
              <a:gd name="connsiteY0" fmla="*/ 20782 h 1205346"/>
              <a:gd name="connsiteX1" fmla="*/ 1548246 w 6785263"/>
              <a:gd name="connsiteY1" fmla="*/ 0 h 1205346"/>
              <a:gd name="connsiteX2" fmla="*/ 2537607 w 6785263"/>
              <a:gd name="connsiteY2" fmla="*/ 562120 h 1205346"/>
              <a:gd name="connsiteX3" fmla="*/ 3677517 w 6785263"/>
              <a:gd name="connsiteY3" fmla="*/ 1129146 h 1205346"/>
              <a:gd name="connsiteX4" fmla="*/ 6255327 w 6785263"/>
              <a:gd name="connsiteY4" fmla="*/ 592283 h 1205346"/>
              <a:gd name="connsiteX5" fmla="*/ 6785263 w 6785263"/>
              <a:gd name="connsiteY5" fmla="*/ 1205346 h 1205346"/>
              <a:gd name="connsiteX0" fmla="*/ 0 w 6785263"/>
              <a:gd name="connsiteY0" fmla="*/ 20782 h 1205346"/>
              <a:gd name="connsiteX1" fmla="*/ 1548246 w 6785263"/>
              <a:gd name="connsiteY1" fmla="*/ 0 h 1205346"/>
              <a:gd name="connsiteX2" fmla="*/ 2537607 w 6785263"/>
              <a:gd name="connsiteY2" fmla="*/ 562120 h 1205346"/>
              <a:gd name="connsiteX3" fmla="*/ 3677517 w 6785263"/>
              <a:gd name="connsiteY3" fmla="*/ 1129146 h 1205346"/>
              <a:gd name="connsiteX4" fmla="*/ 6785263 w 6785263"/>
              <a:gd name="connsiteY4" fmla="*/ 1205346 h 1205346"/>
              <a:gd name="connsiteX5" fmla="*/ 6785263 w 6785263"/>
              <a:gd name="connsiteY5" fmla="*/ 1205346 h 1205346"/>
              <a:gd name="connsiteX0" fmla="*/ 0 w 6833382"/>
              <a:gd name="connsiteY0" fmla="*/ 20782 h 1205346"/>
              <a:gd name="connsiteX1" fmla="*/ 1548246 w 6833382"/>
              <a:gd name="connsiteY1" fmla="*/ 0 h 1205346"/>
              <a:gd name="connsiteX2" fmla="*/ 2537607 w 6833382"/>
              <a:gd name="connsiteY2" fmla="*/ 562120 h 1205346"/>
              <a:gd name="connsiteX3" fmla="*/ 3677517 w 6833382"/>
              <a:gd name="connsiteY3" fmla="*/ 1129146 h 1205346"/>
              <a:gd name="connsiteX4" fmla="*/ 6785263 w 6833382"/>
              <a:gd name="connsiteY4" fmla="*/ 1205346 h 1205346"/>
              <a:gd name="connsiteX5" fmla="*/ 6833382 w 6833382"/>
              <a:gd name="connsiteY5" fmla="*/ 1133620 h 1205346"/>
              <a:gd name="connsiteX0" fmla="*/ 0 w 6814331"/>
              <a:gd name="connsiteY0" fmla="*/ 20782 h 1205346"/>
              <a:gd name="connsiteX1" fmla="*/ 1548246 w 6814331"/>
              <a:gd name="connsiteY1" fmla="*/ 0 h 1205346"/>
              <a:gd name="connsiteX2" fmla="*/ 2537607 w 6814331"/>
              <a:gd name="connsiteY2" fmla="*/ 562120 h 1205346"/>
              <a:gd name="connsiteX3" fmla="*/ 3677517 w 6814331"/>
              <a:gd name="connsiteY3" fmla="*/ 1129146 h 1205346"/>
              <a:gd name="connsiteX4" fmla="*/ 6785263 w 6814331"/>
              <a:gd name="connsiteY4" fmla="*/ 1205346 h 1205346"/>
              <a:gd name="connsiteX5" fmla="*/ 6814331 w 6814331"/>
              <a:gd name="connsiteY5" fmla="*/ 1143145 h 120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14331" h="1205346">
                <a:moveTo>
                  <a:pt x="0" y="20782"/>
                </a:moveTo>
                <a:lnTo>
                  <a:pt x="1548246" y="0"/>
                </a:lnTo>
                <a:lnTo>
                  <a:pt x="2537607" y="562120"/>
                </a:lnTo>
                <a:cubicBezTo>
                  <a:pt x="3109107" y="866920"/>
                  <a:pt x="2969574" y="1021942"/>
                  <a:pt x="3677517" y="1129146"/>
                </a:cubicBezTo>
                <a:cubicBezTo>
                  <a:pt x="4385460" y="1236350"/>
                  <a:pt x="6551468" y="995796"/>
                  <a:pt x="6785263" y="1205346"/>
                </a:cubicBezTo>
                <a:lnTo>
                  <a:pt x="6814331" y="1143145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7DD0FB2-77CD-4D8D-BECD-AC675A2D1810}"/>
              </a:ext>
            </a:extLst>
          </p:cNvPr>
          <p:cNvSpPr/>
          <p:nvPr/>
        </p:nvSpPr>
        <p:spPr>
          <a:xfrm>
            <a:off x="3709556" y="1858796"/>
            <a:ext cx="5029200" cy="3052062"/>
          </a:xfrm>
          <a:custGeom>
            <a:avLst/>
            <a:gdLst>
              <a:gd name="connsiteX0" fmla="*/ 13859 w 5043059"/>
              <a:gd name="connsiteY0" fmla="*/ 0 h 3013363"/>
              <a:gd name="connsiteX1" fmla="*/ 24249 w 5043059"/>
              <a:gd name="connsiteY1" fmla="*/ 1184563 h 3013363"/>
              <a:gd name="connsiteX2" fmla="*/ 24249 w 5043059"/>
              <a:gd name="connsiteY2" fmla="*/ 2306782 h 3013363"/>
              <a:gd name="connsiteX3" fmla="*/ 356759 w 5043059"/>
              <a:gd name="connsiteY3" fmla="*/ 2732809 h 3013363"/>
              <a:gd name="connsiteX4" fmla="*/ 876304 w 5043059"/>
              <a:gd name="connsiteY4" fmla="*/ 2961409 h 3013363"/>
              <a:gd name="connsiteX5" fmla="*/ 1655622 w 5043059"/>
              <a:gd name="connsiteY5" fmla="*/ 3013363 h 3013363"/>
              <a:gd name="connsiteX6" fmla="*/ 3151913 w 5043059"/>
              <a:gd name="connsiteY6" fmla="*/ 2992582 h 3013363"/>
              <a:gd name="connsiteX7" fmla="*/ 5043059 w 5043059"/>
              <a:gd name="connsiteY7" fmla="*/ 2982191 h 3013363"/>
              <a:gd name="connsiteX0" fmla="*/ 6165 w 5035365"/>
              <a:gd name="connsiteY0" fmla="*/ 0 h 3013363"/>
              <a:gd name="connsiteX1" fmla="*/ 16555 w 5035365"/>
              <a:gd name="connsiteY1" fmla="*/ 1184563 h 3013363"/>
              <a:gd name="connsiteX2" fmla="*/ 16555 w 5035365"/>
              <a:gd name="connsiteY2" fmla="*/ 2306782 h 3013363"/>
              <a:gd name="connsiteX3" fmla="*/ 245155 w 5035365"/>
              <a:gd name="connsiteY3" fmla="*/ 2826327 h 3013363"/>
              <a:gd name="connsiteX4" fmla="*/ 868610 w 5035365"/>
              <a:gd name="connsiteY4" fmla="*/ 2961409 h 3013363"/>
              <a:gd name="connsiteX5" fmla="*/ 1647928 w 5035365"/>
              <a:gd name="connsiteY5" fmla="*/ 3013363 h 3013363"/>
              <a:gd name="connsiteX6" fmla="*/ 3144219 w 5035365"/>
              <a:gd name="connsiteY6" fmla="*/ 2992582 h 3013363"/>
              <a:gd name="connsiteX7" fmla="*/ 5035365 w 5035365"/>
              <a:gd name="connsiteY7" fmla="*/ 2982191 h 3013363"/>
              <a:gd name="connsiteX0" fmla="*/ 0 w 5029200"/>
              <a:gd name="connsiteY0" fmla="*/ 0 h 3024880"/>
              <a:gd name="connsiteX1" fmla="*/ 10390 w 5029200"/>
              <a:gd name="connsiteY1" fmla="*/ 1184563 h 3024880"/>
              <a:gd name="connsiteX2" fmla="*/ 10390 w 5029200"/>
              <a:gd name="connsiteY2" fmla="*/ 2306782 h 3024880"/>
              <a:gd name="connsiteX3" fmla="*/ 135081 w 5029200"/>
              <a:gd name="connsiteY3" fmla="*/ 2982191 h 3024880"/>
              <a:gd name="connsiteX4" fmla="*/ 862445 w 5029200"/>
              <a:gd name="connsiteY4" fmla="*/ 2961409 h 3024880"/>
              <a:gd name="connsiteX5" fmla="*/ 1641763 w 5029200"/>
              <a:gd name="connsiteY5" fmla="*/ 3013363 h 3024880"/>
              <a:gd name="connsiteX6" fmla="*/ 3138054 w 5029200"/>
              <a:gd name="connsiteY6" fmla="*/ 2992582 h 3024880"/>
              <a:gd name="connsiteX7" fmla="*/ 5029200 w 5029200"/>
              <a:gd name="connsiteY7" fmla="*/ 2982191 h 3024880"/>
              <a:gd name="connsiteX0" fmla="*/ 0 w 5029200"/>
              <a:gd name="connsiteY0" fmla="*/ 0 h 3052062"/>
              <a:gd name="connsiteX1" fmla="*/ 10390 w 5029200"/>
              <a:gd name="connsiteY1" fmla="*/ 1184563 h 3052062"/>
              <a:gd name="connsiteX2" fmla="*/ 10390 w 5029200"/>
              <a:gd name="connsiteY2" fmla="*/ 2306782 h 3052062"/>
              <a:gd name="connsiteX3" fmla="*/ 135081 w 5029200"/>
              <a:gd name="connsiteY3" fmla="*/ 2982191 h 3052062"/>
              <a:gd name="connsiteX4" fmla="*/ 862445 w 5029200"/>
              <a:gd name="connsiteY4" fmla="*/ 3034145 h 3052062"/>
              <a:gd name="connsiteX5" fmla="*/ 1641763 w 5029200"/>
              <a:gd name="connsiteY5" fmla="*/ 3013363 h 3052062"/>
              <a:gd name="connsiteX6" fmla="*/ 3138054 w 5029200"/>
              <a:gd name="connsiteY6" fmla="*/ 2992582 h 3052062"/>
              <a:gd name="connsiteX7" fmla="*/ 5029200 w 5029200"/>
              <a:gd name="connsiteY7" fmla="*/ 2982191 h 3052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29200" h="3052062">
                <a:moveTo>
                  <a:pt x="0" y="0"/>
                </a:moveTo>
                <a:cubicBezTo>
                  <a:pt x="4329" y="400049"/>
                  <a:pt x="8658" y="800099"/>
                  <a:pt x="10390" y="1184563"/>
                </a:cubicBezTo>
                <a:cubicBezTo>
                  <a:pt x="12122" y="1569027"/>
                  <a:pt x="-10392" y="2007177"/>
                  <a:pt x="10390" y="2306782"/>
                </a:cubicBezTo>
                <a:cubicBezTo>
                  <a:pt x="31172" y="2606387"/>
                  <a:pt x="-6928" y="2860964"/>
                  <a:pt x="135081" y="2982191"/>
                </a:cubicBezTo>
                <a:cubicBezTo>
                  <a:pt x="277090" y="3103418"/>
                  <a:pt x="611331" y="3028950"/>
                  <a:pt x="862445" y="3034145"/>
                </a:cubicBezTo>
                <a:lnTo>
                  <a:pt x="1641763" y="3013363"/>
                </a:lnTo>
                <a:lnTo>
                  <a:pt x="3138054" y="2992582"/>
                </a:lnTo>
                <a:lnTo>
                  <a:pt x="5029200" y="2982191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386AC8-E611-4695-9139-9D3E72A6486B}"/>
              </a:ext>
            </a:extLst>
          </p:cNvPr>
          <p:cNvCxnSpPr>
            <a:cxnSpLocks/>
            <a:stCxn id="14" idx="5"/>
          </p:cNvCxnSpPr>
          <p:nvPr/>
        </p:nvCxnSpPr>
        <p:spPr>
          <a:xfrm>
            <a:off x="5351319" y="4872159"/>
            <a:ext cx="1555544" cy="550098"/>
          </a:xfrm>
          <a:prstGeom prst="straightConnector1">
            <a:avLst/>
          </a:pr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3C7C16B-5420-4264-9C1C-E99E26FE57DE}"/>
              </a:ext>
            </a:extLst>
          </p:cNvPr>
          <p:cNvSpPr/>
          <p:nvPr/>
        </p:nvSpPr>
        <p:spPr>
          <a:xfrm>
            <a:off x="5489767" y="1946290"/>
            <a:ext cx="3461805" cy="1649396"/>
          </a:xfrm>
          <a:custGeom>
            <a:avLst/>
            <a:gdLst>
              <a:gd name="connsiteX0" fmla="*/ 13859 w 5043059"/>
              <a:gd name="connsiteY0" fmla="*/ 0 h 3013363"/>
              <a:gd name="connsiteX1" fmla="*/ 24249 w 5043059"/>
              <a:gd name="connsiteY1" fmla="*/ 1184563 h 3013363"/>
              <a:gd name="connsiteX2" fmla="*/ 24249 w 5043059"/>
              <a:gd name="connsiteY2" fmla="*/ 2306782 h 3013363"/>
              <a:gd name="connsiteX3" fmla="*/ 356759 w 5043059"/>
              <a:gd name="connsiteY3" fmla="*/ 2732809 h 3013363"/>
              <a:gd name="connsiteX4" fmla="*/ 876304 w 5043059"/>
              <a:gd name="connsiteY4" fmla="*/ 2961409 h 3013363"/>
              <a:gd name="connsiteX5" fmla="*/ 1655622 w 5043059"/>
              <a:gd name="connsiteY5" fmla="*/ 3013363 h 3013363"/>
              <a:gd name="connsiteX6" fmla="*/ 3151913 w 5043059"/>
              <a:gd name="connsiteY6" fmla="*/ 2992582 h 3013363"/>
              <a:gd name="connsiteX7" fmla="*/ 5043059 w 5043059"/>
              <a:gd name="connsiteY7" fmla="*/ 2982191 h 3013363"/>
              <a:gd name="connsiteX0" fmla="*/ 6165 w 5035365"/>
              <a:gd name="connsiteY0" fmla="*/ 0 h 3013363"/>
              <a:gd name="connsiteX1" fmla="*/ 16555 w 5035365"/>
              <a:gd name="connsiteY1" fmla="*/ 1184563 h 3013363"/>
              <a:gd name="connsiteX2" fmla="*/ 16555 w 5035365"/>
              <a:gd name="connsiteY2" fmla="*/ 2306782 h 3013363"/>
              <a:gd name="connsiteX3" fmla="*/ 245155 w 5035365"/>
              <a:gd name="connsiteY3" fmla="*/ 2826327 h 3013363"/>
              <a:gd name="connsiteX4" fmla="*/ 868610 w 5035365"/>
              <a:gd name="connsiteY4" fmla="*/ 2961409 h 3013363"/>
              <a:gd name="connsiteX5" fmla="*/ 1647928 w 5035365"/>
              <a:gd name="connsiteY5" fmla="*/ 3013363 h 3013363"/>
              <a:gd name="connsiteX6" fmla="*/ 3144219 w 5035365"/>
              <a:gd name="connsiteY6" fmla="*/ 2992582 h 3013363"/>
              <a:gd name="connsiteX7" fmla="*/ 5035365 w 5035365"/>
              <a:gd name="connsiteY7" fmla="*/ 2982191 h 3013363"/>
              <a:gd name="connsiteX0" fmla="*/ 0 w 5029200"/>
              <a:gd name="connsiteY0" fmla="*/ 0 h 3024880"/>
              <a:gd name="connsiteX1" fmla="*/ 10390 w 5029200"/>
              <a:gd name="connsiteY1" fmla="*/ 1184563 h 3024880"/>
              <a:gd name="connsiteX2" fmla="*/ 10390 w 5029200"/>
              <a:gd name="connsiteY2" fmla="*/ 2306782 h 3024880"/>
              <a:gd name="connsiteX3" fmla="*/ 135081 w 5029200"/>
              <a:gd name="connsiteY3" fmla="*/ 2982191 h 3024880"/>
              <a:gd name="connsiteX4" fmla="*/ 862445 w 5029200"/>
              <a:gd name="connsiteY4" fmla="*/ 2961409 h 3024880"/>
              <a:gd name="connsiteX5" fmla="*/ 1641763 w 5029200"/>
              <a:gd name="connsiteY5" fmla="*/ 3013363 h 3024880"/>
              <a:gd name="connsiteX6" fmla="*/ 3138054 w 5029200"/>
              <a:gd name="connsiteY6" fmla="*/ 2992582 h 3024880"/>
              <a:gd name="connsiteX7" fmla="*/ 5029200 w 5029200"/>
              <a:gd name="connsiteY7" fmla="*/ 2982191 h 3024880"/>
              <a:gd name="connsiteX0" fmla="*/ 0 w 5029200"/>
              <a:gd name="connsiteY0" fmla="*/ 0 h 3052062"/>
              <a:gd name="connsiteX1" fmla="*/ 10390 w 5029200"/>
              <a:gd name="connsiteY1" fmla="*/ 1184563 h 3052062"/>
              <a:gd name="connsiteX2" fmla="*/ 10390 w 5029200"/>
              <a:gd name="connsiteY2" fmla="*/ 2306782 h 3052062"/>
              <a:gd name="connsiteX3" fmla="*/ 135081 w 5029200"/>
              <a:gd name="connsiteY3" fmla="*/ 2982191 h 3052062"/>
              <a:gd name="connsiteX4" fmla="*/ 862445 w 5029200"/>
              <a:gd name="connsiteY4" fmla="*/ 3034145 h 3052062"/>
              <a:gd name="connsiteX5" fmla="*/ 1641763 w 5029200"/>
              <a:gd name="connsiteY5" fmla="*/ 3013363 h 3052062"/>
              <a:gd name="connsiteX6" fmla="*/ 3138054 w 5029200"/>
              <a:gd name="connsiteY6" fmla="*/ 2992582 h 3052062"/>
              <a:gd name="connsiteX7" fmla="*/ 5029200 w 5029200"/>
              <a:gd name="connsiteY7" fmla="*/ 2982191 h 3052062"/>
              <a:gd name="connsiteX0" fmla="*/ 8864 w 5027674"/>
              <a:gd name="connsiteY0" fmla="*/ 1 h 1867500"/>
              <a:gd name="connsiteX1" fmla="*/ 8864 w 5027674"/>
              <a:gd name="connsiteY1" fmla="*/ 1122220 h 1867500"/>
              <a:gd name="connsiteX2" fmla="*/ 133555 w 5027674"/>
              <a:gd name="connsiteY2" fmla="*/ 1797629 h 1867500"/>
              <a:gd name="connsiteX3" fmla="*/ 860919 w 5027674"/>
              <a:gd name="connsiteY3" fmla="*/ 1849583 h 1867500"/>
              <a:gd name="connsiteX4" fmla="*/ 1640237 w 5027674"/>
              <a:gd name="connsiteY4" fmla="*/ 1828801 h 1867500"/>
              <a:gd name="connsiteX5" fmla="*/ 3136528 w 5027674"/>
              <a:gd name="connsiteY5" fmla="*/ 1808020 h 1867500"/>
              <a:gd name="connsiteX6" fmla="*/ 5027674 w 5027674"/>
              <a:gd name="connsiteY6" fmla="*/ 1797629 h 1867500"/>
              <a:gd name="connsiteX0" fmla="*/ 0 w 5065266"/>
              <a:gd name="connsiteY0" fmla="*/ 0 h 2824368"/>
              <a:gd name="connsiteX1" fmla="*/ 46456 w 5065266"/>
              <a:gd name="connsiteY1" fmla="*/ 2079088 h 2824368"/>
              <a:gd name="connsiteX2" fmla="*/ 171147 w 5065266"/>
              <a:gd name="connsiteY2" fmla="*/ 2754497 h 2824368"/>
              <a:gd name="connsiteX3" fmla="*/ 898511 w 5065266"/>
              <a:gd name="connsiteY3" fmla="*/ 2806451 h 2824368"/>
              <a:gd name="connsiteX4" fmla="*/ 1677829 w 5065266"/>
              <a:gd name="connsiteY4" fmla="*/ 2785669 h 2824368"/>
              <a:gd name="connsiteX5" fmla="*/ 3174120 w 5065266"/>
              <a:gd name="connsiteY5" fmla="*/ 2764888 h 2824368"/>
              <a:gd name="connsiteX6" fmla="*/ 5065266 w 5065266"/>
              <a:gd name="connsiteY6" fmla="*/ 2754497 h 282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5266" h="2824368">
                <a:moveTo>
                  <a:pt x="0" y="0"/>
                </a:moveTo>
                <a:cubicBezTo>
                  <a:pt x="1732" y="384464"/>
                  <a:pt x="17932" y="1620005"/>
                  <a:pt x="46456" y="2079088"/>
                </a:cubicBezTo>
                <a:cubicBezTo>
                  <a:pt x="74980" y="2538171"/>
                  <a:pt x="29138" y="2633270"/>
                  <a:pt x="171147" y="2754497"/>
                </a:cubicBezTo>
                <a:cubicBezTo>
                  <a:pt x="313156" y="2875724"/>
                  <a:pt x="647397" y="2801256"/>
                  <a:pt x="898511" y="2806451"/>
                </a:cubicBezTo>
                <a:lnTo>
                  <a:pt x="1677829" y="2785669"/>
                </a:lnTo>
                <a:lnTo>
                  <a:pt x="3174120" y="2764888"/>
                </a:lnTo>
                <a:lnTo>
                  <a:pt x="5065266" y="2754497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dirty="0"/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963699F7-41A9-446E-A9BF-F56D6EEAF2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5938" y="2175918"/>
            <a:ext cx="939320" cy="93932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F635C4B7-08EA-4127-9D1B-A27ABC169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44532" y="3464749"/>
            <a:ext cx="939600" cy="9396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5FA5AF47-EB04-46CE-8D09-C28306EFC0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5512" y="1024915"/>
            <a:ext cx="939600" cy="9396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7394A0EB-8941-45E3-892F-C354DC8F5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47755" y="4625504"/>
            <a:ext cx="939320" cy="93932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F9CF3D5F-2032-49DA-8714-2DE9C016F3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953" y="5182157"/>
            <a:ext cx="939600" cy="93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4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14" grpId="0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B9BDF-CC9F-4EBB-A990-8C4AD581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NFV Adoption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B8043-4008-48C1-A950-CD18B58DF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1"/>
            <a:ext cx="11078678" cy="1987916"/>
          </a:xfrm>
        </p:spPr>
        <p:txBody>
          <a:bodyPr>
            <a:normAutofit/>
          </a:bodyPr>
          <a:lstStyle/>
          <a:p>
            <a:r>
              <a:rPr lang="en-CA" dirty="0"/>
              <a:t>Network operators deploy </a:t>
            </a:r>
            <a:r>
              <a:rPr lang="en-CA" i="1" dirty="0"/>
              <a:t>network functions</a:t>
            </a:r>
          </a:p>
          <a:p>
            <a:r>
              <a:rPr lang="en-CA" dirty="0"/>
              <a:t>Virtualized on general-purpose servers</a:t>
            </a:r>
          </a:p>
          <a:p>
            <a:pPr lvl="1"/>
            <a:r>
              <a:rPr lang="en-CA" dirty="0"/>
              <a:t>Referred to as </a:t>
            </a:r>
            <a:r>
              <a:rPr lang="en-CA" i="1" dirty="0">
                <a:solidFill>
                  <a:srgbClr val="FF0000"/>
                </a:solidFill>
              </a:rPr>
              <a:t>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F9060-B262-4754-B653-000AFEF2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4</a:t>
            </a:fld>
            <a:endParaRPr lang="en-CA"/>
          </a:p>
        </p:txBody>
      </p:sp>
      <p:pic>
        <p:nvPicPr>
          <p:cNvPr id="42" name="Picture 4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1F2E2FA-A779-4FA9-8AA0-8D2167BCD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21" y="3126129"/>
            <a:ext cx="738605" cy="73860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634826F-C42B-4ADB-A4C2-5CA4B9998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1499" y="3126431"/>
            <a:ext cx="738000" cy="738000"/>
          </a:xfrm>
          <a:prstGeom prst="rect">
            <a:avLst/>
          </a:prstGeom>
        </p:spPr>
      </p:pic>
      <p:pic>
        <p:nvPicPr>
          <p:cNvPr id="46" name="Picture 45" descr="A close up of a sign&#10;&#10;Description automatically generated">
            <a:extLst>
              <a:ext uri="{FF2B5EF4-FFF2-40B4-BE49-F238E27FC236}">
                <a16:creationId xmlns:a16="http://schemas.microsoft.com/office/drawing/2014/main" id="{1F14698F-89D7-4A07-8417-1EDAF776A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371" y="3126431"/>
            <a:ext cx="738000" cy="7380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FB30BF6-5B61-417C-8BBD-D1B38ABAB650}"/>
              </a:ext>
            </a:extLst>
          </p:cNvPr>
          <p:cNvSpPr txBox="1"/>
          <p:nvPr/>
        </p:nvSpPr>
        <p:spPr>
          <a:xfrm>
            <a:off x="3874443" y="2751791"/>
            <a:ext cx="9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Firewall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7FAB6E8-2FC1-4353-9971-58C3FAD4F964}"/>
              </a:ext>
            </a:extLst>
          </p:cNvPr>
          <p:cNvSpPr txBox="1"/>
          <p:nvPr/>
        </p:nvSpPr>
        <p:spPr>
          <a:xfrm>
            <a:off x="4912819" y="2751791"/>
            <a:ext cx="9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IDS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06A79E3-0114-4514-B6C2-F052F212D166}"/>
              </a:ext>
            </a:extLst>
          </p:cNvPr>
          <p:cNvSpPr txBox="1"/>
          <p:nvPr/>
        </p:nvSpPr>
        <p:spPr>
          <a:xfrm>
            <a:off x="7050643" y="2751791"/>
            <a:ext cx="1625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Video Encoder</a:t>
            </a:r>
          </a:p>
        </p:txBody>
      </p:sp>
      <p:pic>
        <p:nvPicPr>
          <p:cNvPr id="51" name="Picture 50" descr="A close up of a sign&#10;&#10;Description automatically generated">
            <a:extLst>
              <a:ext uri="{FF2B5EF4-FFF2-40B4-BE49-F238E27FC236}">
                <a16:creationId xmlns:a16="http://schemas.microsoft.com/office/drawing/2014/main" id="{FB2F6B87-48B0-46B6-BC6D-359BAAC477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98" y="3126431"/>
            <a:ext cx="738000" cy="7380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D08BEC7-0D63-4ABF-A7DA-48E9C3F52F0B}"/>
              </a:ext>
            </a:extLst>
          </p:cNvPr>
          <p:cNvSpPr txBox="1"/>
          <p:nvPr/>
        </p:nvSpPr>
        <p:spPr>
          <a:xfrm>
            <a:off x="8506877" y="2751791"/>
            <a:ext cx="1835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Parental control</a:t>
            </a:r>
          </a:p>
        </p:txBody>
      </p:sp>
      <p:pic>
        <p:nvPicPr>
          <p:cNvPr id="54" name="Graphic 53" descr="Server">
            <a:extLst>
              <a:ext uri="{FF2B5EF4-FFF2-40B4-BE49-F238E27FC236}">
                <a16:creationId xmlns:a16="http://schemas.microsoft.com/office/drawing/2014/main" id="{8A7A73DC-5D1F-4E56-92BB-D08F942547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0089" y="5350417"/>
            <a:ext cx="1248450" cy="1248450"/>
          </a:xfrm>
          <a:prstGeom prst="rect">
            <a:avLst/>
          </a:prstGeom>
        </p:spPr>
      </p:pic>
      <p:pic>
        <p:nvPicPr>
          <p:cNvPr id="59" name="Picture 58" descr="A close up of a sign&#10;&#10;Description automatically generated">
            <a:extLst>
              <a:ext uri="{FF2B5EF4-FFF2-40B4-BE49-F238E27FC236}">
                <a16:creationId xmlns:a16="http://schemas.microsoft.com/office/drawing/2014/main" id="{D3EE531A-A5A7-421E-923F-0D79E5AB95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29" y="3126431"/>
            <a:ext cx="738000" cy="7380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61751F48-F4E3-4DC9-BD3A-07290B92EF68}"/>
              </a:ext>
            </a:extLst>
          </p:cNvPr>
          <p:cNvSpPr txBox="1"/>
          <p:nvPr/>
        </p:nvSpPr>
        <p:spPr>
          <a:xfrm>
            <a:off x="5726114" y="2751791"/>
            <a:ext cx="146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Monitoring</a:t>
            </a:r>
          </a:p>
        </p:txBody>
      </p:sp>
      <p:sp>
        <p:nvSpPr>
          <p:cNvPr id="64" name="Trapezoid 63">
            <a:extLst>
              <a:ext uri="{FF2B5EF4-FFF2-40B4-BE49-F238E27FC236}">
                <a16:creationId xmlns:a16="http://schemas.microsoft.com/office/drawing/2014/main" id="{BB67AB23-C9C1-42D1-BFA5-1200B31EDA4F}"/>
              </a:ext>
            </a:extLst>
          </p:cNvPr>
          <p:cNvSpPr/>
          <p:nvPr/>
        </p:nvSpPr>
        <p:spPr>
          <a:xfrm rot="10800000">
            <a:off x="4674484" y="4960957"/>
            <a:ext cx="1214053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5" name="Picture 6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53BF50D-0EF4-4729-9A20-F8AA9B063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757" y="4643195"/>
            <a:ext cx="360000" cy="360000"/>
          </a:xfrm>
          <a:prstGeom prst="rect">
            <a:avLst/>
          </a:prstGeom>
        </p:spPr>
      </p:pic>
      <p:pic>
        <p:nvPicPr>
          <p:cNvPr id="66" name="Graphic 65" descr="Server">
            <a:extLst>
              <a:ext uri="{FF2B5EF4-FFF2-40B4-BE49-F238E27FC236}">
                <a16:creationId xmlns:a16="http://schemas.microsoft.com/office/drawing/2014/main" id="{6F98AEB3-4DE1-4B2B-8F3D-FFDE30F7BB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1677" y="5366490"/>
            <a:ext cx="1248450" cy="1248450"/>
          </a:xfrm>
          <a:prstGeom prst="rect">
            <a:avLst/>
          </a:prstGeom>
        </p:spPr>
      </p:pic>
      <p:sp>
        <p:nvSpPr>
          <p:cNvPr id="67" name="Trapezoid 66">
            <a:extLst>
              <a:ext uri="{FF2B5EF4-FFF2-40B4-BE49-F238E27FC236}">
                <a16:creationId xmlns:a16="http://schemas.microsoft.com/office/drawing/2014/main" id="{0839F2B7-DBF7-4475-A8CD-E92CFBFA29A5}"/>
              </a:ext>
            </a:extLst>
          </p:cNvPr>
          <p:cNvSpPr/>
          <p:nvPr/>
        </p:nvSpPr>
        <p:spPr>
          <a:xfrm rot="10800000">
            <a:off x="6546072" y="4977030"/>
            <a:ext cx="1214053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8" name="Graphic 67" descr="Server">
            <a:extLst>
              <a:ext uri="{FF2B5EF4-FFF2-40B4-BE49-F238E27FC236}">
                <a16:creationId xmlns:a16="http://schemas.microsoft.com/office/drawing/2014/main" id="{F704C8C3-59BD-4E08-8598-4C36F6308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3265" y="5382563"/>
            <a:ext cx="1248450" cy="1248450"/>
          </a:xfrm>
          <a:prstGeom prst="rect">
            <a:avLst/>
          </a:prstGeom>
        </p:spPr>
      </p:pic>
      <p:sp>
        <p:nvSpPr>
          <p:cNvPr id="69" name="Trapezoid 68">
            <a:extLst>
              <a:ext uri="{FF2B5EF4-FFF2-40B4-BE49-F238E27FC236}">
                <a16:creationId xmlns:a16="http://schemas.microsoft.com/office/drawing/2014/main" id="{D0803E83-E4D9-40A1-9D02-B8490A9191AE}"/>
              </a:ext>
            </a:extLst>
          </p:cNvPr>
          <p:cNvSpPr/>
          <p:nvPr/>
        </p:nvSpPr>
        <p:spPr>
          <a:xfrm rot="10800000">
            <a:off x="8417660" y="4993103"/>
            <a:ext cx="1214053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3E623811-B7B7-44BC-812B-9EC34684C7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6071" y="4643195"/>
            <a:ext cx="360000" cy="360000"/>
          </a:xfrm>
          <a:prstGeom prst="rect">
            <a:avLst/>
          </a:prstGeom>
        </p:spPr>
      </p:pic>
      <p:pic>
        <p:nvPicPr>
          <p:cNvPr id="71" name="Picture 70" descr="A close up of a sign&#10;&#10;Description automatically generated">
            <a:extLst>
              <a:ext uri="{FF2B5EF4-FFF2-40B4-BE49-F238E27FC236}">
                <a16:creationId xmlns:a16="http://schemas.microsoft.com/office/drawing/2014/main" id="{8C24306E-3429-4BED-8B81-3DCD9E6252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045" y="4643195"/>
            <a:ext cx="360000" cy="360000"/>
          </a:xfrm>
          <a:prstGeom prst="rect">
            <a:avLst/>
          </a:prstGeom>
        </p:spPr>
      </p:pic>
      <p:pic>
        <p:nvPicPr>
          <p:cNvPr id="72" name="Picture 7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C0FBC37-BE32-4236-9EF7-B78E3549B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428" y="4643195"/>
            <a:ext cx="360000" cy="360000"/>
          </a:xfrm>
          <a:prstGeom prst="rect">
            <a:avLst/>
          </a:prstGeom>
        </p:spPr>
      </p:pic>
      <p:pic>
        <p:nvPicPr>
          <p:cNvPr id="73" name="Picture 72" descr="A close up of a sign&#10;&#10;Description automatically generated">
            <a:extLst>
              <a:ext uri="{FF2B5EF4-FFF2-40B4-BE49-F238E27FC236}">
                <a16:creationId xmlns:a16="http://schemas.microsoft.com/office/drawing/2014/main" id="{695762DA-7B97-4D5F-A240-DBF639E4C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222" y="4643195"/>
            <a:ext cx="360000" cy="360000"/>
          </a:xfrm>
          <a:prstGeom prst="rect">
            <a:avLst/>
          </a:prstGeom>
        </p:spPr>
      </p:pic>
      <p:pic>
        <p:nvPicPr>
          <p:cNvPr id="74" name="Picture 73" descr="A close up of a sign&#10;&#10;Description automatically generated">
            <a:extLst>
              <a:ext uri="{FF2B5EF4-FFF2-40B4-BE49-F238E27FC236}">
                <a16:creationId xmlns:a16="http://schemas.microsoft.com/office/drawing/2014/main" id="{4683B12D-EA17-4A1E-9714-1D0239D1DC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7" y="4643195"/>
            <a:ext cx="360000" cy="360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B639C8F-90E2-4B0C-A7E0-FFDA981AFA67}"/>
              </a:ext>
            </a:extLst>
          </p:cNvPr>
          <p:cNvSpPr txBox="1"/>
          <p:nvPr/>
        </p:nvSpPr>
        <p:spPr>
          <a:xfrm>
            <a:off x="838200" y="3173811"/>
            <a:ext cx="271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Network Functions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25786A1-7958-48E5-9EA8-1EC63BAA8E9D}"/>
              </a:ext>
            </a:extLst>
          </p:cNvPr>
          <p:cNvSpPr txBox="1"/>
          <p:nvPr/>
        </p:nvSpPr>
        <p:spPr>
          <a:xfrm>
            <a:off x="838200" y="5558843"/>
            <a:ext cx="3580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Virtualized on Servers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FA1D882-133D-424B-962A-A86193F43EE6}"/>
              </a:ext>
            </a:extLst>
          </p:cNvPr>
          <p:cNvCxnSpPr/>
          <p:nvPr/>
        </p:nvCxnSpPr>
        <p:spPr>
          <a:xfrm>
            <a:off x="2181599" y="4048877"/>
            <a:ext cx="0" cy="11464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68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7" grpId="0" animBg="1"/>
      <p:bldP spid="69" grpId="0" animBg="1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ACB7D106-31DF-4F5F-89BE-CC42DE38D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2"/>
            <a:ext cx="11078678" cy="978422"/>
          </a:xfrm>
        </p:spPr>
        <p:txBody>
          <a:bodyPr>
            <a:normAutofit/>
          </a:bodyPr>
          <a:lstStyle/>
          <a:p>
            <a:r>
              <a:rPr lang="en-CA" dirty="0"/>
              <a:t>Multicast traffic needs to traverse a </a:t>
            </a:r>
            <a:r>
              <a:rPr lang="en-CA" dirty="0">
                <a:solidFill>
                  <a:srgbClr val="FF0000"/>
                </a:solidFill>
              </a:rPr>
              <a:t>specific order of services </a:t>
            </a:r>
          </a:p>
          <a:p>
            <a:pPr lvl="1"/>
            <a:r>
              <a:rPr lang="en-CA" dirty="0"/>
              <a:t>Before reaching all receivers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E8CB5-D32B-4F45-9D1E-BB0D5C36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Multicast Service Chaining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C1E17-AB9B-434A-8366-B8A63420B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5</a:t>
            </a:fld>
            <a:endParaRPr lang="en-CA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1E9047B-54BF-4D5A-9E6F-9B761FB6A485}"/>
              </a:ext>
            </a:extLst>
          </p:cNvPr>
          <p:cNvSpPr/>
          <p:nvPr/>
        </p:nvSpPr>
        <p:spPr>
          <a:xfrm>
            <a:off x="4165531" y="2424872"/>
            <a:ext cx="696287" cy="69628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2800B6-820B-4BC8-958D-8B6C5A6F2A17}"/>
              </a:ext>
            </a:extLst>
          </p:cNvPr>
          <p:cNvSpPr/>
          <p:nvPr/>
        </p:nvSpPr>
        <p:spPr>
          <a:xfrm>
            <a:off x="4165531" y="5475407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F1E3628-CA51-4DB9-89E1-46672A5364AE}"/>
              </a:ext>
            </a:extLst>
          </p:cNvPr>
          <p:cNvSpPr/>
          <p:nvPr/>
        </p:nvSpPr>
        <p:spPr>
          <a:xfrm>
            <a:off x="5934745" y="4226957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0CB7E7-60F8-4371-86E4-FD0B2712CCB0}"/>
              </a:ext>
            </a:extLst>
          </p:cNvPr>
          <p:cNvSpPr/>
          <p:nvPr/>
        </p:nvSpPr>
        <p:spPr>
          <a:xfrm>
            <a:off x="7713784" y="3549768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91815B2-2B81-437E-95A2-B8F38D33BCC7}"/>
              </a:ext>
            </a:extLst>
          </p:cNvPr>
          <p:cNvSpPr/>
          <p:nvPr/>
        </p:nvSpPr>
        <p:spPr>
          <a:xfrm>
            <a:off x="10652560" y="3549768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780AB27-56BA-46A2-850A-4025FC2A004F}"/>
              </a:ext>
            </a:extLst>
          </p:cNvPr>
          <p:cNvSpPr/>
          <p:nvPr/>
        </p:nvSpPr>
        <p:spPr>
          <a:xfrm>
            <a:off x="5934745" y="2424872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A75E2C5-CD47-4ADF-A0F5-0556685560C6}"/>
              </a:ext>
            </a:extLst>
          </p:cNvPr>
          <p:cNvSpPr/>
          <p:nvPr/>
        </p:nvSpPr>
        <p:spPr>
          <a:xfrm>
            <a:off x="5934745" y="5475407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733C27D-B405-486A-8464-00FB560F3F63}"/>
              </a:ext>
            </a:extLst>
          </p:cNvPr>
          <p:cNvSpPr/>
          <p:nvPr/>
        </p:nvSpPr>
        <p:spPr>
          <a:xfrm>
            <a:off x="7713784" y="2424872"/>
            <a:ext cx="696287" cy="6962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2DF2B32-06D3-4D64-B93D-521F84ADB56B}"/>
              </a:ext>
            </a:extLst>
          </p:cNvPr>
          <p:cNvCxnSpPr>
            <a:cxnSpLocks/>
            <a:stCxn id="12" idx="4"/>
            <a:endCxn id="13" idx="0"/>
          </p:cNvCxnSpPr>
          <p:nvPr/>
        </p:nvCxnSpPr>
        <p:spPr>
          <a:xfrm>
            <a:off x="4513675" y="3121159"/>
            <a:ext cx="0" cy="2354248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2D283EA-D77D-4B18-B6B8-528487AE061E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8410071" y="3897912"/>
            <a:ext cx="2242489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3C67763-7E8F-49E6-A13D-22177DA3025C}"/>
              </a:ext>
            </a:extLst>
          </p:cNvPr>
          <p:cNvCxnSpPr>
            <a:cxnSpLocks/>
            <a:stCxn id="12" idx="6"/>
            <a:endCxn id="18" idx="2"/>
          </p:cNvCxnSpPr>
          <p:nvPr/>
        </p:nvCxnSpPr>
        <p:spPr>
          <a:xfrm>
            <a:off x="4861818" y="2773016"/>
            <a:ext cx="1072927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6C3E85C-628F-49C9-997F-A1479F75E028}"/>
              </a:ext>
            </a:extLst>
          </p:cNvPr>
          <p:cNvCxnSpPr>
            <a:cxnSpLocks/>
            <a:stCxn id="18" idx="6"/>
            <a:endCxn id="20" idx="2"/>
          </p:cNvCxnSpPr>
          <p:nvPr/>
        </p:nvCxnSpPr>
        <p:spPr>
          <a:xfrm>
            <a:off x="6631032" y="2773016"/>
            <a:ext cx="1082752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870E13-CD09-4BDA-ABEB-8C362DD6B0BC}"/>
              </a:ext>
            </a:extLst>
          </p:cNvPr>
          <p:cNvCxnSpPr>
            <a:cxnSpLocks/>
            <a:stCxn id="13" idx="6"/>
            <a:endCxn id="19" idx="2"/>
          </p:cNvCxnSpPr>
          <p:nvPr/>
        </p:nvCxnSpPr>
        <p:spPr>
          <a:xfrm>
            <a:off x="4861818" y="5823551"/>
            <a:ext cx="1072927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A1C4C89-AF1B-4CA6-B560-A519E668BA9A}"/>
              </a:ext>
            </a:extLst>
          </p:cNvPr>
          <p:cNvSpPr/>
          <p:nvPr/>
        </p:nvSpPr>
        <p:spPr>
          <a:xfrm>
            <a:off x="9473962" y="4226957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f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BCD1A64-A89B-4F30-AB1F-1CFDE36F1C1C}"/>
              </a:ext>
            </a:extLst>
          </p:cNvPr>
          <p:cNvCxnSpPr>
            <a:cxnSpLocks/>
            <a:stCxn id="14" idx="4"/>
            <a:endCxn id="19" idx="0"/>
          </p:cNvCxnSpPr>
          <p:nvPr/>
        </p:nvCxnSpPr>
        <p:spPr>
          <a:xfrm>
            <a:off x="6282889" y="4923244"/>
            <a:ext cx="0" cy="552163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69FEBA-1A71-4215-A9FB-5C2BE7C18CAE}"/>
              </a:ext>
            </a:extLst>
          </p:cNvPr>
          <p:cNvCxnSpPr>
            <a:cxnSpLocks/>
            <a:stCxn id="18" idx="4"/>
            <a:endCxn id="14" idx="0"/>
          </p:cNvCxnSpPr>
          <p:nvPr/>
        </p:nvCxnSpPr>
        <p:spPr>
          <a:xfrm>
            <a:off x="6282889" y="3121159"/>
            <a:ext cx="0" cy="1105798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1FC1A6-59C7-4D28-8066-5E11EDC218C5}"/>
              </a:ext>
            </a:extLst>
          </p:cNvPr>
          <p:cNvCxnSpPr>
            <a:cxnSpLocks/>
            <a:stCxn id="18" idx="5"/>
            <a:endCxn id="15" idx="2"/>
          </p:cNvCxnSpPr>
          <p:nvPr/>
        </p:nvCxnSpPr>
        <p:spPr>
          <a:xfrm>
            <a:off x="6529063" y="3019190"/>
            <a:ext cx="1184721" cy="87872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E23EF4B-A1B2-4B90-B471-5F6BB4A67516}"/>
              </a:ext>
            </a:extLst>
          </p:cNvPr>
          <p:cNvCxnSpPr>
            <a:cxnSpLocks/>
            <a:stCxn id="16" idx="1"/>
            <a:endCxn id="20" idx="6"/>
          </p:cNvCxnSpPr>
          <p:nvPr/>
        </p:nvCxnSpPr>
        <p:spPr>
          <a:xfrm flipH="1" flipV="1">
            <a:off x="8410071" y="2773016"/>
            <a:ext cx="2344458" cy="878721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05CCEB-34AF-4996-9528-3888B85498CF}"/>
              </a:ext>
            </a:extLst>
          </p:cNvPr>
          <p:cNvCxnSpPr>
            <a:cxnSpLocks/>
            <a:stCxn id="28" idx="7"/>
            <a:endCxn id="16" idx="3"/>
          </p:cNvCxnSpPr>
          <p:nvPr/>
        </p:nvCxnSpPr>
        <p:spPr>
          <a:xfrm flipV="1">
            <a:off x="10068280" y="4144086"/>
            <a:ext cx="686249" cy="18484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26D3674B-0E45-40EC-BA41-C044BE178DC8}"/>
              </a:ext>
            </a:extLst>
          </p:cNvPr>
          <p:cNvSpPr/>
          <p:nvPr/>
        </p:nvSpPr>
        <p:spPr>
          <a:xfrm>
            <a:off x="9473962" y="5475407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F00F249-5809-484B-B2EE-F1D72745A7CB}"/>
              </a:ext>
            </a:extLst>
          </p:cNvPr>
          <p:cNvSpPr/>
          <p:nvPr/>
        </p:nvSpPr>
        <p:spPr>
          <a:xfrm>
            <a:off x="7846303" y="6114578"/>
            <a:ext cx="696287" cy="696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0E56EAD-2C21-4EF0-8D75-BF0B051E68E2}"/>
              </a:ext>
            </a:extLst>
          </p:cNvPr>
          <p:cNvCxnSpPr>
            <a:cxnSpLocks/>
            <a:stCxn id="19" idx="5"/>
            <a:endCxn id="35" idx="2"/>
          </p:cNvCxnSpPr>
          <p:nvPr/>
        </p:nvCxnSpPr>
        <p:spPr>
          <a:xfrm>
            <a:off x="6529063" y="6069725"/>
            <a:ext cx="1317240" cy="392997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F101201-06F5-4E7D-875C-B428673C5291}"/>
              </a:ext>
            </a:extLst>
          </p:cNvPr>
          <p:cNvCxnSpPr>
            <a:cxnSpLocks/>
            <a:stCxn id="19" idx="6"/>
            <a:endCxn id="34" idx="2"/>
          </p:cNvCxnSpPr>
          <p:nvPr/>
        </p:nvCxnSpPr>
        <p:spPr>
          <a:xfrm>
            <a:off x="6631032" y="5823551"/>
            <a:ext cx="284293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5162A1A-E2CC-4BA4-96DF-EDA7F343C8FC}"/>
              </a:ext>
            </a:extLst>
          </p:cNvPr>
          <p:cNvCxnSpPr>
            <a:cxnSpLocks/>
            <a:stCxn id="14" idx="6"/>
            <a:endCxn id="28" idx="2"/>
          </p:cNvCxnSpPr>
          <p:nvPr/>
        </p:nvCxnSpPr>
        <p:spPr>
          <a:xfrm>
            <a:off x="6631032" y="4575101"/>
            <a:ext cx="284293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rapezoid 47">
            <a:extLst>
              <a:ext uri="{FF2B5EF4-FFF2-40B4-BE49-F238E27FC236}">
                <a16:creationId xmlns:a16="http://schemas.microsoft.com/office/drawing/2014/main" id="{3A1668FD-0CCE-4F1B-8D6A-929AA47609B6}"/>
              </a:ext>
            </a:extLst>
          </p:cNvPr>
          <p:cNvSpPr/>
          <p:nvPr/>
        </p:nvSpPr>
        <p:spPr>
          <a:xfrm rot="10800000">
            <a:off x="3444105" y="2469045"/>
            <a:ext cx="1053580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49" name="Picture 4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718E673-59F6-4B5B-8422-46A4FF2AA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823" y="2124457"/>
            <a:ext cx="360000" cy="360000"/>
          </a:xfrm>
          <a:prstGeom prst="rect">
            <a:avLst/>
          </a:prstGeom>
        </p:spPr>
      </p:pic>
      <p:pic>
        <p:nvPicPr>
          <p:cNvPr id="50" name="Picture 49" descr="A close up of a sign&#10;&#10;Description automatically generated">
            <a:extLst>
              <a:ext uri="{FF2B5EF4-FFF2-40B4-BE49-F238E27FC236}">
                <a16:creationId xmlns:a16="http://schemas.microsoft.com/office/drawing/2014/main" id="{9F4AA8A8-516B-4D62-B8FF-DC9275CFE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111" y="2124457"/>
            <a:ext cx="360000" cy="360000"/>
          </a:xfrm>
          <a:prstGeom prst="rect">
            <a:avLst/>
          </a:prstGeom>
        </p:spPr>
      </p:pic>
      <p:pic>
        <p:nvPicPr>
          <p:cNvPr id="52" name="Graphic 51" descr="Server">
            <a:extLst>
              <a:ext uri="{FF2B5EF4-FFF2-40B4-BE49-F238E27FC236}">
                <a16:creationId xmlns:a16="http://schemas.microsoft.com/office/drawing/2014/main" id="{2DC2A609-DBDC-446E-9741-0B14D32CC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6223" y="2897217"/>
            <a:ext cx="807754" cy="807754"/>
          </a:xfrm>
          <a:prstGeom prst="rect">
            <a:avLst/>
          </a:prstGeom>
        </p:spPr>
      </p:pic>
      <p:sp>
        <p:nvSpPr>
          <p:cNvPr id="57" name="Trapezoid 56">
            <a:extLst>
              <a:ext uri="{FF2B5EF4-FFF2-40B4-BE49-F238E27FC236}">
                <a16:creationId xmlns:a16="http://schemas.microsoft.com/office/drawing/2014/main" id="{F05BC965-B553-4A20-83EA-5494E4F8FACE}"/>
              </a:ext>
            </a:extLst>
          </p:cNvPr>
          <p:cNvSpPr/>
          <p:nvPr/>
        </p:nvSpPr>
        <p:spPr>
          <a:xfrm rot="10800000">
            <a:off x="8082313" y="3343608"/>
            <a:ext cx="1007337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58" name="Picture 57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0563BBCB-471E-454C-A5BE-763A09107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199" y="3035479"/>
            <a:ext cx="360000" cy="360000"/>
          </a:xfrm>
          <a:prstGeom prst="rect">
            <a:avLst/>
          </a:prstGeom>
        </p:spPr>
      </p:pic>
      <p:pic>
        <p:nvPicPr>
          <p:cNvPr id="59" name="Picture 58" descr="A close up of a sign&#10;&#10;Description automatically generated">
            <a:extLst>
              <a:ext uri="{FF2B5EF4-FFF2-40B4-BE49-F238E27FC236}">
                <a16:creationId xmlns:a16="http://schemas.microsoft.com/office/drawing/2014/main" id="{5AA6AA27-9D4B-4CE0-91C9-741BD31E61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271" y="3355477"/>
            <a:ext cx="360000" cy="360000"/>
          </a:xfrm>
          <a:prstGeom prst="rect">
            <a:avLst/>
          </a:prstGeom>
        </p:spPr>
      </p:pic>
      <p:pic>
        <p:nvPicPr>
          <p:cNvPr id="60" name="Graphic 59" descr="Server">
            <a:extLst>
              <a:ext uri="{FF2B5EF4-FFF2-40B4-BE49-F238E27FC236}">
                <a16:creationId xmlns:a16="http://schemas.microsoft.com/office/drawing/2014/main" id="{76821F2E-2872-4C15-8F97-764B14185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9270" y="3779122"/>
            <a:ext cx="807754" cy="807754"/>
          </a:xfrm>
          <a:prstGeom prst="rect">
            <a:avLst/>
          </a:prstGeom>
        </p:spPr>
      </p:pic>
      <p:sp>
        <p:nvSpPr>
          <p:cNvPr id="61" name="Trapezoid 60">
            <a:extLst>
              <a:ext uri="{FF2B5EF4-FFF2-40B4-BE49-F238E27FC236}">
                <a16:creationId xmlns:a16="http://schemas.microsoft.com/office/drawing/2014/main" id="{A93E462C-7498-46F1-8CCE-063588FCC27E}"/>
              </a:ext>
            </a:extLst>
          </p:cNvPr>
          <p:cNvSpPr/>
          <p:nvPr/>
        </p:nvSpPr>
        <p:spPr>
          <a:xfrm rot="10800000">
            <a:off x="5174617" y="3696702"/>
            <a:ext cx="1047526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243332B6-E59D-4FDE-A630-4C85E8B840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905" y="3362867"/>
            <a:ext cx="360000" cy="360000"/>
          </a:xfrm>
          <a:prstGeom prst="rect">
            <a:avLst/>
          </a:prstGeom>
        </p:spPr>
      </p:pic>
      <p:pic>
        <p:nvPicPr>
          <p:cNvPr id="63" name="Picture 62" descr="A close up of a sign&#10;&#10;Description automatically generated">
            <a:extLst>
              <a:ext uri="{FF2B5EF4-FFF2-40B4-BE49-F238E27FC236}">
                <a16:creationId xmlns:a16="http://schemas.microsoft.com/office/drawing/2014/main" id="{2F490716-3350-4237-B66D-D1A172D42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18" y="3019190"/>
            <a:ext cx="360000" cy="360000"/>
          </a:xfrm>
          <a:prstGeom prst="rect">
            <a:avLst/>
          </a:prstGeom>
        </p:spPr>
      </p:pic>
      <p:pic>
        <p:nvPicPr>
          <p:cNvPr id="64" name="Graphic 63" descr="Server">
            <a:extLst>
              <a:ext uri="{FF2B5EF4-FFF2-40B4-BE49-F238E27FC236}">
                <a16:creationId xmlns:a16="http://schemas.microsoft.com/office/drawing/2014/main" id="{1CBC64EB-A517-4C0C-83BE-9EC3426EB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9405" y="4139258"/>
            <a:ext cx="807754" cy="807754"/>
          </a:xfrm>
          <a:prstGeom prst="rect">
            <a:avLst/>
          </a:prstGeom>
        </p:spPr>
      </p:pic>
      <p:sp>
        <p:nvSpPr>
          <p:cNvPr id="65" name="Trapezoid 64">
            <a:extLst>
              <a:ext uri="{FF2B5EF4-FFF2-40B4-BE49-F238E27FC236}">
                <a16:creationId xmlns:a16="http://schemas.microsoft.com/office/drawing/2014/main" id="{1B916366-A3F9-4978-A8FA-783C0129D98B}"/>
              </a:ext>
            </a:extLst>
          </p:cNvPr>
          <p:cNvSpPr/>
          <p:nvPr/>
        </p:nvSpPr>
        <p:spPr>
          <a:xfrm rot="10800000">
            <a:off x="10962889" y="3133277"/>
            <a:ext cx="1053580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6" name="Picture 65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E137CA9-94E6-48B4-88ED-66B58EBA7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979" y="2788689"/>
            <a:ext cx="360000" cy="360000"/>
          </a:xfrm>
          <a:prstGeom prst="rect">
            <a:avLst/>
          </a:prstGeom>
        </p:spPr>
      </p:pic>
      <p:pic>
        <p:nvPicPr>
          <p:cNvPr id="67" name="Picture 66" descr="A close up of a sign&#10;&#10;Description automatically generated">
            <a:extLst>
              <a:ext uri="{FF2B5EF4-FFF2-40B4-BE49-F238E27FC236}">
                <a16:creationId xmlns:a16="http://schemas.microsoft.com/office/drawing/2014/main" id="{179F07E5-A704-4624-8167-01AA7029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744" y="2788689"/>
            <a:ext cx="360000" cy="360000"/>
          </a:xfrm>
          <a:prstGeom prst="rect">
            <a:avLst/>
          </a:prstGeom>
        </p:spPr>
      </p:pic>
      <p:pic>
        <p:nvPicPr>
          <p:cNvPr id="69" name="Graphic 68" descr="Server">
            <a:extLst>
              <a:ext uri="{FF2B5EF4-FFF2-40B4-BE49-F238E27FC236}">
                <a16:creationId xmlns:a16="http://schemas.microsoft.com/office/drawing/2014/main" id="{D51F9A6F-77BE-47B1-880D-D251F99F5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67861" y="3571695"/>
            <a:ext cx="807754" cy="807754"/>
          </a:xfrm>
          <a:prstGeom prst="rect">
            <a:avLst/>
          </a:prstGeom>
        </p:spPr>
      </p:pic>
      <p:sp>
        <p:nvSpPr>
          <p:cNvPr id="70" name="Trapezoid 69">
            <a:extLst>
              <a:ext uri="{FF2B5EF4-FFF2-40B4-BE49-F238E27FC236}">
                <a16:creationId xmlns:a16="http://schemas.microsoft.com/office/drawing/2014/main" id="{5DE24099-2E78-42CE-AA2F-154DF8DD3727}"/>
              </a:ext>
            </a:extLst>
          </p:cNvPr>
          <p:cNvSpPr/>
          <p:nvPr/>
        </p:nvSpPr>
        <p:spPr>
          <a:xfrm rot="10800000">
            <a:off x="8195556" y="5933804"/>
            <a:ext cx="1007337" cy="528918"/>
          </a:xfrm>
          <a:prstGeom prst="trapezoid">
            <a:avLst>
              <a:gd name="adj" fmla="val 50063"/>
            </a:avLst>
          </a:prstGeom>
          <a:gradFill flip="none" rotWithShape="1">
            <a:gsLst>
              <a:gs pos="22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1" name="Picture 7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838723E-7693-4691-94AA-23ECD7078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442" y="5625675"/>
            <a:ext cx="360000" cy="360000"/>
          </a:xfrm>
          <a:prstGeom prst="rect">
            <a:avLst/>
          </a:prstGeom>
        </p:spPr>
      </p:pic>
      <p:pic>
        <p:nvPicPr>
          <p:cNvPr id="47" name="Graphic 46" descr="Server">
            <a:extLst>
              <a:ext uri="{FF2B5EF4-FFF2-40B4-BE49-F238E27FC236}">
                <a16:creationId xmlns:a16="http://schemas.microsoft.com/office/drawing/2014/main" id="{1B558A08-B4F5-4EE5-A485-6F6C652FD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0929" y="6069725"/>
            <a:ext cx="807754" cy="807754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3994927A-1CD7-4CC8-A865-896048414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46477" y="4584782"/>
            <a:ext cx="540000" cy="54000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822FF190-47AB-42A6-92F2-EF99A8BFBF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76859" y="4131376"/>
            <a:ext cx="540000" cy="540000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D7E4AEC9-7F99-4FE3-98BD-CC08A9122D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42528" y="6355332"/>
            <a:ext cx="540000" cy="540000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409CA9F5-1062-4760-9B72-5A3BE6C772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54434" y="5542978"/>
            <a:ext cx="540000" cy="540000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8DCC69B4-857C-41B1-A8BD-D3C3986E08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40044" y="5901694"/>
            <a:ext cx="540000" cy="540000"/>
          </a:xfrm>
          <a:prstGeom prst="rect">
            <a:avLst/>
          </a:prstGeom>
        </p:spPr>
      </p:pic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AAD23AE-C933-45DD-B61A-8D507A58BE4A}"/>
              </a:ext>
            </a:extLst>
          </p:cNvPr>
          <p:cNvGrpSpPr/>
          <p:nvPr/>
        </p:nvGrpSpPr>
        <p:grpSpPr>
          <a:xfrm>
            <a:off x="6712435" y="5492920"/>
            <a:ext cx="2682969" cy="728100"/>
            <a:chOff x="6712435" y="5492920"/>
            <a:chExt cx="2682969" cy="728100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CEFEA8FA-F4FC-47CF-AC01-CE9D271828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12435" y="5950794"/>
              <a:ext cx="1075920" cy="270226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DC807F9E-D7CC-4E54-A6FD-F81E03BBAAAD}"/>
                </a:ext>
              </a:extLst>
            </p:cNvPr>
            <p:cNvCxnSpPr>
              <a:cxnSpLocks/>
            </p:cNvCxnSpPr>
            <p:nvPr/>
          </p:nvCxnSpPr>
          <p:spPr>
            <a:xfrm>
              <a:off x="6728450" y="5492920"/>
              <a:ext cx="2666954" cy="0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78FC8AA-4565-462D-B5A3-7339B3800567}"/>
              </a:ext>
            </a:extLst>
          </p:cNvPr>
          <p:cNvGrpSpPr/>
          <p:nvPr/>
        </p:nvGrpSpPr>
        <p:grpSpPr>
          <a:xfrm>
            <a:off x="2912216" y="2092816"/>
            <a:ext cx="3451355" cy="2213472"/>
            <a:chOff x="2912216" y="2092816"/>
            <a:chExt cx="3451355" cy="2213472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D6A9EA2-D5CB-4727-9251-0CAF0A5FC30F}"/>
                </a:ext>
              </a:extLst>
            </p:cNvPr>
            <p:cNvSpPr/>
            <p:nvPr/>
          </p:nvSpPr>
          <p:spPr>
            <a:xfrm>
              <a:off x="4618111" y="2837101"/>
              <a:ext cx="1745460" cy="1469187"/>
            </a:xfrm>
            <a:custGeom>
              <a:avLst/>
              <a:gdLst>
                <a:gd name="connsiteX0" fmla="*/ 0 w 1745460"/>
                <a:gd name="connsiteY0" fmla="*/ 135687 h 1469187"/>
                <a:gd name="connsiteX1" fmla="*/ 1514475 w 1745460"/>
                <a:gd name="connsiteY1" fmla="*/ 126162 h 1469187"/>
                <a:gd name="connsiteX2" fmla="*/ 1714500 w 1745460"/>
                <a:gd name="connsiteY2" fmla="*/ 1469187 h 146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45460" h="1469187">
                  <a:moveTo>
                    <a:pt x="0" y="135687"/>
                  </a:moveTo>
                  <a:cubicBezTo>
                    <a:pt x="614362" y="19799"/>
                    <a:pt x="1228725" y="-96088"/>
                    <a:pt x="1514475" y="126162"/>
                  </a:cubicBezTo>
                  <a:cubicBezTo>
                    <a:pt x="1800225" y="348412"/>
                    <a:pt x="1757362" y="908799"/>
                    <a:pt x="1714500" y="1469187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50B4361-C425-45D1-8872-E95A58627123}"/>
                </a:ext>
              </a:extLst>
            </p:cNvPr>
            <p:cNvSpPr/>
            <p:nvPr/>
          </p:nvSpPr>
          <p:spPr>
            <a:xfrm>
              <a:off x="2912216" y="2092816"/>
              <a:ext cx="385260" cy="3852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>
                  <a:latin typeface="Consolas" panose="020B0609020204030204" pitchFamily="49" charset="0"/>
                </a:rPr>
                <a:t>1</a:t>
              </a: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81D5B036-6B1D-42D2-9AED-4B9C6310C14B}"/>
                </a:ext>
              </a:extLst>
            </p:cNvPr>
            <p:cNvSpPr/>
            <p:nvPr/>
          </p:nvSpPr>
          <p:spPr>
            <a:xfrm>
              <a:off x="4751259" y="3344106"/>
              <a:ext cx="385260" cy="3852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>
                  <a:latin typeface="Consolas" panose="020B0609020204030204" pitchFamily="49" charset="0"/>
                </a:rPr>
                <a:t>2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FA2CB5F-42C6-4341-ACBA-98A0ECED16A9}"/>
              </a:ext>
            </a:extLst>
          </p:cNvPr>
          <p:cNvGrpSpPr/>
          <p:nvPr/>
        </p:nvGrpSpPr>
        <p:grpSpPr>
          <a:xfrm>
            <a:off x="6505575" y="2843101"/>
            <a:ext cx="3996479" cy="1424589"/>
            <a:chOff x="6505575" y="2843101"/>
            <a:chExt cx="3996479" cy="142458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BCA7FA1-9DA1-4DBE-86CF-BBB7DBAC56F3}"/>
                </a:ext>
              </a:extLst>
            </p:cNvPr>
            <p:cNvSpPr/>
            <p:nvPr/>
          </p:nvSpPr>
          <p:spPr>
            <a:xfrm>
              <a:off x="6505575" y="2843101"/>
              <a:ext cx="1466850" cy="1424589"/>
            </a:xfrm>
            <a:custGeom>
              <a:avLst/>
              <a:gdLst>
                <a:gd name="connsiteX0" fmla="*/ 173751 w 1669176"/>
                <a:gd name="connsiteY0" fmla="*/ 1453416 h 1453416"/>
                <a:gd name="connsiteX1" fmla="*/ 135651 w 1669176"/>
                <a:gd name="connsiteY1" fmla="*/ 15141 h 1453416"/>
                <a:gd name="connsiteX2" fmla="*/ 1669176 w 1669176"/>
                <a:gd name="connsiteY2" fmla="*/ 824766 h 1453416"/>
                <a:gd name="connsiteX0" fmla="*/ 72346 w 1567771"/>
                <a:gd name="connsiteY0" fmla="*/ 1444153 h 1444153"/>
                <a:gd name="connsiteX1" fmla="*/ 253321 w 1567771"/>
                <a:gd name="connsiteY1" fmla="*/ 15403 h 1444153"/>
                <a:gd name="connsiteX2" fmla="*/ 1567771 w 1567771"/>
                <a:gd name="connsiteY2" fmla="*/ 815503 h 1444153"/>
                <a:gd name="connsiteX0" fmla="*/ 77728 w 1554103"/>
                <a:gd name="connsiteY0" fmla="*/ 1453678 h 1453678"/>
                <a:gd name="connsiteX1" fmla="*/ 239653 w 1554103"/>
                <a:gd name="connsiteY1" fmla="*/ 15403 h 1453678"/>
                <a:gd name="connsiteX2" fmla="*/ 1554103 w 1554103"/>
                <a:gd name="connsiteY2" fmla="*/ 815503 h 1453678"/>
                <a:gd name="connsiteX0" fmla="*/ 35790 w 1512165"/>
                <a:gd name="connsiteY0" fmla="*/ 1453678 h 1453678"/>
                <a:gd name="connsiteX1" fmla="*/ 197715 w 1512165"/>
                <a:gd name="connsiteY1" fmla="*/ 15403 h 1453678"/>
                <a:gd name="connsiteX2" fmla="*/ 1512165 w 1512165"/>
                <a:gd name="connsiteY2" fmla="*/ 815503 h 1453678"/>
                <a:gd name="connsiteX0" fmla="*/ 21404 w 1554929"/>
                <a:gd name="connsiteY0" fmla="*/ 1425103 h 1425103"/>
                <a:gd name="connsiteX1" fmla="*/ 240479 w 1554929"/>
                <a:gd name="connsiteY1" fmla="*/ 15403 h 1425103"/>
                <a:gd name="connsiteX2" fmla="*/ 1554929 w 1554929"/>
                <a:gd name="connsiteY2" fmla="*/ 815503 h 1425103"/>
                <a:gd name="connsiteX0" fmla="*/ 0 w 1533525"/>
                <a:gd name="connsiteY0" fmla="*/ 1425103 h 1425103"/>
                <a:gd name="connsiteX1" fmla="*/ 219075 w 1533525"/>
                <a:gd name="connsiteY1" fmla="*/ 15403 h 1425103"/>
                <a:gd name="connsiteX2" fmla="*/ 1533525 w 1533525"/>
                <a:gd name="connsiteY2" fmla="*/ 815503 h 1425103"/>
                <a:gd name="connsiteX0" fmla="*/ 0 w 1466850"/>
                <a:gd name="connsiteY0" fmla="*/ 1424589 h 1424589"/>
                <a:gd name="connsiteX1" fmla="*/ 219075 w 1466850"/>
                <a:gd name="connsiteY1" fmla="*/ 14889 h 1424589"/>
                <a:gd name="connsiteX2" fmla="*/ 1466850 w 1466850"/>
                <a:gd name="connsiteY2" fmla="*/ 834039 h 142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6850" h="1424589">
                  <a:moveTo>
                    <a:pt x="0" y="1424589"/>
                  </a:moveTo>
                  <a:cubicBezTo>
                    <a:pt x="27781" y="776889"/>
                    <a:pt x="-30163" y="119664"/>
                    <a:pt x="219075" y="14889"/>
                  </a:cubicBezTo>
                  <a:cubicBezTo>
                    <a:pt x="468313" y="-89886"/>
                    <a:pt x="824706" y="376839"/>
                    <a:pt x="1466850" y="834039"/>
                  </a:cubicBezTo>
                </a:path>
              </a:pathLst>
            </a:custGeom>
            <a:noFill/>
            <a:ln w="76200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82D6A0D4-AAE1-4C97-9EF0-A93F277D7C0C}"/>
                </a:ext>
              </a:extLst>
            </p:cNvPr>
            <p:cNvCxnSpPr>
              <a:cxnSpLocks/>
            </p:cNvCxnSpPr>
            <p:nvPr/>
          </p:nvCxnSpPr>
          <p:spPr>
            <a:xfrm>
              <a:off x="8994351" y="3715477"/>
              <a:ext cx="1483149" cy="7390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D768EB1-9E38-47D7-B894-39CF626B26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67002" y="4030278"/>
              <a:ext cx="435052" cy="151549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CFAA1B1C-5608-42A4-A652-54AE4A9864D8}"/>
                </a:ext>
              </a:extLst>
            </p:cNvPr>
            <p:cNvSpPr/>
            <p:nvPr/>
          </p:nvSpPr>
          <p:spPr>
            <a:xfrm>
              <a:off x="9138601" y="3002881"/>
              <a:ext cx="385260" cy="3852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>
                  <a:latin typeface="Consolas" panose="020B0609020204030204" pitchFamily="49" charset="0"/>
                </a:rPr>
                <a:t>3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A604580-15EC-43EA-886E-5EEC7B1C8A68}"/>
              </a:ext>
            </a:extLst>
          </p:cNvPr>
          <p:cNvGrpSpPr/>
          <p:nvPr/>
        </p:nvGrpSpPr>
        <p:grpSpPr>
          <a:xfrm>
            <a:off x="5703503" y="5058265"/>
            <a:ext cx="3707885" cy="1581150"/>
            <a:chOff x="5703503" y="5058265"/>
            <a:chExt cx="3707885" cy="1581150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1A9932A-4DF2-4C79-8544-2765737FC77E}"/>
                </a:ext>
              </a:extLst>
            </p:cNvPr>
            <p:cNvSpPr/>
            <p:nvPr/>
          </p:nvSpPr>
          <p:spPr>
            <a:xfrm>
              <a:off x="5703503" y="5058265"/>
              <a:ext cx="1725997" cy="1581150"/>
            </a:xfrm>
            <a:custGeom>
              <a:avLst/>
              <a:gdLst>
                <a:gd name="connsiteX0" fmla="*/ 144847 w 1725997"/>
                <a:gd name="connsiteY0" fmla="*/ 0 h 1581150"/>
                <a:gd name="connsiteX1" fmla="*/ 154372 w 1725997"/>
                <a:gd name="connsiteY1" fmla="*/ 1200150 h 1581150"/>
                <a:gd name="connsiteX2" fmla="*/ 1725997 w 1725997"/>
                <a:gd name="connsiteY2" fmla="*/ 1581150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5997" h="1581150">
                  <a:moveTo>
                    <a:pt x="144847" y="0"/>
                  </a:moveTo>
                  <a:cubicBezTo>
                    <a:pt x="17847" y="468312"/>
                    <a:pt x="-109153" y="936625"/>
                    <a:pt x="154372" y="1200150"/>
                  </a:cubicBezTo>
                  <a:cubicBezTo>
                    <a:pt x="417897" y="1463675"/>
                    <a:pt x="1071947" y="1522412"/>
                    <a:pt x="1725997" y="1581150"/>
                  </a:cubicBezTo>
                </a:path>
              </a:pathLst>
            </a:custGeom>
            <a:noFill/>
            <a:ln w="76200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B9A6F45F-4038-4C80-9106-2878311C25F6}"/>
                </a:ext>
              </a:extLst>
            </p:cNvPr>
            <p:cNvSpPr/>
            <p:nvPr/>
          </p:nvSpPr>
          <p:spPr>
            <a:xfrm>
              <a:off x="9026128" y="5958151"/>
              <a:ext cx="385260" cy="3852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>
                  <a:latin typeface="Consolas" panose="020B0609020204030204" pitchFamily="49" charset="0"/>
                </a:rPr>
                <a:t>3</a:t>
              </a:r>
            </a:p>
          </p:txBody>
        </p:sp>
      </p:grpSp>
      <p:pic>
        <p:nvPicPr>
          <p:cNvPr id="78" name="Picture 77" descr="A close up of a sign&#10;&#10;Description automatically generated">
            <a:extLst>
              <a:ext uri="{FF2B5EF4-FFF2-40B4-BE49-F238E27FC236}">
                <a16:creationId xmlns:a16="http://schemas.microsoft.com/office/drawing/2014/main" id="{60CD441E-28E5-4016-8E21-734E90DA7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986" y="5624601"/>
            <a:ext cx="360000" cy="360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C026F94-9E56-4B7B-9FC9-BFDC3F2CC5AC}"/>
              </a:ext>
            </a:extLst>
          </p:cNvPr>
          <p:cNvGrpSpPr/>
          <p:nvPr/>
        </p:nvGrpSpPr>
        <p:grpSpPr>
          <a:xfrm>
            <a:off x="617721" y="2652217"/>
            <a:ext cx="1244880" cy="2796273"/>
            <a:chOff x="617721" y="2652217"/>
            <a:chExt cx="1244880" cy="2796273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694D7B1A-CEF0-4BEE-8467-E5D16C8360C6}"/>
                </a:ext>
              </a:extLst>
            </p:cNvPr>
            <p:cNvGrpSpPr/>
            <p:nvPr/>
          </p:nvGrpSpPr>
          <p:grpSpPr>
            <a:xfrm>
              <a:off x="617721" y="2652217"/>
              <a:ext cx="1244880" cy="2766349"/>
              <a:chOff x="617721" y="2652217"/>
              <a:chExt cx="1244880" cy="2766349"/>
            </a:xfrm>
          </p:grpSpPr>
          <p:pic>
            <p:nvPicPr>
              <p:cNvPr id="73" name="Picture 72" descr="A drawing of a cartoon character&#10;&#10;Description automatically generated">
                <a:extLst>
                  <a:ext uri="{FF2B5EF4-FFF2-40B4-BE49-F238E27FC236}">
                    <a16:creationId xmlns:a16="http://schemas.microsoft.com/office/drawing/2014/main" id="{00591524-B49E-4E64-9862-721ED47545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2601" y="26522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97EC1A45-48DA-47CC-B46A-04133821D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22601" y="3792017"/>
                <a:ext cx="540000" cy="540000"/>
              </a:xfrm>
              <a:prstGeom prst="rect">
                <a:avLst/>
              </a:prstGeom>
            </p:spPr>
          </p:pic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1B747F36-23C4-49EE-96E2-9F5499CC3899}"/>
                  </a:ext>
                </a:extLst>
              </p:cNvPr>
              <p:cNvCxnSpPr>
                <a:cxnSpLocks/>
                <a:stCxn id="73" idx="2"/>
                <a:endCxn id="74" idx="0"/>
              </p:cNvCxnSpPr>
              <p:nvPr/>
            </p:nvCxnSpPr>
            <p:spPr>
              <a:xfrm>
                <a:off x="1592601" y="3192217"/>
                <a:ext cx="0" cy="59980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1F932ED1-DD29-46B5-966F-00DBF9FE2946}"/>
                  </a:ext>
                </a:extLst>
              </p:cNvPr>
              <p:cNvCxnSpPr>
                <a:cxnSpLocks/>
                <a:stCxn id="74" idx="2"/>
                <a:endCxn id="3" idx="0"/>
              </p:cNvCxnSpPr>
              <p:nvPr/>
            </p:nvCxnSpPr>
            <p:spPr>
              <a:xfrm>
                <a:off x="1592601" y="4332017"/>
                <a:ext cx="0" cy="57647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F58C381-8C4E-43D1-8DE7-8CFD30962131}"/>
                  </a:ext>
                </a:extLst>
              </p:cNvPr>
              <p:cNvSpPr/>
              <p:nvPr/>
            </p:nvSpPr>
            <p:spPr>
              <a:xfrm>
                <a:off x="617721" y="2729587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70D7C379-BA4C-4CD4-8522-77AD0CD39F00}"/>
                  </a:ext>
                </a:extLst>
              </p:cNvPr>
              <p:cNvSpPr/>
              <p:nvPr/>
            </p:nvSpPr>
            <p:spPr>
              <a:xfrm>
                <a:off x="617721" y="3869387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2</a:t>
                </a: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1C34BFB5-2779-4CF5-929B-AAC3F9B699E9}"/>
                  </a:ext>
                </a:extLst>
              </p:cNvPr>
              <p:cNvSpPr/>
              <p:nvPr/>
            </p:nvSpPr>
            <p:spPr>
              <a:xfrm>
                <a:off x="617721" y="5033306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3</a:t>
                </a:r>
              </a:p>
            </p:txBody>
          </p:sp>
        </p:grpSp>
        <p:pic>
          <p:nvPicPr>
            <p:cNvPr id="3" name="Picture 2" descr="A close up of a sign&#10;&#10;Description automatically generated">
              <a:extLst>
                <a:ext uri="{FF2B5EF4-FFF2-40B4-BE49-F238E27FC236}">
                  <a16:creationId xmlns:a16="http://schemas.microsoft.com/office/drawing/2014/main" id="{7BE5E884-87F2-45B6-81D6-18049A806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2601" y="4908490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8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8CB5-D32B-4F45-9D1E-BB0D5C36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Multicast Service Chaining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C1E17-AB9B-434A-8366-B8A63420B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6</a:t>
            </a:fld>
            <a:endParaRPr lang="en-CA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ACB7D106-31DF-4F5F-89BE-CC42DE38D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1"/>
            <a:ext cx="11643360" cy="1210027"/>
          </a:xfrm>
        </p:spPr>
        <p:txBody>
          <a:bodyPr>
            <a:normAutofit/>
          </a:bodyPr>
          <a:lstStyle/>
          <a:p>
            <a:r>
              <a:rPr lang="en-CA" dirty="0"/>
              <a:t>Packets may traverse the same node or link multiple times</a:t>
            </a:r>
          </a:p>
          <a:p>
            <a:r>
              <a:rPr lang="en-CA" dirty="0"/>
              <a:t>We refer to it as </a:t>
            </a:r>
            <a:r>
              <a:rPr lang="en-CA" i="1" dirty="0">
                <a:solidFill>
                  <a:srgbClr val="FF0000"/>
                </a:solidFill>
              </a:rPr>
              <a:t>Multicast Distribution Graph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A263E8-20D0-4AC4-8C89-4C4C60D6B523}"/>
              </a:ext>
            </a:extLst>
          </p:cNvPr>
          <p:cNvGrpSpPr/>
          <p:nvPr/>
        </p:nvGrpSpPr>
        <p:grpSpPr>
          <a:xfrm>
            <a:off x="2178438" y="2389589"/>
            <a:ext cx="8218629" cy="4331886"/>
            <a:chOff x="1580127" y="2054225"/>
            <a:chExt cx="9111528" cy="4802516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4FE2DBE-99AF-4A73-8C5F-BFB8A1E9B8F5}"/>
                </a:ext>
              </a:extLst>
            </p:cNvPr>
            <p:cNvSpPr/>
            <p:nvPr/>
          </p:nvSpPr>
          <p:spPr>
            <a:xfrm>
              <a:off x="2833442" y="2386281"/>
              <a:ext cx="696287" cy="69628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BC3627C-DDB2-44B9-AC3E-DCBAC383B020}"/>
                </a:ext>
              </a:extLst>
            </p:cNvPr>
            <p:cNvSpPr/>
            <p:nvPr/>
          </p:nvSpPr>
          <p:spPr>
            <a:xfrm>
              <a:off x="2833442" y="5436816"/>
              <a:ext cx="696287" cy="6962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7982D88-A631-447D-9281-39797D8AB7A8}"/>
                </a:ext>
              </a:extLst>
            </p:cNvPr>
            <p:cNvSpPr/>
            <p:nvPr/>
          </p:nvSpPr>
          <p:spPr>
            <a:xfrm>
              <a:off x="4602656" y="4188366"/>
              <a:ext cx="696287" cy="6962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6386F97-690B-46A0-95C3-FBB2FE5D626D}"/>
                </a:ext>
              </a:extLst>
            </p:cNvPr>
            <p:cNvSpPr/>
            <p:nvPr/>
          </p:nvSpPr>
          <p:spPr>
            <a:xfrm>
              <a:off x="6381695" y="3511177"/>
              <a:ext cx="696287" cy="6962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FFA9B73-26E3-486E-AE1F-112DDD5C3C6C}"/>
                </a:ext>
              </a:extLst>
            </p:cNvPr>
            <p:cNvSpPr/>
            <p:nvPr/>
          </p:nvSpPr>
          <p:spPr>
            <a:xfrm>
              <a:off x="9320471" y="3511177"/>
              <a:ext cx="696287" cy="69628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g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8EFBD97-8391-4FDE-8082-2D42E03BD0F4}"/>
                </a:ext>
              </a:extLst>
            </p:cNvPr>
            <p:cNvSpPr/>
            <p:nvPr/>
          </p:nvSpPr>
          <p:spPr>
            <a:xfrm>
              <a:off x="4602656" y="2386281"/>
              <a:ext cx="696287" cy="6962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B79EE2C-552B-4442-AA40-818F3011C17D}"/>
                </a:ext>
              </a:extLst>
            </p:cNvPr>
            <p:cNvSpPr/>
            <p:nvPr/>
          </p:nvSpPr>
          <p:spPr>
            <a:xfrm>
              <a:off x="4602656" y="5436816"/>
              <a:ext cx="696287" cy="69628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err="1">
                  <a:solidFill>
                    <a:schemeClr val="tx1"/>
                  </a:solidFill>
                </a:rPr>
                <a:t>i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E3D47FC-3122-4E06-AE76-FED740EC993C}"/>
                </a:ext>
              </a:extLst>
            </p:cNvPr>
            <p:cNvSpPr/>
            <p:nvPr/>
          </p:nvSpPr>
          <p:spPr>
            <a:xfrm>
              <a:off x="6381695" y="2386281"/>
              <a:ext cx="696287" cy="69628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97B9123-5AC6-4B2F-A9E3-CE1D48762082}"/>
                </a:ext>
              </a:extLst>
            </p:cNvPr>
            <p:cNvCxnSpPr>
              <a:cxnSpLocks/>
              <a:stCxn id="68" idx="4"/>
              <a:endCxn id="69" idx="0"/>
            </p:cNvCxnSpPr>
            <p:nvPr/>
          </p:nvCxnSpPr>
          <p:spPr>
            <a:xfrm>
              <a:off x="3181586" y="3082568"/>
              <a:ext cx="0" cy="2354248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E93C230-F5BC-426A-BC74-2990E4A1F388}"/>
                </a:ext>
              </a:extLst>
            </p:cNvPr>
            <p:cNvCxnSpPr>
              <a:cxnSpLocks/>
              <a:stCxn id="71" idx="6"/>
              <a:endCxn id="72" idx="2"/>
            </p:cNvCxnSpPr>
            <p:nvPr/>
          </p:nvCxnSpPr>
          <p:spPr>
            <a:xfrm>
              <a:off x="7077982" y="3859321"/>
              <a:ext cx="2242489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0127853-780F-4E99-9986-04720F5C06EB}"/>
                </a:ext>
              </a:extLst>
            </p:cNvPr>
            <p:cNvCxnSpPr>
              <a:cxnSpLocks/>
              <a:stCxn id="68" idx="6"/>
              <a:endCxn id="73" idx="2"/>
            </p:cNvCxnSpPr>
            <p:nvPr/>
          </p:nvCxnSpPr>
          <p:spPr>
            <a:xfrm>
              <a:off x="3529729" y="2734425"/>
              <a:ext cx="1072927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D415797-AC92-449C-94F2-5FF80405FEAB}"/>
                </a:ext>
              </a:extLst>
            </p:cNvPr>
            <p:cNvCxnSpPr>
              <a:cxnSpLocks/>
              <a:stCxn id="73" idx="6"/>
              <a:endCxn id="75" idx="2"/>
            </p:cNvCxnSpPr>
            <p:nvPr/>
          </p:nvCxnSpPr>
          <p:spPr>
            <a:xfrm>
              <a:off x="5298943" y="2734425"/>
              <a:ext cx="1082752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E17F8D0-6F68-4ED0-9BC4-B2E135C4D627}"/>
                </a:ext>
              </a:extLst>
            </p:cNvPr>
            <p:cNvCxnSpPr>
              <a:cxnSpLocks/>
              <a:stCxn id="69" idx="6"/>
              <a:endCxn id="74" idx="2"/>
            </p:cNvCxnSpPr>
            <p:nvPr/>
          </p:nvCxnSpPr>
          <p:spPr>
            <a:xfrm>
              <a:off x="3529729" y="5784960"/>
              <a:ext cx="1072927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8AA23D4-83AE-4A60-A7FA-CFEB68788B7B}"/>
                </a:ext>
              </a:extLst>
            </p:cNvPr>
            <p:cNvSpPr/>
            <p:nvPr/>
          </p:nvSpPr>
          <p:spPr>
            <a:xfrm>
              <a:off x="8141873" y="4188366"/>
              <a:ext cx="696287" cy="69628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FA165B4-A4D9-40BD-BE6A-5A96EE62F008}"/>
                </a:ext>
              </a:extLst>
            </p:cNvPr>
            <p:cNvCxnSpPr>
              <a:cxnSpLocks/>
              <a:stCxn id="70" idx="4"/>
              <a:endCxn id="74" idx="0"/>
            </p:cNvCxnSpPr>
            <p:nvPr/>
          </p:nvCxnSpPr>
          <p:spPr>
            <a:xfrm>
              <a:off x="4950800" y="4884653"/>
              <a:ext cx="0" cy="552163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4B6B671-D866-4D0D-9525-E4725DDCA262}"/>
                </a:ext>
              </a:extLst>
            </p:cNvPr>
            <p:cNvCxnSpPr>
              <a:cxnSpLocks/>
              <a:stCxn id="73" idx="4"/>
              <a:endCxn id="70" idx="0"/>
            </p:cNvCxnSpPr>
            <p:nvPr/>
          </p:nvCxnSpPr>
          <p:spPr>
            <a:xfrm>
              <a:off x="4950800" y="3082568"/>
              <a:ext cx="0" cy="1105798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8712C35-5CFF-47B2-A765-23CF87CA6440}"/>
                </a:ext>
              </a:extLst>
            </p:cNvPr>
            <p:cNvCxnSpPr>
              <a:cxnSpLocks/>
              <a:stCxn id="73" idx="5"/>
              <a:endCxn id="71" idx="2"/>
            </p:cNvCxnSpPr>
            <p:nvPr/>
          </p:nvCxnSpPr>
          <p:spPr>
            <a:xfrm>
              <a:off x="5196974" y="2980599"/>
              <a:ext cx="1184721" cy="878722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A7589782-06B5-402A-92DB-B51071FB33CF}"/>
                </a:ext>
              </a:extLst>
            </p:cNvPr>
            <p:cNvCxnSpPr>
              <a:cxnSpLocks/>
              <a:stCxn id="72" idx="1"/>
              <a:endCxn id="75" idx="6"/>
            </p:cNvCxnSpPr>
            <p:nvPr/>
          </p:nvCxnSpPr>
          <p:spPr>
            <a:xfrm flipH="1" flipV="1">
              <a:off x="7077982" y="2734425"/>
              <a:ext cx="2344458" cy="878721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3EDECBD-5FD1-4687-9D29-61CEA2CFB60B}"/>
                </a:ext>
              </a:extLst>
            </p:cNvPr>
            <p:cNvCxnSpPr>
              <a:cxnSpLocks/>
              <a:stCxn id="81" idx="7"/>
              <a:endCxn id="72" idx="3"/>
            </p:cNvCxnSpPr>
            <p:nvPr/>
          </p:nvCxnSpPr>
          <p:spPr>
            <a:xfrm flipV="1">
              <a:off x="8736191" y="4105495"/>
              <a:ext cx="686249" cy="18484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A0F1830-E116-4445-88CB-C60EFA57DCCE}"/>
                </a:ext>
              </a:extLst>
            </p:cNvPr>
            <p:cNvSpPr/>
            <p:nvPr/>
          </p:nvSpPr>
          <p:spPr>
            <a:xfrm>
              <a:off x="8141873" y="5436816"/>
              <a:ext cx="696287" cy="69628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E732697-A8E2-4272-BD1F-9EDE7CCFA68A}"/>
                </a:ext>
              </a:extLst>
            </p:cNvPr>
            <p:cNvSpPr/>
            <p:nvPr/>
          </p:nvSpPr>
          <p:spPr>
            <a:xfrm>
              <a:off x="6514214" y="6075987"/>
              <a:ext cx="696287" cy="69628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j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BFB9A55-4779-4938-A26E-8B0037D4096E}"/>
                </a:ext>
              </a:extLst>
            </p:cNvPr>
            <p:cNvCxnSpPr>
              <a:cxnSpLocks/>
              <a:stCxn id="74" idx="5"/>
              <a:endCxn id="88" idx="2"/>
            </p:cNvCxnSpPr>
            <p:nvPr/>
          </p:nvCxnSpPr>
          <p:spPr>
            <a:xfrm>
              <a:off x="5196974" y="6031134"/>
              <a:ext cx="1317240" cy="392997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B8B3B83-CC5B-4C20-9043-35A621E51BE8}"/>
                </a:ext>
              </a:extLst>
            </p:cNvPr>
            <p:cNvCxnSpPr>
              <a:cxnSpLocks/>
              <a:stCxn id="74" idx="6"/>
              <a:endCxn id="87" idx="2"/>
            </p:cNvCxnSpPr>
            <p:nvPr/>
          </p:nvCxnSpPr>
          <p:spPr>
            <a:xfrm>
              <a:off x="5298943" y="5784960"/>
              <a:ext cx="2842930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E931564-A6F2-4917-866D-07669630EC7A}"/>
                </a:ext>
              </a:extLst>
            </p:cNvPr>
            <p:cNvCxnSpPr>
              <a:cxnSpLocks/>
              <a:stCxn id="70" idx="6"/>
              <a:endCxn id="81" idx="2"/>
            </p:cNvCxnSpPr>
            <p:nvPr/>
          </p:nvCxnSpPr>
          <p:spPr>
            <a:xfrm>
              <a:off x="5298943" y="4536510"/>
              <a:ext cx="2842930" cy="0"/>
            </a:xfrm>
            <a:prstGeom prst="line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rapezoid 91">
              <a:extLst>
                <a:ext uri="{FF2B5EF4-FFF2-40B4-BE49-F238E27FC236}">
                  <a16:creationId xmlns:a16="http://schemas.microsoft.com/office/drawing/2014/main" id="{69DBE6B5-6F2B-4B43-9413-44C2C14AD209}"/>
                </a:ext>
              </a:extLst>
            </p:cNvPr>
            <p:cNvSpPr/>
            <p:nvPr/>
          </p:nvSpPr>
          <p:spPr>
            <a:xfrm rot="10800000">
              <a:off x="2112016" y="2430454"/>
              <a:ext cx="1053580" cy="528918"/>
            </a:xfrm>
            <a:prstGeom prst="trapezoid">
              <a:avLst>
                <a:gd name="adj" fmla="val 50063"/>
              </a:avLst>
            </a:prstGeom>
            <a:gradFill flip="none" rotWithShape="1">
              <a:gsLst>
                <a:gs pos="22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93" name="Picture 92" descr="A drawing of a cartoon character&#10;&#10;Description automatically generated">
              <a:extLst>
                <a:ext uri="{FF2B5EF4-FFF2-40B4-BE49-F238E27FC236}">
                  <a16:creationId xmlns:a16="http://schemas.microsoft.com/office/drawing/2014/main" id="{D329FFA4-30CF-4542-81EA-EB516E699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6734" y="2085866"/>
              <a:ext cx="360000" cy="360000"/>
            </a:xfrm>
            <a:prstGeom prst="rect">
              <a:avLst/>
            </a:prstGeom>
          </p:spPr>
        </p:pic>
        <p:pic>
          <p:nvPicPr>
            <p:cNvPr id="94" name="Picture 93" descr="A close up of a sign&#10;&#10;Description automatically generated">
              <a:extLst>
                <a:ext uri="{FF2B5EF4-FFF2-40B4-BE49-F238E27FC236}">
                  <a16:creationId xmlns:a16="http://schemas.microsoft.com/office/drawing/2014/main" id="{38E05DB2-E655-4769-AC83-8E3ED9A31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6022" y="2085866"/>
              <a:ext cx="360000" cy="360000"/>
            </a:xfrm>
            <a:prstGeom prst="rect">
              <a:avLst/>
            </a:prstGeom>
          </p:spPr>
        </p:pic>
        <p:pic>
          <p:nvPicPr>
            <p:cNvPr id="95" name="Graphic 94" descr="Server">
              <a:extLst>
                <a:ext uri="{FF2B5EF4-FFF2-40B4-BE49-F238E27FC236}">
                  <a16:creationId xmlns:a16="http://schemas.microsoft.com/office/drawing/2014/main" id="{418E4B9A-F908-4EE9-BD2A-8A072E6A8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234134" y="2858626"/>
              <a:ext cx="807754" cy="807754"/>
            </a:xfrm>
            <a:prstGeom prst="rect">
              <a:avLst/>
            </a:prstGeom>
          </p:spPr>
        </p:pic>
        <p:sp>
          <p:nvSpPr>
            <p:cNvPr id="96" name="Trapezoid 95">
              <a:extLst>
                <a:ext uri="{FF2B5EF4-FFF2-40B4-BE49-F238E27FC236}">
                  <a16:creationId xmlns:a16="http://schemas.microsoft.com/office/drawing/2014/main" id="{7CB029E5-FFD6-48E8-8ECA-562D18D9A08D}"/>
                </a:ext>
              </a:extLst>
            </p:cNvPr>
            <p:cNvSpPr/>
            <p:nvPr/>
          </p:nvSpPr>
          <p:spPr>
            <a:xfrm rot="10800000">
              <a:off x="6750224" y="3305017"/>
              <a:ext cx="1007337" cy="528918"/>
            </a:xfrm>
            <a:prstGeom prst="trapezoid">
              <a:avLst>
                <a:gd name="adj" fmla="val 50063"/>
              </a:avLst>
            </a:prstGeom>
            <a:gradFill flip="none" rotWithShape="1">
              <a:gsLst>
                <a:gs pos="22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97" name="Picture 96" descr="A drawing of a cartoon character&#10;&#10;Description automatically generated">
              <a:extLst>
                <a:ext uri="{FF2B5EF4-FFF2-40B4-BE49-F238E27FC236}">
                  <a16:creationId xmlns:a16="http://schemas.microsoft.com/office/drawing/2014/main" id="{0FCB3CF6-CA56-4C45-A806-D18181E68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7110" y="2996888"/>
              <a:ext cx="360000" cy="360000"/>
            </a:xfrm>
            <a:prstGeom prst="rect">
              <a:avLst/>
            </a:prstGeom>
          </p:spPr>
        </p:pic>
        <p:pic>
          <p:nvPicPr>
            <p:cNvPr id="98" name="Picture 97" descr="A close up of a sign&#10;&#10;Description automatically generated">
              <a:extLst>
                <a:ext uri="{FF2B5EF4-FFF2-40B4-BE49-F238E27FC236}">
                  <a16:creationId xmlns:a16="http://schemas.microsoft.com/office/drawing/2014/main" id="{8BC563C1-3575-44DF-8925-AB3B28B40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7182" y="3316886"/>
              <a:ext cx="360000" cy="360000"/>
            </a:xfrm>
            <a:prstGeom prst="rect">
              <a:avLst/>
            </a:prstGeom>
          </p:spPr>
        </p:pic>
        <p:pic>
          <p:nvPicPr>
            <p:cNvPr id="99" name="Graphic 98" descr="Server">
              <a:extLst>
                <a:ext uri="{FF2B5EF4-FFF2-40B4-BE49-F238E27FC236}">
                  <a16:creationId xmlns:a16="http://schemas.microsoft.com/office/drawing/2014/main" id="{41597374-E9B9-41C2-8B14-B3EEF9142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47181" y="3740531"/>
              <a:ext cx="807754" cy="807754"/>
            </a:xfrm>
            <a:prstGeom prst="rect">
              <a:avLst/>
            </a:prstGeom>
          </p:spPr>
        </p:pic>
        <p:sp>
          <p:nvSpPr>
            <p:cNvPr id="100" name="Trapezoid 99">
              <a:extLst>
                <a:ext uri="{FF2B5EF4-FFF2-40B4-BE49-F238E27FC236}">
                  <a16:creationId xmlns:a16="http://schemas.microsoft.com/office/drawing/2014/main" id="{B7C058B9-0266-4FDA-ABED-9D7EA27805F9}"/>
                </a:ext>
              </a:extLst>
            </p:cNvPr>
            <p:cNvSpPr/>
            <p:nvPr/>
          </p:nvSpPr>
          <p:spPr>
            <a:xfrm rot="10800000">
              <a:off x="3842528" y="3658111"/>
              <a:ext cx="1047526" cy="528918"/>
            </a:xfrm>
            <a:prstGeom prst="trapezoid">
              <a:avLst>
                <a:gd name="adj" fmla="val 50063"/>
              </a:avLst>
            </a:prstGeom>
            <a:gradFill flip="none" rotWithShape="1">
              <a:gsLst>
                <a:gs pos="22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2ECC2501-3523-4700-BB4D-9D7BAE9DB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56816" y="3324276"/>
              <a:ext cx="360000" cy="360000"/>
            </a:xfrm>
            <a:prstGeom prst="rect">
              <a:avLst/>
            </a:prstGeom>
          </p:spPr>
        </p:pic>
        <p:pic>
          <p:nvPicPr>
            <p:cNvPr id="102" name="Picture 101" descr="A close up of a sign&#10;&#10;Description automatically generated">
              <a:extLst>
                <a:ext uri="{FF2B5EF4-FFF2-40B4-BE49-F238E27FC236}">
                  <a16:creationId xmlns:a16="http://schemas.microsoft.com/office/drawing/2014/main" id="{92DF20DA-FA79-4D77-AEC5-D357BA310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6429" y="2980599"/>
              <a:ext cx="360000" cy="360000"/>
            </a:xfrm>
            <a:prstGeom prst="rect">
              <a:avLst/>
            </a:prstGeom>
          </p:spPr>
        </p:pic>
        <p:pic>
          <p:nvPicPr>
            <p:cNvPr id="103" name="Graphic 102" descr="Server">
              <a:extLst>
                <a:ext uri="{FF2B5EF4-FFF2-40B4-BE49-F238E27FC236}">
                  <a16:creationId xmlns:a16="http://schemas.microsoft.com/office/drawing/2014/main" id="{14DE20E3-19EB-4DD4-878F-8212A7CED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87316" y="4100667"/>
              <a:ext cx="807754" cy="807754"/>
            </a:xfrm>
            <a:prstGeom prst="rect">
              <a:avLst/>
            </a:prstGeom>
          </p:spPr>
        </p:pic>
        <p:sp>
          <p:nvSpPr>
            <p:cNvPr id="104" name="Trapezoid 103">
              <a:extLst>
                <a:ext uri="{FF2B5EF4-FFF2-40B4-BE49-F238E27FC236}">
                  <a16:creationId xmlns:a16="http://schemas.microsoft.com/office/drawing/2014/main" id="{B879BABE-F46D-4F37-AA4F-2C5B00FBB02F}"/>
                </a:ext>
              </a:extLst>
            </p:cNvPr>
            <p:cNvSpPr/>
            <p:nvPr/>
          </p:nvSpPr>
          <p:spPr>
            <a:xfrm rot="10800000">
              <a:off x="9630800" y="3094686"/>
              <a:ext cx="1053580" cy="528918"/>
            </a:xfrm>
            <a:prstGeom prst="trapezoid">
              <a:avLst>
                <a:gd name="adj" fmla="val 50063"/>
              </a:avLst>
            </a:prstGeom>
            <a:gradFill flip="none" rotWithShape="1">
              <a:gsLst>
                <a:gs pos="22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105" name="Picture 104" descr="A drawing of a cartoon character&#10;&#10;Description automatically generated">
              <a:extLst>
                <a:ext uri="{FF2B5EF4-FFF2-40B4-BE49-F238E27FC236}">
                  <a16:creationId xmlns:a16="http://schemas.microsoft.com/office/drawing/2014/main" id="{595A4010-F6B8-47CD-B95E-84EAB5FDE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5890" y="2750098"/>
              <a:ext cx="360000" cy="360000"/>
            </a:xfrm>
            <a:prstGeom prst="rect">
              <a:avLst/>
            </a:prstGeom>
          </p:spPr>
        </p:pic>
        <p:pic>
          <p:nvPicPr>
            <p:cNvPr id="106" name="Picture 105" descr="A close up of a sign&#10;&#10;Description automatically generated">
              <a:extLst>
                <a:ext uri="{FF2B5EF4-FFF2-40B4-BE49-F238E27FC236}">
                  <a16:creationId xmlns:a16="http://schemas.microsoft.com/office/drawing/2014/main" id="{8445F05C-E725-4912-8603-6BD7F6A25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1655" y="2750098"/>
              <a:ext cx="360000" cy="360000"/>
            </a:xfrm>
            <a:prstGeom prst="rect">
              <a:avLst/>
            </a:prstGeom>
          </p:spPr>
        </p:pic>
        <p:pic>
          <p:nvPicPr>
            <p:cNvPr id="107" name="Graphic 106" descr="Server">
              <a:extLst>
                <a:ext uri="{FF2B5EF4-FFF2-40B4-BE49-F238E27FC236}">
                  <a16:creationId xmlns:a16="http://schemas.microsoft.com/office/drawing/2014/main" id="{A0AF6E1E-BD59-474D-93EF-EF2D72786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72" y="3533104"/>
              <a:ext cx="807754" cy="807754"/>
            </a:xfrm>
            <a:prstGeom prst="rect">
              <a:avLst/>
            </a:prstGeom>
          </p:spPr>
        </p:pic>
        <p:sp>
          <p:nvSpPr>
            <p:cNvPr id="108" name="Trapezoid 107">
              <a:extLst>
                <a:ext uri="{FF2B5EF4-FFF2-40B4-BE49-F238E27FC236}">
                  <a16:creationId xmlns:a16="http://schemas.microsoft.com/office/drawing/2014/main" id="{F1D38B28-A4EC-47D5-BC2C-3F6F7214A8F5}"/>
                </a:ext>
              </a:extLst>
            </p:cNvPr>
            <p:cNvSpPr/>
            <p:nvPr/>
          </p:nvSpPr>
          <p:spPr>
            <a:xfrm rot="10800000">
              <a:off x="6863467" y="5895213"/>
              <a:ext cx="1007337" cy="528918"/>
            </a:xfrm>
            <a:prstGeom prst="trapezoid">
              <a:avLst>
                <a:gd name="adj" fmla="val 50063"/>
              </a:avLst>
            </a:prstGeom>
            <a:gradFill flip="none" rotWithShape="1">
              <a:gsLst>
                <a:gs pos="22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109" name="Picture 108" descr="A drawing of a cartoon character&#10;&#10;Description automatically generated">
              <a:extLst>
                <a:ext uri="{FF2B5EF4-FFF2-40B4-BE49-F238E27FC236}">
                  <a16:creationId xmlns:a16="http://schemas.microsoft.com/office/drawing/2014/main" id="{9D5C1319-62B2-4A5B-86BE-B581DE897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353" y="5587084"/>
              <a:ext cx="360000" cy="360000"/>
            </a:xfrm>
            <a:prstGeom prst="rect">
              <a:avLst/>
            </a:prstGeom>
          </p:spPr>
        </p:pic>
        <p:pic>
          <p:nvPicPr>
            <p:cNvPr id="110" name="Graphic 109" descr="Server">
              <a:extLst>
                <a:ext uri="{FF2B5EF4-FFF2-40B4-BE49-F238E27FC236}">
                  <a16:creationId xmlns:a16="http://schemas.microsoft.com/office/drawing/2014/main" id="{D5862309-887B-441D-A89D-129D5F788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58840" y="6031134"/>
              <a:ext cx="807754" cy="807754"/>
            </a:xfrm>
            <a:prstGeom prst="rect">
              <a:avLst/>
            </a:prstGeom>
          </p:spPr>
        </p:pic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D6041ECF-E817-4048-92C0-777D13A89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14388" y="4546191"/>
              <a:ext cx="540000" cy="540000"/>
            </a:xfrm>
            <a:prstGeom prst="rect">
              <a:avLst/>
            </a:prstGeom>
          </p:spPr>
        </p:pic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15D369BE-3385-4FB0-BCB2-3F153C51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44770" y="4092785"/>
              <a:ext cx="540000" cy="540000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30A064E8-9AD5-447D-A52D-1297BDE23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10439" y="6316741"/>
              <a:ext cx="540000" cy="540000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598E195A-3CD9-4D36-8314-3C6E06B51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22345" y="5504387"/>
              <a:ext cx="540000" cy="540000"/>
            </a:xfrm>
            <a:prstGeom prst="rect">
              <a:avLst/>
            </a:prstGeom>
          </p:spPr>
        </p:pic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93279766-A3FF-4AB6-B1AD-0C636DF1D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07955" y="5863103"/>
              <a:ext cx="540000" cy="540000"/>
            </a:xfrm>
            <a:prstGeom prst="rect">
              <a:avLst/>
            </a:prstGeom>
          </p:spPr>
        </p:pic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99E6966-5C5F-4C21-AC99-521B5E93AAAC}"/>
                </a:ext>
              </a:extLst>
            </p:cNvPr>
            <p:cNvGrpSpPr/>
            <p:nvPr/>
          </p:nvGrpSpPr>
          <p:grpSpPr>
            <a:xfrm>
              <a:off x="5380346" y="5454329"/>
              <a:ext cx="2682969" cy="728100"/>
              <a:chOff x="6712435" y="5492920"/>
              <a:chExt cx="2682969" cy="728100"/>
            </a:xfrm>
          </p:grpSpPr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D4540C50-BFEF-4644-963C-E2B538499E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712435" y="5950794"/>
                <a:ext cx="1075920" cy="270226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BD94C4E0-E34F-4D42-9A0A-C7BA94DCBC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8450" y="5492920"/>
                <a:ext cx="2666954" cy="0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E5E2946-7130-4CF6-8325-EFF5D1425297}"/>
                </a:ext>
              </a:extLst>
            </p:cNvPr>
            <p:cNvGrpSpPr/>
            <p:nvPr/>
          </p:nvGrpSpPr>
          <p:grpSpPr>
            <a:xfrm>
              <a:off x="1580127" y="2054225"/>
              <a:ext cx="3451355" cy="2213472"/>
              <a:chOff x="2912216" y="2092816"/>
              <a:chExt cx="3451355" cy="2213472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7CB4BBC7-A32F-43BC-B506-5F760D684C85}"/>
                  </a:ext>
                </a:extLst>
              </p:cNvPr>
              <p:cNvSpPr/>
              <p:nvPr/>
            </p:nvSpPr>
            <p:spPr>
              <a:xfrm>
                <a:off x="4618111" y="2837101"/>
                <a:ext cx="1745460" cy="1469187"/>
              </a:xfrm>
              <a:custGeom>
                <a:avLst/>
                <a:gdLst>
                  <a:gd name="connsiteX0" fmla="*/ 0 w 1745460"/>
                  <a:gd name="connsiteY0" fmla="*/ 135687 h 1469187"/>
                  <a:gd name="connsiteX1" fmla="*/ 1514475 w 1745460"/>
                  <a:gd name="connsiteY1" fmla="*/ 126162 h 1469187"/>
                  <a:gd name="connsiteX2" fmla="*/ 1714500 w 1745460"/>
                  <a:gd name="connsiteY2" fmla="*/ 1469187 h 1469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45460" h="1469187">
                    <a:moveTo>
                      <a:pt x="0" y="135687"/>
                    </a:moveTo>
                    <a:cubicBezTo>
                      <a:pt x="614362" y="19799"/>
                      <a:pt x="1228725" y="-96088"/>
                      <a:pt x="1514475" y="126162"/>
                    </a:cubicBezTo>
                    <a:cubicBezTo>
                      <a:pt x="1800225" y="348412"/>
                      <a:pt x="1757362" y="908799"/>
                      <a:pt x="1714500" y="1469187"/>
                    </a:cubicBezTo>
                  </a:path>
                </a:pathLst>
              </a:custGeom>
              <a:noFill/>
              <a:ln w="762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86AFA58D-BE5C-4B76-AC1E-B72414397B9D}"/>
                  </a:ext>
                </a:extLst>
              </p:cNvPr>
              <p:cNvSpPr/>
              <p:nvPr/>
            </p:nvSpPr>
            <p:spPr>
              <a:xfrm>
                <a:off x="2912216" y="2092816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D0201624-E813-4E4E-B4EB-D9AB94F07F4D}"/>
                  </a:ext>
                </a:extLst>
              </p:cNvPr>
              <p:cNvSpPr/>
              <p:nvPr/>
            </p:nvSpPr>
            <p:spPr>
              <a:xfrm>
                <a:off x="4751259" y="3344106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2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6F6671EE-68AF-4CC7-A34C-512CD38314A8}"/>
                </a:ext>
              </a:extLst>
            </p:cNvPr>
            <p:cNvGrpSpPr/>
            <p:nvPr/>
          </p:nvGrpSpPr>
          <p:grpSpPr>
            <a:xfrm>
              <a:off x="5173486" y="2804510"/>
              <a:ext cx="3996479" cy="1424589"/>
              <a:chOff x="6505575" y="2843101"/>
              <a:chExt cx="3996479" cy="1424589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B55E762E-3C03-427A-BF86-A6B9550FA726}"/>
                  </a:ext>
                </a:extLst>
              </p:cNvPr>
              <p:cNvSpPr/>
              <p:nvPr/>
            </p:nvSpPr>
            <p:spPr>
              <a:xfrm>
                <a:off x="6505575" y="2843101"/>
                <a:ext cx="1466850" cy="1424589"/>
              </a:xfrm>
              <a:custGeom>
                <a:avLst/>
                <a:gdLst>
                  <a:gd name="connsiteX0" fmla="*/ 173751 w 1669176"/>
                  <a:gd name="connsiteY0" fmla="*/ 1453416 h 1453416"/>
                  <a:gd name="connsiteX1" fmla="*/ 135651 w 1669176"/>
                  <a:gd name="connsiteY1" fmla="*/ 15141 h 1453416"/>
                  <a:gd name="connsiteX2" fmla="*/ 1669176 w 1669176"/>
                  <a:gd name="connsiteY2" fmla="*/ 824766 h 1453416"/>
                  <a:gd name="connsiteX0" fmla="*/ 72346 w 1567771"/>
                  <a:gd name="connsiteY0" fmla="*/ 1444153 h 1444153"/>
                  <a:gd name="connsiteX1" fmla="*/ 253321 w 1567771"/>
                  <a:gd name="connsiteY1" fmla="*/ 15403 h 1444153"/>
                  <a:gd name="connsiteX2" fmla="*/ 1567771 w 1567771"/>
                  <a:gd name="connsiteY2" fmla="*/ 815503 h 1444153"/>
                  <a:gd name="connsiteX0" fmla="*/ 77728 w 1554103"/>
                  <a:gd name="connsiteY0" fmla="*/ 1453678 h 1453678"/>
                  <a:gd name="connsiteX1" fmla="*/ 239653 w 1554103"/>
                  <a:gd name="connsiteY1" fmla="*/ 15403 h 1453678"/>
                  <a:gd name="connsiteX2" fmla="*/ 1554103 w 1554103"/>
                  <a:gd name="connsiteY2" fmla="*/ 815503 h 1453678"/>
                  <a:gd name="connsiteX0" fmla="*/ 35790 w 1512165"/>
                  <a:gd name="connsiteY0" fmla="*/ 1453678 h 1453678"/>
                  <a:gd name="connsiteX1" fmla="*/ 197715 w 1512165"/>
                  <a:gd name="connsiteY1" fmla="*/ 15403 h 1453678"/>
                  <a:gd name="connsiteX2" fmla="*/ 1512165 w 1512165"/>
                  <a:gd name="connsiteY2" fmla="*/ 815503 h 1453678"/>
                  <a:gd name="connsiteX0" fmla="*/ 21404 w 1554929"/>
                  <a:gd name="connsiteY0" fmla="*/ 1425103 h 1425103"/>
                  <a:gd name="connsiteX1" fmla="*/ 240479 w 1554929"/>
                  <a:gd name="connsiteY1" fmla="*/ 15403 h 1425103"/>
                  <a:gd name="connsiteX2" fmla="*/ 1554929 w 1554929"/>
                  <a:gd name="connsiteY2" fmla="*/ 815503 h 1425103"/>
                  <a:gd name="connsiteX0" fmla="*/ 0 w 1533525"/>
                  <a:gd name="connsiteY0" fmla="*/ 1425103 h 1425103"/>
                  <a:gd name="connsiteX1" fmla="*/ 219075 w 1533525"/>
                  <a:gd name="connsiteY1" fmla="*/ 15403 h 1425103"/>
                  <a:gd name="connsiteX2" fmla="*/ 1533525 w 1533525"/>
                  <a:gd name="connsiteY2" fmla="*/ 815503 h 1425103"/>
                  <a:gd name="connsiteX0" fmla="*/ 0 w 1466850"/>
                  <a:gd name="connsiteY0" fmla="*/ 1424589 h 1424589"/>
                  <a:gd name="connsiteX1" fmla="*/ 219075 w 1466850"/>
                  <a:gd name="connsiteY1" fmla="*/ 14889 h 1424589"/>
                  <a:gd name="connsiteX2" fmla="*/ 1466850 w 1466850"/>
                  <a:gd name="connsiteY2" fmla="*/ 834039 h 1424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6850" h="1424589">
                    <a:moveTo>
                      <a:pt x="0" y="1424589"/>
                    </a:moveTo>
                    <a:cubicBezTo>
                      <a:pt x="27781" y="776889"/>
                      <a:pt x="-30163" y="119664"/>
                      <a:pt x="219075" y="14889"/>
                    </a:cubicBezTo>
                    <a:cubicBezTo>
                      <a:pt x="468313" y="-89886"/>
                      <a:pt x="824706" y="376839"/>
                      <a:pt x="1466850" y="834039"/>
                    </a:cubicBezTo>
                  </a:path>
                </a:pathLst>
              </a:custGeom>
              <a:noFill/>
              <a:ln w="76200">
                <a:solidFill>
                  <a:schemeClr val="accent1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B10510C6-D40C-46BA-B4D8-73013B46E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94351" y="3715477"/>
                <a:ext cx="1483149" cy="7390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>
                <a:extLst>
                  <a:ext uri="{FF2B5EF4-FFF2-40B4-BE49-F238E27FC236}">
                    <a16:creationId xmlns:a16="http://schemas.microsoft.com/office/drawing/2014/main" id="{D1FCFC88-DC0A-415E-A923-D8F4F20869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67002" y="4030278"/>
                <a:ext cx="435052" cy="151549"/>
              </a:xfrm>
              <a:prstGeom prst="straightConnector1">
                <a:avLst/>
              </a:prstGeom>
              <a:ln w="762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FF790CAD-1BC5-45D5-9F53-D13271B30CB5}"/>
                  </a:ext>
                </a:extLst>
              </p:cNvPr>
              <p:cNvSpPr/>
              <p:nvPr/>
            </p:nvSpPr>
            <p:spPr>
              <a:xfrm>
                <a:off x="9138601" y="3002881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3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A76FFBDA-0DE0-4E3D-9CFC-5EB9CBBB817B}"/>
                </a:ext>
              </a:extLst>
            </p:cNvPr>
            <p:cNvGrpSpPr/>
            <p:nvPr/>
          </p:nvGrpSpPr>
          <p:grpSpPr>
            <a:xfrm>
              <a:off x="4371414" y="5019674"/>
              <a:ext cx="3707885" cy="1581150"/>
              <a:chOff x="5703503" y="5058265"/>
              <a:chExt cx="3707885" cy="158115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2EF43D9F-5829-448B-A41F-50E1DC3B0D76}"/>
                  </a:ext>
                </a:extLst>
              </p:cNvPr>
              <p:cNvSpPr/>
              <p:nvPr/>
            </p:nvSpPr>
            <p:spPr>
              <a:xfrm>
                <a:off x="5703503" y="5058265"/>
                <a:ext cx="1725997" cy="1581150"/>
              </a:xfrm>
              <a:custGeom>
                <a:avLst/>
                <a:gdLst>
                  <a:gd name="connsiteX0" fmla="*/ 144847 w 1725997"/>
                  <a:gd name="connsiteY0" fmla="*/ 0 h 1581150"/>
                  <a:gd name="connsiteX1" fmla="*/ 154372 w 1725997"/>
                  <a:gd name="connsiteY1" fmla="*/ 1200150 h 1581150"/>
                  <a:gd name="connsiteX2" fmla="*/ 1725997 w 1725997"/>
                  <a:gd name="connsiteY2" fmla="*/ 1581150 h 158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25997" h="1581150">
                    <a:moveTo>
                      <a:pt x="144847" y="0"/>
                    </a:moveTo>
                    <a:cubicBezTo>
                      <a:pt x="17847" y="468312"/>
                      <a:pt x="-109153" y="936625"/>
                      <a:pt x="154372" y="1200150"/>
                    </a:cubicBezTo>
                    <a:cubicBezTo>
                      <a:pt x="417897" y="1463675"/>
                      <a:pt x="1071947" y="1522412"/>
                      <a:pt x="1725997" y="1581150"/>
                    </a:cubicBezTo>
                  </a:path>
                </a:pathLst>
              </a:custGeom>
              <a:noFill/>
              <a:ln w="76200">
                <a:solidFill>
                  <a:schemeClr val="accent1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87ECFB29-1060-4100-9036-FA27F0D02E64}"/>
                  </a:ext>
                </a:extLst>
              </p:cNvPr>
              <p:cNvSpPr/>
              <p:nvPr/>
            </p:nvSpPr>
            <p:spPr>
              <a:xfrm>
                <a:off x="9026128" y="5958151"/>
                <a:ext cx="385260" cy="3852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800" dirty="0">
                    <a:latin typeface="Consolas" panose="020B0609020204030204" pitchFamily="49" charset="0"/>
                  </a:rPr>
                  <a:t>3</a:t>
                </a:r>
              </a:p>
            </p:txBody>
          </p:sp>
        </p:grpSp>
        <p:pic>
          <p:nvPicPr>
            <p:cNvPr id="131" name="Picture 130" descr="A close up of a sign&#10;&#10;Description automatically generated">
              <a:extLst>
                <a:ext uri="{FF2B5EF4-FFF2-40B4-BE49-F238E27FC236}">
                  <a16:creationId xmlns:a16="http://schemas.microsoft.com/office/drawing/2014/main" id="{8C79D5C0-10FE-4306-BA3B-B05A14CC7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2897" y="5586010"/>
              <a:ext cx="360000" cy="360000"/>
            </a:xfrm>
            <a:prstGeom prst="rect">
              <a:avLst/>
            </a:prstGeom>
          </p:spPr>
        </p:pic>
      </p:grpSp>
      <p:sp>
        <p:nvSpPr>
          <p:cNvPr id="137" name="Oval 136">
            <a:extLst>
              <a:ext uri="{FF2B5EF4-FFF2-40B4-BE49-F238E27FC236}">
                <a16:creationId xmlns:a16="http://schemas.microsoft.com/office/drawing/2014/main" id="{ACB052FC-AB22-49DD-98A7-0FD0446C6B91}"/>
              </a:ext>
            </a:extLst>
          </p:cNvPr>
          <p:cNvSpPr/>
          <p:nvPr/>
        </p:nvSpPr>
        <p:spPr>
          <a:xfrm>
            <a:off x="4392262" y="5181245"/>
            <a:ext cx="1927833" cy="1355215"/>
          </a:xfrm>
          <a:prstGeom prst="ellipse">
            <a:avLst/>
          </a:prstGeom>
          <a:solidFill>
            <a:srgbClr val="FF0000">
              <a:alpha val="20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D4713829-FB7E-4368-946A-EBCD5F230A8E}"/>
              </a:ext>
            </a:extLst>
          </p:cNvPr>
          <p:cNvSpPr/>
          <p:nvPr/>
        </p:nvSpPr>
        <p:spPr>
          <a:xfrm>
            <a:off x="4392262" y="2388531"/>
            <a:ext cx="1927833" cy="1355215"/>
          </a:xfrm>
          <a:prstGeom prst="ellipse">
            <a:avLst/>
          </a:prstGeom>
          <a:solidFill>
            <a:srgbClr val="FF0000">
              <a:alpha val="20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53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24BE8-C2B8-423B-8ED0-29BD6AC8A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27492-63AF-449B-A0C6-223341794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0"/>
            <a:ext cx="7986546" cy="5443361"/>
          </a:xfrm>
        </p:spPr>
        <p:txBody>
          <a:bodyPr>
            <a:normAutofit/>
          </a:bodyPr>
          <a:lstStyle/>
          <a:p>
            <a:r>
              <a:rPr lang="en-CA" b="1" dirty="0"/>
              <a:t>Given:</a:t>
            </a:r>
          </a:p>
          <a:p>
            <a:pPr lvl="1"/>
            <a:r>
              <a:rPr lang="en-CA" dirty="0"/>
              <a:t>multicast sessions and their service requirements</a:t>
            </a:r>
          </a:p>
          <a:p>
            <a:endParaRPr lang="en-CA" dirty="0"/>
          </a:p>
          <a:p>
            <a:r>
              <a:rPr lang="en-CA" b="1" dirty="0"/>
              <a:t>Calculate:</a:t>
            </a:r>
          </a:p>
          <a:p>
            <a:pPr lvl="1"/>
            <a:r>
              <a:rPr lang="en-CA" dirty="0"/>
              <a:t>the </a:t>
            </a:r>
            <a:r>
              <a:rPr lang="en-CA" dirty="0">
                <a:solidFill>
                  <a:srgbClr val="FF0000"/>
                </a:solidFill>
              </a:rPr>
              <a:t>Multicast Distribution Graphs</a:t>
            </a:r>
          </a:p>
          <a:p>
            <a:pPr lvl="1"/>
            <a:r>
              <a:rPr lang="en-CA" dirty="0"/>
              <a:t>that minimize the total routing cost</a:t>
            </a:r>
          </a:p>
          <a:p>
            <a:endParaRPr lang="en-CA" dirty="0"/>
          </a:p>
          <a:p>
            <a:r>
              <a:rPr lang="en-CA" b="1" dirty="0"/>
              <a:t>Such that:</a:t>
            </a:r>
          </a:p>
          <a:p>
            <a:pPr lvl="1"/>
            <a:r>
              <a:rPr lang="en-CA" dirty="0"/>
              <a:t>Link, processing and forwarding table capacities are not exceeded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6A2E3-CD60-4036-BFE1-933FE341A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7</a:t>
            </a:fld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1629F7-BDCD-4F4A-A7C7-02AD4588F9BD}"/>
              </a:ext>
            </a:extLst>
          </p:cNvPr>
          <p:cNvSpPr/>
          <p:nvPr/>
        </p:nvSpPr>
        <p:spPr>
          <a:xfrm>
            <a:off x="8761429" y="3084455"/>
            <a:ext cx="3016717" cy="10558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chemeClr val="tx1"/>
                </a:solidFill>
              </a:rPr>
              <a:t>Large</a:t>
            </a:r>
            <a:r>
              <a:rPr lang="en-CA" sz="2800" dirty="0">
                <a:solidFill>
                  <a:schemeClr val="tx1"/>
                </a:solidFill>
              </a:rPr>
              <a:t> search space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9D9EE-3C3C-4A37-A010-6C60B6517482}"/>
              </a:ext>
            </a:extLst>
          </p:cNvPr>
          <p:cNvSpPr txBox="1"/>
          <p:nvPr/>
        </p:nvSpPr>
        <p:spPr>
          <a:xfrm>
            <a:off x="8686016" y="2561235"/>
            <a:ext cx="301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Main Challenge</a:t>
            </a:r>
          </a:p>
        </p:txBody>
      </p:sp>
    </p:spTree>
    <p:extLst>
      <p:ext uri="{BB962C8B-B14F-4D97-AF65-F5344CB8AC3E}">
        <p14:creationId xmlns:p14="http://schemas.microsoft.com/office/powerpoint/2010/main" val="158773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9BC7C-17B9-4863-A4E8-97E433C5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Problem Hardness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00CF7-BE10-4410-8EA7-9E253D1E0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1"/>
            <a:ext cx="10624185" cy="2762250"/>
          </a:xfrm>
        </p:spPr>
        <p:txBody>
          <a:bodyPr>
            <a:normAutofit/>
          </a:bodyPr>
          <a:lstStyle/>
          <a:p>
            <a:r>
              <a:rPr lang="en-CA" dirty="0"/>
              <a:t>We show that a special instance of the problem is NP-hard</a:t>
            </a:r>
          </a:p>
          <a:p>
            <a:endParaRPr lang="en-CA" dirty="0"/>
          </a:p>
          <a:p>
            <a:r>
              <a:rPr lang="en-CA" dirty="0"/>
              <a:t>Prior works showed that the problem:</a:t>
            </a:r>
          </a:p>
          <a:p>
            <a:pPr lvl="1"/>
            <a:r>
              <a:rPr lang="en-CA" dirty="0"/>
              <a:t>cannot be approximated within any ratio </a:t>
            </a:r>
            <a:r>
              <a:rPr lang="en-CA" sz="2400" dirty="0"/>
              <a:t>[1]</a:t>
            </a:r>
          </a:p>
          <a:p>
            <a:pPr lvl="1"/>
            <a:r>
              <a:rPr lang="en-CA" dirty="0"/>
              <a:t>is computationally intractable for unicast </a:t>
            </a:r>
            <a:r>
              <a:rPr lang="en-CA" sz="2400" dirty="0"/>
              <a:t>[2]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BEC96-9E99-44C1-9A4C-585A90B7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8</a:t>
            </a:fld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7D46F5-D8BA-4840-8786-1D9105D2B117}"/>
              </a:ext>
            </a:extLst>
          </p:cNvPr>
          <p:cNvSpPr/>
          <p:nvPr/>
        </p:nvSpPr>
        <p:spPr>
          <a:xfrm>
            <a:off x="939165" y="3947495"/>
            <a:ext cx="4871085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Practical and Important Problem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F06752-D0DA-4499-A101-CDFE64E455DA}"/>
              </a:ext>
            </a:extLst>
          </p:cNvPr>
          <p:cNvSpPr/>
          <p:nvPr/>
        </p:nvSpPr>
        <p:spPr>
          <a:xfrm>
            <a:off x="6886575" y="3947495"/>
            <a:ext cx="4150192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But very hard to solve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E98AD5-F74A-4A46-A784-1493F887CA34}"/>
              </a:ext>
            </a:extLst>
          </p:cNvPr>
          <p:cNvSpPr/>
          <p:nvPr/>
        </p:nvSpPr>
        <p:spPr>
          <a:xfrm>
            <a:off x="2100537" y="4931210"/>
            <a:ext cx="8253815" cy="46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chemeClr val="tx1"/>
                </a:solidFill>
              </a:rPr>
              <a:t>Our Approach</a:t>
            </a:r>
            <a:r>
              <a:rPr lang="en-CA" sz="2800" dirty="0">
                <a:solidFill>
                  <a:schemeClr val="tx1"/>
                </a:solidFill>
              </a:rPr>
              <a:t>: A principled heuristic to find solutions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252482-1A91-4D4F-A030-C6826204F909}"/>
              </a:ext>
            </a:extLst>
          </p:cNvPr>
          <p:cNvSpPr txBox="1"/>
          <p:nvPr/>
        </p:nvSpPr>
        <p:spPr>
          <a:xfrm>
            <a:off x="0" y="6545408"/>
            <a:ext cx="105589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bg1">
                    <a:lumMod val="75000"/>
                  </a:schemeClr>
                </a:solidFill>
              </a:rPr>
              <a:t>[2] Amir et al.,  “Charting  the algorithmic complexity of waypoint routing,” ACM SIGCOMM </a:t>
            </a:r>
            <a:r>
              <a:rPr lang="en-CA" sz="1600" dirty="0" err="1">
                <a:solidFill>
                  <a:schemeClr val="bg1">
                    <a:lumMod val="75000"/>
                  </a:schemeClr>
                </a:solidFill>
              </a:rPr>
              <a:t>Comput</a:t>
            </a:r>
            <a:r>
              <a:rPr lang="en-CA" sz="16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CA" sz="1600" dirty="0" err="1">
                <a:solidFill>
                  <a:schemeClr val="bg1">
                    <a:lumMod val="75000"/>
                  </a:schemeClr>
                </a:solidFill>
              </a:rPr>
              <a:t>Commun</a:t>
            </a:r>
            <a:r>
              <a:rPr lang="en-CA" sz="1600" dirty="0">
                <a:solidFill>
                  <a:schemeClr val="bg1">
                    <a:lumMod val="75000"/>
                  </a:schemeClr>
                </a:solidFill>
              </a:rPr>
              <a:t>. Rev., 2018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45997C-4A68-41CE-A199-596ED5F1A7EF}"/>
              </a:ext>
            </a:extLst>
          </p:cNvPr>
          <p:cNvSpPr txBox="1"/>
          <p:nvPr/>
        </p:nvSpPr>
        <p:spPr>
          <a:xfrm>
            <a:off x="0" y="6200359"/>
            <a:ext cx="9279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bg1">
                    <a:lumMod val="75000"/>
                  </a:schemeClr>
                </a:solidFill>
              </a:rPr>
              <a:t>[1] Huang et al.,  “Multicast traffic engineering for software-defined networks,” in Proc. of IEEE INFOCOM’16</a:t>
            </a:r>
          </a:p>
        </p:txBody>
      </p:sp>
    </p:spTree>
    <p:extLst>
      <p:ext uri="{BB962C8B-B14F-4D97-AF65-F5344CB8AC3E}">
        <p14:creationId xmlns:p14="http://schemas.microsoft.com/office/powerpoint/2010/main" val="4190196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DAEC-4F43-42F2-88D0-7306CDD7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Proposed Solution: Oktopus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7FCD97-9283-4C45-B7E4-AA5D57D86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new </a:t>
            </a:r>
            <a:r>
              <a:rPr lang="en-CA" i="1" dirty="0"/>
              <a:t>path-based</a:t>
            </a:r>
            <a:r>
              <a:rPr lang="en-CA" dirty="0"/>
              <a:t> approach to solve the Multicast Service Chaining problem</a:t>
            </a:r>
          </a:p>
          <a:p>
            <a:endParaRPr lang="en-CA" dirty="0"/>
          </a:p>
          <a:p>
            <a:r>
              <a:rPr lang="en-CA" dirty="0"/>
              <a:t>Design Principles: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Reducing the search space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Recursive composition of 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Fine-grained control over paths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83" name="Slide Number Placeholder 3">
            <a:extLst>
              <a:ext uri="{FF2B5EF4-FFF2-40B4-BE49-F238E27FC236}">
                <a16:creationId xmlns:a16="http://schemas.microsoft.com/office/drawing/2014/main" id="{9AEC049E-1BD7-4A33-9E27-46B65132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918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DAEC-4F43-42F2-88D0-7306CDD7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Overview of Oktopus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06072-BBF7-4FB9-9489-9C353F07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10</a:t>
            </a:fld>
            <a:endParaRPr lang="en-CA" dirty="0"/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5D29483E-D8F7-44C5-BEDD-3D63C2A4E31D}"/>
              </a:ext>
            </a:extLst>
          </p:cNvPr>
          <p:cNvSpPr/>
          <p:nvPr/>
        </p:nvSpPr>
        <p:spPr>
          <a:xfrm>
            <a:off x="7773422" y="1451267"/>
            <a:ext cx="1093510" cy="1432874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Segment Store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D887E-316C-4247-B7CA-8234C8017C0B}"/>
              </a:ext>
            </a:extLst>
          </p:cNvPr>
          <p:cNvSpPr txBox="1"/>
          <p:nvPr/>
        </p:nvSpPr>
        <p:spPr>
          <a:xfrm>
            <a:off x="774180" y="904728"/>
            <a:ext cx="515989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Phase 1: Generating Segments (Offline)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E299E2-0497-4960-AF75-5558D4A9901D}"/>
              </a:ext>
            </a:extLst>
          </p:cNvPr>
          <p:cNvSpPr txBox="1"/>
          <p:nvPr/>
        </p:nvSpPr>
        <p:spPr>
          <a:xfrm>
            <a:off x="721505" y="3444451"/>
            <a:ext cx="521256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Phase 2: Calculating Graphs (Online)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CBF849E-DFA4-46CB-8AC2-193640737233}"/>
              </a:ext>
            </a:extLst>
          </p:cNvPr>
          <p:cNvSpPr/>
          <p:nvPr/>
        </p:nvSpPr>
        <p:spPr>
          <a:xfrm>
            <a:off x="6699167" y="2381578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E363978-5FF5-4847-AFBD-691E0E1237CA}"/>
              </a:ext>
            </a:extLst>
          </p:cNvPr>
          <p:cNvSpPr/>
          <p:nvPr/>
        </p:nvSpPr>
        <p:spPr>
          <a:xfrm>
            <a:off x="7119789" y="2381578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469CB16-27A0-4BA8-B294-50F0EE2F4DC8}"/>
              </a:ext>
            </a:extLst>
          </p:cNvPr>
          <p:cNvCxnSpPr>
            <a:stCxn id="74" idx="6"/>
            <a:endCxn id="77" idx="2"/>
          </p:cNvCxnSpPr>
          <p:nvPr/>
        </p:nvCxnSpPr>
        <p:spPr>
          <a:xfrm>
            <a:off x="6735449" y="1865634"/>
            <a:ext cx="539141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16173AC-07E1-487F-8CCC-8C76CBCFD1F1}"/>
              </a:ext>
            </a:extLst>
          </p:cNvPr>
          <p:cNvCxnSpPr>
            <a:cxnSpLocks/>
            <a:stCxn id="78" idx="6"/>
            <a:endCxn id="80" idx="2"/>
          </p:cNvCxnSpPr>
          <p:nvPr/>
        </p:nvCxnSpPr>
        <p:spPr>
          <a:xfrm>
            <a:off x="6748819" y="2171475"/>
            <a:ext cx="532121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DBAC3FD-00A8-45A8-9F2B-003909496DA7}"/>
              </a:ext>
            </a:extLst>
          </p:cNvPr>
          <p:cNvCxnSpPr>
            <a:cxnSpLocks/>
            <a:stCxn id="81" idx="6"/>
            <a:endCxn id="82" idx="2"/>
          </p:cNvCxnSpPr>
          <p:nvPr/>
        </p:nvCxnSpPr>
        <p:spPr>
          <a:xfrm>
            <a:off x="6909270" y="2486630"/>
            <a:ext cx="210519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D4C5C55C-D9BD-44D1-8281-EA45E0A1BA63}"/>
              </a:ext>
            </a:extLst>
          </p:cNvPr>
          <p:cNvCxnSpPr>
            <a:cxnSpLocks/>
            <a:stCxn id="76" idx="0"/>
            <a:endCxn id="7" idx="1"/>
          </p:cNvCxnSpPr>
          <p:nvPr/>
        </p:nvCxnSpPr>
        <p:spPr>
          <a:xfrm rot="5400000" flipH="1" flipV="1">
            <a:off x="7512592" y="952998"/>
            <a:ext cx="309315" cy="1305855"/>
          </a:xfrm>
          <a:prstGeom prst="curvedConnector3">
            <a:avLst>
              <a:gd name="adj1" fmla="val 173905"/>
            </a:avLst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5699B274-5CF0-40C1-8105-75569DA0B6FD}"/>
              </a:ext>
            </a:extLst>
          </p:cNvPr>
          <p:cNvSpPr/>
          <p:nvPr/>
        </p:nvSpPr>
        <p:spPr>
          <a:xfrm>
            <a:off x="6525346" y="1760582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FB52067-1E16-413B-8537-BEF41FDC086C}"/>
              </a:ext>
            </a:extLst>
          </p:cNvPr>
          <p:cNvSpPr/>
          <p:nvPr/>
        </p:nvSpPr>
        <p:spPr>
          <a:xfrm>
            <a:off x="6909270" y="1760582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CCE56F5-BDB1-4DB8-9F3F-59A628962599}"/>
              </a:ext>
            </a:extLst>
          </p:cNvPr>
          <p:cNvSpPr/>
          <p:nvPr/>
        </p:nvSpPr>
        <p:spPr>
          <a:xfrm>
            <a:off x="7274590" y="1760582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CA3D551-58EE-46BB-A233-C44A1FD7C95D}"/>
              </a:ext>
            </a:extLst>
          </p:cNvPr>
          <p:cNvSpPr/>
          <p:nvPr/>
        </p:nvSpPr>
        <p:spPr>
          <a:xfrm>
            <a:off x="6538716" y="2066423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AA6A42E-E786-4833-9EDA-9A2E957F9BB9}"/>
              </a:ext>
            </a:extLst>
          </p:cNvPr>
          <p:cNvSpPr/>
          <p:nvPr/>
        </p:nvSpPr>
        <p:spPr>
          <a:xfrm>
            <a:off x="6915620" y="2066423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88E4D7D-FFCF-4B71-9362-63BB1BDD3FC3}"/>
              </a:ext>
            </a:extLst>
          </p:cNvPr>
          <p:cNvSpPr/>
          <p:nvPr/>
        </p:nvSpPr>
        <p:spPr>
          <a:xfrm>
            <a:off x="7280940" y="2066423"/>
            <a:ext cx="210103" cy="21010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8F488DF8-CC8F-447B-924F-209C168281D7}"/>
              </a:ext>
            </a:extLst>
          </p:cNvPr>
          <p:cNvGrpSpPr/>
          <p:nvPr/>
        </p:nvGrpSpPr>
        <p:grpSpPr>
          <a:xfrm>
            <a:off x="3497383" y="4142202"/>
            <a:ext cx="3057799" cy="1929890"/>
            <a:chOff x="6025974" y="4142202"/>
            <a:chExt cx="3057799" cy="1929890"/>
          </a:xfrm>
        </p:grpSpPr>
        <p:sp>
          <p:nvSpPr>
            <p:cNvPr id="106" name="Cylinder 105">
              <a:extLst>
                <a:ext uri="{FF2B5EF4-FFF2-40B4-BE49-F238E27FC236}">
                  <a16:creationId xmlns:a16="http://schemas.microsoft.com/office/drawing/2014/main" id="{70A12BB3-C008-4082-B396-D542E02BD15B}"/>
                </a:ext>
              </a:extLst>
            </p:cNvPr>
            <p:cNvSpPr/>
            <p:nvPr/>
          </p:nvSpPr>
          <p:spPr>
            <a:xfrm>
              <a:off x="6025974" y="4639218"/>
              <a:ext cx="1093510" cy="1432874"/>
            </a:xfrm>
            <a:prstGeom prst="ca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Segment Store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A45EE28-586A-4425-9FCC-79957F1E565F}"/>
                </a:ext>
              </a:extLst>
            </p:cNvPr>
            <p:cNvSpPr/>
            <p:nvPr/>
          </p:nvSpPr>
          <p:spPr>
            <a:xfrm>
              <a:off x="7758703" y="5049005"/>
              <a:ext cx="1166466" cy="61329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Calculate Graphs</a:t>
              </a: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0D8AC7F6-0AC6-4ACC-AF33-3E7A14372399}"/>
                </a:ext>
              </a:extLst>
            </p:cNvPr>
            <p:cNvSpPr/>
            <p:nvPr/>
          </p:nvSpPr>
          <p:spPr>
            <a:xfrm>
              <a:off x="7600099" y="4142202"/>
              <a:ext cx="1483674" cy="36933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Sessions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33C570DA-F7B3-4FF8-9D71-3AA4DDEC0134}"/>
                </a:ext>
              </a:extLst>
            </p:cNvPr>
            <p:cNvCxnSpPr>
              <a:cxnSpLocks/>
              <a:stCxn id="108" idx="4"/>
              <a:endCxn id="107" idx="0"/>
            </p:cNvCxnSpPr>
            <p:nvPr/>
          </p:nvCxnSpPr>
          <p:spPr>
            <a:xfrm>
              <a:off x="8341936" y="4511534"/>
              <a:ext cx="0" cy="53747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77309CEC-36C0-46BF-8FE5-1C8ED7B78EFF}"/>
                </a:ext>
              </a:extLst>
            </p:cNvPr>
            <p:cNvCxnSpPr>
              <a:cxnSpLocks/>
              <a:stCxn id="106" idx="4"/>
              <a:endCxn id="107" idx="1"/>
            </p:cNvCxnSpPr>
            <p:nvPr/>
          </p:nvCxnSpPr>
          <p:spPr>
            <a:xfrm>
              <a:off x="7119484" y="5355655"/>
              <a:ext cx="63921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" name="Connector: Elbow 115">
            <a:extLst>
              <a:ext uri="{FF2B5EF4-FFF2-40B4-BE49-F238E27FC236}">
                <a16:creationId xmlns:a16="http://schemas.microsoft.com/office/drawing/2014/main" id="{9E6EF834-FDC8-4555-A987-13758592CD08}"/>
              </a:ext>
            </a:extLst>
          </p:cNvPr>
          <p:cNvCxnSpPr>
            <a:cxnSpLocks/>
            <a:stCxn id="107" idx="2"/>
            <a:endCxn id="106" idx="3"/>
          </p:cNvCxnSpPr>
          <p:nvPr/>
        </p:nvCxnSpPr>
        <p:spPr>
          <a:xfrm rot="5400000">
            <a:off x="4723848" y="4982595"/>
            <a:ext cx="409788" cy="1769207"/>
          </a:xfrm>
          <a:prstGeom prst="bentConnector3">
            <a:avLst>
              <a:gd name="adj1" fmla="val 205991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F5D23DB-1E86-4600-A32F-1367900FB644}"/>
              </a:ext>
            </a:extLst>
          </p:cNvPr>
          <p:cNvGrpSpPr/>
          <p:nvPr/>
        </p:nvGrpSpPr>
        <p:grpSpPr>
          <a:xfrm>
            <a:off x="6792433" y="3673988"/>
            <a:ext cx="1111795" cy="884064"/>
            <a:chOff x="9309848" y="3857784"/>
            <a:chExt cx="1111795" cy="884064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EF6473EC-1893-49F4-AA49-6760CAB11C34}"/>
                </a:ext>
              </a:extLst>
            </p:cNvPr>
            <p:cNvCxnSpPr>
              <a:stCxn id="120" idx="6"/>
              <a:endCxn id="122" idx="2"/>
            </p:cNvCxnSpPr>
            <p:nvPr/>
          </p:nvCxnSpPr>
          <p:spPr>
            <a:xfrm>
              <a:off x="9666049" y="4330956"/>
              <a:ext cx="53914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F766846-5740-4A00-A910-788E392A39D0}"/>
                </a:ext>
              </a:extLst>
            </p:cNvPr>
            <p:cNvCxnSpPr>
              <a:cxnSpLocks/>
              <a:stCxn id="123" idx="6"/>
              <a:endCxn id="125" idx="2"/>
            </p:cNvCxnSpPr>
            <p:nvPr/>
          </p:nvCxnSpPr>
          <p:spPr>
            <a:xfrm>
              <a:off x="9679419" y="4636797"/>
              <a:ext cx="53212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8CBC212-E13B-4032-BCAC-F2E24FA9A433}"/>
                </a:ext>
              </a:extLst>
            </p:cNvPr>
            <p:cNvSpPr/>
            <p:nvPr/>
          </p:nvSpPr>
          <p:spPr>
            <a:xfrm>
              <a:off x="9455946" y="4225904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A6C0B13-A5FD-4DE6-BA0E-E40C58885646}"/>
                </a:ext>
              </a:extLst>
            </p:cNvPr>
            <p:cNvSpPr/>
            <p:nvPr/>
          </p:nvSpPr>
          <p:spPr>
            <a:xfrm>
              <a:off x="9839870" y="4225904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1D83A66-35FB-4F24-A9C1-20BFB8B1B6B8}"/>
                </a:ext>
              </a:extLst>
            </p:cNvPr>
            <p:cNvSpPr/>
            <p:nvPr/>
          </p:nvSpPr>
          <p:spPr>
            <a:xfrm>
              <a:off x="10205190" y="4225904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5739E330-08C4-4B05-9F51-B920AF2BB4B0}"/>
                </a:ext>
              </a:extLst>
            </p:cNvPr>
            <p:cNvSpPr/>
            <p:nvPr/>
          </p:nvSpPr>
          <p:spPr>
            <a:xfrm>
              <a:off x="9469316" y="4531745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B7C15E6-B4B0-4FC5-A77A-16DF02CE6FAE}"/>
                </a:ext>
              </a:extLst>
            </p:cNvPr>
            <p:cNvSpPr/>
            <p:nvPr/>
          </p:nvSpPr>
          <p:spPr>
            <a:xfrm>
              <a:off x="9846220" y="4531745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9CACD7A-5B6F-4B4C-AC21-F547E5EF0084}"/>
                </a:ext>
              </a:extLst>
            </p:cNvPr>
            <p:cNvSpPr/>
            <p:nvPr/>
          </p:nvSpPr>
          <p:spPr>
            <a:xfrm>
              <a:off x="10211540" y="4531745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43B260E-2B33-440A-A759-36CE1C979085}"/>
                </a:ext>
              </a:extLst>
            </p:cNvPr>
            <p:cNvSpPr txBox="1"/>
            <p:nvPr/>
          </p:nvSpPr>
          <p:spPr>
            <a:xfrm>
              <a:off x="9309848" y="3857784"/>
              <a:ext cx="1019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>
                  <a:cs typeface="Times New Roman" panose="02020603050405020304" pitchFamily="18" charset="0"/>
                </a:rPr>
                <a:t>Weights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33400299-ED28-4E48-A73F-1EE84D5220AF}"/>
              </a:ext>
            </a:extLst>
          </p:cNvPr>
          <p:cNvGrpSpPr/>
          <p:nvPr/>
        </p:nvGrpSpPr>
        <p:grpSpPr>
          <a:xfrm>
            <a:off x="3120125" y="1451267"/>
            <a:ext cx="3231899" cy="1531382"/>
            <a:chOff x="6367175" y="1451267"/>
            <a:chExt cx="3231899" cy="153138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D317D9D-2B37-4B13-AE79-5FBB158A6F13}"/>
                </a:ext>
              </a:extLst>
            </p:cNvPr>
            <p:cNvGrpSpPr/>
            <p:nvPr/>
          </p:nvGrpSpPr>
          <p:grpSpPr>
            <a:xfrm>
              <a:off x="6367175" y="1451267"/>
              <a:ext cx="1639676" cy="1531382"/>
              <a:chOff x="6960935" y="2072972"/>
              <a:chExt cx="1639676" cy="1531382"/>
            </a:xfrm>
          </p:grpSpPr>
          <p:sp>
            <p:nvSpPr>
              <p:cNvPr id="45" name="Pentagon 44">
                <a:extLst>
                  <a:ext uri="{FF2B5EF4-FFF2-40B4-BE49-F238E27FC236}">
                    <a16:creationId xmlns:a16="http://schemas.microsoft.com/office/drawing/2014/main" id="{F284E6E9-6ACB-4C60-B7A2-72E9A407F00B}"/>
                  </a:ext>
                </a:extLst>
              </p:cNvPr>
              <p:cNvSpPr/>
              <p:nvPr/>
            </p:nvSpPr>
            <p:spPr>
              <a:xfrm>
                <a:off x="7126723" y="2257638"/>
                <a:ext cx="1308100" cy="1170392"/>
              </a:xfrm>
              <a:prstGeom prst="pentagon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70A2880-B34F-45D5-8DEA-C0F07E4C3000}"/>
                  </a:ext>
                </a:extLst>
              </p:cNvPr>
              <p:cNvSpPr/>
              <p:nvPr/>
            </p:nvSpPr>
            <p:spPr>
              <a:xfrm>
                <a:off x="7596107" y="2072972"/>
                <a:ext cx="369332" cy="3693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5CA8325-9012-4407-8B00-3EEAA744AF8E}"/>
                  </a:ext>
                </a:extLst>
              </p:cNvPr>
              <p:cNvSpPr/>
              <p:nvPr/>
            </p:nvSpPr>
            <p:spPr>
              <a:xfrm>
                <a:off x="8231279" y="2507868"/>
                <a:ext cx="369332" cy="3693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4C55187-6A21-4DDE-BB7C-88D7578A6620}"/>
                  </a:ext>
                </a:extLst>
              </p:cNvPr>
              <p:cNvSpPr/>
              <p:nvPr/>
            </p:nvSpPr>
            <p:spPr>
              <a:xfrm>
                <a:off x="8013390" y="3219345"/>
                <a:ext cx="369332" cy="3693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95CE193-2DD0-4DD4-A62F-BCD99F506583}"/>
                  </a:ext>
                </a:extLst>
              </p:cNvPr>
              <p:cNvSpPr/>
              <p:nvPr/>
            </p:nvSpPr>
            <p:spPr>
              <a:xfrm>
                <a:off x="6960935" y="2507868"/>
                <a:ext cx="369332" cy="3693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B4C5B402-F1C1-4B67-BD44-B5610B630741}"/>
                  </a:ext>
                </a:extLst>
              </p:cNvPr>
              <p:cNvSpPr/>
              <p:nvPr/>
            </p:nvSpPr>
            <p:spPr>
              <a:xfrm>
                <a:off x="7226775" y="3235022"/>
                <a:ext cx="369332" cy="3693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88F45F6-D8FB-4F4B-BCF0-36EECE1D0FFC}"/>
                  </a:ext>
                </a:extLst>
              </p:cNvPr>
              <p:cNvSpPr/>
              <p:nvPr/>
            </p:nvSpPr>
            <p:spPr>
              <a:xfrm>
                <a:off x="7596107" y="2705043"/>
                <a:ext cx="369332" cy="36933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F52E219-AE4F-4540-962A-B88F90692D08}"/>
                  </a:ext>
                </a:extLst>
              </p:cNvPr>
              <p:cNvCxnSpPr>
                <a:cxnSpLocks/>
                <a:stCxn id="13" idx="6"/>
                <a:endCxn id="49" idx="2"/>
              </p:cNvCxnSpPr>
              <p:nvPr/>
            </p:nvCxnSpPr>
            <p:spPr>
              <a:xfrm>
                <a:off x="7330267" y="2692534"/>
                <a:ext cx="265840" cy="197175"/>
              </a:xfrm>
              <a:prstGeom prst="line">
                <a:avLst/>
              </a:prstGeom>
              <a:ln w="38100">
                <a:solidFill>
                  <a:srgbClr val="2F5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606DCE6-E0D7-4310-BD2D-B1BE0F271120}"/>
                  </a:ext>
                </a:extLst>
              </p:cNvPr>
              <p:cNvCxnSpPr>
                <a:cxnSpLocks/>
                <a:stCxn id="11" idx="2"/>
                <a:endCxn id="49" idx="6"/>
              </p:cNvCxnSpPr>
              <p:nvPr/>
            </p:nvCxnSpPr>
            <p:spPr>
              <a:xfrm flipH="1">
                <a:off x="7965439" y="2692534"/>
                <a:ext cx="265840" cy="197175"/>
              </a:xfrm>
              <a:prstGeom prst="line">
                <a:avLst/>
              </a:prstGeom>
              <a:ln w="38100">
                <a:solidFill>
                  <a:srgbClr val="2F5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5043B83-60CC-426D-8AC9-83AD91380F06}"/>
                  </a:ext>
                </a:extLst>
              </p:cNvPr>
              <p:cNvCxnSpPr>
                <a:cxnSpLocks/>
                <a:stCxn id="49" idx="0"/>
                <a:endCxn id="10" idx="4"/>
              </p:cNvCxnSpPr>
              <p:nvPr/>
            </p:nvCxnSpPr>
            <p:spPr>
              <a:xfrm flipV="1">
                <a:off x="7780773" y="2442304"/>
                <a:ext cx="0" cy="262739"/>
              </a:xfrm>
              <a:prstGeom prst="line">
                <a:avLst/>
              </a:prstGeom>
              <a:ln w="38100">
                <a:solidFill>
                  <a:srgbClr val="2F5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1788F65E-1C6E-4343-9459-E2A64352A171}"/>
                  </a:ext>
                </a:extLst>
              </p:cNvPr>
              <p:cNvCxnSpPr>
                <a:cxnSpLocks/>
                <a:stCxn id="12" idx="1"/>
                <a:endCxn id="49" idx="5"/>
              </p:cNvCxnSpPr>
              <p:nvPr/>
            </p:nvCxnSpPr>
            <p:spPr>
              <a:xfrm flipH="1" flipV="1">
                <a:off x="7911352" y="3020288"/>
                <a:ext cx="156125" cy="253144"/>
              </a:xfrm>
              <a:prstGeom prst="line">
                <a:avLst/>
              </a:prstGeom>
              <a:ln w="38100">
                <a:solidFill>
                  <a:srgbClr val="2F5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B8A063B-52C2-4FB4-B753-5B83A9F98A0A}"/>
                  </a:ext>
                </a:extLst>
              </p:cNvPr>
              <p:cNvCxnSpPr>
                <a:cxnSpLocks/>
                <a:stCxn id="14" idx="7"/>
                <a:endCxn id="49" idx="3"/>
              </p:cNvCxnSpPr>
              <p:nvPr/>
            </p:nvCxnSpPr>
            <p:spPr>
              <a:xfrm flipV="1">
                <a:off x="7542020" y="3020288"/>
                <a:ext cx="108174" cy="268821"/>
              </a:xfrm>
              <a:prstGeom prst="line">
                <a:avLst/>
              </a:prstGeom>
              <a:ln w="38100">
                <a:solidFill>
                  <a:srgbClr val="2F5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132792F-65A1-4592-AC7E-F49B597C8573}"/>
                </a:ext>
              </a:extLst>
            </p:cNvPr>
            <p:cNvSpPr/>
            <p:nvPr/>
          </p:nvSpPr>
          <p:spPr>
            <a:xfrm>
              <a:off x="8432608" y="1696265"/>
              <a:ext cx="1166466" cy="961707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Generate Segments</a:t>
              </a: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273A0291-6B8B-409B-9AF6-41B79D9C70F9}"/>
                </a:ext>
              </a:extLst>
            </p:cNvPr>
            <p:cNvCxnSpPr>
              <a:cxnSpLocks/>
            </p:cNvCxnSpPr>
            <p:nvPr/>
          </p:nvCxnSpPr>
          <p:spPr>
            <a:xfrm>
              <a:off x="8083692" y="2135132"/>
              <a:ext cx="27873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BD13EDEB-93D7-4591-87C9-7E083F354C8B}"/>
              </a:ext>
            </a:extLst>
          </p:cNvPr>
          <p:cNvSpPr/>
          <p:nvPr/>
        </p:nvSpPr>
        <p:spPr>
          <a:xfrm>
            <a:off x="3376000" y="1542854"/>
            <a:ext cx="1098550" cy="324045"/>
          </a:xfrm>
          <a:custGeom>
            <a:avLst/>
            <a:gdLst>
              <a:gd name="connsiteX0" fmla="*/ 0 w 1098550"/>
              <a:gd name="connsiteY0" fmla="*/ 279604 h 317704"/>
              <a:gd name="connsiteX1" fmla="*/ 476250 w 1098550"/>
              <a:gd name="connsiteY1" fmla="*/ 204 h 317704"/>
              <a:gd name="connsiteX2" fmla="*/ 1098550 w 1098550"/>
              <a:gd name="connsiteY2" fmla="*/ 317704 h 317704"/>
              <a:gd name="connsiteX0" fmla="*/ 0 w 1098550"/>
              <a:gd name="connsiteY0" fmla="*/ 285945 h 324045"/>
              <a:gd name="connsiteX1" fmla="*/ 552450 w 1098550"/>
              <a:gd name="connsiteY1" fmla="*/ 195 h 324045"/>
              <a:gd name="connsiteX2" fmla="*/ 1098550 w 1098550"/>
              <a:gd name="connsiteY2" fmla="*/ 324045 h 32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8550" h="324045">
                <a:moveTo>
                  <a:pt x="0" y="285945"/>
                </a:moveTo>
                <a:cubicBezTo>
                  <a:pt x="146579" y="143070"/>
                  <a:pt x="369358" y="-6155"/>
                  <a:pt x="552450" y="195"/>
                </a:cubicBezTo>
                <a:cubicBezTo>
                  <a:pt x="735542" y="6545"/>
                  <a:pt x="878946" y="168470"/>
                  <a:pt x="1098550" y="324045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B5A2D492-3A63-4D0F-8B97-3A21D8AC2025}"/>
              </a:ext>
            </a:extLst>
          </p:cNvPr>
          <p:cNvGrpSpPr/>
          <p:nvPr/>
        </p:nvGrpSpPr>
        <p:grpSpPr>
          <a:xfrm>
            <a:off x="6780286" y="4876096"/>
            <a:ext cx="2348186" cy="815521"/>
            <a:chOff x="9318029" y="4963603"/>
            <a:chExt cx="2348186" cy="815521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B00B040-6597-490F-AB03-59DC6BA85B96}"/>
                </a:ext>
              </a:extLst>
            </p:cNvPr>
            <p:cNvCxnSpPr>
              <a:cxnSpLocks/>
              <a:stCxn id="137" idx="6"/>
              <a:endCxn id="138" idx="2"/>
            </p:cNvCxnSpPr>
            <p:nvPr/>
          </p:nvCxnSpPr>
          <p:spPr>
            <a:xfrm>
              <a:off x="9643633" y="5674073"/>
              <a:ext cx="311670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26136F7-3204-45A3-9E50-36A6CB6A7A06}"/>
                </a:ext>
              </a:extLst>
            </p:cNvPr>
            <p:cNvSpPr/>
            <p:nvPr/>
          </p:nvSpPr>
          <p:spPr>
            <a:xfrm>
              <a:off x="9433530" y="5569021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594DCA4-49EE-4356-8BD3-1A8B7561B7ED}"/>
                </a:ext>
              </a:extLst>
            </p:cNvPr>
            <p:cNvSpPr/>
            <p:nvPr/>
          </p:nvSpPr>
          <p:spPr>
            <a:xfrm>
              <a:off x="9955303" y="5569021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B98BDBCF-AC30-4A5C-BFF5-9E5A4BCF72E0}"/>
                </a:ext>
              </a:extLst>
            </p:cNvPr>
            <p:cNvSpPr/>
            <p:nvPr/>
          </p:nvSpPr>
          <p:spPr>
            <a:xfrm>
              <a:off x="10520222" y="5569021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B9021ED-3816-40B1-A902-ADBF25294BA4}"/>
                </a:ext>
              </a:extLst>
            </p:cNvPr>
            <p:cNvCxnSpPr>
              <a:cxnSpLocks/>
              <a:stCxn id="138" idx="6"/>
              <a:endCxn id="139" idx="2"/>
            </p:cNvCxnSpPr>
            <p:nvPr/>
          </p:nvCxnSpPr>
          <p:spPr>
            <a:xfrm>
              <a:off x="10165406" y="5674073"/>
              <a:ext cx="35481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83D2F09D-D197-448B-BBB0-EB1FC08468CF}"/>
                </a:ext>
              </a:extLst>
            </p:cNvPr>
            <p:cNvSpPr/>
            <p:nvPr/>
          </p:nvSpPr>
          <p:spPr>
            <a:xfrm>
              <a:off x="9899625" y="5258160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1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5AA6BC1-A3F2-4DEF-BBC6-AEE32B522E95}"/>
                </a:ext>
              </a:extLst>
            </p:cNvPr>
            <p:cNvSpPr txBox="1"/>
            <p:nvPr/>
          </p:nvSpPr>
          <p:spPr>
            <a:xfrm>
              <a:off x="9318029" y="4963603"/>
              <a:ext cx="2348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i="1" dirty="0">
                  <a:cs typeface="Times New Roman" panose="02020603050405020304" pitchFamily="18" charset="0"/>
                </a:rPr>
                <a:t>Recursive Composition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02F2F82-B9A3-47BD-A7A4-BAF3473565CF}"/>
              </a:ext>
            </a:extLst>
          </p:cNvPr>
          <p:cNvGrpSpPr/>
          <p:nvPr/>
        </p:nvGrpSpPr>
        <p:grpSpPr>
          <a:xfrm>
            <a:off x="7092480" y="5691617"/>
            <a:ext cx="535183" cy="308895"/>
            <a:chOff x="9630223" y="5857129"/>
            <a:chExt cx="535183" cy="308895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9DD1DCB8-CD8F-4E8B-BFBB-67FE7BC562D3}"/>
                </a:ext>
              </a:extLst>
            </p:cNvPr>
            <p:cNvSpPr/>
            <p:nvPr/>
          </p:nvSpPr>
          <p:spPr>
            <a:xfrm>
              <a:off x="9630223" y="5857129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F668CEC0-EFA4-4FC3-8DE4-8AAF2E8ECCA2}"/>
                </a:ext>
              </a:extLst>
            </p:cNvPr>
            <p:cNvSpPr/>
            <p:nvPr/>
          </p:nvSpPr>
          <p:spPr>
            <a:xfrm>
              <a:off x="9955303" y="5941609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73B6E42-E01F-4983-91E9-9E4B3D50B499}"/>
                </a:ext>
              </a:extLst>
            </p:cNvPr>
            <p:cNvCxnSpPr>
              <a:cxnSpLocks/>
              <a:stCxn id="138" idx="4"/>
              <a:endCxn id="167" idx="0"/>
            </p:cNvCxnSpPr>
            <p:nvPr/>
          </p:nvCxnSpPr>
          <p:spPr>
            <a:xfrm>
              <a:off x="10060355" y="5857129"/>
              <a:ext cx="0" cy="8448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13A4E5F-1048-40F5-A71E-2CA4F94DCC0E}"/>
              </a:ext>
            </a:extLst>
          </p:cNvPr>
          <p:cNvGrpSpPr/>
          <p:nvPr/>
        </p:nvGrpSpPr>
        <p:grpSpPr>
          <a:xfrm>
            <a:off x="7092480" y="5986200"/>
            <a:ext cx="1277407" cy="378965"/>
            <a:chOff x="9630223" y="6279009"/>
            <a:chExt cx="1277407" cy="378965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FC9D4AB-D2DC-49EE-8CA1-AB79C91C4937}"/>
                </a:ext>
              </a:extLst>
            </p:cNvPr>
            <p:cNvCxnSpPr>
              <a:cxnSpLocks/>
              <a:stCxn id="141" idx="6"/>
              <a:endCxn id="143" idx="2"/>
            </p:cNvCxnSpPr>
            <p:nvPr/>
          </p:nvCxnSpPr>
          <p:spPr>
            <a:xfrm>
              <a:off x="10165406" y="6499281"/>
              <a:ext cx="53212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956BEB8A-6B1C-45AD-89CF-BD32A9FBECE6}"/>
                </a:ext>
              </a:extLst>
            </p:cNvPr>
            <p:cNvSpPr/>
            <p:nvPr/>
          </p:nvSpPr>
          <p:spPr>
            <a:xfrm>
              <a:off x="9955303" y="6394229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9327EA2D-00AF-4001-B9DF-30C0D9DA69F7}"/>
                </a:ext>
              </a:extLst>
            </p:cNvPr>
            <p:cNvSpPr/>
            <p:nvPr/>
          </p:nvSpPr>
          <p:spPr>
            <a:xfrm>
              <a:off x="10332207" y="6394229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59594BA5-1E4F-4D50-B897-D63022BADC05}"/>
                </a:ext>
              </a:extLst>
            </p:cNvPr>
            <p:cNvSpPr/>
            <p:nvPr/>
          </p:nvSpPr>
          <p:spPr>
            <a:xfrm>
              <a:off x="10697527" y="6394229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BF97D52A-6124-4584-906C-45124FFBEDE6}"/>
                </a:ext>
              </a:extLst>
            </p:cNvPr>
            <p:cNvSpPr/>
            <p:nvPr/>
          </p:nvSpPr>
          <p:spPr>
            <a:xfrm>
              <a:off x="9630223" y="6349079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3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86A7175-1083-40A5-BC73-2C8A04FCEC85}"/>
                </a:ext>
              </a:extLst>
            </p:cNvPr>
            <p:cNvCxnSpPr>
              <a:cxnSpLocks/>
              <a:stCxn id="167" idx="4"/>
              <a:endCxn id="141" idx="0"/>
            </p:cNvCxnSpPr>
            <p:nvPr/>
          </p:nvCxnSpPr>
          <p:spPr>
            <a:xfrm>
              <a:off x="10060355" y="6279009"/>
              <a:ext cx="0" cy="11522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E9D44F2-8003-4EF5-BE53-8B5914837FF6}"/>
              </a:ext>
            </a:extLst>
          </p:cNvPr>
          <p:cNvGrpSpPr/>
          <p:nvPr/>
        </p:nvGrpSpPr>
        <p:grpSpPr>
          <a:xfrm>
            <a:off x="7105890" y="5586566"/>
            <a:ext cx="1053894" cy="619906"/>
            <a:chOff x="7105890" y="5586566"/>
            <a:chExt cx="1053894" cy="619906"/>
          </a:xfrm>
        </p:grpSpPr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37FED6A-2BE6-44D2-8947-3ECD6CC9D781}"/>
                </a:ext>
              </a:extLst>
            </p:cNvPr>
            <p:cNvCxnSpPr>
              <a:stCxn id="137" idx="6"/>
              <a:endCxn id="138" idx="2"/>
            </p:cNvCxnSpPr>
            <p:nvPr/>
          </p:nvCxnSpPr>
          <p:spPr>
            <a:xfrm>
              <a:off x="7105890" y="5586566"/>
              <a:ext cx="31167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EA6C5177-389E-46EB-98FD-7B7B61EE703D}"/>
                </a:ext>
              </a:extLst>
            </p:cNvPr>
            <p:cNvCxnSpPr>
              <a:cxnSpLocks/>
              <a:stCxn id="138" idx="4"/>
              <a:endCxn id="141" idx="0"/>
            </p:cNvCxnSpPr>
            <p:nvPr/>
          </p:nvCxnSpPr>
          <p:spPr>
            <a:xfrm>
              <a:off x="7522612" y="5691617"/>
              <a:ext cx="0" cy="40980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E41DD00-575B-4E6D-8407-6684C8B8BB48}"/>
                </a:ext>
              </a:extLst>
            </p:cNvPr>
            <p:cNvCxnSpPr>
              <a:cxnSpLocks/>
              <a:stCxn id="141" idx="6"/>
              <a:endCxn id="143" idx="2"/>
            </p:cNvCxnSpPr>
            <p:nvPr/>
          </p:nvCxnSpPr>
          <p:spPr>
            <a:xfrm>
              <a:off x="7627663" y="6206472"/>
              <a:ext cx="532121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" name="TextBox 193">
            <a:extLst>
              <a:ext uri="{FF2B5EF4-FFF2-40B4-BE49-F238E27FC236}">
                <a16:creationId xmlns:a16="http://schemas.microsoft.com/office/drawing/2014/main" id="{ACBEC610-E184-4064-A1D1-E00D92276EA0}"/>
              </a:ext>
            </a:extLst>
          </p:cNvPr>
          <p:cNvSpPr txBox="1"/>
          <p:nvPr/>
        </p:nvSpPr>
        <p:spPr>
          <a:xfrm>
            <a:off x="4551870" y="6129948"/>
            <a:ext cx="998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1519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81" grpId="0" animBg="1"/>
      <p:bldP spid="82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35" grpId="0" animBg="1"/>
      <p:bldP spid="1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CCF6-5C6F-4980-85C3-46CE2B46D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Phase 1: </a:t>
            </a:r>
            <a:r>
              <a:rPr lang="en-CA" dirty="0"/>
              <a:t>Generating Segments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ED58-74F8-45B8-8C4E-F65DDA2C0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Pre-computes the segments to be used in Phase 2</a:t>
            </a:r>
          </a:p>
          <a:p>
            <a:endParaRPr lang="en-CA" b="1" dirty="0"/>
          </a:p>
          <a:p>
            <a:r>
              <a:rPr lang="en-CA" b="1" dirty="0"/>
              <a:t>Challenge: </a:t>
            </a:r>
            <a:r>
              <a:rPr lang="en-CA" dirty="0"/>
              <a:t>the number segments grows </a:t>
            </a:r>
            <a:r>
              <a:rPr lang="en-CA" dirty="0">
                <a:solidFill>
                  <a:srgbClr val="FF0000"/>
                </a:solidFill>
              </a:rPr>
              <a:t>exponentially</a:t>
            </a:r>
            <a:r>
              <a:rPr lang="en-CA" dirty="0"/>
              <a:t> with the network size</a:t>
            </a:r>
          </a:p>
          <a:p>
            <a:endParaRPr lang="en-CA" b="1" dirty="0"/>
          </a:p>
          <a:p>
            <a:r>
              <a:rPr lang="en-CA" b="1" dirty="0"/>
              <a:t>Approach: </a:t>
            </a:r>
            <a:r>
              <a:rPr lang="en-CA" dirty="0"/>
              <a:t>employing TE observations and progressively adding new segments if needed</a:t>
            </a:r>
            <a:endParaRPr lang="en-C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11D34-4892-431A-B884-EDAD5F3A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878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CCF6-5C6F-4980-85C3-46CE2B46D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Phase 1: </a:t>
            </a:r>
            <a:r>
              <a:rPr lang="en-CA" dirty="0"/>
              <a:t>Generating Segments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ED58-74F8-45B8-8C4E-F65DDA2C0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For every node pair </a:t>
            </a:r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n</a:t>
            </a:r>
            <a:r>
              <a:rPr lang="en-CA" dirty="0"/>
              <a:t> and </a:t>
            </a:r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m</a:t>
            </a:r>
            <a:r>
              <a:rPr lang="en-CA" dirty="0"/>
              <a:t>:</a:t>
            </a:r>
          </a:p>
          <a:p>
            <a:pPr marL="971550" lvl="1" indent="-514350">
              <a:spcAft>
                <a:spcPts val="2000"/>
              </a:spcAft>
              <a:buFont typeface="+mj-lt"/>
              <a:buAutoNum type="arabicPeriod"/>
            </a:pPr>
            <a:r>
              <a:rPr lang="en-CA" b="1" dirty="0"/>
              <a:t>Traverse</a:t>
            </a:r>
            <a:r>
              <a:rPr lang="en-CA" dirty="0"/>
              <a:t> the network using breadth-first search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b="1" dirty="0"/>
              <a:t>Compute </a:t>
            </a:r>
            <a:r>
              <a:rPr lang="en-CA" dirty="0"/>
              <a:t>the first K loop-free segments</a:t>
            </a:r>
          </a:p>
          <a:p>
            <a:pPr lvl="2">
              <a:spcAft>
                <a:spcPts val="2000"/>
              </a:spcAft>
            </a:pPr>
            <a:r>
              <a:rPr lang="en-CA" dirty="0"/>
              <a:t>Without exceeding a given path length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b="1" dirty="0"/>
              <a:t>Compute</a:t>
            </a:r>
            <a:r>
              <a:rPr lang="en-CA" dirty="0"/>
              <a:t> a set of edge-disjoint paths from </a:t>
            </a:r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n</a:t>
            </a:r>
            <a:r>
              <a:rPr lang="en-CA" dirty="0"/>
              <a:t>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m</a:t>
            </a:r>
            <a:endParaRPr lang="en-CA" dirty="0">
              <a:sym typeface="Wingdings" panose="05000000000000000000" pitchFamily="2" charset="2"/>
            </a:endParaRPr>
          </a:p>
          <a:p>
            <a:pPr lvl="2"/>
            <a:r>
              <a:rPr lang="en-CA" dirty="0">
                <a:sym typeface="Wingdings" panose="05000000000000000000" pitchFamily="2" charset="2"/>
              </a:rPr>
              <a:t>By using a maximum flow algorithm</a:t>
            </a:r>
          </a:p>
          <a:p>
            <a:pPr lvl="2"/>
            <a:endParaRPr lang="en-CA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CA" dirty="0">
                <a:sym typeface="Wingdings" panose="05000000000000000000" pitchFamily="2" charset="2"/>
              </a:rPr>
              <a:t> These segments are stored in the Segment Store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11D34-4892-431A-B884-EDAD5F3A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12</a:t>
            </a:fld>
            <a:endParaRPr lang="en-C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D01EA4-2294-4EB4-8C93-1D1EE3A44B9F}"/>
              </a:ext>
            </a:extLst>
          </p:cNvPr>
          <p:cNvGrpSpPr/>
          <p:nvPr/>
        </p:nvGrpSpPr>
        <p:grpSpPr>
          <a:xfrm>
            <a:off x="9350756" y="3295307"/>
            <a:ext cx="2341586" cy="1432874"/>
            <a:chOff x="9452356" y="2512987"/>
            <a:chExt cx="2341586" cy="1432874"/>
          </a:xfrm>
        </p:grpSpPr>
        <p:sp>
          <p:nvSpPr>
            <p:cNvPr id="5" name="Cylinder 4">
              <a:extLst>
                <a:ext uri="{FF2B5EF4-FFF2-40B4-BE49-F238E27FC236}">
                  <a16:creationId xmlns:a16="http://schemas.microsoft.com/office/drawing/2014/main" id="{C23D2305-B006-4E29-B9DF-BBFA1A3FAC17}"/>
                </a:ext>
              </a:extLst>
            </p:cNvPr>
            <p:cNvSpPr/>
            <p:nvPr/>
          </p:nvSpPr>
          <p:spPr>
            <a:xfrm>
              <a:off x="10700432" y="2512987"/>
              <a:ext cx="1093510" cy="1432874"/>
            </a:xfrm>
            <a:prstGeom prst="ca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Segment Store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4589A5-C338-48A5-8A0F-0EA1A7BF7C37}"/>
                </a:ext>
              </a:extLst>
            </p:cNvPr>
            <p:cNvSpPr/>
            <p:nvPr/>
          </p:nvSpPr>
          <p:spPr>
            <a:xfrm>
              <a:off x="9626177" y="3443298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57388F4-21A6-48E2-94A1-46B4DAA43611}"/>
                </a:ext>
              </a:extLst>
            </p:cNvPr>
            <p:cNvSpPr/>
            <p:nvPr/>
          </p:nvSpPr>
          <p:spPr>
            <a:xfrm>
              <a:off x="10046799" y="3443298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0EFB15-44A0-4CE1-9EA3-5314D547F0B7}"/>
                </a:ext>
              </a:extLst>
            </p:cNvPr>
            <p:cNvCxnSpPr>
              <a:cxnSpLocks/>
              <a:stCxn id="12" idx="6"/>
              <a:endCxn id="14" idx="2"/>
            </p:cNvCxnSpPr>
            <p:nvPr/>
          </p:nvCxnSpPr>
          <p:spPr>
            <a:xfrm>
              <a:off x="9662459" y="2927354"/>
              <a:ext cx="53914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80FA0BB-7A13-4D27-9D64-A10DC2C7CC7A}"/>
                </a:ext>
              </a:extLst>
            </p:cNvPr>
            <p:cNvCxnSpPr>
              <a:cxnSpLocks/>
              <a:stCxn id="15" idx="6"/>
              <a:endCxn id="17" idx="2"/>
            </p:cNvCxnSpPr>
            <p:nvPr/>
          </p:nvCxnSpPr>
          <p:spPr>
            <a:xfrm>
              <a:off x="9675829" y="3233195"/>
              <a:ext cx="53212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44769C-8ED3-4387-908F-CB25B5FA484F}"/>
                </a:ext>
              </a:extLst>
            </p:cNvPr>
            <p:cNvCxnSpPr>
              <a:cxnSpLocks/>
              <a:stCxn id="6" idx="6"/>
              <a:endCxn id="7" idx="2"/>
            </p:cNvCxnSpPr>
            <p:nvPr/>
          </p:nvCxnSpPr>
          <p:spPr>
            <a:xfrm>
              <a:off x="9836280" y="3548350"/>
              <a:ext cx="210519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Curved 10">
              <a:extLst>
                <a:ext uri="{FF2B5EF4-FFF2-40B4-BE49-F238E27FC236}">
                  <a16:creationId xmlns:a16="http://schemas.microsoft.com/office/drawing/2014/main" id="{DC82DB7F-E633-40EF-A742-87F71303061A}"/>
                </a:ext>
              </a:extLst>
            </p:cNvPr>
            <p:cNvCxnSpPr>
              <a:cxnSpLocks/>
              <a:stCxn id="13" idx="0"/>
              <a:endCxn id="5" idx="1"/>
            </p:cNvCxnSpPr>
            <p:nvPr/>
          </p:nvCxnSpPr>
          <p:spPr>
            <a:xfrm rot="5400000" flipH="1" flipV="1">
              <a:off x="10439602" y="2014718"/>
              <a:ext cx="309315" cy="1305855"/>
            </a:xfrm>
            <a:prstGeom prst="curvedConnector3">
              <a:avLst>
                <a:gd name="adj1" fmla="val 173905"/>
              </a:avLst>
            </a:prstGeom>
            <a:ln w="19050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508EF33-47CC-4602-BD38-C0F85D1B1167}"/>
                </a:ext>
              </a:extLst>
            </p:cNvPr>
            <p:cNvSpPr/>
            <p:nvPr/>
          </p:nvSpPr>
          <p:spPr>
            <a:xfrm>
              <a:off x="9452356" y="2822302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1516857-7952-4877-ABBC-D39F282CD95D}"/>
                </a:ext>
              </a:extLst>
            </p:cNvPr>
            <p:cNvSpPr/>
            <p:nvPr/>
          </p:nvSpPr>
          <p:spPr>
            <a:xfrm>
              <a:off x="9836280" y="2822302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367CCEB-1933-4B7F-AA57-229598B16E28}"/>
                </a:ext>
              </a:extLst>
            </p:cNvPr>
            <p:cNvSpPr/>
            <p:nvPr/>
          </p:nvSpPr>
          <p:spPr>
            <a:xfrm>
              <a:off x="10201600" y="2822302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15E50BD-9A89-4A5E-BECC-5C94674C316F}"/>
                </a:ext>
              </a:extLst>
            </p:cNvPr>
            <p:cNvSpPr/>
            <p:nvPr/>
          </p:nvSpPr>
          <p:spPr>
            <a:xfrm>
              <a:off x="9465726" y="3128143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DD0A09A-BBE3-44AA-BDA2-7178563A0D02}"/>
                </a:ext>
              </a:extLst>
            </p:cNvPr>
            <p:cNvSpPr/>
            <p:nvPr/>
          </p:nvSpPr>
          <p:spPr>
            <a:xfrm>
              <a:off x="9842630" y="3128143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661281-C262-4E88-858A-01C9E90BBF70}"/>
                </a:ext>
              </a:extLst>
            </p:cNvPr>
            <p:cNvSpPr/>
            <p:nvPr/>
          </p:nvSpPr>
          <p:spPr>
            <a:xfrm>
              <a:off x="10207950" y="3128143"/>
              <a:ext cx="210103" cy="2101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01865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72067-423D-4BF7-9FCA-3B1DC8D05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Phase 2: </a:t>
            </a:r>
            <a:r>
              <a:rPr lang="en-CA" dirty="0"/>
              <a:t>Calculating a Distribution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5C966-1326-4FA1-AFC4-7DB6A736F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879275"/>
            <a:ext cx="11078678" cy="117887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For every destination, Oktopus:</a:t>
            </a:r>
          </a:p>
          <a:p>
            <a:pPr lvl="1"/>
            <a:r>
              <a:rPr lang="en-US" dirty="0"/>
              <a:t>calculates a path from an existing path to that destination</a:t>
            </a:r>
          </a:p>
          <a:p>
            <a:r>
              <a:rPr lang="en-US" dirty="0"/>
              <a:t>Session = &lt; source=s, </a:t>
            </a:r>
            <a:r>
              <a:rPr lang="en-US" dirty="0" err="1"/>
              <a:t>dsts</a:t>
            </a:r>
            <a:r>
              <a:rPr lang="en-US" dirty="0"/>
              <a:t> = {a, b}, services = {1</a:t>
            </a:r>
            <a:r>
              <a:rPr lang="en-US" dirty="0">
                <a:sym typeface="Wingdings" panose="05000000000000000000" pitchFamily="2" charset="2"/>
              </a:rPr>
              <a:t>2} </a:t>
            </a:r>
            <a:r>
              <a:rPr lang="en-US" dirty="0"/>
              <a:t>&gt;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029A7-C8A2-42A6-93C2-0398FF810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13</a:t>
            </a:fld>
            <a:endParaRPr lang="en-CA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940B020-C331-4517-99AA-1E34BAFB488D}"/>
              </a:ext>
            </a:extLst>
          </p:cNvPr>
          <p:cNvGrpSpPr/>
          <p:nvPr/>
        </p:nvGrpSpPr>
        <p:grpSpPr>
          <a:xfrm>
            <a:off x="6277611" y="2413296"/>
            <a:ext cx="4221480" cy="1289102"/>
            <a:chOff x="6277611" y="2413296"/>
            <a:chExt cx="4221480" cy="128910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092F2A5-C709-4076-B8D2-1098E79CA03B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6731795" y="3488992"/>
              <a:ext cx="827254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875701-1EC2-4AB4-9821-9316CCD584A2}"/>
                </a:ext>
              </a:extLst>
            </p:cNvPr>
            <p:cNvSpPr/>
            <p:nvPr/>
          </p:nvSpPr>
          <p:spPr>
            <a:xfrm>
              <a:off x="6371795" y="330899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433156A-F6CC-4077-BBE3-8E87F38A3D04}"/>
                </a:ext>
              </a:extLst>
            </p:cNvPr>
            <p:cNvSpPr/>
            <p:nvPr/>
          </p:nvSpPr>
          <p:spPr>
            <a:xfrm>
              <a:off x="7559049" y="330899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err="1">
                  <a:solidFill>
                    <a:schemeClr val="tx1"/>
                  </a:solidFill>
                </a:rPr>
                <a:t>i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523B991-769B-48D3-B9FE-573D2416DF70}"/>
                </a:ext>
              </a:extLst>
            </p:cNvPr>
            <p:cNvSpPr/>
            <p:nvPr/>
          </p:nvSpPr>
          <p:spPr>
            <a:xfrm>
              <a:off x="8725710" y="330899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j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35560D5-83A7-4B4C-8961-79B032252C59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19049" y="3488992"/>
              <a:ext cx="80666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C5D9C4C-2651-4F57-BA28-D9FD5D64EB6D}"/>
                </a:ext>
              </a:extLst>
            </p:cNvPr>
            <p:cNvSpPr/>
            <p:nvPr/>
          </p:nvSpPr>
          <p:spPr>
            <a:xfrm>
              <a:off x="10072371" y="3308992"/>
              <a:ext cx="360000" cy="360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FE8977F-754E-4D44-81CD-195C27B10A42}"/>
                </a:ext>
              </a:extLst>
            </p:cNvPr>
            <p:cNvCxnSpPr>
              <a:cxnSpLocks/>
              <a:stCxn id="12" idx="6"/>
              <a:endCxn id="36" idx="2"/>
            </p:cNvCxnSpPr>
            <p:nvPr/>
          </p:nvCxnSpPr>
          <p:spPr>
            <a:xfrm>
              <a:off x="9085710" y="3488992"/>
              <a:ext cx="98666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2F30B0E-0DC8-4945-9337-5D842C99CEAC}"/>
                </a:ext>
              </a:extLst>
            </p:cNvPr>
            <p:cNvSpPr txBox="1"/>
            <p:nvPr/>
          </p:nvSpPr>
          <p:spPr>
            <a:xfrm>
              <a:off x="6853511" y="2413296"/>
              <a:ext cx="32188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Calculated Paths by Oktopus </a:t>
              </a:r>
              <a:endParaRPr lang="en-CA" sz="2000" dirty="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09B35D10-EC13-46BA-A356-9A7D195A99FE}"/>
                </a:ext>
              </a:extLst>
            </p:cNvPr>
            <p:cNvSpPr/>
            <p:nvPr/>
          </p:nvSpPr>
          <p:spPr>
            <a:xfrm>
              <a:off x="6277611" y="3267282"/>
              <a:ext cx="4221480" cy="435116"/>
            </a:xfrm>
            <a:prstGeom prst="roundRect">
              <a:avLst>
                <a:gd name="adj" fmla="val 35931"/>
              </a:avLst>
            </a:prstGeom>
            <a:noFill/>
            <a:ln w="2857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626D073-3F21-4082-BEFD-472B14264A9E}"/>
                </a:ext>
              </a:extLst>
            </p:cNvPr>
            <p:cNvSpPr/>
            <p:nvPr/>
          </p:nvSpPr>
          <p:spPr>
            <a:xfrm>
              <a:off x="6477812" y="3065780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1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A1C12B8-6CA3-4632-A17A-47C308E818CE}"/>
                </a:ext>
              </a:extLst>
            </p:cNvPr>
            <p:cNvSpPr/>
            <p:nvPr/>
          </p:nvSpPr>
          <p:spPr>
            <a:xfrm>
              <a:off x="8775120" y="3041706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4723551-850B-44B8-94B8-6507344925FD}"/>
              </a:ext>
            </a:extLst>
          </p:cNvPr>
          <p:cNvCxnSpPr>
            <a:cxnSpLocks/>
            <a:stCxn id="83" idx="6"/>
            <a:endCxn id="84" idx="2"/>
          </p:cNvCxnSpPr>
          <p:nvPr/>
        </p:nvCxnSpPr>
        <p:spPr>
          <a:xfrm>
            <a:off x="1161269" y="4331508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13D7432E-A840-466F-862C-79A0C548560D}"/>
              </a:ext>
            </a:extLst>
          </p:cNvPr>
          <p:cNvSpPr/>
          <p:nvPr/>
        </p:nvSpPr>
        <p:spPr>
          <a:xfrm>
            <a:off x="801269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7F0618A-4A9E-4E88-8667-278778DC77FE}"/>
              </a:ext>
            </a:extLst>
          </p:cNvPr>
          <p:cNvSpPr/>
          <p:nvPr/>
        </p:nvSpPr>
        <p:spPr>
          <a:xfrm>
            <a:off x="1384599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C3A495B-EAF2-47C9-91A4-15328249DB75}"/>
              </a:ext>
            </a:extLst>
          </p:cNvPr>
          <p:cNvSpPr/>
          <p:nvPr/>
        </p:nvSpPr>
        <p:spPr>
          <a:xfrm>
            <a:off x="1935717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4B8DEC3-6DDA-48B1-9081-E53225F726F5}"/>
              </a:ext>
            </a:extLst>
          </p:cNvPr>
          <p:cNvCxnSpPr>
            <a:cxnSpLocks/>
            <a:stCxn id="84" idx="6"/>
            <a:endCxn id="85" idx="2"/>
          </p:cNvCxnSpPr>
          <p:nvPr/>
        </p:nvCxnSpPr>
        <p:spPr>
          <a:xfrm>
            <a:off x="1744599" y="4331508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F199972B-1361-459B-8F19-4D021AFB0801}"/>
              </a:ext>
            </a:extLst>
          </p:cNvPr>
          <p:cNvSpPr/>
          <p:nvPr/>
        </p:nvSpPr>
        <p:spPr>
          <a:xfrm>
            <a:off x="2494620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A6B369E-2181-49A3-8F49-54286F28334D}"/>
              </a:ext>
            </a:extLst>
          </p:cNvPr>
          <p:cNvCxnSpPr>
            <a:cxnSpLocks/>
            <a:stCxn id="85" idx="6"/>
            <a:endCxn id="87" idx="2"/>
          </p:cNvCxnSpPr>
          <p:nvPr/>
        </p:nvCxnSpPr>
        <p:spPr>
          <a:xfrm>
            <a:off x="2295717" y="4331508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A568A28-2A08-447C-9C51-EFBD662F029F}"/>
              </a:ext>
            </a:extLst>
          </p:cNvPr>
          <p:cNvCxnSpPr>
            <a:cxnSpLocks/>
            <a:stCxn id="101" idx="6"/>
            <a:endCxn id="102" idx="2"/>
          </p:cNvCxnSpPr>
          <p:nvPr/>
        </p:nvCxnSpPr>
        <p:spPr>
          <a:xfrm>
            <a:off x="1161269" y="4844602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val 100">
            <a:extLst>
              <a:ext uri="{FF2B5EF4-FFF2-40B4-BE49-F238E27FC236}">
                <a16:creationId xmlns:a16="http://schemas.microsoft.com/office/drawing/2014/main" id="{407FADA2-55CB-4C24-89AC-66F99DFB1757}"/>
              </a:ext>
            </a:extLst>
          </p:cNvPr>
          <p:cNvSpPr/>
          <p:nvPr/>
        </p:nvSpPr>
        <p:spPr>
          <a:xfrm>
            <a:off x="801269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D8A84DA9-5358-4B16-8F7F-0524391074AC}"/>
              </a:ext>
            </a:extLst>
          </p:cNvPr>
          <p:cNvSpPr/>
          <p:nvPr/>
        </p:nvSpPr>
        <p:spPr>
          <a:xfrm>
            <a:off x="1384599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CD04E128-E203-4650-A6AC-5E52082C61EE}"/>
              </a:ext>
            </a:extLst>
          </p:cNvPr>
          <p:cNvSpPr/>
          <p:nvPr/>
        </p:nvSpPr>
        <p:spPr>
          <a:xfrm>
            <a:off x="1935717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l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1594EDF-2A04-469D-97F8-45CC471523BD}"/>
              </a:ext>
            </a:extLst>
          </p:cNvPr>
          <p:cNvCxnSpPr>
            <a:cxnSpLocks/>
            <a:stCxn id="102" idx="6"/>
            <a:endCxn id="103" idx="2"/>
          </p:cNvCxnSpPr>
          <p:nvPr/>
        </p:nvCxnSpPr>
        <p:spPr>
          <a:xfrm>
            <a:off x="1744599" y="4844602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ABA38F32-83CE-478A-997F-BF6C7FCC943D}"/>
              </a:ext>
            </a:extLst>
          </p:cNvPr>
          <p:cNvSpPr/>
          <p:nvPr/>
        </p:nvSpPr>
        <p:spPr>
          <a:xfrm>
            <a:off x="2494620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143BBA-07C8-4E6A-A252-BE0F1D278952}"/>
              </a:ext>
            </a:extLst>
          </p:cNvPr>
          <p:cNvCxnSpPr>
            <a:cxnSpLocks/>
            <a:stCxn id="103" idx="6"/>
            <a:endCxn id="105" idx="2"/>
          </p:cNvCxnSpPr>
          <p:nvPr/>
        </p:nvCxnSpPr>
        <p:spPr>
          <a:xfrm>
            <a:off x="2295717" y="4844602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69DBDE3-DCE6-4ECA-B688-F7BAB07B732D}"/>
              </a:ext>
            </a:extLst>
          </p:cNvPr>
          <p:cNvCxnSpPr>
            <a:cxnSpLocks/>
            <a:stCxn id="108" idx="6"/>
            <a:endCxn id="109" idx="2"/>
          </p:cNvCxnSpPr>
          <p:nvPr/>
        </p:nvCxnSpPr>
        <p:spPr>
          <a:xfrm>
            <a:off x="1161269" y="5357695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>
            <a:extLst>
              <a:ext uri="{FF2B5EF4-FFF2-40B4-BE49-F238E27FC236}">
                <a16:creationId xmlns:a16="http://schemas.microsoft.com/office/drawing/2014/main" id="{744DD7CA-A5B1-4AA3-8EE0-767E37946190}"/>
              </a:ext>
            </a:extLst>
          </p:cNvPr>
          <p:cNvSpPr/>
          <p:nvPr/>
        </p:nvSpPr>
        <p:spPr>
          <a:xfrm>
            <a:off x="801269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A9BBE093-321B-4306-8B97-AC7FBCE2D713}"/>
              </a:ext>
            </a:extLst>
          </p:cNvPr>
          <p:cNvSpPr/>
          <p:nvPr/>
        </p:nvSpPr>
        <p:spPr>
          <a:xfrm>
            <a:off x="1384599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4AD0E001-BE76-4C6D-98AF-C0C4299E68E0}"/>
              </a:ext>
            </a:extLst>
          </p:cNvPr>
          <p:cNvSpPr/>
          <p:nvPr/>
        </p:nvSpPr>
        <p:spPr>
          <a:xfrm>
            <a:off x="1935717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522C7666-C355-4C53-93DD-BD9BC1558692}"/>
              </a:ext>
            </a:extLst>
          </p:cNvPr>
          <p:cNvCxnSpPr>
            <a:cxnSpLocks/>
            <a:stCxn id="109" idx="6"/>
            <a:endCxn id="110" idx="2"/>
          </p:cNvCxnSpPr>
          <p:nvPr/>
        </p:nvCxnSpPr>
        <p:spPr>
          <a:xfrm>
            <a:off x="1744599" y="5357695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>
            <a:extLst>
              <a:ext uri="{FF2B5EF4-FFF2-40B4-BE49-F238E27FC236}">
                <a16:creationId xmlns:a16="http://schemas.microsoft.com/office/drawing/2014/main" id="{FD740EA8-57FD-46DA-9507-38C6551988D2}"/>
              </a:ext>
            </a:extLst>
          </p:cNvPr>
          <p:cNvSpPr/>
          <p:nvPr/>
        </p:nvSpPr>
        <p:spPr>
          <a:xfrm>
            <a:off x="2494620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77DEC4B-2C61-4895-8132-4D489F724E3C}"/>
              </a:ext>
            </a:extLst>
          </p:cNvPr>
          <p:cNvCxnSpPr>
            <a:cxnSpLocks/>
            <a:stCxn id="110" idx="6"/>
            <a:endCxn id="112" idx="2"/>
          </p:cNvCxnSpPr>
          <p:nvPr/>
        </p:nvCxnSpPr>
        <p:spPr>
          <a:xfrm>
            <a:off x="2295717" y="5357695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rapezoid 114">
            <a:extLst>
              <a:ext uri="{FF2B5EF4-FFF2-40B4-BE49-F238E27FC236}">
                <a16:creationId xmlns:a16="http://schemas.microsoft.com/office/drawing/2014/main" id="{618C6023-EBD8-4914-8E75-9EBE19FB9493}"/>
              </a:ext>
            </a:extLst>
          </p:cNvPr>
          <p:cNvSpPr/>
          <p:nvPr/>
        </p:nvSpPr>
        <p:spPr>
          <a:xfrm>
            <a:off x="940688" y="3569956"/>
            <a:ext cx="1825371" cy="497401"/>
          </a:xfrm>
          <a:prstGeom prst="trapezoid">
            <a:avLst>
              <a:gd name="adj" fmla="val 13278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AE7503A8-9528-437E-AF86-75D486DF16D0}"/>
              </a:ext>
            </a:extLst>
          </p:cNvPr>
          <p:cNvSpPr/>
          <p:nvPr/>
        </p:nvSpPr>
        <p:spPr>
          <a:xfrm>
            <a:off x="1289523" y="2236117"/>
            <a:ext cx="1093510" cy="1432874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Segment Store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38F59079-1C2C-42EC-BC04-2BC7762D8E6F}"/>
              </a:ext>
            </a:extLst>
          </p:cNvPr>
          <p:cNvSpPr/>
          <p:nvPr/>
        </p:nvSpPr>
        <p:spPr>
          <a:xfrm>
            <a:off x="825696" y="5688326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521F979-8489-449B-B539-231F36B82E70}"/>
              </a:ext>
            </a:extLst>
          </p:cNvPr>
          <p:cNvSpPr/>
          <p:nvPr/>
        </p:nvSpPr>
        <p:spPr>
          <a:xfrm>
            <a:off x="1384599" y="5688326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88E122AC-C8F5-4E1F-B352-44C311400327}"/>
              </a:ext>
            </a:extLst>
          </p:cNvPr>
          <p:cNvCxnSpPr>
            <a:cxnSpLocks/>
            <a:stCxn id="120" idx="6"/>
            <a:endCxn id="121" idx="2"/>
          </p:cNvCxnSpPr>
          <p:nvPr/>
        </p:nvCxnSpPr>
        <p:spPr>
          <a:xfrm>
            <a:off x="1185696" y="5868326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D8F3033-C1B0-4C07-8173-4B60AF32447C}"/>
              </a:ext>
            </a:extLst>
          </p:cNvPr>
          <p:cNvCxnSpPr>
            <a:cxnSpLocks/>
            <a:stCxn id="124" idx="6"/>
            <a:endCxn id="125" idx="2"/>
          </p:cNvCxnSpPr>
          <p:nvPr/>
        </p:nvCxnSpPr>
        <p:spPr>
          <a:xfrm>
            <a:off x="1185696" y="6356350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id="{A31919C2-931D-4CE8-AB9D-E94CBD1CC197}"/>
              </a:ext>
            </a:extLst>
          </p:cNvPr>
          <p:cNvSpPr/>
          <p:nvPr/>
        </p:nvSpPr>
        <p:spPr>
          <a:xfrm>
            <a:off x="825696" y="61763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CC3BBF9-38E6-4581-BC06-042BB0805598}"/>
              </a:ext>
            </a:extLst>
          </p:cNvPr>
          <p:cNvSpPr/>
          <p:nvPr/>
        </p:nvSpPr>
        <p:spPr>
          <a:xfrm>
            <a:off x="1409026" y="61763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7106E12-4B6A-4976-A4ED-6CC6F651931A}"/>
              </a:ext>
            </a:extLst>
          </p:cNvPr>
          <p:cNvSpPr/>
          <p:nvPr/>
        </p:nvSpPr>
        <p:spPr>
          <a:xfrm>
            <a:off x="1960144" y="61763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l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C2BC45D-2709-49D9-94A2-8D08E30C6CB0}"/>
              </a:ext>
            </a:extLst>
          </p:cNvPr>
          <p:cNvCxnSpPr>
            <a:cxnSpLocks/>
            <a:stCxn id="125" idx="6"/>
            <a:endCxn id="126" idx="2"/>
          </p:cNvCxnSpPr>
          <p:nvPr/>
        </p:nvCxnSpPr>
        <p:spPr>
          <a:xfrm>
            <a:off x="1769026" y="6356350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0C71C146-16D4-4521-93C1-838778441458}"/>
              </a:ext>
            </a:extLst>
          </p:cNvPr>
          <p:cNvSpPr txBox="1"/>
          <p:nvPr/>
        </p:nvSpPr>
        <p:spPr>
          <a:xfrm>
            <a:off x="3229891" y="4305482"/>
            <a:ext cx="305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1: Searching from </a:t>
            </a:r>
            <a:r>
              <a:rPr lang="en-US" dirty="0" err="1"/>
              <a:t>s</a:t>
            </a:r>
            <a:r>
              <a:rPr lang="en-US" dirty="0" err="1">
                <a:sym typeface="Wingdings" panose="05000000000000000000" pitchFamily="2" charset="2"/>
              </a:rPr>
              <a:t>a</a:t>
            </a:r>
            <a:endParaRPr lang="en-CA" dirty="0"/>
          </a:p>
        </p:txBody>
      </p:sp>
      <p:pic>
        <p:nvPicPr>
          <p:cNvPr id="130" name="Graphic 129" descr="Checkmark">
            <a:extLst>
              <a:ext uri="{FF2B5EF4-FFF2-40B4-BE49-F238E27FC236}">
                <a16:creationId xmlns:a16="http://schemas.microsoft.com/office/drawing/2014/main" id="{1A8AA3CD-0866-4733-B5A2-16733DD6C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692" y="4056183"/>
            <a:ext cx="509093" cy="509093"/>
          </a:xfrm>
          <a:prstGeom prst="rect">
            <a:avLst/>
          </a:prstGeom>
        </p:spPr>
      </p:pic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25885CE-AC9E-4257-9662-414FADD18F15}"/>
              </a:ext>
            </a:extLst>
          </p:cNvPr>
          <p:cNvCxnSpPr/>
          <p:nvPr/>
        </p:nvCxnSpPr>
        <p:spPr>
          <a:xfrm>
            <a:off x="3176833" y="4151508"/>
            <a:ext cx="0" cy="23848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1C1A3832-14C1-4A43-8CDB-D7F25CA8FAB3}"/>
              </a:ext>
            </a:extLst>
          </p:cNvPr>
          <p:cNvSpPr txBox="1"/>
          <p:nvPr/>
        </p:nvSpPr>
        <p:spPr>
          <a:xfrm>
            <a:off x="3313007" y="5016927"/>
            <a:ext cx="2795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Picks min-cost path providing services {1</a:t>
            </a:r>
            <a:r>
              <a:rPr lang="en-US" dirty="0">
                <a:sym typeface="Wingdings" panose="05000000000000000000" pitchFamily="2" charset="2"/>
              </a:rPr>
              <a:t>2}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948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72067-423D-4BF7-9FCA-3B1DC8D05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Phase 2: </a:t>
            </a:r>
            <a:r>
              <a:rPr lang="en-CA" dirty="0"/>
              <a:t>Calculating a Distribution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5C966-1326-4FA1-AFC4-7DB6A736F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879275"/>
            <a:ext cx="11078678" cy="117887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For every destination, Oktopus:</a:t>
            </a:r>
          </a:p>
          <a:p>
            <a:pPr lvl="1"/>
            <a:r>
              <a:rPr lang="en-US" dirty="0"/>
              <a:t>calculates a path from an existing path to that destination</a:t>
            </a:r>
          </a:p>
          <a:p>
            <a:r>
              <a:rPr lang="en-US" dirty="0"/>
              <a:t>Session = &lt; source=s, </a:t>
            </a:r>
            <a:r>
              <a:rPr lang="en-US" dirty="0" err="1"/>
              <a:t>dsts</a:t>
            </a:r>
            <a:r>
              <a:rPr lang="en-US" dirty="0"/>
              <a:t> = {a</a:t>
            </a:r>
            <a:r>
              <a:rPr lang="en-US"/>
              <a:t>, b}, </a:t>
            </a:r>
            <a:r>
              <a:rPr lang="en-US" dirty="0"/>
              <a:t>services = {1</a:t>
            </a:r>
            <a:r>
              <a:rPr lang="en-US" dirty="0">
                <a:sym typeface="Wingdings" panose="05000000000000000000" pitchFamily="2" charset="2"/>
              </a:rPr>
              <a:t>2} </a:t>
            </a:r>
            <a:r>
              <a:rPr lang="en-US" dirty="0"/>
              <a:t>&gt;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029A7-C8A2-42A6-93C2-0398FF810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14</a:t>
            </a:fld>
            <a:endParaRPr lang="en-CA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6273565-8DF9-4240-A4DC-CBC0CBE247CE}"/>
              </a:ext>
            </a:extLst>
          </p:cNvPr>
          <p:cNvCxnSpPr>
            <a:cxnSpLocks/>
            <a:stCxn id="11" idx="4"/>
            <a:endCxn id="52" idx="0"/>
          </p:cNvCxnSpPr>
          <p:nvPr/>
        </p:nvCxnSpPr>
        <p:spPr>
          <a:xfrm>
            <a:off x="7739049" y="3668992"/>
            <a:ext cx="0" cy="53628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940B020-C331-4517-99AA-1E34BAFB488D}"/>
              </a:ext>
            </a:extLst>
          </p:cNvPr>
          <p:cNvGrpSpPr/>
          <p:nvPr/>
        </p:nvGrpSpPr>
        <p:grpSpPr>
          <a:xfrm>
            <a:off x="6277611" y="2413296"/>
            <a:ext cx="4221480" cy="1289102"/>
            <a:chOff x="6277611" y="2413296"/>
            <a:chExt cx="4221480" cy="128910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092F2A5-C709-4076-B8D2-1098E79CA03B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6731795" y="3488992"/>
              <a:ext cx="827254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875701-1EC2-4AB4-9821-9316CCD584A2}"/>
                </a:ext>
              </a:extLst>
            </p:cNvPr>
            <p:cNvSpPr/>
            <p:nvPr/>
          </p:nvSpPr>
          <p:spPr>
            <a:xfrm>
              <a:off x="6371795" y="330899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433156A-F6CC-4077-BBE3-8E87F38A3D04}"/>
                </a:ext>
              </a:extLst>
            </p:cNvPr>
            <p:cNvSpPr/>
            <p:nvPr/>
          </p:nvSpPr>
          <p:spPr>
            <a:xfrm>
              <a:off x="7559049" y="330899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err="1">
                  <a:solidFill>
                    <a:schemeClr val="tx1"/>
                  </a:solidFill>
                </a:rPr>
                <a:t>i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523B991-769B-48D3-B9FE-573D2416DF70}"/>
                </a:ext>
              </a:extLst>
            </p:cNvPr>
            <p:cNvSpPr/>
            <p:nvPr/>
          </p:nvSpPr>
          <p:spPr>
            <a:xfrm>
              <a:off x="8725710" y="330899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j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35560D5-83A7-4B4C-8961-79B032252C59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19049" y="3488992"/>
              <a:ext cx="80666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C5D9C4C-2651-4F57-BA28-D9FD5D64EB6D}"/>
                </a:ext>
              </a:extLst>
            </p:cNvPr>
            <p:cNvSpPr/>
            <p:nvPr/>
          </p:nvSpPr>
          <p:spPr>
            <a:xfrm>
              <a:off x="10072371" y="3308992"/>
              <a:ext cx="360000" cy="360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FE8977F-754E-4D44-81CD-195C27B10A42}"/>
                </a:ext>
              </a:extLst>
            </p:cNvPr>
            <p:cNvCxnSpPr>
              <a:cxnSpLocks/>
              <a:stCxn id="12" idx="6"/>
              <a:endCxn id="36" idx="2"/>
            </p:cNvCxnSpPr>
            <p:nvPr/>
          </p:nvCxnSpPr>
          <p:spPr>
            <a:xfrm>
              <a:off x="9085710" y="3488992"/>
              <a:ext cx="98666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2F30B0E-0DC8-4945-9337-5D842C99CEAC}"/>
                </a:ext>
              </a:extLst>
            </p:cNvPr>
            <p:cNvSpPr txBox="1"/>
            <p:nvPr/>
          </p:nvSpPr>
          <p:spPr>
            <a:xfrm>
              <a:off x="6853511" y="2413296"/>
              <a:ext cx="32188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Calculated Paths by Oktopus </a:t>
              </a:r>
              <a:endParaRPr lang="en-CA" sz="2000" dirty="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09B35D10-EC13-46BA-A356-9A7D195A99FE}"/>
                </a:ext>
              </a:extLst>
            </p:cNvPr>
            <p:cNvSpPr/>
            <p:nvPr/>
          </p:nvSpPr>
          <p:spPr>
            <a:xfrm>
              <a:off x="6277611" y="3267282"/>
              <a:ext cx="4221480" cy="435116"/>
            </a:xfrm>
            <a:prstGeom prst="roundRect">
              <a:avLst>
                <a:gd name="adj" fmla="val 35931"/>
              </a:avLst>
            </a:prstGeom>
            <a:noFill/>
            <a:ln w="2857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626D073-3F21-4082-BEFD-472B14264A9E}"/>
                </a:ext>
              </a:extLst>
            </p:cNvPr>
            <p:cNvSpPr/>
            <p:nvPr/>
          </p:nvSpPr>
          <p:spPr>
            <a:xfrm>
              <a:off x="6477812" y="3065780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1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A1C12B8-6CA3-4632-A17A-47C308E818CE}"/>
                </a:ext>
              </a:extLst>
            </p:cNvPr>
            <p:cNvSpPr/>
            <p:nvPr/>
          </p:nvSpPr>
          <p:spPr>
            <a:xfrm>
              <a:off x="8775120" y="3041706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D3668C3-8BED-4638-B987-24EC683129D2}"/>
              </a:ext>
            </a:extLst>
          </p:cNvPr>
          <p:cNvGrpSpPr/>
          <p:nvPr/>
        </p:nvGrpSpPr>
        <p:grpSpPr>
          <a:xfrm>
            <a:off x="7275831" y="4072960"/>
            <a:ext cx="3223260" cy="528549"/>
            <a:chOff x="7275831" y="4072960"/>
            <a:chExt cx="3223260" cy="52854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21153A2-572B-4B54-B4F1-8C27907E0BAD}"/>
                </a:ext>
              </a:extLst>
            </p:cNvPr>
            <p:cNvSpPr/>
            <p:nvPr/>
          </p:nvSpPr>
          <p:spPr>
            <a:xfrm>
              <a:off x="7559049" y="4205276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BA69FAA-1756-42ED-A7BC-B189703F31AC}"/>
                </a:ext>
              </a:extLst>
            </p:cNvPr>
            <p:cNvSpPr/>
            <p:nvPr/>
          </p:nvSpPr>
          <p:spPr>
            <a:xfrm>
              <a:off x="8725710" y="4205276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B32907E-6DEC-414E-8D88-792842E8C348}"/>
                </a:ext>
              </a:extLst>
            </p:cNvPr>
            <p:cNvCxnSpPr>
              <a:cxnSpLocks/>
              <a:stCxn id="52" idx="6"/>
              <a:endCxn id="53" idx="2"/>
            </p:cNvCxnSpPr>
            <p:nvPr/>
          </p:nvCxnSpPr>
          <p:spPr>
            <a:xfrm>
              <a:off x="7919049" y="4385276"/>
              <a:ext cx="80666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B214719-AA69-4169-B7F3-74A8313F0FB2}"/>
                </a:ext>
              </a:extLst>
            </p:cNvPr>
            <p:cNvSpPr/>
            <p:nvPr/>
          </p:nvSpPr>
          <p:spPr>
            <a:xfrm>
              <a:off x="10072371" y="4205276"/>
              <a:ext cx="360000" cy="360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A18DDAA-82FA-427F-BBEF-60822D18C2DF}"/>
                </a:ext>
              </a:extLst>
            </p:cNvPr>
            <p:cNvCxnSpPr>
              <a:cxnSpLocks/>
              <a:stCxn id="53" idx="6"/>
              <a:endCxn id="55" idx="2"/>
            </p:cNvCxnSpPr>
            <p:nvPr/>
          </p:nvCxnSpPr>
          <p:spPr>
            <a:xfrm>
              <a:off x="9085710" y="4385276"/>
              <a:ext cx="98666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CB277E55-4816-4DB5-AB5D-FFFCBFC09AB7}"/>
                </a:ext>
              </a:extLst>
            </p:cNvPr>
            <p:cNvSpPr/>
            <p:nvPr/>
          </p:nvSpPr>
          <p:spPr>
            <a:xfrm>
              <a:off x="7275831" y="4166393"/>
              <a:ext cx="3223260" cy="435116"/>
            </a:xfrm>
            <a:prstGeom prst="roundRect">
              <a:avLst>
                <a:gd name="adj" fmla="val 35931"/>
              </a:avLst>
            </a:prstGeom>
            <a:noFill/>
            <a:ln w="2857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828687E-5F75-4252-8A3C-BB7B8538D9C3}"/>
                </a:ext>
              </a:extLst>
            </p:cNvPr>
            <p:cNvSpPr/>
            <p:nvPr/>
          </p:nvSpPr>
          <p:spPr>
            <a:xfrm>
              <a:off x="7372294" y="4072960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4723551-850B-44B8-94B8-6507344925FD}"/>
              </a:ext>
            </a:extLst>
          </p:cNvPr>
          <p:cNvCxnSpPr>
            <a:cxnSpLocks/>
            <a:stCxn id="83" idx="6"/>
            <a:endCxn id="84" idx="2"/>
          </p:cNvCxnSpPr>
          <p:nvPr/>
        </p:nvCxnSpPr>
        <p:spPr>
          <a:xfrm>
            <a:off x="1161269" y="4331508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13D7432E-A840-466F-862C-79A0C548560D}"/>
              </a:ext>
            </a:extLst>
          </p:cNvPr>
          <p:cNvSpPr/>
          <p:nvPr/>
        </p:nvSpPr>
        <p:spPr>
          <a:xfrm>
            <a:off x="801269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7F0618A-4A9E-4E88-8667-278778DC77FE}"/>
              </a:ext>
            </a:extLst>
          </p:cNvPr>
          <p:cNvSpPr/>
          <p:nvPr/>
        </p:nvSpPr>
        <p:spPr>
          <a:xfrm>
            <a:off x="1384599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C3A495B-EAF2-47C9-91A4-15328249DB75}"/>
              </a:ext>
            </a:extLst>
          </p:cNvPr>
          <p:cNvSpPr/>
          <p:nvPr/>
        </p:nvSpPr>
        <p:spPr>
          <a:xfrm>
            <a:off x="1935717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4B8DEC3-6DDA-48B1-9081-E53225F726F5}"/>
              </a:ext>
            </a:extLst>
          </p:cNvPr>
          <p:cNvCxnSpPr>
            <a:cxnSpLocks/>
            <a:stCxn id="84" idx="6"/>
            <a:endCxn id="85" idx="2"/>
          </p:cNvCxnSpPr>
          <p:nvPr/>
        </p:nvCxnSpPr>
        <p:spPr>
          <a:xfrm>
            <a:off x="1744599" y="4331508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F199972B-1361-459B-8F19-4D021AFB0801}"/>
              </a:ext>
            </a:extLst>
          </p:cNvPr>
          <p:cNvSpPr/>
          <p:nvPr/>
        </p:nvSpPr>
        <p:spPr>
          <a:xfrm>
            <a:off x="2494620" y="4151508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A6B369E-2181-49A3-8F49-54286F28334D}"/>
              </a:ext>
            </a:extLst>
          </p:cNvPr>
          <p:cNvCxnSpPr>
            <a:cxnSpLocks/>
            <a:stCxn id="85" idx="6"/>
            <a:endCxn id="87" idx="2"/>
          </p:cNvCxnSpPr>
          <p:nvPr/>
        </p:nvCxnSpPr>
        <p:spPr>
          <a:xfrm>
            <a:off x="2295717" y="4331508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A568A28-2A08-447C-9C51-EFBD662F029F}"/>
              </a:ext>
            </a:extLst>
          </p:cNvPr>
          <p:cNvCxnSpPr>
            <a:cxnSpLocks/>
            <a:stCxn id="101" idx="6"/>
            <a:endCxn id="102" idx="2"/>
          </p:cNvCxnSpPr>
          <p:nvPr/>
        </p:nvCxnSpPr>
        <p:spPr>
          <a:xfrm>
            <a:off x="1161269" y="4844602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val 100">
            <a:extLst>
              <a:ext uri="{FF2B5EF4-FFF2-40B4-BE49-F238E27FC236}">
                <a16:creationId xmlns:a16="http://schemas.microsoft.com/office/drawing/2014/main" id="{407FADA2-55CB-4C24-89AC-66F99DFB1757}"/>
              </a:ext>
            </a:extLst>
          </p:cNvPr>
          <p:cNvSpPr/>
          <p:nvPr/>
        </p:nvSpPr>
        <p:spPr>
          <a:xfrm>
            <a:off x="801269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D8A84DA9-5358-4B16-8F7F-0524391074AC}"/>
              </a:ext>
            </a:extLst>
          </p:cNvPr>
          <p:cNvSpPr/>
          <p:nvPr/>
        </p:nvSpPr>
        <p:spPr>
          <a:xfrm>
            <a:off x="1384599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CD04E128-E203-4650-A6AC-5E52082C61EE}"/>
              </a:ext>
            </a:extLst>
          </p:cNvPr>
          <p:cNvSpPr/>
          <p:nvPr/>
        </p:nvSpPr>
        <p:spPr>
          <a:xfrm>
            <a:off x="1935717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l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1594EDF-2A04-469D-97F8-45CC471523BD}"/>
              </a:ext>
            </a:extLst>
          </p:cNvPr>
          <p:cNvCxnSpPr>
            <a:cxnSpLocks/>
            <a:stCxn id="102" idx="6"/>
            <a:endCxn id="103" idx="2"/>
          </p:cNvCxnSpPr>
          <p:nvPr/>
        </p:nvCxnSpPr>
        <p:spPr>
          <a:xfrm>
            <a:off x="1744599" y="4844602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ABA38F32-83CE-478A-997F-BF6C7FCC943D}"/>
              </a:ext>
            </a:extLst>
          </p:cNvPr>
          <p:cNvSpPr/>
          <p:nvPr/>
        </p:nvSpPr>
        <p:spPr>
          <a:xfrm>
            <a:off x="2494620" y="4664602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143BBA-07C8-4E6A-A252-BE0F1D278952}"/>
              </a:ext>
            </a:extLst>
          </p:cNvPr>
          <p:cNvCxnSpPr>
            <a:cxnSpLocks/>
            <a:stCxn id="103" idx="6"/>
            <a:endCxn id="105" idx="2"/>
          </p:cNvCxnSpPr>
          <p:nvPr/>
        </p:nvCxnSpPr>
        <p:spPr>
          <a:xfrm>
            <a:off x="2295717" y="4844602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69DBDE3-DCE6-4ECA-B688-F7BAB07B732D}"/>
              </a:ext>
            </a:extLst>
          </p:cNvPr>
          <p:cNvCxnSpPr>
            <a:cxnSpLocks/>
            <a:stCxn id="108" idx="6"/>
            <a:endCxn id="109" idx="2"/>
          </p:cNvCxnSpPr>
          <p:nvPr/>
        </p:nvCxnSpPr>
        <p:spPr>
          <a:xfrm>
            <a:off x="1161269" y="5357695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>
            <a:extLst>
              <a:ext uri="{FF2B5EF4-FFF2-40B4-BE49-F238E27FC236}">
                <a16:creationId xmlns:a16="http://schemas.microsoft.com/office/drawing/2014/main" id="{744DD7CA-A5B1-4AA3-8EE0-767E37946190}"/>
              </a:ext>
            </a:extLst>
          </p:cNvPr>
          <p:cNvSpPr/>
          <p:nvPr/>
        </p:nvSpPr>
        <p:spPr>
          <a:xfrm>
            <a:off x="801269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A9BBE093-321B-4306-8B97-AC7FBCE2D713}"/>
              </a:ext>
            </a:extLst>
          </p:cNvPr>
          <p:cNvSpPr/>
          <p:nvPr/>
        </p:nvSpPr>
        <p:spPr>
          <a:xfrm>
            <a:off x="1384599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4AD0E001-BE76-4C6D-98AF-C0C4299E68E0}"/>
              </a:ext>
            </a:extLst>
          </p:cNvPr>
          <p:cNvSpPr/>
          <p:nvPr/>
        </p:nvSpPr>
        <p:spPr>
          <a:xfrm>
            <a:off x="1935717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522C7666-C355-4C53-93DD-BD9BC1558692}"/>
              </a:ext>
            </a:extLst>
          </p:cNvPr>
          <p:cNvCxnSpPr>
            <a:cxnSpLocks/>
            <a:stCxn id="109" idx="6"/>
            <a:endCxn id="110" idx="2"/>
          </p:cNvCxnSpPr>
          <p:nvPr/>
        </p:nvCxnSpPr>
        <p:spPr>
          <a:xfrm>
            <a:off x="1744599" y="5357695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>
            <a:extLst>
              <a:ext uri="{FF2B5EF4-FFF2-40B4-BE49-F238E27FC236}">
                <a16:creationId xmlns:a16="http://schemas.microsoft.com/office/drawing/2014/main" id="{FD740EA8-57FD-46DA-9507-38C6551988D2}"/>
              </a:ext>
            </a:extLst>
          </p:cNvPr>
          <p:cNvSpPr/>
          <p:nvPr/>
        </p:nvSpPr>
        <p:spPr>
          <a:xfrm>
            <a:off x="2494620" y="5177695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77DEC4B-2C61-4895-8132-4D489F724E3C}"/>
              </a:ext>
            </a:extLst>
          </p:cNvPr>
          <p:cNvCxnSpPr>
            <a:cxnSpLocks/>
            <a:stCxn id="110" idx="6"/>
            <a:endCxn id="112" idx="2"/>
          </p:cNvCxnSpPr>
          <p:nvPr/>
        </p:nvCxnSpPr>
        <p:spPr>
          <a:xfrm>
            <a:off x="2295717" y="5357695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rapezoid 114">
            <a:extLst>
              <a:ext uri="{FF2B5EF4-FFF2-40B4-BE49-F238E27FC236}">
                <a16:creationId xmlns:a16="http://schemas.microsoft.com/office/drawing/2014/main" id="{618C6023-EBD8-4914-8E75-9EBE19FB9493}"/>
              </a:ext>
            </a:extLst>
          </p:cNvPr>
          <p:cNvSpPr/>
          <p:nvPr/>
        </p:nvSpPr>
        <p:spPr>
          <a:xfrm>
            <a:off x="940688" y="3569956"/>
            <a:ext cx="1825371" cy="497401"/>
          </a:xfrm>
          <a:prstGeom prst="trapezoid">
            <a:avLst>
              <a:gd name="adj" fmla="val 13278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AE7503A8-9528-437E-AF86-75D486DF16D0}"/>
              </a:ext>
            </a:extLst>
          </p:cNvPr>
          <p:cNvSpPr/>
          <p:nvPr/>
        </p:nvSpPr>
        <p:spPr>
          <a:xfrm>
            <a:off x="1289523" y="2236117"/>
            <a:ext cx="1093510" cy="1432874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Segment Store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38F59079-1C2C-42EC-BC04-2BC7762D8E6F}"/>
              </a:ext>
            </a:extLst>
          </p:cNvPr>
          <p:cNvSpPr/>
          <p:nvPr/>
        </p:nvSpPr>
        <p:spPr>
          <a:xfrm>
            <a:off x="825696" y="5688326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521F979-8489-449B-B539-231F36B82E70}"/>
              </a:ext>
            </a:extLst>
          </p:cNvPr>
          <p:cNvSpPr/>
          <p:nvPr/>
        </p:nvSpPr>
        <p:spPr>
          <a:xfrm>
            <a:off x="1384599" y="5688326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88E122AC-C8F5-4E1F-B352-44C311400327}"/>
              </a:ext>
            </a:extLst>
          </p:cNvPr>
          <p:cNvCxnSpPr>
            <a:cxnSpLocks/>
            <a:stCxn id="120" idx="6"/>
            <a:endCxn id="121" idx="2"/>
          </p:cNvCxnSpPr>
          <p:nvPr/>
        </p:nvCxnSpPr>
        <p:spPr>
          <a:xfrm>
            <a:off x="1185696" y="5868326"/>
            <a:ext cx="198903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D8F3033-C1B0-4C07-8173-4B60AF32447C}"/>
              </a:ext>
            </a:extLst>
          </p:cNvPr>
          <p:cNvCxnSpPr>
            <a:cxnSpLocks/>
            <a:stCxn id="124" idx="6"/>
            <a:endCxn id="125" idx="2"/>
          </p:cNvCxnSpPr>
          <p:nvPr/>
        </p:nvCxnSpPr>
        <p:spPr>
          <a:xfrm>
            <a:off x="1185696" y="6356350"/>
            <a:ext cx="22333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id="{A31919C2-931D-4CE8-AB9D-E94CBD1CC197}"/>
              </a:ext>
            </a:extLst>
          </p:cNvPr>
          <p:cNvSpPr/>
          <p:nvPr/>
        </p:nvSpPr>
        <p:spPr>
          <a:xfrm>
            <a:off x="825696" y="61763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>
                <a:solidFill>
                  <a:schemeClr val="tx1"/>
                </a:solidFill>
              </a:rPr>
              <a:t>i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CC3BBF9-38E6-4581-BC06-042BB0805598}"/>
              </a:ext>
            </a:extLst>
          </p:cNvPr>
          <p:cNvSpPr/>
          <p:nvPr/>
        </p:nvSpPr>
        <p:spPr>
          <a:xfrm>
            <a:off x="1409026" y="61763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7106E12-4B6A-4976-A4ED-6CC6F651931A}"/>
              </a:ext>
            </a:extLst>
          </p:cNvPr>
          <p:cNvSpPr/>
          <p:nvPr/>
        </p:nvSpPr>
        <p:spPr>
          <a:xfrm>
            <a:off x="1960144" y="61763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l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C2BC45D-2709-49D9-94A2-8D08E30C6CB0}"/>
              </a:ext>
            </a:extLst>
          </p:cNvPr>
          <p:cNvCxnSpPr>
            <a:cxnSpLocks/>
            <a:stCxn id="125" idx="6"/>
            <a:endCxn id="126" idx="2"/>
          </p:cNvCxnSpPr>
          <p:nvPr/>
        </p:nvCxnSpPr>
        <p:spPr>
          <a:xfrm>
            <a:off x="1769026" y="6356350"/>
            <a:ext cx="19111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0C71C146-16D4-4521-93C1-838778441458}"/>
              </a:ext>
            </a:extLst>
          </p:cNvPr>
          <p:cNvSpPr txBox="1"/>
          <p:nvPr/>
        </p:nvSpPr>
        <p:spPr>
          <a:xfrm>
            <a:off x="3305171" y="4305482"/>
            <a:ext cx="30546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2: Searching from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a</a:t>
            </a:r>
            <a:r>
              <a:rPr lang="en-US" dirty="0" err="1">
                <a:sym typeface="Wingdings" panose="05000000000000000000" pitchFamily="2" charset="2"/>
              </a:rPr>
              <a:t>b</a:t>
            </a:r>
            <a:r>
              <a:rPr lang="en-US" dirty="0">
                <a:sym typeface="Wingdings" panose="05000000000000000000" pitchFamily="2" charset="2"/>
              </a:rPr>
              <a:t> (services = {})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ym typeface="Wingdings" panose="05000000000000000000" pitchFamily="2" charset="2"/>
              </a:rPr>
              <a:t>jb</a:t>
            </a:r>
            <a:r>
              <a:rPr lang="en-US" dirty="0">
                <a:sym typeface="Wingdings" panose="05000000000000000000" pitchFamily="2" charset="2"/>
              </a:rPr>
              <a:t> (services = {})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ym typeface="Wingdings" panose="05000000000000000000" pitchFamily="2" charset="2"/>
              </a:rPr>
              <a:t>ib</a:t>
            </a:r>
            <a:r>
              <a:rPr lang="en-US" dirty="0">
                <a:sym typeface="Wingdings" panose="05000000000000000000" pitchFamily="2" charset="2"/>
              </a:rPr>
              <a:t> (services = {2})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 err="1"/>
              <a:t>s</a:t>
            </a:r>
            <a:r>
              <a:rPr lang="en-CA" dirty="0" err="1">
                <a:sym typeface="Wingdings" panose="05000000000000000000" pitchFamily="2" charset="2"/>
              </a:rPr>
              <a:t>b</a:t>
            </a:r>
            <a:r>
              <a:rPr lang="en-CA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(services = {12})</a:t>
            </a:r>
            <a:endParaRPr lang="en-CA" dirty="0"/>
          </a:p>
          <a:p>
            <a:pPr marL="285750" indent="-285750">
              <a:buFontTx/>
              <a:buChar char="-"/>
            </a:pPr>
            <a:endParaRPr lang="en-CA" dirty="0"/>
          </a:p>
        </p:txBody>
      </p:sp>
      <p:pic>
        <p:nvPicPr>
          <p:cNvPr id="130" name="Graphic 129" descr="Checkmark">
            <a:extLst>
              <a:ext uri="{FF2B5EF4-FFF2-40B4-BE49-F238E27FC236}">
                <a16:creationId xmlns:a16="http://schemas.microsoft.com/office/drawing/2014/main" id="{1A8AA3CD-0866-4733-B5A2-16733DD6C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845" y="4609327"/>
            <a:ext cx="509093" cy="509093"/>
          </a:xfrm>
          <a:prstGeom prst="rect">
            <a:avLst/>
          </a:prstGeom>
        </p:spPr>
      </p:pic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25885CE-AC9E-4257-9662-414FADD18F15}"/>
              </a:ext>
            </a:extLst>
          </p:cNvPr>
          <p:cNvCxnSpPr/>
          <p:nvPr/>
        </p:nvCxnSpPr>
        <p:spPr>
          <a:xfrm>
            <a:off x="3176833" y="4151508"/>
            <a:ext cx="0" cy="23848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1C1A3832-14C1-4A43-8CDB-D7F25CA8FAB3}"/>
              </a:ext>
            </a:extLst>
          </p:cNvPr>
          <p:cNvSpPr txBox="1"/>
          <p:nvPr/>
        </p:nvSpPr>
        <p:spPr>
          <a:xfrm>
            <a:off x="3305171" y="6083024"/>
            <a:ext cx="2795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Picks min-cost path</a:t>
            </a:r>
            <a:endParaRPr lang="en-CA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46B42473-2D4D-4BD4-9656-7B0F9AAF3E6A}"/>
              </a:ext>
            </a:extLst>
          </p:cNvPr>
          <p:cNvSpPr/>
          <p:nvPr/>
        </p:nvSpPr>
        <p:spPr>
          <a:xfrm>
            <a:off x="5638346" y="4619980"/>
            <a:ext cx="223101" cy="795840"/>
          </a:xfrm>
          <a:prstGeom prst="rightBrace">
            <a:avLst>
              <a:gd name="adj1" fmla="val 4533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F2A8F3-C4C7-4925-819B-EA2D6DA6672D}"/>
              </a:ext>
            </a:extLst>
          </p:cNvPr>
          <p:cNvSpPr txBox="1"/>
          <p:nvPr/>
        </p:nvSpPr>
        <p:spPr>
          <a:xfrm>
            <a:off x="5853425" y="4821928"/>
            <a:ext cx="1638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Partial services</a:t>
            </a:r>
            <a:endParaRPr lang="en-CA" dirty="0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946D06A-F282-476F-8F7F-09DD6F8BC954}"/>
              </a:ext>
            </a:extLst>
          </p:cNvPr>
          <p:cNvCxnSpPr>
            <a:cxnSpLocks/>
          </p:cNvCxnSpPr>
          <p:nvPr/>
        </p:nvCxnSpPr>
        <p:spPr>
          <a:xfrm flipH="1">
            <a:off x="6495774" y="2933700"/>
            <a:ext cx="37245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35300D-CDD9-4996-8B26-32070E76ED98}"/>
              </a:ext>
            </a:extLst>
          </p:cNvPr>
          <p:cNvGrpSpPr/>
          <p:nvPr/>
        </p:nvGrpSpPr>
        <p:grpSpPr>
          <a:xfrm>
            <a:off x="2883302" y="3308992"/>
            <a:ext cx="4629034" cy="654574"/>
            <a:chOff x="2883302" y="3308992"/>
            <a:chExt cx="4629034" cy="65457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07228A2-C167-466E-994C-DADC68CDA8F8}"/>
                </a:ext>
              </a:extLst>
            </p:cNvPr>
            <p:cNvSpPr txBox="1"/>
            <p:nvPr/>
          </p:nvSpPr>
          <p:spPr>
            <a:xfrm>
              <a:off x="2883302" y="3308992"/>
              <a:ext cx="3277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Ensures no forwarding ambiguity</a:t>
              </a:r>
              <a:endParaRPr lang="en-CA" i="1" dirty="0"/>
            </a:p>
          </p:txBody>
        </p:sp>
        <p:cxnSp>
          <p:nvCxnSpPr>
            <p:cNvPr id="14" name="Connector: Curved 13">
              <a:extLst>
                <a:ext uri="{FF2B5EF4-FFF2-40B4-BE49-F238E27FC236}">
                  <a16:creationId xmlns:a16="http://schemas.microsoft.com/office/drawing/2014/main" id="{E369BB7E-8FD0-49C2-8F77-1879709CC2FE}"/>
                </a:ext>
              </a:extLst>
            </p:cNvPr>
            <p:cNvCxnSpPr>
              <a:stCxn id="75" idx="2"/>
            </p:cNvCxnSpPr>
            <p:nvPr/>
          </p:nvCxnSpPr>
          <p:spPr>
            <a:xfrm rot="16200000" flipH="1">
              <a:off x="5874464" y="2325694"/>
              <a:ext cx="285243" cy="2990501"/>
            </a:xfrm>
            <a:prstGeom prst="curvedConnector2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752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4" grpId="0"/>
      <p:bldP spid="6" grpId="0" animBg="1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152">
            <a:extLst>
              <a:ext uri="{FF2B5EF4-FFF2-40B4-BE49-F238E27FC236}">
                <a16:creationId xmlns:a16="http://schemas.microsoft.com/office/drawing/2014/main" id="{857CD3B7-6C48-4096-A25C-5940D6D82B8E}"/>
              </a:ext>
            </a:extLst>
          </p:cNvPr>
          <p:cNvSpPr txBox="1"/>
          <p:nvPr/>
        </p:nvSpPr>
        <p:spPr>
          <a:xfrm>
            <a:off x="2523026" y="5175954"/>
            <a:ext cx="2646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3: </a:t>
            </a:r>
            <a:r>
              <a:rPr lang="en-US" dirty="0"/>
              <a:t>Recursively search from the chosen node to destination using the Segment Store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72067-423D-4BF7-9FCA-3B1DC8D05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Phase 2: </a:t>
            </a:r>
            <a:r>
              <a:rPr lang="en-CA" dirty="0"/>
              <a:t>Calculating a Distribution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5C966-1326-4FA1-AFC4-7DB6A736F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0"/>
            <a:ext cx="11078678" cy="2087999"/>
          </a:xfrm>
        </p:spPr>
        <p:txBody>
          <a:bodyPr>
            <a:normAutofit/>
          </a:bodyPr>
          <a:lstStyle/>
          <a:p>
            <a:r>
              <a:rPr lang="en-US" dirty="0"/>
              <a:t>Recursive Composition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800" dirty="0">
                <a:sym typeface="Wingdings" panose="05000000000000000000" pitchFamily="2" charset="2"/>
              </a:rPr>
              <a:t>When no segment can directly provide services without exceeding resources</a:t>
            </a:r>
          </a:p>
          <a:p>
            <a:r>
              <a:rPr lang="en-US" sz="2800" dirty="0">
                <a:sym typeface="Wingdings" panose="05000000000000000000" pitchFamily="2" charset="2"/>
              </a:rPr>
              <a:t>Extending the search space beyond the Segment Store</a:t>
            </a:r>
            <a:endParaRPr lang="en-CA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029A7-C8A2-42A6-93C2-0398FF810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15</a:t>
            </a:fld>
            <a:endParaRPr lang="en-CA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5A0D91E-A865-4B3C-BB17-A8F55EABE6BB}"/>
              </a:ext>
            </a:extLst>
          </p:cNvPr>
          <p:cNvGrpSpPr/>
          <p:nvPr/>
        </p:nvGrpSpPr>
        <p:grpSpPr>
          <a:xfrm>
            <a:off x="5628760" y="3167069"/>
            <a:ext cx="1935076" cy="639809"/>
            <a:chOff x="5628760" y="3167069"/>
            <a:chExt cx="1935076" cy="639809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F4ECF22-70B8-472E-9061-ED7EADBFA6E6}"/>
                </a:ext>
              </a:extLst>
            </p:cNvPr>
            <p:cNvCxnSpPr>
              <a:cxnSpLocks/>
              <a:stCxn id="75" idx="6"/>
              <a:endCxn id="89" idx="2"/>
            </p:cNvCxnSpPr>
            <p:nvPr/>
          </p:nvCxnSpPr>
          <p:spPr>
            <a:xfrm>
              <a:off x="5988760" y="3626878"/>
              <a:ext cx="427538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EE98B61-F9B1-468F-BFAD-5B24D62797FA}"/>
                </a:ext>
              </a:extLst>
            </p:cNvPr>
            <p:cNvSpPr/>
            <p:nvPr/>
          </p:nvSpPr>
          <p:spPr>
            <a:xfrm>
              <a:off x="5628760" y="3446878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5EA2B3C-7014-48E2-8075-6B363225ED56}"/>
                </a:ext>
              </a:extLst>
            </p:cNvPr>
            <p:cNvSpPr/>
            <p:nvPr/>
          </p:nvSpPr>
          <p:spPr>
            <a:xfrm>
              <a:off x="6416298" y="3446878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i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AE8C85C-8DE3-4776-88A6-7F55BBD9AF11}"/>
                </a:ext>
              </a:extLst>
            </p:cNvPr>
            <p:cNvSpPr/>
            <p:nvPr/>
          </p:nvSpPr>
          <p:spPr>
            <a:xfrm>
              <a:off x="7203836" y="3446878"/>
              <a:ext cx="360000" cy="360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D3C5828-AFA5-4A58-98ED-FF54F13389A6}"/>
                </a:ext>
              </a:extLst>
            </p:cNvPr>
            <p:cNvCxnSpPr>
              <a:cxnSpLocks/>
              <a:stCxn id="89" idx="6"/>
              <a:endCxn id="90" idx="2"/>
            </p:cNvCxnSpPr>
            <p:nvPr/>
          </p:nvCxnSpPr>
          <p:spPr>
            <a:xfrm>
              <a:off x="6776298" y="3626878"/>
              <a:ext cx="427538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A575BA64-DC05-42C2-8B1F-5219B6A71C38}"/>
                </a:ext>
              </a:extLst>
            </p:cNvPr>
            <p:cNvSpPr/>
            <p:nvPr/>
          </p:nvSpPr>
          <p:spPr>
            <a:xfrm>
              <a:off x="6445950" y="3167069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1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113D993-051A-4BB9-BB10-C8A670744060}"/>
              </a:ext>
            </a:extLst>
          </p:cNvPr>
          <p:cNvGrpSpPr/>
          <p:nvPr/>
        </p:nvGrpSpPr>
        <p:grpSpPr>
          <a:xfrm>
            <a:off x="6145254" y="4696957"/>
            <a:ext cx="2065418" cy="868345"/>
            <a:chOff x="6145254" y="4696957"/>
            <a:chExt cx="2065418" cy="868345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757306EE-2139-4CC0-9755-28E8F96B6D20}"/>
                </a:ext>
              </a:extLst>
            </p:cNvPr>
            <p:cNvCxnSpPr>
              <a:cxnSpLocks/>
              <a:stCxn id="116" idx="6"/>
              <a:endCxn id="117" idx="2"/>
            </p:cNvCxnSpPr>
            <p:nvPr/>
          </p:nvCxnSpPr>
          <p:spPr>
            <a:xfrm>
              <a:off x="7458002" y="5385302"/>
              <a:ext cx="392670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156B6D7A-E05F-44E2-9EDF-F3AD795E2F7A}"/>
                </a:ext>
              </a:extLst>
            </p:cNvPr>
            <p:cNvSpPr/>
            <p:nvPr/>
          </p:nvSpPr>
          <p:spPr>
            <a:xfrm>
              <a:off x="6416298" y="520530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7B2AD946-FF6C-4227-98B5-8C13C2E02143}"/>
                </a:ext>
              </a:extLst>
            </p:cNvPr>
            <p:cNvSpPr/>
            <p:nvPr/>
          </p:nvSpPr>
          <p:spPr>
            <a:xfrm>
              <a:off x="7098002" y="520530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n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75C4C3EA-2E28-43E1-AE6F-63B86B4C7C78}"/>
                </a:ext>
              </a:extLst>
            </p:cNvPr>
            <p:cNvSpPr/>
            <p:nvPr/>
          </p:nvSpPr>
          <p:spPr>
            <a:xfrm>
              <a:off x="7850672" y="5205302"/>
              <a:ext cx="360000" cy="360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B19CEFC-4A0B-4CF7-B3AC-15C7F1C7D35C}"/>
                </a:ext>
              </a:extLst>
            </p:cNvPr>
            <p:cNvSpPr/>
            <p:nvPr/>
          </p:nvSpPr>
          <p:spPr>
            <a:xfrm>
              <a:off x="6145254" y="5227036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3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9381830-3739-4467-BD84-12F03D1DE95E}"/>
                </a:ext>
              </a:extLst>
            </p:cNvPr>
            <p:cNvCxnSpPr>
              <a:cxnSpLocks/>
              <a:stCxn id="96" idx="4"/>
              <a:endCxn id="114" idx="0"/>
            </p:cNvCxnSpPr>
            <p:nvPr/>
          </p:nvCxnSpPr>
          <p:spPr>
            <a:xfrm>
              <a:off x="6596298" y="4696957"/>
              <a:ext cx="0" cy="508345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DDE8047-5BB9-4A9E-8A06-FA73E6EC9CF6}"/>
                </a:ext>
              </a:extLst>
            </p:cNvPr>
            <p:cNvCxnSpPr>
              <a:cxnSpLocks/>
              <a:stCxn id="114" idx="6"/>
              <a:endCxn id="116" idx="2"/>
            </p:cNvCxnSpPr>
            <p:nvPr/>
          </p:nvCxnSpPr>
          <p:spPr>
            <a:xfrm>
              <a:off x="6776298" y="5385302"/>
              <a:ext cx="321704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Oval 143">
            <a:extLst>
              <a:ext uri="{FF2B5EF4-FFF2-40B4-BE49-F238E27FC236}">
                <a16:creationId xmlns:a16="http://schemas.microsoft.com/office/drawing/2014/main" id="{A3249054-ED92-4354-AEF5-32F9B384791B}"/>
              </a:ext>
            </a:extLst>
          </p:cNvPr>
          <p:cNvSpPr/>
          <p:nvPr/>
        </p:nvSpPr>
        <p:spPr>
          <a:xfrm>
            <a:off x="702177" y="3184649"/>
            <a:ext cx="300696" cy="30889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</a:rPr>
              <a:t>1</a:t>
            </a: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6E24F4BB-14A4-4A33-85FB-9A29F5B275A7}"/>
              </a:ext>
            </a:extLst>
          </p:cNvPr>
          <p:cNvSpPr/>
          <p:nvPr/>
        </p:nvSpPr>
        <p:spPr>
          <a:xfrm>
            <a:off x="1320852" y="3188371"/>
            <a:ext cx="300696" cy="30889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</a:rPr>
              <a:t>2</a:t>
            </a: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B869BE3-8ACE-435C-94E3-401C47616843}"/>
              </a:ext>
            </a:extLst>
          </p:cNvPr>
          <p:cNvSpPr/>
          <p:nvPr/>
        </p:nvSpPr>
        <p:spPr>
          <a:xfrm>
            <a:off x="1985665" y="3184649"/>
            <a:ext cx="300696" cy="30889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</a:rPr>
              <a:t>3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F689643-9BCF-44B7-B725-327C6D9FDFED}"/>
              </a:ext>
            </a:extLst>
          </p:cNvPr>
          <p:cNvCxnSpPr>
            <a:stCxn id="144" idx="6"/>
            <a:endCxn id="145" idx="2"/>
          </p:cNvCxnSpPr>
          <p:nvPr/>
        </p:nvCxnSpPr>
        <p:spPr>
          <a:xfrm>
            <a:off x="1002873" y="3339097"/>
            <a:ext cx="317979" cy="37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7C52308A-39E4-41C1-BD5E-17CF9980E25F}"/>
              </a:ext>
            </a:extLst>
          </p:cNvPr>
          <p:cNvCxnSpPr>
            <a:cxnSpLocks/>
            <a:stCxn id="145" idx="6"/>
            <a:endCxn id="146" idx="2"/>
          </p:cNvCxnSpPr>
          <p:nvPr/>
        </p:nvCxnSpPr>
        <p:spPr>
          <a:xfrm flipV="1">
            <a:off x="1621548" y="3339097"/>
            <a:ext cx="364117" cy="37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9146DFB-F586-494E-94C1-7EACC888FBE5}"/>
              </a:ext>
            </a:extLst>
          </p:cNvPr>
          <p:cNvGrpSpPr/>
          <p:nvPr/>
        </p:nvGrpSpPr>
        <p:grpSpPr>
          <a:xfrm>
            <a:off x="7224251" y="3357402"/>
            <a:ext cx="4632320" cy="783728"/>
            <a:chOff x="2125416" y="3081512"/>
            <a:chExt cx="4632320" cy="783728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D6444FA1-3DAE-41D9-8D7A-3B9E21B186BB}"/>
                </a:ext>
              </a:extLst>
            </p:cNvPr>
            <p:cNvSpPr txBox="1"/>
            <p:nvPr/>
          </p:nvSpPr>
          <p:spPr>
            <a:xfrm>
              <a:off x="2883301" y="3081512"/>
              <a:ext cx="3874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Links do not exist in Segment Store</a:t>
              </a:r>
              <a:endParaRPr lang="en-CA" i="1" dirty="0"/>
            </a:p>
          </p:txBody>
        </p:sp>
        <p:cxnSp>
          <p:nvCxnSpPr>
            <p:cNvPr id="150" name="Connector: Curved 149">
              <a:extLst>
                <a:ext uri="{FF2B5EF4-FFF2-40B4-BE49-F238E27FC236}">
                  <a16:creationId xmlns:a16="http://schemas.microsoft.com/office/drawing/2014/main" id="{C2FE323C-3946-4BF2-97F2-7AAD01C590C6}"/>
                </a:ext>
              </a:extLst>
            </p:cNvPr>
            <p:cNvCxnSpPr>
              <a:cxnSpLocks/>
              <a:stCxn id="149" idx="2"/>
            </p:cNvCxnSpPr>
            <p:nvPr/>
          </p:nvCxnSpPr>
          <p:spPr>
            <a:xfrm rot="5400000">
              <a:off x="3265769" y="2310490"/>
              <a:ext cx="414397" cy="2695104"/>
            </a:xfrm>
            <a:prstGeom prst="curvedConnector2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4EA7D95-4EEE-4E14-A1EE-74AF4791A001}"/>
              </a:ext>
            </a:extLst>
          </p:cNvPr>
          <p:cNvGrpSpPr/>
          <p:nvPr/>
        </p:nvGrpSpPr>
        <p:grpSpPr>
          <a:xfrm>
            <a:off x="5531133" y="3754157"/>
            <a:ext cx="2100241" cy="947433"/>
            <a:chOff x="5531133" y="3754157"/>
            <a:chExt cx="2100241" cy="947433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7229AFA-AD60-4FA0-8858-DBCFCCDBD39B}"/>
                </a:ext>
              </a:extLst>
            </p:cNvPr>
            <p:cNvSpPr/>
            <p:nvPr/>
          </p:nvSpPr>
          <p:spPr>
            <a:xfrm>
              <a:off x="6416298" y="4336957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k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4C65B26-3A24-4DB3-A2CD-968D8B386C3C}"/>
                </a:ext>
              </a:extLst>
            </p:cNvPr>
            <p:cNvCxnSpPr>
              <a:cxnSpLocks/>
              <a:stCxn id="89" idx="4"/>
              <a:endCxn id="96" idx="0"/>
            </p:cNvCxnSpPr>
            <p:nvPr/>
          </p:nvCxnSpPr>
          <p:spPr>
            <a:xfrm>
              <a:off x="6596298" y="3806878"/>
              <a:ext cx="0" cy="530079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8A81E1BE-935A-47C6-8E62-5F994C6AD3F9}"/>
                </a:ext>
              </a:extLst>
            </p:cNvPr>
            <p:cNvSpPr/>
            <p:nvPr/>
          </p:nvSpPr>
          <p:spPr>
            <a:xfrm>
              <a:off x="5808760" y="4341590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j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A9BA899D-372B-4613-A72E-AB1533E193B1}"/>
                </a:ext>
              </a:extLst>
            </p:cNvPr>
            <p:cNvSpPr/>
            <p:nvPr/>
          </p:nvSpPr>
          <p:spPr>
            <a:xfrm>
              <a:off x="7023836" y="4321130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F161230-2709-42D8-9472-A3B8D2EDB18E}"/>
                </a:ext>
              </a:extLst>
            </p:cNvPr>
            <p:cNvCxnSpPr>
              <a:cxnSpLocks/>
              <a:stCxn id="89" idx="3"/>
              <a:endCxn id="138" idx="0"/>
            </p:cNvCxnSpPr>
            <p:nvPr/>
          </p:nvCxnSpPr>
          <p:spPr>
            <a:xfrm flipH="1">
              <a:off x="5988760" y="3754157"/>
              <a:ext cx="480259" cy="587433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56E6BA1-F68C-42D5-8B10-48E2C1DF9DC1}"/>
                </a:ext>
              </a:extLst>
            </p:cNvPr>
            <p:cNvCxnSpPr>
              <a:cxnSpLocks/>
              <a:stCxn id="89" idx="5"/>
              <a:endCxn id="139" idx="0"/>
            </p:cNvCxnSpPr>
            <p:nvPr/>
          </p:nvCxnSpPr>
          <p:spPr>
            <a:xfrm>
              <a:off x="6723577" y="3754157"/>
              <a:ext cx="480259" cy="566973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D8964361-9256-46BD-BC5D-19299B1A06CF}"/>
                </a:ext>
              </a:extLst>
            </p:cNvPr>
            <p:cNvSpPr/>
            <p:nvPr/>
          </p:nvSpPr>
          <p:spPr>
            <a:xfrm>
              <a:off x="7330678" y="4344479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1D0FD155-D555-49EC-86CC-8D99E363E933}"/>
                </a:ext>
              </a:extLst>
            </p:cNvPr>
            <p:cNvSpPr/>
            <p:nvPr/>
          </p:nvSpPr>
          <p:spPr>
            <a:xfrm>
              <a:off x="6670948" y="4343015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A15C0FB-D215-42EE-9D8D-EA2BDDAECE1C}"/>
                </a:ext>
              </a:extLst>
            </p:cNvPr>
            <p:cNvSpPr/>
            <p:nvPr/>
          </p:nvSpPr>
          <p:spPr>
            <a:xfrm>
              <a:off x="5531133" y="4337870"/>
              <a:ext cx="300696" cy="3088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latin typeface="Consolas" panose="020B0609020204030204" pitchFamily="49" charset="0"/>
                </a:rPr>
                <a:t>2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5626866-3A9A-40CF-A3FA-1404B49BCFA7}"/>
              </a:ext>
            </a:extLst>
          </p:cNvPr>
          <p:cNvSpPr txBox="1"/>
          <p:nvPr/>
        </p:nvSpPr>
        <p:spPr>
          <a:xfrm>
            <a:off x="2523026" y="3437546"/>
            <a:ext cx="305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1: </a:t>
            </a:r>
            <a:r>
              <a:rPr lang="en-US" dirty="0"/>
              <a:t>Pick a max-length path</a:t>
            </a:r>
            <a:endParaRPr lang="en-CA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514FDE2A-F0BF-459B-AFC3-A502A3F271A0}"/>
              </a:ext>
            </a:extLst>
          </p:cNvPr>
          <p:cNvSpPr txBox="1"/>
          <p:nvPr/>
        </p:nvSpPr>
        <p:spPr>
          <a:xfrm>
            <a:off x="2523026" y="4076659"/>
            <a:ext cx="2646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2: </a:t>
            </a:r>
            <a:r>
              <a:rPr lang="en-US" dirty="0"/>
              <a:t>Connect that path to a node supporting the next service</a:t>
            </a:r>
            <a:endParaRPr lang="en-CA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EE2670-BC7E-4C37-85E2-F7E51421424F}"/>
              </a:ext>
            </a:extLst>
          </p:cNvPr>
          <p:cNvGrpSpPr/>
          <p:nvPr/>
        </p:nvGrpSpPr>
        <p:grpSpPr>
          <a:xfrm>
            <a:off x="5970999" y="3623160"/>
            <a:ext cx="1879673" cy="1763090"/>
            <a:chOff x="5970999" y="3622212"/>
            <a:chExt cx="1879673" cy="176309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E484273F-6BDB-4FB3-A99C-FBE10A1B2365}"/>
                </a:ext>
              </a:extLst>
            </p:cNvPr>
            <p:cNvCxnSpPr>
              <a:cxnSpLocks/>
              <a:endCxn id="89" idx="2"/>
            </p:cNvCxnSpPr>
            <p:nvPr/>
          </p:nvCxnSpPr>
          <p:spPr>
            <a:xfrm>
              <a:off x="5970999" y="3622212"/>
              <a:ext cx="445299" cy="466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13655A-55AE-438C-8E0C-AB5BC89F49AB}"/>
                </a:ext>
              </a:extLst>
            </p:cNvPr>
            <p:cNvCxnSpPr>
              <a:cxnSpLocks/>
              <a:endCxn id="116" idx="2"/>
            </p:cNvCxnSpPr>
            <p:nvPr/>
          </p:nvCxnSpPr>
          <p:spPr>
            <a:xfrm>
              <a:off x="6772594" y="5384525"/>
              <a:ext cx="325408" cy="77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D6AB7E1-BC29-4CD0-958D-1BA3FC2CB138}"/>
                </a:ext>
              </a:extLst>
            </p:cNvPr>
            <p:cNvCxnSpPr>
              <a:cxnSpLocks/>
              <a:endCxn id="117" idx="2"/>
            </p:cNvCxnSpPr>
            <p:nvPr/>
          </p:nvCxnSpPr>
          <p:spPr>
            <a:xfrm>
              <a:off x="7454298" y="5381483"/>
              <a:ext cx="396374" cy="381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2AA09DC-68E5-408D-A10C-7E9C7D4B65F2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 flipH="1">
              <a:off x="6596298" y="3806878"/>
              <a:ext cx="3276" cy="53007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B1867C4-416C-451A-B17B-0608EDEBD4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2520" y="4682554"/>
              <a:ext cx="3276" cy="53007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402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42" grpId="0"/>
      <p:bldP spid="1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477EB-C53E-4BC9-B573-E8D07B100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7EDC4-8B84-4197-8594-CFE696F93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39" y="1047750"/>
            <a:ext cx="5164511" cy="5129213"/>
          </a:xfrm>
        </p:spPr>
        <p:txBody>
          <a:bodyPr>
            <a:normAutofit/>
          </a:bodyPr>
          <a:lstStyle/>
          <a:p>
            <a:r>
              <a:rPr lang="en-CA" dirty="0"/>
              <a:t>Full implementation of:</a:t>
            </a:r>
          </a:p>
          <a:p>
            <a:pPr lvl="1"/>
            <a:r>
              <a:rPr lang="en-CA" dirty="0"/>
              <a:t>Optimization Engine</a:t>
            </a:r>
          </a:p>
          <a:p>
            <a:pPr lvl="1"/>
            <a:r>
              <a:rPr lang="en-CA" dirty="0"/>
              <a:t>APIs</a:t>
            </a:r>
          </a:p>
          <a:p>
            <a:pPr lvl="1"/>
            <a:endParaRPr lang="en-CA" dirty="0"/>
          </a:p>
          <a:p>
            <a:r>
              <a:rPr lang="en-CA" dirty="0"/>
              <a:t>Open source</a:t>
            </a:r>
          </a:p>
          <a:p>
            <a:pPr lvl="1"/>
            <a:r>
              <a:rPr lang="en-CA" dirty="0">
                <a:hlinkClick r:id="rId2"/>
              </a:rPr>
              <a:t>https://oktopus-project.org/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Public data sets</a:t>
            </a:r>
          </a:p>
          <a:p>
            <a:pPr lvl="1"/>
            <a:r>
              <a:rPr lang="en-CA" dirty="0"/>
              <a:t>Reproducible environments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CB34C-8ED0-40B2-9B34-513F2B9D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16</a:t>
            </a:fld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73D964-0ED0-4181-B699-E122A94C8FAB}"/>
              </a:ext>
            </a:extLst>
          </p:cNvPr>
          <p:cNvSpPr/>
          <p:nvPr/>
        </p:nvSpPr>
        <p:spPr>
          <a:xfrm>
            <a:off x="7415889" y="886669"/>
            <a:ext cx="3110845" cy="546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>
                <a:solidFill>
                  <a:schemeClr val="tx1"/>
                </a:solidFill>
              </a:rPr>
              <a:t>Network Application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4D243-58EE-4D64-B329-042050AEF3A9}"/>
              </a:ext>
            </a:extLst>
          </p:cNvPr>
          <p:cNvSpPr/>
          <p:nvPr/>
        </p:nvSpPr>
        <p:spPr>
          <a:xfrm>
            <a:off x="7415888" y="1433424"/>
            <a:ext cx="3110845" cy="5467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</a:rPr>
              <a:t>Oktopus APIs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958EBB-23C9-4800-B599-A0DAC7621CD3}"/>
              </a:ext>
            </a:extLst>
          </p:cNvPr>
          <p:cNvSpPr/>
          <p:nvPr/>
        </p:nvSpPr>
        <p:spPr>
          <a:xfrm>
            <a:off x="6949260" y="3003084"/>
            <a:ext cx="4044100" cy="546755"/>
          </a:xfrm>
          <a:prstGeom prst="roundRect">
            <a:avLst>
              <a:gd name="adj" fmla="val 4080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</a:rPr>
              <a:t>Oktopus Optimization Engine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DFB2B0-CA13-41C1-926E-70C351B4B0D4}"/>
              </a:ext>
            </a:extLst>
          </p:cNvPr>
          <p:cNvSpPr/>
          <p:nvPr/>
        </p:nvSpPr>
        <p:spPr>
          <a:xfrm>
            <a:off x="7417459" y="4385910"/>
            <a:ext cx="3420359" cy="546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>
                <a:solidFill>
                  <a:schemeClr val="tx1"/>
                </a:solidFill>
              </a:rPr>
              <a:t>Control Plane Framework</a:t>
            </a:r>
          </a:p>
        </p:txBody>
      </p:sp>
      <p:pic>
        <p:nvPicPr>
          <p:cNvPr id="13" name="Content Placeholder 11" descr="Female Profile">
            <a:extLst>
              <a:ext uri="{FF2B5EF4-FFF2-40B4-BE49-F238E27FC236}">
                <a16:creationId xmlns:a16="http://schemas.microsoft.com/office/drawing/2014/main" id="{BE560DB4-B5DB-425E-8B52-1FA4958FA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4150" y="800717"/>
            <a:ext cx="745431" cy="74543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C4A5B9F-B4B4-4393-8B60-BB8FB0E1ACB4}"/>
              </a:ext>
            </a:extLst>
          </p:cNvPr>
          <p:cNvGrpSpPr/>
          <p:nvPr/>
        </p:nvGrpSpPr>
        <p:grpSpPr>
          <a:xfrm>
            <a:off x="4801757" y="1468727"/>
            <a:ext cx="3633406" cy="1569660"/>
            <a:chOff x="3795150" y="2074446"/>
            <a:chExt cx="3633406" cy="156966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584A2A-F4C2-41E2-8C04-D472F179567C}"/>
                </a:ext>
              </a:extLst>
            </p:cNvPr>
            <p:cNvSpPr txBox="1"/>
            <p:nvPr/>
          </p:nvSpPr>
          <p:spPr>
            <a:xfrm>
              <a:off x="3795150" y="2074446"/>
              <a:ext cx="363340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app = </a:t>
              </a:r>
              <a:r>
                <a:rPr lang="en-CA" sz="1600" b="0" i="0" dirty="0">
                  <a:solidFill>
                    <a:schemeClr val="accent1"/>
                  </a:solidFill>
                  <a:effectLst/>
                  <a:latin typeface="Courier New" panose="02070309020205020404" pitchFamily="49" charset="0"/>
                </a:rPr>
                <a:t>App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(...)</a:t>
              </a:r>
            </a:p>
            <a:p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s = </a:t>
              </a:r>
              <a:r>
                <a:rPr lang="en-CA" sz="1600" b="0" i="0" dirty="0">
                  <a:solidFill>
                    <a:schemeClr val="accent1"/>
                  </a:solidFill>
                  <a:effectLst/>
                  <a:latin typeface="Courier New" panose="02070309020205020404" pitchFamily="49" charset="0"/>
                </a:rPr>
                <a:t>Session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(...)</a:t>
              </a:r>
            </a:p>
            <a:p>
              <a:r>
                <a:rPr lang="en-CA" sz="1600" b="0" i="0" dirty="0" err="1">
                  <a:effectLst/>
                  <a:latin typeface="Courier New" panose="02070309020205020404" pitchFamily="49" charset="0"/>
                </a:rPr>
                <a:t>s.</a:t>
              </a:r>
              <a:r>
                <a:rPr lang="en-CA" sz="1600" b="0" i="0" dirty="0" err="1">
                  <a:solidFill>
                    <a:srgbClr val="FF0000"/>
                  </a:solidFill>
                  <a:effectLst/>
                  <a:latin typeface="Courier New" panose="02070309020205020404" pitchFamily="49" charset="0"/>
                </a:rPr>
                <a:t>traverse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([   ,  ])</a:t>
              </a:r>
            </a:p>
            <a:p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r = </a:t>
              </a:r>
              <a:r>
                <a:rPr lang="en-CA" sz="1600" b="0" i="0" dirty="0">
                  <a:solidFill>
                    <a:schemeClr val="accent1"/>
                  </a:solidFill>
                  <a:effectLst/>
                  <a:latin typeface="Courier New" panose="02070309020205020404" pitchFamily="49" charset="0"/>
                </a:rPr>
                <a:t>Routing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()</a:t>
              </a:r>
            </a:p>
            <a:p>
              <a:r>
                <a:rPr lang="en-CA" sz="1600" b="0" i="0" dirty="0" err="1">
                  <a:effectLst/>
                  <a:latin typeface="Courier New" panose="02070309020205020404" pitchFamily="49" charset="0"/>
                </a:rPr>
                <a:t>r.addObjective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(</a:t>
              </a:r>
              <a:r>
                <a:rPr lang="en-CA" sz="1600" b="0" i="0" dirty="0">
                  <a:solidFill>
                    <a:srgbClr val="7030A0"/>
                  </a:solidFill>
                  <a:effectLst/>
                  <a:latin typeface="Courier New" panose="02070309020205020404" pitchFamily="49" charset="0"/>
                </a:rPr>
                <a:t>'</a:t>
              </a:r>
              <a:r>
                <a:rPr lang="en-CA" sz="1600" b="0" i="0" dirty="0" err="1">
                  <a:solidFill>
                    <a:srgbClr val="7030A0"/>
                  </a:solidFill>
                  <a:effectLst/>
                  <a:latin typeface="Courier New" panose="02070309020205020404" pitchFamily="49" charset="0"/>
                </a:rPr>
                <a:t>minRouting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’)</a:t>
              </a:r>
            </a:p>
            <a:p>
              <a:r>
                <a:rPr lang="en-CA" sz="1600" b="0" i="0" dirty="0" err="1">
                  <a:effectLst/>
                  <a:latin typeface="Courier New" panose="02070309020205020404" pitchFamily="49" charset="0"/>
                </a:rPr>
                <a:t>app.solve</a:t>
              </a:r>
              <a:r>
                <a:rPr lang="en-CA" sz="1600" b="0" i="0" dirty="0">
                  <a:effectLst/>
                  <a:latin typeface="Courier New" panose="02070309020205020404" pitchFamily="49" charset="0"/>
                </a:rPr>
                <a:t>()</a:t>
              </a:r>
              <a:endParaRPr lang="en-CA" sz="1600" dirty="0"/>
            </a:p>
          </p:txBody>
        </p:sp>
        <p:pic>
          <p:nvPicPr>
            <p:cNvPr id="16" name="Picture 15" descr="A drawing of a cartoon character&#10;&#10;Description automatically generated">
              <a:extLst>
                <a:ext uri="{FF2B5EF4-FFF2-40B4-BE49-F238E27FC236}">
                  <a16:creationId xmlns:a16="http://schemas.microsoft.com/office/drawing/2014/main" id="{C26BCAFD-AC34-47F5-883B-8793D8C16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678" y="2606675"/>
              <a:ext cx="270000" cy="28196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5954C06-A268-4274-8C5D-8938589AE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43594" y="2582459"/>
              <a:ext cx="270000" cy="281967"/>
            </a:xfrm>
            <a:prstGeom prst="rect">
              <a:avLst/>
            </a:prstGeom>
          </p:spPr>
        </p:pic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C654A5D-2EF8-4FFE-8638-11AD5D2E0832}"/>
              </a:ext>
            </a:extLst>
          </p:cNvPr>
          <p:cNvCxnSpPr>
            <a:cxnSpLocks/>
            <a:stCxn id="13" idx="3"/>
            <a:endCxn id="5" idx="1"/>
          </p:cNvCxnSpPr>
          <p:nvPr/>
        </p:nvCxnSpPr>
        <p:spPr>
          <a:xfrm flipV="1">
            <a:off x="6309581" y="1160047"/>
            <a:ext cx="1106308" cy="13386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FD732BA-153E-4D8E-85BE-93518247B0E8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8971310" y="1980179"/>
            <a:ext cx="1" cy="1022905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BB73021-AE63-41D8-A4B5-F2DC6DE2350E}"/>
              </a:ext>
            </a:extLst>
          </p:cNvPr>
          <p:cNvCxnSpPr>
            <a:cxnSpLocks/>
          </p:cNvCxnSpPr>
          <p:nvPr/>
        </p:nvCxnSpPr>
        <p:spPr>
          <a:xfrm>
            <a:off x="7843550" y="3549839"/>
            <a:ext cx="1" cy="836071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04AA19-AA28-4016-BDA9-20244937A38B}"/>
              </a:ext>
            </a:extLst>
          </p:cNvPr>
          <p:cNvCxnSpPr>
            <a:cxnSpLocks/>
          </p:cNvCxnSpPr>
          <p:nvPr/>
        </p:nvCxnSpPr>
        <p:spPr>
          <a:xfrm>
            <a:off x="10396250" y="3542484"/>
            <a:ext cx="1" cy="836071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6D0C1F6-3452-4A62-A9A5-85803850F2AA}"/>
              </a:ext>
            </a:extLst>
          </p:cNvPr>
          <p:cNvSpPr txBox="1"/>
          <p:nvPr/>
        </p:nvSpPr>
        <p:spPr>
          <a:xfrm>
            <a:off x="6496263" y="3635299"/>
            <a:ext cx="132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FF0000"/>
                </a:solidFill>
              </a:rPr>
              <a:t>Distribution Graphs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BCC104-19D1-4117-AB24-BD74AD97F149}"/>
              </a:ext>
            </a:extLst>
          </p:cNvPr>
          <p:cNvSpPr txBox="1"/>
          <p:nvPr/>
        </p:nvSpPr>
        <p:spPr>
          <a:xfrm>
            <a:off x="10526732" y="3635298"/>
            <a:ext cx="1133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Network Data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B139EAE-80DF-4CDC-B2D4-5FF89549788C}"/>
              </a:ext>
            </a:extLst>
          </p:cNvPr>
          <p:cNvGrpSpPr/>
          <p:nvPr/>
        </p:nvGrpSpPr>
        <p:grpSpPr>
          <a:xfrm>
            <a:off x="8078750" y="4932665"/>
            <a:ext cx="2076450" cy="861243"/>
            <a:chOff x="8078750" y="4932665"/>
            <a:chExt cx="2076450" cy="86124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1E51215-CB0E-430D-ABBF-6CDE5B77C956}"/>
                </a:ext>
              </a:extLst>
            </p:cNvPr>
            <p:cNvCxnSpPr>
              <a:stCxn id="8" idx="2"/>
            </p:cNvCxnSpPr>
            <p:nvPr/>
          </p:nvCxnSpPr>
          <p:spPr>
            <a:xfrm flipH="1">
              <a:off x="8078750" y="4932665"/>
              <a:ext cx="1048889" cy="787098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ED4310C-48EA-4204-847A-C1BF5E4F38CF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9127639" y="4932665"/>
              <a:ext cx="1027561" cy="787098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D2293D-7EF1-49D5-859E-96E368ACFFB8}"/>
                </a:ext>
              </a:extLst>
            </p:cNvPr>
            <p:cNvSpPr txBox="1"/>
            <p:nvPr/>
          </p:nvSpPr>
          <p:spPr>
            <a:xfrm>
              <a:off x="8514523" y="5424576"/>
              <a:ext cx="1321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/>
                <a:t>To Switches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20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1E2E-E9EA-4F61-BAEE-8986B8EB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8CAE6-A272-4292-AD4C-2A189507B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Comparison versus OPT and the closest algorithm </a:t>
            </a:r>
            <a:r>
              <a:rPr lang="en-CA" sz="2400" dirty="0"/>
              <a:t>[3]</a:t>
            </a:r>
          </a:p>
          <a:p>
            <a:pPr lvl="1"/>
            <a:r>
              <a:rPr lang="en-CA" dirty="0"/>
              <a:t>Using five ISP topologies with different sizes</a:t>
            </a:r>
          </a:p>
          <a:p>
            <a:r>
              <a:rPr lang="en-CA" dirty="0"/>
              <a:t>We run the three algorithms on a machine with </a:t>
            </a:r>
            <a:r>
              <a:rPr lang="en-CA" dirty="0">
                <a:solidFill>
                  <a:srgbClr val="FF0000"/>
                </a:solidFill>
              </a:rPr>
              <a:t>40 cores </a:t>
            </a:r>
            <a:r>
              <a:rPr lang="en-CA" dirty="0"/>
              <a:t>and </a:t>
            </a:r>
            <a:r>
              <a:rPr lang="en-CA" dirty="0">
                <a:solidFill>
                  <a:srgbClr val="FF0000"/>
                </a:solidFill>
              </a:rPr>
              <a:t>128 GB of memory</a:t>
            </a:r>
          </a:p>
          <a:p>
            <a:pPr marL="457200" lvl="1" indent="0">
              <a:buNone/>
            </a:pPr>
            <a:endParaRPr lang="en-CA" dirty="0"/>
          </a:p>
          <a:p>
            <a:r>
              <a:rPr lang="en-CA" dirty="0"/>
              <a:t>Performance Metrics:</a:t>
            </a:r>
          </a:p>
          <a:p>
            <a:pPr lvl="1"/>
            <a:r>
              <a:rPr lang="en-CA" dirty="0"/>
              <a:t>Percentage of allocated sessions</a:t>
            </a:r>
          </a:p>
          <a:p>
            <a:pPr lvl="1"/>
            <a:r>
              <a:rPr lang="en-CA" dirty="0"/>
              <a:t>Routing cost</a:t>
            </a:r>
          </a:p>
          <a:p>
            <a:pPr lvl="1"/>
            <a:r>
              <a:rPr lang="en-CA" dirty="0"/>
              <a:t>Graph size</a:t>
            </a:r>
          </a:p>
          <a:p>
            <a:pPr lvl="1"/>
            <a:r>
              <a:rPr lang="en-CA" dirty="0"/>
              <a:t>Running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77C5A-8B95-4EAD-92D5-9C928E9A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17</a:t>
            </a:fld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897A3C-5EF2-4138-8D69-4BC59FFF179A}"/>
              </a:ext>
            </a:extLst>
          </p:cNvPr>
          <p:cNvSpPr txBox="1"/>
          <p:nvPr/>
        </p:nvSpPr>
        <p:spPr>
          <a:xfrm>
            <a:off x="0" y="6519446"/>
            <a:ext cx="929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i="1" dirty="0">
                <a:solidFill>
                  <a:schemeClr val="bg1">
                    <a:lumMod val="75000"/>
                  </a:schemeClr>
                </a:solidFill>
              </a:rPr>
              <a:t>[3] Ren et al., “Optimal service function tree embedding for NFV enabled multicast,” in Proc. of IEEE ICDCS’18.</a:t>
            </a:r>
          </a:p>
        </p:txBody>
      </p:sp>
    </p:spTree>
    <p:extLst>
      <p:ext uri="{BB962C8B-B14F-4D97-AF65-F5344CB8AC3E}">
        <p14:creationId xmlns:p14="http://schemas.microsoft.com/office/powerpoint/2010/main" val="1506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1E2E-E9EA-4F61-BAEE-8986B8EB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Comparison versus OPT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8CAE6-A272-4292-AD4C-2A189507B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0"/>
            <a:ext cx="10805160" cy="5476875"/>
          </a:xfrm>
        </p:spPr>
        <p:txBody>
          <a:bodyPr>
            <a:normAutofit lnSpcReduction="10000"/>
          </a:bodyPr>
          <a:lstStyle/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OPT </a:t>
            </a:r>
            <a:r>
              <a:rPr lang="en-CA" b="1" dirty="0">
                <a:solidFill>
                  <a:srgbClr val="FF0000"/>
                </a:solidFill>
              </a:rPr>
              <a:t>fails</a:t>
            </a:r>
            <a:r>
              <a:rPr lang="en-CA" dirty="0"/>
              <a:t> to produce graphs for 50 concurrent sessions:</a:t>
            </a:r>
          </a:p>
          <a:p>
            <a:pPr lvl="1"/>
            <a:r>
              <a:rPr lang="en-CA" b="1" dirty="0">
                <a:sym typeface="Wingdings" panose="05000000000000000000" pitchFamily="2" charset="2"/>
              </a:rPr>
              <a:t>Oktopus</a:t>
            </a:r>
            <a:r>
              <a:rPr lang="en-CA" dirty="0">
                <a:sym typeface="Wingdings" panose="05000000000000000000" pitchFamily="2" charset="2"/>
              </a:rPr>
              <a:t> calculates the graphs in </a:t>
            </a:r>
            <a:r>
              <a:rPr lang="en-CA" i="1" dirty="0">
                <a:sym typeface="Wingdings" panose="05000000000000000000" pitchFamily="2" charset="2"/>
              </a:rPr>
              <a:t>1.2 minutes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For 10 concurrent sessions:</a:t>
            </a:r>
          </a:p>
          <a:p>
            <a:pPr lvl="1"/>
            <a:r>
              <a:rPr lang="en-CA" dirty="0"/>
              <a:t>Routing cost optimality gap is </a:t>
            </a:r>
            <a:r>
              <a:rPr lang="en-CA" dirty="0">
                <a:solidFill>
                  <a:srgbClr val="FF0000"/>
                </a:solidFill>
              </a:rPr>
              <a:t>5.3%</a:t>
            </a:r>
            <a:r>
              <a:rPr lang="en-CA" dirty="0"/>
              <a:t> on average</a:t>
            </a:r>
          </a:p>
          <a:p>
            <a:pPr lvl="1"/>
            <a:r>
              <a:rPr lang="en-CA" dirty="0"/>
              <a:t>For the largest topology:</a:t>
            </a:r>
          </a:p>
          <a:p>
            <a:pPr lvl="2"/>
            <a:r>
              <a:rPr lang="en-CA" dirty="0"/>
              <a:t>OPT running time is 1.4 hrs/session</a:t>
            </a:r>
          </a:p>
          <a:p>
            <a:pPr lvl="2"/>
            <a:r>
              <a:rPr lang="en-CA" dirty="0"/>
              <a:t>Oktopus running time is 6 sec/session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77C5A-8B95-4EAD-92D5-9C928E9A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18</a:t>
            </a:fld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1514F0-DC81-46DB-80F9-452A9FBF9B59}"/>
              </a:ext>
            </a:extLst>
          </p:cNvPr>
          <p:cNvSpPr/>
          <p:nvPr/>
        </p:nvSpPr>
        <p:spPr>
          <a:xfrm>
            <a:off x="3187065" y="1309510"/>
            <a:ext cx="6124575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OPT is </a:t>
            </a:r>
            <a:r>
              <a:rPr lang="en-CA" sz="2800" b="1" dirty="0">
                <a:solidFill>
                  <a:schemeClr val="tx1"/>
                </a:solidFill>
              </a:rPr>
              <a:t>not</a:t>
            </a:r>
            <a:r>
              <a:rPr lang="en-CA" sz="2800" dirty="0">
                <a:solidFill>
                  <a:schemeClr val="tx1"/>
                </a:solidFill>
              </a:rPr>
              <a:t> practical for realistic scenarios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DECB68-24FA-41EB-B7CC-B381DF07EBDE}"/>
              </a:ext>
            </a:extLst>
          </p:cNvPr>
          <p:cNvSpPr/>
          <p:nvPr/>
        </p:nvSpPr>
        <p:spPr>
          <a:xfrm>
            <a:off x="4036695" y="3209264"/>
            <a:ext cx="4425315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Oktopus is close to OPT</a:t>
            </a:r>
          </a:p>
        </p:txBody>
      </p:sp>
    </p:spTree>
    <p:extLst>
      <p:ext uri="{BB962C8B-B14F-4D97-AF65-F5344CB8AC3E}">
        <p14:creationId xmlns:p14="http://schemas.microsoft.com/office/powerpoint/2010/main" val="15665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8F78C7-2C94-4531-8980-2BE9D6751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860" y="1070040"/>
            <a:ext cx="5568543" cy="416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D51E2E-E9EA-4F61-BAEE-8986B8EB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Comparison versus the Closest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77C5A-8B95-4EAD-92D5-9C928E9A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19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50F52-E5F7-444D-A048-3A5762D35479}"/>
              </a:ext>
            </a:extLst>
          </p:cNvPr>
          <p:cNvSpPr/>
          <p:nvPr/>
        </p:nvSpPr>
        <p:spPr>
          <a:xfrm>
            <a:off x="2982434" y="5989770"/>
            <a:ext cx="6484070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Oktopus </a:t>
            </a:r>
            <a:r>
              <a:rPr lang="en-CA" sz="2800" b="1" dirty="0">
                <a:solidFill>
                  <a:schemeClr val="tx1"/>
                </a:solidFill>
              </a:rPr>
              <a:t>outperforms</a:t>
            </a:r>
            <a:r>
              <a:rPr lang="en-CA" sz="2800" dirty="0">
                <a:solidFill>
                  <a:schemeClr val="tx1"/>
                </a:solidFill>
              </a:rPr>
              <a:t> MSA in </a:t>
            </a:r>
            <a:r>
              <a:rPr lang="en-CA" sz="2800" b="1" dirty="0">
                <a:solidFill>
                  <a:srgbClr val="FF0000"/>
                </a:solidFill>
              </a:rPr>
              <a:t>all</a:t>
            </a:r>
            <a:r>
              <a:rPr lang="en-CA" sz="2800" dirty="0">
                <a:solidFill>
                  <a:schemeClr val="tx1"/>
                </a:solidFill>
              </a:rPr>
              <a:t> scenarios</a:t>
            </a:r>
          </a:p>
        </p:txBody>
      </p:sp>
      <p:pic>
        <p:nvPicPr>
          <p:cNvPr id="12" name="Picture 11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8BE2FAF-6F44-43DF-96E2-00621AFA2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47" y="1070341"/>
            <a:ext cx="5568140" cy="416849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53617C2-4E7E-4AFF-9AD1-82C379150CB0}"/>
              </a:ext>
            </a:extLst>
          </p:cNvPr>
          <p:cNvGrpSpPr/>
          <p:nvPr/>
        </p:nvGrpSpPr>
        <p:grpSpPr>
          <a:xfrm>
            <a:off x="1259154" y="2451264"/>
            <a:ext cx="4204386" cy="817716"/>
            <a:chOff x="1259154" y="2451264"/>
            <a:chExt cx="4204386" cy="8177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AFD87C-4070-4508-B729-C9F76545F176}"/>
                </a:ext>
              </a:extLst>
            </p:cNvPr>
            <p:cNvSpPr/>
            <p:nvPr/>
          </p:nvSpPr>
          <p:spPr>
            <a:xfrm>
              <a:off x="1295400" y="2857500"/>
              <a:ext cx="4168140" cy="411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3278F48-AE43-47D8-B002-8B44A6D0A33B}"/>
                </a:ext>
              </a:extLst>
            </p:cNvPr>
            <p:cNvSpPr/>
            <p:nvPr/>
          </p:nvSpPr>
          <p:spPr>
            <a:xfrm>
              <a:off x="1259154" y="2451264"/>
              <a:ext cx="1045896" cy="411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98F4A9-4B7F-4730-B7FB-3F593B1D386A}"/>
              </a:ext>
            </a:extLst>
          </p:cNvPr>
          <p:cNvGrpSpPr/>
          <p:nvPr/>
        </p:nvGrpSpPr>
        <p:grpSpPr>
          <a:xfrm>
            <a:off x="1255978" y="1457137"/>
            <a:ext cx="4255633" cy="1328806"/>
            <a:chOff x="1255978" y="1457137"/>
            <a:chExt cx="4255633" cy="132880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66989F-6210-4997-A8DF-A636B5A5DAA9}"/>
                </a:ext>
              </a:extLst>
            </p:cNvPr>
            <p:cNvSpPr/>
            <p:nvPr/>
          </p:nvSpPr>
          <p:spPr>
            <a:xfrm>
              <a:off x="2568575" y="2374463"/>
              <a:ext cx="2943036" cy="411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5D014DF-3427-47A8-A8A9-551EE09FFD60}"/>
                </a:ext>
              </a:extLst>
            </p:cNvPr>
            <p:cNvSpPr/>
            <p:nvPr/>
          </p:nvSpPr>
          <p:spPr>
            <a:xfrm>
              <a:off x="1255978" y="1457137"/>
              <a:ext cx="2020621" cy="9717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12B765C-8C03-4539-845C-F43FE134D972}"/>
              </a:ext>
            </a:extLst>
          </p:cNvPr>
          <p:cNvCxnSpPr/>
          <p:nvPr/>
        </p:nvCxnSpPr>
        <p:spPr>
          <a:xfrm>
            <a:off x="2669381" y="1295400"/>
            <a:ext cx="0" cy="306705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4A99637-A3A7-4E7D-A59E-B52EE08E3FF8}"/>
              </a:ext>
            </a:extLst>
          </p:cNvPr>
          <p:cNvCxnSpPr>
            <a:cxnSpLocks/>
          </p:cNvCxnSpPr>
          <p:nvPr/>
        </p:nvCxnSpPr>
        <p:spPr>
          <a:xfrm>
            <a:off x="5511611" y="1295400"/>
            <a:ext cx="0" cy="3024068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09F37F1-7D41-4330-A8B2-94F9C7070019}"/>
              </a:ext>
            </a:extLst>
          </p:cNvPr>
          <p:cNvCxnSpPr>
            <a:cxnSpLocks/>
          </p:cNvCxnSpPr>
          <p:nvPr/>
        </p:nvCxnSpPr>
        <p:spPr>
          <a:xfrm>
            <a:off x="4092386" y="2317750"/>
            <a:ext cx="0" cy="20447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5292AE-FE31-4D4C-BC1E-13B0925B5259}"/>
              </a:ext>
            </a:extLst>
          </p:cNvPr>
          <p:cNvCxnSpPr>
            <a:cxnSpLocks/>
          </p:cNvCxnSpPr>
          <p:nvPr/>
        </p:nvCxnSpPr>
        <p:spPr>
          <a:xfrm>
            <a:off x="1255978" y="2322513"/>
            <a:ext cx="2173022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E3BA35-F035-4D0A-89B8-EB1321164218}"/>
              </a:ext>
            </a:extLst>
          </p:cNvPr>
          <p:cNvGrpSpPr/>
          <p:nvPr/>
        </p:nvGrpSpPr>
        <p:grpSpPr>
          <a:xfrm>
            <a:off x="1369947" y="1737360"/>
            <a:ext cx="692215" cy="853252"/>
            <a:chOff x="1369947" y="1737360"/>
            <a:chExt cx="692215" cy="853252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64FAA10-3DD7-4669-83D6-31F296E64E3E}"/>
                </a:ext>
              </a:extLst>
            </p:cNvPr>
            <p:cNvCxnSpPr>
              <a:cxnSpLocks/>
            </p:cNvCxnSpPr>
            <p:nvPr/>
          </p:nvCxnSpPr>
          <p:spPr>
            <a:xfrm>
              <a:off x="1408801" y="1737360"/>
              <a:ext cx="0" cy="85325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648EE-F60C-401F-AA99-2929196CC251}"/>
                </a:ext>
              </a:extLst>
            </p:cNvPr>
            <p:cNvSpPr txBox="1"/>
            <p:nvPr/>
          </p:nvSpPr>
          <p:spPr>
            <a:xfrm>
              <a:off x="1369947" y="1949625"/>
              <a:ext cx="692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dirty="0">
                  <a:solidFill>
                    <a:schemeClr val="accent2">
                      <a:lumMod val="75000"/>
                    </a:schemeClr>
                  </a:solidFill>
                </a:rPr>
                <a:t>37%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FD94B7BA-8397-49C3-BFF4-97A8FF916D17}"/>
              </a:ext>
            </a:extLst>
          </p:cNvPr>
          <p:cNvSpPr/>
          <p:nvPr/>
        </p:nvSpPr>
        <p:spPr>
          <a:xfrm>
            <a:off x="7378060" y="3008287"/>
            <a:ext cx="4361503" cy="185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4EDF69-9EA8-4991-8192-97618422EEAD}"/>
              </a:ext>
            </a:extLst>
          </p:cNvPr>
          <p:cNvSpPr/>
          <p:nvPr/>
        </p:nvSpPr>
        <p:spPr>
          <a:xfrm>
            <a:off x="7378060" y="2380404"/>
            <a:ext cx="4361503" cy="185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E3B13DF-32D8-489F-9200-004563A97B05}"/>
              </a:ext>
            </a:extLst>
          </p:cNvPr>
          <p:cNvGrpSpPr/>
          <p:nvPr/>
        </p:nvGrpSpPr>
        <p:grpSpPr>
          <a:xfrm>
            <a:off x="8461821" y="1316891"/>
            <a:ext cx="3271392" cy="3045559"/>
            <a:chOff x="8461821" y="1316891"/>
            <a:chExt cx="3271392" cy="3045559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C03DA5F-9C53-4D5C-A23F-41D91B75AC62}"/>
                </a:ext>
              </a:extLst>
            </p:cNvPr>
            <p:cNvCxnSpPr>
              <a:cxnSpLocks/>
            </p:cNvCxnSpPr>
            <p:nvPr/>
          </p:nvCxnSpPr>
          <p:spPr>
            <a:xfrm>
              <a:off x="8461821" y="1316891"/>
              <a:ext cx="0" cy="3024068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150A07A-7C97-4E5A-A8D0-8BEC9FCDF925}"/>
                </a:ext>
              </a:extLst>
            </p:cNvPr>
            <p:cNvCxnSpPr>
              <a:cxnSpLocks/>
            </p:cNvCxnSpPr>
            <p:nvPr/>
          </p:nvCxnSpPr>
          <p:spPr>
            <a:xfrm>
              <a:off x="9555636" y="1338382"/>
              <a:ext cx="0" cy="3024068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F841C60-5280-46AD-B73D-E16D358E73AC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181" y="2374463"/>
              <a:ext cx="0" cy="198798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B7E9B45-7B01-4A85-897F-4B07843D2B85}"/>
                </a:ext>
              </a:extLst>
            </p:cNvPr>
            <p:cNvCxnSpPr>
              <a:cxnSpLocks/>
            </p:cNvCxnSpPr>
            <p:nvPr/>
          </p:nvCxnSpPr>
          <p:spPr>
            <a:xfrm>
              <a:off x="11733213" y="2346106"/>
              <a:ext cx="0" cy="198798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F22DFCB-12F8-42DC-A6FA-4AA46614F509}"/>
              </a:ext>
            </a:extLst>
          </p:cNvPr>
          <p:cNvGrpSpPr/>
          <p:nvPr/>
        </p:nvGrpSpPr>
        <p:grpSpPr>
          <a:xfrm>
            <a:off x="10926255" y="2563048"/>
            <a:ext cx="692215" cy="525294"/>
            <a:chOff x="1369947" y="1737360"/>
            <a:chExt cx="692215" cy="525294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6EF9CD7-10D8-429B-81D2-1EE9074BF3A1}"/>
                </a:ext>
              </a:extLst>
            </p:cNvPr>
            <p:cNvCxnSpPr>
              <a:cxnSpLocks/>
            </p:cNvCxnSpPr>
            <p:nvPr/>
          </p:nvCxnSpPr>
          <p:spPr>
            <a:xfrm>
              <a:off x="1408801" y="1737360"/>
              <a:ext cx="0" cy="525294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0CBA4B6-1CA8-4FC9-8F73-F6B326F24D43}"/>
                </a:ext>
              </a:extLst>
            </p:cNvPr>
            <p:cNvSpPr txBox="1"/>
            <p:nvPr/>
          </p:nvSpPr>
          <p:spPr>
            <a:xfrm>
              <a:off x="1369947" y="1786332"/>
              <a:ext cx="692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dirty="0">
                  <a:solidFill>
                    <a:schemeClr val="accent2">
                      <a:lumMod val="75000"/>
                    </a:schemeClr>
                  </a:solidFill>
                </a:rPr>
                <a:t>30%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69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1E2E-E9EA-4F61-BAEE-8986B8EB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Comparison versus the Closest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8CAE6-A272-4292-AD4C-2A189507B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Running time:</a:t>
            </a:r>
          </a:p>
          <a:p>
            <a:pPr lvl="1"/>
            <a:r>
              <a:rPr lang="en-CA" dirty="0"/>
              <a:t>Oktopus: 8.625 sec/session</a:t>
            </a:r>
          </a:p>
          <a:p>
            <a:pPr lvl="1"/>
            <a:r>
              <a:rPr lang="en-CA" dirty="0"/>
              <a:t>MSA: 8.5 sec/session</a:t>
            </a:r>
          </a:p>
          <a:p>
            <a:pPr marL="457200" lvl="1" indent="0">
              <a:buNone/>
            </a:pPr>
            <a:endParaRPr lang="en-CA" dirty="0"/>
          </a:p>
          <a:p>
            <a:r>
              <a:rPr lang="en-CA" dirty="0"/>
              <a:t>Routing cost:</a:t>
            </a:r>
          </a:p>
          <a:p>
            <a:pPr lvl="1"/>
            <a:r>
              <a:rPr lang="en-CA" dirty="0"/>
              <a:t>Oktopus and MSA are similar</a:t>
            </a:r>
          </a:p>
          <a:p>
            <a:pPr lvl="1"/>
            <a:endParaRPr lang="en-CA" dirty="0"/>
          </a:p>
          <a:p>
            <a:r>
              <a:rPr lang="en-CA" dirty="0"/>
              <a:t>Graph size:</a:t>
            </a:r>
          </a:p>
          <a:p>
            <a:pPr lvl="1"/>
            <a:r>
              <a:rPr lang="en-CA" dirty="0"/>
              <a:t>Oktopus’ graphs are larger by 2 links on average</a:t>
            </a:r>
          </a:p>
          <a:p>
            <a:pPr marL="457200" lvl="1" indent="0">
              <a:buNone/>
            </a:pPr>
            <a:r>
              <a:rPr lang="en-CA" i="1" dirty="0">
                <a:sym typeface="Wingdings" panose="05000000000000000000" pitchFamily="2" charset="2"/>
              </a:rPr>
              <a:t> Since it allocates more sessions than MSA</a:t>
            </a:r>
            <a:endParaRPr lang="en-CA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77C5A-8B95-4EAD-92D5-9C928E9A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20</a:t>
            </a:fld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CEE8CB-B72C-4A0A-9199-777E2E8AAB90}"/>
              </a:ext>
            </a:extLst>
          </p:cNvPr>
          <p:cNvSpPr/>
          <p:nvPr/>
        </p:nvSpPr>
        <p:spPr>
          <a:xfrm>
            <a:off x="5785466" y="1899964"/>
            <a:ext cx="6292902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Oktopus is </a:t>
            </a:r>
            <a:r>
              <a:rPr lang="en-CA" sz="2800" b="1" dirty="0">
                <a:solidFill>
                  <a:schemeClr val="tx1"/>
                </a:solidFill>
              </a:rPr>
              <a:t>practical</a:t>
            </a:r>
            <a:r>
              <a:rPr lang="en-CA" sz="2800" dirty="0">
                <a:solidFill>
                  <a:schemeClr val="tx1"/>
                </a:solidFill>
              </a:rPr>
              <a:t> for realistic scenarios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66826-2454-4D8C-9DA4-29150CDD3960}"/>
              </a:ext>
            </a:extLst>
          </p:cNvPr>
          <p:cNvSpPr/>
          <p:nvPr/>
        </p:nvSpPr>
        <p:spPr>
          <a:xfrm>
            <a:off x="5785466" y="3495408"/>
            <a:ext cx="6292902" cy="46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Oktopus </a:t>
            </a:r>
            <a:r>
              <a:rPr lang="en-CA" sz="2800" b="1" dirty="0">
                <a:solidFill>
                  <a:schemeClr val="tx1"/>
                </a:solidFill>
              </a:rPr>
              <a:t>does not </a:t>
            </a:r>
            <a:r>
              <a:rPr lang="en-CA" sz="2800" dirty="0">
                <a:solidFill>
                  <a:schemeClr val="tx1"/>
                </a:solidFill>
              </a:rPr>
              <a:t>overload the network</a:t>
            </a:r>
          </a:p>
        </p:txBody>
      </p:sp>
    </p:spTree>
    <p:extLst>
      <p:ext uri="{BB962C8B-B14F-4D97-AF65-F5344CB8AC3E}">
        <p14:creationId xmlns:p14="http://schemas.microsoft.com/office/powerpoint/2010/main" val="227057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1E2E-E9EA-4F61-BAEE-8986B8EB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8CAE6-A272-4292-AD4C-2A189507B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7750"/>
            <a:ext cx="11078678" cy="5429250"/>
          </a:xfrm>
        </p:spPr>
        <p:txBody>
          <a:bodyPr>
            <a:normAutofit/>
          </a:bodyPr>
          <a:lstStyle/>
          <a:p>
            <a:r>
              <a:rPr lang="en-CA" dirty="0"/>
              <a:t>Oktopus is:</a:t>
            </a:r>
          </a:p>
          <a:p>
            <a:pPr lvl="1"/>
            <a:r>
              <a:rPr lang="en-CA" dirty="0"/>
              <a:t>an algorithm solving the multicast service chaining problem</a:t>
            </a:r>
          </a:p>
          <a:p>
            <a:pPr lvl="1"/>
            <a:r>
              <a:rPr lang="en-CA" dirty="0"/>
              <a:t>a path-based approach that systemically reduces the search space</a:t>
            </a:r>
          </a:p>
          <a:p>
            <a:pPr lvl="1"/>
            <a:endParaRPr lang="en-CA" dirty="0"/>
          </a:p>
          <a:p>
            <a:r>
              <a:rPr lang="en-CA" dirty="0"/>
              <a:t>Compared to OPT, Oktopus is: 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close</a:t>
            </a:r>
            <a:r>
              <a:rPr lang="en-CA" dirty="0"/>
              <a:t> to OPT in terms of routing cost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fast</a:t>
            </a:r>
            <a:r>
              <a:rPr lang="en-CA" dirty="0"/>
              <a:t> and </a:t>
            </a:r>
            <a:r>
              <a:rPr lang="en-CA" dirty="0">
                <a:solidFill>
                  <a:srgbClr val="FF0000"/>
                </a:solidFill>
              </a:rPr>
              <a:t>efficient</a:t>
            </a:r>
          </a:p>
          <a:p>
            <a:endParaRPr lang="en-CA" dirty="0"/>
          </a:p>
          <a:p>
            <a:r>
              <a:rPr lang="en-CA" dirty="0"/>
              <a:t>Compared to the closest algorithm, Oktopus:</a:t>
            </a:r>
          </a:p>
          <a:p>
            <a:pPr lvl="1"/>
            <a:r>
              <a:rPr lang="en-CA" dirty="0"/>
              <a:t>allocates more sessions by up to </a:t>
            </a:r>
            <a:r>
              <a:rPr lang="en-CA" dirty="0">
                <a:solidFill>
                  <a:srgbClr val="FF0000"/>
                </a:solidFill>
              </a:rPr>
              <a:t>37%</a:t>
            </a:r>
          </a:p>
          <a:p>
            <a:pPr lvl="1"/>
            <a:r>
              <a:rPr lang="en-CA" dirty="0"/>
              <a:t>does not overload the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77C5A-8B95-4EAD-92D5-9C928E9A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672B4-A9ED-4082-B9E2-998A10E56B72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4498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F475FFC-363B-4796-A816-1A596EAE2178}" vid="{CC3AAA94-3E7C-4740-B921-5B77CC451D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10637</TotalTime>
  <Words>1134</Words>
  <Application>Microsoft Office PowerPoint</Application>
  <PresentationFormat>Widescreen</PresentationFormat>
  <Paragraphs>339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Consolas</vt:lpstr>
      <vt:lpstr>Courier New</vt:lpstr>
      <vt:lpstr>Wingdings</vt:lpstr>
      <vt:lpstr>Office Theme</vt:lpstr>
      <vt:lpstr>Oktopus: Service Chaining for Multicast Traffic</vt:lpstr>
      <vt:lpstr>Online Watching of Live Sessions</vt:lpstr>
      <vt:lpstr>Using Multicast</vt:lpstr>
      <vt:lpstr>NFV Adoption </vt:lpstr>
      <vt:lpstr>Multicast Service Chaining</vt:lpstr>
      <vt:lpstr>Multicast Service Chaining</vt:lpstr>
      <vt:lpstr>Problem Statement</vt:lpstr>
      <vt:lpstr>Problem Hardness</vt:lpstr>
      <vt:lpstr>Proposed Solution: Oktopus</vt:lpstr>
      <vt:lpstr>Overview of Oktopus</vt:lpstr>
      <vt:lpstr>Phase 1: Generating Segments</vt:lpstr>
      <vt:lpstr>Phase 1: Generating Segments</vt:lpstr>
      <vt:lpstr>Phase 2: Calculating a Distribution Graph</vt:lpstr>
      <vt:lpstr>Phase 2: Calculating a Distribution Graph</vt:lpstr>
      <vt:lpstr>Phase 2: Calculating a Distribution Graph</vt:lpstr>
      <vt:lpstr>Implementation</vt:lpstr>
      <vt:lpstr>Evaluation</vt:lpstr>
      <vt:lpstr>Comparison versus OPT</vt:lpstr>
      <vt:lpstr>Comparison versus the Closest Algorithm</vt:lpstr>
      <vt:lpstr>Comparison versus the Closest Algorithm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Diab</dc:creator>
  <cp:lastModifiedBy>Khaled Diab</cp:lastModifiedBy>
  <cp:revision>1130</cp:revision>
  <dcterms:created xsi:type="dcterms:W3CDTF">2018-11-13T18:22:19Z</dcterms:created>
  <dcterms:modified xsi:type="dcterms:W3CDTF">2020-10-19T20:00:37Z</dcterms:modified>
</cp:coreProperties>
</file>