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tags/tag6.xml" ContentType="application/vnd.openxmlformats-officedocument.presentationml.tags+xml"/>
  <Override PartName="/ppt/notesSlides/notesSlide13.xml" ContentType="application/vnd.openxmlformats-officedocument.presentationml.notesSlide+xml"/>
  <Override PartName="/ppt/tags/tag7.xml" ContentType="application/vnd.openxmlformats-officedocument.presentationml.tags+xml"/>
  <Override PartName="/ppt/notesSlides/notesSlide14.xml" ContentType="application/vnd.openxmlformats-officedocument.presentationml.notesSlide+xml"/>
  <Override PartName="/ppt/tags/tag8.xml" ContentType="application/vnd.openxmlformats-officedocument.presentationml.tags+xml"/>
  <Override PartName="/ppt/notesSlides/notesSlide15.xml" ContentType="application/vnd.openxmlformats-officedocument.presentationml.notesSlide+xml"/>
  <Override PartName="/ppt/tags/tag9.xml" ContentType="application/vnd.openxmlformats-officedocument.presentationml.tags+xml"/>
  <Override PartName="/ppt/notesSlides/notesSlide16.xml" ContentType="application/vnd.openxmlformats-officedocument.presentationml.notesSlide+xml"/>
  <Override PartName="/ppt/tags/tag10.xml" ContentType="application/vnd.openxmlformats-officedocument.presentationml.tags+xml"/>
  <Override PartName="/ppt/notesSlides/notesSlide17.xml" ContentType="application/vnd.openxmlformats-officedocument.presentationml.notesSlide+xml"/>
  <Override PartName="/ppt/tags/tag11.xml" ContentType="application/vnd.openxmlformats-officedocument.presentationml.tags+xml"/>
  <Override PartName="/ppt/notesSlides/notesSlide18.xml" ContentType="application/vnd.openxmlformats-officedocument.presentationml.notesSlide+xml"/>
  <Override PartName="/ppt/tags/tag12.xml" ContentType="application/vnd.openxmlformats-officedocument.presentationml.tags+xml"/>
  <Override PartName="/ppt/notesSlides/notesSlide19.xml" ContentType="application/vnd.openxmlformats-officedocument.presentationml.notesSlide+xml"/>
  <Override PartName="/ppt/tags/tag13.xml" ContentType="application/vnd.openxmlformats-officedocument.presentationml.tags+xml"/>
  <Override PartName="/ppt/notesSlides/notesSlide20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tags/tag15.xml" ContentType="application/vnd.openxmlformats-officedocument.presentationml.tags+xml"/>
  <Override PartName="/ppt/notesSlides/notesSlide22.xml" ContentType="application/vnd.openxmlformats-officedocument.presentationml.notesSlide+xml"/>
  <Override PartName="/ppt/tags/tag16.xml" ContentType="application/vnd.openxmlformats-officedocument.presentationml.tags+xml"/>
  <Override PartName="/ppt/notesSlides/notesSlide23.xml" ContentType="application/vnd.openxmlformats-officedocument.presentationml.notesSlide+xml"/>
  <Override PartName="/ppt/tags/tag17.xml" ContentType="application/vnd.openxmlformats-officedocument.presentationml.tags+xml"/>
  <Override PartName="/ppt/notesSlides/notesSlide24.xml" ContentType="application/vnd.openxmlformats-officedocument.presentationml.notesSlide+xml"/>
  <Override PartName="/ppt/tags/tag18.xml" ContentType="application/vnd.openxmlformats-officedocument.presentationml.tags+xml"/>
  <Override PartName="/ppt/notesSlides/notesSlide25.xml" ContentType="application/vnd.openxmlformats-officedocument.presentationml.notesSlide+xml"/>
  <Override PartName="/ppt/tags/tag19.xml" ContentType="application/vnd.openxmlformats-officedocument.presentationml.tags+xml"/>
  <Override PartName="/ppt/notesSlides/notesSlide26.xml" ContentType="application/vnd.openxmlformats-officedocument.presentationml.notesSlide+xml"/>
  <Override PartName="/ppt/media/image24.jpg" ContentType="image/jpeg"/>
  <Override PartName="/ppt/tags/tag20.xml" ContentType="application/vnd.openxmlformats-officedocument.presentationml.tags+xml"/>
  <Override PartName="/ppt/notesSlides/notesSlide27.xml" ContentType="application/vnd.openxmlformats-officedocument.presentationml.notesSlide+xml"/>
  <Override PartName="/ppt/tags/tag21.xml" ContentType="application/vnd.openxmlformats-officedocument.presentationml.tags+xml"/>
  <Override PartName="/ppt/notesSlides/notesSlide28.xml" ContentType="application/vnd.openxmlformats-officedocument.presentationml.notesSlide+xml"/>
  <Override PartName="/ppt/tags/tag22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373" r:id="rId3"/>
    <p:sldId id="480" r:id="rId4"/>
    <p:sldId id="493" r:id="rId5"/>
    <p:sldId id="492" r:id="rId6"/>
    <p:sldId id="444" r:id="rId7"/>
    <p:sldId id="456" r:id="rId8"/>
    <p:sldId id="457" r:id="rId9"/>
    <p:sldId id="390" r:id="rId10"/>
    <p:sldId id="464" r:id="rId11"/>
    <p:sldId id="465" r:id="rId12"/>
    <p:sldId id="441" r:id="rId13"/>
    <p:sldId id="498" r:id="rId14"/>
    <p:sldId id="501" r:id="rId15"/>
    <p:sldId id="502" r:id="rId16"/>
    <p:sldId id="503" r:id="rId17"/>
    <p:sldId id="505" r:id="rId18"/>
    <p:sldId id="497" r:id="rId19"/>
    <p:sldId id="499" r:id="rId20"/>
    <p:sldId id="500" r:id="rId21"/>
    <p:sldId id="506" r:id="rId22"/>
    <p:sldId id="507" r:id="rId23"/>
    <p:sldId id="508" r:id="rId24"/>
    <p:sldId id="509" r:id="rId25"/>
    <p:sldId id="510" r:id="rId26"/>
    <p:sldId id="454" r:id="rId27"/>
    <p:sldId id="367" r:id="rId28"/>
    <p:sldId id="478" r:id="rId29"/>
    <p:sldId id="437" r:id="rId30"/>
    <p:sldId id="491" r:id="rId31"/>
  </p:sldIdLst>
  <p:sldSz cx="12192000" cy="6858000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g JunSu" initials="JJ" lastIdx="3" clrIdx="0">
    <p:extLst>
      <p:ext uri="{19B8F6BF-5375-455C-9EA6-DF929625EA0E}">
        <p15:presenceInfo xmlns:p15="http://schemas.microsoft.com/office/powerpoint/2012/main" userId="78aae4bf0c790e1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CDCD"/>
    <a:srgbClr val="EFB400"/>
    <a:srgbClr val="DBDBDB"/>
    <a:srgbClr val="BFBFBF"/>
    <a:srgbClr val="FFC000"/>
    <a:srgbClr val="E05E5E"/>
    <a:srgbClr val="9C9CCB"/>
    <a:srgbClr val="2F5597"/>
    <a:srgbClr val="F6EF4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D03447BB-5D67-496B-8E87-E561075AD55C}" styleName="深色样式 1 - 强调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5793" autoAdjust="0"/>
  </p:normalViewPr>
  <p:slideViewPr>
    <p:cSldViewPr snapToGrid="0">
      <p:cViewPr varScale="1">
        <p:scale>
          <a:sx n="86" d="100"/>
          <a:sy n="86" d="100"/>
        </p:scale>
        <p:origin x="14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75" d="100"/>
          <a:sy n="75" d="100"/>
        </p:scale>
        <p:origin x="3444" y="2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0A2BB0B-9BCC-4DE5-A171-81F60B30E2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39D6AA-818F-47D8-9557-BC1E3DA8B45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55B2D-A0B1-4A19-ABD8-0C760FB007C3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15D0D7-FFD3-45E2-9C9F-1395DFEB0BD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8EABCB-B291-4636-9396-DE36DBDCF8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97313" y="8829675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BD6DD6-D42C-4958-A1D8-F4B1AAE2A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9871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79F92EF5-1256-4C8A-A279-EA3F70955935}" type="datetimeFigureOut">
              <a:rPr lang="en-GB" smtClean="0"/>
              <a:t>02/10/2020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51145F38-82A0-4A78-87DA-2FE81F6169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4164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182" y="4473892"/>
            <a:ext cx="5505450" cy="3660458"/>
          </a:xfrm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948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5640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719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410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1928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84185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3317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28668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2752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0416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0770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75468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71102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39419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77971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68850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Generally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consume time to receive packets instead of keeping idle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73624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37348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46054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74429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08072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70467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62572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15343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4992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6527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3534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9177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5759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45F38-82A0-4A78-87DA-2FE81F616996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8236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6E82C-E3F7-44A6-918F-0C1A181673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C6FE8C-5D93-44E6-8A6F-EB2DF666DB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59DFF-3551-433B-8D37-44562F6F4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C91A9-8882-42FE-BD44-80431208280A}" type="datetime1">
              <a:rPr lang="en-GB" altLang="zh-CN" smtClean="0"/>
              <a:t>02/10/2020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51038-6287-465D-A31C-BE5CB8FA6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2A116-9FF2-4339-AEA8-AE511E5D5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</p:spPr>
        <p:txBody>
          <a:bodyPr/>
          <a:lstStyle>
            <a:lvl1pPr>
              <a:defRPr sz="1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1E2743CC-4CC8-4A49-A719-283C06C574F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221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1AFE7-F03C-4427-8E76-2C58A9D2D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61FA5-C222-461C-910A-26EF761D2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420FBD-0812-4424-9A55-857100643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2043B-A173-4D56-8156-B9D34A3ECA89}" type="datetime1">
              <a:rPr lang="en-GB" altLang="zh-CN" smtClean="0"/>
              <a:t>02/10/2020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0FFF69-E08E-4DFA-B9EB-C1259F303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0629F-E2E0-4979-837A-7EB05CC9A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4980" y="6356350"/>
            <a:ext cx="2743200" cy="365125"/>
          </a:xfrm>
        </p:spPr>
        <p:txBody>
          <a:bodyPr/>
          <a:lstStyle>
            <a:lvl1pPr>
              <a:defRPr sz="1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1E2743CC-4CC8-4A49-A719-283C06C574F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326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FE887-91C7-49FC-BA67-240FADB23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07095F-20B2-4A9A-9E8A-D23413078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DEFC7E-E662-402B-8BBD-833663C2C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9DF98-B7F6-4505-9178-F6E8FD375008}" type="datetime1">
              <a:rPr lang="en-GB" altLang="zh-CN" smtClean="0"/>
              <a:t>02/10/2020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41CF9-4597-42D7-8A21-F5655D482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2529C9-FE5B-4D51-AE81-EDACD1C18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910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9C24-97B2-4F66-A99C-74B5E9160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2EF8A-ABFB-4769-8105-E50E9DA805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5BE033-6771-41D0-A547-100FA5D801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723F61-2434-4F0C-8352-86B861363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3DBC4-DC80-4162-B9BE-C15D8BACBE93}" type="datetime1">
              <a:rPr lang="en-GB" altLang="zh-CN" smtClean="0"/>
              <a:t>02/10/2020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2A5375-76E2-4C1F-9F25-6ED0F655C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4F31C7-551B-4590-BF79-63C1130D6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730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7E2DA-1F3A-476F-B697-0D998E9BC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59E6F7-69F6-403C-AB4B-54EC7E30C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85B8AE-C424-45AD-B605-05444002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F29FD2-3F8E-4A36-A87A-724D4090D0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480F63-8839-4AEF-8F25-5492C1EC6A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064FC9-1A37-42E8-8456-232AD033A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077E4-841B-412D-AC89-40FB91BC0B26}" type="datetime1">
              <a:rPr lang="en-GB" altLang="zh-CN" smtClean="0"/>
              <a:t>02/10/2020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8444BE-65D3-47F8-97F7-D32E8AA82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E94737-4CFE-41C4-8CA2-BF8AB62D3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481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3C4E7-BD17-4EBF-B952-6E81A3976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762E1C-BDA4-4504-9230-A9CBBD462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582D1-5B03-4493-8EAA-ADF3207EA2A3}" type="datetime1">
              <a:rPr lang="en-GB" altLang="zh-CN" smtClean="0"/>
              <a:t>02/10/2020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0C2570-4780-4457-BD66-75F7CFE6D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8E1446-995D-46C3-8944-7D58F0059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238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621934-E0A6-4CFF-96A4-0B8A47884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F883F-005A-486C-B616-C45C11B75D66}" type="datetime1">
              <a:rPr lang="en-GB" altLang="zh-CN" smtClean="0"/>
              <a:t>02/10/2020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C8883B-D825-458D-9563-2D109D2CB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FBB283-2645-43E2-99B6-B54315DD7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252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68300-A8B1-4F4B-8A6B-0BF6D8C7F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BC8EF-C899-4F42-A32D-F822736D5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C90333-2C02-480B-8388-DF3CCD01D6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17334-4DCE-4A89-92C2-3503AC53C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75333-AC0E-46E9-80A3-E8B399C4CA18}" type="datetime1">
              <a:rPr lang="en-GB" altLang="zh-CN" smtClean="0"/>
              <a:t>02/10/2020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A2993D-C61C-4915-8B9D-5406AB41A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0F0F91-94FB-4A85-AB0D-5427F772F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594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A9FEA-0EB7-4EC7-B7D8-150373634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1E9EC9-622D-4269-ABFD-39B9176C7E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5D9564-2599-4CF5-A71E-CD3D90BF04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74DF18-959C-4B29-8123-67C4D42A0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61DE-FAE8-4815-9385-7D757E515A2B}" type="datetime1">
              <a:rPr lang="en-GB" altLang="zh-CN" smtClean="0"/>
              <a:t>02/10/2020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1362BE-E7C9-4DD6-8522-9F149CF5C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68E7BB-B061-4CD6-AE01-BC3DE0590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660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8F9A2-1ECB-48E8-BD01-62E16B020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723EBB-29E3-4A72-A21E-3BC319D70F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5DD613-C5B9-4CE8-BB24-B925FF14E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068BB-93CF-4D29-8321-D7CB1EDF36ED}" type="datetime1">
              <a:rPr lang="en-GB" altLang="zh-CN" smtClean="0"/>
              <a:t>02/10/2020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4C560-B3C0-4BB4-A0C7-E778B717A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C92B8F-5BC0-4A96-9CBB-E2C1399FC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7438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06D68F-B277-46E7-8176-3E78570090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4B0B85-E753-46A0-BDD1-74F84853F2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72D4BD-AD66-4970-9127-C7A83AECB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D01F-E1EE-4CFC-BD1F-14F4C3BE37CF}" type="datetime1">
              <a:rPr lang="en-GB" altLang="zh-CN" smtClean="0"/>
              <a:t>02/10/2020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0B4FC3-37A3-4DE7-950C-4160DFCD1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B8F863-7005-4E25-BB77-1F5D8D3FF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048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B4089F-732A-4C18-889B-0C1BC3A87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70D3A8-6EA8-4615-8DEB-AAADF50B3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716CCE-4DC9-4026-841D-B0CF79FE9F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BE977-AD5E-4B3F-9D0B-E1E729583466}" type="datetime1">
              <a:rPr lang="en-GB" altLang="zh-CN" smtClean="0"/>
              <a:t>02/10/2020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4A5AD-1589-4699-98BC-3B4654A327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5AA3D-CAA9-4DB1-9563-EB5043BF5E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743CC-4CC8-4A49-A719-283C06C57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00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hyperlink" Target="https://www.emerictimelapse.com/new-york/hd-empire-state-building-and-times-square-manhattan-new-york-city-at-night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image" Target="../media/image3.jpeg"/><Relationship Id="rId4" Type="http://schemas.openxmlformats.org/officeDocument/2006/relationships/image" Target="../media/image6.jpg"/><Relationship Id="rId9" Type="http://schemas.openxmlformats.org/officeDocument/2006/relationships/hyperlink" Target="https://en.wikipedia.org/wiki/Chirp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13.png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5" Type="http://schemas.openxmlformats.org/officeDocument/2006/relationships/image" Target="../media/image13.emf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0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0.emf"/><Relationship Id="rId9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0.emf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image" Target="../media/image29.png"/><Relationship Id="rId5" Type="http://schemas.openxmlformats.org/officeDocument/2006/relationships/image" Target="../media/image25.emf"/><Relationship Id="rId4" Type="http://schemas.openxmlformats.org/officeDocument/2006/relationships/image" Target="../media/image2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7A70C1D-2F24-4F61-B921-F7FDFE23AF8C}"/>
              </a:ext>
            </a:extLst>
          </p:cNvPr>
          <p:cNvSpPr txBox="1"/>
          <p:nvPr/>
        </p:nvSpPr>
        <p:spPr>
          <a:xfrm>
            <a:off x="184150" y="1167002"/>
            <a:ext cx="118237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solidFill>
                  <a:schemeClr val="bg1"/>
                </a:solidFill>
                <a:cs typeface="Calibri Light" panose="020F0302020204030204" pitchFamily="34" charset="0"/>
              </a:rPr>
              <a:t>AdapLoRa</a:t>
            </a:r>
            <a:r>
              <a:rPr lang="en-US" sz="5400" dirty="0">
                <a:solidFill>
                  <a:schemeClr val="bg1"/>
                </a:solidFill>
                <a:cs typeface="Calibri Light" panose="020F0302020204030204" pitchFamily="34" charset="0"/>
              </a:rPr>
              <a:t>: Resource Adaptation for Maximizing Network Lifetime </a:t>
            </a:r>
          </a:p>
          <a:p>
            <a:pPr algn="ctr"/>
            <a:r>
              <a:rPr lang="en-US" sz="5400" dirty="0">
                <a:solidFill>
                  <a:schemeClr val="bg1"/>
                </a:solidFill>
                <a:cs typeface="Calibri Light" panose="020F0302020204030204" pitchFamily="34" charset="0"/>
              </a:rPr>
              <a:t>in </a:t>
            </a:r>
            <a:r>
              <a:rPr lang="en-US" sz="5400" dirty="0" err="1">
                <a:solidFill>
                  <a:schemeClr val="bg1"/>
                </a:solidFill>
                <a:cs typeface="Calibri Light" panose="020F0302020204030204" pitchFamily="34" charset="0"/>
              </a:rPr>
              <a:t>LoRa</a:t>
            </a:r>
            <a:r>
              <a:rPr lang="en-US" sz="5400" dirty="0">
                <a:solidFill>
                  <a:schemeClr val="bg1"/>
                </a:solidFill>
                <a:cs typeface="Calibri Light" panose="020F0302020204030204" pitchFamily="34" charset="0"/>
              </a:rPr>
              <a:t> networks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9F79E2-25C0-451A-8E49-2B473F28A130}"/>
              </a:ext>
            </a:extLst>
          </p:cNvPr>
          <p:cNvSpPr txBox="1"/>
          <p:nvPr/>
        </p:nvSpPr>
        <p:spPr>
          <a:xfrm>
            <a:off x="2311399" y="3747237"/>
            <a:ext cx="756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bg1"/>
                </a:solidFill>
                <a:cs typeface="Calibri Light" panose="020F0302020204030204" pitchFamily="34" charset="0"/>
              </a:rPr>
              <a:t>Weifeng Gao, Zhiwei Zhao, Geyong Min</a:t>
            </a:r>
            <a:endParaRPr lang="en-GB" sz="2000" baseline="300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043E1FC-4EA4-49AE-91BD-02B15639B7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495" y="4348162"/>
            <a:ext cx="2301007" cy="2190750"/>
          </a:xfrm>
          <a:prstGeom prst="rect">
            <a:avLst/>
          </a:prstGeom>
        </p:spPr>
      </p:pic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94838E7-6123-4411-9AC7-006B8AD1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82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32"/>
    </mc:Choice>
    <mc:Fallback xmlns="">
      <p:transition spd="slow" advTm="1553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Box 102">
            <a:extLst>
              <a:ext uri="{FF2B5EF4-FFF2-40B4-BE49-F238E27FC236}">
                <a16:creationId xmlns:a16="http://schemas.microsoft.com/office/drawing/2014/main" id="{139F79E2-25C0-451A-8E49-2B473F28A130}"/>
              </a:ext>
            </a:extLst>
          </p:cNvPr>
          <p:cNvSpPr txBox="1"/>
          <p:nvPr/>
        </p:nvSpPr>
        <p:spPr>
          <a:xfrm>
            <a:off x="2447311" y="992354"/>
            <a:ext cx="6502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Internet of Things (Smart city, etc.) </a:t>
            </a:r>
            <a:endParaRPr lang="en-GB" sz="36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528135" y="228600"/>
            <a:ext cx="91357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</a:rPr>
              <a:t>Low-Power Wide-Area Networks (LPWANs)</a:t>
            </a:r>
            <a:endParaRPr lang="en-GB" sz="40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sp>
        <p:nvSpPr>
          <p:cNvPr id="18" name="等腰三角形 17">
            <a:extLst>
              <a:ext uri="{FF2B5EF4-FFF2-40B4-BE49-F238E27FC236}">
                <a16:creationId xmlns:a16="http://schemas.microsoft.com/office/drawing/2014/main" id="{03BF3FB8-66E7-4873-905A-948AFDA04971}"/>
              </a:ext>
            </a:extLst>
          </p:cNvPr>
          <p:cNvSpPr/>
          <p:nvPr/>
        </p:nvSpPr>
        <p:spPr>
          <a:xfrm rot="10800000">
            <a:off x="5497172" y="1744614"/>
            <a:ext cx="402467" cy="189622"/>
          </a:xfrm>
          <a:prstGeom prst="triangle">
            <a:avLst/>
          </a:prstGeom>
          <a:solidFill>
            <a:srgbClr val="EB6E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290727F-4ECE-4158-AE26-A69D477E7283}"/>
              </a:ext>
            </a:extLst>
          </p:cNvPr>
          <p:cNvSpPr/>
          <p:nvPr/>
        </p:nvSpPr>
        <p:spPr>
          <a:xfrm>
            <a:off x="1774123" y="5579963"/>
            <a:ext cx="784856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Low power, dense deployment</a:t>
            </a:r>
            <a:endParaRPr lang="zh-CN" alt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1A56E0C-2D0E-41A7-8926-978DA84BF649}"/>
              </a:ext>
            </a:extLst>
          </p:cNvPr>
          <p:cNvSpPr txBox="1"/>
          <p:nvPr/>
        </p:nvSpPr>
        <p:spPr>
          <a:xfrm>
            <a:off x="11054080" y="6410960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1/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EB13062-7A78-42D4-B2A1-51FDA4E6C1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240" y="1967246"/>
            <a:ext cx="6350326" cy="3575234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06F10FDA-99E7-400F-B597-9680B2FE7622}"/>
              </a:ext>
            </a:extLst>
          </p:cNvPr>
          <p:cNvSpPr/>
          <p:nvPr/>
        </p:nvSpPr>
        <p:spPr>
          <a:xfrm>
            <a:off x="52559" y="6331823"/>
            <a:ext cx="11795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https://www.emerictimelapse.com/new-york/hd-empire-state-building-and-times-square-manhattan-new-york-city-at-night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34D2676-114B-4539-9E23-6CCB847CD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2</a:t>
            </a:fld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073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07"/>
    </mc:Choice>
    <mc:Fallback xmlns="">
      <p:transition spd="slow" advTm="9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8" grpId="0" animBg="1"/>
      <p:bldP spid="20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528135" y="228600"/>
            <a:ext cx="91357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</a:rPr>
              <a:t>Low-Power Wide-Area Networks (LPWANs)</a:t>
            </a:r>
            <a:endParaRPr lang="en-GB" sz="40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pic>
        <p:nvPicPr>
          <p:cNvPr id="2050" name="Picture 2" descr="Image result for lora">
            <a:extLst>
              <a:ext uri="{FF2B5EF4-FFF2-40B4-BE49-F238E27FC236}">
                <a16:creationId xmlns:a16="http://schemas.microsoft.com/office/drawing/2014/main" id="{78F38110-3303-47F5-A2B4-7233CACA9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135" y="2414129"/>
            <a:ext cx="2417465" cy="181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elated image">
            <a:extLst>
              <a:ext uri="{FF2B5EF4-FFF2-40B4-BE49-F238E27FC236}">
                <a16:creationId xmlns:a16="http://schemas.microsoft.com/office/drawing/2014/main" id="{4C98FC13-1443-4E83-9D6C-3631A2E0D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439" y="2707891"/>
            <a:ext cx="3514033" cy="1225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âsigfox logoâçå¾çæç´¢ç»æ">
            <a:extLst>
              <a:ext uri="{FF2B5EF4-FFF2-40B4-BE49-F238E27FC236}">
                <a16:creationId xmlns:a16="http://schemas.microsoft.com/office/drawing/2014/main" id="{B2B87006-7140-4D18-93C2-11FEAAD74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983" y="2414129"/>
            <a:ext cx="2719649" cy="181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CC82A39-4DDB-46A8-B00B-BDD5D379E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3</a:t>
            </a:fld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857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07"/>
    </mc:Choice>
    <mc:Fallback xmlns="">
      <p:transition spd="slow" advTm="9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528135" y="228600"/>
            <a:ext cx="91357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</a:rPr>
              <a:t>Low-Power Wide-Area Networks (LPWANs)</a:t>
            </a:r>
            <a:endParaRPr lang="en-GB" sz="40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pic>
        <p:nvPicPr>
          <p:cNvPr id="2050" name="Picture 2" descr="Image result for lora">
            <a:extLst>
              <a:ext uri="{FF2B5EF4-FFF2-40B4-BE49-F238E27FC236}">
                <a16:creationId xmlns:a16="http://schemas.microsoft.com/office/drawing/2014/main" id="{78F38110-3303-47F5-A2B4-7233CACA9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135" y="2414129"/>
            <a:ext cx="2417465" cy="181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A7A00DD-1F93-4D8E-B59C-5B02EF08B455}"/>
              </a:ext>
            </a:extLst>
          </p:cNvPr>
          <p:cNvSpPr txBox="1"/>
          <p:nvPr/>
        </p:nvSpPr>
        <p:spPr>
          <a:xfrm>
            <a:off x="4610379" y="2472144"/>
            <a:ext cx="6053486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bg1"/>
                </a:solidFill>
              </a:rPr>
              <a:t>Open standard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bg1"/>
                </a:solidFill>
              </a:rPr>
              <a:t>Low complexity infrastructure deployment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bg1"/>
                </a:solidFill>
              </a:rPr>
              <a:t>Unlicensed ISM bands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6DDE2F6-7277-4D3B-A561-4CCE43EAC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4</a:t>
            </a:fld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1345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9407">
        <p159:morph option="byObject"/>
      </p:transition>
    </mc:Choice>
    <mc:Fallback xmlns="">
      <p:transition spd="slow" advTm="94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37307DD-F730-44A2-9431-207BEFDAFC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590" y="1799571"/>
            <a:ext cx="6222839" cy="3628279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528135" y="228600"/>
            <a:ext cx="91357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</a:rPr>
              <a:t>Low-Power Wide-Area Networks (LPWANs)</a:t>
            </a:r>
            <a:endParaRPr lang="en-GB" sz="40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pic>
        <p:nvPicPr>
          <p:cNvPr id="2050" name="Picture 2" descr="Image result for lora">
            <a:extLst>
              <a:ext uri="{FF2B5EF4-FFF2-40B4-BE49-F238E27FC236}">
                <a16:creationId xmlns:a16="http://schemas.microsoft.com/office/drawing/2014/main" id="{78F38110-3303-47F5-A2B4-7233CACA9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135" y="1077706"/>
            <a:ext cx="2417465" cy="181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upload.wikimedia.org/wikipedia/commons/thumb/c/cf/Linear-chirp.svg/1280px-Linear-chirp.svg.png">
            <a:extLst>
              <a:ext uri="{FF2B5EF4-FFF2-40B4-BE49-F238E27FC236}">
                <a16:creationId xmlns:a16="http://schemas.microsoft.com/office/drawing/2014/main" id="{9B528596-2F78-4406-88FE-5BC44FB47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93" y="3712866"/>
            <a:ext cx="4100070" cy="2748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3020CA3D-FD36-406A-B7A4-600F0B5E501B}"/>
              </a:ext>
            </a:extLst>
          </p:cNvPr>
          <p:cNvSpPr txBox="1"/>
          <p:nvPr/>
        </p:nvSpPr>
        <p:spPr>
          <a:xfrm>
            <a:off x="1815136" y="3198167"/>
            <a:ext cx="2030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Chirp signal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D21DE3AE-1F84-412A-9530-9CA016F8DF9D}"/>
              </a:ext>
            </a:extLst>
          </p:cNvPr>
          <p:cNvGrpSpPr/>
          <p:nvPr/>
        </p:nvGrpSpPr>
        <p:grpSpPr>
          <a:xfrm>
            <a:off x="7095490" y="2585067"/>
            <a:ext cx="1268730" cy="554373"/>
            <a:chOff x="7075170" y="2585067"/>
            <a:chExt cx="1268730" cy="554373"/>
          </a:xfrm>
        </p:grpSpPr>
        <p:sp>
          <p:nvSpPr>
            <p:cNvPr id="12" name="右大括号 11">
              <a:extLst>
                <a:ext uri="{FF2B5EF4-FFF2-40B4-BE49-F238E27FC236}">
                  <a16:creationId xmlns:a16="http://schemas.microsoft.com/office/drawing/2014/main" id="{099D9D40-B6C5-42B2-804C-72F1E08ED67F}"/>
                </a:ext>
              </a:extLst>
            </p:cNvPr>
            <p:cNvSpPr/>
            <p:nvPr/>
          </p:nvSpPr>
          <p:spPr>
            <a:xfrm rot="16200000">
              <a:off x="7606665" y="2402205"/>
              <a:ext cx="205740" cy="1268730"/>
            </a:xfrm>
            <a:prstGeom prst="rightBrace">
              <a:avLst>
                <a:gd name="adj1" fmla="val 68333"/>
                <a:gd name="adj2" fmla="val 48199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6A6110D-2E8C-4545-A3D8-3DDEF58B05D4}"/>
                </a:ext>
              </a:extLst>
            </p:cNvPr>
            <p:cNvSpPr/>
            <p:nvPr/>
          </p:nvSpPr>
          <p:spPr>
            <a:xfrm>
              <a:off x="7339935" y="2585067"/>
              <a:ext cx="6591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/>
                <a:t>chirp</a:t>
              </a:r>
            </a:p>
          </p:txBody>
        </p:sp>
      </p:grpSp>
      <p:pic>
        <p:nvPicPr>
          <p:cNvPr id="29" name="图形 28" descr="箭头: 顺时针弯曲">
            <a:extLst>
              <a:ext uri="{FF2B5EF4-FFF2-40B4-BE49-F238E27FC236}">
                <a16:creationId xmlns:a16="http://schemas.microsoft.com/office/drawing/2014/main" id="{99E745EC-7AE2-434D-A566-71CF9FAED9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3806339" flipV="1">
            <a:off x="5420288" y="2982775"/>
            <a:ext cx="1565549" cy="3373121"/>
          </a:xfrm>
          <a:prstGeom prst="rect">
            <a:avLst/>
          </a:prstGeom>
        </p:spPr>
      </p:pic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9F0AD9C9-E09C-4C20-8894-7AA3BDA658DA}"/>
              </a:ext>
            </a:extLst>
          </p:cNvPr>
          <p:cNvCxnSpPr/>
          <p:nvPr/>
        </p:nvCxnSpPr>
        <p:spPr>
          <a:xfrm>
            <a:off x="7075170" y="3705117"/>
            <a:ext cx="1268730" cy="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2F1255D9-BAF6-45A4-A3CB-11E08184A6EC}"/>
              </a:ext>
            </a:extLst>
          </p:cNvPr>
          <p:cNvCxnSpPr>
            <a:cxnSpLocks/>
          </p:cNvCxnSpPr>
          <p:nvPr/>
        </p:nvCxnSpPr>
        <p:spPr>
          <a:xfrm>
            <a:off x="8343900" y="3705117"/>
            <a:ext cx="2560320" cy="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45A589C8-E019-4EE5-8674-73D7EB4A4352}"/>
              </a:ext>
            </a:extLst>
          </p:cNvPr>
          <p:cNvSpPr/>
          <p:nvPr/>
        </p:nvSpPr>
        <p:spPr>
          <a:xfrm>
            <a:off x="5785318" y="1305253"/>
            <a:ext cx="54802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 err="1">
                <a:solidFill>
                  <a:schemeClr val="bg1"/>
                </a:solidFill>
              </a:rPr>
              <a:t>LoRa</a:t>
            </a:r>
            <a:r>
              <a:rPr lang="en-US" altLang="zh-CN" sz="2400" dirty="0">
                <a:solidFill>
                  <a:schemeClr val="bg1"/>
                </a:solidFill>
              </a:rPr>
              <a:t> chirp with different spreading factors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CC98C5A-A106-4BA8-84DB-CD22CCD57BEC}"/>
              </a:ext>
            </a:extLst>
          </p:cNvPr>
          <p:cNvSpPr/>
          <p:nvPr/>
        </p:nvSpPr>
        <p:spPr>
          <a:xfrm>
            <a:off x="9172749" y="3335785"/>
            <a:ext cx="9026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/>
              <a:t>250 bits/s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EEBCE55-4D04-479A-AA8F-CC686A3EE231}"/>
              </a:ext>
            </a:extLst>
          </p:cNvPr>
          <p:cNvSpPr/>
          <p:nvPr/>
        </p:nvSpPr>
        <p:spPr>
          <a:xfrm>
            <a:off x="7258224" y="3344614"/>
            <a:ext cx="9026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/>
              <a:t>440 bits/s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32E4587-FD60-48DE-9BB2-E66371823DE1}"/>
              </a:ext>
            </a:extLst>
          </p:cNvPr>
          <p:cNvSpPr/>
          <p:nvPr/>
        </p:nvSpPr>
        <p:spPr>
          <a:xfrm>
            <a:off x="6458056" y="3308012"/>
            <a:ext cx="632364" cy="431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300"/>
              </a:lnSpc>
            </a:pPr>
            <a:r>
              <a:rPr lang="en-US" altLang="zh-CN" sz="1400" dirty="0"/>
              <a:t>980</a:t>
            </a:r>
          </a:p>
          <a:p>
            <a:pPr algn="ctr">
              <a:lnSpc>
                <a:spcPts val="1300"/>
              </a:lnSpc>
            </a:pPr>
            <a:r>
              <a:rPr lang="en-US" altLang="zh-CN" sz="1400" dirty="0"/>
              <a:t>bits/s</a:t>
            </a: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3087C028-9653-49D6-8F81-A768484490E2}"/>
              </a:ext>
            </a:extLst>
          </p:cNvPr>
          <p:cNvCxnSpPr>
            <a:cxnSpLocks/>
          </p:cNvCxnSpPr>
          <p:nvPr/>
        </p:nvCxnSpPr>
        <p:spPr>
          <a:xfrm>
            <a:off x="6442806" y="3705117"/>
            <a:ext cx="632364" cy="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80090708-DB7A-474A-8A77-E53970DAF976}"/>
              </a:ext>
            </a:extLst>
          </p:cNvPr>
          <p:cNvSpPr/>
          <p:nvPr/>
        </p:nvSpPr>
        <p:spPr>
          <a:xfrm>
            <a:off x="5953221" y="3308011"/>
            <a:ext cx="632364" cy="431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300"/>
              </a:lnSpc>
            </a:pPr>
            <a:r>
              <a:rPr lang="en-US" altLang="zh-CN" sz="1400" dirty="0"/>
              <a:t>1760</a:t>
            </a:r>
          </a:p>
          <a:p>
            <a:pPr algn="ctr">
              <a:lnSpc>
                <a:spcPts val="1300"/>
              </a:lnSpc>
            </a:pPr>
            <a:r>
              <a:rPr lang="en-US" altLang="zh-CN" sz="1400" dirty="0"/>
              <a:t>bits/s</a:t>
            </a:r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A39D405A-25B3-4D98-B800-3101A9987F2A}"/>
              </a:ext>
            </a:extLst>
          </p:cNvPr>
          <p:cNvCxnSpPr>
            <a:cxnSpLocks/>
          </p:cNvCxnSpPr>
          <p:nvPr/>
        </p:nvCxnSpPr>
        <p:spPr>
          <a:xfrm>
            <a:off x="6096000" y="3705117"/>
            <a:ext cx="346806" cy="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4C59179-F816-46C4-9EF9-B5F04E167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7D4EEA8-B8A6-4498-9701-B23559C0EAFD}"/>
              </a:ext>
            </a:extLst>
          </p:cNvPr>
          <p:cNvSpPr txBox="1"/>
          <p:nvPr/>
        </p:nvSpPr>
        <p:spPr>
          <a:xfrm>
            <a:off x="878822" y="6461090"/>
            <a:ext cx="3716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https://en.wikipedia.org/wiki/Chirp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24056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9407">
        <p159:morph option="byObject"/>
      </p:transition>
    </mc:Choice>
    <mc:Fallback xmlns="">
      <p:transition spd="slow" advTm="94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18" grpId="0"/>
      <p:bldP spid="19" grpId="0"/>
      <p:bldP spid="20" grpId="0"/>
      <p:bldP spid="23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21707" y="228600"/>
            <a:ext cx="75486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</a:rPr>
              <a:t>Energy unfairness in </a:t>
            </a:r>
            <a:r>
              <a:rPr lang="en-US" altLang="zh-CN" sz="4000" dirty="0" err="1">
                <a:solidFill>
                  <a:schemeClr val="bg1"/>
                </a:solidFill>
              </a:rPr>
              <a:t>LoRa</a:t>
            </a:r>
            <a:r>
              <a:rPr lang="en-US" altLang="zh-CN" sz="4000" dirty="0">
                <a:solidFill>
                  <a:schemeClr val="bg1"/>
                </a:solidFill>
              </a:rPr>
              <a:t> networks</a:t>
            </a:r>
            <a:endParaRPr lang="en-GB" sz="40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C7FCB6A2-CA37-4234-BCE1-59B1B7AE1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8009" y="2256838"/>
            <a:ext cx="1112235" cy="1758409"/>
          </a:xfrm>
          <a:prstGeom prst="rect">
            <a:avLst/>
          </a:prstGeom>
        </p:spPr>
      </p:pic>
      <p:sp>
        <p:nvSpPr>
          <p:cNvPr id="29" name="TextBox 14">
            <a:extLst>
              <a:ext uri="{FF2B5EF4-FFF2-40B4-BE49-F238E27FC236}">
                <a16:creationId xmlns:a16="http://schemas.microsoft.com/office/drawing/2014/main" id="{047B15AB-5396-4318-88B4-6FC6A84DCD8B}"/>
              </a:ext>
            </a:extLst>
          </p:cNvPr>
          <p:cNvSpPr txBox="1"/>
          <p:nvPr/>
        </p:nvSpPr>
        <p:spPr>
          <a:xfrm>
            <a:off x="703117" y="1118589"/>
            <a:ext cx="1078576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Transmitting 10 bytes under 125kHz bandwidth: </a:t>
            </a:r>
            <a:r>
              <a:rPr lang="en-GB" sz="2400" b="1" dirty="0">
                <a:solidFill>
                  <a:srgbClr val="EFB4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14.6ms</a:t>
            </a:r>
            <a:r>
              <a:rPr lang="en-GB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for </a:t>
            </a:r>
            <a:r>
              <a:rPr lang="en-GB" sz="2400" b="1" dirty="0">
                <a:solidFill>
                  <a:srgbClr val="FFC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SF7</a:t>
            </a:r>
            <a:r>
              <a:rPr lang="en-GB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and </a:t>
            </a:r>
            <a:r>
              <a:rPr lang="en-GB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320ms</a:t>
            </a:r>
            <a:r>
              <a:rPr lang="en-GB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for </a:t>
            </a:r>
            <a:r>
              <a:rPr lang="en-GB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SF12</a:t>
            </a:r>
            <a:r>
              <a:rPr lang="en-GB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0B476354-4745-46BA-BC05-84E03FC66F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6197" y="3987000"/>
            <a:ext cx="740025" cy="6832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AB7390C8-901A-462C-AF86-20319ACC64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3900" y="2919994"/>
            <a:ext cx="432578" cy="432096"/>
          </a:xfrm>
          <a:prstGeom prst="rect">
            <a:avLst/>
          </a:prstGeom>
        </p:spPr>
      </p:pic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0DF29B0D-3871-4EE8-B25F-D12980B2AF7F}"/>
              </a:ext>
            </a:extLst>
          </p:cNvPr>
          <p:cNvCxnSpPr>
            <a:cxnSpLocks/>
            <a:stCxn id="18" idx="3"/>
          </p:cNvCxnSpPr>
          <p:nvPr/>
        </p:nvCxnSpPr>
        <p:spPr>
          <a:xfrm flipV="1">
            <a:off x="4796478" y="2994410"/>
            <a:ext cx="780357" cy="141632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3" name="直接箭头连接符 52">
            <a:extLst>
              <a:ext uri="{FF2B5EF4-FFF2-40B4-BE49-F238E27FC236}">
                <a16:creationId xmlns:a16="http://schemas.microsoft.com/office/drawing/2014/main" id="{E7808C6D-891F-42A3-A06B-63AA40C080B6}"/>
              </a:ext>
            </a:extLst>
          </p:cNvPr>
          <p:cNvCxnSpPr>
            <a:cxnSpLocks/>
            <a:stCxn id="31" idx="1"/>
          </p:cNvCxnSpPr>
          <p:nvPr/>
        </p:nvCxnSpPr>
        <p:spPr>
          <a:xfrm flipH="1" flipV="1">
            <a:off x="5871458" y="3070374"/>
            <a:ext cx="4574739" cy="125822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C40C047-CB92-4EA4-AC41-C1765112B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38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99"/>
    </mc:Choice>
    <mc:Fallback xmlns="">
      <p:transition spd="slow" advTm="121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21700" y="228600"/>
            <a:ext cx="75486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</a:rPr>
              <a:t>Energy unfairness in </a:t>
            </a:r>
            <a:r>
              <a:rPr lang="en-US" altLang="zh-CN" sz="4000" dirty="0" err="1">
                <a:solidFill>
                  <a:schemeClr val="bg1"/>
                </a:solidFill>
              </a:rPr>
              <a:t>LoRa</a:t>
            </a:r>
            <a:r>
              <a:rPr lang="en-US" altLang="zh-CN" sz="4000" dirty="0">
                <a:solidFill>
                  <a:schemeClr val="bg1"/>
                </a:solidFill>
              </a:rPr>
              <a:t> networks</a:t>
            </a:r>
            <a:endParaRPr lang="en-GB" altLang="zh-CN" sz="40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C5FD046-FD03-455A-8673-6949DFB91859}"/>
              </a:ext>
            </a:extLst>
          </p:cNvPr>
          <p:cNvSpPr txBox="1"/>
          <p:nvPr/>
        </p:nvSpPr>
        <p:spPr>
          <a:xfrm>
            <a:off x="-4" y="5341966"/>
            <a:ext cx="12192004" cy="960263"/>
          </a:xfrm>
          <a:prstGeom prst="rect">
            <a:avLst/>
          </a:prstGeom>
          <a:solidFill>
            <a:srgbClr val="C00000"/>
          </a:solidFill>
        </p:spPr>
        <p:txBody>
          <a:bodyPr wrap="square" lIns="91440" tIns="201168" rIns="91440" bIns="201168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  <a:cs typeface="Calibri Light" panose="020F0302020204030204" pitchFamily="34" charset="0"/>
              </a:rPr>
              <a:t>22x transmission time of SF12</a:t>
            </a:r>
          </a:p>
        </p:txBody>
      </p:sp>
      <p:pic>
        <p:nvPicPr>
          <p:cNvPr id="86" name="图片 85">
            <a:extLst>
              <a:ext uri="{FF2B5EF4-FFF2-40B4-BE49-F238E27FC236}">
                <a16:creationId xmlns:a16="http://schemas.microsoft.com/office/drawing/2014/main" id="{C3CB6716-60F2-4006-A904-49BDF3377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8009" y="2256838"/>
            <a:ext cx="1112235" cy="1758409"/>
          </a:xfrm>
          <a:prstGeom prst="rect">
            <a:avLst/>
          </a:prstGeom>
        </p:spPr>
      </p:pic>
      <p:pic>
        <p:nvPicPr>
          <p:cNvPr id="87" name="图片 86">
            <a:extLst>
              <a:ext uri="{FF2B5EF4-FFF2-40B4-BE49-F238E27FC236}">
                <a16:creationId xmlns:a16="http://schemas.microsoft.com/office/drawing/2014/main" id="{DE8A43E9-D2D9-47DF-9863-74034E2E9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6197" y="3987000"/>
            <a:ext cx="740025" cy="683200"/>
          </a:xfrm>
          <a:prstGeom prst="rect">
            <a:avLst/>
          </a:prstGeom>
        </p:spPr>
      </p:pic>
      <p:cxnSp>
        <p:nvCxnSpPr>
          <p:cNvPr id="93" name="直接箭头连接符 92">
            <a:extLst>
              <a:ext uri="{FF2B5EF4-FFF2-40B4-BE49-F238E27FC236}">
                <a16:creationId xmlns:a16="http://schemas.microsoft.com/office/drawing/2014/main" id="{F50F3D63-7C43-4B70-8A1E-2F2EE6199ADA}"/>
              </a:ext>
            </a:extLst>
          </p:cNvPr>
          <p:cNvCxnSpPr>
            <a:cxnSpLocks/>
            <a:stCxn id="87" idx="1"/>
          </p:cNvCxnSpPr>
          <p:nvPr/>
        </p:nvCxnSpPr>
        <p:spPr>
          <a:xfrm flipH="1" flipV="1">
            <a:off x="5871458" y="3070374"/>
            <a:ext cx="4574739" cy="125822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TextBox 14">
            <a:extLst>
              <a:ext uri="{FF2B5EF4-FFF2-40B4-BE49-F238E27FC236}">
                <a16:creationId xmlns:a16="http://schemas.microsoft.com/office/drawing/2014/main" id="{E5E3B2E1-FC91-4D46-AC3B-4596F38CB312}"/>
              </a:ext>
            </a:extLst>
          </p:cNvPr>
          <p:cNvSpPr txBox="1"/>
          <p:nvPr/>
        </p:nvSpPr>
        <p:spPr>
          <a:xfrm>
            <a:off x="703117" y="1118589"/>
            <a:ext cx="1078576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Transmitting 10 bytes under 125kHz bandwidth: </a:t>
            </a:r>
            <a:r>
              <a:rPr lang="en-GB" sz="2400" b="1" dirty="0">
                <a:solidFill>
                  <a:srgbClr val="EFB4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14.6ms</a:t>
            </a:r>
            <a:r>
              <a:rPr lang="en-GB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for </a:t>
            </a:r>
            <a:r>
              <a:rPr lang="en-GB" sz="2400" b="1" dirty="0">
                <a:solidFill>
                  <a:srgbClr val="FFC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SF7</a:t>
            </a:r>
            <a:r>
              <a:rPr lang="en-GB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and </a:t>
            </a:r>
            <a:r>
              <a:rPr lang="en-GB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320ms</a:t>
            </a:r>
            <a:r>
              <a:rPr lang="en-GB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for </a:t>
            </a:r>
            <a:r>
              <a:rPr lang="en-GB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SF12</a:t>
            </a:r>
            <a:r>
              <a:rPr lang="en-GB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BCDF287D-A680-456F-B333-4F640231F6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3900" y="2919994"/>
            <a:ext cx="432578" cy="432096"/>
          </a:xfrm>
          <a:prstGeom prst="rect">
            <a:avLst/>
          </a:prstGeom>
        </p:spPr>
      </p:pic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0973B32B-2EF3-4AB2-B460-BFF6D19211F9}"/>
              </a:ext>
            </a:extLst>
          </p:cNvPr>
          <p:cNvCxnSpPr>
            <a:cxnSpLocks/>
            <a:stCxn id="13" idx="3"/>
          </p:cNvCxnSpPr>
          <p:nvPr/>
        </p:nvCxnSpPr>
        <p:spPr>
          <a:xfrm flipV="1">
            <a:off x="4796478" y="2994410"/>
            <a:ext cx="780357" cy="141632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37943DD-9683-4E4A-A29B-941E3096F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19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99"/>
    </mc:Choice>
    <mc:Fallback xmlns="">
      <p:transition spd="slow" advTm="12199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图片 89">
            <a:extLst>
              <a:ext uri="{FF2B5EF4-FFF2-40B4-BE49-F238E27FC236}">
                <a16:creationId xmlns:a16="http://schemas.microsoft.com/office/drawing/2014/main" id="{141DE66F-AE4E-44B0-8FE3-87513A07B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8009" y="2256838"/>
            <a:ext cx="1112235" cy="1758409"/>
          </a:xfrm>
          <a:prstGeom prst="rect">
            <a:avLst/>
          </a:prstGeom>
        </p:spPr>
      </p:pic>
      <p:pic>
        <p:nvPicPr>
          <p:cNvPr id="91" name="图片 90">
            <a:extLst>
              <a:ext uri="{FF2B5EF4-FFF2-40B4-BE49-F238E27FC236}">
                <a16:creationId xmlns:a16="http://schemas.microsoft.com/office/drawing/2014/main" id="{BF766313-A2EA-4D3E-95CE-1BDCC545CC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6197" y="3987000"/>
            <a:ext cx="740025" cy="683200"/>
          </a:xfrm>
          <a:prstGeom prst="rect">
            <a:avLst/>
          </a:prstGeom>
        </p:spPr>
      </p:pic>
      <p:cxnSp>
        <p:nvCxnSpPr>
          <p:cNvPr id="97" name="直接箭头连接符 96">
            <a:extLst>
              <a:ext uri="{FF2B5EF4-FFF2-40B4-BE49-F238E27FC236}">
                <a16:creationId xmlns:a16="http://schemas.microsoft.com/office/drawing/2014/main" id="{0730E6F5-6730-4564-B8CC-EA717AC1C552}"/>
              </a:ext>
            </a:extLst>
          </p:cNvPr>
          <p:cNvCxnSpPr>
            <a:cxnSpLocks/>
            <a:stCxn id="91" idx="1"/>
          </p:cNvCxnSpPr>
          <p:nvPr/>
        </p:nvCxnSpPr>
        <p:spPr>
          <a:xfrm flipH="1" flipV="1">
            <a:off x="5871458" y="3070374"/>
            <a:ext cx="4574739" cy="125822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321700" y="228600"/>
            <a:ext cx="75486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</a:rPr>
              <a:t>Energy unfairness in </a:t>
            </a:r>
            <a:r>
              <a:rPr lang="en-US" altLang="zh-CN" sz="4000" dirty="0" err="1">
                <a:solidFill>
                  <a:schemeClr val="bg1"/>
                </a:solidFill>
              </a:rPr>
              <a:t>LoRa</a:t>
            </a:r>
            <a:r>
              <a:rPr lang="en-US" altLang="zh-CN" sz="4000" dirty="0">
                <a:solidFill>
                  <a:schemeClr val="bg1"/>
                </a:solidFill>
              </a:rPr>
              <a:t> networks</a:t>
            </a:r>
            <a:endParaRPr lang="en-GB" altLang="zh-CN" sz="40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D6FE8015-2B5F-41C4-A938-6E0ACF5ABD2E}"/>
              </a:ext>
            </a:extLst>
          </p:cNvPr>
          <p:cNvGrpSpPr/>
          <p:nvPr/>
        </p:nvGrpSpPr>
        <p:grpSpPr>
          <a:xfrm>
            <a:off x="10242958" y="4703674"/>
            <a:ext cx="1278361" cy="567160"/>
            <a:chOff x="5246704" y="941033"/>
            <a:chExt cx="1260629" cy="559293"/>
          </a:xfrm>
        </p:grpSpPr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id="{BC73FBC7-0666-4522-8038-F0D00B32812C}"/>
                </a:ext>
              </a:extLst>
            </p:cNvPr>
            <p:cNvSpPr/>
            <p:nvPr/>
          </p:nvSpPr>
          <p:spPr>
            <a:xfrm>
              <a:off x="5246704" y="941033"/>
              <a:ext cx="1154097" cy="559293"/>
            </a:xfrm>
            <a:prstGeom prst="round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: 圆角 31">
              <a:extLst>
                <a:ext uri="{FF2B5EF4-FFF2-40B4-BE49-F238E27FC236}">
                  <a16:creationId xmlns:a16="http://schemas.microsoft.com/office/drawing/2014/main" id="{BE5E0651-701D-44A8-A57C-D08649875127}"/>
                </a:ext>
              </a:extLst>
            </p:cNvPr>
            <p:cNvSpPr/>
            <p:nvPr/>
          </p:nvSpPr>
          <p:spPr>
            <a:xfrm>
              <a:off x="6400801" y="1091953"/>
              <a:ext cx="106532" cy="230820"/>
            </a:xfrm>
            <a:prstGeom prst="round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矩形 32">
            <a:extLst>
              <a:ext uri="{FF2B5EF4-FFF2-40B4-BE49-F238E27FC236}">
                <a16:creationId xmlns:a16="http://schemas.microsoft.com/office/drawing/2014/main" id="{79E12A97-D256-40DC-8008-9578CFEE98F5}"/>
              </a:ext>
            </a:extLst>
          </p:cNvPr>
          <p:cNvSpPr/>
          <p:nvPr/>
        </p:nvSpPr>
        <p:spPr>
          <a:xfrm>
            <a:off x="10326966" y="4749184"/>
            <a:ext cx="301917" cy="486137"/>
          </a:xfrm>
          <a:prstGeom prst="rect">
            <a:avLst/>
          </a:prstGeom>
          <a:solidFill>
            <a:srgbClr val="FF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82A012DA-74BE-45A2-BF5A-D362821FFEBD}"/>
              </a:ext>
            </a:extLst>
          </p:cNvPr>
          <p:cNvSpPr/>
          <p:nvPr/>
        </p:nvSpPr>
        <p:spPr>
          <a:xfrm>
            <a:off x="10674675" y="4750663"/>
            <a:ext cx="301917" cy="4861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54AB2F38-9DB7-4E1E-87E1-C65034B5A743}"/>
              </a:ext>
            </a:extLst>
          </p:cNvPr>
          <p:cNvSpPr/>
          <p:nvPr/>
        </p:nvSpPr>
        <p:spPr>
          <a:xfrm>
            <a:off x="11020903" y="4750172"/>
            <a:ext cx="301917" cy="4861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14">
            <a:extLst>
              <a:ext uri="{FF2B5EF4-FFF2-40B4-BE49-F238E27FC236}">
                <a16:creationId xmlns:a16="http://schemas.microsoft.com/office/drawing/2014/main" id="{9623F15F-B09E-4DB2-A75F-0788035D2A19}"/>
              </a:ext>
            </a:extLst>
          </p:cNvPr>
          <p:cNvSpPr txBox="1"/>
          <p:nvPr/>
        </p:nvSpPr>
        <p:spPr>
          <a:xfrm>
            <a:off x="703117" y="1118589"/>
            <a:ext cx="1078576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Transmitting 10 bytes under 125kHz bandwidth: </a:t>
            </a:r>
            <a:r>
              <a:rPr lang="en-GB" sz="2400" b="1" dirty="0">
                <a:solidFill>
                  <a:srgbClr val="EFB4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14.6ms</a:t>
            </a:r>
            <a:r>
              <a:rPr lang="en-GB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for </a:t>
            </a:r>
            <a:r>
              <a:rPr lang="en-GB" sz="2400" b="1" dirty="0">
                <a:solidFill>
                  <a:srgbClr val="FFC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SF7</a:t>
            </a:r>
            <a:r>
              <a:rPr lang="en-GB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and </a:t>
            </a:r>
            <a:r>
              <a:rPr lang="en-GB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320ms</a:t>
            </a:r>
            <a:r>
              <a:rPr lang="en-GB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for </a:t>
            </a:r>
            <a:r>
              <a:rPr lang="en-GB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SF12</a:t>
            </a:r>
            <a:r>
              <a:rPr lang="en-GB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19F73FE4-4570-477A-A8AC-04129627C0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3900" y="2919994"/>
            <a:ext cx="432578" cy="432096"/>
          </a:xfrm>
          <a:prstGeom prst="rect">
            <a:avLst/>
          </a:prstGeom>
        </p:spPr>
      </p:pic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718EF10E-DE20-4F20-82E9-BEA775D07C96}"/>
              </a:ext>
            </a:extLst>
          </p:cNvPr>
          <p:cNvCxnSpPr>
            <a:cxnSpLocks/>
            <a:stCxn id="31" idx="3"/>
          </p:cNvCxnSpPr>
          <p:nvPr/>
        </p:nvCxnSpPr>
        <p:spPr>
          <a:xfrm flipV="1">
            <a:off x="4796478" y="2994410"/>
            <a:ext cx="780357" cy="141632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8C5FD046-FD03-455A-8673-6949DFB91859}"/>
              </a:ext>
            </a:extLst>
          </p:cNvPr>
          <p:cNvSpPr txBox="1"/>
          <p:nvPr/>
        </p:nvSpPr>
        <p:spPr>
          <a:xfrm>
            <a:off x="-4" y="5360574"/>
            <a:ext cx="12192004" cy="960263"/>
          </a:xfrm>
          <a:prstGeom prst="rect">
            <a:avLst/>
          </a:prstGeom>
          <a:solidFill>
            <a:srgbClr val="C00000"/>
          </a:solidFill>
        </p:spPr>
        <p:txBody>
          <a:bodyPr wrap="square" lIns="91440" tIns="201168" rIns="91440" bIns="201168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  <a:cs typeface="Calibri Light" panose="020F0302020204030204" pitchFamily="34" charset="0"/>
              </a:rPr>
              <a:t>Run out of batteries much faster</a:t>
            </a:r>
          </a:p>
        </p:txBody>
      </p:sp>
      <p:sp>
        <p:nvSpPr>
          <p:cNvPr id="41" name="TextBox 36">
            <a:extLst>
              <a:ext uri="{FF2B5EF4-FFF2-40B4-BE49-F238E27FC236}">
                <a16:creationId xmlns:a16="http://schemas.microsoft.com/office/drawing/2014/main" id="{1B584291-C565-4EE9-92EE-415F2172CAA5}"/>
              </a:ext>
            </a:extLst>
          </p:cNvPr>
          <p:cNvSpPr txBox="1"/>
          <p:nvPr/>
        </p:nvSpPr>
        <p:spPr>
          <a:xfrm>
            <a:off x="-4" y="5358548"/>
            <a:ext cx="12192004" cy="960263"/>
          </a:xfrm>
          <a:prstGeom prst="rect">
            <a:avLst/>
          </a:prstGeom>
          <a:solidFill>
            <a:srgbClr val="C00000"/>
          </a:solidFill>
        </p:spPr>
        <p:txBody>
          <a:bodyPr wrap="square" lIns="91440" tIns="201168" rIns="91440" bIns="201168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  <a:cs typeface="Calibri Light" panose="020F0302020204030204" pitchFamily="34" charset="0"/>
              </a:rPr>
              <a:t>Energy unfairness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81FEA9C-A46E-453F-965F-DCFD13EA6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934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2199">
        <p159:morph option="byObject"/>
      </p:transition>
    </mc:Choice>
    <mc:Fallback xmlns="">
      <p:transition spd="slow" advTm="1219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98">
            <a:extLst>
              <a:ext uri="{FF2B5EF4-FFF2-40B4-BE49-F238E27FC236}">
                <a16:creationId xmlns:a16="http://schemas.microsoft.com/office/drawing/2014/main" id="{72F4D70C-9ACD-4173-9771-D58A8771DE92}"/>
              </a:ext>
            </a:extLst>
          </p:cNvPr>
          <p:cNvSpPr/>
          <p:nvPr/>
        </p:nvSpPr>
        <p:spPr>
          <a:xfrm rot="16200000">
            <a:off x="5491996" y="-5491995"/>
            <a:ext cx="1208012" cy="1219200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CA41B9-F78A-419E-9C66-741E4CDB73F8}"/>
              </a:ext>
            </a:extLst>
          </p:cNvPr>
          <p:cNvSpPr/>
          <p:nvPr/>
        </p:nvSpPr>
        <p:spPr>
          <a:xfrm>
            <a:off x="2172787" y="228600"/>
            <a:ext cx="78465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  <a:cs typeface="Calibri Light" panose="020F0302020204030204" pitchFamily="34" charset="0"/>
              </a:rPr>
              <a:t>Static resource allocation for fairness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EFF2CA4-EB13-4130-A01A-AD7C3F3FB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4" name="TextBox 14">
            <a:extLst>
              <a:ext uri="{FF2B5EF4-FFF2-40B4-BE49-F238E27FC236}">
                <a16:creationId xmlns:a16="http://schemas.microsoft.com/office/drawing/2014/main" id="{E5563147-B03D-473B-8837-BEDC476A7CF8}"/>
              </a:ext>
            </a:extLst>
          </p:cNvPr>
          <p:cNvSpPr txBox="1"/>
          <p:nvPr/>
        </p:nvSpPr>
        <p:spPr>
          <a:xfrm>
            <a:off x="1999677" y="1355940"/>
            <a:ext cx="4096323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Channel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Spreading factor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Transmission power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C259306D-D44B-4E7E-956C-6F8AC2AC74F1}"/>
                  </a:ext>
                </a:extLst>
              </p:cNvPr>
              <p:cNvSpPr txBox="1"/>
              <p:nvPr/>
            </p:nvSpPr>
            <p:spPr>
              <a:xfrm>
                <a:off x="6586463" y="2082147"/>
                <a:ext cx="3513712" cy="307777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000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min</m:t>
                          </m:r>
                        </m:fName>
                        <m:e>
                          <m:r>
                            <a:rPr lang="en-US" altLang="zh-CN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</m:func>
                      <m:r>
                        <a:rPr lang="en-US" altLang="zh-CN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altLang="zh-CN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𝑐𝑜𝑙𝑙𝑖𝑠𝑖𝑜𝑛</m:t>
                          </m:r>
                        </m:sub>
                      </m:sSub>
                      <m:r>
                        <a:rPr lang="en-US" altLang="zh-CN" sz="20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altLang="zh-CN" sz="20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ch</m:t>
                      </m:r>
                      <m:r>
                        <a:rPr lang="en-US" altLang="zh-CN" sz="20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altLang="zh-CN" sz="20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sf</m:t>
                      </m:r>
                      <m:r>
                        <a:rPr lang="en-US" altLang="zh-CN" sz="20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altLang="zh-CN" sz="20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tp</m:t>
                      </m:r>
                      <m:r>
                        <a:rPr lang="en-US" altLang="zh-CN" sz="20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C259306D-D44B-4E7E-956C-6F8AC2AC74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6463" y="2082147"/>
                <a:ext cx="3513712" cy="307777"/>
              </a:xfrm>
              <a:prstGeom prst="rect">
                <a:avLst/>
              </a:prstGeom>
              <a:blipFill>
                <a:blip r:embed="rId3"/>
                <a:stretch>
                  <a:fillRect t="-1923" b="-32692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7182AD4-D8B9-4ED2-BFC8-AA2D452F32C3}"/>
                  </a:ext>
                </a:extLst>
              </p:cNvPr>
              <p:cNvSpPr txBox="1"/>
              <p:nvPr/>
            </p:nvSpPr>
            <p:spPr>
              <a:xfrm>
                <a:off x="8828370" y="3424602"/>
                <a:ext cx="2854752" cy="307777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000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a:rPr lang="en-US" altLang="zh-CN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𝑎𝑥</m:t>
                          </m:r>
                        </m:fName>
                        <m:e>
                          <m:r>
                            <a:rPr lang="en-US" altLang="zh-CN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𝑚𝑖𝑛</m:t>
                          </m:r>
                        </m:e>
                      </m:func>
                      <m:r>
                        <a:rPr lang="en-US" altLang="zh-CN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𝐸𝐸</m:t>
                      </m:r>
                      <m:r>
                        <a:rPr lang="en-US" altLang="zh-CN" sz="200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altLang="zh-CN" sz="200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ch</m:t>
                      </m:r>
                      <m:r>
                        <a:rPr lang="en-US" altLang="zh-CN" sz="200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altLang="zh-CN" sz="200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sf</m:t>
                      </m:r>
                      <m:r>
                        <a:rPr lang="en-US" altLang="zh-CN" sz="200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altLang="zh-CN" sz="200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tp</m:t>
                      </m:r>
                      <m:r>
                        <a:rPr lang="en-US" altLang="zh-CN" sz="200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7182AD4-D8B9-4ED2-BFC8-AA2D452F32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8370" y="3424602"/>
                <a:ext cx="2854752" cy="307777"/>
              </a:xfrm>
              <a:prstGeom prst="rect">
                <a:avLst/>
              </a:prstGeom>
              <a:blipFill>
                <a:blip r:embed="rId4"/>
                <a:stretch>
                  <a:fillRect b="-32692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组合 34">
            <a:extLst>
              <a:ext uri="{FF2B5EF4-FFF2-40B4-BE49-F238E27FC236}">
                <a16:creationId xmlns:a16="http://schemas.microsoft.com/office/drawing/2014/main" id="{F4AD5A7A-D600-4A97-901E-807ADFF03B65}"/>
              </a:ext>
            </a:extLst>
          </p:cNvPr>
          <p:cNvGrpSpPr/>
          <p:nvPr/>
        </p:nvGrpSpPr>
        <p:grpSpPr>
          <a:xfrm>
            <a:off x="2408296" y="2873275"/>
            <a:ext cx="5736559" cy="2845051"/>
            <a:chOff x="2408296" y="2873275"/>
            <a:chExt cx="5736559" cy="2845051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B9086DB1-B60A-466E-AA9F-7F703DFD62FB}"/>
                </a:ext>
              </a:extLst>
            </p:cNvPr>
            <p:cNvGrpSpPr/>
            <p:nvPr/>
          </p:nvGrpSpPr>
          <p:grpSpPr>
            <a:xfrm>
              <a:off x="2548089" y="3174001"/>
              <a:ext cx="4845927" cy="2328059"/>
              <a:chOff x="3332524" y="2759350"/>
              <a:chExt cx="4845927" cy="2328059"/>
            </a:xfrm>
          </p:grpSpPr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085877E0-C882-4F03-95E8-34A071E866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19531" y="3525014"/>
                <a:ext cx="1112235" cy="1166944"/>
              </a:xfrm>
              <a:prstGeom prst="rect">
                <a:avLst/>
              </a:prstGeom>
            </p:spPr>
          </p:pic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A144667A-6500-4C49-A932-D9D802DEAD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66692" y="3338283"/>
                <a:ext cx="1112235" cy="1166944"/>
              </a:xfrm>
              <a:prstGeom prst="rect">
                <a:avLst/>
              </a:prstGeom>
            </p:spPr>
          </p:pic>
          <p:pic>
            <p:nvPicPr>
              <p:cNvPr id="14" name="图片 13">
                <a:extLst>
                  <a:ext uri="{FF2B5EF4-FFF2-40B4-BE49-F238E27FC236}">
                    <a16:creationId xmlns:a16="http://schemas.microsoft.com/office/drawing/2014/main" id="{413D4D1A-CBBA-4232-A98C-77FBB6B209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32524" y="4151978"/>
                <a:ext cx="740025" cy="683200"/>
              </a:xfrm>
              <a:prstGeom prst="rect">
                <a:avLst/>
              </a:prstGeom>
            </p:spPr>
          </p:pic>
          <p:pic>
            <p:nvPicPr>
              <p:cNvPr id="15" name="图片 14">
                <a:extLst>
                  <a:ext uri="{FF2B5EF4-FFF2-40B4-BE49-F238E27FC236}">
                    <a16:creationId xmlns:a16="http://schemas.microsoft.com/office/drawing/2014/main" id="{892987F1-D696-4567-9911-241105F663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34788" y="2759350"/>
                <a:ext cx="432578" cy="432096"/>
              </a:xfrm>
              <a:prstGeom prst="rect">
                <a:avLst/>
              </a:prstGeom>
            </p:spPr>
          </p:pic>
          <p:pic>
            <p:nvPicPr>
              <p:cNvPr id="16" name="图片 15">
                <a:extLst>
                  <a:ext uri="{FF2B5EF4-FFF2-40B4-BE49-F238E27FC236}">
                    <a16:creationId xmlns:a16="http://schemas.microsoft.com/office/drawing/2014/main" id="{B0771C27-7214-4848-AE44-EE3A459A3F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45873" y="2918951"/>
                <a:ext cx="432578" cy="432096"/>
              </a:xfrm>
              <a:prstGeom prst="rect">
                <a:avLst/>
              </a:prstGeom>
            </p:spPr>
          </p:pic>
          <p:pic>
            <p:nvPicPr>
              <p:cNvPr id="17" name="图片 16">
                <a:extLst>
                  <a:ext uri="{FF2B5EF4-FFF2-40B4-BE49-F238E27FC236}">
                    <a16:creationId xmlns:a16="http://schemas.microsoft.com/office/drawing/2014/main" id="{1957755D-B1B8-4936-A1D9-4D400D4CEA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208552" y="4415409"/>
                <a:ext cx="672750" cy="672000"/>
              </a:xfrm>
              <a:prstGeom prst="rect">
                <a:avLst/>
              </a:prstGeom>
            </p:spPr>
          </p:pic>
          <p:cxnSp>
            <p:nvCxnSpPr>
              <p:cNvPr id="18" name="直接箭头连接符 17">
                <a:extLst>
                  <a:ext uri="{FF2B5EF4-FFF2-40B4-BE49-F238E27FC236}">
                    <a16:creationId xmlns:a16="http://schemas.microsoft.com/office/drawing/2014/main" id="{1EA88640-AA02-40CC-864E-6577D36A34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37680" y="3169920"/>
                <a:ext cx="173848" cy="262361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9" name="直接箭头连接符 18">
                <a:extLst>
                  <a:ext uri="{FF2B5EF4-FFF2-40B4-BE49-F238E27FC236}">
                    <a16:creationId xmlns:a16="http://schemas.microsoft.com/office/drawing/2014/main" id="{60BCCF66-ECC9-40E3-85F0-FB71B21ADEB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97172" y="3569470"/>
                <a:ext cx="435898" cy="924108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0" name="直接箭头连接符 19">
                <a:extLst>
                  <a:ext uri="{FF2B5EF4-FFF2-40B4-BE49-F238E27FC236}">
                    <a16:creationId xmlns:a16="http://schemas.microsoft.com/office/drawing/2014/main" id="{8FFDE0E9-379E-44F0-8225-F016ECE28E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77386" y="3277208"/>
                <a:ext cx="451972" cy="128394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1" name="直接箭头连接符 20">
                <a:extLst>
                  <a:ext uri="{FF2B5EF4-FFF2-40B4-BE49-F238E27FC236}">
                    <a16:creationId xmlns:a16="http://schemas.microsoft.com/office/drawing/2014/main" id="{80AD0066-FB12-4D54-A54E-4D05DFF33BB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03064" y="3759200"/>
                <a:ext cx="1402272" cy="573320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2" name="直接箭头连接符 21">
                <a:extLst>
                  <a:ext uri="{FF2B5EF4-FFF2-40B4-BE49-F238E27FC236}">
                    <a16:creationId xmlns:a16="http://schemas.microsoft.com/office/drawing/2014/main" id="{7E7F0911-2D9B-4E20-9403-45569B2C4E8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86131" y="3098800"/>
                <a:ext cx="826430" cy="470670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3" name="直接箭头连接符 22">
                <a:extLst>
                  <a:ext uri="{FF2B5EF4-FFF2-40B4-BE49-F238E27FC236}">
                    <a16:creationId xmlns:a16="http://schemas.microsoft.com/office/drawing/2014/main" id="{416C95C8-3B9F-4B97-A573-DBBA64D3571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575648" y="3759200"/>
                <a:ext cx="691520" cy="734379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EAF495E9-8C2A-424E-AAC0-F55351A4154D}"/>
                </a:ext>
              </a:extLst>
            </p:cNvPr>
            <p:cNvSpPr txBox="1"/>
            <p:nvPr/>
          </p:nvSpPr>
          <p:spPr>
            <a:xfrm>
              <a:off x="2408296" y="5334830"/>
              <a:ext cx="109149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4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{ch</a:t>
              </a:r>
              <a:r>
                <a:rPr lang="en-US" altLang="zh-CN" sz="1400" i="1" baseline="-25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altLang="zh-CN" sz="14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,sf</a:t>
              </a:r>
              <a:r>
                <a:rPr lang="en-US" altLang="zh-CN" sz="1400" i="1" baseline="-25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altLang="zh-CN" sz="14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,tp</a:t>
              </a:r>
              <a:r>
                <a:rPr lang="en-US" altLang="zh-CN" sz="1400" i="1" baseline="-25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altLang="zh-CN" sz="14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zh-CN" altLang="en-US" sz="1400" i="1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EAE34ECF-5CB4-431C-8D4E-7865ACB5848B}"/>
                </a:ext>
              </a:extLst>
            </p:cNvPr>
            <p:cNvSpPr txBox="1"/>
            <p:nvPr/>
          </p:nvSpPr>
          <p:spPr>
            <a:xfrm>
              <a:off x="5253047" y="5410549"/>
              <a:ext cx="109149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4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{ch</a:t>
              </a:r>
              <a:r>
                <a:rPr lang="en-US" altLang="zh-CN" sz="1400" i="1" baseline="-25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zh-CN" sz="14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,sf</a:t>
              </a:r>
              <a:r>
                <a:rPr lang="en-US" altLang="zh-CN" sz="1400" i="1" baseline="-25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zh-CN" sz="14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,tp</a:t>
              </a:r>
              <a:r>
                <a:rPr lang="en-US" altLang="zh-CN" sz="1400" i="1" baseline="-25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zh-CN" sz="14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zh-CN" altLang="en-US" sz="1400" i="1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4D0C6B23-B6C3-4EE8-A01D-AB0680E7B31A}"/>
                </a:ext>
              </a:extLst>
            </p:cNvPr>
            <p:cNvSpPr txBox="1"/>
            <p:nvPr/>
          </p:nvSpPr>
          <p:spPr>
            <a:xfrm>
              <a:off x="5370540" y="2873275"/>
              <a:ext cx="109149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4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{ch</a:t>
              </a:r>
              <a:r>
                <a:rPr lang="en-US" altLang="zh-CN" sz="1400" i="1" baseline="-25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altLang="zh-CN" sz="14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,sf</a:t>
              </a:r>
              <a:r>
                <a:rPr lang="en-US" altLang="zh-CN" sz="1400" i="1" baseline="-25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altLang="zh-CN" sz="14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,tp</a:t>
              </a:r>
              <a:r>
                <a:rPr lang="en-US" altLang="zh-CN" sz="1400" i="1" baseline="-25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altLang="zh-CN" sz="14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zh-CN" altLang="en-US" sz="1400" i="1" dirty="0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BC146B50-6ABA-43AF-9B5C-6DDBB1FA870C}"/>
                </a:ext>
              </a:extLst>
            </p:cNvPr>
            <p:cNvSpPr txBox="1"/>
            <p:nvPr/>
          </p:nvSpPr>
          <p:spPr>
            <a:xfrm>
              <a:off x="7053365" y="3741925"/>
              <a:ext cx="109149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4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{ch</a:t>
              </a:r>
              <a:r>
                <a:rPr lang="en-US" altLang="zh-CN" sz="1400" i="1" baseline="-25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en-US" altLang="zh-CN" sz="14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,sf</a:t>
              </a:r>
              <a:r>
                <a:rPr lang="en-US" altLang="zh-CN" sz="1400" i="1" baseline="-25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en-US" altLang="zh-CN" sz="14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,tp</a:t>
              </a:r>
              <a:r>
                <a:rPr lang="en-US" altLang="zh-CN" sz="1400" i="1" baseline="-25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en-US" altLang="zh-CN" sz="14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zh-CN" altLang="en-US" sz="14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92635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606">
        <p159:morph option="byObject"/>
      </p:transition>
    </mc:Choice>
    <mc:Fallback xmlns="">
      <p:transition spd="slow" advTm="36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98">
            <a:extLst>
              <a:ext uri="{FF2B5EF4-FFF2-40B4-BE49-F238E27FC236}">
                <a16:creationId xmlns:a16="http://schemas.microsoft.com/office/drawing/2014/main" id="{FE656354-74EC-4D33-9B3E-020043CB50AC}"/>
              </a:ext>
            </a:extLst>
          </p:cNvPr>
          <p:cNvSpPr/>
          <p:nvPr/>
        </p:nvSpPr>
        <p:spPr>
          <a:xfrm rot="16200000">
            <a:off x="5491996" y="-5491995"/>
            <a:ext cx="1208012" cy="1219200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6FA44443-F502-460B-A4F5-AA55B0E9A5F7}"/>
              </a:ext>
            </a:extLst>
          </p:cNvPr>
          <p:cNvSpPr/>
          <p:nvPr/>
        </p:nvSpPr>
        <p:spPr>
          <a:xfrm>
            <a:off x="3482317" y="228600"/>
            <a:ext cx="52274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  <a:cs typeface="Calibri Light" panose="020F0302020204030204" pitchFamily="34" charset="0"/>
              </a:rPr>
              <a:t>Wireless Links Dynamics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16E2DF8-58EC-404F-BBE1-95FBB6A3B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10</a:t>
            </a:fld>
            <a:endParaRPr lang="en-GB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E1169A0-AA84-47AA-BF28-9FF9059748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699" y="2113870"/>
            <a:ext cx="7093260" cy="209476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A0E228A-E2FE-4B36-A0E3-475AD4854B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171" y="1819239"/>
            <a:ext cx="4201095" cy="238939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FCBC9F64-D82B-4AC7-AE3A-BBCFA465CDF0}"/>
              </a:ext>
            </a:extLst>
          </p:cNvPr>
          <p:cNvSpPr/>
          <p:nvPr/>
        </p:nvSpPr>
        <p:spPr>
          <a:xfrm>
            <a:off x="152400" y="6366510"/>
            <a:ext cx="114681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1"/>
                </a:solidFill>
              </a:rPr>
              <a:t>[1] </a:t>
            </a:r>
            <a:r>
              <a:rPr lang="en-US" altLang="zh-CN" sz="1400" dirty="0" err="1">
                <a:solidFill>
                  <a:schemeClr val="bg1"/>
                </a:solidFill>
              </a:rPr>
              <a:t>Akshay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Gadre</a:t>
            </a:r>
            <a:r>
              <a:rPr lang="en-US" altLang="zh-CN" sz="1400" dirty="0">
                <a:solidFill>
                  <a:schemeClr val="bg1"/>
                </a:solidFill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</a:rPr>
              <a:t>Revathy</a:t>
            </a:r>
            <a:r>
              <a:rPr lang="en-US" altLang="zh-CN" sz="1400" dirty="0">
                <a:solidFill>
                  <a:schemeClr val="bg1"/>
                </a:solidFill>
              </a:rPr>
              <a:t> Narayanan, Anh Luong, Anthony Rowe, Bob Iannucci and </a:t>
            </a:r>
            <a:r>
              <a:rPr lang="en-US" altLang="zh-CN" sz="1400" dirty="0" err="1">
                <a:solidFill>
                  <a:schemeClr val="bg1"/>
                </a:solidFill>
              </a:rPr>
              <a:t>Swarun</a:t>
            </a:r>
            <a:r>
              <a:rPr lang="en-US" altLang="zh-CN" sz="1400" dirty="0">
                <a:solidFill>
                  <a:schemeClr val="bg1"/>
                </a:solidFill>
              </a:rPr>
              <a:t> Kumar. "Frequency Configuration for Low-</a:t>
            </a:r>
            <a:r>
              <a:rPr lang="en-US" altLang="zh-CN" sz="1400" dirty="0" err="1">
                <a:solidFill>
                  <a:schemeClr val="bg1"/>
                </a:solidFill>
              </a:rPr>
              <a:t>PowerWide</a:t>
            </a:r>
            <a:r>
              <a:rPr lang="en-US" altLang="zh-CN" sz="1400" dirty="0">
                <a:solidFill>
                  <a:schemeClr val="bg1"/>
                </a:solidFill>
              </a:rPr>
              <a:t>-Area Networks in a Heartbeat." in Proceedings of USENIX NSDI, 2020. 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8" name="TextBox 36">
            <a:extLst>
              <a:ext uri="{FF2B5EF4-FFF2-40B4-BE49-F238E27FC236}">
                <a16:creationId xmlns:a16="http://schemas.microsoft.com/office/drawing/2014/main" id="{5EE3043B-8E10-41C4-98A3-3333E84C3D6A}"/>
              </a:ext>
            </a:extLst>
          </p:cNvPr>
          <p:cNvSpPr txBox="1"/>
          <p:nvPr/>
        </p:nvSpPr>
        <p:spPr>
          <a:xfrm>
            <a:off x="-4" y="5114496"/>
            <a:ext cx="12192004" cy="960263"/>
          </a:xfrm>
          <a:prstGeom prst="rect">
            <a:avLst/>
          </a:prstGeom>
          <a:solidFill>
            <a:srgbClr val="C00000"/>
          </a:solidFill>
        </p:spPr>
        <p:txBody>
          <a:bodyPr wrap="square" lIns="91440" tIns="201168" rIns="91440" bIns="201168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cs typeface="Calibri Light" panose="020F0302020204030204" pitchFamily="34" charset="0"/>
              </a:rPr>
              <a:t>Static allocation </a:t>
            </a:r>
            <a:r>
              <a:rPr lang="en-GB" sz="3600" dirty="0">
                <a:solidFill>
                  <a:schemeClr val="bg1"/>
                </a:solidFill>
                <a:cs typeface="Calibri Light" panose="020F0302020204030204" pitchFamily="34" charset="0"/>
              </a:rPr>
              <a:t>is inefficient: Adaptive allocation</a:t>
            </a:r>
          </a:p>
        </p:txBody>
      </p:sp>
    </p:spTree>
    <p:extLst>
      <p:ext uri="{BB962C8B-B14F-4D97-AF65-F5344CB8AC3E}">
        <p14:creationId xmlns:p14="http://schemas.microsoft.com/office/powerpoint/2010/main" val="165691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99"/>
    </mc:Choice>
    <mc:Fallback xmlns="">
      <p:transition spd="slow" advTm="121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98">
            <a:extLst>
              <a:ext uri="{FF2B5EF4-FFF2-40B4-BE49-F238E27FC236}">
                <a16:creationId xmlns:a16="http://schemas.microsoft.com/office/drawing/2014/main" id="{FE656354-74EC-4D33-9B3E-020043CB50AC}"/>
              </a:ext>
            </a:extLst>
          </p:cNvPr>
          <p:cNvSpPr/>
          <p:nvPr/>
        </p:nvSpPr>
        <p:spPr>
          <a:xfrm rot="16200000">
            <a:off x="5491996" y="-5491995"/>
            <a:ext cx="1208012" cy="1219200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6FA44443-F502-460B-A4F5-AA55B0E9A5F7}"/>
              </a:ext>
            </a:extLst>
          </p:cNvPr>
          <p:cNvSpPr/>
          <p:nvPr/>
        </p:nvSpPr>
        <p:spPr>
          <a:xfrm>
            <a:off x="2857024" y="228600"/>
            <a:ext cx="64780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  <a:cs typeface="Calibri Light" panose="020F0302020204030204" pitchFamily="34" charset="0"/>
              </a:rPr>
              <a:t>Inefficiency of static allocation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D74452-843E-4834-A08C-B3038387C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30" name="TextBox 4">
            <a:extLst>
              <a:ext uri="{FF2B5EF4-FFF2-40B4-BE49-F238E27FC236}">
                <a16:creationId xmlns:a16="http://schemas.microsoft.com/office/drawing/2014/main" id="{3395BC12-F0F9-490E-9788-553327756A69}"/>
              </a:ext>
            </a:extLst>
          </p:cNvPr>
          <p:cNvSpPr txBox="1"/>
          <p:nvPr/>
        </p:nvSpPr>
        <p:spPr>
          <a:xfrm>
            <a:off x="368300" y="2828836"/>
            <a:ext cx="1145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u="sng" dirty="0" err="1">
                <a:solidFill>
                  <a:schemeClr val="bg1"/>
                </a:solidFill>
                <a:cs typeface="Calibri Light" panose="020F0302020204030204" pitchFamily="34" charset="0"/>
              </a:rPr>
              <a:t>AdapLoRa</a:t>
            </a:r>
            <a:r>
              <a:rPr lang="en-GB" sz="4000" u="sng" dirty="0">
                <a:solidFill>
                  <a:schemeClr val="bg1"/>
                </a:solidFill>
                <a:cs typeface="Calibri Light" panose="020F0302020204030204" pitchFamily="34" charset="0"/>
              </a:rPr>
              <a:t>:</a:t>
            </a:r>
            <a:r>
              <a:rPr lang="en-GB" sz="4000" dirty="0">
                <a:solidFill>
                  <a:schemeClr val="bg1"/>
                </a:solidFill>
              </a:rPr>
              <a:t> </a:t>
            </a:r>
            <a:r>
              <a:rPr lang="en-US" sz="4000" dirty="0">
                <a:solidFill>
                  <a:schemeClr val="bg1"/>
                </a:solidFill>
              </a:rPr>
              <a:t>Adaptive allocation</a:t>
            </a:r>
            <a:r>
              <a:rPr lang="en-GB" sz="4000" dirty="0">
                <a:solidFill>
                  <a:schemeClr val="bg1"/>
                </a:solidFill>
              </a:rPr>
              <a:t> in </a:t>
            </a:r>
            <a:r>
              <a:rPr lang="en-GB" sz="4000" dirty="0" err="1">
                <a:solidFill>
                  <a:schemeClr val="bg1"/>
                </a:solidFill>
              </a:rPr>
              <a:t>LoRa</a:t>
            </a:r>
            <a:r>
              <a:rPr lang="en-GB" sz="4000" dirty="0">
                <a:solidFill>
                  <a:schemeClr val="bg1"/>
                </a:solidFill>
              </a:rPr>
              <a:t> networks</a:t>
            </a:r>
            <a:endParaRPr lang="en-GB" sz="40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833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2199">
        <p159:morph option="byObject"/>
      </p:transition>
    </mc:Choice>
    <mc:Fallback xmlns="">
      <p:transition spd="slow" advTm="1219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761D317F-6DCC-4B30-94F8-A6390984638B}"/>
              </a:ext>
            </a:extLst>
          </p:cNvPr>
          <p:cNvSpPr txBox="1"/>
          <p:nvPr/>
        </p:nvSpPr>
        <p:spPr>
          <a:xfrm>
            <a:off x="368300" y="228600"/>
            <a:ext cx="1145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err="1">
                <a:solidFill>
                  <a:schemeClr val="bg1"/>
                </a:solidFill>
                <a:cs typeface="Calibri Light" panose="020F0302020204030204" pitchFamily="34" charset="0"/>
              </a:rPr>
              <a:t>AdapLoRa</a:t>
            </a:r>
            <a:endParaRPr lang="en-GB" sz="40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sp>
        <p:nvSpPr>
          <p:cNvPr id="29" name="TextBox 2">
            <a:extLst>
              <a:ext uri="{FF2B5EF4-FFF2-40B4-BE49-F238E27FC236}">
                <a16:creationId xmlns:a16="http://schemas.microsoft.com/office/drawing/2014/main" id="{B5E131E7-D1D3-4B54-B2E4-C341D6C9A531}"/>
              </a:ext>
            </a:extLst>
          </p:cNvPr>
          <p:cNvSpPr txBox="1"/>
          <p:nvPr/>
        </p:nvSpPr>
        <p:spPr>
          <a:xfrm>
            <a:off x="1302834" y="1062497"/>
            <a:ext cx="9586332" cy="1651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to adapt?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adapt?</a:t>
            </a:r>
            <a:endParaRPr lang="zh-CN" altLang="en-U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9CEE5A8-B192-4086-9C08-B27D955AE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12</a:t>
            </a:fld>
            <a:endParaRPr lang="en-GB"/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B02B22A7-031C-449B-971A-6B7D03164034}"/>
              </a:ext>
            </a:extLst>
          </p:cNvPr>
          <p:cNvCxnSpPr>
            <a:cxnSpLocks/>
            <a:endCxn id="6" idx="2"/>
          </p:cNvCxnSpPr>
          <p:nvPr/>
        </p:nvCxnSpPr>
        <p:spPr>
          <a:xfrm>
            <a:off x="2915920" y="4038140"/>
            <a:ext cx="0" cy="2189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8714EA68-8BAF-4EF4-9370-9CD5C99E480B}"/>
              </a:ext>
            </a:extLst>
          </p:cNvPr>
          <p:cNvCxnSpPr>
            <a:cxnSpLocks/>
          </p:cNvCxnSpPr>
          <p:nvPr/>
        </p:nvCxnSpPr>
        <p:spPr>
          <a:xfrm>
            <a:off x="3210560" y="4718860"/>
            <a:ext cx="0" cy="2189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C732DFF8-C54F-46B2-98EB-79A40F7A60D0}"/>
              </a:ext>
            </a:extLst>
          </p:cNvPr>
          <p:cNvCxnSpPr>
            <a:cxnSpLocks/>
          </p:cNvCxnSpPr>
          <p:nvPr/>
        </p:nvCxnSpPr>
        <p:spPr>
          <a:xfrm>
            <a:off x="3464560" y="3995698"/>
            <a:ext cx="0" cy="2189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096AC012-5BEA-4332-A955-2CF90DF12684}"/>
              </a:ext>
            </a:extLst>
          </p:cNvPr>
          <p:cNvCxnSpPr>
            <a:cxnSpLocks/>
          </p:cNvCxnSpPr>
          <p:nvPr/>
        </p:nvCxnSpPr>
        <p:spPr>
          <a:xfrm>
            <a:off x="3657600" y="3509820"/>
            <a:ext cx="0" cy="2189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4A3581BB-3120-416E-9268-A6CB6AC60052}"/>
              </a:ext>
            </a:extLst>
          </p:cNvPr>
          <p:cNvSpPr/>
          <p:nvPr/>
        </p:nvSpPr>
        <p:spPr>
          <a:xfrm>
            <a:off x="3586480" y="3351327"/>
            <a:ext cx="730311" cy="3773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zh-CN" altLang="en-US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E0AED391-3D67-4CC8-8227-26204EF9C197}"/>
              </a:ext>
            </a:extLst>
          </p:cNvPr>
          <p:cNvSpPr/>
          <p:nvPr/>
        </p:nvSpPr>
        <p:spPr>
          <a:xfrm>
            <a:off x="2411067" y="3578013"/>
            <a:ext cx="1009706" cy="3773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Max-min optimization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24DF36D-1F52-4F6A-9BC3-E57334B66E79}"/>
              </a:ext>
            </a:extLst>
          </p:cNvPr>
          <p:cNvGrpSpPr/>
          <p:nvPr/>
        </p:nvGrpSpPr>
        <p:grpSpPr>
          <a:xfrm>
            <a:off x="1570658" y="3047305"/>
            <a:ext cx="7847057" cy="2694568"/>
            <a:chOff x="1570658" y="2590105"/>
            <a:chExt cx="7847057" cy="2694568"/>
          </a:xfrm>
        </p:grpSpPr>
        <p:cxnSp>
          <p:nvCxnSpPr>
            <p:cNvPr id="4" name="直接箭头连接符 3">
              <a:extLst>
                <a:ext uri="{FF2B5EF4-FFF2-40B4-BE49-F238E27FC236}">
                  <a16:creationId xmlns:a16="http://schemas.microsoft.com/office/drawing/2014/main" id="{08D52553-045A-4BBD-AC8A-2B266FA79CEA}"/>
                </a:ext>
              </a:extLst>
            </p:cNvPr>
            <p:cNvCxnSpPr/>
            <p:nvPr/>
          </p:nvCxnSpPr>
          <p:spPr>
            <a:xfrm>
              <a:off x="1960880" y="4907280"/>
              <a:ext cx="7335520" cy="0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72799888-47D3-4A6E-A307-D81EDE56988B}"/>
                </a:ext>
              </a:extLst>
            </p:cNvPr>
            <p:cNvSpPr/>
            <p:nvPr/>
          </p:nvSpPr>
          <p:spPr>
            <a:xfrm>
              <a:off x="2133600" y="2590105"/>
              <a:ext cx="6918960" cy="2151707"/>
            </a:xfrm>
            <a:custGeom>
              <a:avLst/>
              <a:gdLst>
                <a:gd name="connsiteX0" fmla="*/ 0 w 6918960"/>
                <a:gd name="connsiteY0" fmla="*/ 1890455 h 2151707"/>
                <a:gd name="connsiteX1" fmla="*/ 568960 w 6918960"/>
                <a:gd name="connsiteY1" fmla="*/ 1880295 h 2151707"/>
                <a:gd name="connsiteX2" fmla="*/ 782320 w 6918960"/>
                <a:gd name="connsiteY2" fmla="*/ 1209735 h 2151707"/>
                <a:gd name="connsiteX3" fmla="*/ 1097280 w 6918960"/>
                <a:gd name="connsiteY3" fmla="*/ 1859975 h 2151707"/>
                <a:gd name="connsiteX4" fmla="*/ 1503680 w 6918960"/>
                <a:gd name="connsiteY4" fmla="*/ 681415 h 2151707"/>
                <a:gd name="connsiteX5" fmla="*/ 1706880 w 6918960"/>
                <a:gd name="connsiteY5" fmla="*/ 1372295 h 2151707"/>
                <a:gd name="connsiteX6" fmla="*/ 1920240 w 6918960"/>
                <a:gd name="connsiteY6" fmla="*/ 1128455 h 2151707"/>
                <a:gd name="connsiteX7" fmla="*/ 2021840 w 6918960"/>
                <a:gd name="connsiteY7" fmla="*/ 1910775 h 2151707"/>
                <a:gd name="connsiteX8" fmla="*/ 2407920 w 6918960"/>
                <a:gd name="connsiteY8" fmla="*/ 1616135 h 2151707"/>
                <a:gd name="connsiteX9" fmla="*/ 3495040 w 6918960"/>
                <a:gd name="connsiteY9" fmla="*/ 1839655 h 2151707"/>
                <a:gd name="connsiteX10" fmla="*/ 3982720 w 6918960"/>
                <a:gd name="connsiteY10" fmla="*/ 695 h 2151707"/>
                <a:gd name="connsiteX11" fmla="*/ 4470400 w 6918960"/>
                <a:gd name="connsiteY11" fmla="*/ 2073335 h 2151707"/>
                <a:gd name="connsiteX12" fmla="*/ 6126480 w 6918960"/>
                <a:gd name="connsiteY12" fmla="*/ 1738055 h 2151707"/>
                <a:gd name="connsiteX13" fmla="*/ 6918960 w 6918960"/>
                <a:gd name="connsiteY13" fmla="*/ 1951415 h 2151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18960" h="2151707">
                  <a:moveTo>
                    <a:pt x="0" y="1890455"/>
                  </a:moveTo>
                  <a:cubicBezTo>
                    <a:pt x="219286" y="1942101"/>
                    <a:pt x="438573" y="1993748"/>
                    <a:pt x="568960" y="1880295"/>
                  </a:cubicBezTo>
                  <a:cubicBezTo>
                    <a:pt x="699347" y="1766842"/>
                    <a:pt x="694267" y="1213122"/>
                    <a:pt x="782320" y="1209735"/>
                  </a:cubicBezTo>
                  <a:cubicBezTo>
                    <a:pt x="870373" y="1206348"/>
                    <a:pt x="977053" y="1948028"/>
                    <a:pt x="1097280" y="1859975"/>
                  </a:cubicBezTo>
                  <a:cubicBezTo>
                    <a:pt x="1217507" y="1771922"/>
                    <a:pt x="1402080" y="762695"/>
                    <a:pt x="1503680" y="681415"/>
                  </a:cubicBezTo>
                  <a:cubicBezTo>
                    <a:pt x="1605280" y="600135"/>
                    <a:pt x="1637453" y="1297788"/>
                    <a:pt x="1706880" y="1372295"/>
                  </a:cubicBezTo>
                  <a:cubicBezTo>
                    <a:pt x="1776307" y="1446802"/>
                    <a:pt x="1867747" y="1038708"/>
                    <a:pt x="1920240" y="1128455"/>
                  </a:cubicBezTo>
                  <a:cubicBezTo>
                    <a:pt x="1972733" y="1218202"/>
                    <a:pt x="1940560" y="1829495"/>
                    <a:pt x="2021840" y="1910775"/>
                  </a:cubicBezTo>
                  <a:cubicBezTo>
                    <a:pt x="2103120" y="1992055"/>
                    <a:pt x="2162387" y="1627988"/>
                    <a:pt x="2407920" y="1616135"/>
                  </a:cubicBezTo>
                  <a:cubicBezTo>
                    <a:pt x="2653453" y="1604282"/>
                    <a:pt x="3232574" y="2108895"/>
                    <a:pt x="3495040" y="1839655"/>
                  </a:cubicBezTo>
                  <a:cubicBezTo>
                    <a:pt x="3757506" y="1570415"/>
                    <a:pt x="3820160" y="-38252"/>
                    <a:pt x="3982720" y="695"/>
                  </a:cubicBezTo>
                  <a:cubicBezTo>
                    <a:pt x="4145280" y="39642"/>
                    <a:pt x="4113107" y="1783775"/>
                    <a:pt x="4470400" y="2073335"/>
                  </a:cubicBezTo>
                  <a:cubicBezTo>
                    <a:pt x="4827693" y="2362895"/>
                    <a:pt x="5718387" y="1758375"/>
                    <a:pt x="6126480" y="1738055"/>
                  </a:cubicBezTo>
                  <a:cubicBezTo>
                    <a:pt x="6534573" y="1717735"/>
                    <a:pt x="6781800" y="1936175"/>
                    <a:pt x="6918960" y="1951415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1289B586-3B92-459A-A470-4412DA25FCDE}"/>
                </a:ext>
              </a:extLst>
            </p:cNvPr>
            <p:cNvSpPr/>
            <p:nvPr/>
          </p:nvSpPr>
          <p:spPr>
            <a:xfrm>
              <a:off x="8687404" y="4907280"/>
              <a:ext cx="730311" cy="37739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Time</a:t>
              </a:r>
              <a:endPara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B9F7F33A-3659-43FF-8739-308EB4FA35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60880" y="2596624"/>
              <a:ext cx="0" cy="2310656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E13BC999-3A8F-4CB4-AAB9-C0CFBD7841AF}"/>
                </a:ext>
              </a:extLst>
            </p:cNvPr>
            <p:cNvSpPr/>
            <p:nvPr/>
          </p:nvSpPr>
          <p:spPr>
            <a:xfrm rot="16200000">
              <a:off x="683502" y="3563255"/>
              <a:ext cx="2151705" cy="37739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Channel condition</a:t>
              </a:r>
              <a:endPara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7" name="TextBox 36">
            <a:extLst>
              <a:ext uri="{FF2B5EF4-FFF2-40B4-BE49-F238E27FC236}">
                <a16:creationId xmlns:a16="http://schemas.microsoft.com/office/drawing/2014/main" id="{FDDAF7CC-ACB0-42E5-BEA6-24DB80939D83}"/>
              </a:ext>
            </a:extLst>
          </p:cNvPr>
          <p:cNvSpPr txBox="1"/>
          <p:nvPr/>
        </p:nvSpPr>
        <p:spPr>
          <a:xfrm>
            <a:off x="-4" y="3082823"/>
            <a:ext cx="12192004" cy="960263"/>
          </a:xfrm>
          <a:prstGeom prst="rect">
            <a:avLst/>
          </a:prstGeom>
          <a:solidFill>
            <a:srgbClr val="C00000"/>
          </a:solidFill>
        </p:spPr>
        <p:txBody>
          <a:bodyPr wrap="square" lIns="91440" tIns="201168" rIns="91440" bIns="201168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cs typeface="Calibri Light" panose="020F0302020204030204" pitchFamily="34" charset="0"/>
              </a:rPr>
              <a:t>The unique feature: overhead of downlinks</a:t>
            </a:r>
            <a:endParaRPr lang="en-GB" sz="36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6489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8723">
        <p159:morph option="byObject"/>
      </p:transition>
    </mc:Choice>
    <mc:Fallback xmlns="">
      <p:transition spd="slow" advTm="187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761D317F-6DCC-4B30-94F8-A6390984638B}"/>
              </a:ext>
            </a:extLst>
          </p:cNvPr>
          <p:cNvSpPr txBox="1"/>
          <p:nvPr/>
        </p:nvSpPr>
        <p:spPr>
          <a:xfrm>
            <a:off x="368300" y="228600"/>
            <a:ext cx="1145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cs typeface="Calibri Light" panose="020F0302020204030204" pitchFamily="34" charset="0"/>
              </a:rPr>
              <a:t>Challenge: overhead of downlinks</a:t>
            </a:r>
            <a:endParaRPr lang="en-GB" sz="40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sp>
        <p:nvSpPr>
          <p:cNvPr id="29" name="TextBox 2">
            <a:extLst>
              <a:ext uri="{FF2B5EF4-FFF2-40B4-BE49-F238E27FC236}">
                <a16:creationId xmlns:a16="http://schemas.microsoft.com/office/drawing/2014/main" id="{B5E131E7-D1D3-4B54-B2E4-C341D6C9A531}"/>
              </a:ext>
            </a:extLst>
          </p:cNvPr>
          <p:cNvSpPr txBox="1"/>
          <p:nvPr/>
        </p:nvSpPr>
        <p:spPr>
          <a:xfrm>
            <a:off x="1302834" y="1062497"/>
            <a:ext cx="9586332" cy="1651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Transmission latency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consumption</a:t>
            </a:r>
            <a:endParaRPr lang="zh-CN" altLang="en-U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9CEE5A8-B192-4086-9C08-B27D955AE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13</a:t>
            </a:fld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9727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8723">
        <p159:morph option="byObject"/>
      </p:transition>
    </mc:Choice>
    <mc:Fallback xmlns="">
      <p:transition spd="slow" advTm="18723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761D317F-6DCC-4B30-94F8-A6390984638B}"/>
              </a:ext>
            </a:extLst>
          </p:cNvPr>
          <p:cNvSpPr txBox="1"/>
          <p:nvPr/>
        </p:nvSpPr>
        <p:spPr>
          <a:xfrm>
            <a:off x="368300" y="228600"/>
            <a:ext cx="1145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cs typeface="Calibri Light" panose="020F0302020204030204" pitchFamily="34" charset="0"/>
              </a:rPr>
              <a:t>Challenge: overhead of downlinks</a:t>
            </a:r>
            <a:endParaRPr lang="en-GB" sz="40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sp>
        <p:nvSpPr>
          <p:cNvPr id="29" name="TextBox 2">
            <a:extLst>
              <a:ext uri="{FF2B5EF4-FFF2-40B4-BE49-F238E27FC236}">
                <a16:creationId xmlns:a16="http://schemas.microsoft.com/office/drawing/2014/main" id="{B5E131E7-D1D3-4B54-B2E4-C341D6C9A531}"/>
              </a:ext>
            </a:extLst>
          </p:cNvPr>
          <p:cNvSpPr txBox="1"/>
          <p:nvPr/>
        </p:nvSpPr>
        <p:spPr>
          <a:xfrm>
            <a:off x="1302834" y="1062497"/>
            <a:ext cx="9586332" cy="1651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Transmission latency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consumption</a:t>
            </a:r>
            <a:endParaRPr lang="zh-CN" altLang="en-U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9CEE5A8-B192-4086-9C08-B27D955AE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B20AAE11-7B74-4E79-AE39-1BBA5363F35B}"/>
              </a:ext>
            </a:extLst>
          </p:cNvPr>
          <p:cNvSpPr/>
          <p:nvPr/>
        </p:nvSpPr>
        <p:spPr>
          <a:xfrm>
            <a:off x="1726391" y="4536310"/>
            <a:ext cx="7193280" cy="1581150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CFB77C4-09DD-4BDA-B2C6-BB8707C033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6914" y="3429000"/>
            <a:ext cx="1112235" cy="1758409"/>
          </a:xfrm>
          <a:prstGeom prst="rect">
            <a:avLst/>
          </a:prstGeom>
        </p:spPr>
      </p:pic>
      <p:sp>
        <p:nvSpPr>
          <p:cNvPr id="7" name="椭圆 6">
            <a:extLst>
              <a:ext uri="{FF2B5EF4-FFF2-40B4-BE49-F238E27FC236}">
                <a16:creationId xmlns:a16="http://schemas.microsoft.com/office/drawing/2014/main" id="{1AEBC3A5-465C-46BE-BDCB-B956627FE7B2}"/>
              </a:ext>
            </a:extLst>
          </p:cNvPr>
          <p:cNvSpPr/>
          <p:nvPr/>
        </p:nvSpPr>
        <p:spPr>
          <a:xfrm>
            <a:off x="2926080" y="4963889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C1E6D8C7-7D3C-46FC-85A5-6756497D9E53}"/>
              </a:ext>
            </a:extLst>
          </p:cNvPr>
          <p:cNvSpPr/>
          <p:nvPr/>
        </p:nvSpPr>
        <p:spPr>
          <a:xfrm>
            <a:off x="6908800" y="5421818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7BA8394B-885D-47A6-B876-2895160695FE}"/>
              </a:ext>
            </a:extLst>
          </p:cNvPr>
          <p:cNvSpPr/>
          <p:nvPr/>
        </p:nvSpPr>
        <p:spPr>
          <a:xfrm>
            <a:off x="6207760" y="4753923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00416DFC-796D-442A-8ADC-A93FB0BEED7F}"/>
              </a:ext>
            </a:extLst>
          </p:cNvPr>
          <p:cNvCxnSpPr>
            <a:cxnSpLocks/>
          </p:cNvCxnSpPr>
          <p:nvPr/>
        </p:nvCxnSpPr>
        <p:spPr>
          <a:xfrm flipH="1">
            <a:off x="2204720" y="4216400"/>
            <a:ext cx="2997200" cy="101347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C5936066-D674-4FAD-BBE8-3F3E92D6EF6E}"/>
              </a:ext>
            </a:extLst>
          </p:cNvPr>
          <p:cNvCxnSpPr>
            <a:cxnSpLocks/>
          </p:cNvCxnSpPr>
          <p:nvPr/>
        </p:nvCxnSpPr>
        <p:spPr>
          <a:xfrm flipH="1">
            <a:off x="4014648" y="4202037"/>
            <a:ext cx="1236139" cy="73776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3BA3F823-8770-4630-85E0-4EB7F5330CAF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5242874" y="4194857"/>
            <a:ext cx="26890" cy="145691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椭圆 18">
            <a:extLst>
              <a:ext uri="{FF2B5EF4-FFF2-40B4-BE49-F238E27FC236}">
                <a16:creationId xmlns:a16="http://schemas.microsoft.com/office/drawing/2014/main" id="{5CA94068-507C-4353-BB0B-2929CE3DA40F}"/>
              </a:ext>
            </a:extLst>
          </p:cNvPr>
          <p:cNvSpPr/>
          <p:nvPr/>
        </p:nvSpPr>
        <p:spPr>
          <a:xfrm>
            <a:off x="3230880" y="5268689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4278A66C-804C-491E-95F6-148D9276E24E}"/>
              </a:ext>
            </a:extLst>
          </p:cNvPr>
          <p:cNvSpPr/>
          <p:nvPr/>
        </p:nvSpPr>
        <p:spPr>
          <a:xfrm>
            <a:off x="4673600" y="5697405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F79283D9-F972-4C0F-A51A-9DD15E8E089A}"/>
              </a:ext>
            </a:extLst>
          </p:cNvPr>
          <p:cNvSpPr/>
          <p:nvPr/>
        </p:nvSpPr>
        <p:spPr>
          <a:xfrm>
            <a:off x="7213600" y="5726618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645D472B-B3EC-4D29-9934-94250C4AE79A}"/>
              </a:ext>
            </a:extLst>
          </p:cNvPr>
          <p:cNvSpPr/>
          <p:nvPr/>
        </p:nvSpPr>
        <p:spPr>
          <a:xfrm>
            <a:off x="6512560" y="5058723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64A1E507-015F-4683-9F27-35CF1DC76A77}"/>
              </a:ext>
            </a:extLst>
          </p:cNvPr>
          <p:cNvSpPr/>
          <p:nvPr/>
        </p:nvSpPr>
        <p:spPr>
          <a:xfrm>
            <a:off x="7565851" y="5380449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B56A10B3-3A53-43D4-BC61-2BD99F0575C2}"/>
              </a:ext>
            </a:extLst>
          </p:cNvPr>
          <p:cNvSpPr/>
          <p:nvPr/>
        </p:nvSpPr>
        <p:spPr>
          <a:xfrm>
            <a:off x="6864811" y="4712554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DC8E46C4-A3F8-4550-84C8-0A8D42D54F5A}"/>
              </a:ext>
            </a:extLst>
          </p:cNvPr>
          <p:cNvSpPr/>
          <p:nvPr/>
        </p:nvSpPr>
        <p:spPr>
          <a:xfrm>
            <a:off x="4947920" y="5595516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4A783036-75E8-48AA-888D-7163F723E7B6}"/>
              </a:ext>
            </a:extLst>
          </p:cNvPr>
          <p:cNvSpPr/>
          <p:nvPr/>
        </p:nvSpPr>
        <p:spPr>
          <a:xfrm>
            <a:off x="7487920" y="5624729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8ADC06F8-703C-4BA6-B88C-8A4D02189403}"/>
              </a:ext>
            </a:extLst>
          </p:cNvPr>
          <p:cNvSpPr/>
          <p:nvPr/>
        </p:nvSpPr>
        <p:spPr>
          <a:xfrm>
            <a:off x="6786880" y="4956834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723E791B-6556-469E-8E5F-716A9353AEA9}"/>
              </a:ext>
            </a:extLst>
          </p:cNvPr>
          <p:cNvSpPr/>
          <p:nvPr/>
        </p:nvSpPr>
        <p:spPr>
          <a:xfrm>
            <a:off x="1953612" y="5410770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D0EE00BB-1210-41BA-8490-3908C9A82C57}"/>
              </a:ext>
            </a:extLst>
          </p:cNvPr>
          <p:cNvSpPr/>
          <p:nvPr/>
        </p:nvSpPr>
        <p:spPr>
          <a:xfrm>
            <a:off x="3396332" y="5839486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EEB33B61-9285-46F7-875D-6F375D4B518A}"/>
              </a:ext>
            </a:extLst>
          </p:cNvPr>
          <p:cNvSpPr/>
          <p:nvPr/>
        </p:nvSpPr>
        <p:spPr>
          <a:xfrm>
            <a:off x="5936332" y="5868699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23A2E3F8-C48E-4529-BD4D-133BE3FF36B4}"/>
              </a:ext>
            </a:extLst>
          </p:cNvPr>
          <p:cNvSpPr/>
          <p:nvPr/>
        </p:nvSpPr>
        <p:spPr>
          <a:xfrm>
            <a:off x="2509520" y="4974208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9E0775B6-4AAA-4686-BD5E-D9CC3B8FF213}"/>
              </a:ext>
            </a:extLst>
          </p:cNvPr>
          <p:cNvSpPr/>
          <p:nvPr/>
        </p:nvSpPr>
        <p:spPr>
          <a:xfrm>
            <a:off x="2827372" y="5697405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E5ADB4AE-8582-4766-B1EF-0B18187EC31F}"/>
              </a:ext>
            </a:extLst>
          </p:cNvPr>
          <p:cNvSpPr/>
          <p:nvPr/>
        </p:nvSpPr>
        <p:spPr>
          <a:xfrm>
            <a:off x="4185606" y="5075649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A345F6B2-F35A-4552-B1EA-083031DBE1EC}"/>
              </a:ext>
            </a:extLst>
          </p:cNvPr>
          <p:cNvSpPr/>
          <p:nvPr/>
        </p:nvSpPr>
        <p:spPr>
          <a:xfrm>
            <a:off x="5557977" y="5321729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C81CFEE1-D4C7-4E3E-A964-C3C5CE258292}"/>
              </a:ext>
            </a:extLst>
          </p:cNvPr>
          <p:cNvSpPr/>
          <p:nvPr/>
        </p:nvSpPr>
        <p:spPr>
          <a:xfrm>
            <a:off x="6137097" y="5524640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20B4622A-8D89-4C7D-A9F3-6FDF1A0D5D4C}"/>
              </a:ext>
            </a:extLst>
          </p:cNvPr>
          <p:cNvSpPr/>
          <p:nvPr/>
        </p:nvSpPr>
        <p:spPr>
          <a:xfrm>
            <a:off x="5540235" y="5575570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0E9B3433-FC5A-4A36-A297-C5D87C381006}"/>
              </a:ext>
            </a:extLst>
          </p:cNvPr>
          <p:cNvSpPr/>
          <p:nvPr/>
        </p:nvSpPr>
        <p:spPr>
          <a:xfrm>
            <a:off x="3647126" y="5474129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>
            <a:extLst>
              <a:ext uri="{FF2B5EF4-FFF2-40B4-BE49-F238E27FC236}">
                <a16:creationId xmlns:a16="http://schemas.microsoft.com/office/drawing/2014/main" id="{02207F94-115D-46E7-936C-F9D5AD677AA9}"/>
              </a:ext>
            </a:extLst>
          </p:cNvPr>
          <p:cNvSpPr/>
          <p:nvPr/>
        </p:nvSpPr>
        <p:spPr>
          <a:xfrm>
            <a:off x="4073846" y="5524640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>
            <a:extLst>
              <a:ext uri="{FF2B5EF4-FFF2-40B4-BE49-F238E27FC236}">
                <a16:creationId xmlns:a16="http://schemas.microsoft.com/office/drawing/2014/main" id="{CE326500-3432-4D88-A196-96744F9AB64C}"/>
              </a:ext>
            </a:extLst>
          </p:cNvPr>
          <p:cNvSpPr/>
          <p:nvPr/>
        </p:nvSpPr>
        <p:spPr>
          <a:xfrm>
            <a:off x="7222823" y="5024719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id="{8E173B45-13D4-4BE6-9F46-D8191A1B7746}"/>
              </a:ext>
            </a:extLst>
          </p:cNvPr>
          <p:cNvSpPr/>
          <p:nvPr/>
        </p:nvSpPr>
        <p:spPr>
          <a:xfrm>
            <a:off x="6682531" y="5645208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id="{C2442696-A9D0-407D-AE4E-717DCD379F08}"/>
              </a:ext>
            </a:extLst>
          </p:cNvPr>
          <p:cNvSpPr/>
          <p:nvPr/>
        </p:nvSpPr>
        <p:spPr>
          <a:xfrm>
            <a:off x="6418371" y="5807927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id="{46F72217-B9BD-4B64-9EB4-7D1F513EF57C}"/>
              </a:ext>
            </a:extLst>
          </p:cNvPr>
          <p:cNvSpPr/>
          <p:nvPr/>
        </p:nvSpPr>
        <p:spPr>
          <a:xfrm>
            <a:off x="8411709" y="5215097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id="{E6E1C0EC-509F-4408-ACCF-87D2261D6A5F}"/>
              </a:ext>
            </a:extLst>
          </p:cNvPr>
          <p:cNvSpPr/>
          <p:nvPr/>
        </p:nvSpPr>
        <p:spPr>
          <a:xfrm>
            <a:off x="8564109" y="5367497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>
            <a:extLst>
              <a:ext uri="{FF2B5EF4-FFF2-40B4-BE49-F238E27FC236}">
                <a16:creationId xmlns:a16="http://schemas.microsoft.com/office/drawing/2014/main" id="{33E3D3A4-5DE1-4DD3-8D8A-263B35BD01AD}"/>
              </a:ext>
            </a:extLst>
          </p:cNvPr>
          <p:cNvSpPr/>
          <p:nvPr/>
        </p:nvSpPr>
        <p:spPr>
          <a:xfrm>
            <a:off x="8147549" y="5377816"/>
            <a:ext cx="111760" cy="111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2" name="Picture 10" descr="Image result for gas monitoring icon">
            <a:extLst>
              <a:ext uri="{FF2B5EF4-FFF2-40B4-BE49-F238E27FC236}">
                <a16:creationId xmlns:a16="http://schemas.microsoft.com/office/drawing/2014/main" id="{825D0423-DF11-4BB0-BC49-033357586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372" y="5119484"/>
            <a:ext cx="496025" cy="49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Image result for smoke alarm icon">
            <a:extLst>
              <a:ext uri="{FF2B5EF4-FFF2-40B4-BE49-F238E27FC236}">
                <a16:creationId xmlns:a16="http://schemas.microsoft.com/office/drawing/2014/main" id="{52939408-B9D1-4E38-9200-3FC53E371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92326" y="4790310"/>
            <a:ext cx="568116" cy="56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6" descr="Image result for water meter icon">
            <a:extLst>
              <a:ext uri="{FF2B5EF4-FFF2-40B4-BE49-F238E27FC236}">
                <a16:creationId xmlns:a16="http://schemas.microsoft.com/office/drawing/2014/main" id="{763B1EC2-5CE3-498E-8492-6B4150BA8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844" y="4722748"/>
            <a:ext cx="567909" cy="56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8" descr="Related image">
            <a:extLst>
              <a:ext uri="{FF2B5EF4-FFF2-40B4-BE49-F238E27FC236}">
                <a16:creationId xmlns:a16="http://schemas.microsoft.com/office/drawing/2014/main" id="{8034F36D-933A-4A1E-AF20-B6D7DE368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955" y="5651768"/>
            <a:ext cx="365617" cy="403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7" name="组合 76">
            <a:extLst>
              <a:ext uri="{FF2B5EF4-FFF2-40B4-BE49-F238E27FC236}">
                <a16:creationId xmlns:a16="http://schemas.microsoft.com/office/drawing/2014/main" id="{916B31CB-C897-4A0D-BBD2-1246F5268CD3}"/>
              </a:ext>
            </a:extLst>
          </p:cNvPr>
          <p:cNvGrpSpPr/>
          <p:nvPr/>
        </p:nvGrpSpPr>
        <p:grpSpPr>
          <a:xfrm>
            <a:off x="7743837" y="5489576"/>
            <a:ext cx="2593061" cy="1097905"/>
            <a:chOff x="7743837" y="5489576"/>
            <a:chExt cx="2593061" cy="1097905"/>
          </a:xfrm>
        </p:grpSpPr>
        <p:sp>
          <p:nvSpPr>
            <p:cNvPr id="78" name="矩形: 圆角 77">
              <a:extLst>
                <a:ext uri="{FF2B5EF4-FFF2-40B4-BE49-F238E27FC236}">
                  <a16:creationId xmlns:a16="http://schemas.microsoft.com/office/drawing/2014/main" id="{5E1B1C1B-41B9-4985-950C-CFF69F2626A1}"/>
                </a:ext>
              </a:extLst>
            </p:cNvPr>
            <p:cNvSpPr/>
            <p:nvPr/>
          </p:nvSpPr>
          <p:spPr>
            <a:xfrm>
              <a:off x="8411710" y="5873198"/>
              <a:ext cx="1925188" cy="714283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Hundreds of end devices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9" name="直接箭头连接符 78">
              <a:extLst>
                <a:ext uri="{FF2B5EF4-FFF2-40B4-BE49-F238E27FC236}">
                  <a16:creationId xmlns:a16="http://schemas.microsoft.com/office/drawing/2014/main" id="{CA5E5962-03FA-433B-9585-3ED4AA257054}"/>
                </a:ext>
              </a:extLst>
            </p:cNvPr>
            <p:cNvCxnSpPr>
              <a:cxnSpLocks/>
            </p:cNvCxnSpPr>
            <p:nvPr/>
          </p:nvCxnSpPr>
          <p:spPr>
            <a:xfrm>
              <a:off x="7743837" y="5489576"/>
              <a:ext cx="667872" cy="397979"/>
            </a:xfrm>
            <a:prstGeom prst="straightConnector1">
              <a:avLst/>
            </a:prstGeom>
            <a:ln w="38100">
              <a:solidFill>
                <a:schemeClr val="bg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0" name="直接箭头连接符 79">
            <a:extLst>
              <a:ext uri="{FF2B5EF4-FFF2-40B4-BE49-F238E27FC236}">
                <a16:creationId xmlns:a16="http://schemas.microsoft.com/office/drawing/2014/main" id="{E8056DA2-0780-4646-A7DE-B7465387A6BE}"/>
              </a:ext>
            </a:extLst>
          </p:cNvPr>
          <p:cNvCxnSpPr>
            <a:cxnSpLocks/>
          </p:cNvCxnSpPr>
          <p:nvPr/>
        </p:nvCxnSpPr>
        <p:spPr>
          <a:xfrm>
            <a:off x="5250787" y="4173252"/>
            <a:ext cx="1431744" cy="7273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文本框 80">
            <a:extLst>
              <a:ext uri="{FF2B5EF4-FFF2-40B4-BE49-F238E27FC236}">
                <a16:creationId xmlns:a16="http://schemas.microsoft.com/office/drawing/2014/main" id="{9E2846FE-EDCF-493F-BB33-A15A4258AAE3}"/>
              </a:ext>
            </a:extLst>
          </p:cNvPr>
          <p:cNvSpPr txBox="1"/>
          <p:nvPr/>
        </p:nvSpPr>
        <p:spPr>
          <a:xfrm>
            <a:off x="6182733" y="3938059"/>
            <a:ext cx="3929631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b="1" i="1" dirty="0" err="1">
                <a:solidFill>
                  <a:schemeClr val="bg1"/>
                </a:solidFill>
              </a:rPr>
              <a:t>LoRaWANs</a:t>
            </a:r>
            <a:r>
              <a:rPr lang="en-US" altLang="zh-CN" sz="2000" b="1" i="1" dirty="0">
                <a:solidFill>
                  <a:schemeClr val="bg1"/>
                </a:solidFill>
              </a:rPr>
              <a:t> downlinks: </a:t>
            </a:r>
            <a:r>
              <a:rPr lang="en-US" altLang="zh-CN" sz="2000" b="1" i="1" dirty="0">
                <a:solidFill>
                  <a:srgbClr val="FF0000"/>
                </a:solidFill>
              </a:rPr>
              <a:t>Unicasting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6260C0F3-B5B7-4234-9553-1336EFB9BBDE}"/>
              </a:ext>
            </a:extLst>
          </p:cNvPr>
          <p:cNvGrpSpPr/>
          <p:nvPr/>
        </p:nvGrpSpPr>
        <p:grpSpPr>
          <a:xfrm>
            <a:off x="8259309" y="2481711"/>
            <a:ext cx="2795969" cy="1133460"/>
            <a:chOff x="8259309" y="2481711"/>
            <a:chExt cx="2795969" cy="1133460"/>
          </a:xfrm>
        </p:grpSpPr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4D0CF6A3-2B05-4509-B6B0-6F0B13203A57}"/>
                </a:ext>
              </a:extLst>
            </p:cNvPr>
            <p:cNvSpPr txBox="1"/>
            <p:nvPr/>
          </p:nvSpPr>
          <p:spPr>
            <a:xfrm>
              <a:off x="8356602" y="2530553"/>
              <a:ext cx="262131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SF12, 14 bytes: 991ms</a:t>
              </a:r>
              <a:endParaRPr lang="zh-CN" altLang="en-US" dirty="0"/>
            </a:p>
          </p:txBody>
        </p:sp>
        <p:cxnSp>
          <p:nvCxnSpPr>
            <p:cNvPr id="13" name="直接箭头连接符 12">
              <a:extLst>
                <a:ext uri="{FF2B5EF4-FFF2-40B4-BE49-F238E27FC236}">
                  <a16:creationId xmlns:a16="http://schemas.microsoft.com/office/drawing/2014/main" id="{095FFAD0-8073-4D11-B9A9-0AB6008FC324}"/>
                </a:ext>
              </a:extLst>
            </p:cNvPr>
            <p:cNvCxnSpPr>
              <a:cxnSpLocks/>
            </p:cNvCxnSpPr>
            <p:nvPr/>
          </p:nvCxnSpPr>
          <p:spPr>
            <a:xfrm>
              <a:off x="9518728" y="2899885"/>
              <a:ext cx="10527" cy="307477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28B08034-0DE1-45E9-8D84-749241ADD541}"/>
                </a:ext>
              </a:extLst>
            </p:cNvPr>
            <p:cNvSpPr txBox="1"/>
            <p:nvPr/>
          </p:nvSpPr>
          <p:spPr>
            <a:xfrm>
              <a:off x="9518728" y="2902031"/>
              <a:ext cx="153655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x1000 end devices</a:t>
              </a:r>
              <a:endParaRPr lang="zh-CN" altLang="en-US" sz="1200" dirty="0"/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14A4FA02-3825-481D-9A69-B6FB752F5A0D}"/>
                </a:ext>
              </a:extLst>
            </p:cNvPr>
            <p:cNvSpPr txBox="1"/>
            <p:nvPr/>
          </p:nvSpPr>
          <p:spPr>
            <a:xfrm>
              <a:off x="9138783" y="3215164"/>
              <a:ext cx="88339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991.8s</a:t>
              </a:r>
              <a:endParaRPr lang="zh-CN" altLang="en-US" dirty="0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82A9939-E096-4F60-AE42-81A53AF1CA60}"/>
                </a:ext>
              </a:extLst>
            </p:cNvPr>
            <p:cNvSpPr/>
            <p:nvPr/>
          </p:nvSpPr>
          <p:spPr>
            <a:xfrm>
              <a:off x="8259309" y="2481711"/>
              <a:ext cx="2643569" cy="113346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573618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8723">
        <p159:morph option="byObject"/>
      </p:transition>
    </mc:Choice>
    <mc:Fallback xmlns="">
      <p:transition spd="slow" advTm="187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0" grpId="0" animBg="1"/>
      <p:bldP spid="19" grpId="0" animBg="1"/>
      <p:bldP spid="20" grpId="0" animBg="1"/>
      <p:bldP spid="21" grpId="0" animBg="1"/>
      <p:bldP spid="22" grpId="0" animBg="1"/>
      <p:bldP spid="26" grpId="0" animBg="1"/>
      <p:bldP spid="27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7" grpId="0" animBg="1"/>
      <p:bldP spid="39" grpId="0" animBg="1"/>
      <p:bldP spid="40" grpId="0" animBg="1"/>
      <p:bldP spid="44" grpId="0" animBg="1"/>
      <p:bldP spid="48" grpId="0" animBg="1"/>
      <p:bldP spid="49" grpId="0" animBg="1"/>
      <p:bldP spid="51" grpId="0" animBg="1"/>
      <p:bldP spid="54" grpId="0" animBg="1"/>
      <p:bldP spid="62" grpId="0" animBg="1"/>
      <p:bldP spid="64" grpId="0" animBg="1"/>
      <p:bldP spid="67" grpId="0" animBg="1"/>
      <p:bldP spid="68" grpId="0" animBg="1"/>
      <p:bldP spid="69" grpId="0" animBg="1"/>
      <p:bldP spid="71" grpId="0" animBg="1"/>
      <p:bldP spid="8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761D317F-6DCC-4B30-94F8-A6390984638B}"/>
              </a:ext>
            </a:extLst>
          </p:cNvPr>
          <p:cNvSpPr txBox="1"/>
          <p:nvPr/>
        </p:nvSpPr>
        <p:spPr>
          <a:xfrm>
            <a:off x="368300" y="228600"/>
            <a:ext cx="1145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cs typeface="Calibri Light" panose="020F0302020204030204" pitchFamily="34" charset="0"/>
              </a:rPr>
              <a:t>Challenge: overhead of downlinks</a:t>
            </a:r>
            <a:endParaRPr lang="en-GB" sz="40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sp>
        <p:nvSpPr>
          <p:cNvPr id="29" name="TextBox 2">
            <a:extLst>
              <a:ext uri="{FF2B5EF4-FFF2-40B4-BE49-F238E27FC236}">
                <a16:creationId xmlns:a16="http://schemas.microsoft.com/office/drawing/2014/main" id="{B5E131E7-D1D3-4B54-B2E4-C341D6C9A531}"/>
              </a:ext>
            </a:extLst>
          </p:cNvPr>
          <p:cNvSpPr txBox="1"/>
          <p:nvPr/>
        </p:nvSpPr>
        <p:spPr>
          <a:xfrm>
            <a:off x="1302834" y="1062497"/>
            <a:ext cx="9586332" cy="1651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Transmission latency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consumption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9CEE5A8-B192-4086-9C08-B27D955AE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15</a:t>
            </a:fld>
            <a:endParaRPr lang="en-GB"/>
          </a:p>
        </p:txBody>
      </p:sp>
      <p:pic>
        <p:nvPicPr>
          <p:cNvPr id="55" name="图片 54">
            <a:extLst>
              <a:ext uri="{FF2B5EF4-FFF2-40B4-BE49-F238E27FC236}">
                <a16:creationId xmlns:a16="http://schemas.microsoft.com/office/drawing/2014/main" id="{43CC5675-B342-4793-B83E-AE4B5028A8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6914" y="3429000"/>
            <a:ext cx="1112235" cy="1758409"/>
          </a:xfrm>
          <a:prstGeom prst="rect">
            <a:avLst/>
          </a:prstGeom>
        </p:spPr>
      </p:pic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148982A2-8ED1-4339-B238-B444AB315168}"/>
              </a:ext>
            </a:extLst>
          </p:cNvPr>
          <p:cNvCxnSpPr>
            <a:cxnSpLocks/>
          </p:cNvCxnSpPr>
          <p:nvPr/>
        </p:nvCxnSpPr>
        <p:spPr>
          <a:xfrm flipH="1">
            <a:off x="2204720" y="4216400"/>
            <a:ext cx="2997200" cy="1013472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直接箭头连接符 57">
            <a:extLst>
              <a:ext uri="{FF2B5EF4-FFF2-40B4-BE49-F238E27FC236}">
                <a16:creationId xmlns:a16="http://schemas.microsoft.com/office/drawing/2014/main" id="{113FB8AF-3085-48CA-849D-B13EC173DB2F}"/>
              </a:ext>
            </a:extLst>
          </p:cNvPr>
          <p:cNvCxnSpPr>
            <a:cxnSpLocks/>
          </p:cNvCxnSpPr>
          <p:nvPr/>
        </p:nvCxnSpPr>
        <p:spPr>
          <a:xfrm flipH="1">
            <a:off x="4014648" y="4202037"/>
            <a:ext cx="1236139" cy="737761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id="{D7507F1D-8F69-42EF-BA2D-91BB700FC2FB}"/>
              </a:ext>
            </a:extLst>
          </p:cNvPr>
          <p:cNvCxnSpPr>
            <a:cxnSpLocks/>
            <a:endCxn id="70" idx="0"/>
          </p:cNvCxnSpPr>
          <p:nvPr/>
        </p:nvCxnSpPr>
        <p:spPr>
          <a:xfrm>
            <a:off x="5242874" y="4194857"/>
            <a:ext cx="26890" cy="1456911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1" name="Picture 10" descr="Image result for gas monitoring icon">
            <a:extLst>
              <a:ext uri="{FF2B5EF4-FFF2-40B4-BE49-F238E27FC236}">
                <a16:creationId xmlns:a16="http://schemas.microsoft.com/office/drawing/2014/main" id="{46C7C2EB-AC9A-4E3F-9D85-A783628FE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372" y="5119484"/>
            <a:ext cx="496025" cy="49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4" descr="Image result for smoke alarm icon">
            <a:extLst>
              <a:ext uri="{FF2B5EF4-FFF2-40B4-BE49-F238E27FC236}">
                <a16:creationId xmlns:a16="http://schemas.microsoft.com/office/drawing/2014/main" id="{F305FA38-8022-4ADE-A8C7-B85FB5C29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92326" y="4790310"/>
            <a:ext cx="568116" cy="56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6" descr="Image result for water meter icon">
            <a:extLst>
              <a:ext uri="{FF2B5EF4-FFF2-40B4-BE49-F238E27FC236}">
                <a16:creationId xmlns:a16="http://schemas.microsoft.com/office/drawing/2014/main" id="{FF734558-1912-46C1-80BF-B5985ABF4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844" y="4722748"/>
            <a:ext cx="567909" cy="56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8" descr="Related image">
            <a:extLst>
              <a:ext uri="{FF2B5EF4-FFF2-40B4-BE49-F238E27FC236}">
                <a16:creationId xmlns:a16="http://schemas.microsoft.com/office/drawing/2014/main" id="{0957B6D6-9C1C-4B54-A777-E0527BF5D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955" y="5651768"/>
            <a:ext cx="365617" cy="403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3" name="直接箭头连接符 72">
            <a:extLst>
              <a:ext uri="{FF2B5EF4-FFF2-40B4-BE49-F238E27FC236}">
                <a16:creationId xmlns:a16="http://schemas.microsoft.com/office/drawing/2014/main" id="{E266209E-62B0-4A12-B42F-9123F752A6DD}"/>
              </a:ext>
            </a:extLst>
          </p:cNvPr>
          <p:cNvCxnSpPr>
            <a:cxnSpLocks/>
          </p:cNvCxnSpPr>
          <p:nvPr/>
        </p:nvCxnSpPr>
        <p:spPr>
          <a:xfrm>
            <a:off x="5250787" y="4194857"/>
            <a:ext cx="1431744" cy="705747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908176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8723">
        <p159:morph option="byObject"/>
      </p:transition>
    </mc:Choice>
    <mc:Fallback xmlns="">
      <p:transition spd="slow" advTm="187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761D317F-6DCC-4B30-94F8-A6390984638B}"/>
              </a:ext>
            </a:extLst>
          </p:cNvPr>
          <p:cNvSpPr txBox="1"/>
          <p:nvPr/>
        </p:nvSpPr>
        <p:spPr>
          <a:xfrm>
            <a:off x="368300" y="228600"/>
            <a:ext cx="1145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cs typeface="Calibri Light" panose="020F0302020204030204" pitchFamily="34" charset="0"/>
              </a:rPr>
              <a:t>Challenge: overhead of downlinks</a:t>
            </a:r>
            <a:endParaRPr lang="en-GB" sz="40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sp>
        <p:nvSpPr>
          <p:cNvPr id="29" name="TextBox 2">
            <a:extLst>
              <a:ext uri="{FF2B5EF4-FFF2-40B4-BE49-F238E27FC236}">
                <a16:creationId xmlns:a16="http://schemas.microsoft.com/office/drawing/2014/main" id="{B5E131E7-D1D3-4B54-B2E4-C341D6C9A531}"/>
              </a:ext>
            </a:extLst>
          </p:cNvPr>
          <p:cNvSpPr txBox="1"/>
          <p:nvPr/>
        </p:nvSpPr>
        <p:spPr>
          <a:xfrm>
            <a:off x="1302834" y="1062497"/>
            <a:ext cx="9586332" cy="1651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Transmission latency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consumption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9CEE5A8-B192-4086-9C08-B27D955AE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16</a:t>
            </a:fld>
            <a:endParaRPr lang="en-GB"/>
          </a:p>
        </p:txBody>
      </p:sp>
      <p:pic>
        <p:nvPicPr>
          <p:cNvPr id="55" name="图片 54">
            <a:extLst>
              <a:ext uri="{FF2B5EF4-FFF2-40B4-BE49-F238E27FC236}">
                <a16:creationId xmlns:a16="http://schemas.microsoft.com/office/drawing/2014/main" id="{43CC5675-B342-4793-B83E-AE4B5028A8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6914" y="3429000"/>
            <a:ext cx="1112235" cy="1758409"/>
          </a:xfrm>
          <a:prstGeom prst="rect">
            <a:avLst/>
          </a:prstGeom>
        </p:spPr>
      </p:pic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148982A2-8ED1-4339-B238-B444AB315168}"/>
              </a:ext>
            </a:extLst>
          </p:cNvPr>
          <p:cNvCxnSpPr>
            <a:cxnSpLocks/>
          </p:cNvCxnSpPr>
          <p:nvPr/>
        </p:nvCxnSpPr>
        <p:spPr>
          <a:xfrm flipH="1">
            <a:off x="2204720" y="4216400"/>
            <a:ext cx="2997200" cy="101347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id="{D7507F1D-8F69-42EF-BA2D-91BB700FC2FB}"/>
              </a:ext>
            </a:extLst>
          </p:cNvPr>
          <p:cNvCxnSpPr>
            <a:cxnSpLocks/>
          </p:cNvCxnSpPr>
          <p:nvPr/>
        </p:nvCxnSpPr>
        <p:spPr>
          <a:xfrm>
            <a:off x="5242874" y="4194857"/>
            <a:ext cx="1452566" cy="7022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1" name="Picture 10" descr="Image result for gas monitoring icon">
            <a:extLst>
              <a:ext uri="{FF2B5EF4-FFF2-40B4-BE49-F238E27FC236}">
                <a16:creationId xmlns:a16="http://schemas.microsoft.com/office/drawing/2014/main" id="{46C7C2EB-AC9A-4E3F-9D85-A783628FE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372" y="5119484"/>
            <a:ext cx="496025" cy="49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4" descr="Image result for smoke alarm icon">
            <a:extLst>
              <a:ext uri="{FF2B5EF4-FFF2-40B4-BE49-F238E27FC236}">
                <a16:creationId xmlns:a16="http://schemas.microsoft.com/office/drawing/2014/main" id="{F305FA38-8022-4ADE-A8C7-B85FB5C29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92326" y="4790310"/>
            <a:ext cx="568116" cy="56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6" descr="Image result for water meter icon">
            <a:extLst>
              <a:ext uri="{FF2B5EF4-FFF2-40B4-BE49-F238E27FC236}">
                <a16:creationId xmlns:a16="http://schemas.microsoft.com/office/drawing/2014/main" id="{FF734558-1912-46C1-80BF-B5985ABF4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844" y="4722748"/>
            <a:ext cx="567909" cy="56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8" descr="Related image">
            <a:extLst>
              <a:ext uri="{FF2B5EF4-FFF2-40B4-BE49-F238E27FC236}">
                <a16:creationId xmlns:a16="http://schemas.microsoft.com/office/drawing/2014/main" id="{0957B6D6-9C1C-4B54-A777-E0527BF5D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955" y="5651768"/>
            <a:ext cx="365617" cy="403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3E0CF8B0-68F6-488A-8A59-11AECE47AFBC}"/>
              </a:ext>
            </a:extLst>
          </p:cNvPr>
          <p:cNvSpPr/>
          <p:nvPr/>
        </p:nvSpPr>
        <p:spPr>
          <a:xfrm>
            <a:off x="5732794" y="3533792"/>
            <a:ext cx="1582100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New allocation</a:t>
            </a:r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B960EB98-4FC8-4DB5-85AC-3962A1DBE7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29879" y="936486"/>
            <a:ext cx="3656987" cy="19777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93074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8723">
        <p159:morph option="byObject"/>
      </p:transition>
    </mc:Choice>
    <mc:Fallback xmlns="">
      <p:transition spd="slow" advTm="187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761D317F-6DCC-4B30-94F8-A6390984638B}"/>
              </a:ext>
            </a:extLst>
          </p:cNvPr>
          <p:cNvSpPr txBox="1"/>
          <p:nvPr/>
        </p:nvSpPr>
        <p:spPr>
          <a:xfrm>
            <a:off x="368300" y="228600"/>
            <a:ext cx="1145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cs typeface="Calibri Light" panose="020F0302020204030204" pitchFamily="34" charset="0"/>
              </a:rPr>
              <a:t>Challenge: overhead of downlinks</a:t>
            </a:r>
            <a:endParaRPr lang="en-GB" sz="40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sp>
        <p:nvSpPr>
          <p:cNvPr id="29" name="TextBox 2">
            <a:extLst>
              <a:ext uri="{FF2B5EF4-FFF2-40B4-BE49-F238E27FC236}">
                <a16:creationId xmlns:a16="http://schemas.microsoft.com/office/drawing/2014/main" id="{B5E131E7-D1D3-4B54-B2E4-C341D6C9A531}"/>
              </a:ext>
            </a:extLst>
          </p:cNvPr>
          <p:cNvSpPr txBox="1"/>
          <p:nvPr/>
        </p:nvSpPr>
        <p:spPr>
          <a:xfrm>
            <a:off x="1302834" y="1062497"/>
            <a:ext cx="9586332" cy="1651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Transmission latency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consumption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9CEE5A8-B192-4086-9C08-B27D955AE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17</a:t>
            </a:fld>
            <a:endParaRPr lang="en-GB"/>
          </a:p>
        </p:txBody>
      </p:sp>
      <p:pic>
        <p:nvPicPr>
          <p:cNvPr id="55" name="图片 54">
            <a:extLst>
              <a:ext uri="{FF2B5EF4-FFF2-40B4-BE49-F238E27FC236}">
                <a16:creationId xmlns:a16="http://schemas.microsoft.com/office/drawing/2014/main" id="{43CC5675-B342-4793-B83E-AE4B5028A8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6914" y="3429000"/>
            <a:ext cx="1112235" cy="1758409"/>
          </a:xfrm>
          <a:prstGeom prst="rect">
            <a:avLst/>
          </a:prstGeom>
        </p:spPr>
      </p:pic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148982A2-8ED1-4339-B238-B444AB315168}"/>
              </a:ext>
            </a:extLst>
          </p:cNvPr>
          <p:cNvCxnSpPr>
            <a:cxnSpLocks/>
          </p:cNvCxnSpPr>
          <p:nvPr/>
        </p:nvCxnSpPr>
        <p:spPr>
          <a:xfrm flipH="1">
            <a:off x="2204720" y="4216400"/>
            <a:ext cx="2997200" cy="101347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id="{D7507F1D-8F69-42EF-BA2D-91BB700FC2FB}"/>
              </a:ext>
            </a:extLst>
          </p:cNvPr>
          <p:cNvCxnSpPr>
            <a:cxnSpLocks/>
          </p:cNvCxnSpPr>
          <p:nvPr/>
        </p:nvCxnSpPr>
        <p:spPr>
          <a:xfrm>
            <a:off x="5242874" y="4194857"/>
            <a:ext cx="1452566" cy="7022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1" name="Picture 10" descr="Image result for gas monitoring icon">
            <a:extLst>
              <a:ext uri="{FF2B5EF4-FFF2-40B4-BE49-F238E27FC236}">
                <a16:creationId xmlns:a16="http://schemas.microsoft.com/office/drawing/2014/main" id="{46C7C2EB-AC9A-4E3F-9D85-A783628FE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372" y="5119484"/>
            <a:ext cx="496025" cy="49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4" descr="Image result for smoke alarm icon">
            <a:extLst>
              <a:ext uri="{FF2B5EF4-FFF2-40B4-BE49-F238E27FC236}">
                <a16:creationId xmlns:a16="http://schemas.microsoft.com/office/drawing/2014/main" id="{F305FA38-8022-4ADE-A8C7-B85FB5C29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92326" y="4790310"/>
            <a:ext cx="568116" cy="56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6" descr="Image result for water meter icon">
            <a:extLst>
              <a:ext uri="{FF2B5EF4-FFF2-40B4-BE49-F238E27FC236}">
                <a16:creationId xmlns:a16="http://schemas.microsoft.com/office/drawing/2014/main" id="{FF734558-1912-46C1-80BF-B5985ABF4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844" y="4722748"/>
            <a:ext cx="567909" cy="56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8" descr="Related image">
            <a:extLst>
              <a:ext uri="{FF2B5EF4-FFF2-40B4-BE49-F238E27FC236}">
                <a16:creationId xmlns:a16="http://schemas.microsoft.com/office/drawing/2014/main" id="{0957B6D6-9C1C-4B54-A777-E0527BF5D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955" y="5651768"/>
            <a:ext cx="365617" cy="403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3E0CF8B0-68F6-488A-8A59-11AECE47AFBC}"/>
              </a:ext>
            </a:extLst>
          </p:cNvPr>
          <p:cNvSpPr/>
          <p:nvPr/>
        </p:nvSpPr>
        <p:spPr>
          <a:xfrm>
            <a:off x="5732794" y="3533792"/>
            <a:ext cx="1582100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New allocation</a:t>
            </a:r>
            <a:endParaRPr lang="zh-CN" altLang="en-US" dirty="0"/>
          </a:p>
        </p:txBody>
      </p:sp>
      <p:sp>
        <p:nvSpPr>
          <p:cNvPr id="13" name="对话气泡: 圆角矩形 12">
            <a:extLst>
              <a:ext uri="{FF2B5EF4-FFF2-40B4-BE49-F238E27FC236}">
                <a16:creationId xmlns:a16="http://schemas.microsoft.com/office/drawing/2014/main" id="{B94622B2-CA78-4952-A184-0E114B96BF60}"/>
              </a:ext>
            </a:extLst>
          </p:cNvPr>
          <p:cNvSpPr/>
          <p:nvPr/>
        </p:nvSpPr>
        <p:spPr>
          <a:xfrm>
            <a:off x="7304084" y="3928147"/>
            <a:ext cx="3656987" cy="1109035"/>
          </a:xfrm>
          <a:prstGeom prst="wedgeRoundRectCallout">
            <a:avLst>
              <a:gd name="adj1" fmla="val -56895"/>
              <a:gd name="adj2" fmla="val 3665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ysClr val="windowText" lastClr="000000"/>
                </a:solidFill>
              </a:rPr>
              <a:t>Energy consumption of receiving:</a:t>
            </a:r>
          </a:p>
          <a:p>
            <a:pPr algn="ctr"/>
            <a:r>
              <a:rPr lang="en-US" altLang="zh-CN" dirty="0">
                <a:solidFill>
                  <a:sysClr val="windowText" lastClr="000000"/>
                </a:solidFill>
              </a:rPr>
              <a:t>Almost </a:t>
            </a:r>
            <a:r>
              <a:rPr lang="en-US" altLang="zh-CN" b="1" dirty="0">
                <a:solidFill>
                  <a:sysClr val="windowText" lastClr="000000"/>
                </a:solidFill>
              </a:rPr>
              <a:t>half</a:t>
            </a:r>
            <a:r>
              <a:rPr lang="en-US" altLang="zh-CN" dirty="0">
                <a:solidFill>
                  <a:sysClr val="windowText" lastClr="000000"/>
                </a:solidFill>
              </a:rPr>
              <a:t> of that of transmission</a:t>
            </a:r>
            <a:endParaRPr lang="zh-CN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AA40F12C-95BB-45A8-9689-A08FD97523CA}"/>
              </a:ext>
            </a:extLst>
          </p:cNvPr>
          <p:cNvSpPr/>
          <p:nvPr/>
        </p:nvSpPr>
        <p:spPr>
          <a:xfrm rot="20186144">
            <a:off x="4511631" y="4902412"/>
            <a:ext cx="3157886" cy="1108695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CF6B839B-BE5A-44DC-8A2E-DFFE681FE6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29879" y="936486"/>
            <a:ext cx="3656987" cy="19777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77890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8723">
        <p159:morph option="byObject"/>
      </p:transition>
    </mc:Choice>
    <mc:Fallback xmlns="">
      <p:transition spd="slow" advTm="187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761D317F-6DCC-4B30-94F8-A6390984638B}"/>
              </a:ext>
            </a:extLst>
          </p:cNvPr>
          <p:cNvSpPr txBox="1"/>
          <p:nvPr/>
        </p:nvSpPr>
        <p:spPr>
          <a:xfrm>
            <a:off x="368300" y="228600"/>
            <a:ext cx="1145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cs typeface="Calibri Light" panose="020F0302020204030204" pitchFamily="34" charset="0"/>
              </a:rPr>
              <a:t>Overview</a:t>
            </a:r>
            <a:endParaRPr lang="en-GB" sz="40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9CEE5A8-B192-4086-9C08-B27D955AE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E210E0CA-37A7-4893-BA05-91691E0BB07C}"/>
              </a:ext>
            </a:extLst>
          </p:cNvPr>
          <p:cNvSpPr txBox="1"/>
          <p:nvPr/>
        </p:nvSpPr>
        <p:spPr>
          <a:xfrm>
            <a:off x="1829476" y="1088468"/>
            <a:ext cx="789839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Periodically evaluate network lifetime improvement 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7B78210-47F3-4B56-A88A-3F98E20E7049}"/>
              </a:ext>
            </a:extLst>
          </p:cNvPr>
          <p:cNvGrpSpPr/>
          <p:nvPr/>
        </p:nvGrpSpPr>
        <p:grpSpPr>
          <a:xfrm>
            <a:off x="656836" y="2153502"/>
            <a:ext cx="16297422" cy="3923363"/>
            <a:chOff x="656836" y="2153502"/>
            <a:chExt cx="16297422" cy="3923363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6649F9F3-6BCF-49B6-A5AE-689E23A95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6836" y="2153502"/>
              <a:ext cx="16297422" cy="3923363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C6658BEC-5CA8-4D13-8A03-B0CF3151C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</a:blip>
            <a:stretch>
              <a:fillRect/>
            </a:stretch>
          </p:blipFill>
          <p:spPr>
            <a:xfrm>
              <a:off x="3831504" y="3429000"/>
              <a:ext cx="1807295" cy="182068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1FF50F8D-984A-4133-8999-AE9AAA314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</a:blip>
            <a:stretch>
              <a:fillRect/>
            </a:stretch>
          </p:blipFill>
          <p:spPr>
            <a:xfrm>
              <a:off x="9727869" y="3429000"/>
              <a:ext cx="1807295" cy="1820680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6CEEB16-25BB-4A8F-AB92-8EC664DDE4BC}"/>
                </a:ext>
              </a:extLst>
            </p:cNvPr>
            <p:cNvSpPr/>
            <p:nvPr/>
          </p:nvSpPr>
          <p:spPr>
            <a:xfrm>
              <a:off x="3222112" y="4849570"/>
              <a:ext cx="2416687" cy="40011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</a:rPr>
                <a:t>Allocation calculation</a:t>
              </a:r>
              <a:endParaRPr lang="zh-CN" altLang="en-US" sz="2000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710841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8723">
        <p159:morph option="byObject"/>
      </p:transition>
    </mc:Choice>
    <mc:Fallback xmlns="">
      <p:transition spd="slow" advTm="187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761D317F-6DCC-4B30-94F8-A6390984638B}"/>
              </a:ext>
            </a:extLst>
          </p:cNvPr>
          <p:cNvSpPr txBox="1"/>
          <p:nvPr/>
        </p:nvSpPr>
        <p:spPr>
          <a:xfrm>
            <a:off x="368300" y="228600"/>
            <a:ext cx="1145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err="1">
                <a:solidFill>
                  <a:schemeClr val="bg1"/>
                </a:solidFill>
                <a:cs typeface="Calibri Light" panose="020F0302020204030204" pitchFamily="34" charset="0"/>
              </a:rPr>
              <a:t>AdapLoRa</a:t>
            </a:r>
            <a:endParaRPr lang="en-GB" sz="40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9CEE5A8-B192-4086-9C08-B27D955AE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E210E0CA-37A7-4893-BA05-91691E0BB07C}"/>
              </a:ext>
            </a:extLst>
          </p:cNvPr>
          <p:cNvSpPr txBox="1"/>
          <p:nvPr/>
        </p:nvSpPr>
        <p:spPr>
          <a:xfrm>
            <a:off x="1974277" y="1064980"/>
            <a:ext cx="9003603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Collecting packets from the end devices: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Obtaining bit error rate as the baseline of an allocation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C888547-7DAF-4A42-BACA-A89D64972727}"/>
              </a:ext>
            </a:extLst>
          </p:cNvPr>
          <p:cNvGrpSpPr/>
          <p:nvPr/>
        </p:nvGrpSpPr>
        <p:grpSpPr>
          <a:xfrm>
            <a:off x="656836" y="2153502"/>
            <a:ext cx="16297422" cy="3923363"/>
            <a:chOff x="656836" y="2153502"/>
            <a:chExt cx="16297422" cy="3923363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836BBB1F-1BFE-4901-A103-F786C76514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6836" y="2153502"/>
              <a:ext cx="16297422" cy="3923363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EE3BB843-08B1-4A70-84D8-85B6C84C5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</a:blip>
            <a:stretch>
              <a:fillRect/>
            </a:stretch>
          </p:blipFill>
          <p:spPr>
            <a:xfrm>
              <a:off x="3831504" y="3429000"/>
              <a:ext cx="1807295" cy="182068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1A4ADA95-596B-4825-804C-E185F060A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</a:blip>
            <a:stretch>
              <a:fillRect/>
            </a:stretch>
          </p:blipFill>
          <p:spPr>
            <a:xfrm>
              <a:off x="9727869" y="3429000"/>
              <a:ext cx="1807295" cy="1820680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641B937-83ED-4B0C-89AC-38E2ABD9C526}"/>
                </a:ext>
              </a:extLst>
            </p:cNvPr>
            <p:cNvSpPr/>
            <p:nvPr/>
          </p:nvSpPr>
          <p:spPr>
            <a:xfrm>
              <a:off x="3222112" y="4849570"/>
              <a:ext cx="2416687" cy="40011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</a:rPr>
                <a:t>Allocation calculation</a:t>
              </a:r>
              <a:endParaRPr lang="zh-CN" altLang="en-US" sz="2000" dirty="0"/>
            </a:p>
          </p:txBody>
        </p:sp>
      </p:grp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D4AF19C8-EA0B-4A91-8D4D-FD834FFFF117}"/>
              </a:ext>
            </a:extLst>
          </p:cNvPr>
          <p:cNvSpPr/>
          <p:nvPr/>
        </p:nvSpPr>
        <p:spPr>
          <a:xfrm>
            <a:off x="546100" y="2019087"/>
            <a:ext cx="4064000" cy="3403813"/>
          </a:xfrm>
          <a:prstGeom prst="roundRect">
            <a:avLst>
              <a:gd name="adj" fmla="val 622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2919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8723">
        <p159:morph option="byObject"/>
      </p:transition>
    </mc:Choice>
    <mc:Fallback xmlns="">
      <p:transition spd="slow" advTm="18723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E2CC7CE5-AB4A-458A-87ED-0EDDFB0DEFFE}"/>
              </a:ext>
            </a:extLst>
          </p:cNvPr>
          <p:cNvGrpSpPr/>
          <p:nvPr/>
        </p:nvGrpSpPr>
        <p:grpSpPr>
          <a:xfrm>
            <a:off x="656836" y="2153502"/>
            <a:ext cx="16297422" cy="3923363"/>
            <a:chOff x="656836" y="2153502"/>
            <a:chExt cx="16297422" cy="3923363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92716B01-31A1-42CA-87D9-60AEC4B35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6836" y="2153502"/>
              <a:ext cx="16297422" cy="3923363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B0524F92-ABFD-4BEC-9730-F338EBC30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</a:blip>
            <a:stretch>
              <a:fillRect/>
            </a:stretch>
          </p:blipFill>
          <p:spPr>
            <a:xfrm>
              <a:off x="3831504" y="3429000"/>
              <a:ext cx="1807295" cy="182068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5015647B-979B-409F-BC70-0DFF6B313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</a:blip>
            <a:stretch>
              <a:fillRect/>
            </a:stretch>
          </p:blipFill>
          <p:spPr>
            <a:xfrm>
              <a:off x="9727869" y="3429000"/>
              <a:ext cx="1807295" cy="1820680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F009419-3416-4C77-B38A-5895C825D177}"/>
                </a:ext>
              </a:extLst>
            </p:cNvPr>
            <p:cNvSpPr/>
            <p:nvPr/>
          </p:nvSpPr>
          <p:spPr>
            <a:xfrm>
              <a:off x="3222112" y="4849570"/>
              <a:ext cx="2416687" cy="40011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</a:rPr>
                <a:t>Allocation calculation</a:t>
              </a:r>
              <a:endParaRPr lang="zh-CN" altLang="en-US" sz="2000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761D317F-6DCC-4B30-94F8-A6390984638B}"/>
              </a:ext>
            </a:extLst>
          </p:cNvPr>
          <p:cNvSpPr txBox="1"/>
          <p:nvPr/>
        </p:nvSpPr>
        <p:spPr>
          <a:xfrm>
            <a:off x="368300" y="228600"/>
            <a:ext cx="1145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err="1">
                <a:solidFill>
                  <a:schemeClr val="bg1"/>
                </a:solidFill>
                <a:cs typeface="Calibri Light" panose="020F0302020204030204" pitchFamily="34" charset="0"/>
              </a:rPr>
              <a:t>AdapLoRa</a:t>
            </a:r>
            <a:endParaRPr lang="en-GB" sz="40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9CEE5A8-B192-4086-9C08-B27D955AE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20</a:t>
            </a:fld>
            <a:endParaRPr lang="en-GB"/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E210E0CA-37A7-4893-BA05-91691E0BB07C}"/>
              </a:ext>
            </a:extLst>
          </p:cNvPr>
          <p:cNvSpPr txBox="1"/>
          <p:nvPr/>
        </p:nvSpPr>
        <p:spPr>
          <a:xfrm>
            <a:off x="1974277" y="1059652"/>
            <a:ext cx="9003603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Making decision: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Modelling the network lifetime with different allocation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061D7C77-E7C4-4AA4-90B3-CA63461057CA}"/>
              </a:ext>
            </a:extLst>
          </p:cNvPr>
          <p:cNvSpPr/>
          <p:nvPr/>
        </p:nvSpPr>
        <p:spPr>
          <a:xfrm>
            <a:off x="3086100" y="2019087"/>
            <a:ext cx="2692400" cy="3403813"/>
          </a:xfrm>
          <a:prstGeom prst="roundRect">
            <a:avLst>
              <a:gd name="adj" fmla="val 622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0234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8723">
        <p159:morph option="byObject"/>
      </p:transition>
    </mc:Choice>
    <mc:Fallback xmlns="">
      <p:transition spd="slow" advTm="18723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E2CC7CE5-AB4A-458A-87ED-0EDDFB0DEFFE}"/>
              </a:ext>
            </a:extLst>
          </p:cNvPr>
          <p:cNvGrpSpPr/>
          <p:nvPr/>
        </p:nvGrpSpPr>
        <p:grpSpPr>
          <a:xfrm>
            <a:off x="656836" y="2153502"/>
            <a:ext cx="16297422" cy="3923363"/>
            <a:chOff x="656836" y="2153502"/>
            <a:chExt cx="16297422" cy="3923363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92716B01-31A1-42CA-87D9-60AEC4B35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6836" y="2153502"/>
              <a:ext cx="16297422" cy="3923363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B0524F92-ABFD-4BEC-9730-F338EBC30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</a:blip>
            <a:stretch>
              <a:fillRect/>
            </a:stretch>
          </p:blipFill>
          <p:spPr>
            <a:xfrm>
              <a:off x="3831504" y="3429000"/>
              <a:ext cx="1807295" cy="182068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5015647B-979B-409F-BC70-0DFF6B313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</a:blip>
            <a:stretch>
              <a:fillRect/>
            </a:stretch>
          </p:blipFill>
          <p:spPr>
            <a:xfrm>
              <a:off x="9727869" y="3429000"/>
              <a:ext cx="1807295" cy="1820680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F009419-3416-4C77-B38A-5895C825D177}"/>
                </a:ext>
              </a:extLst>
            </p:cNvPr>
            <p:cNvSpPr/>
            <p:nvPr/>
          </p:nvSpPr>
          <p:spPr>
            <a:xfrm>
              <a:off x="3222112" y="4849570"/>
              <a:ext cx="2416687" cy="40011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</a:rPr>
                <a:t>Allocation calculation</a:t>
              </a:r>
              <a:endParaRPr lang="zh-CN" altLang="en-US" sz="2000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761D317F-6DCC-4B30-94F8-A6390984638B}"/>
              </a:ext>
            </a:extLst>
          </p:cNvPr>
          <p:cNvSpPr txBox="1"/>
          <p:nvPr/>
        </p:nvSpPr>
        <p:spPr>
          <a:xfrm>
            <a:off x="368300" y="228600"/>
            <a:ext cx="1145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err="1">
                <a:solidFill>
                  <a:schemeClr val="bg1"/>
                </a:solidFill>
                <a:cs typeface="Calibri Light" panose="020F0302020204030204" pitchFamily="34" charset="0"/>
              </a:rPr>
              <a:t>AdapLoRa</a:t>
            </a:r>
            <a:endParaRPr lang="en-GB" sz="40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9CEE5A8-B192-4086-9C08-B27D955AE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21</a:t>
            </a:fld>
            <a:endParaRPr lang="en-GB"/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E210E0CA-37A7-4893-BA05-91691E0BB07C}"/>
              </a:ext>
            </a:extLst>
          </p:cNvPr>
          <p:cNvSpPr txBox="1"/>
          <p:nvPr/>
        </p:nvSpPr>
        <p:spPr>
          <a:xfrm>
            <a:off x="1974277" y="1059652"/>
            <a:ext cx="900360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Decision dissemination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061D7C77-E7C4-4AA4-90B3-CA63461057CA}"/>
              </a:ext>
            </a:extLst>
          </p:cNvPr>
          <p:cNvSpPr/>
          <p:nvPr/>
        </p:nvSpPr>
        <p:spPr>
          <a:xfrm>
            <a:off x="4308775" y="2019087"/>
            <a:ext cx="3323925" cy="3403813"/>
          </a:xfrm>
          <a:prstGeom prst="roundRect">
            <a:avLst>
              <a:gd name="adj" fmla="val 622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4760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8723">
        <p159:morph option="byObject"/>
      </p:transition>
    </mc:Choice>
    <mc:Fallback xmlns="">
      <p:transition spd="slow" advTm="18723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E2CC7CE5-AB4A-458A-87ED-0EDDFB0DEFFE}"/>
              </a:ext>
            </a:extLst>
          </p:cNvPr>
          <p:cNvGrpSpPr/>
          <p:nvPr/>
        </p:nvGrpSpPr>
        <p:grpSpPr>
          <a:xfrm>
            <a:off x="656836" y="2153502"/>
            <a:ext cx="16297422" cy="3923363"/>
            <a:chOff x="656836" y="2153502"/>
            <a:chExt cx="16297422" cy="3923363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92716B01-31A1-42CA-87D9-60AEC4B35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6836" y="2153502"/>
              <a:ext cx="16297422" cy="3923363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B0524F92-ABFD-4BEC-9730-F338EBC30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</a:blip>
            <a:stretch>
              <a:fillRect/>
            </a:stretch>
          </p:blipFill>
          <p:spPr>
            <a:xfrm>
              <a:off x="3831504" y="3429000"/>
              <a:ext cx="1807295" cy="182068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5015647B-979B-409F-BC70-0DFF6B313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</a:blip>
            <a:stretch>
              <a:fillRect/>
            </a:stretch>
          </p:blipFill>
          <p:spPr>
            <a:xfrm>
              <a:off x="9727869" y="3429000"/>
              <a:ext cx="1807295" cy="1820680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F009419-3416-4C77-B38A-5895C825D177}"/>
                </a:ext>
              </a:extLst>
            </p:cNvPr>
            <p:cNvSpPr/>
            <p:nvPr/>
          </p:nvSpPr>
          <p:spPr>
            <a:xfrm>
              <a:off x="3222112" y="4849570"/>
              <a:ext cx="2416687" cy="40011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</a:rPr>
                <a:t>Allocation calculation</a:t>
              </a:r>
              <a:endParaRPr lang="zh-CN" altLang="en-US" sz="2000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761D317F-6DCC-4B30-94F8-A6390984638B}"/>
              </a:ext>
            </a:extLst>
          </p:cNvPr>
          <p:cNvSpPr txBox="1"/>
          <p:nvPr/>
        </p:nvSpPr>
        <p:spPr>
          <a:xfrm>
            <a:off x="368300" y="228600"/>
            <a:ext cx="1145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cs typeface="Calibri Light" panose="020F0302020204030204" pitchFamily="34" charset="0"/>
              </a:rPr>
              <a:t>Decision making</a:t>
            </a:r>
            <a:endParaRPr lang="en-GB" sz="40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9CEE5A8-B192-4086-9C08-B27D955AE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22</a:t>
            </a:fld>
            <a:endParaRPr lang="en-GB"/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E210E0CA-37A7-4893-BA05-91691E0BB07C}"/>
              </a:ext>
            </a:extLst>
          </p:cNvPr>
          <p:cNvSpPr txBox="1"/>
          <p:nvPr/>
        </p:nvSpPr>
        <p:spPr>
          <a:xfrm>
            <a:off x="1771998" y="1079238"/>
            <a:ext cx="9003603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Reducing downlinks latency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061D7C77-E7C4-4AA4-90B3-CA63461057CA}"/>
              </a:ext>
            </a:extLst>
          </p:cNvPr>
          <p:cNvSpPr/>
          <p:nvPr/>
        </p:nvSpPr>
        <p:spPr>
          <a:xfrm>
            <a:off x="3152153" y="1932542"/>
            <a:ext cx="2600947" cy="3403813"/>
          </a:xfrm>
          <a:prstGeom prst="roundRect">
            <a:avLst>
              <a:gd name="adj" fmla="val 622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6781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8723">
        <p159:morph option="byObject"/>
      </p:transition>
    </mc:Choice>
    <mc:Fallback xmlns="">
      <p:transition spd="slow" advTm="187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761D317F-6DCC-4B30-94F8-A6390984638B}"/>
              </a:ext>
            </a:extLst>
          </p:cNvPr>
          <p:cNvSpPr txBox="1"/>
          <p:nvPr/>
        </p:nvSpPr>
        <p:spPr>
          <a:xfrm>
            <a:off x="368300" y="228600"/>
            <a:ext cx="1145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cs typeface="Calibri Light" panose="020F0302020204030204" pitchFamily="34" charset="0"/>
              </a:rPr>
              <a:t>Decision making</a:t>
            </a:r>
            <a:endParaRPr lang="en-GB" sz="40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9CEE5A8-B192-4086-9C08-B27D955AE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23</a:t>
            </a:fld>
            <a:endParaRPr lang="en-GB"/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E210E0CA-37A7-4893-BA05-91691E0BB07C}"/>
              </a:ext>
            </a:extLst>
          </p:cNvPr>
          <p:cNvSpPr txBox="1"/>
          <p:nvPr/>
        </p:nvSpPr>
        <p:spPr>
          <a:xfrm>
            <a:off x="1771998" y="1079238"/>
            <a:ext cx="9003603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Reducing downlinks latency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096EDD44-0C71-47E4-950F-E047660CD532}"/>
                  </a:ext>
                </a:extLst>
              </p:cNvPr>
              <p:cNvSpPr txBox="1"/>
              <p:nvPr/>
            </p:nvSpPr>
            <p:spPr>
              <a:xfrm>
                <a:off x="3991956" y="2088684"/>
                <a:ext cx="2884700" cy="10384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4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min</m:t>
                      </m:r>
                      <m:r>
                        <a:rPr lang="en-US" altLang="zh-CN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𝑙𝑎𝑡𝑒𝑛𝑐𝑦</m:t>
                          </m:r>
                          <m: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(</m:t>
                          </m:r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𝑠𝑓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zh-CN" alt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096EDD44-0C71-47E4-950F-E047660CD5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1956" y="2088684"/>
                <a:ext cx="2884700" cy="10384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B4547B31-9A63-4E2C-84C7-68FA99CED97D}"/>
              </a:ext>
            </a:extLst>
          </p:cNvPr>
          <p:cNvSpPr txBox="1"/>
          <p:nvPr/>
        </p:nvSpPr>
        <p:spPr>
          <a:xfrm>
            <a:off x="56388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FF404002-7B39-436A-8BD4-C89E957E6CCC}"/>
                  </a:ext>
                </a:extLst>
              </p:cNvPr>
              <p:cNvSpPr txBox="1"/>
              <p:nvPr/>
            </p:nvSpPr>
            <p:spPr>
              <a:xfrm>
                <a:off x="3196578" y="3429000"/>
                <a:ext cx="497694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    </m:t>
                          </m:r>
                          <m: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𝐿𝑖𝑓𝑒𝑡𝑖𝑚𝑒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𝑛𝑒𝑤</m:t>
                          </m:r>
                        </m:sub>
                      </m:sSub>
                      <m:r>
                        <a:rPr lang="en-US" altLang="zh-CN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𝐿𝑖𝑓𝑒𝑡𝑖𝑚𝑒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𝑜𝑙𝑑</m:t>
                          </m:r>
                        </m:sub>
                      </m:sSub>
                      <m:r>
                        <a:rPr lang="en-US" altLang="zh-CN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zh-CN" alt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</m:oMath>
                  </m:oMathPara>
                </a14:m>
                <a:endParaRPr lang="zh-CN" alt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FF404002-7B39-436A-8BD4-C89E957E6C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6578" y="3429000"/>
                <a:ext cx="4976940" cy="369332"/>
              </a:xfrm>
              <a:prstGeom prst="rect">
                <a:avLst/>
              </a:prstGeom>
              <a:blipFill>
                <a:blip r:embed="rId5"/>
                <a:stretch>
                  <a:fillRect l="-245" r="-734" b="-3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0870802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8723">
        <p159:morph option="byObject"/>
      </p:transition>
    </mc:Choice>
    <mc:Fallback xmlns="">
      <p:transition spd="slow" advTm="18723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761D317F-6DCC-4B30-94F8-A6390984638B}"/>
              </a:ext>
            </a:extLst>
          </p:cNvPr>
          <p:cNvSpPr txBox="1"/>
          <p:nvPr/>
        </p:nvSpPr>
        <p:spPr>
          <a:xfrm>
            <a:off x="368300" y="228600"/>
            <a:ext cx="1145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cs typeface="Calibri Light" panose="020F0302020204030204" pitchFamily="34" charset="0"/>
              </a:rPr>
              <a:t>Decision making</a:t>
            </a:r>
            <a:endParaRPr lang="en-GB" sz="40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9CEE5A8-B192-4086-9C08-B27D955AE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24</a:t>
            </a:fld>
            <a:endParaRPr lang="en-GB"/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E210E0CA-37A7-4893-BA05-91691E0BB07C}"/>
              </a:ext>
            </a:extLst>
          </p:cNvPr>
          <p:cNvSpPr txBox="1"/>
          <p:nvPr/>
        </p:nvSpPr>
        <p:spPr>
          <a:xfrm>
            <a:off x="1771998" y="1079238"/>
            <a:ext cx="9003603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Reducing downlinks latency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Achieving network lifetime improvement with the shortest latency 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4547B31-9A63-4E2C-84C7-68FA99CED97D}"/>
              </a:ext>
            </a:extLst>
          </p:cNvPr>
          <p:cNvSpPr txBox="1"/>
          <p:nvPr/>
        </p:nvSpPr>
        <p:spPr>
          <a:xfrm>
            <a:off x="56388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EEE3F0B-4665-4432-BFAA-FA538F1754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0214" y="2971800"/>
            <a:ext cx="1112235" cy="1758409"/>
          </a:xfrm>
          <a:prstGeom prst="rect">
            <a:avLst/>
          </a:prstGeom>
        </p:spPr>
      </p:pic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5CD8D286-FF06-4574-8C10-133447D09471}"/>
              </a:ext>
            </a:extLst>
          </p:cNvPr>
          <p:cNvCxnSpPr>
            <a:cxnSpLocks/>
          </p:cNvCxnSpPr>
          <p:nvPr/>
        </p:nvCxnSpPr>
        <p:spPr>
          <a:xfrm flipH="1">
            <a:off x="3208020" y="3759200"/>
            <a:ext cx="2997200" cy="1013472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7CDE3DAD-AC49-487A-BD57-29989961CEBA}"/>
              </a:ext>
            </a:extLst>
          </p:cNvPr>
          <p:cNvCxnSpPr>
            <a:cxnSpLocks/>
          </p:cNvCxnSpPr>
          <p:nvPr/>
        </p:nvCxnSpPr>
        <p:spPr>
          <a:xfrm flipH="1">
            <a:off x="5017948" y="3744837"/>
            <a:ext cx="1236139" cy="737761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BB31A259-D361-4F75-B49A-349BD155414D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6246174" y="3737657"/>
            <a:ext cx="26890" cy="1456911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Picture 10" descr="Image result for gas monitoring icon">
            <a:extLst>
              <a:ext uri="{FF2B5EF4-FFF2-40B4-BE49-F238E27FC236}">
                <a16:creationId xmlns:a16="http://schemas.microsoft.com/office/drawing/2014/main" id="{952D5B0B-4815-4B0D-B1CB-D2F9CA8C9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672" y="4662284"/>
            <a:ext cx="496025" cy="49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Image result for smoke alarm icon">
            <a:extLst>
              <a:ext uri="{FF2B5EF4-FFF2-40B4-BE49-F238E27FC236}">
                <a16:creationId xmlns:a16="http://schemas.microsoft.com/office/drawing/2014/main" id="{80B4FFA8-A360-4358-8CEF-C11F3FA28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495626" y="4333110"/>
            <a:ext cx="568116" cy="56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Image result for water meter icon">
            <a:extLst>
              <a:ext uri="{FF2B5EF4-FFF2-40B4-BE49-F238E27FC236}">
                <a16:creationId xmlns:a16="http://schemas.microsoft.com/office/drawing/2014/main" id="{408780F7-B20A-4661-8E14-0F66E94A0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144" y="4265548"/>
            <a:ext cx="567909" cy="56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Related image">
            <a:extLst>
              <a:ext uri="{FF2B5EF4-FFF2-40B4-BE49-F238E27FC236}">
                <a16:creationId xmlns:a16="http://schemas.microsoft.com/office/drawing/2014/main" id="{251EFA59-0884-4519-92A2-9C66EA0ED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255" y="5194568"/>
            <a:ext cx="365617" cy="403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14AB24EB-6E49-4B49-AA5B-2D36C6172E68}"/>
              </a:ext>
            </a:extLst>
          </p:cNvPr>
          <p:cNvCxnSpPr>
            <a:cxnSpLocks/>
          </p:cNvCxnSpPr>
          <p:nvPr/>
        </p:nvCxnSpPr>
        <p:spPr>
          <a:xfrm>
            <a:off x="6254087" y="3737657"/>
            <a:ext cx="1431744" cy="705747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02F0ECEF-0A0A-49BD-8718-838C981DA448}"/>
              </a:ext>
            </a:extLst>
          </p:cNvPr>
          <p:cNvSpPr/>
          <p:nvPr/>
        </p:nvSpPr>
        <p:spPr>
          <a:xfrm>
            <a:off x="2755626" y="5151012"/>
            <a:ext cx="5681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zh-CN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SF7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D11F21A-B82D-4775-8F1F-FAFE850AF23D}"/>
              </a:ext>
            </a:extLst>
          </p:cNvPr>
          <p:cNvSpPr/>
          <p:nvPr/>
        </p:nvSpPr>
        <p:spPr>
          <a:xfrm>
            <a:off x="4561146" y="4781680"/>
            <a:ext cx="5681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zh-CN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SF9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1B90CF3-3B1A-40F7-9386-7A58B4E3D4C2}"/>
              </a:ext>
            </a:extLst>
          </p:cNvPr>
          <p:cNvSpPr/>
          <p:nvPr/>
        </p:nvSpPr>
        <p:spPr>
          <a:xfrm>
            <a:off x="5960449" y="5598934"/>
            <a:ext cx="6252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zh-CN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SF11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F211264-BD06-4A39-94B9-27EB9425A3CE}"/>
              </a:ext>
            </a:extLst>
          </p:cNvPr>
          <p:cNvSpPr/>
          <p:nvPr/>
        </p:nvSpPr>
        <p:spPr>
          <a:xfrm>
            <a:off x="7524149" y="4800104"/>
            <a:ext cx="707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zh-CN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SF12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9881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8723">
        <p159:morph option="byObject"/>
      </p:transition>
    </mc:Choice>
    <mc:Fallback xmlns="">
      <p:transition spd="slow" advTm="187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0" grpId="0"/>
      <p:bldP spid="21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761D317F-6DCC-4B30-94F8-A6390984638B}"/>
              </a:ext>
            </a:extLst>
          </p:cNvPr>
          <p:cNvSpPr txBox="1"/>
          <p:nvPr/>
        </p:nvSpPr>
        <p:spPr>
          <a:xfrm>
            <a:off x="368300" y="228600"/>
            <a:ext cx="1145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cs typeface="Calibri Light" panose="020F0302020204030204" pitchFamily="34" charset="0"/>
              </a:rPr>
              <a:t>Decision making</a:t>
            </a:r>
            <a:endParaRPr lang="en-GB" sz="40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9CEE5A8-B192-4086-9C08-B27D955AE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25</a:t>
            </a:fld>
            <a:endParaRPr lang="en-GB"/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E210E0CA-37A7-4893-BA05-91691E0BB07C}"/>
              </a:ext>
            </a:extLst>
          </p:cNvPr>
          <p:cNvSpPr txBox="1"/>
          <p:nvPr/>
        </p:nvSpPr>
        <p:spPr>
          <a:xfrm>
            <a:off x="1771998" y="1079238"/>
            <a:ext cx="9003603" cy="35394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Evaluating different resource allocation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Network lifetime: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GB" sz="32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GB" sz="32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GB" sz="32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US" altLang="zh-CN" sz="32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Symbol-level network model: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endParaRPr lang="en-GB" sz="32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6B493531-CBA5-4E3F-8E35-D49B04525DAA}"/>
                  </a:ext>
                </a:extLst>
              </p:cNvPr>
              <p:cNvSpPr txBox="1"/>
              <p:nvPr/>
            </p:nvSpPr>
            <p:spPr>
              <a:xfrm>
                <a:off x="3695700" y="2295613"/>
                <a:ext cx="3602140" cy="11333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altLang="zh-CN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n-US" altLang="zh-CN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altLang="zh-CN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altLang="zh-CN" sz="2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  <m:sup>
                              <m: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altLang="zh-CN" sz="2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altLang="zh-CN" sz="2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altLang="zh-CN" sz="2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</m:oMath>
                  </m:oMathPara>
                </a14:m>
                <a:endParaRPr lang="zh-CN" alt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6B493531-CBA5-4E3F-8E35-D49B04525D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5700" y="2295613"/>
                <a:ext cx="3602140" cy="11333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154A4A67-FC85-4C2C-BEF0-8A0F682DAAD0}"/>
                  </a:ext>
                </a:extLst>
              </p:cNvPr>
              <p:cNvSpPr txBox="1"/>
              <p:nvPr/>
            </p:nvSpPr>
            <p:spPr>
              <a:xfrm>
                <a:off x="3344509" y="4330891"/>
                <a:ext cx="5502981" cy="5114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𝑠𝑒𝑟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altLang="zh-CN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func>
                        <m:funcPr>
                          <m:ctrlP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b="0" i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I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&gt;</m:t>
                          </m:r>
                        </m:e>
                      </m:func>
                      <m:d>
                        <m:dPr>
                          <m:begChr m:val="|"/>
                          <m:endChr m:val="|"/>
                          <m:ctrlP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r>
                        <a:rPr lang="en-US" altLang="zh-CN" sz="2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r>
                        <a:rPr lang="en-US" altLang="zh-CN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zh-CN" alt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154A4A67-FC85-4C2C-BEF0-8A0F682DAA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4509" y="4330891"/>
                <a:ext cx="5502981" cy="511487"/>
              </a:xfrm>
              <a:prstGeom prst="rect">
                <a:avLst/>
              </a:prstGeom>
              <a:blipFill>
                <a:blip r:embed="rId5"/>
                <a:stretch>
                  <a:fillRect r="-1330" b="-59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F93EA277-2787-402A-AF7D-9F2F40C38862}"/>
                  </a:ext>
                </a:extLst>
              </p:cNvPr>
              <p:cNvSpPr txBox="1"/>
              <p:nvPr/>
            </p:nvSpPr>
            <p:spPr>
              <a:xfrm>
                <a:off x="3971283" y="5009072"/>
                <a:ext cx="7915950" cy="13796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altLang="zh-CN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altLang="zh-CN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eqArr>
                                    <m:eqArrPr>
                                      <m:ctrlPr>
                                        <a:rPr lang="en-US" altLang="zh-CN" sz="24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m:rPr>
                                          <m:sty m:val="p"/>
                                          <m:brk m:alnAt="7"/>
                                        </m:rPr>
                                        <a:rPr lang="en-US" altLang="zh-CN" sz="24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j</m:t>
                                      </m:r>
                                      <m:r>
                                        <a:rPr lang="en-US" altLang="zh-CN" sz="240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∈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altLang="zh-CN" sz="24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N</m:t>
                                      </m:r>
                                      <m:r>
                                        <a:rPr lang="en-US" altLang="zh-CN" sz="24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400" b="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b="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𝑠𝑓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b="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altLang="zh-CN" sz="2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2400" b="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b="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𝑐h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b="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eqAr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altLang="zh-CN" sz="2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altLang="zh-CN" sz="2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altLang="zh-CN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  <m:d>
                                    <m:dPr>
                                      <m:ctrlPr>
                                        <a:rPr lang="en-US" altLang="zh-CN" sz="24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4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e>
                          </m:d>
                          <m: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altLang="zh-CN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&gt;(</m:t>
                      </m:r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CN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altLang="zh-CN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+1)</m:t>
                      </m:r>
                      <m:r>
                        <a:rPr lang="en-US" altLang="zh-CN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altLang="zh-CN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zh-CN" alt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F93EA277-2787-402A-AF7D-9F2F40C388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283" y="5009072"/>
                <a:ext cx="7915950" cy="13796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551127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8723">
        <p159:morph option="byObject"/>
      </p:transition>
    </mc:Choice>
    <mc:Fallback xmlns="">
      <p:transition spd="slow" advTm="187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  <p:bldP spid="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64FB360C-969B-498E-B303-3422055E275D}"/>
              </a:ext>
            </a:extLst>
          </p:cNvPr>
          <p:cNvSpPr txBox="1"/>
          <p:nvPr/>
        </p:nvSpPr>
        <p:spPr>
          <a:xfrm>
            <a:off x="2737640" y="1243924"/>
            <a:ext cx="89314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Testbed experiments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r>
              <a:rPr lang="en-GB" sz="32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Benchmark</a:t>
            </a:r>
            <a:endParaRPr lang="en-GB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EF-</a:t>
            </a:r>
            <a:r>
              <a:rPr lang="en-US" altLang="zh-CN" sz="2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LoRa</a:t>
            </a:r>
            <a:r>
              <a:rPr lang="en-US" altLang="zh-CN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(static resource allocation with energy fairness)</a:t>
            </a:r>
            <a:endParaRPr lang="en-GB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18EE6085-5659-4A1C-A55C-A3DB130A30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886" y="2582799"/>
            <a:ext cx="1355383" cy="1355383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67A70C1D-2F24-4F61-B921-F7FDFE23AF8C}"/>
              </a:ext>
            </a:extLst>
          </p:cNvPr>
          <p:cNvSpPr txBox="1"/>
          <p:nvPr/>
        </p:nvSpPr>
        <p:spPr>
          <a:xfrm>
            <a:off x="457131" y="228600"/>
            <a:ext cx="114384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Calibri (Body)"/>
                <a:cs typeface="Calibri Light" panose="020F0302020204030204" pitchFamily="34" charset="0"/>
              </a:rPr>
              <a:t>Evaluation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B5B3012-F5DC-4E51-AB21-F4E48E8FB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26</a:t>
            </a:fld>
            <a:endParaRPr lang="en-GB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DB63183-74C1-4031-9D84-41BC00F4E3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0420" y="936486"/>
            <a:ext cx="5259406" cy="518221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F7648B0-49D4-488B-BBE0-DD640D162D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256" y="1947380"/>
            <a:ext cx="2235327" cy="1990802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91082EB2-F0C2-4F63-BF38-206515F1814F}"/>
              </a:ext>
            </a:extLst>
          </p:cNvPr>
          <p:cNvSpPr txBox="1"/>
          <p:nvPr/>
        </p:nvSpPr>
        <p:spPr>
          <a:xfrm>
            <a:off x="3063472" y="3938182"/>
            <a:ext cx="11325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1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Gateway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482D5E4-6522-4F72-BAC5-F3CD1C05D56F}"/>
              </a:ext>
            </a:extLst>
          </p:cNvPr>
          <p:cNvSpPr txBox="1"/>
          <p:nvPr/>
        </p:nvSpPr>
        <p:spPr>
          <a:xfrm>
            <a:off x="5773244" y="3938182"/>
            <a:ext cx="1272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1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End device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7196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48"/>
    </mc:Choice>
    <mc:Fallback xmlns="">
      <p:transition spd="slow" advTm="306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7A70C1D-2F24-4F61-B921-F7FDFE23AF8C}"/>
              </a:ext>
            </a:extLst>
          </p:cNvPr>
          <p:cNvSpPr txBox="1"/>
          <p:nvPr/>
        </p:nvSpPr>
        <p:spPr>
          <a:xfrm>
            <a:off x="1941983" y="228600"/>
            <a:ext cx="83663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Testbed results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0CEB30C-C49B-4B56-BF12-63DEE79FE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27</a:t>
            </a:fld>
            <a:endParaRPr lang="en-GB"/>
          </a:p>
        </p:txBody>
      </p:sp>
      <p:sp>
        <p:nvSpPr>
          <p:cNvPr id="32" name="Rectangle 5">
            <a:extLst>
              <a:ext uri="{FF2B5EF4-FFF2-40B4-BE49-F238E27FC236}">
                <a16:creationId xmlns:a16="http://schemas.microsoft.com/office/drawing/2014/main" id="{82EFF264-C336-4B7B-BC77-1986A018A705}"/>
              </a:ext>
            </a:extLst>
          </p:cNvPr>
          <p:cNvSpPr/>
          <p:nvPr/>
        </p:nvSpPr>
        <p:spPr>
          <a:xfrm>
            <a:off x="1875802" y="1040874"/>
            <a:ext cx="67106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en-GB" sz="3200" dirty="0">
                <a:solidFill>
                  <a:schemeClr val="bg1"/>
                </a:solidFill>
                <a:latin typeface="+mj-lt"/>
              </a:rPr>
              <a:t>Network lifetime and energy fairness</a:t>
            </a:r>
            <a:endParaRPr lang="en-GB" sz="3200" dirty="0">
              <a:solidFill>
                <a:schemeClr val="bg1"/>
              </a:solidFill>
              <a:latin typeface="+mj-lt"/>
              <a:cs typeface="Calibri Light" panose="020F0302020204030204" pitchFamily="34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A7C412A9-B29A-47CB-8769-AC9118FCC455}"/>
              </a:ext>
            </a:extLst>
          </p:cNvPr>
          <p:cNvGrpSpPr/>
          <p:nvPr/>
        </p:nvGrpSpPr>
        <p:grpSpPr>
          <a:xfrm>
            <a:off x="1132623" y="2213033"/>
            <a:ext cx="4242377" cy="3000868"/>
            <a:chOff x="1132623" y="2213033"/>
            <a:chExt cx="4242377" cy="3000868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50E30554-82E4-473A-AC47-88FC9F174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2623" y="2213033"/>
              <a:ext cx="4242377" cy="3000868"/>
            </a:xfrm>
            <a:prstGeom prst="rect">
              <a:avLst/>
            </a:prstGeom>
          </p:spPr>
        </p:pic>
        <p:cxnSp>
          <p:nvCxnSpPr>
            <p:cNvPr id="46" name="直接箭头连接符 45">
              <a:extLst>
                <a:ext uri="{FF2B5EF4-FFF2-40B4-BE49-F238E27FC236}">
                  <a16:creationId xmlns:a16="http://schemas.microsoft.com/office/drawing/2014/main" id="{DDDFD560-0372-44E5-8412-D9BF20E1999B}"/>
                </a:ext>
              </a:extLst>
            </p:cNvPr>
            <p:cNvCxnSpPr>
              <a:cxnSpLocks/>
            </p:cNvCxnSpPr>
            <p:nvPr/>
          </p:nvCxnSpPr>
          <p:spPr>
            <a:xfrm>
              <a:off x="1812349" y="4682162"/>
              <a:ext cx="3562651" cy="0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箭头连接符 48">
              <a:extLst>
                <a:ext uri="{FF2B5EF4-FFF2-40B4-BE49-F238E27FC236}">
                  <a16:creationId xmlns:a16="http://schemas.microsoft.com/office/drawing/2014/main" id="{88A179A8-6B17-47C4-9BB2-6AE6C32704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12349" y="2371506"/>
              <a:ext cx="0" cy="2310656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C3F8228F-A486-4FCB-BCEF-B0CE3851D8FC}"/>
              </a:ext>
            </a:extLst>
          </p:cNvPr>
          <p:cNvGrpSpPr/>
          <p:nvPr/>
        </p:nvGrpSpPr>
        <p:grpSpPr>
          <a:xfrm>
            <a:off x="6232306" y="2217028"/>
            <a:ext cx="4174216" cy="2996873"/>
            <a:chOff x="6232306" y="2217028"/>
            <a:chExt cx="4174216" cy="2996873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C7C0A510-011C-4969-8ADD-DD00EEB7C5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2306" y="2217028"/>
              <a:ext cx="4174216" cy="2996873"/>
            </a:xfrm>
            <a:prstGeom prst="rect">
              <a:avLst/>
            </a:prstGeom>
          </p:spPr>
        </p:pic>
        <p:cxnSp>
          <p:nvCxnSpPr>
            <p:cNvPr id="53" name="直接箭头连接符 52">
              <a:extLst>
                <a:ext uri="{FF2B5EF4-FFF2-40B4-BE49-F238E27FC236}">
                  <a16:creationId xmlns:a16="http://schemas.microsoft.com/office/drawing/2014/main" id="{6D321418-72CE-42DF-8DF1-2A6EB353F83E}"/>
                </a:ext>
              </a:extLst>
            </p:cNvPr>
            <p:cNvCxnSpPr>
              <a:cxnSpLocks/>
            </p:cNvCxnSpPr>
            <p:nvPr/>
          </p:nvCxnSpPr>
          <p:spPr>
            <a:xfrm>
              <a:off x="6843871" y="4666227"/>
              <a:ext cx="3562651" cy="0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箭头连接符 53">
              <a:extLst>
                <a:ext uri="{FF2B5EF4-FFF2-40B4-BE49-F238E27FC236}">
                  <a16:creationId xmlns:a16="http://schemas.microsoft.com/office/drawing/2014/main" id="{86638190-589A-4EA1-8354-C5DCF56D05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43871" y="2355571"/>
              <a:ext cx="0" cy="2310656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4877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34"/>
    </mc:Choice>
    <mc:Fallback xmlns="">
      <p:transition spd="slow" advTm="155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7A70C1D-2F24-4F61-B921-F7FDFE23AF8C}"/>
              </a:ext>
            </a:extLst>
          </p:cNvPr>
          <p:cNvSpPr txBox="1"/>
          <p:nvPr/>
        </p:nvSpPr>
        <p:spPr>
          <a:xfrm>
            <a:off x="1941983" y="228600"/>
            <a:ext cx="83663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Performance decomposition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103EDE5-0F37-4784-B0CF-F7B47F0CE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28</a:t>
            </a:fld>
            <a:endParaRPr lang="en-GB"/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B3456C13-BA50-4DC8-92CB-D3DA3E1346E1}"/>
              </a:ext>
            </a:extLst>
          </p:cNvPr>
          <p:cNvGrpSpPr/>
          <p:nvPr/>
        </p:nvGrpSpPr>
        <p:grpSpPr>
          <a:xfrm>
            <a:off x="2195487" y="1730037"/>
            <a:ext cx="6702507" cy="2478707"/>
            <a:chOff x="2367228" y="2180995"/>
            <a:chExt cx="7457543" cy="2844171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D7173BC8-46A6-4041-AD5C-DDF1F3B1A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7228" y="2180995"/>
              <a:ext cx="7457543" cy="2844171"/>
            </a:xfrm>
            <a:prstGeom prst="rect">
              <a:avLst/>
            </a:prstGeom>
          </p:spPr>
        </p:pic>
        <p:cxnSp>
          <p:nvCxnSpPr>
            <p:cNvPr id="12" name="直接箭头连接符 11">
              <a:extLst>
                <a:ext uri="{FF2B5EF4-FFF2-40B4-BE49-F238E27FC236}">
                  <a16:creationId xmlns:a16="http://schemas.microsoft.com/office/drawing/2014/main" id="{CD4F5F42-DFDD-47F6-89F1-68EFFE31C1EC}"/>
                </a:ext>
              </a:extLst>
            </p:cNvPr>
            <p:cNvCxnSpPr>
              <a:cxnSpLocks/>
            </p:cNvCxnSpPr>
            <p:nvPr/>
          </p:nvCxnSpPr>
          <p:spPr>
            <a:xfrm>
              <a:off x="2810298" y="4552197"/>
              <a:ext cx="5136163" cy="0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>
              <a:extLst>
                <a:ext uri="{FF2B5EF4-FFF2-40B4-BE49-F238E27FC236}">
                  <a16:creationId xmlns:a16="http://schemas.microsoft.com/office/drawing/2014/main" id="{F8F8DA38-29A2-4D55-86A7-E262D56C64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10298" y="2241541"/>
              <a:ext cx="0" cy="2310656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E08DF0E4-FD37-46CC-9997-1A1066579A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23297" y="4552197"/>
              <a:ext cx="1482339" cy="0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>
              <a:extLst>
                <a:ext uri="{FF2B5EF4-FFF2-40B4-BE49-F238E27FC236}">
                  <a16:creationId xmlns:a16="http://schemas.microsoft.com/office/drawing/2014/main" id="{40D1CA5B-2BF5-432A-A462-1216CBF2F9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05636" y="2241541"/>
              <a:ext cx="0" cy="2310656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5">
            <a:extLst>
              <a:ext uri="{FF2B5EF4-FFF2-40B4-BE49-F238E27FC236}">
                <a16:creationId xmlns:a16="http://schemas.microsoft.com/office/drawing/2014/main" id="{FE634CA7-3C36-4C1B-8251-0F0B0FF11E9C}"/>
              </a:ext>
            </a:extLst>
          </p:cNvPr>
          <p:cNvSpPr/>
          <p:nvPr/>
        </p:nvSpPr>
        <p:spPr>
          <a:xfrm>
            <a:off x="1816588" y="1040874"/>
            <a:ext cx="68290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 algn="ctr">
              <a:buFont typeface="Wingdings" panose="05000000000000000000" pitchFamily="2" charset="2"/>
              <a:buChar char="Ø"/>
            </a:pPr>
            <a:r>
              <a:rPr lang="en-GB" altLang="zh-CN" sz="3200" dirty="0">
                <a:solidFill>
                  <a:schemeClr val="bg1"/>
                </a:solidFill>
                <a:latin typeface="+mj-lt"/>
              </a:rPr>
              <a:t>Consideration of downlinks overhead</a:t>
            </a:r>
            <a:endParaRPr lang="en-GB" altLang="zh-CN" sz="3200" dirty="0">
              <a:solidFill>
                <a:schemeClr val="bg1"/>
              </a:solidFill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27" name="Rectangle 5">
            <a:extLst>
              <a:ext uri="{FF2B5EF4-FFF2-40B4-BE49-F238E27FC236}">
                <a16:creationId xmlns:a16="http://schemas.microsoft.com/office/drawing/2014/main" id="{31347BBE-FE7C-4D9E-926E-C7F8D0C055CB}"/>
              </a:ext>
            </a:extLst>
          </p:cNvPr>
          <p:cNvSpPr/>
          <p:nvPr/>
        </p:nvSpPr>
        <p:spPr>
          <a:xfrm>
            <a:off x="1941983" y="4653217"/>
            <a:ext cx="56048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 algn="ctr">
              <a:buFont typeface="Wingdings" panose="05000000000000000000" pitchFamily="2" charset="2"/>
              <a:buChar char="Ø"/>
            </a:pPr>
            <a:r>
              <a:rPr lang="en-GB" altLang="zh-CN" sz="3200" dirty="0">
                <a:solidFill>
                  <a:schemeClr val="bg1"/>
                </a:solidFill>
                <a:latin typeface="+mj-lt"/>
              </a:rPr>
              <a:t>Impact of transmission power</a:t>
            </a:r>
            <a:endParaRPr lang="en-GB" altLang="zh-CN" sz="3200" dirty="0">
              <a:solidFill>
                <a:schemeClr val="bg1"/>
              </a:solidFill>
              <a:latin typeface="+mj-lt"/>
              <a:cs typeface="Calibri Light" panose="020F0302020204030204" pitchFamily="34" charset="0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8E027AFC-4E39-47BE-A2D8-D8019C511B55}"/>
              </a:ext>
            </a:extLst>
          </p:cNvPr>
          <p:cNvGrpSpPr/>
          <p:nvPr/>
        </p:nvGrpSpPr>
        <p:grpSpPr>
          <a:xfrm>
            <a:off x="7867007" y="4403692"/>
            <a:ext cx="3375007" cy="2454308"/>
            <a:chOff x="7913423" y="4208744"/>
            <a:chExt cx="3375007" cy="2454308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9B0FF51F-4C6F-4DB6-92AE-CF2BFA37FF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3423" y="4342779"/>
              <a:ext cx="3203267" cy="2320273"/>
            </a:xfrm>
            <a:prstGeom prst="rect">
              <a:avLst/>
            </a:prstGeom>
          </p:spPr>
        </p:pic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C80A5BB1-F65D-4D67-8E5D-96056C1EB677}"/>
                </a:ext>
              </a:extLst>
            </p:cNvPr>
            <p:cNvCxnSpPr>
              <a:cxnSpLocks/>
            </p:cNvCxnSpPr>
            <p:nvPr/>
          </p:nvCxnSpPr>
          <p:spPr>
            <a:xfrm>
              <a:off x="8431305" y="6274239"/>
              <a:ext cx="2857125" cy="0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32">
              <a:extLst>
                <a:ext uri="{FF2B5EF4-FFF2-40B4-BE49-F238E27FC236}">
                  <a16:creationId xmlns:a16="http://schemas.microsoft.com/office/drawing/2014/main" id="{3B1E0162-524F-44C0-8622-D8937E6A3A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31305" y="4208744"/>
              <a:ext cx="0" cy="2065495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36697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534">
        <p:fade/>
      </p:transition>
    </mc:Choice>
    <mc:Fallback xmlns="">
      <p:transition spd="med" advTm="1553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7A70C1D-2F24-4F61-B921-F7FDFE23AF8C}"/>
              </a:ext>
            </a:extLst>
          </p:cNvPr>
          <p:cNvSpPr txBox="1"/>
          <p:nvPr/>
        </p:nvSpPr>
        <p:spPr>
          <a:xfrm>
            <a:off x="544886" y="228600"/>
            <a:ext cx="11160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Calibri (Body)"/>
                <a:cs typeface="Calibri Light" panose="020F0302020204030204" pitchFamily="34" charset="0"/>
              </a:rPr>
              <a:t>Conclusion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354F3A-4794-4E36-93FC-BD2BC4028924}"/>
              </a:ext>
            </a:extLst>
          </p:cNvPr>
          <p:cNvSpPr txBox="1"/>
          <p:nvPr/>
        </p:nvSpPr>
        <p:spPr>
          <a:xfrm>
            <a:off x="581124" y="1295400"/>
            <a:ext cx="112679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First to solve the resource adaptation problem considering downlinks overhead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AAF5FC-3BD1-4ACF-A589-7E9DBBBE1882}"/>
              </a:ext>
            </a:extLst>
          </p:cNvPr>
          <p:cNvSpPr txBox="1"/>
          <p:nvPr/>
        </p:nvSpPr>
        <p:spPr>
          <a:xfrm>
            <a:off x="581125" y="4276658"/>
            <a:ext cx="112679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Fine-grained network model considering the impact of bit level error correction scheme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40F49C-09BC-42BA-BF43-E817586EC768}"/>
              </a:ext>
            </a:extLst>
          </p:cNvPr>
          <p:cNvSpPr txBox="1"/>
          <p:nvPr/>
        </p:nvSpPr>
        <p:spPr>
          <a:xfrm>
            <a:off x="581125" y="2786029"/>
            <a:ext cx="11267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Estimating the network lifetime with periodically updated network model</a:t>
            </a:r>
            <a:endParaRPr lang="en-GB" sz="3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89D414E-5A88-4B56-84E8-1319F9DC7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29</a:t>
            </a:fld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931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242"/>
    </mc:Choice>
    <mc:Fallback xmlns="">
      <p:transition spd="slow" advTm="732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54F6FA7-D863-4976-81FA-8E470D21F171}"/>
              </a:ext>
            </a:extLst>
          </p:cNvPr>
          <p:cNvSpPr/>
          <p:nvPr/>
        </p:nvSpPr>
        <p:spPr>
          <a:xfrm>
            <a:off x="3791226" y="2505670"/>
            <a:ext cx="410309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Thank you</a:t>
            </a:r>
            <a:r>
              <a:rPr lang="zh-CN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！</a:t>
            </a:r>
            <a:endParaRPr lang="en-US" altLang="zh-CN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r>
              <a:rPr lang="en-US" altLang="zh-CN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Q&amp;A</a:t>
            </a:r>
            <a:endParaRPr lang="zh-CN" alt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F937924-248F-4D2F-A070-537917D15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743CC-4CC8-4A49-A719-283C06C574FC}" type="slidenum">
              <a:rPr lang="en-GB" smtClean="0"/>
              <a:pPr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97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8"/>
    </mc:Choice>
    <mc:Fallback xmlns="">
      <p:transition spd="slow" advTm="3038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5|5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5|5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5|5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5|5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5|5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5|5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5|5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5|5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5|5.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5|5.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5|5.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5|5.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5|5.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5|5.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3.3|1.2|8.3|5.3|1.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3.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3.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0|5.9|0.1|0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GCOMM_Presentation_v2" id="{6BED9A3F-44C1-42FF-B0AE-A05BF10E4D9C}" vid="{37032B44-FBB6-4F06-AB49-81B331A9AE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Francesco_v2</Template>
  <TotalTime>22317</TotalTime>
  <Words>668</Words>
  <Application>Microsoft Office PowerPoint</Application>
  <PresentationFormat>宽屏</PresentationFormat>
  <Paragraphs>205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7" baseType="lpstr">
      <vt:lpstr>Calibri (Body)</vt:lpstr>
      <vt:lpstr>Arial</vt:lpstr>
      <vt:lpstr>Calibri</vt:lpstr>
      <vt:lpstr>Calibri Light</vt:lpstr>
      <vt:lpstr>Cambria Math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JunSu Jang</dc:creator>
  <cp:lastModifiedBy>高 伟峰</cp:lastModifiedBy>
  <cp:revision>667</cp:revision>
  <cp:lastPrinted>2018-08-20T18:20:13Z</cp:lastPrinted>
  <dcterms:created xsi:type="dcterms:W3CDTF">2018-08-07T15:28:27Z</dcterms:created>
  <dcterms:modified xsi:type="dcterms:W3CDTF">2020-10-02T03:53:38Z</dcterms:modified>
</cp:coreProperties>
</file>